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57"/>
  </p:notesMasterIdLst>
  <p:sldIdLst>
    <p:sldId id="257" r:id="rId2"/>
    <p:sldId id="896" r:id="rId3"/>
    <p:sldId id="988" r:id="rId4"/>
    <p:sldId id="670" r:id="rId5"/>
    <p:sldId id="897" r:id="rId6"/>
    <p:sldId id="987" r:id="rId7"/>
    <p:sldId id="934" r:id="rId8"/>
    <p:sldId id="929" r:id="rId9"/>
    <p:sldId id="898" r:id="rId10"/>
    <p:sldId id="905" r:id="rId11"/>
    <p:sldId id="906" r:id="rId12"/>
    <p:sldId id="984" r:id="rId13"/>
    <p:sldId id="904" r:id="rId14"/>
    <p:sldId id="903" r:id="rId15"/>
    <p:sldId id="908" r:id="rId16"/>
    <p:sldId id="767" r:id="rId17"/>
    <p:sldId id="909" r:id="rId18"/>
    <p:sldId id="910" r:id="rId19"/>
    <p:sldId id="916" r:id="rId20"/>
    <p:sldId id="917" r:id="rId21"/>
    <p:sldId id="918" r:id="rId22"/>
    <p:sldId id="919" r:id="rId23"/>
    <p:sldId id="920" r:id="rId24"/>
    <p:sldId id="921" r:id="rId25"/>
    <p:sldId id="938" r:id="rId26"/>
    <p:sldId id="911" r:id="rId27"/>
    <p:sldId id="912" r:id="rId28"/>
    <p:sldId id="937" r:id="rId29"/>
    <p:sldId id="939" r:id="rId30"/>
    <p:sldId id="914" r:id="rId31"/>
    <p:sldId id="915" r:id="rId32"/>
    <p:sldId id="940" r:id="rId33"/>
    <p:sldId id="985" r:id="rId34"/>
    <p:sldId id="927" r:id="rId35"/>
    <p:sldId id="941" r:id="rId36"/>
    <p:sldId id="928" r:id="rId37"/>
    <p:sldId id="942" r:id="rId38"/>
    <p:sldId id="930" r:id="rId39"/>
    <p:sldId id="975" r:id="rId40"/>
    <p:sldId id="924" r:id="rId41"/>
    <p:sldId id="926" r:id="rId42"/>
    <p:sldId id="986" r:id="rId43"/>
    <p:sldId id="976" r:id="rId44"/>
    <p:sldId id="977" r:id="rId45"/>
    <p:sldId id="978" r:id="rId46"/>
    <p:sldId id="979" r:id="rId47"/>
    <p:sldId id="980" r:id="rId48"/>
    <p:sldId id="981" r:id="rId49"/>
    <p:sldId id="982" r:id="rId50"/>
    <p:sldId id="983" r:id="rId51"/>
    <p:sldId id="944" r:id="rId52"/>
    <p:sldId id="945" r:id="rId53"/>
    <p:sldId id="946" r:id="rId54"/>
    <p:sldId id="947" r:id="rId55"/>
    <p:sldId id="44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minck" initials="lm" lastIdx="2" clrIdx="0">
    <p:extLst>
      <p:ext uri="{19B8F6BF-5375-455C-9EA6-DF929625EA0E}">
        <p15:presenceInfo xmlns:p15="http://schemas.microsoft.com/office/powerpoint/2012/main" userId="31c8e24cbb3b5c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00FF"/>
    <a:srgbClr val="FF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6327" autoAdjust="0"/>
  </p:normalViewPr>
  <p:slideViewPr>
    <p:cSldViewPr snapToGrid="0" snapToObjects="1">
      <p:cViewPr varScale="1">
        <p:scale>
          <a:sx n="94" d="100"/>
          <a:sy n="94" d="100"/>
        </p:scale>
        <p:origin x="11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7A3B7-CFBD-F94B-9D76-43F785EDF11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45082-F0CD-7F40-B4D5-028C059468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http://sli.ics.uci.edu/Classes/2012F-273a?action=download&amp;upname=10-ensembles.pdf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A2B7B-EE6C-5F4B-AA66-A317549B4D0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0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25586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25586"/>
                </a:solidFill>
                <a:latin typeface="Arial"/>
                <a:cs typeface="Arial"/>
              </a:defRPr>
            </a:lvl1pPr>
          </a:lstStyle>
          <a:p>
            <a:pPr marL="50959"/>
            <a:fld id="{81D60167-4931-47E6-BA6A-407CBD079E47}" type="slidenum">
              <a:rPr lang="en-US" altLang="zh-CN" smtClean="0"/>
              <a:pPr marL="50959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47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CBC6CC-69AA-4E96-8589-BB3828B51D33}"/>
              </a:ext>
            </a:extLst>
          </p:cNvPr>
          <p:cNvSpPr txBox="1">
            <a:spLocks/>
          </p:cNvSpPr>
          <p:nvPr userDrawn="1"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矩形 28">
            <a:extLst>
              <a:ext uri="{FF2B5EF4-FFF2-40B4-BE49-F238E27FC236}">
                <a16:creationId xmlns:a16="http://schemas.microsoft.com/office/drawing/2014/main" id="{5652CB8D-AB06-4DAB-A63F-F6DB3B538D59}"/>
              </a:ext>
            </a:extLst>
          </p:cNvPr>
          <p:cNvSpPr/>
          <p:nvPr userDrawn="1"/>
        </p:nvSpPr>
        <p:spPr>
          <a:xfrm>
            <a:off x="-1" y="1590836"/>
            <a:ext cx="680339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29">
            <a:extLst>
              <a:ext uri="{FF2B5EF4-FFF2-40B4-BE49-F238E27FC236}">
                <a16:creationId xmlns:a16="http://schemas.microsoft.com/office/drawing/2014/main" id="{3698CAA7-AF4B-4048-991C-AA8C6BA0526A}"/>
              </a:ext>
            </a:extLst>
          </p:cNvPr>
          <p:cNvSpPr/>
          <p:nvPr userDrawn="1"/>
        </p:nvSpPr>
        <p:spPr>
          <a:xfrm>
            <a:off x="6841192" y="1598048"/>
            <a:ext cx="2302809" cy="385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8FBF93-07B5-4B1B-B2CE-1CA8F08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E25B61E-CDB6-41DB-A1E7-1F4E7392D9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892" y="-189"/>
            <a:ext cx="9135601" cy="1538319"/>
          </a:xfrm>
          <a:prstGeom prst="rect">
            <a:avLst/>
          </a:prstGeom>
          <a:solidFill>
            <a:srgbClr val="006CA8"/>
          </a:solidFill>
          <a:ln w="9525">
            <a:noFill/>
            <a:miter lim="800000"/>
          </a:ln>
          <a:effectLst/>
        </p:spPr>
        <p:txBody>
          <a:bodyPr lIns="91377" tIns="45690" rIns="91377" bIns="45690" anchor="ctr"/>
          <a:lstStyle/>
          <a:p>
            <a:pPr lvl="0" algn="ctr" eaLnBrk="1" hangingPunct="1">
              <a:lnSpc>
                <a:spcPct val="125000"/>
              </a:lnSpc>
              <a:defRPr/>
            </a:pPr>
            <a:endParaRPr kumimoji="0" lang="en-US" altLang="zh-CN" sz="4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AA22C62-FABD-4EDB-B4BA-AC20D661D3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" y="197754"/>
            <a:ext cx="1090013" cy="110299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831A5A7-3D67-45AD-91CB-7AF118216C31}"/>
              </a:ext>
            </a:extLst>
          </p:cNvPr>
          <p:cNvGrpSpPr/>
          <p:nvPr userDrawn="1"/>
        </p:nvGrpSpPr>
        <p:grpSpPr>
          <a:xfrm>
            <a:off x="1478537" y="413365"/>
            <a:ext cx="3156432" cy="806531"/>
            <a:chOff x="1588510" y="433008"/>
            <a:chExt cx="2869484" cy="733211"/>
          </a:xfrm>
        </p:grpSpPr>
        <p:pic>
          <p:nvPicPr>
            <p:cNvPr id="17" name="Picture 2" descr="校名 黑色">
              <a:extLst>
                <a:ext uri="{FF2B5EF4-FFF2-40B4-BE49-F238E27FC236}">
                  <a16:creationId xmlns:a16="http://schemas.microsoft.com/office/drawing/2014/main" id="{90D6AA77-56CF-4AC3-BE03-69D7ABC811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2C170A"/>
                </a:clrFrom>
                <a:clrTo>
                  <a:srgbClr val="2C170A">
                    <a:alpha val="0"/>
                  </a:srgbClr>
                </a:clrTo>
              </a:clrChange>
              <a:biLevel thresh="50000"/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7" y="433008"/>
              <a:ext cx="2618183" cy="498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5E433B-F721-49C9-AFA6-1F371A55F839}"/>
                </a:ext>
              </a:extLst>
            </p:cNvPr>
            <p:cNvSpPr txBox="1"/>
            <p:nvPr userDrawn="1"/>
          </p:nvSpPr>
          <p:spPr>
            <a:xfrm>
              <a:off x="1588510" y="942382"/>
              <a:ext cx="2869484" cy="22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EAST</a:t>
              </a:r>
              <a:r>
                <a:rPr kumimoji="1" lang="zh-CN" altLang="en-US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 </a:t>
              </a:r>
              <a:r>
                <a:rPr kumimoji="1" lang="en-US" altLang="zh-CN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CHINA UNIVERSITY OF SCIENCE AND TECHNOLOGY</a:t>
              </a:r>
              <a:endParaRPr kumimoji="1" lang="zh-CN" altLang="en-US" sz="1000" b="1" spc="0" dirty="0">
                <a:solidFill>
                  <a:srgbClr val="EDEEF1"/>
                </a:solidFill>
                <a:latin typeface="October Condensed Tamil" pitchFamily="2" charset="0"/>
                <a:ea typeface="SimHei" panose="02010609060101010101" pitchFamily="49" charset="-122"/>
                <a:cs typeface="October Condensed Tamil" pitchFamily="2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5A034DB-7D10-4E07-A995-66A20654F86C}"/>
              </a:ext>
            </a:extLst>
          </p:cNvPr>
          <p:cNvSpPr txBox="1"/>
          <p:nvPr userDrawn="1"/>
        </p:nvSpPr>
        <p:spPr>
          <a:xfrm>
            <a:off x="4760579" y="385509"/>
            <a:ext cx="3723972" cy="81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信息科学与工程学院</a:t>
            </a:r>
            <a:endParaRPr kumimoji="1" lang="en-US" altLang="zh-CN" sz="2800" b="0" dirty="0">
              <a:solidFill>
                <a:srgbClr val="EDEEF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Science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Engineering</a:t>
            </a:r>
            <a:endParaRPr kumimoji="1" lang="zh-CN" altLang="en-US" sz="1100" dirty="0">
              <a:solidFill>
                <a:srgbClr val="EDEEF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线连接符 17">
            <a:extLst>
              <a:ext uri="{FF2B5EF4-FFF2-40B4-BE49-F238E27FC236}">
                <a16:creationId xmlns:a16="http://schemas.microsoft.com/office/drawing/2014/main" id="{EFB16ACA-DA7B-44FE-B837-01928559C468}"/>
              </a:ext>
            </a:extLst>
          </p:cNvPr>
          <p:cNvCxnSpPr/>
          <p:nvPr userDrawn="1"/>
        </p:nvCxnSpPr>
        <p:spPr>
          <a:xfrm>
            <a:off x="4739797" y="396299"/>
            <a:ext cx="0" cy="731660"/>
          </a:xfrm>
          <a:prstGeom prst="line">
            <a:avLst/>
          </a:prstGeom>
          <a:ln w="12700">
            <a:solidFill>
              <a:schemeClr val="bg1">
                <a:lumMod val="65000"/>
                <a:alpha val="9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B15-5333-9A44-8000-50B29337B0D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DB90AEC1-BDD0-4D2F-8F8F-DB11503FF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5" y="1735984"/>
            <a:ext cx="2083269" cy="700388"/>
          </a:xfrm>
          <a:prstGeom prst="rect">
            <a:avLst/>
          </a:prstGeom>
        </p:spPr>
      </p:pic>
      <p:pic>
        <p:nvPicPr>
          <p:cNvPr id="12" name="图片 11" descr="1-02">
            <a:extLst>
              <a:ext uri="{FF2B5EF4-FFF2-40B4-BE49-F238E27FC236}">
                <a16:creationId xmlns:a16="http://schemas.microsoft.com/office/drawing/2014/main" id="{16064509-5C68-482C-AAD2-EF19109CF9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8" y="1458881"/>
            <a:ext cx="9142095" cy="5544616"/>
          </a:xfrm>
          <a:prstGeom prst="rect">
            <a:avLst/>
          </a:prstGeom>
        </p:spPr>
      </p:pic>
      <p:sp>
        <p:nvSpPr>
          <p:cNvPr id="13" name="Rectangle 14">
            <a:extLst>
              <a:ext uri="{FF2B5EF4-FFF2-40B4-BE49-F238E27FC236}">
                <a16:creationId xmlns:a16="http://schemas.microsoft.com/office/drawing/2014/main" id="{37D31E9C-467E-4633-A0DD-58406915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775"/>
            <a:ext cx="9135601" cy="1362450"/>
          </a:xfrm>
          <a:prstGeom prst="rect">
            <a:avLst/>
          </a:prstGeom>
          <a:solidFill>
            <a:srgbClr val="006CA8"/>
          </a:solidFill>
          <a:ln w="9525">
            <a:noFill/>
            <a:miter lim="800000"/>
          </a:ln>
          <a:effectLst/>
        </p:spPr>
        <p:txBody>
          <a:bodyPr lIns="91377" tIns="45690" rIns="91377" bIns="45690" anchor="ctr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4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第八章 提升方法</a:t>
            </a:r>
            <a:endParaRPr lang="en-US" altLang="zh-CN" sz="4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2" descr="https://bkimg.cdn.bcebos.com/pic/00e93901213fb80e5f110e4c36d12f2eb838946c?x-bce-process=image/resize,m_lfit,w_268,limit_1/format,f_jpg">
            <a:extLst>
              <a:ext uri="{FF2B5EF4-FFF2-40B4-BE49-F238E27FC236}">
                <a16:creationId xmlns:a16="http://schemas.microsoft.com/office/drawing/2014/main" id="{929E2E1A-C855-4D58-9758-C33961D0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20489"/>
            <a:ext cx="1338392" cy="133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92E57A76-EF5C-49D0-B1B5-D76BD6635F38}"/>
              </a:ext>
            </a:extLst>
          </p:cNvPr>
          <p:cNvSpPr txBox="1"/>
          <p:nvPr/>
        </p:nvSpPr>
        <p:spPr>
          <a:xfrm>
            <a:off x="1949859" y="1390477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模式识别与统计学习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">
            <a:extLst>
              <a:ext uri="{FF2B5EF4-FFF2-40B4-BE49-F238E27FC236}">
                <a16:creationId xmlns:a16="http://schemas.microsoft.com/office/drawing/2014/main" id="{A70C9C89-6B41-8EF3-3FBD-E2EBC25F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73" y="4334831"/>
            <a:ext cx="1715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/>
              <a:t>Weak  classifiers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1F49ACE9-DE1F-EB03-1D33-00455316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57" y="4646509"/>
            <a:ext cx="2876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1600" b="1" dirty="0">
                <a:solidFill>
                  <a:srgbClr val="0070C0"/>
                </a:solidFill>
              </a:rPr>
              <a:t>(slightly  </a:t>
            </a:r>
            <a:r>
              <a:rPr lang="en-US" altLang="zh-TW" sz="1600" b="1" dirty="0">
                <a:solidFill>
                  <a:srgbClr val="C00000"/>
                </a:solidFill>
              </a:rPr>
              <a:t>better   than   random</a:t>
            </a:r>
            <a:r>
              <a:rPr lang="en-US" altLang="zh-TW" sz="1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FAA6BD1A-5BA6-650A-5A62-3F31107DE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578" y="5774092"/>
            <a:ext cx="2222754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/>
              <a:t>S</a:t>
            </a:r>
            <a:r>
              <a:rPr lang="en-US" altLang="zh-TW" sz="2400"/>
              <a:t>trong  </a:t>
            </a:r>
            <a:r>
              <a:rPr lang="en-US" altLang="zh-TW" sz="2400" dirty="0"/>
              <a:t>classifier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24A4740-85E8-1351-E3C6-54C09CFD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10</a:t>
            </a:fld>
            <a:endParaRPr 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0DDA9CF1-6493-4992-901F-7782CE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6" y="2861330"/>
            <a:ext cx="5127158" cy="3316333"/>
          </a:xfrm>
          <a:prstGeom prst="rect">
            <a:avLst/>
          </a:prstGeom>
        </p:spPr>
      </p:pic>
      <p:sp>
        <p:nvSpPr>
          <p:cNvPr id="38" name="标题 1">
            <a:extLst>
              <a:ext uri="{FF2B5EF4-FFF2-40B4-BE49-F238E27FC236}">
                <a16:creationId xmlns:a16="http://schemas.microsoft.com/office/drawing/2014/main" id="{2A73B992-1D9F-44FC-9E71-3C8F04BDFE14}"/>
              </a:ext>
            </a:extLst>
          </p:cNvPr>
          <p:cNvSpPr txBox="1"/>
          <p:nvPr/>
        </p:nvSpPr>
        <p:spPr>
          <a:xfrm>
            <a:off x="170739" y="164534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集成学习方法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串行化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7EF464E-3A12-4486-965E-0458A84533FB}"/>
              </a:ext>
            </a:extLst>
          </p:cNvPr>
          <p:cNvSpPr/>
          <p:nvPr/>
        </p:nvSpPr>
        <p:spPr>
          <a:xfrm>
            <a:off x="310840" y="2595298"/>
            <a:ext cx="1301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</a:rPr>
              <a:t>Boosting</a:t>
            </a:r>
            <a:endParaRPr lang="zh-CN" altLang="en-US" sz="2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7676A1B-D37E-46D1-4F93-E6ABE5E7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24" y="2533118"/>
            <a:ext cx="8416542" cy="377014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dirty="0">
                <a:latin typeface="+mn-ea"/>
              </a:rPr>
              <a:t>两个问题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14000"/>
              </a:lnSpc>
            </a:pPr>
            <a:r>
              <a:rPr lang="zh-CN" altLang="en-US" sz="2200" b="1" dirty="0">
                <a:solidFill>
                  <a:srgbClr val="0070C0"/>
                </a:solidFill>
              </a:rPr>
              <a:t>每一轮如何改变训练数据的权值或概率分布？</a:t>
            </a:r>
            <a:endParaRPr lang="en-US" altLang="zh-CN" sz="2200" b="1" dirty="0">
              <a:solidFill>
                <a:srgbClr val="0070C0"/>
              </a:solidFill>
            </a:endParaRPr>
          </a:p>
          <a:p>
            <a:pPr lvl="1">
              <a:lnSpc>
                <a:spcPct val="114000"/>
              </a:lnSpc>
              <a:spcAft>
                <a:spcPts val="600"/>
              </a:spcAft>
            </a:pPr>
            <a:r>
              <a:rPr lang="zh-CN" altLang="en-US" sz="2200" dirty="0"/>
              <a:t>提高那些被前一轮弱分类器错误分类样本的权值</a:t>
            </a:r>
            <a:r>
              <a:rPr lang="en-US" altLang="zh-CN" sz="2200" dirty="0"/>
              <a:t>, </a:t>
            </a:r>
            <a:r>
              <a:rPr lang="zh-CN" altLang="en-US" sz="2200" dirty="0"/>
              <a:t>降低那些被正确分类样本的权值</a:t>
            </a:r>
            <a:endParaRPr lang="en-US" altLang="zh-CN" dirty="0"/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0070C0"/>
                </a:solidFill>
              </a:rPr>
              <a:t>如何将弱分类器组合成一个强分类器？</a:t>
            </a:r>
            <a:endParaRPr lang="en-US" altLang="zh-CN" sz="2200" b="1" dirty="0">
              <a:solidFill>
                <a:srgbClr val="0070C0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 sz="2200" dirty="0"/>
              <a:t>加权多数表决</a:t>
            </a:r>
            <a:r>
              <a:rPr lang="en-US" altLang="zh-CN" sz="2200" dirty="0"/>
              <a:t>, </a:t>
            </a:r>
            <a:r>
              <a:rPr lang="zh-CN" altLang="en-US" sz="2200" dirty="0"/>
              <a:t>加大分类误差率小的弱分类器的权值</a:t>
            </a:r>
            <a:r>
              <a:rPr lang="en-US" altLang="zh-CN" sz="2200" dirty="0"/>
              <a:t>, </a:t>
            </a:r>
            <a:r>
              <a:rPr lang="zh-CN" altLang="en-US" sz="2200" dirty="0"/>
              <a:t>使其在表决中起较大的作用</a:t>
            </a:r>
            <a:r>
              <a:rPr lang="en-US" altLang="zh-CN" sz="2200" dirty="0"/>
              <a:t>, </a:t>
            </a:r>
            <a:r>
              <a:rPr lang="zh-CN" altLang="en-US" sz="2200" dirty="0"/>
              <a:t>减小分类误差率大的弱分类器的权值</a:t>
            </a:r>
            <a:r>
              <a:rPr lang="en-US" altLang="zh-CN" sz="2200" dirty="0"/>
              <a:t>, </a:t>
            </a:r>
            <a:r>
              <a:rPr lang="zh-CN" altLang="en-US" sz="2200" dirty="0"/>
              <a:t>使其在表决中起较小的作用</a:t>
            </a:r>
            <a:endParaRPr lang="en-US" altLang="zh-CN" sz="2200" dirty="0"/>
          </a:p>
          <a:p>
            <a:pPr lvl="1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91E48CA-BF29-B3CE-A215-34148BFF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E331CC2-A9F2-4F49-ABB7-AFAB52C26C28}"/>
              </a:ext>
            </a:extLst>
          </p:cNvPr>
          <p:cNvSpPr txBox="1"/>
          <p:nvPr/>
        </p:nvSpPr>
        <p:spPr>
          <a:xfrm>
            <a:off x="170739" y="164534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集成学习方法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串行化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66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3C92DC-8B26-1B06-4FAB-5772DB3D5B09}"/>
              </a:ext>
            </a:extLst>
          </p:cNvPr>
          <p:cNvSpPr txBox="1"/>
          <p:nvPr/>
        </p:nvSpPr>
        <p:spPr>
          <a:xfrm>
            <a:off x="188313" y="1787360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提纲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04D95A-6B1C-A293-2A26-6E6AA09A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46" y="2712776"/>
            <a:ext cx="8065708" cy="3502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Boosting</a:t>
            </a:r>
            <a:r>
              <a:rPr lang="zh-CN" altLang="en-US" sz="2400"/>
              <a:t>基本思想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</a:rPr>
              <a:t>分类问题</a:t>
            </a:r>
            <a:r>
              <a:rPr lang="en-US" altLang="zh-CN" sz="2400" b="1">
                <a:solidFill>
                  <a:srgbClr val="0070C0"/>
                </a:solidFill>
              </a:rPr>
              <a:t>: AdaBoost</a:t>
            </a:r>
            <a:r>
              <a:rPr lang="zh-CN" altLang="en-US" sz="2400" b="1" dirty="0">
                <a:solidFill>
                  <a:srgbClr val="0070C0"/>
                </a:solidFill>
              </a:rPr>
              <a:t>算法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AdaBoost</a:t>
            </a:r>
            <a:r>
              <a:rPr lang="zh-CN" altLang="en-US" sz="2400" dirty="0"/>
              <a:t>算法的统计解释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/>
              <a:t>回归问题</a:t>
            </a:r>
            <a:r>
              <a:rPr lang="en-US" altLang="zh-CN" sz="2400"/>
              <a:t>: </a:t>
            </a:r>
            <a:r>
              <a:rPr lang="zh-CN" altLang="en-US" sz="2400"/>
              <a:t>提升</a:t>
            </a:r>
            <a:r>
              <a:rPr lang="zh-CN" altLang="en-US" sz="2400" dirty="0"/>
              <a:t>树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GBDT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D5CCED-F8EB-F035-870B-7CE9552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3A8BCBA-FD3A-8E4C-38FF-0651797602D8}"/>
              </a:ext>
            </a:extLst>
          </p:cNvPr>
          <p:cNvSpPr txBox="1"/>
          <p:nvPr/>
        </p:nvSpPr>
        <p:spPr>
          <a:xfrm>
            <a:off x="185010" y="1643930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5F15BCC-836E-EF59-53B0-4DB44F0F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75" y="2662841"/>
            <a:ext cx="412324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6500" b="1" dirty="0">
                <a:latin typeface="Arial" panose="020B0604020202020204" pitchFamily="34" charset="0"/>
              </a:rPr>
              <a:t>AdaBoost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9222FDA-B576-B48D-E0F4-A193F0DEFADF}"/>
              </a:ext>
            </a:extLst>
          </p:cNvPr>
          <p:cNvSpPr/>
          <p:nvPr/>
        </p:nvSpPr>
        <p:spPr bwMode="auto">
          <a:xfrm rot="5400000" flipV="1">
            <a:off x="3379647" y="2945972"/>
            <a:ext cx="166527" cy="1785534"/>
          </a:xfrm>
          <a:prstGeom prst="rightBrace">
            <a:avLst>
              <a:gd name="adj1" fmla="val 7224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 altLang="zh-TW" sz="3600" dirty="0"/>
          </a:p>
          <a:p>
            <a:r>
              <a:rPr lang="en-US" altLang="zh-TW" sz="3600" dirty="0"/>
              <a:t>Adaptive 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0CCD858-0720-7CF1-0C11-3A3033726487}"/>
              </a:ext>
            </a:extLst>
          </p:cNvPr>
          <p:cNvSpPr/>
          <p:nvPr/>
        </p:nvSpPr>
        <p:spPr bwMode="auto">
          <a:xfrm rot="5400000" flipV="1">
            <a:off x="5442585" y="2706145"/>
            <a:ext cx="166527" cy="2265135"/>
          </a:xfrm>
          <a:prstGeom prst="rightBrace">
            <a:avLst>
              <a:gd name="adj1" fmla="val 10557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 altLang="zh-TW" sz="3600" dirty="0"/>
          </a:p>
          <a:p>
            <a:r>
              <a:rPr lang="en-US" altLang="zh-TW" sz="3600" dirty="0"/>
              <a:t>  Boosting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7BE16C09-43F2-C299-F6B5-4732C0CD5CEF}"/>
              </a:ext>
            </a:extLst>
          </p:cNvPr>
          <p:cNvSpPr/>
          <p:nvPr/>
        </p:nvSpPr>
        <p:spPr bwMode="auto">
          <a:xfrm rot="5400000" flipV="1">
            <a:off x="4487613" y="2516572"/>
            <a:ext cx="215900" cy="4050839"/>
          </a:xfrm>
          <a:prstGeom prst="rightBrace">
            <a:avLst>
              <a:gd name="adj1" fmla="val 16121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en-US" altLang="zh-TW" sz="3600" dirty="0"/>
          </a:p>
          <a:p>
            <a:endParaRPr lang="en-US" altLang="zh-TW" sz="3600" dirty="0"/>
          </a:p>
          <a:p>
            <a:r>
              <a:rPr lang="en-US" altLang="zh-TW" sz="3600" dirty="0"/>
              <a:t>A learning algorithm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5A7AED3-AADC-64FF-4396-874B8C31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641" y="5530656"/>
            <a:ext cx="7787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PMingLiU" panose="02020500000000000000" pitchFamily="18" charset="-120"/>
              </a:defRPr>
            </a:lvl9pPr>
          </a:lstStyle>
          <a:p>
            <a:pPr algn="l" eaLnBrk="1" hangingPunct="1"/>
            <a:r>
              <a:rPr lang="en-US" altLang="zh-TW" sz="2400" dirty="0"/>
              <a:t>Building a strong </a:t>
            </a:r>
            <a:r>
              <a:rPr lang="en-US" altLang="zh-TW" sz="2400"/>
              <a:t>classifier from a </a:t>
            </a:r>
            <a:r>
              <a:rPr lang="en-US" altLang="zh-TW" sz="2400" dirty="0"/>
              <a:t>lot of weaker ones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D5E6CBD-9D09-9BCE-D80F-61F706A5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4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2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3CFE17A-08AD-FA68-A02D-10BDBCD5F5BC}"/>
              </a:ext>
            </a:extLst>
          </p:cNvPr>
          <p:cNvSpPr txBox="1"/>
          <p:nvPr/>
        </p:nvSpPr>
        <p:spPr>
          <a:xfrm>
            <a:off x="170739" y="1647877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53B712D-A3D1-B989-7F29-94D1D773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91" y="2753260"/>
            <a:ext cx="5788476" cy="3434180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zh-CN" sz="2200" dirty="0" err="1"/>
              <a:t>Schapire</a:t>
            </a:r>
            <a:r>
              <a:rPr lang="zh-CN" altLang="en-US" sz="2200" dirty="0"/>
              <a:t>最先构造出一种多项式级的算法</a:t>
            </a:r>
            <a:r>
              <a:rPr lang="en-US" altLang="zh-CN" sz="2200" dirty="0"/>
              <a:t>, </a:t>
            </a:r>
            <a:r>
              <a:rPr lang="zh-CN" altLang="en-US" sz="2200" dirty="0"/>
              <a:t>即最初的</a:t>
            </a:r>
            <a:r>
              <a:rPr lang="en-US" altLang="zh-CN" sz="2200" dirty="0"/>
              <a:t>Boosting</a:t>
            </a:r>
            <a:r>
              <a:rPr lang="zh-CN" altLang="en-US" sz="2200" dirty="0"/>
              <a:t>算法</a:t>
            </a:r>
            <a:endParaRPr lang="en-US" altLang="zh-CN" sz="22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200" dirty="0"/>
              <a:t>Drunker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Schapire</a:t>
            </a:r>
            <a:r>
              <a:rPr lang="zh-CN" altLang="en-US" sz="2200" dirty="0"/>
              <a:t>第一次将神经网络作为弱学习器</a:t>
            </a:r>
            <a:r>
              <a:rPr lang="en-US" altLang="zh-CN" sz="2200" dirty="0"/>
              <a:t>, </a:t>
            </a:r>
            <a:r>
              <a:rPr lang="zh-CN" altLang="en-US" sz="2200" dirty="0"/>
              <a:t>应用</a:t>
            </a:r>
            <a:r>
              <a:rPr lang="en-US" altLang="zh-CN" sz="2200" dirty="0"/>
              <a:t>Boosting</a:t>
            </a:r>
            <a:r>
              <a:rPr lang="zh-CN" altLang="en-US" sz="2200" dirty="0"/>
              <a:t>算法解决</a:t>
            </a:r>
            <a:r>
              <a:rPr lang="en-US" altLang="zh-CN" sz="2200" dirty="0"/>
              <a:t>OCR</a:t>
            </a:r>
            <a:r>
              <a:rPr lang="zh-CN" altLang="en-US" sz="2200" dirty="0"/>
              <a:t>问题</a:t>
            </a:r>
            <a:endParaRPr lang="en-US" altLang="zh-CN" sz="2200" dirty="0"/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2200" dirty="0"/>
              <a:t>Freund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Schapire</a:t>
            </a:r>
            <a:r>
              <a:rPr lang="zh-CN" altLang="en-US" sz="2200" dirty="0"/>
              <a:t>提出了</a:t>
            </a:r>
            <a:r>
              <a:rPr lang="en-US" altLang="zh-CN" sz="2200" dirty="0" err="1">
                <a:solidFill>
                  <a:srgbClr val="FF0000"/>
                </a:solidFill>
              </a:rPr>
              <a:t>Adaboost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zh-CN" altLang="en-US" sz="2200" dirty="0"/>
              <a:t>算法</a:t>
            </a:r>
            <a:r>
              <a:rPr lang="en-US" altLang="zh-CN" sz="2200" dirty="0"/>
              <a:t>, </a:t>
            </a:r>
            <a:r>
              <a:rPr lang="zh-CN" altLang="en-US" sz="2200" dirty="0"/>
              <a:t>效率和原来</a:t>
            </a:r>
            <a:r>
              <a:rPr lang="en-US" altLang="zh-CN" sz="2200" dirty="0"/>
              <a:t>Boosting</a:t>
            </a:r>
            <a:r>
              <a:rPr lang="zh-CN" altLang="en-US" sz="2200" dirty="0"/>
              <a:t>算法一样</a:t>
            </a:r>
            <a:r>
              <a:rPr lang="en-US" altLang="zh-CN" sz="2200" dirty="0"/>
              <a:t>, </a:t>
            </a:r>
            <a:r>
              <a:rPr lang="zh-CN" altLang="en-US" sz="2200" dirty="0"/>
              <a:t>但是不需要任何关于弱学习器性能的先验知识</a:t>
            </a:r>
            <a:r>
              <a:rPr lang="en-US" altLang="zh-CN" sz="2200" dirty="0"/>
              <a:t>, </a:t>
            </a:r>
            <a:r>
              <a:rPr lang="zh-CN" altLang="en-US" sz="2200" dirty="0"/>
              <a:t>可以非常容易地应用到实际问题中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66820C6-2D0D-7ED4-FC7A-6680C37F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B83B8C-94EB-C7DD-20C5-3D16462278DD}"/>
              </a:ext>
            </a:extLst>
          </p:cNvPr>
          <p:cNvSpPr txBox="1"/>
          <p:nvPr/>
        </p:nvSpPr>
        <p:spPr>
          <a:xfrm>
            <a:off x="585403" y="5062390"/>
            <a:ext cx="103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1995</a:t>
            </a:r>
            <a:r>
              <a:rPr lang="zh-CN" altLang="en-US" sz="2200" dirty="0"/>
              <a:t>年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FCB645-1EF9-4E95-9342-7B6BD2973B7B}"/>
              </a:ext>
            </a:extLst>
          </p:cNvPr>
          <p:cNvSpPr txBox="1"/>
          <p:nvPr/>
        </p:nvSpPr>
        <p:spPr>
          <a:xfrm>
            <a:off x="585403" y="3839825"/>
            <a:ext cx="103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1993</a:t>
            </a:r>
            <a:r>
              <a:rPr lang="zh-CN" altLang="en-US" sz="2200" dirty="0"/>
              <a:t>年</a:t>
            </a:r>
            <a:r>
              <a:rPr lang="en-US" altLang="zh-CN" sz="1800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2B78F8-61AF-70A2-F32B-7233A8014BD9}"/>
              </a:ext>
            </a:extLst>
          </p:cNvPr>
          <p:cNvSpPr txBox="1"/>
          <p:nvPr/>
        </p:nvSpPr>
        <p:spPr>
          <a:xfrm>
            <a:off x="585403" y="2964970"/>
            <a:ext cx="103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1990</a:t>
            </a:r>
            <a:r>
              <a:rPr lang="zh-CN" altLang="en-US" sz="2200" dirty="0"/>
              <a:t>年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BC0D64B-A149-748E-7FC0-AAFF6B739127}"/>
              </a:ext>
            </a:extLst>
          </p:cNvPr>
          <p:cNvCxnSpPr>
            <a:cxnSpLocks/>
          </p:cNvCxnSpPr>
          <p:nvPr/>
        </p:nvCxnSpPr>
        <p:spPr>
          <a:xfrm>
            <a:off x="2051222" y="2930246"/>
            <a:ext cx="0" cy="315320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0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FD2D1EF-B7DC-4715-F6CF-FC231FCA9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102" y="2426208"/>
                <a:ext cx="8459866" cy="43891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600" b="1" dirty="0">
                    <a:solidFill>
                      <a:srgbClr val="C00000"/>
                    </a:solidFill>
                  </a:rPr>
                  <a:t>算法</a:t>
                </a:r>
                <a:r>
                  <a:rPr lang="en-US" altLang="zh-CN" sz="2600" b="1" dirty="0">
                    <a:solidFill>
                      <a:srgbClr val="C00000"/>
                    </a:solidFill>
                  </a:rPr>
                  <a:t>8.1 (AdaBoost)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sz="2200" b="1" dirty="0"/>
                  <a:t>输入</a:t>
                </a:r>
                <a:r>
                  <a:rPr lang="en-US" altLang="zh-CN" sz="2200" b="1" dirty="0"/>
                  <a:t>: </a:t>
                </a:r>
                <a:r>
                  <a:rPr lang="zh-CN" altLang="en-US" sz="2200" dirty="0"/>
                  <a:t>二分类的训练数据集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altLang="zh-CN" sz="2200" dirty="0"/>
                  <a:t>; </a:t>
                </a:r>
                <a:r>
                  <a:rPr lang="zh-CN" altLang="en-US" sz="2200" dirty="0"/>
                  <a:t>弱学习算法</a:t>
                </a:r>
                <a:endParaRPr lang="en-US" altLang="zh-CN" sz="22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200" b="1" dirty="0"/>
                  <a:t>输出</a:t>
                </a:r>
                <a:r>
                  <a:rPr lang="en-US" altLang="zh-CN" sz="2200" dirty="0"/>
                  <a:t>: </a:t>
                </a:r>
                <a:r>
                  <a:rPr lang="zh-CN" altLang="en-US" sz="2200" dirty="0"/>
                  <a:t>最终分类器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200" dirty="0"/>
                  <a:t>1. </a:t>
                </a:r>
                <a:r>
                  <a:rPr lang="zh-CN" altLang="en-US" sz="2200" dirty="0"/>
                  <a:t>初始化训练数据的起始权值分布</a:t>
                </a: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altLang="zh-CN" sz="2200" dirty="0"/>
                  <a:t>2. </a:t>
                </a:r>
                <a:r>
                  <a:rPr lang="zh-CN" altLang="en-US" sz="22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个弱分类器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= 1, 2,⋯, 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</a:p>
              <a:p>
                <a:pPr lvl="1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200" dirty="0"/>
                  <a:t> 在权值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下训练数据集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得到弱分类器</a:t>
                </a:r>
                <a:r>
                  <a:rPr lang="en-US" altLang="zh-CN" sz="2200" dirty="0"/>
                  <a:t>:</a:t>
                </a:r>
              </a:p>
              <a:p>
                <a:pPr marL="457200" lvl="1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lang="en-US" altLang="zh-CN" sz="2200" dirty="0"/>
                  <a:t>       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DFD2D1EF-B7DC-4715-F6CF-FC231FCA9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02" y="2426208"/>
                <a:ext cx="8459866" cy="4389120"/>
              </a:xfrm>
              <a:blipFill>
                <a:blip r:embed="rId2"/>
                <a:stretch>
                  <a:fillRect l="-1049" t="-1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E01510-59EC-9733-E79B-930DED108E16}"/>
                  </a:ext>
                </a:extLst>
              </p:cNvPr>
              <p:cNvSpPr txBox="1"/>
              <p:nvPr/>
            </p:nvSpPr>
            <p:spPr>
              <a:xfrm>
                <a:off x="1028911" y="4669277"/>
                <a:ext cx="36308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E01510-59EC-9733-E79B-930DED108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11" y="4669277"/>
                <a:ext cx="3630863" cy="430887"/>
              </a:xfrm>
              <a:prstGeom prst="rect">
                <a:avLst/>
              </a:prstGeom>
              <a:blipFill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1F4BED-1D9C-E589-CA2C-3EFA8954B413}"/>
                  </a:ext>
                </a:extLst>
              </p:cNvPr>
              <p:cNvSpPr txBox="1"/>
              <p:nvPr/>
            </p:nvSpPr>
            <p:spPr>
              <a:xfrm>
                <a:off x="4810118" y="4491407"/>
                <a:ext cx="3927505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=1, 2,⋯,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1F4BED-1D9C-E589-CA2C-3EFA8954B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18" y="4491407"/>
                <a:ext cx="3927505" cy="726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0DEE-EDE2-39AA-D93B-5BD0F231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165ED0E-2FA5-A748-98CA-B0E9E7EEB3DF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D02375-E0DE-4655-884C-C3C750A9B0AD}"/>
                  </a:ext>
                </a:extLst>
              </p:cNvPr>
              <p:cNvSpPr/>
              <p:nvPr/>
            </p:nvSpPr>
            <p:spPr>
              <a:xfrm>
                <a:off x="2844342" y="6290589"/>
                <a:ext cx="323607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→{−1,+1}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6D02375-E0DE-4655-884C-C3C750A9B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42" y="6290589"/>
                <a:ext cx="3236079" cy="430887"/>
              </a:xfrm>
              <a:prstGeom prst="rect">
                <a:avLst/>
              </a:prstGeom>
              <a:blipFill>
                <a:blip r:embed="rId5"/>
                <a:stretch>
                  <a:fillRect r="-566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E810F6A-3869-43D1-9599-D5A0B822985A}"/>
              </a:ext>
            </a:extLst>
          </p:cNvPr>
          <p:cNvSpPr txBox="1"/>
          <p:nvPr/>
        </p:nvSpPr>
        <p:spPr>
          <a:xfrm>
            <a:off x="381104" y="1185998"/>
            <a:ext cx="8233506" cy="3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>
              <a:lnSpc>
                <a:spcPts val="3295"/>
              </a:lnSpc>
              <a:defRPr sz="3200" b="1" spc="10">
                <a:solidFill>
                  <a:srgbClr val="1255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</a:lstStyle>
          <a:p>
            <a:r>
              <a:rPr lang="zh-CN" altLang="en-US" sz="2400" dirty="0"/>
              <a:t>另</a:t>
            </a:r>
            <a:r>
              <a:rPr lang="en-US" altLang="zh-CN" sz="2400" dirty="0"/>
              <a:t>: </a:t>
            </a:r>
            <a:r>
              <a:rPr lang="zh-CN" altLang="en-US" sz="2400" dirty="0"/>
              <a:t>最小化加权错误率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8ACF8B-CAA3-44D1-B425-5DD33EFEA127}"/>
              </a:ext>
            </a:extLst>
          </p:cNvPr>
          <p:cNvSpPr txBox="1"/>
          <p:nvPr/>
        </p:nvSpPr>
        <p:spPr>
          <a:xfrm>
            <a:off x="950495" y="1648254"/>
            <a:ext cx="4572000" cy="109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/>
              <a:t>目前，我们学习的方法都是针对无加权的训练数据</a:t>
            </a:r>
            <a:endParaRPr lang="en-US" altLang="zh-CN" sz="15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/>
              <a:t>最小化加权误差</a:t>
            </a:r>
            <a:r>
              <a:rPr lang="en-US" altLang="zh-CN" sz="1500" dirty="0"/>
              <a:t>: </a:t>
            </a:r>
            <a:endParaRPr lang="zh-CN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303273-6D78-4A99-B182-B1242BD69C0D}"/>
                  </a:ext>
                </a:extLst>
              </p:cNvPr>
              <p:cNvSpPr txBox="1"/>
              <p:nvPr/>
            </p:nvSpPr>
            <p:spPr>
              <a:xfrm>
                <a:off x="1609120" y="2681224"/>
                <a:ext cx="2672964" cy="1344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500" dirty="0"/>
                  <a:t>无加权的训练错误率</a:t>
                </a:r>
                <a:r>
                  <a:rPr lang="en-US" altLang="zh-CN" sz="1500" dirty="0"/>
                  <a:t>:</a:t>
                </a:r>
              </a:p>
              <a:p>
                <a:endParaRPr lang="en-US" altLang="zh-CN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5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5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/>
                  <a:t> 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A303273-6D78-4A99-B182-B1242BD69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20" y="2681224"/>
                <a:ext cx="2672964" cy="1344920"/>
              </a:xfrm>
              <a:prstGeom prst="rect">
                <a:avLst/>
              </a:prstGeom>
              <a:blipFill>
                <a:blip r:embed="rId3"/>
                <a:stretch>
                  <a:fillRect l="-913" t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1D432D-83E3-4E5D-935C-AAFF629D6992}"/>
                  </a:ext>
                </a:extLst>
              </p:cNvPr>
              <p:cNvSpPr txBox="1"/>
              <p:nvPr/>
            </p:nvSpPr>
            <p:spPr>
              <a:xfrm>
                <a:off x="4497858" y="2513939"/>
                <a:ext cx="3262511" cy="1025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500" dirty="0"/>
                  <a:t>针对某个</a:t>
                </a:r>
                <a:r>
                  <a:rPr lang="en-US" altLang="zh-CN" sz="1500" dirty="0"/>
                  <a:t>loss  (</a:t>
                </a:r>
                <a:r>
                  <a:rPr lang="zh-CN" altLang="en-US" sz="1500" dirty="0"/>
                  <a:t>如 </a:t>
                </a:r>
                <a:r>
                  <a:rPr lang="en-US" altLang="zh-CN" sz="1500" dirty="0"/>
                  <a:t>logistic MSE)</a:t>
                </a:r>
              </a:p>
              <a:p>
                <a:endParaRPr lang="en-US" altLang="zh-CN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sz="15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15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/>
                  <a:t> 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1D432D-83E3-4E5D-935C-AAFF629D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8" y="2513939"/>
                <a:ext cx="3262511" cy="1025281"/>
              </a:xfrm>
              <a:prstGeom prst="rect">
                <a:avLst/>
              </a:prstGeom>
              <a:blipFill>
                <a:blip r:embed="rId4"/>
                <a:stretch>
                  <a:fillRect l="-748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A7B36B-1705-4BB9-A908-0E111F92993D}"/>
                  </a:ext>
                </a:extLst>
              </p:cNvPr>
              <p:cNvSpPr txBox="1"/>
              <p:nvPr/>
            </p:nvSpPr>
            <p:spPr>
              <a:xfrm>
                <a:off x="1250533" y="3835887"/>
                <a:ext cx="2141621" cy="111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500" dirty="0"/>
                  <a:t>加权的平均错误率</a:t>
                </a:r>
                <a:r>
                  <a:rPr lang="en-US" altLang="zh-CN" sz="1500" dirty="0"/>
                  <a:t>:</a:t>
                </a:r>
                <a:endParaRPr lang="en-US" altLang="zh-CN" sz="15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15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15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5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5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5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sz="15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500" dirty="0"/>
                  <a:t> 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A7B36B-1705-4BB9-A908-0E111F929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33" y="3835887"/>
                <a:ext cx="2141621" cy="1114088"/>
              </a:xfrm>
              <a:prstGeom prst="rect">
                <a:avLst/>
              </a:prstGeom>
              <a:blipFill>
                <a:blip r:embed="rId5"/>
                <a:stretch>
                  <a:fillRect l="-1140" t="-1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E31C622-F0E0-4031-8BEB-CB91E1A814AE}"/>
              </a:ext>
            </a:extLst>
          </p:cNvPr>
          <p:cNvSpPr txBox="1"/>
          <p:nvPr/>
        </p:nvSpPr>
        <p:spPr>
          <a:xfrm>
            <a:off x="950495" y="4754289"/>
            <a:ext cx="6404936" cy="109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500" dirty="0"/>
              <a:t>例如：在决策树的构造中，计算加权的不纯度（只考虑二叉树）</a:t>
            </a:r>
            <a:r>
              <a:rPr lang="en-US" altLang="zh-CN" sz="15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   p(+1) = Class +1 </a:t>
            </a:r>
            <a:r>
              <a:rPr lang="zh-CN" altLang="en-US" sz="1500" dirty="0"/>
              <a:t>的样本的所有样本的权值的和</a:t>
            </a:r>
            <a:r>
              <a:rPr lang="en-US" altLang="zh-CN" sz="15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500" dirty="0"/>
              <a:t>   p(-1) = Class -1 </a:t>
            </a:r>
            <a:r>
              <a:rPr lang="zh-CN" altLang="en-US" sz="1500" dirty="0"/>
              <a:t>的样本的所有样本的权值的和</a:t>
            </a:r>
            <a:r>
              <a:rPr lang="en-US" altLang="zh-CN" sz="1500" dirty="0"/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4F2DC3-7E65-A1D2-9FD0-76212FFCD915}"/>
              </a:ext>
            </a:extLst>
          </p:cNvPr>
          <p:cNvSpPr txBox="1"/>
          <p:nvPr/>
        </p:nvSpPr>
        <p:spPr>
          <a:xfrm>
            <a:off x="5122069" y="5283924"/>
            <a:ext cx="4572000" cy="37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=&gt; H(p) </a:t>
            </a:r>
            <a:r>
              <a:rPr lang="zh-CN" altLang="en-US" sz="1350" dirty="0"/>
              <a:t>不纯度</a:t>
            </a:r>
          </a:p>
        </p:txBody>
      </p:sp>
    </p:spTree>
    <p:extLst>
      <p:ext uri="{BB962C8B-B14F-4D97-AF65-F5344CB8AC3E}">
        <p14:creationId xmlns:p14="http://schemas.microsoft.com/office/powerpoint/2010/main" val="203321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AFE0602-0C79-8DC7-4C2C-436E87981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912" y="2487168"/>
                <a:ext cx="8234408" cy="43159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算法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8.1 (AdaBoost)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个弱分类器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计算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的训练误差</a:t>
                </a:r>
                <a:endParaRPr lang="en-US" altLang="zh-CN" dirty="0"/>
              </a:p>
              <a:p>
                <a:pPr marL="914400" lvl="2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的系数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更新训练数据集的权值分布</a:t>
                </a:r>
                <a:endParaRPr lang="en-US" altLang="zh-CN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  <a:p>
                <a:pPr marL="457200" lvl="1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func>
                      <m:func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  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sz="200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是规范化因子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pPr marL="457200" lvl="1" indent="0" algn="ctr">
                  <a:spcAft>
                    <a:spcPts val="600"/>
                  </a:spcAft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EAFE0602-0C79-8DC7-4C2C-436E8798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487168"/>
                <a:ext cx="8234408" cy="4315968"/>
              </a:xfrm>
              <a:prstGeom prst="rect">
                <a:avLst/>
              </a:prstGeom>
              <a:blipFill>
                <a:blip r:embed="rId2"/>
                <a:stretch>
                  <a:fillRect l="-1110" t="-2684" b="-1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277F30-0FA9-6593-BC82-7089018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A89D769-DEA1-944C-8429-77B7CD74AE49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3127C1-F530-85B0-AD09-8C138B55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54" y="4428357"/>
            <a:ext cx="1905000" cy="5810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25089CF-2A04-44D4-09CB-E475BD12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9" y="5706502"/>
            <a:ext cx="4552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769673A7-D6C2-D45F-CE7D-A19DB2439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104" y="2474975"/>
                <a:ext cx="8264794" cy="404079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算法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8.1 (AdaBoost)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200" dirty="0"/>
                  <a:t> </a:t>
                </a:r>
                <a:r>
                  <a:rPr lang="en-US" altLang="zh-CN" sz="2000" dirty="0"/>
                  <a:t>3. </a:t>
                </a:r>
                <a:r>
                  <a:rPr lang="zh-CN" altLang="en-US" sz="2000" dirty="0"/>
                  <a:t>构建弱分类器的线性组合</a:t>
                </a:r>
                <a:r>
                  <a:rPr lang="en-US" altLang="zh-CN" sz="2000" dirty="0"/>
                  <a:t>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zh-CN" altLang="en-US" sz="2000" dirty="0"/>
                  <a:t> 得到最终分类器</a:t>
                </a:r>
                <a:r>
                  <a:rPr lang="en-US" altLang="zh-CN" sz="2000" dirty="0"/>
                  <a:t>:</a:t>
                </a:r>
              </a:p>
              <a:p>
                <a:pPr marL="457200" lvl="1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769673A7-D6C2-D45F-CE7D-A19DB2439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04" y="2474975"/>
                <a:ext cx="8264794" cy="4040793"/>
              </a:xfrm>
              <a:blipFill>
                <a:blip r:embed="rId2"/>
                <a:stretch>
                  <a:fillRect l="-1227" t="-2500" b="-12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2D4221E-4ABD-6C08-03A6-53DDC6F2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1EEED86-951C-5E49-9A74-D80F2C640E6B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312546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>
            <a:extLst>
              <a:ext uri="{FF2B5EF4-FFF2-40B4-BE49-F238E27FC236}">
                <a16:creationId xmlns:a16="http://schemas.microsoft.com/office/drawing/2014/main" id="{D8AD0AD1-013D-20C3-FB4B-A4599F50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27345"/>
            <a:ext cx="38354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3">
            <a:extLst>
              <a:ext uri="{FF2B5EF4-FFF2-40B4-BE49-F238E27FC236}">
                <a16:creationId xmlns:a16="http://schemas.microsoft.com/office/drawing/2014/main" id="{AF70BC79-BD30-5BCF-9A86-944908E6A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087" y="4221194"/>
            <a:ext cx="3227388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8E0F0619-3FE0-A87B-90AC-C6EDDBAF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81" y="3585365"/>
            <a:ext cx="1289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Weak </a:t>
            </a:r>
          </a:p>
          <a:p>
            <a:pPr algn="ctr"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Classifier 1</a:t>
            </a:r>
          </a:p>
        </p:txBody>
      </p:sp>
      <p:cxnSp>
        <p:nvCxnSpPr>
          <p:cNvPr id="8" name="AutoShape 15">
            <a:extLst>
              <a:ext uri="{FF2B5EF4-FFF2-40B4-BE49-F238E27FC236}">
                <a16:creationId xmlns:a16="http://schemas.microsoft.com/office/drawing/2014/main" id="{F3ECD3E5-B102-54D6-011A-B20EDA901733}"/>
              </a:ext>
            </a:extLst>
          </p:cNvPr>
          <p:cNvCxnSpPr>
            <a:cxnSpLocks noChangeShapeType="1"/>
            <a:stCxn id="7" idx="3"/>
            <a:endCxn id="6" idx="0"/>
          </p:cNvCxnSpPr>
          <p:nvPr/>
        </p:nvCxnSpPr>
        <p:spPr bwMode="auto">
          <a:xfrm>
            <a:off x="2566558" y="3908531"/>
            <a:ext cx="1943529" cy="693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A4028A2-93B1-8808-ABE8-587209DF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525CCA3-A9F2-4714-B35D-AD676730A69D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737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3C92DC-8B26-1B06-4FAB-5772DB3D5B09}"/>
              </a:ext>
            </a:extLst>
          </p:cNvPr>
          <p:cNvSpPr txBox="1"/>
          <p:nvPr/>
        </p:nvSpPr>
        <p:spPr>
          <a:xfrm>
            <a:off x="188313" y="1787360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小复习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D5CCED-F8EB-F035-870B-7CE9552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AAD42-E85F-1043-F081-4FD9C4D1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6" y="2507499"/>
            <a:ext cx="5618635" cy="421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3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38AD0-B5C4-374F-C0FF-4CC07F75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747168"/>
            <a:ext cx="38354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3">
            <a:extLst>
              <a:ext uri="{FF2B5EF4-FFF2-40B4-BE49-F238E27FC236}">
                <a16:creationId xmlns:a16="http://schemas.microsoft.com/office/drawing/2014/main" id="{B7FE1DBD-3467-C095-B5AD-7028725D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3799680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Weights</a:t>
            </a:r>
          </a:p>
          <a:p>
            <a:pPr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Increased</a:t>
            </a:r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E6A13BBD-0E49-C9EE-16B2-8E8309665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988" y="3259930"/>
            <a:ext cx="3276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CC537A77-EC18-0C4E-48FC-C9CE2ABC3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988" y="4174330"/>
            <a:ext cx="19050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9">
            <a:extLst>
              <a:ext uri="{FF2B5EF4-FFF2-40B4-BE49-F238E27FC236}">
                <a16:creationId xmlns:a16="http://schemas.microsoft.com/office/drawing/2014/main" id="{DC5BF2D9-A498-AF55-6B6E-93EF10C67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7988" y="4021930"/>
            <a:ext cx="396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9C7AFF88-D7F6-2050-BFD4-C1FB3FBF08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4341017"/>
            <a:ext cx="3227388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739000-8617-260B-DFD7-6774E403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10266F7-BB97-4F2A-BB37-C2169F8022C7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37903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17999-7A89-2F4E-A1B8-9930AFA6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98" y="2663883"/>
            <a:ext cx="38354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2">
            <a:extLst>
              <a:ext uri="{FF2B5EF4-FFF2-40B4-BE49-F238E27FC236}">
                <a16:creationId xmlns:a16="http://schemas.microsoft.com/office/drawing/2014/main" id="{9015A342-7D6A-B501-681A-3C850062FA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89721" y="2827395"/>
            <a:ext cx="838200" cy="304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76E2754F-8401-9F63-FA19-0D93431BA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128" y="4730808"/>
            <a:ext cx="1289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Weak </a:t>
            </a:r>
          </a:p>
          <a:p>
            <a:pPr algn="ctr"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Classifier 2</a:t>
            </a:r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9C502914-174E-DDAC-3A36-CE08BF28A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6521" y="4427595"/>
            <a:ext cx="3048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255452B-06CA-6FA5-DE59-E5034968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277B6AC-DAA2-4781-9848-F0F71EA771CA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36657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8F512-2F35-BF76-A8CB-5030E6B1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182" y="2797176"/>
            <a:ext cx="38354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2">
            <a:extLst>
              <a:ext uri="{FF2B5EF4-FFF2-40B4-BE49-F238E27FC236}">
                <a16:creationId xmlns:a16="http://schemas.microsoft.com/office/drawing/2014/main" id="{F34CC3F1-6DB0-F5FA-F9BD-712B6AD35C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0269" y="2960688"/>
            <a:ext cx="838200" cy="304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1558AEA8-F771-C1BF-F1F9-D1B85BFB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7" y="3851275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Weights</a:t>
            </a:r>
          </a:p>
          <a:p>
            <a:pPr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Increased</a:t>
            </a: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C16963E8-897F-3079-ADF3-FE3A404B8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07" y="4187825"/>
            <a:ext cx="2743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id="{6FD53749-F5E3-BC52-797A-75580AC06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07" y="4187825"/>
            <a:ext cx="281940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96BAB2-4317-3ABD-707B-A1980A1D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5868E93-FCCB-4525-964D-C8342BC9B211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368968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B7A29-AAF8-A9E7-B772-73378ECD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77" y="2753519"/>
            <a:ext cx="38354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12">
            <a:extLst>
              <a:ext uri="{FF2B5EF4-FFF2-40B4-BE49-F238E27FC236}">
                <a16:creationId xmlns:a16="http://schemas.microsoft.com/office/drawing/2014/main" id="{395AB8C1-B308-7B44-F915-81617F0047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8664" y="3012281"/>
            <a:ext cx="1524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FD6214A3-C39D-F6EF-1A34-45D670AE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421" y="4734719"/>
            <a:ext cx="1289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Weak </a:t>
            </a:r>
          </a:p>
          <a:p>
            <a:pPr algn="ctr"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Classifier 3</a:t>
            </a: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6D920ABE-3EE0-1D58-7E4B-A73145F34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8864" y="4917281"/>
            <a:ext cx="2209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B9AE0DD-8234-4C32-ACB9-FAC11756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0B6D7B5-84C1-4918-9C40-C0C852755AF5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28623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8A9CF-16EA-5A3E-94AE-EA7A8379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849981"/>
            <a:ext cx="3835400" cy="364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1232CB21-BEC9-0998-8804-8B19C7032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" y="4208880"/>
            <a:ext cx="27765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algn="l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Final classifier is </a:t>
            </a:r>
          </a:p>
          <a:p>
            <a:pPr eaLnBrk="0" hangingPunct="0"/>
            <a:r>
              <a:rPr kumimoji="0" lang="en-US" altLang="zh-TW" b="1">
                <a:latin typeface="Times New Roman" panose="02020603050405020304" pitchFamily="18" charset="0"/>
                <a:cs typeface="Arial" panose="020B0604020202020204" pitchFamily="34" charset="0"/>
              </a:rPr>
              <a:t>a combination of weak classifiers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A67AC4F6-4E78-81CF-A323-C94BA875E5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387" y="4443830"/>
            <a:ext cx="3227388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2E3D856D-3B0A-0289-C56F-C67C2B123C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4387" y="3013493"/>
            <a:ext cx="838200" cy="3048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7080C50E-C1C2-15EB-1751-4799F8AA79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3687" y="3108743"/>
            <a:ext cx="1524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97553CD-1ACC-4817-C0CB-ABC73FD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04B99BC9-72B9-4353-88EF-E4789707122F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图示</a:t>
            </a:r>
          </a:p>
        </p:txBody>
      </p:sp>
    </p:spTree>
    <p:extLst>
      <p:ext uri="{BB962C8B-B14F-4D97-AF65-F5344CB8AC3E}">
        <p14:creationId xmlns:p14="http://schemas.microsoft.com/office/powerpoint/2010/main" val="24827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BC8BA5D-365C-B82B-B0D4-171960577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42" y="2531939"/>
                <a:ext cx="8261308" cy="414686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1. </a:t>
                </a:r>
                <a:r>
                  <a:rPr lang="zh-CN" altLang="en-US" sz="2000" dirty="0"/>
                  <a:t>初始化数据具有相同</a:t>
                </a:r>
                <a:r>
                  <a:rPr lang="zh-CN" altLang="en-US" sz="2000"/>
                  <a:t>权值</a:t>
                </a:r>
                <a:r>
                  <a:rPr lang="en-US" altLang="zh-CN" sz="2000"/>
                  <a:t>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/>
                  <a:t>        保证</a:t>
                </a:r>
                <a:r>
                  <a:rPr lang="zh-CN" altLang="en-US" sz="2000" dirty="0"/>
                  <a:t>第一步在原始数据上学习</a:t>
                </a:r>
                <a:r>
                  <a:rPr lang="zh-CN" altLang="en-US" sz="2000"/>
                  <a:t>基本分类器</a:t>
                </a:r>
                <a:endParaRPr lang="en-US" altLang="zh-CN" sz="200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dirty="0"/>
                  <a:t>2.</a:t>
                </a:r>
                <a:r>
                  <a:rPr lang="zh-CN" altLang="en-US" sz="2000" dirty="0"/>
                  <a:t> 在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= 1, 2,⋯,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000" dirty="0"/>
                  <a:t> 顺次学习基本分类器</a:t>
                </a:r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步骤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dirty="0"/>
              </a:p>
              <a:p>
                <a:endParaRPr lang="en-US" altLang="zh-CN" sz="200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步骤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BC8BA5D-365C-B82B-B0D4-171960577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42" y="2531939"/>
                <a:ext cx="8261308" cy="4146865"/>
              </a:xfrm>
              <a:blipFill>
                <a:blip r:embed="rId2"/>
                <a:stretch>
                  <a:fillRect l="-664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EA80A6-1A95-8191-6ACB-4B684D7E5FBF}"/>
                  </a:ext>
                </a:extLst>
              </p:cNvPr>
              <p:cNvSpPr txBox="1"/>
              <p:nvPr/>
            </p:nvSpPr>
            <p:spPr>
              <a:xfrm>
                <a:off x="1251406" y="4362651"/>
                <a:ext cx="6836608" cy="99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EA80A6-1A95-8191-6ACB-4B684D7E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06" y="4362651"/>
                <a:ext cx="6836608" cy="999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E4BFDF5-E0CD-8E3F-60AA-2EF9E6DA3732}"/>
                  </a:ext>
                </a:extLst>
              </p:cNvPr>
              <p:cNvSpPr txBox="1"/>
              <p:nvPr/>
            </p:nvSpPr>
            <p:spPr>
              <a:xfrm>
                <a:off x="2258550" y="5905488"/>
                <a:ext cx="4822320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    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当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en-US" altLang="zh-CN" sz="2000" dirty="0"/>
                  <a:t>, 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E4BFDF5-E0CD-8E3F-60AA-2EF9E6DA3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550" y="5905488"/>
                <a:ext cx="4822320" cy="566694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8BCE931-1937-E5BC-3015-D74AC97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93C1EBB-481C-B4A0-EDD0-E3B04B9DFA75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49061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BC8BA5D-365C-B82B-B0D4-171960577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42" y="2531939"/>
                <a:ext cx="8424936" cy="41468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       步骤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 误分类样本的权值增大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正确分类样本的权值减小</a:t>
                </a:r>
                <a:r>
                  <a:rPr lang="en-US" altLang="zh-CN" sz="2000" dirty="0"/>
                  <a:t>; </a:t>
                </a:r>
                <a:r>
                  <a:rPr lang="zh-CN" altLang="en-US" sz="2000" dirty="0"/>
                  <a:t>相对放大率</a:t>
                </a:r>
                <a:r>
                  <a:rPr lang="en-US" altLang="zh-CN" sz="2000" dirty="0"/>
                  <a:t>: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r>
                  <a:rPr lang="en-US" altLang="zh-CN" sz="2000" dirty="0"/>
                  <a:t>3.</a:t>
                </a:r>
                <a:r>
                  <a:rPr lang="zh-CN" altLang="en-US" sz="2000" dirty="0"/>
                  <a:t> 线性组合实现基学习器的加权表决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    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代表基学习器的重要性</a:t>
                </a:r>
                <a:r>
                  <a:rPr lang="en-US" altLang="zh-CN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之和不为</a:t>
                </a:r>
                <a:r>
                  <a:rPr lang="en-US" altLang="zh-CN" sz="2000" dirty="0"/>
                  <a:t>1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    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  线性组合的符号代表类别</a:t>
                </a:r>
                <a:r>
                  <a:rPr lang="en-US" altLang="zh-CN" sz="2000" dirty="0"/>
                  <a:t>; </a:t>
                </a:r>
                <a:r>
                  <a:rPr lang="zh-CN" altLang="en-US" sz="2000" dirty="0"/>
                  <a:t>绝对值代表置信度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BC8BA5D-365C-B82B-B0D4-171960577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42" y="2531939"/>
                <a:ext cx="8424936" cy="4146865"/>
              </a:xfrm>
              <a:blipFill>
                <a:blip r:embed="rId2"/>
                <a:stretch>
                  <a:fillRect l="-651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2E0304-8E8D-05BE-AC45-46E273A1058A}"/>
                  </a:ext>
                </a:extLst>
              </p:cNvPr>
              <p:cNvSpPr txBox="1"/>
              <p:nvPr/>
            </p:nvSpPr>
            <p:spPr>
              <a:xfrm>
                <a:off x="3046213" y="4615361"/>
                <a:ext cx="2566737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2E0304-8E8D-05BE-AC45-46E273A1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213" y="4615361"/>
                <a:ext cx="2566737" cy="65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8BCE931-1937-E5BC-3015-D74AC97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93C1EBB-481C-B4A0-EDD0-E3B04B9DFA75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5558B3-B806-4ACE-9DC0-D98F527BC3A0}"/>
                  </a:ext>
                </a:extLst>
              </p:cNvPr>
              <p:cNvSpPr txBox="1"/>
              <p:nvPr/>
            </p:nvSpPr>
            <p:spPr>
              <a:xfrm>
                <a:off x="1920353" y="2721646"/>
                <a:ext cx="5165558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F5558B3-B806-4ACE-9DC0-D98F527B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53" y="2721646"/>
                <a:ext cx="5165558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6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349BE7-B906-DD24-22BA-2600727B78A5}"/>
              </a:ext>
            </a:extLst>
          </p:cNvPr>
          <p:cNvSpPr txBox="1"/>
          <p:nvPr/>
        </p:nvSpPr>
        <p:spPr>
          <a:xfrm>
            <a:off x="363729" y="2490365"/>
            <a:ext cx="8235907" cy="4095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8.1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17849-23A2-4103-6F50-214E8944E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156" y="4116982"/>
                <a:ext cx="8675239" cy="267305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000" dirty="0"/>
                  <a:t>初始化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=0.1,  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=1,2,⋯,10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/>
                  <a:t>  </a:t>
                </a:r>
                <a:r>
                  <a:rPr lang="zh-CN" altLang="en-US" sz="2000" dirty="0"/>
                  <a:t>在权值分布为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的数据集上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zh-CN" altLang="en-US" sz="2000" dirty="0"/>
                  <a:t>分类误差率最小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 基本弱分类器</a:t>
                </a:r>
                <a:r>
                  <a:rPr lang="en-US" altLang="zh-CN" sz="20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17849-23A2-4103-6F50-214E8944E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156" y="4116982"/>
                <a:ext cx="8675239" cy="2673057"/>
              </a:xfrm>
              <a:blipFill>
                <a:blip r:embed="rId2"/>
                <a:stretch>
                  <a:fillRect l="-585" t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9CD97-7772-CBE5-A288-E80C22710821}"/>
                  </a:ext>
                </a:extLst>
              </p:cNvPr>
              <p:cNvSpPr txBox="1"/>
              <p:nvPr/>
            </p:nvSpPr>
            <p:spPr>
              <a:xfrm>
                <a:off x="2861429" y="5818931"/>
                <a:ext cx="3240506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9CD97-7772-CBE5-A288-E80C2271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29" y="5818931"/>
                <a:ext cx="3240506" cy="847540"/>
              </a:xfrm>
              <a:prstGeom prst="rect">
                <a:avLst/>
              </a:prstGeom>
              <a:blipFill>
                <a:blip r:embed="rId3"/>
                <a:stretch>
                  <a:fillRect l="-8984" t="-197059" b="-28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445DE0-1559-9C3F-03E4-0645481B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687DB3C-8B9A-20EE-19AD-FCE58C5B2015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240AE7C-5DBF-4554-A551-80A74DC41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28091"/>
              </p:ext>
            </p:extLst>
          </p:nvPr>
        </p:nvGraphicFramePr>
        <p:xfrm>
          <a:off x="2613454" y="2866531"/>
          <a:ext cx="635755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73">
                  <a:extLst>
                    <a:ext uri="{9D8B030D-6E8A-4147-A177-3AD203B41FA5}">
                      <a16:colId xmlns:a16="http://schemas.microsoft.com/office/drawing/2014/main" val="401225383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3569304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46961806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2616269732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159079752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844080669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2216538844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840322454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42195316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137999751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1551213834"/>
                    </a:ext>
                  </a:extLst>
                </a:gridCol>
              </a:tblGrid>
              <a:tr h="311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56264"/>
                  </a:ext>
                </a:extLst>
              </a:tr>
              <a:tr h="311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19655"/>
                  </a:ext>
                </a:extLst>
              </a:tr>
              <a:tr h="311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728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95B56D-AAAC-EC4A-DA9B-560DCF45E442}"/>
                  </a:ext>
                </a:extLst>
              </p:cNvPr>
              <p:cNvSpPr txBox="1"/>
              <p:nvPr/>
            </p:nvSpPr>
            <p:spPr>
              <a:xfrm>
                <a:off x="363729" y="2990099"/>
                <a:ext cx="25825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弱分类器</a:t>
                </a:r>
                <a:r>
                  <a:rPr lang="en-US" altLang="zh-CN" sz="1800" dirty="0"/>
                  <a:t>:</a:t>
                </a:r>
              </a:p>
              <a:p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 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使分类误差率最低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C95B56D-AAAC-EC4A-DA9B-560DCF45E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9" y="2990099"/>
                <a:ext cx="2582562" cy="923330"/>
              </a:xfrm>
              <a:prstGeom prst="rect">
                <a:avLst/>
              </a:prstGeom>
              <a:blipFill>
                <a:blip r:embed="rId4"/>
                <a:stretch>
                  <a:fillRect l="-1961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349BE7-B906-DD24-22BA-2600727B78A5}"/>
              </a:ext>
            </a:extLst>
          </p:cNvPr>
          <p:cNvSpPr txBox="1"/>
          <p:nvPr/>
        </p:nvSpPr>
        <p:spPr>
          <a:xfrm>
            <a:off x="363729" y="2490365"/>
            <a:ext cx="8235907" cy="4095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8.1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17849-23A2-4103-6F50-214E8944ED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729" y="3572636"/>
                <a:ext cx="8416541" cy="344927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的误差率</a:t>
                </a:r>
                <a:r>
                  <a:rPr lang="en-US" altLang="zh-CN" sz="2000" dirty="0"/>
                  <a:t>: 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的系数</a:t>
                </a:r>
                <a:r>
                  <a:rPr lang="en-US" altLang="zh-CN" sz="2000" dirty="0"/>
                  <a:t>: 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=0.4236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8817849-23A2-4103-6F50-214E8944E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729" y="3572636"/>
                <a:ext cx="8416541" cy="3449277"/>
              </a:xfrm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445DE0-1559-9C3F-03E4-0645481B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687DB3C-8B9A-20EE-19AD-FCE58C5B2015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240AE7C-5DBF-4554-A551-80A74DC4130F}"/>
              </a:ext>
            </a:extLst>
          </p:cNvPr>
          <p:cNvGraphicFramePr>
            <a:graphicFrameLocks noGrp="1"/>
          </p:cNvGraphicFramePr>
          <p:nvPr/>
        </p:nvGraphicFramePr>
        <p:xfrm>
          <a:off x="1267968" y="2952201"/>
          <a:ext cx="74066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31">
                  <a:extLst>
                    <a:ext uri="{9D8B030D-6E8A-4147-A177-3AD203B41FA5}">
                      <a16:colId xmlns:a16="http://schemas.microsoft.com/office/drawing/2014/main" val="4012253838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33569304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3469618068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616269732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1590797528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844080669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216538844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3840322454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421953168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3137999751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155121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5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1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-1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-1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A349BE7-B906-DD24-22BA-2600727B78A5}"/>
              </a:ext>
            </a:extLst>
          </p:cNvPr>
          <p:cNvSpPr txBox="1"/>
          <p:nvPr/>
        </p:nvSpPr>
        <p:spPr>
          <a:xfrm>
            <a:off x="363729" y="2490365"/>
            <a:ext cx="8235907" cy="4095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8.1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445DE0-1559-9C3F-03E4-0645481B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687DB3C-8B9A-20EE-19AD-FCE58C5B2015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47D7EB1-2A4C-A529-E663-A8FB69F37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364" y="2899941"/>
                <a:ext cx="8049094" cy="363060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sz="2200" dirty="0"/>
                  <a:t>更新训练数据的权值分布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sz="2200" dirty="0"/>
                  <a:t>弱基本分类器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200" dirty="0"/>
                  <a:t>在更新的数据集上有</a:t>
                </a:r>
                <a:r>
                  <a:rPr lang="en-US" altLang="zh-CN" sz="2200" dirty="0"/>
                  <a:t>3</a:t>
                </a:r>
                <a:r>
                  <a:rPr lang="zh-CN" altLang="en-US" sz="2200" dirty="0"/>
                  <a:t>个误分类点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47D7EB1-2A4C-A529-E663-A8FB69F37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364" y="2899941"/>
                <a:ext cx="8049094" cy="3630605"/>
              </a:xfrm>
              <a:blipFill>
                <a:blip r:embed="rId2"/>
                <a:stretch>
                  <a:fillRect l="-681" t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8FCDB3-89F7-2DC1-A76B-77B44F483F84}"/>
                  </a:ext>
                </a:extLst>
              </p:cNvPr>
              <p:cNvSpPr txBox="1"/>
              <p:nvPr/>
            </p:nvSpPr>
            <p:spPr>
              <a:xfrm>
                <a:off x="363729" y="3344450"/>
                <a:ext cx="8544762" cy="2392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=1,2,⋯,10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.0715, 0.0715,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0.0715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0.0715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0.0715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0.0715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0.1666,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0.1666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0.1666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0.0715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=0.4236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88FCDB3-89F7-2DC1-A76B-77B44F48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9" y="3344450"/>
                <a:ext cx="8544762" cy="239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8DB51C-A88E-294A-E424-066A65423FC4}"/>
              </a:ext>
            </a:extLst>
          </p:cNvPr>
          <p:cNvGrpSpPr/>
          <p:nvPr/>
        </p:nvGrpSpPr>
        <p:grpSpPr>
          <a:xfrm>
            <a:off x="6159112" y="1956226"/>
            <a:ext cx="2749379" cy="855497"/>
            <a:chOff x="5542005" y="1853514"/>
            <a:chExt cx="2749379" cy="855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FA17F27-53F6-93D9-1101-3879A933902F}"/>
                    </a:ext>
                  </a:extLst>
                </p:cNvPr>
                <p:cNvSpPr txBox="1"/>
                <p:nvPr/>
              </p:nvSpPr>
              <p:spPr>
                <a:xfrm>
                  <a:off x="5586799" y="1914242"/>
                  <a:ext cx="2704585" cy="7947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800" i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=0.4236</m:t>
                      </m:r>
                    </m:oMath>
                  </a14:m>
                  <a:r>
                    <a:rPr lang="en-US" altLang="zh-CN" sz="1800" i="1" dirty="0">
                      <a:latin typeface="Cambria Math" panose="02040503050406030204" pitchFamily="18" charset="0"/>
                    </a:rPr>
                    <a:t>	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FA17F27-53F6-93D9-1101-3879A9339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799" y="1914242"/>
                  <a:ext cx="2704585" cy="79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A0450D3-C9BA-EDB0-762C-2320F83E4C77}"/>
                </a:ext>
              </a:extLst>
            </p:cNvPr>
            <p:cNvSpPr/>
            <p:nvPr/>
          </p:nvSpPr>
          <p:spPr>
            <a:xfrm>
              <a:off x="5542005" y="1853514"/>
              <a:ext cx="2650525" cy="593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480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3C92DC-8B26-1B06-4FAB-5772DB3D5B09}"/>
              </a:ext>
            </a:extLst>
          </p:cNvPr>
          <p:cNvSpPr txBox="1"/>
          <p:nvPr/>
        </p:nvSpPr>
        <p:spPr>
          <a:xfrm>
            <a:off x="188313" y="1787360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提纲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04D95A-6B1C-A293-2A26-6E6AA09A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46" y="2712776"/>
            <a:ext cx="8065708" cy="3502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</a:rPr>
              <a:t>Boosting</a:t>
            </a:r>
            <a:r>
              <a:rPr lang="zh-CN" altLang="en-US" sz="2400" b="1">
                <a:solidFill>
                  <a:srgbClr val="0070C0"/>
                </a:solidFill>
              </a:rPr>
              <a:t>基本思想</a:t>
            </a:r>
            <a:endParaRPr lang="en-US" altLang="zh-CN" sz="2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分类问题</a:t>
            </a:r>
            <a:r>
              <a:rPr lang="en-US" altLang="zh-CN" sz="2400"/>
              <a:t>: AdaBoost</a:t>
            </a:r>
            <a:r>
              <a:rPr lang="zh-CN" altLang="en-US" sz="2400"/>
              <a:t>算法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AdaBoost</a:t>
            </a:r>
            <a:r>
              <a:rPr lang="zh-CN" altLang="en-US" sz="2400" dirty="0"/>
              <a:t>算法的统计解释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/>
              <a:t>回归问题</a:t>
            </a:r>
            <a:r>
              <a:rPr lang="en-US" altLang="zh-CN" sz="2400"/>
              <a:t>: </a:t>
            </a:r>
            <a:r>
              <a:rPr lang="zh-CN" altLang="en-US" sz="2400"/>
              <a:t>提升</a:t>
            </a:r>
            <a:r>
              <a:rPr lang="zh-CN" altLang="en-US" sz="2400" dirty="0"/>
              <a:t>树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GBDT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D5CCED-F8EB-F035-870B-7CE9552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2AAD42-E85F-1043-F081-4FD9C4D1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00" y="1859157"/>
            <a:ext cx="5403482" cy="40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63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C65B9CF-0FF3-A87E-E732-DD116A937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842" y="2899941"/>
                <a:ext cx="8476735" cy="37541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a. </a:t>
                </a:r>
                <a:r>
                  <a:rPr lang="zh-CN" altLang="en-US" sz="2000" dirty="0"/>
                  <a:t>在权值分布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上，阈值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=8.5</m:t>
                    </m:r>
                  </m:oMath>
                </a14:m>
                <a:r>
                  <a:rPr lang="zh-CN" altLang="en-US" sz="2000" dirty="0"/>
                  <a:t>时，分类误差率最低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. </a:t>
                </a:r>
                <a:r>
                  <a:rPr lang="zh-CN" altLang="en-US" sz="2000" dirty="0"/>
                  <a:t>误差率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=0.2143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. 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=0.6496</m:t>
                    </m:r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. </a:t>
                </a:r>
                <a:r>
                  <a:rPr lang="zh-CN" altLang="en-US" sz="2000" dirty="0"/>
                  <a:t>更新权值分布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=(0.0455,0.0455,0.0455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0.1667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0.1667</m:t>
                    </m:r>
                  </m:oMath>
                </a14:m>
                <a:r>
                  <a:rPr lang="en-US" altLang="zh-CN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0.1667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0.1060,0.1060,0.1060,0.0455)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=0.4236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+0.6496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  </a:t>
                </a:r>
              </a:p>
              <a:p>
                <a:r>
                  <a:rPr lang="zh-CN" altLang="en-US" sz="2000" dirty="0"/>
                  <a:t>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个误分类点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C65B9CF-0FF3-A87E-E732-DD116A937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842" y="2899941"/>
                <a:ext cx="8476735" cy="3754174"/>
              </a:xfrm>
              <a:blipFill>
                <a:blip r:embed="rId2"/>
                <a:stretch>
                  <a:fillRect l="-599" t="-2694" b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561FBD-DEE2-36CD-E6E5-DD42908D270A}"/>
                  </a:ext>
                </a:extLst>
              </p:cNvPr>
              <p:cNvSpPr txBox="1"/>
              <p:nvPr/>
            </p:nvSpPr>
            <p:spPr>
              <a:xfrm>
                <a:off x="2861429" y="3583941"/>
                <a:ext cx="3240506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&lt;8.5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&gt;8.5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561FBD-DEE2-36CD-E6E5-DD42908D2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29" y="3583941"/>
                <a:ext cx="3240506" cy="778868"/>
              </a:xfrm>
              <a:prstGeom prst="rect">
                <a:avLst/>
              </a:prstGeom>
              <a:blipFill>
                <a:blip r:embed="rId3"/>
                <a:stretch>
                  <a:fillRect l="-3516" t="-195161" b="-2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C4512A4-3F52-EF46-1245-A45A051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B9E47BD-05CB-1746-9DAD-2FB21918D80A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E36C37D-127E-4ED3-B672-E3A6256DDD4F}"/>
              </a:ext>
            </a:extLst>
          </p:cNvPr>
          <p:cNvSpPr txBox="1"/>
          <p:nvPr/>
        </p:nvSpPr>
        <p:spPr>
          <a:xfrm>
            <a:off x="363729" y="2490365"/>
            <a:ext cx="8235907" cy="4095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8.1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147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D4634D8-84F9-5305-1B56-EC072E063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307" y="2899941"/>
                <a:ext cx="8822725" cy="38215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8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a. </a:t>
                </a:r>
                <a:r>
                  <a:rPr lang="zh-CN" altLang="en-US" sz="1800" dirty="0"/>
                  <a:t>在权值分布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800" dirty="0"/>
                  <a:t>上</a:t>
                </a:r>
                <a:r>
                  <a:rPr lang="en-US" altLang="zh-CN" sz="1800" dirty="0"/>
                  <a:t>, </a:t>
                </a:r>
                <a:r>
                  <a:rPr lang="zh-CN" altLang="en-US" sz="1800" dirty="0"/>
                  <a:t>阈值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=5.5</m:t>
                    </m:r>
                  </m:oMath>
                </a14:m>
                <a:r>
                  <a:rPr lang="zh-CN" altLang="en-US" sz="1800" dirty="0"/>
                  <a:t>时</a:t>
                </a:r>
                <a:r>
                  <a:rPr lang="en-US" altLang="zh-CN" sz="1800" dirty="0"/>
                  <a:t>, </a:t>
                </a:r>
                <a:r>
                  <a:rPr lang="zh-CN" altLang="en-US" sz="1800" dirty="0"/>
                  <a:t>分类误差率最低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800" dirty="0"/>
                  <a:t>. </a:t>
                </a:r>
                <a:r>
                  <a:rPr lang="zh-CN" altLang="en-US" sz="1800" dirty="0"/>
                  <a:t>误差率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=0.1820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800" dirty="0"/>
                  <a:t>. </a:t>
                </a:r>
                <a:r>
                  <a:rPr lang="zh-CN" altLang="en-US" sz="18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=0.7514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800" dirty="0"/>
                  <a:t>. </a:t>
                </a:r>
                <a:r>
                  <a:rPr lang="zh-CN" altLang="en-US" sz="1800" dirty="0"/>
                  <a:t>更新权值分布</a:t>
                </a:r>
                <a:endParaRPr lang="en-US" altLang="zh-CN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125, 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0.102</m:t>
                    </m:r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0.102, 0.102, 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0.065</m:t>
                    </m:r>
                  </m:oMath>
                </a14:m>
                <a:r>
                  <a:rPr lang="en-US" altLang="zh-CN" sz="1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0.065, 0.065, 0.125)</m:t>
                    </m:r>
                  </m:oMath>
                </a14:m>
                <a:endParaRPr lang="en-US" altLang="zh-CN" sz="1800" dirty="0"/>
              </a:p>
              <a:p>
                <a:pPr marL="0" indent="0" algn="ctr">
                  <a:buNone/>
                </a:pP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=0.4236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+0.6496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7514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>
                  <a:spcBef>
                    <a:spcPts val="0"/>
                  </a:spcBef>
                </a:pPr>
                <a:endParaRPr lang="en-US" altLang="zh-CN" sz="1800" dirty="0"/>
              </a:p>
              <a:p>
                <a:pPr>
                  <a:spcBef>
                    <a:spcPts val="0"/>
                  </a:spcBef>
                </a:pPr>
                <a:r>
                  <a:rPr lang="zh-CN" altLang="en-US" sz="1800" dirty="0"/>
                  <a:t>分类器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误分类点数为</a:t>
                </a:r>
                <a:r>
                  <a:rPr lang="en-US" altLang="zh-CN" sz="1800" dirty="0"/>
                  <a:t>0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D4634D8-84F9-5305-1B56-EC072E063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307" y="2899941"/>
                <a:ext cx="8822725" cy="3821536"/>
              </a:xfrm>
              <a:blipFill>
                <a:blip r:embed="rId2"/>
                <a:stretch>
                  <a:fillRect l="-431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CB4758-5A65-9A93-1067-14DB4ADF3849}"/>
                  </a:ext>
                </a:extLst>
              </p:cNvPr>
              <p:cNvSpPr txBox="1"/>
              <p:nvPr/>
            </p:nvSpPr>
            <p:spPr>
              <a:xfrm>
                <a:off x="2716174" y="3562855"/>
                <a:ext cx="3240506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&lt;5.5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&gt;5.5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CB4758-5A65-9A93-1067-14DB4ADF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74" y="3562855"/>
                <a:ext cx="3240506" cy="710194"/>
              </a:xfrm>
              <a:prstGeom prst="rect">
                <a:avLst/>
              </a:prstGeom>
              <a:blipFill>
                <a:blip r:embed="rId3"/>
                <a:stretch>
                  <a:fillRect t="-191228" b="-277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84F781A-AD04-D661-EDBF-DF0DEC5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42DE8ED-80D4-4969-32C0-C049E95DDAFA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33325D5-38EC-46D0-A4DE-891EBEB26059}"/>
              </a:ext>
            </a:extLst>
          </p:cNvPr>
          <p:cNvSpPr txBox="1"/>
          <p:nvPr/>
        </p:nvSpPr>
        <p:spPr>
          <a:xfrm>
            <a:off x="363729" y="2490365"/>
            <a:ext cx="8235907" cy="4095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8.1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9439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467F57-CDE1-5D8C-866C-37DC2FE750F7}"/>
                  </a:ext>
                </a:extLst>
              </p:cNvPr>
              <p:cNvSpPr txBox="1"/>
              <p:nvPr/>
            </p:nvSpPr>
            <p:spPr>
              <a:xfrm>
                <a:off x="1202528" y="5336039"/>
                <a:ext cx="7187710" cy="105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200" i="0" dirty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(0.4236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+0.6496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+0.7514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467F57-CDE1-5D8C-866C-37DC2FE75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28" y="5336039"/>
                <a:ext cx="7187710" cy="1054648"/>
              </a:xfrm>
              <a:prstGeom prst="rect">
                <a:avLst/>
              </a:prstGeom>
              <a:blipFill>
                <a:blip r:embed="rId2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84F781A-AD04-D661-EDBF-DF0DEC5E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42DE8ED-80D4-4969-32C0-C049E95DDAFA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33325D5-38EC-46D0-A4DE-891EBEB26059}"/>
              </a:ext>
            </a:extLst>
          </p:cNvPr>
          <p:cNvSpPr txBox="1"/>
          <p:nvPr/>
        </p:nvSpPr>
        <p:spPr>
          <a:xfrm>
            <a:off x="363729" y="2490365"/>
            <a:ext cx="8235907" cy="40957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400" b="1">
                <a:solidFill>
                  <a:srgbClr val="C00000"/>
                </a:solidFill>
                <a:latin typeface="+mn-lt"/>
                <a:ea typeface="+mn-ea"/>
              </a:rPr>
              <a:t>8.1</a:t>
            </a:r>
            <a:endParaRPr lang="zh-CN" altLang="en-US" sz="24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8BA2BA-77DE-CA83-F628-1D4CD9F9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88571"/>
              </p:ext>
            </p:extLst>
          </p:nvPr>
        </p:nvGraphicFramePr>
        <p:xfrm>
          <a:off x="2613454" y="2866531"/>
          <a:ext cx="635755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373">
                  <a:extLst>
                    <a:ext uri="{9D8B030D-6E8A-4147-A177-3AD203B41FA5}">
                      <a16:colId xmlns:a16="http://schemas.microsoft.com/office/drawing/2014/main" val="401225383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3569304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46961806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2616269732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159079752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844080669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2216538844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840322454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421953168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3137999751"/>
                    </a:ext>
                  </a:extLst>
                </a:gridCol>
                <a:gridCol w="572118">
                  <a:extLst>
                    <a:ext uri="{9D8B030D-6E8A-4147-A177-3AD203B41FA5}">
                      <a16:colId xmlns:a16="http://schemas.microsoft.com/office/drawing/2014/main" val="1551213834"/>
                    </a:ext>
                  </a:extLst>
                </a:gridCol>
              </a:tblGrid>
              <a:tr h="3110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56264"/>
                  </a:ext>
                </a:extLst>
              </a:tr>
              <a:tr h="311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0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19655"/>
                  </a:ext>
                </a:extLst>
              </a:tr>
              <a:tr h="311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-1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728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7CEF58-94CA-F4A2-FBCA-AA5BBD2224D8}"/>
                  </a:ext>
                </a:extLst>
              </p:cNvPr>
              <p:cNvSpPr txBox="1"/>
              <p:nvPr/>
            </p:nvSpPr>
            <p:spPr>
              <a:xfrm>
                <a:off x="363729" y="2990099"/>
                <a:ext cx="25825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弱分类器</a:t>
                </a:r>
                <a:r>
                  <a:rPr lang="en-US" altLang="zh-CN" sz="1800" dirty="0"/>
                  <a:t>:</a:t>
                </a:r>
              </a:p>
              <a:p>
                <a:r>
                  <a:rPr lang="en-US" altLang="zh-CN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 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使分类误差率最低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7CEF58-94CA-F4A2-FBCA-AA5BBD222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9" y="2990099"/>
                <a:ext cx="2582562" cy="923330"/>
              </a:xfrm>
              <a:prstGeom prst="rect">
                <a:avLst/>
              </a:prstGeom>
              <a:blipFill>
                <a:blip r:embed="rId3"/>
                <a:stretch>
                  <a:fillRect l="-1961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7EEAFC-F9A6-DFA5-CFB2-8DD4D39BB198}"/>
                  </a:ext>
                </a:extLst>
              </p:cNvPr>
              <p:cNvSpPr txBox="1"/>
              <p:nvPr/>
            </p:nvSpPr>
            <p:spPr>
              <a:xfrm>
                <a:off x="132647" y="4321267"/>
                <a:ext cx="2958558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&gt;2.5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87EEAFC-F9A6-DFA5-CFB2-8DD4D39BB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7" y="4321267"/>
                <a:ext cx="2958558" cy="847540"/>
              </a:xfrm>
              <a:prstGeom prst="rect">
                <a:avLst/>
              </a:prstGeom>
              <a:blipFill>
                <a:blip r:embed="rId4"/>
                <a:stretch>
                  <a:fillRect l="-5556" t="-197059" b="-28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8E8E33-0969-F4F3-B3C4-234AF9D153D6}"/>
                  </a:ext>
                </a:extLst>
              </p:cNvPr>
              <p:cNvSpPr txBox="1"/>
              <p:nvPr/>
            </p:nvSpPr>
            <p:spPr>
              <a:xfrm>
                <a:off x="3020718" y="4321267"/>
                <a:ext cx="3240506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&lt;8.5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&gt;8.5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88E8E33-0969-F4F3-B3C4-234AF9D1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18" y="4321267"/>
                <a:ext cx="3240506" cy="847540"/>
              </a:xfrm>
              <a:prstGeom prst="rect">
                <a:avLst/>
              </a:prstGeom>
              <a:blipFill>
                <a:blip r:embed="rId5"/>
                <a:stretch>
                  <a:fillRect l="-1176" t="-197059" b="-28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3812FC0-53C0-9BE2-E0E0-762238DD2B12}"/>
                  </a:ext>
                </a:extLst>
              </p:cNvPr>
              <p:cNvSpPr txBox="1"/>
              <p:nvPr/>
            </p:nvSpPr>
            <p:spPr>
              <a:xfrm>
                <a:off x="6215451" y="4323848"/>
                <a:ext cx="2848232" cy="847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&lt;5.5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&gt;5.5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3812FC0-53C0-9BE2-E0E0-762238DD2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51" y="4323848"/>
                <a:ext cx="2848232" cy="847540"/>
              </a:xfrm>
              <a:prstGeom prst="rect">
                <a:avLst/>
              </a:prstGeom>
              <a:blipFill>
                <a:blip r:embed="rId6"/>
                <a:stretch>
                  <a:fillRect l="-8000" t="-197059" b="-28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3C92DC-8B26-1B06-4FAB-5772DB3D5B09}"/>
              </a:ext>
            </a:extLst>
          </p:cNvPr>
          <p:cNvSpPr txBox="1"/>
          <p:nvPr/>
        </p:nvSpPr>
        <p:spPr>
          <a:xfrm>
            <a:off x="188313" y="1787360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提纲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04D95A-6B1C-A293-2A26-6E6AA09A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46" y="2712776"/>
            <a:ext cx="8065708" cy="3502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Boosting</a:t>
            </a:r>
            <a:r>
              <a:rPr lang="zh-CN" altLang="en-US" sz="2400"/>
              <a:t>基本思想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分类问题</a:t>
            </a:r>
            <a:r>
              <a:rPr lang="en-US" altLang="zh-CN" sz="2400"/>
              <a:t>: AdaBoost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</a:rPr>
              <a:t>AdaBoost</a:t>
            </a:r>
            <a:r>
              <a:rPr lang="zh-CN" altLang="en-US" sz="2400" b="1" dirty="0">
                <a:solidFill>
                  <a:srgbClr val="0070C0"/>
                </a:solidFill>
              </a:rPr>
              <a:t>算法的统计解释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/>
              <a:t>回归问题</a:t>
            </a:r>
            <a:r>
              <a:rPr lang="en-US" altLang="zh-CN" sz="2400"/>
              <a:t>: </a:t>
            </a:r>
            <a:r>
              <a:rPr lang="zh-CN" altLang="en-US" sz="2400"/>
              <a:t>提升</a:t>
            </a:r>
            <a:r>
              <a:rPr lang="zh-CN" altLang="en-US" sz="2400" dirty="0"/>
              <a:t>树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GBDT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D5CCED-F8EB-F035-870B-7CE9552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86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2CE4AE7-CD44-5894-3288-56507700A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827" y="2631040"/>
                <a:ext cx="8204345" cy="401951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模型</a:t>
                </a:r>
                <a:r>
                  <a:rPr lang="en-US" altLang="zh-CN" sz="2200" dirty="0"/>
                  <a:t>: </a:t>
                </a:r>
                <a:r>
                  <a:rPr lang="zh-CN" altLang="en-US" sz="2200" b="1" dirty="0">
                    <a:solidFill>
                      <a:srgbClr val="C00000"/>
                    </a:solidFill>
                  </a:rPr>
                  <a:t>加法模型</a:t>
                </a:r>
                <a:r>
                  <a:rPr lang="en-US" altLang="zh-CN" sz="2200" dirty="0"/>
                  <a:t> (additive  model)</a:t>
                </a:r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损失函数</a:t>
                </a:r>
                <a:r>
                  <a:rPr lang="en-US" altLang="zh-CN" sz="2200" dirty="0"/>
                  <a:t>: </a:t>
                </a:r>
              </a:p>
              <a:p>
                <a:pPr marL="0" indent="0">
                  <a:buNone/>
                </a:pPr>
                <a:r>
                  <a:rPr lang="en-US" altLang="zh-CN" sz="2200" dirty="0"/>
                  <a:t>   </a:t>
                </a:r>
                <a:r>
                  <a:rPr lang="zh-CN" altLang="en-US" sz="2200" dirty="0"/>
                  <a:t> 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指数损失</a:t>
                </a:r>
                <a:r>
                  <a:rPr lang="en-US" altLang="zh-CN" sz="2200" dirty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2CE4AE7-CD44-5894-3288-56507700A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827" y="2631040"/>
                <a:ext cx="8204345" cy="4019510"/>
              </a:xfrm>
              <a:blipFill>
                <a:blip r:embed="rId2"/>
                <a:stretch>
                  <a:fillRect l="-817" t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6D47262-A4BA-1FE7-AC6C-409D0559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2D2966C-C4A3-4DE4-98D4-9D82E0940549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算法的统计解释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B9D3CB78-1D54-FA6F-B276-C713C0C46A97}"/>
              </a:ext>
            </a:extLst>
          </p:cNvPr>
          <p:cNvSpPr txBox="1"/>
          <p:nvPr/>
        </p:nvSpPr>
        <p:spPr>
          <a:xfrm>
            <a:off x="2757137" y="3197889"/>
            <a:ext cx="1878960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基函数的参数</a:t>
            </a:r>
            <a:endParaRPr lang="en-US" altLang="zh-CN" sz="2200" dirty="0"/>
          </a:p>
        </p:txBody>
      </p:sp>
      <p:sp>
        <p:nvSpPr>
          <p:cNvPr id="4" name="线形标注 2 4">
            <a:extLst>
              <a:ext uri="{FF2B5EF4-FFF2-40B4-BE49-F238E27FC236}">
                <a16:creationId xmlns:a16="http://schemas.microsoft.com/office/drawing/2014/main" id="{E3B0A9FE-8F7B-D28E-3B46-0BF0F3FD3DB3}"/>
              </a:ext>
            </a:extLst>
          </p:cNvPr>
          <p:cNvSpPr/>
          <p:nvPr/>
        </p:nvSpPr>
        <p:spPr>
          <a:xfrm>
            <a:off x="5089322" y="3948628"/>
            <a:ext cx="1124248" cy="370210"/>
          </a:xfrm>
          <a:prstGeom prst="borderCallout2">
            <a:avLst>
              <a:gd name="adj1" fmla="val 18750"/>
              <a:gd name="adj2" fmla="val -8333"/>
              <a:gd name="adj3" fmla="val 97114"/>
              <a:gd name="adj4" fmla="val -36679"/>
              <a:gd name="adj5" fmla="val 96494"/>
              <a:gd name="adj6" fmla="val -10879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/>
              <a:t>基函数</a:t>
            </a:r>
            <a:endParaRPr lang="en-US" altLang="zh-CN" sz="2200" dirty="0"/>
          </a:p>
        </p:txBody>
      </p:sp>
      <p:sp>
        <p:nvSpPr>
          <p:cNvPr id="7" name="上箭头 7">
            <a:extLst>
              <a:ext uri="{FF2B5EF4-FFF2-40B4-BE49-F238E27FC236}">
                <a16:creationId xmlns:a16="http://schemas.microsoft.com/office/drawing/2014/main" id="{F7CFB293-9DBE-9755-40A9-438E7D3CE721}"/>
              </a:ext>
            </a:extLst>
          </p:cNvPr>
          <p:cNvSpPr/>
          <p:nvPr/>
        </p:nvSpPr>
        <p:spPr>
          <a:xfrm>
            <a:off x="3612252" y="4285031"/>
            <a:ext cx="131845" cy="531948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329CC1F-4D0B-D2A5-A3DB-565F147A9014}"/>
              </a:ext>
            </a:extLst>
          </p:cNvPr>
          <p:cNvSpPr txBox="1"/>
          <p:nvPr/>
        </p:nvSpPr>
        <p:spPr>
          <a:xfrm>
            <a:off x="2126371" y="4854567"/>
            <a:ext cx="1877437" cy="4308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基函数的系数</a:t>
            </a:r>
            <a:endParaRPr lang="en-US" altLang="zh-CN" sz="2200" dirty="0"/>
          </a:p>
        </p:txBody>
      </p:sp>
      <p:sp>
        <p:nvSpPr>
          <p:cNvPr id="9" name="燕尾形箭头 9">
            <a:extLst>
              <a:ext uri="{FF2B5EF4-FFF2-40B4-BE49-F238E27FC236}">
                <a16:creationId xmlns:a16="http://schemas.microsoft.com/office/drawing/2014/main" id="{CDFA76C2-342F-A549-97BA-609E5EBE5FF6}"/>
              </a:ext>
            </a:extLst>
          </p:cNvPr>
          <p:cNvSpPr/>
          <p:nvPr/>
        </p:nvSpPr>
        <p:spPr>
          <a:xfrm rot="1355557">
            <a:off x="4474468" y="4544476"/>
            <a:ext cx="589424" cy="250124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5CFBA5-0FEF-9892-3C42-D182D93D6466}"/>
                  </a:ext>
                </a:extLst>
              </p:cNvPr>
              <p:cNvSpPr txBox="1"/>
              <p:nvPr/>
            </p:nvSpPr>
            <p:spPr>
              <a:xfrm>
                <a:off x="2138951" y="3602376"/>
                <a:ext cx="2736027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5CFBA5-0FEF-9892-3C42-D182D93D6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951" y="3602376"/>
                <a:ext cx="2736027" cy="871201"/>
              </a:xfrm>
              <a:prstGeom prst="rect">
                <a:avLst/>
              </a:prstGeom>
              <a:blipFill>
                <a:blip r:embed="rId3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A8C227-B96C-FB6A-BCD7-1C84722DCC74}"/>
                  </a:ext>
                </a:extLst>
              </p:cNvPr>
              <p:cNvSpPr txBox="1"/>
              <p:nvPr/>
            </p:nvSpPr>
            <p:spPr>
              <a:xfrm>
                <a:off x="4914159" y="4462624"/>
                <a:ext cx="2598821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A8C227-B96C-FB6A-BCD7-1C84722D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59" y="4462624"/>
                <a:ext cx="2598821" cy="871201"/>
              </a:xfrm>
              <a:prstGeom prst="rect">
                <a:avLst/>
              </a:prstGeom>
              <a:blipFill>
                <a:blip r:embed="rId4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上箭头 7">
            <a:extLst>
              <a:ext uri="{FF2B5EF4-FFF2-40B4-BE49-F238E27FC236}">
                <a16:creationId xmlns:a16="http://schemas.microsoft.com/office/drawing/2014/main" id="{EDC5B685-72F9-3651-AE72-CF2CEB0D64DF}"/>
              </a:ext>
            </a:extLst>
          </p:cNvPr>
          <p:cNvSpPr/>
          <p:nvPr/>
        </p:nvSpPr>
        <p:spPr>
          <a:xfrm rot="10800000">
            <a:off x="4336671" y="3650787"/>
            <a:ext cx="97031" cy="299379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10" grpId="0"/>
      <p:bldP spid="11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CBA88C3-F028-21B9-75A6-B8B7FFEC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346" y="2452507"/>
                <a:ext cx="4150901" cy="16981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指数损失</a:t>
                </a:r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2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𝑦𝑓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CBA88C3-F028-21B9-75A6-B8B7FFEC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346" y="2452507"/>
                <a:ext cx="4150901" cy="1698151"/>
              </a:xfrm>
              <a:blipFill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797F5E7-859E-10C8-AAA5-B8D7A7F8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B2701C6-582D-461C-BCDB-3ACDE1DF43BD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算法的统计解释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3782C5-9856-CF47-13E4-B968FA3AC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883" y="2325322"/>
            <a:ext cx="5403482" cy="40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0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CBA88C3-F028-21B9-75A6-B8B7FFEC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346" y="2452508"/>
                <a:ext cx="8216276" cy="397300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给定训练数据和损失函数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200" dirty="0"/>
                  <a:t>学习加法模型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成为经验风险极小化即损失函数极小化问题</a:t>
                </a:r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学习算法</a:t>
                </a:r>
                <a:r>
                  <a:rPr lang="en-US" altLang="zh-CN" sz="2200" dirty="0"/>
                  <a:t>: </a:t>
                </a:r>
                <a:r>
                  <a:rPr lang="zh-CN" altLang="en-US" sz="2200" b="1" dirty="0">
                    <a:solidFill>
                      <a:srgbClr val="C00000"/>
                    </a:solidFill>
                  </a:rPr>
                  <a:t>前向分步算法</a:t>
                </a:r>
                <a:r>
                  <a:rPr lang="zh-CN" altLang="en-US" sz="2200" dirty="0"/>
                  <a:t>的二分类学习算法</a:t>
                </a:r>
                <a:endParaRPr lang="en-US" altLang="zh-CN" sz="2200" dirty="0"/>
              </a:p>
              <a:p>
                <a:pPr>
                  <a:lnSpc>
                    <a:spcPct val="150000"/>
                  </a:lnSpc>
                </a:pPr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CBA88C3-F028-21B9-75A6-B8B7FFEC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346" y="2452508"/>
                <a:ext cx="8216276" cy="3973006"/>
              </a:xfrm>
              <a:blipFill>
                <a:blip r:embed="rId2"/>
                <a:stretch>
                  <a:fillRect l="-890" r="-593" b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797F5E7-859E-10C8-AAA5-B8D7A7F8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B2701C6-582D-461C-BCDB-3ACDE1DF43BD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算法的统计解释</a:t>
            </a:r>
          </a:p>
        </p:txBody>
      </p:sp>
    </p:spTree>
    <p:extLst>
      <p:ext uri="{BB962C8B-B14F-4D97-AF65-F5344CB8AC3E}">
        <p14:creationId xmlns:p14="http://schemas.microsoft.com/office/powerpoint/2010/main" val="18053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E80CAC4-DFEB-D9FB-338C-1B7337151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523" y="2417393"/>
                <a:ext cx="8246617" cy="41687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200" b="1" dirty="0">
                    <a:solidFill>
                      <a:srgbClr val="C00000"/>
                    </a:solidFill>
                  </a:rPr>
                  <a:t>前向分步算法</a:t>
                </a:r>
                <a:endParaRPr lang="en-US" altLang="zh-CN" sz="22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从前向后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每一步只学习一个基函数及其系数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逐步逼近优化目标函数式</a:t>
                </a:r>
                <a:r>
                  <a:rPr lang="en-US" altLang="zh-CN" sz="2200" dirty="0"/>
                  <a:t>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 marL="393065" lvl="1" indent="0">
                  <a:lnSpc>
                    <a:spcPct val="100000"/>
                  </a:lnSpc>
                  <a:buNone/>
                </a:pP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2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E80CAC4-DFEB-D9FB-338C-1B7337151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523" y="2417393"/>
                <a:ext cx="8246617" cy="4168758"/>
              </a:xfrm>
              <a:blipFill>
                <a:blip r:embed="rId2"/>
                <a:stretch>
                  <a:fillRect l="-887" t="-878" r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771A36-A31B-B4C7-3D17-F393ADE79A5F}"/>
                  </a:ext>
                </a:extLst>
              </p:cNvPr>
              <p:cNvSpPr txBox="1"/>
              <p:nvPr/>
            </p:nvSpPr>
            <p:spPr>
              <a:xfrm>
                <a:off x="2435630" y="5312026"/>
                <a:ext cx="4272739" cy="118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771A36-A31B-B4C7-3D17-F393ADE7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30" y="5312026"/>
                <a:ext cx="4272739" cy="1182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3">
            <a:extLst>
              <a:ext uri="{FF2B5EF4-FFF2-40B4-BE49-F238E27FC236}">
                <a16:creationId xmlns:a16="http://schemas.microsoft.com/office/drawing/2014/main" id="{3F6E8483-6AE7-7970-4FA4-B512CD8426E5}"/>
              </a:ext>
            </a:extLst>
          </p:cNvPr>
          <p:cNvSpPr/>
          <p:nvPr/>
        </p:nvSpPr>
        <p:spPr>
          <a:xfrm>
            <a:off x="4143047" y="4830850"/>
            <a:ext cx="453665" cy="386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8D7CB4-C91D-CA46-6C5F-973D6EFF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E093119-9261-1643-E5DE-89D8604F808E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算法的统计解释</a:t>
            </a:r>
          </a:p>
        </p:txBody>
      </p:sp>
    </p:spTree>
    <p:extLst>
      <p:ext uri="{BB962C8B-B14F-4D97-AF65-F5344CB8AC3E}">
        <p14:creationId xmlns:p14="http://schemas.microsoft.com/office/powerpoint/2010/main" val="568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16AB17D-D79B-E1C5-F170-5EB1CB715DD6}"/>
                  </a:ext>
                </a:extLst>
              </p:cNvPr>
              <p:cNvSpPr txBox="1"/>
              <p:nvPr/>
            </p:nvSpPr>
            <p:spPr>
              <a:xfrm>
                <a:off x="416312" y="2408664"/>
                <a:ext cx="8259337" cy="4260774"/>
              </a:xfrm>
              <a:prstGeom prst="rect">
                <a:avLst/>
              </a:prstGeom>
            </p:spPr>
            <p:txBody>
              <a:bodyPr vert="horz">
                <a:normAutofit fontScale="92500" lnSpcReduction="1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 panose="05020102010507070707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7015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7015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185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 panose="05020102010507070707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185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 panose="05020102010507070707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185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 panose="05020102010507070707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 panose="05020102010507070707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Tx/>
                  <a:buSzPct val="75000"/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算法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8.2 (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前向分步算法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)</a:t>
                </a:r>
              </a:p>
              <a:p>
                <a:pPr>
                  <a:lnSpc>
                    <a:spcPct val="120000"/>
                  </a:lnSpc>
                  <a:buClrTx/>
                  <a:buSzPct val="75000"/>
                </a:pPr>
                <a:r>
                  <a:rPr lang="zh-CN" altLang="en-US" sz="2200" b="1" dirty="0"/>
                  <a:t>输入</a:t>
                </a:r>
                <a:r>
                  <a:rPr lang="en-US" altLang="zh-CN" sz="2200" dirty="0"/>
                  <a:t>: </a:t>
                </a:r>
                <a:r>
                  <a:rPr lang="zh-CN" altLang="en-US" sz="2200" dirty="0"/>
                  <a:t>训练数据集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/>
                  <a:t> 损失函数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, </a:t>
                </a:r>
                <a:r>
                  <a:rPr lang="zh-CN" altLang="en-US" sz="2200" dirty="0"/>
                  <a:t>基函数集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200" dirty="0"/>
              </a:p>
              <a:p>
                <a:pPr>
                  <a:lnSpc>
                    <a:spcPct val="120000"/>
                  </a:lnSpc>
                  <a:buClrTx/>
                  <a:buSzPct val="75000"/>
                </a:pPr>
                <a:r>
                  <a:rPr lang="zh-CN" altLang="en-US" sz="2200" b="1" dirty="0"/>
                  <a:t>输出</a:t>
                </a:r>
                <a:r>
                  <a:rPr lang="en-US" altLang="zh-CN" sz="2200" dirty="0"/>
                  <a:t>:  </a:t>
                </a:r>
                <a:r>
                  <a:rPr lang="zh-CN" altLang="en-US" sz="2200" dirty="0"/>
                  <a:t>加法模型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>
                  <a:lnSpc>
                    <a:spcPct val="120000"/>
                  </a:lnSpc>
                  <a:buClrTx/>
                  <a:buSzPct val="75000"/>
                </a:pPr>
                <a:r>
                  <a:rPr lang="en-US" altLang="zh-CN" sz="2200" dirty="0"/>
                  <a:t>1.</a:t>
                </a:r>
                <a:r>
                  <a:rPr lang="zh-CN" altLang="en-US" sz="2200" dirty="0"/>
                  <a:t>  初始化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zh-CN" sz="2200" i="1" dirty="0"/>
              </a:p>
              <a:p>
                <a:pPr>
                  <a:lnSpc>
                    <a:spcPct val="120000"/>
                  </a:lnSpc>
                  <a:buClrTx/>
                  <a:buSzPct val="75000"/>
                </a:pPr>
                <a:r>
                  <a:rPr lang="en-US" altLang="zh-CN" sz="2200" dirty="0"/>
                  <a:t>2.</a:t>
                </a:r>
                <a:r>
                  <a:rPr lang="zh-CN" altLang="en-US" sz="2200" dirty="0"/>
                  <a:t>  对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200" dirty="0"/>
              </a:p>
              <a:p>
                <a:pPr marL="393065" lvl="1" indent="0">
                  <a:lnSpc>
                    <a:spcPct val="120000"/>
                  </a:lnSpc>
                  <a:buClrTx/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极小化损失函数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得到参数</a:t>
                </a:r>
                <a14:m>
                  <m:oMath xmlns:m="http://schemas.openxmlformats.org/officeDocument/2006/math">
                    <m:r>
                      <a:rPr lang="el-GR" altLang="zh-CN" sz="22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r>
                      <a:rPr lang="el-GR" altLang="zh-CN" sz="22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2200" baseline="-25000" dirty="0"/>
              </a:p>
              <a:p>
                <a:pPr marL="393065" lvl="1" indent="0" algn="ctr">
                  <a:lnSpc>
                    <a:spcPct val="120000"/>
                  </a:lnSpc>
                  <a:buClrTx/>
                  <a:buSzPct val="100000"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22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altLang="zh-CN" sz="2200" dirty="0"/>
                  <a:t> </a:t>
                </a:r>
              </a:p>
              <a:p>
                <a:pPr marL="393065" lvl="1" indent="0">
                  <a:lnSpc>
                    <a:spcPct val="120000"/>
                  </a:lnSpc>
                  <a:buClrTx/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. </a:t>
                </a:r>
                <a:r>
                  <a:rPr lang="zh-CN" altLang="en-US" sz="2200" dirty="0"/>
                  <a:t>更新</a:t>
                </a:r>
                <a:r>
                  <a:rPr lang="en-US" altLang="zh-CN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>
                  <a:lnSpc>
                    <a:spcPct val="120000"/>
                  </a:lnSpc>
                  <a:buClrTx/>
                  <a:buSzPct val="75000"/>
                </a:pPr>
                <a:r>
                  <a:rPr lang="en-US" altLang="zh-CN" sz="2200" dirty="0"/>
                  <a:t>3.   </a:t>
                </a:r>
                <a:r>
                  <a:rPr lang="zh-CN" altLang="en-US" sz="2200" dirty="0"/>
                  <a:t>得到加法模型</a:t>
                </a:r>
                <a:r>
                  <a:rPr lang="en-US" altLang="zh-CN" sz="22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16AB17D-D79B-E1C5-F170-5EB1CB71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2" y="2408664"/>
                <a:ext cx="8259337" cy="4260774"/>
              </a:xfrm>
              <a:prstGeom prst="rect">
                <a:avLst/>
              </a:prstGeom>
              <a:blipFill>
                <a:blip r:embed="rId2"/>
                <a:stretch>
                  <a:fillRect l="-1074" t="-593" b="-16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716392B-BA79-354F-663E-0AF298DE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5757D4C-7DBD-E29D-4FDE-E4AFC1A12298}"/>
              </a:ext>
            </a:extLst>
          </p:cNvPr>
          <p:cNvSpPr txBox="1"/>
          <p:nvPr/>
        </p:nvSpPr>
        <p:spPr>
          <a:xfrm>
            <a:off x="176917" y="164043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算法的统计解释</a:t>
            </a:r>
          </a:p>
        </p:txBody>
      </p:sp>
    </p:spTree>
    <p:extLst>
      <p:ext uri="{BB962C8B-B14F-4D97-AF65-F5344CB8AC3E}">
        <p14:creationId xmlns:p14="http://schemas.microsoft.com/office/powerpoint/2010/main" val="2331070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D93136B-FDE7-DE6B-D79D-E658E1914D7E}"/>
              </a:ext>
            </a:extLst>
          </p:cNvPr>
          <p:cNvSpPr txBox="1"/>
          <p:nvPr/>
        </p:nvSpPr>
        <p:spPr>
          <a:xfrm>
            <a:off x="379707" y="2747232"/>
            <a:ext cx="8416541" cy="34890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定理</a:t>
            </a:r>
            <a:r>
              <a:rPr lang="en-US" altLang="zh-CN" sz="2200" b="1" dirty="0">
                <a:solidFill>
                  <a:srgbClr val="C00000"/>
                </a:solidFill>
              </a:rPr>
              <a:t>8.3 (AdaBoost</a:t>
            </a:r>
            <a:r>
              <a:rPr lang="zh-CN" altLang="en-US" sz="2200" b="1" dirty="0">
                <a:solidFill>
                  <a:srgbClr val="C00000"/>
                </a:solidFill>
              </a:rPr>
              <a:t>算法作为前向分步加法算法的特例</a:t>
            </a:r>
            <a:r>
              <a:rPr lang="en-US" altLang="zh-CN" sz="22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150000"/>
              </a:lnSpc>
              <a:buClrTx/>
            </a:pPr>
            <a:r>
              <a:rPr lang="en-US" altLang="zh-CN" sz="2200" dirty="0"/>
              <a:t>AdaBoost</a:t>
            </a:r>
            <a:r>
              <a:rPr lang="zh-CN" altLang="en-US" sz="2200" dirty="0"/>
              <a:t>算法是前向分步加法算法的特例</a:t>
            </a:r>
            <a:endParaRPr lang="en-US" altLang="zh-CN" sz="2200" dirty="0"/>
          </a:p>
          <a:p>
            <a:pPr lvl="1">
              <a:lnSpc>
                <a:spcPct val="150000"/>
              </a:lnSpc>
              <a:buClrTx/>
            </a:pPr>
            <a:r>
              <a:rPr lang="zh-CN" altLang="en-US" sz="2200" dirty="0"/>
              <a:t>模型是由基本分类器组成的加法模型</a:t>
            </a:r>
            <a:endParaRPr lang="en-US" altLang="zh-CN" sz="2200" dirty="0"/>
          </a:p>
          <a:p>
            <a:pPr lvl="1">
              <a:lnSpc>
                <a:spcPct val="150000"/>
              </a:lnSpc>
              <a:buClrTx/>
            </a:pPr>
            <a:r>
              <a:rPr lang="zh-CN" altLang="en-US" sz="2200" dirty="0"/>
              <a:t>损失函数</a:t>
            </a:r>
            <a:r>
              <a:rPr lang="zh-CN" altLang="en-US" sz="2200"/>
              <a:t>是指数函数</a:t>
            </a:r>
            <a:endParaRPr lang="en-US" altLang="zh-CN" sz="2200"/>
          </a:p>
          <a:p>
            <a:pPr lvl="1">
              <a:lnSpc>
                <a:spcPct val="150000"/>
              </a:lnSpc>
              <a:buClrTx/>
            </a:pPr>
            <a:endParaRPr lang="en-US" altLang="zh-CN" sz="2200"/>
          </a:p>
          <a:p>
            <a:pPr lvl="1">
              <a:lnSpc>
                <a:spcPct val="150000"/>
              </a:lnSpc>
              <a:buClrTx/>
            </a:pPr>
            <a:r>
              <a:rPr lang="zh-CN" altLang="en-US" sz="2200"/>
              <a:t>证明</a:t>
            </a:r>
            <a:r>
              <a:rPr lang="en-US" altLang="zh-CN" sz="2200"/>
              <a:t>…</a:t>
            </a:r>
            <a:r>
              <a:rPr lang="zh-CN" altLang="en-US" sz="2200"/>
              <a:t> </a:t>
            </a:r>
            <a:endParaRPr lang="en-US" altLang="zh-CN" sz="22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827D034-AF52-3A98-F210-974974E1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704ED0D-DDE7-4823-8E84-553EC9AC9B1A}"/>
              </a:ext>
            </a:extLst>
          </p:cNvPr>
          <p:cNvSpPr txBox="1"/>
          <p:nvPr/>
        </p:nvSpPr>
        <p:spPr>
          <a:xfrm>
            <a:off x="176917" y="1632998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算法的统计解释</a:t>
            </a:r>
          </a:p>
        </p:txBody>
      </p:sp>
    </p:spTree>
    <p:extLst>
      <p:ext uri="{BB962C8B-B14F-4D97-AF65-F5344CB8AC3E}">
        <p14:creationId xmlns:p14="http://schemas.microsoft.com/office/powerpoint/2010/main" val="237757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A93555D-7713-BE49-9DB0-0E78A8C47D74}"/>
              </a:ext>
            </a:extLst>
          </p:cNvPr>
          <p:cNvSpPr txBox="1"/>
          <p:nvPr/>
        </p:nvSpPr>
        <p:spPr>
          <a:xfrm>
            <a:off x="259373" y="1640488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defRPr>
            </a:lvl1pPr>
          </a:lstStyle>
          <a:p>
            <a:r>
              <a:rPr lang="zh-CN" altLang="en-US" dirty="0"/>
              <a:t>回顾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10E3A1A-23D8-CC15-D342-E403D41F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89" y="2693518"/>
            <a:ext cx="7739600" cy="33902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感知机</a:t>
            </a:r>
            <a:r>
              <a:rPr lang="en-US" altLang="zh-CN" sz="2000"/>
              <a:t>——</a:t>
            </a:r>
            <a:r>
              <a:rPr lang="zh-CN" altLang="en-US" sz="2000"/>
              <a:t>线性分类模型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en-US" altLang="zh-CN" sz="2000" i="1"/>
              <a:t>k</a:t>
            </a:r>
            <a:r>
              <a:rPr lang="zh-CN" altLang="en-US" sz="2000"/>
              <a:t>近邻</a:t>
            </a:r>
            <a:r>
              <a:rPr lang="en-US" altLang="zh-CN" sz="2000"/>
              <a:t>——</a:t>
            </a:r>
            <a:r>
              <a:rPr lang="zh-CN" altLang="en-US" sz="2000"/>
              <a:t>度量方法</a:t>
            </a:r>
            <a:r>
              <a:rPr lang="en-US" altLang="zh-CN" sz="2000"/>
              <a:t>/</a:t>
            </a:r>
            <a:r>
              <a:rPr lang="zh-CN" altLang="en-US" sz="2000"/>
              <a:t>无参密度估计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/>
              <a:t>贝叶斯分类器</a:t>
            </a:r>
            <a:r>
              <a:rPr lang="en-US" altLang="zh-CN" sz="2000"/>
              <a:t>——</a:t>
            </a:r>
            <a:r>
              <a:rPr lang="zh-CN" altLang="en-US" sz="2000"/>
              <a:t>概率生成模型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/>
              <a:t>决策树</a:t>
            </a:r>
            <a:r>
              <a:rPr lang="en-US" altLang="zh-CN" sz="2000"/>
              <a:t>——</a:t>
            </a:r>
            <a:r>
              <a:rPr lang="zh-CN" altLang="en-US" sz="2000"/>
              <a:t>树基算法</a:t>
            </a:r>
            <a:endParaRPr lang="zh-CN" altLang="en-US" sz="20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D80944-32CF-49F6-D2FC-58C32C5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44E3386-1B73-48FA-95AB-0B0432627C8B}"/>
              </a:ext>
            </a:extLst>
          </p:cNvPr>
          <p:cNvSpPr txBox="1">
            <a:spLocks/>
          </p:cNvSpPr>
          <p:nvPr/>
        </p:nvSpPr>
        <p:spPr>
          <a:xfrm>
            <a:off x="5437632" y="2693518"/>
            <a:ext cx="3250189" cy="3250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/>
              <a:t>Logistic</a:t>
            </a:r>
            <a:r>
              <a:rPr lang="zh-CN" altLang="en-US" sz="2000"/>
              <a:t>回归与最大熵模型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/>
              <a:t>支持向量机</a:t>
            </a:r>
            <a:r>
              <a:rPr lang="en-US" altLang="zh-CN" sz="2000"/>
              <a:t>——</a:t>
            </a:r>
            <a:r>
              <a:rPr lang="zh-CN" altLang="en-US" sz="2000"/>
              <a:t>核方法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0070C0"/>
                </a:solidFill>
              </a:rPr>
              <a:t>提升方法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7A0184-9670-4B73-9E49-69E1D163058C}"/>
              </a:ext>
            </a:extLst>
          </p:cNvPr>
          <p:cNvCxnSpPr/>
          <p:nvPr/>
        </p:nvCxnSpPr>
        <p:spPr>
          <a:xfrm>
            <a:off x="3742944" y="3117393"/>
            <a:ext cx="140817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4E7127D-6129-41FC-959D-39F5F15568C2}"/>
              </a:ext>
            </a:extLst>
          </p:cNvPr>
          <p:cNvCxnSpPr>
            <a:cxnSpLocks/>
          </p:cNvCxnSpPr>
          <p:nvPr/>
        </p:nvCxnSpPr>
        <p:spPr>
          <a:xfrm flipV="1">
            <a:off x="4303776" y="3429000"/>
            <a:ext cx="847344" cy="1136905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C3F50FB-EEFA-4458-801A-EFD5A029288E}"/>
              </a:ext>
            </a:extLst>
          </p:cNvPr>
          <p:cNvCxnSpPr>
            <a:cxnSpLocks/>
          </p:cNvCxnSpPr>
          <p:nvPr/>
        </p:nvCxnSpPr>
        <p:spPr>
          <a:xfrm>
            <a:off x="3742944" y="3249168"/>
            <a:ext cx="1560576" cy="5303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79BCB7-73A4-4EA7-8A04-F89176803EA6}"/>
              </a:ext>
            </a:extLst>
          </p:cNvPr>
          <p:cNvCxnSpPr>
            <a:cxnSpLocks/>
          </p:cNvCxnSpPr>
          <p:nvPr/>
        </p:nvCxnSpPr>
        <p:spPr>
          <a:xfrm flipV="1">
            <a:off x="2994969" y="3249168"/>
            <a:ext cx="2156151" cy="205847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68F548F-5D23-4F3E-A806-AB30BE769BAD}"/>
              </a:ext>
            </a:extLst>
          </p:cNvPr>
          <p:cNvCxnSpPr>
            <a:cxnSpLocks/>
          </p:cNvCxnSpPr>
          <p:nvPr/>
        </p:nvCxnSpPr>
        <p:spPr>
          <a:xfrm flipV="1">
            <a:off x="6369175" y="3249168"/>
            <a:ext cx="0" cy="401557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号 2">
            <a:extLst>
              <a:ext uri="{FF2B5EF4-FFF2-40B4-BE49-F238E27FC236}">
                <a16:creationId xmlns:a16="http://schemas.microsoft.com/office/drawing/2014/main" id="{77A87B85-1164-4325-9BE7-69FCD272620E}"/>
              </a:ext>
            </a:extLst>
          </p:cNvPr>
          <p:cNvSpPr/>
          <p:nvPr/>
        </p:nvSpPr>
        <p:spPr>
          <a:xfrm>
            <a:off x="4724400" y="3176016"/>
            <a:ext cx="505968" cy="2131629"/>
          </a:xfrm>
          <a:prstGeom prst="rightBrace">
            <a:avLst>
              <a:gd name="adj1" fmla="val 44478"/>
              <a:gd name="adj2" fmla="val 66015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84DA41-D52B-0F06-8C10-E42B866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75" y="4157343"/>
            <a:ext cx="8319172" cy="209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定理</a:t>
            </a:r>
            <a:r>
              <a:rPr lang="en-US" altLang="zh-CN" sz="2200" b="1" dirty="0">
                <a:solidFill>
                  <a:srgbClr val="C00000"/>
                </a:solidFill>
              </a:rPr>
              <a:t> (</a:t>
            </a:r>
            <a:r>
              <a:rPr lang="zh-CN" altLang="en-US" sz="2200" b="1" dirty="0">
                <a:solidFill>
                  <a:srgbClr val="C00000"/>
                </a:solidFill>
              </a:rPr>
              <a:t>二分类问题</a:t>
            </a:r>
            <a:r>
              <a:rPr lang="en-US" altLang="zh-CN" sz="2200" b="1" dirty="0">
                <a:solidFill>
                  <a:srgbClr val="C00000"/>
                </a:solidFill>
              </a:rPr>
              <a:t>AdaBoost</a:t>
            </a:r>
            <a:r>
              <a:rPr lang="zh-CN" altLang="en-US" sz="2200" b="1" dirty="0">
                <a:solidFill>
                  <a:srgbClr val="C00000"/>
                </a:solidFill>
              </a:rPr>
              <a:t>的训练误差界</a:t>
            </a:r>
            <a:r>
              <a:rPr lang="en-US" altLang="zh-CN" sz="2200" b="1" dirty="0">
                <a:solidFill>
                  <a:srgbClr val="C00000"/>
                </a:solidFill>
              </a:rPr>
              <a:t>)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97613A-84E2-2391-EDC1-AD31C5CAC2A0}"/>
                  </a:ext>
                </a:extLst>
              </p:cNvPr>
              <p:cNvSpPr txBox="1"/>
              <p:nvPr/>
            </p:nvSpPr>
            <p:spPr>
              <a:xfrm>
                <a:off x="404782" y="4715930"/>
                <a:ext cx="8046394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(1−4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ra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97613A-84E2-2391-EDC1-AD31C5CA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2" y="4715930"/>
                <a:ext cx="8046394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505F04-26EA-A525-4435-5FD830A2D5C7}"/>
                  </a:ext>
                </a:extLst>
              </p:cNvPr>
              <p:cNvSpPr txBox="1"/>
              <p:nvPr/>
            </p:nvSpPr>
            <p:spPr>
              <a:xfrm>
                <a:off x="2939745" y="5803815"/>
                <a:ext cx="2509157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505F04-26EA-A525-4435-5FD830A2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45" y="5803815"/>
                <a:ext cx="2509157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2D312F0-3794-E2E2-3651-B08F7C9F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738B965-DA44-09FE-0B92-26E45B44364D}"/>
              </a:ext>
            </a:extLst>
          </p:cNvPr>
          <p:cNvSpPr txBox="1"/>
          <p:nvPr/>
        </p:nvSpPr>
        <p:spPr>
          <a:xfrm>
            <a:off x="212643" y="1647409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的训练误差分析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F207552-5EF5-51C7-0B86-6BE0D4854798}"/>
              </a:ext>
            </a:extLst>
          </p:cNvPr>
          <p:cNvSpPr txBox="1">
            <a:spLocks/>
          </p:cNvSpPr>
          <p:nvPr/>
        </p:nvSpPr>
        <p:spPr>
          <a:xfrm>
            <a:off x="321275" y="2537253"/>
            <a:ext cx="8319171" cy="141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C00000"/>
                </a:solidFill>
              </a:rPr>
              <a:t>定理</a:t>
            </a:r>
            <a:r>
              <a:rPr lang="en-US" altLang="zh-CN" sz="2200" b="1" dirty="0">
                <a:solidFill>
                  <a:srgbClr val="C00000"/>
                </a:solidFill>
              </a:rPr>
              <a:t> (AdaBoost</a:t>
            </a:r>
            <a:r>
              <a:rPr lang="zh-CN" altLang="en-US" sz="2200" b="1" dirty="0">
                <a:solidFill>
                  <a:srgbClr val="C00000"/>
                </a:solidFill>
              </a:rPr>
              <a:t>的训练误差界</a:t>
            </a:r>
            <a:r>
              <a:rPr lang="en-US" altLang="zh-CN" sz="2200" b="1" dirty="0">
                <a:solidFill>
                  <a:srgbClr val="C00000"/>
                </a:solidFill>
              </a:rPr>
              <a:t>)</a:t>
            </a:r>
            <a:endParaRPr lang="en-US" altLang="zh-CN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25BAE8-7542-067C-4AFE-A18A8B2CDA58}"/>
                  </a:ext>
                </a:extLst>
              </p:cNvPr>
              <p:cNvSpPr txBox="1"/>
              <p:nvPr/>
            </p:nvSpPr>
            <p:spPr>
              <a:xfrm>
                <a:off x="1823676" y="2963830"/>
                <a:ext cx="5355109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125BAE8-7542-067C-4AFE-A18A8B2C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76" y="2963830"/>
                <a:ext cx="5355109" cy="871264"/>
              </a:xfrm>
              <a:prstGeom prst="rect">
                <a:avLst/>
              </a:prstGeom>
              <a:blipFill>
                <a:blip r:embed="rId4"/>
                <a:stretch>
                  <a:fillRect l="-10165" t="-95652" r="-1418" b="-15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77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83CA339-F6DC-25BD-00E5-746D1552C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989" y="2469591"/>
                <a:ext cx="8476882" cy="425188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200" b="1" dirty="0">
                    <a:solidFill>
                      <a:srgbClr val="C00000"/>
                    </a:solidFill>
                  </a:rPr>
                  <a:t>推论</a:t>
                </a: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200" dirty="0"/>
                  <a:t>       </a:t>
                </a:r>
                <a:r>
                  <a:rPr lang="zh-CN" altLang="en-US" sz="2200" dirty="0"/>
                  <a:t>如果存在</a:t>
                </a:r>
                <a14:m>
                  <m:oMath xmlns:m="http://schemas.openxmlformats.org/officeDocument/2006/math"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200" dirty="0"/>
                  <a:t>，对所有的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2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l-GR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，则</a:t>
                </a: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200" dirty="0"/>
                  <a:t>即</a:t>
                </a:r>
                <a:r>
                  <a:rPr lang="en-US" altLang="zh-CN" sz="2200" dirty="0"/>
                  <a:t>: </a:t>
                </a:r>
                <a:r>
                  <a:rPr lang="zh-CN" altLang="en-US" sz="2200" dirty="0"/>
                  <a:t>训练误差为指数下降</a:t>
                </a: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2200" dirty="0"/>
              </a:p>
              <a:p>
                <a:pPr algn="just">
                  <a:lnSpc>
                    <a:spcPct val="110000"/>
                  </a:lnSpc>
                </a:pPr>
                <a:r>
                  <a:rPr lang="en-US" altLang="zh-CN" sz="2200" dirty="0"/>
                  <a:t>AdaBoost</a:t>
                </a:r>
                <a:r>
                  <a:rPr lang="zh-CN" altLang="en-US" sz="2200" dirty="0"/>
                  <a:t>算法不需要知道下界</a:t>
                </a:r>
                <a14:m>
                  <m:oMath xmlns:m="http://schemas.openxmlformats.org/officeDocument/2006/math">
                    <m:r>
                      <a:rPr lang="el-GR" altLang="zh-CN" sz="22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这是</a:t>
                </a:r>
                <a:r>
                  <a:rPr lang="en-US" altLang="zh-CN" sz="2200" dirty="0"/>
                  <a:t>Freund</a:t>
                </a:r>
                <a:r>
                  <a:rPr lang="zh-CN" altLang="en-US" sz="2200" dirty="0"/>
                  <a:t>与</a:t>
                </a:r>
                <a:r>
                  <a:rPr lang="en-US" altLang="zh-CN" sz="2200" dirty="0" err="1"/>
                  <a:t>Schapire</a:t>
                </a:r>
                <a:r>
                  <a:rPr lang="zh-CN" altLang="en-US" sz="2200" dirty="0"/>
                  <a:t>设计</a:t>
                </a:r>
                <a:r>
                  <a:rPr lang="en-US" altLang="zh-CN" sz="2200" dirty="0" err="1"/>
                  <a:t>AdaBoost</a:t>
                </a:r>
                <a:r>
                  <a:rPr lang="zh-CN" altLang="en-US" sz="2200" dirty="0"/>
                  <a:t>时所考虑的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与一些早期的提升方法不同</a:t>
                </a:r>
                <a:r>
                  <a:rPr lang="en-US" altLang="zh-CN" sz="2200" dirty="0"/>
                  <a:t>, AdaBoost</a:t>
                </a:r>
                <a:r>
                  <a:rPr lang="zh-CN" altLang="en-US" sz="2200" dirty="0"/>
                  <a:t>具有适应性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即它能适应弱分类器各自的训练误差率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83CA339-F6DC-25BD-00E5-746D1552C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989" y="2469591"/>
                <a:ext cx="8476882" cy="4251885"/>
              </a:xfrm>
              <a:blipFill>
                <a:blip r:embed="rId2"/>
                <a:stretch>
                  <a:fillRect l="-935" t="-573" r="-935" b="-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53C9C90-D5D8-E7CB-F8E8-80936E6036E1}"/>
                  </a:ext>
                </a:extLst>
              </p:cNvPr>
              <p:cNvSpPr txBox="1"/>
              <p:nvPr/>
            </p:nvSpPr>
            <p:spPr>
              <a:xfrm>
                <a:off x="1927166" y="3357891"/>
                <a:ext cx="5162325" cy="104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)≤</m:t>
                          </m:r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53C9C90-D5D8-E7CB-F8E8-80936E603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66" y="3357891"/>
                <a:ext cx="5162325" cy="1044260"/>
              </a:xfrm>
              <a:prstGeom prst="rect">
                <a:avLst/>
              </a:prstGeom>
              <a:blipFill>
                <a:blip r:embed="rId3"/>
                <a:stretch>
                  <a:fillRect l="-6373" t="-100000" b="-15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71C10C5-5229-AB0F-392C-EFB14DBE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661FCB9-73F4-3F6B-0B19-2FE4642BFB31}"/>
              </a:ext>
            </a:extLst>
          </p:cNvPr>
          <p:cNvSpPr txBox="1"/>
          <p:nvPr/>
        </p:nvSpPr>
        <p:spPr>
          <a:xfrm>
            <a:off x="212643" y="1654843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AdaBoost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的训练误差分析</a:t>
            </a:r>
          </a:p>
        </p:txBody>
      </p:sp>
    </p:spTree>
    <p:extLst>
      <p:ext uri="{BB962C8B-B14F-4D97-AF65-F5344CB8AC3E}">
        <p14:creationId xmlns:p14="http://schemas.microsoft.com/office/powerpoint/2010/main" val="24744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3C92DC-8B26-1B06-4FAB-5772DB3D5B09}"/>
              </a:ext>
            </a:extLst>
          </p:cNvPr>
          <p:cNvSpPr txBox="1"/>
          <p:nvPr/>
        </p:nvSpPr>
        <p:spPr>
          <a:xfrm>
            <a:off x="188313" y="1787360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提纲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04D95A-6B1C-A293-2A26-6E6AA09A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46" y="2712776"/>
            <a:ext cx="8065708" cy="3502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Boosting</a:t>
            </a:r>
            <a:r>
              <a:rPr lang="zh-CN" altLang="en-US" sz="2400"/>
              <a:t>基本思想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分类问题</a:t>
            </a:r>
            <a:r>
              <a:rPr lang="en-US" altLang="zh-CN" sz="2400"/>
              <a:t>: AdaBoost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AdaBoost</a:t>
            </a:r>
            <a:r>
              <a:rPr lang="zh-CN" altLang="en-US" sz="2400" dirty="0"/>
              <a:t>算法的统计解释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</a:rPr>
              <a:t>回归问题</a:t>
            </a:r>
            <a:r>
              <a:rPr lang="en-US" altLang="zh-CN" sz="2400" b="1">
                <a:solidFill>
                  <a:srgbClr val="0070C0"/>
                </a:solidFill>
              </a:rPr>
              <a:t>: </a:t>
            </a:r>
            <a:r>
              <a:rPr lang="zh-CN" altLang="en-US" sz="2400" b="1">
                <a:solidFill>
                  <a:srgbClr val="0070C0"/>
                </a:solidFill>
              </a:rPr>
              <a:t>提升</a:t>
            </a:r>
            <a:r>
              <a:rPr lang="zh-CN" altLang="en-US" sz="2400" b="1" dirty="0">
                <a:solidFill>
                  <a:srgbClr val="0070C0"/>
                </a:solidFill>
              </a:rPr>
              <a:t>树</a:t>
            </a:r>
            <a:r>
              <a:rPr lang="en-US" altLang="zh-CN" sz="2400" b="1" dirty="0">
                <a:solidFill>
                  <a:srgbClr val="0070C0"/>
                </a:solidFill>
              </a:rPr>
              <a:t>,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GBDT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ED5CCED-F8EB-F035-870B-7CE9552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29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54EE28D-C0D0-D9F1-1537-F0C8B40C421E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提升树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(Boosting tree)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7A6A34C-1723-0087-C36E-546583ED4F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387" y="2470517"/>
                <a:ext cx="8224157" cy="416362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以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决策树</a:t>
                </a:r>
                <a:r>
                  <a:rPr lang="zh-CN" altLang="en-US" sz="2200" dirty="0"/>
                  <a:t>为基函数的</a:t>
                </a:r>
                <a:r>
                  <a:rPr lang="zh-CN" altLang="en-US" sz="2200"/>
                  <a:t>提升方法</a:t>
                </a:r>
                <a:r>
                  <a:rPr lang="en-US" altLang="zh-CN" sz="2200"/>
                  <a:t>: </a:t>
                </a:r>
                <a:endParaRPr lang="en-US" altLang="zh-CN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zh-CN" altLang="en-US" sz="2200" b="1" dirty="0">
                    <a:solidFill>
                      <a:srgbClr val="0070C0"/>
                    </a:solidFill>
                  </a:rPr>
                  <a:t>加法模型 </a:t>
                </a:r>
                <a:r>
                  <a:rPr lang="en-US" altLang="zh-CN" sz="2200" dirty="0"/>
                  <a:t>+</a:t>
                </a:r>
                <a:r>
                  <a:rPr lang="zh-CN" altLang="en-US" sz="2200" dirty="0"/>
                  <a:t> 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决策树</a:t>
                </a:r>
                <a:r>
                  <a:rPr lang="zh-CN" altLang="en-US" sz="2200" dirty="0"/>
                  <a:t>基函数 </a:t>
                </a:r>
                <a:r>
                  <a:rPr lang="en-US" altLang="zh-CN" sz="2200" dirty="0"/>
                  <a:t>+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 前向分步算法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对</a:t>
                </a:r>
                <a:r>
                  <a:rPr lang="zh-CN" altLang="en-US" sz="2200"/>
                  <a:t>分类问题</a:t>
                </a:r>
                <a:r>
                  <a:rPr lang="en-US" altLang="zh-CN" sz="2200"/>
                  <a:t>, </a:t>
                </a:r>
                <a:r>
                  <a:rPr lang="zh-CN" altLang="en-US" sz="2200"/>
                  <a:t>决策树</a:t>
                </a:r>
                <a:r>
                  <a:rPr lang="zh-CN" altLang="en-US" sz="2200" dirty="0"/>
                  <a:t>是二叉分类树</a:t>
                </a:r>
                <a:r>
                  <a:rPr lang="en-US" altLang="zh-CN" sz="2200" dirty="0"/>
                  <a:t> (CART)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对</a:t>
                </a:r>
                <a:r>
                  <a:rPr lang="zh-CN" altLang="en-US" sz="2200"/>
                  <a:t>回归问题</a:t>
                </a:r>
                <a:r>
                  <a:rPr lang="en-US" altLang="zh-CN" sz="2200"/>
                  <a:t>, </a:t>
                </a:r>
                <a:r>
                  <a:rPr lang="zh-CN" altLang="en-US" sz="2200"/>
                  <a:t>决策树</a:t>
                </a:r>
                <a:r>
                  <a:rPr lang="zh-CN" altLang="en-US" sz="2200" dirty="0"/>
                  <a:t>是二叉回归树</a:t>
                </a:r>
                <a:r>
                  <a:rPr lang="en-US" altLang="zh-CN" sz="2200" dirty="0"/>
                  <a:t> (CART)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200" dirty="0"/>
                  <a:t>基本分类器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/>
                  <a:t>，可以看作是由一个根结点直接连接两个叶结点的简单决策树，即所谓的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决策树桩</a:t>
                </a:r>
                <a:r>
                  <a:rPr lang="en-US" altLang="zh-CN" sz="2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200" dirty="0"/>
                  <a:t>(decision stump)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2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200" dirty="0"/>
                  <a:t>决策树</a:t>
                </a:r>
                <a:r>
                  <a:rPr lang="en-US" altLang="zh-CN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200" dirty="0"/>
                  <a:t>为决策树的参数</a:t>
                </a:r>
                <a:r>
                  <a:rPr lang="en-US" altLang="zh-CN" sz="2200" dirty="0"/>
                  <a:t>;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200" dirty="0"/>
                  <a:t>为树的个数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提升树被认为是统计学习中性能最好的方法之一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7A6A34C-1723-0087-C36E-546583ED4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387" y="2470517"/>
                <a:ext cx="8224157" cy="4163627"/>
              </a:xfrm>
              <a:blipFill>
                <a:blip r:embed="rId2"/>
                <a:stretch>
                  <a:fillRect l="-667" t="-73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7291AA9-D352-6D27-CE64-2495784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930A16B-4B5A-F80D-CC33-A7A5EC954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595" y="2539314"/>
                <a:ext cx="8285205" cy="4046837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200" dirty="0"/>
                  <a:t>思路</a:t>
                </a:r>
                <a:r>
                  <a:rPr lang="en-US" altLang="zh-CN" sz="2200" dirty="0"/>
                  <a:t>: </a:t>
                </a:r>
                <a:r>
                  <a:rPr lang="zh-CN" altLang="en-US" sz="2200" dirty="0"/>
                  <a:t>前向分步算法</a:t>
                </a:r>
                <a:endParaRPr lang="en-US" altLang="zh-CN" sz="22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200" dirty="0"/>
                  <a:t>首先确定初始提升树</a:t>
                </a:r>
                <a:r>
                  <a:rPr lang="en-US" altLang="zh-CN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2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步的模型</a:t>
                </a:r>
                <a:r>
                  <a:rPr lang="en-US" altLang="zh-CN" sz="2200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为当前模型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通过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经验风险极小化</a:t>
                </a:r>
                <a:r>
                  <a:rPr lang="zh-CN" altLang="en-US" sz="2200" dirty="0"/>
                  <a:t>确定下一棵决策树的参数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200" baseline="-25000" dirty="0">
                  <a:latin typeface="+mj-ea"/>
                  <a:ea typeface="+mj-ea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200" b="0" dirty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𝛩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2200" baseline="-250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200" dirty="0"/>
                  <a:t>树的线性组合可以很好地拟合训练数据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即使数据中的输入与输出之间的关系很复杂也是如此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所以提升树是一个高功能的学习算法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930A16B-4B5A-F80D-CC33-A7A5EC954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595" y="2539314"/>
                <a:ext cx="8285205" cy="4046837"/>
              </a:xfrm>
              <a:blipFill>
                <a:blip r:embed="rId2"/>
                <a:stretch>
                  <a:fillRect l="-662" t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B673018-FF59-EC25-54FF-2AFB19D7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F6BB60D-A144-9F56-028E-7FB0631812EE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</p:spTree>
    <p:extLst>
      <p:ext uri="{BB962C8B-B14F-4D97-AF65-F5344CB8AC3E}">
        <p14:creationId xmlns:p14="http://schemas.microsoft.com/office/powerpoint/2010/main" val="23502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2C8DABF-17FE-7E7E-07CD-BCCACDC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04" y="2559996"/>
            <a:ext cx="8224158" cy="3931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200" dirty="0"/>
              <a:t>针对不同问题的提升树学习算法</a:t>
            </a:r>
            <a:r>
              <a:rPr lang="en-US" altLang="zh-CN" sz="2200" dirty="0"/>
              <a:t>, </a:t>
            </a:r>
            <a:r>
              <a:rPr lang="zh-CN" altLang="en-US" sz="2200" dirty="0"/>
              <a:t>使用的损失函数不同</a:t>
            </a:r>
            <a:r>
              <a:rPr lang="en-US" altLang="zh-CN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分类问题</a:t>
            </a:r>
            <a:r>
              <a:rPr lang="en-US" altLang="zh-CN" sz="2200" dirty="0"/>
              <a:t>——</a:t>
            </a:r>
            <a:r>
              <a:rPr lang="zh-CN" altLang="en-US" sz="2200" dirty="0"/>
              <a:t>指数损失函数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回归问题</a:t>
            </a:r>
            <a:r>
              <a:rPr lang="en-US" altLang="zh-CN" sz="2200" dirty="0"/>
              <a:t>——</a:t>
            </a:r>
            <a:r>
              <a:rPr lang="zh-CN" altLang="en-US" sz="2200" dirty="0"/>
              <a:t>平方误差损失函数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一般决策问题</a:t>
            </a:r>
            <a:r>
              <a:rPr lang="en-US" altLang="zh-CN" sz="2200" dirty="0"/>
              <a:t>——</a:t>
            </a:r>
            <a:r>
              <a:rPr lang="zh-CN" altLang="en-US" sz="2200" dirty="0"/>
              <a:t>一般损失函数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en-US" sz="2200" dirty="0"/>
              <a:t>二类分类问题的提升树算法只需将</a:t>
            </a:r>
            <a:r>
              <a:rPr lang="en-US" altLang="zh-CN" sz="2200" dirty="0"/>
              <a:t>AdaBoost</a:t>
            </a:r>
            <a:r>
              <a:rPr lang="zh-CN" altLang="en-US" sz="2200" dirty="0"/>
              <a:t>中的基本分类器限制为二类分类树</a:t>
            </a:r>
            <a:r>
              <a:rPr lang="en-US" altLang="zh-CN" sz="2200" dirty="0"/>
              <a:t>, </a:t>
            </a:r>
            <a:r>
              <a:rPr lang="zh-CN" altLang="en-US" sz="2200" dirty="0"/>
              <a:t>这时的提升树算法是</a:t>
            </a:r>
            <a:r>
              <a:rPr lang="en-US" altLang="zh-CN" sz="2200" dirty="0"/>
              <a:t>AdaBoost</a:t>
            </a:r>
            <a:r>
              <a:rPr lang="zh-CN" altLang="en-US" sz="2200" dirty="0"/>
              <a:t>的一个实例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zh-CN" altLang="en-US" sz="2200" dirty="0"/>
              <a:t>回归问题提升树</a:t>
            </a:r>
            <a:r>
              <a:rPr lang="en-US" altLang="zh-CN" sz="2200" dirty="0"/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F000-1A1C-0C36-3B42-030014E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0981E3-E6F0-EFB3-9F0F-C6DA30FF9978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</p:spTree>
    <p:extLst>
      <p:ext uri="{BB962C8B-B14F-4D97-AF65-F5344CB8AC3E}">
        <p14:creationId xmlns:p14="http://schemas.microsoft.com/office/powerpoint/2010/main" val="335100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4BAE459-1346-7D8D-A838-CC81E8891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770" y="2477954"/>
                <a:ext cx="8477188" cy="399962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2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sz="2200" dirty="0"/>
                  <a:t>为输入空间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zh-CN" altLang="en-US" sz="2200" dirty="0"/>
                  <a:t>为输出空间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将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sz="2200" dirty="0"/>
                  <a:t>划分为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/>
                  <a:t>个互不相交的区域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在每个区域上确定输出的常量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回归树表示为</a:t>
                </a:r>
                <a:r>
                  <a:rPr lang="en-US" altLang="zh-CN" sz="22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l-GR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200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2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200" dirty="0"/>
                  <a:t>是回归树的复杂度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即叶结点个数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4BAE459-1346-7D8D-A838-CC81E8891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770" y="2477954"/>
                <a:ext cx="8477188" cy="3999628"/>
              </a:xfrm>
              <a:blipFill>
                <a:blip r:embed="rId2"/>
                <a:stretch>
                  <a:fillRect l="-863" t="-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BEC0996-A43F-65A2-0A7E-FF8E8336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B52289-C81E-0E12-1576-4442F736DB82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</p:spTree>
    <p:extLst>
      <p:ext uri="{BB962C8B-B14F-4D97-AF65-F5344CB8AC3E}">
        <p14:creationId xmlns:p14="http://schemas.microsoft.com/office/powerpoint/2010/main" val="7055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18D4DA4-2614-E826-6328-D12236300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059" y="2460930"/>
                <a:ext cx="8418914" cy="4260546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200" dirty="0"/>
                  <a:t>前向分步算法</a:t>
                </a:r>
                <a:r>
                  <a:rPr lang="en-US" altLang="zh-CN" sz="2200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=1, 2,⋯,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2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200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sz="2200" dirty="0"/>
                  <a:t>在前向分步算法的第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步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给定当前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/>
                  <a:t>,</a:t>
                </a:r>
                <a:r>
                  <a:rPr lang="zh-CN" altLang="en-US" sz="2200" dirty="0"/>
                  <a:t>求解</a:t>
                </a:r>
                <a:endParaRPr lang="en-US" altLang="zh-CN" sz="22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𝛩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200" dirty="0"/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200" dirty="0"/>
                        <m:t> </m:t>
                      </m:r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2200" dirty="0"/>
                  <a:t>    </a:t>
                </a:r>
                <a:r>
                  <a:rPr lang="zh-CN" altLang="en-US" sz="2200" dirty="0"/>
                  <a:t>得到第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200" dirty="0"/>
                  <a:t>棵树的参数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𝛩</m:t>
                            </m:r>
                          </m:e>
                        </m:acc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200" dirty="0"/>
                      <m:t> </m:t>
                    </m:r>
                  </m:oMath>
                </a14:m>
                <a:endParaRPr lang="en-US" altLang="zh-CN" sz="2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200" dirty="0"/>
                  <a:t>采用平方损失函数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/>
                  <a:t>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sz="2200" dirty="0"/>
                            <m:t> 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200" dirty="0"/>
                                <m:t> 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𝛩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18D4DA4-2614-E826-6328-D12236300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2460930"/>
                <a:ext cx="8418914" cy="4260546"/>
              </a:xfrm>
              <a:blipFill>
                <a:blip r:embed="rId2"/>
                <a:stretch>
                  <a:fillRect l="-579" t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1BED1-8B0F-33D0-029C-4EBE1F20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D3BB67-C22B-D90D-3EA2-D0937FF0A103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3E0FAFD-88A2-72F0-7E67-A3F4D7EE335A}"/>
              </a:ext>
            </a:extLst>
          </p:cNvPr>
          <p:cNvCxnSpPr>
            <a:cxnSpLocks/>
          </p:cNvCxnSpPr>
          <p:nvPr/>
        </p:nvCxnSpPr>
        <p:spPr>
          <a:xfrm>
            <a:off x="3748342" y="6449031"/>
            <a:ext cx="1214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5BA12A0-A29C-29DB-DF2E-F78D540FF8D9}"/>
              </a:ext>
            </a:extLst>
          </p:cNvPr>
          <p:cNvCxnSpPr>
            <a:cxnSpLocks/>
          </p:cNvCxnSpPr>
          <p:nvPr/>
        </p:nvCxnSpPr>
        <p:spPr>
          <a:xfrm>
            <a:off x="6831243" y="6449031"/>
            <a:ext cx="3001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DFE6BCC-6871-6093-264C-C25E91F8446F}"/>
                  </a:ext>
                </a:extLst>
              </p:cNvPr>
              <p:cNvSpPr txBox="1"/>
              <p:nvPr/>
            </p:nvSpPr>
            <p:spPr>
              <a:xfrm>
                <a:off x="352168" y="2484933"/>
                <a:ext cx="8484705" cy="412527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 panose="05020102010507070707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7015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7015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185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 panose="05020102010507070707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185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 panose="05020102010507070707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185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 panose="05020102010507070707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 panose="05020102010507070707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Tx/>
                  <a:buSzPct val="75000"/>
                  <a:buNone/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算法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8.3 (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回归问题提升树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)</a:t>
                </a:r>
              </a:p>
              <a:p>
                <a:r>
                  <a:rPr lang="zh-CN" altLang="en-US" sz="2200" b="1" dirty="0"/>
                  <a:t>输入</a:t>
                </a:r>
                <a:r>
                  <a:rPr lang="en-US" altLang="zh-CN" sz="2200" b="1" dirty="0"/>
                  <a:t>: 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b="1" dirty="0"/>
                  <a:t>输出</a:t>
                </a:r>
                <a:r>
                  <a:rPr lang="en-US" altLang="zh-CN" sz="2200" b="1" dirty="0"/>
                  <a:t>:  </a:t>
                </a:r>
                <a:r>
                  <a:rPr lang="zh-CN" altLang="en-US" sz="2200" dirty="0"/>
                  <a:t>提升树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>
                  <a:buClrTx/>
                  <a:buSzPct val="75000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.  </a:t>
                </a:r>
                <a:r>
                  <a:rPr lang="zh-CN" altLang="en-US" sz="2200" dirty="0"/>
                  <a:t>初始化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zh-CN" sz="2200" i="1" dirty="0"/>
              </a:p>
              <a:p>
                <a:pPr>
                  <a:buClrTx/>
                  <a:buSzPct val="75000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200" i="1" dirty="0"/>
                  <a:t>.  </a:t>
                </a:r>
                <a:r>
                  <a:rPr lang="zh-CN" altLang="en-US" sz="22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200" dirty="0"/>
              </a:p>
              <a:p>
                <a:pPr lvl="1">
                  <a:buClrTx/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200" i="0" dirty="0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残差</m:t>
                    </m:r>
                  </m:oMath>
                </a14:m>
                <a:endParaRPr lang="en-US" altLang="zh-CN" sz="2200" dirty="0"/>
              </a:p>
              <a:p>
                <a:pPr marL="393065" lvl="1" indent="0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altLang="zh-CN" sz="2200" dirty="0"/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=1, 2,⋯,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200" dirty="0"/>
              </a:p>
              <a:p>
                <a:pPr lvl="1">
                  <a:buClrTx/>
                  <a:buSzPct val="70000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拟合</m:t>
                    </m:r>
                  </m:oMath>
                </a14:m>
                <a:r>
                  <a:rPr lang="zh-CN" altLang="en-US" sz="2200" dirty="0"/>
                  <a:t>残差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学习一个回归树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dirty="0"/>
              </a:p>
              <a:p>
                <a:pPr lvl="1">
                  <a:buClrTx/>
                  <a:buSzPct val="70000"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200" dirty="0"/>
                  <a:t>  </a:t>
                </a:r>
                <a:r>
                  <a:rPr lang="zh-CN" altLang="en-US" sz="2200" dirty="0"/>
                  <a:t>更新</a:t>
                </a:r>
                <a:r>
                  <a:rPr lang="en-US" altLang="zh-CN" sz="220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200" dirty="0"/>
              </a:p>
              <a:p>
                <a:pPr marL="0" indent="0">
                  <a:buClrTx/>
                  <a:buSzPct val="75000"/>
                  <a:buNone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 3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/>
                  <a:t>.</a:t>
                </a:r>
                <a:r>
                  <a:rPr lang="zh-CN" altLang="en-US" sz="2200" dirty="0"/>
                  <a:t>得到回归</a:t>
                </a:r>
                <a14:m>
                  <m:oMath xmlns:m="http://schemas.openxmlformats.org/officeDocument/2006/math">
                    <m:r>
                      <a:rPr lang="zh-CN" altLang="en-US" sz="2200" b="0" i="1" dirty="0">
                        <a:latin typeface="Cambria Math" panose="02040503050406030204" pitchFamily="18" charset="0"/>
                      </a:rPr>
                      <m:t>问题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提升树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DFE6BCC-6871-6093-264C-C25E91F8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68" y="2484933"/>
                <a:ext cx="8484705" cy="4125271"/>
              </a:xfrm>
              <a:prstGeom prst="rect">
                <a:avLst/>
              </a:prstGeom>
              <a:blipFill>
                <a:blip r:embed="rId2"/>
                <a:stretch>
                  <a:fillRect l="-1046" t="-920" b="-17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CE056D-F39A-04B1-1F86-E5A590BF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42465A-3F11-4DF6-5116-16BF49E80EBC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</p:spTree>
    <p:extLst>
      <p:ext uri="{BB962C8B-B14F-4D97-AF65-F5344CB8AC3E}">
        <p14:creationId xmlns:p14="http://schemas.microsoft.com/office/powerpoint/2010/main" val="2841302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043FC62-A564-D13A-3134-53676D27EC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087" y="2426399"/>
                <a:ext cx="8588870" cy="401628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例</a:t>
                </a:r>
                <a:endParaRPr lang="en-US" altLang="zh-CN" sz="2600" b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200" b="0" dirty="0"/>
                  <a:t>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200" b="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sz="2200" dirty="0"/>
                  <a:t> </a:t>
                </a:r>
                <a:r>
                  <a:rPr lang="en-US" altLang="zh-CN" sz="2200" dirty="0"/>
                  <a:t>[0.5, 10.5],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200" dirty="0"/>
                  <a:t>[</a:t>
                </a:r>
                <a:r>
                  <a:rPr lang="en-US" altLang="zh-CN" sz="2200"/>
                  <a:t>5.0, 10.10</a:t>
                </a:r>
                <a:r>
                  <a:rPr lang="en-US" altLang="zh-CN" sz="2200" dirty="0"/>
                  <a:t>],  </a:t>
                </a:r>
                <a:r>
                  <a:rPr lang="zh-CN" altLang="en-US" sz="2200" dirty="0"/>
                  <a:t>用树桩做基函数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回归树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求最优切分点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200" dirty="0"/>
                  <a:t>:  </a:t>
                </a: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   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043FC62-A564-D13A-3134-53676D27EC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087" y="2426399"/>
                <a:ext cx="8588870" cy="4016282"/>
              </a:xfrm>
              <a:blipFill>
                <a:blip r:embed="rId2"/>
                <a:stretch>
                  <a:fillRect l="-1278" t="-1214" b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C6ABB8E2-D353-1B73-7FA4-D7D96BCA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03" y="2641581"/>
            <a:ext cx="7386098" cy="56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7833B6-B1F5-AE28-98AA-8B1D326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8B763B-2586-5462-3A75-CA584066D858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</p:spTree>
    <p:extLst>
      <p:ext uri="{BB962C8B-B14F-4D97-AF65-F5344CB8AC3E}">
        <p14:creationId xmlns:p14="http://schemas.microsoft.com/office/powerpoint/2010/main" val="5450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7590ECF-61AB-8A30-0C79-F165ADC0AB8E}"/>
              </a:ext>
            </a:extLst>
          </p:cNvPr>
          <p:cNvSpPr txBox="1"/>
          <p:nvPr/>
        </p:nvSpPr>
        <p:spPr>
          <a:xfrm>
            <a:off x="170739" y="1651438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回顾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集成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学习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(Ensemble learning) 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EF64790-671E-EB7B-538D-7D7F5B58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99" y="2566795"/>
            <a:ext cx="8225381" cy="37895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/>
              <a:t>“</a:t>
            </a:r>
            <a:r>
              <a:rPr lang="zh-CN" altLang="en-US" sz="2200" dirty="0"/>
              <a:t>三个臭皮匠</a:t>
            </a:r>
            <a:r>
              <a:rPr lang="en-US" altLang="zh-CN" sz="2200" dirty="0"/>
              <a:t>, </a:t>
            </a:r>
            <a:r>
              <a:rPr lang="zh-CN" altLang="en-US" sz="2200" dirty="0"/>
              <a:t>顶个诸葛亮</a:t>
            </a:r>
            <a:r>
              <a:rPr lang="en-US" altLang="zh-CN" sz="2200" dirty="0"/>
              <a:t>”</a:t>
            </a:r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sz="2200" dirty="0"/>
              <a:t>集成学习</a:t>
            </a:r>
            <a:r>
              <a:rPr lang="en-US" altLang="zh-CN" sz="2200" dirty="0"/>
              <a:t>, </a:t>
            </a:r>
            <a:r>
              <a:rPr lang="zh-CN" altLang="en-US" sz="2200" dirty="0"/>
              <a:t>或基于委员会的学习 </a:t>
            </a:r>
            <a:r>
              <a:rPr lang="en-US" altLang="zh-CN" sz="2200" dirty="0"/>
              <a:t>(committee-based learning) </a:t>
            </a:r>
            <a:r>
              <a:rPr lang="zh-CN" altLang="en-US" sz="2200"/>
              <a:t>通过</a:t>
            </a:r>
            <a:r>
              <a:rPr lang="zh-CN" altLang="en-US" sz="2200" b="1" u="sng">
                <a:solidFill>
                  <a:srgbClr val="0070C0"/>
                </a:solidFill>
              </a:rPr>
              <a:t>构建</a:t>
            </a:r>
            <a:r>
              <a:rPr lang="zh-CN" altLang="en-US" sz="2200" b="1">
                <a:solidFill>
                  <a:srgbClr val="0070C0"/>
                </a:solidFill>
              </a:rPr>
              <a:t>并</a:t>
            </a:r>
            <a:r>
              <a:rPr lang="zh-CN" altLang="en-US" sz="2200" b="1" u="sng">
                <a:solidFill>
                  <a:srgbClr val="0070C0"/>
                </a:solidFill>
              </a:rPr>
              <a:t>结合</a:t>
            </a:r>
            <a:r>
              <a:rPr lang="zh-CN" altLang="en-US" sz="2200" b="1">
                <a:solidFill>
                  <a:srgbClr val="0070C0"/>
                </a:solidFill>
              </a:rPr>
              <a:t>多</a:t>
            </a:r>
            <a:r>
              <a:rPr lang="zh-CN" altLang="en-US" sz="2200" b="1" dirty="0">
                <a:solidFill>
                  <a:srgbClr val="0070C0"/>
                </a:solidFill>
              </a:rPr>
              <a:t>个学习器</a:t>
            </a:r>
            <a:r>
              <a:rPr lang="zh-CN" altLang="en-US" sz="2200" dirty="0"/>
              <a:t>来完成学习任务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9C62E9-FD0F-3381-2570-0FCE560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825FE-9E7B-4B40-BA19-532BBE410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1" y="3203394"/>
            <a:ext cx="3603388" cy="19746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4FFED6-670A-491C-B5E3-17E5C40E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020" y="3203394"/>
            <a:ext cx="4153260" cy="1882303"/>
          </a:xfrm>
          <a:prstGeom prst="rect">
            <a:avLst/>
          </a:prstGeom>
        </p:spPr>
      </p:pic>
      <p:pic>
        <p:nvPicPr>
          <p:cNvPr id="7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6797F3C9-4CFD-BAC0-EA79-4758F8D2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51" y="3016052"/>
            <a:ext cx="4253648" cy="239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3FEEF30-2703-7372-B5CC-82B51E902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828" y="2464498"/>
                <a:ext cx="8224159" cy="42569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即求在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/>
                  <a:t>,</a:t>
                </a:r>
                <a:r>
                  <a:rPr lang="en-US" altLang="zh-C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内部使平方损失误差达到最小值的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200" dirty="0"/>
                  <a:t>:</a:t>
                </a:r>
                <a:endParaRPr lang="zh-CN" alt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200" dirty="0"/>
                  <a:t>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6.24,  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&lt;6.5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2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200" dirty="0"/>
                  <a:t>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3FEEF30-2703-7372-B5CC-82B51E902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828" y="2464498"/>
                <a:ext cx="8224159" cy="4256978"/>
              </a:xfrm>
              <a:blipFill>
                <a:blip r:embed="rId2"/>
                <a:stretch>
                  <a:fillRect l="-924" t="-16914" b="-43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18C1C73-C7B0-9EF6-D992-BFB2D87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137043-6E4D-8570-B445-E6B6945D0230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5466A8-A94C-8C75-7A8E-DA9AF2519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4528450"/>
            <a:ext cx="7772400" cy="7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C7FDA4FC-5B8C-7CA9-1130-4D552321B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197" y="2416445"/>
                <a:ext cx="8547760" cy="429286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=1.93</m:t>
                          </m:r>
                        </m:e>
                      </m:nary>
                    </m:oMath>
                  </m:oMathPara>
                </a14:m>
                <a:endParaRPr lang="en-US" altLang="zh-CN" sz="2200" dirty="0"/>
              </a:p>
              <a:p>
                <a:pPr>
                  <a:lnSpc>
                    <a:spcPct val="110000"/>
                  </a:lnSpc>
                </a:pPr>
                <a:r>
                  <a:rPr lang="zh-CN" altLang="en-US" sz="22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/>
                  <a:t>:</a:t>
                </a:r>
                <a:r>
                  <a:rPr lang="zh-CN" altLang="en-US" sz="2200" dirty="0"/>
                  <a:t> 对残差表拟合</a:t>
                </a:r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−0.52,  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&lt;3.5</m:t>
                              </m:r>
                            </m:e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2,  </m:t>
                              </m:r>
                              <m:r>
                                <a:rPr lang="zh-CN" altLang="en-US" sz="22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5.72,                   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&lt;3.5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6.46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3.5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&lt;6.5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9.13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=0.79</m:t>
                        </m:r>
                      </m:e>
                    </m:nary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C7FDA4FC-5B8C-7CA9-1130-4D552321B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197" y="2416445"/>
                <a:ext cx="8547760" cy="4292866"/>
              </a:xfrm>
              <a:blipFill>
                <a:blip r:embed="rId2"/>
                <a:stretch>
                  <a:fillRect l="-356" t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22FD2EE-1C63-BED8-404A-5FAB8B48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632EE4-E5D7-883F-D08E-C82C5936787C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C058C5-D37A-B54B-3F39-A3E49B768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4406" y="2873160"/>
            <a:ext cx="6793675" cy="6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6FCE96-8780-2BFA-20F4-B759D17326F0}"/>
                  </a:ext>
                </a:extLst>
              </p:cNvPr>
              <p:cNvSpPr txBox="1"/>
              <p:nvPr/>
            </p:nvSpPr>
            <p:spPr>
              <a:xfrm>
                <a:off x="1196602" y="2532704"/>
                <a:ext cx="7248293" cy="256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0.15,             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&lt;6.5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−0.22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r>
                  <a:rPr lang="en-US" altLang="zh-CN" dirty="0"/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−0.16, 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&lt;4.5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0.11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0.07,           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&lt;6.5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−0.11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=0.23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−0.15,        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&lt;2.5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eqArr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17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6FCE96-8780-2BFA-20F4-B759D173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02" y="2532704"/>
                <a:ext cx="7248293" cy="2563779"/>
              </a:xfrm>
              <a:prstGeom prst="rect">
                <a:avLst/>
              </a:prstGeom>
              <a:blipFill>
                <a:blip r:embed="rId2"/>
                <a:stretch>
                  <a:fillRect l="-3503" t="-53695" b="-76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EDC2E0-8AF8-A500-B9A8-116EBB419CE2}"/>
                  </a:ext>
                </a:extLst>
              </p:cNvPr>
              <p:cNvSpPr txBox="1"/>
              <p:nvPr/>
            </p:nvSpPr>
            <p:spPr>
              <a:xfrm>
                <a:off x="1975553" y="5241446"/>
                <a:ext cx="4741137" cy="145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5.63,       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&lt;2.5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6.56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&lt;4.5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6.83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4.5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&lt;6.5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8.95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8EDC2E0-8AF8-A500-B9A8-116EBB41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3" y="5241446"/>
                <a:ext cx="4741137" cy="1458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4999F3-3EB0-46BC-09C2-96FF3E6A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FBC39C-EC16-B204-D1A4-8C9CE8A573F0}"/>
              </a:ext>
            </a:extLst>
          </p:cNvPr>
          <p:cNvSpPr txBox="1"/>
          <p:nvPr/>
        </p:nvSpPr>
        <p:spPr>
          <a:xfrm>
            <a:off x="234043" y="1647409"/>
            <a:ext cx="82241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ea typeface="+mn-ea"/>
              </a:rPr>
              <a:t>提升树算法</a:t>
            </a:r>
          </a:p>
        </p:txBody>
      </p:sp>
    </p:spTree>
    <p:extLst>
      <p:ext uri="{BB962C8B-B14F-4D97-AF65-F5344CB8AC3E}">
        <p14:creationId xmlns:p14="http://schemas.microsoft.com/office/powerpoint/2010/main" val="41064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896152-56D4-FC0E-09B3-6C111FF24D98}"/>
              </a:ext>
            </a:extLst>
          </p:cNvPr>
          <p:cNvSpPr txBox="1"/>
          <p:nvPr/>
        </p:nvSpPr>
        <p:spPr>
          <a:xfrm>
            <a:off x="245327" y="1647409"/>
            <a:ext cx="82074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ea typeface="+mn-ea"/>
              </a:rPr>
              <a:t>梯度提升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DB7418F-BF38-797A-46D9-002AD3BAE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283" y="2523781"/>
                <a:ext cx="8288091" cy="4121324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提升树利用加法模型与前向分步算法实现学习的优化过程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当损失函数是平方损失和指数损失函数时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每一步优化很简单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200" dirty="0"/>
                  <a:t>对一般损失函数而言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往往每一步优化并不那么容易</a:t>
                </a:r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endParaRPr lang="en-US" altLang="zh-CN" sz="2200"/>
              </a:p>
              <a:p>
                <a:pPr>
                  <a:lnSpc>
                    <a:spcPct val="135000"/>
                  </a:lnSpc>
                </a:pPr>
                <a:r>
                  <a:rPr lang="en-US" altLang="zh-CN" sz="2200"/>
                  <a:t>Freidman</a:t>
                </a:r>
                <a:r>
                  <a:rPr lang="zh-CN" altLang="en-US" sz="2200" dirty="0"/>
                  <a:t>提出</a:t>
                </a:r>
                <a:r>
                  <a:rPr lang="zh-CN" altLang="en-US" sz="2200" b="1" dirty="0">
                    <a:solidFill>
                      <a:srgbClr val="C00000"/>
                    </a:solidFill>
                  </a:rPr>
                  <a:t>梯度提升</a:t>
                </a:r>
                <a:r>
                  <a:rPr lang="en-US" altLang="zh-CN" sz="2200" dirty="0"/>
                  <a:t>(gradient boosting</a:t>
                </a:r>
                <a:r>
                  <a:rPr lang="en-US" altLang="zh-CN" sz="2200"/>
                  <a:t>; GB) </a:t>
                </a:r>
                <a:r>
                  <a:rPr lang="zh-CN" altLang="en-US" sz="2200"/>
                  <a:t>算法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利用最速下降法思想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用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损失函数的负梯度在当前模型的值</a:t>
                </a:r>
                <a:r>
                  <a:rPr lang="zh-CN" altLang="en-US" sz="2200" dirty="0"/>
                  <a:t>作为回归问题提升树算法中的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残差的近似值</a:t>
                </a:r>
                <a:endParaRPr lang="en-US" altLang="zh-CN" sz="2200" b="1" dirty="0">
                  <a:solidFill>
                    <a:srgbClr val="0070C0"/>
                  </a:solidFill>
                </a:endParaRPr>
              </a:p>
              <a:p>
                <a:pPr marL="0" indent="0" algn="ctr">
                  <a:lnSpc>
                    <a:spcPct val="13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altLang="zh-CN" sz="2200" dirty="0"/>
              </a:p>
              <a:p>
                <a:pPr>
                  <a:lnSpc>
                    <a:spcPct val="10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DB7418F-BF38-797A-46D9-002AD3BAE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283" y="2523781"/>
                <a:ext cx="8288091" cy="4121324"/>
              </a:xfrm>
              <a:blipFill>
                <a:blip r:embed="rId2"/>
                <a:stretch>
                  <a:fillRect l="-662" t="-740" r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87EE56-3931-CDC7-62E0-CBADADD4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0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CB907E-5F6E-6F6C-0412-307625DC926F}"/>
                  </a:ext>
                </a:extLst>
              </p:cNvPr>
              <p:cNvSpPr txBox="1"/>
              <p:nvPr/>
            </p:nvSpPr>
            <p:spPr>
              <a:xfrm>
                <a:off x="405293" y="2460097"/>
                <a:ext cx="8431580" cy="424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2200" b="1" dirty="0">
                    <a:solidFill>
                      <a:srgbClr val="C00000"/>
                    </a:solidFill>
                  </a:rPr>
                  <a:t>算法</a:t>
                </a:r>
                <a:r>
                  <a:rPr lang="en-US" altLang="zh-CN" sz="2200" b="1" dirty="0">
                    <a:solidFill>
                      <a:srgbClr val="C00000"/>
                    </a:solidFill>
                  </a:rPr>
                  <a:t>8.4 </a:t>
                </a:r>
                <a:r>
                  <a:rPr lang="en-US" altLang="zh-CN" sz="2200" b="1">
                    <a:solidFill>
                      <a:srgbClr val="C00000"/>
                    </a:solidFill>
                  </a:rPr>
                  <a:t>(GBDT)</a:t>
                </a:r>
                <a:endParaRPr lang="en-US" altLang="zh-CN" sz="2200" b="1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/>
                  <a:t>(1)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初始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/>
                  <a:t>(2)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.  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计算</m:t>
                    </m:r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</m:t>
                            </m:r>
                          </m:sub>
                        </m:sSub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.  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000" dirty="0"/>
                  <a:t>拟合一个回归树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得到第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棵树的叶结点区域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2000" dirty="0"/>
                  <a:t>.   </a:t>
                </a:r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 2,⋯,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计算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.  </a:t>
                </a:r>
                <a:r>
                  <a:rPr lang="zh-CN" altLang="en-US" sz="2000" dirty="0"/>
                  <a:t>更新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000"/>
                  <a:t>(3)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得到</m:t>
                    </m:r>
                  </m:oMath>
                </a14:m>
                <a:r>
                  <a:rPr lang="zh-CN" altLang="en-US" sz="2000" dirty="0"/>
                  <a:t>回归树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CB907E-5F6E-6F6C-0412-307625DC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3" y="2460097"/>
                <a:ext cx="8431580" cy="4241802"/>
              </a:xfrm>
              <a:prstGeom prst="rect">
                <a:avLst/>
              </a:prstGeom>
              <a:blipFill>
                <a:blip r:embed="rId2"/>
                <a:stretch>
                  <a:fillRect l="-939" b="-15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526B2F7-DE21-CB07-3959-0A06C96E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B050658-ED1D-75BB-2D66-D94A9E5DBE97}"/>
              </a:ext>
            </a:extLst>
          </p:cNvPr>
          <p:cNvSpPr txBox="1"/>
          <p:nvPr/>
        </p:nvSpPr>
        <p:spPr>
          <a:xfrm>
            <a:off x="245327" y="1647409"/>
            <a:ext cx="8207432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ea typeface="+mn-ea"/>
              </a:rPr>
              <a:t>梯度提升树算法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57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0AC52DB-B0B1-4AC7-AFCF-38E2A15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9" y="1987826"/>
            <a:ext cx="7974880" cy="40042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作业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zh-CN" altLang="en-US"/>
              <a:t>分析</a:t>
            </a:r>
            <a:r>
              <a:rPr lang="en-US" altLang="zh-CN"/>
              <a:t>AdaBoost</a:t>
            </a:r>
            <a:r>
              <a:rPr lang="zh-CN" altLang="en-US"/>
              <a:t>与</a:t>
            </a:r>
            <a:r>
              <a:rPr lang="en-US" altLang="zh-CN"/>
              <a:t>Gradient Boosting</a:t>
            </a:r>
            <a:r>
              <a:rPr lang="zh-CN" altLang="en-US"/>
              <a:t>的异同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《</a:t>
            </a:r>
            <a:r>
              <a:rPr lang="zh-CN" altLang="en-US" dirty="0"/>
              <a:t>统计</a:t>
            </a:r>
            <a:r>
              <a:rPr lang="zh-CN" altLang="en-US"/>
              <a:t>学习方法</a:t>
            </a:r>
            <a:r>
              <a:rPr lang="en-US" altLang="zh-CN"/>
              <a:t>》8.1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98ECED-EF09-4C4E-B815-9A89D897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9C62E9-FD0F-3381-2570-0FCE560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03969C3E-B187-5367-EADD-A66D17A7D3AB}"/>
              </a:ext>
            </a:extLst>
          </p:cNvPr>
          <p:cNvSpPr txBox="1"/>
          <p:nvPr/>
        </p:nvSpPr>
        <p:spPr>
          <a:xfrm>
            <a:off x="1509953" y="1866007"/>
            <a:ext cx="114776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E75D261-6CED-703E-21F1-FC867625D2BB}"/>
              </a:ext>
            </a:extLst>
          </p:cNvPr>
          <p:cNvSpPr txBox="1"/>
          <p:nvPr/>
        </p:nvSpPr>
        <p:spPr>
          <a:xfrm>
            <a:off x="368712" y="1939033"/>
            <a:ext cx="7240551" cy="39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>
              <a:lnSpc>
                <a:spcPts val="3295"/>
              </a:lnSpc>
              <a:defRPr sz="3200" b="1" spc="10">
                <a:solidFill>
                  <a:srgbClr val="1255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"/>
              </a:defRPr>
            </a:lvl1pPr>
          </a:lstStyle>
          <a:p>
            <a:r>
              <a:rPr lang="zh-CN" altLang="en-US" sz="2400" dirty="0"/>
              <a:t>偏差和方差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8F2AD0-8DD6-7115-1E93-607AC6CC9487}"/>
                  </a:ext>
                </a:extLst>
              </p:cNvPr>
              <p:cNvSpPr txBox="1"/>
              <p:nvPr/>
            </p:nvSpPr>
            <p:spPr>
              <a:xfrm>
                <a:off x="628650" y="2527084"/>
                <a:ext cx="8313772" cy="399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spcBef>
                    <a:spcPts val="675"/>
                  </a:spcBef>
                  <a:spcAft>
                    <a:spcPts val="67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是一个未知函数，希望通过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产生的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样本的数据集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来估计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假设候选函数属于集合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是被估计函数，则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57175" indent="-257175">
                  <a:lnSpc>
                    <a:spcPct val="150000"/>
                  </a:lnSpc>
                  <a:spcAft>
                    <a:spcPts val="7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针对固定的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对数据集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𝒟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求平均</a:t>
                </a:r>
                <a:endParaRPr lang="en-US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7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𝒟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𝒟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)]−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lim/>
                        </m:limLow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𝑏𝑖𝑎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[(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)]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].</m:t>
                            </m:r>
                          </m:e>
                          <m:lim/>
                        </m:limLow>
                      </m:e>
                      <m:li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𝑣𝑎𝑟𝑖𝑎𝑛𝑐𝑒</m:t>
                        </m:r>
                      </m:lim>
                    </m:limLow>
                  </m:oMath>
                </a14:m>
                <a:r>
                  <a:rPr lang="en-US" altLang="zh-CN" sz="1500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sz="1500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57175" indent="-257175">
                  <a:lnSpc>
                    <a:spcPct val="150000"/>
                  </a:lnSpc>
                  <a:spcAft>
                    <a:spcPts val="7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var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和噪声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独立，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endParaRPr lang="en-US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7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Error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≜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𝒟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[(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𝒟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sub>
                              <m:sup>
                                <m:r>
                                  <a:rPr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𝑏𝑖𝑎𝑠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i="1"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variance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. 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8F2AD0-8DD6-7115-1E93-607AC6CC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27084"/>
                <a:ext cx="8313772" cy="3999108"/>
              </a:xfrm>
              <a:prstGeom prst="rect">
                <a:avLst/>
              </a:prstGeom>
              <a:blipFill>
                <a:blip r:embed="rId2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7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7590ECF-61AB-8A30-0C79-F165ADC0AB8E}"/>
              </a:ext>
            </a:extLst>
          </p:cNvPr>
          <p:cNvSpPr txBox="1"/>
          <p:nvPr/>
        </p:nvSpPr>
        <p:spPr>
          <a:xfrm>
            <a:off x="170739" y="164534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集成学习方法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EF64790-671E-EB7B-538D-7D7F5B58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99" y="3896119"/>
            <a:ext cx="8416542" cy="6153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dirty="0"/>
              <a:t> 依据个体学习器的生成方式</a:t>
            </a:r>
            <a:r>
              <a:rPr lang="en-US" altLang="zh-CN" sz="2200" dirty="0"/>
              <a:t>, </a:t>
            </a:r>
            <a:r>
              <a:rPr lang="zh-CN" altLang="en-US" sz="2200" dirty="0"/>
              <a:t>集成学习方法分为</a:t>
            </a:r>
            <a:r>
              <a:rPr lang="en-US" altLang="zh-CN" sz="2200" dirty="0"/>
              <a:t>:</a:t>
            </a:r>
            <a:endParaRPr lang="en-US" altLang="zh-CN" sz="2200" b="1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9C62E9-FD0F-3381-2570-0FCE560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10F7DC-4481-4B53-BA48-3BFC1DE54A84}"/>
              </a:ext>
            </a:extLst>
          </p:cNvPr>
          <p:cNvSpPr/>
          <p:nvPr/>
        </p:nvSpPr>
        <p:spPr>
          <a:xfrm>
            <a:off x="361899" y="4336122"/>
            <a:ext cx="8318805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个体学习器不存在强依赖关系、可同时生成的</a:t>
            </a:r>
            <a:r>
              <a:rPr lang="zh-CN" altLang="en-US" sz="2200" b="1" dirty="0">
                <a:solidFill>
                  <a:srgbClr val="C00000"/>
                </a:solidFill>
              </a:rPr>
              <a:t>并行化</a:t>
            </a:r>
            <a:r>
              <a:rPr lang="zh-CN" altLang="en-US" sz="2200" dirty="0"/>
              <a:t>方法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代表</a:t>
            </a:r>
            <a:r>
              <a:rPr lang="en-US" altLang="zh-CN" sz="2200" dirty="0"/>
              <a:t>: Bagging (bootstrap aggregation); </a:t>
            </a:r>
            <a:r>
              <a:rPr lang="zh-CN" altLang="en-US" sz="2200" dirty="0"/>
              <a:t>随机森林 </a:t>
            </a:r>
            <a:r>
              <a:rPr lang="en-US" altLang="zh-CN" sz="2200" dirty="0"/>
              <a:t>(RF)</a:t>
            </a:r>
            <a:endParaRPr lang="zh-CN" altLang="en-US" sz="22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8852956-6F1B-4C09-8A91-6E14EE9D1F5A}"/>
              </a:ext>
            </a:extLst>
          </p:cNvPr>
          <p:cNvSpPr/>
          <p:nvPr/>
        </p:nvSpPr>
        <p:spPr>
          <a:xfrm>
            <a:off x="361899" y="5314394"/>
            <a:ext cx="7910374" cy="1056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个体学习器存在强依赖关系</a:t>
            </a:r>
            <a:r>
              <a:rPr lang="en-US" altLang="zh-CN" sz="2200" dirty="0"/>
              <a:t>, </a:t>
            </a:r>
            <a:r>
              <a:rPr lang="zh-CN" altLang="en-US" sz="2200" dirty="0"/>
              <a:t>必须串行生成的</a:t>
            </a:r>
            <a:r>
              <a:rPr lang="zh-CN" altLang="en-US" sz="2200" b="1" dirty="0">
                <a:solidFill>
                  <a:srgbClr val="C00000"/>
                </a:solidFill>
              </a:rPr>
              <a:t>序列化</a:t>
            </a:r>
            <a:r>
              <a:rPr lang="zh-CN" altLang="en-US" sz="2200" dirty="0"/>
              <a:t>方法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/>
              <a:t>代表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0070C0"/>
                </a:solidFill>
              </a:rPr>
              <a:t>Boosting</a:t>
            </a:r>
          </a:p>
        </p:txBody>
      </p:sp>
      <p:pic>
        <p:nvPicPr>
          <p:cNvPr id="3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C70E2085-B873-B571-86B8-838EE670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63" y="1765548"/>
            <a:ext cx="3731134" cy="20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5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EF64790-671E-EB7B-538D-7D7F5B58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29" y="2542032"/>
            <a:ext cx="8416542" cy="39502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dirty="0"/>
              <a:t>Boosting</a:t>
            </a:r>
            <a:r>
              <a:rPr lang="zh-CN" altLang="en-US" sz="2200" dirty="0"/>
              <a:t>方法的起源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en-US" altLang="zh-CN" sz="2200" dirty="0"/>
              <a:t>1984</a:t>
            </a:r>
            <a:r>
              <a:rPr lang="zh-CN" altLang="en-US" sz="2200" dirty="0"/>
              <a:t>年</a:t>
            </a:r>
            <a:r>
              <a:rPr lang="en-US" altLang="zh-CN" sz="2200" dirty="0"/>
              <a:t>, Kearns</a:t>
            </a:r>
            <a:r>
              <a:rPr lang="zh-CN" altLang="en-US" sz="2200" dirty="0"/>
              <a:t>和</a:t>
            </a:r>
            <a:r>
              <a:rPr lang="en-US" altLang="zh-CN" sz="2200" dirty="0"/>
              <a:t>Valiant</a:t>
            </a:r>
            <a:r>
              <a:rPr lang="zh-CN" altLang="en-US" sz="2200" dirty="0"/>
              <a:t>提出</a:t>
            </a:r>
            <a:r>
              <a:rPr lang="zh-CN" altLang="en-US" sz="2200" b="1" dirty="0">
                <a:solidFill>
                  <a:srgbClr val="0070C0"/>
                </a:solidFill>
              </a:rPr>
              <a:t>强可学习 </a:t>
            </a:r>
            <a:r>
              <a:rPr lang="en-US" altLang="zh-CN" sz="2200" dirty="0"/>
              <a:t>(strongly learnable)</a:t>
            </a:r>
            <a:r>
              <a:rPr lang="zh-CN" altLang="en-US" sz="2200" dirty="0">
                <a:solidFill>
                  <a:srgbClr val="002060"/>
                </a:solidFill>
              </a:rPr>
              <a:t>和</a:t>
            </a:r>
            <a:r>
              <a:rPr lang="zh-CN" altLang="en-US" sz="2200" b="1" dirty="0">
                <a:solidFill>
                  <a:srgbClr val="0070C0"/>
                </a:solidFill>
              </a:rPr>
              <a:t>弱可学习 </a:t>
            </a:r>
            <a:r>
              <a:rPr lang="en-US" altLang="zh-CN" sz="2200" dirty="0"/>
              <a:t>(weakly learnable)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PAC</a:t>
            </a:r>
            <a:r>
              <a:rPr lang="zh-CN" altLang="en-US" sz="2200" dirty="0"/>
              <a:t>学习框架下</a:t>
            </a:r>
            <a:r>
              <a:rPr lang="en-US" altLang="zh-CN" sz="2200" dirty="0"/>
              <a:t>, </a:t>
            </a:r>
            <a:r>
              <a:rPr lang="zh-CN" altLang="en-US" sz="2200" dirty="0"/>
              <a:t>一个概念</a:t>
            </a:r>
            <a:r>
              <a:rPr lang="en-US" altLang="zh-CN" sz="2200" dirty="0"/>
              <a:t> (</a:t>
            </a:r>
            <a:r>
              <a:rPr lang="zh-CN" altLang="en-US" sz="2200" dirty="0"/>
              <a:t>类</a:t>
            </a:r>
            <a:r>
              <a:rPr lang="en-US" altLang="zh-CN" sz="2200" dirty="0"/>
              <a:t>), </a:t>
            </a:r>
            <a:r>
              <a:rPr lang="zh-CN" altLang="en-US" sz="2200" dirty="0"/>
              <a:t>如果存在一个多项式的学习算法能够学习它</a:t>
            </a:r>
            <a:r>
              <a:rPr lang="en-US" altLang="zh-CN" sz="2200" dirty="0"/>
              <a:t>, </a:t>
            </a:r>
            <a:r>
              <a:rPr lang="zh-CN" altLang="en-US" sz="2200" dirty="0"/>
              <a:t>并且正确率很高</a:t>
            </a:r>
            <a:r>
              <a:rPr lang="en-US" altLang="zh-CN" sz="2200" dirty="0"/>
              <a:t>, </a:t>
            </a:r>
            <a:r>
              <a:rPr lang="zh-CN" altLang="en-US" sz="2200" dirty="0"/>
              <a:t>称这个概念是强可学习的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一个概念</a:t>
            </a:r>
            <a:r>
              <a:rPr lang="en-US" altLang="zh-CN" sz="2200" dirty="0"/>
              <a:t> (</a:t>
            </a:r>
            <a:r>
              <a:rPr lang="zh-CN" altLang="en-US" sz="2200" dirty="0"/>
              <a:t>类</a:t>
            </a:r>
            <a:r>
              <a:rPr lang="en-US" altLang="zh-CN" sz="2200" dirty="0"/>
              <a:t>), </a:t>
            </a:r>
            <a:r>
              <a:rPr lang="zh-CN" altLang="en-US" sz="2200" dirty="0"/>
              <a:t>如果存在一个多项式的学习算法能够学习它</a:t>
            </a:r>
            <a:r>
              <a:rPr lang="en-US" altLang="zh-CN" sz="2200" dirty="0"/>
              <a:t>, </a:t>
            </a:r>
            <a:r>
              <a:rPr lang="zh-CN" altLang="en-US" sz="2200" dirty="0"/>
              <a:t>学习的正确率仅比随机猜测略好</a:t>
            </a:r>
            <a:r>
              <a:rPr lang="en-US" altLang="zh-CN" sz="2200" dirty="0"/>
              <a:t>, </a:t>
            </a:r>
            <a:r>
              <a:rPr lang="zh-CN" altLang="en-US" sz="2200" dirty="0"/>
              <a:t>则称这个概念是弱可学习的</a:t>
            </a:r>
            <a:endParaRPr lang="en-US" altLang="zh-CN" sz="2200" dirty="0"/>
          </a:p>
          <a:p>
            <a:pPr>
              <a:lnSpc>
                <a:spcPct val="100000"/>
              </a:lnSpc>
            </a:pPr>
            <a:r>
              <a:rPr lang="en-US" altLang="zh-CN" sz="2200" dirty="0"/>
              <a:t>1989</a:t>
            </a:r>
            <a:r>
              <a:rPr lang="zh-CN" altLang="en-US" sz="2200" dirty="0"/>
              <a:t>年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Schapire</a:t>
            </a:r>
            <a:r>
              <a:rPr lang="zh-CN" altLang="en-US" sz="2200" b="1" dirty="0">
                <a:solidFill>
                  <a:srgbClr val="C00000"/>
                </a:solidFill>
              </a:rPr>
              <a:t>证明</a:t>
            </a:r>
            <a:r>
              <a:rPr lang="zh-CN" altLang="en-US" sz="2200" dirty="0">
                <a:solidFill>
                  <a:srgbClr val="002060"/>
                </a:solidFill>
              </a:rPr>
              <a:t>：</a:t>
            </a:r>
            <a:endParaRPr lang="en-US" altLang="zh-CN" sz="2200" dirty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PAC</a:t>
            </a:r>
            <a:r>
              <a:rPr lang="zh-CN" altLang="en-US" sz="2200" dirty="0"/>
              <a:t>学习框架下</a:t>
            </a:r>
            <a:r>
              <a:rPr lang="en-US" altLang="zh-CN" sz="2200" dirty="0"/>
              <a:t>, </a:t>
            </a:r>
            <a:r>
              <a:rPr lang="zh-CN" altLang="en-US" sz="2200" dirty="0"/>
              <a:t>一个概念是强可学习的充分必要条件是这个概念是弱可学习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D9C62E9-FD0F-3381-2570-0FCE560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88E27F7-A4C5-4447-B2E0-B4B1C9E35879}"/>
              </a:ext>
            </a:extLst>
          </p:cNvPr>
          <p:cNvSpPr txBox="1"/>
          <p:nvPr/>
        </p:nvSpPr>
        <p:spPr>
          <a:xfrm>
            <a:off x="170739" y="164534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集成学习方法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串行化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7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C84A346-84EA-8DC0-D269-AF487C0FAB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073" y="2791968"/>
                <a:ext cx="8416542" cy="34503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200" dirty="0"/>
                  <a:t>只要找到一个</a:t>
                </a:r>
                <a:r>
                  <a:rPr lang="zh-CN" altLang="en-US" sz="2200" b="1" dirty="0">
                    <a:solidFill>
                      <a:srgbClr val="0070C0"/>
                    </a:solidFill>
                  </a:rPr>
                  <a:t>比随机猜测略好 </a:t>
                </a:r>
                <a:r>
                  <a:rPr lang="en-US" altLang="zh-CN" sz="2200" dirty="0"/>
                  <a:t>(</a:t>
                </a:r>
                <a:r>
                  <a:rPr lang="zh-CN" altLang="en-US" sz="2200" dirty="0"/>
                  <a:t>例如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分类误差</a:t>
                </a:r>
                <a:r>
                  <a:rPr lang="en-US" altLang="zh-CN" sz="2200" dirty="0"/>
                  <a:t>&lt;0.5) </a:t>
                </a:r>
                <a:r>
                  <a:rPr lang="zh-CN" altLang="en-US" sz="2200" dirty="0"/>
                  <a:t>的弱学习算法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就可以直接将其</a:t>
                </a:r>
                <a:r>
                  <a:rPr lang="zh-CN" altLang="en-US" sz="2200" b="1" dirty="0">
                    <a:solidFill>
                      <a:srgbClr val="C00000"/>
                    </a:solidFill>
                  </a:rPr>
                  <a:t>提升</a:t>
                </a:r>
                <a:r>
                  <a:rPr lang="zh-CN" altLang="en-US" sz="2200" dirty="0"/>
                  <a:t>为强学习算法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而不必直接去找很难获得的强学习算法</a:t>
                </a:r>
                <a:endParaRPr lang="en-US" altLang="zh-CN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altLang="zh-CN" sz="22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zh-CN" altLang="en-US" sz="2200" dirty="0"/>
                  <a:t>怎样实现弱学习转化为强学习</a:t>
                </a:r>
                <a:r>
                  <a:rPr lang="en-US" altLang="zh-CN" sz="2200" dirty="0"/>
                  <a:t>: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zh-CN" altLang="en-US" sz="2200" dirty="0"/>
                  <a:t>学习算法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200" dirty="0"/>
                  <a:t>情况下失效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学习算法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200" dirty="0"/>
                  <a:t>情况下失效</a:t>
                </a:r>
                <a:endParaRPr lang="en-US" altLang="zh-CN" sz="2200" dirty="0"/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zh-CN" altLang="en-US" sz="2200" dirty="0"/>
                  <a:t>那么在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zh-CN" altLang="en-US" sz="2200" dirty="0"/>
                  <a:t>情况下可以用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200" dirty="0"/>
                  <a:t>算法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sz="2200" dirty="0"/>
                  <a:t>情况下可以用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200" dirty="0"/>
                  <a:t>算法解决</a:t>
                </a:r>
                <a:endParaRPr lang="en-US" altLang="zh-CN" sz="2200" dirty="0"/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zh-CN" altLang="en-US" sz="2200" dirty="0"/>
                  <a:t>通过某种合适的方式把各种算法组合起来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可以提高准确率</a:t>
                </a:r>
              </a:p>
              <a:p>
                <a:pPr>
                  <a:lnSpc>
                    <a:spcPct val="114000"/>
                  </a:lnSpc>
                </a:pPr>
                <a:endParaRPr lang="zh-CN" altLang="en-US" sz="2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C84A346-84EA-8DC0-D269-AF487C0FAB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073" y="2791968"/>
                <a:ext cx="8416542" cy="3450336"/>
              </a:xfrm>
              <a:blipFill>
                <a:blip r:embed="rId2"/>
                <a:stretch>
                  <a:fillRect l="-797" t="-530" r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924CB7-ADF7-FB6A-BA1B-E045835B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161D28B-0F9D-4A8D-B48B-7200DEB489AD}"/>
              </a:ext>
            </a:extLst>
          </p:cNvPr>
          <p:cNvSpPr txBox="1"/>
          <p:nvPr/>
        </p:nvSpPr>
        <p:spPr>
          <a:xfrm>
            <a:off x="170739" y="1645342"/>
            <a:ext cx="8416541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集成学习方法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串行化 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10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14267</TotalTime>
  <Words>3381</Words>
  <Application>Microsoft Office PowerPoint</Application>
  <PresentationFormat>全屏显示(4:3)</PresentationFormat>
  <Paragraphs>585</Paragraphs>
  <Slides>55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Microsoft JhengHei</vt:lpstr>
      <vt:lpstr>October Condensed Tamil</vt:lpstr>
      <vt:lpstr>等线</vt:lpstr>
      <vt:lpstr>等线 Light</vt:lpstr>
      <vt:lpstr>微软雅黑</vt:lpstr>
      <vt:lpstr>微软雅黑</vt:lpstr>
      <vt:lpstr>Arial</vt:lpstr>
      <vt:lpstr>Calibri</vt:lpstr>
      <vt:lpstr>Calibri Light</vt:lpstr>
      <vt:lpstr>Cambria</vt:lpstr>
      <vt:lpstr>Cambria Math</vt:lpstr>
      <vt:lpstr>Comic Sans MS</vt:lpstr>
      <vt:lpstr>Times New Roman</vt:lpstr>
      <vt:lpstr>Wingdings 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大数据机器学习</dc:title>
  <dc:creator>Xingyu Chen</dc:creator>
  <cp:lastModifiedBy>haitao zhao</cp:lastModifiedBy>
  <cp:revision>92</cp:revision>
  <dcterms:created xsi:type="dcterms:W3CDTF">2019-08-27T19:51:00Z</dcterms:created>
  <dcterms:modified xsi:type="dcterms:W3CDTF">2023-11-13T01:40:02Z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