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6"/>
  </p:notesMasterIdLst>
  <p:sldIdLst>
    <p:sldId id="257" r:id="rId2"/>
    <p:sldId id="939" r:id="rId3"/>
    <p:sldId id="896" r:id="rId4"/>
    <p:sldId id="824" r:id="rId5"/>
    <p:sldId id="935" r:id="rId6"/>
    <p:sldId id="898" r:id="rId7"/>
    <p:sldId id="825" r:id="rId8"/>
    <p:sldId id="897" r:id="rId9"/>
    <p:sldId id="780" r:id="rId10"/>
    <p:sldId id="781" r:id="rId11"/>
    <p:sldId id="782" r:id="rId12"/>
    <p:sldId id="940" r:id="rId13"/>
    <p:sldId id="823" r:id="rId14"/>
    <p:sldId id="941" r:id="rId15"/>
    <p:sldId id="783" r:id="rId16"/>
    <p:sldId id="784" r:id="rId17"/>
    <p:sldId id="779" r:id="rId18"/>
    <p:sldId id="827" r:id="rId19"/>
    <p:sldId id="785" r:id="rId20"/>
    <p:sldId id="786" r:id="rId21"/>
    <p:sldId id="787" r:id="rId22"/>
    <p:sldId id="788" r:id="rId23"/>
    <p:sldId id="789" r:id="rId24"/>
    <p:sldId id="790" r:id="rId25"/>
    <p:sldId id="930" r:id="rId26"/>
    <p:sldId id="936" r:id="rId27"/>
    <p:sldId id="927" r:id="rId28"/>
    <p:sldId id="900" r:id="rId29"/>
    <p:sldId id="932" r:id="rId30"/>
    <p:sldId id="933" r:id="rId31"/>
    <p:sldId id="937" r:id="rId32"/>
    <p:sldId id="938" r:id="rId33"/>
    <p:sldId id="928" r:id="rId34"/>
    <p:sldId id="931" r:id="rId35"/>
    <p:sldId id="799" r:id="rId36"/>
    <p:sldId id="800" r:id="rId37"/>
    <p:sldId id="807" r:id="rId38"/>
    <p:sldId id="808" r:id="rId39"/>
    <p:sldId id="801" r:id="rId40"/>
    <p:sldId id="802" r:id="rId41"/>
    <p:sldId id="803" r:id="rId42"/>
    <p:sldId id="804" r:id="rId43"/>
    <p:sldId id="805" r:id="rId44"/>
    <p:sldId id="806" r:id="rId45"/>
    <p:sldId id="929" r:id="rId46"/>
    <p:sldId id="809" r:id="rId47"/>
    <p:sldId id="810" r:id="rId48"/>
    <p:sldId id="812" r:id="rId49"/>
    <p:sldId id="814" r:id="rId50"/>
    <p:sldId id="817" r:id="rId51"/>
    <p:sldId id="818" r:id="rId52"/>
    <p:sldId id="820" r:id="rId53"/>
    <p:sldId id="821" r:id="rId54"/>
    <p:sldId id="903"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minck" initials="lm" lastIdx="1" clrIdx="0">
    <p:extLst>
      <p:ext uri="{19B8F6BF-5375-455C-9EA6-DF929625EA0E}">
        <p15:presenceInfo xmlns:p15="http://schemas.microsoft.com/office/powerpoint/2012/main" userId="31c8e24cbb3b5c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F0000"/>
    <a:srgbClr val="D2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6699" autoAdjust="0"/>
  </p:normalViewPr>
  <p:slideViewPr>
    <p:cSldViewPr snapToGrid="0" snapToObjects="1">
      <p:cViewPr varScale="1">
        <p:scale>
          <a:sx n="91" d="100"/>
          <a:sy n="91" d="100"/>
        </p:scale>
        <p:origin x="72" y="12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8T02:03:40.829"/>
    </inkml:context>
    <inkml:brush xml:id="br0">
      <inkml:brushProperty name="width" value="0.09071" units="cm"/>
      <inkml:brushProperty name="height" value="0.09071" units="cm"/>
    </inkml:brush>
  </inkml:definitions>
  <inkml:trace contextRef="#ctx0" brushRef="#br0">15537 6962 10752,'-5'4'1159,"1"0"-1052,3-4 162,0 0-337,0-3 57,0 0 11,1-3 11,-2 0 74,1-1-29,0 0 39,0 1 11,-1 2 96,1 1-79,0 2 549,0 0-633,0 0 124,0-1-34,1-1-79,0-1-44,0-1 22,0 0-23,0 0-5,0 0 0,0 0 0,0 0-39,2-1-11,0 1 50,1 0-12,0 0-27,0 2-28,0 0 61,0 2-61,1 1 67,-1 0 56,2 0-50,1 0 33,0-1-39,2 0 6,0-2 38,1-1-44,-1 0 28,6-2-33,-4 2-1,4-1 1,-3 3-29,1 0 23,-1 2 0,1 0 11,0 0 0,0 0 0,0 0-6,0 0 12,0 0-6,0 0 16,6 0-10,-4-2 28,5 0-34,-4-2-6,0 1-84,0 1 90,2 1 90,0 0-90,1 1 11,-1 0-11,16 0 0,-13 0 0,11 0 34,-18 0-34,2 0 5,-2 0 1,0 0-6,0 0 34,-1 0-34,0 0 11,1 0-11,0 0 0,1 0 0,0 0-28,0 0 28,0 0 50,0 0-39,0 1-11,-1 0 51,1 2-12,0 0 17,7 1-56,-5-1 6,5 1-6,-6-2 0,-1-1 39,2 0-39,0 0 73,1 0-68,2 0-5,1 1 6,1-1-1,2 1-5,0 1 0,1 1 6,-1 1-6,0 0 6,-2 1-6,0-1 33,0 0-27,1-1-1,-1-2 12,0 0-17,1-2 11,-3 0-11,-1 0-5,-1 0 5,-1 0 0,-2 0 0,0 1 5,-1 0 1,0 1 22,0-1-28,1-1 0,0 0 0,2 0 0,0 0 0,1-2 0,0 0 0,-1 0 0,-2 0 6,-1 2-6,0 0 0,-1 0 5,1 0-5,0 1 0,-1 1 51,1 0-51,0 1-28,1-1 33,9 1 1,-5 0 33,6 0-39,-6 0 0,1-1 0,1-1-6,1 0 6,-1-1-5,12 0 5,-10-1 0,6 1-34,-11-1-27,-2 1-46,-2 0 74,-1 0 33,-2 2 11,0-1 45,-1 1-23,0 0-33,0-1 12,1-1 32,0 0-38,0 0 0,1 0-6,1 0 0,-1 0 5,1 0 1,7 0-6,-4 0-6,6 0 1,-6 0-7,2 0 12,-1-2 0,0-1 0,0-1 0,-2 0-5,-2 1 5,-1 1 5,-2 1-5,1 1 0,-1 0 28,1-1-28,1 1-11,5-3 6,2-1 5,5-5 0,-5 2-6,-4-1 6,-7 4 0,-2 1 0,-1 2 0,-2 0 0,-1 1 11,1 0-11,0 0 0,4-1 0,-1-1 0,3 0 6,-2-1-6,1 1 5,1-2-5,0 0 12,-1 0-1,0 1-6,0 0 1,0 0 44,0 0-44,0 0 5,0-1 40,-2 2-46,-1 0 68,-3 1-185,1 1 146,0 3 22,0-1-45,2 5 78,0-2-49,1 0 10,0 1-11,1-2-39,-1 1 0,0-2-50,1-1 95,-2 1-29,-1-3-16,-2 2-476,-9 0-2571,-6 1 3047,-11 2 0,10-2 0,1-1 0</inkml:trace>
  <inkml:trace contextRef="#ctx0" brushRef="#br0" timeOffset="4281">18648 6775 12427,'1'5'874,"-1"-1"-387,0 9-286,0-3-150,0-3 16,-1 0-28,1-3-39,0 0 6,0-2-6,0 0 11,0-1 90,2-1 67,2 0-79,4 0 1,1 0-56,3 0-29,1 0 62,2 0-67,0 0 0,0 0 40,10 6-35,-10-3 1,6 4-6,-12-4 45,2-1-40,2-1 1,1 1-1,0-2 1,-1 0 28,1 0-34,1 0 0,1 0 22,0 0-16,-2 0-6,0 0 0,-2 1 0,0 1-6,-2-1 6,0 1 0,-1-1 0,1 0 0,-1 1 0,1 1-28,1-1 28,1 2 0,2-1 6,1 1-6,2-1 0,0 0 0,-1-1 11,2 1-11,-1-2 0,0 2 0,-2-1 0,0 1 0,4 2-11,3-1-17,-1 0 28,0-2 28,-4-2-28,2 0 11,0 0-6,0 0-5,1-2 28,0 2-28,-2-2 0,0 1-33,-3 1 33,-1 0 28,0 0-28,-1-1 0,1-1 5,3-2-5,-3 2 0,7-1 0,-9 2 12,3 1-12,-3 0 5,10 0-5,-5 0 0,8 0-39,-6 0 28,-1-1 11,1-1-11,-1-1 11,-1 0 0,-2-1 0,-1 2 0,-2-1 0,-1 1 0,-1 0 0,0-2-12,0 1 12,0-2 0,2 0 0,0-1 6,1-1-6,1 0 0,-1 0 6,0 1-6,0 1 11,0 2-11,0 0 0,-1 1-11,1 0 22,-2 1-11,0 0 0,0 0-11,0 1 11,0 0-12,-1 0-44,0 0 56,0 0-11,0 0 11,0 1 0,1 0-11,1 1 5,0 0 1,1-1-29,5-1 40,-3 0-6,3 0 0,-5 0-45,-1 0 45,0 1-39,-1 0 28,0 1 11,-1 0-68,0 0 35,0-1-1,1-1 34,0 0-11,2 0-45,0 0-34,1 0 34,0 0 6,0 0 50,0 0-11,0 2 11,0 1-6,-1 0-22,1 0 0,-1-1 28,0 0 0,-1-1 6,3-1-6,-5 0 0,2 0-34,-6 0-16,0 1 16,0 1 34,0 1 39,1-1-39,0 0-5,0 0 5,0-1 0,-2 0-269,-1-1-498,-2 3-1283,-6 0 2050,-3 3 0,1-4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11/21/2023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32223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8847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2423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7" name="Title 1">
            <a:extLst>
              <a:ext uri="{FF2B5EF4-FFF2-40B4-BE49-F238E27FC236}">
                <a16:creationId xmlns:a16="http://schemas.microsoft.com/office/drawing/2014/main" id="{AACBC6CC-69AA-4E96-8589-BB3828B51D33}"/>
              </a:ext>
            </a:extLst>
          </p:cNvPr>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单击此处编辑母版标题样式</a:t>
            </a:r>
            <a:endParaRPr lang="en-US" dirty="0"/>
          </a:p>
        </p:txBody>
      </p:sp>
      <p:sp>
        <p:nvSpPr>
          <p:cNvPr id="9" name="矩形 28">
            <a:extLst>
              <a:ext uri="{FF2B5EF4-FFF2-40B4-BE49-F238E27FC236}">
                <a16:creationId xmlns:a16="http://schemas.microsoft.com/office/drawing/2014/main" id="{5652CB8D-AB06-4DAB-A63F-F6DB3B538D59}"/>
              </a:ext>
            </a:extLst>
          </p:cNvPr>
          <p:cNvSpPr/>
          <p:nvPr userDrawn="1"/>
        </p:nvSpPr>
        <p:spPr>
          <a:xfrm>
            <a:off x="-1" y="1590836"/>
            <a:ext cx="6803394" cy="45719"/>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29">
            <a:extLst>
              <a:ext uri="{FF2B5EF4-FFF2-40B4-BE49-F238E27FC236}">
                <a16:creationId xmlns:a16="http://schemas.microsoft.com/office/drawing/2014/main" id="{3698CAA7-AF4B-4048-991C-AA8C6BA0526A}"/>
              </a:ext>
            </a:extLst>
          </p:cNvPr>
          <p:cNvSpPr/>
          <p:nvPr userDrawn="1"/>
        </p:nvSpPr>
        <p:spPr>
          <a:xfrm>
            <a:off x="6841192" y="1598048"/>
            <a:ext cx="2302809" cy="385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Slide Number Placeholder 5">
            <a:extLst>
              <a:ext uri="{FF2B5EF4-FFF2-40B4-BE49-F238E27FC236}">
                <a16:creationId xmlns:a16="http://schemas.microsoft.com/office/drawing/2014/main" id="{A68FBF93-07B5-4B1B-B2CE-1CA8F08D2A4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a:t>
            </a:fld>
            <a:endParaRPr lang="en-US"/>
          </a:p>
        </p:txBody>
      </p:sp>
      <p:sp>
        <p:nvSpPr>
          <p:cNvPr id="6" name="Rectangle 14">
            <a:extLst>
              <a:ext uri="{FF2B5EF4-FFF2-40B4-BE49-F238E27FC236}">
                <a16:creationId xmlns:a16="http://schemas.microsoft.com/office/drawing/2014/main" id="{1E28E05E-C4BC-4413-D831-801FE365808A}"/>
              </a:ext>
            </a:extLst>
          </p:cNvPr>
          <p:cNvSpPr>
            <a:spLocks noChangeArrowheads="1"/>
          </p:cNvSpPr>
          <p:nvPr userDrawn="1"/>
        </p:nvSpPr>
        <p:spPr bwMode="auto">
          <a:xfrm>
            <a:off x="14892" y="-189"/>
            <a:ext cx="9135601" cy="1538319"/>
          </a:xfrm>
          <a:prstGeom prst="rect">
            <a:avLst/>
          </a:prstGeom>
          <a:solidFill>
            <a:srgbClr val="006CA8"/>
          </a:solidFill>
          <a:ln w="9525">
            <a:noFill/>
            <a:miter lim="800000"/>
          </a:ln>
          <a:effectLst/>
        </p:spPr>
        <p:txBody>
          <a:bodyPr lIns="91377" tIns="45690" rIns="91377" bIns="45690" anchor="ctr"/>
          <a:lstStyle/>
          <a:p>
            <a:pPr lvl="0" algn="ctr" eaLnBrk="1" hangingPunct="1">
              <a:lnSpc>
                <a:spcPct val="125000"/>
              </a:lnSpc>
              <a:defRPr/>
            </a:pP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FB223217-6348-2244-C302-2489E3CB5F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144" y="197754"/>
            <a:ext cx="1090013" cy="1102991"/>
          </a:xfrm>
          <a:prstGeom prst="rect">
            <a:avLst/>
          </a:prstGeom>
        </p:spPr>
      </p:pic>
      <p:grpSp>
        <p:nvGrpSpPr>
          <p:cNvPr id="14" name="组合 13">
            <a:extLst>
              <a:ext uri="{FF2B5EF4-FFF2-40B4-BE49-F238E27FC236}">
                <a16:creationId xmlns:a16="http://schemas.microsoft.com/office/drawing/2014/main" id="{309C9809-B0F5-91F1-164F-BA18B67059B0}"/>
              </a:ext>
            </a:extLst>
          </p:cNvPr>
          <p:cNvGrpSpPr/>
          <p:nvPr userDrawn="1"/>
        </p:nvGrpSpPr>
        <p:grpSpPr>
          <a:xfrm>
            <a:off x="1478537" y="413365"/>
            <a:ext cx="3156432" cy="806531"/>
            <a:chOff x="1588510" y="433008"/>
            <a:chExt cx="2869484" cy="733211"/>
          </a:xfrm>
        </p:grpSpPr>
        <p:pic>
          <p:nvPicPr>
            <p:cNvPr id="15" name="Picture 2" descr="校名 黑色">
              <a:extLst>
                <a:ext uri="{FF2B5EF4-FFF2-40B4-BE49-F238E27FC236}">
                  <a16:creationId xmlns:a16="http://schemas.microsoft.com/office/drawing/2014/main" id="{1D6917CA-99F6-0F1C-4CF0-E1B32BAB3A97}"/>
                </a:ext>
              </a:extLst>
            </p:cNvPr>
            <p:cNvPicPr>
              <a:picLocks noChangeAspect="1" noChangeArrowheads="1"/>
            </p:cNvPicPr>
            <p:nvPr userDrawn="1"/>
          </p:nvPicPr>
          <p:blipFill>
            <a:blip r:embed="rId3">
              <a:clrChange>
                <a:clrFrom>
                  <a:srgbClr val="2C170A"/>
                </a:clrFrom>
                <a:clrTo>
                  <a:srgbClr val="2C170A">
                    <a:alpha val="0"/>
                  </a:srgbClr>
                </a:clrTo>
              </a:clrChange>
              <a:biLevel thresh="50000"/>
              <a:alphaModFix amt="85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74587" y="433008"/>
              <a:ext cx="2618183" cy="498253"/>
            </a:xfrm>
            <a:prstGeom prst="rect">
              <a:avLst/>
            </a:prstGeom>
            <a:noFill/>
            <a:ln>
              <a:noFill/>
            </a:ln>
          </p:spPr>
        </p:pic>
        <p:sp>
          <p:nvSpPr>
            <p:cNvPr id="16" name="文本框 15">
              <a:extLst>
                <a:ext uri="{FF2B5EF4-FFF2-40B4-BE49-F238E27FC236}">
                  <a16:creationId xmlns:a16="http://schemas.microsoft.com/office/drawing/2014/main" id="{07F3732E-92E3-9D30-3428-1A00E6880D1E}"/>
                </a:ext>
              </a:extLst>
            </p:cNvPr>
            <p:cNvSpPr txBox="1"/>
            <p:nvPr userDrawn="1"/>
          </p:nvSpPr>
          <p:spPr>
            <a:xfrm>
              <a:off x="1588510" y="942382"/>
              <a:ext cx="2869484" cy="223837"/>
            </a:xfrm>
            <a:prstGeom prst="rect">
              <a:avLst/>
            </a:prstGeom>
            <a:noFill/>
          </p:spPr>
          <p:txBody>
            <a:bodyPr wrap="square" rtlCol="0">
              <a:spAutoFit/>
            </a:bodyPr>
            <a:lstStyle/>
            <a:p>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EAST</a:t>
              </a:r>
              <a:r>
                <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rPr>
                <a:t> </a:t>
              </a:r>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CHINA UNIVERSITY OF SCIENCE AND TECHNOLOGY</a:t>
              </a:r>
              <a:endPar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endParaRPr>
            </a:p>
          </p:txBody>
        </p:sp>
      </p:grpSp>
      <p:sp>
        <p:nvSpPr>
          <p:cNvPr id="17" name="文本框 16">
            <a:extLst>
              <a:ext uri="{FF2B5EF4-FFF2-40B4-BE49-F238E27FC236}">
                <a16:creationId xmlns:a16="http://schemas.microsoft.com/office/drawing/2014/main" id="{5BE62A24-07B7-5512-1A6D-6C07C77B9B50}"/>
              </a:ext>
            </a:extLst>
          </p:cNvPr>
          <p:cNvSpPr txBox="1"/>
          <p:nvPr userDrawn="1"/>
        </p:nvSpPr>
        <p:spPr>
          <a:xfrm>
            <a:off x="4760579" y="385509"/>
            <a:ext cx="3723972" cy="810671"/>
          </a:xfrm>
          <a:prstGeom prst="rect">
            <a:avLst/>
          </a:prstGeom>
          <a:noFill/>
        </p:spPr>
        <p:txBody>
          <a:bodyPr wrap="square" rtlCol="0">
            <a:spAutoFit/>
          </a:bodyPr>
          <a:lstStyle/>
          <a:p>
            <a:pPr algn="ctr"/>
            <a:r>
              <a:rPr kumimoji="1" lang="zh-CN" altLang="en-US" sz="2800" b="0" dirty="0">
                <a:solidFill>
                  <a:srgbClr val="EDEEF1"/>
                </a:solidFill>
                <a:latin typeface="Microsoft YaHei" panose="020B0503020204020204" pitchFamily="34" charset="-122"/>
                <a:ea typeface="Microsoft YaHei" panose="020B0503020204020204" pitchFamily="34" charset="-122"/>
              </a:rPr>
              <a:t>信息科学与工程学院</a:t>
            </a:r>
            <a:endParaRPr kumimoji="1" lang="en-US" altLang="zh-CN" sz="2800" b="0" dirty="0">
              <a:solidFill>
                <a:srgbClr val="EDEEF1"/>
              </a:solidFill>
              <a:latin typeface="Microsoft YaHei" panose="020B0503020204020204" pitchFamily="34" charset="-122"/>
              <a:ea typeface="Microsoft YaHei" panose="020B0503020204020204" pitchFamily="34" charset="-122"/>
            </a:endParaRPr>
          </a:p>
          <a:p>
            <a:pPr algn="ctr">
              <a:lnSpc>
                <a:spcPct val="200000"/>
              </a:lnSpc>
            </a:pPr>
            <a:r>
              <a:rPr kumimoji="1" lang="en-US" altLang="zh-CN" sz="1100" dirty="0">
                <a:solidFill>
                  <a:srgbClr val="EDEEF1"/>
                </a:solidFill>
                <a:latin typeface="Microsoft YaHei" panose="020B0503020204020204" pitchFamily="34" charset="-122"/>
                <a:ea typeface="Microsoft YaHei" panose="020B0503020204020204" pitchFamily="34" charset="-122"/>
              </a:rPr>
              <a:t>School</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of</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Information</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Science</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and</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Engineering</a:t>
            </a:r>
            <a:endParaRPr kumimoji="1" lang="zh-CN" altLang="en-US" sz="1100" dirty="0">
              <a:solidFill>
                <a:srgbClr val="EDEEF1"/>
              </a:solidFill>
              <a:latin typeface="Microsoft YaHei" panose="020B0503020204020204" pitchFamily="34" charset="-122"/>
              <a:ea typeface="Microsoft YaHei" panose="020B0503020204020204" pitchFamily="34" charset="-122"/>
            </a:endParaRPr>
          </a:p>
        </p:txBody>
      </p:sp>
      <p:cxnSp>
        <p:nvCxnSpPr>
          <p:cNvPr id="18" name="直线连接符 17">
            <a:extLst>
              <a:ext uri="{FF2B5EF4-FFF2-40B4-BE49-F238E27FC236}">
                <a16:creationId xmlns:a16="http://schemas.microsoft.com/office/drawing/2014/main" id="{DE5EC42D-6DE4-C6CA-E82A-C2B5ADF7A746}"/>
              </a:ext>
            </a:extLst>
          </p:cNvPr>
          <p:cNvCxnSpPr/>
          <p:nvPr userDrawn="1"/>
        </p:nvCxnSpPr>
        <p:spPr>
          <a:xfrm>
            <a:off x="4739797" y="396299"/>
            <a:ext cx="0" cy="731660"/>
          </a:xfrm>
          <a:prstGeom prst="line">
            <a:avLst/>
          </a:prstGeom>
          <a:ln w="12700">
            <a:solidFill>
              <a:schemeClr val="bg1">
                <a:lumMod val="65000"/>
                <a:alpha val="90196"/>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8B2B15-5333-9A44-8000-50B29337B0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080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8B2B15-5333-9A44-8000-50B29337B0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22277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68B2B15-5333-9A44-8000-50B29337B0D5}"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809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8B2B15-5333-9A44-8000-50B29337B0D5}"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51293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48828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1689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6661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11/21/2023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extLst>
      <p:ext uri="{BB962C8B-B14F-4D97-AF65-F5344CB8AC3E}">
        <p14:creationId xmlns:p14="http://schemas.microsoft.com/office/powerpoint/2010/main" val="1608713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images.cnitblog.com/blog/673322/201411/141605252257854.png" TargetMode="Externa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images.cnitblog.com/blog/673322/201411/141605252257854.png" TargetMode="Externa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NUL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DB90AEC1-BDD0-4D2F-8F8F-DB11503F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545" y="1735984"/>
            <a:ext cx="2083269" cy="700388"/>
          </a:xfrm>
          <a:prstGeom prst="rect">
            <a:avLst/>
          </a:prstGeom>
        </p:spPr>
      </p:pic>
      <p:pic>
        <p:nvPicPr>
          <p:cNvPr id="12" name="图片 11" descr="1-02">
            <a:extLst>
              <a:ext uri="{FF2B5EF4-FFF2-40B4-BE49-F238E27FC236}">
                <a16:creationId xmlns:a16="http://schemas.microsoft.com/office/drawing/2014/main" id="{16064509-5C68-482C-AAD2-EF19109CF9B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98" y="1458881"/>
            <a:ext cx="9142095" cy="5544616"/>
          </a:xfrm>
          <a:prstGeom prst="rect">
            <a:avLst/>
          </a:prstGeom>
        </p:spPr>
      </p:pic>
      <p:sp>
        <p:nvSpPr>
          <p:cNvPr id="13" name="Rectangle 14">
            <a:extLst>
              <a:ext uri="{FF2B5EF4-FFF2-40B4-BE49-F238E27FC236}">
                <a16:creationId xmlns:a16="http://schemas.microsoft.com/office/drawing/2014/main" id="{37D31E9C-467E-4633-A0DD-58406915E662}"/>
              </a:ext>
            </a:extLst>
          </p:cNvPr>
          <p:cNvSpPr>
            <a:spLocks noChangeArrowheads="1"/>
          </p:cNvSpPr>
          <p:nvPr/>
        </p:nvSpPr>
        <p:spPr bwMode="auto">
          <a:xfrm>
            <a:off x="0" y="2747775"/>
            <a:ext cx="9135601" cy="1362450"/>
          </a:xfrm>
          <a:prstGeom prst="rect">
            <a:avLst/>
          </a:prstGeom>
          <a:solidFill>
            <a:srgbClr val="006CA8"/>
          </a:solidFill>
          <a:ln w="9525">
            <a:noFill/>
            <a:miter lim="800000"/>
          </a:ln>
          <a:effectLst/>
        </p:spPr>
        <p:txBody>
          <a:bodyPr lIns="91377" tIns="45690" rIns="91377" bIns="45690" anchor="ctr"/>
          <a:lstStyle/>
          <a:p>
            <a:pPr algn="ctr">
              <a:lnSpc>
                <a:spcPct val="125000"/>
              </a:lnSpc>
              <a:defRPr/>
            </a:pPr>
            <a:r>
              <a:rPr lang="zh-CN" altLang="en-US" sz="4300" b="1" dirty="0">
                <a:solidFill>
                  <a:schemeClr val="bg1"/>
                </a:solidFill>
                <a:latin typeface="微软雅黑" pitchFamily="34" charset="-122"/>
                <a:ea typeface="微软雅黑" pitchFamily="34" charset="-122"/>
              </a:rPr>
              <a:t>第九章  </a:t>
            </a:r>
            <a:r>
              <a:rPr lang="en-US" altLang="zh-CN" sz="4300" b="1" dirty="0">
                <a:solidFill>
                  <a:schemeClr val="bg1"/>
                </a:solidFill>
                <a:latin typeface="微软雅黑" pitchFamily="34" charset="-122"/>
                <a:ea typeface="微软雅黑" pitchFamily="34" charset="-122"/>
              </a:rPr>
              <a:t>EM</a:t>
            </a:r>
            <a:r>
              <a:rPr lang="zh-CN" altLang="en-US" sz="4300" b="1" dirty="0">
                <a:solidFill>
                  <a:schemeClr val="bg1"/>
                </a:solidFill>
                <a:latin typeface="微软雅黑" pitchFamily="34" charset="-122"/>
                <a:ea typeface="微软雅黑" pitchFamily="34" charset="-122"/>
              </a:rPr>
              <a:t>算法</a:t>
            </a: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14" name="Picture 2" descr="https://bkimg.cdn.bcebos.com/pic/00e93901213fb80e5f110e4c36d12f2eb838946c?x-bce-process=image/resize,m_lfit,w_268,limit_1/format,f_jpg">
            <a:extLst>
              <a:ext uri="{FF2B5EF4-FFF2-40B4-BE49-F238E27FC236}">
                <a16:creationId xmlns:a16="http://schemas.microsoft.com/office/drawing/2014/main" id="{929E2E1A-C855-4D58-9758-C33961D0179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120489"/>
            <a:ext cx="1338392" cy="133839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
            <a:extLst>
              <a:ext uri="{FF2B5EF4-FFF2-40B4-BE49-F238E27FC236}">
                <a16:creationId xmlns:a16="http://schemas.microsoft.com/office/drawing/2014/main" id="{92E57A76-EF5C-49D0-B1B5-D76BD6635F38}"/>
              </a:ext>
            </a:extLst>
          </p:cNvPr>
          <p:cNvSpPr txBox="1"/>
          <p:nvPr/>
        </p:nvSpPr>
        <p:spPr>
          <a:xfrm>
            <a:off x="1949859" y="1390477"/>
            <a:ext cx="5378395" cy="784830"/>
          </a:xfrm>
          <a:prstGeom prst="rect">
            <a:avLst/>
          </a:prstGeom>
          <a:noFill/>
        </p:spPr>
        <p:txBody>
          <a:bodyPr wrap="none" rtlCol="0">
            <a:spAutoFit/>
          </a:bodyPr>
          <a:lstStyle/>
          <a:p>
            <a:r>
              <a:rPr lang="zh-CN" altLang="en-US" sz="4500" b="1" dirty="0">
                <a:latin typeface="微软雅黑" panose="020B0503020204020204" pitchFamily="34" charset="-122"/>
                <a:ea typeface="微软雅黑" panose="020B0503020204020204" pitchFamily="34" charset="-122"/>
              </a:rPr>
              <a:t>模式识别与统计学习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7CEA1E-C2C6-074F-6D2C-3ED602ABD022}"/>
              </a:ext>
            </a:extLst>
          </p:cNvPr>
          <p:cNvSpPr txBox="1"/>
          <p:nvPr/>
        </p:nvSpPr>
        <p:spPr>
          <a:xfrm>
            <a:off x="188313" y="1653548"/>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三硬币问题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F0CC99FD-AB78-1CA8-F057-4BD7421E29D2}"/>
                  </a:ext>
                </a:extLst>
              </p:cNvPr>
              <p:cNvSpPr>
                <a:spLocks noGrp="1"/>
              </p:cNvSpPr>
              <p:nvPr>
                <p:ph idx="1"/>
              </p:nvPr>
            </p:nvSpPr>
            <p:spPr>
              <a:xfrm>
                <a:off x="418481" y="2569509"/>
                <a:ext cx="8278048" cy="3954139"/>
              </a:xfrm>
            </p:spPr>
            <p:txBody>
              <a:bodyPr>
                <a:normAutofit/>
              </a:bodyPr>
              <a:lstStyle/>
              <a:p>
                <a:r>
                  <a:rPr lang="zh-CN" altLang="en-US" sz="2200" dirty="0"/>
                  <a:t>观测数据</a:t>
                </a:r>
                <a:r>
                  <a:rPr lang="en-US" altLang="zh-CN" sz="2200" dirty="0"/>
                  <a:t>: </a:t>
                </a:r>
                <a14:m>
                  <m:oMath xmlns:m="http://schemas.openxmlformats.org/officeDocument/2006/math">
                    <m:r>
                      <a:rPr lang="en-US" altLang="zh-CN" sz="2200" b="0" i="1" smtClean="0">
                        <a:latin typeface="Cambria Math" panose="02040503050406030204" pitchFamily="18" charset="0"/>
                      </a:rPr>
                      <m:t>𝑌</m:t>
                    </m:r>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𝑌</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𝑌</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m:t>
                        </m:r>
                        <m:sSub>
                          <m:sSubPr>
                            <m:ctrlPr>
                              <a:rPr lang="en-US" altLang="zh-CN" sz="2200" b="0" i="1" smtClean="0">
                                <a:latin typeface="Cambria Math" panose="02040503050406030204" pitchFamily="18" charset="0"/>
                                <a:ea typeface="Cambria Math" panose="02040503050406030204" pitchFamily="18" charset="0"/>
                              </a:rPr>
                            </m:ctrlPr>
                          </m:sSubPr>
                          <m:e>
                            <m:r>
                              <a:rPr lang="en-US" altLang="zh-CN" sz="2200" b="0" i="1" smtClean="0">
                                <a:latin typeface="Cambria Math" panose="02040503050406030204" pitchFamily="18" charset="0"/>
                                <a:ea typeface="Cambria Math" panose="02040503050406030204" pitchFamily="18" charset="0"/>
                              </a:rPr>
                              <m:t>𝑌</m:t>
                            </m:r>
                          </m:e>
                          <m:sub>
                            <m:r>
                              <a:rPr lang="en-US" altLang="zh-CN" sz="2200" b="0" i="1" smtClean="0">
                                <a:latin typeface="Cambria Math" panose="02040503050406030204" pitchFamily="18" charset="0"/>
                                <a:ea typeface="Cambria Math" panose="02040503050406030204" pitchFamily="18" charset="0"/>
                              </a:rPr>
                              <m:t>𝑛</m:t>
                            </m:r>
                          </m:sub>
                        </m:sSub>
                        <m:r>
                          <a:rPr lang="en-US" altLang="zh-CN" sz="2200" b="0" i="1" smtClean="0">
                            <a:latin typeface="Cambria Math" panose="02040503050406030204" pitchFamily="18" charset="0"/>
                            <a:ea typeface="Cambria Math" panose="02040503050406030204" pitchFamily="18" charset="0"/>
                          </a:rPr>
                          <m:t>)</m:t>
                        </m:r>
                      </m:e>
                      <m:sup>
                        <m:r>
                          <m:rPr>
                            <m:sty m:val="p"/>
                          </m:rPr>
                          <a:rPr lang="en-US" altLang="zh-CN" sz="2200" b="0" i="0" smtClean="0">
                            <a:latin typeface="Cambria Math" panose="02040503050406030204" pitchFamily="18" charset="0"/>
                          </a:rPr>
                          <m:t>T</m:t>
                        </m:r>
                      </m:sup>
                    </m:sSup>
                  </m:oMath>
                </a14:m>
                <a:endParaRPr lang="en-US" altLang="zh-CN" sz="2200" dirty="0"/>
              </a:p>
              <a:p>
                <a:r>
                  <a:rPr lang="zh-CN" altLang="en-US" sz="2200" dirty="0"/>
                  <a:t>未观测数据</a:t>
                </a:r>
                <a:r>
                  <a:rPr lang="en-US" altLang="zh-CN" sz="2200" dirty="0"/>
                  <a:t>: </a:t>
                </a:r>
                <a14:m>
                  <m:oMath xmlns:m="http://schemas.openxmlformats.org/officeDocument/2006/math">
                    <m:r>
                      <a:rPr lang="en-US" altLang="zh-CN" sz="2200" i="1">
                        <a:latin typeface="Cambria Math" panose="02040503050406030204" pitchFamily="18" charset="0"/>
                      </a:rPr>
                      <m:t>𝑍</m:t>
                    </m:r>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𝑍</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𝑍</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m:t>
                        </m:r>
                        <m:sSub>
                          <m:sSubPr>
                            <m:ctrlPr>
                              <a:rPr lang="en-US" altLang="zh-CN" sz="2200" b="0" i="1" smtClean="0">
                                <a:latin typeface="Cambria Math" panose="02040503050406030204" pitchFamily="18" charset="0"/>
                                <a:ea typeface="Cambria Math" panose="02040503050406030204" pitchFamily="18" charset="0"/>
                              </a:rPr>
                            </m:ctrlPr>
                          </m:sSubPr>
                          <m:e>
                            <m:r>
                              <a:rPr lang="en-US" altLang="zh-CN" sz="2200" b="0" i="1" smtClean="0">
                                <a:latin typeface="Cambria Math" panose="02040503050406030204" pitchFamily="18" charset="0"/>
                                <a:ea typeface="Cambria Math" panose="02040503050406030204" pitchFamily="18" charset="0"/>
                              </a:rPr>
                              <m:t>𝑍</m:t>
                            </m:r>
                          </m:e>
                          <m:sub>
                            <m:r>
                              <a:rPr lang="en-US" altLang="zh-CN" sz="2200" b="0" i="1" smtClean="0">
                                <a:latin typeface="Cambria Math" panose="02040503050406030204" pitchFamily="18" charset="0"/>
                                <a:ea typeface="Cambria Math" panose="02040503050406030204" pitchFamily="18" charset="0"/>
                              </a:rPr>
                              <m:t>𝑛</m:t>
                            </m:r>
                          </m:sub>
                        </m:sSub>
                        <m:r>
                          <a:rPr lang="en-US" altLang="zh-CN" sz="2200" b="0" i="1" smtClean="0">
                            <a:latin typeface="Cambria Math" panose="02040503050406030204" pitchFamily="18" charset="0"/>
                            <a:ea typeface="Cambria Math" panose="02040503050406030204" pitchFamily="18" charset="0"/>
                          </a:rPr>
                          <m:t>)</m:t>
                        </m:r>
                      </m:e>
                      <m:sup>
                        <m:r>
                          <m:rPr>
                            <m:sty m:val="p"/>
                          </m:rPr>
                          <a:rPr lang="en-US" altLang="zh-CN" sz="2200" b="0" i="0" smtClean="0">
                            <a:latin typeface="Cambria Math" panose="02040503050406030204" pitchFamily="18" charset="0"/>
                          </a:rPr>
                          <m:t>T</m:t>
                        </m:r>
                      </m:sup>
                    </m:sSup>
                  </m:oMath>
                </a14:m>
                <a:endParaRPr lang="en-US" altLang="zh-CN" sz="2200" dirty="0"/>
              </a:p>
              <a:p>
                <a:r>
                  <a:rPr lang="zh-CN" altLang="en-US" sz="2200" dirty="0"/>
                  <a:t>似然函数</a:t>
                </a:r>
                <a:r>
                  <a:rPr lang="en-US" altLang="zh-CN" sz="2200" dirty="0"/>
                  <a:t>:</a:t>
                </a:r>
              </a:p>
              <a:p>
                <a:pPr marL="0" indent="0">
                  <a:buNone/>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𝐿</m:t>
                      </m:r>
                      <m:d>
                        <m:dPr>
                          <m:ctrlPr>
                            <a:rPr lang="en-US" altLang="zh-CN" sz="2200" b="0" i="1" smtClean="0">
                              <a:latin typeface="Cambria Math" panose="02040503050406030204" pitchFamily="18" charset="0"/>
                            </a:rPr>
                          </m:ctrlPr>
                        </m:dPr>
                        <m:e>
                          <m:r>
                            <a:rPr lang="zh-CN" altLang="en-US" sz="2200" i="1">
                              <a:latin typeface="Cambria Math" panose="02040503050406030204" pitchFamily="18" charset="0"/>
                            </a:rPr>
                            <m:t>𝜃</m:t>
                          </m:r>
                        </m:e>
                      </m:d>
                      <m:r>
                        <a:rPr lang="en-US" altLang="zh-CN" sz="2200" b="0" i="1" smtClean="0">
                          <a:latin typeface="Cambria Math" panose="02040503050406030204" pitchFamily="18" charset="0"/>
                        </a:rPr>
                        <m:t>=</m:t>
                      </m:r>
                      <m:r>
                        <a:rPr lang="en-US" altLang="zh-CN" sz="2200" i="1">
                          <a:latin typeface="Cambria Math" panose="02040503050406030204" pitchFamily="18" charset="0"/>
                        </a:rPr>
                        <m:t>𝑃</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𝑌</m:t>
                          </m:r>
                        </m:e>
                        <m:e>
                          <m:r>
                            <a:rPr lang="zh-CN" altLang="en-US" sz="2200" b="0" i="1" smtClean="0">
                              <a:latin typeface="Cambria Math" panose="02040503050406030204" pitchFamily="18" charset="0"/>
                            </a:rPr>
                            <m:t>𝜃</m:t>
                          </m:r>
                        </m:e>
                      </m:d>
                      <m:r>
                        <a:rPr lang="en-US" altLang="zh-CN" sz="2200" b="0" i="1" smtClean="0">
                          <a:latin typeface="Cambria Math" panose="02040503050406030204" pitchFamily="18" charset="0"/>
                        </a:rPr>
                        <m:t>=</m:t>
                      </m:r>
                      <m:nary>
                        <m:naryPr>
                          <m:chr m:val="∑"/>
                          <m:limLoc m:val="subSup"/>
                          <m:supHide m:val="on"/>
                          <m:ctrlPr>
                            <a:rPr lang="en-US" altLang="zh-CN" sz="2200" b="0" i="1" smtClean="0">
                              <a:latin typeface="Cambria Math" panose="02040503050406030204" pitchFamily="18" charset="0"/>
                            </a:rPr>
                          </m:ctrlPr>
                        </m:naryPr>
                        <m:sub>
                          <m:r>
                            <m:rPr>
                              <m:brk m:alnAt="9"/>
                            </m:rPr>
                            <a:rPr lang="en-US" altLang="zh-CN" sz="2200" b="0" i="1" smtClean="0">
                              <a:latin typeface="Cambria Math" panose="02040503050406030204" pitchFamily="18" charset="0"/>
                            </a:rPr>
                            <m:t>𝑍</m:t>
                          </m:r>
                        </m:sub>
                        <m:sup/>
                        <m:e>
                          <m:r>
                            <a:rPr lang="en-US" altLang="zh-CN" sz="2200" i="1">
                              <a:latin typeface="Cambria Math" panose="02040503050406030204" pitchFamily="18" charset="0"/>
                            </a:rPr>
                            <m:t>𝑃</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𝑍</m:t>
                              </m:r>
                            </m:e>
                            <m:e>
                              <m:r>
                                <a:rPr lang="zh-CN" altLang="en-US" sz="2200" i="1">
                                  <a:latin typeface="Cambria Math" panose="02040503050406030204" pitchFamily="18" charset="0"/>
                                </a:rPr>
                                <m:t>𝜃</m:t>
                              </m:r>
                            </m:e>
                          </m:d>
                          <m:r>
                            <a:rPr lang="en-US" altLang="zh-CN" sz="2200" i="1">
                              <a:latin typeface="Cambria Math" panose="02040503050406030204" pitchFamily="18" charset="0"/>
                            </a:rPr>
                            <m:t>𝑃</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𝑌</m:t>
                              </m:r>
                            </m:e>
                            <m:e>
                              <m:r>
                                <a:rPr lang="en-US" altLang="zh-CN" sz="2200" i="1">
                                  <a:latin typeface="Cambria Math" panose="02040503050406030204" pitchFamily="18" charset="0"/>
                                </a:rPr>
                                <m:t>𝑍</m:t>
                              </m:r>
                              <m:r>
                                <a:rPr lang="en-US" altLang="zh-CN" sz="2200" i="1">
                                  <a:latin typeface="Cambria Math" panose="02040503050406030204" pitchFamily="18" charset="0"/>
                                </a:rPr>
                                <m:t>,</m:t>
                              </m:r>
                              <m:r>
                                <a:rPr lang="zh-CN" altLang="en-US" sz="2200" i="1">
                                  <a:latin typeface="Cambria Math" panose="02040503050406030204" pitchFamily="18" charset="0"/>
                                </a:rPr>
                                <m:t>𝜃</m:t>
                              </m:r>
                            </m:e>
                          </m:d>
                        </m:e>
                      </m:nary>
                    </m:oMath>
                  </m:oMathPara>
                </a14:m>
                <a:endParaRPr lang="en-US" altLang="zh-CN" sz="2200" dirty="0"/>
              </a:p>
              <a:p>
                <a:endParaRPr lang="en-US" altLang="zh-CN" sz="2200"/>
              </a:p>
              <a:p>
                <a:endParaRPr lang="en-US" altLang="zh-CN" sz="2200"/>
              </a:p>
              <a:p>
                <a:r>
                  <a:rPr lang="zh-CN" altLang="en-US" sz="2200"/>
                  <a:t>极</a:t>
                </a:r>
                <a:r>
                  <a:rPr lang="zh-CN" altLang="en-US" sz="2200" dirty="0"/>
                  <a:t>大似然估计</a:t>
                </a:r>
                <a:r>
                  <a:rPr lang="en-US" altLang="zh-CN" sz="2200" dirty="0"/>
                  <a:t>: </a:t>
                </a:r>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200" i="1" smtClean="0">
                              <a:latin typeface="Cambria Math" panose="02040503050406030204" pitchFamily="18" charset="0"/>
                            </a:rPr>
                          </m:ctrlPr>
                        </m:accPr>
                        <m:e>
                          <m:r>
                            <a:rPr lang="zh-CN" altLang="en-US" sz="2200" i="1" smtClean="0">
                              <a:latin typeface="Cambria Math" panose="02040503050406030204" pitchFamily="18" charset="0"/>
                            </a:rPr>
                            <m:t>𝜃</m:t>
                          </m:r>
                        </m:e>
                      </m:acc>
                      <m:r>
                        <a:rPr lang="en-US" altLang="zh-CN" sz="2200" b="0" i="1" smtClean="0">
                          <a:latin typeface="Cambria Math" panose="02040503050406030204" pitchFamily="18" charset="0"/>
                        </a:rPr>
                        <m:t>=</m:t>
                      </m:r>
                      <m:r>
                        <m:rPr>
                          <m:sty m:val="p"/>
                        </m:rPr>
                        <a:rPr lang="en-US" altLang="zh-CN" sz="2200" b="0" i="0" smtClean="0">
                          <a:latin typeface="Cambria Math" panose="02040503050406030204" pitchFamily="18" charset="0"/>
                        </a:rPr>
                        <m:t>arg</m:t>
                      </m:r>
                      <m:func>
                        <m:funcPr>
                          <m:ctrlPr>
                            <a:rPr lang="en-US" altLang="zh-CN" sz="2200" b="0" i="1" smtClean="0">
                              <a:latin typeface="Cambria Math" panose="02040503050406030204" pitchFamily="18" charset="0"/>
                            </a:rPr>
                          </m:ctrlPr>
                        </m:funcPr>
                        <m:fName>
                          <m:limLow>
                            <m:limLowPr>
                              <m:ctrlPr>
                                <a:rPr lang="en-US" altLang="zh-CN" sz="2200" b="0" i="1" smtClean="0">
                                  <a:latin typeface="Cambria Math" panose="02040503050406030204" pitchFamily="18" charset="0"/>
                                </a:rPr>
                              </m:ctrlPr>
                            </m:limLowPr>
                            <m:e>
                              <m:r>
                                <m:rPr>
                                  <m:sty m:val="p"/>
                                </m:rPr>
                                <a:rPr lang="en-US" altLang="zh-CN" sz="2200" b="0" i="0" smtClean="0">
                                  <a:latin typeface="Cambria Math" panose="02040503050406030204" pitchFamily="18" charset="0"/>
                                </a:rPr>
                                <m:t>max</m:t>
                              </m:r>
                            </m:e>
                            <m:lim>
                              <m:r>
                                <a:rPr lang="zh-CN" altLang="en-US" sz="2200" b="0" i="1" smtClean="0">
                                  <a:latin typeface="Cambria Math" panose="02040503050406030204" pitchFamily="18" charset="0"/>
                                </a:rPr>
                                <m:t>𝜃</m:t>
                              </m:r>
                            </m:lim>
                          </m:limLow>
                        </m:fName>
                        <m:e>
                          <m:r>
                            <m:rPr>
                              <m:sty m:val="p"/>
                            </m:rPr>
                            <a:rPr lang="en-US" altLang="zh-CN" sz="2200" b="0" i="0" smtClean="0">
                              <a:latin typeface="Cambria Math" panose="02040503050406030204" pitchFamily="18" charset="0"/>
                            </a:rPr>
                            <m:t>log</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𝑃</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𝑌</m:t>
                          </m:r>
                          <m:r>
                            <a:rPr lang="en-US" altLang="zh-CN" sz="2200" b="0" i="1" smtClean="0">
                              <a:latin typeface="Cambria Math" panose="02040503050406030204" pitchFamily="18" charset="0"/>
                            </a:rPr>
                            <m:t>|</m:t>
                          </m:r>
                          <m:r>
                            <a:rPr lang="zh-CN" altLang="en-US" sz="2200" b="0" i="1" smtClean="0">
                              <a:latin typeface="Cambria Math" panose="02040503050406030204" pitchFamily="18" charset="0"/>
                            </a:rPr>
                            <m:t>𝜃</m:t>
                          </m:r>
                          <m:r>
                            <a:rPr lang="en-US" altLang="zh-CN" sz="2200" b="0" i="1" smtClean="0">
                              <a:latin typeface="Cambria Math" panose="02040503050406030204" pitchFamily="18" charset="0"/>
                            </a:rPr>
                            <m:t>)</m:t>
                          </m:r>
                        </m:e>
                      </m:func>
                    </m:oMath>
                  </m:oMathPara>
                </a14:m>
                <a:endParaRPr lang="en-US" altLang="zh-CN" sz="2200" dirty="0"/>
              </a:p>
              <a:p>
                <a:r>
                  <a:rPr lang="zh-CN" altLang="en-US" sz="2200" dirty="0"/>
                  <a:t>没有解析解</a:t>
                </a:r>
                <a:r>
                  <a:rPr lang="en-US" altLang="zh-CN" sz="2200" dirty="0"/>
                  <a:t>, </a:t>
                </a:r>
                <a:r>
                  <a:rPr lang="zh-CN" altLang="en-US" sz="2200"/>
                  <a:t>迭代求解</a:t>
                </a:r>
                <a:endParaRPr lang="en-US" altLang="zh-CN" sz="2200" dirty="0"/>
              </a:p>
            </p:txBody>
          </p:sp>
        </mc:Choice>
        <mc:Fallback xmlns="">
          <p:sp>
            <p:nvSpPr>
              <p:cNvPr id="5" name="内容占位符 2">
                <a:extLst>
                  <a:ext uri="{FF2B5EF4-FFF2-40B4-BE49-F238E27FC236}">
                    <a16:creationId xmlns:a16="http://schemas.microsoft.com/office/drawing/2014/main" id="{F0CC99FD-AB78-1CA8-F057-4BD7421E29D2}"/>
                  </a:ext>
                </a:extLst>
              </p:cNvPr>
              <p:cNvSpPr>
                <a:spLocks noGrp="1" noRot="1" noChangeAspect="1" noMove="1" noResize="1" noEditPoints="1" noAdjustHandles="1" noChangeArrowheads="1" noChangeShapeType="1" noTextEdit="1"/>
              </p:cNvSpPr>
              <p:nvPr>
                <p:ph idx="1"/>
              </p:nvPr>
            </p:nvSpPr>
            <p:spPr>
              <a:xfrm>
                <a:off x="418481" y="2569509"/>
                <a:ext cx="8278048" cy="3954139"/>
              </a:xfrm>
              <a:blipFill>
                <a:blip r:embed="rId2"/>
                <a:stretch>
                  <a:fillRect l="-884" t="-1698" b="-308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C8E7B030-4E2B-1E22-761C-5084F85EC0D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10</a:t>
            </a:fld>
            <a:endParaRPr 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E062533-3A23-4E4B-9711-C27053D43367}"/>
                  </a:ext>
                </a:extLst>
              </p:cNvPr>
              <p:cNvSpPr/>
              <p:nvPr/>
            </p:nvSpPr>
            <p:spPr>
              <a:xfrm>
                <a:off x="1692876" y="4210281"/>
                <a:ext cx="5943600"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a:latin typeface="Cambria Math" panose="02040503050406030204" pitchFamily="18" charset="0"/>
                        </a:rPr>
                        <m:t>=</m:t>
                      </m:r>
                      <m:nary>
                        <m:naryPr>
                          <m:chr m:val="∏"/>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𝑗</m:t>
                          </m:r>
                          <m:r>
                            <a:rPr lang="en-US" altLang="zh-CN" sz="2200" i="1">
                              <a:latin typeface="Cambria Math" panose="02040503050406030204" pitchFamily="18" charset="0"/>
                            </a:rPr>
                            <m:t>=1</m:t>
                          </m:r>
                        </m:sub>
                        <m:sup>
                          <m:r>
                            <a:rPr lang="en-US" altLang="zh-CN" sz="2200" i="1">
                              <a:latin typeface="Cambria Math" panose="02040503050406030204" pitchFamily="18" charset="0"/>
                            </a:rPr>
                            <m:t>𝑛</m:t>
                          </m:r>
                        </m:sup>
                        <m:e>
                          <m:r>
                            <a:rPr lang="en-US" altLang="zh-CN" sz="2200" i="1">
                              <a:latin typeface="Cambria Math" panose="02040503050406030204" pitchFamily="18" charset="0"/>
                            </a:rPr>
                            <m:t>[</m:t>
                          </m:r>
                        </m:e>
                      </m:nary>
                      <m:r>
                        <a:rPr lang="zh-CN" altLang="en-US" sz="2200" i="1">
                          <a:latin typeface="Cambria Math" panose="02040503050406030204" pitchFamily="18" charset="0"/>
                        </a:rPr>
                        <m:t>𝜋</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𝑝</m:t>
                          </m:r>
                        </m:e>
                        <m:sup>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(1−</m:t>
                          </m:r>
                          <m:r>
                            <a:rPr lang="en-US" altLang="zh-CN" sz="2200" i="1">
                              <a:latin typeface="Cambria Math" panose="02040503050406030204" pitchFamily="18" charset="0"/>
                            </a:rPr>
                            <m:t>𝑝</m:t>
                          </m:r>
                          <m:r>
                            <a:rPr lang="en-US" altLang="zh-CN" sz="2200" i="1">
                              <a:latin typeface="Cambria Math" panose="02040503050406030204" pitchFamily="18" charset="0"/>
                            </a:rPr>
                            <m:t>)</m:t>
                          </m:r>
                        </m:e>
                        <m:sup>
                          <m:r>
                            <a:rPr lang="en-US" altLang="zh-CN" sz="2200" i="1">
                              <a:latin typeface="Cambria Math" panose="02040503050406030204" pitchFamily="18" charset="0"/>
                            </a:rPr>
                            <m:t>1−</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r>
                        <a:rPr lang="en-US" altLang="zh-CN" sz="2200" i="1">
                          <a:latin typeface="Cambria Math" panose="02040503050406030204" pitchFamily="18" charset="0"/>
                        </a:rPr>
                        <m:t>+(1−</m:t>
                      </m:r>
                      <m:r>
                        <a:rPr lang="zh-CN" altLang="en-US" sz="2200" i="1">
                          <a:latin typeface="Cambria Math" panose="02040503050406030204" pitchFamily="18" charset="0"/>
                        </a:rPr>
                        <m:t>𝜋</m:t>
                      </m:r>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𝑞</m:t>
                          </m:r>
                        </m:e>
                        <m:sup>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sSup>
                        <m:sSupPr>
                          <m:ctrlPr>
                            <a:rPr lang="en-US" altLang="zh-CN" sz="2200" i="1">
                              <a:latin typeface="Cambria Math" panose="02040503050406030204" pitchFamily="18" charset="0"/>
                            </a:rPr>
                          </m:ctrlPr>
                        </m:sSupPr>
                        <m:e>
                          <m:d>
                            <m:dPr>
                              <m:ctrlPr>
                                <a:rPr lang="en-US" altLang="zh-CN" sz="2200" i="1">
                                  <a:latin typeface="Cambria Math" panose="02040503050406030204" pitchFamily="18" charset="0"/>
                                </a:rPr>
                              </m:ctrlPr>
                            </m:dPr>
                            <m:e>
                              <m:r>
                                <a:rPr lang="en-US" altLang="zh-CN" sz="2200" i="1">
                                  <a:latin typeface="Cambria Math" panose="02040503050406030204" pitchFamily="18" charset="0"/>
                                </a:rPr>
                                <m:t>1−</m:t>
                              </m:r>
                              <m:r>
                                <a:rPr lang="en-US" altLang="zh-CN" sz="2200" i="1">
                                  <a:latin typeface="Cambria Math" panose="02040503050406030204" pitchFamily="18" charset="0"/>
                                </a:rPr>
                                <m:t>𝑞</m:t>
                              </m:r>
                            </m:e>
                          </m:d>
                        </m:e>
                        <m:sup>
                          <m:r>
                            <a:rPr lang="en-US" altLang="zh-CN" sz="2200" i="1">
                              <a:latin typeface="Cambria Math" panose="02040503050406030204" pitchFamily="18" charset="0"/>
                            </a:rPr>
                            <m:t>1−</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r>
                        <a:rPr lang="en-US" altLang="zh-CN" sz="2200" i="1">
                          <a:latin typeface="Cambria Math" panose="02040503050406030204" pitchFamily="18" charset="0"/>
                        </a:rPr>
                        <m:t>]</m:t>
                      </m:r>
                    </m:oMath>
                  </m:oMathPara>
                </a14:m>
                <a:endParaRPr lang="zh-CN" altLang="en-US" sz="2200"/>
              </a:p>
            </p:txBody>
          </p:sp>
        </mc:Choice>
        <mc:Fallback xmlns="">
          <p:sp>
            <p:nvSpPr>
              <p:cNvPr id="6" name="矩形 5">
                <a:extLst>
                  <a:ext uri="{FF2B5EF4-FFF2-40B4-BE49-F238E27FC236}">
                    <a16:creationId xmlns:a16="http://schemas.microsoft.com/office/drawing/2014/main" id="{5E062533-3A23-4E4B-9711-C27053D43367}"/>
                  </a:ext>
                </a:extLst>
              </p:cNvPr>
              <p:cNvSpPr>
                <a:spLocks noRot="1" noChangeAspect="1" noMove="1" noResize="1" noEditPoints="1" noAdjustHandles="1" noChangeArrowheads="1" noChangeShapeType="1" noTextEdit="1"/>
              </p:cNvSpPr>
              <p:nvPr/>
            </p:nvSpPr>
            <p:spPr>
              <a:xfrm>
                <a:off x="1692876" y="4210281"/>
                <a:ext cx="5943600" cy="105477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63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36BFEF6-0DEB-DB30-EAC1-04D5EF855B1D}"/>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 三</a:t>
            </a:r>
            <a:r>
              <a:rPr lang="zh-CN" altLang="en-US" sz="3200" b="1">
                <a:solidFill>
                  <a:schemeClr val="accent1">
                    <a:lumMod val="50000"/>
                  </a:schemeClr>
                </a:solidFill>
                <a:latin typeface="+mn-lt"/>
                <a:ea typeface="+mn-ea"/>
              </a:rPr>
              <a:t>硬币问题</a:t>
            </a:r>
            <a:endParaRPr lang="zh-CN" altLang="en-US" sz="3200" b="1" dirty="0">
              <a:solidFill>
                <a:schemeClr val="accent1">
                  <a:lumMod val="50000"/>
                </a:schemeClr>
              </a:solidFill>
              <a:latin typeface="+mn-lt"/>
              <a:ea typeface="+mn-ea"/>
            </a:endParaRP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0E697DF9-C75B-4B5A-CBE1-9B6AA47EB304}"/>
                  </a:ext>
                </a:extLst>
              </p:cNvPr>
              <p:cNvSpPr>
                <a:spLocks noGrp="1"/>
              </p:cNvSpPr>
              <p:nvPr>
                <p:ph idx="1"/>
              </p:nvPr>
            </p:nvSpPr>
            <p:spPr>
              <a:xfrm>
                <a:off x="486383" y="2509266"/>
                <a:ext cx="8142051" cy="4212210"/>
              </a:xfrm>
            </p:spPr>
            <p:txBody>
              <a:bodyPr>
                <a:normAutofit/>
              </a:bodyPr>
              <a:lstStyle/>
              <a:p>
                <a:pPr>
                  <a:lnSpc>
                    <a:spcPct val="150000"/>
                  </a:lnSpc>
                </a:pPr>
                <a:r>
                  <a:rPr lang="zh-CN" altLang="en-US" sz="2200" dirty="0"/>
                  <a:t>选取初值</a:t>
                </a:r>
                <a:r>
                  <a:rPr lang="en-US" altLang="zh-CN" sz="2200" dirty="0"/>
                  <a:t>:  </a:t>
                </a:r>
                <a14:m>
                  <m:oMath xmlns:m="http://schemas.openxmlformats.org/officeDocument/2006/math">
                    <m:sSup>
                      <m:sSupPr>
                        <m:ctrlPr>
                          <a:rPr lang="en-US" altLang="zh-CN" sz="2200" i="1" smtClean="0">
                            <a:latin typeface="Cambria Math" panose="02040503050406030204" pitchFamily="18" charset="0"/>
                          </a:rPr>
                        </m:ctrlPr>
                      </m:sSupPr>
                      <m:e>
                        <m:r>
                          <a:rPr lang="zh-CN" altLang="en-US" sz="2200" i="1" smtClean="0">
                            <a:latin typeface="Cambria Math" panose="02040503050406030204" pitchFamily="18" charset="0"/>
                          </a:rPr>
                          <m:t>𝜃</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zh-CN" altLang="en-US" sz="2200" b="0" i="1" smtClean="0">
                            <a:latin typeface="Cambria Math" panose="02040503050406030204" pitchFamily="18" charset="0"/>
                          </a:rPr>
                          <m:t>𝜋</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m:t>
                    </m:r>
                  </m:oMath>
                </a14:m>
                <a:endParaRPr lang="en-US" altLang="zh-CN" sz="2200" dirty="0"/>
              </a:p>
              <a:p>
                <a:pPr>
                  <a:lnSpc>
                    <a:spcPct val="150000"/>
                  </a:lnSpc>
                </a:pPr>
                <a:r>
                  <a:rPr lang="zh-CN" altLang="en-US" sz="2200" dirty="0"/>
                  <a:t>第</a:t>
                </a:r>
                <a14:m>
                  <m:oMath xmlns:m="http://schemas.openxmlformats.org/officeDocument/2006/math">
                    <m:r>
                      <a:rPr lang="en-US" altLang="zh-CN" sz="2200" i="1" dirty="0" smtClean="0">
                        <a:latin typeface="Cambria Math" panose="02040503050406030204" pitchFamily="18" charset="0"/>
                      </a:rPr>
                      <m:t>𝑖</m:t>
                    </m:r>
                  </m:oMath>
                </a14:m>
                <a:r>
                  <a:rPr lang="zh-CN" altLang="en-US" sz="2200" dirty="0"/>
                  <a:t>步的估计值</a:t>
                </a:r>
                <a:r>
                  <a:rPr lang="en-US" altLang="zh-CN" sz="2200" dirty="0"/>
                  <a:t>:  </a:t>
                </a:r>
                <a14:m>
                  <m:oMath xmlns:m="http://schemas.openxmlformats.org/officeDocument/2006/math">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𝜃</m:t>
                        </m:r>
                      </m:e>
                      <m:sup>
                        <m:r>
                          <a:rPr lang="en-US" altLang="zh-CN" sz="2200" i="1">
                            <a:latin typeface="Cambria Math" panose="02040503050406030204" pitchFamily="18" charset="0"/>
                          </a:rPr>
                          <m:t>(</m:t>
                        </m:r>
                        <m:r>
                          <a:rPr lang="en-US" altLang="zh-CN" sz="2200" b="0" i="1" smtClean="0">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𝜋</m:t>
                        </m:r>
                      </m:e>
                      <m:sup>
                        <m:r>
                          <a:rPr lang="en-US" altLang="zh-CN" sz="2200" i="1">
                            <a:latin typeface="Cambria Math" panose="02040503050406030204" pitchFamily="18" charset="0"/>
                          </a:rPr>
                          <m:t>(</m:t>
                        </m:r>
                        <m:r>
                          <a:rPr lang="en-US" altLang="zh-CN" sz="2200" b="0" i="1" smtClean="0">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𝑝</m:t>
                        </m:r>
                      </m:e>
                      <m:sup>
                        <m:r>
                          <a:rPr lang="en-US" altLang="zh-CN" sz="2200" i="1">
                            <a:latin typeface="Cambria Math" panose="02040503050406030204" pitchFamily="18" charset="0"/>
                          </a:rPr>
                          <m:t>(</m:t>
                        </m:r>
                        <m:r>
                          <a:rPr lang="en-US" altLang="zh-CN" sz="2200" b="0" i="1" smtClean="0">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𝑞</m:t>
                        </m:r>
                      </m:e>
                      <m:sup>
                        <m:r>
                          <a:rPr lang="en-US" altLang="zh-CN" sz="2200" i="1">
                            <a:latin typeface="Cambria Math" panose="02040503050406030204" pitchFamily="18" charset="0"/>
                          </a:rPr>
                          <m:t>(</m:t>
                        </m:r>
                        <m:r>
                          <a:rPr lang="en-US" altLang="zh-CN" sz="2200" b="0" i="1" smtClean="0">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oMath>
                </a14:m>
                <a:endParaRPr lang="en-US" altLang="zh-CN" sz="2200" dirty="0"/>
              </a:p>
              <a:p>
                <a:pPr>
                  <a:lnSpc>
                    <a:spcPct val="150000"/>
                  </a:lnSpc>
                </a:pPr>
                <a:r>
                  <a:rPr lang="zh-CN" altLang="en-US" sz="2200" dirty="0"/>
                  <a:t>第</a:t>
                </a:r>
                <a14:m>
                  <m:oMath xmlns:m="http://schemas.openxmlformats.org/officeDocument/2006/math">
                    <m:r>
                      <a:rPr lang="en-US" altLang="zh-CN" sz="2200" i="1" dirty="0" smtClean="0">
                        <a:latin typeface="Cambria Math" panose="02040503050406030204" pitchFamily="18" charset="0"/>
                      </a:rPr>
                      <m:t>𝑖</m:t>
                    </m:r>
                    <m:r>
                      <a:rPr lang="en-US" altLang="zh-CN" sz="2200" i="1" dirty="0" smtClean="0">
                        <a:latin typeface="Cambria Math" panose="02040503050406030204" pitchFamily="18" charset="0"/>
                      </a:rPr>
                      <m:t>+1</m:t>
                    </m:r>
                  </m:oMath>
                </a14:m>
                <a:r>
                  <a:rPr lang="zh-CN" altLang="en-US" sz="2200" dirty="0"/>
                  <a:t>次迭代</a:t>
                </a:r>
                <a:r>
                  <a:rPr lang="en-US" altLang="zh-CN" sz="2200" dirty="0"/>
                  <a:t> (EM</a:t>
                </a:r>
                <a:r>
                  <a:rPr lang="zh-CN" altLang="en-US" sz="2200" dirty="0"/>
                  <a:t>算法</a:t>
                </a:r>
                <a:r>
                  <a:rPr lang="en-US" altLang="zh-CN" sz="2200" dirty="0"/>
                  <a:t>E</a:t>
                </a:r>
                <a:r>
                  <a:rPr lang="zh-CN" altLang="en-US" sz="2200" dirty="0"/>
                  <a:t>步</a:t>
                </a:r>
                <a:r>
                  <a:rPr lang="en-US" altLang="zh-CN" sz="2200" dirty="0"/>
                  <a:t>)——</a:t>
                </a:r>
                <a:r>
                  <a:rPr lang="zh-CN" altLang="en-US" sz="2200" dirty="0"/>
                  <a:t>模型参数 </a:t>
                </a:r>
                <a14:m>
                  <m:oMath xmlns:m="http://schemas.openxmlformats.org/officeDocument/2006/math">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𝜋</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𝑝</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𝑞</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oMath>
                </a14:m>
                <a:r>
                  <a:rPr lang="zh-CN" altLang="en-US" sz="2200" dirty="0"/>
                  <a:t> 下</a:t>
                </a:r>
                <a:r>
                  <a:rPr lang="en-US" altLang="zh-CN" sz="2200" dirty="0"/>
                  <a:t>, </a:t>
                </a:r>
                <a:r>
                  <a:rPr lang="zh-CN" altLang="en-US" sz="2200" dirty="0"/>
                  <a:t>一次实验的</a:t>
                </a:r>
                <a:r>
                  <a:rPr lang="zh-CN" altLang="en-US" sz="2200" b="1" dirty="0">
                    <a:solidFill>
                      <a:srgbClr val="0070C0"/>
                    </a:solidFill>
                  </a:rPr>
                  <a:t>观测数据</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𝒚</m:t>
                        </m:r>
                      </m:e>
                      <m:sub>
                        <m:r>
                          <a:rPr lang="en-US" altLang="zh-CN" sz="2200" b="1" i="1" dirty="0">
                            <a:solidFill>
                              <a:srgbClr val="0070C0"/>
                            </a:solidFill>
                            <a:latin typeface="Cambria Math" panose="02040503050406030204" pitchFamily="18" charset="0"/>
                          </a:rPr>
                          <m:t>𝒋</m:t>
                        </m:r>
                      </m:sub>
                    </m:sSub>
                  </m:oMath>
                </a14:m>
                <a:r>
                  <a:rPr lang="zh-CN" altLang="en-US" sz="2200" b="1" dirty="0">
                    <a:solidFill>
                      <a:srgbClr val="0070C0"/>
                    </a:solidFill>
                  </a:rPr>
                  <a:t>来自掷硬币</a:t>
                </a:r>
                <a14:m>
                  <m:oMath xmlns:m="http://schemas.openxmlformats.org/officeDocument/2006/math">
                    <m:r>
                      <a:rPr lang="en-US" altLang="zh-CN" sz="2200" b="1" i="1" dirty="0" smtClean="0">
                        <a:solidFill>
                          <a:srgbClr val="0070C0"/>
                        </a:solidFill>
                        <a:latin typeface="Cambria Math" panose="02040503050406030204" pitchFamily="18" charset="0"/>
                      </a:rPr>
                      <m:t>𝑩</m:t>
                    </m:r>
                  </m:oMath>
                </a14:m>
                <a:r>
                  <a:rPr lang="zh-CN" altLang="en-US" sz="2200" b="1" dirty="0">
                    <a:solidFill>
                      <a:srgbClr val="0070C0"/>
                    </a:solidFill>
                  </a:rPr>
                  <a:t>的概率 </a:t>
                </a:r>
                <a:r>
                  <a:rPr lang="en-US" altLang="zh-CN" sz="2200" b="1" dirty="0">
                    <a:solidFill>
                      <a:srgbClr val="0070C0"/>
                    </a:solidFill>
                  </a:rPr>
                  <a:t>(</a:t>
                </a:r>
                <a14:m>
                  <m:oMath xmlns:m="http://schemas.openxmlformats.org/officeDocument/2006/math">
                    <m:r>
                      <a:rPr lang="en-US" altLang="zh-CN" sz="2200" b="1" i="1" dirty="0" smtClean="0">
                        <a:solidFill>
                          <a:srgbClr val="0070C0"/>
                        </a:solidFill>
                        <a:latin typeface="Cambria Math" panose="02040503050406030204" pitchFamily="18" charset="0"/>
                      </a:rPr>
                      <m:t>𝑨</m:t>
                    </m:r>
                  </m:oMath>
                </a14:m>
                <a:r>
                  <a:rPr lang="zh-CN" altLang="en-US" sz="2200" b="1" dirty="0">
                    <a:solidFill>
                      <a:srgbClr val="0070C0"/>
                    </a:solidFill>
                  </a:rPr>
                  <a:t>投到正面</a:t>
                </a:r>
                <a:r>
                  <a:rPr lang="en-US" altLang="zh-CN" sz="2200" b="1" dirty="0">
                    <a:solidFill>
                      <a:srgbClr val="0070C0"/>
                    </a:solidFill>
                  </a:rPr>
                  <a:t>):</a:t>
                </a:r>
                <a:endParaRPr lang="en-US" altLang="zh-CN" sz="2200" dirty="0"/>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sz="2200" b="0" i="1" smtClean="0">
                              <a:latin typeface="Cambria Math" panose="02040503050406030204" pitchFamily="18" charset="0"/>
                            </a:rPr>
                          </m:ctrlPr>
                        </m:sSubSupPr>
                        <m:e>
                          <m:r>
                            <a:rPr lang="zh-CN" altLang="en-US" sz="2200" i="1" smtClean="0">
                              <a:latin typeface="Cambria Math" panose="02040503050406030204" pitchFamily="18" charset="0"/>
                            </a:rPr>
                            <m:t>𝜇</m:t>
                          </m:r>
                        </m:e>
                        <m:sub>
                          <m:r>
                            <a:rPr lang="en-US" altLang="zh-CN" sz="2200" b="0" i="1" smtClean="0">
                              <a:latin typeface="Cambria Math" panose="02040503050406030204" pitchFamily="18" charset="0"/>
                            </a:rPr>
                            <m:t>𝑗</m:t>
                          </m:r>
                        </m:sub>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sup>
                      </m:sSubSup>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p>
                            <m:sSupPr>
                              <m:ctrlPr>
                                <a:rPr lang="en-US" altLang="zh-CN" sz="2200" b="0" i="1" smtClean="0">
                                  <a:latin typeface="Cambria Math" panose="02040503050406030204" pitchFamily="18" charset="0"/>
                                </a:rPr>
                              </m:ctrlPr>
                            </m:sSupPr>
                            <m:e>
                              <m:r>
                                <a:rPr lang="zh-CN" altLang="en-US" sz="2200" b="0" i="1" smtClean="0">
                                  <a:latin typeface="Cambria Math" panose="02040503050406030204" pitchFamily="18" charset="0"/>
                                </a:rPr>
                                <m:t>𝜋</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m:t>
                              </m:r>
                            </m:sup>
                          </m:sSup>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m:t>
                                  </m:r>
                                </m:sup>
                              </m:sSup>
                              <m:r>
                                <a:rPr lang="en-US" altLang="zh-CN" sz="2200" b="0" i="1" smtClean="0">
                                  <a:latin typeface="Cambria Math" panose="02040503050406030204" pitchFamily="18" charset="0"/>
                                </a:rPr>
                                <m:t>)</m:t>
                              </m:r>
                            </m:e>
                            <m:sup>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𝑗</m:t>
                                  </m:r>
                                </m:sub>
                              </m:sSub>
                            </m:sup>
                          </m:sSup>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(1−</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m:t>
                                  </m:r>
                                </m:sup>
                              </m:sSup>
                              <m:r>
                                <a:rPr lang="en-US" altLang="zh-CN" sz="2200" b="0" i="1" smtClean="0">
                                  <a:latin typeface="Cambria Math" panose="02040503050406030204" pitchFamily="18" charset="0"/>
                                </a:rPr>
                                <m:t>)</m:t>
                              </m:r>
                            </m:e>
                            <m:sup>
                              <m:r>
                                <a:rPr lang="en-US" altLang="zh-CN" sz="2200" b="0" i="1" smtClean="0">
                                  <a:latin typeface="Cambria Math" panose="02040503050406030204" pitchFamily="18" charset="0"/>
                                </a:rPr>
                                <m:t>1−</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num>
                        <m:den>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𝜋</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𝑝</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e>
                            <m:sup>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(1−</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𝑝</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e>
                            <m:sup>
                              <m:r>
                                <a:rPr lang="en-US" altLang="zh-CN" sz="2200" i="1">
                                  <a:latin typeface="Cambria Math" panose="02040503050406030204" pitchFamily="18" charset="0"/>
                                </a:rPr>
                                <m:t>1−</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r>
                            <a:rPr lang="en-US" altLang="zh-CN" sz="2200" b="0" i="1" smtClean="0">
                              <a:latin typeface="Cambria Math" panose="02040503050406030204" pitchFamily="18" charset="0"/>
                            </a:rPr>
                            <m:t>+(1−</m:t>
                          </m:r>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𝜋</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sSup>
                            <m:sSupPr>
                              <m:ctrlPr>
                                <a:rPr lang="en-US" altLang="zh-CN" sz="2200" i="1">
                                  <a:latin typeface="Cambria Math" panose="02040503050406030204" pitchFamily="18" charset="0"/>
                                </a:rPr>
                              </m:ctrlPr>
                            </m:sSupPr>
                            <m:e>
                              <m:r>
                                <a:rPr lang="en-US" altLang="zh-CN" sz="2200" b="0" i="1" smtClean="0">
                                  <a:latin typeface="Cambria Math" panose="02040503050406030204" pitchFamily="18" charset="0"/>
                                </a:rPr>
                                <m:t>)</m:t>
                              </m:r>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e>
                            <m:sup>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(1−</m:t>
                              </m:r>
                              <m:sSup>
                                <m:sSupPr>
                                  <m:ctrlPr>
                                    <a:rPr lang="en-US" altLang="zh-CN" sz="2200" i="1">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sup>
                              </m:sSup>
                              <m:r>
                                <a:rPr lang="en-US" altLang="zh-CN" sz="2200" i="1">
                                  <a:latin typeface="Cambria Math" panose="02040503050406030204" pitchFamily="18" charset="0"/>
                                </a:rPr>
                                <m:t>)</m:t>
                              </m:r>
                            </m:e>
                            <m:sup>
                              <m:r>
                                <a:rPr lang="en-US" altLang="zh-CN" sz="2200" i="1">
                                  <a:latin typeface="Cambria Math" panose="02040503050406030204" pitchFamily="18" charset="0"/>
                                </a:rPr>
                                <m:t>1−</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sup>
                          </m:sSup>
                        </m:den>
                      </m:f>
                    </m:oMath>
                  </m:oMathPara>
                </a14:m>
                <a:endParaRPr lang="en-US" altLang="zh-CN" sz="2200" dirty="0"/>
              </a:p>
            </p:txBody>
          </p:sp>
        </mc:Choice>
        <mc:Fallback>
          <p:sp>
            <p:nvSpPr>
              <p:cNvPr id="5" name="内容占位符 2">
                <a:extLst>
                  <a:ext uri="{FF2B5EF4-FFF2-40B4-BE49-F238E27FC236}">
                    <a16:creationId xmlns:a16="http://schemas.microsoft.com/office/drawing/2014/main" id="{0E697DF9-C75B-4B5A-CBE1-9B6AA47EB304}"/>
                  </a:ext>
                </a:extLst>
              </p:cNvPr>
              <p:cNvSpPr>
                <a:spLocks noGrp="1" noRot="1" noChangeAspect="1" noMove="1" noResize="1" noEditPoints="1" noAdjustHandles="1" noChangeArrowheads="1" noChangeShapeType="1" noTextEdit="1"/>
              </p:cNvSpPr>
              <p:nvPr>
                <p:ph idx="1"/>
              </p:nvPr>
            </p:nvSpPr>
            <p:spPr>
              <a:xfrm>
                <a:off x="486383" y="2509266"/>
                <a:ext cx="8142051" cy="4212210"/>
              </a:xfrm>
              <a:blipFill>
                <a:blip r:embed="rId2"/>
                <a:stretch>
                  <a:fillRect l="-89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E156D39-1801-8A66-ADD2-39412C60B7F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11</a:t>
            </a:fld>
            <a:endParaRPr lang="en-US" dirty="0"/>
          </a:p>
        </p:txBody>
      </p:sp>
    </p:spTree>
    <p:extLst>
      <p:ext uri="{BB962C8B-B14F-4D97-AF65-F5344CB8AC3E}">
        <p14:creationId xmlns:p14="http://schemas.microsoft.com/office/powerpoint/2010/main" val="8259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8E7B030-4E2B-1E22-761C-5084F85EC0D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12</a:t>
            </a:fld>
            <a:endParaRPr lang="en-US" dirty="0"/>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B5090C69-6A6B-C94F-8E5D-61E504F45A04}"/>
                  </a:ext>
                </a:extLst>
              </p:cNvPr>
              <p:cNvSpPr/>
              <p:nvPr/>
            </p:nvSpPr>
            <p:spPr>
              <a:xfrm>
                <a:off x="201336" y="1687104"/>
                <a:ext cx="8221211" cy="4903778"/>
              </a:xfrm>
              <a:prstGeom prst="rect">
                <a:avLst/>
              </a:prstGeom>
            </p:spPr>
            <p:txBody>
              <a:bodyPr wrap="square">
                <a:spAutoFit/>
              </a:bodyPr>
              <a:lstStyle/>
              <a:p>
                <a:pPr indent="266700" algn="just">
                  <a:lnSpc>
                    <a:spcPct val="150000"/>
                  </a:lnSpc>
                  <a:spcAft>
                    <a:spcPts val="0"/>
                  </a:spcAft>
                  <a:tabLst>
                    <a:tab pos="2933700" algn="ctr"/>
                    <a:tab pos="5867400" algn="r"/>
                  </a:tabLst>
                </a:pPr>
                <a:r>
                  <a:rPr lang="zh-CN" altLang="zh-CN" sz="1400" kern="100" dirty="0">
                    <a:latin typeface="Times New Roman" panose="02020603050405020304" pitchFamily="18" charset="0"/>
                  </a:rPr>
                  <a:t>在模型参数为</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𝜃</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oMath>
                </a14:m>
                <a:r>
                  <a:rPr lang="zh-CN" altLang="zh-CN" sz="1400" kern="100" dirty="0">
                    <a:latin typeface="Times New Roman" panose="02020603050405020304" pitchFamily="18" charset="0"/>
                  </a:rPr>
                  <a:t>，给定</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b="0" i="1" kern="100" smtClean="0">
                            <a:latin typeface="Cambria Math" panose="02040503050406030204" pitchFamily="18" charset="0"/>
                          </a:rPr>
                          <m:t>𝑗</m:t>
                        </m:r>
                      </m:sub>
                    </m:sSub>
                  </m:oMath>
                </a14:m>
                <a:r>
                  <a:rPr lang="zh-CN" altLang="zh-CN" sz="1400" kern="100" dirty="0">
                    <a:latin typeface="Times New Roman" panose="02020603050405020304" pitchFamily="18" charset="0"/>
                  </a:rPr>
                  <a:t>的条件下，掷硬币</a:t>
                </a:r>
                <a:r>
                  <a:rPr lang="en-US" altLang="zh-CN" sz="1400" kern="100" dirty="0">
                    <a:latin typeface="Times New Roman" panose="02020603050405020304" pitchFamily="18" charset="0"/>
                  </a:rPr>
                  <a:t>B</a:t>
                </a:r>
                <a:r>
                  <a:rPr lang="zh-CN" altLang="zh-CN" sz="1400" kern="100" dirty="0">
                    <a:latin typeface="Times New Roman" panose="02020603050405020304" pitchFamily="18" charset="0"/>
                  </a:rPr>
                  <a:t>的概率为</a:t>
                </a:r>
              </a:p>
              <a:p>
                <a:pPr indent="266700" algn="just">
                  <a:lnSpc>
                    <a:spcPct val="150000"/>
                  </a:lnSpc>
                  <a:spcAft>
                    <a:spcPts val="0"/>
                  </a:spcAft>
                  <a:tabLst>
                    <a:tab pos="2933700" algn="ctr"/>
                    <a:tab pos="5867400" algn="r"/>
                  </a:tabLst>
                </a:pPr>
                <a14:m>
                  <m:oMathPara xmlns:m="http://schemas.openxmlformats.org/officeDocument/2006/math">
                    <m:oMathParaPr>
                      <m:jc m:val="centerGroup"/>
                    </m:oMathParaPr>
                    <m:oMath xmlns:m="http://schemas.openxmlformats.org/officeDocument/2006/math">
                      <m:r>
                        <a:rPr lang="en-US" altLang="zh-CN" sz="1400" i="1" kern="100" smtClean="0">
                          <a:solidFill>
                            <a:srgbClr val="FF0000"/>
                          </a:solidFill>
                          <a:latin typeface="Cambria Math" panose="02040503050406030204" pitchFamily="18" charset="0"/>
                        </a:rPr>
                        <m:t>𝑃</m:t>
                      </m:r>
                      <m:d>
                        <m:dPr>
                          <m:ctrlPr>
                            <a:rPr lang="zh-CN" altLang="zh-CN" sz="1400" i="1" kern="100">
                              <a:solidFill>
                                <a:srgbClr val="FF0000"/>
                              </a:solidFill>
                              <a:latin typeface="Cambria Math" panose="02040503050406030204" pitchFamily="18" charset="0"/>
                              <a:ea typeface="Cambria Math" panose="02040503050406030204" pitchFamily="18" charset="0"/>
                            </a:rPr>
                          </m:ctrlPr>
                        </m:dPr>
                        <m:e>
                          <m:sSub>
                            <m:sSubPr>
                              <m:ctrlPr>
                                <a:rPr lang="zh-CN" altLang="zh-CN" sz="1400" i="1" kern="100">
                                  <a:solidFill>
                                    <a:srgbClr val="FF0000"/>
                                  </a:solidFill>
                                  <a:latin typeface="Cambria Math" panose="02040503050406030204" pitchFamily="18" charset="0"/>
                                  <a:ea typeface="Cambria Math" panose="02040503050406030204" pitchFamily="18" charset="0"/>
                                </a:rPr>
                              </m:ctrlPr>
                            </m:sSubPr>
                            <m:e>
                              <m:r>
                                <a:rPr lang="en-US" altLang="zh-CN" sz="1400" i="1" kern="100">
                                  <a:solidFill>
                                    <a:srgbClr val="FF0000"/>
                                  </a:solidFill>
                                  <a:latin typeface="Cambria Math" panose="02040503050406030204" pitchFamily="18" charset="0"/>
                                </a:rPr>
                                <m:t>𝑧</m:t>
                              </m:r>
                            </m:e>
                            <m:sub>
                              <m:r>
                                <a:rPr lang="en-US" altLang="zh-CN" sz="1400" b="0" i="1" kern="100" smtClean="0">
                                  <a:solidFill>
                                    <a:srgbClr val="FF0000"/>
                                  </a:solidFill>
                                  <a:latin typeface="Cambria Math" panose="02040503050406030204" pitchFamily="18" charset="0"/>
                                </a:rPr>
                                <m:t>𝑗</m:t>
                              </m:r>
                            </m:sub>
                          </m:sSub>
                          <m:r>
                            <a:rPr lang="en-US" altLang="zh-CN" sz="1400" kern="100">
                              <a:solidFill>
                                <a:srgbClr val="FF0000"/>
                              </a:solidFill>
                              <a:latin typeface="Cambria Math" panose="02040503050406030204" pitchFamily="18" charset="0"/>
                            </a:rPr>
                            <m:t>=1</m:t>
                          </m:r>
                        </m:e>
                        <m:e>
                          <m:sSub>
                            <m:sSubPr>
                              <m:ctrlPr>
                                <a:rPr lang="zh-CN" altLang="zh-CN" sz="1400" i="1" kern="100">
                                  <a:solidFill>
                                    <a:srgbClr val="FF0000"/>
                                  </a:solidFill>
                                  <a:latin typeface="Cambria Math" panose="02040503050406030204" pitchFamily="18" charset="0"/>
                                  <a:ea typeface="Cambria Math" panose="02040503050406030204" pitchFamily="18" charset="0"/>
                                </a:rPr>
                              </m:ctrlPr>
                            </m:sSubPr>
                            <m:e>
                              <m:r>
                                <a:rPr lang="en-US" altLang="zh-CN" sz="1400" b="0" i="1" kern="100" smtClean="0">
                                  <a:solidFill>
                                    <a:srgbClr val="FF0000"/>
                                  </a:solidFill>
                                  <a:latin typeface="Cambria Math" panose="02040503050406030204" pitchFamily="18" charset="0"/>
                                  <a:ea typeface="Cambria Math" panose="02040503050406030204" pitchFamily="18" charset="0"/>
                                </a:rPr>
                                <m:t>𝑦</m:t>
                              </m:r>
                            </m:e>
                            <m:sub>
                              <m:r>
                                <a:rPr lang="en-US" altLang="zh-CN" sz="1400" b="0" i="1" kern="100" smtClean="0">
                                  <a:solidFill>
                                    <a:srgbClr val="FF0000"/>
                                  </a:solidFill>
                                  <a:latin typeface="Cambria Math" panose="02040503050406030204" pitchFamily="18" charset="0"/>
                                </a:rPr>
                                <m:t>𝑗</m:t>
                              </m:r>
                            </m:sub>
                          </m:sSub>
                          <m:r>
                            <a:rPr lang="en-US" altLang="zh-CN" sz="1400" kern="100">
                              <a:solidFill>
                                <a:srgbClr val="FF0000"/>
                              </a:solidFill>
                              <a:latin typeface="Cambria Math" panose="02040503050406030204" pitchFamily="18" charset="0"/>
                            </a:rPr>
                            <m:t>,</m:t>
                          </m:r>
                          <m:sSup>
                            <m:sSupPr>
                              <m:ctrlPr>
                                <a:rPr lang="zh-CN" altLang="zh-CN" sz="1400" i="1" kern="100">
                                  <a:solidFill>
                                    <a:srgbClr val="FF0000"/>
                                  </a:solidFill>
                                  <a:latin typeface="Cambria Math" panose="02040503050406030204" pitchFamily="18" charset="0"/>
                                  <a:ea typeface="Cambria Math" panose="02040503050406030204" pitchFamily="18" charset="0"/>
                                </a:rPr>
                              </m:ctrlPr>
                            </m:sSupPr>
                            <m:e>
                              <m:r>
                                <a:rPr lang="en-US" altLang="zh-CN" sz="1400" i="1" kern="100">
                                  <a:solidFill>
                                    <a:srgbClr val="FF0000"/>
                                  </a:solidFill>
                                  <a:latin typeface="Cambria Math" panose="02040503050406030204" pitchFamily="18" charset="0"/>
                                </a:rPr>
                                <m:t>𝜃</m:t>
                              </m:r>
                            </m:e>
                            <m:sup>
                              <m:d>
                                <m:dPr>
                                  <m:ctrlPr>
                                    <a:rPr lang="zh-CN" altLang="zh-CN" sz="1400" i="1" kern="100">
                                      <a:solidFill>
                                        <a:srgbClr val="FF0000"/>
                                      </a:solidFill>
                                      <a:latin typeface="Cambria Math" panose="02040503050406030204" pitchFamily="18" charset="0"/>
                                      <a:ea typeface="Cambria Math" panose="02040503050406030204" pitchFamily="18" charset="0"/>
                                    </a:rPr>
                                  </m:ctrlPr>
                                </m:dPr>
                                <m:e>
                                  <m:r>
                                    <a:rPr lang="en-US" altLang="zh-CN" sz="1400" b="0" i="1" kern="100" smtClean="0">
                                      <a:solidFill>
                                        <a:srgbClr val="FF0000"/>
                                      </a:solidFill>
                                      <a:latin typeface="Cambria Math" panose="02040503050406030204" pitchFamily="18" charset="0"/>
                                      <a:ea typeface="Cambria Math" panose="02040503050406030204" pitchFamily="18" charset="0"/>
                                    </a:rPr>
                                    <m:t>𝑖</m:t>
                                  </m:r>
                                </m:e>
                              </m:d>
                            </m:sup>
                          </m:sSup>
                        </m:e>
                      </m:d>
                      <m:r>
                        <a:rPr lang="en-US" altLang="zh-CN" sz="1400" kern="100">
                          <a:latin typeface="Cambria Math" panose="02040503050406030204" pitchFamily="18" charset="0"/>
                        </a:rPr>
                        <m:t>=</m:t>
                      </m:r>
                      <m:f>
                        <m:fPr>
                          <m:ctrlPr>
                            <a:rPr lang="zh-CN" altLang="zh-CN" sz="1400" i="1" kern="100">
                              <a:latin typeface="Cambria Math" panose="02040503050406030204" pitchFamily="18" charset="0"/>
                              <a:ea typeface="Cambria Math" panose="02040503050406030204" pitchFamily="18" charset="0"/>
                            </a:rPr>
                          </m:ctrlPr>
                        </m:fPr>
                        <m:num>
                          <m:r>
                            <a:rPr lang="en-US" altLang="zh-CN" sz="1400" i="1" kern="100">
                              <a:latin typeface="Cambria Math" panose="02040503050406030204" pitchFamily="18" charset="0"/>
                            </a:rPr>
                            <m:t>𝑃</m:t>
                          </m:r>
                          <m:d>
                            <m:dPr>
                              <m:ctrlPr>
                                <a:rPr lang="zh-CN" altLang="zh-CN" sz="1400" i="1" kern="100">
                                  <a:latin typeface="Cambria Math" panose="02040503050406030204" pitchFamily="18" charset="0"/>
                                  <a:ea typeface="Cambria Math" panose="02040503050406030204" pitchFamily="18" charset="0"/>
                                </a:rPr>
                              </m:ctrlPr>
                            </m:dPr>
                            <m:e>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b="0" i="1" kern="100" smtClean="0">
                                      <a:latin typeface="Cambria Math" panose="02040503050406030204" pitchFamily="18" charset="0"/>
                                    </a:rPr>
                                    <m:t>𝑗</m:t>
                                  </m:r>
                                </m:sub>
                              </m:sSub>
                              <m:r>
                                <a:rPr lang="en-US" altLang="zh-CN" sz="1400" kern="100">
                                  <a:latin typeface="Cambria Math" panose="02040503050406030204" pitchFamily="18" charset="0"/>
                                </a:rPr>
                                <m:t>,</m:t>
                              </m:r>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rPr>
                                    <m:t>𝑧</m:t>
                                  </m:r>
                                </m:e>
                                <m:sub>
                                  <m:r>
                                    <a:rPr lang="en-US" altLang="zh-CN" sz="1400" b="0" i="1" kern="100" smtClean="0">
                                      <a:latin typeface="Cambria Math" panose="02040503050406030204" pitchFamily="18" charset="0"/>
                                    </a:rPr>
                                    <m:t>𝑗</m:t>
                                  </m:r>
                                </m:sub>
                              </m:sSub>
                              <m:r>
                                <a:rPr lang="en-US" altLang="zh-CN" sz="1400" kern="100">
                                  <a:latin typeface="Cambria Math" panose="02040503050406030204" pitchFamily="18" charset="0"/>
                                </a:rPr>
                                <m:t>=1</m:t>
                              </m:r>
                            </m:e>
                            <m:e>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𝜃</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num>
                        <m:den>
                          <m:r>
                            <a:rPr lang="en-US" altLang="zh-CN" sz="1400" i="1" kern="100">
                              <a:latin typeface="Cambria Math" panose="02040503050406030204" pitchFamily="18" charset="0"/>
                            </a:rPr>
                            <m:t>𝑃</m:t>
                          </m:r>
                          <m:d>
                            <m:dPr>
                              <m:ctrlPr>
                                <a:rPr lang="zh-CN" altLang="zh-CN" sz="1400" i="1" kern="100">
                                  <a:latin typeface="Cambria Math" panose="02040503050406030204" pitchFamily="18" charset="0"/>
                                  <a:ea typeface="Cambria Math" panose="02040503050406030204" pitchFamily="18" charset="0"/>
                                </a:rPr>
                              </m:ctrlPr>
                            </m:dPr>
                            <m:e>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b="0" i="1" kern="100" smtClean="0">
                                      <a:latin typeface="Cambria Math" panose="02040503050406030204" pitchFamily="18" charset="0"/>
                                    </a:rPr>
                                    <m:t>𝑗</m:t>
                                  </m:r>
                                </m:sub>
                              </m:sSub>
                            </m:e>
                            <m:e>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𝜃</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den>
                      </m:f>
                    </m:oMath>
                  </m:oMathPara>
                </a14:m>
                <a:endParaRPr lang="zh-CN" altLang="zh-CN" sz="1400" kern="100" dirty="0">
                  <a:latin typeface="Times New Roman" panose="02020603050405020304" pitchFamily="18" charset="0"/>
                </a:endParaRPr>
              </a:p>
              <a:p>
                <a:pPr indent="266700" algn="just">
                  <a:lnSpc>
                    <a:spcPct val="150000"/>
                  </a:lnSpc>
                  <a:spcAft>
                    <a:spcPts val="0"/>
                  </a:spcAft>
                  <a:tabLst>
                    <a:tab pos="2933700" algn="ctr"/>
                    <a:tab pos="5867400" algn="r"/>
                  </a:tabLst>
                </a:pPr>
                <a14:m>
                  <m:oMathPara xmlns:m="http://schemas.openxmlformats.org/officeDocument/2006/math">
                    <m:oMathParaPr>
                      <m:jc m:val="centerGroup"/>
                    </m:oMathParaPr>
                    <m:oMath xmlns:m="http://schemas.openxmlformats.org/officeDocument/2006/math">
                      <m:eqArr>
                        <m:eqArrPr>
                          <m:ctrlPr>
                            <a:rPr lang="zh-CN" altLang="zh-CN" sz="1400" i="1" kern="100" smtClean="0">
                              <a:latin typeface="Cambria Math" panose="02040503050406030204" pitchFamily="18" charset="0"/>
                              <a:ea typeface="Cambria Math" panose="02040503050406030204" pitchFamily="18" charset="0"/>
                            </a:rPr>
                          </m:ctrlPr>
                        </m:eqArrPr>
                        <m:e>
                          <m:r>
                            <a:rPr lang="en-US" altLang="zh-CN" sz="1400" kern="100">
                              <a:latin typeface="Cambria Math" panose="02040503050406030204" pitchFamily="18" charset="0"/>
                            </a:rPr>
                            <m:t>        =</m:t>
                          </m:r>
                          <m:f>
                            <m:fPr>
                              <m:ctrlPr>
                                <a:rPr lang="zh-CN" altLang="zh-CN" sz="1400" i="1" kern="100">
                                  <a:latin typeface="Cambria Math" panose="02040503050406030204" pitchFamily="18" charset="0"/>
                                  <a:ea typeface="Cambria Math" panose="02040503050406030204" pitchFamily="18" charset="0"/>
                                </a:rPr>
                              </m:ctrlPr>
                            </m:fPr>
                            <m:num>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𝜋</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𝑝</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e>
                                <m:sup>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b="0" i="1" kern="100" smtClean="0">
                                          <a:latin typeface="Cambria Math" panose="02040503050406030204" pitchFamily="18" charset="0"/>
                                        </a:rPr>
                                        <m:t>𝑗</m:t>
                                      </m:r>
                                    </m:sub>
                                  </m:sSub>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𝑝</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e>
                                <m:sup>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num>
                            <m:den>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𝜋</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𝑝</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e>
                                <m:sup>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𝑝</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e>
                                <m:sup>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r>
                                <a:rPr lang="en-US" altLang="zh-CN" sz="1400"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sSup>
                                        <m:sSupPr>
                                          <m:ctrlPr>
                                            <a:rPr lang="en-US" altLang="zh-CN" sz="1400" b="0" i="1" kern="100" smtClean="0">
                                              <a:latin typeface="Cambria Math" panose="02040503050406030204" pitchFamily="18" charset="0"/>
                                            </a:rPr>
                                          </m:ctrlPr>
                                        </m:sSupPr>
                                        <m:e>
                                          <m:r>
                                            <a:rPr lang="en-US" altLang="zh-CN" sz="1400" i="1" kern="100">
                                              <a:latin typeface="Cambria Math" panose="02040503050406030204" pitchFamily="18" charset="0"/>
                                            </a:rPr>
                                            <m:t>𝜋</m:t>
                                          </m:r>
                                        </m:e>
                                        <m:sup>
                                          <m:r>
                                            <a:rPr lang="en-US" altLang="zh-CN" sz="1400" b="0" i="1" kern="100" smtClean="0">
                                              <a:latin typeface="Cambria Math" panose="02040503050406030204" pitchFamily="18" charset="0"/>
                                            </a:rPr>
                                            <m:t>(</m:t>
                                          </m:r>
                                          <m:r>
                                            <a:rPr lang="en-US" altLang="zh-CN" sz="1400" b="0" i="1" kern="100" smtClean="0">
                                              <a:latin typeface="Cambria Math" panose="02040503050406030204" pitchFamily="18" charset="0"/>
                                            </a:rPr>
                                            <m:t>𝑖</m:t>
                                          </m:r>
                                          <m:r>
                                            <a:rPr lang="en-US" altLang="zh-CN" sz="1400" b="0" i="1" kern="100" smtClean="0">
                                              <a:latin typeface="Cambria Math" panose="02040503050406030204" pitchFamily="18" charset="0"/>
                                            </a:rPr>
                                            <m:t>)</m:t>
                                          </m:r>
                                        </m:sup>
                                      </m:sSup>
                                    </m:e>
                                  </m:d>
                                </m:e>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𝑞</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e>
                                <m:sup>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𝑞</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e>
                                  </m:d>
                                </m:e>
                                <m:sup>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den>
                          </m:f>
                          <m:r>
                            <a:rPr lang="en-US" altLang="zh-CN" sz="1400" kern="100">
                              <a:latin typeface="Cambria Math" panose="02040503050406030204" pitchFamily="18" charset="0"/>
                            </a:rPr>
                            <m:t>#</m:t>
                          </m:r>
                        </m:e>
                      </m:eqArr>
                    </m:oMath>
                  </m:oMathPara>
                </a14:m>
                <a:endParaRPr lang="zh-CN" altLang="zh-CN" sz="1400" kern="100" dirty="0">
                  <a:latin typeface="Times New Roman" panose="02020603050405020304" pitchFamily="18" charset="0"/>
                </a:endParaRPr>
              </a:p>
              <a:p>
                <a:pPr indent="266700" algn="just">
                  <a:lnSpc>
                    <a:spcPct val="150000"/>
                  </a:lnSpc>
                  <a:spcAft>
                    <a:spcPts val="0"/>
                  </a:spcAft>
                  <a:tabLst>
                    <a:tab pos="2933700" algn="ctr"/>
                    <a:tab pos="5867400" algn="r"/>
                  </a:tabLst>
                </a:pPr>
                <a14:m>
                  <m:oMathPara xmlns:m="http://schemas.openxmlformats.org/officeDocument/2006/math">
                    <m:oMathParaPr>
                      <m:jc m:val="centerGroup"/>
                    </m:oMathParaPr>
                    <m:oMath xmlns:m="http://schemas.openxmlformats.org/officeDocument/2006/math">
                      <m:r>
                        <a:rPr lang="en-US" altLang="zh-CN" sz="1400" kern="100">
                          <a:latin typeface="Cambria Math" panose="02040503050406030204" pitchFamily="18" charset="0"/>
                        </a:rPr>
                        <m:t>≝</m:t>
                      </m:r>
                      <m:sSubSup>
                        <m:sSubSupPr>
                          <m:ctrlPr>
                            <a:rPr lang="zh-CN" altLang="zh-CN" sz="1400" i="1" kern="100">
                              <a:latin typeface="Cambria Math" panose="02040503050406030204" pitchFamily="18" charset="0"/>
                              <a:ea typeface="Cambria Math" panose="02040503050406030204" pitchFamily="18" charset="0"/>
                            </a:rPr>
                          </m:ctrlPr>
                        </m:sSubSupPr>
                        <m:e>
                          <m:r>
                            <a:rPr lang="en-US" altLang="zh-CN" sz="1400" i="1" kern="100">
                              <a:latin typeface="Cambria Math" panose="02040503050406030204" pitchFamily="18" charset="0"/>
                            </a:rPr>
                            <m:t>𝜇</m:t>
                          </m:r>
                        </m:e>
                        <m:sub>
                          <m:r>
                            <a:rPr lang="en-US" altLang="zh-CN" sz="1400" i="1" kern="100">
                              <a:latin typeface="Cambria Math" panose="02040503050406030204" pitchFamily="18" charset="0"/>
                            </a:rPr>
                            <m:t>𝑗</m:t>
                          </m:r>
                        </m:sub>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r>
                                <a:rPr lang="en-US" altLang="zh-CN" sz="1400" b="0" i="1" kern="100" smtClean="0">
                                  <a:latin typeface="Cambria Math" panose="02040503050406030204" pitchFamily="18" charset="0"/>
                                  <a:ea typeface="Cambria Math" panose="02040503050406030204" pitchFamily="18" charset="0"/>
                                </a:rPr>
                                <m:t>+1</m:t>
                              </m:r>
                            </m:e>
                          </m:d>
                        </m:sup>
                      </m:sSubSup>
                      <m:r>
                        <a:rPr lang="en-US" altLang="zh-CN" sz="1400" kern="100">
                          <a:latin typeface="Cambria Math" panose="02040503050406030204" pitchFamily="18" charset="0"/>
                        </a:rPr>
                        <m:t>                                                                                                  </m:t>
                      </m:r>
                    </m:oMath>
                  </m:oMathPara>
                </a14:m>
                <a:endParaRPr lang="zh-CN" altLang="zh-CN" sz="1400" kern="100" dirty="0">
                  <a:latin typeface="Times New Roman" panose="02020603050405020304" pitchFamily="18" charset="0"/>
                </a:endParaRPr>
              </a:p>
              <a:p>
                <a:pPr indent="266700" algn="just">
                  <a:lnSpc>
                    <a:spcPct val="150000"/>
                  </a:lnSpc>
                  <a:spcAft>
                    <a:spcPts val="0"/>
                  </a:spcAft>
                  <a:tabLst>
                    <a:tab pos="2933700" algn="ctr"/>
                    <a:tab pos="5867400" algn="r"/>
                  </a:tabLst>
                </a:pPr>
                <a:r>
                  <a:rPr lang="zh-CN" altLang="zh-CN" sz="1400" kern="100" dirty="0">
                    <a:latin typeface="Times New Roman" panose="02020603050405020304" pitchFamily="18" charset="0"/>
                  </a:rPr>
                  <a:t>在模型参数为</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𝜃</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e>
                        </m:d>
                      </m:sup>
                    </m:sSup>
                  </m:oMath>
                </a14:m>
                <a:r>
                  <a:rPr lang="zh-CN" altLang="zh-CN" sz="1400" kern="100" dirty="0">
                    <a:latin typeface="Times New Roman" panose="02020603050405020304" pitchFamily="18" charset="0"/>
                  </a:rPr>
                  <a:t>，给定</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oMath>
                </a14:m>
                <a:r>
                  <a:rPr lang="zh-CN" altLang="zh-CN" sz="1400" kern="100" dirty="0">
                    <a:latin typeface="Times New Roman" panose="02020603050405020304" pitchFamily="18" charset="0"/>
                  </a:rPr>
                  <a:t>的条件下，掷硬币</a:t>
                </a:r>
                <a:r>
                  <a:rPr lang="en-US" altLang="zh-CN" sz="1400" kern="100" dirty="0">
                    <a:latin typeface="Times New Roman" panose="02020603050405020304" pitchFamily="18" charset="0"/>
                  </a:rPr>
                  <a:t>C</a:t>
                </a:r>
                <a:r>
                  <a:rPr lang="zh-CN" altLang="zh-CN" sz="1400" kern="100" dirty="0">
                    <a:latin typeface="Times New Roman" panose="02020603050405020304" pitchFamily="18" charset="0"/>
                  </a:rPr>
                  <a:t>的概率为</a:t>
                </a:r>
              </a:p>
              <a:p>
                <a:pPr indent="266700" algn="just">
                  <a:lnSpc>
                    <a:spcPct val="150000"/>
                  </a:lnSpc>
                  <a:spcAft>
                    <a:spcPts val="0"/>
                  </a:spcAft>
                  <a:tabLst>
                    <a:tab pos="2933700" algn="ctr"/>
                    <a:tab pos="5867400" algn="r"/>
                  </a:tabLst>
                </a:pPr>
                <a14:m>
                  <m:oMathPara xmlns:m="http://schemas.openxmlformats.org/officeDocument/2006/math">
                    <m:oMathParaPr>
                      <m:jc m:val="centerGroup"/>
                    </m:oMathParaPr>
                    <m:oMath xmlns:m="http://schemas.openxmlformats.org/officeDocument/2006/math">
                      <m:eqArr>
                        <m:eqArrPr>
                          <m:ctrlPr>
                            <a:rPr lang="zh-CN" altLang="zh-CN" sz="1400" i="1" kern="100">
                              <a:latin typeface="Cambria Math" panose="02040503050406030204" pitchFamily="18" charset="0"/>
                              <a:ea typeface="Cambria Math" panose="02040503050406030204" pitchFamily="18" charset="0"/>
                            </a:rPr>
                          </m:ctrlPr>
                        </m:eqArrPr>
                        <m:e>
                          <m:r>
                            <a:rPr lang="en-US" altLang="zh-CN" sz="1400" i="1" kern="100">
                              <a:latin typeface="Cambria Math" panose="02040503050406030204" pitchFamily="18" charset="0"/>
                            </a:rPr>
                            <m:t>𝑃</m:t>
                          </m:r>
                          <m:d>
                            <m:dPr>
                              <m:ctrlPr>
                                <a:rPr lang="zh-CN" altLang="zh-CN" sz="1400" i="1" kern="100">
                                  <a:latin typeface="Cambria Math" panose="02040503050406030204" pitchFamily="18" charset="0"/>
                                  <a:ea typeface="Cambria Math" panose="02040503050406030204" pitchFamily="18" charset="0"/>
                                </a:rPr>
                              </m:ctrlPr>
                            </m:dPr>
                            <m:e>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rPr>
                                    <m:t>𝑧</m:t>
                                  </m:r>
                                </m:e>
                                <m:sub>
                                  <m:r>
                                    <a:rPr lang="en-US" altLang="zh-CN" sz="1400" b="0" i="1" kern="100" smtClean="0">
                                      <a:latin typeface="Cambria Math" panose="02040503050406030204" pitchFamily="18" charset="0"/>
                                    </a:rPr>
                                    <m:t>𝑗</m:t>
                                  </m:r>
                                </m:sub>
                              </m:sSub>
                              <m:r>
                                <a:rPr lang="en-US" altLang="zh-CN" sz="1400" kern="100">
                                  <a:latin typeface="Cambria Math" panose="02040503050406030204" pitchFamily="18" charset="0"/>
                                </a:rPr>
                                <m:t>=0</m:t>
                              </m:r>
                            </m:e>
                            <m:e>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r>
                                <a:rPr lang="en-US" altLang="zh-CN" sz="1400"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𝜃</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𝑡</m:t>
                                      </m:r>
                                    </m:e>
                                  </m:d>
                                </m:sup>
                              </m:sSup>
                            </m:e>
                          </m:d>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Sup>
                            <m:sSubSupPr>
                              <m:ctrlPr>
                                <a:rPr lang="zh-CN" altLang="zh-CN" sz="1400" i="1" kern="100">
                                  <a:latin typeface="Cambria Math" panose="02040503050406030204" pitchFamily="18" charset="0"/>
                                  <a:ea typeface="Cambria Math" panose="02040503050406030204" pitchFamily="18" charset="0"/>
                                </a:rPr>
                              </m:ctrlPr>
                            </m:sSubSupPr>
                            <m:e>
                              <m:r>
                                <a:rPr lang="en-US" altLang="zh-CN" sz="1400" i="1" kern="100">
                                  <a:latin typeface="Cambria Math" panose="02040503050406030204" pitchFamily="18" charset="0"/>
                                </a:rPr>
                                <m:t>𝜇</m:t>
                              </m:r>
                            </m:e>
                            <m:sub>
                              <m:r>
                                <a:rPr lang="en-US" altLang="zh-CN" sz="1400" i="1" kern="100">
                                  <a:latin typeface="Cambria Math" panose="02040503050406030204" pitchFamily="18" charset="0"/>
                                </a:rPr>
                                <m:t>𝑗</m:t>
                              </m:r>
                            </m:sub>
                            <m:sup>
                              <m:d>
                                <m:dPr>
                                  <m:ctrlPr>
                                    <a:rPr lang="zh-CN" altLang="zh-CN" sz="1400" i="1" kern="100">
                                      <a:latin typeface="Cambria Math" panose="02040503050406030204" pitchFamily="18" charset="0"/>
                                      <a:ea typeface="Cambria Math" panose="02040503050406030204" pitchFamily="18" charset="0"/>
                                    </a:rPr>
                                  </m:ctrlPr>
                                </m:dPr>
                                <m:e>
                                  <m:r>
                                    <a:rPr lang="en-US" altLang="zh-CN" sz="1400" b="0" i="1" kern="100" smtClean="0">
                                      <a:latin typeface="Cambria Math" panose="02040503050406030204" pitchFamily="18" charset="0"/>
                                      <a:ea typeface="Cambria Math" panose="02040503050406030204" pitchFamily="18" charset="0"/>
                                    </a:rPr>
                                    <m:t>𝑖</m:t>
                                  </m:r>
                                  <m:r>
                                    <a:rPr lang="en-US" altLang="zh-CN" sz="1400" b="0" i="1" kern="100" smtClean="0">
                                      <a:latin typeface="Cambria Math" panose="02040503050406030204" pitchFamily="18" charset="0"/>
                                      <a:ea typeface="Cambria Math" panose="02040503050406030204" pitchFamily="18" charset="0"/>
                                    </a:rPr>
                                    <m:t>+1</m:t>
                                  </m:r>
                                </m:e>
                              </m:d>
                            </m:sup>
                          </m:sSubSup>
                          <m:r>
                            <a:rPr lang="en-US" altLang="zh-CN" sz="1400" kern="100">
                              <a:latin typeface="Cambria Math" panose="02040503050406030204" pitchFamily="18" charset="0"/>
                            </a:rPr>
                            <m:t>#</m:t>
                          </m:r>
                        </m:e>
                      </m:eqArr>
                    </m:oMath>
                  </m:oMathPara>
                </a14:m>
                <a:endParaRPr lang="en-US" altLang="zh-CN" sz="1400" kern="100" dirty="0">
                  <a:latin typeface="Times New Roman" panose="02020603050405020304" pitchFamily="18" charset="0"/>
                </a:endParaRPr>
              </a:p>
              <a:p>
                <a:pPr indent="266700" algn="just">
                  <a:lnSpc>
                    <a:spcPct val="150000"/>
                  </a:lnSpc>
                  <a:spcAft>
                    <a:spcPts val="0"/>
                  </a:spcAft>
                  <a:tabLst>
                    <a:tab pos="2933700" algn="ctr"/>
                    <a:tab pos="5867400" algn="r"/>
                  </a:tabLst>
                </a:pPr>
                <a:endParaRPr lang="zh-CN" altLang="zh-CN" sz="1400" kern="100" dirty="0">
                  <a:latin typeface="Times New Roman" panose="02020603050405020304" pitchFamily="18" charset="0"/>
                </a:endParaRPr>
              </a:p>
              <a:p>
                <a:pPr indent="266700" algn="just">
                  <a:lnSpc>
                    <a:spcPct val="150000"/>
                  </a:lnSpc>
                  <a:spcAft>
                    <a:spcPts val="0"/>
                  </a:spcAft>
                  <a:tabLst>
                    <a:tab pos="2933700" algn="ctr"/>
                    <a:tab pos="5867400" algn="r"/>
                  </a:tabLs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rPr>
                        <m:t>ℒ</m:t>
                      </m:r>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𝜃</m:t>
                          </m:r>
                        </m:e>
                        <m:e>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𝜃</m:t>
                              </m:r>
                            </m:e>
                            <m:sup>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𝑡</m:t>
                                  </m:r>
                                </m:e>
                              </m:d>
                            </m:sup>
                          </m:sSup>
                        </m:e>
                      </m:d>
                      <m:r>
                        <a:rPr lang="en-US" altLang="zh-CN" sz="1400" kern="100">
                          <a:latin typeface="Cambria Math" panose="02040503050406030204" pitchFamily="18" charset="0"/>
                        </a:rPr>
                        <m:t>=</m:t>
                      </m:r>
                      <m:sSub>
                        <m:sSubPr>
                          <m:ctrlPr>
                            <a:rPr lang="zh-CN" altLang="zh-CN" sz="1400" i="1" kern="100" smtClean="0">
                              <a:solidFill>
                                <a:srgbClr val="C00000"/>
                              </a:solidFill>
                              <a:latin typeface="Cambria Math" panose="02040503050406030204" pitchFamily="18" charset="0"/>
                              <a:ea typeface="Cambria Math" panose="02040503050406030204" pitchFamily="18" charset="0"/>
                            </a:rPr>
                          </m:ctrlPr>
                        </m:sSubPr>
                        <m:e>
                          <m:r>
                            <a:rPr lang="en-US" altLang="zh-CN" sz="1400" i="1" kern="100">
                              <a:solidFill>
                                <a:srgbClr val="C00000"/>
                              </a:solidFill>
                              <a:latin typeface="Cambria Math" panose="02040503050406030204" pitchFamily="18" charset="0"/>
                            </a:rPr>
                            <m:t>𝐸</m:t>
                          </m:r>
                        </m:e>
                        <m:sub>
                          <m:r>
                            <a:rPr lang="en-US" altLang="zh-CN" sz="1400" i="1" kern="100">
                              <a:solidFill>
                                <a:srgbClr val="C00000"/>
                              </a:solidFill>
                              <a:latin typeface="Cambria Math" panose="02040503050406030204" pitchFamily="18" charset="0"/>
                            </a:rPr>
                            <m:t>𝑧</m:t>
                          </m:r>
                        </m:sub>
                      </m:sSub>
                      <m:d>
                        <m:dPr>
                          <m:begChr m:val="["/>
                          <m:endChr m:val="]"/>
                          <m:ctrlPr>
                            <a:rPr lang="zh-CN" altLang="zh-CN" sz="1400" i="1" kern="100">
                              <a:solidFill>
                                <a:srgbClr val="C00000"/>
                              </a:solidFill>
                              <a:latin typeface="Cambria Math" panose="02040503050406030204" pitchFamily="18" charset="0"/>
                              <a:ea typeface="Cambria Math" panose="02040503050406030204" pitchFamily="18" charset="0"/>
                            </a:rPr>
                          </m:ctrlPr>
                        </m:dPr>
                        <m:e>
                          <m:func>
                            <m:funcPr>
                              <m:ctrlPr>
                                <a:rPr lang="zh-CN" altLang="zh-CN" sz="1400" i="1" kern="100">
                                  <a:solidFill>
                                    <a:srgbClr val="C00000"/>
                                  </a:solidFill>
                                  <a:latin typeface="Cambria Math" panose="02040503050406030204" pitchFamily="18" charset="0"/>
                                  <a:ea typeface="Cambria Math" panose="02040503050406030204" pitchFamily="18" charset="0"/>
                                </a:rPr>
                              </m:ctrlPr>
                            </m:funcPr>
                            <m:fName>
                              <m:r>
                                <m:rPr>
                                  <m:sty m:val="p"/>
                                </m:rPr>
                                <a:rPr lang="en-US" altLang="zh-CN" sz="1400" kern="100">
                                  <a:solidFill>
                                    <a:srgbClr val="C00000"/>
                                  </a:solidFill>
                                  <a:latin typeface="Cambria Math" panose="02040503050406030204" pitchFamily="18" charset="0"/>
                                </a:rPr>
                                <m:t>log</m:t>
                              </m:r>
                            </m:fName>
                            <m:e>
                              <m:r>
                                <a:rPr lang="en-US" altLang="zh-CN" sz="1400" i="1" kern="100">
                                  <a:solidFill>
                                    <a:srgbClr val="C00000"/>
                                  </a:solidFill>
                                  <a:latin typeface="Cambria Math" panose="02040503050406030204" pitchFamily="18" charset="0"/>
                                </a:rPr>
                                <m:t>𝑃</m:t>
                              </m:r>
                              <m:d>
                                <m:dPr>
                                  <m:ctrlPr>
                                    <a:rPr lang="zh-CN" altLang="zh-CN" sz="1400" i="1" kern="100">
                                      <a:solidFill>
                                        <a:srgbClr val="C00000"/>
                                      </a:solidFill>
                                      <a:latin typeface="Cambria Math" panose="02040503050406030204" pitchFamily="18" charset="0"/>
                                      <a:ea typeface="Cambria Math" panose="02040503050406030204" pitchFamily="18" charset="0"/>
                                    </a:rPr>
                                  </m:ctrlPr>
                                </m:dPr>
                                <m:e>
                                  <m:r>
                                    <a:rPr lang="en-US" altLang="zh-CN" sz="1400" i="1" kern="100">
                                      <a:solidFill>
                                        <a:srgbClr val="C00000"/>
                                      </a:solidFill>
                                      <a:latin typeface="Cambria Math" panose="02040503050406030204" pitchFamily="18" charset="0"/>
                                    </a:rPr>
                                    <m:t>𝑋</m:t>
                                  </m:r>
                                  <m:r>
                                    <a:rPr lang="en-US" altLang="zh-CN" sz="1400" kern="100">
                                      <a:solidFill>
                                        <a:srgbClr val="C00000"/>
                                      </a:solidFill>
                                      <a:latin typeface="Cambria Math" panose="02040503050406030204" pitchFamily="18" charset="0"/>
                                    </a:rPr>
                                    <m:t>,</m:t>
                                  </m:r>
                                  <m:r>
                                    <a:rPr lang="en-US" altLang="zh-CN" sz="1400" i="1" kern="100">
                                      <a:solidFill>
                                        <a:srgbClr val="C00000"/>
                                      </a:solidFill>
                                      <a:latin typeface="Cambria Math" panose="02040503050406030204" pitchFamily="18" charset="0"/>
                                    </a:rPr>
                                    <m:t>𝑍</m:t>
                                  </m:r>
                                </m:e>
                                <m:e>
                                  <m:r>
                                    <a:rPr lang="en-US" altLang="zh-CN" sz="1400" i="1" kern="100">
                                      <a:solidFill>
                                        <a:srgbClr val="C00000"/>
                                      </a:solidFill>
                                      <a:latin typeface="Cambria Math" panose="02040503050406030204" pitchFamily="18" charset="0"/>
                                    </a:rPr>
                                    <m:t>𝜃</m:t>
                                  </m:r>
                                </m:e>
                              </m:d>
                            </m:e>
                          </m:func>
                          <m:r>
                            <a:rPr lang="en-US" altLang="zh-CN" sz="1400" kern="100">
                              <a:solidFill>
                                <a:srgbClr val="C00000"/>
                              </a:solidFill>
                              <a:latin typeface="Cambria Math" panose="02040503050406030204" pitchFamily="18" charset="0"/>
                            </a:rPr>
                            <m:t>;</m:t>
                          </m:r>
                          <m:r>
                            <a:rPr lang="en-US" altLang="zh-CN" sz="1400" i="1" kern="100">
                              <a:solidFill>
                                <a:srgbClr val="C00000"/>
                              </a:solidFill>
                              <a:latin typeface="Cambria Math" panose="02040503050406030204" pitchFamily="18" charset="0"/>
                            </a:rPr>
                            <m:t>𝑋</m:t>
                          </m:r>
                          <m:r>
                            <a:rPr lang="en-US" altLang="zh-CN" sz="1400" kern="100">
                              <a:solidFill>
                                <a:srgbClr val="C00000"/>
                              </a:solidFill>
                              <a:latin typeface="Cambria Math" panose="02040503050406030204" pitchFamily="18" charset="0"/>
                            </a:rPr>
                            <m:t>,</m:t>
                          </m:r>
                          <m:sSup>
                            <m:sSupPr>
                              <m:ctrlPr>
                                <a:rPr lang="zh-CN" altLang="zh-CN" sz="1400" i="1" kern="100">
                                  <a:solidFill>
                                    <a:srgbClr val="C00000"/>
                                  </a:solidFill>
                                  <a:latin typeface="Cambria Math" panose="02040503050406030204" pitchFamily="18" charset="0"/>
                                  <a:ea typeface="Cambria Math" panose="02040503050406030204" pitchFamily="18" charset="0"/>
                                </a:rPr>
                              </m:ctrlPr>
                            </m:sSupPr>
                            <m:e>
                              <m:r>
                                <a:rPr lang="en-US" altLang="zh-CN" sz="1400" i="1" kern="100">
                                  <a:solidFill>
                                    <a:srgbClr val="C00000"/>
                                  </a:solidFill>
                                  <a:latin typeface="Cambria Math" panose="02040503050406030204" pitchFamily="18" charset="0"/>
                                </a:rPr>
                                <m:t>𝜃</m:t>
                              </m:r>
                            </m:e>
                            <m:sup>
                              <m:d>
                                <m:dPr>
                                  <m:ctrlPr>
                                    <a:rPr lang="zh-CN" altLang="zh-CN" sz="1400" i="1" kern="100">
                                      <a:solidFill>
                                        <a:srgbClr val="C00000"/>
                                      </a:solidFill>
                                      <a:latin typeface="Cambria Math" panose="02040503050406030204" pitchFamily="18" charset="0"/>
                                      <a:ea typeface="Cambria Math" panose="02040503050406030204" pitchFamily="18" charset="0"/>
                                    </a:rPr>
                                  </m:ctrlPr>
                                </m:dPr>
                                <m:e>
                                  <m:r>
                                    <a:rPr lang="en-US" altLang="zh-CN" sz="1400" i="1" kern="100">
                                      <a:solidFill>
                                        <a:srgbClr val="C00000"/>
                                      </a:solidFill>
                                      <a:latin typeface="Cambria Math" panose="02040503050406030204" pitchFamily="18" charset="0"/>
                                    </a:rPr>
                                    <m:t>𝑡</m:t>
                                  </m:r>
                                </m:e>
                              </m:d>
                            </m:sup>
                          </m:sSup>
                        </m:e>
                      </m:d>
                    </m:oMath>
                  </m:oMathPara>
                </a14:m>
                <a:endParaRPr lang="zh-CN" altLang="zh-CN" sz="1400" kern="100" dirty="0">
                  <a:latin typeface="Times New Roman" panose="02020603050405020304" pitchFamily="18" charset="0"/>
                </a:endParaRPr>
              </a:p>
              <a:p>
                <a:pPr indent="266700" algn="just">
                  <a:lnSpc>
                    <a:spcPct val="150000"/>
                  </a:lnSpc>
                  <a:spcAft>
                    <a:spcPts val="0"/>
                  </a:spcAft>
                  <a:tabLst>
                    <a:tab pos="2933700" algn="ctr"/>
                    <a:tab pos="5867400" algn="r"/>
                  </a:tabLst>
                </a:pPr>
                <a14:m>
                  <m:oMathPara xmlns:m="http://schemas.openxmlformats.org/officeDocument/2006/math">
                    <m:oMathParaPr>
                      <m:jc m:val="centerGroup"/>
                    </m:oMathParaPr>
                    <m:oMath xmlns:m="http://schemas.openxmlformats.org/officeDocument/2006/math">
                      <m:eqArr>
                        <m:eqArrPr>
                          <m:ctrlPr>
                            <a:rPr lang="zh-CN" altLang="zh-CN" sz="1400" i="1" kern="100">
                              <a:latin typeface="Cambria Math" panose="02040503050406030204" pitchFamily="18" charset="0"/>
                              <a:ea typeface="Cambria Math" panose="02040503050406030204" pitchFamily="18" charset="0"/>
                            </a:rPr>
                          </m:ctrlPr>
                        </m:eqArrPr>
                        <m:e>
                          <m:r>
                            <a:rPr lang="en-US" altLang="zh-CN" sz="1400" kern="100">
                              <a:latin typeface="Cambria Math" panose="02040503050406030204" pitchFamily="18" charset="0"/>
                            </a:rPr>
                            <m:t>=</m:t>
                          </m:r>
                          <m:nary>
                            <m:naryPr>
                              <m:chr m:val="∑"/>
                              <m:limLoc m:val="undOvr"/>
                              <m:ctrlPr>
                                <a:rPr lang="zh-CN" altLang="zh-CN" sz="1400" i="1" kern="100">
                                  <a:latin typeface="Cambria Math" panose="02040503050406030204" pitchFamily="18" charset="0"/>
                                  <a:ea typeface="Cambria Math" panose="02040503050406030204" pitchFamily="18" charset="0"/>
                                </a:rPr>
                              </m:ctrlPr>
                            </m:naryPr>
                            <m:sub>
                              <m:r>
                                <a:rPr lang="en-US" altLang="zh-CN" sz="1400" i="1" kern="100">
                                  <a:latin typeface="Cambria Math" panose="02040503050406030204" pitchFamily="18" charset="0"/>
                                </a:rPr>
                                <m:t>𝑗</m:t>
                              </m:r>
                              <m:r>
                                <a:rPr lang="en-US" altLang="zh-CN" sz="1400" kern="100">
                                  <a:latin typeface="Cambria Math" panose="02040503050406030204" pitchFamily="18" charset="0"/>
                                </a:rPr>
                                <m:t>=1</m:t>
                              </m:r>
                            </m:sub>
                            <m:sup>
                              <m:r>
                                <a:rPr lang="en-US" altLang="zh-CN" sz="1400" i="1" kern="100">
                                  <a:latin typeface="Cambria Math" panose="02040503050406030204" pitchFamily="18" charset="0"/>
                                </a:rPr>
                                <m:t>𝑛</m:t>
                              </m:r>
                            </m:sup>
                            <m:e>
                              <m:d>
                                <m:dPr>
                                  <m:begChr m:val="{"/>
                                  <m:endChr m:val="}"/>
                                  <m:ctrlPr>
                                    <a:rPr lang="zh-CN" altLang="zh-CN" sz="1400" i="1" kern="100">
                                      <a:latin typeface="Cambria Math" panose="02040503050406030204" pitchFamily="18" charset="0"/>
                                      <a:ea typeface="Cambria Math" panose="02040503050406030204" pitchFamily="18" charset="0"/>
                                    </a:rPr>
                                  </m:ctrlPr>
                                </m:dPr>
                                <m:e>
                                  <m:sSubSup>
                                    <m:sSubSupPr>
                                      <m:ctrlPr>
                                        <a:rPr lang="zh-CN" altLang="zh-CN" sz="1400" i="1" kern="100">
                                          <a:latin typeface="Cambria Math" panose="02040503050406030204" pitchFamily="18" charset="0"/>
                                          <a:ea typeface="Cambria Math" panose="02040503050406030204" pitchFamily="18" charset="0"/>
                                        </a:rPr>
                                      </m:ctrlPr>
                                    </m:sSubSupPr>
                                    <m:e>
                                      <m:r>
                                        <a:rPr lang="en-US" altLang="zh-CN" sz="1400" i="1" kern="100">
                                          <a:latin typeface="Cambria Math" panose="02040503050406030204" pitchFamily="18" charset="0"/>
                                        </a:rPr>
                                        <m:t>𝜇</m:t>
                                      </m:r>
                                    </m:e>
                                    <m:sub>
                                      <m:r>
                                        <a:rPr lang="en-US" altLang="zh-CN" sz="1400" i="1" kern="100">
                                          <a:latin typeface="Cambria Math" panose="02040503050406030204" pitchFamily="18" charset="0"/>
                                        </a:rPr>
                                        <m:t>𝑗</m:t>
                                      </m:r>
                                    </m:sub>
                                    <m:sup>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ea typeface="Cambria Math" panose="02040503050406030204" pitchFamily="18" charset="0"/>
                                            </a:rPr>
                                            <m:t>𝑖</m:t>
                                          </m:r>
                                          <m:r>
                                            <a:rPr lang="en-US" altLang="zh-CN" sz="1400" i="1" kern="100">
                                              <a:latin typeface="Cambria Math" panose="02040503050406030204" pitchFamily="18" charset="0"/>
                                              <a:ea typeface="Cambria Math" panose="02040503050406030204" pitchFamily="18" charset="0"/>
                                            </a:rPr>
                                            <m:t>+1</m:t>
                                          </m:r>
                                        </m:e>
                                      </m:d>
                                    </m:sup>
                                  </m:sSubSup>
                                  <m:func>
                                    <m:funcPr>
                                      <m:ctrlPr>
                                        <a:rPr lang="zh-CN" altLang="zh-CN" sz="1400" i="1" kern="100">
                                          <a:latin typeface="Cambria Math" panose="02040503050406030204" pitchFamily="18" charset="0"/>
                                          <a:ea typeface="Cambria Math" panose="02040503050406030204" pitchFamily="18" charset="0"/>
                                        </a:rPr>
                                      </m:ctrlPr>
                                    </m:funcPr>
                                    <m:fName>
                                      <m:r>
                                        <m:rPr>
                                          <m:sty m:val="p"/>
                                        </m:rPr>
                                        <a:rPr lang="en-US" altLang="zh-CN" sz="1400" kern="100">
                                          <a:latin typeface="Cambria Math" panose="02040503050406030204" pitchFamily="18" charset="0"/>
                                        </a:rPr>
                                        <m:t>log</m:t>
                                      </m:r>
                                    </m:fName>
                                    <m:e>
                                      <m:r>
                                        <a:rPr lang="en-US" altLang="zh-CN" sz="1400" i="1" kern="100">
                                          <a:latin typeface="Cambria Math" panose="02040503050406030204" pitchFamily="18" charset="0"/>
                                        </a:rPr>
                                        <m:t>𝜋</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𝑝</m:t>
                                          </m:r>
                                        </m:e>
                                        <m:sup>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r>
                                                <a:rPr lang="en-US" altLang="zh-CN" sz="1400" i="1" kern="100">
                                                  <a:latin typeface="Cambria Math" panose="02040503050406030204" pitchFamily="18" charset="0"/>
                                                </a:rPr>
                                                <m:t>𝑝</m:t>
                                              </m:r>
                                            </m:e>
                                          </m:d>
                                        </m:e>
                                        <m:sup>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e>
                                  </m:func>
                                  <m:r>
                                    <a:rPr lang="en-US" altLang="zh-CN" sz="1400" kern="100">
                                      <a:latin typeface="Cambria Math" panose="02040503050406030204" pitchFamily="18" charset="0"/>
                                    </a:rPr>
                                    <m:t>+</m:t>
                                  </m:r>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Sup>
                                        <m:sSubSupPr>
                                          <m:ctrlPr>
                                            <a:rPr lang="zh-CN" altLang="zh-CN" sz="1400" i="1" kern="100">
                                              <a:latin typeface="Cambria Math" panose="02040503050406030204" pitchFamily="18" charset="0"/>
                                              <a:ea typeface="Cambria Math" panose="02040503050406030204" pitchFamily="18" charset="0"/>
                                            </a:rPr>
                                          </m:ctrlPr>
                                        </m:sSubSupPr>
                                        <m:e>
                                          <m:r>
                                            <a:rPr lang="en-US" altLang="zh-CN" sz="1400" i="1" kern="100">
                                              <a:latin typeface="Cambria Math" panose="02040503050406030204" pitchFamily="18" charset="0"/>
                                            </a:rPr>
                                            <m:t>𝜇</m:t>
                                          </m:r>
                                        </m:e>
                                        <m:sub>
                                          <m:r>
                                            <a:rPr lang="en-US" altLang="zh-CN" sz="1400" i="1" kern="100">
                                              <a:latin typeface="Cambria Math" panose="02040503050406030204" pitchFamily="18" charset="0"/>
                                            </a:rPr>
                                            <m:t>𝑗</m:t>
                                          </m:r>
                                        </m:sub>
                                        <m:sup>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ea typeface="Cambria Math" panose="02040503050406030204" pitchFamily="18" charset="0"/>
                                                </a:rPr>
                                                <m:t>𝑖</m:t>
                                              </m:r>
                                              <m:r>
                                                <a:rPr lang="en-US" altLang="zh-CN" sz="1400" i="1" kern="100">
                                                  <a:latin typeface="Cambria Math" panose="02040503050406030204" pitchFamily="18" charset="0"/>
                                                  <a:ea typeface="Cambria Math" panose="02040503050406030204" pitchFamily="18" charset="0"/>
                                                </a:rPr>
                                                <m:t>+1</m:t>
                                              </m:r>
                                            </m:e>
                                          </m:d>
                                        </m:sup>
                                      </m:sSubSup>
                                    </m:e>
                                  </m:d>
                                  <m:func>
                                    <m:funcPr>
                                      <m:ctrlPr>
                                        <a:rPr lang="zh-CN" altLang="zh-CN" sz="1400" i="1" kern="100">
                                          <a:latin typeface="Cambria Math" panose="02040503050406030204" pitchFamily="18" charset="0"/>
                                          <a:ea typeface="Cambria Math" panose="02040503050406030204" pitchFamily="18" charset="0"/>
                                        </a:rPr>
                                      </m:ctrlPr>
                                    </m:funcPr>
                                    <m:fName>
                                      <m:r>
                                        <m:rPr>
                                          <m:sty m:val="p"/>
                                        </m:rPr>
                                        <a:rPr lang="en-US" altLang="zh-CN" sz="1400" kern="100">
                                          <a:latin typeface="Cambria Math" panose="02040503050406030204" pitchFamily="18" charset="0"/>
                                        </a:rPr>
                                        <m:t>log</m:t>
                                      </m:r>
                                    </m:fName>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r>
                                            <a:rPr lang="en-US" altLang="zh-CN" sz="1400" i="1" kern="100">
                                              <a:latin typeface="Cambria Math" panose="02040503050406030204" pitchFamily="18" charset="0"/>
                                            </a:rPr>
                                            <m:t>𝜋</m:t>
                                          </m:r>
                                        </m:e>
                                      </m:d>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𝑞</m:t>
                                          </m:r>
                                        </m:e>
                                        <m:sup>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sSup>
                                        <m:sSupPr>
                                          <m:ctrlPr>
                                            <a:rPr lang="zh-CN" altLang="zh-CN" sz="1400" i="1" kern="100">
                                              <a:latin typeface="Cambria Math" panose="02040503050406030204" pitchFamily="18" charset="0"/>
                                              <a:ea typeface="Cambria Math" panose="02040503050406030204" pitchFamily="18" charset="0"/>
                                            </a:rPr>
                                          </m:ctrlPr>
                                        </m:sSupPr>
                                        <m:e>
                                          <m:d>
                                            <m:dPr>
                                              <m:ctrlPr>
                                                <a:rPr lang="zh-CN" altLang="zh-CN" sz="1400" i="1" kern="100">
                                                  <a:latin typeface="Cambria Math" panose="02040503050406030204" pitchFamily="18" charset="0"/>
                                                  <a:ea typeface="Cambria Math" panose="02040503050406030204" pitchFamily="18" charset="0"/>
                                                </a:rPr>
                                              </m:ctrlPr>
                                            </m:dPr>
                                            <m:e>
                                              <m:r>
                                                <a:rPr lang="en-US" altLang="zh-CN" sz="1400" kern="100">
                                                  <a:latin typeface="Cambria Math" panose="02040503050406030204" pitchFamily="18" charset="0"/>
                                                </a:rPr>
                                                <m:t>1</m:t>
                                              </m:r>
                                              <m:r>
                                                <a:rPr lang="en-US" altLang="zh-CN" sz="1400" i="1" kern="100">
                                                  <a:latin typeface="Cambria Math" panose="02040503050406030204" pitchFamily="18" charset="0"/>
                                                </a:rPr>
                                                <m:t>−</m:t>
                                              </m:r>
                                              <m:r>
                                                <a:rPr lang="en-US" altLang="zh-CN" sz="1400" i="1" kern="100">
                                                  <a:latin typeface="Cambria Math" panose="02040503050406030204" pitchFamily="18" charset="0"/>
                                                </a:rPr>
                                                <m:t>𝑞</m:t>
                                              </m:r>
                                            </m:e>
                                          </m:d>
                                        </m:e>
                                        <m:sup>
                                          <m:r>
                                            <a:rPr lang="en-US" altLang="zh-CN" sz="1400" kern="100">
                                              <a:latin typeface="Cambria Math" panose="02040503050406030204" pitchFamily="18" charset="0"/>
                                            </a:rPr>
                                            <m:t>1</m:t>
                                          </m:r>
                                          <m:r>
                                            <a:rPr lang="en-US" altLang="zh-CN" sz="1400" i="1" kern="100">
                                              <a:latin typeface="Cambria Math" panose="02040503050406030204" pitchFamily="18" charset="0"/>
                                            </a:rPr>
                                            <m:t>−</m:t>
                                          </m:r>
                                          <m:sSub>
                                            <m:sSubPr>
                                              <m:ctrlPr>
                                                <a:rPr lang="zh-CN" altLang="zh-CN" sz="1400" i="1" kern="100">
                                                  <a:latin typeface="Cambria Math" panose="02040503050406030204" pitchFamily="18" charset="0"/>
                                                  <a:ea typeface="Cambria Math" panose="02040503050406030204" pitchFamily="18" charset="0"/>
                                                </a:rPr>
                                              </m:ctrlPr>
                                            </m:sSubPr>
                                            <m:e>
                                              <m:r>
                                                <a:rPr lang="en-US" altLang="zh-CN" sz="1400" b="0" i="1" kern="100" smtClean="0">
                                                  <a:latin typeface="Cambria Math" panose="02040503050406030204" pitchFamily="18" charset="0"/>
                                                  <a:ea typeface="Cambria Math" panose="02040503050406030204" pitchFamily="18" charset="0"/>
                                                </a:rPr>
                                                <m:t>𝑦</m:t>
                                              </m:r>
                                            </m:e>
                                            <m:sub>
                                              <m:r>
                                                <a:rPr lang="en-US" altLang="zh-CN" sz="1400" i="1" kern="100">
                                                  <a:latin typeface="Cambria Math" panose="02040503050406030204" pitchFamily="18" charset="0"/>
                                                </a:rPr>
                                                <m:t>𝑗</m:t>
                                              </m:r>
                                            </m:sub>
                                          </m:sSub>
                                        </m:sup>
                                      </m:sSup>
                                    </m:e>
                                  </m:func>
                                </m:e>
                              </m:d>
                            </m:e>
                          </m:nary>
                          <m:r>
                            <a:rPr lang="en-US" altLang="zh-CN" sz="1400" kern="100">
                              <a:latin typeface="Cambria Math" panose="02040503050406030204" pitchFamily="18" charset="0"/>
                            </a:rPr>
                            <m:t>#</m:t>
                          </m:r>
                        </m:e>
                      </m:eqArr>
                    </m:oMath>
                  </m:oMathPara>
                </a14:m>
                <a:endParaRPr lang="zh-CN" altLang="zh-CN" sz="1400" kern="100" dirty="0">
                  <a:latin typeface="Times New Roman" panose="02020603050405020304" pitchFamily="18" charset="0"/>
                </a:endParaRPr>
              </a:p>
            </p:txBody>
          </p:sp>
        </mc:Choice>
        <mc:Fallback>
          <p:sp>
            <p:nvSpPr>
              <p:cNvPr id="8" name="矩形 7">
                <a:extLst>
                  <a:ext uri="{FF2B5EF4-FFF2-40B4-BE49-F238E27FC236}">
                    <a16:creationId xmlns:a16="http://schemas.microsoft.com/office/drawing/2014/main" id="{B5090C69-6A6B-C94F-8E5D-61E504F45A04}"/>
                  </a:ext>
                </a:extLst>
              </p:cNvPr>
              <p:cNvSpPr>
                <a:spLocks noRot="1" noChangeAspect="1" noMove="1" noResize="1" noEditPoints="1" noAdjustHandles="1" noChangeArrowheads="1" noChangeShapeType="1" noTextEdit="1"/>
              </p:cNvSpPr>
              <p:nvPr/>
            </p:nvSpPr>
            <p:spPr>
              <a:xfrm>
                <a:off x="201336" y="1687104"/>
                <a:ext cx="8221211" cy="490377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672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0E697DF9-C75B-4B5A-CBE1-9B6AA47EB304}"/>
              </a:ext>
            </a:extLst>
          </p:cNvPr>
          <p:cNvSpPr>
            <a:spLocks noGrp="1"/>
          </p:cNvSpPr>
          <p:nvPr>
            <p:ph idx="1"/>
          </p:nvPr>
        </p:nvSpPr>
        <p:spPr>
          <a:xfrm>
            <a:off x="409578" y="2564563"/>
            <a:ext cx="8323293" cy="4149397"/>
          </a:xfrm>
        </p:spPr>
        <p:txBody>
          <a:bodyPr>
            <a:normAutofit/>
          </a:bodyPr>
          <a:lstStyle/>
          <a:p>
            <a:pPr>
              <a:lnSpc>
                <a:spcPct val="100000"/>
              </a:lnSpc>
            </a:pPr>
            <a:r>
              <a:rPr lang="zh-CN" altLang="en-US" sz="2200" dirty="0"/>
              <a:t>计算模型参数的新</a:t>
            </a:r>
            <a:r>
              <a:rPr lang="zh-CN" altLang="en-US" sz="2200"/>
              <a:t>估计值</a:t>
            </a:r>
            <a:r>
              <a:rPr lang="en-US" altLang="zh-CN" sz="2200"/>
              <a:t> (EM</a:t>
            </a:r>
            <a:r>
              <a:rPr lang="zh-CN" altLang="en-US" sz="2200"/>
              <a:t>算法</a:t>
            </a:r>
            <a:r>
              <a:rPr lang="en-US" altLang="zh-CN" sz="2200"/>
              <a:t>M</a:t>
            </a:r>
            <a:r>
              <a:rPr lang="zh-CN" altLang="en-US" sz="2200" dirty="0"/>
              <a:t>步</a:t>
            </a:r>
            <a:r>
              <a:rPr lang="en-US" altLang="zh-CN" sz="2200" dirty="0"/>
              <a:t>)</a:t>
            </a:r>
            <a:endParaRPr lang="zh-CN" altLang="en-US" sz="22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07A4D1A-E1E1-3F72-010E-DA051A3F7EB6}"/>
                  </a:ext>
                </a:extLst>
              </p:cNvPr>
              <p:cNvSpPr txBox="1"/>
              <p:nvPr/>
            </p:nvSpPr>
            <p:spPr>
              <a:xfrm>
                <a:off x="3059442" y="3136668"/>
                <a:ext cx="2679031" cy="10547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r>
                            <a:rPr lang="zh-CN" altLang="en-US" sz="2200" i="1" smtClean="0">
                              <a:latin typeface="Cambria Math" panose="02040503050406030204" pitchFamily="18" charset="0"/>
                            </a:rPr>
                            <m:t>𝜋</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sup>
                      </m:sSup>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𝑛</m:t>
                          </m:r>
                        </m:den>
                      </m:f>
                      <m:nary>
                        <m:naryPr>
                          <m:chr m:val="∑"/>
                          <m:ctrlPr>
                            <a:rPr lang="en-US" altLang="zh-CN" sz="2200" b="0" i="1" smtClean="0">
                              <a:latin typeface="Cambria Math" panose="02040503050406030204" pitchFamily="18" charset="0"/>
                            </a:rPr>
                          </m:ctrlPr>
                        </m:naryPr>
                        <m:sub>
                          <m:r>
                            <m:rPr>
                              <m:brk m:alnAt="23"/>
                            </m:rP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=1</m:t>
                          </m:r>
                        </m:sub>
                        <m:sup>
                          <m:r>
                            <a:rPr lang="en-US" altLang="zh-CN" sz="2200" b="0" i="1" smtClean="0">
                              <a:latin typeface="Cambria Math" panose="02040503050406030204" pitchFamily="18" charset="0"/>
                            </a:rPr>
                            <m:t>𝑛</m:t>
                          </m:r>
                        </m:sup>
                        <m:e>
                          <m:sSubSup>
                            <m:sSubSupPr>
                              <m:ctrlPr>
                                <a:rPr lang="en-US" altLang="zh-CN" sz="2200" b="0" i="1" smtClean="0">
                                  <a:latin typeface="Cambria Math" panose="02040503050406030204" pitchFamily="18" charset="0"/>
                                </a:rPr>
                              </m:ctrlPr>
                            </m:sSubSupPr>
                            <m:e>
                              <m:r>
                                <a:rPr lang="zh-CN" altLang="en-US" sz="2200" b="0" i="1" smtClean="0">
                                  <a:latin typeface="Cambria Math" panose="02040503050406030204" pitchFamily="18" charset="0"/>
                                </a:rPr>
                                <m:t>𝜇</m:t>
                              </m:r>
                            </m:e>
                            <m:sub>
                              <m:r>
                                <a:rPr lang="en-US" altLang="zh-CN" sz="2200" b="0" i="1" smtClean="0">
                                  <a:latin typeface="Cambria Math" panose="02040503050406030204" pitchFamily="18" charset="0"/>
                                </a:rPr>
                                <m:t>𝑗</m:t>
                              </m:r>
                            </m:sub>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sup>
                          </m:sSubSup>
                        </m:e>
                      </m:nary>
                    </m:oMath>
                  </m:oMathPara>
                </a14:m>
                <a:endParaRPr lang="zh-CN" altLang="en-US" sz="2200" dirty="0"/>
              </a:p>
            </p:txBody>
          </p:sp>
        </mc:Choice>
        <mc:Fallback xmlns="">
          <p:sp>
            <p:nvSpPr>
              <p:cNvPr id="13" name="文本框 12">
                <a:extLst>
                  <a:ext uri="{FF2B5EF4-FFF2-40B4-BE49-F238E27FC236}">
                    <a16:creationId xmlns:a16="http://schemas.microsoft.com/office/drawing/2014/main" id="{207A4D1A-E1E1-3F72-010E-DA051A3F7EB6}"/>
                  </a:ext>
                </a:extLst>
              </p:cNvPr>
              <p:cNvSpPr txBox="1">
                <a:spLocks noRot="1" noChangeAspect="1" noMove="1" noResize="1" noEditPoints="1" noAdjustHandles="1" noChangeArrowheads="1" noChangeShapeType="1" noTextEdit="1"/>
              </p:cNvSpPr>
              <p:nvPr/>
            </p:nvSpPr>
            <p:spPr>
              <a:xfrm>
                <a:off x="3059442" y="3136668"/>
                <a:ext cx="2679031" cy="1054776"/>
              </a:xfrm>
              <a:prstGeom prst="rect">
                <a:avLst/>
              </a:prstGeom>
              <a:blipFill>
                <a:blip r:embed="rId2"/>
                <a:stretch>
                  <a:fillRect t="-101190" b="-1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5821B9B-E8DF-EC75-30FB-0D696E5A3D0A}"/>
                  </a:ext>
                </a:extLst>
              </p:cNvPr>
              <p:cNvSpPr txBox="1"/>
              <p:nvPr/>
            </p:nvSpPr>
            <p:spPr>
              <a:xfrm>
                <a:off x="2964252" y="4295889"/>
                <a:ext cx="2854664" cy="1088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sup>
                      </m:sSup>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nary>
                            <m:naryPr>
                              <m:chr m:val="∑"/>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𝑗</m:t>
                              </m:r>
                              <m:r>
                                <a:rPr lang="en-US" altLang="zh-CN" sz="2200" i="1">
                                  <a:latin typeface="Cambria Math" panose="02040503050406030204" pitchFamily="18" charset="0"/>
                                </a:rPr>
                                <m:t>=1</m:t>
                              </m:r>
                            </m:sub>
                            <m:sup>
                              <m:r>
                                <a:rPr lang="en-US" altLang="zh-CN" sz="2200" i="1">
                                  <a:latin typeface="Cambria Math" panose="02040503050406030204" pitchFamily="18" charset="0"/>
                                </a:rPr>
                                <m:t>𝑛</m:t>
                              </m:r>
                            </m:sup>
                            <m:e>
                              <m:sSubSup>
                                <m:sSubSupPr>
                                  <m:ctrlPr>
                                    <a:rPr lang="en-US" altLang="zh-CN" sz="2200" i="1">
                                      <a:latin typeface="Cambria Math" panose="02040503050406030204" pitchFamily="18" charset="0"/>
                                    </a:rPr>
                                  </m:ctrlPr>
                                </m:sSubSupPr>
                                <m:e>
                                  <m:r>
                                    <a:rPr lang="zh-CN" altLang="en-US" sz="2200" i="1">
                                      <a:latin typeface="Cambria Math" panose="02040503050406030204" pitchFamily="18" charset="0"/>
                                    </a:rPr>
                                    <m:t>𝜇</m:t>
                                  </m:r>
                                </m:e>
                                <m:sub>
                                  <m:r>
                                    <a:rPr lang="en-US" altLang="zh-CN" sz="2200" i="1">
                                      <a:latin typeface="Cambria Math" panose="02040503050406030204" pitchFamily="18" charset="0"/>
                                    </a:rPr>
                                    <m:t>𝑗</m:t>
                                  </m:r>
                                </m:sub>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+1)</m:t>
                                  </m:r>
                                </m:sup>
                              </m:sSubSup>
                            </m:e>
                          </m:nary>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𝑗</m:t>
                              </m:r>
                            </m:sub>
                          </m:sSub>
                        </m:num>
                        <m:den>
                          <m:nary>
                            <m:naryPr>
                              <m:chr m:val="∑"/>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𝑗</m:t>
                              </m:r>
                              <m:r>
                                <a:rPr lang="en-US" altLang="zh-CN" sz="2200" i="1">
                                  <a:latin typeface="Cambria Math" panose="02040503050406030204" pitchFamily="18" charset="0"/>
                                </a:rPr>
                                <m:t>=1</m:t>
                              </m:r>
                            </m:sub>
                            <m:sup>
                              <m:r>
                                <a:rPr lang="en-US" altLang="zh-CN" sz="2200" i="1">
                                  <a:latin typeface="Cambria Math" panose="02040503050406030204" pitchFamily="18" charset="0"/>
                                </a:rPr>
                                <m:t>𝑛</m:t>
                              </m:r>
                            </m:sup>
                            <m:e>
                              <m:sSubSup>
                                <m:sSubSupPr>
                                  <m:ctrlPr>
                                    <a:rPr lang="en-US" altLang="zh-CN" sz="2200" i="1">
                                      <a:latin typeface="Cambria Math" panose="02040503050406030204" pitchFamily="18" charset="0"/>
                                    </a:rPr>
                                  </m:ctrlPr>
                                </m:sSubSupPr>
                                <m:e>
                                  <m:r>
                                    <a:rPr lang="zh-CN" altLang="en-US" sz="2200" i="1">
                                      <a:latin typeface="Cambria Math" panose="02040503050406030204" pitchFamily="18" charset="0"/>
                                    </a:rPr>
                                    <m:t>𝜇</m:t>
                                  </m:r>
                                </m:e>
                                <m:sub>
                                  <m:r>
                                    <a:rPr lang="en-US" altLang="zh-CN" sz="2200" i="1">
                                      <a:latin typeface="Cambria Math" panose="02040503050406030204" pitchFamily="18" charset="0"/>
                                    </a:rPr>
                                    <m:t>𝑗</m:t>
                                  </m:r>
                                </m:sub>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+1)</m:t>
                                  </m:r>
                                </m:sup>
                              </m:sSubSup>
                            </m:e>
                          </m:nary>
                        </m:den>
                      </m:f>
                    </m:oMath>
                  </m:oMathPara>
                </a14:m>
                <a:endParaRPr lang="zh-CN" altLang="en-US" sz="2200" dirty="0"/>
              </a:p>
            </p:txBody>
          </p:sp>
        </mc:Choice>
        <mc:Fallback xmlns="">
          <p:sp>
            <p:nvSpPr>
              <p:cNvPr id="14" name="文本框 13">
                <a:extLst>
                  <a:ext uri="{FF2B5EF4-FFF2-40B4-BE49-F238E27FC236}">
                    <a16:creationId xmlns:a16="http://schemas.microsoft.com/office/drawing/2014/main" id="{85821B9B-E8DF-EC75-30FB-0D696E5A3D0A}"/>
                  </a:ext>
                </a:extLst>
              </p:cNvPr>
              <p:cNvSpPr txBox="1">
                <a:spLocks noRot="1" noChangeAspect="1" noMove="1" noResize="1" noEditPoints="1" noAdjustHandles="1" noChangeArrowheads="1" noChangeShapeType="1" noTextEdit="1"/>
              </p:cNvSpPr>
              <p:nvPr/>
            </p:nvSpPr>
            <p:spPr>
              <a:xfrm>
                <a:off x="2964252" y="4295889"/>
                <a:ext cx="2854664" cy="1088888"/>
              </a:xfrm>
              <a:prstGeom prst="rect">
                <a:avLst/>
              </a:prstGeom>
              <a:blipFill>
                <a:blip r:embed="rId3"/>
                <a:stretch>
                  <a:fillRect t="-43023" b="-68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339C55A-B4FC-ECD2-97A8-156C5902EE51}"/>
                  </a:ext>
                </a:extLst>
              </p:cNvPr>
              <p:cNvSpPr txBox="1"/>
              <p:nvPr/>
            </p:nvSpPr>
            <p:spPr>
              <a:xfrm>
                <a:off x="2686051" y="5484670"/>
                <a:ext cx="3497178" cy="1088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+1)</m:t>
                          </m:r>
                        </m:sup>
                      </m:sSup>
                      <m:r>
                        <a:rPr lang="en-US" altLang="zh-CN" sz="2200" i="1">
                          <a:latin typeface="Cambria Math" panose="02040503050406030204" pitchFamily="18" charset="0"/>
                        </a:rPr>
                        <m:t>=</m:t>
                      </m:r>
                      <m:f>
                        <m:fPr>
                          <m:ctrlPr>
                            <a:rPr lang="en-US" altLang="zh-CN" sz="2200" i="1">
                              <a:latin typeface="Cambria Math" panose="02040503050406030204" pitchFamily="18" charset="0"/>
                            </a:rPr>
                          </m:ctrlPr>
                        </m:fPr>
                        <m:num>
                          <m:nary>
                            <m:naryPr>
                              <m:chr m:val="∑"/>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𝑗</m:t>
                              </m:r>
                              <m:r>
                                <a:rPr lang="en-US" altLang="zh-CN" sz="2200" i="1">
                                  <a:latin typeface="Cambria Math" panose="02040503050406030204" pitchFamily="18" charset="0"/>
                                </a:rPr>
                                <m:t>=1</m:t>
                              </m:r>
                            </m:sub>
                            <m:sup>
                              <m:r>
                                <a:rPr lang="en-US" altLang="zh-CN" sz="2200" i="1">
                                  <a:latin typeface="Cambria Math" panose="02040503050406030204" pitchFamily="18" charset="0"/>
                                </a:rPr>
                                <m:t>𝑛</m:t>
                              </m:r>
                            </m:sup>
                            <m:e>
                              <m:sSubSup>
                                <m:sSubSupPr>
                                  <m:ctrlPr>
                                    <a:rPr lang="en-US" altLang="zh-CN" sz="2200" i="1">
                                      <a:latin typeface="Cambria Math" panose="02040503050406030204" pitchFamily="18" charset="0"/>
                                    </a:rPr>
                                  </m:ctrlPr>
                                </m:sSubSupPr>
                                <m:e>
                                  <m:r>
                                    <a:rPr lang="en-US" altLang="zh-CN" sz="2200" b="0" i="1" smtClean="0">
                                      <a:latin typeface="Cambria Math" panose="02040503050406030204" pitchFamily="18" charset="0"/>
                                    </a:rPr>
                                    <m:t>(1−</m:t>
                                  </m:r>
                                  <m:r>
                                    <a:rPr lang="zh-CN" altLang="en-US" sz="2200" i="1">
                                      <a:latin typeface="Cambria Math" panose="02040503050406030204" pitchFamily="18" charset="0"/>
                                    </a:rPr>
                                    <m:t>𝜇</m:t>
                                  </m:r>
                                </m:e>
                                <m:sub>
                                  <m:r>
                                    <a:rPr lang="en-US" altLang="zh-CN" sz="2200" i="1">
                                      <a:latin typeface="Cambria Math" panose="02040503050406030204" pitchFamily="18" charset="0"/>
                                    </a:rPr>
                                    <m:t>𝑗</m:t>
                                  </m:r>
                                </m:sub>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+1)</m:t>
                                  </m:r>
                                </m:sup>
                              </m:sSubSup>
                              <m:r>
                                <a:rPr lang="en-US" altLang="zh-CN" sz="2200" b="0" i="1" smtClean="0">
                                  <a:latin typeface="Cambria Math" panose="02040503050406030204" pitchFamily="18" charset="0"/>
                                </a:rPr>
                                <m:t>)</m:t>
                              </m:r>
                            </m:e>
                          </m:nary>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𝑗</m:t>
                              </m:r>
                            </m:sub>
                          </m:sSub>
                        </m:num>
                        <m:den>
                          <m:nary>
                            <m:naryPr>
                              <m:chr m:val="∑"/>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𝑗</m:t>
                              </m:r>
                              <m:r>
                                <a:rPr lang="en-US" altLang="zh-CN" sz="2200" i="1">
                                  <a:latin typeface="Cambria Math" panose="02040503050406030204" pitchFamily="18" charset="0"/>
                                </a:rPr>
                                <m:t>=1</m:t>
                              </m:r>
                            </m:sub>
                            <m:sup>
                              <m:r>
                                <a:rPr lang="en-US" altLang="zh-CN" sz="2200" i="1">
                                  <a:latin typeface="Cambria Math" panose="02040503050406030204" pitchFamily="18" charset="0"/>
                                </a:rPr>
                                <m:t>𝑛</m:t>
                              </m:r>
                            </m:sup>
                            <m:e>
                              <m:sSubSup>
                                <m:sSubSupPr>
                                  <m:ctrlPr>
                                    <a:rPr lang="en-US" altLang="zh-CN" sz="2200" i="1">
                                      <a:latin typeface="Cambria Math" panose="02040503050406030204" pitchFamily="18" charset="0"/>
                                    </a:rPr>
                                  </m:ctrlPr>
                                </m:sSubSupPr>
                                <m:e>
                                  <m:r>
                                    <a:rPr lang="en-US" altLang="zh-CN" sz="2200" b="0" i="1" smtClean="0">
                                      <a:latin typeface="Cambria Math" panose="02040503050406030204" pitchFamily="18" charset="0"/>
                                    </a:rPr>
                                    <m:t>(1−</m:t>
                                  </m:r>
                                  <m:r>
                                    <a:rPr lang="zh-CN" altLang="en-US" sz="2200" i="1">
                                      <a:latin typeface="Cambria Math" panose="02040503050406030204" pitchFamily="18" charset="0"/>
                                    </a:rPr>
                                    <m:t>𝜇</m:t>
                                  </m:r>
                                </m:e>
                                <m:sub>
                                  <m:r>
                                    <a:rPr lang="en-US" altLang="zh-CN" sz="2200" i="1">
                                      <a:latin typeface="Cambria Math" panose="02040503050406030204" pitchFamily="18" charset="0"/>
                                    </a:rPr>
                                    <m:t>𝑗</m:t>
                                  </m:r>
                                </m:sub>
                                <m:sup>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+1)</m:t>
                                  </m:r>
                                </m:sup>
                              </m:sSubSup>
                              <m:r>
                                <a:rPr lang="en-US" altLang="zh-CN" sz="2200" b="0" i="1" smtClean="0">
                                  <a:latin typeface="Cambria Math" panose="02040503050406030204" pitchFamily="18" charset="0"/>
                                </a:rPr>
                                <m:t>)</m:t>
                              </m:r>
                            </m:e>
                          </m:nary>
                        </m:den>
                      </m:f>
                    </m:oMath>
                  </m:oMathPara>
                </a14:m>
                <a:endParaRPr lang="zh-CN" altLang="en-US" sz="2200" dirty="0"/>
              </a:p>
            </p:txBody>
          </p:sp>
        </mc:Choice>
        <mc:Fallback xmlns="">
          <p:sp>
            <p:nvSpPr>
              <p:cNvPr id="15" name="文本框 14">
                <a:extLst>
                  <a:ext uri="{FF2B5EF4-FFF2-40B4-BE49-F238E27FC236}">
                    <a16:creationId xmlns:a16="http://schemas.microsoft.com/office/drawing/2014/main" id="{7339C55A-B4FC-ECD2-97A8-156C5902EE51}"/>
                  </a:ext>
                </a:extLst>
              </p:cNvPr>
              <p:cNvSpPr txBox="1">
                <a:spLocks noRot="1" noChangeAspect="1" noMove="1" noResize="1" noEditPoints="1" noAdjustHandles="1" noChangeArrowheads="1" noChangeShapeType="1" noTextEdit="1"/>
              </p:cNvSpPr>
              <p:nvPr/>
            </p:nvSpPr>
            <p:spPr>
              <a:xfrm>
                <a:off x="2686051" y="5484670"/>
                <a:ext cx="3497178" cy="1088888"/>
              </a:xfrm>
              <a:prstGeom prst="rect">
                <a:avLst/>
              </a:prstGeom>
              <a:blipFill>
                <a:blip r:embed="rId4"/>
                <a:stretch>
                  <a:fillRect t="-43023" b="-6744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E156D39-1801-8A66-ADD2-39412C60B7F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13</a:t>
            </a:fld>
            <a:endParaRPr lang="en-US" dirty="0"/>
          </a:p>
        </p:txBody>
      </p:sp>
      <p:sp>
        <p:nvSpPr>
          <p:cNvPr id="3" name="标题 1">
            <a:extLst>
              <a:ext uri="{FF2B5EF4-FFF2-40B4-BE49-F238E27FC236}">
                <a16:creationId xmlns:a16="http://schemas.microsoft.com/office/drawing/2014/main" id="{1EB6651C-886C-A0FA-1469-D0A8A9B32F62}"/>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 三</a:t>
            </a:r>
            <a:r>
              <a:rPr lang="zh-CN" altLang="en-US" sz="3200" b="1">
                <a:solidFill>
                  <a:schemeClr val="accent1">
                    <a:lumMod val="50000"/>
                  </a:schemeClr>
                </a:solidFill>
                <a:latin typeface="+mn-lt"/>
                <a:ea typeface="+mn-ea"/>
              </a:rPr>
              <a:t>硬币问题</a:t>
            </a:r>
            <a:endParaRPr lang="zh-CN" altLang="en-US" sz="3200" b="1" dirty="0">
              <a:solidFill>
                <a:schemeClr val="accent1">
                  <a:lumMod val="50000"/>
                </a:schemeClr>
              </a:solidFill>
              <a:latin typeface="+mn-lt"/>
              <a:ea typeface="+mn-ea"/>
            </a:endParaRPr>
          </a:p>
        </p:txBody>
      </p:sp>
    </p:spTree>
    <p:extLst>
      <p:ext uri="{BB962C8B-B14F-4D97-AF65-F5344CB8AC3E}">
        <p14:creationId xmlns:p14="http://schemas.microsoft.com/office/powerpoint/2010/main" val="2857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8B5B77A-812B-810D-2AD7-60ED30C7F6F7}"/>
              </a:ext>
            </a:extLst>
          </p:cNvPr>
          <p:cNvPicPr>
            <a:picLocks noChangeAspect="1"/>
          </p:cNvPicPr>
          <p:nvPr/>
        </p:nvPicPr>
        <p:blipFill>
          <a:blip r:embed="rId2"/>
          <a:stretch>
            <a:fillRect/>
          </a:stretch>
        </p:blipFill>
        <p:spPr>
          <a:xfrm>
            <a:off x="1535710" y="1945500"/>
            <a:ext cx="5745934" cy="4625964"/>
          </a:xfrm>
          <a:prstGeom prst="rect">
            <a:avLst/>
          </a:prstGeom>
        </p:spPr>
      </p:pic>
    </p:spTree>
    <p:extLst>
      <p:ext uri="{BB962C8B-B14F-4D97-AF65-F5344CB8AC3E}">
        <p14:creationId xmlns:p14="http://schemas.microsoft.com/office/powerpoint/2010/main" val="390429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09D57FE6-B2E7-62DA-EF56-A06481AC145C}"/>
                  </a:ext>
                </a:extLst>
              </p:cNvPr>
              <p:cNvSpPr>
                <a:spLocks noGrp="1"/>
              </p:cNvSpPr>
              <p:nvPr>
                <p:ph idx="1"/>
              </p:nvPr>
            </p:nvSpPr>
            <p:spPr>
              <a:xfrm>
                <a:off x="479322" y="2438566"/>
                <a:ext cx="8214852" cy="4159609"/>
              </a:xfrm>
            </p:spPr>
            <p:txBody>
              <a:bodyPr>
                <a:normAutofit fontScale="92500"/>
              </a:bodyPr>
              <a:lstStyle/>
              <a:p>
                <a:pPr>
                  <a:lnSpc>
                    <a:spcPct val="110000"/>
                  </a:lnSpc>
                </a:pPr>
                <a:r>
                  <a:rPr lang="zh-CN" altLang="en-US" sz="2200" dirty="0"/>
                  <a:t>初值</a:t>
                </a:r>
                <a:r>
                  <a:rPr lang="en-US" altLang="zh-CN" sz="2200" dirty="0"/>
                  <a:t>:</a:t>
                </a:r>
              </a:p>
              <a:p>
                <a:pPr marL="0" indent="0" algn="ctr">
                  <a:lnSpc>
                    <a:spcPct val="110000"/>
                  </a:lnSpc>
                  <a:buNone/>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r>
                            <a:rPr lang="zh-CN" altLang="en-US" sz="2200" i="1" smtClean="0">
                              <a:latin typeface="Cambria Math" panose="02040503050406030204" pitchFamily="18" charset="0"/>
                            </a:rPr>
                            <m:t>𝜋</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=0.5,  </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=0.5</m:t>
                      </m:r>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  </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b="0" i="1" smtClean="0">
                              <a:latin typeface="Cambria Math" panose="02040503050406030204" pitchFamily="18" charset="0"/>
                            </a:rPr>
                            <m:t>(0)</m:t>
                          </m:r>
                        </m:sup>
                      </m:sSup>
                      <m:r>
                        <a:rPr lang="en-US" altLang="zh-CN" sz="2200" b="0" i="1" smtClean="0">
                          <a:latin typeface="Cambria Math" panose="02040503050406030204" pitchFamily="18" charset="0"/>
                        </a:rPr>
                        <m:t>=0.5</m:t>
                      </m:r>
                    </m:oMath>
                  </m:oMathPara>
                </a14:m>
                <a:endParaRPr lang="en-US" altLang="zh-CN" sz="2200" dirty="0"/>
              </a:p>
              <a:p>
                <a:pPr marL="0" indent="0" algn="ctr">
                  <a:lnSpc>
                    <a:spcPct val="110000"/>
                  </a:lnSpc>
                  <a:buNone/>
                </a:pPr>
                <a:r>
                  <a:rPr lang="zh-CN" altLang="en-US" sz="2200" dirty="0"/>
                  <a:t>对</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=1</m:t>
                    </m:r>
                  </m:oMath>
                </a14:m>
                <a:r>
                  <a:rPr lang="zh-CN" altLang="en-US" sz="2200" dirty="0"/>
                  <a:t>与</a:t>
                </a:r>
                <a14:m>
                  <m:oMath xmlns:m="http://schemas.openxmlformats.org/officeDocument/2006/math">
                    <m:sSub>
                      <m:sSubPr>
                        <m:ctrlPr>
                          <a:rPr lang="en-US" altLang="zh-CN" sz="2200" i="1" dirty="0" smtClean="0">
                            <a:latin typeface="Cambria Math" panose="02040503050406030204" pitchFamily="18" charset="0"/>
                          </a:rPr>
                        </m:ctrlPr>
                      </m:sSubPr>
                      <m:e>
                        <m:r>
                          <a:rPr lang="en-US" altLang="zh-CN" sz="2200" b="0" i="1" dirty="0" smtClean="0">
                            <a:latin typeface="Cambria Math" panose="02040503050406030204" pitchFamily="18" charset="0"/>
                          </a:rPr>
                          <m:t>𝑦</m:t>
                        </m:r>
                      </m:e>
                      <m:sub>
                        <m:r>
                          <a:rPr lang="en-US" altLang="zh-CN" sz="2200" b="0" i="1" dirty="0" smtClean="0">
                            <a:latin typeface="Cambria Math" panose="02040503050406030204" pitchFamily="18" charset="0"/>
                          </a:rPr>
                          <m:t>𝑗</m:t>
                        </m:r>
                      </m:sub>
                    </m:sSub>
                    <m:r>
                      <a:rPr lang="en-US" altLang="zh-CN" sz="2200" b="0" i="1" dirty="0" smtClean="0">
                        <a:latin typeface="Cambria Math" panose="02040503050406030204" pitchFamily="18" charset="0"/>
                      </a:rPr>
                      <m:t>=0</m:t>
                    </m:r>
                  </m:oMath>
                </a14:m>
                <a:r>
                  <a:rPr lang="zh-CN" altLang="en-US" sz="2200" dirty="0"/>
                  <a:t>均有</a:t>
                </a:r>
                <a14:m>
                  <m:oMath xmlns:m="http://schemas.openxmlformats.org/officeDocument/2006/math">
                    <m:sSubSup>
                      <m:sSubSupPr>
                        <m:ctrlPr>
                          <a:rPr lang="en-US" altLang="zh-CN" sz="2200" i="1" smtClean="0">
                            <a:latin typeface="Cambria Math" panose="02040503050406030204" pitchFamily="18" charset="0"/>
                          </a:rPr>
                        </m:ctrlPr>
                      </m:sSubSupPr>
                      <m:e>
                        <m:r>
                          <a:rPr lang="zh-CN" altLang="en-US" sz="2200" i="1" smtClean="0">
                            <a:latin typeface="Cambria Math" panose="02040503050406030204" pitchFamily="18" charset="0"/>
                          </a:rPr>
                          <m:t>𝜇</m:t>
                        </m:r>
                      </m:e>
                      <m:sub>
                        <m:r>
                          <a:rPr lang="en-US" altLang="zh-CN" sz="2200" b="0" i="1" smtClean="0">
                            <a:latin typeface="Cambria Math" panose="02040503050406030204" pitchFamily="18" charset="0"/>
                          </a:rPr>
                          <m:t>𝑗</m:t>
                        </m:r>
                      </m:sub>
                      <m:sup>
                        <m:r>
                          <a:rPr lang="en-US" altLang="zh-CN" sz="2200" b="0" i="1" smtClean="0">
                            <a:latin typeface="Cambria Math" panose="02040503050406030204" pitchFamily="18" charset="0"/>
                          </a:rPr>
                          <m:t>(1)</m:t>
                        </m:r>
                      </m:sup>
                    </m:sSubSup>
                    <m:r>
                      <a:rPr lang="en-US" altLang="zh-CN" sz="2200" b="0" i="1" smtClean="0">
                        <a:latin typeface="Cambria Math" panose="02040503050406030204" pitchFamily="18" charset="0"/>
                      </a:rPr>
                      <m:t>=0.5</m:t>
                    </m:r>
                  </m:oMath>
                </a14:m>
                <a:endParaRPr lang="en-US" altLang="zh-CN" sz="2200" dirty="0"/>
              </a:p>
              <a:p>
                <a:pPr>
                  <a:lnSpc>
                    <a:spcPct val="110000"/>
                  </a:lnSpc>
                  <a:spcAft>
                    <a:spcPts val="1200"/>
                  </a:spcAft>
                </a:pPr>
                <a:r>
                  <a:rPr lang="zh-CN" altLang="en-US" sz="2200" dirty="0"/>
                  <a:t>利用迭代公式</a:t>
                </a:r>
                <a:r>
                  <a:rPr lang="en-US" altLang="zh-CN" sz="2200" dirty="0"/>
                  <a:t>:</a:t>
                </a:r>
              </a:p>
              <a:p>
                <a:pPr marL="0" indent="0" algn="ctr">
                  <a:lnSpc>
                    <a:spcPct val="110000"/>
                  </a:lnSpc>
                  <a:buNone/>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r>
                            <a:rPr lang="zh-CN" altLang="en-US" sz="2200" i="1" smtClean="0">
                              <a:latin typeface="Cambria Math" panose="02040503050406030204" pitchFamily="18" charset="0"/>
                            </a:rPr>
                            <m:t>𝜋</m:t>
                          </m:r>
                        </m:e>
                        <m:sup>
                          <m:r>
                            <a:rPr lang="en-US" altLang="zh-CN" sz="2200" b="0" i="1" smtClean="0">
                              <a:latin typeface="Cambria Math" panose="02040503050406030204" pitchFamily="18" charset="0"/>
                            </a:rPr>
                            <m:t>(1)</m:t>
                          </m:r>
                        </m:sup>
                      </m:sSup>
                      <m:r>
                        <a:rPr lang="en-US" altLang="zh-CN" sz="2200" b="0" i="1" smtClean="0">
                          <a:latin typeface="Cambria Math" panose="02040503050406030204" pitchFamily="18" charset="0"/>
                        </a:rPr>
                        <m:t>=0.5,  </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(1)</m:t>
                          </m:r>
                        </m:sup>
                      </m:sSup>
                      <m:r>
                        <a:rPr lang="en-US" altLang="zh-CN" sz="2200" b="0" i="1" smtClean="0">
                          <a:latin typeface="Cambria Math" panose="02040503050406030204" pitchFamily="18" charset="0"/>
                        </a:rPr>
                        <m:t>=0.</m:t>
                      </m:r>
                      <m:r>
                        <a:rPr lang="en-US" altLang="zh-CN" sz="2200" b="0" i="0" smtClean="0">
                          <a:latin typeface="Cambria Math" panose="02040503050406030204" pitchFamily="18" charset="0"/>
                        </a:rPr>
                        <m:t>6,</m:t>
                      </m:r>
                      <m:r>
                        <a:rPr lang="en-US" altLang="zh-CN" sz="2200" b="0" i="1" smtClean="0">
                          <a:latin typeface="Cambria Math" panose="02040503050406030204" pitchFamily="18" charset="0"/>
                        </a:rPr>
                        <m:t>  </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b="0" i="1" smtClean="0">
                              <a:latin typeface="Cambria Math" panose="02040503050406030204" pitchFamily="18" charset="0"/>
                            </a:rPr>
                            <m:t>(1)</m:t>
                          </m:r>
                        </m:sup>
                      </m:sSup>
                      <m:r>
                        <a:rPr lang="en-US" altLang="zh-CN" sz="2200" b="0" i="1" smtClean="0">
                          <a:latin typeface="Cambria Math" panose="02040503050406030204" pitchFamily="18" charset="0"/>
                        </a:rPr>
                        <m:t>=0.6</m:t>
                      </m:r>
                    </m:oMath>
                  </m:oMathPara>
                </a14:m>
                <a:endParaRPr lang="en-US" altLang="zh-CN" sz="2200" dirty="0"/>
              </a:p>
              <a:p>
                <a:pPr marL="0" indent="0" algn="ctr">
                  <a:lnSpc>
                    <a:spcPct val="110000"/>
                  </a:lnSpc>
                  <a:buNone/>
                </a:pPr>
                <a14:m>
                  <m:oMathPara xmlns:m="http://schemas.openxmlformats.org/officeDocument/2006/math">
                    <m:oMathParaPr>
                      <m:jc m:val="centerGroup"/>
                    </m:oMathParaPr>
                    <m:oMath xmlns:m="http://schemas.openxmlformats.org/officeDocument/2006/math">
                      <m:sSubSup>
                        <m:sSubSupPr>
                          <m:ctrlPr>
                            <a:rPr lang="en-US" altLang="zh-CN" sz="2200" i="1">
                              <a:latin typeface="Cambria Math" panose="02040503050406030204" pitchFamily="18" charset="0"/>
                            </a:rPr>
                          </m:ctrlPr>
                        </m:sSubSupPr>
                        <m:e>
                          <m:r>
                            <a:rPr lang="zh-CN" altLang="en-US" sz="2200" i="1">
                              <a:latin typeface="Cambria Math" panose="02040503050406030204" pitchFamily="18" charset="0"/>
                            </a:rPr>
                            <m:t>𝜇</m:t>
                          </m:r>
                        </m:e>
                        <m:sub>
                          <m:r>
                            <a:rPr lang="en-US" altLang="zh-CN" sz="2200" i="1">
                              <a:latin typeface="Cambria Math" panose="02040503050406030204" pitchFamily="18" charset="0"/>
                            </a:rPr>
                            <m:t>𝑗</m:t>
                          </m:r>
                        </m:sub>
                        <m:sup>
                          <m:r>
                            <a:rPr lang="en-US" altLang="zh-CN" sz="2200" i="1">
                              <a:latin typeface="Cambria Math" panose="02040503050406030204" pitchFamily="18" charset="0"/>
                            </a:rPr>
                            <m:t>(</m:t>
                          </m:r>
                          <m:r>
                            <a:rPr lang="en-US" altLang="zh-CN" sz="2200" b="0" i="1" smtClean="0">
                              <a:latin typeface="Cambria Math" panose="02040503050406030204" pitchFamily="18" charset="0"/>
                            </a:rPr>
                            <m:t>2</m:t>
                          </m:r>
                          <m:r>
                            <a:rPr lang="en-US" altLang="zh-CN" sz="2200" i="1">
                              <a:latin typeface="Cambria Math" panose="02040503050406030204" pitchFamily="18" charset="0"/>
                            </a:rPr>
                            <m:t>)</m:t>
                          </m:r>
                        </m:sup>
                      </m:sSubSup>
                      <m:r>
                        <a:rPr lang="en-US" altLang="zh-CN" sz="2200" b="0" i="1" smtClean="0">
                          <a:latin typeface="Cambria Math" panose="02040503050406030204" pitchFamily="18" charset="0"/>
                        </a:rPr>
                        <m:t>=0.5,  </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=1, 2,⋯,10</m:t>
                      </m:r>
                    </m:oMath>
                  </m:oMathPara>
                </a14:m>
                <a:endParaRPr lang="en-US" altLang="zh-CN" sz="2200" dirty="0"/>
              </a:p>
              <a:p>
                <a:pPr>
                  <a:lnSpc>
                    <a:spcPct val="110000"/>
                  </a:lnSpc>
                  <a:spcAft>
                    <a:spcPts val="600"/>
                  </a:spcAft>
                </a:pPr>
                <a:r>
                  <a:rPr lang="zh-CN" altLang="en-US" sz="2200" dirty="0"/>
                  <a:t>继续迭代</a:t>
                </a:r>
                <a:r>
                  <a:rPr lang="en-US" altLang="zh-CN" sz="2200" dirty="0"/>
                  <a:t>:</a:t>
                </a:r>
              </a:p>
              <a:p>
                <a:pPr marL="0" indent="0" algn="ctr">
                  <a:lnSpc>
                    <a:spcPct val="110000"/>
                  </a:lnSpc>
                  <a:buNone/>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r>
                            <a:rPr lang="zh-CN" altLang="en-US" sz="2200" i="1" smtClean="0">
                              <a:latin typeface="Cambria Math" panose="02040503050406030204" pitchFamily="18" charset="0"/>
                            </a:rPr>
                            <m:t>𝜋</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=0.5,  </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𝑝</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=0.</m:t>
                      </m:r>
                      <m:r>
                        <a:rPr lang="en-US" altLang="zh-CN" sz="2200" b="0" i="0" smtClean="0">
                          <a:latin typeface="Cambria Math" panose="02040503050406030204" pitchFamily="18" charset="0"/>
                        </a:rPr>
                        <m:t>6,</m:t>
                      </m:r>
                      <m:r>
                        <a:rPr lang="en-US" altLang="zh-CN" sz="2200" b="0" i="1" smtClean="0">
                          <a:latin typeface="Cambria Math" panose="02040503050406030204" pitchFamily="18" charset="0"/>
                        </a:rPr>
                        <m:t>  </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𝑞</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=0.6</m:t>
                      </m:r>
                    </m:oMath>
                  </m:oMathPara>
                </a14:m>
                <a:endParaRPr lang="en-US" altLang="zh-CN" sz="2200" dirty="0"/>
              </a:p>
              <a:p>
                <a:pPr>
                  <a:lnSpc>
                    <a:spcPct val="110000"/>
                  </a:lnSpc>
                </a:pPr>
                <a:r>
                  <a:rPr lang="zh-CN" altLang="en-US" sz="2200" dirty="0"/>
                  <a:t>得到模型参数的极大似然估计</a:t>
                </a:r>
                <a:r>
                  <a:rPr lang="en-US" altLang="zh-CN" sz="2200" dirty="0"/>
                  <a:t>:</a:t>
                </a:r>
                <a14:m>
                  <m:oMath xmlns:m="http://schemas.openxmlformats.org/officeDocument/2006/math">
                    <m:r>
                      <a:rPr lang="en-US" altLang="zh-CN" sz="2200" b="0" i="0" smtClean="0">
                        <a:latin typeface="Cambria Math" panose="02040503050406030204" pitchFamily="18" charset="0"/>
                      </a:rPr>
                      <m:t> </m:t>
                    </m:r>
                    <m:acc>
                      <m:accPr>
                        <m:chr m:val="̂"/>
                        <m:ctrlPr>
                          <a:rPr lang="zh-CN" altLang="en-US" sz="2200" i="1" smtClean="0">
                            <a:latin typeface="Cambria Math" panose="02040503050406030204" pitchFamily="18" charset="0"/>
                          </a:rPr>
                        </m:ctrlPr>
                      </m:accPr>
                      <m:e>
                        <m:r>
                          <a:rPr lang="zh-CN" altLang="en-US" sz="2200" i="1" smtClean="0">
                            <a:latin typeface="Cambria Math" panose="02040503050406030204" pitchFamily="18" charset="0"/>
                          </a:rPr>
                          <m:t>𝜋</m:t>
                        </m:r>
                      </m:e>
                    </m:acc>
                    <m:r>
                      <a:rPr lang="en-US" altLang="zh-CN" sz="2200" b="0" i="1" smtClean="0">
                        <a:latin typeface="Cambria Math" panose="02040503050406030204" pitchFamily="18" charset="0"/>
                      </a:rPr>
                      <m:t>=0.5,  </m:t>
                    </m:r>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𝑝</m:t>
                        </m:r>
                      </m:e>
                    </m:acc>
                    <m:r>
                      <a:rPr lang="en-US" altLang="zh-CN" sz="2200" b="0" i="1" smtClean="0">
                        <a:latin typeface="Cambria Math" panose="02040503050406030204" pitchFamily="18" charset="0"/>
                      </a:rPr>
                      <m:t>=0.6,  </m:t>
                    </m:r>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𝑞</m:t>
                        </m:r>
                      </m:e>
                    </m:acc>
                    <m:r>
                      <a:rPr lang="en-US" altLang="zh-CN" sz="2200" b="0" i="1" smtClean="0">
                        <a:latin typeface="Cambria Math" panose="02040503050406030204" pitchFamily="18" charset="0"/>
                      </a:rPr>
                      <m:t>=0.6</m:t>
                    </m:r>
                  </m:oMath>
                </a14:m>
                <a:endParaRPr lang="zh-CN" altLang="en-US" sz="2200" dirty="0"/>
              </a:p>
            </p:txBody>
          </p:sp>
        </mc:Choice>
        <mc:Fallback xmlns="">
          <p:sp>
            <p:nvSpPr>
              <p:cNvPr id="5" name="内容占位符 3">
                <a:extLst>
                  <a:ext uri="{FF2B5EF4-FFF2-40B4-BE49-F238E27FC236}">
                    <a16:creationId xmlns:a16="http://schemas.microsoft.com/office/drawing/2014/main" id="{09D57FE6-B2E7-62DA-EF56-A06481AC145C}"/>
                  </a:ext>
                </a:extLst>
              </p:cNvPr>
              <p:cNvSpPr>
                <a:spLocks noGrp="1" noRot="1" noChangeAspect="1" noMove="1" noResize="1" noEditPoints="1" noAdjustHandles="1" noChangeArrowheads="1" noChangeShapeType="1" noTextEdit="1"/>
              </p:cNvSpPr>
              <p:nvPr>
                <p:ph idx="1"/>
              </p:nvPr>
            </p:nvSpPr>
            <p:spPr>
              <a:xfrm>
                <a:off x="479322" y="2438566"/>
                <a:ext cx="8214852" cy="4159609"/>
              </a:xfrm>
              <a:blipFill>
                <a:blip r:embed="rId2"/>
                <a:stretch>
                  <a:fillRect l="-617" t="-610" b="-2134"/>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9A2826B-E1EA-D75C-6898-FCD021EA8FD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15</a:t>
            </a:fld>
            <a:endParaRPr lang="en-US" dirty="0"/>
          </a:p>
        </p:txBody>
      </p:sp>
      <p:sp>
        <p:nvSpPr>
          <p:cNvPr id="4" name="标题 1">
            <a:extLst>
              <a:ext uri="{FF2B5EF4-FFF2-40B4-BE49-F238E27FC236}">
                <a16:creationId xmlns:a16="http://schemas.microsoft.com/office/drawing/2014/main" id="{69626646-36CC-8406-1C94-942BEF4BA100}"/>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 三</a:t>
            </a:r>
            <a:r>
              <a:rPr lang="zh-CN" altLang="en-US" sz="3200" b="1">
                <a:solidFill>
                  <a:schemeClr val="accent1">
                    <a:lumMod val="50000"/>
                  </a:schemeClr>
                </a:solidFill>
                <a:latin typeface="+mn-lt"/>
                <a:ea typeface="+mn-ea"/>
              </a:rPr>
              <a:t>硬币问题</a:t>
            </a:r>
            <a:endParaRPr lang="zh-CN" altLang="en-US" sz="3200" b="1" dirty="0">
              <a:solidFill>
                <a:schemeClr val="accent1">
                  <a:lumMod val="50000"/>
                </a:schemeClr>
              </a:solidFill>
              <a:latin typeface="+mn-lt"/>
              <a:ea typeface="+mn-ea"/>
            </a:endParaRPr>
          </a:p>
        </p:txBody>
      </p:sp>
    </p:spTree>
    <p:extLst>
      <p:ext uri="{BB962C8B-B14F-4D97-AF65-F5344CB8AC3E}">
        <p14:creationId xmlns:p14="http://schemas.microsoft.com/office/powerpoint/2010/main" val="12755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9545BD0D-CAE7-E7F1-8134-372873E0D44C}"/>
                  </a:ext>
                </a:extLst>
              </p:cNvPr>
              <p:cNvSpPr>
                <a:spLocks noGrp="1"/>
              </p:cNvSpPr>
              <p:nvPr>
                <p:ph idx="1"/>
              </p:nvPr>
            </p:nvSpPr>
            <p:spPr>
              <a:xfrm>
                <a:off x="590769" y="2568910"/>
                <a:ext cx="7962462" cy="3787441"/>
              </a:xfrm>
            </p:spPr>
            <p:txBody>
              <a:bodyPr>
                <a:normAutofit/>
              </a:bodyPr>
              <a:lstStyle/>
              <a:p>
                <a:r>
                  <a:rPr lang="zh-CN" altLang="en-US" sz="2200" dirty="0"/>
                  <a:t>如果取初值</a:t>
                </a:r>
                <a:r>
                  <a:rPr lang="en-US" altLang="zh-CN" sz="2200" dirty="0"/>
                  <a:t>:</a:t>
                </a:r>
              </a:p>
              <a:p>
                <a:pPr marL="0" indent="0" algn="ctr">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rPr>
                          </m:ctrlPr>
                        </m:sSupPr>
                        <m:e>
                          <m:r>
                            <a:rPr lang="zh-CN" altLang="en-US" sz="2200" i="1">
                              <a:latin typeface="Cambria Math" panose="02040503050406030204" pitchFamily="18" charset="0"/>
                            </a:rPr>
                            <m:t>𝜋</m:t>
                          </m:r>
                        </m:e>
                        <m:sup>
                          <m:r>
                            <a:rPr lang="en-US" altLang="zh-CN" sz="2200" i="1">
                              <a:latin typeface="Cambria Math" panose="02040503050406030204" pitchFamily="18" charset="0"/>
                            </a:rPr>
                            <m:t>(0)</m:t>
                          </m:r>
                        </m:sup>
                      </m:sSup>
                      <m:r>
                        <a:rPr lang="en-US" altLang="zh-CN" sz="2200" i="1">
                          <a:latin typeface="Cambria Math" panose="02040503050406030204" pitchFamily="18" charset="0"/>
                        </a:rPr>
                        <m:t>=0.</m:t>
                      </m:r>
                      <m:r>
                        <a:rPr lang="en-US" altLang="zh-CN" sz="2200" b="0" i="1" smtClean="0">
                          <a:latin typeface="Cambria Math" panose="02040503050406030204" pitchFamily="18" charset="0"/>
                        </a:rPr>
                        <m:t>4</m:t>
                      </m:r>
                      <m:r>
                        <a:rPr lang="en-US" altLang="zh-CN" sz="2200" i="1">
                          <a:latin typeface="Cambria Math" panose="02040503050406030204" pitchFamily="18" charset="0"/>
                        </a:rPr>
                        <m:t>,  </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𝑝</m:t>
                          </m:r>
                        </m:e>
                        <m:sup>
                          <m:r>
                            <a:rPr lang="en-US" altLang="zh-CN" sz="2200" i="1">
                              <a:latin typeface="Cambria Math" panose="02040503050406030204" pitchFamily="18" charset="0"/>
                            </a:rPr>
                            <m:t>(0)</m:t>
                          </m:r>
                        </m:sup>
                      </m:sSup>
                      <m:r>
                        <a:rPr lang="en-US" altLang="zh-CN" sz="2200" i="1">
                          <a:latin typeface="Cambria Math" panose="02040503050406030204" pitchFamily="18" charset="0"/>
                        </a:rPr>
                        <m:t>=0.</m:t>
                      </m:r>
                      <m:r>
                        <a:rPr lang="en-US" altLang="zh-CN" sz="2200" b="0" i="0" smtClean="0">
                          <a:latin typeface="Cambria Math" panose="02040503050406030204" pitchFamily="18" charset="0"/>
                        </a:rPr>
                        <m:t>6</m:t>
                      </m:r>
                      <m:r>
                        <a:rPr lang="en-US" altLang="zh-CN" sz="2200">
                          <a:latin typeface="Cambria Math" panose="02040503050406030204" pitchFamily="18" charset="0"/>
                        </a:rPr>
                        <m:t>,</m:t>
                      </m:r>
                      <m:r>
                        <a:rPr lang="en-US" altLang="zh-CN" sz="2200" i="1">
                          <a:latin typeface="Cambria Math" panose="02040503050406030204" pitchFamily="18" charset="0"/>
                        </a:rPr>
                        <m:t>  </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𝑞</m:t>
                          </m:r>
                        </m:e>
                        <m:sup>
                          <m:r>
                            <a:rPr lang="en-US" altLang="zh-CN" sz="2200" i="1">
                              <a:latin typeface="Cambria Math" panose="02040503050406030204" pitchFamily="18" charset="0"/>
                            </a:rPr>
                            <m:t>(0)</m:t>
                          </m:r>
                        </m:sup>
                      </m:sSup>
                      <m:r>
                        <a:rPr lang="en-US" altLang="zh-CN" sz="2200" i="1">
                          <a:latin typeface="Cambria Math" panose="02040503050406030204" pitchFamily="18" charset="0"/>
                        </a:rPr>
                        <m:t>=0.</m:t>
                      </m:r>
                      <m:r>
                        <a:rPr lang="en-US" altLang="zh-CN" sz="2200" b="0" i="1" smtClean="0">
                          <a:latin typeface="Cambria Math" panose="02040503050406030204" pitchFamily="18" charset="0"/>
                        </a:rPr>
                        <m:t>7</m:t>
                      </m:r>
                    </m:oMath>
                  </m:oMathPara>
                </a14:m>
                <a:endParaRPr lang="en-US" altLang="zh-CN" sz="2200" dirty="0"/>
              </a:p>
              <a:p>
                <a:pPr marL="0" indent="0">
                  <a:lnSpc>
                    <a:spcPct val="150000"/>
                  </a:lnSpc>
                  <a:buNone/>
                </a:pPr>
                <a:r>
                  <a:rPr lang="zh-CN" altLang="en-US" sz="2200" dirty="0"/>
                  <a:t>    迭代结果变为</a:t>
                </a:r>
                <a:endParaRPr lang="en-US" altLang="zh-CN" sz="2200" dirty="0"/>
              </a:p>
              <a:p>
                <a:pPr marL="0" indent="0" algn="ctr">
                  <a:lnSpc>
                    <a:spcPct val="150000"/>
                  </a:lnSpc>
                  <a:buNone/>
                </a:pPr>
                <a14:m>
                  <m:oMathPara xmlns:m="http://schemas.openxmlformats.org/officeDocument/2006/math">
                    <m:oMathParaPr>
                      <m:jc m:val="centerGroup"/>
                    </m:oMathParaPr>
                    <m:oMath xmlns:m="http://schemas.openxmlformats.org/officeDocument/2006/math">
                      <m:acc>
                        <m:accPr>
                          <m:chr m:val="̂"/>
                          <m:ctrlPr>
                            <a:rPr lang="zh-CN" altLang="en-US" sz="2200" i="1" smtClean="0">
                              <a:latin typeface="Cambria Math" panose="02040503050406030204" pitchFamily="18" charset="0"/>
                            </a:rPr>
                          </m:ctrlPr>
                        </m:accPr>
                        <m:e>
                          <m:r>
                            <a:rPr lang="zh-CN" altLang="en-US" sz="2200" i="1" smtClean="0">
                              <a:latin typeface="Cambria Math" panose="02040503050406030204" pitchFamily="18" charset="0"/>
                            </a:rPr>
                            <m:t>𝜋</m:t>
                          </m:r>
                        </m:e>
                      </m:acc>
                      <m:r>
                        <a:rPr lang="en-US" altLang="zh-CN" sz="2200" b="0" i="1" smtClean="0">
                          <a:latin typeface="Cambria Math" panose="02040503050406030204" pitchFamily="18" charset="0"/>
                        </a:rPr>
                        <m:t>=0.4064,  </m:t>
                      </m:r>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𝑝</m:t>
                          </m:r>
                        </m:e>
                      </m:acc>
                      <m:r>
                        <a:rPr lang="en-US" altLang="zh-CN" sz="2200" b="0" i="1" smtClean="0">
                          <a:latin typeface="Cambria Math" panose="02040503050406030204" pitchFamily="18" charset="0"/>
                        </a:rPr>
                        <m:t>=0.5368,  </m:t>
                      </m:r>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𝑞</m:t>
                          </m:r>
                        </m:e>
                      </m:acc>
                      <m:r>
                        <a:rPr lang="en-US" altLang="zh-CN" sz="2200" b="0" i="1" smtClean="0">
                          <a:latin typeface="Cambria Math" panose="02040503050406030204" pitchFamily="18" charset="0"/>
                        </a:rPr>
                        <m:t>=0.6432</m:t>
                      </m:r>
                    </m:oMath>
                  </m:oMathPara>
                </a14:m>
                <a:endParaRPr lang="en-US" altLang="zh-CN" sz="2200" dirty="0"/>
              </a:p>
              <a:p>
                <a:pPr>
                  <a:lnSpc>
                    <a:spcPct val="150000"/>
                  </a:lnSpc>
                </a:pPr>
                <a:r>
                  <a:rPr lang="zh-CN" altLang="en-US" sz="2200" dirty="0"/>
                  <a:t>迭代结果与初值选取有关</a:t>
                </a:r>
                <a:r>
                  <a:rPr lang="en-US" altLang="zh-CN" sz="2200" dirty="0"/>
                  <a:t>!</a:t>
                </a:r>
              </a:p>
              <a:p>
                <a:pPr lvl="1">
                  <a:lnSpc>
                    <a:spcPct val="150000"/>
                  </a:lnSpc>
                </a:pPr>
                <a:r>
                  <a:rPr lang="zh-CN" altLang="en-US" sz="2200" dirty="0"/>
                  <a:t>用多个初值</a:t>
                </a:r>
                <a:r>
                  <a:rPr lang="zh-CN" altLang="en-US" sz="2200"/>
                  <a:t>反复求解 </a:t>
                </a:r>
                <a:r>
                  <a:rPr lang="en-US" altLang="zh-CN" sz="2200"/>
                  <a:t>(</a:t>
                </a:r>
                <a:r>
                  <a:rPr lang="zh-CN" altLang="en-US" sz="2200"/>
                  <a:t>比较似然函数</a:t>
                </a:r>
                <a:r>
                  <a:rPr lang="en-US" altLang="zh-CN" sz="2200"/>
                  <a:t>)</a:t>
                </a:r>
                <a:endParaRPr lang="en-US" altLang="zh-CN" sz="2200" dirty="0"/>
              </a:p>
              <a:p>
                <a:pPr lvl="1">
                  <a:lnSpc>
                    <a:spcPct val="150000"/>
                  </a:lnSpc>
                </a:pPr>
                <a:r>
                  <a:rPr lang="zh-CN" altLang="en-US" sz="2200" dirty="0"/>
                  <a:t>初值选取打破模型对称性</a:t>
                </a:r>
                <a:endParaRPr lang="en-US" altLang="zh-CN" sz="2200" dirty="0"/>
              </a:p>
            </p:txBody>
          </p:sp>
        </mc:Choice>
        <mc:Fallback xmlns="">
          <p:sp>
            <p:nvSpPr>
              <p:cNvPr id="5" name="内容占位符 3">
                <a:extLst>
                  <a:ext uri="{FF2B5EF4-FFF2-40B4-BE49-F238E27FC236}">
                    <a16:creationId xmlns:a16="http://schemas.microsoft.com/office/drawing/2014/main" id="{9545BD0D-CAE7-E7F1-8134-372873E0D44C}"/>
                  </a:ext>
                </a:extLst>
              </p:cNvPr>
              <p:cNvSpPr>
                <a:spLocks noGrp="1" noRot="1" noChangeAspect="1" noMove="1" noResize="1" noEditPoints="1" noAdjustHandles="1" noChangeArrowheads="1" noChangeShapeType="1" noTextEdit="1"/>
              </p:cNvSpPr>
              <p:nvPr>
                <p:ph idx="1"/>
              </p:nvPr>
            </p:nvSpPr>
            <p:spPr>
              <a:xfrm>
                <a:off x="590769" y="2568910"/>
                <a:ext cx="7962462" cy="3787441"/>
              </a:xfrm>
              <a:blipFill>
                <a:blip r:embed="rId2"/>
                <a:stretch>
                  <a:fillRect l="-919" t="-1929" b="-273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38C6EABD-96CB-4835-DA68-37205F7BD19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16</a:t>
            </a:fld>
            <a:endParaRPr lang="en-US" dirty="0"/>
          </a:p>
        </p:txBody>
      </p:sp>
      <p:sp>
        <p:nvSpPr>
          <p:cNvPr id="4" name="标题 1">
            <a:extLst>
              <a:ext uri="{FF2B5EF4-FFF2-40B4-BE49-F238E27FC236}">
                <a16:creationId xmlns:a16="http://schemas.microsoft.com/office/drawing/2014/main" id="{F31EA79E-1E1B-631B-20E7-D07D45D7F012}"/>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 三</a:t>
            </a:r>
            <a:r>
              <a:rPr lang="zh-CN" altLang="en-US" sz="3200" b="1">
                <a:solidFill>
                  <a:schemeClr val="accent1">
                    <a:lumMod val="50000"/>
                  </a:schemeClr>
                </a:solidFill>
                <a:latin typeface="+mn-lt"/>
                <a:ea typeface="+mn-ea"/>
              </a:rPr>
              <a:t>硬币问题</a:t>
            </a:r>
            <a:endParaRPr lang="zh-CN" altLang="en-US" sz="3200" b="1" dirty="0">
              <a:solidFill>
                <a:schemeClr val="accent1">
                  <a:lumMod val="50000"/>
                </a:schemeClr>
              </a:solidFill>
              <a:latin typeface="+mn-lt"/>
              <a:ea typeface="+mn-ea"/>
            </a:endParaRPr>
          </a:p>
        </p:txBody>
      </p:sp>
    </p:spTree>
    <p:extLst>
      <p:ext uri="{BB962C8B-B14F-4D97-AF65-F5344CB8AC3E}">
        <p14:creationId xmlns:p14="http://schemas.microsoft.com/office/powerpoint/2010/main" val="11575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E1CF81-CF01-4A3C-4A6B-933461D41840}"/>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男女身高问题</a:t>
            </a:r>
          </a:p>
        </p:txBody>
      </p:sp>
      <p:sp>
        <p:nvSpPr>
          <p:cNvPr id="5" name="内容占位符 2">
            <a:extLst>
              <a:ext uri="{FF2B5EF4-FFF2-40B4-BE49-F238E27FC236}">
                <a16:creationId xmlns:a16="http://schemas.microsoft.com/office/drawing/2014/main" id="{61AC2F0A-68E9-9067-2DD0-C5068E0D21CD}"/>
              </a:ext>
            </a:extLst>
          </p:cNvPr>
          <p:cNvSpPr>
            <a:spLocks noGrp="1"/>
          </p:cNvSpPr>
          <p:nvPr>
            <p:ph idx="1"/>
          </p:nvPr>
        </p:nvSpPr>
        <p:spPr>
          <a:xfrm>
            <a:off x="424574" y="2476088"/>
            <a:ext cx="5624257" cy="2234054"/>
          </a:xfrm>
        </p:spPr>
        <p:txBody>
          <a:bodyPr>
            <a:normAutofit/>
          </a:bodyPr>
          <a:lstStyle/>
          <a:p>
            <a:pPr>
              <a:lnSpc>
                <a:spcPct val="110000"/>
              </a:lnSpc>
            </a:pPr>
            <a:r>
              <a:rPr lang="zh-CN" altLang="en-US" sz="2200"/>
              <a:t>已知</a:t>
            </a:r>
            <a:r>
              <a:rPr lang="en-US" altLang="zh-CN" sz="2200"/>
              <a:t>100</a:t>
            </a:r>
            <a:r>
              <a:rPr lang="zh-CN" altLang="en-US" sz="2200"/>
              <a:t>个人身高的分布数据</a:t>
            </a:r>
            <a:r>
              <a:rPr lang="en-US" altLang="zh-CN" sz="2200"/>
              <a:t>, </a:t>
            </a:r>
            <a:r>
              <a:rPr lang="zh-CN" altLang="en-US" sz="2200"/>
              <a:t>但性别分布未知</a:t>
            </a:r>
            <a:r>
              <a:rPr lang="en-US" altLang="zh-CN" sz="2200"/>
              <a:t>, </a:t>
            </a:r>
            <a:r>
              <a:rPr lang="zh-CN" altLang="en-US" sz="2200"/>
              <a:t>假设男、女身高各自符合高斯分布</a:t>
            </a:r>
            <a:r>
              <a:rPr lang="en-US" altLang="zh-CN" sz="2200"/>
              <a:t>, </a:t>
            </a:r>
            <a:r>
              <a:rPr lang="zh-CN" altLang="en-US" sz="2200"/>
              <a:t>如何求出每个性别的身高分布</a:t>
            </a:r>
            <a:r>
              <a:rPr lang="en-US" altLang="zh-CN" sz="2200"/>
              <a:t>?</a:t>
            </a:r>
            <a:endParaRPr lang="en-US" altLang="zh-CN" sz="2200" dirty="0"/>
          </a:p>
        </p:txBody>
      </p:sp>
      <p:pic>
        <p:nvPicPr>
          <p:cNvPr id="6" name="Picture 2" descr="image">
            <a:hlinkClick r:id="rId2"/>
            <a:extLst>
              <a:ext uri="{FF2B5EF4-FFF2-40B4-BE49-F238E27FC236}">
                <a16:creationId xmlns:a16="http://schemas.microsoft.com/office/drawing/2014/main" id="{AF580314-B3EF-D209-D3CB-FF74F6D11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550" y="2476088"/>
            <a:ext cx="2524536" cy="210378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03883532-3055-092C-0197-A5CDC737D01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17</a:t>
            </a:fld>
            <a:endParaRPr lang="en-US" dirty="0"/>
          </a:p>
        </p:txBody>
      </p:sp>
      <p:sp>
        <p:nvSpPr>
          <p:cNvPr id="7" name="文本框 6">
            <a:extLst>
              <a:ext uri="{FF2B5EF4-FFF2-40B4-BE49-F238E27FC236}">
                <a16:creationId xmlns:a16="http://schemas.microsoft.com/office/drawing/2014/main" id="{C420BCD1-4626-099F-C0AD-F35DA4D8CD6B}"/>
              </a:ext>
            </a:extLst>
          </p:cNvPr>
          <p:cNvSpPr txBox="1"/>
          <p:nvPr/>
        </p:nvSpPr>
        <p:spPr>
          <a:xfrm>
            <a:off x="424574" y="3851928"/>
            <a:ext cx="5769078" cy="842988"/>
          </a:xfrm>
          <a:prstGeom prst="rect">
            <a:avLst/>
          </a:prstGeom>
          <a:noFill/>
        </p:spPr>
        <p:txBody>
          <a:bodyPr wrap="square">
            <a:spAutoFit/>
          </a:bodyPr>
          <a:lstStyle/>
          <a:p>
            <a:pPr marL="285750" indent="-285750">
              <a:lnSpc>
                <a:spcPct val="114000"/>
              </a:lnSpc>
              <a:buFont typeface="Arial" panose="020B0604020202020204" pitchFamily="34" charset="0"/>
              <a:buChar char="•"/>
            </a:pPr>
            <a:r>
              <a:rPr lang="zh-CN" altLang="en-US" sz="2200"/>
              <a:t>给定每个高斯分布一个初始值</a:t>
            </a:r>
            <a:r>
              <a:rPr lang="en-US" altLang="zh-CN" sz="2200"/>
              <a:t>, </a:t>
            </a:r>
            <a:r>
              <a:rPr lang="zh-CN" altLang="en-US" sz="2200"/>
              <a:t>这个高斯分布就是已知的</a:t>
            </a:r>
            <a:endParaRPr lang="zh-CN" altLang="en-US" sz="240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9E89E3F-04C2-4CD0-B8AB-1FD9CA54075A}"/>
                  </a:ext>
                </a:extLst>
              </p:cNvPr>
              <p:cNvSpPr/>
              <p:nvPr/>
            </p:nvSpPr>
            <p:spPr>
              <a:xfrm>
                <a:off x="424574" y="4683955"/>
                <a:ext cx="8293614" cy="2000804"/>
              </a:xfrm>
              <a:prstGeom prst="rect">
                <a:avLst/>
              </a:prstGeom>
            </p:spPr>
            <p:txBody>
              <a:bodyPr wrap="square">
                <a:spAutoFit/>
              </a:bodyPr>
              <a:lstStyle/>
              <a:p>
                <a:pPr marL="285750" indent="-285750">
                  <a:lnSpc>
                    <a:spcPct val="114000"/>
                  </a:lnSpc>
                  <a:buFont typeface="Arial" panose="020B0604020202020204" pitchFamily="34" charset="0"/>
                  <a:buChar char="•"/>
                </a:pPr>
                <a:r>
                  <a:rPr lang="zh-CN" altLang="en-US" sz="2200"/>
                  <a:t>用</a:t>
                </a:r>
                <a:r>
                  <a:rPr lang="zh-CN" altLang="en-US" sz="2200" dirty="0"/>
                  <a:t>这个已知</a:t>
                </a:r>
                <a:r>
                  <a:rPr lang="zh-CN" altLang="en-US" sz="2200"/>
                  <a:t>的高斯分布</a:t>
                </a:r>
                <a:r>
                  <a:rPr lang="en-US" altLang="zh-CN" sz="2200"/>
                  <a:t>, </a:t>
                </a:r>
                <a:r>
                  <a:rPr lang="zh-CN" altLang="en-US" sz="2200"/>
                  <a:t>可以估计男、女人数的期望 </a:t>
                </a:r>
                <a:r>
                  <a:rPr lang="en-US" altLang="zh-CN" sz="2200"/>
                  <a:t>(</a:t>
                </a:r>
                <a:r>
                  <a:rPr lang="zh-CN" altLang="en-US" sz="2200"/>
                  <a:t>性别分布</a:t>
                </a:r>
                <a14:m>
                  <m:oMath xmlns:m="http://schemas.openxmlformats.org/officeDocument/2006/math">
                    <m:r>
                      <a:rPr lang="en-US" altLang="zh-CN" sz="2200" i="1" dirty="0">
                        <a:latin typeface="Cambria Math" panose="02040503050406030204" pitchFamily="18" charset="0"/>
                      </a:rPr>
                      <m:t>𝑄</m:t>
                    </m:r>
                    <m:r>
                      <a:rPr lang="en-US" altLang="zh-CN" sz="2200" i="1" dirty="0">
                        <a:latin typeface="Cambria Math" panose="02040503050406030204" pitchFamily="18" charset="0"/>
                      </a:rPr>
                      <m:t>(</m:t>
                    </m:r>
                    <m:r>
                      <a:rPr lang="en-US" altLang="zh-CN" sz="2200" i="1" dirty="0">
                        <a:latin typeface="Cambria Math" panose="02040503050406030204" pitchFamily="18" charset="0"/>
                      </a:rPr>
                      <m:t>𝑧</m:t>
                    </m:r>
                    <m:r>
                      <a:rPr lang="en-US" altLang="zh-CN" sz="2200" i="1" dirty="0">
                        <a:latin typeface="Cambria Math" panose="02040503050406030204" pitchFamily="18" charset="0"/>
                      </a:rPr>
                      <m:t>)</m:t>
                    </m:r>
                  </m:oMath>
                </a14:m>
                <a:r>
                  <a:rPr lang="zh-CN" altLang="en-US" sz="2200"/>
                  <a:t>的期望</a:t>
                </a:r>
                <a:r>
                  <a:rPr lang="en-US" altLang="zh-CN" sz="2200"/>
                  <a:t>)</a:t>
                </a:r>
                <a:endParaRPr lang="en-US" altLang="zh-CN" sz="2200" dirty="0"/>
              </a:p>
              <a:p>
                <a:pPr marL="285750" indent="-285750">
                  <a:lnSpc>
                    <a:spcPct val="114000"/>
                  </a:lnSpc>
                  <a:buFont typeface="Arial" panose="020B0604020202020204" pitchFamily="34" charset="0"/>
                  <a:buChar char="•"/>
                </a:pPr>
                <a:r>
                  <a:rPr lang="zh-CN" altLang="en-US" sz="2200"/>
                  <a:t>用</a:t>
                </a:r>
                <a14:m>
                  <m:oMath xmlns:m="http://schemas.openxmlformats.org/officeDocument/2006/math">
                    <m:r>
                      <a:rPr lang="en-US" altLang="zh-CN" sz="2200" i="1" dirty="0">
                        <a:latin typeface="Cambria Math" panose="02040503050406030204" pitchFamily="18" charset="0"/>
                      </a:rPr>
                      <m:t>𝑄</m:t>
                    </m:r>
                    <m:r>
                      <a:rPr lang="en-US" altLang="zh-CN" sz="2200" i="1" dirty="0">
                        <a:latin typeface="Cambria Math" panose="02040503050406030204" pitchFamily="18" charset="0"/>
                      </a:rPr>
                      <m:t>(</m:t>
                    </m:r>
                    <m:r>
                      <a:rPr lang="en-US" altLang="zh-CN" sz="2200" i="1" dirty="0">
                        <a:latin typeface="Cambria Math" panose="02040503050406030204" pitchFamily="18" charset="0"/>
                      </a:rPr>
                      <m:t>𝑧</m:t>
                    </m:r>
                    <m:r>
                      <a:rPr lang="en-US" altLang="zh-CN" sz="2200" i="1" dirty="0">
                        <a:latin typeface="Cambria Math" panose="02040503050406030204" pitchFamily="18" charset="0"/>
                      </a:rPr>
                      <m:t>)</m:t>
                    </m:r>
                  </m:oMath>
                </a14:m>
                <a:r>
                  <a:rPr lang="zh-CN" altLang="en-US" sz="2200"/>
                  <a:t>的期望来表示数据的似然函数</a:t>
                </a:r>
                <a:r>
                  <a:rPr lang="en-US" altLang="zh-CN" sz="2200"/>
                  <a:t>, </a:t>
                </a:r>
                <a:r>
                  <a:rPr lang="zh-CN" altLang="en-US" sz="2200"/>
                  <a:t>用极大似然估计更新高斯模型参数</a:t>
                </a:r>
                <a:r>
                  <a:rPr lang="en-US" altLang="zh-CN" sz="2200"/>
                  <a:t>,</a:t>
                </a:r>
                <a:r>
                  <a:rPr lang="zh-CN" altLang="en-US" sz="2200"/>
                  <a:t>作为下一次迭代的初始值</a:t>
                </a:r>
                <a:endParaRPr lang="en-US" altLang="zh-CN" sz="2200"/>
              </a:p>
              <a:p>
                <a:pPr marL="285750" indent="-285750">
                  <a:lnSpc>
                    <a:spcPct val="114000"/>
                  </a:lnSpc>
                  <a:buFont typeface="Arial" panose="020B0604020202020204" pitchFamily="34" charset="0"/>
                  <a:buChar char="•"/>
                </a:pPr>
                <a:r>
                  <a:rPr lang="zh-CN" altLang="en-US" sz="2200"/>
                  <a:t>重复上述步骤直到收敛</a:t>
                </a:r>
                <a:endParaRPr lang="zh-CN" altLang="en-US" sz="2200" dirty="0"/>
              </a:p>
            </p:txBody>
          </p:sp>
        </mc:Choice>
        <mc:Fallback xmlns="">
          <p:sp>
            <p:nvSpPr>
              <p:cNvPr id="3" name="矩形 2">
                <a:extLst>
                  <a:ext uri="{FF2B5EF4-FFF2-40B4-BE49-F238E27FC236}">
                    <a16:creationId xmlns:a16="http://schemas.microsoft.com/office/drawing/2014/main" id="{E9E89E3F-04C2-4CD0-B8AB-1FD9CA54075A}"/>
                  </a:ext>
                </a:extLst>
              </p:cNvPr>
              <p:cNvSpPr>
                <a:spLocks noRot="1" noChangeAspect="1" noMove="1" noResize="1" noEditPoints="1" noAdjustHandles="1" noChangeArrowheads="1" noChangeShapeType="1" noTextEdit="1"/>
              </p:cNvSpPr>
              <p:nvPr/>
            </p:nvSpPr>
            <p:spPr>
              <a:xfrm>
                <a:off x="424574" y="4683955"/>
                <a:ext cx="8293614" cy="2000804"/>
              </a:xfrm>
              <a:prstGeom prst="rect">
                <a:avLst/>
              </a:prstGeom>
              <a:blipFill>
                <a:blip r:embed="rId4"/>
                <a:stretch>
                  <a:fillRect l="-882" t="-608" b="-5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565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C68E06D-4323-E78D-DD53-3C6B05DF9426}"/>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p:sp>
        <p:nvSpPr>
          <p:cNvPr id="5" name="内容占位符 3">
            <a:extLst>
              <a:ext uri="{FF2B5EF4-FFF2-40B4-BE49-F238E27FC236}">
                <a16:creationId xmlns:a16="http://schemas.microsoft.com/office/drawing/2014/main" id="{EC718901-11AF-F844-FE4B-A28B85563086}"/>
              </a:ext>
            </a:extLst>
          </p:cNvPr>
          <p:cNvSpPr>
            <a:spLocks noGrp="1"/>
          </p:cNvSpPr>
          <p:nvPr>
            <p:ph idx="1"/>
          </p:nvPr>
        </p:nvSpPr>
        <p:spPr>
          <a:xfrm>
            <a:off x="435849" y="2483144"/>
            <a:ext cx="4828301" cy="3947153"/>
          </a:xfrm>
        </p:spPr>
        <p:txBody>
          <a:bodyPr>
            <a:noAutofit/>
          </a:bodyPr>
          <a:lstStyle/>
          <a:p>
            <a:pPr>
              <a:lnSpc>
                <a:spcPct val="100000"/>
              </a:lnSpc>
            </a:pPr>
            <a:r>
              <a:rPr kumimoji="1" lang="zh-CN" altLang="en-US" sz="2200"/>
              <a:t>求解</a:t>
            </a:r>
            <a:r>
              <a:rPr kumimoji="1" lang="zh-CN" altLang="en-US" sz="2200" b="1">
                <a:solidFill>
                  <a:srgbClr val="0070C0"/>
                </a:solidFill>
              </a:rPr>
              <a:t>含隐变量</a:t>
            </a:r>
            <a:r>
              <a:rPr kumimoji="1" lang="zh-CN" altLang="en-US" sz="2200"/>
              <a:t>概率模型</a:t>
            </a:r>
            <a:r>
              <a:rPr kumimoji="1" lang="zh-CN" altLang="en-US" sz="2200" b="1">
                <a:solidFill>
                  <a:srgbClr val="0070C0"/>
                </a:solidFill>
              </a:rPr>
              <a:t>参数估计 </a:t>
            </a:r>
            <a:r>
              <a:rPr kumimoji="1" lang="en-US" altLang="zh-CN" sz="2200"/>
              <a:t>(</a:t>
            </a:r>
            <a:r>
              <a:rPr kumimoji="1" lang="zh-CN" altLang="en-US" sz="2200"/>
              <a:t>极大似然或极大后验</a:t>
            </a:r>
            <a:r>
              <a:rPr kumimoji="1" lang="en-US" altLang="zh-CN" sz="2200"/>
              <a:t>) </a:t>
            </a:r>
            <a:r>
              <a:rPr kumimoji="1" lang="zh-CN" altLang="en-US" sz="2200"/>
              <a:t>问题的</a:t>
            </a:r>
            <a:r>
              <a:rPr kumimoji="1" lang="zh-CN" altLang="en-US" sz="2200" b="1">
                <a:solidFill>
                  <a:srgbClr val="0070C0"/>
                </a:solidFill>
              </a:rPr>
              <a:t>迭代算法</a:t>
            </a:r>
            <a:endParaRPr kumimoji="1" lang="en-US" altLang="zh-CN" sz="2200"/>
          </a:p>
          <a:p>
            <a:pPr>
              <a:lnSpc>
                <a:spcPct val="100000"/>
              </a:lnSpc>
            </a:pPr>
            <a:r>
              <a:rPr lang="en-US" altLang="zh-CN" sz="2200">
                <a:effectLst/>
                <a:latin typeface="Minion"/>
              </a:rPr>
              <a:t>1950</a:t>
            </a:r>
            <a:r>
              <a:rPr lang="en-US" altLang="zh-CN" sz="2200" dirty="0">
                <a:latin typeface="Minion"/>
              </a:rPr>
              <a:t>, </a:t>
            </a:r>
            <a:r>
              <a:rPr lang="en" altLang="zh-CN" sz="2200" dirty="0" err="1">
                <a:effectLst/>
                <a:latin typeface="Minion"/>
              </a:rPr>
              <a:t>Ceppellini</a:t>
            </a:r>
            <a:r>
              <a:rPr lang="zh-CN" altLang="en" sz="2200" dirty="0">
                <a:latin typeface="Minion"/>
              </a:rPr>
              <a:t>等</a:t>
            </a:r>
            <a:r>
              <a:rPr lang="zh-CN" altLang="en-US" sz="2200" dirty="0">
                <a:latin typeface="Minion"/>
              </a:rPr>
              <a:t>在基因频率估计背景下提出</a:t>
            </a:r>
            <a:endParaRPr lang="en-US" altLang="zh-CN" sz="2200" dirty="0">
              <a:latin typeface="Minion"/>
            </a:endParaRPr>
          </a:p>
          <a:p>
            <a:pPr>
              <a:lnSpc>
                <a:spcPct val="100000"/>
              </a:lnSpc>
            </a:pPr>
            <a:r>
              <a:rPr kumimoji="1" lang="zh-CN" altLang="en-US" sz="2200" dirty="0"/>
              <a:t>标准参考文献</a:t>
            </a:r>
            <a:r>
              <a:rPr kumimoji="1" lang="en-US" altLang="zh-CN" sz="2200" dirty="0"/>
              <a:t>: 1977, Dempster</a:t>
            </a:r>
            <a:r>
              <a:rPr kumimoji="1" lang="zh-CN" altLang="en-US" sz="2200" dirty="0"/>
              <a:t>等</a:t>
            </a:r>
            <a:endParaRPr kumimoji="1" lang="en-US" altLang="zh-CN" sz="2200" dirty="0"/>
          </a:p>
          <a:p>
            <a:pPr>
              <a:lnSpc>
                <a:spcPct val="100000"/>
              </a:lnSpc>
            </a:pPr>
            <a:r>
              <a:rPr kumimoji="1" lang="zh-CN" altLang="en-US" sz="2200" dirty="0"/>
              <a:t>一种方法论 </a:t>
            </a:r>
            <a:r>
              <a:rPr kumimoji="1" lang="en-US" altLang="zh-CN" sz="2200" dirty="0"/>
              <a:t>(</a:t>
            </a:r>
            <a:r>
              <a:rPr kumimoji="1" lang="zh-CN" altLang="en-US" sz="2200"/>
              <a:t>思想</a:t>
            </a:r>
            <a:r>
              <a:rPr kumimoji="1" lang="en-US" altLang="zh-CN" sz="2200"/>
              <a:t>):</a:t>
            </a:r>
            <a:endParaRPr kumimoji="1" lang="en-US" altLang="zh-CN" sz="2200" dirty="0"/>
          </a:p>
          <a:p>
            <a:pPr>
              <a:lnSpc>
                <a:spcPct val="100000"/>
              </a:lnSpc>
            </a:pPr>
            <a:r>
              <a:rPr kumimoji="1" lang="zh-CN" altLang="en-US" sz="2200"/>
              <a:t>分为</a:t>
            </a:r>
            <a:r>
              <a:rPr kumimoji="1" lang="en-US" altLang="zh-CN" sz="2200" b="1" dirty="0">
                <a:solidFill>
                  <a:srgbClr val="0070C0"/>
                </a:solidFill>
              </a:rPr>
              <a:t>E</a:t>
            </a:r>
            <a:r>
              <a:rPr kumimoji="1" lang="zh-CN" altLang="en-US" sz="2200" b="1" dirty="0">
                <a:solidFill>
                  <a:srgbClr val="0070C0"/>
                </a:solidFill>
              </a:rPr>
              <a:t>步</a:t>
            </a:r>
            <a:r>
              <a:rPr kumimoji="1" lang="zh-CN" altLang="en-US" sz="2200" dirty="0"/>
              <a:t>和</a:t>
            </a:r>
            <a:r>
              <a:rPr kumimoji="1" lang="en-US" altLang="zh-CN" sz="2200" b="1">
                <a:solidFill>
                  <a:srgbClr val="0070C0"/>
                </a:solidFill>
              </a:rPr>
              <a:t>M</a:t>
            </a:r>
            <a:r>
              <a:rPr kumimoji="1" lang="zh-CN" altLang="en-US" sz="2200" b="1">
                <a:solidFill>
                  <a:srgbClr val="0070C0"/>
                </a:solidFill>
              </a:rPr>
              <a:t>步</a:t>
            </a:r>
            <a:r>
              <a:rPr kumimoji="1" lang="en-US" altLang="zh-CN" sz="2200"/>
              <a:t>: </a:t>
            </a:r>
            <a:r>
              <a:rPr kumimoji="1" lang="zh-CN" altLang="en-US" sz="2200"/>
              <a:t>求</a:t>
            </a:r>
            <a:r>
              <a:rPr kumimoji="1" lang="zh-CN" altLang="en-US" sz="2200" b="1" dirty="0">
                <a:solidFill>
                  <a:srgbClr val="0070C0"/>
                </a:solidFill>
              </a:rPr>
              <a:t>期望</a:t>
            </a:r>
            <a:r>
              <a:rPr kumimoji="1" lang="zh-CN" altLang="en-US" sz="2200"/>
              <a:t>和求</a:t>
            </a:r>
            <a:r>
              <a:rPr kumimoji="1" lang="zh-CN" altLang="en-US" sz="2200" b="1">
                <a:solidFill>
                  <a:srgbClr val="0070C0"/>
                </a:solidFill>
              </a:rPr>
              <a:t>极大</a:t>
            </a:r>
            <a:r>
              <a:rPr kumimoji="1" lang="en-US" altLang="zh-CN" sz="2200"/>
              <a:t>, </a:t>
            </a:r>
            <a:r>
              <a:rPr kumimoji="1" lang="zh-CN" altLang="en-US" sz="2200"/>
              <a:t>因此称为</a:t>
            </a:r>
            <a:r>
              <a:rPr kumimoji="1" lang="en-US" altLang="zh-CN" sz="2200" b="1">
                <a:solidFill>
                  <a:srgbClr val="0070C0"/>
                </a:solidFill>
              </a:rPr>
              <a:t>E</a:t>
            </a:r>
            <a:r>
              <a:rPr kumimoji="1" lang="en-US" altLang="zh-CN" sz="2200"/>
              <a:t>xpectation </a:t>
            </a:r>
            <a:r>
              <a:rPr kumimoji="1" lang="en-US" altLang="zh-CN" sz="2200" b="1">
                <a:solidFill>
                  <a:srgbClr val="0070C0"/>
                </a:solidFill>
              </a:rPr>
              <a:t>M</a:t>
            </a:r>
            <a:r>
              <a:rPr kumimoji="1" lang="en-US" altLang="zh-CN" sz="2200"/>
              <a:t>aximization Algorithm (</a:t>
            </a:r>
            <a:r>
              <a:rPr kumimoji="1" lang="en-US" altLang="zh-CN" sz="2200" b="1">
                <a:solidFill>
                  <a:srgbClr val="0070C0"/>
                </a:solidFill>
              </a:rPr>
              <a:t>EM</a:t>
            </a:r>
            <a:r>
              <a:rPr kumimoji="1" lang="en-US" altLang="zh-CN" sz="2200"/>
              <a:t> Algorithm; </a:t>
            </a:r>
            <a:r>
              <a:rPr kumimoji="1" lang="zh-CN" altLang="en-US" sz="2200"/>
              <a:t>期望</a:t>
            </a:r>
            <a:r>
              <a:rPr kumimoji="1" lang="zh-CN" altLang="en-US" sz="2200" dirty="0"/>
              <a:t>极</a:t>
            </a:r>
            <a:r>
              <a:rPr kumimoji="1" lang="zh-CN" altLang="en-US" sz="2200"/>
              <a:t>大算法</a:t>
            </a:r>
            <a:r>
              <a:rPr kumimoji="1" lang="en-US" altLang="zh-CN" sz="2200"/>
              <a:t>) </a:t>
            </a:r>
            <a:endParaRPr kumimoji="1" lang="en-US" altLang="zh-CN" sz="2200" dirty="0"/>
          </a:p>
        </p:txBody>
      </p:sp>
      <p:pic>
        <p:nvPicPr>
          <p:cNvPr id="7" name="图片 6">
            <a:extLst>
              <a:ext uri="{FF2B5EF4-FFF2-40B4-BE49-F238E27FC236}">
                <a16:creationId xmlns:a16="http://schemas.microsoft.com/office/drawing/2014/main" id="{7A77F0D6-D89C-A168-0C06-EBB2761DC844}"/>
              </a:ext>
            </a:extLst>
          </p:cNvPr>
          <p:cNvPicPr>
            <a:picLocks noChangeAspect="1"/>
          </p:cNvPicPr>
          <p:nvPr/>
        </p:nvPicPr>
        <p:blipFill>
          <a:blip r:embed="rId2"/>
          <a:stretch>
            <a:fillRect/>
          </a:stretch>
        </p:blipFill>
        <p:spPr>
          <a:xfrm>
            <a:off x="5501575" y="2203104"/>
            <a:ext cx="3159606" cy="4335809"/>
          </a:xfrm>
          <a:prstGeom prst="rect">
            <a:avLst/>
          </a:prstGeom>
        </p:spPr>
      </p:pic>
      <p:sp>
        <p:nvSpPr>
          <p:cNvPr id="8" name="Slide Number Placeholder 5">
            <a:extLst>
              <a:ext uri="{FF2B5EF4-FFF2-40B4-BE49-F238E27FC236}">
                <a16:creationId xmlns:a16="http://schemas.microsoft.com/office/drawing/2014/main" id="{6DCF4F6A-77D8-1ED4-A9A4-4650E597EF6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18</a:t>
            </a:fld>
            <a:endParaRPr lang="en-US" dirty="0"/>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346ABBEE-3FF4-4CC0-343F-C23DAF605B77}"/>
                  </a:ext>
                </a:extLst>
              </p14:cNvPr>
              <p14:cNvContentPartPr/>
              <p14:nvPr/>
            </p14:nvContentPartPr>
            <p14:xfrm>
              <a:off x="5692270" y="2414288"/>
              <a:ext cx="1833120" cy="70560"/>
            </p14:xfrm>
          </p:contentPart>
        </mc:Choice>
        <mc:Fallback xmlns="">
          <p:pic>
            <p:nvPicPr>
              <p:cNvPr id="9" name="墨迹 8">
                <a:extLst>
                  <a:ext uri="{FF2B5EF4-FFF2-40B4-BE49-F238E27FC236}">
                    <a16:creationId xmlns:a16="http://schemas.microsoft.com/office/drawing/2014/main" id="{346ABBEE-3FF4-4CC0-343F-C23DAF605B77}"/>
                  </a:ext>
                </a:extLst>
              </p:cNvPr>
              <p:cNvPicPr/>
              <p:nvPr/>
            </p:nvPicPr>
            <p:blipFill>
              <a:blip r:embed="rId4"/>
              <a:stretch>
                <a:fillRect/>
              </a:stretch>
            </p:blipFill>
            <p:spPr>
              <a:xfrm>
                <a:off x="5676070" y="2398088"/>
                <a:ext cx="1865520" cy="102960"/>
              </a:xfrm>
              <a:prstGeom prst="rect">
                <a:avLst/>
              </a:prstGeom>
            </p:spPr>
          </p:pic>
        </mc:Fallback>
      </mc:AlternateContent>
    </p:spTree>
    <p:extLst>
      <p:ext uri="{BB962C8B-B14F-4D97-AF65-F5344CB8AC3E}">
        <p14:creationId xmlns:p14="http://schemas.microsoft.com/office/powerpoint/2010/main" val="301004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683B7E45-5375-E865-C160-8C4097DB857F}"/>
                  </a:ext>
                </a:extLst>
              </p:cNvPr>
              <p:cNvSpPr>
                <a:spLocks noGrp="1"/>
              </p:cNvSpPr>
              <p:nvPr>
                <p:ph idx="1"/>
              </p:nvPr>
            </p:nvSpPr>
            <p:spPr>
              <a:xfrm>
                <a:off x="284855" y="2500010"/>
                <a:ext cx="8564177" cy="4221466"/>
              </a:xfrm>
            </p:spPr>
            <p:txBody>
              <a:bodyPr>
                <a:noAutofit/>
              </a:bodyPr>
              <a:lstStyle/>
              <a:p>
                <a:pPr marL="0" indent="0">
                  <a:lnSpc>
                    <a:spcPct val="100000"/>
                  </a:lnSpc>
                  <a:buNone/>
                </a:pPr>
                <a:r>
                  <a:rPr kumimoji="1" lang="zh-CN" altLang="en-US" sz="2400" b="1" dirty="0">
                    <a:solidFill>
                      <a:srgbClr val="C00000"/>
                    </a:solidFill>
                  </a:rPr>
                  <a:t>算法</a:t>
                </a:r>
                <a:r>
                  <a:rPr kumimoji="1" lang="en-US" altLang="zh-CN" sz="2400" b="1" dirty="0">
                    <a:solidFill>
                      <a:srgbClr val="C00000"/>
                    </a:solidFill>
                  </a:rPr>
                  <a:t>9.1 (EM)</a:t>
                </a:r>
              </a:p>
              <a:p>
                <a:pPr>
                  <a:lnSpc>
                    <a:spcPct val="100000"/>
                  </a:lnSpc>
                </a:pPr>
                <a:r>
                  <a:rPr kumimoji="1" lang="zh-CN" altLang="en-US" sz="2200" b="1" dirty="0"/>
                  <a:t>输入</a:t>
                </a:r>
                <a:r>
                  <a:rPr kumimoji="1" lang="en-US" altLang="zh-CN" sz="2200" b="1" dirty="0"/>
                  <a:t>: </a:t>
                </a:r>
                <a:r>
                  <a:rPr kumimoji="1" lang="zh-CN" altLang="en-US" sz="2200" dirty="0"/>
                  <a:t>观测变量数据</a:t>
                </a:r>
                <a14:m>
                  <m:oMath xmlns:m="http://schemas.openxmlformats.org/officeDocument/2006/math">
                    <m:r>
                      <a:rPr kumimoji="1" lang="en-US" altLang="zh-CN" sz="2200" i="1" dirty="0" smtClean="0">
                        <a:latin typeface="Cambria Math" panose="02040503050406030204" pitchFamily="18" charset="0"/>
                      </a:rPr>
                      <m:t>𝑌</m:t>
                    </m:r>
                    <m:r>
                      <a:rPr kumimoji="1" lang="en-US" altLang="zh-CN" sz="2200" i="1" dirty="0" smtClean="0">
                        <a:latin typeface="Cambria Math" panose="02040503050406030204" pitchFamily="18" charset="0"/>
                      </a:rPr>
                      <m:t>,</m:t>
                    </m:r>
                  </m:oMath>
                </a14:m>
                <a:r>
                  <a:rPr kumimoji="1" lang="en-US" altLang="zh-CN" sz="2200" dirty="0"/>
                  <a:t> </a:t>
                </a:r>
                <a:r>
                  <a:rPr kumimoji="1" lang="zh-CN" altLang="en-US" sz="2200" dirty="0"/>
                  <a:t>隐变量数据</a:t>
                </a:r>
                <a14:m>
                  <m:oMath xmlns:m="http://schemas.openxmlformats.org/officeDocument/2006/math">
                    <m:r>
                      <a:rPr kumimoji="1" lang="en-US" altLang="zh-CN" sz="2200" i="1" dirty="0" smtClean="0">
                        <a:latin typeface="Cambria Math" panose="02040503050406030204" pitchFamily="18" charset="0"/>
                      </a:rPr>
                      <m:t>𝑍</m:t>
                    </m:r>
                    <m:r>
                      <a:rPr kumimoji="1" lang="en-US" altLang="zh-CN" sz="2200" b="0" i="0" dirty="0" smtClean="0">
                        <a:latin typeface="Cambria Math" panose="02040503050406030204" pitchFamily="18" charset="0"/>
                      </a:rPr>
                      <m:t>,</m:t>
                    </m:r>
                  </m:oMath>
                </a14:m>
                <a:r>
                  <a:rPr kumimoji="1" lang="en-US" altLang="zh-CN" sz="2200" dirty="0"/>
                  <a:t> </a:t>
                </a:r>
                <a:r>
                  <a:rPr kumimoji="1" lang="zh-CN" altLang="en-US" sz="2200" dirty="0"/>
                  <a:t>联合分布</a:t>
                </a:r>
                <a14:m>
                  <m:oMath xmlns:m="http://schemas.openxmlformats.org/officeDocument/2006/math">
                    <m:r>
                      <a:rPr kumimoji="1" lang="en-US" altLang="zh-CN" sz="2200" i="1" dirty="0" smtClean="0">
                        <a:latin typeface="Cambria Math" panose="02040503050406030204" pitchFamily="18" charset="0"/>
                      </a:rPr>
                      <m:t>𝑃</m:t>
                    </m:r>
                    <m:r>
                      <a:rPr kumimoji="1" lang="en-US" altLang="zh-CN" sz="2200" i="1" dirty="0" smtClean="0">
                        <a:latin typeface="Cambria Math" panose="02040503050406030204" pitchFamily="18" charset="0"/>
                      </a:rPr>
                      <m:t>(</m:t>
                    </m:r>
                    <m:r>
                      <a:rPr kumimoji="1" lang="en-US" altLang="zh-CN" sz="2200" i="1" dirty="0" smtClean="0">
                        <a:latin typeface="Cambria Math" panose="02040503050406030204" pitchFamily="18" charset="0"/>
                      </a:rPr>
                      <m:t>𝑌</m:t>
                    </m:r>
                    <m:r>
                      <a:rPr kumimoji="1" lang="en-US" altLang="zh-CN" sz="2200" i="1" dirty="0" smtClean="0">
                        <a:latin typeface="Cambria Math" panose="02040503050406030204" pitchFamily="18" charset="0"/>
                      </a:rPr>
                      <m:t>,</m:t>
                    </m:r>
                    <m:r>
                      <a:rPr kumimoji="1" lang="en-US" altLang="zh-CN" sz="2200" i="1" dirty="0" smtClean="0">
                        <a:latin typeface="Cambria Math" panose="02040503050406030204" pitchFamily="18" charset="0"/>
                      </a:rPr>
                      <m:t>𝑍</m:t>
                    </m:r>
                    <m:r>
                      <a:rPr kumimoji="1" lang="en-US" altLang="zh-CN" sz="2200" i="1" dirty="0" smtClean="0">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m:t>
                    </m:r>
                  </m:oMath>
                </a14:m>
                <a:r>
                  <a:rPr kumimoji="1" lang="en-US" altLang="zh-CN" sz="2200" dirty="0"/>
                  <a:t>, </a:t>
                </a:r>
                <a:r>
                  <a:rPr kumimoji="1" lang="zh-CN" altLang="en-US" sz="2200" dirty="0"/>
                  <a:t>条件分布</a:t>
                </a:r>
                <a14:m>
                  <m:oMath xmlns:m="http://schemas.openxmlformats.org/officeDocument/2006/math">
                    <m:r>
                      <a:rPr kumimoji="1" lang="en-US" altLang="zh-CN" sz="2200" i="1" dirty="0" smtClean="0">
                        <a:latin typeface="Cambria Math" panose="02040503050406030204" pitchFamily="18" charset="0"/>
                      </a:rPr>
                      <m:t>𝑃</m:t>
                    </m:r>
                    <m:r>
                      <a:rPr kumimoji="1" lang="en-US" altLang="zh-CN" sz="2200" i="1" dirty="0" smtClean="0">
                        <a:latin typeface="Cambria Math" panose="02040503050406030204" pitchFamily="18" charset="0"/>
                      </a:rPr>
                      <m:t>(</m:t>
                    </m:r>
                    <m:r>
                      <a:rPr kumimoji="1" lang="en-US" altLang="zh-CN" sz="2200" i="1" dirty="0" smtClean="0">
                        <a:latin typeface="Cambria Math" panose="02040503050406030204" pitchFamily="18" charset="0"/>
                      </a:rPr>
                      <m:t>𝑍</m:t>
                    </m:r>
                    <m:r>
                      <a:rPr kumimoji="1" lang="en-US" altLang="zh-CN" sz="2200" i="1" dirty="0" smtClean="0">
                        <a:latin typeface="Cambria Math" panose="02040503050406030204" pitchFamily="18" charset="0"/>
                      </a:rPr>
                      <m:t>|</m:t>
                    </m:r>
                    <m:r>
                      <a:rPr kumimoji="1" lang="en-US" altLang="zh-CN" sz="2200" i="1" dirty="0" smtClean="0">
                        <a:latin typeface="Cambria Math" panose="02040503050406030204" pitchFamily="18" charset="0"/>
                      </a:rPr>
                      <m:t>𝑌</m:t>
                    </m:r>
                    <m:r>
                      <a:rPr kumimoji="1" lang="en-US" altLang="zh-CN" sz="2200" i="1" dirty="0" smtClean="0">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m:t>
                    </m:r>
                  </m:oMath>
                </a14:m>
                <a:endParaRPr kumimoji="1" lang="en-US" altLang="zh-CN" sz="2200" dirty="0"/>
              </a:p>
              <a:p>
                <a:pPr>
                  <a:lnSpc>
                    <a:spcPct val="100000"/>
                  </a:lnSpc>
                </a:pPr>
                <a:r>
                  <a:rPr kumimoji="1" lang="zh-CN" altLang="en-US" sz="2200" b="1" dirty="0"/>
                  <a:t>输出</a:t>
                </a:r>
                <a:r>
                  <a:rPr kumimoji="1" lang="en-US" altLang="zh-CN" sz="2200" b="1" dirty="0"/>
                  <a:t>:</a:t>
                </a:r>
                <a:r>
                  <a:rPr kumimoji="1" lang="en-US" altLang="zh-CN" sz="2200" dirty="0"/>
                  <a:t> </a:t>
                </a:r>
                <a:r>
                  <a:rPr kumimoji="1" lang="zh-CN" altLang="en-US" sz="2200" dirty="0"/>
                  <a:t>模型参数</a:t>
                </a:r>
                <a14:m>
                  <m:oMath xmlns:m="http://schemas.openxmlformats.org/officeDocument/2006/math">
                    <m:r>
                      <a:rPr kumimoji="1" lang="zh-CN" altLang="en-US" sz="2200" i="1">
                        <a:latin typeface="Cambria Math" panose="02040503050406030204" pitchFamily="18" charset="0"/>
                      </a:rPr>
                      <m:t>𝜃</m:t>
                    </m:r>
                  </m:oMath>
                </a14:m>
                <a:endParaRPr kumimoji="1" lang="en-US" altLang="zh-CN" sz="2200" dirty="0"/>
              </a:p>
              <a:p>
                <a:pPr>
                  <a:lnSpc>
                    <a:spcPct val="100000"/>
                  </a:lnSpc>
                </a:pPr>
                <a:r>
                  <a:rPr kumimoji="1" lang="en-US" altLang="zh-CN" sz="2200"/>
                  <a:t>(1) </a:t>
                </a:r>
                <a:r>
                  <a:rPr kumimoji="1" lang="zh-CN" altLang="en-US" sz="2200"/>
                  <a:t>选择</a:t>
                </a:r>
                <a:r>
                  <a:rPr kumimoji="1" lang="zh-CN" altLang="en-US" sz="2200" dirty="0"/>
                  <a:t>参数的初值</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(0)</m:t>
                        </m:r>
                      </m:sup>
                    </m:sSup>
                    <m:r>
                      <a:rPr kumimoji="1" lang="en-US" altLang="zh-CN" sz="2200" b="0" i="1" smtClean="0">
                        <a:latin typeface="Cambria Math" panose="02040503050406030204" pitchFamily="18" charset="0"/>
                      </a:rPr>
                      <m:t>,</m:t>
                    </m:r>
                    <m:r>
                      <a:rPr kumimoji="1" lang="zh-CN" altLang="en-US" sz="2200" i="1">
                        <a:latin typeface="Cambria Math" panose="02040503050406030204" pitchFamily="18" charset="0"/>
                      </a:rPr>
                      <m:t>开始</m:t>
                    </m:r>
                  </m:oMath>
                </a14:m>
                <a:r>
                  <a:rPr kumimoji="1" lang="zh-CN" altLang="en-US" sz="2200" dirty="0"/>
                  <a:t>迭代</a:t>
                </a:r>
                <a14:m>
                  <m:oMath xmlns:m="http://schemas.openxmlformats.org/officeDocument/2006/math">
                    <m:r>
                      <a:rPr kumimoji="1" lang="en-US" altLang="zh-CN" sz="2200" b="0" i="1" dirty="0" smtClean="0">
                        <a:latin typeface="Cambria Math" panose="02040503050406030204" pitchFamily="18" charset="0"/>
                      </a:rPr>
                      <m:t>;</m:t>
                    </m:r>
                  </m:oMath>
                </a14:m>
                <a:endParaRPr kumimoji="1" lang="en-US" altLang="zh-CN" sz="2200" dirty="0"/>
              </a:p>
              <a:p>
                <a:pPr>
                  <a:lnSpc>
                    <a:spcPct val="100000"/>
                  </a:lnSpc>
                </a:pPr>
                <a:r>
                  <a:rPr kumimoji="1" lang="en-US" altLang="zh-CN" sz="2200" b="1">
                    <a:solidFill>
                      <a:srgbClr val="C00000"/>
                    </a:solidFill>
                  </a:rPr>
                  <a:t>(2) E</a:t>
                </a:r>
                <a:r>
                  <a:rPr kumimoji="1" lang="zh-CN" altLang="en-US" sz="2200" b="1" dirty="0">
                    <a:solidFill>
                      <a:srgbClr val="C00000"/>
                    </a:solidFill>
                  </a:rPr>
                  <a:t>步</a:t>
                </a:r>
                <a:r>
                  <a:rPr kumimoji="1" lang="en-US" altLang="zh-CN" sz="2200" dirty="0"/>
                  <a:t>: </a:t>
                </a:r>
                <a:r>
                  <a:rPr kumimoji="1" lang="zh-CN" altLang="en-US" sz="2200" dirty="0"/>
                  <a:t>记</a:t>
                </a: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zh-CN" altLang="en-US" sz="2200" i="1">
                        <a:latin typeface="Cambria Math" panose="02040503050406030204" pitchFamily="18" charset="0"/>
                      </a:rPr>
                      <m:t>为</m:t>
                    </m:r>
                  </m:oMath>
                </a14:m>
                <a:r>
                  <a:rPr kumimoji="1" lang="zh-CN" altLang="en-US" sz="2200" dirty="0"/>
                  <a:t>第</a:t>
                </a:r>
                <a14:m>
                  <m:oMath xmlns:m="http://schemas.openxmlformats.org/officeDocument/2006/math">
                    <m:r>
                      <a:rPr kumimoji="1" lang="en-US" altLang="zh-CN" sz="2200" i="1" dirty="0" smtClean="0">
                        <a:latin typeface="Cambria Math" panose="02040503050406030204" pitchFamily="18" charset="0"/>
                      </a:rPr>
                      <m:t>𝑖</m:t>
                    </m:r>
                  </m:oMath>
                </a14:m>
                <a:r>
                  <a:rPr kumimoji="1" lang="zh-CN" altLang="en-US" sz="2200" dirty="0"/>
                  <a:t>次迭代参数</a:t>
                </a:r>
                <a14:m>
                  <m:oMath xmlns:m="http://schemas.openxmlformats.org/officeDocument/2006/math">
                    <m:r>
                      <a:rPr kumimoji="1" lang="zh-CN" altLang="en-US" sz="2200" i="1" smtClean="0">
                        <a:latin typeface="Cambria Math" panose="02040503050406030204" pitchFamily="18" charset="0"/>
                      </a:rPr>
                      <m:t>𝜃</m:t>
                    </m:r>
                    <m:r>
                      <a:rPr kumimoji="1" lang="zh-CN" altLang="en-US" sz="2200" i="1">
                        <a:latin typeface="Cambria Math" panose="02040503050406030204" pitchFamily="18" charset="0"/>
                      </a:rPr>
                      <m:t>的</m:t>
                    </m:r>
                  </m:oMath>
                </a14:m>
                <a:r>
                  <a:rPr kumimoji="1" lang="zh-CN" altLang="en-US" sz="2200" dirty="0"/>
                  <a:t>估计值</a:t>
                </a:r>
                <a:r>
                  <a:rPr kumimoji="1" lang="en-US" altLang="zh-CN" sz="2200" dirty="0"/>
                  <a:t>,</a:t>
                </a:r>
              </a:p>
              <a:p>
                <a:pPr marL="0" indent="0">
                  <a:lnSpc>
                    <a:spcPct val="100000"/>
                  </a:lnSpc>
                  <a:buNone/>
                </a:pPr>
                <a:r>
                  <a:rPr kumimoji="1" lang="en-US" altLang="zh-CN" sz="2200" dirty="0"/>
                  <a:t>   </a:t>
                </a:r>
                <a:r>
                  <a:rPr kumimoji="1" lang="zh-CN" altLang="en-US" sz="2200" dirty="0"/>
                  <a:t>在第</a:t>
                </a:r>
                <a14:m>
                  <m:oMath xmlns:m="http://schemas.openxmlformats.org/officeDocument/2006/math">
                    <m:r>
                      <a:rPr kumimoji="1" lang="en-US" altLang="zh-CN" sz="2200" i="1" dirty="0" smtClean="0">
                        <a:latin typeface="Cambria Math" panose="02040503050406030204" pitchFamily="18" charset="0"/>
                      </a:rPr>
                      <m:t>𝑖</m:t>
                    </m:r>
                    <m:r>
                      <a:rPr kumimoji="1" lang="en-US" altLang="zh-CN" sz="2200" i="1" dirty="0" smtClean="0">
                        <a:latin typeface="Cambria Math" panose="02040503050406030204" pitchFamily="18" charset="0"/>
                      </a:rPr>
                      <m:t>+1</m:t>
                    </m:r>
                  </m:oMath>
                </a14:m>
                <a:r>
                  <a:rPr kumimoji="1" lang="zh-CN" altLang="en-US" sz="2200" dirty="0"/>
                  <a:t>次迭代的</a:t>
                </a:r>
                <a:r>
                  <a:rPr kumimoji="1" lang="en-US" altLang="zh-CN" sz="2200" dirty="0"/>
                  <a:t>E</a:t>
                </a:r>
                <a:r>
                  <a:rPr kumimoji="1" lang="zh-CN" altLang="en-US" sz="2200" dirty="0"/>
                  <a:t>步</a:t>
                </a:r>
                <a:r>
                  <a:rPr kumimoji="1" lang="en-US" altLang="zh-CN" sz="2200" dirty="0"/>
                  <a:t>, </a:t>
                </a:r>
                <a:r>
                  <a:rPr kumimoji="1" lang="zh-CN" altLang="en-US" sz="2200" dirty="0"/>
                  <a:t>计算</a:t>
                </a:r>
                <a:endParaRPr kumimoji="1" lang="en-US" altLang="zh-CN" sz="2200" dirty="0"/>
              </a:p>
              <a:p>
                <a:pPr marL="0" indent="0" algn="ctr">
                  <a:lnSpc>
                    <a:spcPct val="100000"/>
                  </a:lnSpc>
                  <a:buNone/>
                </a:pPr>
                <a14:m>
                  <m:oMathPara xmlns:m="http://schemas.openxmlformats.org/officeDocument/2006/math">
                    <m:oMathParaPr>
                      <m:jc m:val="centerGroup"/>
                    </m:oMathParaPr>
                    <m:oMath xmlns:m="http://schemas.openxmlformats.org/officeDocument/2006/math">
                      <m:r>
                        <a:rPr kumimoji="1" lang="en-US" altLang="zh-CN" sz="2200" b="0" i="1" smtClean="0">
                          <a:latin typeface="Cambria Math" panose="02040503050406030204" pitchFamily="18" charset="0"/>
                        </a:rPr>
                        <m:t>𝑄</m:t>
                      </m:r>
                      <m:d>
                        <m:dPr>
                          <m:ctrlPr>
                            <a:rPr kumimoji="1" lang="en-US" altLang="zh-CN" sz="2200" b="0" i="1" smtClean="0">
                              <a:latin typeface="Cambria Math" panose="02040503050406030204" pitchFamily="18" charset="0"/>
                            </a:rPr>
                          </m:ctrlPr>
                        </m:dPr>
                        <m:e>
                          <m:r>
                            <a:rPr kumimoji="1" lang="zh-CN" altLang="en-US" sz="2200" b="0" i="1" smtClean="0">
                              <a:latin typeface="Cambria Math" panose="02040503050406030204" pitchFamily="18" charset="0"/>
                            </a:rPr>
                            <m:t>𝜃</m:t>
                          </m:r>
                          <m:r>
                            <a:rPr kumimoji="1" lang="en-US" altLang="zh-CN" sz="2200" b="0" i="1" smtClean="0">
                              <a:latin typeface="Cambria Math" panose="02040503050406030204" pitchFamily="18" charset="0"/>
                            </a:rPr>
                            <m:t>,</m:t>
                          </m:r>
                          <m:sSup>
                            <m:sSupPr>
                              <m:ctrlPr>
                                <a:rPr kumimoji="1" lang="en-US" altLang="zh-CN" sz="2200" b="0" i="1" smtClean="0">
                                  <a:latin typeface="Cambria Math" panose="02040503050406030204" pitchFamily="18" charset="0"/>
                                </a:rPr>
                              </m:ctrlPr>
                            </m:sSupPr>
                            <m:e>
                              <m:r>
                                <a:rPr kumimoji="1" lang="zh-CN" altLang="en-US" sz="2200" b="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e>
                      </m:d>
                      <m:r>
                        <a:rPr kumimoji="1" lang="en-US" altLang="zh-CN" sz="2200" b="0" i="0" smtClean="0">
                          <a:latin typeface="Cambria Math" panose="02040503050406030204" pitchFamily="18"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panose="02040503050406030204" pitchFamily="18" charset="0"/>
                            </a:rPr>
                            <m:t>𝐸</m:t>
                          </m:r>
                        </m:e>
                        <m:sub>
                          <m:r>
                            <a:rPr kumimoji="1" lang="en-US" altLang="zh-CN" sz="2200" b="0" i="1" smtClean="0">
                              <a:latin typeface="Cambria Math" panose="02040503050406030204" pitchFamily="18" charset="0"/>
                            </a:rPr>
                            <m:t>𝑧</m:t>
                          </m:r>
                        </m:sub>
                      </m:sSub>
                      <m:r>
                        <a:rPr kumimoji="1" lang="en-US" altLang="zh-CN" sz="2200" b="0" i="1" smtClean="0">
                          <a:latin typeface="Cambria Math" panose="02040503050406030204" pitchFamily="18" charset="0"/>
                        </a:rPr>
                        <m:t>[</m:t>
                      </m:r>
                      <m:r>
                        <m:rPr>
                          <m:sty m:val="p"/>
                        </m:rPr>
                        <a:rPr kumimoji="1" lang="en-US" altLang="zh-CN" sz="2200" b="0" i="0" smtClean="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r>
                        <a:rPr kumimoji="1" lang="en-US" altLang="zh-CN" sz="2200" b="0" i="1" smtClean="0">
                          <a:latin typeface="Cambria Math" panose="02040503050406030204" pitchFamily="18" charset="0"/>
                        </a:rPr>
                        <m:t>|</m:t>
                      </m:r>
                      <m:r>
                        <a:rPr kumimoji="1" lang="zh-CN" altLang="en-US" sz="2200" b="0" i="1" smtClean="0">
                          <a:latin typeface="Cambria Math" panose="02040503050406030204" pitchFamily="18" charset="0"/>
                        </a:rPr>
                        <m:t>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sSup>
                        <m:sSupPr>
                          <m:ctrlPr>
                            <a:rPr kumimoji="1" lang="en-US" altLang="zh-CN" sz="2200" b="0" i="1" smtClean="0">
                              <a:latin typeface="Cambria Math" panose="02040503050406030204" pitchFamily="18" charset="0"/>
                            </a:rPr>
                          </m:ctrlPr>
                        </m:sSupPr>
                        <m:e>
                          <m:r>
                            <a:rPr kumimoji="1" lang="zh-CN" altLang="en-US" sz="2200" b="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en-US" altLang="zh-CN" sz="2200" b="0" i="1" smtClean="0">
                          <a:latin typeface="Cambria Math" panose="02040503050406030204" pitchFamily="18" charset="0"/>
                        </a:rPr>
                        <m:t>]=</m:t>
                      </m:r>
                      <m:nary>
                        <m:naryPr>
                          <m:chr m:val="∑"/>
                          <m:limLoc m:val="subSup"/>
                          <m:supHide m:val="on"/>
                          <m:ctrlPr>
                            <a:rPr kumimoji="1" lang="en-US" altLang="zh-CN" sz="2200" b="0" i="1" smtClean="0">
                              <a:latin typeface="Cambria Math" panose="02040503050406030204" pitchFamily="18" charset="0"/>
                            </a:rPr>
                          </m:ctrlPr>
                        </m:naryPr>
                        <m:sub>
                          <m:r>
                            <m:rPr>
                              <m:brk m:alnAt="9"/>
                            </m:rPr>
                            <a:rPr kumimoji="1" lang="en-US" altLang="zh-CN" sz="2200" b="0" i="1" smtClean="0">
                              <a:latin typeface="Cambria Math" panose="02040503050406030204" pitchFamily="18" charset="0"/>
                            </a:rPr>
                            <m:t>𝑍</m:t>
                          </m:r>
                        </m:sub>
                        <m:sup/>
                        <m:e>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a:latin typeface="Cambria Math" panose="02040503050406030204" pitchFamily="18" charset="0"/>
                            </a:rPr>
                            <m:t>)</m:t>
                          </m:r>
                        </m:e>
                      </m:nary>
                    </m:oMath>
                  </m:oMathPara>
                </a14:m>
                <a:endParaRPr kumimoji="1" lang="en-US" altLang="zh-CN" sz="2200" dirty="0"/>
              </a:p>
            </p:txBody>
          </p:sp>
        </mc:Choice>
        <mc:Fallback xmlns="">
          <p:sp>
            <p:nvSpPr>
              <p:cNvPr id="5" name="内容占位符 3">
                <a:extLst>
                  <a:ext uri="{FF2B5EF4-FFF2-40B4-BE49-F238E27FC236}">
                    <a16:creationId xmlns:a16="http://schemas.microsoft.com/office/drawing/2014/main" id="{683B7E45-5375-E865-C160-8C4097DB857F}"/>
                  </a:ext>
                </a:extLst>
              </p:cNvPr>
              <p:cNvSpPr>
                <a:spLocks noGrp="1" noRot="1" noChangeAspect="1" noMove="1" noResize="1" noEditPoints="1" noAdjustHandles="1" noChangeArrowheads="1" noChangeShapeType="1" noTextEdit="1"/>
              </p:cNvSpPr>
              <p:nvPr>
                <p:ph idx="1"/>
              </p:nvPr>
            </p:nvSpPr>
            <p:spPr>
              <a:xfrm>
                <a:off x="284855" y="2500010"/>
                <a:ext cx="8564177" cy="4221466"/>
              </a:xfrm>
              <a:blipFill>
                <a:blip r:embed="rId2"/>
                <a:stretch>
                  <a:fillRect l="-1139" t="-1154"/>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CC9D3D26-C700-1A36-6288-74C439FDEC4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19</a:t>
            </a:fld>
            <a:endParaRPr lang="en-US" dirty="0"/>
          </a:p>
        </p:txBody>
      </p:sp>
      <p:sp>
        <p:nvSpPr>
          <p:cNvPr id="3" name="标题 1">
            <a:extLst>
              <a:ext uri="{FF2B5EF4-FFF2-40B4-BE49-F238E27FC236}">
                <a16:creationId xmlns:a16="http://schemas.microsoft.com/office/drawing/2014/main" id="{DEA1694C-A9B3-E13E-BB2C-296EE740C77E}"/>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367789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3C92DC-8B26-1B06-4FAB-5772DB3D5B09}"/>
              </a:ext>
            </a:extLst>
          </p:cNvPr>
          <p:cNvSpPr txBox="1"/>
          <p:nvPr/>
        </p:nvSpPr>
        <p:spPr>
          <a:xfrm>
            <a:off x="188313" y="1787360"/>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小复习</a:t>
            </a:r>
          </a:p>
        </p:txBody>
      </p:sp>
      <p:sp>
        <p:nvSpPr>
          <p:cNvPr id="5" name="内容占位符 2">
            <a:extLst>
              <a:ext uri="{FF2B5EF4-FFF2-40B4-BE49-F238E27FC236}">
                <a16:creationId xmlns:a16="http://schemas.microsoft.com/office/drawing/2014/main" id="{5E04D95A-6B1C-A293-2A26-6E6AA09AFD33}"/>
              </a:ext>
            </a:extLst>
          </p:cNvPr>
          <p:cNvSpPr>
            <a:spLocks noGrp="1"/>
          </p:cNvSpPr>
          <p:nvPr>
            <p:ph idx="1"/>
          </p:nvPr>
        </p:nvSpPr>
        <p:spPr>
          <a:xfrm>
            <a:off x="100668" y="2741075"/>
            <a:ext cx="8934275" cy="3502673"/>
          </a:xfrm>
        </p:spPr>
        <p:txBody>
          <a:bodyPr>
            <a:normAutofit fontScale="92500" lnSpcReduction="10000"/>
          </a:bodyPr>
          <a:lstStyle/>
          <a:p>
            <a:pPr marL="342900" indent="-342900" algn="just">
              <a:lnSpc>
                <a:spcPct val="150000"/>
              </a:lnSpc>
              <a:buFont typeface="+mj-lt"/>
              <a:buAutoNum type="arabicPeriod"/>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In </a:t>
            </a:r>
            <a:r>
              <a:rPr lang="en-US" altLang="zh-CN" sz="2000" kern="100" dirty="0" err="1">
                <a:effectLst/>
                <a:latin typeface="Times New Roman" panose="02020603050405020304" pitchFamily="18" charset="0"/>
                <a:ea typeface="等线" panose="02010600030101010101" pitchFamily="2" charset="-122"/>
                <a:cs typeface="Times New Roman" panose="02020603050405020304" pitchFamily="18" charset="0"/>
              </a:rPr>
              <a:t>Adaboost</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we start with a Gaussian weight distribution over the training samples. </a:t>
            </a:r>
            <a:r>
              <a:rPr lang="zh-CN" altLang="en-US" sz="20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nSpc>
                <a:spcPct val="150000"/>
              </a:lnSpc>
              <a:buNone/>
            </a:pPr>
            <a:r>
              <a:rPr lang="en-US" altLang="zh-CN" sz="2000" dirty="0"/>
              <a:t>2. </a:t>
            </a:r>
            <a:r>
              <a:rPr lang="zh-CN" altLang="en-US" sz="2000" dirty="0"/>
              <a:t>下列哪个说法是正确的：</a:t>
            </a:r>
            <a:endParaRPr lang="en-US" altLang="zh-CN" sz="2000" dirty="0"/>
          </a:p>
          <a:p>
            <a:pPr marL="914400" lvl="1" indent="-457200">
              <a:lnSpc>
                <a:spcPct val="150000"/>
              </a:lnSpc>
              <a:buFont typeface="+mj-lt"/>
              <a:buAutoNum type="alphaUcPeriod"/>
            </a:pPr>
            <a:r>
              <a:rPr lang="en-US" altLang="zh-CN" sz="2000" dirty="0" err="1"/>
              <a:t>Adaboost</a:t>
            </a:r>
            <a:r>
              <a:rPr lang="zh-CN" altLang="en-US" sz="2000" dirty="0"/>
              <a:t>算法可直接用于</a:t>
            </a:r>
            <a:r>
              <a:rPr lang="en-US" altLang="zh-CN" sz="2000" dirty="0"/>
              <a:t>1NN</a:t>
            </a:r>
            <a:r>
              <a:rPr lang="zh-CN" altLang="en-US" sz="2000" dirty="0"/>
              <a:t>分类器</a:t>
            </a:r>
            <a:endParaRPr lang="en-US" altLang="zh-CN" sz="2000" dirty="0"/>
          </a:p>
          <a:p>
            <a:pPr marL="914400" lvl="1" indent="-457200">
              <a:lnSpc>
                <a:spcPct val="150000"/>
              </a:lnSpc>
              <a:buFont typeface="+mj-lt"/>
              <a:buAutoNum type="alphaUcPeriod"/>
            </a:pPr>
            <a:r>
              <a:rPr lang="en-US" altLang="zh-CN" sz="2000" dirty="0" err="1"/>
              <a:t>Adaboost</a:t>
            </a:r>
            <a:r>
              <a:rPr lang="zh-CN" altLang="en-US" sz="2000" dirty="0"/>
              <a:t>算法运用软间隔线性支持向量机做弱分类器可能得到非线性的分类边界</a:t>
            </a:r>
            <a:endParaRPr lang="en-US" altLang="zh-CN" sz="2000" dirty="0"/>
          </a:p>
          <a:p>
            <a:pPr marL="914400" lvl="1" indent="-457200">
              <a:lnSpc>
                <a:spcPct val="150000"/>
              </a:lnSpc>
              <a:buFont typeface="+mj-lt"/>
              <a:buAutoNum type="alphaUcPeriod"/>
            </a:pPr>
            <a:r>
              <a:rPr lang="en-US" altLang="zh-CN" sz="2000" dirty="0" err="1"/>
              <a:t>Adaboost</a:t>
            </a:r>
            <a:r>
              <a:rPr lang="zh-CN" altLang="en-US" sz="2000" dirty="0"/>
              <a:t>算法对测试样本的弱分类器输出运用投票法进行决策</a:t>
            </a:r>
            <a:endParaRPr lang="en-US" altLang="zh-CN" sz="2000" dirty="0"/>
          </a:p>
          <a:p>
            <a:pPr marL="914400" lvl="1" indent="-457200">
              <a:lnSpc>
                <a:spcPct val="150000"/>
              </a:lnSpc>
              <a:buFont typeface="+mj-lt"/>
              <a:buAutoNum type="alphaUcPeriod"/>
            </a:pPr>
            <a:r>
              <a:rPr lang="en-US" altLang="zh-CN" sz="2000" dirty="0" err="1"/>
              <a:t>Adaboost</a:t>
            </a:r>
            <a:r>
              <a:rPr lang="zh-CN" altLang="en-US" sz="2000" dirty="0"/>
              <a:t>算法适合任何的一组弱分类器</a:t>
            </a:r>
            <a:endParaRPr lang="en-US" altLang="zh-CN" sz="2000" dirty="0"/>
          </a:p>
          <a:p>
            <a:pPr>
              <a:lnSpc>
                <a:spcPct val="150000"/>
              </a:lnSpc>
            </a:pPr>
            <a:endParaRPr lang="en-US" altLang="zh-CN" sz="2400" dirty="0"/>
          </a:p>
          <a:p>
            <a:pPr>
              <a:lnSpc>
                <a:spcPct val="150000"/>
              </a:lnSpc>
            </a:pPr>
            <a:endParaRPr lang="zh-CN" altLang="en-US" sz="2400" dirty="0"/>
          </a:p>
        </p:txBody>
      </p:sp>
      <p:sp>
        <p:nvSpPr>
          <p:cNvPr id="2" name="Slide Number Placeholder 5">
            <a:extLst>
              <a:ext uri="{FF2B5EF4-FFF2-40B4-BE49-F238E27FC236}">
                <a16:creationId xmlns:a16="http://schemas.microsoft.com/office/drawing/2014/main" id="{BED5CCED-F8EB-F035-870B-7CE9552CA5C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a:t>
            </a:fld>
            <a:endParaRPr lang="en-US" dirty="0"/>
          </a:p>
        </p:txBody>
      </p:sp>
    </p:spTree>
    <p:extLst>
      <p:ext uri="{BB962C8B-B14F-4D97-AF65-F5344CB8AC3E}">
        <p14:creationId xmlns:p14="http://schemas.microsoft.com/office/powerpoint/2010/main" val="2046801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D825F761-7451-EEBD-4670-DD810A181BFB}"/>
                  </a:ext>
                </a:extLst>
              </p:cNvPr>
              <p:cNvSpPr>
                <a:spLocks noGrp="1"/>
              </p:cNvSpPr>
              <p:nvPr>
                <p:ph idx="1"/>
              </p:nvPr>
            </p:nvSpPr>
            <p:spPr>
              <a:xfrm>
                <a:off x="420329" y="2499852"/>
                <a:ext cx="8420930" cy="4358148"/>
              </a:xfrm>
            </p:spPr>
            <p:txBody>
              <a:bodyPr>
                <a:normAutofit/>
              </a:bodyPr>
              <a:lstStyle/>
              <a:p>
                <a:pPr>
                  <a:lnSpc>
                    <a:spcPct val="100000"/>
                  </a:lnSpc>
                </a:pPr>
                <a:r>
                  <a:rPr kumimoji="1" lang="en-US" altLang="zh-CN" sz="2200" b="1" dirty="0">
                    <a:solidFill>
                      <a:srgbClr val="C00000"/>
                    </a:solidFill>
                  </a:rPr>
                  <a:t>(3) M</a:t>
                </a:r>
                <a:r>
                  <a:rPr kumimoji="1" lang="zh-CN" altLang="en-US" sz="2200" b="1" dirty="0">
                    <a:solidFill>
                      <a:srgbClr val="C00000"/>
                    </a:solidFill>
                  </a:rPr>
                  <a:t>步</a:t>
                </a:r>
                <a:r>
                  <a:rPr kumimoji="1" lang="en-US" altLang="zh-CN" sz="2200" b="1" dirty="0">
                    <a:solidFill>
                      <a:srgbClr val="C00000"/>
                    </a:solidFill>
                  </a:rPr>
                  <a:t>: </a:t>
                </a:r>
                <a:r>
                  <a:rPr kumimoji="1" lang="zh-CN" altLang="en-US" sz="2200" dirty="0"/>
                  <a:t>求使</a:t>
                </a:r>
                <a14:m>
                  <m:oMath xmlns:m="http://schemas.openxmlformats.org/officeDocument/2006/math">
                    <m:r>
                      <a:rPr kumimoji="1" lang="en-US" altLang="zh-CN" sz="2200" i="1" dirty="0" smtClean="0">
                        <a:latin typeface="Cambria Math" panose="02040503050406030204" pitchFamily="18" charset="0"/>
                      </a:rPr>
                      <m:t>𝑄</m:t>
                    </m:r>
                    <m:r>
                      <a:rPr kumimoji="1" lang="en-US" altLang="zh-CN" sz="2200" i="1" dirty="0">
                        <a:latin typeface="Cambria Math" panose="02040503050406030204" pitchFamily="18" charset="0"/>
                      </a:rPr>
                      <m:t>(</m:t>
                    </m:r>
                    <m:r>
                      <a:rPr kumimoji="1" lang="zh-CN" altLang="en-US" sz="2200" i="1" smtClean="0">
                        <a:latin typeface="Cambria Math" panose="02040503050406030204" pitchFamily="18" charset="0"/>
                      </a:rPr>
                      <m:t>𝜃</m:t>
                    </m:r>
                    <m:r>
                      <a:rPr kumimoji="1" lang="en-US" altLang="zh-CN" sz="2200" i="1" dirty="0" smtClean="0">
                        <a:latin typeface="Cambria Math" panose="02040503050406030204" pitchFamily="18" charset="0"/>
                      </a:rPr>
                      <m:t>,</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dirty="0" smtClean="0">
                        <a:latin typeface="Cambria Math" panose="02040503050406030204" pitchFamily="18" charset="0"/>
                      </a:rPr>
                      <m:t>)</m:t>
                    </m:r>
                  </m:oMath>
                </a14:m>
                <a:r>
                  <a:rPr kumimoji="1" lang="zh-CN" altLang="en-US" sz="2200" dirty="0"/>
                  <a:t>极大化的</a:t>
                </a:r>
                <a14:m>
                  <m:oMath xmlns:m="http://schemas.openxmlformats.org/officeDocument/2006/math">
                    <m:r>
                      <a:rPr kumimoji="1" lang="zh-CN" altLang="en-US" sz="2200" i="1">
                        <a:latin typeface="Cambria Math" panose="02040503050406030204" pitchFamily="18" charset="0"/>
                      </a:rPr>
                      <m:t>𝜃</m:t>
                    </m:r>
                  </m:oMath>
                </a14:m>
                <a:endParaRPr kumimoji="1" lang="en-US" altLang="zh-CN" sz="2200" dirty="0"/>
              </a:p>
              <a:p>
                <a:pPr>
                  <a:lnSpc>
                    <a:spcPct val="100000"/>
                  </a:lnSpc>
                </a:pPr>
                <a:r>
                  <a:rPr kumimoji="1" lang="zh-CN" altLang="en-US" sz="2200" dirty="0"/>
                  <a:t>确定第</a:t>
                </a:r>
                <a14:m>
                  <m:oMath xmlns:m="http://schemas.openxmlformats.org/officeDocument/2006/math">
                    <m:r>
                      <a:rPr kumimoji="1" lang="en-US" altLang="zh-CN" sz="2200" i="1" dirty="0" smtClean="0">
                        <a:latin typeface="Cambria Math" panose="02040503050406030204" pitchFamily="18" charset="0"/>
                      </a:rPr>
                      <m:t>𝑖</m:t>
                    </m:r>
                    <m:r>
                      <a:rPr kumimoji="1" lang="en-US" altLang="zh-CN" sz="2200" i="1" dirty="0" smtClean="0">
                        <a:latin typeface="Cambria Math" panose="02040503050406030204" pitchFamily="18" charset="0"/>
                      </a:rPr>
                      <m:t>+1</m:t>
                    </m:r>
                  </m:oMath>
                </a14:m>
                <a:r>
                  <a:rPr kumimoji="1" lang="zh-CN" altLang="en-US" sz="2200" dirty="0"/>
                  <a:t>次迭代的参数的估计值</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p>
                  </m:oMath>
                </a14:m>
                <a:endParaRPr kumimoji="1" lang="en-US" altLang="zh-CN" sz="2200" dirty="0"/>
              </a:p>
              <a:p>
                <a:pPr>
                  <a:lnSpc>
                    <a:spcPct val="100000"/>
                  </a:lnSpc>
                </a:pP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sup>
                    </m:sSup>
                    <m:r>
                      <a:rPr kumimoji="1" lang="en-US" altLang="zh-CN" sz="2200" b="0" i="1" smtClean="0">
                        <a:latin typeface="Cambria Math" panose="02040503050406030204" pitchFamily="18" charset="0"/>
                      </a:rPr>
                      <m:t>=</m:t>
                    </m:r>
                    <m:func>
                      <m:funcPr>
                        <m:ctrlPr>
                          <a:rPr kumimoji="1" lang="en-US" altLang="zh-CN" sz="2200" b="0" i="1" smtClean="0">
                            <a:latin typeface="Cambria Math" panose="02040503050406030204" pitchFamily="18" charset="0"/>
                          </a:rPr>
                        </m:ctrlPr>
                      </m:funcPr>
                      <m:fName>
                        <m:r>
                          <m:rPr>
                            <m:sty m:val="p"/>
                          </m:rPr>
                          <a:rPr kumimoji="1" lang="en-US" altLang="zh-CN" sz="2200">
                            <a:latin typeface="Cambria Math" panose="02040503050406030204" pitchFamily="18" charset="0"/>
                          </a:rPr>
                          <m:t>arg</m:t>
                        </m:r>
                        <m:limLow>
                          <m:limLowPr>
                            <m:ctrlPr>
                              <a:rPr kumimoji="1" lang="en-US" altLang="zh-CN" sz="2200" b="0" i="1" smtClean="0">
                                <a:latin typeface="Cambria Math" panose="02040503050406030204" pitchFamily="18" charset="0"/>
                              </a:rPr>
                            </m:ctrlPr>
                          </m:limLowPr>
                          <m:e>
                            <m:r>
                              <m:rPr>
                                <m:sty m:val="p"/>
                              </m:rPr>
                              <a:rPr kumimoji="1" lang="en-US" altLang="zh-CN" sz="2200" b="0" i="0" smtClean="0">
                                <a:latin typeface="Cambria Math" panose="02040503050406030204" pitchFamily="18" charset="0"/>
                              </a:rPr>
                              <m:t>max</m:t>
                            </m:r>
                          </m:e>
                          <m:lim>
                            <m:r>
                              <a:rPr kumimoji="1" lang="zh-CN" altLang="en-US" sz="2200" i="1">
                                <a:latin typeface="Cambria Math" panose="02040503050406030204" pitchFamily="18" charset="0"/>
                              </a:rPr>
                              <m:t>𝜃</m:t>
                            </m:r>
                          </m:lim>
                        </m:limLow>
                      </m:fName>
                      <m:e>
                        <m:r>
                          <a:rPr kumimoji="1" lang="en-US" altLang="zh-CN" sz="2200" i="1">
                            <a:latin typeface="Cambria Math" panose="02040503050406030204" pitchFamily="18" charset="0"/>
                          </a:rPr>
                          <m:t>𝑄</m:t>
                        </m:r>
                        <m:d>
                          <m:dPr>
                            <m:ctrlPr>
                              <a:rPr kumimoji="1" lang="en-US" altLang="zh-CN" sz="2200" i="1">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e>
                        </m:d>
                      </m:e>
                    </m:func>
                  </m:oMath>
                </a14:m>
                <a:endParaRPr kumimoji="1" lang="en-US" altLang="zh-CN" sz="2200" dirty="0"/>
              </a:p>
              <a:p>
                <a:pPr>
                  <a:lnSpc>
                    <a:spcPct val="100000"/>
                  </a:lnSpc>
                </a:pPr>
                <a:r>
                  <a:rPr kumimoji="1" lang="en-US" altLang="zh-CN" sz="2200" b="1">
                    <a:solidFill>
                      <a:srgbClr val="C00000"/>
                    </a:solidFill>
                  </a:rPr>
                  <a:t>(4) </a:t>
                </a:r>
                <a:r>
                  <a:rPr kumimoji="1" lang="zh-CN" altLang="en-US" sz="2200"/>
                  <a:t>重复</a:t>
                </a:r>
                <a:r>
                  <a:rPr kumimoji="1" lang="en-US" altLang="zh-CN" sz="2200"/>
                  <a:t>(2), (3), </a:t>
                </a:r>
                <a:r>
                  <a:rPr kumimoji="1" lang="zh-CN" altLang="en-US" sz="2200"/>
                  <a:t>直至收敛</a:t>
                </a:r>
                <a:endParaRPr kumimoji="1" lang="en-US" altLang="zh-CN" sz="2200" dirty="0"/>
              </a:p>
              <a:p>
                <a:pPr>
                  <a:lnSpc>
                    <a:spcPct val="100000"/>
                  </a:lnSpc>
                </a:pPr>
                <a:endParaRPr kumimoji="1" lang="en-US" altLang="zh-CN" sz="1100" dirty="0"/>
              </a:p>
              <a:p>
                <a:pPr marL="0" indent="0">
                  <a:lnSpc>
                    <a:spcPct val="100000"/>
                  </a:lnSpc>
                  <a:buNone/>
                </a:pPr>
                <a14:m>
                  <m:oMath xmlns:m="http://schemas.openxmlformats.org/officeDocument/2006/math">
                    <m:r>
                      <m:rPr>
                        <m:nor/>
                      </m:rPr>
                      <a:rPr kumimoji="1" lang="zh-CN" altLang="en-US" sz="2200" b="1" smtClean="0">
                        <a:solidFill>
                          <a:srgbClr val="C00000"/>
                        </a:solidFill>
                      </a:rPr>
                      <m:t>定义</m:t>
                    </m:r>
                    <m:r>
                      <a:rPr kumimoji="1" lang="en-US" altLang="zh-CN" sz="2200" b="1" i="1" smtClean="0">
                        <a:solidFill>
                          <a:srgbClr val="C00000"/>
                        </a:solidFill>
                        <a:latin typeface="Cambria Math" panose="02040503050406030204" pitchFamily="18" charset="0"/>
                      </a:rPr>
                      <m:t>(</m:t>
                    </m:r>
                    <m:r>
                      <a:rPr kumimoji="1" lang="en-US" altLang="zh-CN" sz="2200" b="1" i="1" dirty="0" smtClean="0">
                        <a:solidFill>
                          <a:srgbClr val="C00000"/>
                        </a:solidFill>
                        <a:latin typeface="Cambria Math" panose="02040503050406030204" pitchFamily="18" charset="0"/>
                      </a:rPr>
                      <m:t>𝑸</m:t>
                    </m:r>
                  </m:oMath>
                </a14:m>
                <a:r>
                  <a:rPr kumimoji="1" lang="zh-CN" altLang="en-US" sz="2200" b="1">
                    <a:solidFill>
                      <a:srgbClr val="C00000"/>
                    </a:solidFill>
                  </a:rPr>
                  <a:t>函数</a:t>
                </a:r>
                <a14:m>
                  <m:oMath xmlns:m="http://schemas.openxmlformats.org/officeDocument/2006/math">
                    <m:r>
                      <a:rPr kumimoji="1" lang="en-US" altLang="zh-CN" sz="2200" b="1" i="1" dirty="0">
                        <a:solidFill>
                          <a:srgbClr val="C00000"/>
                        </a:solidFill>
                        <a:latin typeface="Cambria Math" panose="02040503050406030204" pitchFamily="18" charset="0"/>
                      </a:rPr>
                      <m:t>)</m:t>
                    </m:r>
                  </m:oMath>
                </a14:m>
                <a:endParaRPr kumimoji="1" lang="en-US" altLang="zh-CN" sz="2200" b="1" dirty="0">
                  <a:solidFill>
                    <a:srgbClr val="C00000"/>
                  </a:solidFill>
                </a:endParaRPr>
              </a:p>
              <a:p>
                <a:pPr marL="0" indent="0">
                  <a:lnSpc>
                    <a:spcPct val="100000"/>
                  </a:lnSpc>
                  <a:buNone/>
                </a:pPr>
                <a:r>
                  <a:rPr kumimoji="1" lang="zh-CN" altLang="en-US" sz="2200" b="1">
                    <a:solidFill>
                      <a:srgbClr val="0070C0"/>
                    </a:solidFill>
                  </a:rPr>
                  <a:t>        完全</a:t>
                </a:r>
                <a:r>
                  <a:rPr kumimoji="1" lang="zh-CN" altLang="en-US" sz="2200" b="1" dirty="0">
                    <a:solidFill>
                      <a:srgbClr val="0070C0"/>
                    </a:solidFill>
                  </a:rPr>
                  <a:t>数据</a:t>
                </a:r>
                <a:r>
                  <a:rPr kumimoji="1" lang="zh-CN" altLang="en-US" sz="2200" dirty="0"/>
                  <a:t>的</a:t>
                </a:r>
                <a:r>
                  <a:rPr kumimoji="1" lang="zh-CN" altLang="en-US" sz="2200" b="1" dirty="0">
                    <a:solidFill>
                      <a:srgbClr val="0070C0"/>
                    </a:solidFill>
                  </a:rPr>
                  <a:t>对数似然函数</a:t>
                </a:r>
                <a:r>
                  <a:rPr kumimoji="1" lang="en-US" altLang="zh-CN" sz="2200" b="1" dirty="0">
                    <a:solidFill>
                      <a:srgbClr val="0070C0"/>
                    </a:solidFill>
                  </a:rPr>
                  <a:t> </a:t>
                </a:r>
                <a14:m>
                  <m:oMath xmlns:m="http://schemas.openxmlformats.org/officeDocument/2006/math">
                    <m:r>
                      <m:rPr>
                        <m:sty m:val="p"/>
                      </m:rPr>
                      <a:rPr kumimoji="1" lang="en-US" altLang="zh-CN" sz="2200" i="0" dirty="0" smtClean="0">
                        <a:latin typeface="Cambria Math" panose="02040503050406030204" pitchFamily="18" charset="0"/>
                      </a:rPr>
                      <m:t>log</m:t>
                    </m:r>
                    <m:r>
                      <a:rPr kumimoji="1" lang="en-US" altLang="zh-CN" sz="2200" b="0" i="1" dirty="0" smtClean="0">
                        <a:latin typeface="Cambria Math" panose="02040503050406030204" pitchFamily="18" charset="0"/>
                      </a:rPr>
                      <m:t> </m:t>
                    </m:r>
                    <m:r>
                      <a:rPr kumimoji="1" lang="en-US" altLang="zh-CN" sz="2200" i="1" dirty="0" smtClean="0">
                        <a:latin typeface="Cambria Math" panose="02040503050406030204" pitchFamily="18" charset="0"/>
                      </a:rPr>
                      <m:t>𝑃</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𝑍</m:t>
                    </m:r>
                    <m:r>
                      <a:rPr kumimoji="1" lang="en-US" altLang="zh-CN" sz="2200" i="1" dirty="0">
                        <a:latin typeface="Cambria Math" panose="02040503050406030204" pitchFamily="18" charset="0"/>
                      </a:rPr>
                      <m:t>|</m:t>
                    </m:r>
                    <m:r>
                      <m:rPr>
                        <m:sty m:val="p"/>
                      </m:rPr>
                      <a:rPr kumimoji="1" lang="en-US" altLang="zh-CN" sz="2200" i="0" dirty="0">
                        <a:latin typeface="Cambria Math" panose="02040503050406030204" pitchFamily="18" charset="0"/>
                      </a:rPr>
                      <m:t>Θ</m:t>
                    </m:r>
                    <m:r>
                      <a:rPr kumimoji="1" lang="en-US" altLang="zh-CN" sz="2200" i="1" dirty="0">
                        <a:latin typeface="Cambria Math" panose="02040503050406030204" pitchFamily="18" charset="0"/>
                      </a:rPr>
                      <m:t>)</m:t>
                    </m:r>
                  </m:oMath>
                </a14:m>
                <a:r>
                  <a:rPr kumimoji="1" lang="en-US" altLang="zh-CN" sz="2200" dirty="0"/>
                  <a:t> </a:t>
                </a:r>
                <a:r>
                  <a:rPr kumimoji="1" lang="zh-CN" altLang="en-US" sz="2200" dirty="0"/>
                  <a:t>关于在给定观测数据</a:t>
                </a:r>
                <a:r>
                  <a:rPr kumimoji="1" lang="en-US" altLang="zh-CN" sz="2200" dirty="0"/>
                  <a:t> </a:t>
                </a:r>
                <a14:m>
                  <m:oMath xmlns:m="http://schemas.openxmlformats.org/officeDocument/2006/math">
                    <m:r>
                      <a:rPr kumimoji="1" lang="en-US" altLang="zh-CN" sz="2200" i="1">
                        <a:latin typeface="Cambria Math" panose="02040503050406030204" pitchFamily="18" charset="0"/>
                      </a:rPr>
                      <m:t>𝑌</m:t>
                    </m:r>
                  </m:oMath>
                </a14:m>
                <a:r>
                  <a:rPr kumimoji="1" lang="zh-CN" altLang="en-US" sz="2200" dirty="0"/>
                  <a:t>和当前函数</a:t>
                </a:r>
                <a14:m>
                  <m:oMath xmlns:m="http://schemas.openxmlformats.org/officeDocument/2006/math">
                    <m:r>
                      <a:rPr kumimoji="1" lang="en-US" altLang="zh-CN" sz="2200" i="1" dirty="0" smtClean="0">
                        <a:latin typeface="Cambria Math" panose="02040503050406030204" pitchFamily="18" charset="0"/>
                      </a:rPr>
                      <m:t> </m:t>
                    </m:r>
                    <m:sSup>
                      <m:sSupPr>
                        <m:ctrlPr>
                          <a:rPr kumimoji="1" lang="en-US" altLang="zh-CN" sz="2200" i="1" dirty="0" smtClean="0">
                            <a:latin typeface="Cambria Math" panose="02040503050406030204" pitchFamily="18" charset="0"/>
                          </a:rPr>
                        </m:ctrlPr>
                      </m:sSupPr>
                      <m:e>
                        <m:r>
                          <m:rPr>
                            <m:sty m:val="p"/>
                          </m:rPr>
                          <a:rPr kumimoji="1" lang="en-US" altLang="zh-CN" sz="2200" dirty="0">
                            <a:latin typeface="Cambria Math" panose="02040503050406030204" pitchFamily="18" charset="0"/>
                          </a:rPr>
                          <m:t>Θ</m:t>
                        </m:r>
                      </m:e>
                      <m:sup>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𝑖</m:t>
                        </m:r>
                        <m:r>
                          <a:rPr kumimoji="1" lang="en-US" altLang="zh-CN" sz="2200" b="0" i="1" dirty="0" smtClean="0">
                            <a:latin typeface="Cambria Math" panose="02040503050406030204" pitchFamily="18" charset="0"/>
                          </a:rPr>
                          <m:t>)</m:t>
                        </m:r>
                      </m:sup>
                    </m:sSup>
                  </m:oMath>
                </a14:m>
                <a:r>
                  <a:rPr kumimoji="1" lang="zh-CN" altLang="en-US" sz="2200" dirty="0"/>
                  <a:t>下对</a:t>
                </a:r>
                <a:r>
                  <a:rPr kumimoji="1" lang="zh-CN" altLang="en-US" sz="2200" b="1" dirty="0">
                    <a:solidFill>
                      <a:srgbClr val="0070C0"/>
                    </a:solidFill>
                  </a:rPr>
                  <a:t>未观测数据</a:t>
                </a:r>
                <a14:m>
                  <m:oMath xmlns:m="http://schemas.openxmlformats.org/officeDocument/2006/math">
                    <m:r>
                      <a:rPr kumimoji="1" lang="en-US" altLang="zh-CN" sz="2200" b="1" i="1" dirty="0" smtClean="0">
                        <a:solidFill>
                          <a:srgbClr val="0070C0"/>
                        </a:solidFill>
                        <a:latin typeface="Cambria Math" panose="02040503050406030204" pitchFamily="18" charset="0"/>
                      </a:rPr>
                      <m:t>𝒁</m:t>
                    </m:r>
                  </m:oMath>
                </a14:m>
                <a:r>
                  <a:rPr kumimoji="1" lang="zh-CN" altLang="en-US" sz="2200" dirty="0"/>
                  <a:t>的</a:t>
                </a:r>
                <a:r>
                  <a:rPr kumimoji="1" lang="zh-CN" altLang="en-US" sz="2200" b="1" dirty="0">
                    <a:solidFill>
                      <a:srgbClr val="0070C0"/>
                    </a:solidFill>
                  </a:rPr>
                  <a:t>条件概率分布</a:t>
                </a:r>
                <a14:m>
                  <m:oMath xmlns:m="http://schemas.openxmlformats.org/officeDocument/2006/math">
                    <m:r>
                      <a:rPr kumimoji="1" lang="en-US" altLang="zh-CN" sz="2200" i="1" dirty="0" smtClean="0">
                        <a:latin typeface="Cambria Math" panose="02040503050406030204" pitchFamily="18" charset="0"/>
                      </a:rPr>
                      <m:t>𝑃</m:t>
                    </m:r>
                    <m:r>
                      <a:rPr kumimoji="1" lang="en-US" altLang="zh-CN" sz="2200" i="1" dirty="0" smtClean="0">
                        <a:latin typeface="Cambria Math" panose="02040503050406030204" pitchFamily="18" charset="0"/>
                      </a:rPr>
                      <m:t>(</m:t>
                    </m:r>
                    <m:r>
                      <a:rPr kumimoji="1" lang="en-US" altLang="zh-CN" sz="2200" i="1" dirty="0" smtClean="0">
                        <a:latin typeface="Cambria Math" panose="02040503050406030204" pitchFamily="18" charset="0"/>
                      </a:rPr>
                      <m:t>𝑍</m:t>
                    </m:r>
                    <m:r>
                      <a:rPr kumimoji="1" lang="en-US" altLang="zh-CN" sz="2200" i="1" dirty="0" smtClean="0">
                        <a:latin typeface="Cambria Math" panose="02040503050406030204" pitchFamily="18" charset="0"/>
                      </a:rPr>
                      <m:t>|</m:t>
                    </m:r>
                    <m:r>
                      <a:rPr kumimoji="1" lang="en-US" altLang="zh-CN" sz="2200" i="1" dirty="0" smtClean="0">
                        <a:latin typeface="Cambria Math" panose="02040503050406030204" pitchFamily="18" charset="0"/>
                      </a:rPr>
                      <m:t>𝑌</m:t>
                    </m:r>
                    <m:r>
                      <a:rPr kumimoji="1" lang="en-US" altLang="zh-CN" sz="2200" i="1" dirty="0" smtClean="0">
                        <a:latin typeface="Cambria Math" panose="02040503050406030204" pitchFamily="18" charset="0"/>
                      </a:rPr>
                      <m:t>,</m:t>
                    </m:r>
                    <m:sSup>
                      <m:sSupPr>
                        <m:ctrlPr>
                          <a:rPr kumimoji="1" lang="en-US" altLang="zh-CN" sz="2200" i="1" dirty="0">
                            <a:latin typeface="Cambria Math" panose="02040503050406030204" pitchFamily="18" charset="0"/>
                          </a:rPr>
                        </m:ctrlPr>
                      </m:sSupPr>
                      <m:e>
                        <m:r>
                          <m:rPr>
                            <m:sty m:val="p"/>
                          </m:rPr>
                          <a:rPr kumimoji="1" lang="en-US" altLang="zh-CN" sz="2200" dirty="0">
                            <a:latin typeface="Cambria Math" panose="02040503050406030204" pitchFamily="18" charset="0"/>
                          </a:rPr>
                          <m:t>Θ</m:t>
                        </m:r>
                      </m:e>
                      <m:sup>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𝑖</m:t>
                        </m:r>
                        <m:r>
                          <a:rPr kumimoji="1" lang="en-US" altLang="zh-CN" sz="2200" i="1" dirty="0">
                            <a:latin typeface="Cambria Math" panose="02040503050406030204" pitchFamily="18" charset="0"/>
                          </a:rPr>
                          <m:t>)</m:t>
                        </m:r>
                      </m:sup>
                    </m:sSup>
                    <m:r>
                      <a:rPr kumimoji="1" lang="en-US" altLang="zh-CN" sz="2200" i="1" dirty="0">
                        <a:latin typeface="Cambria Math" panose="02040503050406030204" pitchFamily="18" charset="0"/>
                      </a:rPr>
                      <m:t>)</m:t>
                    </m:r>
                  </m:oMath>
                </a14:m>
                <a:r>
                  <a:rPr kumimoji="1" lang="zh-CN" altLang="en-US" sz="2200" dirty="0"/>
                  <a:t>的期望</a:t>
                </a:r>
                <a:endParaRPr kumimoji="1" lang="en-US" altLang="zh-CN" sz="2200" dirty="0"/>
              </a:p>
              <a:p>
                <a:pPr marL="0" indent="0" algn="ctr">
                  <a:lnSpc>
                    <a:spcPct val="100000"/>
                  </a:lnSpc>
                  <a:buNone/>
                </a:pPr>
                <a14:m>
                  <m:oMath xmlns:m="http://schemas.openxmlformats.org/officeDocument/2006/math">
                    <m:r>
                      <a:rPr kumimoji="1" lang="en-US" altLang="zh-CN" sz="2200" i="1" dirty="0">
                        <a:latin typeface="Cambria Math" panose="02040503050406030204" pitchFamily="18" charset="0"/>
                      </a:rPr>
                      <m:t>𝑄</m:t>
                    </m:r>
                    <m:r>
                      <a:rPr kumimoji="1" lang="en-US" altLang="zh-CN" sz="2200" i="1" dirty="0">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dirty="0">
                        <a:latin typeface="Cambria Math" panose="02040503050406030204" pitchFamily="18" charset="0"/>
                      </a:rPr>
                      <m:t>)</m:t>
                    </m:r>
                  </m:oMath>
                </a14:m>
                <a:r>
                  <a:rPr kumimoji="1" lang="en-US" altLang="zh-CN" sz="2200" dirty="0"/>
                  <a:t> = </a:t>
                </a:r>
                <a14:m>
                  <m:oMath xmlns:m="http://schemas.openxmlformats.org/officeDocument/2006/math">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𝐸</m:t>
                        </m:r>
                      </m:e>
                      <m:sub>
                        <m:r>
                          <a:rPr kumimoji="1" lang="en-US" altLang="zh-CN" sz="2200" i="1" smtClean="0">
                            <a:latin typeface="Cambria Math" panose="02040503050406030204" pitchFamily="18" charset="0"/>
                          </a:rPr>
                          <m:t>𝑧</m:t>
                        </m:r>
                      </m:sub>
                    </m:sSub>
                    <m:r>
                      <a:rPr kumimoji="1" lang="en-US" altLang="zh-CN" sz="2200" i="1">
                        <a:latin typeface="Cambria Math" panose="02040503050406030204" pitchFamily="18" charset="0"/>
                      </a:rPr>
                      <m:t>[</m:t>
                    </m:r>
                    <m:r>
                      <m:rPr>
                        <m:sty m:val="p"/>
                      </m:rPr>
                      <a:rPr kumimoji="1" lang="en-US" altLang="zh-CN" sz="2200" i="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a:latin typeface="Cambria Math" panose="02040503050406030204" pitchFamily="18" charset="0"/>
                      </a:rPr>
                      <m:t>]</m:t>
                    </m:r>
                  </m:oMath>
                </a14:m>
                <a:r>
                  <a:rPr kumimoji="1" lang="en-US" altLang="zh-CN" sz="2200" dirty="0"/>
                  <a:t> </a:t>
                </a:r>
                <a:endParaRPr kumimoji="1" lang="zh-CN" altLang="en-US" sz="2200" dirty="0"/>
              </a:p>
            </p:txBody>
          </p:sp>
        </mc:Choice>
        <mc:Fallback xmlns="">
          <p:sp>
            <p:nvSpPr>
              <p:cNvPr id="5" name="内容占位符 3">
                <a:extLst>
                  <a:ext uri="{FF2B5EF4-FFF2-40B4-BE49-F238E27FC236}">
                    <a16:creationId xmlns:a16="http://schemas.microsoft.com/office/drawing/2014/main" id="{D825F761-7451-EEBD-4670-DD810A181BFB}"/>
                  </a:ext>
                </a:extLst>
              </p:cNvPr>
              <p:cNvSpPr>
                <a:spLocks noGrp="1" noRot="1" noChangeAspect="1" noMove="1" noResize="1" noEditPoints="1" noAdjustHandles="1" noChangeArrowheads="1" noChangeShapeType="1" noTextEdit="1"/>
              </p:cNvSpPr>
              <p:nvPr>
                <p:ph idx="1"/>
              </p:nvPr>
            </p:nvSpPr>
            <p:spPr>
              <a:xfrm>
                <a:off x="420329" y="2499852"/>
                <a:ext cx="8420930" cy="4358148"/>
              </a:xfrm>
              <a:blipFill>
                <a:blip r:embed="rId2"/>
                <a:stretch>
                  <a:fillRect l="-941" t="-699" r="-86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742E47E-7294-5C8F-5026-386660D507C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20</a:t>
            </a:fld>
            <a:endParaRPr lang="en-US" dirty="0"/>
          </a:p>
        </p:txBody>
      </p:sp>
      <p:sp>
        <p:nvSpPr>
          <p:cNvPr id="3" name="标题 1">
            <a:extLst>
              <a:ext uri="{FF2B5EF4-FFF2-40B4-BE49-F238E27FC236}">
                <a16:creationId xmlns:a16="http://schemas.microsoft.com/office/drawing/2014/main" id="{AC8D9187-B16B-12FF-BCED-0B96D7A2F309}"/>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287749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9DF74EF7-5C65-4A2A-A958-0DD59443CFE7}"/>
                  </a:ext>
                </a:extLst>
              </p:cNvPr>
              <p:cNvSpPr>
                <a:spLocks noGrp="1"/>
              </p:cNvSpPr>
              <p:nvPr>
                <p:ph idx="1"/>
              </p:nvPr>
            </p:nvSpPr>
            <p:spPr>
              <a:xfrm>
                <a:off x="427703" y="2567655"/>
                <a:ext cx="8323293" cy="3641416"/>
              </a:xfrm>
            </p:spPr>
            <p:txBody>
              <a:bodyPr>
                <a:normAutofit/>
              </a:bodyPr>
              <a:lstStyle/>
              <a:p>
                <a:pPr>
                  <a:lnSpc>
                    <a:spcPct val="100000"/>
                  </a:lnSpc>
                </a:pPr>
                <a:r>
                  <a:rPr lang="zh-CN" altLang="en-US" sz="2200" dirty="0"/>
                  <a:t>算法说明</a:t>
                </a:r>
                <a:endParaRPr lang="en-US" altLang="zh-CN" sz="2200" dirty="0"/>
              </a:p>
              <a:p>
                <a:pPr>
                  <a:lnSpc>
                    <a:spcPct val="100000"/>
                  </a:lnSpc>
                </a:pPr>
                <a:r>
                  <a:rPr lang="zh-CN" altLang="en-US" sz="2200" dirty="0"/>
                  <a:t>步骤</a:t>
                </a:r>
                <a:r>
                  <a:rPr lang="en-US" altLang="zh-CN" sz="2200" dirty="0"/>
                  <a:t>3, </a:t>
                </a:r>
                <a:r>
                  <a:rPr lang="zh-CN" altLang="en-US" sz="2200" dirty="0"/>
                  <a:t>完成一次迭代</a:t>
                </a:r>
                <a:r>
                  <a:rPr lang="en-US" altLang="zh-CN" sz="2200" dirty="0"/>
                  <a:t>: </a:t>
                </a:r>
                <a14:m>
                  <m:oMath xmlns:m="http://schemas.openxmlformats.org/officeDocument/2006/math">
                    <m:sSup>
                      <m:sSupPr>
                        <m:ctrlPr>
                          <a:rPr kumimoji="1" lang="en-US" altLang="zh-CN" sz="2200" i="1" dirty="0" smtClean="0">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𝑖</m:t>
                        </m:r>
                        <m:r>
                          <a:rPr kumimoji="1" lang="en-US" altLang="zh-CN" sz="2200" b="0" i="1" dirty="0" smtClean="0">
                            <a:latin typeface="Cambria Math" panose="02040503050406030204" pitchFamily="18" charset="0"/>
                          </a:rPr>
                          <m:t>)</m:t>
                        </m:r>
                      </m:sup>
                    </m:sSup>
                  </m:oMath>
                </a14:m>
                <a:r>
                  <a:rPr kumimoji="1" lang="en-US" altLang="zh-CN" sz="2200" dirty="0"/>
                  <a:t> </a:t>
                </a:r>
                <a:r>
                  <a:rPr kumimoji="1" lang="zh-CN" altLang="en-US" sz="2200" dirty="0"/>
                  <a:t>到</a:t>
                </a:r>
                <a:r>
                  <a:rPr kumimoji="1" lang="en-US" altLang="zh-CN" sz="2200" dirty="0"/>
                  <a:t> </a:t>
                </a:r>
                <a14:m>
                  <m:oMath xmlns:m="http://schemas.openxmlformats.org/officeDocument/2006/math">
                    <m:sSup>
                      <m:sSupPr>
                        <m:ctrlPr>
                          <a:rPr kumimoji="1" lang="en-US" altLang="zh-CN" sz="2200" i="1" dirty="0">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𝑖</m:t>
                        </m:r>
                        <m:r>
                          <a:rPr kumimoji="1" lang="en-US" altLang="zh-CN" sz="2200" b="0" i="1" dirty="0" smtClean="0">
                            <a:latin typeface="Cambria Math" panose="02040503050406030204" pitchFamily="18" charset="0"/>
                          </a:rPr>
                          <m:t>+1</m:t>
                        </m:r>
                        <m:r>
                          <a:rPr kumimoji="1" lang="en-US" altLang="zh-CN" sz="2200" i="1" dirty="0">
                            <a:latin typeface="Cambria Math" panose="02040503050406030204" pitchFamily="18" charset="0"/>
                          </a:rPr>
                          <m:t>)</m:t>
                        </m:r>
                      </m:sup>
                    </m:sSup>
                    <m:r>
                      <a:rPr kumimoji="1" lang="en-US" altLang="zh-CN" sz="2200" i="1" dirty="0">
                        <a:latin typeface="Cambria Math" panose="02040503050406030204" pitchFamily="18" charset="0"/>
                      </a:rPr>
                      <m:t> </m:t>
                    </m:r>
                  </m:oMath>
                </a14:m>
                <a:endParaRPr kumimoji="1" lang="en-US" altLang="zh-CN" sz="2200" dirty="0"/>
              </a:p>
              <a:p>
                <a:pPr>
                  <a:lnSpc>
                    <a:spcPct val="100000"/>
                  </a:lnSpc>
                </a:pPr>
                <a:r>
                  <a:rPr kumimoji="1" lang="zh-CN" altLang="en-US" sz="2200" dirty="0"/>
                  <a:t>可证明</a:t>
                </a:r>
                <a:r>
                  <a:rPr kumimoji="1" lang="en-US" altLang="zh-CN" sz="2200" dirty="0"/>
                  <a:t>: </a:t>
                </a:r>
                <a:r>
                  <a:rPr kumimoji="1" lang="zh-CN" altLang="en-US" sz="2200" dirty="0"/>
                  <a:t>每次迭代使似然函数增大或达到局部最大值</a:t>
                </a:r>
                <a:endParaRPr kumimoji="1" lang="en-US" altLang="zh-CN" sz="2200" dirty="0"/>
              </a:p>
              <a:p>
                <a:pPr>
                  <a:lnSpc>
                    <a:spcPct val="100000"/>
                  </a:lnSpc>
                </a:pPr>
                <a:endParaRPr lang="en-US" altLang="zh-CN" sz="2200" dirty="0"/>
              </a:p>
              <a:p>
                <a:pPr>
                  <a:lnSpc>
                    <a:spcPct val="100000"/>
                  </a:lnSpc>
                </a:pPr>
                <a:r>
                  <a:rPr lang="zh-CN" altLang="en-US" sz="2200" dirty="0"/>
                  <a:t>步骤</a:t>
                </a:r>
                <a:r>
                  <a:rPr lang="en-US" altLang="zh-CN" sz="2200" dirty="0"/>
                  <a:t>4, </a:t>
                </a:r>
                <a:r>
                  <a:rPr lang="zh-CN" altLang="en-US" sz="2200" dirty="0"/>
                  <a:t>停止迭代的条件</a:t>
                </a:r>
                <a:r>
                  <a:rPr lang="en-US" altLang="zh-CN" sz="2200" dirty="0"/>
                  <a:t>:</a:t>
                </a: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200" i="1" smtClean="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sup>
                          </m:sSup>
                          <m:r>
                            <a:rPr kumimoji="1" lang="en-US" altLang="zh-CN" sz="2200" b="0" i="1" smtClean="0">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e>
                      </m:d>
                      <m:r>
                        <a:rPr lang="en-US" altLang="zh-CN" sz="2200" b="0" i="1" smtClean="0">
                          <a:latin typeface="Cambria Math" panose="02040503050406030204" pitchFamily="18" charset="0"/>
                        </a:rPr>
                        <m:t>&lt;</m:t>
                      </m:r>
                      <m:sSub>
                        <m:sSubPr>
                          <m:ctrlPr>
                            <a:rPr lang="en-US" altLang="zh-CN" sz="2200" b="0" i="1" smtClean="0">
                              <a:latin typeface="Cambria Math" panose="02040503050406030204" pitchFamily="18" charset="0"/>
                            </a:rPr>
                          </m:ctrlPr>
                        </m:sSubPr>
                        <m:e>
                          <m:r>
                            <a:rPr lang="zh-CN" altLang="en-US" sz="2200" b="0" i="1" smtClean="0">
                              <a:latin typeface="Cambria Math" panose="02040503050406030204" pitchFamily="18" charset="0"/>
                            </a:rPr>
                            <m:t>𝜀</m:t>
                          </m:r>
                        </m:e>
                        <m:sub>
                          <m:r>
                            <a:rPr lang="en-US" altLang="zh-CN" sz="2200" b="0" i="1" smtClean="0">
                              <a:latin typeface="Cambria Math" panose="02040503050406030204" pitchFamily="18" charset="0"/>
                            </a:rPr>
                            <m:t>1</m:t>
                          </m:r>
                        </m:sub>
                      </m:sSub>
                    </m:oMath>
                  </m:oMathPara>
                </a14:m>
                <a:endParaRPr lang="en-US" altLang="zh-CN" sz="2200" b="0" dirty="0"/>
              </a:p>
              <a:p>
                <a:pPr marL="0" indent="0">
                  <a:lnSpc>
                    <a:spcPct val="100000"/>
                  </a:lnSpc>
                  <a:buNone/>
                </a:pPr>
                <a:r>
                  <a:rPr lang="en-US" altLang="zh-CN" sz="2200" dirty="0"/>
                  <a:t>    </a:t>
                </a:r>
                <a:r>
                  <a:rPr lang="zh-CN" altLang="en-US" sz="2200" dirty="0"/>
                  <a:t>或</a:t>
                </a:r>
                <a:r>
                  <a:rPr lang="en-US" altLang="zh-CN" sz="2200" dirty="0"/>
                  <a:t>                       </a:t>
                </a: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200" i="1" dirty="0" smtClean="0">
                              <a:latin typeface="Cambria Math" panose="02040503050406030204" pitchFamily="18" charset="0"/>
                            </a:rPr>
                          </m:ctrlPr>
                        </m:dPr>
                        <m:e>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1" dirty="0" smtClean="0">
                              <a:latin typeface="Cambria Math" panose="02040503050406030204" pitchFamily="18" charset="0"/>
                            </a:rPr>
                            <m:t>−</m:t>
                          </m:r>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d>
                      <m:r>
                        <a:rPr lang="en-US" altLang="zh-CN" sz="2200" b="0" i="1" dirty="0" smtClean="0">
                          <a:latin typeface="Cambria Math" panose="02040503050406030204" pitchFamily="18" charset="0"/>
                        </a:rPr>
                        <m:t>&lt;</m:t>
                      </m:r>
                      <m:sSub>
                        <m:sSubPr>
                          <m:ctrlPr>
                            <a:rPr lang="en-US" altLang="zh-CN" sz="2200" b="0" i="1" dirty="0" smtClean="0">
                              <a:latin typeface="Cambria Math" panose="02040503050406030204" pitchFamily="18" charset="0"/>
                            </a:rPr>
                          </m:ctrlPr>
                        </m:sSubPr>
                        <m:e>
                          <m:r>
                            <a:rPr lang="zh-CN" altLang="en-US" sz="2200" b="0" i="1" dirty="0" smtClean="0">
                              <a:latin typeface="Cambria Math" panose="02040503050406030204" pitchFamily="18" charset="0"/>
                            </a:rPr>
                            <m:t>𝜀</m:t>
                          </m:r>
                        </m:e>
                        <m:sub>
                          <m:r>
                            <a:rPr lang="en-US" altLang="zh-CN" sz="2200" b="0" i="1" dirty="0" smtClean="0">
                              <a:latin typeface="Cambria Math" panose="02040503050406030204" pitchFamily="18" charset="0"/>
                            </a:rPr>
                            <m:t>2</m:t>
                          </m:r>
                        </m:sub>
                      </m:sSub>
                    </m:oMath>
                  </m:oMathPara>
                </a14:m>
                <a:endParaRPr lang="zh-CN" altLang="en-US" sz="2200" dirty="0"/>
              </a:p>
            </p:txBody>
          </p:sp>
        </mc:Choice>
        <mc:Fallback xmlns="">
          <p:sp>
            <p:nvSpPr>
              <p:cNvPr id="5" name="内容占位符 2">
                <a:extLst>
                  <a:ext uri="{FF2B5EF4-FFF2-40B4-BE49-F238E27FC236}">
                    <a16:creationId xmlns:a16="http://schemas.microsoft.com/office/drawing/2014/main" id="{9DF74EF7-5C65-4A2A-A958-0DD59443CFE7}"/>
                  </a:ext>
                </a:extLst>
              </p:cNvPr>
              <p:cNvSpPr>
                <a:spLocks noGrp="1" noRot="1" noChangeAspect="1" noMove="1" noResize="1" noEditPoints="1" noAdjustHandles="1" noChangeArrowheads="1" noChangeShapeType="1" noTextEdit="1"/>
              </p:cNvSpPr>
              <p:nvPr>
                <p:ph idx="1"/>
              </p:nvPr>
            </p:nvSpPr>
            <p:spPr>
              <a:xfrm>
                <a:off x="427703" y="2567655"/>
                <a:ext cx="8323293" cy="3641416"/>
              </a:xfrm>
              <a:blipFill>
                <a:blip r:embed="rId2"/>
                <a:stretch>
                  <a:fillRect l="-761" t="-104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12C48B1-D4A8-2EB5-FA11-E8E762D874F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21</a:t>
            </a:fld>
            <a:endParaRPr lang="en-US" dirty="0"/>
          </a:p>
        </p:txBody>
      </p:sp>
      <p:sp>
        <p:nvSpPr>
          <p:cNvPr id="3" name="标题 1">
            <a:extLst>
              <a:ext uri="{FF2B5EF4-FFF2-40B4-BE49-F238E27FC236}">
                <a16:creationId xmlns:a16="http://schemas.microsoft.com/office/drawing/2014/main" id="{B3CF582B-45A6-00F2-17FE-6F204A8F0820}"/>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9250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CCCBEC57-F57B-885F-5017-35A69692024D}"/>
                  </a:ext>
                </a:extLst>
              </p:cNvPr>
              <p:cNvSpPr>
                <a:spLocks noGrp="1"/>
              </p:cNvSpPr>
              <p:nvPr>
                <p:ph idx="1"/>
              </p:nvPr>
            </p:nvSpPr>
            <p:spPr>
              <a:xfrm>
                <a:off x="483823" y="2570830"/>
                <a:ext cx="8202978" cy="4150646"/>
              </a:xfrm>
            </p:spPr>
            <p:txBody>
              <a:bodyPr>
                <a:normAutofit/>
              </a:bodyPr>
              <a:lstStyle/>
              <a:p>
                <a:r>
                  <a:rPr kumimoji="1" lang="zh-CN" altLang="en-US" sz="2200" dirty="0"/>
                  <a:t>为什么</a:t>
                </a:r>
                <a:r>
                  <a:rPr kumimoji="1" lang="en-US" altLang="zh-CN" sz="2200" dirty="0"/>
                  <a:t>EM</a:t>
                </a:r>
                <a:r>
                  <a:rPr kumimoji="1" lang="zh-CN" altLang="en-US" sz="2200" dirty="0"/>
                  <a:t>算法能近似实现对观测数据的极大似然估计</a:t>
                </a:r>
                <a:r>
                  <a:rPr kumimoji="1" lang="en-US" altLang="zh-CN" sz="2200" dirty="0"/>
                  <a:t>?</a:t>
                </a:r>
              </a:p>
              <a:p>
                <a:r>
                  <a:rPr kumimoji="1" lang="zh-CN" altLang="en-US" sz="2200" dirty="0"/>
                  <a:t>极大化</a:t>
                </a:r>
                <a:r>
                  <a:rPr kumimoji="1" lang="en-US" altLang="zh-CN" sz="2200" dirty="0"/>
                  <a:t>(</a:t>
                </a:r>
                <a:r>
                  <a:rPr kumimoji="1" lang="zh-CN" altLang="en-US" sz="2200" dirty="0"/>
                  <a:t>不完全数据</a:t>
                </a:r>
                <a:r>
                  <a:rPr kumimoji="1" lang="en-US" altLang="zh-CN" sz="2200" dirty="0"/>
                  <a:t>)</a:t>
                </a:r>
                <a:r>
                  <a:rPr kumimoji="1" lang="en-US" altLang="zh-CN" sz="2200" b="0" dirty="0"/>
                  <a:t> </a:t>
                </a:r>
                <a14:m>
                  <m:oMath xmlns:m="http://schemas.openxmlformats.org/officeDocument/2006/math">
                    <m:r>
                      <a:rPr kumimoji="1" lang="en-US" altLang="zh-CN" sz="2200" b="0" i="1" smtClean="0">
                        <a:latin typeface="Cambria Math" panose="02040503050406030204" pitchFamily="18" charset="0"/>
                      </a:rPr>
                      <m:t>𝑌</m:t>
                    </m:r>
                  </m:oMath>
                </a14:m>
                <a:r>
                  <a:rPr kumimoji="1" lang="en-US" altLang="zh-CN" sz="2200" dirty="0"/>
                  <a:t> </a:t>
                </a:r>
                <a:r>
                  <a:rPr kumimoji="1" lang="zh-CN" altLang="en-US" sz="2200" dirty="0"/>
                  <a:t>关于参数</a:t>
                </a:r>
                <a14:m>
                  <m:oMath xmlns:m="http://schemas.openxmlformats.org/officeDocument/2006/math">
                    <m:r>
                      <a:rPr kumimoji="1" lang="zh-CN" altLang="en-US" sz="2200" i="1">
                        <a:latin typeface="Cambria Math" panose="02040503050406030204" pitchFamily="18" charset="0"/>
                      </a:rPr>
                      <m:t>𝜃</m:t>
                    </m:r>
                  </m:oMath>
                </a14:m>
                <a:r>
                  <a:rPr kumimoji="1" lang="zh-CN" altLang="en-US" sz="2200" dirty="0"/>
                  <a:t>的极大似然函数</a:t>
                </a:r>
                <a:r>
                  <a:rPr kumimoji="1" lang="en-US" altLang="zh-CN" sz="2200" dirty="0"/>
                  <a:t>:</a:t>
                </a:r>
              </a:p>
              <a:p>
                <a:pPr marL="0" indent="0" algn="ctr">
                  <a:buNone/>
                </a:pPr>
                <a:endParaRPr kumimoji="1" lang="en-US" altLang="zh-CN" sz="2200" b="0" i="1" dirty="0">
                  <a:latin typeface="Cambria Math" panose="02040503050406030204" pitchFamily="18" charset="0"/>
                </a:endParaRPr>
              </a:p>
              <a:p>
                <a:pPr marL="0" indent="0" algn="ctr">
                  <a:buNone/>
                </a:pPr>
                <a:endParaRPr kumimoji="1" lang="en-US" altLang="zh-CN" sz="2200"/>
              </a:p>
              <a:p>
                <a:pPr marL="0" indent="0" algn="ctr">
                  <a:buNone/>
                </a:pPr>
                <a:endParaRPr kumimoji="1" lang="en-US" altLang="zh-CN" sz="2200"/>
              </a:p>
              <a:p>
                <a:pPr marL="0" indent="0" algn="ctr">
                  <a:buNone/>
                </a:pPr>
                <a:endParaRPr kumimoji="1" lang="en-US" altLang="zh-CN" sz="2200" dirty="0"/>
              </a:p>
              <a:p>
                <a:r>
                  <a:rPr kumimoji="1" lang="zh-CN" altLang="en-US" sz="2200" dirty="0"/>
                  <a:t>难点</a:t>
                </a:r>
                <a:r>
                  <a:rPr kumimoji="1" lang="en-US" altLang="zh-CN" sz="2200"/>
                  <a:t>: </a:t>
                </a:r>
              </a:p>
              <a:p>
                <a:pPr lvl="1"/>
                <a:r>
                  <a:rPr kumimoji="1" lang="zh-CN" altLang="en-US" sz="2200"/>
                  <a:t>有</a:t>
                </a:r>
                <a:r>
                  <a:rPr kumimoji="1" lang="zh-CN" altLang="en-US" sz="2200" dirty="0"/>
                  <a:t>未</a:t>
                </a:r>
                <a:r>
                  <a:rPr kumimoji="1" lang="zh-CN" altLang="en-US" sz="2200"/>
                  <a:t>观测数据</a:t>
                </a:r>
                <a:r>
                  <a:rPr kumimoji="1" lang="en-US" altLang="zh-CN" sz="2200"/>
                  <a:t> </a:t>
                </a:r>
              </a:p>
              <a:p>
                <a:pPr lvl="1"/>
                <a:r>
                  <a:rPr kumimoji="1" lang="zh-CN" altLang="en-US" sz="2200"/>
                  <a:t>包含</a:t>
                </a:r>
                <a:r>
                  <a:rPr kumimoji="1" lang="zh-CN" altLang="en-US" sz="2200" dirty="0"/>
                  <a:t>和</a:t>
                </a:r>
                <a:r>
                  <a:rPr kumimoji="1" lang="zh-CN" altLang="en-US" sz="2200"/>
                  <a:t>的对数</a:t>
                </a:r>
                <a:endParaRPr kumimoji="1" lang="en-US" altLang="zh-CN" sz="2200" dirty="0"/>
              </a:p>
            </p:txBody>
          </p:sp>
        </mc:Choice>
        <mc:Fallback xmlns="">
          <p:sp>
            <p:nvSpPr>
              <p:cNvPr id="5" name="内容占位符 2">
                <a:extLst>
                  <a:ext uri="{FF2B5EF4-FFF2-40B4-BE49-F238E27FC236}">
                    <a16:creationId xmlns:a16="http://schemas.microsoft.com/office/drawing/2014/main" id="{CCCBEC57-F57B-885F-5017-35A69692024D}"/>
                  </a:ext>
                </a:extLst>
              </p:cNvPr>
              <p:cNvSpPr>
                <a:spLocks noGrp="1" noRot="1" noChangeAspect="1" noMove="1" noResize="1" noEditPoints="1" noAdjustHandles="1" noChangeArrowheads="1" noChangeShapeType="1" noTextEdit="1"/>
              </p:cNvSpPr>
              <p:nvPr>
                <p:ph idx="1"/>
              </p:nvPr>
            </p:nvSpPr>
            <p:spPr>
              <a:xfrm>
                <a:off x="483823" y="2570830"/>
                <a:ext cx="8202978" cy="4150646"/>
              </a:xfrm>
              <a:blipFill>
                <a:blip r:embed="rId2"/>
                <a:stretch>
                  <a:fillRect l="-817" t="-190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926FAB3B-7C89-55AD-C402-E75F81F9352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22</a:t>
            </a:fld>
            <a:endParaRPr lang="en-US" dirty="0"/>
          </a:p>
        </p:txBody>
      </p:sp>
      <p:sp>
        <p:nvSpPr>
          <p:cNvPr id="3" name="标题 1">
            <a:extLst>
              <a:ext uri="{FF2B5EF4-FFF2-40B4-BE49-F238E27FC236}">
                <a16:creationId xmlns:a16="http://schemas.microsoft.com/office/drawing/2014/main" id="{3593731B-869D-CA7A-D26B-8BBBBC60F5DD}"/>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算法的导出</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DFA9BF3-9732-4DB8-996E-DE981F29B72C}"/>
                  </a:ext>
                </a:extLst>
              </p:cNvPr>
              <p:cNvSpPr/>
              <p:nvPr/>
            </p:nvSpPr>
            <p:spPr>
              <a:xfrm>
                <a:off x="1713581" y="4220799"/>
                <a:ext cx="2582245" cy="7164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200" i="1" smtClean="0">
                          <a:latin typeface="Cambria Math" panose="02040503050406030204" pitchFamily="18" charset="0"/>
                        </a:rPr>
                        <m:t>=</m:t>
                      </m:r>
                      <m:r>
                        <m:rPr>
                          <m:sty m:val="p"/>
                        </m:rPr>
                        <a:rPr kumimoji="1" lang="en-US" altLang="zh-CN" sz="2200">
                          <a:latin typeface="Cambria Math" panose="02040503050406030204" pitchFamily="18" charset="0"/>
                        </a:rPr>
                        <m:t>log</m:t>
                      </m:r>
                      <m:nary>
                        <m:naryPr>
                          <m:chr m:val="∑"/>
                          <m:limLoc m:val="subSup"/>
                          <m:supHide m:val="on"/>
                          <m:ctrlPr>
                            <a:rPr kumimoji="1" lang="en-US" altLang="zh-CN" sz="2200" i="1" smtClean="0">
                              <a:latin typeface="Cambria Math" panose="02040503050406030204" pitchFamily="18" charset="0"/>
                            </a:rPr>
                          </m:ctrlPr>
                        </m:naryPr>
                        <m:sub>
                          <m:r>
                            <m:rPr>
                              <m:brk m:alnAt="9"/>
                            </m:rPr>
                            <a:rPr kumimoji="1" lang="en-US" altLang="zh-CN" sz="2200" b="0" i="1" smtClean="0">
                              <a:latin typeface="Cambria Math" panose="02040503050406030204" pitchFamily="18" charset="0"/>
                            </a:rPr>
                            <m:t>𝑍</m:t>
                          </m:r>
                        </m:sub>
                        <m:sup/>
                        <m:e>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b="0" i="1" smtClean="0">
                              <a:latin typeface="Cambria Math" panose="02040503050406030204" pitchFamily="18" charset="0"/>
                            </a:rPr>
                            <m:t>)</m:t>
                          </m:r>
                        </m:e>
                      </m:nary>
                    </m:oMath>
                  </m:oMathPara>
                </a14:m>
                <a:endParaRPr lang="zh-CN" altLang="en-US" sz="2200"/>
              </a:p>
            </p:txBody>
          </p:sp>
        </mc:Choice>
        <mc:Fallback xmlns="">
          <p:sp>
            <p:nvSpPr>
              <p:cNvPr id="4" name="矩形 3">
                <a:extLst>
                  <a:ext uri="{FF2B5EF4-FFF2-40B4-BE49-F238E27FC236}">
                    <a16:creationId xmlns:a16="http://schemas.microsoft.com/office/drawing/2014/main" id="{3DFA9BF3-9732-4DB8-996E-DE981F29B72C}"/>
                  </a:ext>
                </a:extLst>
              </p:cNvPr>
              <p:cNvSpPr>
                <a:spLocks noRot="1" noChangeAspect="1" noMove="1" noResize="1" noEditPoints="1" noAdjustHandles="1" noChangeArrowheads="1" noChangeShapeType="1" noTextEdit="1"/>
              </p:cNvSpPr>
              <p:nvPr/>
            </p:nvSpPr>
            <p:spPr>
              <a:xfrm>
                <a:off x="1713581" y="4220799"/>
                <a:ext cx="2582245" cy="7164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9C1B940-B87A-4450-A329-8EB0D4AA0BC1}"/>
                  </a:ext>
                </a:extLst>
              </p:cNvPr>
              <p:cNvSpPr/>
              <p:nvPr/>
            </p:nvSpPr>
            <p:spPr>
              <a:xfrm>
                <a:off x="3166665" y="3619887"/>
                <a:ext cx="244983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200" i="1">
                          <a:latin typeface="Cambria Math" panose="02040503050406030204" pitchFamily="18" charset="0"/>
                        </a:rPr>
                        <m:t>𝐿</m:t>
                      </m:r>
                      <m:d>
                        <m:dPr>
                          <m:ctrlPr>
                            <a:rPr kumimoji="1" lang="en-US" altLang="zh-CN" sz="2200" i="1">
                              <a:latin typeface="Cambria Math" panose="02040503050406030204" pitchFamily="18" charset="0"/>
                            </a:rPr>
                          </m:ctrlPr>
                        </m:dPr>
                        <m:e>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log</m:t>
                      </m:r>
                      <m:r>
                        <a:rPr kumimoji="1" lang="en-US" altLang="zh-CN" sz="2200">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zh-CN" altLang="en-US" sz="2200" i="1">
                              <a:latin typeface="Cambria Math" panose="02040503050406030204" pitchFamily="18" charset="0"/>
                            </a:rPr>
                            <m:t>𝜃</m:t>
                          </m:r>
                        </m:e>
                      </m:d>
                    </m:oMath>
                  </m:oMathPara>
                </a14:m>
                <a:endParaRPr lang="zh-CN" altLang="en-US" sz="2200"/>
              </a:p>
            </p:txBody>
          </p:sp>
        </mc:Choice>
        <mc:Fallback xmlns="">
          <p:sp>
            <p:nvSpPr>
              <p:cNvPr id="6" name="矩形 5">
                <a:extLst>
                  <a:ext uri="{FF2B5EF4-FFF2-40B4-BE49-F238E27FC236}">
                    <a16:creationId xmlns:a16="http://schemas.microsoft.com/office/drawing/2014/main" id="{E9C1B940-B87A-4450-A329-8EB0D4AA0BC1}"/>
                  </a:ext>
                </a:extLst>
              </p:cNvPr>
              <p:cNvSpPr>
                <a:spLocks noRot="1" noChangeAspect="1" noMove="1" noResize="1" noEditPoints="1" noAdjustHandles="1" noChangeArrowheads="1" noChangeShapeType="1" noTextEdit="1"/>
              </p:cNvSpPr>
              <p:nvPr/>
            </p:nvSpPr>
            <p:spPr>
              <a:xfrm>
                <a:off x="3166665" y="3619887"/>
                <a:ext cx="2449838" cy="430887"/>
              </a:xfrm>
              <a:prstGeom prst="rect">
                <a:avLst/>
              </a:prstGeom>
              <a:blipFill>
                <a:blip r:embed="rId4"/>
                <a:stretch>
                  <a:fillRect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15C1CB3-A1CA-4849-A169-93AC07DF6AC1}"/>
                  </a:ext>
                </a:extLst>
              </p:cNvPr>
              <p:cNvSpPr/>
              <p:nvPr/>
            </p:nvSpPr>
            <p:spPr>
              <a:xfrm>
                <a:off x="4211637" y="4212245"/>
                <a:ext cx="3769109" cy="725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200" i="1" smtClean="0">
                          <a:latin typeface="Cambria Math" panose="02040503050406030204" pitchFamily="18" charset="0"/>
                        </a:rPr>
                        <m:t>=</m:t>
                      </m:r>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d>
                        <m:dPr>
                          <m:ctrlPr>
                            <a:rPr kumimoji="1" lang="en-US" altLang="zh-CN" sz="2200" i="1">
                              <a:latin typeface="Cambria Math" panose="02040503050406030204" pitchFamily="18" charset="0"/>
                            </a:rPr>
                          </m:ctrlPr>
                        </m:dPr>
                        <m:e>
                          <m:nary>
                            <m:naryPr>
                              <m:chr m:val="∑"/>
                              <m:limLoc m:val="subSup"/>
                              <m:supHide m:val="on"/>
                              <m:ctrlPr>
                                <a:rPr kumimoji="1" lang="en-US" altLang="zh-CN" sz="2200" i="1" smtClean="0">
                                  <a:latin typeface="Cambria Math" panose="02040503050406030204" pitchFamily="18" charset="0"/>
                                </a:rPr>
                              </m:ctrlPr>
                            </m:naryPr>
                            <m:sub>
                              <m:r>
                                <m:rPr>
                                  <m:brk m:alnAt="9"/>
                                </m:rPr>
                                <a:rPr kumimoji="1" lang="en-US" altLang="zh-CN" sz="2200" b="0" i="1" smtClean="0">
                                  <a:latin typeface="Cambria Math" panose="02040503050406030204" pitchFamily="18" charset="0"/>
                                </a:rPr>
                                <m:t>𝑍</m:t>
                              </m:r>
                            </m:sub>
                            <m:sup/>
                            <m:e>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e>
                          </m:nary>
                        </m:e>
                      </m:d>
                    </m:oMath>
                  </m:oMathPara>
                </a14:m>
                <a:endParaRPr lang="zh-CN" altLang="en-US" sz="2200"/>
              </a:p>
            </p:txBody>
          </p:sp>
        </mc:Choice>
        <mc:Fallback xmlns="">
          <p:sp>
            <p:nvSpPr>
              <p:cNvPr id="7" name="矩形 6">
                <a:extLst>
                  <a:ext uri="{FF2B5EF4-FFF2-40B4-BE49-F238E27FC236}">
                    <a16:creationId xmlns:a16="http://schemas.microsoft.com/office/drawing/2014/main" id="{915C1CB3-A1CA-4849-A169-93AC07DF6AC1}"/>
                  </a:ext>
                </a:extLst>
              </p:cNvPr>
              <p:cNvSpPr>
                <a:spLocks noRot="1" noChangeAspect="1" noMove="1" noResize="1" noEditPoints="1" noAdjustHandles="1" noChangeArrowheads="1" noChangeShapeType="1" noTextEdit="1"/>
              </p:cNvSpPr>
              <p:nvPr/>
            </p:nvSpPr>
            <p:spPr>
              <a:xfrm>
                <a:off x="4211637" y="4212245"/>
                <a:ext cx="3769109" cy="72577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906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7E8B63-DA84-BF7F-4DD2-501766A59A47}"/>
                  </a:ext>
                </a:extLst>
              </p:cNvPr>
              <p:cNvSpPr>
                <a:spLocks noGrp="1"/>
              </p:cNvSpPr>
              <p:nvPr>
                <p:ph idx="1"/>
              </p:nvPr>
            </p:nvSpPr>
            <p:spPr>
              <a:xfrm>
                <a:off x="294376" y="2961519"/>
                <a:ext cx="8542884" cy="3652062"/>
              </a:xfrm>
            </p:spPr>
            <p:txBody>
              <a:bodyPr>
                <a:normAutofit fontScale="92500"/>
              </a:bodyPr>
              <a:lstStyle/>
              <a:p>
                <a:pPr marL="0" indent="0" algn="ctr">
                  <a:lnSpc>
                    <a:spcPct val="120000"/>
                  </a:lnSpc>
                  <a:buNone/>
                </a:pPr>
                <a14:m>
                  <m:oMathPara xmlns:m="http://schemas.openxmlformats.org/officeDocument/2006/math">
                    <m:oMathParaPr>
                      <m:jc m:val="centerGroup"/>
                    </m:oMathParaPr>
                    <m:oMath xmlns:m="http://schemas.openxmlformats.org/officeDocument/2006/math">
                      <m:r>
                        <a:rPr kumimoji="1" lang="en-US" altLang="zh-CN" sz="2200" b="0" i="1" smtClean="0">
                          <a:latin typeface="Cambria Math" panose="02040503050406030204" pitchFamily="18" charset="0"/>
                        </a:rPr>
                        <m:t>𝐿</m:t>
                      </m:r>
                      <m:d>
                        <m:dPr>
                          <m:ctrlPr>
                            <a:rPr kumimoji="1" lang="en-US" altLang="zh-CN" sz="2200" b="0" i="1" smtClean="0">
                              <a:latin typeface="Cambria Math" panose="02040503050406030204" pitchFamily="18" charset="0"/>
                            </a:rPr>
                          </m:ctrlPr>
                        </m:dPr>
                        <m:e>
                          <m:r>
                            <a:rPr kumimoji="1" lang="zh-CN" altLang="en-US" sz="2200" b="0" i="1" smtClean="0">
                              <a:latin typeface="Cambria Math" panose="02040503050406030204" pitchFamily="18" charset="0"/>
                            </a:rPr>
                            <m:t>𝜃</m:t>
                          </m:r>
                        </m:e>
                      </m:d>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𝐿</m:t>
                      </m:r>
                      <m:d>
                        <m:dPr>
                          <m:ctrlPr>
                            <a:rPr kumimoji="1" lang="en-US" altLang="zh-CN" sz="2200" b="0" i="1" smtClean="0">
                              <a:latin typeface="Cambria Math" panose="02040503050406030204" pitchFamily="18" charset="0"/>
                            </a:rPr>
                          </m:ctrlPr>
                        </m:dPr>
                        <m:e>
                          <m:sSup>
                            <m:sSupPr>
                              <m:ctrlPr>
                                <a:rPr kumimoji="1" lang="en-US" altLang="zh-CN" sz="2200" b="0" i="1" smtClean="0">
                                  <a:latin typeface="Cambria Math" panose="02040503050406030204" pitchFamily="18" charset="0"/>
                                </a:rPr>
                              </m:ctrlPr>
                            </m:sSupPr>
                            <m:e>
                              <m:r>
                                <a:rPr kumimoji="1" lang="zh-CN" altLang="en-US" sz="2200" b="0" i="1" smtClean="0">
                                  <a:latin typeface="Cambria Math" panose="02040503050406030204" pitchFamily="18" charset="0"/>
                                </a:rPr>
                                <m:t>𝜃</m:t>
                              </m:r>
                            </m:e>
                            <m:sup>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𝑖</m:t>
                                  </m:r>
                                </m:e>
                              </m:d>
                            </m:sup>
                          </m:sSup>
                        </m:e>
                      </m:d>
                      <m:r>
                        <a:rPr kumimoji="1" lang="en-US" altLang="zh-CN" sz="2200" i="1">
                          <a:latin typeface="Cambria Math" panose="02040503050406030204" pitchFamily="18" charset="0"/>
                        </a:rPr>
                        <m:t>=</m:t>
                      </m:r>
                      <m:r>
                        <m:rPr>
                          <m:sty m:val="p"/>
                        </m:rPr>
                        <a:rPr kumimoji="1" lang="en-US" altLang="zh-CN" sz="2200" i="0">
                          <a:latin typeface="Cambria Math" panose="02040503050406030204" pitchFamily="18" charset="0"/>
                        </a:rPr>
                        <m:t>log</m:t>
                      </m:r>
                      <m:d>
                        <m:dPr>
                          <m:ctrlPr>
                            <a:rPr kumimoji="1" lang="en-US" altLang="zh-CN" sz="2200" i="1">
                              <a:latin typeface="Cambria Math" panose="02040503050406030204" pitchFamily="18" charset="0"/>
                            </a:rPr>
                          </m:ctrlPr>
                        </m:dPr>
                        <m:e>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e>
                          </m:nary>
                        </m:e>
                      </m:d>
                      <m:r>
                        <a:rPr kumimoji="1" lang="en-US" altLang="zh-CN" sz="2200" b="0" i="1" smtClean="0">
                          <a:latin typeface="Cambria Math" panose="02040503050406030204" pitchFamily="18" charset="0"/>
                        </a:rPr>
                        <m:t>−</m:t>
                      </m:r>
                      <m:r>
                        <m:rPr>
                          <m:sty m:val="p"/>
                        </m:rPr>
                        <a:rPr kumimoji="1" lang="en-US" altLang="zh-CN" sz="2200" i="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b="0" i="0" smtClean="0">
                          <a:latin typeface="Cambria Math" panose="02040503050406030204" pitchFamily="18" charset="0"/>
                        </a:rPr>
                        <m:t>)</m:t>
                      </m:r>
                    </m:oMath>
                  </m:oMathPara>
                </a14:m>
                <a:endParaRPr kumimoji="1" lang="en-US" altLang="zh-CN" sz="2200" dirty="0"/>
              </a:p>
              <a:p>
                <a:pPr marL="0" indent="0">
                  <a:lnSpc>
                    <a:spcPct val="120000"/>
                  </a:lnSpc>
                  <a:buNone/>
                </a:pPr>
                <a14:m>
                  <m:oMathPara xmlns:m="http://schemas.openxmlformats.org/officeDocument/2006/math">
                    <m:oMathParaPr>
                      <m:jc m:val="centerGroup"/>
                    </m:oMathParaPr>
                    <m:oMath xmlns:m="http://schemas.openxmlformats.org/officeDocument/2006/math">
                      <m:r>
                        <a:rPr kumimoji="1" lang="en-US" altLang="zh-CN" sz="2200" b="0" i="1" smtClean="0">
                          <a:latin typeface="Cambria Math" panose="02040503050406030204" pitchFamily="18" charset="0"/>
                        </a:rPr>
                        <m:t>=</m:t>
                      </m:r>
                      <m:r>
                        <m:rPr>
                          <m:sty m:val="p"/>
                        </m:rPr>
                        <a:rPr kumimoji="1" lang="en-US" altLang="zh-CN" sz="2200" i="0">
                          <a:latin typeface="Cambria Math" panose="02040503050406030204" pitchFamily="18" charset="0"/>
                        </a:rPr>
                        <m:t>log</m:t>
                      </m:r>
                      <m:d>
                        <m:dPr>
                          <m:ctrlPr>
                            <a:rPr kumimoji="1" lang="en-US" altLang="zh-CN" sz="2200" i="1">
                              <a:latin typeface="Cambria Math" panose="02040503050406030204" pitchFamily="18" charset="0"/>
                            </a:rPr>
                          </m:ctrlPr>
                        </m:dPr>
                        <m:e>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nary>
                          <m:f>
                            <m:fPr>
                              <m:ctrlPr>
                                <a:rPr kumimoji="1" lang="en-US" altLang="zh-CN" sz="2200" i="1" smtClean="0">
                                  <a:latin typeface="Cambria Math" panose="02040503050406030204" pitchFamily="18" charset="0"/>
                                </a:rPr>
                              </m:ctrlPr>
                            </m:fPr>
                            <m:num>
                              <m:r>
                                <a:rPr kumimoji="1" lang="en-US" altLang="zh-CN" sz="2200" i="1">
                                  <a:latin typeface="Cambria Math" panose="02040503050406030204" pitchFamily="18" charset="0"/>
                                </a:rPr>
                                <m:t>𝑃</m:t>
                              </m:r>
                              <m:d>
                                <m:dPr>
                                  <m:ctrlPr>
                                    <a:rPr kumimoji="1" lang="en-US" altLang="zh-CN" sz="2200" i="1" smtClean="0">
                                      <a:latin typeface="Cambria Math" panose="02040503050406030204" pitchFamily="18" charset="0"/>
                                    </a:rPr>
                                  </m:ctrlPr>
                                </m:dPr>
                                <m:e>
                                  <m:r>
                                    <a:rPr kumimoji="1" lang="en-US" altLang="zh-CN" sz="2200" b="0" i="1" smtClean="0">
                                      <a:latin typeface="Cambria Math" panose="02040503050406030204" pitchFamily="18" charset="0"/>
                                    </a:rPr>
                                    <m:t>𝑌</m:t>
                                  </m:r>
                                </m:e>
                                <m:e>
                                  <m:r>
                                    <a:rPr kumimoji="1" lang="en-US" altLang="zh-CN" sz="2200" b="0" i="1" smtClean="0">
                                      <a:latin typeface="Cambria Math" panose="02040503050406030204" pitchFamily="18" charset="0"/>
                                    </a:rPr>
                                    <m:t>𝑍</m:t>
                                  </m:r>
                                  <m:r>
                                    <a:rPr kumimoji="1" lang="en-US" altLang="zh-CN" sz="2200" b="0" i="1" smtClean="0">
                                      <a:latin typeface="Cambria Math" panose="02040503050406030204" pitchFamily="18" charset="0"/>
                                    </a:rPr>
                                    <m:t>,</m:t>
                                  </m:r>
                                  <m:r>
                                    <a:rPr kumimoji="1" lang="zh-CN" altLang="en-US" sz="2200" b="0" i="1" smtClean="0">
                                      <a:latin typeface="Cambria Math" panose="02040503050406030204" pitchFamily="18" charset="0"/>
                                    </a:rPr>
                                    <m:t>𝜃</m:t>
                                  </m:r>
                                </m:e>
                              </m:d>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num>
                            <m:den>
                              <m:r>
                                <a:rPr kumimoji="1" lang="en-US" altLang="zh-CN" sz="2200" b="0" i="1" smtClean="0">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b="0" i="1" smtClean="0">
                                      <a:latin typeface="Cambria Math" panose="02040503050406030204" pitchFamily="18" charset="0"/>
                                    </a:rPr>
                                    <m:t>𝑍</m:t>
                                  </m:r>
                                </m:e>
                                <m:e>
                                  <m:r>
                                    <a:rPr kumimoji="1" lang="en-US" altLang="zh-CN" sz="2200" b="0" i="1" smtClean="0">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den>
                          </m:f>
                        </m:e>
                      </m:d>
                      <m:r>
                        <a:rPr kumimoji="1" lang="en-US" altLang="zh-CN" sz="2200" i="1">
                          <a:latin typeface="Cambria Math" panose="02040503050406030204" pitchFamily="18" charset="0"/>
                        </a:rPr>
                        <m:t>−</m:t>
                      </m:r>
                      <m:r>
                        <m:rPr>
                          <m:sty m:val="p"/>
                        </m:rPr>
                        <a:rPr kumimoji="1" lang="en-US" altLang="zh-CN" sz="2200" i="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a:latin typeface="Cambria Math" panose="02040503050406030204" pitchFamily="18" charset="0"/>
                        </a:rPr>
                        <m:t>)</m:t>
                      </m:r>
                    </m:oMath>
                  </m:oMathPara>
                </a14:m>
                <a:endParaRPr kumimoji="1" lang="en-US" altLang="zh-CN" sz="2200" dirty="0"/>
              </a:p>
              <a:p>
                <a:pPr marL="0" indent="0">
                  <a:lnSpc>
                    <a:spcPct val="120000"/>
                  </a:lnSpc>
                  <a:buNone/>
                </a:pPr>
                <a14:m>
                  <m:oMathPara xmlns:m="http://schemas.openxmlformats.org/officeDocument/2006/math">
                    <m:oMathParaPr>
                      <m:jc m:val="centerGroup"/>
                    </m:oMathParaPr>
                    <m:oMath xmlns:m="http://schemas.openxmlformats.org/officeDocument/2006/math">
                      <m:r>
                        <a:rPr kumimoji="1" lang="en-US" altLang="zh-CN" sz="2200" i="1" smtClean="0">
                          <a:latin typeface="Cambria Math" panose="02040503050406030204" pitchFamily="18" charset="0"/>
                          <a:ea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m:rPr>
                              <m:sty m:val="p"/>
                            </m:rPr>
                            <a:rPr kumimoji="1" lang="en-US" altLang="zh-CN" sz="2200">
                              <a:latin typeface="Cambria Math" panose="02040503050406030204" pitchFamily="18" charset="0"/>
                            </a:rPr>
                            <m:t>log</m:t>
                          </m:r>
                          <m:r>
                            <a:rPr kumimoji="1" lang="en-US" altLang="zh-CN" sz="2200">
                              <a:latin typeface="Cambria Math" panose="02040503050406030204" pitchFamily="18" charset="0"/>
                            </a:rPr>
                            <m:t> </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num>
                            <m:den>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den>
                          </m:f>
                        </m:e>
                      </m:nary>
                      <m:r>
                        <a:rPr kumimoji="1" lang="en-US" altLang="zh-CN" sz="2200" i="1">
                          <a:latin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nary>
                      <m:r>
                        <m:rPr>
                          <m:sty m:val="p"/>
                        </m:rPr>
                        <a:rPr kumimoji="1" lang="en-US" altLang="zh-CN" sz="2200" i="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a:latin typeface="Cambria Math" panose="02040503050406030204" pitchFamily="18" charset="0"/>
                        </a:rPr>
                        <m:t>)</m:t>
                      </m:r>
                    </m:oMath>
                  </m:oMathPara>
                </a14:m>
                <a:endParaRPr kumimoji="1" lang="en-US" altLang="zh-CN" sz="2200" dirty="0"/>
              </a:p>
              <a:p>
                <a:pPr marL="0" indent="0">
                  <a:lnSpc>
                    <a:spcPct val="120000"/>
                  </a:lnSpc>
                  <a:buNone/>
                </a:pPr>
                <a14:m>
                  <m:oMathPara xmlns:m="http://schemas.openxmlformats.org/officeDocument/2006/math">
                    <m:oMathParaPr>
                      <m:jc m:val="centerGroup"/>
                    </m:oMathParaPr>
                    <m:oMath xmlns:m="http://schemas.openxmlformats.org/officeDocument/2006/math">
                      <m:r>
                        <a:rPr kumimoji="1" lang="en-US" altLang="zh-CN" sz="2200" b="0" i="1" smtClean="0">
                          <a:latin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m:rPr>
                              <m:sty m:val="p"/>
                            </m:rPr>
                            <a:rPr kumimoji="1" lang="en-US" altLang="zh-CN" sz="2200">
                              <a:latin typeface="Cambria Math" panose="02040503050406030204" pitchFamily="18" charset="0"/>
                            </a:rPr>
                            <m:t>log</m:t>
                          </m:r>
                          <m:r>
                            <a:rPr kumimoji="1" lang="en-US" altLang="zh-CN" sz="2200">
                              <a:latin typeface="Cambria Math" panose="02040503050406030204" pitchFamily="18" charset="0"/>
                            </a:rPr>
                            <m:t> </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num>
                            <m:den>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den>
                          </m:f>
                        </m:e>
                      </m:nary>
                    </m:oMath>
                  </m:oMathPara>
                </a14:m>
                <a:endParaRPr kumimoji="1" lang="en-US" altLang="zh-CN" sz="2200" dirty="0"/>
              </a:p>
            </p:txBody>
          </p:sp>
        </mc:Choice>
        <mc:Fallback xmlns="">
          <p:sp>
            <p:nvSpPr>
              <p:cNvPr id="5" name="内容占位符 2">
                <a:extLst>
                  <a:ext uri="{FF2B5EF4-FFF2-40B4-BE49-F238E27FC236}">
                    <a16:creationId xmlns:a16="http://schemas.microsoft.com/office/drawing/2014/main" id="{DF7E8B63-DA84-BF7F-4DD2-501766A59A47}"/>
                  </a:ext>
                </a:extLst>
              </p:cNvPr>
              <p:cNvSpPr>
                <a:spLocks noGrp="1" noRot="1" noChangeAspect="1" noMove="1" noResize="1" noEditPoints="1" noAdjustHandles="1" noChangeArrowheads="1" noChangeShapeType="1" noTextEdit="1"/>
              </p:cNvSpPr>
              <p:nvPr>
                <p:ph idx="1"/>
              </p:nvPr>
            </p:nvSpPr>
            <p:spPr>
              <a:xfrm>
                <a:off x="294376" y="2961519"/>
                <a:ext cx="8542884" cy="3652062"/>
              </a:xfrm>
              <a:blipFill>
                <a:blip r:embed="rId2"/>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2DFCDF25-41C2-C8F6-6EA8-5EF4AC5DC67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23</a:t>
            </a:fld>
            <a:endParaRPr lang="en-US" dirty="0"/>
          </a:p>
        </p:txBody>
      </p:sp>
      <p:sp>
        <p:nvSpPr>
          <p:cNvPr id="3" name="标题 1">
            <a:extLst>
              <a:ext uri="{FF2B5EF4-FFF2-40B4-BE49-F238E27FC236}">
                <a16:creationId xmlns:a16="http://schemas.microsoft.com/office/drawing/2014/main" id="{7E511AC2-89FE-0D77-18A9-46D9633A945B}"/>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算法的导出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B8FEC96-A50A-40D2-BD36-C8F1952AB81D}"/>
                  </a:ext>
                </a:extLst>
              </p:cNvPr>
              <p:cNvSpPr/>
              <p:nvPr/>
            </p:nvSpPr>
            <p:spPr>
              <a:xfrm>
                <a:off x="420128" y="2516525"/>
                <a:ext cx="7994823" cy="444994"/>
              </a:xfrm>
              <a:prstGeom prst="rect">
                <a:avLst/>
              </a:prstGeom>
            </p:spPr>
            <p:txBody>
              <a:bodyPr wrap="square">
                <a:spAutoFit/>
              </a:bodyPr>
              <a:lstStyle/>
              <a:p>
                <a:pPr marL="285750" indent="-285750">
                  <a:spcAft>
                    <a:spcPts val="1200"/>
                  </a:spcAft>
                  <a:buFont typeface="Arial" panose="020B0604020202020204" pitchFamily="34" charset="0"/>
                  <a:buChar char="•"/>
                </a:pPr>
                <a:r>
                  <a:rPr kumimoji="1" lang="en-US" altLang="zh-CN" sz="2200" dirty="0"/>
                  <a:t>EM</a:t>
                </a:r>
                <a:r>
                  <a:rPr kumimoji="1" lang="zh-CN" altLang="en-US" sz="2200" dirty="0"/>
                  <a:t>通过迭代</a:t>
                </a:r>
                <a:r>
                  <a:rPr kumimoji="1" lang="zh-CN" altLang="en-US" sz="2200" b="1" dirty="0">
                    <a:solidFill>
                      <a:srgbClr val="0070C0"/>
                    </a:solidFill>
                  </a:rPr>
                  <a:t>逐步</a:t>
                </a:r>
                <a:r>
                  <a:rPr kumimoji="1" lang="zh-CN" altLang="en-US" sz="2200" dirty="0"/>
                  <a:t>近似极大化</a:t>
                </a:r>
                <a:r>
                  <a:rPr kumimoji="1" lang="en-US" altLang="zh-CN" sz="2200" dirty="0"/>
                  <a:t> </a:t>
                </a:r>
                <a14:m>
                  <m:oMath xmlns:m="http://schemas.openxmlformats.org/officeDocument/2006/math">
                    <m:r>
                      <a:rPr kumimoji="1" lang="en-US" altLang="zh-CN" sz="2200" i="1" dirty="0">
                        <a:latin typeface="Cambria Math" panose="02040503050406030204" pitchFamily="18" charset="0"/>
                      </a:rPr>
                      <m:t>𝐿</m:t>
                    </m:r>
                    <m:r>
                      <a:rPr kumimoji="1" lang="en-US" altLang="zh-CN" sz="2200" i="1" dirty="0">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m:t>
                    </m:r>
                  </m:oMath>
                </a14:m>
                <a:r>
                  <a:rPr kumimoji="1" lang="en-US" altLang="zh-CN" sz="2200" dirty="0"/>
                  <a:t>, </a:t>
                </a:r>
                <a:r>
                  <a:rPr kumimoji="1" lang="zh-CN" altLang="en-US" sz="2200"/>
                  <a:t>希望</a:t>
                </a:r>
                <a:r>
                  <a:rPr kumimoji="1" lang="zh-CN" altLang="en-US" sz="2200" b="1">
                    <a:solidFill>
                      <a:srgbClr val="0070C0"/>
                    </a:solidFill>
                  </a:rPr>
                  <a:t>每步</a:t>
                </a:r>
                <a14:m>
                  <m:oMath xmlns:m="http://schemas.openxmlformats.org/officeDocument/2006/math">
                    <m:r>
                      <a:rPr kumimoji="1" lang="zh-CN" altLang="en-US" sz="2200" i="1" dirty="0" smtClean="0">
                        <a:latin typeface="Cambria Math" panose="02040503050406030204" pitchFamily="18" charset="0"/>
                      </a:rPr>
                      <m:t>使</m:t>
                    </m:r>
                    <m:r>
                      <a:rPr kumimoji="1" lang="en-US" altLang="zh-CN" sz="2200" b="0" i="1" dirty="0" smtClean="0">
                        <a:latin typeface="Cambria Math" panose="02040503050406030204" pitchFamily="18" charset="0"/>
                      </a:rPr>
                      <m:t> </m:t>
                    </m:r>
                    <m:r>
                      <a:rPr kumimoji="1" lang="en-US" altLang="zh-CN" sz="2200" i="1">
                        <a:latin typeface="Cambria Math" panose="02040503050406030204" pitchFamily="18" charset="0"/>
                      </a:rPr>
                      <m:t>𝐿</m:t>
                    </m:r>
                    <m:d>
                      <m:dPr>
                        <m:ctrlPr>
                          <a:rPr kumimoji="1" lang="en-US" altLang="zh-CN" sz="2200" i="1">
                            <a:latin typeface="Cambria Math" panose="02040503050406030204" pitchFamily="18" charset="0"/>
                          </a:rPr>
                        </m:ctrlPr>
                      </m:dPr>
                      <m:e>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&gt;</m:t>
                    </m:r>
                    <m:r>
                      <a:rPr kumimoji="1" lang="en-US" altLang="zh-CN" sz="2200" i="1">
                        <a:latin typeface="Cambria Math" panose="02040503050406030204" pitchFamily="18" charset="0"/>
                      </a:rPr>
                      <m:t>𝐿</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a:latin typeface="Cambria Math" panose="02040503050406030204" pitchFamily="18" charset="0"/>
                      </a:rPr>
                      <m:t>)</m:t>
                    </m:r>
                  </m:oMath>
                </a14:m>
                <a:endParaRPr kumimoji="1" lang="en-US" altLang="zh-CN" sz="2200" dirty="0"/>
              </a:p>
            </p:txBody>
          </p:sp>
        </mc:Choice>
        <mc:Fallback xmlns="">
          <p:sp>
            <p:nvSpPr>
              <p:cNvPr id="6" name="矩形 5">
                <a:extLst>
                  <a:ext uri="{FF2B5EF4-FFF2-40B4-BE49-F238E27FC236}">
                    <a16:creationId xmlns:a16="http://schemas.microsoft.com/office/drawing/2014/main" id="{6B8FEC96-A50A-40D2-BD36-C8F1952AB81D}"/>
                  </a:ext>
                </a:extLst>
              </p:cNvPr>
              <p:cNvSpPr>
                <a:spLocks noRot="1" noChangeAspect="1" noMove="1" noResize="1" noEditPoints="1" noAdjustHandles="1" noChangeArrowheads="1" noChangeShapeType="1" noTextEdit="1"/>
              </p:cNvSpPr>
              <p:nvPr/>
            </p:nvSpPr>
            <p:spPr>
              <a:xfrm>
                <a:off x="420128" y="2516525"/>
                <a:ext cx="7994823" cy="444994"/>
              </a:xfrm>
              <a:prstGeom prst="rect">
                <a:avLst/>
              </a:prstGeom>
              <a:blipFill>
                <a:blip r:embed="rId3"/>
                <a:stretch>
                  <a:fillRect l="-915" t="-6849" b="-27397"/>
                </a:stretch>
              </a:blipFill>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17E0AD2A-4768-449E-BBF9-38723687D759}"/>
              </a:ext>
            </a:extLst>
          </p:cNvPr>
          <p:cNvCxnSpPr>
            <a:cxnSpLocks/>
          </p:cNvCxnSpPr>
          <p:nvPr/>
        </p:nvCxnSpPr>
        <p:spPr>
          <a:xfrm>
            <a:off x="2718486" y="4396256"/>
            <a:ext cx="1223319"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0EEA873-8B2B-4DEB-8E36-B1F9923E8746}"/>
              </a:ext>
            </a:extLst>
          </p:cNvPr>
          <p:cNvCxnSpPr>
            <a:cxnSpLocks/>
          </p:cNvCxnSpPr>
          <p:nvPr/>
        </p:nvCxnSpPr>
        <p:spPr>
          <a:xfrm>
            <a:off x="4248662" y="4581606"/>
            <a:ext cx="136542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E1C53D79-3E9F-4674-9134-9BDE7AB263D6}"/>
              </a:ext>
            </a:extLst>
          </p:cNvPr>
          <p:cNvSpPr/>
          <p:nvPr/>
        </p:nvSpPr>
        <p:spPr>
          <a:xfrm>
            <a:off x="306740" y="5443206"/>
            <a:ext cx="1677062" cy="400110"/>
          </a:xfrm>
          <a:prstGeom prst="rect">
            <a:avLst/>
          </a:prstGeom>
        </p:spPr>
        <p:txBody>
          <a:bodyPr wrap="none">
            <a:spAutoFit/>
          </a:bodyPr>
          <a:lstStyle/>
          <a:p>
            <a:r>
              <a:rPr kumimoji="1" lang="en-US" altLang="zh-CN" sz="2000" b="1">
                <a:solidFill>
                  <a:srgbClr val="0070C0"/>
                </a:solidFill>
              </a:rPr>
              <a:t>Jensen</a:t>
            </a:r>
            <a:r>
              <a:rPr kumimoji="1" lang="zh-CN" altLang="en-US" sz="2000" b="1">
                <a:solidFill>
                  <a:srgbClr val="0070C0"/>
                </a:solidFill>
              </a:rPr>
              <a:t>不等式</a:t>
            </a:r>
            <a:endParaRPr lang="zh-CN" altLang="en-US" sz="2000" b="1">
              <a:solidFill>
                <a:srgbClr val="0070C0"/>
              </a:solidFill>
            </a:endParaRPr>
          </a:p>
        </p:txBody>
      </p:sp>
      <p:cxnSp>
        <p:nvCxnSpPr>
          <p:cNvPr id="12" name="直接连接符 11">
            <a:extLst>
              <a:ext uri="{FF2B5EF4-FFF2-40B4-BE49-F238E27FC236}">
                <a16:creationId xmlns:a16="http://schemas.microsoft.com/office/drawing/2014/main" id="{74557BBE-13A6-45D0-97C6-E38F79E49BB4}"/>
              </a:ext>
            </a:extLst>
          </p:cNvPr>
          <p:cNvCxnSpPr>
            <a:cxnSpLocks/>
          </p:cNvCxnSpPr>
          <p:nvPr/>
        </p:nvCxnSpPr>
        <p:spPr>
          <a:xfrm>
            <a:off x="956482" y="5443206"/>
            <a:ext cx="3974891"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60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uiExpan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E6F9FB3-B546-2D8D-712E-578F6DA553A1}"/>
                  </a:ext>
                </a:extLst>
              </p:cNvPr>
              <p:cNvSpPr>
                <a:spLocks noGrp="1"/>
              </p:cNvSpPr>
              <p:nvPr>
                <p:ph idx="1"/>
              </p:nvPr>
            </p:nvSpPr>
            <p:spPr>
              <a:xfrm>
                <a:off x="421873" y="2581525"/>
                <a:ext cx="8323293" cy="4091124"/>
              </a:xfrm>
            </p:spPr>
            <p:txBody>
              <a:bodyPr>
                <a:normAutofit/>
              </a:bodyPr>
              <a:lstStyle/>
              <a:p>
                <a:r>
                  <a:rPr kumimoji="1" lang="zh-CN" altLang="en-US" sz="2200" dirty="0"/>
                  <a:t>令</a:t>
                </a:r>
                <a:r>
                  <a:rPr kumimoji="1" lang="en-US" altLang="zh-CN" sz="2200" dirty="0"/>
                  <a:t>:</a:t>
                </a:r>
                <a:endParaRPr kumimoji="1" lang="en-US" altLang="zh-CN" sz="22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kumimoji="1" lang="en-US" altLang="zh-CN" sz="2200" i="1" dirty="0" smtClean="0">
                          <a:latin typeface="Cambria Math" panose="02040503050406030204" pitchFamily="18" charset="0"/>
                        </a:rPr>
                        <m:t>𝐵</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smtClean="0">
                          <a:latin typeface="Cambria Math" panose="02040503050406030204" pitchFamily="18" charset="0"/>
                        </a:rPr>
                        <m:t>≜</m:t>
                      </m:r>
                      <m:r>
                        <a:rPr kumimoji="1" lang="en-US" altLang="zh-CN" sz="2200" b="0" i="1" smtClean="0">
                          <a:latin typeface="Cambria Math" panose="02040503050406030204" pitchFamily="18" charset="0"/>
                        </a:rPr>
                        <m:t>𝐿</m:t>
                      </m:r>
                      <m:d>
                        <m:dPr>
                          <m:ctrlPr>
                            <a:rPr kumimoji="1" lang="en-US" altLang="zh-CN" sz="2200" b="0" i="1" smtClean="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1" smtClean="0">
                          <a:latin typeface="Cambria Math" panose="02040503050406030204" pitchFamily="18" charset="0"/>
                        </a:rPr>
                        <m:t>+</m:t>
                      </m:r>
                      <m:nary>
                        <m:naryPr>
                          <m:chr m:val="∑"/>
                          <m:supHide m:val="on"/>
                          <m:ctrlPr>
                            <a:rPr kumimoji="1" lang="en-US" altLang="zh-CN" sz="2200" i="1">
                              <a:latin typeface="Cambria Math" panose="02040503050406030204" pitchFamily="18" charset="0"/>
                            </a:rPr>
                          </m:ctrlPr>
                        </m:naryPr>
                        <m:sub>
                          <m:r>
                            <m:rPr>
                              <m:brk m:alnAt="7"/>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e>
                      </m:nary>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1" smtClean="0">
                          <a:latin typeface="Cambria Math" panose="02040503050406030204" pitchFamily="18" charset="0"/>
                        </a:rPr>
                        <m:t> </m:t>
                      </m:r>
                      <m:r>
                        <m:rPr>
                          <m:sty m:val="p"/>
                        </m:rPr>
                        <a:rPr kumimoji="1" lang="en-US" altLang="zh-CN" sz="2200">
                          <a:latin typeface="Cambria Math" panose="02040503050406030204" pitchFamily="18" charset="0"/>
                        </a:rPr>
                        <m:t>log</m:t>
                      </m:r>
                      <m:r>
                        <a:rPr kumimoji="1" lang="en-US" altLang="zh-CN" sz="2200">
                          <a:latin typeface="Cambria Math" panose="02040503050406030204" pitchFamily="18" charset="0"/>
                        </a:rPr>
                        <m:t> </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num>
                        <m:den>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den>
                      </m:f>
                    </m:oMath>
                  </m:oMathPara>
                </a14:m>
                <a:endParaRPr kumimoji="1" lang="en-US" altLang="zh-CN" sz="2200" dirty="0"/>
              </a:p>
              <a:p>
                <a:r>
                  <a:rPr kumimoji="1" lang="zh-CN" altLang="en-US" sz="2200" dirty="0"/>
                  <a:t>则</a:t>
                </a:r>
                <a:r>
                  <a:rPr kumimoji="1" lang="en-US" altLang="zh-CN" sz="2200" dirty="0"/>
                  <a:t>:</a:t>
                </a:r>
              </a:p>
              <a:p>
                <a:pPr marL="0" indent="0" algn="ctr">
                  <a:buNone/>
                </a:pPr>
                <a14:m>
                  <m:oMath xmlns:m="http://schemas.openxmlformats.org/officeDocument/2006/math">
                    <m:r>
                      <a:rPr kumimoji="1" lang="en-US" altLang="zh-CN" sz="2200" b="0" i="1" smtClean="0">
                        <a:latin typeface="Cambria Math" panose="02040503050406030204" pitchFamily="18" charset="0"/>
                      </a:rPr>
                      <m:t>𝐿</m:t>
                    </m:r>
                    <m:r>
                      <a:rPr kumimoji="1" lang="en-US" altLang="zh-CN" sz="2200" b="0" i="1" smtClean="0">
                        <a:latin typeface="Cambria Math" panose="02040503050406030204" pitchFamily="18" charset="0"/>
                      </a:rPr>
                      <m:t>(</m:t>
                    </m:r>
                    <m:r>
                      <a:rPr kumimoji="1" lang="zh-CN" altLang="en-US" sz="2200" b="0" i="1" smtClean="0">
                        <a:latin typeface="Cambria Math" panose="02040503050406030204" pitchFamily="18" charset="0"/>
                      </a:rPr>
                      <m:t>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m:t>
                    </m:r>
                  </m:oMath>
                </a14:m>
                <a:r>
                  <a:rPr kumimoji="1" lang="en-US" altLang="zh-CN" sz="2200" dirty="0"/>
                  <a:t> </a:t>
                </a:r>
                <a14:m>
                  <m:oMath xmlns:m="http://schemas.openxmlformats.org/officeDocument/2006/math">
                    <m:r>
                      <a:rPr kumimoji="1" lang="en-US" altLang="zh-CN" sz="2200" i="1" dirty="0">
                        <a:latin typeface="Cambria Math" panose="02040503050406030204" pitchFamily="18" charset="0"/>
                      </a:rPr>
                      <m:t>𝐵</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a14:m>
                <a:endParaRPr kumimoji="1" lang="en-US" altLang="zh-CN" sz="2200" dirty="0"/>
              </a:p>
              <a:p>
                <a:pPr marL="0" indent="0" algn="ctr">
                  <a:buNone/>
                </a:pPr>
                <a:endParaRPr kumimoji="1" lang="en-US" altLang="zh-CN" sz="1100" dirty="0"/>
              </a:p>
              <a:p>
                <a:pPr marL="0" indent="0" algn="ctr">
                  <a:buNone/>
                </a:pPr>
                <a:endParaRPr kumimoji="1" lang="en-US" altLang="zh-CN" sz="1100" dirty="0"/>
              </a:p>
              <a:p>
                <a:r>
                  <a:rPr kumimoji="1" lang="zh-CN" altLang="en-US" sz="2200" dirty="0"/>
                  <a:t>任何可以使</a:t>
                </a:r>
                <a14:m>
                  <m:oMath xmlns:m="http://schemas.openxmlformats.org/officeDocument/2006/math">
                    <m:r>
                      <a:rPr kumimoji="1" lang="en-US" altLang="zh-CN" sz="2200" i="1" dirty="0" smtClean="0">
                        <a:latin typeface="Cambria Math" panose="02040503050406030204" pitchFamily="18" charset="0"/>
                      </a:rPr>
                      <m:t>𝐵</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a14:m>
                <a:r>
                  <a:rPr kumimoji="1" lang="zh-CN" altLang="en-US" sz="2200" dirty="0"/>
                  <a:t>增大的</a:t>
                </a:r>
                <a14:m>
                  <m:oMath xmlns:m="http://schemas.openxmlformats.org/officeDocument/2006/math">
                    <m:r>
                      <a:rPr kumimoji="1" lang="zh-CN" altLang="en-US" sz="2200" i="1">
                        <a:latin typeface="Cambria Math" panose="02040503050406030204" pitchFamily="18" charset="0"/>
                      </a:rPr>
                      <m:t>𝜃</m:t>
                    </m:r>
                  </m:oMath>
                </a14:m>
                <a:r>
                  <a:rPr kumimoji="1" lang="en-US" altLang="zh-CN" sz="2200" dirty="0"/>
                  <a:t>, </a:t>
                </a:r>
                <a:r>
                  <a:rPr kumimoji="1" lang="zh-CN" altLang="en-US" sz="2200" dirty="0"/>
                  <a:t>也可以使</a:t>
                </a:r>
                <a14:m>
                  <m:oMath xmlns:m="http://schemas.openxmlformats.org/officeDocument/2006/math">
                    <m:r>
                      <a:rPr kumimoji="1" lang="en-US" altLang="zh-CN" sz="2200" i="1">
                        <a:latin typeface="Cambria Math" panose="02040503050406030204" pitchFamily="18" charset="0"/>
                      </a:rPr>
                      <m:t>𝐿</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oMath>
                </a14:m>
                <a:r>
                  <a:rPr kumimoji="1" lang="zh-CN" altLang="en-US" sz="2200" dirty="0"/>
                  <a:t>增大</a:t>
                </a:r>
                <a:endParaRPr kumimoji="1" lang="en-US" altLang="zh-CN" sz="2200" dirty="0"/>
              </a:p>
              <a:p>
                <a:r>
                  <a:rPr kumimoji="1" lang="zh-CN" altLang="en-US" sz="2200" dirty="0"/>
                  <a:t>选择</a:t>
                </a:r>
                <a:r>
                  <a:rPr kumimoji="1" lang="en-US" altLang="zh-CN" sz="2200" dirty="0"/>
                  <a:t>:</a:t>
                </a:r>
              </a:p>
              <a:p>
                <a:pPr marL="0" indent="0" algn="ctr">
                  <a:buNone/>
                </a:pPr>
                <a14:m>
                  <m:oMathPara xmlns:m="http://schemas.openxmlformats.org/officeDocument/2006/math">
                    <m:oMathParaPr>
                      <m:jc m:val="centerGroup"/>
                    </m:oMathParaPr>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e>
                          </m:d>
                        </m:sup>
                      </m:sSup>
                      <m:r>
                        <a:rPr kumimoji="1" lang="en-US" altLang="zh-CN" sz="2200" b="0" i="1" smtClean="0">
                          <a:latin typeface="Cambria Math" panose="02040503050406030204" pitchFamily="18" charset="0"/>
                        </a:rPr>
                        <m:t>=</m:t>
                      </m:r>
                      <m:r>
                        <m:rPr>
                          <m:sty m:val="p"/>
                        </m:rPr>
                        <a:rPr kumimoji="1" lang="en-US" altLang="zh-CN" sz="2200" b="0" i="0" smtClean="0">
                          <a:latin typeface="Cambria Math" panose="02040503050406030204" pitchFamily="18" charset="0"/>
                        </a:rPr>
                        <m:t>arg</m:t>
                      </m:r>
                      <m:func>
                        <m:funcPr>
                          <m:ctrlPr>
                            <a:rPr kumimoji="1" lang="en-US" altLang="zh-CN" sz="2200" b="0" i="1" smtClean="0">
                              <a:latin typeface="Cambria Math" panose="02040503050406030204" pitchFamily="18" charset="0"/>
                            </a:rPr>
                          </m:ctrlPr>
                        </m:funcPr>
                        <m:fName>
                          <m:limLow>
                            <m:limLowPr>
                              <m:ctrlPr>
                                <a:rPr kumimoji="1" lang="en-US" altLang="zh-CN" sz="2200" b="0" i="1" smtClean="0">
                                  <a:latin typeface="Cambria Math" panose="02040503050406030204" pitchFamily="18" charset="0"/>
                                </a:rPr>
                              </m:ctrlPr>
                            </m:limLowPr>
                            <m:e>
                              <m:r>
                                <m:rPr>
                                  <m:sty m:val="p"/>
                                </m:rPr>
                                <a:rPr kumimoji="1" lang="en-US" altLang="zh-CN" sz="2200" b="0" i="0" smtClean="0">
                                  <a:latin typeface="Cambria Math" panose="02040503050406030204" pitchFamily="18" charset="0"/>
                                </a:rPr>
                                <m:t>max</m:t>
                              </m:r>
                            </m:e>
                            <m:lim>
                              <m:r>
                                <a:rPr kumimoji="1" lang="zh-CN" altLang="en-US" sz="2200" b="0" i="1" smtClean="0">
                                  <a:latin typeface="Cambria Math" panose="02040503050406030204" pitchFamily="18" charset="0"/>
                                </a:rPr>
                                <m:t>𝜃</m:t>
                              </m:r>
                            </m:lim>
                          </m:limLow>
                        </m:fName>
                        <m:e>
                          <m:r>
                            <a:rPr kumimoji="1" lang="en-US" altLang="zh-CN" sz="2200" i="1" dirty="0">
                              <a:latin typeface="Cambria Math" panose="02040503050406030204" pitchFamily="18" charset="0"/>
                            </a:rPr>
                            <m:t>𝐵</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func>
                    </m:oMath>
                  </m:oMathPara>
                </a14:m>
                <a:endParaRPr kumimoji="1" lang="en-US" altLang="zh-CN" dirty="0"/>
              </a:p>
              <a:p>
                <a:endParaRPr kumimoji="1" lang="en-US" altLang="zh-CN" dirty="0"/>
              </a:p>
              <a:p>
                <a:endParaRPr kumimoji="1" lang="en-US" altLang="zh-CN" dirty="0"/>
              </a:p>
            </p:txBody>
          </p:sp>
        </mc:Choice>
        <mc:Fallback xmlns="">
          <p:sp>
            <p:nvSpPr>
              <p:cNvPr id="5" name="内容占位符 2">
                <a:extLst>
                  <a:ext uri="{FF2B5EF4-FFF2-40B4-BE49-F238E27FC236}">
                    <a16:creationId xmlns:a16="http://schemas.microsoft.com/office/drawing/2014/main" id="{1E6F9FB3-B546-2D8D-712E-578F6DA553A1}"/>
                  </a:ext>
                </a:extLst>
              </p:cNvPr>
              <p:cNvSpPr>
                <a:spLocks noGrp="1" noRot="1" noChangeAspect="1" noMove="1" noResize="1" noEditPoints="1" noAdjustHandles="1" noChangeArrowheads="1" noChangeShapeType="1" noTextEdit="1"/>
              </p:cNvSpPr>
              <p:nvPr>
                <p:ph idx="1"/>
              </p:nvPr>
            </p:nvSpPr>
            <p:spPr>
              <a:xfrm>
                <a:off x="421873" y="2581525"/>
                <a:ext cx="8323293" cy="4091124"/>
              </a:xfrm>
              <a:blipFill>
                <a:blip r:embed="rId2"/>
                <a:stretch>
                  <a:fillRect l="-805" t="-1637"/>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200DD7C4-608F-B0BE-8165-F8501506DF5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24</a:t>
            </a:fld>
            <a:endParaRPr lang="en-US" dirty="0"/>
          </a:p>
        </p:txBody>
      </p:sp>
      <p:sp>
        <p:nvSpPr>
          <p:cNvPr id="3" name="标题 1">
            <a:extLst>
              <a:ext uri="{FF2B5EF4-FFF2-40B4-BE49-F238E27FC236}">
                <a16:creationId xmlns:a16="http://schemas.microsoft.com/office/drawing/2014/main" id="{208BEF7E-B941-70CB-FC8D-6CB47135E27D}"/>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算法的导出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74AC787-A623-4813-87C0-5B64C2772887}"/>
                  </a:ext>
                </a:extLst>
              </p:cNvPr>
              <p:cNvSpPr/>
              <p:nvPr/>
            </p:nvSpPr>
            <p:spPr>
              <a:xfrm>
                <a:off x="2986886" y="4624246"/>
                <a:ext cx="3170227" cy="480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200" i="1">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rPr>
                        <m:t>𝐵</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m:t>
                      </m:r>
                      <m:r>
                        <a:rPr kumimoji="1" lang="en-US" altLang="zh-CN" sz="2200" i="1">
                          <a:latin typeface="Cambria Math" panose="02040503050406030204" pitchFamily="18" charset="0"/>
                        </a:rPr>
                        <m:t>𝐿</m:t>
                      </m:r>
                      <m:d>
                        <m:dPr>
                          <m:ctrlPr>
                            <a:rPr kumimoji="1" lang="en-US" altLang="zh-CN" sz="2200" i="1">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m:oMathPara>
                </a14:m>
                <a:endParaRPr lang="zh-CN" altLang="en-US" sz="2200"/>
              </a:p>
            </p:txBody>
          </p:sp>
        </mc:Choice>
        <mc:Fallback xmlns="">
          <p:sp>
            <p:nvSpPr>
              <p:cNvPr id="6" name="矩形 5">
                <a:extLst>
                  <a:ext uri="{FF2B5EF4-FFF2-40B4-BE49-F238E27FC236}">
                    <a16:creationId xmlns:a16="http://schemas.microsoft.com/office/drawing/2014/main" id="{274AC787-A623-4813-87C0-5B64C2772887}"/>
                  </a:ext>
                </a:extLst>
              </p:cNvPr>
              <p:cNvSpPr>
                <a:spLocks noRot="1" noChangeAspect="1" noMove="1" noResize="1" noEditPoints="1" noAdjustHandles="1" noChangeArrowheads="1" noChangeShapeType="1" noTextEdit="1"/>
              </p:cNvSpPr>
              <p:nvPr/>
            </p:nvSpPr>
            <p:spPr>
              <a:xfrm>
                <a:off x="2986886" y="4624246"/>
                <a:ext cx="3170227" cy="48096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93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8E32EB6-2DC5-E789-F11E-3EB9BD60BDC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25</a:t>
            </a:fld>
            <a:endParaRPr lang="en-US" dirty="0"/>
          </a:p>
        </p:txBody>
      </p:sp>
      <p:sp>
        <p:nvSpPr>
          <p:cNvPr id="3" name="标题 1">
            <a:extLst>
              <a:ext uri="{FF2B5EF4-FFF2-40B4-BE49-F238E27FC236}">
                <a16:creationId xmlns:a16="http://schemas.microsoft.com/office/drawing/2014/main" id="{98586CBB-BFC8-2EA0-3F45-37FF4A46F7A7}"/>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算法的导出</a:t>
            </a: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B1B94916-8655-E7C8-A139-1F46440BB338}"/>
                  </a:ext>
                </a:extLst>
              </p:cNvPr>
              <p:cNvSpPr txBox="1">
                <a:spLocks/>
              </p:cNvSpPr>
              <p:nvPr/>
            </p:nvSpPr>
            <p:spPr>
              <a:xfrm>
                <a:off x="410353" y="2562266"/>
                <a:ext cx="8323293" cy="508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kumimoji="1" lang="zh-CN" altLang="en-US" sz="2200" dirty="0"/>
                  <a:t>省去和</a:t>
                </a:r>
                <a14:m>
                  <m:oMath xmlns:m="http://schemas.openxmlformats.org/officeDocument/2006/math">
                    <m:r>
                      <a:rPr kumimoji="1" lang="zh-CN" altLang="en-US" sz="2200" i="1">
                        <a:latin typeface="Cambria Math" panose="02040503050406030204" pitchFamily="18" charset="0"/>
                      </a:rPr>
                      <m:t>𝜃</m:t>
                    </m:r>
                  </m:oMath>
                </a14:m>
                <a:r>
                  <a:rPr kumimoji="1" lang="zh-CN" altLang="en-US" sz="2200" dirty="0"/>
                  <a:t>无关的项</a:t>
                </a:r>
                <a:r>
                  <a:rPr kumimoji="1" lang="en-US" altLang="zh-CN" sz="2200" dirty="0"/>
                  <a:t>:</a:t>
                </a:r>
                <a:endParaRPr kumimoji="1" lang="en-US" altLang="zh-CN" sz="2200" i="1">
                  <a:latin typeface="Cambria Math" panose="02040503050406030204" pitchFamily="18" charset="0"/>
                </a:endParaRPr>
              </a:p>
              <a:p>
                <a:pPr marL="0" indent="0">
                  <a:lnSpc>
                    <a:spcPct val="114000"/>
                  </a:lnSpc>
                  <a:buNone/>
                </a:pPr>
                <a:endParaRPr kumimoji="1" lang="en-US" altLang="zh-CN" sz="2200" dirty="0"/>
              </a:p>
            </p:txBody>
          </p:sp>
        </mc:Choice>
        <mc:Fallback xmlns="">
          <p:sp>
            <p:nvSpPr>
              <p:cNvPr id="7" name="内容占位符 2">
                <a:extLst>
                  <a:ext uri="{FF2B5EF4-FFF2-40B4-BE49-F238E27FC236}">
                    <a16:creationId xmlns:a16="http://schemas.microsoft.com/office/drawing/2014/main" id="{B1B94916-8655-E7C8-A139-1F46440BB338}"/>
                  </a:ext>
                </a:extLst>
              </p:cNvPr>
              <p:cNvSpPr txBox="1">
                <a:spLocks noRot="1" noChangeAspect="1" noMove="1" noResize="1" noEditPoints="1" noAdjustHandles="1" noChangeArrowheads="1" noChangeShapeType="1" noTextEdit="1"/>
              </p:cNvSpPr>
              <p:nvPr/>
            </p:nvSpPr>
            <p:spPr>
              <a:xfrm>
                <a:off x="410353" y="2562266"/>
                <a:ext cx="8323293" cy="508388"/>
              </a:xfrm>
              <a:prstGeom prst="rect">
                <a:avLst/>
              </a:prstGeom>
              <a:blipFill>
                <a:blip r:embed="rId2"/>
                <a:stretch>
                  <a:fillRect l="-805" t="-2381"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0C29809-A9E4-47B0-9D81-097BAC355F0D}"/>
                  </a:ext>
                </a:extLst>
              </p:cNvPr>
              <p:cNvSpPr/>
              <p:nvPr/>
            </p:nvSpPr>
            <p:spPr>
              <a:xfrm>
                <a:off x="339811" y="3133441"/>
                <a:ext cx="8495269" cy="3510769"/>
              </a:xfrm>
              <a:prstGeom prst="rect">
                <a:avLst/>
              </a:prstGeom>
            </p:spPr>
            <p:txBody>
              <a:bodyPr wrap="square">
                <a:spAutoFit/>
              </a:bodyPr>
              <a:lstStyle/>
              <a:p>
                <a:pPr>
                  <a:lnSpc>
                    <a:spcPct val="114000"/>
                  </a:lnSpc>
                </a:pPr>
                <a14:m>
                  <m:oMathPara xmlns:m="http://schemas.openxmlformats.org/officeDocument/2006/math">
                    <m:oMathParaPr>
                      <m:jc m:val="centerGroup"/>
                    </m:oMathParaPr>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arg</m:t>
                      </m:r>
                      <m:func>
                        <m:funcPr>
                          <m:ctrlPr>
                            <a:rPr kumimoji="1" lang="en-US" altLang="zh-CN" sz="2200" i="1">
                              <a:latin typeface="Cambria Math" panose="02040503050406030204" pitchFamily="18" charset="0"/>
                            </a:rPr>
                          </m:ctrlPr>
                        </m:funcPr>
                        <m:fName>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fName>
                        <m:e>
                          <m:r>
                            <a:rPr kumimoji="1" lang="en-US" altLang="zh-CN" sz="2200" i="1" dirty="0">
                              <a:latin typeface="Cambria Math" panose="02040503050406030204" pitchFamily="18" charset="0"/>
                            </a:rPr>
                            <m:t>𝐵</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func>
                      <m:r>
                        <a:rPr kumimoji="1" lang="en-US" altLang="zh-CN" sz="2200">
                          <a:latin typeface="Cambria Math" panose="02040503050406030204" pitchFamily="18" charset="0"/>
                        </a:rPr>
                        <m:t>=</m:t>
                      </m:r>
                      <m:r>
                        <m:rPr>
                          <m:sty m:val="p"/>
                        </m:rPr>
                        <a:rPr kumimoji="1" lang="en-US" altLang="zh-CN" sz="2200">
                          <a:latin typeface="Cambria Math" panose="02040503050406030204" pitchFamily="18" charset="0"/>
                        </a:rPr>
                        <m:t>arg</m:t>
                      </m:r>
                      <m:func>
                        <m:funcPr>
                          <m:ctrlPr>
                            <a:rPr kumimoji="1" lang="en-US" altLang="zh-CN" sz="2200" i="1">
                              <a:latin typeface="Cambria Math" panose="02040503050406030204" pitchFamily="18" charset="0"/>
                            </a:rPr>
                          </m:ctrlPr>
                        </m:funcPr>
                        <m:fName>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fName>
                        <m:e>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𝐿</m:t>
                              </m:r>
                              <m:d>
                                <m:dPr>
                                  <m:ctrlPr>
                                    <a:rPr kumimoji="1" lang="en-US" altLang="zh-CN" sz="2200" i="1">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b="0" i="1" smtClean="0">
                                          <a:latin typeface="Cambria Math" panose="02040503050406030204" pitchFamily="18" charset="0"/>
                                        </a:rPr>
                                        <m:t>𝑍</m:t>
                                      </m:r>
                                    </m:e>
                                    <m:e>
                                      <m:r>
                                        <a:rPr kumimoji="1" lang="en-US" altLang="zh-CN" sz="2200" b="0" i="1" smtClean="0">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m:rPr>
                                      <m:sty m:val="p"/>
                                    </m:rPr>
                                    <a:rPr kumimoji="1" lang="en-US" altLang="zh-CN" sz="2200">
                                      <a:latin typeface="Cambria Math" panose="02040503050406030204" pitchFamily="18" charset="0"/>
                                    </a:rPr>
                                    <m:t>log</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num>
                                    <m:den>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den>
                                  </m:f>
                                </m:e>
                              </m:nary>
                              <m:r>
                                <a:rPr kumimoji="1" lang="en-US" altLang="zh-CN" sz="2200">
                                  <a:latin typeface="Cambria Math" panose="02040503050406030204" pitchFamily="18" charset="0"/>
                                </a:rPr>
                                <m:t> </m:t>
                              </m:r>
                            </m:e>
                          </m:d>
                        </m:e>
                      </m:func>
                    </m:oMath>
                  </m:oMathPara>
                </a14:m>
                <a:endParaRPr kumimoji="1" lang="en-US" altLang="zh-CN" sz="2200" dirty="0"/>
              </a:p>
              <a:p>
                <a:pPr>
                  <a:lnSpc>
                    <a:spcPct val="114000"/>
                  </a:lnSpc>
                </a:pPr>
                <a14:m>
                  <m:oMathPara xmlns:m="http://schemas.openxmlformats.org/officeDocument/2006/math">
                    <m:oMathParaPr>
                      <m:jc m:val="left"/>
                    </m:oMathParaPr>
                    <m:oMath xmlns:m="http://schemas.openxmlformats.org/officeDocument/2006/math">
                      <m:r>
                        <a:rPr kumimoji="1" lang="en-US" altLang="zh-CN" sz="2200" b="0" i="0" smtClean="0">
                          <a:latin typeface="Cambria Math" panose="02040503050406030204" pitchFamily="18" charset="0"/>
                        </a:rPr>
                        <m:t>     </m:t>
                      </m:r>
                      <m:r>
                        <a:rPr kumimoji="1" lang="en-US" altLang="zh-CN" sz="2200">
                          <a:latin typeface="Cambria Math" panose="02040503050406030204" pitchFamily="18" charset="0"/>
                        </a:rPr>
                        <m:t>=</m:t>
                      </m:r>
                      <m:r>
                        <m:rPr>
                          <m:sty m:val="p"/>
                        </m:rPr>
                        <a:rPr kumimoji="1" lang="en-US" altLang="zh-CN" sz="2200">
                          <a:latin typeface="Cambria Math" panose="02040503050406030204" pitchFamily="18" charset="0"/>
                        </a:rPr>
                        <m:t>arg</m:t>
                      </m:r>
                      <m:func>
                        <m:funcPr>
                          <m:ctrlPr>
                            <a:rPr kumimoji="1" lang="en-US" altLang="zh-CN" sz="2200" i="1">
                              <a:latin typeface="Cambria Math" panose="02040503050406030204" pitchFamily="18" charset="0"/>
                            </a:rPr>
                          </m:ctrlPr>
                        </m:funcPr>
                        <m:fName>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fName>
                        <m:e>
                          <m:d>
                            <m:dPr>
                              <m:ctrlPr>
                                <a:rPr kumimoji="1" lang="en-US" altLang="zh-CN" sz="2200" i="1">
                                  <a:latin typeface="Cambria Math" panose="02040503050406030204" pitchFamily="18" charset="0"/>
                                </a:rPr>
                              </m:ctrlPr>
                            </m:dPr>
                            <m:e>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e>
                              </m:nary>
                            </m:e>
                          </m:d>
                        </m:e>
                      </m:func>
                      <m:r>
                        <a:rPr kumimoji="1" lang="en-US" altLang="zh-CN" sz="2200" b="0" i="1" smtClean="0">
                          <a:latin typeface="Cambria Math" panose="02040503050406030204" pitchFamily="18" charset="0"/>
                        </a:rPr>
                        <m:t>      </m:t>
                      </m:r>
                    </m:oMath>
                  </m:oMathPara>
                </a14:m>
                <a:endParaRPr kumimoji="1" lang="en-US" altLang="zh-CN" sz="2200" b="0" i="1">
                  <a:latin typeface="Cambria Math" panose="02040503050406030204" pitchFamily="18" charset="0"/>
                </a:endParaRPr>
              </a:p>
              <a:p>
                <a:pPr>
                  <a:lnSpc>
                    <a:spcPct val="114000"/>
                  </a:lnSpc>
                </a:pPr>
                <a14:m>
                  <m:oMathPara xmlns:m="http://schemas.openxmlformats.org/officeDocument/2006/math">
                    <m:oMathParaPr>
                      <m:jc m:val="left"/>
                    </m:oMathParaPr>
                    <m:oMath xmlns:m="http://schemas.openxmlformats.org/officeDocument/2006/math">
                      <m:r>
                        <a:rPr kumimoji="1" lang="en-US" altLang="zh-CN" sz="2200" b="0" i="1" smtClean="0">
                          <a:latin typeface="Cambria Math" panose="02040503050406030204" pitchFamily="18" charset="0"/>
                        </a:rPr>
                        <m:t>     </m:t>
                      </m:r>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arg</m:t>
                      </m:r>
                      <m:func>
                        <m:funcPr>
                          <m:ctrlPr>
                            <a:rPr kumimoji="1" lang="en-US" altLang="zh-CN" sz="2200" i="1">
                              <a:latin typeface="Cambria Math" panose="02040503050406030204" pitchFamily="18" charset="0"/>
                            </a:rPr>
                          </m:ctrlPr>
                        </m:funcPr>
                        <m:fName>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fName>
                        <m:e>
                          <m:d>
                            <m:dPr>
                              <m:ctrlPr>
                                <a:rPr kumimoji="1" lang="en-US" altLang="zh-CN" sz="2200" i="1">
                                  <a:latin typeface="Cambria Math" panose="02040503050406030204" pitchFamily="18" charset="0"/>
                                </a:rPr>
                              </m:ctrlPr>
                            </m:dPr>
                            <m:e>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m:rPr>
                                      <m:sty m:val="p"/>
                                    </m:rPr>
                                    <a:rPr kumimoji="1" lang="en-US" altLang="zh-CN" sz="2200">
                                      <a:latin typeface="Cambria Math" panose="02040503050406030204" pitchFamily="18" charset="0"/>
                                    </a:rPr>
                                    <m:t>log</m:t>
                                  </m:r>
                                  <m:r>
                                    <a:rPr kumimoji="1" lang="en-US" altLang="zh-CN" sz="2200">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e>
                              </m:nary>
                            </m:e>
                          </m:d>
                        </m:e>
                      </m:func>
                    </m:oMath>
                  </m:oMathPara>
                </a14:m>
                <a:endParaRPr kumimoji="1" lang="en-US" altLang="zh-CN" sz="2200" i="1">
                  <a:latin typeface="Cambria Math" panose="02040503050406030204" pitchFamily="18" charset="0"/>
                </a:endParaRPr>
              </a:p>
              <a:p>
                <a:pPr>
                  <a:lnSpc>
                    <a:spcPct val="114000"/>
                  </a:lnSpc>
                </a:pPr>
                <a14:m>
                  <m:oMath xmlns:m="http://schemas.openxmlformats.org/officeDocument/2006/math">
                    <m:r>
                      <a:rPr kumimoji="1" lang="en-US" altLang="zh-CN" sz="2200" b="0" i="1" smtClean="0">
                        <a:latin typeface="Cambria Math" panose="02040503050406030204" pitchFamily="18" charset="0"/>
                      </a:rPr>
                      <m:t>     </m:t>
                    </m:r>
                    <m:r>
                      <a:rPr kumimoji="1" lang="en-US" altLang="zh-CN" sz="2200" i="1">
                        <a:latin typeface="Cambria Math" panose="02040503050406030204" pitchFamily="18" charset="0"/>
                      </a:rPr>
                      <m:t>=</m:t>
                    </m:r>
                  </m:oMath>
                </a14:m>
                <a:r>
                  <a:rPr kumimoji="1" lang="en-US" altLang="zh-CN" sz="2200" dirty="0"/>
                  <a:t> </a:t>
                </a:r>
                <a14:m>
                  <m:oMath xmlns:m="http://schemas.openxmlformats.org/officeDocument/2006/math">
                    <m:r>
                      <m:rPr>
                        <m:sty m:val="p"/>
                      </m:rPr>
                      <a:rPr kumimoji="1" lang="en-US" altLang="zh-CN" sz="2200">
                        <a:latin typeface="Cambria Math" panose="02040503050406030204" pitchFamily="18" charset="0"/>
                      </a:rPr>
                      <m:t>arg</m:t>
                    </m:r>
                    <m:func>
                      <m:funcPr>
                        <m:ctrlPr>
                          <a:rPr kumimoji="1" lang="en-US" altLang="zh-CN" sz="2200" i="1">
                            <a:latin typeface="Cambria Math" panose="02040503050406030204" pitchFamily="18" charset="0"/>
                          </a:rPr>
                        </m:ctrlPr>
                      </m:funcPr>
                      <m:fName>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fName>
                      <m:e>
                        <m:r>
                          <a:rPr kumimoji="1" lang="en-US" altLang="zh-CN" sz="2200" i="1" dirty="0">
                            <a:latin typeface="Cambria Math" panose="02040503050406030204" pitchFamily="18" charset="0"/>
                          </a:rPr>
                          <m:t>𝑄</m:t>
                        </m:r>
                        <m:r>
                          <a:rPr kumimoji="1" lang="en-US" altLang="zh-CN" sz="2200" i="1" dirty="0">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dirty="0">
                            <a:latin typeface="Cambria Math" panose="02040503050406030204" pitchFamily="18" charset="0"/>
                          </a:rPr>
                          <m:t>)</m:t>
                        </m:r>
                      </m:e>
                    </m:func>
                  </m:oMath>
                </a14:m>
                <a:endParaRPr lang="zh-CN" altLang="en-US" sz="2200"/>
              </a:p>
            </p:txBody>
          </p:sp>
        </mc:Choice>
        <mc:Fallback xmlns="">
          <p:sp>
            <p:nvSpPr>
              <p:cNvPr id="6" name="矩形 5">
                <a:extLst>
                  <a:ext uri="{FF2B5EF4-FFF2-40B4-BE49-F238E27FC236}">
                    <a16:creationId xmlns:a16="http://schemas.microsoft.com/office/drawing/2014/main" id="{B0C29809-A9E4-47B0-9D81-097BAC355F0D}"/>
                  </a:ext>
                </a:extLst>
              </p:cNvPr>
              <p:cNvSpPr>
                <a:spLocks noRot="1" noChangeAspect="1" noMove="1" noResize="1" noEditPoints="1" noAdjustHandles="1" noChangeArrowheads="1" noChangeShapeType="1" noTextEdit="1"/>
              </p:cNvSpPr>
              <p:nvPr/>
            </p:nvSpPr>
            <p:spPr>
              <a:xfrm>
                <a:off x="339811" y="3133441"/>
                <a:ext cx="8495269" cy="3510769"/>
              </a:xfrm>
              <a:prstGeom prst="rect">
                <a:avLst/>
              </a:prstGeom>
              <a:blipFill>
                <a:blip r:embed="rId3"/>
                <a:stretch>
                  <a:fillRect/>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F786BB4B-4EC3-4A61-823E-C9D9DF12A583}"/>
              </a:ext>
            </a:extLst>
          </p:cNvPr>
          <p:cNvCxnSpPr/>
          <p:nvPr/>
        </p:nvCxnSpPr>
        <p:spPr>
          <a:xfrm>
            <a:off x="2193324" y="4473146"/>
            <a:ext cx="79083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580CBB3-9436-4C05-970C-C7805255ECDD}"/>
              </a:ext>
            </a:extLst>
          </p:cNvPr>
          <p:cNvCxnSpPr>
            <a:cxnSpLocks/>
          </p:cNvCxnSpPr>
          <p:nvPr/>
        </p:nvCxnSpPr>
        <p:spPr>
          <a:xfrm>
            <a:off x="5684108" y="4652319"/>
            <a:ext cx="134688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79C44DE-84AE-42C8-80B1-70F96F50C38F}"/>
              </a:ext>
            </a:extLst>
          </p:cNvPr>
          <p:cNvCxnSpPr>
            <a:cxnSpLocks/>
          </p:cNvCxnSpPr>
          <p:nvPr/>
        </p:nvCxnSpPr>
        <p:spPr>
          <a:xfrm>
            <a:off x="7090719" y="4652319"/>
            <a:ext cx="107709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27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1EA444-C15F-4E5C-9BFE-48F67CF6429E}"/>
              </a:ext>
            </a:extLst>
          </p:cNvPr>
          <p:cNvPicPr>
            <a:picLocks noChangeAspect="1"/>
          </p:cNvPicPr>
          <p:nvPr/>
        </p:nvPicPr>
        <p:blipFill>
          <a:blip r:embed="rId2"/>
          <a:stretch>
            <a:fillRect/>
          </a:stretch>
        </p:blipFill>
        <p:spPr>
          <a:xfrm>
            <a:off x="1298706" y="2473448"/>
            <a:ext cx="5805182" cy="4110606"/>
          </a:xfrm>
          <a:prstGeom prst="rect">
            <a:avLst/>
          </a:prstGeom>
        </p:spPr>
      </p:pic>
      <p:sp>
        <p:nvSpPr>
          <p:cNvPr id="5" name="标题 1">
            <a:extLst>
              <a:ext uri="{FF2B5EF4-FFF2-40B4-BE49-F238E27FC236}">
                <a16:creationId xmlns:a16="http://schemas.microsoft.com/office/drawing/2014/main" id="{CA2991AC-4443-484F-B2AC-7D987A695CEB}"/>
              </a:ext>
            </a:extLst>
          </p:cNvPr>
          <p:cNvSpPr txBox="1"/>
          <p:nvPr/>
        </p:nvSpPr>
        <p:spPr>
          <a:xfrm>
            <a:off x="229938" y="1638273"/>
            <a:ext cx="83232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算法的导出</a:t>
            </a:r>
          </a:p>
        </p:txBody>
      </p:sp>
      <p:sp>
        <p:nvSpPr>
          <p:cNvPr id="6" name="Slide Number Placeholder 5">
            <a:extLst>
              <a:ext uri="{FF2B5EF4-FFF2-40B4-BE49-F238E27FC236}">
                <a16:creationId xmlns:a16="http://schemas.microsoft.com/office/drawing/2014/main" id="{D8A969EB-189A-4155-9B3C-0FA5456981F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26</a:t>
            </a:fld>
            <a:endParaRPr lang="en-US" dirty="0"/>
          </a:p>
        </p:txBody>
      </p:sp>
    </p:spTree>
    <p:extLst>
      <p:ext uri="{BB962C8B-B14F-4D97-AF65-F5344CB8AC3E}">
        <p14:creationId xmlns:p14="http://schemas.microsoft.com/office/powerpoint/2010/main" val="20768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3C92DC-8B26-1B06-4FAB-5772DB3D5B09}"/>
              </a:ext>
            </a:extLst>
          </p:cNvPr>
          <p:cNvSpPr txBox="1"/>
          <p:nvPr/>
        </p:nvSpPr>
        <p:spPr>
          <a:xfrm>
            <a:off x="188313" y="1787360"/>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提纲</a:t>
            </a:r>
          </a:p>
        </p:txBody>
      </p:sp>
      <p:sp>
        <p:nvSpPr>
          <p:cNvPr id="5" name="内容占位符 2">
            <a:extLst>
              <a:ext uri="{FF2B5EF4-FFF2-40B4-BE49-F238E27FC236}">
                <a16:creationId xmlns:a16="http://schemas.microsoft.com/office/drawing/2014/main" id="{5E04D95A-6B1C-A293-2A26-6E6AA09AFD33}"/>
              </a:ext>
            </a:extLst>
          </p:cNvPr>
          <p:cNvSpPr>
            <a:spLocks noGrp="1"/>
          </p:cNvSpPr>
          <p:nvPr>
            <p:ph idx="1"/>
          </p:nvPr>
        </p:nvSpPr>
        <p:spPr>
          <a:xfrm>
            <a:off x="539146" y="2712776"/>
            <a:ext cx="8065708" cy="3502673"/>
          </a:xfrm>
        </p:spPr>
        <p:txBody>
          <a:bodyPr>
            <a:normAutofit/>
          </a:bodyPr>
          <a:lstStyle/>
          <a:p>
            <a:pPr>
              <a:lnSpc>
                <a:spcPct val="150000"/>
              </a:lnSpc>
            </a:pPr>
            <a:r>
              <a:rPr lang="en-US" altLang="zh-CN" sz="2400"/>
              <a:t>EM</a:t>
            </a:r>
            <a:r>
              <a:rPr lang="zh-CN" altLang="en-US" sz="2400"/>
              <a:t>算法的导出</a:t>
            </a:r>
            <a:endParaRPr lang="en-US" altLang="zh-CN" sz="2400"/>
          </a:p>
          <a:p>
            <a:pPr>
              <a:lnSpc>
                <a:spcPct val="150000"/>
              </a:lnSpc>
            </a:pPr>
            <a:r>
              <a:rPr lang="en-US" altLang="zh-CN" sz="2400" b="1">
                <a:solidFill>
                  <a:srgbClr val="0070C0"/>
                </a:solidFill>
              </a:rPr>
              <a:t>EM</a:t>
            </a:r>
            <a:r>
              <a:rPr lang="zh-CN" altLang="en-US" sz="2400" b="1">
                <a:solidFill>
                  <a:srgbClr val="0070C0"/>
                </a:solidFill>
              </a:rPr>
              <a:t>算法收敛性</a:t>
            </a:r>
            <a:endParaRPr lang="en-US" altLang="zh-CN" sz="2400" b="1" dirty="0">
              <a:solidFill>
                <a:srgbClr val="0070C0"/>
              </a:solidFill>
            </a:endParaRPr>
          </a:p>
          <a:p>
            <a:pPr>
              <a:lnSpc>
                <a:spcPct val="150000"/>
              </a:lnSpc>
            </a:pPr>
            <a:r>
              <a:rPr lang="en-US" altLang="zh-CN" sz="2400"/>
              <a:t>EM</a:t>
            </a:r>
            <a:r>
              <a:rPr lang="zh-CN" altLang="en-US" sz="2400" dirty="0"/>
              <a:t>算法在高斯混合模型学习中的应用</a:t>
            </a:r>
            <a:endParaRPr lang="en-US" altLang="zh-CN" sz="2400" dirty="0"/>
          </a:p>
          <a:p>
            <a:pPr>
              <a:lnSpc>
                <a:spcPct val="150000"/>
              </a:lnSpc>
            </a:pPr>
            <a:r>
              <a:rPr lang="en-US" altLang="zh-CN" sz="2400" dirty="0"/>
              <a:t>EM</a:t>
            </a:r>
            <a:r>
              <a:rPr lang="zh-CN" altLang="en-US" sz="2400" dirty="0"/>
              <a:t>算法的推广 </a:t>
            </a:r>
            <a:r>
              <a:rPr lang="en-US" altLang="zh-CN" sz="2400" dirty="0"/>
              <a:t>(F</a:t>
            </a:r>
            <a:r>
              <a:rPr lang="zh-CN" altLang="en-US" sz="2400" dirty="0"/>
              <a:t>函数极大</a:t>
            </a:r>
            <a:r>
              <a:rPr lang="en-US" altLang="zh-CN" sz="2400" dirty="0"/>
              <a:t>-</a:t>
            </a:r>
            <a:r>
              <a:rPr lang="zh-CN" altLang="en-US" sz="2400" dirty="0"/>
              <a:t>极大</a:t>
            </a:r>
            <a:r>
              <a:rPr lang="en-US" altLang="zh-CN" sz="2400" dirty="0"/>
              <a:t>; GEM)</a:t>
            </a:r>
          </a:p>
          <a:p>
            <a:pPr>
              <a:lnSpc>
                <a:spcPct val="150000"/>
              </a:lnSpc>
            </a:pPr>
            <a:endParaRPr lang="en-US" altLang="zh-CN" sz="2400" dirty="0"/>
          </a:p>
          <a:p>
            <a:pPr>
              <a:lnSpc>
                <a:spcPct val="150000"/>
              </a:lnSpc>
            </a:pPr>
            <a:endParaRPr lang="zh-CN" altLang="en-US" sz="2400" dirty="0"/>
          </a:p>
        </p:txBody>
      </p:sp>
      <p:sp>
        <p:nvSpPr>
          <p:cNvPr id="2" name="Slide Number Placeholder 5">
            <a:extLst>
              <a:ext uri="{FF2B5EF4-FFF2-40B4-BE49-F238E27FC236}">
                <a16:creationId xmlns:a16="http://schemas.microsoft.com/office/drawing/2014/main" id="{BED5CCED-F8EB-F035-870B-7CE9552CA5C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27</a:t>
            </a:fld>
            <a:endParaRPr lang="en-US" dirty="0"/>
          </a:p>
        </p:txBody>
      </p:sp>
    </p:spTree>
    <p:extLst>
      <p:ext uri="{BB962C8B-B14F-4D97-AF65-F5344CB8AC3E}">
        <p14:creationId xmlns:p14="http://schemas.microsoft.com/office/powerpoint/2010/main" val="39306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EF0827C-5773-4BE1-8CD2-7E9AB5F6D29B}"/>
              </a:ext>
            </a:extLst>
          </p:cNvPr>
          <p:cNvPicPr>
            <a:picLocks noChangeAspect="1"/>
          </p:cNvPicPr>
          <p:nvPr/>
        </p:nvPicPr>
        <p:blipFill>
          <a:blip r:embed="rId2"/>
          <a:stretch>
            <a:fillRect/>
          </a:stretch>
        </p:blipFill>
        <p:spPr>
          <a:xfrm>
            <a:off x="4189617" y="2485919"/>
            <a:ext cx="4824637" cy="3416289"/>
          </a:xfrm>
          <a:prstGeom prst="rect">
            <a:avLst/>
          </a:prstGeom>
        </p:spPr>
      </p:pic>
      <p:sp>
        <p:nvSpPr>
          <p:cNvPr id="4" name="标题 1">
            <a:extLst>
              <a:ext uri="{FF2B5EF4-FFF2-40B4-BE49-F238E27FC236}">
                <a16:creationId xmlns:a16="http://schemas.microsoft.com/office/drawing/2014/main" id="{D3AA83A0-CC28-C287-D216-3A59F08C9322}"/>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回顾</a:t>
            </a:r>
            <a:r>
              <a:rPr lang="en-US" altLang="zh-CN" sz="3200" b="1" dirty="0">
                <a:solidFill>
                  <a:schemeClr val="accent1">
                    <a:lumMod val="50000"/>
                  </a:schemeClr>
                </a:solidFill>
                <a:latin typeface="+mn-lt"/>
                <a:ea typeface="+mn-ea"/>
              </a:rPr>
              <a:t>: </a:t>
            </a:r>
            <a:r>
              <a:rPr lang="en-US" altLang="zh-CN" sz="3200" b="1">
                <a:solidFill>
                  <a:schemeClr val="accent1">
                    <a:lumMod val="50000"/>
                  </a:schemeClr>
                </a:solidFill>
                <a:latin typeface="+mn-lt"/>
                <a:ea typeface="+mn-ea"/>
              </a:rPr>
              <a:t>EM</a:t>
            </a:r>
            <a:r>
              <a:rPr lang="zh-CN" altLang="en-US" sz="3200" b="1">
                <a:solidFill>
                  <a:schemeClr val="accent1">
                    <a:lumMod val="50000"/>
                  </a:schemeClr>
                </a:solidFill>
                <a:latin typeface="+mn-lt"/>
                <a:ea typeface="+mn-ea"/>
              </a:rPr>
              <a:t>算法</a:t>
            </a:r>
            <a:endParaRPr lang="zh-CN" altLang="en-US" sz="3200" b="1" dirty="0">
              <a:solidFill>
                <a:schemeClr val="accent1">
                  <a:lumMod val="50000"/>
                </a:schemeClr>
              </a:solidFill>
              <a:latin typeface="+mn-lt"/>
              <a:ea typeface="+mn-ea"/>
            </a:endParaRPr>
          </a:p>
        </p:txBody>
      </p:sp>
      <p:sp>
        <p:nvSpPr>
          <p:cNvPr id="2" name="Slide Number Placeholder 5">
            <a:extLst>
              <a:ext uri="{FF2B5EF4-FFF2-40B4-BE49-F238E27FC236}">
                <a16:creationId xmlns:a16="http://schemas.microsoft.com/office/drawing/2014/main" id="{5155095C-03E0-06D1-391E-0CD7467A191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28</a:t>
            </a:fld>
            <a:endParaRPr 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E49CE7E-9E6F-4FB2-D4B0-B3EA83BACB80}"/>
                  </a:ext>
                </a:extLst>
              </p:cNvPr>
              <p:cNvSpPr txBox="1"/>
              <p:nvPr/>
            </p:nvSpPr>
            <p:spPr>
              <a:xfrm>
                <a:off x="2319819" y="3008295"/>
                <a:ext cx="5289331" cy="2439770"/>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sup>
                      </m:sSup>
                      <m:r>
                        <a:rPr kumimoji="1" lang="en-US" altLang="zh-CN" sz="2200" i="1">
                          <a:latin typeface="Cambria Math" panose="02040503050406030204" pitchFamily="18" charset="0"/>
                        </a:rPr>
                        <m:t>=</m:t>
                      </m:r>
                      <m:func>
                        <m:funcPr>
                          <m:ctrlPr>
                            <a:rPr kumimoji="1" lang="en-US" altLang="zh-CN" sz="2200" i="1">
                              <a:latin typeface="Cambria Math" panose="02040503050406030204" pitchFamily="18" charset="0"/>
                            </a:rPr>
                          </m:ctrlPr>
                        </m:funcPr>
                        <m:fName>
                          <m:r>
                            <m:rPr>
                              <m:sty m:val="p"/>
                            </m:rPr>
                            <a:rPr kumimoji="1" lang="en-US" altLang="zh-CN" sz="2200">
                              <a:latin typeface="Cambria Math" panose="02040503050406030204" pitchFamily="18" charset="0"/>
                            </a:rPr>
                            <m:t>arg</m:t>
                          </m:r>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fName>
                        <m:e>
                          <m:r>
                            <a:rPr kumimoji="1" lang="en-US" altLang="zh-CN" sz="2200" i="1">
                              <a:latin typeface="Cambria Math" panose="02040503050406030204" pitchFamily="18" charset="0"/>
                            </a:rPr>
                            <m:t>𝑄</m:t>
                          </m:r>
                          <m:d>
                            <m:dPr>
                              <m:ctrlPr>
                                <a:rPr kumimoji="1" lang="en-US" altLang="zh-CN" sz="2200" i="1">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e>
                          </m:d>
                        </m:e>
                      </m:func>
                      <m:r>
                        <a:rPr kumimoji="1" lang="en-US" altLang="zh-CN" sz="2200" i="1">
                          <a:latin typeface="Cambria Math" panose="02040503050406030204" pitchFamily="18" charset="0"/>
                        </a:rPr>
                        <m:t> </m:t>
                      </m:r>
                    </m:oMath>
                  </m:oMathPara>
                </a14:m>
                <a:endParaRPr kumimoji="1" lang="en-US" altLang="zh-CN" sz="220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kumimoji="1" lang="en-US" altLang="zh-CN" sz="2200" b="0" i="0" smtClean="0">
                          <a:latin typeface="Cambria Math" panose="02040503050406030204" pitchFamily="18" charset="0"/>
                        </a:rPr>
                        <m:t>=</m:t>
                      </m:r>
                      <m:r>
                        <m:rPr>
                          <m:sty m:val="p"/>
                        </m:rPr>
                        <a:rPr kumimoji="1" lang="en-US" altLang="zh-CN" sz="2200">
                          <a:latin typeface="Cambria Math" panose="02040503050406030204" pitchFamily="18" charset="0"/>
                        </a:rPr>
                        <m:t>arg</m:t>
                      </m:r>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r>
                        <a:rPr kumimoji="1" lang="en-US" altLang="zh-CN" sz="2200" b="0" i="1" smtClean="0">
                          <a:latin typeface="Cambria Math" panose="02040503050406030204" pitchFamily="18"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panose="02040503050406030204" pitchFamily="18" charset="0"/>
                            </a:rPr>
                            <m:t>𝐸</m:t>
                          </m:r>
                        </m:e>
                        <m:sub>
                          <m:r>
                            <a:rPr kumimoji="1" lang="en-US" altLang="zh-CN" sz="2200" b="0" i="1" smtClean="0">
                              <a:latin typeface="Cambria Math" panose="02040503050406030204" pitchFamily="18" charset="0"/>
                            </a:rPr>
                            <m:t>𝑧</m:t>
                          </m:r>
                        </m:sub>
                      </m:sSub>
                      <m:d>
                        <m:dPr>
                          <m:begChr m:val="["/>
                          <m:endChr m:val="]"/>
                          <m:ctrlPr>
                            <a:rPr kumimoji="1" lang="en-US" altLang="zh-CN" sz="2200" b="0" i="1" smtClean="0">
                              <a:latin typeface="Cambria Math" panose="02040503050406030204" pitchFamily="18" charset="0"/>
                            </a:rPr>
                          </m:ctrlPr>
                        </m:dPr>
                        <m:e>
                          <m:r>
                            <m:rPr>
                              <m:sty m:val="p"/>
                            </m:rPr>
                            <a:rPr kumimoji="1" lang="en-US" altLang="zh-CN" sz="2200" b="0" i="0" smtClean="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𝑃</m:t>
                          </m:r>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e>
                            <m:e>
                              <m:r>
                                <a:rPr kumimoji="1" lang="zh-CN" altLang="en-US" sz="2200" b="0" i="1" smtClean="0">
                                  <a:latin typeface="Cambria Math" panose="02040503050406030204" pitchFamily="18" charset="0"/>
                                </a:rPr>
                                <m:t>𝜃</m:t>
                              </m:r>
                            </m:e>
                          </m:d>
                        </m:e>
                        <m:e>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sSup>
                            <m:sSupPr>
                              <m:ctrlPr>
                                <a:rPr kumimoji="1" lang="en-US" altLang="zh-CN" sz="2200" b="0" i="1" smtClean="0">
                                  <a:latin typeface="Cambria Math" panose="02040503050406030204" pitchFamily="18" charset="0"/>
                                </a:rPr>
                              </m:ctrlPr>
                            </m:sSupPr>
                            <m:e>
                              <m:r>
                                <a:rPr kumimoji="1" lang="zh-CN" altLang="en-US" sz="2200" b="0" i="1" smtClean="0">
                                  <a:latin typeface="Cambria Math" panose="02040503050406030204" pitchFamily="18" charset="0"/>
                                </a:rPr>
                                <m:t>𝜃</m:t>
                              </m:r>
                            </m:e>
                            <m:sup>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𝑖</m:t>
                                  </m:r>
                                </m:e>
                              </m:d>
                            </m:sup>
                          </m:sSup>
                        </m:e>
                      </m:d>
                    </m:oMath>
                  </m:oMathPara>
                </a14:m>
                <a:endParaRPr kumimoji="1" lang="en-US" altLang="zh-CN" sz="22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kumimoji="1" lang="en-US" altLang="zh-CN" sz="2200" b="0" i="1" smtClean="0">
                          <a:latin typeface="Cambria Math" panose="02040503050406030204" pitchFamily="18" charset="0"/>
                        </a:rPr>
                        <m:t>=</m:t>
                      </m:r>
                      <m:r>
                        <m:rPr>
                          <m:sty m:val="p"/>
                        </m:rPr>
                        <a:rPr kumimoji="1" lang="en-US" altLang="zh-CN" sz="2200">
                          <a:latin typeface="Cambria Math" panose="02040503050406030204" pitchFamily="18" charset="0"/>
                        </a:rPr>
                        <m:t>arg</m:t>
                      </m:r>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max</m:t>
                          </m:r>
                        </m:e>
                        <m:lim>
                          <m:r>
                            <a:rPr kumimoji="1" lang="zh-CN" altLang="en-US" sz="2200" i="1">
                              <a:latin typeface="Cambria Math" panose="02040503050406030204" pitchFamily="18" charset="0"/>
                            </a:rPr>
                            <m:t>𝜃</m:t>
                          </m:r>
                        </m:lim>
                      </m:limLow>
                      <m:nary>
                        <m:naryPr>
                          <m:chr m:val="∑"/>
                          <m:limLoc m:val="subSup"/>
                          <m:supHide m:val="on"/>
                          <m:ctrlPr>
                            <a:rPr kumimoji="1" lang="zh-CN" altLang="en-US" sz="2200" i="1" smtClean="0">
                              <a:latin typeface="Cambria Math" panose="02040503050406030204" pitchFamily="18" charset="0"/>
                            </a:rPr>
                          </m:ctrlPr>
                        </m:naryPr>
                        <m:sub>
                          <m:r>
                            <m:rPr>
                              <m:brk m:alnAt="9"/>
                            </m:rPr>
                            <a:rPr kumimoji="1" lang="en-US" altLang="zh-CN" sz="2200" b="0" i="1" smtClean="0">
                              <a:latin typeface="Cambria Math" panose="02040503050406030204" pitchFamily="18" charset="0"/>
                            </a:rPr>
                            <m:t>𝑍</m:t>
                          </m:r>
                        </m:sub>
                        <m:sup/>
                        <m:e>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en-US" altLang="zh-CN" sz="2200" i="1">
                              <a:latin typeface="Cambria Math" panose="02040503050406030204" pitchFamily="18" charset="0"/>
                            </a:rPr>
                            <m:t>)</m:t>
                          </m:r>
                        </m:e>
                      </m:nary>
                    </m:oMath>
                  </m:oMathPara>
                </a14:m>
                <a:endParaRPr kumimoji="1" lang="en-US" altLang="zh-CN" sz="2200" dirty="0"/>
              </a:p>
            </p:txBody>
          </p:sp>
        </mc:Choice>
        <mc:Fallback xmlns="">
          <p:sp>
            <p:nvSpPr>
              <p:cNvPr id="8" name="文本框 7">
                <a:extLst>
                  <a:ext uri="{FF2B5EF4-FFF2-40B4-BE49-F238E27FC236}">
                    <a16:creationId xmlns:a16="http://schemas.microsoft.com/office/drawing/2014/main" id="{CE49CE7E-9E6F-4FB2-D4B0-B3EA83BACB80}"/>
                  </a:ext>
                </a:extLst>
              </p:cNvPr>
              <p:cNvSpPr txBox="1">
                <a:spLocks noRot="1" noChangeAspect="1" noMove="1" noResize="1" noEditPoints="1" noAdjustHandles="1" noChangeArrowheads="1" noChangeShapeType="1" noTextEdit="1"/>
              </p:cNvSpPr>
              <p:nvPr/>
            </p:nvSpPr>
            <p:spPr>
              <a:xfrm>
                <a:off x="2319819" y="3008295"/>
                <a:ext cx="5289331" cy="243977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96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1666 0.00162 L -0.21041 0.08888 " pathEditMode="relative" rAng="0" ptsTypes="AA">
                                      <p:cBhvr>
                                        <p:cTn id="6" dur="500" fill="hold"/>
                                        <p:tgtEl>
                                          <p:spTgt spid="8"/>
                                        </p:tgtEl>
                                        <p:attrNameLst>
                                          <p:attrName>ppt_x</p:attrName>
                                          <p:attrName>ppt_y</p:attrName>
                                        </p:attrNameLst>
                                      </p:cBhvr>
                                      <p:rCtr x="-9687" y="4352"/>
                                    </p:animMotion>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3">
                <a:extLst>
                  <a:ext uri="{FF2B5EF4-FFF2-40B4-BE49-F238E27FC236}">
                    <a16:creationId xmlns:a16="http://schemas.microsoft.com/office/drawing/2014/main" id="{C9C5E95E-4F6D-4FD4-87B1-6BBC762BC135}"/>
                  </a:ext>
                </a:extLst>
              </p:cNvPr>
              <p:cNvSpPr>
                <a:spLocks noGrp="1"/>
              </p:cNvSpPr>
              <p:nvPr>
                <p:ph idx="1"/>
              </p:nvPr>
            </p:nvSpPr>
            <p:spPr>
              <a:xfrm>
                <a:off x="369113" y="2848232"/>
                <a:ext cx="8416541" cy="3194222"/>
              </a:xfrm>
            </p:spPr>
            <p:txBody>
              <a:bodyPr>
                <a:noAutofit/>
              </a:bodyPr>
              <a:lstStyle/>
              <a:p>
                <a:pPr marL="0" indent="0">
                  <a:lnSpc>
                    <a:spcPct val="150000"/>
                  </a:lnSpc>
                  <a:buNone/>
                </a:pPr>
                <a:r>
                  <a:rPr kumimoji="1" lang="zh-CN" altLang="en-US" sz="2400" b="1">
                    <a:solidFill>
                      <a:srgbClr val="C00000"/>
                    </a:solidFill>
                  </a:rPr>
                  <a:t>定理</a:t>
                </a:r>
                <a:r>
                  <a:rPr kumimoji="1" lang="en-US" altLang="zh-CN" sz="2400" b="1">
                    <a:solidFill>
                      <a:srgbClr val="C00000"/>
                    </a:solidFill>
                  </a:rPr>
                  <a:t>9.1 (EM</a:t>
                </a:r>
                <a:r>
                  <a:rPr kumimoji="1" lang="zh-CN" altLang="en-US" sz="2400" b="1">
                    <a:solidFill>
                      <a:srgbClr val="C00000"/>
                    </a:solidFill>
                  </a:rPr>
                  <a:t>算法参数估计序列单调增</a:t>
                </a:r>
                <a:r>
                  <a:rPr kumimoji="1" lang="en-US" altLang="zh-CN" sz="2400" b="1">
                    <a:solidFill>
                      <a:srgbClr val="C00000"/>
                    </a:solidFill>
                  </a:rPr>
                  <a:t>)</a:t>
                </a:r>
                <a:endParaRPr kumimoji="1" lang="en-US" altLang="zh-CN" sz="2400" b="1" dirty="0">
                  <a:solidFill>
                    <a:srgbClr val="C00000"/>
                  </a:solidFill>
                </a:endParaRPr>
              </a:p>
              <a:p>
                <a:pPr marL="0" indent="0">
                  <a:lnSpc>
                    <a:spcPct val="150000"/>
                  </a:lnSpc>
                  <a:buNone/>
                </a:pPr>
                <a:r>
                  <a:rPr kumimoji="1" lang="zh-CN" altLang="en-US" sz="2200"/>
                  <a:t>      设</a:t>
                </a:r>
                <a14:m>
                  <m:oMath xmlns:m="http://schemas.openxmlformats.org/officeDocument/2006/math">
                    <m:r>
                      <a:rPr kumimoji="1" lang="en-US" altLang="zh-CN" sz="2200" i="1" dirty="0">
                        <a:latin typeface="Cambria Math" panose="02040503050406030204" pitchFamily="18" charset="0"/>
                      </a:rPr>
                      <m:t>𝑃</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r>
                      <a:rPr kumimoji="1" lang="en-US" altLang="zh-CN" sz="2200" i="1" dirty="0" smtClean="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为观测数据的似然函数</a:t>
                </a:r>
                <a:r>
                  <a:rPr kumimoji="1" lang="en-US" altLang="zh-CN" sz="2200" dirty="0"/>
                  <a:t>, </a:t>
                </a:r>
                <a14:m>
                  <m:oMath xmlns:m="http://schemas.openxmlformats.org/officeDocument/2006/math">
                    <m:r>
                      <a:rPr kumimoji="1" lang="en-US" altLang="zh-CN" sz="2200" b="0" i="0" dirty="0" smtClean="0">
                        <a:latin typeface="Cambria Math" panose="02040503050406030204" pitchFamily="18" charset="0"/>
                      </a:rPr>
                      <m:t> </m:t>
                    </m:r>
                    <m:sSup>
                      <m:sSupPr>
                        <m:ctrlPr>
                          <a:rPr kumimoji="1" lang="en-US" altLang="zh-CN" sz="2200" i="1" dirty="0">
                            <a:latin typeface="Cambria Math" panose="02040503050406030204" pitchFamily="18" charset="0"/>
                          </a:rPr>
                        </m:ctrlPr>
                      </m:sSupPr>
                      <m:e>
                        <m:r>
                          <a:rPr kumimoji="1" lang="en-US" altLang="zh-CN" sz="2200" i="1" dirty="0">
                            <a:latin typeface="Cambria Math" panose="02040503050406030204" pitchFamily="18" charset="0"/>
                          </a:rPr>
                          <m:t>𝜃</m:t>
                        </m:r>
                      </m:e>
                      <m:sup>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𝑖</m:t>
                            </m:r>
                          </m:e>
                        </m:d>
                      </m:sup>
                    </m:sSup>
                    <m:r>
                      <a:rPr kumimoji="1" lang="en-US" altLang="zh-CN" sz="2200" i="1" dirty="0">
                        <a:latin typeface="Cambria Math" panose="02040503050406030204" pitchFamily="18" charset="0"/>
                      </a:rPr>
                      <m:t>(</m:t>
                    </m:r>
                    <m:r>
                      <a:rPr kumimoji="1" lang="en-US" altLang="zh-CN" sz="2200" i="1" dirty="0" err="1">
                        <a:latin typeface="Cambria Math" panose="02040503050406030204" pitchFamily="18" charset="0"/>
                      </a:rPr>
                      <m:t>𝑖</m:t>
                    </m:r>
                    <m:r>
                      <a:rPr kumimoji="1" lang="en-US" altLang="zh-CN" sz="2200" i="1" dirty="0">
                        <a:latin typeface="Cambria Math" panose="02040503050406030204" pitchFamily="18" charset="0"/>
                      </a:rPr>
                      <m:t>=1,</m:t>
                    </m:r>
                    <m:r>
                      <a:rPr kumimoji="1" lang="en-US" altLang="zh-CN" sz="2200" b="0" i="1" dirty="0" smtClean="0">
                        <a:latin typeface="Cambria Math" panose="02040503050406030204" pitchFamily="18" charset="0"/>
                      </a:rPr>
                      <m:t> </m:t>
                    </m:r>
                    <m:r>
                      <a:rPr kumimoji="1" lang="en-US" altLang="zh-CN" sz="2200" i="1" dirty="0">
                        <a:latin typeface="Cambria Math" panose="02040503050406030204" pitchFamily="18" charset="0"/>
                      </a:rPr>
                      <m:t>2..)</m:t>
                    </m:r>
                  </m:oMath>
                </a14:m>
                <a:r>
                  <a:rPr kumimoji="1" lang="zh-CN" altLang="en-US" sz="2200" dirty="0"/>
                  <a:t>为</a:t>
                </a:r>
                <a:r>
                  <a:rPr kumimoji="1" lang="en-US" altLang="zh-CN" sz="2200" dirty="0"/>
                  <a:t>EM</a:t>
                </a:r>
                <a:r>
                  <a:rPr kumimoji="1" lang="zh-CN" altLang="en-US" sz="2200" dirty="0"/>
                  <a:t>参数估计序列</a:t>
                </a:r>
                <a:r>
                  <a:rPr kumimoji="1" lang="en-US" altLang="zh-CN" sz="2200" dirty="0"/>
                  <a:t>, </a:t>
                </a:r>
                <a14:m>
                  <m:oMath xmlns:m="http://schemas.openxmlformats.org/officeDocument/2006/math">
                    <m:r>
                      <a:rPr kumimoji="1" lang="en-US" altLang="zh-CN" sz="2200" b="0" i="0" smtClean="0">
                        <a:latin typeface="Cambria Math" panose="02040503050406030204" pitchFamily="18" charset="0"/>
                      </a:rPr>
                      <m:t> </m:t>
                    </m:r>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oMath>
                </a14:m>
                <a:r>
                  <a:rPr kumimoji="1" lang="en-US" altLang="zh-CN" sz="2200" dirty="0"/>
                  <a:t> </a:t>
                </a: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oMath>
                </a14:m>
                <a:r>
                  <a:rPr kumimoji="1" lang="en-US" altLang="zh-CN" sz="2200" dirty="0"/>
                  <a:t> </a:t>
                </a:r>
                <a14:m>
                  <m:oMath xmlns:m="http://schemas.openxmlformats.org/officeDocument/2006/math">
                    <m:r>
                      <a:rPr kumimoji="1" lang="en-US" altLang="zh-CN" sz="2200" i="1" dirty="0">
                        <a:latin typeface="Cambria Math" panose="02040503050406030204" pitchFamily="18" charset="0"/>
                      </a:rPr>
                      <m:t>(</m:t>
                    </m:r>
                    <m:r>
                      <a:rPr kumimoji="1" lang="en-US" altLang="zh-CN" sz="2200" i="1" dirty="0" err="1">
                        <a:latin typeface="Cambria Math" panose="02040503050406030204" pitchFamily="18" charset="0"/>
                      </a:rPr>
                      <m:t>𝑖</m:t>
                    </m:r>
                    <m:r>
                      <a:rPr kumimoji="1" lang="en-US" altLang="zh-CN" sz="2200" i="1" dirty="0">
                        <a:latin typeface="Cambria Math" panose="02040503050406030204" pitchFamily="18" charset="0"/>
                      </a:rPr>
                      <m:t>=1,</m:t>
                    </m:r>
                    <m:r>
                      <a:rPr kumimoji="1" lang="en-US" altLang="zh-CN" sz="2200" b="0" i="1" dirty="0" smtClean="0">
                        <a:latin typeface="Cambria Math" panose="02040503050406030204" pitchFamily="18" charset="0"/>
                      </a:rPr>
                      <m:t> </m:t>
                    </m:r>
                    <m:r>
                      <a:rPr kumimoji="1" lang="en-US" altLang="zh-CN" sz="2200" i="1" dirty="0">
                        <a:latin typeface="Cambria Math" panose="02040503050406030204" pitchFamily="18" charset="0"/>
                      </a:rPr>
                      <m:t>2..) </m:t>
                    </m:r>
                  </m:oMath>
                </a14:m>
                <a:r>
                  <a:rPr kumimoji="1" lang="zh-CN" altLang="en-US" sz="2200" dirty="0"/>
                  <a:t>为对应的</a:t>
                </a:r>
                <a:r>
                  <a:rPr kumimoji="1" lang="zh-CN" altLang="en-US" sz="2200"/>
                  <a:t>似然函数序列</a:t>
                </a:r>
                <a:r>
                  <a:rPr kumimoji="1" lang="en-US" altLang="zh-CN" sz="2200"/>
                  <a:t>, </a:t>
                </a:r>
                <a:r>
                  <a:rPr kumimoji="1" lang="zh-CN" altLang="en-US" sz="2200"/>
                  <a:t>则</a:t>
                </a:r>
                <a14:m>
                  <m:oMath xmlns:m="http://schemas.openxmlformats.org/officeDocument/2006/math">
                    <m:r>
                      <a:rPr kumimoji="1" lang="en-US" altLang="zh-CN" sz="2200" i="1" dirty="0">
                        <a:latin typeface="Cambria Math" panose="02040503050406030204" pitchFamily="18" charset="0"/>
                      </a:rPr>
                      <m:t>𝑃</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sSup>
                      <m:sSupPr>
                        <m:ctrlPr>
                          <a:rPr kumimoji="1" lang="en-US" altLang="zh-CN" sz="2200" i="1" dirty="0">
                            <a:latin typeface="Cambria Math" panose="02040503050406030204" pitchFamily="18" charset="0"/>
                          </a:rPr>
                        </m:ctrlPr>
                      </m:sSupPr>
                      <m:e>
                        <m:r>
                          <a:rPr kumimoji="1" lang="en-US" altLang="zh-CN" sz="2200" i="1" dirty="0">
                            <a:latin typeface="Cambria Math" panose="02040503050406030204" pitchFamily="18" charset="0"/>
                          </a:rPr>
                          <m:t>𝜃</m:t>
                        </m:r>
                      </m:e>
                      <m:sup>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𝑖</m:t>
                        </m:r>
                        <m:r>
                          <a:rPr kumimoji="1" lang="en-US" altLang="zh-CN" sz="2200" i="1" dirty="0">
                            <a:latin typeface="Cambria Math" panose="02040503050406030204" pitchFamily="18" charset="0"/>
                          </a:rPr>
                          <m:t>)</m:t>
                        </m:r>
                      </m:sup>
                    </m:sSup>
                    <m:r>
                      <a:rPr kumimoji="1" lang="en-US" altLang="zh-CN" sz="2200" i="1" dirty="0">
                        <a:latin typeface="Cambria Math" panose="02040503050406030204" pitchFamily="18" charset="0"/>
                      </a:rPr>
                      <m:t>)</m:t>
                    </m:r>
                  </m:oMath>
                </a14:m>
                <a:r>
                  <a:rPr kumimoji="1" lang="zh-CN" altLang="en-US" sz="2200"/>
                  <a:t>单调递增</a:t>
                </a:r>
                <a:r>
                  <a:rPr kumimoji="1" lang="en-US" altLang="zh-CN" sz="2200"/>
                  <a:t>:</a:t>
                </a:r>
                <a:endParaRPr kumimoji="1" lang="en-US" altLang="zh-CN" sz="2200" dirty="0"/>
              </a:p>
              <a:p>
                <a:pPr marL="0" indent="0" algn="ctr">
                  <a:lnSpc>
                    <a:spcPct val="150000"/>
                  </a:lnSpc>
                  <a:buNone/>
                </a:pPr>
                <a14:m>
                  <m:oMath xmlns:m="http://schemas.openxmlformats.org/officeDocument/2006/math">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r>
                      <a:rPr kumimoji="1" lang="en-US" altLang="zh-CN" sz="2200" i="1">
                        <a:latin typeface="Cambria Math" panose="02040503050406030204" pitchFamily="18" charset="0"/>
                      </a:rPr>
                      <m:t>)</m:t>
                    </m:r>
                    <m:r>
                      <a:rPr kumimoji="1" lang="en-US" altLang="zh-CN" sz="2200" i="1">
                        <a:latin typeface="Cambria Math" panose="02040503050406030204" pitchFamily="18" charset="0"/>
                        <a:ea typeface="Cambria Math" panose="02040503050406030204" pitchFamily="18" charset="0"/>
                      </a:rPr>
                      <m:t>≥</m:t>
                    </m:r>
                  </m:oMath>
                </a14:m>
                <a:r>
                  <a:rPr kumimoji="1" lang="en-US" altLang="zh-CN" sz="2200" dirty="0"/>
                  <a:t> </a:t>
                </a:r>
                <a14:m>
                  <m:oMath xmlns:m="http://schemas.openxmlformats.org/officeDocument/2006/math">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oMath>
                </a14:m>
                <a:r>
                  <a:rPr kumimoji="1" lang="en-US" altLang="zh-CN" sz="2200" dirty="0"/>
                  <a:t> </a:t>
                </a: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oMath>
                </a14:m>
                <a:endParaRPr kumimoji="1" lang="en-US" altLang="zh-CN" sz="2200" dirty="0"/>
              </a:p>
              <a:p>
                <a:pPr marL="0" indent="0" algn="ctr">
                  <a:lnSpc>
                    <a:spcPct val="150000"/>
                  </a:lnSpc>
                  <a:buNone/>
                </a:pPr>
                <a:endParaRPr kumimoji="1" lang="en-US" altLang="zh-CN" sz="1100" dirty="0"/>
              </a:p>
              <a:p>
                <a:pPr>
                  <a:lnSpc>
                    <a:spcPct val="150000"/>
                  </a:lnSpc>
                </a:pPr>
                <a:endParaRPr kumimoji="1" lang="en-US" altLang="zh-CN" sz="2200" dirty="0"/>
              </a:p>
            </p:txBody>
          </p:sp>
        </mc:Choice>
        <mc:Fallback xmlns="">
          <p:sp>
            <p:nvSpPr>
              <p:cNvPr id="2" name="内容占位符 3">
                <a:extLst>
                  <a:ext uri="{FF2B5EF4-FFF2-40B4-BE49-F238E27FC236}">
                    <a16:creationId xmlns:a16="http://schemas.microsoft.com/office/drawing/2014/main" id="{C9C5E95E-4F6D-4FD4-87B1-6BBC762BC135}"/>
                  </a:ext>
                </a:extLst>
              </p:cNvPr>
              <p:cNvSpPr>
                <a:spLocks noGrp="1" noRot="1" noChangeAspect="1" noMove="1" noResize="1" noEditPoints="1" noAdjustHandles="1" noChangeArrowheads="1" noChangeShapeType="1" noTextEdit="1"/>
              </p:cNvSpPr>
              <p:nvPr>
                <p:ph idx="1"/>
              </p:nvPr>
            </p:nvSpPr>
            <p:spPr>
              <a:xfrm>
                <a:off x="369113" y="2848232"/>
                <a:ext cx="8416541" cy="3194222"/>
              </a:xfrm>
              <a:blipFill>
                <a:blip r:embed="rId2"/>
                <a:stretch>
                  <a:fillRect l="-1159" r="-1014"/>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2A9402B5-98CC-4513-8B57-D4348172F949}"/>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solidFill>
                  <a:schemeClr val="accent1">
                    <a:lumMod val="50000"/>
                  </a:schemeClr>
                </a:solidFill>
                <a:latin typeface="+mn-lt"/>
                <a:ea typeface="+mn-ea"/>
              </a:rPr>
              <a:t>EM</a:t>
            </a:r>
            <a:r>
              <a:rPr lang="zh-CN" altLang="en-US" sz="3200" b="1">
                <a:solidFill>
                  <a:schemeClr val="accent1">
                    <a:lumMod val="50000"/>
                  </a:schemeClr>
                </a:solidFill>
                <a:latin typeface="+mn-lt"/>
                <a:ea typeface="+mn-ea"/>
              </a:rPr>
              <a:t>算法收敛性证明</a:t>
            </a:r>
            <a:endParaRPr lang="zh-CN" altLang="en-US" sz="3200" b="1" dirty="0">
              <a:solidFill>
                <a:schemeClr val="accent1">
                  <a:lumMod val="50000"/>
                </a:schemeClr>
              </a:solidFill>
              <a:latin typeface="+mn-lt"/>
              <a:ea typeface="+mn-ea"/>
            </a:endParaRPr>
          </a:p>
        </p:txBody>
      </p:sp>
      <p:sp>
        <p:nvSpPr>
          <p:cNvPr id="4" name="Slide Number Placeholder 5">
            <a:extLst>
              <a:ext uri="{FF2B5EF4-FFF2-40B4-BE49-F238E27FC236}">
                <a16:creationId xmlns:a16="http://schemas.microsoft.com/office/drawing/2014/main" id="{A04387CE-8A58-40A5-B05A-4812BB04157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29</a:t>
            </a:fld>
            <a:endParaRPr lang="en-US" dirty="0"/>
          </a:p>
        </p:txBody>
      </p:sp>
    </p:spTree>
    <p:extLst>
      <p:ext uri="{BB962C8B-B14F-4D97-AF65-F5344CB8AC3E}">
        <p14:creationId xmlns:p14="http://schemas.microsoft.com/office/powerpoint/2010/main" val="9016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3C92DC-8B26-1B06-4FAB-5772DB3D5B09}"/>
              </a:ext>
            </a:extLst>
          </p:cNvPr>
          <p:cNvSpPr txBox="1"/>
          <p:nvPr/>
        </p:nvSpPr>
        <p:spPr>
          <a:xfrm>
            <a:off x="188313" y="1787360"/>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提纲</a:t>
            </a:r>
          </a:p>
        </p:txBody>
      </p:sp>
      <p:sp>
        <p:nvSpPr>
          <p:cNvPr id="5" name="内容占位符 2">
            <a:extLst>
              <a:ext uri="{FF2B5EF4-FFF2-40B4-BE49-F238E27FC236}">
                <a16:creationId xmlns:a16="http://schemas.microsoft.com/office/drawing/2014/main" id="{5E04D95A-6B1C-A293-2A26-6E6AA09AFD33}"/>
              </a:ext>
            </a:extLst>
          </p:cNvPr>
          <p:cNvSpPr>
            <a:spLocks noGrp="1"/>
          </p:cNvSpPr>
          <p:nvPr>
            <p:ph idx="1"/>
          </p:nvPr>
        </p:nvSpPr>
        <p:spPr>
          <a:xfrm>
            <a:off x="539146" y="2712776"/>
            <a:ext cx="8065708" cy="3502673"/>
          </a:xfrm>
        </p:spPr>
        <p:txBody>
          <a:bodyPr>
            <a:normAutofit/>
          </a:bodyPr>
          <a:lstStyle/>
          <a:p>
            <a:pPr>
              <a:lnSpc>
                <a:spcPct val="150000"/>
              </a:lnSpc>
            </a:pPr>
            <a:r>
              <a:rPr lang="en-US" altLang="zh-CN" sz="2400" dirty="0"/>
              <a:t>EM</a:t>
            </a:r>
            <a:r>
              <a:rPr lang="zh-CN" altLang="en-US" sz="2400" dirty="0"/>
              <a:t>算法收敛性</a:t>
            </a:r>
            <a:endParaRPr lang="en-US" altLang="zh-CN" sz="2400" dirty="0"/>
          </a:p>
          <a:p>
            <a:pPr>
              <a:lnSpc>
                <a:spcPct val="150000"/>
              </a:lnSpc>
            </a:pPr>
            <a:r>
              <a:rPr lang="en-US" altLang="zh-CN" sz="2400" dirty="0"/>
              <a:t>EM</a:t>
            </a:r>
            <a:r>
              <a:rPr lang="zh-CN" altLang="en-US" sz="2400" dirty="0"/>
              <a:t>算法在高斯混合模型学习中的应用</a:t>
            </a:r>
            <a:endParaRPr lang="en-US" altLang="zh-CN" sz="2400" dirty="0"/>
          </a:p>
          <a:p>
            <a:pPr>
              <a:lnSpc>
                <a:spcPct val="150000"/>
              </a:lnSpc>
            </a:pPr>
            <a:r>
              <a:rPr lang="en-US" altLang="zh-CN" sz="2400" dirty="0"/>
              <a:t>EM</a:t>
            </a:r>
            <a:r>
              <a:rPr lang="zh-CN" altLang="en-US" sz="2400" dirty="0"/>
              <a:t>算法的推广 </a:t>
            </a:r>
            <a:r>
              <a:rPr lang="en-US" altLang="zh-CN" sz="2400" dirty="0"/>
              <a:t>(F</a:t>
            </a:r>
            <a:r>
              <a:rPr lang="zh-CN" altLang="en-US" sz="2400" dirty="0"/>
              <a:t>函数极大</a:t>
            </a:r>
            <a:r>
              <a:rPr lang="en-US" altLang="zh-CN" sz="2400" dirty="0"/>
              <a:t>-</a:t>
            </a:r>
            <a:r>
              <a:rPr lang="zh-CN" altLang="en-US" sz="2400" dirty="0"/>
              <a:t>极大</a:t>
            </a:r>
            <a:r>
              <a:rPr lang="en-US" altLang="zh-CN" sz="2400" dirty="0"/>
              <a:t>; GEM)</a:t>
            </a:r>
          </a:p>
          <a:p>
            <a:pPr>
              <a:lnSpc>
                <a:spcPct val="150000"/>
              </a:lnSpc>
            </a:pPr>
            <a:endParaRPr lang="en-US" altLang="zh-CN" sz="2400" dirty="0"/>
          </a:p>
          <a:p>
            <a:pPr>
              <a:lnSpc>
                <a:spcPct val="150000"/>
              </a:lnSpc>
            </a:pPr>
            <a:endParaRPr lang="zh-CN" altLang="en-US" sz="2400" dirty="0"/>
          </a:p>
        </p:txBody>
      </p:sp>
      <p:sp>
        <p:nvSpPr>
          <p:cNvPr id="2" name="Slide Number Placeholder 5">
            <a:extLst>
              <a:ext uri="{FF2B5EF4-FFF2-40B4-BE49-F238E27FC236}">
                <a16:creationId xmlns:a16="http://schemas.microsoft.com/office/drawing/2014/main" id="{BED5CCED-F8EB-F035-870B-7CE9552CA5C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a:t>
            </a:fld>
            <a:endParaRPr lang="en-US" dirty="0"/>
          </a:p>
        </p:txBody>
      </p:sp>
    </p:spTree>
    <p:extLst>
      <p:ext uri="{BB962C8B-B14F-4D97-AF65-F5344CB8AC3E}">
        <p14:creationId xmlns:p14="http://schemas.microsoft.com/office/powerpoint/2010/main" val="209353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6351211-5D8F-413F-9FFC-FFCA43379917}"/>
                  </a:ext>
                </a:extLst>
              </p:cNvPr>
              <p:cNvSpPr/>
              <p:nvPr/>
            </p:nvSpPr>
            <p:spPr>
              <a:xfrm>
                <a:off x="525162" y="2677012"/>
                <a:ext cx="8079692" cy="2694712"/>
              </a:xfrm>
              <a:prstGeom prst="rect">
                <a:avLst/>
              </a:prstGeom>
            </p:spPr>
            <p:txBody>
              <a:bodyPr wrap="square">
                <a:spAutoFit/>
              </a:bodyPr>
              <a:lstStyle/>
              <a:p>
                <a:pPr marL="285750" indent="-285750">
                  <a:buFont typeface="Arial" panose="020B0604020202020204" pitchFamily="34" charset="0"/>
                  <a:buChar char="•"/>
                </a:pPr>
                <a:r>
                  <a:rPr kumimoji="1" lang="zh-CN" altLang="en-US" sz="2200"/>
                  <a:t>证明</a:t>
                </a:r>
                <a:r>
                  <a:rPr kumimoji="1" lang="en-US" altLang="zh-CN" sz="2200"/>
                  <a:t>: </a:t>
                </a:r>
                <a:endParaRPr kumimoji="1" lang="en-GB" altLang="zh-CN" sz="2200" dirty="0"/>
              </a:p>
              <a:p>
                <a:pPr algn="ct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dirty="0">
                          <a:latin typeface="Cambria Math" panose="02040503050406030204" pitchFamily="18" charset="0"/>
                        </a:rPr>
                        <m:t>=</m:t>
                      </m:r>
                      <m:nary>
                        <m:naryPr>
                          <m:chr m:val="∑"/>
                          <m:limLoc m:val="subSup"/>
                          <m:supHide m:val="on"/>
                          <m:ctrlPr>
                            <a:rPr kumimoji="1" lang="en-US" altLang="zh-CN" sz="2200" i="1" dirty="0" smtClean="0">
                              <a:latin typeface="Cambria Math" panose="02040503050406030204" pitchFamily="18" charset="0"/>
                            </a:rPr>
                          </m:ctrlPr>
                        </m:naryPr>
                        <m:sub>
                          <m:r>
                            <m:rPr>
                              <m:brk m:alnAt="9"/>
                            </m:rPr>
                            <a:rPr kumimoji="1" lang="en-US" altLang="zh-CN" sz="2200" b="0" i="1" dirty="0" smtClean="0">
                              <a:latin typeface="Cambria Math" panose="02040503050406030204" pitchFamily="18" charset="0"/>
                            </a:rPr>
                            <m:t>𝑍</m:t>
                          </m:r>
                        </m:sub>
                        <m:sup/>
                        <m:e>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e>
                      </m:nary>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oMath>
                  </m:oMathPara>
                </a14:m>
                <a:endParaRPr kumimoji="1" lang="en-US" altLang="zh-CN" sz="220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zh-CN" sz="2200" i="1">
                          <a:latin typeface="Cambria Math" panose="02040503050406030204" pitchFamily="18" charset="0"/>
                        </a:rPr>
                        <m:t>𝐻</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a:latin typeface="Cambria Math" panose="02040503050406030204" pitchFamily="18" charset="0"/>
                        </a:rPr>
                        <m:t>=</m:t>
                      </m:r>
                      <m:nary>
                        <m:naryPr>
                          <m:chr m:val="∑"/>
                          <m:limLoc m:val="subSup"/>
                          <m:supHide m:val="on"/>
                          <m:ctrlPr>
                            <a:rPr kumimoji="1" lang="en-US" altLang="zh-CN" sz="2200" i="1" smtClean="0">
                              <a:latin typeface="Cambria Math" panose="02040503050406030204" pitchFamily="18" charset="0"/>
                            </a:rPr>
                          </m:ctrlPr>
                        </m:naryPr>
                        <m:sub>
                          <m:r>
                            <m:rPr>
                              <m:brk m:alnAt="9"/>
                            </m:rPr>
                            <a:rPr kumimoji="1" lang="en-US" altLang="zh-CN" sz="2200" b="0" i="1" smtClean="0">
                              <a:latin typeface="Cambria Math" panose="02040503050406030204" pitchFamily="18" charset="0"/>
                            </a:rPr>
                            <m:t>𝑍</m:t>
                          </m:r>
                        </m:sub>
                        <m:sup/>
                        <m:e>
                          <m:r>
                            <m:rPr>
                              <m:sty m:val="p"/>
                            </m:rPr>
                            <a:rPr kumimoji="1" lang="en-US" altLang="zh-CN" sz="2200" i="0">
                              <a:latin typeface="Cambria Math" panose="02040503050406030204" pitchFamily="18" charset="0"/>
                            </a:rPr>
                            <m:t>log</m:t>
                          </m:r>
                          <m:r>
                            <a:rPr kumimoji="1" lang="en-US" altLang="zh-CN" sz="2200" b="0" i="0" smtClean="0">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r>
                            <a:rPr kumimoji="1" lang="en-US" altLang="zh-CN" sz="2200" b="0" i="1" smtClean="0">
                              <a:latin typeface="Cambria Math" panose="02040503050406030204" pitchFamily="18" charset="0"/>
                            </a:rPr>
                            <m:t> </m:t>
                          </m:r>
                          <m:r>
                            <a:rPr kumimoji="1" lang="en-US" altLang="zh-CN" sz="2200" i="1" smtClean="0">
                              <a:latin typeface="Cambria Math" panose="02040503050406030204" pitchFamily="18" charset="0"/>
                            </a:rPr>
                            <m:t>𝑃</m:t>
                          </m:r>
                          <m:r>
                            <a:rPr kumimoji="1" lang="en-US" altLang="zh-CN" sz="2200" i="1" smtClean="0">
                              <a:latin typeface="Cambria Math" panose="02040503050406030204" pitchFamily="18" charset="0"/>
                            </a:rPr>
                            <m:t>(</m:t>
                          </m:r>
                          <m:r>
                            <a:rPr kumimoji="1" lang="en-US" altLang="zh-CN" sz="2200" i="1" smtClean="0">
                              <a:latin typeface="Cambria Math" panose="02040503050406030204" pitchFamily="18" charset="0"/>
                            </a:rPr>
                            <m:t>𝑍</m:t>
                          </m:r>
                          <m:r>
                            <a:rPr kumimoji="1" lang="en-US" altLang="zh-CN" sz="2200" i="1" smtClean="0">
                              <a:latin typeface="Cambria Math" panose="02040503050406030204" pitchFamily="18" charset="0"/>
                            </a:rPr>
                            <m:t>|</m:t>
                          </m:r>
                          <m:r>
                            <a:rPr kumimoji="1" lang="en-US" altLang="zh-CN" sz="2200" i="1" smtClean="0">
                              <a:latin typeface="Cambria Math" panose="02040503050406030204" pitchFamily="18" charset="0"/>
                            </a:rPr>
                            <m:t>𝑌</m:t>
                          </m:r>
                          <m:r>
                            <a:rPr kumimoji="1" lang="en-US" altLang="zh-CN" sz="2200" i="1" smtClean="0">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a:latin typeface="Cambria Math" panose="02040503050406030204" pitchFamily="18" charset="0"/>
                            </a:rPr>
                            <m:t>)</m:t>
                          </m:r>
                          <m:r>
                            <m:rPr>
                              <m:nor/>
                            </m:rPr>
                            <a:rPr kumimoji="1" lang="en-US" altLang="zh-CN" sz="2200">
                              <a:latin typeface="Cambria Math" panose="02040503050406030204" pitchFamily="18" charset="0"/>
                            </a:rPr>
                            <m:t> </m:t>
                          </m:r>
                        </m:e>
                      </m:nary>
                    </m:oMath>
                  </m:oMathPara>
                </a14:m>
                <a:endParaRPr kumimoji="1" lang="en-US" altLang="zh-CN" sz="2200">
                  <a:latin typeface="Cambria Math" panose="02040503050406030204" pitchFamily="18" charset="0"/>
                </a:endParaRPr>
              </a:p>
              <a:p>
                <a:pPr algn="ctr"/>
                <a:endParaRPr kumimoji="1" lang="en-US" altLang="zh-CN" sz="2200">
                  <a:latin typeface="Cambria Math" panose="02040503050406030204" pitchFamily="18" charset="0"/>
                </a:endParaRPr>
              </a:p>
              <a:p>
                <a:pPr algn="ctr"/>
                <a:endParaRPr kumimoji="1" lang="en-US" altLang="zh-CN" sz="2200">
                  <a:latin typeface="Cambria Math" panose="02040503050406030204" pitchFamily="18" charset="0"/>
                </a:endParaRPr>
              </a:p>
              <a:p>
                <a:pPr algn="ctr"/>
                <a:endParaRPr lang="zh-CN" altLang="en-US" sz="2200"/>
              </a:p>
            </p:txBody>
          </p:sp>
        </mc:Choice>
        <mc:Fallback xmlns="">
          <p:sp>
            <p:nvSpPr>
              <p:cNvPr id="3" name="矩形 2">
                <a:extLst>
                  <a:ext uri="{FF2B5EF4-FFF2-40B4-BE49-F238E27FC236}">
                    <a16:creationId xmlns:a16="http://schemas.microsoft.com/office/drawing/2014/main" id="{26351211-5D8F-413F-9FFC-FFCA43379917}"/>
                  </a:ext>
                </a:extLst>
              </p:cNvPr>
              <p:cNvSpPr>
                <a:spLocks noRot="1" noChangeAspect="1" noMove="1" noResize="1" noEditPoints="1" noAdjustHandles="1" noChangeArrowheads="1" noChangeShapeType="1" noTextEdit="1"/>
              </p:cNvSpPr>
              <p:nvPr/>
            </p:nvSpPr>
            <p:spPr>
              <a:xfrm>
                <a:off x="525162" y="2677012"/>
                <a:ext cx="8079692" cy="2694712"/>
              </a:xfrm>
              <a:prstGeom prst="rect">
                <a:avLst/>
              </a:prstGeom>
              <a:blipFill>
                <a:blip r:embed="rId2"/>
                <a:stretch>
                  <a:fillRect l="-830" t="-15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8BBC934-8161-4AA2-B965-EB10CD4E07DE}"/>
                  </a:ext>
                </a:extLst>
              </p:cNvPr>
              <p:cNvSpPr/>
              <p:nvPr/>
            </p:nvSpPr>
            <p:spPr>
              <a:xfrm>
                <a:off x="1501387" y="5799671"/>
                <a:ext cx="5940808" cy="71641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zh-CN" sz="2200" i="1">
                          <a:latin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zh-CN" altLang="en-US" sz="2200" i="1">
                                  <a:latin typeface="Cambria Math" panose="02040503050406030204" pitchFamily="18" charset="0"/>
                                </a:rPr>
                                <m:t>𝜃</m:t>
                              </m:r>
                            </m:e>
                          </m:d>
                        </m:e>
                      </m:nary>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a:rPr kumimoji="1" lang="zh-CN" altLang="en-US" sz="2200" i="1">
                              <a:latin typeface="Cambria Math" panose="02040503050406030204" pitchFamily="18" charset="0"/>
                            </a:rPr>
                            <m:t>𝜃</m:t>
                          </m:r>
                        </m:e>
                      </m:d>
                    </m:oMath>
                  </m:oMathPara>
                </a14:m>
                <a:endParaRPr kumimoji="1" lang="en-US" altLang="zh-CN" sz="2200">
                  <a:latin typeface="Cambria Math" panose="02040503050406030204" pitchFamily="18" charset="0"/>
                </a:endParaRPr>
              </a:p>
            </p:txBody>
          </p:sp>
        </mc:Choice>
        <mc:Fallback xmlns="">
          <p:sp>
            <p:nvSpPr>
              <p:cNvPr id="4" name="矩形 3">
                <a:extLst>
                  <a:ext uri="{FF2B5EF4-FFF2-40B4-BE49-F238E27FC236}">
                    <a16:creationId xmlns:a16="http://schemas.microsoft.com/office/drawing/2014/main" id="{38BBC934-8161-4AA2-B965-EB10CD4E07DE}"/>
                  </a:ext>
                </a:extLst>
              </p:cNvPr>
              <p:cNvSpPr>
                <a:spLocks noRot="1" noChangeAspect="1" noMove="1" noResize="1" noEditPoints="1" noAdjustHandles="1" noChangeArrowheads="1" noChangeShapeType="1" noTextEdit="1"/>
              </p:cNvSpPr>
              <p:nvPr/>
            </p:nvSpPr>
            <p:spPr>
              <a:xfrm>
                <a:off x="1501387" y="5799671"/>
                <a:ext cx="5940808" cy="7164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485C81E-01E1-4EBF-88B7-281593B80678}"/>
                  </a:ext>
                </a:extLst>
              </p:cNvPr>
              <p:cNvSpPr/>
              <p:nvPr/>
            </p:nvSpPr>
            <p:spPr>
              <a:xfrm>
                <a:off x="1108511" y="4545502"/>
                <a:ext cx="6433893" cy="4809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b="0" i="1" dirty="0" smtClean="0">
                          <a:latin typeface="Cambria Math" panose="02040503050406030204" pitchFamily="18" charset="0"/>
                        </a:rPr>
                        <m:t>    </m:t>
                      </m:r>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m:t>
                      </m:r>
                      <m:r>
                        <a:rPr kumimoji="1" lang="en-US" altLang="zh-CN" sz="2200" i="1">
                          <a:latin typeface="Cambria Math" panose="02040503050406030204" pitchFamily="18" charset="0"/>
                        </a:rPr>
                        <m:t>𝐻</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m:oMathPara>
                </a14:m>
                <a:endParaRPr lang="zh-CN" altLang="en-US" sz="2200"/>
              </a:p>
            </p:txBody>
          </p:sp>
        </mc:Choice>
        <mc:Fallback xmlns="">
          <p:sp>
            <p:nvSpPr>
              <p:cNvPr id="5" name="矩形 4">
                <a:extLst>
                  <a:ext uri="{FF2B5EF4-FFF2-40B4-BE49-F238E27FC236}">
                    <a16:creationId xmlns:a16="http://schemas.microsoft.com/office/drawing/2014/main" id="{B485C81E-01E1-4EBF-88B7-281593B80678}"/>
                  </a:ext>
                </a:extLst>
              </p:cNvPr>
              <p:cNvSpPr>
                <a:spLocks noRot="1" noChangeAspect="1" noMove="1" noResize="1" noEditPoints="1" noAdjustHandles="1" noChangeArrowheads="1" noChangeShapeType="1" noTextEdit="1"/>
              </p:cNvSpPr>
              <p:nvPr/>
            </p:nvSpPr>
            <p:spPr>
              <a:xfrm>
                <a:off x="1108511" y="4545502"/>
                <a:ext cx="6433893" cy="480966"/>
              </a:xfrm>
              <a:prstGeom prst="rect">
                <a:avLst/>
              </a:prstGeom>
              <a:blipFill>
                <a:blip r:embed="rId4"/>
                <a:stretch>
                  <a:fillRect b="-8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7A740E2-449E-46F3-BF4D-FF21042860F8}"/>
                  </a:ext>
                </a:extLst>
              </p:cNvPr>
              <p:cNvSpPr/>
              <p:nvPr/>
            </p:nvSpPr>
            <p:spPr>
              <a:xfrm>
                <a:off x="1722328" y="5044831"/>
                <a:ext cx="6163229" cy="7164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a:latin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d>
                            <m:dPr>
                              <m:begChr m:val="["/>
                              <m:endChr m:val="]"/>
                              <m:ctrlPr>
                                <a:rPr kumimoji="1" lang="en-US" altLang="zh-CN" sz="2200" i="1">
                                  <a:latin typeface="Cambria Math" panose="02040503050406030204" pitchFamily="18" charset="0"/>
                                </a:rPr>
                              </m:ctrlPr>
                            </m:dPr>
                            <m:e>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e>
                                <m:e>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log</m:t>
                              </m:r>
                              <m:r>
                                <a:rPr kumimoji="1" lang="en-US" altLang="zh-CN" sz="2200">
                                  <a:latin typeface="Cambria Math" panose="02040503050406030204" pitchFamily="18" charset="0"/>
                                </a:rPr>
                                <m:t> </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e>
                              </m:d>
                            </m:e>
                          </m:d>
                        </m:e>
                      </m:nary>
                    </m:oMath>
                  </m:oMathPara>
                </a14:m>
                <a:endParaRPr lang="zh-CN" altLang="en-US" sz="2200"/>
              </a:p>
            </p:txBody>
          </p:sp>
        </mc:Choice>
        <mc:Fallback xmlns="">
          <p:sp>
            <p:nvSpPr>
              <p:cNvPr id="6" name="矩形 5">
                <a:extLst>
                  <a:ext uri="{FF2B5EF4-FFF2-40B4-BE49-F238E27FC236}">
                    <a16:creationId xmlns:a16="http://schemas.microsoft.com/office/drawing/2014/main" id="{57A740E2-449E-46F3-BF4D-FF21042860F8}"/>
                  </a:ext>
                </a:extLst>
              </p:cNvPr>
              <p:cNvSpPr>
                <a:spLocks noRot="1" noChangeAspect="1" noMove="1" noResize="1" noEditPoints="1" noAdjustHandles="1" noChangeArrowheads="1" noChangeShapeType="1" noTextEdit="1"/>
              </p:cNvSpPr>
              <p:nvPr/>
            </p:nvSpPr>
            <p:spPr>
              <a:xfrm>
                <a:off x="1722328" y="5044831"/>
                <a:ext cx="6163229" cy="716415"/>
              </a:xfrm>
              <a:prstGeom prst="rect">
                <a:avLst/>
              </a:prstGeom>
              <a:blipFill>
                <a:blip r:embed="rId5"/>
                <a:stretch>
                  <a:fillRect/>
                </a:stretch>
              </a:blipFill>
            </p:spPr>
            <p:txBody>
              <a:bodyPr/>
              <a:lstStyle/>
              <a:p>
                <a:r>
                  <a:rPr lang="zh-CN" altLang="en-US">
                    <a:noFill/>
                  </a:rPr>
                  <a:t> </a:t>
                </a:r>
              </a:p>
            </p:txBody>
          </p:sp>
        </mc:Fallback>
      </mc:AlternateContent>
      <p:sp>
        <p:nvSpPr>
          <p:cNvPr id="7" name="Slide Number Placeholder 5">
            <a:extLst>
              <a:ext uri="{FF2B5EF4-FFF2-40B4-BE49-F238E27FC236}">
                <a16:creationId xmlns:a16="http://schemas.microsoft.com/office/drawing/2014/main" id="{4F70DC45-6190-45D3-9D62-D32880EED5E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30</a:t>
            </a:fld>
            <a:endParaRPr lang="en-US" dirty="0"/>
          </a:p>
        </p:txBody>
      </p:sp>
      <p:sp>
        <p:nvSpPr>
          <p:cNvPr id="8" name="标题 1">
            <a:extLst>
              <a:ext uri="{FF2B5EF4-FFF2-40B4-BE49-F238E27FC236}">
                <a16:creationId xmlns:a16="http://schemas.microsoft.com/office/drawing/2014/main" id="{83F382D4-02E0-4B15-97B6-6DEC21773D1B}"/>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solidFill>
                  <a:schemeClr val="accent1">
                    <a:lumMod val="50000"/>
                  </a:schemeClr>
                </a:solidFill>
                <a:latin typeface="+mn-lt"/>
                <a:ea typeface="+mn-ea"/>
              </a:rPr>
              <a:t>EM</a:t>
            </a:r>
            <a:r>
              <a:rPr lang="zh-CN" altLang="en-US" sz="3200" b="1">
                <a:solidFill>
                  <a:schemeClr val="accent1">
                    <a:lumMod val="50000"/>
                  </a:schemeClr>
                </a:solidFill>
                <a:latin typeface="+mn-lt"/>
                <a:ea typeface="+mn-ea"/>
              </a:rPr>
              <a:t>算法收敛性证明</a:t>
            </a:r>
            <a:endParaRPr lang="zh-CN" altLang="en-US" sz="3200" b="1" dirty="0">
              <a:solidFill>
                <a:schemeClr val="accent1">
                  <a:lumMod val="50000"/>
                </a:schemeClr>
              </a:solidFill>
              <a:latin typeface="+mn-lt"/>
              <a:ea typeface="+mn-ea"/>
            </a:endParaRPr>
          </a:p>
        </p:txBody>
      </p:sp>
    </p:spTree>
    <p:extLst>
      <p:ext uri="{BB962C8B-B14F-4D97-AF65-F5344CB8AC3E}">
        <p14:creationId xmlns:p14="http://schemas.microsoft.com/office/powerpoint/2010/main" val="64469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903321F-652C-42CF-B800-D6B813D79B41}"/>
                  </a:ext>
                </a:extLst>
              </p:cNvPr>
              <p:cNvSpPr/>
              <p:nvPr/>
            </p:nvSpPr>
            <p:spPr>
              <a:xfrm>
                <a:off x="927423" y="2510544"/>
                <a:ext cx="6925963" cy="675313"/>
              </a:xfrm>
              <a:prstGeom prst="rect">
                <a:avLst/>
              </a:prstGeom>
            </p:spPr>
            <p:txBody>
              <a:bodyPr wrap="square">
                <a:spAutoFit/>
              </a:bodyPr>
              <a:lstStyle/>
              <a:p>
                <a:pPr algn="ctr">
                  <a:lnSpc>
                    <a:spcPct val="150000"/>
                  </a:lnSpc>
                </a:pPr>
                <a14:m>
                  <m:oMathPara xmlns:m="http://schemas.openxmlformats.org/officeDocument/2006/math">
                    <m:oMathParaPr>
                      <m:jc m:val="centerGroup"/>
                    </m:oMathParaPr>
                    <m:oMath xmlns:m="http://schemas.openxmlformats.org/officeDocument/2006/math">
                      <m:r>
                        <m:rPr>
                          <m:sty m:val="p"/>
                        </m:rPr>
                        <a:rPr kumimoji="1" lang="en-US" altLang="zh-CN" sz="2200" smtClean="0">
                          <a:latin typeface="Cambria Math" panose="02040503050406030204" pitchFamily="18" charset="0"/>
                        </a:rPr>
                        <m:t>log</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e>
                      </m:d>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𝑌</m:t>
                          </m:r>
                        </m:e>
                        <m:e>
                          <m:r>
                            <m:rPr>
                              <m:nor/>
                            </m:rPr>
                            <a:rPr kumimoji="1" lang="en-US" altLang="zh-CN" sz="2200" dirty="0"/>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m:oMathPara>
                </a14:m>
                <a:endParaRPr lang="en-US" altLang="zh-CN" sz="2200"/>
              </a:p>
            </p:txBody>
          </p:sp>
        </mc:Choice>
        <mc:Fallback xmlns="">
          <p:sp>
            <p:nvSpPr>
              <p:cNvPr id="3" name="矩形 2">
                <a:extLst>
                  <a:ext uri="{FF2B5EF4-FFF2-40B4-BE49-F238E27FC236}">
                    <a16:creationId xmlns:a16="http://schemas.microsoft.com/office/drawing/2014/main" id="{6903321F-652C-42CF-B800-D6B813D79B41}"/>
                  </a:ext>
                </a:extLst>
              </p:cNvPr>
              <p:cNvSpPr>
                <a:spLocks noRot="1" noChangeAspect="1" noMove="1" noResize="1" noEditPoints="1" noAdjustHandles="1" noChangeArrowheads="1" noChangeShapeType="1" noTextEdit="1"/>
              </p:cNvSpPr>
              <p:nvPr/>
            </p:nvSpPr>
            <p:spPr>
              <a:xfrm>
                <a:off x="927423" y="2510544"/>
                <a:ext cx="6925963" cy="6753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3F20187-9F03-4C05-B5C4-E21EEDECD959}"/>
                  </a:ext>
                </a:extLst>
              </p:cNvPr>
              <p:cNvSpPr/>
              <p:nvPr/>
            </p:nvSpPr>
            <p:spPr>
              <a:xfrm>
                <a:off x="188313" y="3183915"/>
                <a:ext cx="8557054" cy="4809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smtClean="0">
                          <a:latin typeface="Cambria Math" panose="02040503050406030204" pitchFamily="18" charset="0"/>
                        </a:rPr>
                        <m:t>=</m:t>
                      </m:r>
                      <m:d>
                        <m:dPr>
                          <m:begChr m:val="["/>
                          <m:endChr m:val="]"/>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dirty="0">
                              <a:latin typeface="Cambria Math" panose="02040503050406030204" pitchFamily="18" charset="0"/>
                            </a:rPr>
                            <m:t>−</m:t>
                          </m:r>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d>
                      <m:r>
                        <a:rPr kumimoji="1" lang="en-US" altLang="zh-CN" sz="2200" i="1" dirty="0">
                          <a:latin typeface="Cambria Math" panose="02040503050406030204" pitchFamily="18" charset="0"/>
                        </a:rPr>
                        <m:t>−</m:t>
                      </m:r>
                      <m:d>
                        <m:dPr>
                          <m:begChr m:val="["/>
                          <m:endChr m:val="]"/>
                          <m:ctrlPr>
                            <a:rPr kumimoji="1" lang="en-US" altLang="zh-CN" sz="2200" i="1" dirty="0">
                              <a:latin typeface="Cambria Math" panose="02040503050406030204" pitchFamily="18" charset="0"/>
                            </a:rPr>
                          </m:ctrlPr>
                        </m:dPr>
                        <m:e>
                          <m:r>
                            <a:rPr kumimoji="1" lang="en-US" altLang="zh-CN" sz="2200" i="1">
                              <a:latin typeface="Cambria Math" panose="02040503050406030204" pitchFamily="18" charset="0"/>
                            </a:rPr>
                            <m:t>𝐻</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m:t>
                          </m:r>
                          <m:r>
                            <a:rPr kumimoji="1" lang="en-US" altLang="zh-CN" sz="2200" i="1">
                              <a:latin typeface="Cambria Math" panose="02040503050406030204" pitchFamily="18" charset="0"/>
                            </a:rPr>
                            <m:t>𝐻</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d>
                    </m:oMath>
                  </m:oMathPara>
                </a14:m>
                <a:endParaRPr lang="zh-CN" altLang="en-US" sz="2200"/>
              </a:p>
            </p:txBody>
          </p:sp>
        </mc:Choice>
        <mc:Fallback xmlns="">
          <p:sp>
            <p:nvSpPr>
              <p:cNvPr id="4" name="矩形 3">
                <a:extLst>
                  <a:ext uri="{FF2B5EF4-FFF2-40B4-BE49-F238E27FC236}">
                    <a16:creationId xmlns:a16="http://schemas.microsoft.com/office/drawing/2014/main" id="{33F20187-9F03-4C05-B5C4-E21EEDECD959}"/>
                  </a:ext>
                </a:extLst>
              </p:cNvPr>
              <p:cNvSpPr>
                <a:spLocks noRot="1" noChangeAspect="1" noMove="1" noResize="1" noEditPoints="1" noAdjustHandles="1" noChangeArrowheads="1" noChangeShapeType="1" noTextEdit="1"/>
              </p:cNvSpPr>
              <p:nvPr/>
            </p:nvSpPr>
            <p:spPr>
              <a:xfrm>
                <a:off x="188313" y="3183915"/>
                <a:ext cx="8557054" cy="480966"/>
              </a:xfrm>
              <a:prstGeom prst="rect">
                <a:avLst/>
              </a:prstGeom>
              <a:blipFill>
                <a:blip r:embed="rId3"/>
                <a:stretch>
                  <a:fillRect b="-8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61776A4-8862-43F0-AEF2-FA68EBEF3965}"/>
                  </a:ext>
                </a:extLst>
              </p:cNvPr>
              <p:cNvSpPr/>
              <p:nvPr/>
            </p:nvSpPr>
            <p:spPr>
              <a:xfrm>
                <a:off x="471732" y="4099711"/>
                <a:ext cx="5722144" cy="480966"/>
              </a:xfrm>
              <a:prstGeom prst="rect">
                <a:avLst/>
              </a:prstGeom>
            </p:spPr>
            <p:txBody>
              <a:bodyPr wrap="none">
                <a:spAutoFit/>
              </a:bodyPr>
              <a:lstStyle/>
              <a:p>
                <a:pPr marL="285750" indent="-285750">
                  <a:buFont typeface="Arial" panose="020B0604020202020204" pitchFamily="34" charset="0"/>
                  <a:buChar char="•"/>
                </a:pPr>
                <a:r>
                  <a:rPr kumimoji="1" lang="en-US" altLang="zh-CN" sz="2200" dirty="0"/>
                  <a:t>M</a:t>
                </a:r>
                <a14:m>
                  <m:oMath xmlns:m="http://schemas.openxmlformats.org/officeDocument/2006/math">
                    <m:r>
                      <a:rPr kumimoji="1" lang="zh-CN" altLang="en-US" sz="2200" i="1" dirty="0">
                        <a:latin typeface="Cambria Math" panose="02040503050406030204" pitchFamily="18" charset="0"/>
                      </a:rPr>
                      <m:t>步</m:t>
                    </m:r>
                    <m:r>
                      <a:rPr kumimoji="1" lang="zh-CN" altLang="en-US" sz="2200" i="1" dirty="0" smtClean="0">
                        <a:latin typeface="Cambria Math" panose="02040503050406030204" pitchFamily="18" charset="0"/>
                      </a:rPr>
                      <m:t>保证</m:t>
                    </m:r>
                    <m:r>
                      <a:rPr kumimoji="1" lang="en-US" altLang="zh-CN" sz="2200" b="0" i="1" dirty="0" smtClean="0">
                        <a:latin typeface="Cambria Math" panose="02040503050406030204" pitchFamily="18" charset="0"/>
                      </a:rPr>
                      <m:t>: </m:t>
                    </m:r>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dirty="0">
                        <a:latin typeface="Cambria Math" panose="02040503050406030204" pitchFamily="18" charset="0"/>
                      </a:rPr>
                      <m:t>−</m:t>
                    </m:r>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zh-CN" altLang="en-US" sz="2200" i="1">
                        <a:latin typeface="Cambria Math" panose="02040503050406030204" pitchFamily="18" charset="0"/>
                      </a:rPr>
                      <m:t>≥</m:t>
                    </m:r>
                    <m:r>
                      <a:rPr kumimoji="1" lang="en-US" altLang="zh-CN" sz="2200" b="0" i="1" smtClean="0">
                        <a:latin typeface="Cambria Math" panose="02040503050406030204" pitchFamily="18" charset="0"/>
                      </a:rPr>
                      <m:t>0</m:t>
                    </m:r>
                  </m:oMath>
                </a14:m>
                <a:endParaRPr lang="zh-CN" altLang="en-US" sz="2200"/>
              </a:p>
            </p:txBody>
          </p:sp>
        </mc:Choice>
        <mc:Fallback xmlns="">
          <p:sp>
            <p:nvSpPr>
              <p:cNvPr id="5" name="矩形 4">
                <a:extLst>
                  <a:ext uri="{FF2B5EF4-FFF2-40B4-BE49-F238E27FC236}">
                    <a16:creationId xmlns:a16="http://schemas.microsoft.com/office/drawing/2014/main" id="{761776A4-8862-43F0-AEF2-FA68EBEF3965}"/>
                  </a:ext>
                </a:extLst>
              </p:cNvPr>
              <p:cNvSpPr>
                <a:spLocks noRot="1" noChangeAspect="1" noMove="1" noResize="1" noEditPoints="1" noAdjustHandles="1" noChangeArrowheads="1" noChangeShapeType="1" noTextEdit="1"/>
              </p:cNvSpPr>
              <p:nvPr/>
            </p:nvSpPr>
            <p:spPr>
              <a:xfrm>
                <a:off x="471732" y="4099711"/>
                <a:ext cx="5722144" cy="480966"/>
              </a:xfrm>
              <a:prstGeom prst="rect">
                <a:avLst/>
              </a:prstGeom>
              <a:blipFill>
                <a:blip r:embed="rId4"/>
                <a:stretch>
                  <a:fillRect l="-1171" t="-1282" b="-23077"/>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AB6E48DA-3576-4CCD-A3D6-7BE5059C708E}"/>
              </a:ext>
            </a:extLst>
          </p:cNvPr>
          <p:cNvCxnSpPr/>
          <p:nvPr/>
        </p:nvCxnSpPr>
        <p:spPr>
          <a:xfrm>
            <a:off x="836256" y="3724574"/>
            <a:ext cx="3560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B89FF0A-CF4F-410D-B54B-A027BBFAE447}"/>
              </a:ext>
            </a:extLst>
          </p:cNvPr>
          <p:cNvCxnSpPr/>
          <p:nvPr/>
        </p:nvCxnSpPr>
        <p:spPr>
          <a:xfrm>
            <a:off x="4813072" y="3722515"/>
            <a:ext cx="3560326"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9E3E8CF-57F2-4F1F-92E5-56CFB0C54EE9}"/>
                  </a:ext>
                </a:extLst>
              </p:cNvPr>
              <p:cNvSpPr/>
              <p:nvPr/>
            </p:nvSpPr>
            <p:spPr>
              <a:xfrm>
                <a:off x="471732" y="4743194"/>
                <a:ext cx="3957109" cy="480966"/>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zh-CN" sz="2200" i="1" smtClean="0">
                        <a:latin typeface="Cambria Math" panose="02040503050406030204" pitchFamily="18" charset="0"/>
                      </a:rPr>
                      <m:t>𝐻</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i="1">
                        <a:latin typeface="Cambria Math" panose="02040503050406030204" pitchFamily="18" charset="0"/>
                      </a:rPr>
                      <m:t>−</m:t>
                    </m:r>
                    <m:r>
                      <a:rPr kumimoji="1" lang="en-US" altLang="zh-CN" sz="2200" i="1">
                        <a:latin typeface="Cambria Math" panose="02040503050406030204" pitchFamily="18" charset="0"/>
                      </a:rPr>
                      <m:t>𝐻</m:t>
                    </m:r>
                    <m:d>
                      <m:dPr>
                        <m:ctrlPr>
                          <a:rPr kumimoji="1" lang="en-US" altLang="zh-CN" sz="2200" i="1" dirty="0">
                            <a:latin typeface="Cambria Math" panose="02040503050406030204" pitchFamily="18" charset="0"/>
                          </a:rPr>
                        </m:ctrlPr>
                      </m:dPr>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a14:m>
                <a:endParaRPr lang="zh-CN" altLang="en-US" sz="2200"/>
              </a:p>
            </p:txBody>
          </p:sp>
        </mc:Choice>
        <mc:Fallback xmlns="">
          <p:sp>
            <p:nvSpPr>
              <p:cNvPr id="9" name="矩形 8">
                <a:extLst>
                  <a:ext uri="{FF2B5EF4-FFF2-40B4-BE49-F238E27FC236}">
                    <a16:creationId xmlns:a16="http://schemas.microsoft.com/office/drawing/2014/main" id="{49E3E8CF-57F2-4F1F-92E5-56CFB0C54EE9}"/>
                  </a:ext>
                </a:extLst>
              </p:cNvPr>
              <p:cNvSpPr>
                <a:spLocks noRot="1" noChangeAspect="1" noMove="1" noResize="1" noEditPoints="1" noAdjustHandles="1" noChangeArrowheads="1" noChangeShapeType="1" noTextEdit="1"/>
              </p:cNvSpPr>
              <p:nvPr/>
            </p:nvSpPr>
            <p:spPr>
              <a:xfrm>
                <a:off x="471732" y="4743194"/>
                <a:ext cx="3957109" cy="480966"/>
              </a:xfrm>
              <a:prstGeom prst="rect">
                <a:avLst/>
              </a:prstGeom>
              <a:blipFill>
                <a:blip r:embed="rId5"/>
                <a:stretch>
                  <a:fillRect l="-1692" b="-17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E325B05-3E21-4123-B15E-B3A48E0C5127}"/>
                  </a:ext>
                </a:extLst>
              </p:cNvPr>
              <p:cNvSpPr/>
              <p:nvPr/>
            </p:nvSpPr>
            <p:spPr>
              <a:xfrm>
                <a:off x="1924568" y="5097278"/>
                <a:ext cx="4931671" cy="970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200">
                          <a:latin typeface="Cambria Math" panose="02040503050406030204" pitchFamily="18" charset="0"/>
                        </a:rPr>
                        <m:t>=</m:t>
                      </m:r>
                      <m:nary>
                        <m:naryPr>
                          <m:chr m:val="∑"/>
                          <m:limLoc m:val="subSup"/>
                          <m:supHide m:val="on"/>
                          <m:ctrlPr>
                            <a:rPr kumimoji="1" lang="en-US" altLang="zh-CN" sz="2200" i="1">
                              <a:latin typeface="Cambria Math" panose="02040503050406030204" pitchFamily="18" charset="0"/>
                            </a:rPr>
                          </m:ctrlPr>
                        </m:naryPr>
                        <m:sub>
                          <m:r>
                            <m:rPr>
                              <m:brk m:alnAt="9"/>
                            </m:rPr>
                            <a:rPr kumimoji="1" lang="en-US" altLang="zh-CN" sz="2200" i="1">
                              <a:latin typeface="Cambria Math" panose="02040503050406030204" pitchFamily="18" charset="0"/>
                            </a:rPr>
                            <m:t>𝑍</m:t>
                          </m:r>
                        </m:sub>
                        <m:sup/>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d>
                            <m:dPr>
                              <m:begChr m:val="["/>
                              <m:endChr m:val="]"/>
                              <m:ctrlPr>
                                <a:rPr kumimoji="1" lang="en-US" altLang="zh-CN" sz="2200" i="1">
                                  <a:latin typeface="Cambria Math" panose="02040503050406030204" pitchFamily="18" charset="0"/>
                                </a:rPr>
                              </m:ctrlPr>
                            </m:dPr>
                            <m:e>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 </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e>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e>
                                  </m:d>
                                </m:num>
                                <m:den>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e>
                                    <m:e>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den>
                              </m:f>
                            </m:e>
                          </m:d>
                        </m:e>
                      </m:nary>
                    </m:oMath>
                  </m:oMathPara>
                </a14:m>
                <a:endParaRPr lang="zh-CN" altLang="en-US" sz="2200"/>
              </a:p>
            </p:txBody>
          </p:sp>
        </mc:Choice>
        <mc:Fallback xmlns="">
          <p:sp>
            <p:nvSpPr>
              <p:cNvPr id="10" name="矩形 9">
                <a:extLst>
                  <a:ext uri="{FF2B5EF4-FFF2-40B4-BE49-F238E27FC236}">
                    <a16:creationId xmlns:a16="http://schemas.microsoft.com/office/drawing/2014/main" id="{EE325B05-3E21-4123-B15E-B3A48E0C5127}"/>
                  </a:ext>
                </a:extLst>
              </p:cNvPr>
              <p:cNvSpPr>
                <a:spLocks noRot="1" noChangeAspect="1" noMove="1" noResize="1" noEditPoints="1" noAdjustHandles="1" noChangeArrowheads="1" noChangeShapeType="1" noTextEdit="1"/>
              </p:cNvSpPr>
              <p:nvPr/>
            </p:nvSpPr>
            <p:spPr>
              <a:xfrm>
                <a:off x="1924568" y="5097278"/>
                <a:ext cx="4931671" cy="97045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CBB4808-021E-431E-B57B-6752408F28D3}"/>
                  </a:ext>
                </a:extLst>
              </p:cNvPr>
              <p:cNvSpPr/>
              <p:nvPr/>
            </p:nvSpPr>
            <p:spPr>
              <a:xfrm>
                <a:off x="1924568" y="6119166"/>
                <a:ext cx="5100179" cy="480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200" smtClean="0">
                          <a:latin typeface="Cambria Math" panose="02040503050406030204" pitchFamily="18" charset="0"/>
                        </a:rPr>
                        <m:t>=</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𝐾𝐿</m:t>
                      </m:r>
                      <m:d>
                        <m:dPr>
                          <m:begChr m:val="["/>
                          <m:endChr m:val="]"/>
                          <m:ctrlPr>
                            <a:rPr kumimoji="1" lang="en-US" altLang="zh-CN" sz="2200" b="0" i="1" smtClean="0">
                              <a:latin typeface="Cambria Math" panose="02040503050406030204" pitchFamily="18" charset="0"/>
                            </a:rPr>
                          </m:ctrlPr>
                        </m:dPr>
                        <m:e>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1" smtClean="0">
                              <a:latin typeface="Cambria Math" panose="02040503050406030204" pitchFamily="18" charset="0"/>
                            </a:rPr>
                            <m:t>||</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𝑍</m:t>
                              </m:r>
                            </m:e>
                            <m:e>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e>
                                  </m:d>
                                </m:sup>
                              </m:sSup>
                            </m:e>
                          </m:d>
                        </m:e>
                      </m:d>
                      <m:r>
                        <a:rPr kumimoji="1" lang="zh-CN" altLang="en-US" sz="2200" i="1">
                          <a:latin typeface="Cambria Math" panose="02040503050406030204" pitchFamily="18" charset="0"/>
                        </a:rPr>
                        <m:t>≤</m:t>
                      </m:r>
                      <m:r>
                        <a:rPr kumimoji="1" lang="en-US" altLang="zh-CN" sz="2200" b="0" i="1" smtClean="0">
                          <a:latin typeface="Cambria Math" panose="02040503050406030204" pitchFamily="18" charset="0"/>
                        </a:rPr>
                        <m:t>0</m:t>
                      </m:r>
                    </m:oMath>
                  </m:oMathPara>
                </a14:m>
                <a:endParaRPr lang="zh-CN" altLang="en-US" sz="2200"/>
              </a:p>
            </p:txBody>
          </p:sp>
        </mc:Choice>
        <mc:Fallback xmlns="">
          <p:sp>
            <p:nvSpPr>
              <p:cNvPr id="11" name="矩形 10">
                <a:extLst>
                  <a:ext uri="{FF2B5EF4-FFF2-40B4-BE49-F238E27FC236}">
                    <a16:creationId xmlns:a16="http://schemas.microsoft.com/office/drawing/2014/main" id="{8CBB4808-021E-431E-B57B-6752408F28D3}"/>
                  </a:ext>
                </a:extLst>
              </p:cNvPr>
              <p:cNvSpPr>
                <a:spLocks noRot="1" noChangeAspect="1" noMove="1" noResize="1" noEditPoints="1" noAdjustHandles="1" noChangeArrowheads="1" noChangeShapeType="1" noTextEdit="1"/>
              </p:cNvSpPr>
              <p:nvPr/>
            </p:nvSpPr>
            <p:spPr>
              <a:xfrm>
                <a:off x="1924568" y="6119166"/>
                <a:ext cx="5100179" cy="480966"/>
              </a:xfrm>
              <a:prstGeom prst="rect">
                <a:avLst/>
              </a:prstGeom>
              <a:blipFill>
                <a:blip r:embed="rId7"/>
                <a:stretch>
                  <a:fillRect b="-11392"/>
                </a:stretch>
              </a:blipFill>
            </p:spPr>
            <p:txBody>
              <a:bodyPr/>
              <a:lstStyle/>
              <a:p>
                <a:r>
                  <a:rPr lang="zh-CN" altLang="en-US">
                    <a:noFill/>
                  </a:rPr>
                  <a:t> </a:t>
                </a:r>
              </a:p>
            </p:txBody>
          </p:sp>
        </mc:Fallback>
      </mc:AlternateContent>
      <p:sp>
        <p:nvSpPr>
          <p:cNvPr id="12" name="标题 1">
            <a:extLst>
              <a:ext uri="{FF2B5EF4-FFF2-40B4-BE49-F238E27FC236}">
                <a16:creationId xmlns:a16="http://schemas.microsoft.com/office/drawing/2014/main" id="{45DDC7BE-B455-4590-9B31-40EAA115D7CE}"/>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solidFill>
                  <a:schemeClr val="accent1">
                    <a:lumMod val="50000"/>
                  </a:schemeClr>
                </a:solidFill>
                <a:latin typeface="+mn-lt"/>
                <a:ea typeface="+mn-ea"/>
              </a:rPr>
              <a:t>EM</a:t>
            </a:r>
            <a:r>
              <a:rPr lang="zh-CN" altLang="en-US" sz="3200" b="1">
                <a:solidFill>
                  <a:schemeClr val="accent1">
                    <a:lumMod val="50000"/>
                  </a:schemeClr>
                </a:solidFill>
                <a:latin typeface="+mn-lt"/>
                <a:ea typeface="+mn-ea"/>
              </a:rPr>
              <a:t>算法收敛性证明</a:t>
            </a:r>
            <a:endParaRPr lang="zh-CN" altLang="en-US" sz="3200" b="1" dirty="0">
              <a:solidFill>
                <a:schemeClr val="accent1">
                  <a:lumMod val="50000"/>
                </a:schemeClr>
              </a:solidFill>
              <a:latin typeface="+mn-lt"/>
              <a:ea typeface="+mn-ea"/>
            </a:endParaRPr>
          </a:p>
        </p:txBody>
      </p:sp>
      <p:sp>
        <p:nvSpPr>
          <p:cNvPr id="13" name="Slide Number Placeholder 5">
            <a:extLst>
              <a:ext uri="{FF2B5EF4-FFF2-40B4-BE49-F238E27FC236}">
                <a16:creationId xmlns:a16="http://schemas.microsoft.com/office/drawing/2014/main" id="{468BE1AE-767C-44CB-8AF0-2E0DF87B2FD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31</a:t>
            </a:fld>
            <a:endParaRPr lang="en-US" dirty="0"/>
          </a:p>
        </p:txBody>
      </p:sp>
    </p:spTree>
    <p:extLst>
      <p:ext uri="{BB962C8B-B14F-4D97-AF65-F5344CB8AC3E}">
        <p14:creationId xmlns:p14="http://schemas.microsoft.com/office/powerpoint/2010/main" val="344578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A7E6954-178A-42DB-BF35-721E89067CCE}"/>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solidFill>
                  <a:schemeClr val="accent1">
                    <a:lumMod val="50000"/>
                  </a:schemeClr>
                </a:solidFill>
                <a:latin typeface="+mn-lt"/>
                <a:ea typeface="+mn-ea"/>
              </a:rPr>
              <a:t>EM</a:t>
            </a:r>
            <a:r>
              <a:rPr lang="zh-CN" altLang="en-US" sz="3200" b="1">
                <a:solidFill>
                  <a:schemeClr val="accent1">
                    <a:lumMod val="50000"/>
                  </a:schemeClr>
                </a:solidFill>
                <a:latin typeface="+mn-lt"/>
                <a:ea typeface="+mn-ea"/>
              </a:rPr>
              <a:t>算法收敛性证明</a:t>
            </a:r>
            <a:endParaRPr lang="zh-CN" altLang="en-US" sz="3200" b="1" dirty="0">
              <a:solidFill>
                <a:schemeClr val="accent1">
                  <a:lumMod val="50000"/>
                </a:schemeClr>
              </a:solidFill>
              <a:latin typeface="+mn-lt"/>
              <a:ea typeface="+mn-ea"/>
            </a:endParaRPr>
          </a:p>
        </p:txBody>
      </p:sp>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8A1B02C6-ED9D-45A7-B034-47678DECA76D}"/>
                  </a:ext>
                </a:extLst>
              </p:cNvPr>
              <p:cNvSpPr>
                <a:spLocks noGrp="1"/>
              </p:cNvSpPr>
              <p:nvPr>
                <p:ph idx="1"/>
              </p:nvPr>
            </p:nvSpPr>
            <p:spPr>
              <a:xfrm>
                <a:off x="284855" y="2500010"/>
                <a:ext cx="8564177" cy="4221466"/>
              </a:xfrm>
            </p:spPr>
            <p:txBody>
              <a:bodyPr>
                <a:noAutofit/>
              </a:bodyPr>
              <a:lstStyle/>
              <a:p>
                <a:pPr marL="0" indent="0">
                  <a:lnSpc>
                    <a:spcPct val="150000"/>
                  </a:lnSpc>
                  <a:buNone/>
                </a:pPr>
                <a:r>
                  <a:rPr kumimoji="1" lang="zh-CN" altLang="en-US" sz="2400" b="1">
                    <a:solidFill>
                      <a:srgbClr val="C00000"/>
                    </a:solidFill>
                  </a:rPr>
                  <a:t>定理</a:t>
                </a:r>
                <a:r>
                  <a:rPr kumimoji="1" lang="en-US" altLang="zh-CN" sz="2400" b="1">
                    <a:solidFill>
                      <a:srgbClr val="C00000"/>
                    </a:solidFill>
                  </a:rPr>
                  <a:t>9.2 (EM</a:t>
                </a:r>
                <a:r>
                  <a:rPr kumimoji="1" lang="zh-CN" altLang="en-US" sz="2400" b="1">
                    <a:solidFill>
                      <a:srgbClr val="C00000"/>
                    </a:solidFill>
                  </a:rPr>
                  <a:t>算法收敛</a:t>
                </a:r>
                <a:r>
                  <a:rPr kumimoji="1" lang="en-US" altLang="zh-CN" sz="2400" b="1">
                    <a:solidFill>
                      <a:srgbClr val="C00000"/>
                    </a:solidFill>
                  </a:rPr>
                  <a:t>)</a:t>
                </a:r>
                <a:endParaRPr kumimoji="1" lang="en-US" altLang="zh-CN" sz="2400" b="1" dirty="0">
                  <a:solidFill>
                    <a:srgbClr val="C00000"/>
                  </a:solidFill>
                </a:endParaRPr>
              </a:p>
              <a:p>
                <a:pPr marL="0" indent="0">
                  <a:lnSpc>
                    <a:spcPct val="150000"/>
                  </a:lnSpc>
                  <a:buNone/>
                </a:pPr>
                <a:r>
                  <a:rPr kumimoji="1" lang="zh-CN" altLang="en-US" sz="2200"/>
                  <a:t>       设</a:t>
                </a:r>
                <a14:m>
                  <m:oMath xmlns:m="http://schemas.openxmlformats.org/officeDocument/2006/math">
                    <m:r>
                      <a:rPr kumimoji="1" lang="en-US" altLang="zh-CN" sz="2200" i="1" dirty="0">
                        <a:latin typeface="Cambria Math" panose="02040503050406030204" pitchFamily="18" charset="0"/>
                      </a:rPr>
                      <m:t>𝐿</m:t>
                    </m:r>
                    <m:r>
                      <a:rPr kumimoji="1" lang="en-US" altLang="zh-CN" sz="2200" i="1" dirty="0">
                        <a:latin typeface="Cambria Math" panose="02040503050406030204" pitchFamily="18" charset="0"/>
                      </a:rPr>
                      <m:t>(</m:t>
                    </m:r>
                    <m:r>
                      <a:rPr kumimoji="1" lang="zh-CN" altLang="en-US" sz="2200" i="1" dirty="0" smtClean="0">
                        <a:latin typeface="Cambria Math" panose="02040503050406030204" pitchFamily="18" charset="0"/>
                      </a:rPr>
                      <m:t>𝜃</m:t>
                    </m:r>
                    <m:r>
                      <a:rPr kumimoji="1" lang="en-US" altLang="zh-CN" sz="2200" i="1" dirty="0">
                        <a:latin typeface="Cambria Math" panose="02040503050406030204" pitchFamily="18" charset="0"/>
                      </a:rPr>
                      <m:t>)=</m:t>
                    </m:r>
                    <m:r>
                      <m:rPr>
                        <m:sty m:val="p"/>
                      </m:rPr>
                      <a:rPr kumimoji="1" lang="en-US" altLang="zh-CN" sz="2200" i="0" dirty="0" err="1">
                        <a:latin typeface="Cambria Math" panose="02040503050406030204" pitchFamily="18" charset="0"/>
                      </a:rPr>
                      <m:t>log</m:t>
                    </m:r>
                    <m:r>
                      <a:rPr kumimoji="1" lang="en-US" altLang="zh-CN" sz="2200" i="1" dirty="0" err="1">
                        <a:latin typeface="Cambria Math" panose="02040503050406030204" pitchFamily="18" charset="0"/>
                      </a:rPr>
                      <m:t>𝑃</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为观测数据的</a:t>
                </a:r>
                <a:r>
                  <a:rPr kumimoji="1" lang="zh-CN" altLang="en-US" sz="2200"/>
                  <a:t>对数似然函数</a:t>
                </a:r>
                <a:r>
                  <a:rPr kumimoji="1" lang="en-US" altLang="zh-CN" sz="2200"/>
                  <a:t>,</a:t>
                </a:r>
                <a14:m>
                  <m:oMath xmlns:m="http://schemas.openxmlformats.org/officeDocument/2006/math">
                    <m:r>
                      <a:rPr kumimoji="1" lang="en-US" altLang="zh-CN" sz="2200" b="0" i="0" dirty="0" smtClean="0">
                        <a:latin typeface="Cambria Math" panose="02040503050406030204" pitchFamily="18" charset="0"/>
                      </a:rPr>
                      <m:t>   </m:t>
                    </m:r>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𝑖</m:t>
                            </m:r>
                          </m:e>
                        </m:d>
                      </m:sup>
                    </m:sSup>
                    <m:r>
                      <a:rPr kumimoji="1" lang="en-US" altLang="zh-CN" sz="2200" i="1" dirty="0">
                        <a:latin typeface="Cambria Math" panose="02040503050406030204" pitchFamily="18" charset="0"/>
                      </a:rPr>
                      <m:t>(</m:t>
                    </m:r>
                    <m:r>
                      <a:rPr kumimoji="1" lang="en-US" altLang="zh-CN" sz="2200" i="1" dirty="0" err="1">
                        <a:latin typeface="Cambria Math" panose="02040503050406030204" pitchFamily="18" charset="0"/>
                      </a:rPr>
                      <m:t>𝑖</m:t>
                    </m:r>
                    <m:r>
                      <a:rPr kumimoji="1" lang="en-US" altLang="zh-CN" sz="2200" i="1" dirty="0">
                        <a:latin typeface="Cambria Math" panose="02040503050406030204" pitchFamily="18" charset="0"/>
                      </a:rPr>
                      <m:t>=1,</m:t>
                    </m:r>
                    <m:r>
                      <a:rPr kumimoji="1" lang="en-US" altLang="zh-CN" sz="2200" b="0" i="1" dirty="0" smtClean="0">
                        <a:latin typeface="Cambria Math" panose="02040503050406030204" pitchFamily="18" charset="0"/>
                      </a:rPr>
                      <m:t> </m:t>
                    </m:r>
                    <m:r>
                      <a:rPr kumimoji="1" lang="en-US" altLang="zh-CN" sz="2200" i="1" dirty="0">
                        <a:latin typeface="Cambria Math" panose="02040503050406030204" pitchFamily="18" charset="0"/>
                      </a:rPr>
                      <m:t>2..)</m:t>
                    </m:r>
                  </m:oMath>
                </a14:m>
                <a:r>
                  <a:rPr kumimoji="1" lang="zh-CN" altLang="en-US" sz="2200" dirty="0"/>
                  <a:t>为</a:t>
                </a:r>
                <a:r>
                  <a:rPr kumimoji="1" lang="en-US" altLang="zh-CN" sz="2200" dirty="0"/>
                  <a:t>EM</a:t>
                </a:r>
                <a:r>
                  <a:rPr kumimoji="1" lang="zh-CN" altLang="en-US" sz="2200" dirty="0"/>
                  <a:t>算法得到的参数估计序列</a:t>
                </a:r>
                <a:r>
                  <a:rPr kumimoji="1" lang="en-US" altLang="zh-CN" sz="2200" dirty="0"/>
                  <a:t>,</a:t>
                </a:r>
                <a14:m>
                  <m:oMath xmlns:m="http://schemas.openxmlformats.org/officeDocument/2006/math">
                    <m:r>
                      <a:rPr kumimoji="1" lang="en-US" altLang="zh-CN" sz="2200" b="0" i="0" dirty="0" smtClean="0">
                        <a:latin typeface="Cambria Math" panose="02040503050406030204" pitchFamily="18" charset="0"/>
                      </a:rPr>
                      <m:t>   </m:t>
                    </m:r>
                    <m:r>
                      <a:rPr kumimoji="1" lang="en-US" altLang="zh-CN" sz="2200" i="1" dirty="0">
                        <a:latin typeface="Cambria Math" panose="02040503050406030204" pitchFamily="18" charset="0"/>
                      </a:rPr>
                      <m:t>𝐿</m:t>
                    </m:r>
                    <m:r>
                      <a:rPr kumimoji="1" lang="en-US" altLang="zh-CN" sz="2200" i="1" dirty="0">
                        <a:latin typeface="Cambria Math" panose="02040503050406030204" pitchFamily="18" charset="0"/>
                      </a:rPr>
                      <m:t>(</m:t>
                    </m:r>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𝑖</m:t>
                            </m:r>
                          </m:e>
                        </m:d>
                      </m:sup>
                    </m:sSup>
                    <m:r>
                      <a:rPr kumimoji="1" lang="en-US" altLang="zh-CN" sz="2200" i="1" dirty="0">
                        <a:latin typeface="Cambria Math" panose="02040503050406030204" pitchFamily="18" charset="0"/>
                      </a:rPr>
                      <m:t>)</m:t>
                    </m:r>
                  </m:oMath>
                </a14:m>
                <a:r>
                  <a:rPr kumimoji="1" lang="zh-CN" altLang="en-US" sz="2200" dirty="0"/>
                  <a:t>为对应的对数</a:t>
                </a:r>
                <a:r>
                  <a:rPr kumimoji="1" lang="zh-CN" altLang="en-US" sz="2200"/>
                  <a:t>似然函数序列</a:t>
                </a:r>
                <a:endParaRPr kumimoji="1" lang="en-US" altLang="zh-CN" sz="2200" dirty="0"/>
              </a:p>
              <a:p>
                <a:pPr>
                  <a:lnSpc>
                    <a:spcPct val="150000"/>
                  </a:lnSpc>
                </a:pPr>
                <a:r>
                  <a:rPr kumimoji="1" lang="zh-CN" altLang="en-US" sz="2200"/>
                  <a:t>如果</a:t>
                </a:r>
                <a14:m>
                  <m:oMath xmlns:m="http://schemas.openxmlformats.org/officeDocument/2006/math">
                    <m:r>
                      <a:rPr kumimoji="1" lang="en-US" altLang="zh-CN" sz="2200" i="1" dirty="0">
                        <a:latin typeface="Cambria Math" panose="02040503050406030204" pitchFamily="18" charset="0"/>
                      </a:rPr>
                      <m:t>𝑃</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a:t>有上界</a:t>
                </a:r>
                <a:r>
                  <a:rPr kumimoji="1" lang="en-US" altLang="zh-CN" sz="2200"/>
                  <a:t>, </a:t>
                </a:r>
                <a:r>
                  <a:rPr kumimoji="1" lang="zh-CN" altLang="en-US" sz="2200"/>
                  <a:t>则</a:t>
                </a:r>
                <a14:m>
                  <m:oMath xmlns:m="http://schemas.openxmlformats.org/officeDocument/2006/math">
                    <m:r>
                      <a:rPr kumimoji="1" lang="en-US" altLang="zh-CN" sz="2200" i="1" dirty="0">
                        <a:latin typeface="Cambria Math" panose="02040503050406030204" pitchFamily="18" charset="0"/>
                      </a:rPr>
                      <m:t>𝐿</m:t>
                    </m:r>
                    <m:d>
                      <m:dPr>
                        <m:ctrlPr>
                          <a:rPr kumimoji="1" lang="en-US" altLang="zh-CN" sz="2200" i="1" dirty="0">
                            <a:latin typeface="Cambria Math" panose="02040503050406030204" pitchFamily="18" charset="0"/>
                          </a:rPr>
                        </m:ctrlPr>
                      </m:dPr>
                      <m:e>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𝑖</m:t>
                                </m:r>
                              </m:e>
                            </m:d>
                          </m:sup>
                        </m:sSup>
                      </m:e>
                    </m:d>
                    <m:r>
                      <a:rPr kumimoji="1" lang="en-US" altLang="zh-CN" sz="2200" b="0" i="1" dirty="0" smtClean="0">
                        <a:latin typeface="Cambria Math" panose="02040503050406030204" pitchFamily="18" charset="0"/>
                      </a:rPr>
                      <m:t>=</m:t>
                    </m:r>
                    <m:r>
                      <m:rPr>
                        <m:sty m:val="p"/>
                      </m:rPr>
                      <a:rPr kumimoji="1" lang="en-US" altLang="zh-CN" sz="2200" i="0" dirty="0">
                        <a:latin typeface="Cambria Math" panose="02040503050406030204" pitchFamily="18" charset="0"/>
                      </a:rPr>
                      <m:t>log</m:t>
                    </m:r>
                    <m:r>
                      <a:rPr kumimoji="1" lang="en-US" altLang="zh-CN" sz="2200" i="1" dirty="0">
                        <a:latin typeface="Cambria Math" panose="02040503050406030204" pitchFamily="18" charset="0"/>
                      </a:rPr>
                      <m:t>𝑃</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𝑖</m:t>
                            </m:r>
                          </m:e>
                        </m:d>
                      </m:sup>
                    </m:sSup>
                    <m:r>
                      <a:rPr kumimoji="1" lang="en-US" altLang="zh-CN" sz="2200" i="1" dirty="0">
                        <a:latin typeface="Cambria Math" panose="02040503050406030204" pitchFamily="18" charset="0"/>
                      </a:rPr>
                      <m:t>)</m:t>
                    </m:r>
                  </m:oMath>
                </a14:m>
                <a:r>
                  <a:rPr kumimoji="1" lang="zh-CN" altLang="en-US" sz="2200" dirty="0"/>
                  <a:t> 收敛到某一值</a:t>
                </a:r>
                <a14:m>
                  <m:oMath xmlns:m="http://schemas.openxmlformats.org/officeDocument/2006/math">
                    <m:sSup>
                      <m:sSupPr>
                        <m:ctrlPr>
                          <a:rPr kumimoji="1" lang="en-US" altLang="zh-CN" sz="2200" i="1" dirty="0" smtClean="0">
                            <a:latin typeface="Cambria Math" panose="02040503050406030204" pitchFamily="18" charset="0"/>
                          </a:rPr>
                        </m:ctrlPr>
                      </m:sSupPr>
                      <m:e>
                        <m:r>
                          <a:rPr kumimoji="1" lang="en-US" altLang="zh-CN" sz="2200" i="1" dirty="0">
                            <a:latin typeface="Cambria Math" panose="02040503050406030204" pitchFamily="18" charset="0"/>
                          </a:rPr>
                          <m:t>𝐿</m:t>
                        </m:r>
                      </m:e>
                      <m:sup>
                        <m:r>
                          <a:rPr kumimoji="1" lang="en-US" altLang="zh-CN" sz="2200" b="0" i="1" dirty="0" smtClean="0">
                            <a:latin typeface="Cambria Math" panose="02040503050406030204" pitchFamily="18" charset="0"/>
                          </a:rPr>
                          <m:t>∗</m:t>
                        </m:r>
                      </m:sup>
                    </m:sSup>
                  </m:oMath>
                </a14:m>
                <a:endParaRPr kumimoji="1" lang="en-US" altLang="zh-CN" sz="2200" baseline="30000" dirty="0"/>
              </a:p>
              <a:p>
                <a:pPr>
                  <a:lnSpc>
                    <a:spcPct val="150000"/>
                  </a:lnSpc>
                </a:pPr>
                <a:r>
                  <a:rPr kumimoji="1" lang="zh-CN" altLang="en-US" sz="2200"/>
                  <a:t>在</a:t>
                </a:r>
                <a:r>
                  <a:rPr kumimoji="1" lang="zh-CN" altLang="en-US" sz="2200" dirty="0"/>
                  <a:t>函数</a:t>
                </a:r>
                <a14:m>
                  <m:oMath xmlns:m="http://schemas.openxmlformats.org/officeDocument/2006/math">
                    <m:r>
                      <a:rPr kumimoji="1" lang="en-US" altLang="zh-CN" sz="2200" i="1" dirty="0">
                        <a:latin typeface="Cambria Math" panose="02040503050406030204" pitchFamily="18" charset="0"/>
                      </a:rPr>
                      <m:t>𝑄</m:t>
                    </m:r>
                    <m:r>
                      <a:rPr kumimoji="1" lang="en-US" altLang="zh-CN" sz="2200" i="1" dirty="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与</a:t>
                </a:r>
                <a14:m>
                  <m:oMath xmlns:m="http://schemas.openxmlformats.org/officeDocument/2006/math">
                    <m:r>
                      <a:rPr kumimoji="1" lang="en-US" altLang="zh-CN" sz="2200" i="1" dirty="0">
                        <a:latin typeface="Cambria Math" panose="02040503050406030204" pitchFamily="18" charset="0"/>
                      </a:rPr>
                      <m:t>𝐿</m:t>
                    </m:r>
                    <m:r>
                      <a:rPr kumimoji="1" lang="en-US" altLang="zh-CN" sz="2200" i="1" dirty="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满足一定</a:t>
                </a:r>
                <a:r>
                  <a:rPr kumimoji="1" lang="zh-CN" altLang="en-US" sz="2200"/>
                  <a:t>条件下</a:t>
                </a:r>
                <a:r>
                  <a:rPr kumimoji="1" lang="en-US" altLang="zh-CN" sz="2200"/>
                  <a:t>, </a:t>
                </a:r>
                <a:r>
                  <a:rPr kumimoji="1" lang="zh-CN" altLang="en-US" sz="2200"/>
                  <a:t>由</a:t>
                </a:r>
                <a:r>
                  <a:rPr kumimoji="1" lang="en-US" altLang="zh-CN" sz="2200" dirty="0"/>
                  <a:t>EM</a:t>
                </a:r>
                <a:r>
                  <a:rPr kumimoji="1" lang="zh-CN" altLang="en-US" sz="2200" dirty="0"/>
                  <a:t>算法得到的参数估计序列</a:t>
                </a:r>
                <a14:m>
                  <m:oMath xmlns:m="http://schemas.openxmlformats.org/officeDocument/2006/math">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𝑖</m:t>
                            </m:r>
                          </m:e>
                        </m:d>
                      </m:sup>
                    </m:sSup>
                  </m:oMath>
                </a14:m>
                <a:r>
                  <a:rPr kumimoji="1" lang="zh-CN" altLang="en-US" sz="2200" dirty="0"/>
                  <a:t>的收敛值</a:t>
                </a:r>
                <a14:m>
                  <m:oMath xmlns:m="http://schemas.openxmlformats.org/officeDocument/2006/math">
                    <m:sSup>
                      <m:sSupPr>
                        <m:ctrlPr>
                          <a:rPr kumimoji="1" lang="en-US" altLang="zh-CN" sz="2200" i="1" dirty="0" smtClean="0">
                            <a:latin typeface="Cambria Math" panose="02040503050406030204" pitchFamily="18" charset="0"/>
                          </a:rPr>
                        </m:ctrlPr>
                      </m:sSupPr>
                      <m:e>
                        <m:r>
                          <a:rPr kumimoji="1" lang="zh-CN" altLang="en-US" sz="2200" i="1" dirty="0">
                            <a:latin typeface="Cambria Math" panose="02040503050406030204" pitchFamily="18" charset="0"/>
                          </a:rPr>
                          <m:t>𝜃</m:t>
                        </m:r>
                      </m:e>
                      <m:sup>
                        <m:r>
                          <a:rPr kumimoji="1" lang="en-US" altLang="zh-CN" sz="2200" b="0" i="1" dirty="0" smtClean="0">
                            <a:latin typeface="Cambria Math" panose="02040503050406030204" pitchFamily="18" charset="0"/>
                          </a:rPr>
                          <m:t>∗</m:t>
                        </m:r>
                      </m:sup>
                    </m:sSup>
                  </m:oMath>
                </a14:m>
                <a:r>
                  <a:rPr kumimoji="1" lang="zh-CN" altLang="en-US" sz="2200" dirty="0"/>
                  <a:t>是</a:t>
                </a:r>
                <a14:m>
                  <m:oMath xmlns:m="http://schemas.openxmlformats.org/officeDocument/2006/math">
                    <m:r>
                      <a:rPr kumimoji="1" lang="en-US" altLang="zh-CN" sz="2200" i="1" dirty="0">
                        <a:latin typeface="Cambria Math" panose="02040503050406030204" pitchFamily="18" charset="0"/>
                      </a:rPr>
                      <m:t>𝐿</m:t>
                    </m:r>
                    <m:r>
                      <a:rPr kumimoji="1" lang="zh-CN" altLang="en-US" sz="2200" i="1" dirty="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的</a:t>
                </a:r>
                <a:r>
                  <a:rPr kumimoji="1" lang="zh-CN" altLang="en-US" sz="2200" b="1">
                    <a:solidFill>
                      <a:srgbClr val="0070C0"/>
                    </a:solidFill>
                  </a:rPr>
                  <a:t>稳定点</a:t>
                </a:r>
                <a:endParaRPr kumimoji="1" lang="zh-CN" altLang="en-US" sz="2200" b="1" baseline="30000" dirty="0">
                  <a:solidFill>
                    <a:srgbClr val="0070C0"/>
                  </a:solidFill>
                </a:endParaRPr>
              </a:p>
              <a:p>
                <a:pPr>
                  <a:lnSpc>
                    <a:spcPct val="150000"/>
                  </a:lnSpc>
                </a:pPr>
                <a:endParaRPr kumimoji="1" lang="en-US" altLang="zh-CN" sz="2200" dirty="0"/>
              </a:p>
            </p:txBody>
          </p:sp>
        </mc:Choice>
        <mc:Fallback xmlns="">
          <p:sp>
            <p:nvSpPr>
              <p:cNvPr id="5" name="内容占位符 3">
                <a:extLst>
                  <a:ext uri="{FF2B5EF4-FFF2-40B4-BE49-F238E27FC236}">
                    <a16:creationId xmlns:a16="http://schemas.microsoft.com/office/drawing/2014/main" id="{8A1B02C6-ED9D-45A7-B034-47678DECA76D}"/>
                  </a:ext>
                </a:extLst>
              </p:cNvPr>
              <p:cNvSpPr>
                <a:spLocks noGrp="1" noRot="1" noChangeAspect="1" noMove="1" noResize="1" noEditPoints="1" noAdjustHandles="1" noChangeArrowheads="1" noChangeShapeType="1" noTextEdit="1"/>
              </p:cNvSpPr>
              <p:nvPr>
                <p:ph idx="1"/>
              </p:nvPr>
            </p:nvSpPr>
            <p:spPr>
              <a:xfrm>
                <a:off x="284855" y="2500010"/>
                <a:ext cx="8564177" cy="4221466"/>
              </a:xfrm>
              <a:blipFill>
                <a:blip r:embed="rId2"/>
                <a:stretch>
                  <a:fillRect l="-1139" r="-712"/>
                </a:stretch>
              </a:blipFill>
            </p:spPr>
            <p:txBody>
              <a:bodyPr/>
              <a:lstStyle/>
              <a:p>
                <a:r>
                  <a:rPr lang="zh-CN" altLang="en-US">
                    <a:noFill/>
                  </a:rPr>
                  <a:t> </a:t>
                </a:r>
              </a:p>
            </p:txBody>
          </p:sp>
        </mc:Fallback>
      </mc:AlternateContent>
      <p:sp>
        <p:nvSpPr>
          <p:cNvPr id="6" name="Slide Number Placeholder 5">
            <a:extLst>
              <a:ext uri="{FF2B5EF4-FFF2-40B4-BE49-F238E27FC236}">
                <a16:creationId xmlns:a16="http://schemas.microsoft.com/office/drawing/2014/main" id="{670A9D2B-A3A6-4804-9911-C2BA6015401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32</a:t>
            </a:fld>
            <a:endParaRPr lang="en-US" dirty="0"/>
          </a:p>
        </p:txBody>
      </p:sp>
    </p:spTree>
    <p:extLst>
      <p:ext uri="{BB962C8B-B14F-4D97-AF65-F5344CB8AC3E}">
        <p14:creationId xmlns:p14="http://schemas.microsoft.com/office/powerpoint/2010/main" val="31974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3C92DC-8B26-1B06-4FAB-5772DB3D5B09}"/>
              </a:ext>
            </a:extLst>
          </p:cNvPr>
          <p:cNvSpPr txBox="1"/>
          <p:nvPr/>
        </p:nvSpPr>
        <p:spPr>
          <a:xfrm>
            <a:off x="188313" y="1787360"/>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提纲</a:t>
            </a:r>
          </a:p>
        </p:txBody>
      </p:sp>
      <p:sp>
        <p:nvSpPr>
          <p:cNvPr id="5" name="内容占位符 2">
            <a:extLst>
              <a:ext uri="{FF2B5EF4-FFF2-40B4-BE49-F238E27FC236}">
                <a16:creationId xmlns:a16="http://schemas.microsoft.com/office/drawing/2014/main" id="{5E04D95A-6B1C-A293-2A26-6E6AA09AFD33}"/>
              </a:ext>
            </a:extLst>
          </p:cNvPr>
          <p:cNvSpPr>
            <a:spLocks noGrp="1"/>
          </p:cNvSpPr>
          <p:nvPr>
            <p:ph idx="1"/>
          </p:nvPr>
        </p:nvSpPr>
        <p:spPr>
          <a:xfrm>
            <a:off x="539146" y="2712776"/>
            <a:ext cx="8065708" cy="3502673"/>
          </a:xfrm>
        </p:spPr>
        <p:txBody>
          <a:bodyPr>
            <a:normAutofit/>
          </a:bodyPr>
          <a:lstStyle/>
          <a:p>
            <a:pPr>
              <a:lnSpc>
                <a:spcPct val="150000"/>
              </a:lnSpc>
            </a:pPr>
            <a:r>
              <a:rPr lang="en-US" altLang="zh-CN" sz="2400"/>
              <a:t>EM</a:t>
            </a:r>
            <a:r>
              <a:rPr lang="zh-CN" altLang="en-US" sz="2400"/>
              <a:t>算法的导出</a:t>
            </a:r>
            <a:endParaRPr lang="en-US" altLang="zh-CN" sz="2400"/>
          </a:p>
          <a:p>
            <a:pPr>
              <a:lnSpc>
                <a:spcPct val="150000"/>
              </a:lnSpc>
            </a:pPr>
            <a:r>
              <a:rPr lang="en-US" altLang="zh-CN" sz="2400"/>
              <a:t>EM</a:t>
            </a:r>
            <a:r>
              <a:rPr lang="zh-CN" altLang="en-US" sz="2400"/>
              <a:t>算法收敛性</a:t>
            </a:r>
            <a:endParaRPr lang="en-US" altLang="zh-CN" sz="2400" dirty="0"/>
          </a:p>
          <a:p>
            <a:pPr>
              <a:lnSpc>
                <a:spcPct val="150000"/>
              </a:lnSpc>
            </a:pPr>
            <a:r>
              <a:rPr lang="en-US" altLang="zh-CN" sz="2400" b="1">
                <a:solidFill>
                  <a:srgbClr val="0070C0"/>
                </a:solidFill>
              </a:rPr>
              <a:t>EM</a:t>
            </a:r>
            <a:r>
              <a:rPr lang="zh-CN" altLang="en-US" sz="2400" b="1" dirty="0">
                <a:solidFill>
                  <a:srgbClr val="0070C0"/>
                </a:solidFill>
              </a:rPr>
              <a:t>算法在高斯混合模型学习中</a:t>
            </a:r>
            <a:r>
              <a:rPr lang="zh-CN" altLang="en-US" sz="2400" b="1">
                <a:solidFill>
                  <a:srgbClr val="0070C0"/>
                </a:solidFill>
              </a:rPr>
              <a:t>的应用</a:t>
            </a:r>
            <a:endParaRPr lang="en-US" altLang="zh-CN" sz="2400" b="1" dirty="0">
              <a:solidFill>
                <a:srgbClr val="0070C0"/>
              </a:solidFill>
            </a:endParaRPr>
          </a:p>
          <a:p>
            <a:pPr>
              <a:lnSpc>
                <a:spcPct val="150000"/>
              </a:lnSpc>
            </a:pPr>
            <a:r>
              <a:rPr lang="en-US" altLang="zh-CN" sz="2400"/>
              <a:t>EM</a:t>
            </a:r>
            <a:r>
              <a:rPr lang="zh-CN" altLang="en-US" sz="2400" dirty="0"/>
              <a:t>算法的推广 </a:t>
            </a:r>
            <a:r>
              <a:rPr lang="en-US" altLang="zh-CN" sz="2400" dirty="0"/>
              <a:t>(F</a:t>
            </a:r>
            <a:r>
              <a:rPr lang="zh-CN" altLang="en-US" sz="2400" dirty="0"/>
              <a:t>函数极大</a:t>
            </a:r>
            <a:r>
              <a:rPr lang="en-US" altLang="zh-CN" sz="2400" dirty="0"/>
              <a:t>-</a:t>
            </a:r>
            <a:r>
              <a:rPr lang="zh-CN" altLang="en-US" sz="2400" dirty="0"/>
              <a:t>极大</a:t>
            </a:r>
            <a:r>
              <a:rPr lang="en-US" altLang="zh-CN" sz="2400" dirty="0"/>
              <a:t>; GEM)</a:t>
            </a:r>
          </a:p>
          <a:p>
            <a:pPr>
              <a:lnSpc>
                <a:spcPct val="150000"/>
              </a:lnSpc>
            </a:pPr>
            <a:endParaRPr lang="en-US" altLang="zh-CN" sz="2400" dirty="0"/>
          </a:p>
          <a:p>
            <a:pPr>
              <a:lnSpc>
                <a:spcPct val="150000"/>
              </a:lnSpc>
            </a:pPr>
            <a:endParaRPr lang="zh-CN" altLang="en-US" sz="2400" dirty="0"/>
          </a:p>
        </p:txBody>
      </p:sp>
      <p:sp>
        <p:nvSpPr>
          <p:cNvPr id="2" name="Slide Number Placeholder 5">
            <a:extLst>
              <a:ext uri="{FF2B5EF4-FFF2-40B4-BE49-F238E27FC236}">
                <a16:creationId xmlns:a16="http://schemas.microsoft.com/office/drawing/2014/main" id="{BED5CCED-F8EB-F035-870B-7CE9552CA5C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33</a:t>
            </a:fld>
            <a:endParaRPr lang="en-US" dirty="0"/>
          </a:p>
        </p:txBody>
      </p:sp>
    </p:spTree>
    <p:extLst>
      <p:ext uri="{BB962C8B-B14F-4D97-AF65-F5344CB8AC3E}">
        <p14:creationId xmlns:p14="http://schemas.microsoft.com/office/powerpoint/2010/main" val="3801882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E1CF81-CF01-4A3C-4A6B-933461D41840}"/>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ea typeface="+mn-ea"/>
              </a:rPr>
              <a:t>回顾</a:t>
            </a:r>
            <a:r>
              <a:rPr lang="en-US" altLang="zh-CN" sz="3200" b="1">
                <a:solidFill>
                  <a:schemeClr val="accent1">
                    <a:lumMod val="50000"/>
                  </a:schemeClr>
                </a:solidFill>
                <a:ea typeface="+mn-ea"/>
              </a:rPr>
              <a:t>: </a:t>
            </a:r>
            <a:r>
              <a:rPr lang="zh-CN" altLang="en-US" sz="3200" b="1">
                <a:solidFill>
                  <a:schemeClr val="accent1">
                    <a:lumMod val="50000"/>
                  </a:schemeClr>
                </a:solidFill>
                <a:ea typeface="+mn-ea"/>
              </a:rPr>
              <a:t>男女</a:t>
            </a:r>
            <a:r>
              <a:rPr lang="zh-CN" altLang="en-US" sz="3200" b="1" dirty="0">
                <a:solidFill>
                  <a:schemeClr val="accent1">
                    <a:lumMod val="50000"/>
                  </a:schemeClr>
                </a:solidFill>
                <a:ea typeface="+mn-ea"/>
              </a:rPr>
              <a:t>身高问题</a:t>
            </a:r>
          </a:p>
        </p:txBody>
      </p:sp>
      <p:pic>
        <p:nvPicPr>
          <p:cNvPr id="6" name="Picture 2" descr="image">
            <a:hlinkClick r:id="rId2"/>
            <a:extLst>
              <a:ext uri="{FF2B5EF4-FFF2-40B4-BE49-F238E27FC236}">
                <a16:creationId xmlns:a16="http://schemas.microsoft.com/office/drawing/2014/main" id="{AF580314-B3EF-D209-D3CB-FF74F6D11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916" y="2464029"/>
            <a:ext cx="2614040" cy="217836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03883532-3055-092C-0197-A5CDC737D01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34</a:t>
            </a:fld>
            <a:endParaRPr lang="en-US" dirty="0"/>
          </a:p>
        </p:txBody>
      </p:sp>
      <p:sp>
        <p:nvSpPr>
          <p:cNvPr id="9" name="内容占位符 2">
            <a:extLst>
              <a:ext uri="{FF2B5EF4-FFF2-40B4-BE49-F238E27FC236}">
                <a16:creationId xmlns:a16="http://schemas.microsoft.com/office/drawing/2014/main" id="{954330B2-1B29-4875-8153-ED8012896D5D}"/>
              </a:ext>
            </a:extLst>
          </p:cNvPr>
          <p:cNvSpPr>
            <a:spLocks noGrp="1"/>
          </p:cNvSpPr>
          <p:nvPr>
            <p:ph idx="1"/>
          </p:nvPr>
        </p:nvSpPr>
        <p:spPr>
          <a:xfrm>
            <a:off x="381326" y="2476088"/>
            <a:ext cx="5624257" cy="1292723"/>
          </a:xfrm>
        </p:spPr>
        <p:txBody>
          <a:bodyPr>
            <a:normAutofit/>
          </a:bodyPr>
          <a:lstStyle/>
          <a:p>
            <a:pPr>
              <a:lnSpc>
                <a:spcPct val="110000"/>
              </a:lnSpc>
            </a:pPr>
            <a:r>
              <a:rPr lang="zh-CN" altLang="en-US" sz="2200"/>
              <a:t>已知</a:t>
            </a:r>
            <a:r>
              <a:rPr lang="en-US" altLang="zh-CN" sz="2200"/>
              <a:t>100</a:t>
            </a:r>
            <a:r>
              <a:rPr lang="zh-CN" altLang="en-US" sz="2200"/>
              <a:t>个人身高的分布数据</a:t>
            </a:r>
            <a:r>
              <a:rPr lang="en-US" altLang="zh-CN" sz="2200"/>
              <a:t>, </a:t>
            </a:r>
            <a:r>
              <a:rPr lang="zh-CN" altLang="en-US" sz="2200"/>
              <a:t>但性别分布未知</a:t>
            </a:r>
            <a:r>
              <a:rPr lang="en-US" altLang="zh-CN" sz="2200"/>
              <a:t>, </a:t>
            </a:r>
            <a:r>
              <a:rPr lang="zh-CN" altLang="en-US" sz="2200"/>
              <a:t>假设男、女身高各自符合高斯分布</a:t>
            </a:r>
            <a:r>
              <a:rPr lang="en-US" altLang="zh-CN" sz="2200"/>
              <a:t>, </a:t>
            </a:r>
            <a:r>
              <a:rPr lang="zh-CN" altLang="en-US" sz="2200"/>
              <a:t>求每个性别的身高分布</a:t>
            </a:r>
            <a:endParaRPr lang="en-US" altLang="zh-CN" sz="2200"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7078BD9-6C67-41F9-92CF-35C0AE4CB8BD}"/>
                  </a:ext>
                </a:extLst>
              </p:cNvPr>
              <p:cNvSpPr/>
              <p:nvPr/>
            </p:nvSpPr>
            <p:spPr>
              <a:xfrm>
                <a:off x="381326" y="4683955"/>
                <a:ext cx="8293614" cy="2000804"/>
              </a:xfrm>
              <a:prstGeom prst="rect">
                <a:avLst/>
              </a:prstGeom>
            </p:spPr>
            <p:txBody>
              <a:bodyPr wrap="square">
                <a:spAutoFit/>
              </a:bodyPr>
              <a:lstStyle/>
              <a:p>
                <a:pPr marL="285750" indent="-285750">
                  <a:lnSpc>
                    <a:spcPct val="114000"/>
                  </a:lnSpc>
                  <a:buFont typeface="Arial" panose="020B0604020202020204" pitchFamily="34" charset="0"/>
                  <a:buChar char="•"/>
                </a:pPr>
                <a:r>
                  <a:rPr lang="zh-CN" altLang="en-US" sz="2200"/>
                  <a:t>用</a:t>
                </a:r>
                <a:r>
                  <a:rPr lang="zh-CN" altLang="en-US" sz="2200" dirty="0"/>
                  <a:t>这个已知</a:t>
                </a:r>
                <a:r>
                  <a:rPr lang="zh-CN" altLang="en-US" sz="2200"/>
                  <a:t>的高斯分布</a:t>
                </a:r>
                <a:r>
                  <a:rPr lang="en-US" altLang="zh-CN" sz="2200"/>
                  <a:t>, </a:t>
                </a:r>
                <a:r>
                  <a:rPr lang="zh-CN" altLang="en-US" sz="2200"/>
                  <a:t>可以估计男、女人数的期望 </a:t>
                </a:r>
                <a:r>
                  <a:rPr lang="en-US" altLang="zh-CN" sz="2200"/>
                  <a:t>(</a:t>
                </a:r>
                <a:r>
                  <a:rPr lang="zh-CN" altLang="en-US" sz="2200"/>
                  <a:t>性别分布</a:t>
                </a:r>
                <a14:m>
                  <m:oMath xmlns:m="http://schemas.openxmlformats.org/officeDocument/2006/math">
                    <m:r>
                      <a:rPr lang="en-US" altLang="zh-CN" sz="2200" i="1" dirty="0">
                        <a:latin typeface="Cambria Math" panose="02040503050406030204" pitchFamily="18" charset="0"/>
                      </a:rPr>
                      <m:t>𝑄</m:t>
                    </m:r>
                    <m:r>
                      <a:rPr lang="en-US" altLang="zh-CN" sz="2200" i="1" dirty="0">
                        <a:latin typeface="Cambria Math" panose="02040503050406030204" pitchFamily="18" charset="0"/>
                      </a:rPr>
                      <m:t>(</m:t>
                    </m:r>
                    <m:r>
                      <a:rPr lang="en-US" altLang="zh-CN" sz="2200" i="1" dirty="0">
                        <a:latin typeface="Cambria Math" panose="02040503050406030204" pitchFamily="18" charset="0"/>
                      </a:rPr>
                      <m:t>𝑧</m:t>
                    </m:r>
                    <m:r>
                      <a:rPr lang="en-US" altLang="zh-CN" sz="2200" i="1" dirty="0">
                        <a:latin typeface="Cambria Math" panose="02040503050406030204" pitchFamily="18" charset="0"/>
                      </a:rPr>
                      <m:t>)</m:t>
                    </m:r>
                  </m:oMath>
                </a14:m>
                <a:r>
                  <a:rPr lang="zh-CN" altLang="en-US" sz="2200"/>
                  <a:t>的期望</a:t>
                </a:r>
                <a:r>
                  <a:rPr lang="en-US" altLang="zh-CN" sz="2200"/>
                  <a:t>)</a:t>
                </a:r>
                <a:endParaRPr lang="en-US" altLang="zh-CN" sz="2200" dirty="0"/>
              </a:p>
              <a:p>
                <a:pPr marL="285750" indent="-285750">
                  <a:lnSpc>
                    <a:spcPct val="114000"/>
                  </a:lnSpc>
                  <a:buFont typeface="Arial" panose="020B0604020202020204" pitchFamily="34" charset="0"/>
                  <a:buChar char="•"/>
                </a:pPr>
                <a:r>
                  <a:rPr lang="zh-CN" altLang="en-US" sz="2200"/>
                  <a:t>用</a:t>
                </a:r>
                <a14:m>
                  <m:oMath xmlns:m="http://schemas.openxmlformats.org/officeDocument/2006/math">
                    <m:r>
                      <a:rPr lang="en-US" altLang="zh-CN" sz="2200" i="1" dirty="0">
                        <a:latin typeface="Cambria Math" panose="02040503050406030204" pitchFamily="18" charset="0"/>
                      </a:rPr>
                      <m:t>𝑄</m:t>
                    </m:r>
                    <m:r>
                      <a:rPr lang="en-US" altLang="zh-CN" sz="2200" i="1" dirty="0">
                        <a:latin typeface="Cambria Math" panose="02040503050406030204" pitchFamily="18" charset="0"/>
                      </a:rPr>
                      <m:t>(</m:t>
                    </m:r>
                    <m:r>
                      <a:rPr lang="en-US" altLang="zh-CN" sz="2200" i="1" dirty="0">
                        <a:latin typeface="Cambria Math" panose="02040503050406030204" pitchFamily="18" charset="0"/>
                      </a:rPr>
                      <m:t>𝑧</m:t>
                    </m:r>
                    <m:r>
                      <a:rPr lang="en-US" altLang="zh-CN" sz="2200" i="1" dirty="0">
                        <a:latin typeface="Cambria Math" panose="02040503050406030204" pitchFamily="18" charset="0"/>
                      </a:rPr>
                      <m:t>)</m:t>
                    </m:r>
                  </m:oMath>
                </a14:m>
                <a:r>
                  <a:rPr lang="zh-CN" altLang="en-US" sz="2200"/>
                  <a:t>的期望来表示数据的似然函数</a:t>
                </a:r>
                <a:r>
                  <a:rPr lang="en-US" altLang="zh-CN" sz="2200"/>
                  <a:t>, </a:t>
                </a:r>
                <a:r>
                  <a:rPr lang="zh-CN" altLang="en-US" sz="2200"/>
                  <a:t>用极大似然估计更新高斯模型参数</a:t>
                </a:r>
                <a:r>
                  <a:rPr lang="en-US" altLang="zh-CN" sz="2200"/>
                  <a:t>,</a:t>
                </a:r>
                <a:r>
                  <a:rPr lang="zh-CN" altLang="en-US" sz="2200"/>
                  <a:t>作为下一次迭代的初始值</a:t>
                </a:r>
                <a:endParaRPr lang="en-US" altLang="zh-CN" sz="2200"/>
              </a:p>
              <a:p>
                <a:pPr marL="285750" indent="-285750">
                  <a:lnSpc>
                    <a:spcPct val="114000"/>
                  </a:lnSpc>
                  <a:buFont typeface="Arial" panose="020B0604020202020204" pitchFamily="34" charset="0"/>
                  <a:buChar char="•"/>
                </a:pPr>
                <a:r>
                  <a:rPr lang="zh-CN" altLang="en-US" sz="2200"/>
                  <a:t>重复上述步骤直到收敛</a:t>
                </a:r>
                <a:endParaRPr lang="zh-CN" altLang="en-US" sz="2200" dirty="0"/>
              </a:p>
            </p:txBody>
          </p:sp>
        </mc:Choice>
        <mc:Fallback xmlns="">
          <p:sp>
            <p:nvSpPr>
              <p:cNvPr id="10" name="矩形 9">
                <a:extLst>
                  <a:ext uri="{FF2B5EF4-FFF2-40B4-BE49-F238E27FC236}">
                    <a16:creationId xmlns:a16="http://schemas.microsoft.com/office/drawing/2014/main" id="{C7078BD9-6C67-41F9-92CF-35C0AE4CB8BD}"/>
                  </a:ext>
                </a:extLst>
              </p:cNvPr>
              <p:cNvSpPr>
                <a:spLocks noRot="1" noChangeAspect="1" noMove="1" noResize="1" noEditPoints="1" noAdjustHandles="1" noChangeArrowheads="1" noChangeShapeType="1" noTextEdit="1"/>
              </p:cNvSpPr>
              <p:nvPr/>
            </p:nvSpPr>
            <p:spPr>
              <a:xfrm>
                <a:off x="381326" y="4683955"/>
                <a:ext cx="8293614" cy="2000804"/>
              </a:xfrm>
              <a:prstGeom prst="rect">
                <a:avLst/>
              </a:prstGeom>
              <a:blipFill>
                <a:blip r:embed="rId4"/>
                <a:stretch>
                  <a:fillRect l="-882" t="-608" b="-547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BCB57ED-FFD9-4C7B-A26C-EF512D885312}"/>
              </a:ext>
            </a:extLst>
          </p:cNvPr>
          <p:cNvSpPr txBox="1"/>
          <p:nvPr/>
        </p:nvSpPr>
        <p:spPr>
          <a:xfrm>
            <a:off x="381326" y="3851928"/>
            <a:ext cx="5769078" cy="842988"/>
          </a:xfrm>
          <a:prstGeom prst="rect">
            <a:avLst/>
          </a:prstGeom>
          <a:noFill/>
        </p:spPr>
        <p:txBody>
          <a:bodyPr wrap="square">
            <a:spAutoFit/>
          </a:bodyPr>
          <a:lstStyle/>
          <a:p>
            <a:pPr marL="285750" indent="-285750">
              <a:lnSpc>
                <a:spcPct val="114000"/>
              </a:lnSpc>
              <a:buFont typeface="Arial" panose="020B0604020202020204" pitchFamily="34" charset="0"/>
              <a:buChar char="•"/>
            </a:pPr>
            <a:r>
              <a:rPr lang="zh-CN" altLang="en-US" sz="2200"/>
              <a:t>给定每个高斯分布一个初始值</a:t>
            </a:r>
            <a:r>
              <a:rPr lang="en-US" altLang="zh-CN" sz="2200"/>
              <a:t>, </a:t>
            </a:r>
            <a:r>
              <a:rPr lang="zh-CN" altLang="en-US" sz="2200"/>
              <a:t>这个高斯分布就是已知的</a:t>
            </a:r>
            <a:endParaRPr lang="zh-CN" altLang="en-US" sz="2400"/>
          </a:p>
        </p:txBody>
      </p:sp>
    </p:spTree>
    <p:extLst>
      <p:ext uri="{BB962C8B-B14F-4D97-AF65-F5344CB8AC3E}">
        <p14:creationId xmlns:p14="http://schemas.microsoft.com/office/powerpoint/2010/main" val="192516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3AA83A0-CC28-C287-D216-3A59F08C9322}"/>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高斯混合模型</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77D2BD78-6CF7-7E36-0198-F160D066273E}"/>
                  </a:ext>
                </a:extLst>
              </p:cNvPr>
              <p:cNvSpPr>
                <a:spLocks noGrp="1"/>
              </p:cNvSpPr>
              <p:nvPr>
                <p:ph idx="1"/>
              </p:nvPr>
            </p:nvSpPr>
            <p:spPr>
              <a:xfrm>
                <a:off x="363729" y="2498834"/>
                <a:ext cx="8416541" cy="4122683"/>
              </a:xfrm>
            </p:spPr>
            <p:txBody>
              <a:bodyPr>
                <a:noAutofit/>
              </a:bodyPr>
              <a:lstStyle/>
              <a:p>
                <a:pPr>
                  <a:lnSpc>
                    <a:spcPct val="100000"/>
                  </a:lnSpc>
                </a:pPr>
                <a:r>
                  <a:rPr kumimoji="1" lang="zh-CN" altLang="en-US" sz="2200" dirty="0"/>
                  <a:t>概率分布模型</a:t>
                </a:r>
                <a:r>
                  <a:rPr kumimoji="1" lang="en-US" altLang="zh-CN" sz="2200" dirty="0"/>
                  <a:t>: </a:t>
                </a:r>
              </a:p>
              <a:p>
                <a:pPr marL="0" indent="0">
                  <a:lnSpc>
                    <a:spcPct val="100000"/>
                  </a:lnSpc>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𝑃</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𝑦</m:t>
                          </m:r>
                        </m:e>
                        <m:e>
                          <m:r>
                            <a:rPr kumimoji="1" lang="zh-CN" altLang="en-US" sz="2000" b="0" i="1" smtClean="0">
                              <a:latin typeface="Cambria Math" panose="02040503050406030204" pitchFamily="18" charset="0"/>
                            </a:rPr>
                            <m:t>𝜃</m:t>
                          </m:r>
                        </m:e>
                      </m:d>
                      <m:r>
                        <a:rPr kumimoji="1" lang="en-US" altLang="zh-CN" sz="2000" b="0" i="1"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𝐾</m:t>
                          </m:r>
                        </m:sup>
                        <m:e>
                          <m:sSub>
                            <m:sSubPr>
                              <m:ctrlPr>
                                <a:rPr kumimoji="1" lang="en-US" altLang="zh-CN" sz="2000" b="0" i="1" smtClean="0">
                                  <a:latin typeface="Cambria Math" panose="02040503050406030204" pitchFamily="18" charset="0"/>
                                </a:rPr>
                              </m:ctrlPr>
                            </m:sSubPr>
                            <m:e>
                              <m:r>
                                <a:rPr kumimoji="1" lang="zh-CN" altLang="en-US" sz="2000" b="0" i="1" smtClean="0">
                                  <a:latin typeface="Cambria Math" panose="02040503050406030204" pitchFamily="18" charset="0"/>
                                </a:rPr>
                                <m:t>𝛼</m:t>
                              </m:r>
                            </m:e>
                            <m:sub>
                              <m:r>
                                <a:rPr kumimoji="1" lang="en-US" altLang="zh-CN" sz="2000" b="0" i="1" smtClean="0">
                                  <a:latin typeface="Cambria Math" panose="02040503050406030204" pitchFamily="18" charset="0"/>
                                </a:rPr>
                                <m:t>𝑘</m:t>
                              </m:r>
                            </m:sub>
                          </m:sSub>
                          <m:r>
                            <a:rPr kumimoji="1" lang="zh-CN" altLang="en-US" sz="2000" b="0" i="1" smtClean="0">
                              <a:latin typeface="Cambria Math" panose="02040503050406030204" pitchFamily="18" charset="0"/>
                            </a:rPr>
                            <m:t>𝜙</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zh-CN" altLang="en-US" sz="2000" b="0" i="1" smtClean="0">
                                  <a:latin typeface="Cambria Math" panose="02040503050406030204" pitchFamily="18" charset="0"/>
                                </a:rPr>
                                <m:t>𝜃</m:t>
                              </m:r>
                            </m:e>
                            <m:sub>
                              <m:r>
                                <a:rPr kumimoji="1" lang="en-US" altLang="zh-CN" sz="2000" b="0" i="1" smtClean="0">
                                  <a:latin typeface="Cambria Math" panose="02040503050406030204" pitchFamily="18" charset="0"/>
                                </a:rPr>
                                <m:t>𝑘</m:t>
                              </m:r>
                            </m:sub>
                          </m:sSub>
                        </m:e>
                      </m:nary>
                      <m:r>
                        <a:rPr kumimoji="1" lang="en-US" altLang="zh-CN" sz="2000" b="0" i="1" smtClean="0">
                          <a:latin typeface="Cambria Math" panose="02040503050406030204" pitchFamily="18" charset="0"/>
                        </a:rPr>
                        <m:t>)</m:t>
                      </m:r>
                    </m:oMath>
                  </m:oMathPara>
                </a14:m>
                <a:endParaRPr kumimoji="1" lang="en-US" altLang="zh-CN" sz="2000" dirty="0"/>
              </a:p>
              <a:p>
                <a:pPr marL="0" indent="0">
                  <a:lnSpc>
                    <a:spcPct val="100000"/>
                  </a:lnSpc>
                  <a:buNone/>
                </a:pPr>
                <a:r>
                  <a:rPr kumimoji="1" lang="en-US" altLang="zh-CN" sz="2200" dirty="0"/>
                  <a:t>    </a:t>
                </a:r>
                <a14:m>
                  <m:oMath xmlns:m="http://schemas.openxmlformats.org/officeDocument/2006/math">
                    <m:r>
                      <m:rPr>
                        <m:nor/>
                      </m:rPr>
                      <a:rPr kumimoji="1" lang="zh-CN" altLang="en-US" sz="2200" dirty="0"/>
                      <m:t>系数</m:t>
                    </m:r>
                    <m:r>
                      <m:rPr>
                        <m:nor/>
                      </m:rPr>
                      <a:rPr kumimoji="1" lang="en-US" altLang="zh-CN" sz="2200" b="0" i="0" dirty="0" smtClean="0"/>
                      <m:t>:</m:t>
                    </m:r>
                    <m:r>
                      <a:rPr kumimoji="1" lang="en-US" altLang="zh-CN" sz="2200" b="0" i="1" dirty="0" smtClean="0">
                        <a:latin typeface="Cambria Math" panose="02040503050406030204" pitchFamily="18" charset="0"/>
                      </a:rPr>
                      <m:t> </m:t>
                    </m:r>
                  </m:oMath>
                </a14:m>
                <a:endParaRPr kumimoji="1" lang="en-US" altLang="zh-CN" sz="22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sSub>
                        <m:sSubPr>
                          <m:ctrlPr>
                            <a:rPr kumimoji="1" lang="en-US" altLang="zh-CN" sz="2000" i="1" smtClean="0">
                              <a:latin typeface="Cambria Math" panose="02040503050406030204" pitchFamily="18" charset="0"/>
                            </a:rPr>
                          </m:ctrlPr>
                        </m:sSubPr>
                        <m:e>
                          <m:r>
                            <a:rPr kumimoji="1" lang="zh-CN" altLang="en-US" sz="2000" i="1" smtClean="0">
                              <a:latin typeface="Cambria Math" panose="02040503050406030204" pitchFamily="18" charset="0"/>
                            </a:rPr>
                            <m:t>𝛼</m:t>
                          </m:r>
                        </m:e>
                        <m:sub>
                          <m:r>
                            <a:rPr kumimoji="1" lang="en-US" altLang="zh-CN" sz="2000" b="0" i="1" smtClean="0">
                              <a:latin typeface="Cambria Math" panose="02040503050406030204" pitchFamily="18" charset="0"/>
                            </a:rPr>
                            <m:t>𝑘</m:t>
                          </m:r>
                        </m:sub>
                      </m:sSub>
                      <m:r>
                        <a:rPr kumimoji="1" lang="en-US" altLang="zh-CN" sz="200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0,  </m:t>
                      </m:r>
                      <m:nary>
                        <m:naryPr>
                          <m:chr m:val="∑"/>
                          <m:ctrlPr>
                            <a:rPr kumimoji="1" lang="en-US" altLang="zh-CN" sz="2000" i="1" smtClean="0">
                              <a:latin typeface="Cambria Math" panose="02040503050406030204" pitchFamily="18" charset="0"/>
                            </a:rPr>
                          </m:ctrlPr>
                        </m:naryPr>
                        <m:sub>
                          <m:r>
                            <m:rPr>
                              <m:brk m:alnAt="23"/>
                            </m:rPr>
                            <a:rPr kumimoji="1" lang="en-US" altLang="zh-CN" sz="2000" i="1">
                              <a:latin typeface="Cambria Math" panose="02040503050406030204" pitchFamily="18" charset="0"/>
                            </a:rPr>
                            <m:t>𝑘</m:t>
                          </m:r>
                          <m:r>
                            <a:rPr kumimoji="1" lang="en-US" altLang="zh-CN" sz="2000" i="1">
                              <a:latin typeface="Cambria Math" panose="02040503050406030204" pitchFamily="18" charset="0"/>
                            </a:rPr>
                            <m:t>=1</m:t>
                          </m:r>
                        </m:sub>
                        <m:sup>
                          <m:r>
                            <a:rPr kumimoji="1" lang="en-US" altLang="zh-CN" sz="2000" i="1">
                              <a:latin typeface="Cambria Math" panose="02040503050406030204" pitchFamily="18" charset="0"/>
                            </a:rPr>
                            <m:t>𝐾</m:t>
                          </m:r>
                        </m:sup>
                        <m:e>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𝛼</m:t>
                              </m:r>
                            </m:e>
                            <m:sub>
                              <m:r>
                                <a:rPr kumimoji="1" lang="en-US" altLang="zh-CN" sz="2000" i="1">
                                  <a:latin typeface="Cambria Math" panose="02040503050406030204" pitchFamily="18" charset="0"/>
                                </a:rPr>
                                <m:t>𝑘</m:t>
                              </m:r>
                            </m:sub>
                          </m:sSub>
                          <m:r>
                            <a:rPr kumimoji="1" lang="en-US" altLang="zh-CN" sz="2000" b="0" i="1" smtClean="0">
                              <a:latin typeface="Cambria Math" panose="02040503050406030204" pitchFamily="18" charset="0"/>
                            </a:rPr>
                            <m:t>=1</m:t>
                          </m:r>
                        </m:e>
                      </m:nary>
                    </m:oMath>
                  </m:oMathPara>
                </a14:m>
                <a:endParaRPr kumimoji="1" lang="en-US" altLang="zh-CN" sz="2200" dirty="0"/>
              </a:p>
              <a:p>
                <a:pPr marL="0" indent="0">
                  <a:lnSpc>
                    <a:spcPct val="100000"/>
                  </a:lnSpc>
                  <a:buNone/>
                </a:pPr>
                <a:r>
                  <a:rPr kumimoji="1" lang="en-US" altLang="zh-CN" sz="2200" dirty="0"/>
                  <a:t>    </a:t>
                </a:r>
                <a14:m>
                  <m:oMath xmlns:m="http://schemas.openxmlformats.org/officeDocument/2006/math">
                    <m:r>
                      <m:rPr>
                        <m:nor/>
                      </m:rPr>
                      <a:rPr kumimoji="1" lang="zh-CN" altLang="en-US" sz="2200" dirty="0"/>
                      <m:t>高斯分布密度</m:t>
                    </m:r>
                    <m:r>
                      <a:rPr kumimoji="1" lang="en-US" altLang="zh-CN" sz="2200" b="0" i="1" dirty="0" smtClean="0">
                        <a:latin typeface="Cambria Math" panose="02040503050406030204" pitchFamily="18" charset="0"/>
                      </a:rPr>
                      <m:t>: </m:t>
                    </m:r>
                  </m:oMath>
                </a14:m>
                <a:endParaRPr kumimoji="1" lang="en-US" altLang="zh-CN" sz="2200" b="0" i="1" dirty="0">
                  <a:latin typeface="Cambria Math" panose="02040503050406030204" pitchFamily="18" charset="0"/>
                </a:endParaRPr>
              </a:p>
              <a:p>
                <a:pPr marL="0" indent="0" algn="ctr">
                  <a:lnSpc>
                    <a:spcPct val="150000"/>
                  </a:lnSpc>
                  <a:buNone/>
                </a:pPr>
                <a14:m>
                  <m:oMath xmlns:m="http://schemas.openxmlformats.org/officeDocument/2006/math">
                    <m:r>
                      <a:rPr kumimoji="1" lang="zh-CN" altLang="en-US" sz="2000" b="0" i="1" smtClean="0">
                        <a:latin typeface="Cambria Math" panose="02040503050406030204" pitchFamily="18" charset="0"/>
                      </a:rPr>
                      <m:t>𝜙</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𝑦</m:t>
                        </m:r>
                      </m:e>
                      <m:e>
                        <m:sSub>
                          <m:sSubPr>
                            <m:ctrlPr>
                              <a:rPr kumimoji="1" lang="en-US" altLang="zh-CN" sz="2000" b="0" i="1" smtClean="0">
                                <a:latin typeface="Cambria Math" panose="02040503050406030204" pitchFamily="18" charset="0"/>
                              </a:rPr>
                            </m:ctrlPr>
                          </m:sSubPr>
                          <m:e>
                            <m:r>
                              <a:rPr kumimoji="1" lang="zh-CN" altLang="en-US" sz="2000" b="0" i="1" smtClean="0">
                                <a:latin typeface="Cambria Math" panose="02040503050406030204" pitchFamily="18" charset="0"/>
                              </a:rPr>
                              <m:t>𝜃</m:t>
                            </m:r>
                          </m:e>
                          <m:sub>
                            <m:r>
                              <a:rPr kumimoji="1" lang="en-US" altLang="zh-CN" sz="2000" b="0" i="1" smtClean="0">
                                <a:latin typeface="Cambria Math" panose="02040503050406030204" pitchFamily="18" charset="0"/>
                              </a:rPr>
                              <m:t>𝑘</m:t>
                            </m:r>
                          </m:sub>
                        </m:sSub>
                      </m:e>
                    </m:d>
                    <m:r>
                      <a:rPr kumimoji="1" lang="en-US" altLang="zh-CN" sz="2000" b="0" i="0"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ad>
                          <m:radPr>
                            <m:degHide m:val="on"/>
                            <m:ctrlPr>
                              <a:rPr kumimoji="1" lang="en-US" altLang="zh-CN" sz="2000" b="0" i="1" smtClean="0">
                                <a:latin typeface="Cambria Math" panose="02040503050406030204" pitchFamily="18" charset="0"/>
                              </a:rPr>
                            </m:ctrlPr>
                          </m:radPr>
                          <m:deg/>
                          <m:e>
                            <m:r>
                              <a:rPr kumimoji="1" lang="en-US" altLang="zh-CN" sz="2000" b="0" i="1" smtClean="0">
                                <a:latin typeface="Cambria Math" panose="02040503050406030204" pitchFamily="18" charset="0"/>
                              </a:rPr>
                              <m:t>2</m:t>
                            </m:r>
                            <m:r>
                              <a:rPr kumimoji="1" lang="zh-CN" altLang="en-US" sz="2000" b="0" i="1" smtClean="0">
                                <a:latin typeface="Cambria Math" panose="02040503050406030204" pitchFamily="18" charset="0"/>
                              </a:rPr>
                              <m:t>𝜋</m:t>
                            </m:r>
                          </m:e>
                        </m:rad>
                        <m:sSub>
                          <m:sSubPr>
                            <m:ctrlPr>
                              <a:rPr kumimoji="1" lang="en-US" altLang="zh-CN" sz="2000" b="0" i="1" smtClean="0">
                                <a:latin typeface="Cambria Math" panose="02040503050406030204" pitchFamily="18" charset="0"/>
                              </a:rPr>
                            </m:ctrlPr>
                          </m:sSubPr>
                          <m:e>
                            <m:r>
                              <a:rPr kumimoji="1" lang="zh-CN" altLang="en-US" sz="2000" b="0" i="1" smtClean="0">
                                <a:latin typeface="Cambria Math" panose="02040503050406030204" pitchFamily="18" charset="0"/>
                              </a:rPr>
                              <m:t>𝜎</m:t>
                            </m:r>
                          </m:e>
                          <m:sub>
                            <m:r>
                              <a:rPr kumimoji="1" lang="en-US" altLang="zh-CN" sz="2000" b="0" i="1" smtClean="0">
                                <a:latin typeface="Cambria Math" panose="02040503050406030204" pitchFamily="18" charset="0"/>
                              </a:rPr>
                              <m:t>𝑘</m:t>
                            </m:r>
                          </m:sub>
                        </m:sSub>
                      </m:den>
                    </m:f>
                    <m:r>
                      <m:rPr>
                        <m:sty m:val="p"/>
                      </m:rPr>
                      <a:rPr kumimoji="1" lang="en-US" altLang="zh-CN" sz="2000" b="0" i="0" smtClean="0">
                        <a:latin typeface="Cambria Math" panose="02040503050406030204" pitchFamily="18" charset="0"/>
                      </a:rPr>
                      <m:t>exp</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𝜇</m:t>
                                    </m:r>
                                  </m:e>
                                  <m:sub>
                                    <m:r>
                                      <a:rPr kumimoji="1" lang="en-US" altLang="zh-CN" sz="2000" i="1">
                                        <a:latin typeface="Cambria Math" panose="02040503050406030204" pitchFamily="18" charset="0"/>
                                      </a:rPr>
                                      <m:t>𝑘</m:t>
                                    </m:r>
                                  </m:sub>
                                </m:sSub>
                                <m:r>
                                  <a:rPr kumimoji="1" lang="en-US" altLang="zh-CN" sz="2000" b="0" i="1" smtClean="0">
                                    <a:latin typeface="Cambria Math" panose="02040503050406030204" pitchFamily="18" charset="0"/>
                                  </a:rPr>
                                  <m:t>)</m:t>
                                </m:r>
                              </m:e>
                              <m:sup>
                                <m:r>
                                  <a:rPr kumimoji="1" lang="en-US" altLang="zh-CN" sz="2000" b="0" i="1" smtClean="0">
                                    <a:latin typeface="Cambria Math" panose="02040503050406030204" pitchFamily="18" charset="0"/>
                                  </a:rPr>
                                  <m:t>2</m:t>
                                </m:r>
                              </m:sup>
                            </m:sSup>
                          </m:num>
                          <m:den>
                            <m:r>
                              <a:rPr kumimoji="1" lang="en-US" altLang="zh-CN" sz="2000" b="0" i="1" smtClean="0">
                                <a:latin typeface="Cambria Math" panose="02040503050406030204" pitchFamily="18" charset="0"/>
                              </a:rPr>
                              <m:t>2</m:t>
                            </m:r>
                            <m:sSubSup>
                              <m:sSubSupPr>
                                <m:ctrlPr>
                                  <a:rPr kumimoji="1" lang="en-US" altLang="zh-CN" sz="2000" i="1">
                                    <a:latin typeface="Cambria Math" panose="02040503050406030204" pitchFamily="18" charset="0"/>
                                  </a:rPr>
                                </m:ctrlPr>
                              </m:sSubSup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up>
                                <m:r>
                                  <a:rPr kumimoji="1" lang="en-US" altLang="zh-CN" sz="2000" i="1">
                                    <a:latin typeface="Cambria Math" panose="02040503050406030204" pitchFamily="18" charset="0"/>
                                  </a:rPr>
                                  <m:t>2</m:t>
                                </m:r>
                              </m:sup>
                            </m:sSubSup>
                          </m:den>
                        </m:f>
                      </m:e>
                    </m:d>
                  </m:oMath>
                </a14:m>
                <a:r>
                  <a:rPr kumimoji="1" lang="en-US" altLang="zh-CN" sz="2000" dirty="0">
                    <a:latin typeface="Cambria Math" panose="02040503050406030204" pitchFamily="18" charset="0"/>
                  </a:rPr>
                  <a:t>,</a:t>
                </a:r>
                <a:r>
                  <a:rPr kumimoji="1" lang="en-US" altLang="zh-CN" sz="2000" i="1" dirty="0">
                    <a:latin typeface="Cambria Math" panose="020405030504060302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𝜃</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𝜇</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sSubSup>
                      <m:sSubSupPr>
                        <m:ctrlPr>
                          <a:rPr kumimoji="1" lang="en-US" altLang="zh-CN" sz="2000" i="1">
                            <a:latin typeface="Cambria Math" panose="02040503050406030204" pitchFamily="18" charset="0"/>
                          </a:rPr>
                        </m:ctrlPr>
                      </m:sSubSup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up>
                        <m:r>
                          <a:rPr kumimoji="1" lang="en-US" altLang="zh-CN" sz="2000" i="1" smtClean="0">
                            <a:latin typeface="Cambria Math" panose="02040503050406030204" pitchFamily="18" charset="0"/>
                          </a:rPr>
                          <m:t>2</m:t>
                        </m:r>
                      </m:sup>
                    </m:sSubSup>
                    <m:r>
                      <a:rPr kumimoji="1" lang="en-US" altLang="zh-CN" sz="2000" i="1">
                        <a:latin typeface="Cambria Math" panose="02040503050406030204" pitchFamily="18" charset="0"/>
                      </a:rPr>
                      <m:t>)</m:t>
                    </m:r>
                  </m:oMath>
                </a14:m>
                <a:endParaRPr kumimoji="1" lang="en-US" altLang="zh-CN" sz="2000" dirty="0"/>
              </a:p>
            </p:txBody>
          </p:sp>
        </mc:Choice>
        <mc:Fallback xmlns="">
          <p:sp>
            <p:nvSpPr>
              <p:cNvPr id="5" name="内容占位符 2">
                <a:extLst>
                  <a:ext uri="{FF2B5EF4-FFF2-40B4-BE49-F238E27FC236}">
                    <a16:creationId xmlns:a16="http://schemas.microsoft.com/office/drawing/2014/main" id="{77D2BD78-6CF7-7E36-0198-F160D066273E}"/>
                  </a:ext>
                </a:extLst>
              </p:cNvPr>
              <p:cNvSpPr>
                <a:spLocks noGrp="1" noRot="1" noChangeAspect="1" noMove="1" noResize="1" noEditPoints="1" noAdjustHandles="1" noChangeArrowheads="1" noChangeShapeType="1" noTextEdit="1"/>
              </p:cNvSpPr>
              <p:nvPr>
                <p:ph idx="1"/>
              </p:nvPr>
            </p:nvSpPr>
            <p:spPr>
              <a:xfrm>
                <a:off x="363729" y="2498834"/>
                <a:ext cx="8416541" cy="4122683"/>
              </a:xfrm>
              <a:blipFill>
                <a:blip r:embed="rId2"/>
                <a:stretch>
                  <a:fillRect l="-870" t="-103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155095C-03E0-06D1-391E-0CD7467A191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35</a:t>
            </a:fld>
            <a:endParaRPr lang="en-US" dirty="0"/>
          </a:p>
        </p:txBody>
      </p:sp>
    </p:spTree>
    <p:extLst>
      <p:ext uri="{BB962C8B-B14F-4D97-AF65-F5344CB8AC3E}">
        <p14:creationId xmlns:p14="http://schemas.microsoft.com/office/powerpoint/2010/main" val="3453692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BBBFC82-6996-D46D-2CD1-652271DF217C}"/>
              </a:ext>
            </a:extLst>
          </p:cNvPr>
          <p:cNvSpPr txBox="1"/>
          <p:nvPr/>
        </p:nvSpPr>
        <p:spPr>
          <a:xfrm>
            <a:off x="188311"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高斯混合模型参数估计的</a:t>
            </a:r>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77F32AF0-CC0D-5964-B9BE-24ECB7F75B18}"/>
                  </a:ext>
                </a:extLst>
              </p:cNvPr>
              <p:cNvSpPr>
                <a:spLocks noGrp="1"/>
              </p:cNvSpPr>
              <p:nvPr>
                <p:ph idx="1"/>
              </p:nvPr>
            </p:nvSpPr>
            <p:spPr>
              <a:xfrm>
                <a:off x="449316" y="2606341"/>
                <a:ext cx="8285609" cy="3889052"/>
              </a:xfrm>
            </p:spPr>
            <p:txBody>
              <a:bodyPr>
                <a:normAutofit fontScale="92500"/>
              </a:bodyPr>
              <a:lstStyle/>
              <a:p>
                <a:pPr>
                  <a:lnSpc>
                    <a:spcPct val="114000"/>
                  </a:lnSpc>
                </a:pPr>
                <a:r>
                  <a:rPr kumimoji="1" lang="zh-CN" altLang="en-US" sz="2200" dirty="0"/>
                  <a:t>假设观测数据</a:t>
                </a:r>
                <a:r>
                  <a:rPr kumimoji="1" lang="en-US" altLang="zh-CN" sz="2200" dirty="0"/>
                  <a:t> </a:t>
                </a:r>
                <a14:m>
                  <m:oMath xmlns:m="http://schemas.openxmlformats.org/officeDocument/2006/math">
                    <m:r>
                      <a:rPr kumimoji="1" lang="en-US" altLang="zh-CN" sz="2200" i="1" dirty="0" smtClean="0">
                        <a:latin typeface="Cambria Math" panose="02040503050406030204" pitchFamily="18" charset="0"/>
                      </a:rPr>
                      <m:t>𝑦</m:t>
                    </m:r>
                    <m:r>
                      <a:rPr kumimoji="1" lang="en-US" altLang="zh-CN" sz="2200" i="1" baseline="-25000" dirty="0">
                        <a:latin typeface="Cambria Math" panose="02040503050406030204" pitchFamily="18" charset="0"/>
                      </a:rPr>
                      <m:t>1</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𝑦</m:t>
                    </m:r>
                    <m:r>
                      <a:rPr kumimoji="1" lang="en-US" altLang="zh-CN" sz="2200" i="1" baseline="-25000" dirty="0">
                        <a:latin typeface="Cambria Math" panose="02040503050406030204" pitchFamily="18" charset="0"/>
                      </a:rPr>
                      <m:t>2</m:t>
                    </m:r>
                    <m:r>
                      <a:rPr kumimoji="1" lang="en-US" altLang="zh-CN" sz="2200" i="1" dirty="0">
                        <a:latin typeface="Cambria Math" panose="02040503050406030204" pitchFamily="18" charset="0"/>
                      </a:rPr>
                      <m:t>,….</m:t>
                    </m:r>
                    <m:r>
                      <a:rPr kumimoji="1" lang="en-US" altLang="zh-CN" sz="2200" i="1" dirty="0" err="1">
                        <a:latin typeface="Cambria Math" panose="02040503050406030204" pitchFamily="18" charset="0"/>
                      </a:rPr>
                      <m:t>𝑦</m:t>
                    </m:r>
                    <m:r>
                      <a:rPr kumimoji="1" lang="en-US" altLang="zh-CN" sz="2200" i="1" baseline="-25000" dirty="0" err="1">
                        <a:latin typeface="Cambria Math" panose="02040503050406030204" pitchFamily="18" charset="0"/>
                      </a:rPr>
                      <m:t>𝑁</m:t>
                    </m:r>
                  </m:oMath>
                </a14:m>
                <a:r>
                  <a:rPr kumimoji="1" lang="en-US" altLang="zh-CN" sz="2200" dirty="0"/>
                  <a:t> </a:t>
                </a:r>
                <a:r>
                  <a:rPr kumimoji="1" lang="zh-CN" altLang="en-US" sz="2200" dirty="0"/>
                  <a:t>由高斯混合模型生成</a:t>
                </a:r>
                <a:endParaRPr kumimoji="1" lang="en-US" altLang="zh-CN" sz="2200" dirty="0"/>
              </a:p>
              <a:p>
                <a:pPr marL="0" indent="0">
                  <a:lnSpc>
                    <a:spcPct val="114000"/>
                  </a:lnSpc>
                  <a:buNone/>
                </a:pPr>
                <a14:m>
                  <m:oMathPara xmlns:m="http://schemas.openxmlformats.org/officeDocument/2006/math">
                    <m:oMathParaPr>
                      <m:jc m:val="centerGroup"/>
                    </m:oMathParaPr>
                    <m:oMath xmlns:m="http://schemas.openxmlformats.org/officeDocument/2006/math">
                      <m:r>
                        <a:rPr kumimoji="1" lang="en-US" altLang="zh-CN" sz="2200" b="0" i="1" smtClean="0">
                          <a:latin typeface="Cambria Math" panose="02040503050406030204" pitchFamily="18" charset="0"/>
                        </a:rPr>
                        <m:t>𝑃</m:t>
                      </m:r>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𝑦</m:t>
                          </m:r>
                        </m:e>
                        <m:e>
                          <m:r>
                            <a:rPr kumimoji="1" lang="zh-CN" altLang="en-US" sz="2200" b="0" i="1" smtClean="0">
                              <a:latin typeface="Cambria Math" panose="02040503050406030204" pitchFamily="18" charset="0"/>
                            </a:rPr>
                            <m:t>𝜃</m:t>
                          </m:r>
                        </m:e>
                      </m:d>
                      <m:r>
                        <a:rPr kumimoji="1" lang="en-US" altLang="zh-CN" sz="2200" b="0" i="1" smtClean="0">
                          <a:latin typeface="Cambria Math" panose="02040503050406030204" pitchFamily="18" charset="0"/>
                        </a:rPr>
                        <m:t>=</m:t>
                      </m:r>
                      <m:nary>
                        <m:naryPr>
                          <m:chr m:val="∑"/>
                          <m:ctrlPr>
                            <a:rPr kumimoji="1" lang="en-US" altLang="zh-CN" sz="2200" b="0" i="1" smtClean="0">
                              <a:latin typeface="Cambria Math" panose="02040503050406030204" pitchFamily="18" charset="0"/>
                            </a:rPr>
                          </m:ctrlPr>
                        </m:naryPr>
                        <m:sub>
                          <m:r>
                            <m:rPr>
                              <m:brk m:alnAt="23"/>
                            </m:rPr>
                            <a:rPr kumimoji="1" lang="en-US" altLang="zh-CN" sz="2200" b="0" i="1" smtClean="0">
                              <a:latin typeface="Cambria Math" panose="02040503050406030204" pitchFamily="18" charset="0"/>
                            </a:rPr>
                            <m:t>𝑘</m:t>
                          </m:r>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𝐾</m:t>
                          </m:r>
                        </m:sup>
                        <m:e>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𝛼</m:t>
                              </m:r>
                            </m:e>
                            <m:sub>
                              <m:r>
                                <a:rPr kumimoji="1" lang="en-US" altLang="zh-CN" sz="2200" i="1">
                                  <a:latin typeface="Cambria Math" panose="02040503050406030204" pitchFamily="18" charset="0"/>
                                </a:rPr>
                                <m:t>𝑘</m:t>
                              </m:r>
                            </m:sub>
                          </m:sSub>
                          <m:r>
                            <a:rPr kumimoji="1" lang="zh-CN" altLang="en-US" sz="2200" i="1">
                              <a:latin typeface="Cambria Math" panose="02040503050406030204" pitchFamily="18" charset="0"/>
                            </a:rPr>
                            <m:t>𝜙</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𝑦</m:t>
                          </m:r>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𝑘</m:t>
                              </m:r>
                            </m:sub>
                          </m:sSub>
                          <m:r>
                            <a:rPr kumimoji="1" lang="en-US" altLang="zh-CN" sz="2200" b="0" i="1" smtClean="0">
                              <a:latin typeface="Cambria Math" panose="02040503050406030204" pitchFamily="18" charset="0"/>
                            </a:rPr>
                            <m:t>)</m:t>
                          </m:r>
                        </m:e>
                      </m:nary>
                    </m:oMath>
                  </m:oMathPara>
                </a14:m>
                <a:endParaRPr kumimoji="1" lang="en-US" altLang="zh-CN" sz="2200" dirty="0"/>
              </a:p>
              <a:p>
                <a:pPr marL="0" indent="0">
                  <a:lnSpc>
                    <a:spcPct val="114000"/>
                  </a:lnSpc>
                  <a:buNone/>
                </a:pPr>
                <a14:m>
                  <m:oMathPara xmlns:m="http://schemas.openxmlformats.org/officeDocument/2006/math">
                    <m:oMathParaPr>
                      <m:jc m:val="centerGroup"/>
                    </m:oMathParaPr>
                    <m:oMath xmlns:m="http://schemas.openxmlformats.org/officeDocument/2006/math">
                      <m:r>
                        <a:rPr kumimoji="1" lang="zh-CN" altLang="en-US" sz="2200" i="1" smtClean="0">
                          <a:latin typeface="Cambria Math" panose="02040503050406030204" pitchFamily="18" charset="0"/>
                        </a:rPr>
                        <m:t>𝜃</m:t>
                      </m:r>
                      <m:r>
                        <a:rPr kumimoji="1" lang="en-US" altLang="zh-CN" sz="2200" b="0" i="1" smtClean="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𝛼</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𝜇</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𝜎</m:t>
                          </m:r>
                        </m:e>
                        <m:sub>
                          <m:r>
                            <a:rPr kumimoji="1" lang="en-US" altLang="zh-CN" sz="2200" i="1">
                              <a:latin typeface="Cambria Math" panose="02040503050406030204" pitchFamily="18" charset="0"/>
                            </a:rPr>
                            <m:t>𝑘</m:t>
                          </m:r>
                        </m:sub>
                        <m:sup>
                          <m:r>
                            <a:rPr kumimoji="1" lang="en-US" altLang="zh-CN" sz="2200" i="1">
                              <a:latin typeface="Cambria Math" panose="02040503050406030204" pitchFamily="18" charset="0"/>
                            </a:rPr>
                            <m:t>2</m:t>
                          </m:r>
                        </m:sup>
                      </m:sSubSup>
                      <m:r>
                        <a:rPr kumimoji="1" lang="en-US" altLang="zh-CN" sz="2200" b="0" i="1" smtClean="0">
                          <a:latin typeface="Cambria Math" panose="02040503050406030204" pitchFamily="18" charset="0"/>
                          <a:ea typeface="Cambria Math" panose="02040503050406030204" pitchFamily="18" charset="0"/>
                        </a:rPr>
                        <m:t>)</m:t>
                      </m:r>
                      <m:sSubSup>
                        <m:sSubSupPr>
                          <m:ctrlPr>
                            <a:rPr kumimoji="1" lang="en-US" altLang="zh-CN" sz="2200" b="0" i="1" smtClean="0">
                              <a:latin typeface="Cambria Math" panose="02040503050406030204" pitchFamily="18" charset="0"/>
                              <a:ea typeface="Cambria Math" panose="02040503050406030204" pitchFamily="18" charset="0"/>
                            </a:rPr>
                          </m:ctrlPr>
                        </m:sSubSupPr>
                        <m:e>
                          <m:r>
                            <a:rPr kumimoji="1" lang="en-US" altLang="zh-CN" sz="2200" b="0" i="1" smtClean="0">
                              <a:latin typeface="Cambria Math" panose="02040503050406030204" pitchFamily="18" charset="0"/>
                              <a:ea typeface="Cambria Math" panose="02040503050406030204" pitchFamily="18" charset="0"/>
                            </a:rPr>
                            <m:t>|</m:t>
                          </m:r>
                        </m:e>
                        <m:sub>
                          <m:r>
                            <a:rPr kumimoji="1" lang="en-US" altLang="zh-CN" sz="2200" b="0" i="1" smtClean="0">
                              <a:latin typeface="Cambria Math" panose="02040503050406030204" pitchFamily="18" charset="0"/>
                              <a:ea typeface="Cambria Math" panose="02040503050406030204" pitchFamily="18" charset="0"/>
                            </a:rPr>
                            <m:t>𝑘</m:t>
                          </m:r>
                          <m:r>
                            <a:rPr kumimoji="1" lang="en-US" altLang="zh-CN" sz="2200" b="0" i="1" smtClean="0">
                              <a:latin typeface="Cambria Math" panose="02040503050406030204" pitchFamily="18" charset="0"/>
                              <a:ea typeface="Cambria Math" panose="02040503050406030204" pitchFamily="18" charset="0"/>
                            </a:rPr>
                            <m:t>=1</m:t>
                          </m:r>
                        </m:sub>
                        <m:sup>
                          <m:r>
                            <a:rPr kumimoji="1" lang="en-US" altLang="zh-CN" sz="2200" b="0" i="1" smtClean="0">
                              <a:latin typeface="Cambria Math" panose="02040503050406030204" pitchFamily="18" charset="0"/>
                              <a:ea typeface="Cambria Math" panose="02040503050406030204" pitchFamily="18" charset="0"/>
                            </a:rPr>
                            <m:t>𝐾</m:t>
                          </m:r>
                        </m:sup>
                      </m:sSubSup>
                    </m:oMath>
                  </m:oMathPara>
                </a14:m>
                <a:endParaRPr kumimoji="1" lang="en-US" altLang="zh-CN" sz="2200" dirty="0"/>
              </a:p>
              <a:p>
                <a:pPr>
                  <a:lnSpc>
                    <a:spcPct val="114000"/>
                  </a:lnSpc>
                </a:pPr>
                <a:r>
                  <a:rPr kumimoji="1" lang="zh-CN" altLang="en-US" sz="2200" dirty="0"/>
                  <a:t>隐变量</a:t>
                </a:r>
                <a:r>
                  <a:rPr kumimoji="1" lang="en-US" altLang="zh-CN" sz="2200" dirty="0"/>
                  <a:t>: </a:t>
                </a:r>
                <a:r>
                  <a:rPr kumimoji="1" lang="zh-CN" altLang="en-US" sz="2200" dirty="0"/>
                  <a:t>观测数据</a:t>
                </a:r>
                <a:r>
                  <a:rPr kumimoji="1" lang="en-US" altLang="zh-CN" sz="2200" dirty="0"/>
                  <a:t> </a:t>
                </a:r>
                <a14:m>
                  <m:oMath xmlns:m="http://schemas.openxmlformats.org/officeDocument/2006/math">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oMath>
                </a14:m>
                <a:r>
                  <a:rPr kumimoji="1" lang="en-US" altLang="zh-CN" sz="2200" dirty="0"/>
                  <a:t> </a:t>
                </a:r>
                <a:r>
                  <a:rPr kumimoji="1" lang="zh-CN" altLang="en-US" sz="2200" dirty="0"/>
                  <a:t>由第</a:t>
                </a:r>
                <a14:m>
                  <m:oMath xmlns:m="http://schemas.openxmlformats.org/officeDocument/2006/math">
                    <m:r>
                      <a:rPr kumimoji="1" lang="en-US" altLang="zh-CN" sz="2200" i="1" dirty="0">
                        <a:latin typeface="Cambria Math" panose="02040503050406030204" pitchFamily="18" charset="0"/>
                      </a:rPr>
                      <m:t>𝑘</m:t>
                    </m:r>
                  </m:oMath>
                </a14:m>
                <a:r>
                  <a:rPr kumimoji="1" lang="zh-CN" altLang="en-US" sz="2200" dirty="0"/>
                  <a:t>个高斯分模型生成</a:t>
                </a:r>
                <a:endParaRPr kumimoji="1" lang="en-US" altLang="zh-CN" sz="2200" dirty="0"/>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𝛾</m:t>
                          </m:r>
                        </m:e>
                        <m:sub>
                          <m:r>
                            <a:rPr lang="en-US" altLang="zh-CN" sz="2200" b="0" i="1" smtClean="0">
                              <a:latin typeface="Cambria Math" panose="02040503050406030204" pitchFamily="18" charset="0"/>
                            </a:rPr>
                            <m:t>𝑗𝑘</m:t>
                          </m:r>
                        </m:sub>
                      </m:sSub>
                      <m:r>
                        <a:rPr lang="en-US" altLang="zh-CN" sz="2200" b="0" i="1" smtClean="0">
                          <a:latin typeface="Cambria Math" panose="02040503050406030204" pitchFamily="18" charset="0"/>
                        </a:rPr>
                        <m:t>=</m:t>
                      </m:r>
                      <m:d>
                        <m:dPr>
                          <m:begChr m:val="{"/>
                          <m:endChr m:val=""/>
                          <m:ctrlPr>
                            <a:rPr lang="en-US" altLang="zh-CN" sz="2200" b="0" i="1" smtClean="0">
                              <a:latin typeface="Cambria Math" panose="02040503050406030204" pitchFamily="18" charset="0"/>
                            </a:rPr>
                          </m:ctrlPr>
                        </m:dPr>
                        <m:e>
                          <m:eqArr>
                            <m:eqArrPr>
                              <m:ctrlPr>
                                <a:rPr lang="en-US" altLang="zh-CN" sz="2200" b="0" i="1" smtClean="0">
                                  <a:latin typeface="Cambria Math" panose="02040503050406030204" pitchFamily="18" charset="0"/>
                                </a:rPr>
                              </m:ctrlPr>
                            </m:eqArrPr>
                            <m:e>
                              <m:r>
                                <a:rPr lang="en-US" altLang="zh-CN" sz="2200" b="0" i="1" smtClean="0">
                                  <a:latin typeface="Cambria Math" panose="02040503050406030204" pitchFamily="18" charset="0"/>
                                </a:rPr>
                                <m:t>1,</m:t>
                              </m:r>
                              <m:r>
                                <a:rPr lang="zh-CN" altLang="en-US" sz="2200" b="0" i="1" smtClean="0">
                                  <a:latin typeface="Cambria Math" panose="02040503050406030204" pitchFamily="18" charset="0"/>
                                </a:rPr>
                                <m:t>  </m:t>
                              </m:r>
                              <m:r>
                                <a:rPr lang="zh-CN" altLang="en-US" sz="2200" i="1">
                                  <a:latin typeface="Cambria Math" panose="02040503050406030204" pitchFamily="18" charset="0"/>
                                </a:rPr>
                                <m:t>第</m:t>
                              </m:r>
                              <m:r>
                                <a:rPr lang="en-US" altLang="zh-CN" sz="2200" b="0" i="1" smtClean="0">
                                  <a:latin typeface="Cambria Math" panose="02040503050406030204" pitchFamily="18" charset="0"/>
                                </a:rPr>
                                <m:t>𝑗</m:t>
                              </m:r>
                              <m:r>
                                <a:rPr lang="zh-CN" altLang="en-US" sz="2200" i="1">
                                  <a:latin typeface="Cambria Math" panose="02040503050406030204" pitchFamily="18" charset="0"/>
                                </a:rPr>
                                <m:t>个</m:t>
                              </m:r>
                              <m:r>
                                <a:rPr lang="zh-CN" altLang="en-US" sz="2200" i="1" smtClean="0">
                                  <a:latin typeface="Cambria Math" panose="02040503050406030204" pitchFamily="18" charset="0"/>
                                </a:rPr>
                                <m:t>观测</m:t>
                              </m:r>
                              <m:r>
                                <a:rPr lang="zh-CN" altLang="en-US" sz="2200" i="1">
                                  <a:latin typeface="Cambria Math" panose="02040503050406030204" pitchFamily="18" charset="0"/>
                                </a:rPr>
                                <m:t>来自</m:t>
                              </m:r>
                              <m:r>
                                <a:rPr lang="en-US" altLang="zh-CN" sz="2200" b="0" i="1" smtClean="0">
                                  <a:latin typeface="Cambria Math" panose="02040503050406030204" pitchFamily="18" charset="0"/>
                                </a:rPr>
                                <m:t>𝑘</m:t>
                              </m:r>
                              <m:r>
                                <a:rPr lang="zh-CN" altLang="en-US" sz="2200" i="1">
                                  <a:latin typeface="Cambria Math" panose="02040503050406030204" pitchFamily="18" charset="0"/>
                                </a:rPr>
                                <m:t>个</m:t>
                              </m:r>
                              <m:r>
                                <a:rPr lang="zh-CN" altLang="en-US" sz="2200" i="1" smtClean="0">
                                  <a:latin typeface="Cambria Math" panose="02040503050406030204" pitchFamily="18" charset="0"/>
                                </a:rPr>
                                <m:t>分</m:t>
                              </m:r>
                              <m:r>
                                <a:rPr lang="zh-CN" altLang="en-US" sz="2200" i="1">
                                  <a:latin typeface="Cambria Math" panose="02040503050406030204" pitchFamily="18" charset="0"/>
                                </a:rPr>
                                <m:t>模型</m:t>
                              </m:r>
                            </m:e>
                            <m:e>
                              <m:r>
                                <a:rPr lang="en-US" altLang="zh-CN" sz="2200" b="0" i="1" smtClean="0">
                                  <a:latin typeface="Cambria Math" panose="02040503050406030204" pitchFamily="18" charset="0"/>
                                </a:rPr>
                                <m:t>0,                                          </m:t>
                              </m:r>
                              <m:r>
                                <a:rPr lang="zh-CN" altLang="en-US" sz="2200" i="1" smtClean="0">
                                  <a:latin typeface="Cambria Math" panose="02040503050406030204" pitchFamily="18" charset="0"/>
                                </a:rPr>
                                <m:t>否则</m:t>
                              </m:r>
                            </m:e>
                          </m:eqArr>
                        </m:e>
                      </m:d>
                    </m:oMath>
                  </m:oMathPara>
                </a14:m>
                <a:endParaRPr lang="zh-CN" altLang="en-US" sz="2200" dirty="0"/>
              </a:p>
              <a:p>
                <a:pPr>
                  <a:lnSpc>
                    <a:spcPct val="114000"/>
                  </a:lnSpc>
                </a:pPr>
                <a:r>
                  <a:rPr kumimoji="1" lang="zh-CN" altLang="en-US" sz="2200" dirty="0"/>
                  <a:t>完全数据</a:t>
                </a:r>
                <a:r>
                  <a:rPr kumimoji="1" lang="en-US" altLang="zh-CN" sz="2200" dirty="0"/>
                  <a:t>:  </a:t>
                </a:r>
                <a14:m>
                  <m:oMath xmlns:m="http://schemas.openxmlformats.org/officeDocument/2006/math">
                    <m:sSubSup>
                      <m:sSubSupPr>
                        <m:ctrlPr>
                          <a:rPr kumimoji="1" lang="en-US" altLang="zh-CN" sz="2200" b="0" i="1" smtClean="0">
                            <a:latin typeface="Cambria Math" panose="02040503050406030204" pitchFamily="18" charset="0"/>
                            <a:ea typeface="Cambria Math" panose="02040503050406030204" pitchFamily="18" charset="0"/>
                          </a:rPr>
                        </m:ctrlPr>
                      </m:sSubSupPr>
                      <m:e>
                        <m:d>
                          <m:dPr>
                            <m:begChr m:val=""/>
                            <m:endChr m:val="|"/>
                            <m:ctrlPr>
                              <a:rPr kumimoji="1" lang="en-US" altLang="zh-CN" sz="2200" b="0" i="1" smtClean="0">
                                <a:latin typeface="Cambria Math" panose="02040503050406030204" pitchFamily="18" charset="0"/>
                                <a:ea typeface="Cambria Math" panose="02040503050406030204" pitchFamily="18" charset="0"/>
                              </a:rPr>
                            </m:ctrlPr>
                          </m:dPr>
                          <m:e>
                            <m:d>
                              <m:dPr>
                                <m:ctrlPr>
                                  <a:rPr kumimoji="1" lang="en-US" altLang="zh-CN" sz="2200" i="1">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m:t>
                                    </m:r>
                                    <m:r>
                                      <a:rPr kumimoji="1" lang="en-US" altLang="zh-CN" sz="2200" i="1">
                                        <a:latin typeface="Cambria Math" panose="02040503050406030204" pitchFamily="18" charset="0"/>
                                      </a:rPr>
                                      <m:t>2</m:t>
                                    </m:r>
                                  </m:sub>
                                </m:sSub>
                                <m:r>
                                  <a:rPr kumimoji="1" lang="en-US" altLang="zh-CN" sz="2200" i="1">
                                    <a:latin typeface="Cambria Math" panose="02040503050406030204" pitchFamily="18" charset="0"/>
                                  </a:rPr>
                                  <m:t> </m:t>
                                </m:r>
                                <m:r>
                                  <a:rPr kumimoji="1" lang="en-US" altLang="zh-CN" sz="2200" i="1">
                                    <a:latin typeface="Cambria Math" panose="02040503050406030204" pitchFamily="18" charset="0"/>
                                    <a:ea typeface="Cambria Math" panose="02040503050406030204" pitchFamily="18" charset="0"/>
                                  </a:rPr>
                                  <m:t>⋯,</m:t>
                                </m:r>
                                <m:sSub>
                                  <m:sSubPr>
                                    <m:ctrlPr>
                                      <a:rPr kumimoji="1" lang="en-US" altLang="zh-CN" sz="2200" i="1">
                                        <a:latin typeface="Cambria Math" panose="02040503050406030204" pitchFamily="18" charset="0"/>
                                        <a:ea typeface="Cambria Math" panose="02040503050406030204" pitchFamily="18" charset="0"/>
                                      </a:rPr>
                                    </m:ctrlPr>
                                  </m:sSubPr>
                                  <m:e>
                                    <m:r>
                                      <a:rPr kumimoji="1" lang="zh-CN" altLang="en-US" sz="2200" i="1">
                                        <a:latin typeface="Cambria Math" panose="02040503050406030204" pitchFamily="18" charset="0"/>
                                        <a:ea typeface="Cambria Math" panose="02040503050406030204" pitchFamily="18" charset="0"/>
                                      </a:rPr>
                                      <m:t>𝛾</m:t>
                                    </m:r>
                                  </m:e>
                                  <m:sub>
                                    <m:r>
                                      <a:rPr kumimoji="1" lang="en-US" altLang="zh-CN" sz="2200" i="1">
                                        <a:latin typeface="Cambria Math" panose="02040503050406030204" pitchFamily="18" charset="0"/>
                                        <a:ea typeface="Cambria Math" panose="02040503050406030204" pitchFamily="18" charset="0"/>
                                      </a:rPr>
                                      <m:t>𝑗𝐾</m:t>
                                    </m:r>
                                  </m:sub>
                                </m:sSub>
                              </m:e>
                            </m:d>
                          </m:e>
                        </m:d>
                      </m:e>
                      <m:sub>
                        <m:r>
                          <a:rPr kumimoji="1" lang="en-US" altLang="zh-CN" sz="2200" b="0" i="1" smtClean="0">
                            <a:latin typeface="Cambria Math" panose="02040503050406030204" pitchFamily="18" charset="0"/>
                            <a:ea typeface="Cambria Math" panose="02040503050406030204" pitchFamily="18" charset="0"/>
                          </a:rPr>
                          <m:t>𝑗</m:t>
                        </m:r>
                        <m:r>
                          <a:rPr kumimoji="1" lang="en-US" altLang="zh-CN" sz="2200" b="0" i="1" smtClean="0">
                            <a:latin typeface="Cambria Math" panose="02040503050406030204" pitchFamily="18" charset="0"/>
                            <a:ea typeface="Cambria Math" panose="02040503050406030204" pitchFamily="18" charset="0"/>
                          </a:rPr>
                          <m:t>=1</m:t>
                        </m:r>
                      </m:sub>
                      <m:sup>
                        <m:r>
                          <a:rPr kumimoji="1" lang="en-US" altLang="zh-CN" sz="2200" b="0" i="1" smtClean="0">
                            <a:latin typeface="Cambria Math" panose="02040503050406030204" pitchFamily="18" charset="0"/>
                            <a:ea typeface="Cambria Math" panose="02040503050406030204" pitchFamily="18" charset="0"/>
                          </a:rPr>
                          <m:t>𝑁</m:t>
                        </m:r>
                      </m:sup>
                    </m:sSubSup>
                  </m:oMath>
                </a14:m>
                <a:endParaRPr kumimoji="1" lang="en-US" altLang="zh-CN" sz="2200" baseline="-25000" dirty="0"/>
              </a:p>
              <a:p>
                <a:pPr>
                  <a:lnSpc>
                    <a:spcPct val="114000"/>
                  </a:lnSpc>
                </a:pPr>
                <a:endParaRPr kumimoji="1" lang="zh-CN" altLang="en-US" dirty="0"/>
              </a:p>
            </p:txBody>
          </p:sp>
        </mc:Choice>
        <mc:Fallback xmlns="">
          <p:sp>
            <p:nvSpPr>
              <p:cNvPr id="5" name="内容占位符 2">
                <a:extLst>
                  <a:ext uri="{FF2B5EF4-FFF2-40B4-BE49-F238E27FC236}">
                    <a16:creationId xmlns:a16="http://schemas.microsoft.com/office/drawing/2014/main" id="{77F32AF0-CC0D-5964-B9BE-24ECB7F75B18}"/>
                  </a:ext>
                </a:extLst>
              </p:cNvPr>
              <p:cNvSpPr>
                <a:spLocks noGrp="1" noRot="1" noChangeAspect="1" noMove="1" noResize="1" noEditPoints="1" noAdjustHandles="1" noChangeArrowheads="1" noChangeShapeType="1" noTextEdit="1"/>
              </p:cNvSpPr>
              <p:nvPr>
                <p:ph idx="1"/>
              </p:nvPr>
            </p:nvSpPr>
            <p:spPr>
              <a:xfrm>
                <a:off x="449316" y="2606341"/>
                <a:ext cx="8285609" cy="3889052"/>
              </a:xfrm>
              <a:blipFill>
                <a:blip r:embed="rId2"/>
                <a:stretch>
                  <a:fillRect l="-662" t="-31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880960B7-5321-3CD6-F1A3-FDECF134C40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36</a:t>
            </a:fld>
            <a:endParaRPr lang="en-US" dirty="0"/>
          </a:p>
        </p:txBody>
      </p:sp>
    </p:spTree>
    <p:extLst>
      <p:ext uri="{BB962C8B-B14F-4D97-AF65-F5344CB8AC3E}">
        <p14:creationId xmlns:p14="http://schemas.microsoft.com/office/powerpoint/2010/main" val="341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81799D5-8DDC-78AD-3387-1DAA28A9BAD5}"/>
                  </a:ext>
                </a:extLst>
              </p:cNvPr>
              <p:cNvSpPr>
                <a:spLocks noGrp="1"/>
              </p:cNvSpPr>
              <p:nvPr>
                <p:ph idx="1"/>
              </p:nvPr>
            </p:nvSpPr>
            <p:spPr>
              <a:xfrm>
                <a:off x="449178" y="2640286"/>
                <a:ext cx="8155674" cy="3568009"/>
              </a:xfrm>
            </p:spPr>
            <p:txBody>
              <a:bodyPr>
                <a:normAutofit/>
              </a:bodyPr>
              <a:lstStyle/>
              <a:p>
                <a:pPr>
                  <a:lnSpc>
                    <a:spcPct val="114000"/>
                  </a:lnSpc>
                </a:pPr>
                <a:r>
                  <a:rPr kumimoji="1" lang="zh-CN" altLang="en-US" sz="2200" b="1" dirty="0"/>
                  <a:t>输入</a:t>
                </a:r>
                <a:r>
                  <a:rPr kumimoji="1" lang="en-US" altLang="zh-CN" sz="2200" b="1" dirty="0"/>
                  <a:t>: </a:t>
                </a:r>
                <a:r>
                  <a:rPr kumimoji="1" lang="zh-CN" altLang="en-US" sz="2200" dirty="0"/>
                  <a:t>观测数据</a:t>
                </a:r>
                <a14:m>
                  <m:oMath xmlns:m="http://schemas.openxmlformats.org/officeDocument/2006/math">
                    <m:r>
                      <a:rPr kumimoji="1" lang="en-US" altLang="zh-CN" sz="2200" i="1" dirty="0">
                        <a:latin typeface="Cambria Math" panose="02040503050406030204" pitchFamily="18" charset="0"/>
                      </a:rPr>
                      <m:t>𝑦</m:t>
                    </m:r>
                    <m:r>
                      <a:rPr kumimoji="1" lang="en-US" altLang="zh-CN" sz="2200" i="1" baseline="-25000" dirty="0">
                        <a:latin typeface="Cambria Math" panose="02040503050406030204" pitchFamily="18" charset="0"/>
                      </a:rPr>
                      <m:t>1</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𝑦</m:t>
                    </m:r>
                    <m:r>
                      <a:rPr kumimoji="1" lang="en-US" altLang="zh-CN" sz="2200" i="1" baseline="-25000" dirty="0">
                        <a:latin typeface="Cambria Math" panose="02040503050406030204" pitchFamily="18" charset="0"/>
                      </a:rPr>
                      <m:t>2</m:t>
                    </m:r>
                    <m:r>
                      <a:rPr kumimoji="1" lang="en-US" altLang="zh-CN" sz="2200" i="1" dirty="0">
                        <a:latin typeface="Cambria Math" panose="02040503050406030204" pitchFamily="18" charset="0"/>
                      </a:rPr>
                      <m:t>,…</m:t>
                    </m:r>
                    <m:r>
                      <a:rPr kumimoji="1" lang="en-US" altLang="zh-CN" sz="2200" i="1" dirty="0" err="1">
                        <a:latin typeface="Cambria Math" panose="02040503050406030204" pitchFamily="18" charset="0"/>
                      </a:rPr>
                      <m:t>𝑦</m:t>
                    </m:r>
                    <m:r>
                      <a:rPr kumimoji="1" lang="en-US" altLang="zh-CN" sz="2200" i="1" baseline="-25000" dirty="0" err="1">
                        <a:latin typeface="Cambria Math" panose="02040503050406030204" pitchFamily="18" charset="0"/>
                      </a:rPr>
                      <m:t>𝑁</m:t>
                    </m:r>
                    <m:r>
                      <a:rPr kumimoji="1" lang="en-US" altLang="zh-CN" sz="2200" i="1" dirty="0">
                        <a:latin typeface="Cambria Math" panose="02040503050406030204" pitchFamily="18" charset="0"/>
                      </a:rPr>
                      <m:t>,</m:t>
                    </m:r>
                  </m:oMath>
                </a14:m>
                <a:r>
                  <a:rPr kumimoji="1" lang="en-US" altLang="zh-CN" sz="2200" dirty="0"/>
                  <a:t> </a:t>
                </a:r>
                <a:r>
                  <a:rPr kumimoji="1" lang="zh-CN" altLang="en-US" sz="2200" dirty="0"/>
                  <a:t>高斯混合模型</a:t>
                </a:r>
                <a:endParaRPr kumimoji="1" lang="en-US" altLang="zh-CN" sz="2200" dirty="0"/>
              </a:p>
              <a:p>
                <a:pPr>
                  <a:lnSpc>
                    <a:spcPct val="114000"/>
                  </a:lnSpc>
                </a:pPr>
                <a:r>
                  <a:rPr kumimoji="1" lang="zh-CN" altLang="en-US" sz="2200" b="1" dirty="0"/>
                  <a:t>输出</a:t>
                </a:r>
                <a:r>
                  <a:rPr kumimoji="1" lang="en-US" altLang="zh-CN" sz="2200" b="1" dirty="0"/>
                  <a:t>: </a:t>
                </a:r>
                <a:r>
                  <a:rPr kumimoji="1" lang="zh-CN" altLang="en-US" sz="2200" dirty="0"/>
                  <a:t>高斯混合模型参数</a:t>
                </a:r>
                <a:endParaRPr kumimoji="1" lang="en-US" altLang="zh-CN" sz="2200" dirty="0"/>
              </a:p>
              <a:p>
                <a:pPr>
                  <a:lnSpc>
                    <a:spcPct val="114000"/>
                  </a:lnSpc>
                </a:pPr>
                <a:r>
                  <a:rPr kumimoji="1" lang="en-US" altLang="zh-CN" sz="2200" dirty="0"/>
                  <a:t>(1) </a:t>
                </a:r>
                <a:r>
                  <a:rPr kumimoji="1" lang="zh-CN" altLang="en-US" sz="2200" dirty="0"/>
                  <a:t>设定</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zh-CN" altLang="en-US" sz="2400" b="0" i="1" smtClean="0">
                            <a:latin typeface="Cambria Math" panose="02040503050406030204" pitchFamily="18" charset="0"/>
                          </a:rPr>
                          <m:t>𝛼</m:t>
                        </m:r>
                      </m:e>
                      <m:sub>
                        <m:r>
                          <a:rPr kumimoji="1" lang="en-US" altLang="zh-CN" sz="2400" b="0" i="1" smtClean="0">
                            <a:latin typeface="Cambria Math" panose="02040503050406030204" pitchFamily="18" charset="0"/>
                          </a:rPr>
                          <m:t>𝑘</m:t>
                        </m:r>
                      </m:sub>
                    </m:sSub>
                  </m:oMath>
                </a14:m>
                <a:r>
                  <a:rPr kumimoji="1" lang="en-US" altLang="zh-CN" sz="2200" dirty="0"/>
                  <a:t>, </a:t>
                </a:r>
                <a14:m>
                  <m:oMath xmlns:m="http://schemas.openxmlformats.org/officeDocument/2006/math">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𝜇</m:t>
                        </m:r>
                      </m:e>
                      <m:sub>
                        <m:r>
                          <a:rPr kumimoji="1" lang="en-US" altLang="zh-CN" sz="2200" i="1">
                            <a:latin typeface="Cambria Math" panose="02040503050406030204" pitchFamily="18" charset="0"/>
                          </a:rPr>
                          <m:t>𝑘</m:t>
                        </m:r>
                      </m:sub>
                    </m:sSub>
                  </m:oMath>
                </a14:m>
                <a:r>
                  <a:rPr kumimoji="1" lang="en-US" altLang="zh-CN" sz="2200" dirty="0"/>
                  <a:t>, </a:t>
                </a:r>
                <a14:m>
                  <m:oMath xmlns:m="http://schemas.openxmlformats.org/officeDocument/2006/math">
                    <m:sSub>
                      <m:sSubPr>
                        <m:ctrlPr>
                          <a:rPr kumimoji="1" lang="en-US" altLang="zh-CN" sz="2400" i="1">
                            <a:latin typeface="Cambria Math" panose="02040503050406030204" pitchFamily="18" charset="0"/>
                          </a:rPr>
                        </m:ctrlPr>
                      </m:sSubPr>
                      <m:e>
                        <m:r>
                          <a:rPr kumimoji="1" lang="zh-CN" altLang="en-US" sz="2400" i="1">
                            <a:latin typeface="Cambria Math" panose="02040503050406030204" pitchFamily="18" charset="0"/>
                          </a:rPr>
                          <m:t>𝜎</m:t>
                        </m:r>
                      </m:e>
                      <m:sub>
                        <m:r>
                          <a:rPr kumimoji="1" lang="en-US" altLang="zh-CN" sz="2400" i="1">
                            <a:latin typeface="Cambria Math" panose="02040503050406030204" pitchFamily="18" charset="0"/>
                          </a:rPr>
                          <m:t>𝑘</m:t>
                        </m:r>
                      </m:sub>
                    </m:sSub>
                  </m:oMath>
                </a14:m>
                <a:r>
                  <a:rPr kumimoji="1" lang="zh-CN" altLang="en-US" sz="2200" dirty="0"/>
                  <a:t>初始值</a:t>
                </a:r>
                <a:r>
                  <a:rPr kumimoji="1" lang="en-US" altLang="zh-CN" sz="2200" dirty="0"/>
                  <a:t>, </a:t>
                </a:r>
                <a:r>
                  <a:rPr kumimoji="1" lang="zh-CN" altLang="en-US" sz="2200" dirty="0"/>
                  <a:t>开始迭代</a:t>
                </a:r>
                <a:endParaRPr kumimoji="1" lang="en-US" altLang="zh-CN" sz="2200" dirty="0"/>
              </a:p>
              <a:p>
                <a:pPr>
                  <a:lnSpc>
                    <a:spcPct val="114000"/>
                  </a:lnSpc>
                </a:pPr>
                <a:r>
                  <a:rPr kumimoji="1" lang="en-US" altLang="zh-CN" sz="2200" dirty="0"/>
                  <a:t>(</a:t>
                </a:r>
                <a:r>
                  <a:rPr kumimoji="1" lang="zh-CN" altLang="zh-CN" sz="2200" dirty="0"/>
                  <a:t>2</a:t>
                </a:r>
                <a:r>
                  <a:rPr kumimoji="1" lang="en-US" altLang="zh-CN" sz="2200" dirty="0"/>
                  <a:t>) E</a:t>
                </a:r>
                <a:r>
                  <a:rPr kumimoji="1" lang="zh-CN" altLang="en-US" sz="2200" dirty="0"/>
                  <a:t>步</a:t>
                </a:r>
                <a:r>
                  <a:rPr kumimoji="1" lang="en-US" altLang="zh-CN" sz="2200" dirty="0"/>
                  <a:t>, </a:t>
                </a:r>
                <a:r>
                  <a:rPr kumimoji="1" lang="zh-CN" altLang="en-US" sz="2200" dirty="0"/>
                  <a:t>计算响应度</a:t>
                </a:r>
                <a:endParaRPr kumimoji="1" lang="en-US" altLang="zh-CN" sz="2200" dirty="0"/>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kumimoji="1" lang="en-US" altLang="zh-CN" sz="2400" i="1">
                              <a:latin typeface="Cambria Math" panose="02040503050406030204" pitchFamily="18" charset="0"/>
                            </a:rPr>
                          </m:ctrlPr>
                        </m:sSubPr>
                        <m:e>
                          <m:acc>
                            <m:accPr>
                              <m:chr m:val="̂"/>
                              <m:ctrlPr>
                                <a:rPr kumimoji="1" lang="en-US" altLang="zh-CN" sz="2400" i="1">
                                  <a:latin typeface="Cambria Math" panose="02040503050406030204" pitchFamily="18" charset="0"/>
                                </a:rPr>
                              </m:ctrlPr>
                            </m:accPr>
                            <m:e>
                              <m:r>
                                <a:rPr kumimoji="1" lang="zh-CN" altLang="en-US" sz="2400" i="1">
                                  <a:latin typeface="Cambria Math" panose="02040503050406030204" pitchFamily="18" charset="0"/>
                                </a:rPr>
                                <m:t>𝛾</m:t>
                              </m:r>
                            </m:e>
                          </m:acc>
                        </m:e>
                        <m:sub>
                          <m:r>
                            <a:rPr kumimoji="1" lang="en-US" altLang="zh-CN" sz="2400" i="1">
                              <a:latin typeface="Cambria Math" panose="02040503050406030204" pitchFamily="18" charset="0"/>
                            </a:rPr>
                            <m:t>𝑗𝑘</m:t>
                          </m:r>
                        </m:sub>
                      </m:sSub>
                      <m:r>
                        <a:rPr kumimoji="1" lang="en-US" altLang="zh-CN" sz="2400" b="0" i="0"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zh-CN" altLang="en-US" sz="2400" b="0" i="1" smtClean="0">
                                  <a:latin typeface="Cambria Math" panose="02040503050406030204" pitchFamily="18" charset="0"/>
                                </a:rPr>
                                <m:t>𝛼</m:t>
                              </m:r>
                            </m:e>
                            <m:sub>
                              <m:r>
                                <a:rPr kumimoji="1" lang="en-US" altLang="zh-CN" sz="2400" b="0" i="1" smtClean="0">
                                  <a:latin typeface="Cambria Math" panose="02040503050406030204" pitchFamily="18" charset="0"/>
                                </a:rPr>
                                <m:t>𝑘</m:t>
                              </m:r>
                            </m:sub>
                          </m:sSub>
                          <m:r>
                            <a:rPr kumimoji="1" lang="zh-CN" altLang="en-US" sz="2400" b="0" i="1" smtClean="0">
                              <a:latin typeface="Cambria Math" panose="02040503050406030204" pitchFamily="18" charset="0"/>
                            </a:rPr>
                            <m:t>𝜙</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𝑦</m:t>
                              </m:r>
                            </m:e>
                            <m:sub>
                              <m:r>
                                <a:rPr kumimoji="1" lang="en-US" altLang="zh-CN" sz="2400" b="0" i="1" smtClean="0">
                                  <a:latin typeface="Cambria Math" panose="02040503050406030204" pitchFamily="18" charset="0"/>
                                </a:rPr>
                                <m:t>𝑗</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zh-CN" altLang="en-US" sz="2400" b="0" i="1" smtClean="0">
                                  <a:latin typeface="Cambria Math" panose="02040503050406030204" pitchFamily="18" charset="0"/>
                                </a:rPr>
                                <m:t>𝜃</m:t>
                              </m:r>
                            </m:e>
                            <m:sub>
                              <m:r>
                                <a:rPr kumimoji="1" lang="en-US" altLang="zh-CN" sz="2400" b="0" i="1" smtClean="0">
                                  <a:latin typeface="Cambria Math" panose="02040503050406030204" pitchFamily="18" charset="0"/>
                                </a:rPr>
                                <m:t>𝑘</m:t>
                              </m:r>
                            </m:sub>
                          </m:sSub>
                          <m:r>
                            <a:rPr kumimoji="1" lang="en-US" altLang="zh-CN" sz="2400" b="0" i="1" smtClean="0">
                              <a:latin typeface="Cambria Math" panose="02040503050406030204" pitchFamily="18" charset="0"/>
                            </a:rPr>
                            <m:t>)</m:t>
                          </m:r>
                        </m:num>
                        <m:den>
                          <m:nary>
                            <m:naryPr>
                              <m:chr m:val="∑"/>
                              <m:ctrlPr>
                                <a:rPr kumimoji="1" lang="en-US" altLang="zh-CN" sz="2400" b="0" i="1" smtClean="0">
                                  <a:latin typeface="Cambria Math" panose="02040503050406030204" pitchFamily="18" charset="0"/>
                                </a:rPr>
                              </m:ctrlPr>
                            </m:naryPr>
                            <m:sub>
                              <m:r>
                                <m:rPr>
                                  <m:brk m:alnAt="23"/>
                                </m:rPr>
                                <a:rPr kumimoji="1" lang="en-US" altLang="zh-CN" sz="2400" b="0" i="1" smtClean="0">
                                  <a:latin typeface="Cambria Math" panose="02040503050406030204" pitchFamily="18" charset="0"/>
                                </a:rPr>
                                <m:t>𝑘</m:t>
                              </m:r>
                              <m:r>
                                <a:rPr kumimoji="1" lang="en-US" altLang="zh-CN" sz="2400" b="0" i="1" smtClean="0">
                                  <a:latin typeface="Cambria Math" panose="02040503050406030204" pitchFamily="18" charset="0"/>
                                </a:rPr>
                                <m:t>=1</m:t>
                              </m:r>
                            </m:sub>
                            <m:sup>
                              <m:r>
                                <a:rPr kumimoji="1" lang="en-US" altLang="zh-CN" sz="2400" b="0" i="1" smtClean="0">
                                  <a:latin typeface="Cambria Math" panose="02040503050406030204" pitchFamily="18" charset="0"/>
                                </a:rPr>
                                <m:t>𝐾</m:t>
                              </m:r>
                            </m:sup>
                            <m:e>
                              <m:sSub>
                                <m:sSubPr>
                                  <m:ctrlPr>
                                    <a:rPr kumimoji="1" lang="en-US" altLang="zh-CN" sz="2400" i="1">
                                      <a:latin typeface="Cambria Math" panose="02040503050406030204" pitchFamily="18" charset="0"/>
                                    </a:rPr>
                                  </m:ctrlPr>
                                </m:sSubPr>
                                <m:e>
                                  <m:r>
                                    <a:rPr kumimoji="1" lang="zh-CN" altLang="en-US" sz="2400" i="1">
                                      <a:latin typeface="Cambria Math" panose="02040503050406030204" pitchFamily="18" charset="0"/>
                                    </a:rPr>
                                    <m:t>𝛼</m:t>
                                  </m:r>
                                </m:e>
                                <m:sub>
                                  <m:r>
                                    <a:rPr kumimoji="1" lang="en-US" altLang="zh-CN" sz="2400" i="1">
                                      <a:latin typeface="Cambria Math" panose="02040503050406030204" pitchFamily="18" charset="0"/>
                                    </a:rPr>
                                    <m:t>𝑘</m:t>
                                  </m:r>
                                </m:sub>
                              </m:sSub>
                              <m:r>
                                <a:rPr kumimoji="1" lang="zh-CN" altLang="en-US" sz="2400" i="1">
                                  <a:latin typeface="Cambria Math" panose="02040503050406030204" pitchFamily="18" charset="0"/>
                                </a:rPr>
                                <m:t>𝜙</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𝑦</m:t>
                                  </m:r>
                                </m:e>
                                <m:sub>
                                  <m:r>
                                    <a:rPr kumimoji="1" lang="en-US" altLang="zh-CN" sz="2400" i="1">
                                      <a:latin typeface="Cambria Math" panose="02040503050406030204" pitchFamily="18" charset="0"/>
                                    </a:rPr>
                                    <m:t>𝑗</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zh-CN" altLang="en-US" sz="2400" i="1">
                                      <a:latin typeface="Cambria Math" panose="02040503050406030204" pitchFamily="18" charset="0"/>
                                    </a:rPr>
                                    <m:t>𝜃</m:t>
                                  </m:r>
                                </m:e>
                                <m:sub>
                                  <m:r>
                                    <a:rPr kumimoji="1" lang="en-US" altLang="zh-CN" sz="2400" i="1">
                                      <a:latin typeface="Cambria Math" panose="02040503050406030204" pitchFamily="18" charset="0"/>
                                    </a:rPr>
                                    <m:t>𝑘</m:t>
                                  </m:r>
                                </m:sub>
                              </m:sSub>
                              <m:r>
                                <a:rPr kumimoji="1" lang="en-US" altLang="zh-CN" sz="2400" i="1">
                                  <a:latin typeface="Cambria Math" panose="02040503050406030204" pitchFamily="18" charset="0"/>
                                </a:rPr>
                                <m:t>)</m:t>
                              </m:r>
                            </m:e>
                          </m:nary>
                        </m:den>
                      </m:f>
                    </m:oMath>
                  </m:oMathPara>
                </a14:m>
                <a:endParaRPr kumimoji="1" lang="zh-CN" altLang="en-US" sz="2400" dirty="0"/>
              </a:p>
            </p:txBody>
          </p:sp>
        </mc:Choice>
        <mc:Fallback xmlns="">
          <p:sp>
            <p:nvSpPr>
              <p:cNvPr id="5" name="内容占位符 2">
                <a:extLst>
                  <a:ext uri="{FF2B5EF4-FFF2-40B4-BE49-F238E27FC236}">
                    <a16:creationId xmlns:a16="http://schemas.microsoft.com/office/drawing/2014/main" id="{181799D5-8DDC-78AD-3387-1DAA28A9BAD5}"/>
                  </a:ext>
                </a:extLst>
              </p:cNvPr>
              <p:cNvSpPr>
                <a:spLocks noGrp="1" noRot="1" noChangeAspect="1" noMove="1" noResize="1" noEditPoints="1" noAdjustHandles="1" noChangeArrowheads="1" noChangeShapeType="1" noTextEdit="1"/>
              </p:cNvSpPr>
              <p:nvPr>
                <p:ph idx="1"/>
              </p:nvPr>
            </p:nvSpPr>
            <p:spPr>
              <a:xfrm>
                <a:off x="449178" y="2640286"/>
                <a:ext cx="8155674" cy="3568009"/>
              </a:xfrm>
              <a:blipFill>
                <a:blip r:embed="rId2"/>
                <a:stretch>
                  <a:fillRect l="-933" t="-355" b="-7801"/>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6EE2539-F22A-27EE-F875-8FF63D1F2CC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37</a:t>
            </a:fld>
            <a:endParaRPr lang="en-US" dirty="0"/>
          </a:p>
        </p:txBody>
      </p:sp>
      <p:sp>
        <p:nvSpPr>
          <p:cNvPr id="3" name="标题 1">
            <a:extLst>
              <a:ext uri="{FF2B5EF4-FFF2-40B4-BE49-F238E27FC236}">
                <a16:creationId xmlns:a16="http://schemas.microsoft.com/office/drawing/2014/main" id="{46FA01AA-A854-B6F5-7F29-4B950119BDA0}"/>
              </a:ext>
            </a:extLst>
          </p:cNvPr>
          <p:cNvSpPr txBox="1"/>
          <p:nvPr/>
        </p:nvSpPr>
        <p:spPr>
          <a:xfrm>
            <a:off x="188311"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高斯混合模型参数估计的</a:t>
            </a:r>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409459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2">
                <a:extLst>
                  <a:ext uri="{FF2B5EF4-FFF2-40B4-BE49-F238E27FC236}">
                    <a16:creationId xmlns:a16="http://schemas.microsoft.com/office/drawing/2014/main" id="{42DB0939-C168-695C-B349-DC16B31233E3}"/>
                  </a:ext>
                </a:extLst>
              </p:cNvPr>
              <p:cNvSpPr>
                <a:spLocks noGrp="1"/>
              </p:cNvSpPr>
              <p:nvPr>
                <p:ph idx="1"/>
              </p:nvPr>
            </p:nvSpPr>
            <p:spPr>
              <a:xfrm>
                <a:off x="539148" y="2617036"/>
                <a:ext cx="8131610" cy="3815848"/>
              </a:xfrm>
            </p:spPr>
            <p:txBody>
              <a:bodyPr>
                <a:normAutofit/>
              </a:bodyPr>
              <a:lstStyle/>
              <a:p>
                <a:pPr>
                  <a:lnSpc>
                    <a:spcPct val="114000"/>
                  </a:lnSpc>
                </a:pPr>
                <a:r>
                  <a:rPr kumimoji="1" lang="en-US" altLang="zh-CN" sz="2200" dirty="0"/>
                  <a:t>(3) M</a:t>
                </a:r>
                <a:r>
                  <a:rPr kumimoji="1" lang="zh-CN" altLang="en-US" sz="2200" dirty="0"/>
                  <a:t>步</a:t>
                </a:r>
                <a:r>
                  <a:rPr kumimoji="1" lang="en-US" altLang="zh-CN" sz="2200" dirty="0"/>
                  <a:t>, </a:t>
                </a:r>
                <a:r>
                  <a:rPr kumimoji="1" lang="zh-CN" altLang="en-US" sz="2200" dirty="0"/>
                  <a:t>计算新一轮迭代的模型参数</a:t>
                </a:r>
                <a:r>
                  <a:rPr kumimoji="1" lang="en-US" altLang="zh-CN" sz="2400" dirty="0"/>
                  <a:t>:</a:t>
                </a:r>
                <a:endParaRPr kumimoji="1" lang="en-US" altLang="zh-CN" sz="2200" dirty="0"/>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kumimoji="1" lang="en-US" altLang="zh-CN" sz="2200" i="1" dirty="0">
                              <a:latin typeface="Cambria Math" panose="02040503050406030204" pitchFamily="18" charset="0"/>
                            </a:rPr>
                          </m:ctrlPr>
                        </m:sSubPr>
                        <m:e>
                          <m:acc>
                            <m:accPr>
                              <m:chr m:val="̂"/>
                              <m:ctrlPr>
                                <a:rPr kumimoji="1" lang="en-US" altLang="zh-CN" sz="2200" i="1" dirty="0">
                                  <a:latin typeface="Cambria Math" panose="02040503050406030204" pitchFamily="18" charset="0"/>
                                </a:rPr>
                              </m:ctrlPr>
                            </m:accPr>
                            <m:e>
                              <m:r>
                                <a:rPr kumimoji="1" lang="zh-CN" altLang="en-US" sz="2200" dirty="0">
                                  <a:latin typeface="Cambria Math" panose="02040503050406030204" pitchFamily="18" charset="0"/>
                                </a:rPr>
                                <m:t>𝛼</m:t>
                              </m:r>
                            </m:e>
                          </m:acc>
                        </m:e>
                        <m:sub>
                          <m:r>
                            <a:rPr kumimoji="1" lang="en-US" altLang="zh-CN" sz="2200" dirty="0">
                              <a:latin typeface="Cambria Math" panose="02040503050406030204" pitchFamily="18" charset="0"/>
                            </a:rPr>
                            <m:t>𝑘</m:t>
                          </m:r>
                        </m:sub>
                      </m:sSub>
                      <m:r>
                        <a:rPr kumimoji="1" lang="en-US" altLang="zh-CN" sz="2200">
                          <a:latin typeface="Cambria Math" panose="02040503050406030204" pitchFamily="18" charset="0"/>
                        </a:rPr>
                        <m:t>=</m:t>
                      </m:r>
                      <m:f>
                        <m:fPr>
                          <m:ctrlPr>
                            <a:rPr kumimoji="1" lang="en-US" altLang="zh-CN" sz="2200" i="1">
                              <a:latin typeface="Cambria Math" panose="02040503050406030204" pitchFamily="18" charset="0"/>
                            </a:rPr>
                          </m:ctrlPr>
                        </m:fPr>
                        <m:num>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𝑛</m:t>
                              </m:r>
                            </m:e>
                            <m:sub>
                              <m:r>
                                <a:rPr kumimoji="1" lang="en-US" altLang="zh-CN" sz="2200" i="1">
                                  <a:latin typeface="Cambria Math" panose="02040503050406030204" pitchFamily="18" charset="0"/>
                                </a:rPr>
                                <m:t>𝑘</m:t>
                              </m:r>
                            </m:sub>
                          </m:sSub>
                        </m:num>
                        <m:den>
                          <m:r>
                            <a:rPr kumimoji="1" lang="en-US" altLang="zh-CN" sz="2200" i="1">
                              <a:latin typeface="Cambria Math" panose="02040503050406030204" pitchFamily="18" charset="0"/>
                            </a:rPr>
                            <m:t>𝑁</m:t>
                          </m:r>
                        </m:den>
                      </m:f>
                      <m:r>
                        <a:rPr kumimoji="1" lang="en-US" altLang="zh-CN" sz="2200">
                          <a:latin typeface="Cambria Math" panose="02040503050406030204" pitchFamily="18" charset="0"/>
                        </a:rPr>
                        <m:t>=</m:t>
                      </m:r>
                      <m:f>
                        <m:fPr>
                          <m:ctrlPr>
                            <a:rPr kumimoji="1" lang="en-US" altLang="zh-CN" sz="2200" i="1">
                              <a:latin typeface="Cambria Math" panose="02040503050406030204" pitchFamily="18" charset="0"/>
                            </a:rPr>
                          </m:ctrlPr>
                        </m:fPr>
                        <m:num>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num>
                        <m:den>
                          <m:r>
                            <a:rPr kumimoji="1" lang="en-US" altLang="zh-CN" sz="2200" i="1">
                              <a:latin typeface="Cambria Math" panose="02040503050406030204" pitchFamily="18" charset="0"/>
                            </a:rPr>
                            <m:t>𝑁</m:t>
                          </m:r>
                        </m:den>
                      </m:f>
                    </m:oMath>
                  </m:oMathPara>
                </a14:m>
                <a:endParaRPr kumimoji="1" lang="en-US" altLang="zh-CN" sz="2200"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𝜇</m:t>
                              </m:r>
                            </m:e>
                          </m:acc>
                        </m:e>
                        <m:sub>
                          <m:r>
                            <a:rPr kumimoji="1" lang="en-US" altLang="zh-CN" sz="2200" i="1">
                              <a:latin typeface="Cambria Math" panose="02040503050406030204" pitchFamily="18" charset="0"/>
                            </a:rPr>
                            <m:t>𝑘</m:t>
                          </m:r>
                        </m:sub>
                      </m:sSub>
                      <m:r>
                        <a:rPr kumimoji="1" lang="en-US" altLang="zh-CN" sz="2200" b="0" i="0" smtClean="0">
                          <a:latin typeface="Cambria Math" panose="02040503050406030204" pitchFamily="18" charset="0"/>
                        </a:rPr>
                        <m:t>=</m:t>
                      </m:r>
                      <m:f>
                        <m:fPr>
                          <m:ctrlPr>
                            <a:rPr kumimoji="1" lang="en-US" altLang="zh-CN" sz="2200" b="0" i="1" smtClean="0">
                              <a:latin typeface="Cambria Math" panose="02040503050406030204" pitchFamily="18" charset="0"/>
                            </a:rPr>
                          </m:ctrlPr>
                        </m:fPr>
                        <m:num>
                          <m:nary>
                            <m:naryPr>
                              <m:chr m:val="∑"/>
                              <m:ctrlPr>
                                <a:rPr kumimoji="1" lang="en-US" altLang="zh-CN" sz="2200" b="0" i="1" smtClean="0">
                                  <a:latin typeface="Cambria Math" panose="02040503050406030204" pitchFamily="18" charset="0"/>
                                </a:rPr>
                              </m:ctrlPr>
                            </m:naryPr>
                            <m:sub>
                              <m:r>
                                <m:rPr>
                                  <m:brk m:alnAt="23"/>
                                </m:rPr>
                                <a:rPr kumimoji="1" lang="en-US" altLang="zh-CN" sz="2200" b="0" i="1" smtClean="0">
                                  <a:latin typeface="Cambria Math" panose="02040503050406030204" pitchFamily="18" charset="0"/>
                                </a:rPr>
                                <m:t>𝑗</m:t>
                              </m:r>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e>
                          </m:nary>
                        </m:num>
                        <m:den>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den>
                      </m:f>
                    </m:oMath>
                  </m:oMathPara>
                </a14:m>
                <a:endParaRPr kumimoji="1" lang="en-US" altLang="zh-CN" sz="2200"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sSubSup>
                        <m:sSubSupPr>
                          <m:ctrlPr>
                            <a:rPr kumimoji="1" lang="en-US" altLang="zh-CN" sz="2200" i="1" dirty="0">
                              <a:latin typeface="Cambria Math" panose="02040503050406030204" pitchFamily="18" charset="0"/>
                            </a:rPr>
                          </m:ctrlPr>
                        </m:sSubSupPr>
                        <m:e>
                          <m:acc>
                            <m:accPr>
                              <m:chr m:val="̂"/>
                              <m:ctrlPr>
                                <a:rPr kumimoji="1" lang="en-US" altLang="zh-CN" sz="2200" i="1" dirty="0">
                                  <a:latin typeface="Cambria Math" panose="02040503050406030204" pitchFamily="18" charset="0"/>
                                </a:rPr>
                              </m:ctrlPr>
                            </m:accPr>
                            <m:e>
                              <m:r>
                                <a:rPr kumimoji="1" lang="zh-CN" altLang="en-US" sz="2200" i="1" dirty="0">
                                  <a:latin typeface="Cambria Math" panose="02040503050406030204" pitchFamily="18" charset="0"/>
                                </a:rPr>
                                <m:t>𝜎</m:t>
                              </m:r>
                            </m:e>
                          </m:acc>
                        </m:e>
                        <m:sub>
                          <m:r>
                            <a:rPr kumimoji="1" lang="en-US" altLang="zh-CN" sz="2200" i="1" dirty="0">
                              <a:latin typeface="Cambria Math" panose="02040503050406030204" pitchFamily="18" charset="0"/>
                            </a:rPr>
                            <m:t>𝑘</m:t>
                          </m:r>
                        </m:sub>
                        <m:sup>
                          <m:r>
                            <a:rPr kumimoji="1" lang="en-US" altLang="zh-CN" sz="2200" i="1" dirty="0">
                              <a:latin typeface="Cambria Math" panose="02040503050406030204" pitchFamily="18" charset="0"/>
                            </a:rPr>
                            <m:t>2</m:t>
                          </m:r>
                        </m:sup>
                      </m:sSubSup>
                      <m:r>
                        <a:rPr kumimoji="1" lang="en-US" altLang="zh-CN" sz="2200">
                          <a:latin typeface="Cambria Math" panose="02040503050406030204" pitchFamily="18" charset="0"/>
                        </a:rPr>
                        <m:t>=</m:t>
                      </m:r>
                      <m:f>
                        <m:fPr>
                          <m:ctrlPr>
                            <a:rPr kumimoji="1" lang="en-US" altLang="zh-CN" sz="2200" i="1">
                              <a:latin typeface="Cambria Math" panose="02040503050406030204" pitchFamily="18" charset="0"/>
                            </a:rPr>
                          </m:ctrlPr>
                        </m:fPr>
                        <m:num>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sSup>
                                <m:sSupPr>
                                  <m:ctrlPr>
                                    <a:rPr kumimoji="1" lang="en-US" altLang="zh-CN" sz="2200" i="1">
                                      <a:latin typeface="Cambria Math" panose="02040503050406030204" pitchFamily="18" charset="0"/>
                                    </a:rPr>
                                  </m:ctrlPr>
                                </m:sSupPr>
                                <m:e>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𝜇</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e>
                                <m:sup>
                                  <m:r>
                                    <a:rPr kumimoji="1" lang="en-US" altLang="zh-CN" sz="2200" i="1">
                                      <a:latin typeface="Cambria Math" panose="02040503050406030204" pitchFamily="18" charset="0"/>
                                    </a:rPr>
                                    <m:t>2</m:t>
                                  </m:r>
                                </m:sup>
                              </m:sSup>
                            </m:e>
                          </m:nary>
                        </m:num>
                        <m:den>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den>
                      </m:f>
                    </m:oMath>
                  </m:oMathPara>
                </a14:m>
                <a:endParaRPr kumimoji="1" lang="en-US" altLang="zh-CN" sz="2200" i="1" dirty="0">
                  <a:latin typeface="Cambria Math" panose="02040503050406030204" pitchFamily="18" charset="0"/>
                </a:endParaRPr>
              </a:p>
              <a:p>
                <a:pPr>
                  <a:lnSpc>
                    <a:spcPct val="114000"/>
                  </a:lnSpc>
                </a:pPr>
                <a:r>
                  <a:rPr kumimoji="1" lang="en-US" altLang="zh-CN" sz="2200" dirty="0"/>
                  <a:t>(</a:t>
                </a:r>
                <a:r>
                  <a:rPr kumimoji="1" lang="zh-CN" altLang="zh-CN" sz="2200" dirty="0"/>
                  <a:t>4</a:t>
                </a:r>
                <a:r>
                  <a:rPr kumimoji="1" lang="en-US" altLang="zh-CN" sz="2200" dirty="0"/>
                  <a:t>)</a:t>
                </a:r>
                <a:r>
                  <a:rPr kumimoji="1" lang="zh-CN" altLang="en-US" sz="2200" dirty="0"/>
                  <a:t>重复</a:t>
                </a:r>
                <a:r>
                  <a:rPr kumimoji="1" lang="en-US" altLang="zh-CN" sz="2200" dirty="0"/>
                  <a:t>2, 3</a:t>
                </a:r>
                <a:r>
                  <a:rPr kumimoji="1" lang="zh-CN" altLang="en-US" sz="2200" dirty="0"/>
                  <a:t>步直到收敛</a:t>
                </a:r>
                <a:endParaRPr kumimoji="1" lang="en-US" altLang="zh-CN" sz="2200" dirty="0"/>
              </a:p>
              <a:p>
                <a:pPr>
                  <a:lnSpc>
                    <a:spcPct val="114000"/>
                  </a:lnSpc>
                </a:pPr>
                <a:endParaRPr kumimoji="1" lang="zh-CN" altLang="en-US" sz="2400" dirty="0"/>
              </a:p>
            </p:txBody>
          </p:sp>
        </mc:Choice>
        <mc:Fallback xmlns="">
          <p:sp>
            <p:nvSpPr>
              <p:cNvPr id="2" name="内容占位符 2">
                <a:extLst>
                  <a:ext uri="{FF2B5EF4-FFF2-40B4-BE49-F238E27FC236}">
                    <a16:creationId xmlns:a16="http://schemas.microsoft.com/office/drawing/2014/main" id="{42DB0939-C168-695C-B349-DC16B31233E3}"/>
                  </a:ext>
                </a:extLst>
              </p:cNvPr>
              <p:cNvSpPr>
                <a:spLocks noGrp="1" noRot="1" noChangeAspect="1" noMove="1" noResize="1" noEditPoints="1" noAdjustHandles="1" noChangeArrowheads="1" noChangeShapeType="1" noTextEdit="1"/>
              </p:cNvSpPr>
              <p:nvPr>
                <p:ph idx="1"/>
              </p:nvPr>
            </p:nvSpPr>
            <p:spPr>
              <a:xfrm>
                <a:off x="539148" y="2617036"/>
                <a:ext cx="8131610" cy="3815848"/>
              </a:xfrm>
              <a:blipFill>
                <a:blip r:embed="rId2"/>
                <a:stretch>
                  <a:fillRect l="-936" t="-331" b="-4305"/>
                </a:stretch>
              </a:blipFill>
            </p:spPr>
            <p:txBody>
              <a:bodyPr/>
              <a:lstStyle/>
              <a:p>
                <a:r>
                  <a:rPr lang="zh-CN" altLang="en-US">
                    <a:noFill/>
                  </a:rPr>
                  <a:t> </a:t>
                </a:r>
              </a:p>
            </p:txBody>
          </p:sp>
        </mc:Fallback>
      </mc:AlternateContent>
      <p:sp>
        <p:nvSpPr>
          <p:cNvPr id="3" name="Slide Number Placeholder 5">
            <a:extLst>
              <a:ext uri="{FF2B5EF4-FFF2-40B4-BE49-F238E27FC236}">
                <a16:creationId xmlns:a16="http://schemas.microsoft.com/office/drawing/2014/main" id="{BA26BBFD-1E30-45DE-FE83-1D441751B16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38</a:t>
            </a:fld>
            <a:endParaRPr lang="en-US" dirty="0"/>
          </a:p>
        </p:txBody>
      </p:sp>
      <p:sp>
        <p:nvSpPr>
          <p:cNvPr id="5" name="标题 1">
            <a:extLst>
              <a:ext uri="{FF2B5EF4-FFF2-40B4-BE49-F238E27FC236}">
                <a16:creationId xmlns:a16="http://schemas.microsoft.com/office/drawing/2014/main" id="{28D818C0-3116-163C-E984-E42E4EA7B26F}"/>
              </a:ext>
            </a:extLst>
          </p:cNvPr>
          <p:cNvSpPr txBox="1"/>
          <p:nvPr/>
        </p:nvSpPr>
        <p:spPr>
          <a:xfrm>
            <a:off x="188311"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mn-ea"/>
              </a:rPr>
              <a:t>高斯混合模型参数估计的</a:t>
            </a:r>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216723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DF647A4-4E57-F378-7DEB-C4D3BEB02EF8}"/>
                  </a:ext>
                </a:extLst>
              </p:cNvPr>
              <p:cNvSpPr>
                <a:spLocks noGrp="1"/>
              </p:cNvSpPr>
              <p:nvPr>
                <p:ph idx="1"/>
              </p:nvPr>
            </p:nvSpPr>
            <p:spPr>
              <a:xfrm>
                <a:off x="372235" y="2549526"/>
                <a:ext cx="8544911" cy="4048344"/>
              </a:xfrm>
            </p:spPr>
            <p:txBody>
              <a:bodyPr>
                <a:noAutofit/>
              </a:bodyPr>
              <a:lstStyle/>
              <a:p>
                <a:pPr>
                  <a:lnSpc>
                    <a:spcPct val="120000"/>
                  </a:lnSpc>
                </a:pPr>
                <a:r>
                  <a:rPr kumimoji="1" lang="zh-CN" altLang="en-US" sz="2000" dirty="0"/>
                  <a:t>用</a:t>
                </a:r>
                <a:r>
                  <a:rPr kumimoji="1" lang="en-US" altLang="zh-CN" sz="2000" dirty="0"/>
                  <a:t>EM</a:t>
                </a:r>
                <a:r>
                  <a:rPr kumimoji="1" lang="zh-CN" altLang="en-US" sz="2000" dirty="0"/>
                  <a:t>算法估计参数</a:t>
                </a:r>
                <a:endParaRPr kumimoji="1" lang="en-US" altLang="zh-CN" sz="2000" dirty="0"/>
              </a:p>
              <a:p>
                <a:pPr>
                  <a:lnSpc>
                    <a:spcPct val="120000"/>
                  </a:lnSpc>
                </a:pPr>
                <a:r>
                  <a:rPr kumimoji="1" lang="zh-CN" altLang="en-US" sz="2000"/>
                  <a:t>写出完全数据的似然函数</a:t>
                </a:r>
                <a:r>
                  <a:rPr kumimoji="1" lang="en-US" altLang="zh-CN" sz="2000" dirty="0"/>
                  <a:t>: </a:t>
                </a:r>
              </a:p>
              <a:p>
                <a:pPr marL="0" indent="0">
                  <a:lnSpc>
                    <a:spcPct val="120000"/>
                  </a:lnSpc>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𝑃</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𝛾</m:t>
                          </m:r>
                        </m:e>
                        <m:e>
                          <m:r>
                            <a:rPr kumimoji="1" lang="zh-CN" altLang="en-US" sz="2000" b="0" i="1" smtClean="0">
                              <a:latin typeface="Cambria Math" panose="02040503050406030204" pitchFamily="18" charset="0"/>
                            </a:rPr>
                            <m:t>𝜃</m:t>
                          </m:r>
                        </m:e>
                      </m:d>
                      <m:r>
                        <a:rPr kumimoji="1" lang="en-US" altLang="zh-CN" sz="2000" b="0" i="1"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𝑁</m:t>
                          </m:r>
                        </m:sup>
                        <m:e>
                          <m:r>
                            <a:rPr kumimoji="1" lang="en-US" altLang="zh-CN" sz="2000" b="0" i="1" smtClean="0">
                              <a:latin typeface="Cambria Math" panose="02040503050406030204" pitchFamily="18" charset="0"/>
                            </a:rPr>
                            <m:t>𝑃</m:t>
                          </m:r>
                          <m:r>
                            <a:rPr kumimoji="1" lang="en-US" altLang="zh-CN" sz="2000" b="0" i="1" smtClean="0">
                              <a:latin typeface="Cambria Math" panose="02040503050406030204" pitchFamily="18" charset="0"/>
                            </a:rPr>
                            <m:t>(</m:t>
                          </m:r>
                        </m:e>
                      </m:nary>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𝑦</m:t>
                          </m:r>
                        </m:e>
                        <m:sub>
                          <m:r>
                            <a:rPr kumimoji="1" lang="en-US" altLang="zh-CN" sz="2000" i="1">
                              <a:latin typeface="Cambria Math" panose="02040503050406030204" pitchFamily="18" charset="0"/>
                            </a:rPr>
                            <m:t>𝑗</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𝛾</m:t>
                          </m:r>
                        </m:e>
                        <m:sub>
                          <m:r>
                            <a:rPr kumimoji="1" lang="en-US" altLang="zh-CN" sz="2000" i="1">
                              <a:latin typeface="Cambria Math" panose="02040503050406030204" pitchFamily="18" charset="0"/>
                            </a:rPr>
                            <m:t>𝑗</m:t>
                          </m:r>
                          <m:r>
                            <a:rPr kumimoji="1" lang="en-US" altLang="zh-CN" sz="2000" i="1">
                              <a:latin typeface="Cambria Math" panose="02040503050406030204" pitchFamily="18" charset="0"/>
                            </a:rPr>
                            <m:t>1</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𝛾</m:t>
                          </m:r>
                        </m:e>
                        <m:sub>
                          <m:r>
                            <a:rPr kumimoji="1" lang="en-US" altLang="zh-CN" sz="2000" i="1">
                              <a:latin typeface="Cambria Math" panose="02040503050406030204" pitchFamily="18" charset="0"/>
                            </a:rPr>
                            <m:t>𝑗</m:t>
                          </m:r>
                          <m:r>
                            <a:rPr kumimoji="1" lang="en-US" altLang="zh-CN" sz="2000" i="1">
                              <a:latin typeface="Cambria Math" panose="02040503050406030204" pitchFamily="18" charset="0"/>
                            </a:rPr>
                            <m:t>2</m:t>
                          </m:r>
                        </m:sub>
                      </m:sSub>
                      <m:r>
                        <a:rPr kumimoji="1" lang="en-US" altLang="zh-CN" sz="2000" i="1">
                          <a:latin typeface="Cambria Math" panose="02040503050406030204" pitchFamily="18" charset="0"/>
                        </a:rPr>
                        <m:t> </m:t>
                      </m:r>
                      <m:r>
                        <a:rPr kumimoji="1" lang="en-US" altLang="zh-CN" sz="2000" i="1">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ea typeface="Cambria Math" panose="02040503050406030204" pitchFamily="18" charset="0"/>
                            </a:rPr>
                          </m:ctrlPr>
                        </m:sSubPr>
                        <m:e>
                          <m:r>
                            <a:rPr kumimoji="1" lang="zh-CN" altLang="en-US"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𝑗𝑘</m:t>
                          </m:r>
                        </m:sub>
                      </m:sSub>
                      <m:d>
                        <m:dPr>
                          <m:begChr m:val="|"/>
                          <m:ctrlPr>
                            <a:rPr kumimoji="1" lang="en-US" altLang="zh-CN" sz="2000" b="0" i="1" smtClean="0">
                              <a:latin typeface="Cambria Math" panose="02040503050406030204" pitchFamily="18" charset="0"/>
                              <a:ea typeface="Cambria Math" panose="02040503050406030204" pitchFamily="18" charset="0"/>
                            </a:rPr>
                          </m:ctrlPr>
                        </m:dPr>
                        <m:e>
                          <m:r>
                            <a:rPr kumimoji="1" lang="zh-CN" altLang="en-US" sz="2000" b="0" i="1" smtClean="0">
                              <a:latin typeface="Cambria Math" panose="02040503050406030204" pitchFamily="18" charset="0"/>
                              <a:ea typeface="Cambria Math" panose="02040503050406030204" pitchFamily="18" charset="0"/>
                            </a:rPr>
                            <m:t>𝜃</m:t>
                          </m:r>
                        </m:e>
                      </m:d>
                    </m:oMath>
                  </m:oMathPara>
                </a14:m>
                <a:endParaRPr kumimoji="1" lang="en-US" altLang="zh-CN" sz="2000" b="0" i="1" dirty="0">
                  <a:latin typeface="Cambria Math" panose="02040503050406030204" pitchFamily="18" charset="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𝐾</m:t>
                          </m:r>
                        </m:sup>
                        <m:e>
                          <m:nary>
                            <m:naryPr>
                              <m:chr m:val="∏"/>
                              <m:ctrlPr>
                                <a:rPr kumimoji="1" lang="en-US" altLang="zh-CN" sz="2000" i="1">
                                  <a:latin typeface="Cambria Math" panose="02040503050406030204" pitchFamily="18" charset="0"/>
                                </a:rPr>
                              </m:ctrlPr>
                            </m:naryPr>
                            <m:sub>
                              <m:r>
                                <m:rPr>
                                  <m:brk m:alnAt="23"/>
                                </m:rPr>
                                <a:rPr kumimoji="1" lang="en-US" altLang="zh-CN" sz="2000" i="1">
                                  <a:latin typeface="Cambria Math" panose="02040503050406030204" pitchFamily="18" charset="0"/>
                                </a:rPr>
                                <m:t>𝑗</m:t>
                              </m:r>
                              <m:r>
                                <a:rPr kumimoji="1" lang="en-US" altLang="zh-CN" sz="2000" i="1">
                                  <a:latin typeface="Cambria Math" panose="02040503050406030204" pitchFamily="18" charset="0"/>
                                </a:rPr>
                                <m:t>=1</m:t>
                              </m:r>
                            </m:sub>
                            <m:sup>
                              <m:r>
                                <a:rPr kumimoji="1" lang="en-US" altLang="zh-CN" sz="2000" i="1">
                                  <a:latin typeface="Cambria Math" panose="02040503050406030204" pitchFamily="18" charset="0"/>
                                </a:rPr>
                                <m:t>𝑁</m:t>
                              </m:r>
                            </m:sup>
                            <m:e>
                              <m:sSup>
                                <m:sSupPr>
                                  <m:ctrlPr>
                                    <a:rPr kumimoji="1" lang="en-US" altLang="zh-CN" sz="2000" i="1">
                                      <a:latin typeface="Cambria Math" panose="02040503050406030204" pitchFamily="18" charset="0"/>
                                    </a:rPr>
                                  </m:ctrlPr>
                                </m:sSupPr>
                                <m:e>
                                  <m:r>
                                    <a:rPr kumimoji="1" lang="en-US" altLang="zh-CN" sz="2000" b="0" i="1" smtClean="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𝛼</m:t>
                                      </m:r>
                                    </m:e>
                                    <m:sub>
                                      <m:r>
                                        <a:rPr kumimoji="1" lang="en-US" altLang="zh-CN" sz="2000" i="1">
                                          <a:latin typeface="Cambria Math" panose="02040503050406030204" pitchFamily="18" charset="0"/>
                                        </a:rPr>
                                        <m:t>𝑘</m:t>
                                      </m:r>
                                    </m:sub>
                                  </m:sSub>
                                  <m:r>
                                    <a:rPr kumimoji="1" lang="zh-CN" altLang="en-US" sz="2000" i="1">
                                      <a:latin typeface="Cambria Math" panose="02040503050406030204" pitchFamily="18" charset="0"/>
                                    </a:rPr>
                                    <m:t>𝜙</m:t>
                                  </m:r>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𝑦</m:t>
                                      </m:r>
                                    </m:e>
                                    <m:e>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𝜃</m:t>
                                          </m:r>
                                        </m:e>
                                        <m:sub>
                                          <m:r>
                                            <a:rPr kumimoji="1" lang="en-US" altLang="zh-CN" sz="2000" i="1">
                                              <a:latin typeface="Cambria Math" panose="02040503050406030204" pitchFamily="18" charset="0"/>
                                            </a:rPr>
                                            <m:t>𝑘</m:t>
                                          </m:r>
                                        </m:sub>
                                      </m:sSub>
                                    </m:e>
                                  </m:d>
                                  <m:r>
                                    <a:rPr kumimoji="1" lang="en-US" altLang="zh-CN" sz="2000" b="0" i="1" smtClean="0">
                                      <a:latin typeface="Cambria Math" panose="02040503050406030204" pitchFamily="18" charset="0"/>
                                    </a:rPr>
                                    <m:t>]</m:t>
                                  </m:r>
                                </m:e>
                                <m:sup>
                                  <m:sSub>
                                    <m:sSubPr>
                                      <m:ctrlPr>
                                        <a:rPr kumimoji="1" lang="en-US" altLang="zh-CN" sz="2000" i="1" smtClean="0">
                                          <a:latin typeface="Cambria Math" panose="02040503050406030204" pitchFamily="18" charset="0"/>
                                          <a:ea typeface="Cambria Math" panose="02040503050406030204" pitchFamily="18" charset="0"/>
                                        </a:rPr>
                                      </m:ctrlPr>
                                    </m:sSubPr>
                                    <m:e>
                                      <m:r>
                                        <a:rPr kumimoji="1" lang="zh-CN" altLang="en-US"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𝑗𝑘</m:t>
                                      </m:r>
                                    </m:sub>
                                  </m:sSub>
                                </m:sup>
                              </m:sSup>
                            </m:e>
                          </m:nary>
                        </m:e>
                      </m:nary>
                      <m:r>
                        <a:rPr kumimoji="1" lang="en-US" altLang="zh-CN" sz="2000" i="1">
                          <a:latin typeface="Cambria Math" panose="02040503050406030204" pitchFamily="18" charset="0"/>
                        </a:rPr>
                        <m:t>=</m:t>
                      </m:r>
                      <m:nary>
                        <m:naryPr>
                          <m:chr m:val="∏"/>
                          <m:ctrlPr>
                            <a:rPr kumimoji="1" lang="en-US" altLang="zh-CN" sz="200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𝐾</m:t>
                          </m:r>
                        </m:sup>
                        <m:e>
                          <m:sSubSup>
                            <m:sSubSupPr>
                              <m:ctrlPr>
                                <a:rPr kumimoji="1" lang="en-US" altLang="zh-CN" sz="2000" i="1" smtClean="0">
                                  <a:latin typeface="Cambria Math" panose="02040503050406030204" pitchFamily="18" charset="0"/>
                                </a:rPr>
                              </m:ctrlPr>
                            </m:sSubSupPr>
                            <m:e>
                              <m:r>
                                <a:rPr kumimoji="1" lang="zh-CN" altLang="en-US" sz="2000" i="1" smtClean="0">
                                  <a:latin typeface="Cambria Math" panose="02040503050406030204" pitchFamily="18" charset="0"/>
                                </a:rPr>
                                <m:t>𝛼</m:t>
                              </m:r>
                            </m:e>
                            <m:sub>
                              <m:r>
                                <a:rPr kumimoji="1" lang="en-US" altLang="zh-CN" sz="2000" b="0" i="1" smtClean="0">
                                  <a:latin typeface="Cambria Math" panose="02040503050406030204" pitchFamily="18" charset="0"/>
                                </a:rPr>
                                <m:t>𝑘</m:t>
                              </m:r>
                            </m:sub>
                            <m:sup>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𝑛</m:t>
                                  </m:r>
                                </m:e>
                                <m:sub>
                                  <m:r>
                                    <a:rPr kumimoji="1" lang="en-US" altLang="zh-CN" sz="2000" b="0" i="1" smtClean="0">
                                      <a:latin typeface="Cambria Math" panose="02040503050406030204" pitchFamily="18" charset="0"/>
                                    </a:rPr>
                                    <m:t>𝑘</m:t>
                                  </m:r>
                                </m:sub>
                              </m:sSub>
                            </m:sup>
                          </m:sSubSup>
                          <m:nary>
                            <m:naryPr>
                              <m:chr m:val="∏"/>
                              <m:limLoc m:val="subSup"/>
                              <m:ctrlPr>
                                <a:rPr kumimoji="1" lang="en-US" altLang="zh-CN" sz="2000" i="1" smtClean="0">
                                  <a:latin typeface="Cambria Math" panose="02040503050406030204" pitchFamily="18" charset="0"/>
                                </a:rPr>
                              </m:ctrlPr>
                            </m:naryPr>
                            <m:sub>
                              <m:r>
                                <m:rPr>
                                  <m:brk m:alnAt="25"/>
                                </m:rP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𝑁</m:t>
                              </m:r>
                            </m:sup>
                            <m:e>
                              <m:sSup>
                                <m:sSupPr>
                                  <m:ctrlPr>
                                    <a:rPr kumimoji="1" lang="en-US" altLang="zh-CN" sz="2000" i="1">
                                      <a:latin typeface="Cambria Math" panose="02040503050406030204" pitchFamily="18" charset="0"/>
                                    </a:rPr>
                                  </m:ctrlPr>
                                </m:sSupPr>
                                <m:e>
                                  <m:r>
                                    <a:rPr kumimoji="1" lang="en-US" altLang="zh-CN" sz="2000" b="0" i="1" smtClean="0">
                                      <a:latin typeface="Cambria Math" panose="02040503050406030204" pitchFamily="18" charset="0"/>
                                    </a:rPr>
                                    <m:t>[</m:t>
                                  </m:r>
                                  <m:r>
                                    <a:rPr kumimoji="1" lang="zh-CN" altLang="en-US" sz="2000" i="1">
                                      <a:latin typeface="Cambria Math" panose="02040503050406030204" pitchFamily="18" charset="0"/>
                                    </a:rPr>
                                    <m:t>𝜙</m:t>
                                  </m:r>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𝑦</m:t>
                                      </m:r>
                                    </m:e>
                                    <m:e>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𝜃</m:t>
                                          </m:r>
                                        </m:e>
                                        <m:sub>
                                          <m:r>
                                            <a:rPr kumimoji="1" lang="en-US" altLang="zh-CN" sz="2000" i="1">
                                              <a:latin typeface="Cambria Math" panose="02040503050406030204" pitchFamily="18" charset="0"/>
                                            </a:rPr>
                                            <m:t>𝑘</m:t>
                                          </m:r>
                                        </m:sub>
                                      </m:sSub>
                                    </m:e>
                                  </m:d>
                                  <m:r>
                                    <a:rPr kumimoji="1" lang="en-US" altLang="zh-CN" sz="2000" b="0" i="1" smtClean="0">
                                      <a:latin typeface="Cambria Math" panose="02040503050406030204" pitchFamily="18" charset="0"/>
                                    </a:rPr>
                                    <m:t>]</m:t>
                                  </m:r>
                                </m:e>
                                <m:sup>
                                  <m:sSub>
                                    <m:sSubPr>
                                      <m:ctrlPr>
                                        <a:rPr kumimoji="1" lang="en-US" altLang="zh-CN" sz="2000" i="1">
                                          <a:latin typeface="Cambria Math" panose="02040503050406030204" pitchFamily="18" charset="0"/>
                                          <a:ea typeface="Cambria Math" panose="02040503050406030204" pitchFamily="18" charset="0"/>
                                        </a:rPr>
                                      </m:ctrlPr>
                                    </m:sSubPr>
                                    <m:e>
                                      <m:r>
                                        <a:rPr kumimoji="1" lang="zh-CN" altLang="en-US"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𝑗𝑘</m:t>
                                      </m:r>
                                    </m:sub>
                                  </m:sSub>
                                </m:sup>
                              </m:sSup>
                            </m:e>
                          </m:nary>
                        </m:e>
                      </m:nary>
                    </m:oMath>
                  </m:oMathPara>
                </a14:m>
                <a:endParaRPr kumimoji="1" lang="en-US" altLang="zh-CN" sz="2000" i="1" dirty="0">
                  <a:latin typeface="Cambria Math" panose="02040503050406030204" pitchFamily="18" charset="0"/>
                  <a:ea typeface="Cambria Math" panose="02040503050406030204" pitchFamily="18" charset="0"/>
                </a:endParaRPr>
              </a:p>
              <a:p>
                <a:pPr marL="0" indent="0" algn="ctr">
                  <a:lnSpc>
                    <a:spcPct val="120000"/>
                  </a:lnSpc>
                  <a:buNone/>
                </a:pPr>
                <a14:m>
                  <m:oMath xmlns:m="http://schemas.openxmlformats.org/officeDocument/2006/math">
                    <m:r>
                      <a:rPr kumimoji="1" lang="en-US" altLang="zh-CN" sz="2000" b="0" i="1"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𝐾</m:t>
                        </m:r>
                      </m:sup>
                      <m:e>
                        <m:sSubSup>
                          <m:sSubSupPr>
                            <m:ctrlPr>
                              <a:rPr kumimoji="1" lang="en-US" altLang="zh-CN" sz="2000" i="1">
                                <a:latin typeface="Cambria Math" panose="02040503050406030204" pitchFamily="18" charset="0"/>
                              </a:rPr>
                            </m:ctrlPr>
                          </m:sSubSupPr>
                          <m:e>
                            <m:r>
                              <a:rPr kumimoji="1" lang="zh-CN" altLang="en-US" sz="2000" i="1">
                                <a:latin typeface="Cambria Math" panose="02040503050406030204" pitchFamily="18" charset="0"/>
                              </a:rPr>
                              <m:t>𝛼</m:t>
                            </m:r>
                          </m:e>
                          <m:sub>
                            <m:r>
                              <a:rPr kumimoji="1" lang="en-US" altLang="zh-CN" sz="2000" i="1">
                                <a:latin typeface="Cambria Math" panose="02040503050406030204" pitchFamily="18" charset="0"/>
                              </a:rPr>
                              <m:t>𝑘</m:t>
                            </m:r>
                          </m:sub>
                          <m:sup>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𝑛</m:t>
                                </m:r>
                              </m:e>
                              <m:sub>
                                <m:r>
                                  <a:rPr kumimoji="1" lang="en-US" altLang="zh-CN" sz="2000" i="1">
                                    <a:latin typeface="Cambria Math" panose="02040503050406030204" pitchFamily="18" charset="0"/>
                                  </a:rPr>
                                  <m:t>𝑘</m:t>
                                </m:r>
                              </m:sub>
                            </m:sSub>
                          </m:sup>
                        </m:sSubSup>
                      </m:e>
                    </m:nary>
                    <m:nary>
                      <m:naryPr>
                        <m:chr m:val="∏"/>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𝑁</m:t>
                        </m:r>
                      </m:sup>
                      <m:e>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m:t>
                            </m:r>
                            <m:f>
                              <m:fPr>
                                <m:ctrlPr>
                                  <a:rPr kumimoji="1" lang="en-US" altLang="zh-CN" sz="2000" i="1">
                                    <a:latin typeface="Cambria Math" panose="02040503050406030204" pitchFamily="18" charset="0"/>
                                  </a:rPr>
                                </m:ctrlPr>
                              </m:fPr>
                              <m:num>
                                <m:r>
                                  <a:rPr kumimoji="1" lang="en-US" altLang="zh-CN" sz="2000" i="1">
                                    <a:latin typeface="Cambria Math" panose="02040503050406030204" pitchFamily="18" charset="0"/>
                                  </a:rPr>
                                  <m:t>1</m:t>
                                </m:r>
                              </m:num>
                              <m:den>
                                <m:rad>
                                  <m:radPr>
                                    <m:degHide m:val="on"/>
                                    <m:ctrlPr>
                                      <a:rPr kumimoji="1" lang="en-US" altLang="zh-CN" sz="2000" i="1">
                                        <a:latin typeface="Cambria Math" panose="02040503050406030204" pitchFamily="18" charset="0"/>
                                      </a:rPr>
                                    </m:ctrlPr>
                                  </m:radPr>
                                  <m:deg/>
                                  <m:e>
                                    <m:r>
                                      <a:rPr kumimoji="1" lang="en-US" altLang="zh-CN" sz="2000" i="1">
                                        <a:latin typeface="Cambria Math" panose="02040503050406030204" pitchFamily="18" charset="0"/>
                                      </a:rPr>
                                      <m:t>2</m:t>
                                    </m:r>
                                    <m:r>
                                      <a:rPr kumimoji="1" lang="zh-CN" altLang="en-US" sz="2000" i="1">
                                        <a:latin typeface="Cambria Math" panose="02040503050406030204" pitchFamily="18" charset="0"/>
                                      </a:rPr>
                                      <m:t>𝜋</m:t>
                                    </m:r>
                                  </m:e>
                                </m:rad>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Sub>
                              </m:den>
                            </m:f>
                            <m:r>
                              <m:rPr>
                                <m:sty m:val="p"/>
                              </m:rPr>
                              <a:rPr kumimoji="1" lang="en-US" altLang="zh-CN" sz="2000" i="0">
                                <a:latin typeface="Cambria Math" panose="02040503050406030204" pitchFamily="18" charset="0"/>
                              </a:rPr>
                              <m:t>exp</m:t>
                            </m:r>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m:t>
                                </m:r>
                                <m:f>
                                  <m:fPr>
                                    <m:ctrlPr>
                                      <a:rPr kumimoji="1" lang="en-US" altLang="zh-CN" sz="2000" i="1">
                                        <a:latin typeface="Cambria Math" panose="02040503050406030204" pitchFamily="18" charset="0"/>
                                      </a:rPr>
                                    </m:ctrlPr>
                                  </m:fPr>
                                  <m:num>
                                    <m:sSup>
                                      <m:sSupPr>
                                        <m:ctrlPr>
                                          <a:rPr kumimoji="1" lang="en-US" altLang="zh-CN" sz="2000" i="1">
                                            <a:latin typeface="Cambria Math" panose="02040503050406030204" pitchFamily="18" charset="0"/>
                                          </a:rPr>
                                        </m:ctrlPr>
                                      </m:sSupPr>
                                      <m:e>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𝑦</m:t>
                                            </m:r>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𝜇</m:t>
                                                </m:r>
                                              </m:e>
                                              <m:sub>
                                                <m:r>
                                                  <a:rPr kumimoji="1" lang="en-US" altLang="zh-CN" sz="2000" i="1">
                                                    <a:latin typeface="Cambria Math" panose="02040503050406030204" pitchFamily="18" charset="0"/>
                                                  </a:rPr>
                                                  <m:t>𝑘</m:t>
                                                </m:r>
                                              </m:sub>
                                            </m:sSub>
                                          </m:e>
                                        </m:d>
                                      </m:e>
                                      <m:sup>
                                        <m:r>
                                          <a:rPr kumimoji="1" lang="en-US" altLang="zh-CN" sz="2000" i="1">
                                            <a:latin typeface="Cambria Math" panose="02040503050406030204" pitchFamily="18" charset="0"/>
                                          </a:rPr>
                                          <m:t>2</m:t>
                                        </m:r>
                                      </m:sup>
                                    </m:sSup>
                                  </m:num>
                                  <m:den>
                                    <m:r>
                                      <a:rPr kumimoji="1" lang="en-US" altLang="zh-CN" sz="2000" i="1">
                                        <a:latin typeface="Cambria Math" panose="02040503050406030204" pitchFamily="18" charset="0"/>
                                      </a:rPr>
                                      <m:t>2</m:t>
                                    </m:r>
                                    <m:sSubSup>
                                      <m:sSubSupPr>
                                        <m:ctrlPr>
                                          <a:rPr kumimoji="1" lang="en-US" altLang="zh-CN" sz="2000" i="1">
                                            <a:latin typeface="Cambria Math" panose="02040503050406030204" pitchFamily="18" charset="0"/>
                                          </a:rPr>
                                        </m:ctrlPr>
                                      </m:sSubSup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up>
                                        <m:r>
                                          <a:rPr kumimoji="1" lang="en-US" altLang="zh-CN" sz="2000" i="1">
                                            <a:latin typeface="Cambria Math" panose="02040503050406030204" pitchFamily="18" charset="0"/>
                                          </a:rPr>
                                          <m:t>2</m:t>
                                        </m:r>
                                      </m:sup>
                                    </m:sSubSup>
                                  </m:den>
                                </m:f>
                              </m:e>
                            </m:d>
                            <m:r>
                              <a:rPr kumimoji="1" lang="en-US" altLang="zh-CN" sz="2000" b="0" i="1" smtClean="0">
                                <a:latin typeface="Cambria Math" panose="02040503050406030204" pitchFamily="18" charset="0"/>
                              </a:rPr>
                              <m:t>]</m:t>
                            </m:r>
                          </m:e>
                          <m:sup>
                            <m:sSub>
                              <m:sSubPr>
                                <m:ctrlPr>
                                  <a:rPr kumimoji="1" lang="en-US" altLang="zh-CN" sz="2000" i="1">
                                    <a:latin typeface="Cambria Math" panose="02040503050406030204" pitchFamily="18" charset="0"/>
                                    <a:ea typeface="Cambria Math" panose="02040503050406030204" pitchFamily="18" charset="0"/>
                                  </a:rPr>
                                </m:ctrlPr>
                              </m:sSubPr>
                              <m:e>
                                <m:r>
                                  <a:rPr kumimoji="1" lang="zh-CN" altLang="en-US"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𝑗𝑘</m:t>
                                </m:r>
                              </m:sub>
                            </m:sSub>
                          </m:sup>
                        </m:sSup>
                      </m:e>
                    </m:nary>
                  </m:oMath>
                </a14:m>
                <a:r>
                  <a:rPr kumimoji="1" lang="en-US" altLang="zh-CN" sz="2000" dirty="0">
                    <a:ea typeface="Cambria Math" panose="02040503050406030204" pitchFamily="18" charset="0"/>
                  </a:rPr>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𝑛</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nary>
                      <m:naryPr>
                        <m:chr m:val="∑"/>
                        <m:ctrlPr>
                          <a:rPr kumimoji="1" lang="en-US" altLang="zh-CN" sz="2000" i="1">
                            <a:latin typeface="Cambria Math" panose="02040503050406030204" pitchFamily="18" charset="0"/>
                          </a:rPr>
                        </m:ctrlPr>
                      </m:naryPr>
                      <m:sub>
                        <m:r>
                          <m:rPr>
                            <m:brk m:alnAt="23"/>
                          </m:rPr>
                          <a:rPr kumimoji="1" lang="en-US" altLang="zh-CN" sz="2000" i="1">
                            <a:latin typeface="Cambria Math" panose="02040503050406030204" pitchFamily="18" charset="0"/>
                          </a:rPr>
                          <m:t>𝑗</m:t>
                        </m:r>
                        <m:r>
                          <a:rPr kumimoji="1" lang="en-US" altLang="zh-CN" sz="2000" i="1">
                            <a:latin typeface="Cambria Math" panose="02040503050406030204" pitchFamily="18" charset="0"/>
                          </a:rPr>
                          <m:t>=1</m:t>
                        </m:r>
                      </m:sub>
                      <m:sup>
                        <m:r>
                          <a:rPr kumimoji="1" lang="en-US" altLang="zh-CN" sz="2000" i="1">
                            <a:latin typeface="Cambria Math" panose="02040503050406030204" pitchFamily="18" charset="0"/>
                          </a:rPr>
                          <m:t>𝑁</m:t>
                        </m:r>
                      </m:sup>
                      <m:e>
                        <m:sSub>
                          <m:sSubPr>
                            <m:ctrlPr>
                              <a:rPr kumimoji="1" lang="en-US" altLang="zh-CN" sz="2000" i="1">
                                <a:latin typeface="Cambria Math" panose="02040503050406030204" pitchFamily="18" charset="0"/>
                                <a:ea typeface="Cambria Math" panose="02040503050406030204" pitchFamily="18" charset="0"/>
                              </a:rPr>
                            </m:ctrlPr>
                          </m:sSubPr>
                          <m:e>
                            <m:r>
                              <a:rPr kumimoji="1" lang="zh-CN" altLang="en-US"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𝑗𝑘</m:t>
                            </m:r>
                          </m:sub>
                        </m:sSub>
                      </m:e>
                    </m:nary>
                  </m:oMath>
                </a14:m>
                <a:r>
                  <a:rPr kumimoji="1" lang="en-US" altLang="zh-CN" sz="2000" dirty="0"/>
                  <a:t>,</a:t>
                </a:r>
                <a:r>
                  <a:rPr kumimoji="1" lang="zh-CN" altLang="en-US" sz="2000" dirty="0"/>
                  <a:t>     </a:t>
                </a:r>
                <a14:m>
                  <m:oMath xmlns:m="http://schemas.openxmlformats.org/officeDocument/2006/math">
                    <m:nary>
                      <m:naryPr>
                        <m:chr m:val="∑"/>
                        <m:ctrlPr>
                          <a:rPr kumimoji="1" lang="zh-CN" altLang="en-US" sz="2000" i="1" dirty="0">
                            <a:latin typeface="Cambria Math" panose="02040503050406030204" pitchFamily="18" charset="0"/>
                          </a:rPr>
                        </m:ctrlPr>
                      </m:naryPr>
                      <m:sub>
                        <m:r>
                          <m:rPr>
                            <m:brk m:alnAt="23"/>
                          </m:rPr>
                          <a:rPr kumimoji="1" lang="en-US" altLang="zh-CN" sz="2000" i="1" dirty="0">
                            <a:latin typeface="Cambria Math" panose="02040503050406030204" pitchFamily="18" charset="0"/>
                          </a:rPr>
                          <m:t>𝑘</m:t>
                        </m:r>
                        <m:r>
                          <a:rPr kumimoji="1" lang="en-US" altLang="zh-CN" sz="2000" i="1" dirty="0">
                            <a:latin typeface="Cambria Math" panose="02040503050406030204" pitchFamily="18" charset="0"/>
                          </a:rPr>
                          <m:t>=1</m:t>
                        </m:r>
                      </m:sub>
                      <m:sup>
                        <m:r>
                          <a:rPr kumimoji="1" lang="en-US" altLang="zh-CN" sz="2000" i="1" dirty="0">
                            <a:latin typeface="Cambria Math" panose="02040503050406030204" pitchFamily="18" charset="0"/>
                          </a:rPr>
                          <m:t>𝐾</m:t>
                        </m:r>
                      </m:sup>
                      <m:e>
                        <m:sSub>
                          <m:sSubPr>
                            <m:ctrlPr>
                              <a:rPr kumimoji="1" lang="en-US" altLang="zh-CN" sz="2000" i="1" dirty="0">
                                <a:latin typeface="Cambria Math" panose="02040503050406030204" pitchFamily="18" charset="0"/>
                              </a:rPr>
                            </m:ctrlPr>
                          </m:sSubPr>
                          <m:e>
                            <m:r>
                              <a:rPr kumimoji="1" lang="en-US" altLang="zh-CN" sz="2000" i="1" dirty="0">
                                <a:latin typeface="Cambria Math" panose="02040503050406030204" pitchFamily="18" charset="0"/>
                              </a:rPr>
                              <m:t>𝑛</m:t>
                            </m:r>
                          </m:e>
                          <m:sub>
                            <m:r>
                              <a:rPr kumimoji="1" lang="en-US" altLang="zh-CN" sz="2000" i="1" dirty="0">
                                <a:latin typeface="Cambria Math" panose="02040503050406030204" pitchFamily="18" charset="0"/>
                              </a:rPr>
                              <m:t>𝑘</m:t>
                            </m:r>
                          </m:sub>
                        </m:sSub>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𝑁</m:t>
                        </m:r>
                      </m:e>
                    </m:nary>
                  </m:oMath>
                </a14:m>
                <a:endParaRPr kumimoji="1" lang="zh-CN" altLang="en-US" sz="2000" dirty="0"/>
              </a:p>
            </p:txBody>
          </p:sp>
        </mc:Choice>
        <mc:Fallback xmlns="">
          <p:sp>
            <p:nvSpPr>
              <p:cNvPr id="5" name="内容占位符 2">
                <a:extLst>
                  <a:ext uri="{FF2B5EF4-FFF2-40B4-BE49-F238E27FC236}">
                    <a16:creationId xmlns:a16="http://schemas.microsoft.com/office/drawing/2014/main" id="{DDF647A4-4E57-F378-7DEB-C4D3BEB02EF8}"/>
                  </a:ext>
                </a:extLst>
              </p:cNvPr>
              <p:cNvSpPr>
                <a:spLocks noGrp="1" noRot="1" noChangeAspect="1" noMove="1" noResize="1" noEditPoints="1" noAdjustHandles="1" noChangeArrowheads="1" noChangeShapeType="1" noTextEdit="1"/>
              </p:cNvSpPr>
              <p:nvPr>
                <p:ph idx="1"/>
              </p:nvPr>
            </p:nvSpPr>
            <p:spPr>
              <a:xfrm>
                <a:off x="372235" y="2549526"/>
                <a:ext cx="8544911" cy="4048344"/>
              </a:xfrm>
              <a:blipFill>
                <a:blip r:embed="rId2"/>
                <a:stretch>
                  <a:fillRect l="-64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11A6A5CE-C5A9-13B6-21E7-A8074E08615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39</a:t>
            </a:fld>
            <a:endParaRPr lang="en-US" dirty="0"/>
          </a:p>
        </p:txBody>
      </p:sp>
      <p:sp>
        <p:nvSpPr>
          <p:cNvPr id="3" name="标题 1">
            <a:extLst>
              <a:ext uri="{FF2B5EF4-FFF2-40B4-BE49-F238E27FC236}">
                <a16:creationId xmlns:a16="http://schemas.microsoft.com/office/drawing/2014/main" id="{E8187A04-0437-794F-D7CF-3C2C0C2FCEF0}"/>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算法在高斯混合模型学习中的应用</a:t>
            </a:r>
          </a:p>
        </p:txBody>
      </p:sp>
    </p:spTree>
    <p:extLst>
      <p:ext uri="{BB962C8B-B14F-4D97-AF65-F5344CB8AC3E}">
        <p14:creationId xmlns:p14="http://schemas.microsoft.com/office/powerpoint/2010/main" val="280494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CF6212-3F2F-ECB5-E3F6-26A27AA17204}"/>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两硬币问题</a:t>
            </a:r>
          </a:p>
        </p:txBody>
      </p:sp>
      <p:pic>
        <p:nvPicPr>
          <p:cNvPr id="5" name="图片 4">
            <a:extLst>
              <a:ext uri="{FF2B5EF4-FFF2-40B4-BE49-F238E27FC236}">
                <a16:creationId xmlns:a16="http://schemas.microsoft.com/office/drawing/2014/main" id="{B3C9FFF3-2CB8-C0CA-1347-B83A165032B9}"/>
              </a:ext>
            </a:extLst>
          </p:cNvPr>
          <p:cNvPicPr>
            <a:picLocks noChangeAspect="1"/>
          </p:cNvPicPr>
          <p:nvPr/>
        </p:nvPicPr>
        <p:blipFill rotWithShape="1">
          <a:blip r:embed="rId2"/>
          <a:srcRect t="18751" r="58233" b="3381"/>
          <a:stretch/>
        </p:blipFill>
        <p:spPr>
          <a:xfrm>
            <a:off x="511997" y="3530620"/>
            <a:ext cx="2174054" cy="1898650"/>
          </a:xfrm>
          <a:prstGeom prst="rect">
            <a:avLst/>
          </a:prstGeom>
        </p:spPr>
      </p:pic>
      <p:sp>
        <p:nvSpPr>
          <p:cNvPr id="7" name="文本框 6">
            <a:extLst>
              <a:ext uri="{FF2B5EF4-FFF2-40B4-BE49-F238E27FC236}">
                <a16:creationId xmlns:a16="http://schemas.microsoft.com/office/drawing/2014/main" id="{585A7945-C83B-E92B-7233-1D1DBB32A034}"/>
              </a:ext>
            </a:extLst>
          </p:cNvPr>
          <p:cNvSpPr txBox="1"/>
          <p:nvPr/>
        </p:nvSpPr>
        <p:spPr>
          <a:xfrm>
            <a:off x="455999" y="2536448"/>
            <a:ext cx="7705507" cy="830997"/>
          </a:xfrm>
          <a:prstGeom prst="rect">
            <a:avLst/>
          </a:prstGeom>
          <a:noFill/>
        </p:spPr>
        <p:txBody>
          <a:bodyPr wrap="square">
            <a:spAutoFit/>
          </a:bodyPr>
          <a:lstStyle/>
          <a:p>
            <a:r>
              <a:rPr lang="en" altLang="zh-CN" sz="2400" b="0" dirty="0">
                <a:effectLst/>
                <a:latin typeface="TradeGothic"/>
              </a:rPr>
              <a:t>What is the expectation maximization algorithm?</a:t>
            </a:r>
            <a:br>
              <a:rPr lang="en" altLang="zh-CN" sz="2400" b="0" dirty="0">
                <a:effectLst/>
                <a:latin typeface="TradeGothic"/>
              </a:rPr>
            </a:br>
            <a:endParaRPr lang="en" altLang="zh-CN" sz="1100" dirty="0"/>
          </a:p>
          <a:p>
            <a:r>
              <a:rPr lang="en" altLang="zh-CN" sz="1100" b="1" dirty="0">
                <a:solidFill>
                  <a:srgbClr val="CC0000"/>
                </a:solidFill>
                <a:effectLst/>
                <a:latin typeface="Optima" panose="02000503060000020004" pitchFamily="2" charset="0"/>
              </a:rPr>
              <a:t>nature biotechnology </a:t>
            </a:r>
            <a:r>
              <a:rPr lang="en" altLang="zh-CN" sz="1100" dirty="0">
                <a:effectLst/>
                <a:latin typeface="Optima" panose="02000503060000020004" pitchFamily="2" charset="0"/>
              </a:rPr>
              <a:t>volume 26 number 8 august 2008 </a:t>
            </a:r>
            <a:endParaRPr lang="en" altLang="zh-CN" sz="3200" dirty="0"/>
          </a:p>
        </p:txBody>
      </p:sp>
      <p:sp>
        <p:nvSpPr>
          <p:cNvPr id="8" name="Slide Number Placeholder 5">
            <a:extLst>
              <a:ext uri="{FF2B5EF4-FFF2-40B4-BE49-F238E27FC236}">
                <a16:creationId xmlns:a16="http://schemas.microsoft.com/office/drawing/2014/main" id="{42D1925E-8184-B0E4-4EB1-925D4F786BD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a:t>
            </a:fld>
            <a:endParaRPr lang="en-US" dirty="0"/>
          </a:p>
        </p:txBody>
      </p:sp>
      <p:sp>
        <p:nvSpPr>
          <p:cNvPr id="11" name="文本框 10">
            <a:extLst>
              <a:ext uri="{FF2B5EF4-FFF2-40B4-BE49-F238E27FC236}">
                <a16:creationId xmlns:a16="http://schemas.microsoft.com/office/drawing/2014/main" id="{2AEF3E5C-0740-CEA4-5E81-12FD4579D5B7}"/>
              </a:ext>
            </a:extLst>
          </p:cNvPr>
          <p:cNvSpPr txBox="1"/>
          <p:nvPr/>
        </p:nvSpPr>
        <p:spPr>
          <a:xfrm>
            <a:off x="3141702" y="3482801"/>
            <a:ext cx="2097347" cy="338554"/>
          </a:xfrm>
          <a:prstGeom prst="rect">
            <a:avLst/>
          </a:prstGeom>
          <a:noFill/>
        </p:spPr>
        <p:txBody>
          <a:bodyPr wrap="square">
            <a:spAutoFit/>
          </a:bodyPr>
          <a:lstStyle/>
          <a:p>
            <a:r>
              <a:rPr lang="en" altLang="zh-CN" sz="1600">
                <a:effectLst/>
                <a:latin typeface="Cambria Math" panose="02040503050406030204" pitchFamily="18" charset="0"/>
                <a:ea typeface="Cambria Math" panose="02040503050406030204" pitchFamily="18" charset="0"/>
              </a:rPr>
              <a:t>[</a:t>
            </a:r>
            <a:r>
              <a:rPr lang="en-US" altLang="zh-CN" sz="1600" i="1">
                <a:latin typeface="Cambria Math" panose="02040503050406030204" pitchFamily="18" charset="0"/>
                <a:ea typeface="Cambria Math" panose="02040503050406030204" pitchFamily="18" charset="0"/>
              </a:rPr>
              <a:t>X</a:t>
            </a:r>
            <a:r>
              <a:rPr lang="en" altLang="zh-CN" sz="1600" i="1" baseline="-25000">
                <a:effectLst/>
                <a:latin typeface="Cambria Math" panose="02040503050406030204" pitchFamily="18" charset="0"/>
                <a:ea typeface="Cambria Math" panose="02040503050406030204" pitchFamily="18" charset="0"/>
              </a:rPr>
              <a:t>ij </a:t>
            </a:r>
            <a:r>
              <a:rPr lang="en" altLang="zh-CN" sz="1600">
                <a:effectLst/>
                <a:latin typeface="Cambria Math" panose="02040503050406030204" pitchFamily="18" charset="0"/>
                <a:ea typeface="Cambria Math" panose="02040503050406030204" pitchFamily="18" charset="0"/>
              </a:rPr>
              <a:t>]</a:t>
            </a:r>
            <a:r>
              <a:rPr lang="en" altLang="zh-CN" sz="1600" i="1">
                <a:effectLst/>
                <a:latin typeface="Cambria Math" panose="02040503050406030204" pitchFamily="18" charset="0"/>
                <a:ea typeface="Cambria Math" panose="02040503050406030204" pitchFamily="18" charset="0"/>
              </a:rPr>
              <a:t> </a:t>
            </a:r>
            <a:r>
              <a:rPr lang="en" altLang="zh-CN" sz="1600" i="1" dirty="0">
                <a:effectLst/>
                <a:latin typeface="Cambria Math" panose="02040503050406030204" pitchFamily="18" charset="0"/>
                <a:ea typeface="Cambria Math" panose="02040503050406030204" pitchFamily="18" charset="0"/>
              </a:rPr>
              <a:t>= </a:t>
            </a:r>
            <a:r>
              <a:rPr lang="en" altLang="zh-CN" sz="1600" dirty="0">
                <a:effectLst/>
                <a:latin typeface="Cambria Math" panose="02040503050406030204" pitchFamily="18" charset="0"/>
                <a:ea typeface="Cambria Math" panose="02040503050406030204" pitchFamily="18" charset="0"/>
              </a:rPr>
              <a:t>(</a:t>
            </a:r>
            <a:r>
              <a:rPr lang="en" altLang="zh-CN" sz="1600" b="1" i="1" dirty="0">
                <a:effectLst/>
                <a:latin typeface="Cambria Math" panose="02040503050406030204" pitchFamily="18" charset="0"/>
                <a:ea typeface="Cambria Math" panose="02040503050406030204" pitchFamily="18" charset="0"/>
              </a:rPr>
              <a:t>x</a:t>
            </a:r>
            <a:r>
              <a:rPr lang="en" altLang="zh-CN" sz="1600" baseline="-25000" dirty="0">
                <a:effectLst/>
                <a:latin typeface="Cambria Math" panose="02040503050406030204" pitchFamily="18" charset="0"/>
                <a:ea typeface="Cambria Math" panose="02040503050406030204" pitchFamily="18" charset="0"/>
              </a:rPr>
              <a:t>1</a:t>
            </a:r>
            <a:r>
              <a:rPr lang="en" altLang="zh-CN" sz="1600" i="1" dirty="0">
                <a:effectLst/>
                <a:latin typeface="Cambria Math" panose="02040503050406030204" pitchFamily="18" charset="0"/>
                <a:ea typeface="Cambria Math" panose="02040503050406030204" pitchFamily="18" charset="0"/>
              </a:rPr>
              <a:t>, </a:t>
            </a:r>
            <a:r>
              <a:rPr lang="en" altLang="zh-CN" sz="1600" b="1" i="1" dirty="0">
                <a:effectLst/>
                <a:latin typeface="Cambria Math" panose="02040503050406030204" pitchFamily="18" charset="0"/>
                <a:ea typeface="Cambria Math" panose="02040503050406030204" pitchFamily="18" charset="0"/>
              </a:rPr>
              <a:t>x</a:t>
            </a:r>
            <a:r>
              <a:rPr lang="en" altLang="zh-CN" sz="1600" baseline="-25000" dirty="0">
                <a:effectLst/>
                <a:latin typeface="Cambria Math" panose="02040503050406030204" pitchFamily="18" charset="0"/>
                <a:ea typeface="Cambria Math" panose="02040503050406030204" pitchFamily="18" charset="0"/>
              </a:rPr>
              <a:t>2</a:t>
            </a:r>
            <a:r>
              <a:rPr lang="en" altLang="zh-CN" sz="1600" i="1" dirty="0">
                <a:effectLst/>
                <a:latin typeface="Cambria Math" panose="02040503050406030204" pitchFamily="18" charset="0"/>
                <a:ea typeface="Cambria Math" panose="02040503050406030204" pitchFamily="18" charset="0"/>
              </a:rPr>
              <a:t>, …, </a:t>
            </a:r>
            <a:r>
              <a:rPr lang="en" altLang="zh-CN" sz="1600" b="1" i="1" dirty="0">
                <a:effectLst/>
                <a:latin typeface="Cambria Math" panose="02040503050406030204" pitchFamily="18" charset="0"/>
                <a:ea typeface="Cambria Math" panose="02040503050406030204" pitchFamily="18" charset="0"/>
              </a:rPr>
              <a:t>x</a:t>
            </a:r>
            <a:r>
              <a:rPr lang="en" altLang="zh-CN" sz="1600" baseline="-25000" dirty="0">
                <a:effectLst/>
                <a:latin typeface="Cambria Math" panose="02040503050406030204" pitchFamily="18" charset="0"/>
                <a:ea typeface="Cambria Math" panose="02040503050406030204" pitchFamily="18" charset="0"/>
              </a:rPr>
              <a:t>5</a:t>
            </a:r>
            <a:r>
              <a:rPr lang="en" altLang="zh-CN" sz="1600" dirty="0">
                <a:effectLst/>
                <a:latin typeface="Cambria Math" panose="02040503050406030204" pitchFamily="18" charset="0"/>
                <a:ea typeface="Cambria Math" panose="02040503050406030204" pitchFamily="18" charset="0"/>
              </a:rPr>
              <a:t>)</a:t>
            </a:r>
          </a:p>
        </p:txBody>
      </p:sp>
      <p:sp>
        <p:nvSpPr>
          <p:cNvPr id="13" name="文本框 12">
            <a:extLst>
              <a:ext uri="{FF2B5EF4-FFF2-40B4-BE49-F238E27FC236}">
                <a16:creationId xmlns:a16="http://schemas.microsoft.com/office/drawing/2014/main" id="{92264FC2-526E-992C-CB07-083584B55667}"/>
              </a:ext>
            </a:extLst>
          </p:cNvPr>
          <p:cNvSpPr txBox="1"/>
          <p:nvPr/>
        </p:nvSpPr>
        <p:spPr>
          <a:xfrm>
            <a:off x="3291589" y="4567335"/>
            <a:ext cx="1810917" cy="338554"/>
          </a:xfrm>
          <a:prstGeom prst="rect">
            <a:avLst/>
          </a:prstGeom>
          <a:noFill/>
        </p:spPr>
        <p:txBody>
          <a:bodyPr wrap="square">
            <a:spAutoFit/>
          </a:bodyPr>
          <a:lstStyle/>
          <a:p>
            <a:r>
              <a:rPr lang="en" altLang="zh-CN" sz="1600" b="1" i="1">
                <a:latin typeface="Cambria Math" panose="02040503050406030204" pitchFamily="18" charset="0"/>
                <a:ea typeface="Cambria Math" panose="02040503050406030204" pitchFamily="18" charset="0"/>
              </a:rPr>
              <a:t>z</a:t>
            </a:r>
            <a:r>
              <a:rPr lang="en" altLang="zh-CN" sz="1600" i="1">
                <a:effectLst/>
                <a:latin typeface="Cambria Math" panose="02040503050406030204" pitchFamily="18" charset="0"/>
                <a:ea typeface="Cambria Math" panose="02040503050406030204" pitchFamily="18" charset="0"/>
              </a:rPr>
              <a:t> </a:t>
            </a:r>
            <a:r>
              <a:rPr lang="en" altLang="zh-CN" sz="1600" i="1" dirty="0">
                <a:effectLst/>
                <a:latin typeface="Cambria Math" panose="02040503050406030204" pitchFamily="18" charset="0"/>
                <a:ea typeface="Cambria Math" panose="02040503050406030204" pitchFamily="18" charset="0"/>
              </a:rPr>
              <a:t>= </a:t>
            </a:r>
            <a:r>
              <a:rPr lang="en" altLang="zh-CN" sz="1600" dirty="0">
                <a:effectLst/>
                <a:latin typeface="Cambria Math" panose="02040503050406030204" pitchFamily="18" charset="0"/>
                <a:ea typeface="Cambria Math" panose="02040503050406030204" pitchFamily="18" charset="0"/>
              </a:rPr>
              <a:t>(</a:t>
            </a:r>
            <a:r>
              <a:rPr lang="en" altLang="zh-CN" sz="1600" i="1" dirty="0">
                <a:effectLst/>
                <a:latin typeface="Cambria Math" panose="02040503050406030204" pitchFamily="18" charset="0"/>
                <a:ea typeface="Cambria Math" panose="02040503050406030204" pitchFamily="18" charset="0"/>
              </a:rPr>
              <a:t>z</a:t>
            </a:r>
            <a:r>
              <a:rPr lang="en" altLang="zh-CN" sz="1600" baseline="-25000" dirty="0">
                <a:effectLst/>
                <a:latin typeface="Cambria Math" panose="02040503050406030204" pitchFamily="18" charset="0"/>
                <a:ea typeface="Cambria Math" panose="02040503050406030204" pitchFamily="18" charset="0"/>
              </a:rPr>
              <a:t>1</a:t>
            </a:r>
            <a:r>
              <a:rPr lang="en" altLang="zh-CN" sz="1600" i="1" dirty="0">
                <a:effectLst/>
                <a:latin typeface="Cambria Math" panose="02040503050406030204" pitchFamily="18" charset="0"/>
                <a:ea typeface="Cambria Math" panose="02040503050406030204" pitchFamily="18" charset="0"/>
              </a:rPr>
              <a:t>, z</a:t>
            </a:r>
            <a:r>
              <a:rPr lang="en" altLang="zh-CN" sz="1600" baseline="-25000" dirty="0">
                <a:effectLst/>
                <a:latin typeface="Cambria Math" panose="02040503050406030204" pitchFamily="18" charset="0"/>
                <a:ea typeface="Cambria Math" panose="02040503050406030204" pitchFamily="18" charset="0"/>
              </a:rPr>
              <a:t>2</a:t>
            </a:r>
            <a:r>
              <a:rPr lang="en" altLang="zh-CN" sz="1600" i="1" dirty="0">
                <a:effectLst/>
                <a:latin typeface="Cambria Math" panose="02040503050406030204" pitchFamily="18" charset="0"/>
                <a:ea typeface="Cambria Math" panose="02040503050406030204" pitchFamily="18" charset="0"/>
              </a:rPr>
              <a:t>,…, </a:t>
            </a:r>
            <a:r>
              <a:rPr lang="en" altLang="zh-CN" sz="1600" i="1">
                <a:effectLst/>
                <a:latin typeface="Cambria Math" panose="02040503050406030204" pitchFamily="18" charset="0"/>
                <a:ea typeface="Cambria Math" panose="02040503050406030204" pitchFamily="18" charset="0"/>
              </a:rPr>
              <a:t>z</a:t>
            </a:r>
            <a:r>
              <a:rPr lang="en" altLang="zh-CN" sz="1600" baseline="-25000">
                <a:effectLst/>
                <a:latin typeface="Cambria Math" panose="02040503050406030204" pitchFamily="18" charset="0"/>
                <a:ea typeface="Cambria Math" panose="02040503050406030204" pitchFamily="18" charset="0"/>
              </a:rPr>
              <a:t>5</a:t>
            </a:r>
            <a:r>
              <a:rPr lang="en" altLang="zh-CN" sz="1600">
                <a:effectLst/>
                <a:latin typeface="Cambria Math" panose="02040503050406030204" pitchFamily="18" charset="0"/>
                <a:ea typeface="Cambria Math" panose="02040503050406030204" pitchFamily="18" charset="0"/>
              </a:rPr>
              <a:t>)</a:t>
            </a:r>
            <a:r>
              <a:rPr lang="en" altLang="zh-CN" sz="1600" baseline="30000">
                <a:effectLst/>
                <a:latin typeface="Cambria Math" panose="02040503050406030204" pitchFamily="18" charset="0"/>
                <a:ea typeface="Cambria Math" panose="02040503050406030204" pitchFamily="18" charset="0"/>
              </a:rPr>
              <a:t>T</a:t>
            </a:r>
            <a:endParaRPr lang="en" altLang="zh-CN" sz="1600" baseline="30000" dirty="0">
              <a:effectLst/>
              <a:latin typeface="Cambria Math" panose="02040503050406030204" pitchFamily="18" charset="0"/>
              <a:ea typeface="Cambria Math" panose="02040503050406030204" pitchFamily="18" charset="0"/>
            </a:endParaRPr>
          </a:p>
        </p:txBody>
      </p:sp>
      <p:sp>
        <p:nvSpPr>
          <p:cNvPr id="15" name="文本框 14">
            <a:extLst>
              <a:ext uri="{FF2B5EF4-FFF2-40B4-BE49-F238E27FC236}">
                <a16:creationId xmlns:a16="http://schemas.microsoft.com/office/drawing/2014/main" id="{91CDF0C8-8F19-EDB3-3535-7DDDE6A2B076}"/>
              </a:ext>
            </a:extLst>
          </p:cNvPr>
          <p:cNvSpPr txBox="1"/>
          <p:nvPr/>
        </p:nvSpPr>
        <p:spPr>
          <a:xfrm>
            <a:off x="2875134" y="3808192"/>
            <a:ext cx="1204637" cy="338554"/>
          </a:xfrm>
          <a:prstGeom prst="rect">
            <a:avLst/>
          </a:prstGeom>
          <a:noFill/>
        </p:spPr>
        <p:txBody>
          <a:bodyPr wrap="square">
            <a:spAutoFit/>
          </a:bodyPr>
          <a:lstStyle/>
          <a:p>
            <a:r>
              <a:rPr lang="en" altLang="zh-CN" sz="1600" i="1">
                <a:effectLst/>
                <a:latin typeface="Cambria Math" panose="02040503050406030204" pitchFamily="18" charset="0"/>
                <a:ea typeface="Cambria Math" panose="02040503050406030204" pitchFamily="18" charset="0"/>
                <a:cs typeface="Times New Roman" panose="02020603050405020304" pitchFamily="18" charset="0"/>
              </a:rPr>
              <a:t>x</a:t>
            </a:r>
            <a:r>
              <a:rPr lang="en" altLang="zh-CN" sz="1600" i="1" baseline="-25000">
                <a:effectLst/>
                <a:latin typeface="Cambria Math" panose="02040503050406030204" pitchFamily="18" charset="0"/>
                <a:ea typeface="Cambria Math" panose="02040503050406030204" pitchFamily="18" charset="0"/>
                <a:cs typeface="Times New Roman" panose="02020603050405020304" pitchFamily="18" charset="0"/>
              </a:rPr>
              <a:t>i</a:t>
            </a:r>
            <a:r>
              <a:rPr lang="en" altLang="zh-CN" sz="1600" i="1">
                <a:effectLst/>
                <a:latin typeface="Cambria Math" panose="02040503050406030204" pitchFamily="18" charset="0"/>
                <a:ea typeface="Cambria Math" panose="02040503050406030204" pitchFamily="18" charset="0"/>
                <a:cs typeface="Times New Roman" panose="02020603050405020304" pitchFamily="18" charset="0"/>
              </a:rPr>
              <a:t> </a:t>
            </a:r>
            <a:r>
              <a:rPr lang="en" altLang="zh-CN" sz="160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a:effectLst/>
                <a:latin typeface="Cambria Math" panose="02040503050406030204" pitchFamily="18" charset="0"/>
                <a:ea typeface="Cambria Math" panose="02040503050406030204" pitchFamily="18" charset="0"/>
                <a:cs typeface="Times New Roman" panose="02020603050405020304" pitchFamily="18" charset="0"/>
              </a:rPr>
              <a:t>H</a:t>
            </a:r>
            <a:r>
              <a:rPr lang="en" altLang="zh-CN" sz="160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a:effectLst/>
                <a:latin typeface="Cambria Math" panose="02040503050406030204" pitchFamily="18" charset="0"/>
                <a:ea typeface="Cambria Math" panose="02040503050406030204" pitchFamily="18" charset="0"/>
                <a:cs typeface="Times New Roman" panose="02020603050405020304" pitchFamily="18" charset="0"/>
              </a:rPr>
              <a:t>T</a:t>
            </a:r>
            <a:r>
              <a:rPr lang="en" altLang="zh-CN" sz="1600">
                <a:effectLst/>
                <a:latin typeface="Cambria Math" panose="02040503050406030204" pitchFamily="18" charset="0"/>
                <a:ea typeface="Cambria Math" panose="02040503050406030204" pitchFamily="18" charset="0"/>
                <a:cs typeface="Times New Roman" panose="02020603050405020304" pitchFamily="18" charset="0"/>
              </a:rPr>
              <a:t>}</a:t>
            </a:r>
            <a:endParaRPr lang="en" altLang="zh-CN" sz="1600" dirty="0">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E5A59A8-E3E7-2A77-B3FD-0011442AD071}"/>
              </a:ext>
            </a:extLst>
          </p:cNvPr>
          <p:cNvSpPr txBox="1"/>
          <p:nvPr/>
        </p:nvSpPr>
        <p:spPr>
          <a:xfrm>
            <a:off x="2873794" y="4910014"/>
            <a:ext cx="1223253" cy="338554"/>
          </a:xfrm>
          <a:prstGeom prst="rect">
            <a:avLst/>
          </a:prstGeom>
          <a:noFill/>
        </p:spPr>
        <p:txBody>
          <a:bodyPr wrap="square">
            <a:spAutoFit/>
          </a:bodyPr>
          <a:lstStyle/>
          <a:p>
            <a:r>
              <a:rPr lang="en" altLang="zh-CN" sz="1600" i="1">
                <a:effectLst/>
                <a:latin typeface="Cambria Math" panose="02040503050406030204" pitchFamily="18" charset="0"/>
                <a:ea typeface="Cambria Math" panose="02040503050406030204" pitchFamily="18" charset="0"/>
                <a:cs typeface="Times New Roman" panose="02020603050405020304" pitchFamily="18" charset="0"/>
              </a:rPr>
              <a:t>z</a:t>
            </a:r>
            <a:r>
              <a:rPr lang="en" altLang="zh-CN" sz="1600" i="1" baseline="-25000">
                <a:latin typeface="Cambria Math" panose="02040503050406030204" pitchFamily="18" charset="0"/>
                <a:ea typeface="Cambria Math" panose="02040503050406030204" pitchFamily="18" charset="0"/>
                <a:cs typeface="Times New Roman" panose="02020603050405020304" pitchFamily="18" charset="0"/>
              </a:rPr>
              <a:t>j</a:t>
            </a:r>
            <a:r>
              <a:rPr lang="en" altLang="zh-CN" sz="1600" i="1">
                <a:effectLst/>
                <a:latin typeface="Cambria Math" panose="02040503050406030204" pitchFamily="18" charset="0"/>
                <a:ea typeface="Cambria Math" panose="02040503050406030204" pitchFamily="18" charset="0"/>
                <a:cs typeface="Times New Roman" panose="02020603050405020304" pitchFamily="18" charset="0"/>
              </a:rPr>
              <a:t> </a:t>
            </a:r>
            <a:r>
              <a:rPr lang="en" altLang="zh-CN" sz="1600" dirty="0">
                <a:effectLst/>
                <a:latin typeface="Cambria Math" panose="02040503050406030204" pitchFamily="18" charset="0"/>
                <a:ea typeface="Cambria Math" panose="02040503050406030204" pitchFamily="18" charset="0"/>
                <a:cs typeface="Times New Roman" panose="02020603050405020304" pitchFamily="18" charset="0"/>
              </a:rPr>
              <a:t>∈ {A, B}</a:t>
            </a:r>
          </a:p>
        </p:txBody>
      </p:sp>
      <p:sp>
        <p:nvSpPr>
          <p:cNvPr id="12" name="文本框 11">
            <a:extLst>
              <a:ext uri="{FF2B5EF4-FFF2-40B4-BE49-F238E27FC236}">
                <a16:creationId xmlns:a16="http://schemas.microsoft.com/office/drawing/2014/main" id="{CAA7DE06-DC7B-4A0A-98E5-21146AAB4645}"/>
              </a:ext>
            </a:extLst>
          </p:cNvPr>
          <p:cNvSpPr txBox="1"/>
          <p:nvPr/>
        </p:nvSpPr>
        <p:spPr>
          <a:xfrm>
            <a:off x="5694701" y="3310651"/>
            <a:ext cx="2944047" cy="3170099"/>
          </a:xfrm>
          <a:prstGeom prst="rect">
            <a:avLst/>
          </a:prstGeom>
          <a:noFill/>
        </p:spPr>
        <p:txBody>
          <a:bodyPr wrap="square">
            <a:spAutoFit/>
          </a:bodyPr>
          <a:lstStyle/>
          <a:p>
            <a:pPr marL="285750" indent="-285750" algn="just">
              <a:buFont typeface="Arial" panose="020B0604020202020204" pitchFamily="34" charset="0"/>
              <a:buChar char="•"/>
            </a:pPr>
            <a:r>
              <a:rPr lang="en" altLang="zh-CN" sz="1800" dirty="0">
                <a:effectLst/>
              </a:rPr>
              <a:t>Given the recorded head counts </a:t>
            </a:r>
            <a:r>
              <a:rPr lang="en" altLang="zh-CN" sz="1800" i="1" dirty="0">
                <a:effectLst/>
                <a:latin typeface="Cambria Math" panose="02040503050406030204" pitchFamily="18" charset="0"/>
                <a:ea typeface="Cambria Math" panose="02040503050406030204" pitchFamily="18" charset="0"/>
              </a:rPr>
              <a:t>x</a:t>
            </a:r>
            <a:r>
              <a:rPr lang="en" altLang="zh-CN" sz="1800" i="1" dirty="0">
                <a:effectLst/>
              </a:rPr>
              <a:t> </a:t>
            </a:r>
            <a:r>
              <a:rPr lang="en" altLang="zh-CN" sz="1800">
                <a:effectLst/>
              </a:rPr>
              <a:t>but not the </a:t>
            </a:r>
            <a:r>
              <a:rPr lang="en" altLang="zh-CN" sz="1800" dirty="0">
                <a:effectLst/>
              </a:rPr>
              <a:t>identities </a:t>
            </a:r>
            <a:r>
              <a:rPr lang="en" altLang="zh-CN" sz="1800" i="1" dirty="0">
                <a:effectLst/>
                <a:latin typeface="Cambria Math" panose="02040503050406030204" pitchFamily="18" charset="0"/>
                <a:ea typeface="Cambria Math" panose="02040503050406030204" pitchFamily="18" charset="0"/>
              </a:rPr>
              <a:t>z</a:t>
            </a:r>
            <a:r>
              <a:rPr lang="en" altLang="zh-CN" sz="1800" i="1" dirty="0">
                <a:effectLst/>
              </a:rPr>
              <a:t> </a:t>
            </a:r>
            <a:r>
              <a:rPr lang="en" altLang="zh-CN" sz="1800" dirty="0">
                <a:effectLst/>
              </a:rPr>
              <a:t>of the coins used for </a:t>
            </a:r>
            <a:r>
              <a:rPr lang="en" altLang="zh-CN" sz="1800">
                <a:effectLst/>
              </a:rPr>
              <a:t>each set of tosses, estimate </a:t>
            </a:r>
            <a:r>
              <a:rPr lang="en-US" altLang="zh-CN" i="1">
                <a:latin typeface="Cambria Math" panose="02040503050406030204" pitchFamily="18" charset="0"/>
                <a:ea typeface="Cambria Math" panose="02040503050406030204" pitchFamily="18" charset="0"/>
              </a:rPr>
              <a:t>θ </a:t>
            </a:r>
            <a:r>
              <a:rPr lang="el-GR" altLang="zh-CN">
                <a:latin typeface="Cambria Math" panose="02040503050406030204" pitchFamily="18" charset="0"/>
                <a:ea typeface="Cambria Math" panose="02040503050406030204" pitchFamily="18" charset="0"/>
              </a:rPr>
              <a:t>=</a:t>
            </a:r>
            <a:r>
              <a:rPr lang="en-US" altLang="zh-CN">
                <a:latin typeface="Cambria Math" panose="02040503050406030204" pitchFamily="18" charset="0"/>
                <a:ea typeface="Cambria Math" panose="02040503050406030204" pitchFamily="18" charset="0"/>
              </a:rPr>
              <a:t> </a:t>
            </a:r>
            <a:r>
              <a:rPr lang="el-GR" altLang="zh-CN">
                <a:latin typeface="Cambria Math" panose="02040503050406030204" pitchFamily="18" charset="0"/>
                <a:ea typeface="Cambria Math" panose="02040503050406030204" pitchFamily="18" charset="0"/>
              </a:rPr>
              <a:t>(</a:t>
            </a:r>
            <a:r>
              <a:rPr lang="en-US" altLang="zh-CN" i="1">
                <a:latin typeface="Cambria Math" panose="02040503050406030204" pitchFamily="18" charset="0"/>
                <a:ea typeface="Cambria Math" panose="02040503050406030204" pitchFamily="18" charset="0"/>
              </a:rPr>
              <a:t>θ</a:t>
            </a:r>
            <a:r>
              <a:rPr lang="en-US" altLang="zh-CN" baseline="-25000">
                <a:latin typeface="Cambria Math" panose="02040503050406030204" pitchFamily="18" charset="0"/>
                <a:ea typeface="Cambria Math" panose="02040503050406030204" pitchFamily="18" charset="0"/>
              </a:rPr>
              <a:t>A</a:t>
            </a:r>
            <a:r>
              <a:rPr lang="el-GR" altLang="zh-CN">
                <a:latin typeface="Cambria Math" panose="02040503050406030204" pitchFamily="18" charset="0"/>
                <a:ea typeface="Cambria Math" panose="02040503050406030204" pitchFamily="18" charset="0"/>
              </a:rPr>
              <a:t>,</a:t>
            </a:r>
            <a:r>
              <a:rPr lang="en-US" altLang="zh-CN" i="1">
                <a:latin typeface="Cambria Math" panose="02040503050406030204" pitchFamily="18" charset="0"/>
                <a:ea typeface="Cambria Math" panose="02040503050406030204" pitchFamily="18" charset="0"/>
              </a:rPr>
              <a:t> θ</a:t>
            </a:r>
            <a:r>
              <a:rPr lang="en-US" altLang="zh-CN" baseline="-25000">
                <a:latin typeface="Cambria Math" panose="02040503050406030204" pitchFamily="18" charset="0"/>
                <a:ea typeface="Cambria Math" panose="02040503050406030204" pitchFamily="18" charset="0"/>
              </a:rPr>
              <a:t>B</a:t>
            </a:r>
            <a:r>
              <a:rPr lang="el-GR" altLang="zh-CN">
                <a:latin typeface="Cambria Math" panose="02040503050406030204" pitchFamily="18" charset="0"/>
                <a:ea typeface="Cambria Math" panose="02040503050406030204" pitchFamily="18" charset="0"/>
              </a:rPr>
              <a:t>) </a:t>
            </a:r>
            <a:endParaRPr lang="en" altLang="zh-CN" sz="1800">
              <a:effectLst/>
            </a:endParaRPr>
          </a:p>
          <a:p>
            <a:pPr marL="285750" indent="-285750" algn="just">
              <a:buFont typeface="Arial" panose="020B0604020202020204" pitchFamily="34" charset="0"/>
              <a:buChar char="•"/>
            </a:pPr>
            <a:endParaRPr lang="en" altLang="zh-CN" sz="1000" dirty="0">
              <a:effectLst/>
            </a:endParaRPr>
          </a:p>
          <a:p>
            <a:pPr marL="285750" indent="-285750" algn="just">
              <a:buFont typeface="Arial" panose="020B0604020202020204" pitchFamily="34" charset="0"/>
              <a:buChar char="•"/>
            </a:pPr>
            <a:r>
              <a:rPr lang="en" altLang="zh-CN" i="1">
                <a:latin typeface="Cambria Math" panose="02040503050406030204" pitchFamily="18" charset="0"/>
                <a:ea typeface="Cambria Math" panose="02040503050406030204" pitchFamily="18" charset="0"/>
              </a:rPr>
              <a:t>z</a:t>
            </a:r>
            <a:r>
              <a:rPr lang="en" altLang="zh-CN" sz="1800">
                <a:effectLst/>
              </a:rPr>
              <a:t> </a:t>
            </a:r>
            <a:r>
              <a:rPr lang="en" altLang="zh-CN" sz="1800" dirty="0">
                <a:effectLst/>
              </a:rPr>
              <a:t>referred to as </a:t>
            </a:r>
            <a:r>
              <a:rPr lang="en" altLang="zh-CN" sz="1800" b="1" dirty="0">
                <a:solidFill>
                  <a:srgbClr val="0070C0"/>
                </a:solidFill>
                <a:effectLst/>
              </a:rPr>
              <a:t>hidden variables</a:t>
            </a:r>
            <a:r>
              <a:rPr lang="en" altLang="zh-CN" sz="1800" dirty="0">
                <a:effectLst/>
              </a:rPr>
              <a:t> or </a:t>
            </a:r>
            <a:r>
              <a:rPr lang="en" altLang="zh-CN" sz="1800" b="1" dirty="0">
                <a:solidFill>
                  <a:srgbClr val="0070C0"/>
                </a:solidFill>
                <a:effectLst/>
              </a:rPr>
              <a:t>latent factors</a:t>
            </a:r>
            <a:r>
              <a:rPr lang="en" altLang="zh-CN" sz="1800" dirty="0">
                <a:effectLst/>
              </a:rPr>
              <a:t> </a:t>
            </a:r>
          </a:p>
          <a:p>
            <a:pPr marL="285750" indent="-285750" algn="just">
              <a:buFont typeface="Arial" panose="020B0604020202020204" pitchFamily="34" charset="0"/>
              <a:buChar char="•"/>
            </a:pPr>
            <a:endParaRPr lang="en" altLang="zh-CN" sz="1000">
              <a:effectLst/>
            </a:endParaRPr>
          </a:p>
          <a:p>
            <a:pPr marL="285750" indent="-285750" algn="just">
              <a:buFont typeface="Arial" panose="020B0604020202020204" pitchFamily="34" charset="0"/>
              <a:buChar char="•"/>
            </a:pPr>
            <a:r>
              <a:rPr lang="en" altLang="zh-CN" sz="1800">
                <a:effectLst/>
              </a:rPr>
              <a:t>Parameter </a:t>
            </a:r>
            <a:r>
              <a:rPr lang="en" altLang="zh-CN" sz="1800" dirty="0">
                <a:effectLst/>
              </a:rPr>
              <a:t>estimation known as the </a:t>
            </a:r>
            <a:r>
              <a:rPr lang="en" altLang="zh-CN" sz="1800" b="1" dirty="0">
                <a:solidFill>
                  <a:srgbClr val="0070C0"/>
                </a:solidFill>
                <a:effectLst/>
              </a:rPr>
              <a:t>incomplete data case</a:t>
            </a:r>
            <a:endParaRPr lang="en" altLang="zh-CN" b="1" dirty="0">
              <a:solidFill>
                <a:srgbClr val="0070C0"/>
              </a:solidFill>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597AD9C-3EB7-41EB-BCC3-A8CC6B611E0A}"/>
                  </a:ext>
                </a:extLst>
              </p:cNvPr>
              <p:cNvSpPr txBox="1"/>
              <p:nvPr/>
            </p:nvSpPr>
            <p:spPr>
              <a:xfrm>
                <a:off x="754327" y="5629004"/>
                <a:ext cx="4670473" cy="759054"/>
              </a:xfrm>
              <a:prstGeom prst="rect">
                <a:avLst/>
              </a:prstGeom>
              <a:noFill/>
            </p:spPr>
            <p:txBody>
              <a:bodyPr wrap="square">
                <a:spAutoFit/>
              </a:bodyPr>
              <a:lstStyle/>
              <a:p>
                <a:pPr marL="285750" indent="-285750">
                  <a:lnSpc>
                    <a:spcPct val="125000"/>
                  </a:lnSpc>
                  <a:buFont typeface="Arial" panose="020B0604020202020204" pitchFamily="34" charset="0"/>
                  <a:buChar char="•"/>
                </a:pPr>
                <a:r>
                  <a:rPr lang="zh-CN" altLang="en-US"/>
                  <a:t>已知</a:t>
                </a:r>
                <a:r>
                  <a:rPr lang="en-US" altLang="zh-CN"/>
                  <a:t>: </a:t>
                </a:r>
                <a:r>
                  <a:rPr lang="zh-CN" altLang="en-US"/>
                  <a:t>不完全</a:t>
                </a:r>
                <a:r>
                  <a:rPr lang="zh-CN" altLang="en-US" dirty="0"/>
                  <a:t>数据 </a:t>
                </a:r>
                <a:r>
                  <a:rPr lang="en-US" altLang="zh-CN" dirty="0"/>
                  <a:t>incomplete-data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oMath>
                </a14:m>
                <a:endParaRPr lang="zh-CN" altLang="en-US" dirty="0"/>
              </a:p>
              <a:p>
                <a:pPr marL="285750" indent="-285750">
                  <a:lnSpc>
                    <a:spcPct val="125000"/>
                  </a:lnSpc>
                  <a:buFont typeface="Arial" panose="020B0604020202020204" pitchFamily="34" charset="0"/>
                  <a:buChar char="•"/>
                </a:pPr>
                <a:r>
                  <a:rPr lang="zh-CN" altLang="en-US" sz="1800"/>
                  <a:t>未知</a:t>
                </a:r>
                <a:r>
                  <a:rPr lang="en-US" altLang="zh-CN" sz="1800"/>
                  <a:t>: </a:t>
                </a:r>
                <a:r>
                  <a:rPr lang="zh-CN" altLang="en-US" sz="1800"/>
                  <a:t>完全</a:t>
                </a:r>
                <a:r>
                  <a:rPr lang="zh-CN" altLang="en-US" sz="1800" dirty="0"/>
                  <a:t>数据 </a:t>
                </a:r>
                <a:r>
                  <a:rPr lang="en-US" altLang="zh-CN" sz="1800" dirty="0"/>
                  <a:t>complete-data </a:t>
                </a:r>
                <a14:m>
                  <m:oMath xmlns:m="http://schemas.openxmlformats.org/officeDocument/2006/math">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𝑍</m:t>
                    </m:r>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𝜃</m:t>
                    </m:r>
                    <m:r>
                      <a:rPr lang="en-US" altLang="zh-CN" sz="1800" b="0" i="1" smtClean="0">
                        <a:latin typeface="Cambria Math" panose="02040503050406030204" pitchFamily="18" charset="0"/>
                      </a:rPr>
                      <m:t>)</m:t>
                    </m:r>
                  </m:oMath>
                </a14:m>
                <a:endParaRPr lang="en-US" altLang="zh-CN" sz="1800" dirty="0"/>
              </a:p>
            </p:txBody>
          </p:sp>
        </mc:Choice>
        <mc:Fallback xmlns="">
          <p:sp>
            <p:nvSpPr>
              <p:cNvPr id="14" name="文本框 13">
                <a:extLst>
                  <a:ext uri="{FF2B5EF4-FFF2-40B4-BE49-F238E27FC236}">
                    <a16:creationId xmlns:a16="http://schemas.microsoft.com/office/drawing/2014/main" id="{5597AD9C-3EB7-41EB-BCC3-A8CC6B611E0A}"/>
                  </a:ext>
                </a:extLst>
              </p:cNvPr>
              <p:cNvSpPr txBox="1">
                <a:spLocks noRot="1" noChangeAspect="1" noMove="1" noResize="1" noEditPoints="1" noAdjustHandles="1" noChangeArrowheads="1" noChangeShapeType="1" noTextEdit="1"/>
              </p:cNvSpPr>
              <p:nvPr/>
            </p:nvSpPr>
            <p:spPr>
              <a:xfrm>
                <a:off x="754327" y="5629004"/>
                <a:ext cx="4670473" cy="759054"/>
              </a:xfrm>
              <a:prstGeom prst="rect">
                <a:avLst/>
              </a:prstGeom>
              <a:blipFill>
                <a:blip r:embed="rId3"/>
                <a:stretch>
                  <a:fillRect l="-914" b="-11200"/>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E4FC2526-ADA6-4354-A53B-7B59F4D30ACD}"/>
              </a:ext>
            </a:extLst>
          </p:cNvPr>
          <p:cNvSpPr/>
          <p:nvPr/>
        </p:nvSpPr>
        <p:spPr>
          <a:xfrm>
            <a:off x="4146095" y="3820085"/>
            <a:ext cx="1343638" cy="338554"/>
          </a:xfrm>
          <a:prstGeom prst="rect">
            <a:avLst/>
          </a:prstGeom>
        </p:spPr>
        <p:txBody>
          <a:bodyPr wrap="square">
            <a:spAutoFit/>
          </a:bodyPr>
          <a:lstStyle/>
          <a:p>
            <a:r>
              <a:rPr lang="en-US" altLang="zh-CN" sz="1600" i="1">
                <a:latin typeface="Cambria Math" panose="02040503050406030204" pitchFamily="18" charset="0"/>
                <a:ea typeface="Cambria Math" panose="02040503050406030204" pitchFamily="18" charset="0"/>
                <a:cs typeface="Times New Roman" panose="02020603050405020304" pitchFamily="18" charset="0"/>
              </a:rPr>
              <a:t>i</a:t>
            </a:r>
            <a:r>
              <a:rPr lang="en" altLang="zh-CN" sz="1600" i="1">
                <a:latin typeface="Cambria Math" panose="02040503050406030204" pitchFamily="18" charset="0"/>
                <a:ea typeface="Cambria Math" panose="02040503050406030204" pitchFamily="18" charset="0"/>
                <a:cs typeface="Times New Roman" panose="02020603050405020304" pitchFamily="18" charset="0"/>
              </a:rPr>
              <a:t> </a:t>
            </a:r>
            <a:r>
              <a:rPr lang="en" altLang="zh-CN" sz="1600">
                <a:latin typeface="Cambria Math" panose="02040503050406030204" pitchFamily="18" charset="0"/>
                <a:ea typeface="Cambria Math" panose="02040503050406030204" pitchFamily="18" charset="0"/>
                <a:cs typeface="Times New Roman" panose="02020603050405020304" pitchFamily="18" charset="0"/>
              </a:rPr>
              <a:t>= 1, 2,…, 10</a:t>
            </a:r>
            <a:endParaRPr lang="zh-CN" altLang="en-US" sz="1600">
              <a:latin typeface="Cambria Math" panose="02040503050406030204" pitchFamily="18" charset="0"/>
            </a:endParaRPr>
          </a:p>
        </p:txBody>
      </p:sp>
      <p:sp>
        <p:nvSpPr>
          <p:cNvPr id="16" name="文本框 15">
            <a:extLst>
              <a:ext uri="{FF2B5EF4-FFF2-40B4-BE49-F238E27FC236}">
                <a16:creationId xmlns:a16="http://schemas.microsoft.com/office/drawing/2014/main" id="{E409F220-3AC7-4708-8877-ECA43DF58812}"/>
              </a:ext>
            </a:extLst>
          </p:cNvPr>
          <p:cNvSpPr txBox="1"/>
          <p:nvPr/>
        </p:nvSpPr>
        <p:spPr>
          <a:xfrm>
            <a:off x="3491576" y="4171608"/>
            <a:ext cx="1204637" cy="338554"/>
          </a:xfrm>
          <a:prstGeom prst="rect">
            <a:avLst/>
          </a:prstGeom>
          <a:noFill/>
        </p:spPr>
        <p:txBody>
          <a:bodyPr wrap="square">
            <a:spAutoFit/>
          </a:bodyPr>
          <a:lstStyle/>
          <a:p>
            <a:r>
              <a:rPr lang="en-US" altLang="zh-CN" sz="1600" i="1">
                <a:effectLst/>
                <a:latin typeface="Cambria Math" panose="02040503050406030204" pitchFamily="18" charset="0"/>
                <a:ea typeface="Cambria Math" panose="02040503050406030204" pitchFamily="18" charset="0"/>
                <a:cs typeface="Times New Roman" panose="02020603050405020304" pitchFamily="18" charset="0"/>
              </a:rPr>
              <a:t>X</a:t>
            </a:r>
            <a:r>
              <a:rPr lang="en" altLang="zh-CN" sz="1600" i="1">
                <a:effectLst/>
                <a:latin typeface="Cambria Math" panose="02040503050406030204" pitchFamily="18" charset="0"/>
                <a:ea typeface="Cambria Math" panose="02040503050406030204" pitchFamily="18" charset="0"/>
                <a:cs typeface="Times New Roman" panose="02020603050405020304" pitchFamily="18" charset="0"/>
              </a:rPr>
              <a:t> </a:t>
            </a:r>
            <a:r>
              <a:rPr lang="en" altLang="zh-CN" sz="160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i="1">
                <a:effectLst/>
                <a:latin typeface="Cambria Math" panose="02040503050406030204" pitchFamily="18" charset="0"/>
                <a:ea typeface="Cambria Math" panose="02040503050406030204" pitchFamily="18" charset="0"/>
                <a:cs typeface="Times New Roman" panose="02020603050405020304" pitchFamily="18" charset="0"/>
              </a:rPr>
              <a:t>Bi</a:t>
            </a:r>
            <a:r>
              <a:rPr lang="en-US" altLang="zh-CN" sz="160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i="1">
                <a:effectLst/>
                <a:latin typeface="Cambria Math" panose="02040503050406030204" pitchFamily="18" charset="0"/>
                <a:ea typeface="Cambria Math" panose="02040503050406030204" pitchFamily="18" charset="0"/>
                <a:cs typeface="Times New Roman" panose="02020603050405020304" pitchFamily="18" charset="0"/>
              </a:rPr>
              <a:t>θ </a:t>
            </a:r>
            <a:r>
              <a:rPr lang="en-US" altLang="zh-CN" sz="1600">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600" i="1">
                <a:effectLst/>
                <a:latin typeface="Cambria Math" panose="02040503050406030204" pitchFamily="18" charset="0"/>
                <a:ea typeface="Cambria Math" panose="02040503050406030204" pitchFamily="18" charset="0"/>
                <a:cs typeface="Times New Roman" panose="02020603050405020304" pitchFamily="18" charset="0"/>
              </a:rPr>
              <a:t>z</a:t>
            </a:r>
            <a:r>
              <a:rPr lang="en-US" altLang="zh-CN" sz="1600">
                <a:effectLst/>
                <a:latin typeface="Cambria Math" panose="02040503050406030204" pitchFamily="18" charset="0"/>
                <a:ea typeface="Cambria Math" panose="02040503050406030204" pitchFamily="18" charset="0"/>
                <a:cs typeface="Times New Roman" panose="02020603050405020304" pitchFamily="18" charset="0"/>
              </a:rPr>
              <a:t>)</a:t>
            </a:r>
            <a:endParaRPr lang="en" altLang="zh-CN" sz="1600" dirty="0">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 name="椭圆 2">
            <a:extLst>
              <a:ext uri="{FF2B5EF4-FFF2-40B4-BE49-F238E27FC236}">
                <a16:creationId xmlns:a16="http://schemas.microsoft.com/office/drawing/2014/main" id="{889FB1B3-9099-4C7D-B554-AF2CE06FC27C}"/>
              </a:ext>
            </a:extLst>
          </p:cNvPr>
          <p:cNvSpPr/>
          <p:nvPr/>
        </p:nvSpPr>
        <p:spPr>
          <a:xfrm>
            <a:off x="609600" y="3594100"/>
            <a:ext cx="2540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椭圆 18">
            <a:extLst>
              <a:ext uri="{FF2B5EF4-FFF2-40B4-BE49-F238E27FC236}">
                <a16:creationId xmlns:a16="http://schemas.microsoft.com/office/drawing/2014/main" id="{50E57DA0-7B20-42CA-A632-3B0FE57FCD20}"/>
              </a:ext>
            </a:extLst>
          </p:cNvPr>
          <p:cNvSpPr/>
          <p:nvPr/>
        </p:nvSpPr>
        <p:spPr>
          <a:xfrm>
            <a:off x="603250" y="3908614"/>
            <a:ext cx="2540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0" name="椭圆 19">
            <a:extLst>
              <a:ext uri="{FF2B5EF4-FFF2-40B4-BE49-F238E27FC236}">
                <a16:creationId xmlns:a16="http://schemas.microsoft.com/office/drawing/2014/main" id="{20C4AFDF-4A58-4E30-B92A-7ECA41713C7F}"/>
              </a:ext>
            </a:extLst>
          </p:cNvPr>
          <p:cNvSpPr/>
          <p:nvPr/>
        </p:nvSpPr>
        <p:spPr>
          <a:xfrm>
            <a:off x="590550" y="4212474"/>
            <a:ext cx="2540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椭圆 20">
            <a:extLst>
              <a:ext uri="{FF2B5EF4-FFF2-40B4-BE49-F238E27FC236}">
                <a16:creationId xmlns:a16="http://schemas.microsoft.com/office/drawing/2014/main" id="{587C5F81-253C-4BE1-A83F-2C661FDE596E}"/>
              </a:ext>
            </a:extLst>
          </p:cNvPr>
          <p:cNvSpPr/>
          <p:nvPr/>
        </p:nvSpPr>
        <p:spPr>
          <a:xfrm>
            <a:off x="590550" y="4511583"/>
            <a:ext cx="2540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2" name="椭圆 21">
            <a:extLst>
              <a:ext uri="{FF2B5EF4-FFF2-40B4-BE49-F238E27FC236}">
                <a16:creationId xmlns:a16="http://schemas.microsoft.com/office/drawing/2014/main" id="{B892D4E9-79ED-477D-860E-EF366F62BE88}"/>
              </a:ext>
            </a:extLst>
          </p:cNvPr>
          <p:cNvSpPr/>
          <p:nvPr/>
        </p:nvSpPr>
        <p:spPr>
          <a:xfrm>
            <a:off x="590550" y="4836508"/>
            <a:ext cx="2540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4" name="矩形 23">
            <a:extLst>
              <a:ext uri="{FF2B5EF4-FFF2-40B4-BE49-F238E27FC236}">
                <a16:creationId xmlns:a16="http://schemas.microsoft.com/office/drawing/2014/main" id="{1C3889A3-48D7-44BC-94DD-56F28391A347}"/>
              </a:ext>
            </a:extLst>
          </p:cNvPr>
          <p:cNvSpPr/>
          <p:nvPr/>
        </p:nvSpPr>
        <p:spPr>
          <a:xfrm>
            <a:off x="3345604" y="5252901"/>
            <a:ext cx="1343638" cy="338554"/>
          </a:xfrm>
          <a:prstGeom prst="rect">
            <a:avLst/>
          </a:prstGeom>
        </p:spPr>
        <p:txBody>
          <a:bodyPr wrap="square">
            <a:spAutoFit/>
          </a:bodyPr>
          <a:lstStyle/>
          <a:p>
            <a:r>
              <a:rPr lang="en-US" altLang="zh-CN" sz="1600" i="1">
                <a:latin typeface="Cambria Math" panose="02040503050406030204" pitchFamily="18" charset="0"/>
                <a:ea typeface="Cambria Math" panose="02040503050406030204" pitchFamily="18" charset="0"/>
                <a:cs typeface="Times New Roman" panose="02020603050405020304" pitchFamily="18" charset="0"/>
              </a:rPr>
              <a:t>P </a:t>
            </a:r>
            <a:r>
              <a:rPr lang="en-US" altLang="zh-CN" sz="1600">
                <a:latin typeface="Cambria Math" panose="02040503050406030204" pitchFamily="18" charset="0"/>
                <a:ea typeface="Cambria Math" panose="02040503050406030204" pitchFamily="18" charset="0"/>
                <a:cs typeface="Times New Roman" panose="02020603050405020304" pitchFamily="18" charset="0"/>
              </a:rPr>
              <a:t>(</a:t>
            </a:r>
            <a:r>
              <a:rPr lang="en-US" altLang="zh-CN" sz="1600" i="1">
                <a:latin typeface="Cambria Math" panose="02040503050406030204" pitchFamily="18" charset="0"/>
                <a:ea typeface="Cambria Math" panose="02040503050406030204" pitchFamily="18" charset="0"/>
                <a:cs typeface="Times New Roman" panose="02020603050405020304" pitchFamily="18" charset="0"/>
              </a:rPr>
              <a:t>A </a:t>
            </a:r>
            <a:r>
              <a:rPr lang="en-US" altLang="zh-CN" sz="1600">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i="1">
                <a:latin typeface="Cambria Math" panose="02040503050406030204" pitchFamily="18" charset="0"/>
                <a:ea typeface="Cambria Math" panose="02040503050406030204" pitchFamily="18" charset="0"/>
                <a:cs typeface="Times New Roman" panose="02020603050405020304" pitchFamily="18" charset="0"/>
              </a:rPr>
              <a:t>= P </a:t>
            </a:r>
            <a:r>
              <a:rPr lang="en-US" altLang="zh-CN" sz="1600">
                <a:latin typeface="Cambria Math" panose="02040503050406030204" pitchFamily="18" charset="0"/>
                <a:ea typeface="Cambria Math" panose="02040503050406030204" pitchFamily="18" charset="0"/>
                <a:cs typeface="Times New Roman" panose="02020603050405020304" pitchFamily="18" charset="0"/>
              </a:rPr>
              <a:t>(</a:t>
            </a:r>
            <a:r>
              <a:rPr lang="en-US" altLang="zh-CN" sz="1600" i="1">
                <a:latin typeface="Cambria Math" panose="02040503050406030204" pitchFamily="18" charset="0"/>
                <a:ea typeface="Cambria Math" panose="02040503050406030204" pitchFamily="18" charset="0"/>
                <a:cs typeface="Times New Roman" panose="02020603050405020304" pitchFamily="18" charset="0"/>
              </a:rPr>
              <a:t>B </a:t>
            </a:r>
            <a:r>
              <a:rPr lang="en-US" altLang="zh-CN" sz="1600">
                <a:latin typeface="Cambria Math" panose="02040503050406030204" pitchFamily="18" charset="0"/>
                <a:ea typeface="Cambria Math" panose="02040503050406030204" pitchFamily="18" charset="0"/>
                <a:cs typeface="Times New Roman" panose="02020603050405020304" pitchFamily="18" charset="0"/>
              </a:rPr>
              <a:t>)</a:t>
            </a:r>
            <a:endParaRPr lang="zh-CN" altLang="en-US" sz="1600">
              <a:latin typeface="Cambria Math" panose="02040503050406030204" pitchFamily="18" charset="0"/>
            </a:endParaRPr>
          </a:p>
        </p:txBody>
      </p:sp>
      <p:sp>
        <p:nvSpPr>
          <p:cNvPr id="25" name="矩形 24">
            <a:extLst>
              <a:ext uri="{FF2B5EF4-FFF2-40B4-BE49-F238E27FC236}">
                <a16:creationId xmlns:a16="http://schemas.microsoft.com/office/drawing/2014/main" id="{D7A33137-2ED5-40C6-8FE4-C35A8774B3CD}"/>
              </a:ext>
            </a:extLst>
          </p:cNvPr>
          <p:cNvSpPr/>
          <p:nvPr/>
        </p:nvSpPr>
        <p:spPr>
          <a:xfrm>
            <a:off x="4097047" y="4909729"/>
            <a:ext cx="1343638" cy="338554"/>
          </a:xfrm>
          <a:prstGeom prst="rect">
            <a:avLst/>
          </a:prstGeom>
        </p:spPr>
        <p:txBody>
          <a:bodyPr wrap="square">
            <a:spAutoFit/>
          </a:bodyPr>
          <a:lstStyle/>
          <a:p>
            <a:r>
              <a:rPr lang="en-US" altLang="zh-CN" sz="1600" i="1">
                <a:latin typeface="Cambria Math" panose="02040503050406030204" pitchFamily="18" charset="0"/>
                <a:ea typeface="Cambria Math" panose="02040503050406030204" pitchFamily="18" charset="0"/>
                <a:cs typeface="Times New Roman" panose="02020603050405020304" pitchFamily="18" charset="0"/>
              </a:rPr>
              <a:t>j</a:t>
            </a:r>
            <a:r>
              <a:rPr lang="en" altLang="zh-CN" sz="1600" i="1">
                <a:latin typeface="Cambria Math" panose="02040503050406030204" pitchFamily="18" charset="0"/>
                <a:ea typeface="Cambria Math" panose="02040503050406030204" pitchFamily="18" charset="0"/>
                <a:cs typeface="Times New Roman" panose="02020603050405020304" pitchFamily="18" charset="0"/>
              </a:rPr>
              <a:t> </a:t>
            </a:r>
            <a:r>
              <a:rPr lang="en" altLang="zh-CN" sz="1600">
                <a:latin typeface="Cambria Math" panose="02040503050406030204" pitchFamily="18" charset="0"/>
                <a:ea typeface="Cambria Math" panose="02040503050406030204" pitchFamily="18" charset="0"/>
                <a:cs typeface="Times New Roman" panose="02020603050405020304" pitchFamily="18" charset="0"/>
              </a:rPr>
              <a:t>= 1, 2,…, 5</a:t>
            </a:r>
            <a:endParaRPr lang="zh-CN" altLang="en-US" sz="1600">
              <a:latin typeface="Cambria Math" panose="02040503050406030204" pitchFamily="18" charset="0"/>
            </a:endParaRPr>
          </a:p>
        </p:txBody>
      </p:sp>
    </p:spTree>
    <p:extLst>
      <p:ext uri="{BB962C8B-B14F-4D97-AF65-F5344CB8AC3E}">
        <p14:creationId xmlns:p14="http://schemas.microsoft.com/office/powerpoint/2010/main" val="346548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animBg="1"/>
      <p:bldP spid="19" grpId="0" animBg="1"/>
      <p:bldP spid="20" grpId="0" animBg="1"/>
      <p:bldP spid="21"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8EED428A-8CE8-8568-4318-E291B1A3F34A}"/>
              </a:ext>
            </a:extLst>
          </p:cNvPr>
          <p:cNvSpPr>
            <a:spLocks noGrp="1"/>
          </p:cNvSpPr>
          <p:nvPr>
            <p:ph idx="1"/>
          </p:nvPr>
        </p:nvSpPr>
        <p:spPr>
          <a:xfrm>
            <a:off x="713874" y="2525779"/>
            <a:ext cx="7740315" cy="612838"/>
          </a:xfrm>
        </p:spPr>
        <p:txBody>
          <a:bodyPr>
            <a:normAutofit/>
          </a:bodyPr>
          <a:lstStyle/>
          <a:p>
            <a:pPr>
              <a:lnSpc>
                <a:spcPct val="150000"/>
              </a:lnSpc>
            </a:pPr>
            <a:r>
              <a:rPr kumimoji="1" lang="zh-CN" altLang="en-US" sz="2400"/>
              <a:t>完全数据的对数似然函数</a:t>
            </a:r>
            <a:r>
              <a:rPr kumimoji="1" lang="en-US" altLang="zh-CN" sz="2400"/>
              <a:t>:</a:t>
            </a:r>
            <a:endParaRPr kumimoji="1" lang="en-US" altLang="zh-CN" sz="2200" dirty="0"/>
          </a:p>
        </p:txBody>
      </p:sp>
      <p:sp>
        <p:nvSpPr>
          <p:cNvPr id="2" name="Slide Number Placeholder 5">
            <a:extLst>
              <a:ext uri="{FF2B5EF4-FFF2-40B4-BE49-F238E27FC236}">
                <a16:creationId xmlns:a16="http://schemas.microsoft.com/office/drawing/2014/main" id="{15E7B521-0566-739D-3443-788381645AA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40</a:t>
            </a:fld>
            <a:endParaRPr lang="en-US" dirty="0"/>
          </a:p>
        </p:txBody>
      </p:sp>
      <p:sp>
        <p:nvSpPr>
          <p:cNvPr id="3" name="标题 1">
            <a:extLst>
              <a:ext uri="{FF2B5EF4-FFF2-40B4-BE49-F238E27FC236}">
                <a16:creationId xmlns:a16="http://schemas.microsoft.com/office/drawing/2014/main" id="{9455BAC2-4579-D900-F6FB-0A93855678C3}"/>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算法在高斯混合模型学习中的应用</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0C3854D-8ECB-440A-AE07-121222F466FB}"/>
                  </a:ext>
                </a:extLst>
              </p:cNvPr>
              <p:cNvSpPr/>
              <p:nvPr/>
            </p:nvSpPr>
            <p:spPr>
              <a:xfrm>
                <a:off x="729861" y="3519951"/>
                <a:ext cx="7684277" cy="2221506"/>
              </a:xfrm>
              <a:prstGeom prst="rect">
                <a:avLst/>
              </a:prstGeom>
            </p:spPr>
            <p:txBody>
              <a:bodyPr wrap="square">
                <a:spAutoFit/>
              </a:bodyPr>
              <a:lstStyle/>
              <a:p>
                <a:pPr algn="ctr">
                  <a:lnSpc>
                    <a:spcPct val="150000"/>
                  </a:lnSpc>
                </a:pPr>
                <a14:m>
                  <m:oMathPara xmlns:m="http://schemas.openxmlformats.org/officeDocument/2006/math">
                    <m:oMathParaPr>
                      <m:jc m:val="center"/>
                    </m:oMathParaPr>
                    <m:oMath xmlns:m="http://schemas.openxmlformats.org/officeDocument/2006/math">
                      <m:r>
                        <m:rPr>
                          <m:sty m:val="p"/>
                        </m:rPr>
                        <a:rPr kumimoji="1" lang="en-US" altLang="zh-CN" sz="2200">
                          <a:latin typeface="Cambria Math" panose="02040503050406030204" pitchFamily="18" charset="0"/>
                        </a:rPr>
                        <m:t>log</m:t>
                      </m:r>
                      <m:r>
                        <a:rPr kumimoji="1" lang="en-US" altLang="zh-CN" sz="2200" i="1">
                          <a:latin typeface="Cambria Math" panose="02040503050406030204" pitchFamily="18" charset="0"/>
                        </a:rPr>
                        <m:t>𝑃</m:t>
                      </m:r>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𝑦</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𝛾</m:t>
                          </m:r>
                        </m:e>
                        <m:e>
                          <m:r>
                            <a:rPr kumimoji="1" lang="zh-CN" altLang="en-US" sz="2200" i="1">
                              <a:latin typeface="Cambria Math" panose="02040503050406030204" pitchFamily="18" charset="0"/>
                            </a:rPr>
                            <m:t>𝜃</m:t>
                          </m:r>
                        </m:e>
                      </m:d>
                      <m:r>
                        <a:rPr kumimoji="1" lang="en-US" altLang="zh-CN" sz="2200" i="1">
                          <a:latin typeface="Cambria Math" panose="02040503050406030204" pitchFamily="18" charset="0"/>
                        </a:rPr>
                        <m:t>=</m:t>
                      </m:r>
                    </m:oMath>
                  </m:oMathPara>
                </a14:m>
                <a:endParaRPr kumimoji="1" lang="en-US" altLang="zh-CN" sz="2200" i="1" dirty="0">
                  <a:latin typeface="Cambria Math" panose="02040503050406030204" pitchFamily="18" charset="0"/>
                </a:endParaRPr>
              </a:p>
              <a:p>
                <a:pPr algn="ctr">
                  <a:lnSpc>
                    <a:spcPct val="150000"/>
                  </a:lnSpc>
                </a:pPr>
                <a14:m>
                  <m:oMathPara xmlns:m="http://schemas.openxmlformats.org/officeDocument/2006/math">
                    <m:oMathParaPr>
                      <m:jc m:val="left"/>
                    </m:oMathParaPr>
                    <m:oMath xmlns:m="http://schemas.openxmlformats.org/officeDocument/2006/math">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𝑘</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𝐾</m:t>
                          </m:r>
                        </m:sup>
                        <m:e>
                          <m:d>
                            <m:dPr>
                              <m:begChr m:val="{"/>
                              <m:endChr m:val="}"/>
                              <m:ctrlPr>
                                <a:rPr kumimoji="1" lang="en-US" altLang="zh-CN" sz="2200" i="1">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𝑛</m:t>
                                  </m:r>
                                </m:e>
                                <m:sub>
                                  <m:r>
                                    <a:rPr kumimoji="1" lang="en-US" altLang="zh-CN" sz="2200" i="1">
                                      <a:latin typeface="Cambria Math" panose="02040503050406030204" pitchFamily="18" charset="0"/>
                                    </a:rPr>
                                    <m:t>𝑘</m:t>
                                  </m:r>
                                </m:sub>
                              </m:sSub>
                              <m:r>
                                <m:rPr>
                                  <m:sty m:val="p"/>
                                </m:rPr>
                                <a:rPr kumimoji="1" lang="en-US" altLang="zh-CN" sz="2200">
                                  <a:latin typeface="Cambria Math" panose="02040503050406030204" pitchFamily="18" charset="0"/>
                                </a:rPr>
                                <m:t>log</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𝛼</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e>
                              </m:nary>
                              <m:d>
                                <m:dPr>
                                  <m:begChr m:val="["/>
                                  <m:endChr m:val="]"/>
                                  <m:ctrlPr>
                                    <a:rPr kumimoji="1" lang="en-US" altLang="zh-CN" sz="2200" i="1">
                                      <a:latin typeface="Cambria Math" panose="02040503050406030204" pitchFamily="18" charset="0"/>
                                    </a:rPr>
                                  </m:ctrlPr>
                                </m:dPr>
                                <m:e>
                                  <m:r>
                                    <m:rPr>
                                      <m:sty m:val="p"/>
                                    </m:rPr>
                                    <a:rPr kumimoji="1" lang="en-US" altLang="zh-CN" sz="2200">
                                      <a:latin typeface="Cambria Math" panose="02040503050406030204" pitchFamily="18" charset="0"/>
                                    </a:rPr>
                                    <m:t>log</m:t>
                                  </m:r>
                                  <m:d>
                                    <m:dPr>
                                      <m:ctrlPr>
                                        <a:rPr kumimoji="1" lang="en-US" altLang="zh-CN" sz="2200" i="1">
                                          <a:latin typeface="Cambria Math" panose="02040503050406030204" pitchFamily="18" charset="0"/>
                                        </a:rPr>
                                      </m:ctrlPr>
                                    </m:dPr>
                                    <m:e>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1</m:t>
                                          </m:r>
                                        </m:num>
                                        <m:den>
                                          <m:rad>
                                            <m:radPr>
                                              <m:degHide m:val="on"/>
                                              <m:ctrlPr>
                                                <a:rPr kumimoji="1" lang="en-US" altLang="zh-CN" sz="2200" i="1">
                                                  <a:latin typeface="Cambria Math" panose="02040503050406030204" pitchFamily="18" charset="0"/>
                                                </a:rPr>
                                              </m:ctrlPr>
                                            </m:radPr>
                                            <m:deg/>
                                            <m:e>
                                              <m:r>
                                                <a:rPr kumimoji="1" lang="en-US" altLang="zh-CN" sz="2200" i="1">
                                                  <a:latin typeface="Cambria Math" panose="02040503050406030204" pitchFamily="18" charset="0"/>
                                                </a:rPr>
                                                <m:t>2</m:t>
                                              </m:r>
                                              <m:r>
                                                <a:rPr kumimoji="1" lang="zh-CN" altLang="en-US" sz="2200" i="1">
                                                  <a:latin typeface="Cambria Math" panose="02040503050406030204" pitchFamily="18" charset="0"/>
                                                </a:rPr>
                                                <m:t>𝜋</m:t>
                                              </m:r>
                                            </m:e>
                                          </m:rad>
                                        </m:den>
                                      </m:f>
                                    </m:e>
                                  </m:d>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log</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𝜎</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1</m:t>
                                      </m:r>
                                    </m:num>
                                    <m:den>
                                      <m:r>
                                        <a:rPr kumimoji="1" lang="en-US" altLang="zh-CN" sz="2200" i="1">
                                          <a:latin typeface="Cambria Math" panose="02040503050406030204" pitchFamily="18" charset="0"/>
                                        </a:rPr>
                                        <m:t>2</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𝜎</m:t>
                                          </m:r>
                                        </m:e>
                                        <m:sub>
                                          <m:r>
                                            <a:rPr kumimoji="1" lang="en-US" altLang="zh-CN" sz="2200" i="1">
                                              <a:latin typeface="Cambria Math" panose="02040503050406030204" pitchFamily="18" charset="0"/>
                                            </a:rPr>
                                            <m:t>𝑘</m:t>
                                          </m:r>
                                        </m:sub>
                                        <m:sup>
                                          <m:r>
                                            <a:rPr kumimoji="1" lang="en-US" altLang="zh-CN" sz="2200" i="1">
                                              <a:latin typeface="Cambria Math" panose="02040503050406030204" pitchFamily="18" charset="0"/>
                                            </a:rPr>
                                            <m:t>2</m:t>
                                          </m:r>
                                        </m:sup>
                                      </m:sSubSup>
                                    </m:den>
                                  </m:f>
                                  <m:sSup>
                                    <m:sSupPr>
                                      <m:ctrlPr>
                                        <a:rPr kumimoji="1" lang="en-US" altLang="zh-CN" sz="2200" i="1">
                                          <a:latin typeface="Cambria Math" panose="02040503050406030204" pitchFamily="18" charset="0"/>
                                        </a:rPr>
                                      </m:ctrlPr>
                                    </m:sSupPr>
                                    <m:e>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𝜇</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e>
                                    <m:sup>
                                      <m:r>
                                        <a:rPr kumimoji="1" lang="en-US" altLang="zh-CN" sz="2200" i="1">
                                          <a:latin typeface="Cambria Math" panose="02040503050406030204" pitchFamily="18" charset="0"/>
                                        </a:rPr>
                                        <m:t>2</m:t>
                                      </m:r>
                                    </m:sup>
                                  </m:sSup>
                                </m:e>
                              </m:d>
                            </m:e>
                          </m:d>
                        </m:e>
                      </m:nary>
                    </m:oMath>
                  </m:oMathPara>
                </a14:m>
                <a:endParaRPr lang="zh-CN" altLang="en-US" sz="2200"/>
              </a:p>
            </p:txBody>
          </p:sp>
        </mc:Choice>
        <mc:Fallback xmlns="">
          <p:sp>
            <p:nvSpPr>
              <p:cNvPr id="4" name="矩形 3">
                <a:extLst>
                  <a:ext uri="{FF2B5EF4-FFF2-40B4-BE49-F238E27FC236}">
                    <a16:creationId xmlns:a16="http://schemas.microsoft.com/office/drawing/2014/main" id="{B0C3854D-8ECB-440A-AE07-121222F466FB}"/>
                  </a:ext>
                </a:extLst>
              </p:cNvPr>
              <p:cNvSpPr>
                <a:spLocks noRot="1" noChangeAspect="1" noMove="1" noResize="1" noEditPoints="1" noAdjustHandles="1" noChangeArrowheads="1" noChangeShapeType="1" noTextEdit="1"/>
              </p:cNvSpPr>
              <p:nvPr/>
            </p:nvSpPr>
            <p:spPr>
              <a:xfrm>
                <a:off x="729861" y="3519951"/>
                <a:ext cx="7684277" cy="222150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32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653D267-76EC-1399-630F-AD65A13E30DE}"/>
                  </a:ext>
                </a:extLst>
              </p:cNvPr>
              <p:cNvSpPr>
                <a:spLocks noGrp="1"/>
              </p:cNvSpPr>
              <p:nvPr>
                <p:ph idx="1"/>
              </p:nvPr>
            </p:nvSpPr>
            <p:spPr>
              <a:xfrm>
                <a:off x="326767" y="2552724"/>
                <a:ext cx="8490466" cy="3691890"/>
              </a:xfrm>
            </p:spPr>
            <p:txBody>
              <a:bodyPr>
                <a:noAutofit/>
              </a:bodyPr>
              <a:lstStyle/>
              <a:p>
                <a:pPr>
                  <a:lnSpc>
                    <a:spcPct val="100000"/>
                  </a:lnSpc>
                </a:pPr>
                <a:r>
                  <a:rPr kumimoji="1" lang="en-US" altLang="zh-CN" sz="2200" dirty="0"/>
                  <a:t>E</a:t>
                </a:r>
                <a:r>
                  <a:rPr kumimoji="1" lang="zh-CN" altLang="en-US" sz="2200" dirty="0"/>
                  <a:t>步</a:t>
                </a:r>
                <a:r>
                  <a:rPr kumimoji="1" lang="en-US" altLang="zh-CN" sz="2200" dirty="0"/>
                  <a:t>, </a:t>
                </a:r>
                <a:r>
                  <a:rPr kumimoji="1" lang="zh-CN" altLang="en-US" sz="2200" dirty="0"/>
                  <a:t>确定</a:t>
                </a:r>
                <a14:m>
                  <m:oMath xmlns:m="http://schemas.openxmlformats.org/officeDocument/2006/math">
                    <m:r>
                      <a:rPr kumimoji="1" lang="en-US" altLang="zh-CN" sz="2200" i="1" dirty="0" smtClean="0">
                        <a:latin typeface="Cambria Math" panose="02040503050406030204" pitchFamily="18" charset="0"/>
                      </a:rPr>
                      <m:t>𝑄</m:t>
                    </m:r>
                  </m:oMath>
                </a14:m>
                <a:r>
                  <a:rPr kumimoji="1" lang="zh-CN" altLang="en-US" sz="2200" dirty="0"/>
                  <a:t>函数</a:t>
                </a:r>
                <a:endParaRPr kumimoji="1" lang="en-US" altLang="zh-CN" sz="2200" dirty="0"/>
              </a:p>
              <a:p>
                <a:pPr marL="0" indent="0">
                  <a:lnSpc>
                    <a:spcPct val="100000"/>
                  </a:lnSpc>
                  <a:buNone/>
                </a:pPr>
                <a:r>
                  <a:rPr kumimoji="1" lang="en-US" altLang="zh-CN" sz="2000" dirty="0"/>
                  <a:t>                                  </a:t>
                </a:r>
                <a14:m>
                  <m:oMath xmlns:m="http://schemas.openxmlformats.org/officeDocument/2006/math">
                    <m:r>
                      <a:rPr kumimoji="1" lang="en-US" altLang="zh-CN" sz="2000" i="1" dirty="0" smtClean="0">
                        <a:latin typeface="Cambria Math" panose="02040503050406030204" pitchFamily="18" charset="0"/>
                      </a:rPr>
                      <m:t>𝑄</m:t>
                    </m:r>
                    <m:d>
                      <m:dPr>
                        <m:ctrlPr>
                          <a:rPr kumimoji="1" lang="en-US" altLang="zh-CN" sz="2000" i="1" dirty="0">
                            <a:latin typeface="Cambria Math" panose="02040503050406030204" pitchFamily="18" charset="0"/>
                          </a:rPr>
                        </m:ctrlPr>
                      </m:dPr>
                      <m:e>
                        <m:r>
                          <a:rPr kumimoji="1" lang="zh-CN" altLang="en-US" sz="2000" i="1">
                            <a:latin typeface="Cambria Math" panose="02040503050406030204" pitchFamily="18" charset="0"/>
                          </a:rPr>
                          <m:t>𝜃</m:t>
                        </m:r>
                        <m:r>
                          <a:rPr kumimoji="1" lang="en-US" altLang="zh-CN" sz="2000" i="1" dirty="0">
                            <a:latin typeface="Cambria Math" panose="02040503050406030204" pitchFamily="18" charset="0"/>
                          </a:rPr>
                          <m:t>, </m:t>
                        </m:r>
                        <m:sSup>
                          <m:sSupPr>
                            <m:ctrlPr>
                              <a:rPr kumimoji="1" lang="en-US" altLang="zh-CN" sz="2000" i="1">
                                <a:latin typeface="Cambria Math" panose="02040503050406030204" pitchFamily="18" charset="0"/>
                              </a:rPr>
                            </m:ctrlPr>
                          </m:sSupPr>
                          <m:e>
                            <m:r>
                              <a:rPr kumimoji="1" lang="zh-CN" altLang="en-US" sz="2000" i="1">
                                <a:latin typeface="Cambria Math" panose="02040503050406030204" pitchFamily="18" charset="0"/>
                              </a:rPr>
                              <m:t>𝜃</m:t>
                            </m:r>
                          </m:e>
                          <m:sup>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𝑖</m:t>
                                </m:r>
                              </m:e>
                            </m:d>
                          </m:sup>
                        </m:sSup>
                      </m:e>
                    </m:d>
                    <m:r>
                      <a:rPr kumimoji="1" lang="en-US" altLang="zh-CN" sz="2000" b="0" i="0" smtClean="0">
                        <a:latin typeface="Cambria Math" panose="02040503050406030204" pitchFamily="18" charset="0"/>
                      </a:rPr>
                      <m:t>=</m:t>
                    </m:r>
                  </m:oMath>
                </a14:m>
                <a:r>
                  <a:rPr kumimoji="1" lang="en-US" altLang="zh-CN" sz="2000" dirty="0"/>
                  <a:t> </a:t>
                </a:r>
                <a14:m>
                  <m:oMath xmlns:m="http://schemas.openxmlformats.org/officeDocument/2006/math">
                    <m:sSub>
                      <m:sSubPr>
                        <m:ctrlPr>
                          <a:rPr kumimoji="1" lang="en-US" altLang="zh-CN" sz="2000" i="1" dirty="0" smtClean="0">
                            <a:latin typeface="Cambria Math" panose="02040503050406030204" pitchFamily="18" charset="0"/>
                          </a:rPr>
                        </m:ctrlPr>
                      </m:sSubPr>
                      <m:e>
                        <m:r>
                          <a:rPr kumimoji="1" lang="en-US" altLang="zh-CN" sz="2000" i="1" dirty="0">
                            <a:latin typeface="Cambria Math" panose="02040503050406030204" pitchFamily="18" charset="0"/>
                          </a:rPr>
                          <m:t>𝐸</m:t>
                        </m:r>
                      </m:e>
                      <m:sub>
                        <m:r>
                          <a:rPr kumimoji="1" lang="zh-CN" altLang="en-US" sz="2000" i="1">
                            <a:latin typeface="Cambria Math" panose="02040503050406030204" pitchFamily="18" charset="0"/>
                          </a:rPr>
                          <m:t>𝛾</m:t>
                        </m:r>
                      </m:sub>
                    </m:sSub>
                    <m:r>
                      <a:rPr kumimoji="1" lang="en-US" altLang="zh-CN" sz="2000" i="1" dirty="0" smtClean="0">
                        <a:latin typeface="Cambria Math" panose="02040503050406030204" pitchFamily="18" charset="0"/>
                      </a:rPr>
                      <m:t> </m:t>
                    </m:r>
                    <m:r>
                      <a:rPr kumimoji="1" lang="en-US" altLang="zh-CN" sz="2000" b="0" i="1" dirty="0" smtClean="0">
                        <a:latin typeface="Cambria Math" panose="02040503050406030204" pitchFamily="18" charset="0"/>
                      </a:rPr>
                      <m:t>[</m:t>
                    </m:r>
                    <m:r>
                      <m:rPr>
                        <m:sty m:val="p"/>
                      </m:rPr>
                      <a:rPr kumimoji="1" lang="en-US" altLang="zh-CN" sz="2000" b="0" i="0" dirty="0" smtClean="0">
                        <a:latin typeface="Cambria Math" panose="02040503050406030204" pitchFamily="18" charset="0"/>
                      </a:rPr>
                      <m:t>log</m:t>
                    </m:r>
                    <m:r>
                      <a:rPr kumimoji="1" lang="en-US" altLang="zh-CN" sz="2000" b="0" i="1" dirty="0" smtClean="0">
                        <a:latin typeface="Cambria Math" panose="02040503050406030204" pitchFamily="18" charset="0"/>
                      </a:rPr>
                      <m:t>𝑃</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𝑦</m:t>
                    </m:r>
                    <m:r>
                      <a:rPr kumimoji="1" lang="en-US" altLang="zh-CN" sz="2000" b="0" i="1" dirty="0" smtClean="0">
                        <a:latin typeface="Cambria Math" panose="02040503050406030204" pitchFamily="18" charset="0"/>
                      </a:rPr>
                      <m:t>,</m:t>
                    </m:r>
                    <m:r>
                      <a:rPr kumimoji="1" lang="zh-CN" altLang="en-US" sz="2000" b="0" i="1" dirty="0" smtClean="0">
                        <a:latin typeface="Cambria Math" panose="02040503050406030204" pitchFamily="18" charset="0"/>
                      </a:rPr>
                      <m:t>𝛾</m:t>
                    </m:r>
                    <m:r>
                      <a:rPr kumimoji="1" lang="en-US" altLang="zh-CN" sz="2000" b="0" i="1" dirty="0" smtClean="0">
                        <a:latin typeface="Cambria Math" panose="02040503050406030204" pitchFamily="18" charset="0"/>
                      </a:rPr>
                      <m:t>|</m:t>
                    </m:r>
                    <m:r>
                      <a:rPr kumimoji="1" lang="zh-CN" altLang="en-US" sz="2000" b="0" i="1" dirty="0" smtClean="0">
                        <a:latin typeface="Cambria Math" panose="02040503050406030204" pitchFamily="18" charset="0"/>
                      </a:rPr>
                      <m:t>𝜃</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𝑦</m:t>
                    </m:r>
                    <m:r>
                      <a:rPr kumimoji="1" lang="en-US" altLang="zh-CN" sz="2000" b="0" i="1" dirty="0" smtClean="0">
                        <a:latin typeface="Cambria Math" panose="02040503050406030204" pitchFamily="18" charset="0"/>
                      </a:rPr>
                      <m:t>,</m:t>
                    </m:r>
                    <m:sSup>
                      <m:sSupPr>
                        <m:ctrlPr>
                          <a:rPr kumimoji="1" lang="en-US" altLang="zh-CN" sz="2000" b="0" i="1" dirty="0" smtClean="0">
                            <a:latin typeface="Cambria Math" panose="02040503050406030204" pitchFamily="18" charset="0"/>
                          </a:rPr>
                        </m:ctrlPr>
                      </m:sSupPr>
                      <m:e>
                        <m:r>
                          <a:rPr kumimoji="1" lang="zh-CN" altLang="en-US" sz="2000" b="0" i="1" dirty="0" smtClean="0">
                            <a:latin typeface="Cambria Math" panose="02040503050406030204" pitchFamily="18" charset="0"/>
                          </a:rPr>
                          <m:t>𝜃</m:t>
                        </m:r>
                      </m:e>
                      <m:sup>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𝑖</m:t>
                        </m:r>
                        <m:r>
                          <a:rPr kumimoji="1" lang="en-US" altLang="zh-CN" sz="2000" b="0" i="1" dirty="0" smtClean="0">
                            <a:latin typeface="Cambria Math" panose="02040503050406030204" pitchFamily="18" charset="0"/>
                          </a:rPr>
                          <m:t>)</m:t>
                        </m:r>
                      </m:sup>
                    </m:sSup>
                    <m:r>
                      <a:rPr kumimoji="1" lang="en-US" altLang="zh-CN" sz="2000" b="0" i="1" dirty="0" smtClean="0">
                        <a:latin typeface="Cambria Math" panose="02040503050406030204" pitchFamily="18" charset="0"/>
                      </a:rPr>
                      <m:t>]</m:t>
                    </m:r>
                  </m:oMath>
                </a14:m>
                <a:endParaRPr kumimoji="1" lang="en-US" altLang="zh-CN" sz="2000" dirty="0"/>
              </a:p>
              <a:p>
                <a:pPr marL="0" indent="0">
                  <a:lnSpc>
                    <a:spcPct val="100000"/>
                  </a:lnSpc>
                  <a:buNone/>
                </a:pPr>
                <a:r>
                  <a:rPr kumimoji="1" lang="en-US" altLang="zh-CN" sz="2000" dirty="0"/>
                  <a:t> </a:t>
                </a:r>
                <a14:m>
                  <m:oMath xmlns:m="http://schemas.openxmlformats.org/officeDocument/2006/math">
                    <m:r>
                      <a:rPr kumimoji="1" lang="en-US" altLang="zh-CN" sz="2000" b="0" i="1" smtClean="0">
                        <a:latin typeface="Cambria Math" panose="02040503050406030204" pitchFamily="18" charset="0"/>
                      </a:rPr>
                      <m:t>=</m:t>
                    </m:r>
                    <m:sSub>
                      <m:sSubPr>
                        <m:ctrlPr>
                          <a:rPr kumimoji="1" lang="en-US" altLang="zh-CN" sz="2000" i="1" dirty="0">
                            <a:latin typeface="Cambria Math" panose="02040503050406030204" pitchFamily="18" charset="0"/>
                          </a:rPr>
                        </m:ctrlPr>
                      </m:sSubPr>
                      <m:e>
                        <m:r>
                          <a:rPr kumimoji="1" lang="en-US" altLang="zh-CN" sz="2000" i="1" dirty="0">
                            <a:latin typeface="Cambria Math" panose="02040503050406030204" pitchFamily="18" charset="0"/>
                          </a:rPr>
                          <m:t>𝐸</m:t>
                        </m:r>
                      </m:e>
                      <m:sub>
                        <m:r>
                          <a:rPr kumimoji="1" lang="zh-CN" altLang="en-US" sz="2000" i="1">
                            <a:latin typeface="Cambria Math" panose="02040503050406030204" pitchFamily="18" charset="0"/>
                          </a:rPr>
                          <m:t>𝛾</m:t>
                        </m:r>
                      </m:sub>
                    </m:sSub>
                    <m:d>
                      <m:dPr>
                        <m:begChr m:val="{"/>
                        <m:endChr m:val="}"/>
                        <m:ctrlPr>
                          <a:rPr kumimoji="1" lang="en-US" altLang="zh-CN" sz="2000" b="0" i="1" smtClean="0">
                            <a:latin typeface="Cambria Math" panose="02040503050406030204" pitchFamily="18" charset="0"/>
                          </a:rPr>
                        </m:ctrlPr>
                      </m:dPr>
                      <m:e>
                        <m:nary>
                          <m:naryPr>
                            <m:chr m:val="∑"/>
                            <m:ctrlPr>
                              <a:rPr kumimoji="1" lang="en-US" altLang="zh-CN" sz="2000" i="1">
                                <a:latin typeface="Cambria Math" panose="02040503050406030204" pitchFamily="18" charset="0"/>
                              </a:rPr>
                            </m:ctrlPr>
                          </m:naryPr>
                          <m:sub>
                            <m:r>
                              <m:rPr>
                                <m:brk m:alnAt="23"/>
                              </m:rPr>
                              <a:rPr kumimoji="1" lang="en-US" altLang="zh-CN" sz="2000" i="1">
                                <a:latin typeface="Cambria Math" panose="02040503050406030204" pitchFamily="18" charset="0"/>
                              </a:rPr>
                              <m:t>𝑘</m:t>
                            </m:r>
                            <m:r>
                              <a:rPr kumimoji="1" lang="en-US" altLang="zh-CN" sz="2000" i="1">
                                <a:latin typeface="Cambria Math" panose="02040503050406030204" pitchFamily="18" charset="0"/>
                              </a:rPr>
                              <m:t>=1</m:t>
                            </m:r>
                          </m:sub>
                          <m:sup>
                            <m:r>
                              <a:rPr kumimoji="1" lang="en-US" altLang="zh-CN" sz="2000" i="1">
                                <a:latin typeface="Cambria Math" panose="02040503050406030204" pitchFamily="18" charset="0"/>
                              </a:rPr>
                              <m:t>𝐾</m:t>
                            </m:r>
                          </m:sup>
                          <m:e>
                            <m:d>
                              <m:dPr>
                                <m:begChr m:val="{"/>
                                <m:endChr m:val="}"/>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𝑛</m:t>
                                    </m:r>
                                  </m:e>
                                  <m:sub>
                                    <m:r>
                                      <a:rPr kumimoji="1" lang="en-US" altLang="zh-CN" sz="2000" i="1">
                                        <a:latin typeface="Cambria Math" panose="02040503050406030204" pitchFamily="18" charset="0"/>
                                      </a:rPr>
                                      <m:t>𝑘</m:t>
                                    </m:r>
                                  </m:sub>
                                </m:sSub>
                                <m:r>
                                  <m:rPr>
                                    <m:sty m:val="p"/>
                                  </m:rPr>
                                  <a:rPr kumimoji="1" lang="en-US" altLang="zh-CN" sz="2000">
                                    <a:latin typeface="Cambria Math" panose="02040503050406030204" pitchFamily="18" charset="0"/>
                                  </a:rPr>
                                  <m:t>log</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𝛼</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nary>
                                  <m:naryPr>
                                    <m:chr m:val="∑"/>
                                    <m:ctrlPr>
                                      <a:rPr kumimoji="1" lang="en-US" altLang="zh-CN" sz="2000" i="1">
                                        <a:latin typeface="Cambria Math" panose="02040503050406030204" pitchFamily="18" charset="0"/>
                                      </a:rPr>
                                    </m:ctrlPr>
                                  </m:naryPr>
                                  <m:sub>
                                    <m:r>
                                      <m:rPr>
                                        <m:brk m:alnAt="23"/>
                                      </m:rPr>
                                      <a:rPr kumimoji="1" lang="en-US" altLang="zh-CN" sz="2000" i="1">
                                        <a:latin typeface="Cambria Math" panose="02040503050406030204" pitchFamily="18" charset="0"/>
                                      </a:rPr>
                                      <m:t>𝑗</m:t>
                                    </m:r>
                                    <m:r>
                                      <a:rPr kumimoji="1" lang="en-US" altLang="zh-CN" sz="2000" i="1">
                                        <a:latin typeface="Cambria Math" panose="02040503050406030204" pitchFamily="18" charset="0"/>
                                      </a:rPr>
                                      <m:t>=1</m:t>
                                    </m:r>
                                  </m:sub>
                                  <m:sup>
                                    <m:r>
                                      <a:rPr kumimoji="1" lang="en-US" altLang="zh-CN" sz="2000" i="1">
                                        <a:latin typeface="Cambria Math" panose="02040503050406030204" pitchFamily="18" charset="0"/>
                                      </a:rPr>
                                      <m:t>𝑁</m:t>
                                    </m:r>
                                  </m:sup>
                                  <m:e>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𝛾</m:t>
                                        </m:r>
                                      </m:e>
                                      <m:sub>
                                        <m:r>
                                          <a:rPr kumimoji="1" lang="en-US" altLang="zh-CN" sz="2000" i="1">
                                            <a:latin typeface="Cambria Math" panose="02040503050406030204" pitchFamily="18" charset="0"/>
                                          </a:rPr>
                                          <m:t>𝑗𝑘</m:t>
                                        </m:r>
                                      </m:sub>
                                    </m:sSub>
                                  </m:e>
                                </m:nary>
                                <m:d>
                                  <m:dPr>
                                    <m:begChr m:val="["/>
                                    <m:endChr m:val="]"/>
                                    <m:ctrlPr>
                                      <a:rPr kumimoji="1" lang="en-US" altLang="zh-CN" sz="2000" i="1">
                                        <a:latin typeface="Cambria Math" panose="02040503050406030204" pitchFamily="18" charset="0"/>
                                      </a:rPr>
                                    </m:ctrlPr>
                                  </m:dPr>
                                  <m:e>
                                    <m:r>
                                      <m:rPr>
                                        <m:sty m:val="p"/>
                                      </m:rPr>
                                      <a:rPr kumimoji="1" lang="en-US" altLang="zh-CN" sz="2000">
                                        <a:latin typeface="Cambria Math" panose="02040503050406030204" pitchFamily="18" charset="0"/>
                                      </a:rPr>
                                      <m:t>log</m:t>
                                    </m:r>
                                    <m:d>
                                      <m:dPr>
                                        <m:ctrlPr>
                                          <a:rPr kumimoji="1" lang="en-US" altLang="zh-CN" sz="2000" i="1">
                                            <a:latin typeface="Cambria Math" panose="02040503050406030204" pitchFamily="18" charset="0"/>
                                          </a:rPr>
                                        </m:ctrlPr>
                                      </m:dPr>
                                      <m:e>
                                        <m:f>
                                          <m:fPr>
                                            <m:ctrlPr>
                                              <a:rPr kumimoji="1" lang="en-US" altLang="zh-CN" sz="2000" i="1">
                                                <a:latin typeface="Cambria Math" panose="02040503050406030204" pitchFamily="18" charset="0"/>
                                              </a:rPr>
                                            </m:ctrlPr>
                                          </m:fPr>
                                          <m:num>
                                            <m:r>
                                              <a:rPr kumimoji="1" lang="en-US" altLang="zh-CN" sz="2000" i="1">
                                                <a:latin typeface="Cambria Math" panose="02040503050406030204" pitchFamily="18" charset="0"/>
                                              </a:rPr>
                                              <m:t>1</m:t>
                                            </m:r>
                                          </m:num>
                                          <m:den>
                                            <m:rad>
                                              <m:radPr>
                                                <m:degHide m:val="on"/>
                                                <m:ctrlPr>
                                                  <a:rPr kumimoji="1" lang="en-US" altLang="zh-CN" sz="2000" i="1">
                                                    <a:latin typeface="Cambria Math" panose="02040503050406030204" pitchFamily="18" charset="0"/>
                                                  </a:rPr>
                                                </m:ctrlPr>
                                              </m:radPr>
                                              <m:deg/>
                                              <m:e>
                                                <m:r>
                                                  <a:rPr kumimoji="1" lang="en-US" altLang="zh-CN" sz="2000" i="1">
                                                    <a:latin typeface="Cambria Math" panose="02040503050406030204" pitchFamily="18" charset="0"/>
                                                  </a:rPr>
                                                  <m:t>2</m:t>
                                                </m:r>
                                                <m:r>
                                                  <a:rPr kumimoji="1" lang="zh-CN" altLang="en-US" sz="2000" i="1">
                                                    <a:latin typeface="Cambria Math" panose="02040503050406030204" pitchFamily="18" charset="0"/>
                                                  </a:rPr>
                                                  <m:t>𝜋</m:t>
                                                </m:r>
                                              </m:e>
                                            </m:rad>
                                          </m:den>
                                        </m:f>
                                      </m:e>
                                    </m:d>
                                    <m:r>
                                      <a:rPr kumimoji="1" lang="en-US" altLang="zh-CN" sz="2000" i="1">
                                        <a:latin typeface="Cambria Math" panose="02040503050406030204" pitchFamily="18" charset="0"/>
                                      </a:rPr>
                                      <m:t>−</m:t>
                                    </m:r>
                                    <m:r>
                                      <m:rPr>
                                        <m:sty m:val="p"/>
                                      </m:rPr>
                                      <a:rPr kumimoji="1" lang="en-US" altLang="zh-CN" sz="2000">
                                        <a:latin typeface="Cambria Math" panose="02040503050406030204" pitchFamily="18" charset="0"/>
                                      </a:rPr>
                                      <m:t>log</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f>
                                      <m:fPr>
                                        <m:ctrlPr>
                                          <a:rPr kumimoji="1" lang="en-US" altLang="zh-CN" sz="2000" i="1">
                                            <a:latin typeface="Cambria Math" panose="02040503050406030204" pitchFamily="18" charset="0"/>
                                          </a:rPr>
                                        </m:ctrlPr>
                                      </m:fPr>
                                      <m:num>
                                        <m:r>
                                          <a:rPr kumimoji="1" lang="en-US" altLang="zh-CN" sz="2000" i="1">
                                            <a:latin typeface="Cambria Math" panose="02040503050406030204" pitchFamily="18" charset="0"/>
                                          </a:rPr>
                                          <m:t>1</m:t>
                                        </m:r>
                                      </m:num>
                                      <m:den>
                                        <m:r>
                                          <a:rPr kumimoji="1" lang="en-US" altLang="zh-CN" sz="2000" i="1">
                                            <a:latin typeface="Cambria Math" panose="02040503050406030204" pitchFamily="18" charset="0"/>
                                          </a:rPr>
                                          <m:t>2</m:t>
                                        </m:r>
                                        <m:sSubSup>
                                          <m:sSubSupPr>
                                            <m:ctrlPr>
                                              <a:rPr kumimoji="1" lang="en-US" altLang="zh-CN" sz="2000" i="1">
                                                <a:latin typeface="Cambria Math" panose="02040503050406030204" pitchFamily="18" charset="0"/>
                                              </a:rPr>
                                            </m:ctrlPr>
                                          </m:sSubSup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up>
                                            <m:r>
                                              <a:rPr kumimoji="1" lang="en-US" altLang="zh-CN" sz="2000" i="1">
                                                <a:latin typeface="Cambria Math" panose="02040503050406030204" pitchFamily="18" charset="0"/>
                                              </a:rPr>
                                              <m:t>2</m:t>
                                            </m:r>
                                          </m:sup>
                                        </m:sSubSup>
                                      </m:den>
                                    </m:f>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𝑦</m:t>
                                            </m:r>
                                          </m:e>
                                          <m:sub>
                                            <m:r>
                                              <a:rPr kumimoji="1" lang="en-US" altLang="zh-CN" sz="2000" i="1">
                                                <a:latin typeface="Cambria Math" panose="02040503050406030204" pitchFamily="18" charset="0"/>
                                              </a:rPr>
                                              <m:t>𝑗</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𝜇</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e>
                                      <m:sup>
                                        <m:r>
                                          <a:rPr kumimoji="1" lang="en-US" altLang="zh-CN" sz="2000" i="1">
                                            <a:latin typeface="Cambria Math" panose="02040503050406030204" pitchFamily="18" charset="0"/>
                                          </a:rPr>
                                          <m:t>2</m:t>
                                        </m:r>
                                      </m:sup>
                                    </m:sSup>
                                  </m:e>
                                </m:d>
                              </m:e>
                            </m:d>
                          </m:e>
                        </m:nary>
                      </m:e>
                    </m:d>
                  </m:oMath>
                </a14:m>
                <a:endParaRPr kumimoji="1" lang="en-US" altLang="zh-CN" sz="2000" dirty="0"/>
              </a:p>
              <a:p>
                <a:pPr marL="0" indent="0">
                  <a:lnSpc>
                    <a:spcPct val="100000"/>
                  </a:lnSpc>
                  <a:buNone/>
                </a:pPr>
                <a:r>
                  <a:rPr kumimoji="1" lang="en-US" altLang="zh-CN" sz="2000" dirty="0"/>
                  <a:t> </a:t>
                </a:r>
                <a14:m>
                  <m:oMath xmlns:m="http://schemas.openxmlformats.org/officeDocument/2006/math">
                    <m:r>
                      <a:rPr kumimoji="1" lang="en-US" altLang="zh-CN" sz="2000" b="0" i="1" dirty="0"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𝐾</m:t>
                        </m:r>
                      </m:sup>
                      <m:e>
                        <m:d>
                          <m:dPr>
                            <m:begChr m:val="{"/>
                            <m:endChr m:val="}"/>
                            <m:ctrlPr>
                              <a:rPr kumimoji="1" lang="en-US" altLang="zh-CN" sz="2000" b="0" i="1" smtClean="0">
                                <a:latin typeface="Cambria Math" panose="02040503050406030204" pitchFamily="18" charset="0"/>
                              </a:rPr>
                            </m:ctrlPr>
                          </m:dPr>
                          <m:e>
                            <m:nary>
                              <m:naryPr>
                                <m:chr m:val="∑"/>
                                <m:limLoc m:val="subSup"/>
                                <m:ctrlPr>
                                  <a:rPr kumimoji="1" lang="en-US" altLang="zh-CN" sz="2000" b="0" i="1" smtClean="0">
                                    <a:latin typeface="Cambria Math" panose="02040503050406030204" pitchFamily="18" charset="0"/>
                                  </a:rPr>
                                </m:ctrlPr>
                              </m:naryPr>
                              <m:sub>
                                <m:r>
                                  <m:rPr>
                                    <m:brk m:alnAt="25"/>
                                  </m:rP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𝑁</m:t>
                                </m:r>
                              </m:sup>
                              <m:e>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𝐸</m:t>
                                    </m:r>
                                    <m:sSub>
                                      <m:sSubPr>
                                        <m:ctrlPr>
                                          <a:rPr kumimoji="1" lang="en-US" altLang="zh-CN" sz="2000" b="0" i="1" smtClean="0">
                                            <a:latin typeface="Cambria Math" panose="02040503050406030204" pitchFamily="18" charset="0"/>
                                          </a:rPr>
                                        </m:ctrlPr>
                                      </m:sSubPr>
                                      <m:e>
                                        <m:r>
                                          <a:rPr kumimoji="1" lang="zh-CN" altLang="en-US" sz="2000" b="0" i="1" smtClean="0">
                                            <a:latin typeface="Cambria Math" panose="02040503050406030204" pitchFamily="18" charset="0"/>
                                          </a:rPr>
                                          <m:t>𝛾</m:t>
                                        </m:r>
                                      </m:e>
                                      <m:sub>
                                        <m:r>
                                          <a:rPr kumimoji="1" lang="en-US" altLang="zh-CN" sz="2000" b="0" i="1" smtClean="0">
                                            <a:latin typeface="Cambria Math" panose="02040503050406030204" pitchFamily="18" charset="0"/>
                                          </a:rPr>
                                          <m:t>𝑗𝑘</m:t>
                                        </m:r>
                                      </m:sub>
                                    </m:sSub>
                                  </m:e>
                                </m:d>
                                <m:r>
                                  <m:rPr>
                                    <m:sty m:val="p"/>
                                  </m:rPr>
                                  <a:rPr kumimoji="1" lang="en-US" altLang="zh-CN" sz="2000" b="0" i="0" smtClean="0">
                                    <a:latin typeface="Cambria Math" panose="02040503050406030204" pitchFamily="18" charset="0"/>
                                  </a:rPr>
                                  <m:t>log</m:t>
                                </m:r>
                                <m:sSub>
                                  <m:sSubPr>
                                    <m:ctrlPr>
                                      <a:rPr kumimoji="1" lang="en-US" altLang="zh-CN" sz="2000" b="0" i="1" smtClean="0">
                                        <a:latin typeface="Cambria Math" panose="02040503050406030204" pitchFamily="18" charset="0"/>
                                      </a:rPr>
                                    </m:ctrlPr>
                                  </m:sSubPr>
                                  <m:e>
                                    <m:r>
                                      <a:rPr kumimoji="1" lang="zh-CN" altLang="en-US" sz="2000" b="0" i="1" smtClean="0">
                                        <a:latin typeface="Cambria Math" panose="02040503050406030204" pitchFamily="18" charset="0"/>
                                      </a:rPr>
                                      <m:t>𝛼</m:t>
                                    </m:r>
                                  </m:e>
                                  <m:sub>
                                    <m:r>
                                      <a:rPr kumimoji="1" lang="en-US" altLang="zh-CN" sz="2000" b="0" i="1" smtClean="0">
                                        <a:latin typeface="Cambria Math" panose="02040503050406030204" pitchFamily="18" charset="0"/>
                                      </a:rPr>
                                      <m:t>𝑘</m:t>
                                    </m:r>
                                  </m:sub>
                                </m:sSub>
                                <m:r>
                                  <a:rPr kumimoji="1" lang="en-US" altLang="zh-CN" sz="2000" b="0" i="1" smtClean="0">
                                    <a:latin typeface="Cambria Math" panose="02040503050406030204" pitchFamily="18" charset="0"/>
                                  </a:rPr>
                                  <m:t>+</m:t>
                                </m:r>
                                <m:nary>
                                  <m:naryPr>
                                    <m:chr m:val="∑"/>
                                    <m:limLoc m:val="subSup"/>
                                    <m:ctrlPr>
                                      <a:rPr kumimoji="1" lang="en-US" altLang="zh-CN" sz="2000" i="1">
                                        <a:latin typeface="Cambria Math" panose="02040503050406030204" pitchFamily="18" charset="0"/>
                                      </a:rPr>
                                    </m:ctrlPr>
                                  </m:naryPr>
                                  <m:sub>
                                    <m:r>
                                      <m:rPr>
                                        <m:brk m:alnAt="25"/>
                                      </m:rPr>
                                      <a:rPr kumimoji="1" lang="en-US" altLang="zh-CN" sz="2000" i="1">
                                        <a:latin typeface="Cambria Math" panose="02040503050406030204" pitchFamily="18" charset="0"/>
                                      </a:rPr>
                                      <m:t>𝑗</m:t>
                                    </m:r>
                                    <m:r>
                                      <a:rPr kumimoji="1" lang="en-US" altLang="zh-CN" sz="2000" i="1">
                                        <a:latin typeface="Cambria Math" panose="02040503050406030204" pitchFamily="18" charset="0"/>
                                      </a:rPr>
                                      <m:t>=1</m:t>
                                    </m:r>
                                  </m:sub>
                                  <m:sup>
                                    <m:r>
                                      <a:rPr kumimoji="1" lang="en-US" altLang="zh-CN" sz="2000" i="1">
                                        <a:latin typeface="Cambria Math" panose="02040503050406030204" pitchFamily="18" charset="0"/>
                                      </a:rPr>
                                      <m:t>𝑁</m:t>
                                    </m:r>
                                  </m:sup>
                                  <m:e>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𝐸</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𝛾</m:t>
                                            </m:r>
                                          </m:e>
                                          <m:sub>
                                            <m:r>
                                              <a:rPr kumimoji="1" lang="en-US" altLang="zh-CN" sz="2000" i="1">
                                                <a:latin typeface="Cambria Math" panose="02040503050406030204" pitchFamily="18" charset="0"/>
                                              </a:rPr>
                                              <m:t>𝑗𝑘</m:t>
                                            </m:r>
                                          </m:sub>
                                        </m:sSub>
                                      </m:e>
                                    </m:d>
                                    <m:r>
                                      <a:rPr kumimoji="1" lang="en-US" altLang="zh-CN" sz="2000" i="1">
                                        <a:latin typeface="Cambria Math" panose="02040503050406030204" pitchFamily="18" charset="0"/>
                                      </a:rPr>
                                      <m:t>[</m:t>
                                    </m:r>
                                    <m:r>
                                      <m:rPr>
                                        <m:sty m:val="p"/>
                                      </m:rPr>
                                      <a:rPr kumimoji="1" lang="en-US" altLang="zh-CN" sz="2000" i="0">
                                        <a:latin typeface="Cambria Math" panose="02040503050406030204" pitchFamily="18" charset="0"/>
                                      </a:rPr>
                                      <m:t>log</m:t>
                                    </m:r>
                                    <m:d>
                                      <m:dPr>
                                        <m:ctrlPr>
                                          <a:rPr kumimoji="1" lang="en-US" altLang="zh-CN" sz="2000" i="1">
                                            <a:latin typeface="Cambria Math" panose="02040503050406030204" pitchFamily="18" charset="0"/>
                                          </a:rPr>
                                        </m:ctrlPr>
                                      </m:dPr>
                                      <m:e>
                                        <m:f>
                                          <m:fPr>
                                            <m:ctrlPr>
                                              <a:rPr kumimoji="1" lang="en-US" altLang="zh-CN" sz="2000" i="1">
                                                <a:latin typeface="Cambria Math" panose="02040503050406030204" pitchFamily="18" charset="0"/>
                                              </a:rPr>
                                            </m:ctrlPr>
                                          </m:fPr>
                                          <m:num>
                                            <m:r>
                                              <a:rPr kumimoji="1" lang="en-US" altLang="zh-CN" sz="2000" i="1">
                                                <a:latin typeface="Cambria Math" panose="02040503050406030204" pitchFamily="18" charset="0"/>
                                              </a:rPr>
                                              <m:t>1</m:t>
                                            </m:r>
                                          </m:num>
                                          <m:den>
                                            <m:rad>
                                              <m:radPr>
                                                <m:degHide m:val="on"/>
                                                <m:ctrlPr>
                                                  <a:rPr kumimoji="1" lang="en-US" altLang="zh-CN" sz="2000" i="1">
                                                    <a:latin typeface="Cambria Math" panose="02040503050406030204" pitchFamily="18" charset="0"/>
                                                  </a:rPr>
                                                </m:ctrlPr>
                                              </m:radPr>
                                              <m:deg/>
                                              <m:e>
                                                <m:r>
                                                  <a:rPr kumimoji="1" lang="en-US" altLang="zh-CN" sz="2000" i="1">
                                                    <a:latin typeface="Cambria Math" panose="02040503050406030204" pitchFamily="18" charset="0"/>
                                                  </a:rPr>
                                                  <m:t>2</m:t>
                                                </m:r>
                                                <m:r>
                                                  <a:rPr kumimoji="1" lang="zh-CN" altLang="en-US" sz="2000" i="1">
                                                    <a:latin typeface="Cambria Math" panose="02040503050406030204" pitchFamily="18" charset="0"/>
                                                  </a:rPr>
                                                  <m:t>𝜋</m:t>
                                                </m:r>
                                              </m:e>
                                            </m:rad>
                                          </m:den>
                                        </m:f>
                                      </m:e>
                                    </m:d>
                                    <m:r>
                                      <a:rPr kumimoji="1" lang="en-US" altLang="zh-CN" sz="2000" i="1">
                                        <a:latin typeface="Cambria Math" panose="02040503050406030204" pitchFamily="18" charset="0"/>
                                      </a:rPr>
                                      <m:t>−</m:t>
                                    </m:r>
                                    <m:r>
                                      <m:rPr>
                                        <m:sty m:val="p"/>
                                      </m:rPr>
                                      <a:rPr kumimoji="1" lang="en-US" altLang="zh-CN" sz="2000" i="0">
                                        <a:latin typeface="Cambria Math" panose="02040503050406030204" pitchFamily="18" charset="0"/>
                                      </a:rPr>
                                      <m:t>log</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Sub>
                                    <m:r>
                                      <a:rPr kumimoji="1" lang="en-US" altLang="zh-CN" sz="2000" i="1">
                                        <a:latin typeface="Cambria Math" panose="02040503050406030204" pitchFamily="18" charset="0"/>
                                      </a:rPr>
                                      <m:t>−</m:t>
                                    </m:r>
                                    <m:f>
                                      <m:fPr>
                                        <m:ctrlPr>
                                          <a:rPr kumimoji="1" lang="en-US" altLang="zh-CN" sz="2000" i="1">
                                            <a:latin typeface="Cambria Math" panose="02040503050406030204" pitchFamily="18" charset="0"/>
                                          </a:rPr>
                                        </m:ctrlPr>
                                      </m:fPr>
                                      <m:num>
                                        <m:r>
                                          <a:rPr kumimoji="1" lang="en-US" altLang="zh-CN" sz="2000" i="1">
                                            <a:latin typeface="Cambria Math" panose="02040503050406030204" pitchFamily="18" charset="0"/>
                                          </a:rPr>
                                          <m:t>1</m:t>
                                        </m:r>
                                      </m:num>
                                      <m:den>
                                        <m:r>
                                          <a:rPr kumimoji="1" lang="en-US" altLang="zh-CN" sz="2000" i="1">
                                            <a:latin typeface="Cambria Math" panose="02040503050406030204" pitchFamily="18" charset="0"/>
                                          </a:rPr>
                                          <m:t>2</m:t>
                                        </m:r>
                                        <m:sSubSup>
                                          <m:sSubSupPr>
                                            <m:ctrlPr>
                                              <a:rPr kumimoji="1" lang="en-US" altLang="zh-CN" sz="2000" i="1">
                                                <a:latin typeface="Cambria Math" panose="02040503050406030204" pitchFamily="18" charset="0"/>
                                              </a:rPr>
                                            </m:ctrlPr>
                                          </m:sSubSupPr>
                                          <m:e>
                                            <m:r>
                                              <a:rPr kumimoji="1" lang="zh-CN" altLang="en-US" sz="2000" i="1">
                                                <a:latin typeface="Cambria Math" panose="02040503050406030204" pitchFamily="18" charset="0"/>
                                              </a:rPr>
                                              <m:t>𝜎</m:t>
                                            </m:r>
                                          </m:e>
                                          <m:sub>
                                            <m:r>
                                              <a:rPr kumimoji="1" lang="en-US" altLang="zh-CN" sz="2000" i="1">
                                                <a:latin typeface="Cambria Math" panose="02040503050406030204" pitchFamily="18" charset="0"/>
                                              </a:rPr>
                                              <m:t>𝑘</m:t>
                                            </m:r>
                                          </m:sub>
                                          <m:sup>
                                            <m:r>
                                              <a:rPr kumimoji="1" lang="en-US" altLang="zh-CN" sz="2000" i="1">
                                                <a:latin typeface="Cambria Math" panose="02040503050406030204" pitchFamily="18" charset="0"/>
                                              </a:rPr>
                                              <m:t>2</m:t>
                                            </m:r>
                                          </m:sup>
                                        </m:sSubSup>
                                      </m:den>
                                    </m:f>
                                    <m:sSup>
                                      <m:sSupPr>
                                        <m:ctrlPr>
                                          <a:rPr kumimoji="1" lang="en-US" altLang="zh-CN" sz="2000" i="1">
                                            <a:latin typeface="Cambria Math" panose="02040503050406030204" pitchFamily="18" charset="0"/>
                                          </a:rPr>
                                        </m:ctrlPr>
                                      </m:sSupPr>
                                      <m:e>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𝑦</m:t>
                                                </m:r>
                                              </m:e>
                                              <m:sub>
                                                <m:r>
                                                  <a:rPr kumimoji="1" lang="en-US" altLang="zh-CN" sz="2000" i="1">
                                                    <a:latin typeface="Cambria Math" panose="02040503050406030204" pitchFamily="18" charset="0"/>
                                                  </a:rPr>
                                                  <m:t>𝑗</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zh-CN" altLang="en-US" sz="2000" i="1">
                                                    <a:latin typeface="Cambria Math" panose="02040503050406030204" pitchFamily="18" charset="0"/>
                                                  </a:rPr>
                                                  <m:t>𝜇</m:t>
                                                </m:r>
                                              </m:e>
                                              <m:sub>
                                                <m:r>
                                                  <a:rPr kumimoji="1" lang="en-US" altLang="zh-CN" sz="2000" i="1">
                                                    <a:latin typeface="Cambria Math" panose="02040503050406030204" pitchFamily="18" charset="0"/>
                                                  </a:rPr>
                                                  <m:t>𝑘</m:t>
                                                </m:r>
                                              </m:sub>
                                            </m:sSub>
                                          </m:e>
                                        </m:d>
                                      </m:e>
                                      <m:sup>
                                        <m:r>
                                          <a:rPr kumimoji="1" lang="en-US" altLang="zh-CN" sz="2000" i="1">
                                            <a:latin typeface="Cambria Math" panose="02040503050406030204" pitchFamily="18" charset="0"/>
                                          </a:rPr>
                                          <m:t>2</m:t>
                                        </m:r>
                                      </m:sup>
                                    </m:sSup>
                                  </m:e>
                                </m:nary>
                              </m:e>
                            </m:nary>
                          </m:e>
                        </m:d>
                      </m:e>
                    </m:nary>
                  </m:oMath>
                </a14:m>
                <a:endParaRPr kumimoji="1" lang="en-US" altLang="zh-CN" sz="2000" dirty="0"/>
              </a:p>
              <a:p>
                <a:pPr>
                  <a:lnSpc>
                    <a:spcPct val="100000"/>
                  </a:lnSpc>
                </a:pPr>
                <a:endParaRPr kumimoji="1" lang="en-US" altLang="zh-CN" sz="2200" dirty="0"/>
              </a:p>
              <a:p>
                <a:pPr>
                  <a:lnSpc>
                    <a:spcPct val="100000"/>
                  </a:lnSpc>
                </a:pPr>
                <a:r>
                  <a:rPr kumimoji="1" lang="zh-CN" altLang="en-US" sz="2200"/>
                  <a:t>需</a:t>
                </a:r>
                <a:r>
                  <a:rPr kumimoji="1" lang="zh-CN" altLang="en-US" sz="2200" dirty="0"/>
                  <a:t>计算</a:t>
                </a:r>
                <a14:m>
                  <m:oMath xmlns:m="http://schemas.openxmlformats.org/officeDocument/2006/math">
                    <m:r>
                      <a:rPr kumimoji="1" lang="en-US" altLang="zh-CN" sz="2200" b="0" i="1" smtClean="0">
                        <a:latin typeface="Cambria Math" panose="02040503050406030204" pitchFamily="18" charset="0"/>
                      </a:rPr>
                      <m:t>𝐸</m:t>
                    </m:r>
                    <m:d>
                      <m:dPr>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zh-CN" altLang="en-US" sz="2200" b="0" i="1" smtClean="0">
                                <a:latin typeface="Cambria Math" panose="02040503050406030204" pitchFamily="18" charset="0"/>
                              </a:rPr>
                              <m:t>𝛾</m:t>
                            </m:r>
                          </m:e>
                          <m:sub>
                            <m:r>
                              <a:rPr kumimoji="1" lang="en-US" altLang="zh-CN" sz="2200" b="0" i="1" smtClean="0">
                                <a:latin typeface="Cambria Math" panose="02040503050406030204" pitchFamily="18" charset="0"/>
                              </a:rPr>
                              <m:t>𝑗𝑘</m:t>
                            </m:r>
                          </m:sub>
                        </m:sSub>
                      </m:e>
                      <m:e>
                        <m:r>
                          <a:rPr kumimoji="1" lang="en-US" altLang="zh-CN" sz="2400" i="1" dirty="0">
                            <a:latin typeface="Cambria Math" panose="02040503050406030204" pitchFamily="18" charset="0"/>
                          </a:rPr>
                          <m:t>𝑦</m:t>
                        </m:r>
                        <m:r>
                          <a:rPr kumimoji="1" lang="en-US" altLang="zh-CN" sz="2400" i="1" dirty="0">
                            <a:latin typeface="Cambria Math" panose="02040503050406030204" pitchFamily="18" charset="0"/>
                          </a:rPr>
                          <m:t>,</m:t>
                        </m:r>
                        <m:sSup>
                          <m:sSupPr>
                            <m:ctrlPr>
                              <a:rPr kumimoji="1" lang="en-US" altLang="zh-CN" sz="2400" i="1" dirty="0">
                                <a:latin typeface="Cambria Math" panose="02040503050406030204" pitchFamily="18" charset="0"/>
                              </a:rPr>
                            </m:ctrlPr>
                          </m:sSupPr>
                          <m:e>
                            <m:r>
                              <a:rPr kumimoji="1" lang="zh-CN" altLang="en-US" sz="2400" i="1" dirty="0">
                                <a:latin typeface="Cambria Math" panose="02040503050406030204" pitchFamily="18" charset="0"/>
                              </a:rPr>
                              <m:t>𝜃</m:t>
                            </m:r>
                          </m:e>
                          <m:sup>
                            <m:r>
                              <a:rPr kumimoji="1" lang="en-US" altLang="zh-CN" sz="2400" i="1" dirty="0">
                                <a:latin typeface="Cambria Math" panose="02040503050406030204" pitchFamily="18" charset="0"/>
                              </a:rPr>
                              <m:t>(</m:t>
                            </m:r>
                            <m:r>
                              <a:rPr kumimoji="1" lang="en-US" altLang="zh-CN" sz="2400" i="1" dirty="0">
                                <a:latin typeface="Cambria Math" panose="02040503050406030204" pitchFamily="18" charset="0"/>
                              </a:rPr>
                              <m:t>𝑖</m:t>
                            </m:r>
                            <m:r>
                              <a:rPr kumimoji="1" lang="en-US" altLang="zh-CN" sz="2400" i="1" dirty="0">
                                <a:latin typeface="Cambria Math" panose="02040503050406030204" pitchFamily="18" charset="0"/>
                              </a:rPr>
                              <m:t>)</m:t>
                            </m:r>
                          </m:sup>
                        </m:sSup>
                      </m:e>
                    </m:d>
                  </m:oMath>
                </a14:m>
                <a:r>
                  <a:rPr kumimoji="1" lang="en-US" altLang="zh-CN" sz="2200" dirty="0"/>
                  <a:t>, </a:t>
                </a:r>
                <a:r>
                  <a:rPr kumimoji="1" lang="zh-CN" altLang="en-US" sz="2200" dirty="0"/>
                  <a:t>记为</a:t>
                </a:r>
                <a14:m>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en-US" altLang="zh-CN" sz="2200" i="1" smtClean="0">
                                <a:latin typeface="Cambria Math" panose="02040503050406030204" pitchFamily="18" charset="0"/>
                              </a:rPr>
                            </m:ctrlPr>
                          </m:accPr>
                          <m:e>
                            <m:r>
                              <a:rPr kumimoji="1" lang="zh-CN" altLang="en-US" sz="2200" i="1" smtClean="0">
                                <a:latin typeface="Cambria Math" panose="02040503050406030204" pitchFamily="18" charset="0"/>
                              </a:rPr>
                              <m:t>𝛾</m:t>
                            </m:r>
                          </m:e>
                        </m:acc>
                      </m:e>
                      <m:sub>
                        <m:r>
                          <a:rPr kumimoji="1" lang="en-US" altLang="zh-CN" sz="2200" b="0" i="1" smtClean="0">
                            <a:latin typeface="Cambria Math" panose="02040503050406030204" pitchFamily="18" charset="0"/>
                          </a:rPr>
                          <m:t>𝑗𝑘</m:t>
                        </m:r>
                      </m:sub>
                    </m:sSub>
                  </m:oMath>
                </a14:m>
                <a:r>
                  <a:rPr kumimoji="1" lang="en-US" altLang="zh-CN" sz="2200" dirty="0"/>
                  <a:t>, </a:t>
                </a:r>
                <a:r>
                  <a:rPr kumimoji="1" lang="zh-CN" altLang="en-US" sz="2200" dirty="0"/>
                  <a:t>即第</a:t>
                </a:r>
                <a14:m>
                  <m:oMath xmlns:m="http://schemas.openxmlformats.org/officeDocument/2006/math">
                    <m:r>
                      <a:rPr kumimoji="1" lang="en-US" altLang="zh-CN" sz="2200" i="1" dirty="0" smtClean="0">
                        <a:latin typeface="Cambria Math" panose="02040503050406030204" pitchFamily="18" charset="0"/>
                      </a:rPr>
                      <m:t>𝑗</m:t>
                    </m:r>
                  </m:oMath>
                </a14:m>
                <a:r>
                  <a:rPr kumimoji="1" lang="zh-CN" altLang="en-US" sz="2200" dirty="0"/>
                  <a:t>个观测数据来自第</a:t>
                </a:r>
                <a14:m>
                  <m:oMath xmlns:m="http://schemas.openxmlformats.org/officeDocument/2006/math">
                    <m:r>
                      <a:rPr kumimoji="1" lang="en-US" altLang="zh-CN" sz="2200" i="1" dirty="0" smtClean="0">
                        <a:latin typeface="Cambria Math" panose="02040503050406030204" pitchFamily="18" charset="0"/>
                      </a:rPr>
                      <m:t>𝑘</m:t>
                    </m:r>
                  </m:oMath>
                </a14:m>
                <a:r>
                  <a:rPr kumimoji="1" lang="zh-CN" altLang="en-US" sz="2200" dirty="0"/>
                  <a:t>个分模型的概率</a:t>
                </a:r>
                <a:r>
                  <a:rPr kumimoji="1" lang="en-US" altLang="zh-CN" sz="2200" dirty="0"/>
                  <a:t>, </a:t>
                </a:r>
                <a:r>
                  <a:rPr kumimoji="1" lang="zh-CN" altLang="en-US" sz="2200" dirty="0"/>
                  <a:t>称为分模型</a:t>
                </a:r>
                <a14:m>
                  <m:oMath xmlns:m="http://schemas.openxmlformats.org/officeDocument/2006/math">
                    <m:r>
                      <a:rPr kumimoji="1" lang="en-US" altLang="zh-CN" sz="2200" i="1" dirty="0">
                        <a:latin typeface="Cambria Math" panose="02040503050406030204" pitchFamily="18" charset="0"/>
                      </a:rPr>
                      <m:t>𝑘</m:t>
                    </m:r>
                  </m:oMath>
                </a14:m>
                <a:r>
                  <a:rPr kumimoji="1" lang="zh-CN" altLang="en-US" sz="2200" dirty="0"/>
                  <a:t>对观测数据</a:t>
                </a:r>
                <a14:m>
                  <m:oMath xmlns:m="http://schemas.openxmlformats.org/officeDocument/2006/math">
                    <m:r>
                      <a:rPr kumimoji="1" lang="en-US" altLang="zh-CN" sz="2200" i="1" dirty="0" smtClean="0">
                        <a:latin typeface="Cambria Math" panose="02040503050406030204" pitchFamily="18" charset="0"/>
                      </a:rPr>
                      <m:t>𝑦</m:t>
                    </m:r>
                    <m:r>
                      <a:rPr kumimoji="1" lang="en-US" altLang="zh-CN" sz="2200" i="1" baseline="-25000" dirty="0" err="1">
                        <a:latin typeface="Cambria Math" panose="02040503050406030204" pitchFamily="18" charset="0"/>
                      </a:rPr>
                      <m:t>𝑗</m:t>
                    </m:r>
                  </m:oMath>
                </a14:m>
                <a:r>
                  <a:rPr kumimoji="1" lang="zh-CN" altLang="en-US" sz="2200" dirty="0"/>
                  <a:t>的</a:t>
                </a:r>
                <a:r>
                  <a:rPr kumimoji="1" lang="zh-CN" altLang="en-US" sz="2200" b="1" dirty="0">
                    <a:solidFill>
                      <a:srgbClr val="0070C0"/>
                    </a:solidFill>
                  </a:rPr>
                  <a:t>响应度</a:t>
                </a:r>
                <a:endParaRPr kumimoji="1" lang="en-US" altLang="zh-CN" sz="2200" b="1" dirty="0">
                  <a:solidFill>
                    <a:srgbClr val="0070C0"/>
                  </a:solidFill>
                </a:endParaRPr>
              </a:p>
            </p:txBody>
          </p:sp>
        </mc:Choice>
        <mc:Fallback xmlns="">
          <p:sp>
            <p:nvSpPr>
              <p:cNvPr id="5" name="内容占位符 2">
                <a:extLst>
                  <a:ext uri="{FF2B5EF4-FFF2-40B4-BE49-F238E27FC236}">
                    <a16:creationId xmlns:a16="http://schemas.microsoft.com/office/drawing/2014/main" id="{6653D267-76EC-1399-630F-AD65A13E30DE}"/>
                  </a:ext>
                </a:extLst>
              </p:cNvPr>
              <p:cNvSpPr>
                <a:spLocks noGrp="1" noRot="1" noChangeAspect="1" noMove="1" noResize="1" noEditPoints="1" noAdjustHandles="1" noChangeArrowheads="1" noChangeShapeType="1" noTextEdit="1"/>
              </p:cNvSpPr>
              <p:nvPr>
                <p:ph idx="1"/>
              </p:nvPr>
            </p:nvSpPr>
            <p:spPr>
              <a:xfrm>
                <a:off x="326767" y="2552724"/>
                <a:ext cx="8490466" cy="3691890"/>
              </a:xfrm>
              <a:blipFill>
                <a:blip r:embed="rId2"/>
                <a:stretch>
                  <a:fillRect l="-862" t="-1157" b="-49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DA203460-E73C-2E8D-1C67-59FDF6986D3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41</a:t>
            </a:fld>
            <a:endParaRPr lang="en-US" dirty="0"/>
          </a:p>
        </p:txBody>
      </p:sp>
      <p:sp>
        <p:nvSpPr>
          <p:cNvPr id="3" name="标题 1">
            <a:extLst>
              <a:ext uri="{FF2B5EF4-FFF2-40B4-BE49-F238E27FC236}">
                <a16:creationId xmlns:a16="http://schemas.microsoft.com/office/drawing/2014/main" id="{7009B4AB-EFCE-12B1-2604-CFD4E5D5B43C}"/>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算法在高斯混合模型学习中的应用</a:t>
            </a:r>
          </a:p>
        </p:txBody>
      </p:sp>
    </p:spTree>
    <p:extLst>
      <p:ext uri="{BB962C8B-B14F-4D97-AF65-F5344CB8AC3E}">
        <p14:creationId xmlns:p14="http://schemas.microsoft.com/office/powerpoint/2010/main" val="201808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9FBF01-8983-D9A8-8B3E-968E1C91CA4F}"/>
                  </a:ext>
                </a:extLst>
              </p:cNvPr>
              <p:cNvSpPr>
                <a:spLocks noGrp="1"/>
              </p:cNvSpPr>
              <p:nvPr>
                <p:ph idx="1"/>
              </p:nvPr>
            </p:nvSpPr>
            <p:spPr>
              <a:xfrm>
                <a:off x="1096377" y="2703084"/>
                <a:ext cx="6951245" cy="3397962"/>
              </a:xfrm>
            </p:spPr>
            <p:txBody>
              <a:bodyPr>
                <a:normAutofit lnSpcReduction="10000"/>
              </a:bodyPr>
              <a:lstStyle/>
              <a:p>
                <a:pPr marL="0" indent="0">
                  <a:lnSpc>
                    <a:spcPct val="120000"/>
                  </a:lnSpc>
                  <a:buNone/>
                </a:pPr>
                <a14:m>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en-US" altLang="zh-CN" sz="2200" i="1" smtClean="0">
                                <a:latin typeface="Cambria Math" panose="02040503050406030204" pitchFamily="18" charset="0"/>
                              </a:rPr>
                            </m:ctrlPr>
                          </m:accPr>
                          <m:e>
                            <m:r>
                              <a:rPr kumimoji="1" lang="zh-CN" altLang="en-US" sz="2200" i="1" smtClean="0">
                                <a:latin typeface="Cambria Math" panose="02040503050406030204" pitchFamily="18" charset="0"/>
                              </a:rPr>
                              <m:t>𝛾</m:t>
                            </m:r>
                          </m:e>
                        </m:acc>
                      </m:e>
                      <m:sub>
                        <m:r>
                          <a:rPr kumimoji="1" lang="en-US" altLang="zh-CN" sz="2200" b="0" i="1" smtClean="0">
                            <a:latin typeface="Cambria Math" panose="02040503050406030204" pitchFamily="18" charset="0"/>
                          </a:rPr>
                          <m:t>𝑗𝑘</m:t>
                        </m:r>
                      </m:sub>
                    </m:sSub>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𝐸</m:t>
                    </m:r>
                    <m:r>
                      <a:rPr kumimoji="1" lang="en-US" altLang="zh-CN" sz="2200" b="0" i="1" smtClean="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r>
                      <a:rPr kumimoji="1" lang="en-US" altLang="zh-CN" sz="2200" b="0" i="0" smtClean="0">
                        <a:latin typeface="Cambria Math" panose="02040503050406030204" pitchFamily="18" charset="0"/>
                      </a:rPr>
                      <m:t>|</m:t>
                    </m:r>
                  </m:oMath>
                </a14:m>
                <a:r>
                  <a:rPr kumimoji="1" lang="en-US" altLang="zh-CN" sz="2200" dirty="0"/>
                  <a:t> </a:t>
                </a:r>
                <a14:m>
                  <m:oMath xmlns:m="http://schemas.openxmlformats.org/officeDocument/2006/math">
                    <m:r>
                      <a:rPr kumimoji="1" lang="en-US" altLang="zh-CN" sz="2200" i="1" dirty="0">
                        <a:latin typeface="Cambria Math" panose="02040503050406030204" pitchFamily="18" charset="0"/>
                      </a:rPr>
                      <m:t>𝑦</m:t>
                    </m:r>
                    <m:r>
                      <a:rPr kumimoji="1" lang="en-US" altLang="zh-CN" sz="2200" b="0" i="1" dirty="0" smtClean="0">
                        <a:latin typeface="Cambria Math" panose="02040503050406030204" pitchFamily="18" charset="0"/>
                      </a:rPr>
                      <m:t>,</m:t>
                    </m:r>
                    <m:r>
                      <a:rPr kumimoji="1" lang="zh-CN" altLang="en-US" sz="2200" b="0" i="1" dirty="0" smtClean="0">
                        <a:latin typeface="Cambria Math" panose="02040503050406030204" pitchFamily="18" charset="0"/>
                      </a:rPr>
                      <m:t>𝜃</m:t>
                    </m:r>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𝑃</m:t>
                    </m:r>
                    <m:d>
                      <m:dPr>
                        <m:ctrlPr>
                          <a:rPr kumimoji="1" lang="en-US" altLang="zh-CN" sz="2200" b="0" i="1" dirty="0" smtClean="0">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r>
                          <a:rPr kumimoji="1" lang="en-US" altLang="zh-CN" sz="2200" b="0" i="0" smtClean="0">
                            <a:latin typeface="Cambria Math" panose="02040503050406030204" pitchFamily="18" charset="0"/>
                          </a:rPr>
                          <m:t>=1</m:t>
                        </m:r>
                      </m:e>
                      <m:e>
                        <m:r>
                          <a:rPr kumimoji="1" lang="en-US" altLang="zh-CN" sz="2200" i="1" dirty="0">
                            <a:latin typeface="Cambria Math" panose="02040503050406030204" pitchFamily="18" charset="0"/>
                          </a:rPr>
                          <m:t>𝑦</m:t>
                        </m:r>
                        <m:r>
                          <a:rPr kumimoji="1" lang="en-US" altLang="zh-CN" sz="2200" i="1" dirty="0">
                            <a:latin typeface="Cambria Math" panose="02040503050406030204" pitchFamily="18" charset="0"/>
                          </a:rPr>
                          <m:t>,</m:t>
                        </m:r>
                        <m:r>
                          <a:rPr kumimoji="1" lang="zh-CN" altLang="en-US" sz="2200" i="1" dirty="0">
                            <a:latin typeface="Cambria Math" panose="02040503050406030204" pitchFamily="18" charset="0"/>
                          </a:rPr>
                          <m:t>𝜃</m:t>
                        </m:r>
                      </m:e>
                    </m:d>
                  </m:oMath>
                </a14:m>
                <a:r>
                  <a:rPr kumimoji="1" lang="en-US" altLang="zh-CN" sz="2200" dirty="0"/>
                  <a:t> </a:t>
                </a:r>
                <a:endParaRPr kumimoji="1" lang="en-US" altLang="zh-CN" sz="2200" b="0" i="1" dirty="0">
                  <a:latin typeface="Cambria Math" panose="02040503050406030204" pitchFamily="18" charset="0"/>
                </a:endParaRPr>
              </a:p>
              <a:p>
                <a:pPr marL="0" indent="0">
                  <a:lnSpc>
                    <a:spcPct val="120000"/>
                  </a:lnSpc>
                  <a:buNone/>
                </a:pPr>
                <a14:m>
                  <m:oMathPara xmlns:m="http://schemas.openxmlformats.org/officeDocument/2006/math">
                    <m:oMathParaPr>
                      <m:jc m:val="left"/>
                    </m:oMathParaPr>
                    <m:oMath xmlns:m="http://schemas.openxmlformats.org/officeDocument/2006/math">
                      <m:r>
                        <a:rPr kumimoji="1" lang="en-US" altLang="zh-CN" sz="2200" b="0" i="1" smtClean="0">
                          <a:latin typeface="Cambria Math" panose="02040503050406030204" pitchFamily="18" charset="0"/>
                        </a:rPr>
                        <m:t>=</m:t>
                      </m:r>
                      <m:f>
                        <m:fPr>
                          <m:ctrlPr>
                            <a:rPr kumimoji="1" lang="en-US" altLang="zh-CN" sz="2200" b="0" i="1" smtClean="0">
                              <a:latin typeface="Cambria Math" panose="02040503050406030204" pitchFamily="18" charset="0"/>
                            </a:rPr>
                          </m:ctrlPr>
                        </m:fPr>
                        <m:num>
                          <m:r>
                            <a:rPr kumimoji="1" lang="en-US" altLang="zh-CN" sz="2200" i="1" dirty="0">
                              <a:latin typeface="Cambria Math" panose="02040503050406030204" pitchFamily="18" charset="0"/>
                            </a:rPr>
                            <m:t>𝑃</m:t>
                          </m:r>
                          <m:d>
                            <m:dPr>
                              <m:ctrlPr>
                                <a:rPr kumimoji="1" lang="en-US" altLang="zh-CN" sz="2200" i="1" dirty="0">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r>
                                <a:rPr kumimoji="1" lang="en-US" altLang="zh-CN" sz="2200">
                                  <a:latin typeface="Cambria Math" panose="02040503050406030204" pitchFamily="18" charset="0"/>
                                </a:rPr>
                                <m:t>=1</m:t>
                              </m:r>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e>
                            <m:e>
                              <m:r>
                                <a:rPr kumimoji="1" lang="zh-CN" altLang="en-US" sz="2200" i="1" dirty="0">
                                  <a:latin typeface="Cambria Math" panose="02040503050406030204" pitchFamily="18" charset="0"/>
                                </a:rPr>
                                <m:t>𝜃</m:t>
                              </m:r>
                            </m:e>
                          </m:d>
                        </m:num>
                        <m:den>
                          <m:nary>
                            <m:naryPr>
                              <m:chr m:val="∑"/>
                              <m:ctrlPr>
                                <a:rPr kumimoji="1" lang="en-US" altLang="zh-CN" sz="2200" b="0" i="1" smtClean="0">
                                  <a:latin typeface="Cambria Math" panose="02040503050406030204" pitchFamily="18" charset="0"/>
                                </a:rPr>
                              </m:ctrlPr>
                            </m:naryPr>
                            <m:sub>
                              <m:r>
                                <m:rPr>
                                  <m:brk m:alnAt="23"/>
                                </m:rPr>
                                <a:rPr kumimoji="1" lang="en-US" altLang="zh-CN" sz="2200" b="0" i="1" smtClean="0">
                                  <a:latin typeface="Cambria Math" panose="02040503050406030204" pitchFamily="18" charset="0"/>
                                </a:rPr>
                                <m:t>𝑘</m:t>
                              </m:r>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𝐾</m:t>
                              </m:r>
                            </m:sup>
                            <m:e>
                              <m:r>
                                <a:rPr kumimoji="1" lang="en-US" altLang="zh-CN" sz="2200" i="1" dirty="0">
                                  <a:latin typeface="Cambria Math" panose="02040503050406030204" pitchFamily="18" charset="0"/>
                                </a:rPr>
                                <m:t>𝑃</m:t>
                              </m:r>
                              <m:d>
                                <m:dPr>
                                  <m:ctrlPr>
                                    <a:rPr kumimoji="1" lang="en-US" altLang="zh-CN" sz="2200" i="1" dirty="0">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r>
                                    <a:rPr kumimoji="1" lang="en-US" altLang="zh-CN" sz="2200">
                                      <a:latin typeface="Cambria Math" panose="02040503050406030204" pitchFamily="18" charset="0"/>
                                    </a:rPr>
                                    <m:t>=1</m:t>
                                  </m:r>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e>
                                <m:e>
                                  <m:r>
                                    <a:rPr kumimoji="1" lang="zh-CN" altLang="en-US" sz="2200" i="1" dirty="0">
                                      <a:latin typeface="Cambria Math" panose="02040503050406030204" pitchFamily="18" charset="0"/>
                                    </a:rPr>
                                    <m:t>𝜃</m:t>
                                  </m:r>
                                </m:e>
                              </m:d>
                            </m:e>
                          </m:nary>
                        </m:den>
                      </m:f>
                    </m:oMath>
                  </m:oMathPara>
                </a14:m>
                <a:endParaRPr kumimoji="1" lang="en-US" altLang="zh-CN" sz="2200" dirty="0"/>
              </a:p>
              <a:p>
                <a:pPr marL="0" indent="0">
                  <a:lnSpc>
                    <a:spcPct val="120000"/>
                  </a:lnSpc>
                  <a:buNone/>
                </a:pPr>
                <a14:m>
                  <m:oMathPara xmlns:m="http://schemas.openxmlformats.org/officeDocument/2006/math">
                    <m:oMathParaPr>
                      <m:jc m:val="left"/>
                    </m:oMathParaPr>
                    <m:oMath xmlns:m="http://schemas.openxmlformats.org/officeDocument/2006/math">
                      <m:r>
                        <a:rPr kumimoji="1" lang="en-US" altLang="zh-CN" sz="2200" b="0" i="0" smtClean="0">
                          <a:latin typeface="Cambria Math" panose="02040503050406030204" pitchFamily="18" charset="0"/>
                        </a:rPr>
                        <m:t>=</m:t>
                      </m:r>
                      <m:f>
                        <m:fPr>
                          <m:ctrlPr>
                            <a:rPr kumimoji="1" lang="en-US" altLang="zh-CN" sz="2200" i="1">
                              <a:latin typeface="Cambria Math" panose="02040503050406030204" pitchFamily="18" charset="0"/>
                            </a:rPr>
                          </m:ctrlPr>
                        </m:fPr>
                        <m:num>
                          <m:r>
                            <a:rPr kumimoji="1" lang="en-US" altLang="zh-CN" sz="2200">
                              <a:latin typeface="Cambria Math" panose="02040503050406030204" pitchFamily="18" charset="0"/>
                            </a:rPr>
                            <m:t>𝑃</m:t>
                          </m:r>
                          <m:d>
                            <m:dPr>
                              <m:ctrlPr>
                                <a:rPr kumimoji="1" lang="en-US" altLang="zh-CN" sz="2200" i="1">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en-US" altLang="zh-CN" sz="2200">
                                      <a:latin typeface="Cambria Math" panose="02040503050406030204" pitchFamily="18" charset="0"/>
                                    </a:rPr>
                                    <m:t>𝑦</m:t>
                                  </m:r>
                                </m:e>
                                <m:sub>
                                  <m:r>
                                    <a:rPr kumimoji="1" lang="en-US" altLang="zh-CN" sz="2200">
                                      <a:latin typeface="Cambria Math" panose="02040503050406030204" pitchFamily="18" charset="0"/>
                                    </a:rPr>
                                    <m:t>𝑗</m:t>
                                  </m:r>
                                </m:sub>
                              </m:sSub>
                            </m:e>
                            <m:e>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𝛾</m:t>
                                  </m:r>
                                </m:e>
                                <m:sub>
                                  <m:r>
                                    <a:rPr kumimoji="1" lang="en-US" altLang="zh-CN" sz="2200">
                                      <a:latin typeface="Cambria Math" panose="02040503050406030204" pitchFamily="18" charset="0"/>
                                    </a:rPr>
                                    <m:t>𝑗𝑘</m:t>
                                  </m:r>
                                </m:sub>
                              </m:sSub>
                              <m:r>
                                <a:rPr kumimoji="1" lang="en-US" altLang="zh-CN" sz="2200">
                                  <a:latin typeface="Cambria Math" panose="02040503050406030204" pitchFamily="18" charset="0"/>
                                </a:rPr>
                                <m:t>=1,</m:t>
                              </m:r>
                              <m:r>
                                <a:rPr kumimoji="1" lang="zh-CN" altLang="en-US" sz="2200">
                                  <a:latin typeface="Cambria Math" panose="02040503050406030204" pitchFamily="18" charset="0"/>
                                </a:rPr>
                                <m:t>𝜃</m:t>
                              </m:r>
                            </m:e>
                          </m:d>
                          <m:r>
                            <a:rPr kumimoji="1" lang="en-US" altLang="zh-CN" sz="2200">
                              <a:latin typeface="Cambria Math" panose="02040503050406030204" pitchFamily="18" charset="0"/>
                            </a:rPr>
                            <m:t>𝑃</m:t>
                          </m:r>
                          <m:r>
                            <a:rPr kumimoji="1" lang="en-US" altLang="zh-CN" sz="220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𝛾</m:t>
                              </m:r>
                            </m:e>
                            <m:sub>
                              <m:r>
                                <a:rPr kumimoji="1" lang="en-US" altLang="zh-CN" sz="2200">
                                  <a:latin typeface="Cambria Math" panose="02040503050406030204" pitchFamily="18" charset="0"/>
                                </a:rPr>
                                <m:t>𝑗𝑘</m:t>
                              </m:r>
                            </m:sub>
                          </m:sSub>
                          <m:r>
                            <a:rPr kumimoji="1" lang="en-US" altLang="zh-CN" sz="2200">
                              <a:latin typeface="Cambria Math" panose="02040503050406030204" pitchFamily="18" charset="0"/>
                            </a:rPr>
                            <m:t>=1|</m:t>
                          </m:r>
                          <m:r>
                            <a:rPr kumimoji="1" lang="zh-CN" altLang="en-US" sz="2200">
                              <a:latin typeface="Cambria Math" panose="02040503050406030204" pitchFamily="18" charset="0"/>
                            </a:rPr>
                            <m:t>𝜃</m:t>
                          </m:r>
                          <m:r>
                            <a:rPr kumimoji="1" lang="en-US" altLang="zh-CN" sz="2200">
                              <a:latin typeface="Cambria Math" panose="02040503050406030204" pitchFamily="18" charset="0"/>
                            </a:rPr>
                            <m:t>)</m:t>
                          </m:r>
                        </m:num>
                        <m:den>
                          <m:nary>
                            <m:naryPr>
                              <m:chr m:val="∑"/>
                              <m:ctrlPr>
                                <a:rPr kumimoji="1" lang="en-US" altLang="zh-CN" sz="2200" i="1">
                                  <a:latin typeface="Cambria Math" panose="02040503050406030204" pitchFamily="18" charset="0"/>
                                </a:rPr>
                              </m:ctrlPr>
                            </m:naryPr>
                            <m:sub>
                              <m:r>
                                <m:rPr>
                                  <m:brk m:alnAt="23"/>
                                </m:rPr>
                                <a:rPr kumimoji="1" lang="en-US" altLang="zh-CN" sz="2200">
                                  <a:latin typeface="Cambria Math" panose="02040503050406030204" pitchFamily="18" charset="0"/>
                                </a:rPr>
                                <m:t>𝑘</m:t>
                              </m:r>
                              <m:r>
                                <a:rPr kumimoji="1" lang="en-US" altLang="zh-CN" sz="2200">
                                  <a:latin typeface="Cambria Math" panose="02040503050406030204" pitchFamily="18" charset="0"/>
                                </a:rPr>
                                <m:t>=1</m:t>
                              </m:r>
                            </m:sub>
                            <m:sup>
                              <m:r>
                                <a:rPr kumimoji="1" lang="en-US" altLang="zh-CN" sz="2200">
                                  <a:latin typeface="Cambria Math" panose="02040503050406030204" pitchFamily="18" charset="0"/>
                                </a:rPr>
                                <m:t>𝐾</m:t>
                              </m:r>
                            </m:sup>
                            <m:e>
                              <m:r>
                                <a:rPr kumimoji="1" lang="en-US" altLang="zh-CN" sz="2200">
                                  <a:latin typeface="Cambria Math" panose="02040503050406030204" pitchFamily="18" charset="0"/>
                                </a:rPr>
                                <m:t>𝑃</m:t>
                              </m:r>
                              <m:d>
                                <m:dPr>
                                  <m:ctrlPr>
                                    <a:rPr kumimoji="1" lang="en-US" altLang="zh-CN" sz="2200" i="1">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en-US" altLang="zh-CN" sz="2200">
                                          <a:latin typeface="Cambria Math" panose="02040503050406030204" pitchFamily="18" charset="0"/>
                                        </a:rPr>
                                        <m:t>𝑦</m:t>
                                      </m:r>
                                    </m:e>
                                    <m:sub>
                                      <m:r>
                                        <a:rPr kumimoji="1" lang="en-US" altLang="zh-CN" sz="2200">
                                          <a:latin typeface="Cambria Math" panose="02040503050406030204" pitchFamily="18" charset="0"/>
                                        </a:rPr>
                                        <m:t>𝑗</m:t>
                                      </m:r>
                                    </m:sub>
                                  </m:sSub>
                                </m:e>
                                <m:e>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𝛾</m:t>
                                      </m:r>
                                    </m:e>
                                    <m:sub>
                                      <m:r>
                                        <a:rPr kumimoji="1" lang="en-US" altLang="zh-CN" sz="2200">
                                          <a:latin typeface="Cambria Math" panose="02040503050406030204" pitchFamily="18" charset="0"/>
                                        </a:rPr>
                                        <m:t>𝑗𝑘</m:t>
                                      </m:r>
                                    </m:sub>
                                  </m:sSub>
                                  <m:r>
                                    <a:rPr kumimoji="1" lang="en-US" altLang="zh-CN" sz="2200">
                                      <a:latin typeface="Cambria Math" panose="02040503050406030204" pitchFamily="18" charset="0"/>
                                    </a:rPr>
                                    <m:t>=1,</m:t>
                                  </m:r>
                                  <m:r>
                                    <a:rPr kumimoji="1" lang="zh-CN" altLang="en-US" sz="2200">
                                      <a:latin typeface="Cambria Math" panose="02040503050406030204" pitchFamily="18" charset="0"/>
                                    </a:rPr>
                                    <m:t>𝜃</m:t>
                                  </m:r>
                                </m:e>
                              </m:d>
                            </m:e>
                          </m:nary>
                          <m:r>
                            <a:rPr kumimoji="1" lang="en-US" altLang="zh-CN" sz="2200">
                              <a:latin typeface="Cambria Math" panose="02040503050406030204" pitchFamily="18" charset="0"/>
                            </a:rPr>
                            <m:t>𝑃</m:t>
                          </m:r>
                          <m:r>
                            <a:rPr kumimoji="1" lang="en-US" altLang="zh-CN" sz="220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𝛾</m:t>
                              </m:r>
                            </m:e>
                            <m:sub>
                              <m:r>
                                <a:rPr kumimoji="1" lang="en-US" altLang="zh-CN" sz="2200">
                                  <a:latin typeface="Cambria Math" panose="02040503050406030204" pitchFamily="18" charset="0"/>
                                </a:rPr>
                                <m:t>𝑗𝑘</m:t>
                              </m:r>
                            </m:sub>
                          </m:sSub>
                          <m:r>
                            <a:rPr kumimoji="1" lang="en-US" altLang="zh-CN" sz="2200">
                              <a:latin typeface="Cambria Math" panose="02040503050406030204" pitchFamily="18" charset="0"/>
                            </a:rPr>
                            <m:t>=1|</m:t>
                          </m:r>
                          <m:r>
                            <a:rPr kumimoji="1" lang="zh-CN" altLang="en-US" sz="2200">
                              <a:latin typeface="Cambria Math" panose="02040503050406030204" pitchFamily="18" charset="0"/>
                            </a:rPr>
                            <m:t>𝜃</m:t>
                          </m:r>
                          <m:r>
                            <a:rPr kumimoji="1" lang="en-US" altLang="zh-CN" sz="2200">
                              <a:latin typeface="Cambria Math" panose="02040503050406030204" pitchFamily="18" charset="0"/>
                            </a:rPr>
                            <m:t>)</m:t>
                          </m:r>
                        </m:den>
                      </m:f>
                    </m:oMath>
                  </m:oMathPara>
                </a14:m>
                <a:endParaRPr kumimoji="1" lang="en-US" altLang="zh-CN" sz="2200" b="0" i="1" dirty="0">
                  <a:latin typeface="Cambria Math" panose="02040503050406030204" pitchFamily="18" charset="0"/>
                </a:endParaRPr>
              </a:p>
              <a:p>
                <a:pPr marL="0" indent="0">
                  <a:lnSpc>
                    <a:spcPct val="120000"/>
                  </a:lnSpc>
                  <a:buNone/>
                </a:pPr>
                <a14:m>
                  <m:oMathPara xmlns:m="http://schemas.openxmlformats.org/officeDocument/2006/math">
                    <m:oMathParaPr>
                      <m:jc m:val="left"/>
                    </m:oMathParaPr>
                    <m:oMath xmlns:m="http://schemas.openxmlformats.org/officeDocument/2006/math">
                      <m:r>
                        <a:rPr kumimoji="1" lang="en-US" altLang="zh-CN" sz="2200" smtClean="0">
                          <a:latin typeface="Cambria Math" panose="02040503050406030204" pitchFamily="18" charset="0"/>
                        </a:rPr>
                        <m:t>=</m:t>
                      </m:r>
                      <m:f>
                        <m:fPr>
                          <m:ctrlPr>
                            <a:rPr kumimoji="1" lang="en-US" altLang="zh-CN" sz="2200" i="1">
                              <a:latin typeface="Cambria Math" panose="02040503050406030204" pitchFamily="18" charset="0"/>
                            </a:rPr>
                          </m:ctrlPr>
                        </m:fPr>
                        <m:num>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𝛼</m:t>
                              </m:r>
                            </m:e>
                            <m:sub>
                              <m:r>
                                <a:rPr kumimoji="1" lang="en-US" altLang="zh-CN" sz="2200">
                                  <a:latin typeface="Cambria Math" panose="02040503050406030204" pitchFamily="18" charset="0"/>
                                </a:rPr>
                                <m:t>𝑘</m:t>
                              </m:r>
                            </m:sub>
                          </m:sSub>
                          <m:r>
                            <a:rPr kumimoji="1" lang="zh-CN" altLang="en-US" sz="2200">
                              <a:latin typeface="Cambria Math" panose="02040503050406030204" pitchFamily="18" charset="0"/>
                            </a:rPr>
                            <m:t>𝜙</m:t>
                          </m:r>
                          <m:r>
                            <a:rPr kumimoji="1" lang="en-US" altLang="zh-CN" sz="220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a:latin typeface="Cambria Math" panose="02040503050406030204" pitchFamily="18" charset="0"/>
                                </a:rPr>
                                <m:t>𝑦</m:t>
                              </m:r>
                            </m:e>
                            <m:sub>
                              <m:r>
                                <a:rPr kumimoji="1" lang="en-US" altLang="zh-CN" sz="2200">
                                  <a:latin typeface="Cambria Math" panose="02040503050406030204" pitchFamily="18" charset="0"/>
                                </a:rPr>
                                <m:t>𝑗</m:t>
                              </m:r>
                            </m:sub>
                          </m:sSub>
                          <m:r>
                            <a:rPr kumimoji="1" lang="en-US" altLang="zh-CN" sz="220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𝜃</m:t>
                              </m:r>
                            </m:e>
                            <m:sub>
                              <m:r>
                                <a:rPr kumimoji="1" lang="en-US" altLang="zh-CN" sz="2200">
                                  <a:latin typeface="Cambria Math" panose="02040503050406030204" pitchFamily="18" charset="0"/>
                                </a:rPr>
                                <m:t>𝑘</m:t>
                              </m:r>
                            </m:sub>
                          </m:sSub>
                          <m:r>
                            <a:rPr kumimoji="1" lang="en-US" altLang="zh-CN" sz="2200">
                              <a:latin typeface="Cambria Math" panose="02040503050406030204" pitchFamily="18" charset="0"/>
                            </a:rPr>
                            <m:t>)</m:t>
                          </m:r>
                        </m:num>
                        <m:den>
                          <m:nary>
                            <m:naryPr>
                              <m:chr m:val="∑"/>
                              <m:ctrlPr>
                                <a:rPr kumimoji="1" lang="en-US" altLang="zh-CN" sz="2200" i="1">
                                  <a:latin typeface="Cambria Math" panose="02040503050406030204" pitchFamily="18" charset="0"/>
                                </a:rPr>
                              </m:ctrlPr>
                            </m:naryPr>
                            <m:sub>
                              <m:r>
                                <m:rPr>
                                  <m:brk m:alnAt="23"/>
                                </m:rPr>
                                <a:rPr kumimoji="1" lang="en-US" altLang="zh-CN" sz="2200">
                                  <a:latin typeface="Cambria Math" panose="02040503050406030204" pitchFamily="18" charset="0"/>
                                </a:rPr>
                                <m:t>𝑘</m:t>
                              </m:r>
                              <m:r>
                                <a:rPr kumimoji="1" lang="en-US" altLang="zh-CN" sz="2200">
                                  <a:latin typeface="Cambria Math" panose="02040503050406030204" pitchFamily="18" charset="0"/>
                                </a:rPr>
                                <m:t>=1</m:t>
                              </m:r>
                            </m:sub>
                            <m:sup>
                              <m:r>
                                <a:rPr kumimoji="1" lang="en-US" altLang="zh-CN" sz="2200">
                                  <a:latin typeface="Cambria Math" panose="02040503050406030204" pitchFamily="18" charset="0"/>
                                </a:rPr>
                                <m:t>𝐾</m:t>
                              </m:r>
                            </m:sup>
                            <m:e>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𝛼</m:t>
                                  </m:r>
                                </m:e>
                                <m:sub>
                                  <m:r>
                                    <a:rPr kumimoji="1" lang="en-US" altLang="zh-CN" sz="2200">
                                      <a:latin typeface="Cambria Math" panose="02040503050406030204" pitchFamily="18" charset="0"/>
                                    </a:rPr>
                                    <m:t>𝑘</m:t>
                                  </m:r>
                                </m:sub>
                              </m:sSub>
                              <m:r>
                                <a:rPr kumimoji="1" lang="zh-CN" altLang="en-US" sz="2200">
                                  <a:latin typeface="Cambria Math" panose="02040503050406030204" pitchFamily="18" charset="0"/>
                                </a:rPr>
                                <m:t>𝜙</m:t>
                              </m:r>
                              <m:r>
                                <a:rPr kumimoji="1" lang="en-US" altLang="zh-CN" sz="220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a:latin typeface="Cambria Math" panose="02040503050406030204" pitchFamily="18" charset="0"/>
                                    </a:rPr>
                                    <m:t>𝑦</m:t>
                                  </m:r>
                                </m:e>
                                <m:sub>
                                  <m:r>
                                    <a:rPr kumimoji="1" lang="en-US" altLang="zh-CN" sz="2200">
                                      <a:latin typeface="Cambria Math" panose="02040503050406030204" pitchFamily="18" charset="0"/>
                                    </a:rPr>
                                    <m:t>𝑗</m:t>
                                  </m:r>
                                </m:sub>
                              </m:sSub>
                              <m:r>
                                <a:rPr kumimoji="1" lang="en-US" altLang="zh-CN" sz="2200">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a:latin typeface="Cambria Math" panose="02040503050406030204" pitchFamily="18" charset="0"/>
                                    </a:rPr>
                                    <m:t>𝜃</m:t>
                                  </m:r>
                                </m:e>
                                <m:sub>
                                  <m:r>
                                    <a:rPr kumimoji="1" lang="en-US" altLang="zh-CN" sz="2200">
                                      <a:latin typeface="Cambria Math" panose="02040503050406030204" pitchFamily="18" charset="0"/>
                                    </a:rPr>
                                    <m:t>𝑘</m:t>
                                  </m:r>
                                </m:sub>
                              </m:sSub>
                              <m:r>
                                <a:rPr kumimoji="1" lang="en-US" altLang="zh-CN" sz="2200">
                                  <a:latin typeface="Cambria Math" panose="02040503050406030204" pitchFamily="18" charset="0"/>
                                </a:rPr>
                                <m:t>)</m:t>
                              </m:r>
                            </m:e>
                          </m:nary>
                        </m:den>
                      </m:f>
                      <m:r>
                        <a:rPr kumimoji="1" lang="en-US" altLang="zh-CN" sz="2200" b="0" i="0" smtClean="0">
                          <a:latin typeface="Cambria Math" panose="02040503050406030204" pitchFamily="18" charset="0"/>
                        </a:rPr>
                        <m:t>,</m:t>
                      </m:r>
                      <m:r>
                        <a:rPr kumimoji="1" lang="zh-CN" altLang="en-US" sz="2200" b="0" i="1" smtClean="0">
                          <a:latin typeface="Cambria Math" panose="02040503050406030204" pitchFamily="18" charset="0"/>
                        </a:rPr>
                        <m:t>  </m:t>
                      </m:r>
                      <m:r>
                        <a:rPr kumimoji="1" lang="en-US" altLang="zh-CN" sz="2200" i="1">
                          <a:latin typeface="Cambria Math" panose="02040503050406030204" pitchFamily="18" charset="0"/>
                        </a:rPr>
                        <m:t>𝑗</m:t>
                      </m:r>
                      <m:r>
                        <a:rPr kumimoji="1" lang="en-US" altLang="zh-CN" sz="2200" b="0" i="1" smtClean="0">
                          <a:latin typeface="Cambria Math" panose="02040503050406030204" pitchFamily="18" charset="0"/>
                        </a:rPr>
                        <m:t>=1,</m:t>
                      </m:r>
                      <m:r>
                        <a:rPr kumimoji="1" lang="zh-CN" altLang="en-US" sz="2200" b="0" i="1" smtClean="0">
                          <a:latin typeface="Cambria Math" panose="02040503050406030204" pitchFamily="18" charset="0"/>
                        </a:rPr>
                        <m:t> </m:t>
                      </m:r>
                      <m:r>
                        <a:rPr kumimoji="1" lang="en-US" altLang="zh-CN" sz="2200" b="0" i="1" smtClean="0">
                          <a:latin typeface="Cambria Math" panose="02040503050406030204" pitchFamily="18" charset="0"/>
                        </a:rPr>
                        <m:t>2,</m:t>
                      </m:r>
                      <m:r>
                        <a:rPr kumimoji="1" lang="en-US" altLang="zh-CN" sz="2200" b="0" i="1" smtClean="0">
                          <a:latin typeface="Cambria Math" panose="02040503050406030204" pitchFamily="18" charset="0"/>
                          <a:ea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𝑁</m:t>
                      </m:r>
                      <m:r>
                        <a:rPr kumimoji="1" lang="en-US" altLang="zh-CN" sz="2200" b="0" i="1" smtClean="0">
                          <a:latin typeface="Cambria Math" panose="02040503050406030204" pitchFamily="18" charset="0"/>
                          <a:ea typeface="Cambria Math" panose="02040503050406030204" pitchFamily="18" charset="0"/>
                        </a:rPr>
                        <m:t>;      </m:t>
                      </m:r>
                      <m:r>
                        <a:rPr kumimoji="1" lang="en-US" altLang="zh-CN" sz="2200" b="0" i="1" smtClean="0">
                          <a:latin typeface="Cambria Math" panose="02040503050406030204" pitchFamily="18" charset="0"/>
                          <a:ea typeface="Cambria Math" panose="02040503050406030204" pitchFamily="18" charset="0"/>
                        </a:rPr>
                        <m:t>𝑘</m:t>
                      </m:r>
                      <m:r>
                        <a:rPr kumimoji="1" lang="en-US" altLang="zh-CN" sz="2200" b="0" i="1" smtClean="0">
                          <a:latin typeface="Cambria Math" panose="02040503050406030204" pitchFamily="18" charset="0"/>
                          <a:ea typeface="Cambria Math" panose="02040503050406030204" pitchFamily="18" charset="0"/>
                        </a:rPr>
                        <m:t>=1, 2,⋯,</m:t>
                      </m:r>
                      <m:r>
                        <a:rPr kumimoji="1" lang="en-US" altLang="zh-CN" sz="2200" b="0" i="1" smtClean="0">
                          <a:latin typeface="Cambria Math" panose="02040503050406030204" pitchFamily="18" charset="0"/>
                          <a:ea typeface="Cambria Math" panose="02040503050406030204" pitchFamily="18" charset="0"/>
                        </a:rPr>
                        <m:t>𝐾</m:t>
                      </m:r>
                    </m:oMath>
                  </m:oMathPara>
                </a14:m>
                <a:endParaRPr kumimoji="1" lang="en-US" altLang="zh-CN" sz="2200" dirty="0">
                  <a:latin typeface="Cambria Math" panose="02040503050406030204" pitchFamily="18" charset="0"/>
                </a:endParaRPr>
              </a:p>
              <a:p>
                <a:pPr marL="0" indent="0">
                  <a:lnSpc>
                    <a:spcPct val="120000"/>
                  </a:lnSpc>
                  <a:buNone/>
                </a:pPr>
                <a:endParaRPr kumimoji="1" lang="en-US" altLang="zh-CN" sz="2400" i="1" dirty="0">
                  <a:latin typeface="Cambria Math" panose="02040503050406030204" pitchFamily="18" charset="0"/>
                </a:endParaRPr>
              </a:p>
              <a:p>
                <a:pPr marL="0" indent="0">
                  <a:lnSpc>
                    <a:spcPct val="120000"/>
                  </a:lnSpc>
                  <a:buNone/>
                </a:pPr>
                <a:endParaRPr kumimoji="1" lang="en-US" altLang="zh-CN" sz="2200" dirty="0"/>
              </a:p>
            </p:txBody>
          </p:sp>
        </mc:Choice>
        <mc:Fallback xmlns="">
          <p:sp>
            <p:nvSpPr>
              <p:cNvPr id="5" name="内容占位符 2">
                <a:extLst>
                  <a:ext uri="{FF2B5EF4-FFF2-40B4-BE49-F238E27FC236}">
                    <a16:creationId xmlns:a16="http://schemas.microsoft.com/office/drawing/2014/main" id="{DF9FBF01-8983-D9A8-8B3E-968E1C91CA4F}"/>
                  </a:ext>
                </a:extLst>
              </p:cNvPr>
              <p:cNvSpPr>
                <a:spLocks noGrp="1" noRot="1" noChangeAspect="1" noMove="1" noResize="1" noEditPoints="1" noAdjustHandles="1" noChangeArrowheads="1" noChangeShapeType="1" noTextEdit="1"/>
              </p:cNvSpPr>
              <p:nvPr>
                <p:ph idx="1"/>
              </p:nvPr>
            </p:nvSpPr>
            <p:spPr>
              <a:xfrm>
                <a:off x="1096377" y="2703084"/>
                <a:ext cx="6951245" cy="3397962"/>
              </a:xfrm>
              <a:blipFill>
                <a:blip r:embed="rId2"/>
                <a:stretch>
                  <a:fillRect l="-2007" b="-2342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7E09A49A-896D-1FD5-697C-7945371954C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42</a:t>
            </a:fld>
            <a:endParaRPr lang="en-US" dirty="0"/>
          </a:p>
        </p:txBody>
      </p:sp>
      <p:sp>
        <p:nvSpPr>
          <p:cNvPr id="3" name="标题 1">
            <a:extLst>
              <a:ext uri="{FF2B5EF4-FFF2-40B4-BE49-F238E27FC236}">
                <a16:creationId xmlns:a16="http://schemas.microsoft.com/office/drawing/2014/main" id="{5AF0D4CD-0FEB-3985-38A6-31B1D371E2EA}"/>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算法在高斯混合模型学习中的应用</a:t>
            </a:r>
          </a:p>
        </p:txBody>
      </p:sp>
    </p:spTree>
    <p:extLst>
      <p:ext uri="{BB962C8B-B14F-4D97-AF65-F5344CB8AC3E}">
        <p14:creationId xmlns:p14="http://schemas.microsoft.com/office/powerpoint/2010/main" val="201546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E024B578-3041-678B-82B3-4C5C215317AB}"/>
                  </a:ext>
                </a:extLst>
              </p:cNvPr>
              <p:cNvSpPr>
                <a:spLocks noGrp="1"/>
              </p:cNvSpPr>
              <p:nvPr>
                <p:ph idx="1"/>
              </p:nvPr>
            </p:nvSpPr>
            <p:spPr>
              <a:xfrm>
                <a:off x="363729" y="2940307"/>
                <a:ext cx="8416541" cy="2823519"/>
              </a:xfrm>
            </p:spPr>
            <p:txBody>
              <a:bodyPr>
                <a:normAutofit/>
              </a:bodyPr>
              <a:lstStyle/>
              <a:p>
                <a:r>
                  <a:rPr kumimoji="1" lang="zh-CN" altLang="en-US" sz="2200" dirty="0"/>
                  <a:t>将</a:t>
                </a:r>
                <a14:m>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en-US" altLang="zh-CN" sz="2200" i="1" smtClean="0">
                                <a:latin typeface="Cambria Math" panose="02040503050406030204" pitchFamily="18" charset="0"/>
                              </a:rPr>
                            </m:ctrlPr>
                          </m:accPr>
                          <m:e>
                            <m:r>
                              <a:rPr kumimoji="1" lang="zh-CN" altLang="en-US" sz="2200" i="1" smtClean="0">
                                <a:latin typeface="Cambria Math" panose="02040503050406030204" pitchFamily="18" charset="0"/>
                              </a:rPr>
                              <m:t>𝛾</m:t>
                            </m:r>
                          </m:e>
                        </m:acc>
                      </m:e>
                      <m:sub>
                        <m:r>
                          <a:rPr kumimoji="1" lang="en-US" altLang="zh-CN" sz="2200" b="0" i="1" smtClean="0">
                            <a:latin typeface="Cambria Math" panose="02040503050406030204" pitchFamily="18" charset="0"/>
                          </a:rPr>
                          <m:t>𝑗𝑘</m:t>
                        </m:r>
                      </m:sub>
                    </m:sSub>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𝐸</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oMath>
                </a14:m>
                <a:r>
                  <a:rPr kumimoji="1" lang="zh-CN" altLang="en-US" sz="2200" dirty="0"/>
                  <a:t>及</a:t>
                </a:r>
                <a14:m>
                  <m:oMath xmlns:m="http://schemas.openxmlformats.org/officeDocument/2006/math">
                    <m:sSub>
                      <m:sSubPr>
                        <m:ctrlPr>
                          <a:rPr kumimoji="1" lang="en-US" altLang="zh-CN" sz="2200" i="1" dirty="0" smtClean="0">
                            <a:latin typeface="Cambria Math" panose="02040503050406030204" pitchFamily="18" charset="0"/>
                          </a:rPr>
                        </m:ctrlPr>
                      </m:sSubPr>
                      <m:e>
                        <m:r>
                          <a:rPr kumimoji="1" lang="en-US" altLang="zh-CN" sz="2200" b="0" i="1" dirty="0" smtClean="0">
                            <a:latin typeface="Cambria Math" panose="02040503050406030204" pitchFamily="18" charset="0"/>
                          </a:rPr>
                          <m:t>𝑛</m:t>
                        </m:r>
                      </m:e>
                      <m:sub>
                        <m:r>
                          <a:rPr kumimoji="1" lang="en-US" altLang="zh-CN" sz="2200" b="0" i="1" dirty="0" smtClean="0">
                            <a:latin typeface="Cambria Math" panose="02040503050406030204" pitchFamily="18" charset="0"/>
                          </a:rPr>
                          <m:t>𝑘</m:t>
                        </m:r>
                      </m:sub>
                    </m:sSub>
                    <m:r>
                      <a:rPr kumimoji="1" lang="en-US" altLang="zh-CN" sz="2200" b="0" i="1" dirty="0" smtClean="0">
                        <a:latin typeface="Cambria Math" panose="02040503050406030204" pitchFamily="18" charset="0"/>
                      </a:rPr>
                      <m:t>=</m:t>
                    </m:r>
                    <m:nary>
                      <m:naryPr>
                        <m:chr m:val="∑"/>
                        <m:ctrlPr>
                          <a:rPr kumimoji="1" lang="en-US" altLang="zh-CN" sz="2200" b="0" i="1" dirty="0" smtClean="0">
                            <a:latin typeface="Cambria Math" panose="02040503050406030204" pitchFamily="18" charset="0"/>
                          </a:rPr>
                        </m:ctrlPr>
                      </m:naryPr>
                      <m:sub>
                        <m:r>
                          <m:rPr>
                            <m:brk m:alnAt="23"/>
                          </m:rPr>
                          <a:rPr kumimoji="1" lang="en-US" altLang="zh-CN" sz="2200" b="0" i="1" dirty="0" smtClean="0">
                            <a:latin typeface="Cambria Math" panose="02040503050406030204" pitchFamily="18" charset="0"/>
                          </a:rPr>
                          <m:t>𝑗</m:t>
                        </m:r>
                        <m:r>
                          <a:rPr kumimoji="1" lang="en-US" altLang="zh-CN" sz="2200" b="0" i="1" dirty="0" smtClean="0">
                            <a:latin typeface="Cambria Math" panose="02040503050406030204" pitchFamily="18" charset="0"/>
                          </a:rPr>
                          <m:t>=1</m:t>
                        </m:r>
                      </m:sub>
                      <m:sup>
                        <m:r>
                          <a:rPr kumimoji="1" lang="en-US" altLang="zh-CN" sz="2200" b="0" i="1" dirty="0" smtClean="0">
                            <a:latin typeface="Cambria Math" panose="02040503050406030204" pitchFamily="18" charset="0"/>
                          </a:rPr>
                          <m:t>𝑁</m:t>
                        </m:r>
                      </m:sup>
                      <m:e>
                        <m:r>
                          <a:rPr kumimoji="1" lang="en-US" altLang="zh-CN" sz="2200" i="1">
                            <a:latin typeface="Cambria Math" panose="02040503050406030204" pitchFamily="18" charset="0"/>
                          </a:rPr>
                          <m:t>𝐸</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𝛾</m:t>
                            </m:r>
                          </m:e>
                          <m:sub>
                            <m:r>
                              <a:rPr kumimoji="1" lang="en-US" altLang="zh-CN" sz="2200" i="1">
                                <a:latin typeface="Cambria Math" panose="02040503050406030204" pitchFamily="18" charset="0"/>
                              </a:rPr>
                              <m:t>𝑗𝑘</m:t>
                            </m:r>
                          </m:sub>
                        </m:sSub>
                      </m:e>
                    </m:nary>
                  </m:oMath>
                </a14:m>
                <a:r>
                  <a:rPr kumimoji="1" lang="zh-CN" altLang="en-US" sz="2200"/>
                  <a:t>代入</a:t>
                </a:r>
                <a:r>
                  <a:rPr kumimoji="1" lang="en-US" altLang="zh-CN" sz="2200"/>
                  <a:t>:</a:t>
                </a:r>
              </a:p>
              <a:p>
                <a:pPr lvl="1"/>
                <a:endParaRPr kumimoji="1" lang="en-US" altLang="zh-CN" sz="2200" dirty="0"/>
              </a:p>
              <a:p>
                <a:pPr lvl="1"/>
                <a:endParaRPr kumimoji="1" lang="en-US" altLang="zh-CN" sz="2200" dirty="0"/>
              </a:p>
              <a:p>
                <a:pPr marL="457200" lvl="1" indent="0">
                  <a:buNone/>
                </a:pPr>
                <a14:m>
                  <m:oMathPara xmlns:m="http://schemas.openxmlformats.org/officeDocument/2006/math">
                    <m:oMathParaPr>
                      <m:jc m:val="centerGroup"/>
                    </m:oMathParaPr>
                    <m:oMath xmlns:m="http://schemas.openxmlformats.org/officeDocument/2006/math">
                      <m:r>
                        <a:rPr kumimoji="1" lang="en-US" altLang="zh-CN" sz="2200" i="1" dirty="0" smtClean="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m:oMathPara>
                </a14:m>
                <a:endParaRPr kumimoji="1" lang="en-US" altLang="zh-CN" sz="2200" i="1" dirty="0">
                  <a:latin typeface="Cambria Math" panose="02040503050406030204" pitchFamily="18" charset="0"/>
                </a:endParaRPr>
              </a:p>
              <a:p>
                <a:pPr marL="457200" lvl="1" indent="0">
                  <a:buNone/>
                </a:pPr>
                <a14:m>
                  <m:oMath xmlns:m="http://schemas.openxmlformats.org/officeDocument/2006/math">
                    <m:r>
                      <a:rPr kumimoji="1" lang="en-US" altLang="zh-CN" sz="2200" b="0" i="1" smtClean="0">
                        <a:latin typeface="Cambria Math" panose="02040503050406030204" pitchFamily="18" charset="0"/>
                      </a:rPr>
                      <m:t>=</m:t>
                    </m:r>
                  </m:oMath>
                </a14:m>
                <a:r>
                  <a:rPr kumimoji="1" lang="en-US" altLang="zh-CN" sz="2200" dirty="0"/>
                  <a:t> </a:t>
                </a:r>
                <a14:m>
                  <m:oMath xmlns:m="http://schemas.openxmlformats.org/officeDocument/2006/math">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𝑘</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𝐾</m:t>
                        </m:r>
                      </m:sup>
                      <m:e>
                        <m:d>
                          <m:dPr>
                            <m:begChr m:val="{"/>
                            <m:endChr m:val="}"/>
                            <m:ctrlPr>
                              <a:rPr kumimoji="1" lang="en-US" altLang="zh-CN" sz="2200" i="1">
                                <a:latin typeface="Cambria Math" panose="02040503050406030204" pitchFamily="18" charset="0"/>
                              </a:rPr>
                            </m:ctrlPr>
                          </m:dPr>
                          <m:e>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𝑛</m:t>
                                </m:r>
                              </m:e>
                              <m:sub>
                                <m:r>
                                  <a:rPr kumimoji="1" lang="en-US" altLang="zh-CN" sz="2200" i="1">
                                    <a:latin typeface="Cambria Math" panose="02040503050406030204" pitchFamily="18" charset="0"/>
                                  </a:rPr>
                                  <m:t>𝑘</m:t>
                                </m:r>
                              </m:sub>
                            </m:sSub>
                            <m:r>
                              <m:rPr>
                                <m:sty m:val="p"/>
                              </m:rPr>
                              <a:rPr kumimoji="1" lang="en-US" altLang="zh-CN" sz="2200">
                                <a:latin typeface="Cambria Math" panose="02040503050406030204" pitchFamily="18" charset="0"/>
                              </a:rPr>
                              <m:t>log</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𝛼</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d>
                              <m:dPr>
                                <m:begChr m:val="["/>
                                <m:endChr m:val="]"/>
                                <m:ctrlPr>
                                  <a:rPr kumimoji="1" lang="en-US" altLang="zh-CN" sz="2200" i="1">
                                    <a:latin typeface="Cambria Math" panose="02040503050406030204" pitchFamily="18" charset="0"/>
                                  </a:rPr>
                                </m:ctrlPr>
                              </m:dPr>
                              <m:e>
                                <m:r>
                                  <m:rPr>
                                    <m:sty m:val="p"/>
                                  </m:rPr>
                                  <a:rPr kumimoji="1" lang="en-US" altLang="zh-CN" sz="2200">
                                    <a:latin typeface="Cambria Math" panose="02040503050406030204" pitchFamily="18" charset="0"/>
                                  </a:rPr>
                                  <m:t>log</m:t>
                                </m:r>
                                <m:d>
                                  <m:dPr>
                                    <m:ctrlPr>
                                      <a:rPr kumimoji="1" lang="en-US" altLang="zh-CN" sz="2200" i="1">
                                        <a:latin typeface="Cambria Math" panose="02040503050406030204" pitchFamily="18" charset="0"/>
                                      </a:rPr>
                                    </m:ctrlPr>
                                  </m:dPr>
                                  <m:e>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1</m:t>
                                        </m:r>
                                      </m:num>
                                      <m:den>
                                        <m:rad>
                                          <m:radPr>
                                            <m:degHide m:val="on"/>
                                            <m:ctrlPr>
                                              <a:rPr kumimoji="1" lang="en-US" altLang="zh-CN" sz="2200" i="1">
                                                <a:latin typeface="Cambria Math" panose="02040503050406030204" pitchFamily="18" charset="0"/>
                                              </a:rPr>
                                            </m:ctrlPr>
                                          </m:radPr>
                                          <m:deg/>
                                          <m:e>
                                            <m:r>
                                              <a:rPr kumimoji="1" lang="en-US" altLang="zh-CN" sz="2200" i="1">
                                                <a:latin typeface="Cambria Math" panose="02040503050406030204" pitchFamily="18" charset="0"/>
                                              </a:rPr>
                                              <m:t>2</m:t>
                                            </m:r>
                                            <m:r>
                                              <a:rPr kumimoji="1" lang="zh-CN" altLang="en-US" sz="2200" i="1">
                                                <a:latin typeface="Cambria Math" panose="02040503050406030204" pitchFamily="18" charset="0"/>
                                              </a:rPr>
                                              <m:t>𝜋</m:t>
                                            </m:r>
                                          </m:e>
                                        </m:rad>
                                      </m:den>
                                    </m:f>
                                  </m:e>
                                </m:d>
                                <m:r>
                                  <a:rPr kumimoji="1" lang="en-US" altLang="zh-CN" sz="2200" i="1">
                                    <a:latin typeface="Cambria Math" panose="02040503050406030204" pitchFamily="18" charset="0"/>
                                  </a:rPr>
                                  <m:t>−</m:t>
                                </m:r>
                                <m:r>
                                  <m:rPr>
                                    <m:sty m:val="p"/>
                                  </m:rPr>
                                  <a:rPr kumimoji="1" lang="en-US" altLang="zh-CN" sz="2200">
                                    <a:latin typeface="Cambria Math" panose="02040503050406030204" pitchFamily="18" charset="0"/>
                                  </a:rPr>
                                  <m:t>log</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𝜎</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f>
                                  <m:fPr>
                                    <m:ctrlPr>
                                      <a:rPr kumimoji="1" lang="en-US" altLang="zh-CN" sz="2200" i="1">
                                        <a:latin typeface="Cambria Math" panose="02040503050406030204" pitchFamily="18" charset="0"/>
                                      </a:rPr>
                                    </m:ctrlPr>
                                  </m:fPr>
                                  <m:num>
                                    <m:r>
                                      <a:rPr kumimoji="1" lang="en-US" altLang="zh-CN" sz="2200" i="1">
                                        <a:latin typeface="Cambria Math" panose="02040503050406030204" pitchFamily="18" charset="0"/>
                                      </a:rPr>
                                      <m:t>1</m:t>
                                    </m:r>
                                  </m:num>
                                  <m:den>
                                    <m:r>
                                      <a:rPr kumimoji="1" lang="en-US" altLang="zh-CN" sz="2200" i="1">
                                        <a:latin typeface="Cambria Math" panose="02040503050406030204" pitchFamily="18" charset="0"/>
                                      </a:rPr>
                                      <m:t>2</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𝜎</m:t>
                                        </m:r>
                                      </m:e>
                                      <m:sub>
                                        <m:r>
                                          <a:rPr kumimoji="1" lang="en-US" altLang="zh-CN" sz="2200" i="1">
                                            <a:latin typeface="Cambria Math" panose="02040503050406030204" pitchFamily="18" charset="0"/>
                                          </a:rPr>
                                          <m:t>𝑘</m:t>
                                        </m:r>
                                      </m:sub>
                                      <m:sup>
                                        <m:r>
                                          <a:rPr kumimoji="1" lang="en-US" altLang="zh-CN" sz="2200" i="1">
                                            <a:latin typeface="Cambria Math" panose="02040503050406030204" pitchFamily="18" charset="0"/>
                                          </a:rPr>
                                          <m:t>2</m:t>
                                        </m:r>
                                      </m:sup>
                                    </m:sSubSup>
                                  </m:den>
                                </m:f>
                                <m:sSup>
                                  <m:sSupPr>
                                    <m:ctrlPr>
                                      <a:rPr kumimoji="1" lang="en-US" altLang="zh-CN" sz="2200" i="1">
                                        <a:latin typeface="Cambria Math" panose="02040503050406030204" pitchFamily="18" charset="0"/>
                                      </a:rPr>
                                    </m:ctrlPr>
                                  </m:sSupPr>
                                  <m:e>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𝜇</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e>
                                  <m:sup>
                                    <m:r>
                                      <a:rPr kumimoji="1" lang="en-US" altLang="zh-CN" sz="2200" i="1">
                                        <a:latin typeface="Cambria Math" panose="02040503050406030204" pitchFamily="18" charset="0"/>
                                      </a:rPr>
                                      <m:t>2</m:t>
                                    </m:r>
                                  </m:sup>
                                </m:sSup>
                              </m:e>
                            </m:d>
                          </m:e>
                        </m:d>
                      </m:e>
                    </m:nary>
                  </m:oMath>
                </a14:m>
                <a:endParaRPr kumimoji="1" lang="en-US" altLang="zh-CN" sz="2200" dirty="0"/>
              </a:p>
              <a:p>
                <a:pPr>
                  <a:lnSpc>
                    <a:spcPct val="150000"/>
                  </a:lnSpc>
                </a:pPr>
                <a:endParaRPr kumimoji="1" lang="en-US" altLang="zh-CN" sz="2200" dirty="0"/>
              </a:p>
              <a:p>
                <a:endParaRPr kumimoji="1" lang="en-US" altLang="zh-CN" dirty="0"/>
              </a:p>
              <a:p>
                <a:endParaRPr kumimoji="1" lang="en-US" altLang="zh-CN" dirty="0"/>
              </a:p>
            </p:txBody>
          </p:sp>
        </mc:Choice>
        <mc:Fallback xmlns="">
          <p:sp>
            <p:nvSpPr>
              <p:cNvPr id="5" name="内容占位符 2">
                <a:extLst>
                  <a:ext uri="{FF2B5EF4-FFF2-40B4-BE49-F238E27FC236}">
                    <a16:creationId xmlns:a16="http://schemas.microsoft.com/office/drawing/2014/main" id="{E024B578-3041-678B-82B3-4C5C215317AB}"/>
                  </a:ext>
                </a:extLst>
              </p:cNvPr>
              <p:cNvSpPr>
                <a:spLocks noGrp="1" noRot="1" noChangeAspect="1" noMove="1" noResize="1" noEditPoints="1" noAdjustHandles="1" noChangeArrowheads="1" noChangeShapeType="1" noTextEdit="1"/>
              </p:cNvSpPr>
              <p:nvPr>
                <p:ph idx="1"/>
              </p:nvPr>
            </p:nvSpPr>
            <p:spPr>
              <a:xfrm>
                <a:off x="363729" y="2940307"/>
                <a:ext cx="8416541" cy="2823519"/>
              </a:xfrm>
              <a:blipFill>
                <a:blip r:embed="rId2"/>
                <a:stretch>
                  <a:fillRect l="-870" t="-1961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E7DE0BD-8637-D288-CA52-CF97BEE5E9B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43</a:t>
            </a:fld>
            <a:endParaRPr lang="en-US" dirty="0"/>
          </a:p>
        </p:txBody>
      </p:sp>
      <p:sp>
        <p:nvSpPr>
          <p:cNvPr id="3" name="标题 1">
            <a:extLst>
              <a:ext uri="{FF2B5EF4-FFF2-40B4-BE49-F238E27FC236}">
                <a16:creationId xmlns:a16="http://schemas.microsoft.com/office/drawing/2014/main" id="{D899F436-EA0E-71BC-C7FC-51E477D412B2}"/>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算法在高斯混合模型学习中的应用</a:t>
            </a:r>
          </a:p>
        </p:txBody>
      </p:sp>
    </p:spTree>
    <p:extLst>
      <p:ext uri="{BB962C8B-B14F-4D97-AF65-F5344CB8AC3E}">
        <p14:creationId xmlns:p14="http://schemas.microsoft.com/office/powerpoint/2010/main" val="3387354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701252A3-E394-5BE9-31E8-17E110C17374}"/>
                  </a:ext>
                </a:extLst>
              </p:cNvPr>
              <p:cNvSpPr>
                <a:spLocks noGrp="1"/>
              </p:cNvSpPr>
              <p:nvPr>
                <p:ph idx="1"/>
              </p:nvPr>
            </p:nvSpPr>
            <p:spPr>
              <a:xfrm>
                <a:off x="539146" y="2604254"/>
                <a:ext cx="8169161" cy="3752097"/>
              </a:xfrm>
            </p:spPr>
            <p:txBody>
              <a:bodyPr>
                <a:normAutofit/>
              </a:bodyPr>
              <a:lstStyle/>
              <a:p>
                <a:pPr>
                  <a:lnSpc>
                    <a:spcPct val="114000"/>
                  </a:lnSpc>
                </a:pPr>
                <a:r>
                  <a:rPr kumimoji="1" lang="en-US" altLang="zh-CN" sz="2200" dirty="0"/>
                  <a:t>M</a:t>
                </a:r>
                <a:r>
                  <a:rPr kumimoji="1" lang="zh-CN" altLang="en-US" sz="2200" dirty="0"/>
                  <a:t>步</a:t>
                </a:r>
                <a:endParaRPr kumimoji="1" lang="en-US" altLang="zh-CN" sz="2200" dirty="0"/>
              </a:p>
              <a:p>
                <a:pPr lvl="1">
                  <a:lnSpc>
                    <a:spcPct val="114000"/>
                  </a:lnSpc>
                </a:pPr>
                <a:r>
                  <a:rPr kumimoji="1" lang="zh-CN" altLang="en-US" sz="2200" dirty="0"/>
                  <a:t>求</a:t>
                </a:r>
                <a:r>
                  <a:rPr kumimoji="1" lang="en-US" altLang="zh-CN" sz="2200" dirty="0"/>
                  <a:t>  </a:t>
                </a: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e>
                        </m:d>
                      </m:sup>
                    </m:sSup>
                    <m:r>
                      <a:rPr kumimoji="1" lang="en-US" altLang="zh-CN" sz="2200" i="1">
                        <a:latin typeface="Cambria Math" panose="02040503050406030204" pitchFamily="18" charset="0"/>
                      </a:rPr>
                      <m:t> =</m:t>
                    </m:r>
                    <m:func>
                      <m:funcPr>
                        <m:ctrlPr>
                          <a:rPr kumimoji="1" lang="en-US" altLang="zh-CN" sz="2200" i="1">
                            <a:latin typeface="Cambria Math" panose="02040503050406030204" pitchFamily="18" charset="0"/>
                          </a:rPr>
                        </m:ctrlPr>
                      </m:funcPr>
                      <m:fName>
                        <m:limLow>
                          <m:limLowPr>
                            <m:ctrlPr>
                              <a:rPr kumimoji="1" lang="en-US" altLang="zh-CN" sz="2200" i="1">
                                <a:latin typeface="Cambria Math" panose="02040503050406030204" pitchFamily="18" charset="0"/>
                              </a:rPr>
                            </m:ctrlPr>
                          </m:limLowPr>
                          <m:e>
                            <m:r>
                              <m:rPr>
                                <m:sty m:val="p"/>
                              </m:rPr>
                              <a:rPr kumimoji="1" lang="en-US" altLang="zh-CN" sz="2200">
                                <a:latin typeface="Cambria Math" panose="02040503050406030204" pitchFamily="18" charset="0"/>
                              </a:rPr>
                              <m:t>argmax</m:t>
                            </m:r>
                          </m:e>
                          <m:lim>
                            <m:r>
                              <a:rPr kumimoji="1" lang="zh-CN" altLang="en-US" sz="2200" i="1">
                                <a:latin typeface="Cambria Math" panose="02040503050406030204" pitchFamily="18" charset="0"/>
                              </a:rPr>
                              <m:t>𝜃</m:t>
                            </m:r>
                          </m:lim>
                        </m:limLow>
                      </m:fName>
                      <m:e>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e>
                    </m:func>
                  </m:oMath>
                </a14:m>
                <a:endParaRPr kumimoji="1" lang="en-US" altLang="zh-CN" sz="2200" dirty="0"/>
              </a:p>
              <a:p>
                <a:pPr lvl="1">
                  <a:lnSpc>
                    <a:spcPct val="114000"/>
                  </a:lnSpc>
                </a:pPr>
                <a:r>
                  <a:rPr kumimoji="1" lang="zh-CN" altLang="en-US" sz="2200" dirty="0"/>
                  <a:t>用</a:t>
                </a:r>
                <a:r>
                  <a:rPr kumimoji="1" lang="en-US" altLang="zh-CN" sz="2200" dirty="0"/>
                  <a:t> </a:t>
                </a:r>
                <a14:m>
                  <m:oMath xmlns:m="http://schemas.openxmlformats.org/officeDocument/2006/math">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𝜇</m:t>
                            </m:r>
                          </m:e>
                        </m:acc>
                      </m:e>
                      <m:sub>
                        <m:r>
                          <a:rPr kumimoji="1" lang="en-US" altLang="zh-CN" sz="2200" i="1">
                            <a:latin typeface="Cambria Math" panose="02040503050406030204" pitchFamily="18" charset="0"/>
                          </a:rPr>
                          <m:t>𝑘</m:t>
                        </m:r>
                      </m:sub>
                    </m:sSub>
                  </m:oMath>
                </a14:m>
                <a:r>
                  <a:rPr kumimoji="1" lang="en-US" altLang="zh-CN" sz="2200" dirty="0"/>
                  <a:t> , </a:t>
                </a:r>
                <a14:m>
                  <m:oMath xmlns:m="http://schemas.openxmlformats.org/officeDocument/2006/math">
                    <m:sSubSup>
                      <m:sSubSupPr>
                        <m:ctrlPr>
                          <a:rPr kumimoji="1" lang="en-US" altLang="zh-CN" sz="2200" i="1" dirty="0">
                            <a:latin typeface="Cambria Math" panose="02040503050406030204" pitchFamily="18" charset="0"/>
                          </a:rPr>
                        </m:ctrlPr>
                      </m:sSubSupPr>
                      <m:e>
                        <m:acc>
                          <m:accPr>
                            <m:chr m:val="̂"/>
                            <m:ctrlPr>
                              <a:rPr kumimoji="1" lang="en-US" altLang="zh-CN" sz="2200" i="1" dirty="0">
                                <a:latin typeface="Cambria Math" panose="02040503050406030204" pitchFamily="18" charset="0"/>
                              </a:rPr>
                            </m:ctrlPr>
                          </m:accPr>
                          <m:e>
                            <m:r>
                              <a:rPr kumimoji="1" lang="zh-CN" altLang="en-US" sz="2200" i="1" dirty="0">
                                <a:latin typeface="Cambria Math" panose="02040503050406030204" pitchFamily="18" charset="0"/>
                              </a:rPr>
                              <m:t>𝜎</m:t>
                            </m:r>
                          </m:e>
                        </m:acc>
                      </m:e>
                      <m:sub>
                        <m:r>
                          <a:rPr kumimoji="1" lang="en-US" altLang="zh-CN" sz="2200" i="1" dirty="0">
                            <a:latin typeface="Cambria Math" panose="02040503050406030204" pitchFamily="18" charset="0"/>
                          </a:rPr>
                          <m:t>𝑘</m:t>
                        </m:r>
                      </m:sub>
                      <m:sup>
                        <m:r>
                          <a:rPr kumimoji="1" lang="en-US" altLang="zh-CN" sz="2200" i="1" dirty="0">
                            <a:latin typeface="Cambria Math" panose="02040503050406030204" pitchFamily="18" charset="0"/>
                          </a:rPr>
                          <m:t>2</m:t>
                        </m:r>
                      </m:sup>
                    </m:sSubSup>
                  </m:oMath>
                </a14:m>
                <a:r>
                  <a:rPr kumimoji="1" lang="en-US" altLang="zh-CN" sz="2200" dirty="0"/>
                  <a:t> </a:t>
                </a:r>
                <a:r>
                  <a:rPr kumimoji="1" lang="zh-CN" altLang="en-US" sz="2200" dirty="0"/>
                  <a:t>及</a:t>
                </a:r>
                <a14:m>
                  <m:oMath xmlns:m="http://schemas.openxmlformats.org/officeDocument/2006/math">
                    <m:sSub>
                      <m:sSubPr>
                        <m:ctrlPr>
                          <a:rPr kumimoji="1" lang="en-US" altLang="zh-CN" sz="2200" i="1" dirty="0">
                            <a:latin typeface="Cambria Math" panose="02040503050406030204" pitchFamily="18" charset="0"/>
                          </a:rPr>
                        </m:ctrlPr>
                      </m:sSubPr>
                      <m:e>
                        <m:acc>
                          <m:accPr>
                            <m:chr m:val="̂"/>
                            <m:ctrlPr>
                              <a:rPr kumimoji="1" lang="en-US" altLang="zh-CN" sz="2200" i="1" dirty="0">
                                <a:latin typeface="Cambria Math" panose="02040503050406030204" pitchFamily="18" charset="0"/>
                              </a:rPr>
                            </m:ctrlPr>
                          </m:accPr>
                          <m:e>
                            <m:r>
                              <a:rPr kumimoji="1" lang="zh-CN" altLang="en-US" sz="2200" dirty="0">
                                <a:latin typeface="Cambria Math" panose="02040503050406030204" pitchFamily="18" charset="0"/>
                              </a:rPr>
                              <m:t>𝛼</m:t>
                            </m:r>
                          </m:e>
                        </m:acc>
                      </m:e>
                      <m:sub>
                        <m:r>
                          <a:rPr kumimoji="1" lang="en-US" altLang="zh-CN" sz="2200" dirty="0">
                            <a:latin typeface="Cambria Math" panose="02040503050406030204" pitchFamily="18" charset="0"/>
                          </a:rPr>
                          <m:t>𝑘</m:t>
                        </m:r>
                      </m:sub>
                    </m:sSub>
                    <m:r>
                      <a:rPr kumimoji="1" lang="en-US" altLang="zh-CN" sz="2200" dirty="0">
                        <a:latin typeface="Cambria Math" panose="02040503050406030204" pitchFamily="18" charset="0"/>
                      </a:rPr>
                      <m:t>,  </m:t>
                    </m:r>
                    <m:r>
                      <a:rPr kumimoji="1" lang="en-US" altLang="zh-CN" sz="2200" dirty="0">
                        <a:latin typeface="Cambria Math" panose="02040503050406030204" pitchFamily="18" charset="0"/>
                      </a:rPr>
                      <m:t>𝑘</m:t>
                    </m:r>
                    <m:r>
                      <a:rPr kumimoji="1" lang="en-US" altLang="zh-CN" sz="2200" dirty="0">
                        <a:latin typeface="Cambria Math" panose="02040503050406030204" pitchFamily="18" charset="0"/>
                      </a:rPr>
                      <m:t>=1, 2,⋯,</m:t>
                    </m:r>
                    <m:r>
                      <a:rPr kumimoji="1" lang="en-US" altLang="zh-CN" sz="2200" dirty="0">
                        <a:latin typeface="Cambria Math" panose="02040503050406030204" pitchFamily="18" charset="0"/>
                      </a:rPr>
                      <m:t>𝐾</m:t>
                    </m:r>
                    <m:r>
                      <a:rPr kumimoji="1" lang="en-US" altLang="zh-CN" sz="2200" dirty="0">
                        <a:latin typeface="Cambria Math" panose="02040503050406030204" pitchFamily="18" charset="0"/>
                      </a:rPr>
                      <m:t> </m:t>
                    </m:r>
                    <m:r>
                      <a:rPr kumimoji="1" lang="zh-CN" altLang="en-US" sz="2200" dirty="0">
                        <a:latin typeface="Cambria Math" panose="02040503050406030204" pitchFamily="18" charset="0"/>
                      </a:rPr>
                      <m:t>表示</m:t>
                    </m:r>
                    <m:sSup>
                      <m:sSupPr>
                        <m:ctrlPr>
                          <a:rPr kumimoji="1" lang="en-US" altLang="zh-CN" sz="2200" i="1">
                            <a:latin typeface="Cambria Math" panose="02040503050406030204" pitchFamily="18" charset="0"/>
                          </a:rPr>
                        </m:ctrlPr>
                      </m:sSupPr>
                      <m:e>
                        <m:r>
                          <a:rPr kumimoji="1" lang="zh-CN" altLang="en-US" sz="2200">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a:latin typeface="Cambria Math" panose="02040503050406030204" pitchFamily="18" charset="0"/>
                              </a:rPr>
                              <m:t>𝑖</m:t>
                            </m:r>
                            <m:r>
                              <a:rPr kumimoji="1" lang="en-US" altLang="zh-CN" sz="2200">
                                <a:latin typeface="Cambria Math" panose="02040503050406030204" pitchFamily="18" charset="0"/>
                              </a:rPr>
                              <m:t>+1</m:t>
                            </m:r>
                          </m:e>
                        </m:d>
                      </m:sup>
                    </m:sSup>
                  </m:oMath>
                </a14:m>
                <a:endParaRPr kumimoji="1" lang="en-US" altLang="zh-CN" sz="2200"/>
              </a:p>
              <a:p>
                <a:pPr>
                  <a:lnSpc>
                    <a:spcPct val="150000"/>
                  </a:lnSpc>
                </a:pPr>
                <a:r>
                  <a:rPr kumimoji="1" lang="zh-CN" altLang="en-US" sz="2200"/>
                  <a:t>求导</a:t>
                </a:r>
                <a:r>
                  <a:rPr kumimoji="1" lang="en-US" altLang="zh-CN" sz="2200" dirty="0"/>
                  <a:t>:</a:t>
                </a:r>
                <a:r>
                  <a:rPr kumimoji="1" lang="zh-CN" altLang="en-US" sz="2200" dirty="0"/>
                  <a:t>  </a:t>
                </a:r>
              </a:p>
            </p:txBody>
          </p:sp>
        </mc:Choice>
        <mc:Fallback xmlns="">
          <p:sp>
            <p:nvSpPr>
              <p:cNvPr id="5" name="内容占位符 2">
                <a:extLst>
                  <a:ext uri="{FF2B5EF4-FFF2-40B4-BE49-F238E27FC236}">
                    <a16:creationId xmlns:a16="http://schemas.microsoft.com/office/drawing/2014/main" id="{701252A3-E394-5BE9-31E8-17E110C17374}"/>
                  </a:ext>
                </a:extLst>
              </p:cNvPr>
              <p:cNvSpPr>
                <a:spLocks noGrp="1" noRot="1" noChangeAspect="1" noMove="1" noResize="1" noEditPoints="1" noAdjustHandles="1" noChangeArrowheads="1" noChangeShapeType="1" noTextEdit="1"/>
              </p:cNvSpPr>
              <p:nvPr>
                <p:ph idx="1"/>
              </p:nvPr>
            </p:nvSpPr>
            <p:spPr>
              <a:xfrm>
                <a:off x="539146" y="2604254"/>
                <a:ext cx="8169161" cy="3752097"/>
              </a:xfrm>
              <a:blipFill>
                <a:blip r:embed="rId2"/>
                <a:stretch>
                  <a:fillRect l="-820" t="-4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60798B3-96B5-FA0B-A297-3F69FCF4E888}"/>
                  </a:ext>
                </a:extLst>
              </p:cNvPr>
              <p:cNvSpPr txBox="1"/>
              <p:nvPr/>
            </p:nvSpPr>
            <p:spPr>
              <a:xfrm>
                <a:off x="1355671" y="5670795"/>
                <a:ext cx="3151661" cy="9319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𝜇</m:t>
                              </m:r>
                            </m:e>
                          </m:acc>
                        </m:e>
                        <m:sub>
                          <m:r>
                            <a:rPr kumimoji="1" lang="en-US" altLang="zh-CN" sz="2200" i="1">
                              <a:latin typeface="Cambria Math" panose="02040503050406030204" pitchFamily="18" charset="0"/>
                            </a:rPr>
                            <m:t>𝑘</m:t>
                          </m:r>
                        </m:sub>
                      </m:sSub>
                      <m:r>
                        <a:rPr kumimoji="1" lang="en-US" altLang="zh-CN" sz="2200" b="0" i="0" smtClean="0">
                          <a:latin typeface="Cambria Math" panose="02040503050406030204" pitchFamily="18" charset="0"/>
                        </a:rPr>
                        <m:t>=</m:t>
                      </m:r>
                      <m:f>
                        <m:fPr>
                          <m:ctrlPr>
                            <a:rPr kumimoji="1" lang="en-US" altLang="zh-CN" sz="2200" b="0" i="1" smtClean="0">
                              <a:latin typeface="Cambria Math" panose="02040503050406030204" pitchFamily="18" charset="0"/>
                            </a:rPr>
                          </m:ctrlPr>
                        </m:fPr>
                        <m:num>
                          <m:nary>
                            <m:naryPr>
                              <m:chr m:val="∑"/>
                              <m:ctrlPr>
                                <a:rPr kumimoji="1" lang="en-US" altLang="zh-CN" sz="2200" b="0" i="1" smtClean="0">
                                  <a:latin typeface="Cambria Math" panose="02040503050406030204" pitchFamily="18" charset="0"/>
                                </a:rPr>
                              </m:ctrlPr>
                            </m:naryPr>
                            <m:sub>
                              <m:r>
                                <m:rPr>
                                  <m:brk m:alnAt="23"/>
                                </m:rPr>
                                <a:rPr kumimoji="1" lang="en-US" altLang="zh-CN" sz="2200" b="0" i="1" smtClean="0">
                                  <a:latin typeface="Cambria Math" panose="02040503050406030204" pitchFamily="18" charset="0"/>
                                </a:rPr>
                                <m:t>𝑗</m:t>
                              </m:r>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e>
                          </m:nary>
                        </m:num>
                        <m:den>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den>
                      </m:f>
                    </m:oMath>
                  </m:oMathPara>
                </a14:m>
                <a:endParaRPr lang="zh-CN" altLang="en-US" sz="2200" dirty="0"/>
              </a:p>
            </p:txBody>
          </p:sp>
        </mc:Choice>
        <mc:Fallback xmlns="">
          <p:sp>
            <p:nvSpPr>
              <p:cNvPr id="11" name="文本框 10">
                <a:extLst>
                  <a:ext uri="{FF2B5EF4-FFF2-40B4-BE49-F238E27FC236}">
                    <a16:creationId xmlns:a16="http://schemas.microsoft.com/office/drawing/2014/main" id="{660798B3-96B5-FA0B-A297-3F69FCF4E888}"/>
                  </a:ext>
                </a:extLst>
              </p:cNvPr>
              <p:cNvSpPr txBox="1">
                <a:spLocks noRot="1" noChangeAspect="1" noMove="1" noResize="1" noEditPoints="1" noAdjustHandles="1" noChangeArrowheads="1" noChangeShapeType="1" noTextEdit="1"/>
              </p:cNvSpPr>
              <p:nvPr/>
            </p:nvSpPr>
            <p:spPr>
              <a:xfrm>
                <a:off x="1355671" y="5670795"/>
                <a:ext cx="3151661" cy="9319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984B81D-805A-64B2-6BC3-9F37948563C7}"/>
                  </a:ext>
                </a:extLst>
              </p:cNvPr>
              <p:cNvSpPr txBox="1"/>
              <p:nvPr/>
            </p:nvSpPr>
            <p:spPr>
              <a:xfrm>
                <a:off x="4507332" y="5670795"/>
                <a:ext cx="3223850" cy="9319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2200" i="1" dirty="0">
                              <a:latin typeface="Cambria Math" panose="02040503050406030204" pitchFamily="18" charset="0"/>
                            </a:rPr>
                          </m:ctrlPr>
                        </m:sSubSupPr>
                        <m:e>
                          <m:acc>
                            <m:accPr>
                              <m:chr m:val="̂"/>
                              <m:ctrlPr>
                                <a:rPr kumimoji="1" lang="en-US" altLang="zh-CN" sz="2200" i="1" dirty="0">
                                  <a:latin typeface="Cambria Math" panose="02040503050406030204" pitchFamily="18" charset="0"/>
                                </a:rPr>
                              </m:ctrlPr>
                            </m:accPr>
                            <m:e>
                              <m:r>
                                <a:rPr kumimoji="1" lang="zh-CN" altLang="en-US" sz="2200" i="1" dirty="0">
                                  <a:latin typeface="Cambria Math" panose="02040503050406030204" pitchFamily="18" charset="0"/>
                                </a:rPr>
                                <m:t>𝜎</m:t>
                              </m:r>
                            </m:e>
                          </m:acc>
                        </m:e>
                        <m:sub>
                          <m:r>
                            <a:rPr kumimoji="1" lang="en-US" altLang="zh-CN" sz="2200" i="1" dirty="0">
                              <a:latin typeface="Cambria Math" panose="02040503050406030204" pitchFamily="18" charset="0"/>
                            </a:rPr>
                            <m:t>𝑘</m:t>
                          </m:r>
                        </m:sub>
                        <m:sup>
                          <m:r>
                            <a:rPr kumimoji="1" lang="en-US" altLang="zh-CN" sz="2200" i="1" dirty="0">
                              <a:latin typeface="Cambria Math" panose="02040503050406030204" pitchFamily="18" charset="0"/>
                            </a:rPr>
                            <m:t>2</m:t>
                          </m:r>
                        </m:sup>
                      </m:sSubSup>
                      <m:r>
                        <a:rPr kumimoji="1" lang="en-US" altLang="zh-CN" sz="2200" b="0" i="0" smtClean="0">
                          <a:latin typeface="Cambria Math" panose="02040503050406030204" pitchFamily="18" charset="0"/>
                        </a:rPr>
                        <m:t>=</m:t>
                      </m:r>
                      <m:f>
                        <m:fPr>
                          <m:ctrlPr>
                            <a:rPr kumimoji="1" lang="en-US" altLang="zh-CN" sz="2200" b="0" i="1" smtClean="0">
                              <a:latin typeface="Cambria Math" panose="02040503050406030204" pitchFamily="18" charset="0"/>
                            </a:rPr>
                          </m:ctrlPr>
                        </m:fPr>
                        <m:num>
                          <m:nary>
                            <m:naryPr>
                              <m:chr m:val="∑"/>
                              <m:ctrlPr>
                                <a:rPr kumimoji="1" lang="en-US" altLang="zh-CN" sz="2200" b="0" i="1" smtClean="0">
                                  <a:latin typeface="Cambria Math" panose="02040503050406030204" pitchFamily="18" charset="0"/>
                                </a:rPr>
                              </m:ctrlPr>
                            </m:naryPr>
                            <m:sub>
                              <m:r>
                                <m:rPr>
                                  <m:brk m:alnAt="23"/>
                                </m:rPr>
                                <a:rPr kumimoji="1" lang="en-US" altLang="zh-CN" sz="2200" b="0" i="1" smtClean="0">
                                  <a:latin typeface="Cambria Math" panose="02040503050406030204" pitchFamily="18" charset="0"/>
                                </a:rPr>
                                <m:t>𝑗</m:t>
                              </m:r>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sSup>
                                <m:sSupPr>
                                  <m:ctrlPr>
                                    <a:rPr kumimoji="1" lang="en-US" altLang="zh-CN" sz="2200" i="1">
                                      <a:latin typeface="Cambria Math" panose="02040503050406030204" pitchFamily="18" charset="0"/>
                                    </a:rPr>
                                  </m:ctrlPr>
                                </m:sSupPr>
                                <m:e>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𝑦</m:t>
                                      </m:r>
                                    </m:e>
                                    <m:sub>
                                      <m:r>
                                        <a:rPr kumimoji="1" lang="en-US" altLang="zh-CN" sz="2200" i="1">
                                          <a:latin typeface="Cambria Math" panose="02040503050406030204" pitchFamily="18" charset="0"/>
                                        </a:rPr>
                                        <m:t>𝑗</m:t>
                                      </m:r>
                                    </m:sub>
                                  </m:sSub>
                                  <m:r>
                                    <a:rPr kumimoji="1" lang="en-US" altLang="zh-CN" sz="2200" i="1">
                                      <a:latin typeface="Cambria Math" panose="02040503050406030204" pitchFamily="18" charset="0"/>
                                    </a:rPr>
                                    <m:t>−</m:t>
                                  </m:r>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𝜇</m:t>
                                      </m:r>
                                    </m:e>
                                    <m:sub>
                                      <m:r>
                                        <a:rPr kumimoji="1" lang="en-US" altLang="zh-CN" sz="2200" i="1">
                                          <a:latin typeface="Cambria Math" panose="02040503050406030204" pitchFamily="18" charset="0"/>
                                        </a:rPr>
                                        <m:t>𝑘</m:t>
                                      </m:r>
                                    </m:sub>
                                  </m:sSub>
                                  <m:r>
                                    <a:rPr kumimoji="1" lang="en-US" altLang="zh-CN" sz="2200" i="1">
                                      <a:latin typeface="Cambria Math" panose="02040503050406030204" pitchFamily="18" charset="0"/>
                                    </a:rPr>
                                    <m:t>)</m:t>
                                  </m:r>
                                </m:e>
                                <m:sup>
                                  <m:r>
                                    <a:rPr kumimoji="1" lang="en-US" altLang="zh-CN" sz="2200" i="1">
                                      <a:latin typeface="Cambria Math" panose="02040503050406030204" pitchFamily="18" charset="0"/>
                                    </a:rPr>
                                    <m:t>2</m:t>
                                  </m:r>
                                </m:sup>
                              </m:sSup>
                            </m:e>
                          </m:nary>
                        </m:num>
                        <m:den>
                          <m:nary>
                            <m:naryPr>
                              <m:chr m:val="∑"/>
                              <m:ctrlPr>
                                <a:rPr kumimoji="1" lang="en-US" altLang="zh-CN" sz="2200" i="1">
                                  <a:latin typeface="Cambria Math" panose="02040503050406030204" pitchFamily="18" charset="0"/>
                                </a:rPr>
                              </m:ctrlPr>
                            </m:naryPr>
                            <m:sub>
                              <m:r>
                                <m:rPr>
                                  <m:brk m:alnAt="23"/>
                                </m:rPr>
                                <a:rPr kumimoji="1" lang="en-US" altLang="zh-CN" sz="2200" i="1">
                                  <a:latin typeface="Cambria Math" panose="02040503050406030204" pitchFamily="18" charset="0"/>
                                </a:rPr>
                                <m:t>𝑗</m:t>
                              </m:r>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den>
                      </m:f>
                    </m:oMath>
                  </m:oMathPara>
                </a14:m>
                <a:endParaRPr lang="zh-CN" altLang="en-US" sz="2200" dirty="0"/>
              </a:p>
            </p:txBody>
          </p:sp>
        </mc:Choice>
        <mc:Fallback xmlns="">
          <p:sp>
            <p:nvSpPr>
              <p:cNvPr id="12" name="文本框 11">
                <a:extLst>
                  <a:ext uri="{FF2B5EF4-FFF2-40B4-BE49-F238E27FC236}">
                    <a16:creationId xmlns:a16="http://schemas.microsoft.com/office/drawing/2014/main" id="{D984B81D-805A-64B2-6BC3-9F37948563C7}"/>
                  </a:ext>
                </a:extLst>
              </p:cNvPr>
              <p:cNvSpPr txBox="1">
                <a:spLocks noRot="1" noChangeAspect="1" noMove="1" noResize="1" noEditPoints="1" noAdjustHandles="1" noChangeArrowheads="1" noChangeShapeType="1" noTextEdit="1"/>
              </p:cNvSpPr>
              <p:nvPr/>
            </p:nvSpPr>
            <p:spPr>
              <a:xfrm>
                <a:off x="4507332" y="5670795"/>
                <a:ext cx="3223850" cy="93192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35A4449-C6A9-D0FE-A574-A96940D8A0C4}"/>
                  </a:ext>
                </a:extLst>
              </p:cNvPr>
              <p:cNvSpPr txBox="1"/>
              <p:nvPr/>
            </p:nvSpPr>
            <p:spPr>
              <a:xfrm>
                <a:off x="3154804" y="4802030"/>
                <a:ext cx="2762203" cy="8197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200" i="1" dirty="0" smtClean="0">
                              <a:latin typeface="Cambria Math" panose="02040503050406030204" pitchFamily="18" charset="0"/>
                            </a:rPr>
                          </m:ctrlPr>
                        </m:sSubPr>
                        <m:e>
                          <m:acc>
                            <m:accPr>
                              <m:chr m:val="̂"/>
                              <m:ctrlPr>
                                <a:rPr kumimoji="1" lang="en-US" altLang="zh-CN" sz="2200" i="1" dirty="0">
                                  <a:latin typeface="Cambria Math" panose="02040503050406030204" pitchFamily="18" charset="0"/>
                                </a:rPr>
                              </m:ctrlPr>
                            </m:accPr>
                            <m:e>
                              <m:r>
                                <a:rPr kumimoji="1" lang="zh-CN" altLang="en-US" sz="2200" dirty="0">
                                  <a:latin typeface="Cambria Math" panose="02040503050406030204" pitchFamily="18" charset="0"/>
                                </a:rPr>
                                <m:t>𝛼</m:t>
                              </m:r>
                            </m:e>
                          </m:acc>
                        </m:e>
                        <m:sub>
                          <m:r>
                            <a:rPr kumimoji="1" lang="en-US" altLang="zh-CN" sz="2200" dirty="0">
                              <a:latin typeface="Cambria Math" panose="02040503050406030204" pitchFamily="18" charset="0"/>
                            </a:rPr>
                            <m:t>𝑘</m:t>
                          </m:r>
                        </m:sub>
                      </m:sSub>
                      <m:r>
                        <a:rPr kumimoji="1" lang="en-US" altLang="zh-CN" sz="2200" b="0" i="0" smtClean="0">
                          <a:latin typeface="Cambria Math" panose="02040503050406030204" pitchFamily="18" charset="0"/>
                        </a:rPr>
                        <m:t>=</m:t>
                      </m:r>
                      <m:f>
                        <m:fPr>
                          <m:ctrlPr>
                            <a:rPr kumimoji="1" lang="en-US"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panose="02040503050406030204" pitchFamily="18" charset="0"/>
                                </a:rPr>
                                <m:t>𝑛</m:t>
                              </m:r>
                            </m:e>
                            <m:sub>
                              <m:r>
                                <a:rPr kumimoji="1" lang="en-US" altLang="zh-CN" sz="2200" b="0" i="1" smtClean="0">
                                  <a:latin typeface="Cambria Math" panose="02040503050406030204" pitchFamily="18" charset="0"/>
                                </a:rPr>
                                <m:t>𝑘</m:t>
                              </m:r>
                            </m:sub>
                          </m:sSub>
                        </m:num>
                        <m:den>
                          <m:r>
                            <a:rPr kumimoji="1" lang="en-US" altLang="zh-CN" sz="2200" b="0" i="1" smtClean="0">
                              <a:latin typeface="Cambria Math" panose="02040503050406030204" pitchFamily="18" charset="0"/>
                            </a:rPr>
                            <m:t>𝑁</m:t>
                          </m:r>
                        </m:den>
                      </m:f>
                      <m:r>
                        <a:rPr kumimoji="1" lang="en-US" altLang="zh-CN" sz="2200" b="0" i="0" smtClean="0">
                          <a:latin typeface="Cambria Math" panose="02040503050406030204" pitchFamily="18" charset="0"/>
                        </a:rPr>
                        <m:t>=</m:t>
                      </m:r>
                      <m:f>
                        <m:fPr>
                          <m:ctrlPr>
                            <a:rPr kumimoji="1" lang="en-US" altLang="zh-CN" sz="2200" b="0" i="1" smtClean="0">
                              <a:latin typeface="Cambria Math" panose="02040503050406030204" pitchFamily="18" charset="0"/>
                            </a:rPr>
                          </m:ctrlPr>
                        </m:fPr>
                        <m:num>
                          <m:nary>
                            <m:naryPr>
                              <m:chr m:val="∑"/>
                              <m:ctrlPr>
                                <a:rPr kumimoji="1" lang="en-US" altLang="zh-CN" sz="2200" b="0" i="1" smtClean="0">
                                  <a:latin typeface="Cambria Math" panose="02040503050406030204" pitchFamily="18" charset="0"/>
                                </a:rPr>
                              </m:ctrlPr>
                            </m:naryPr>
                            <m:sub>
                              <m:r>
                                <m:rPr>
                                  <m:brk m:alnAt="23"/>
                                </m:rPr>
                                <a:rPr kumimoji="1" lang="en-US" altLang="zh-CN" sz="2200" b="0" i="1" smtClean="0">
                                  <a:latin typeface="Cambria Math" panose="02040503050406030204" pitchFamily="18" charset="0"/>
                                </a:rPr>
                                <m:t>𝑗</m:t>
                              </m:r>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𝑁</m:t>
                              </m:r>
                            </m:sup>
                            <m:e>
                              <m:sSub>
                                <m:sSubPr>
                                  <m:ctrlPr>
                                    <a:rPr kumimoji="1" lang="en-US" altLang="zh-CN" sz="2200" i="1">
                                      <a:latin typeface="Cambria Math" panose="02040503050406030204" pitchFamily="18" charset="0"/>
                                    </a:rPr>
                                  </m:ctrlPr>
                                </m:sSubPr>
                                <m:e>
                                  <m:acc>
                                    <m:accPr>
                                      <m:chr m:val="̂"/>
                                      <m:ctrlPr>
                                        <a:rPr kumimoji="1" lang="en-US" altLang="zh-CN" sz="2200" i="1">
                                          <a:latin typeface="Cambria Math" panose="02040503050406030204" pitchFamily="18" charset="0"/>
                                        </a:rPr>
                                      </m:ctrlPr>
                                    </m:accPr>
                                    <m:e>
                                      <m:r>
                                        <a:rPr kumimoji="1" lang="zh-CN" altLang="en-US" sz="2200" i="1">
                                          <a:latin typeface="Cambria Math" panose="02040503050406030204" pitchFamily="18" charset="0"/>
                                        </a:rPr>
                                        <m:t>𝛾</m:t>
                                      </m:r>
                                    </m:e>
                                  </m:acc>
                                </m:e>
                                <m:sub>
                                  <m:r>
                                    <a:rPr kumimoji="1" lang="en-US" altLang="zh-CN" sz="2200" i="1">
                                      <a:latin typeface="Cambria Math" panose="02040503050406030204" pitchFamily="18" charset="0"/>
                                    </a:rPr>
                                    <m:t>𝑗𝑘</m:t>
                                  </m:r>
                                </m:sub>
                              </m:sSub>
                            </m:e>
                          </m:nary>
                        </m:num>
                        <m:den>
                          <m:r>
                            <a:rPr kumimoji="1" lang="en-US" altLang="zh-CN" sz="2200" b="0" i="1" smtClean="0">
                              <a:latin typeface="Cambria Math" panose="02040503050406030204" pitchFamily="18" charset="0"/>
                            </a:rPr>
                            <m:t>𝑁</m:t>
                          </m:r>
                        </m:den>
                      </m:f>
                    </m:oMath>
                  </m:oMathPara>
                </a14:m>
                <a:endParaRPr lang="zh-CN" altLang="en-US" sz="2200" dirty="0"/>
              </a:p>
            </p:txBody>
          </p:sp>
        </mc:Choice>
        <mc:Fallback xmlns="">
          <p:sp>
            <p:nvSpPr>
              <p:cNvPr id="14" name="文本框 13">
                <a:extLst>
                  <a:ext uri="{FF2B5EF4-FFF2-40B4-BE49-F238E27FC236}">
                    <a16:creationId xmlns:a16="http://schemas.microsoft.com/office/drawing/2014/main" id="{F35A4449-C6A9-D0FE-A574-A96940D8A0C4}"/>
                  </a:ext>
                </a:extLst>
              </p:cNvPr>
              <p:cNvSpPr txBox="1">
                <a:spLocks noRot="1" noChangeAspect="1" noMove="1" noResize="1" noEditPoints="1" noAdjustHandles="1" noChangeArrowheads="1" noChangeShapeType="1" noTextEdit="1"/>
              </p:cNvSpPr>
              <p:nvPr/>
            </p:nvSpPr>
            <p:spPr>
              <a:xfrm>
                <a:off x="3154804" y="4802030"/>
                <a:ext cx="2762203" cy="819712"/>
              </a:xfrm>
              <a:prstGeom prst="rect">
                <a:avLst/>
              </a:prstGeom>
              <a:blipFill>
                <a:blip r:embed="rId5"/>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2C1291A1-92AA-5B3B-85B5-D2A753597A0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44</a:t>
            </a:fld>
            <a:endParaRPr lang="en-US" dirty="0"/>
          </a:p>
        </p:txBody>
      </p:sp>
      <p:sp>
        <p:nvSpPr>
          <p:cNvPr id="3" name="标题 1">
            <a:extLst>
              <a:ext uri="{FF2B5EF4-FFF2-40B4-BE49-F238E27FC236}">
                <a16:creationId xmlns:a16="http://schemas.microsoft.com/office/drawing/2014/main" id="{ABB7FC04-6E61-D238-4DC1-679A0E873929}"/>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算法在高斯混合模型学习中的应用</a:t>
            </a:r>
          </a:p>
        </p:txBody>
      </p:sp>
    </p:spTree>
    <p:extLst>
      <p:ext uri="{BB962C8B-B14F-4D97-AF65-F5344CB8AC3E}">
        <p14:creationId xmlns:p14="http://schemas.microsoft.com/office/powerpoint/2010/main" val="249836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3C92DC-8B26-1B06-4FAB-5772DB3D5B09}"/>
              </a:ext>
            </a:extLst>
          </p:cNvPr>
          <p:cNvSpPr txBox="1"/>
          <p:nvPr/>
        </p:nvSpPr>
        <p:spPr>
          <a:xfrm>
            <a:off x="188313" y="1787360"/>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提纲</a:t>
            </a:r>
          </a:p>
        </p:txBody>
      </p:sp>
      <p:sp>
        <p:nvSpPr>
          <p:cNvPr id="5" name="内容占位符 2">
            <a:extLst>
              <a:ext uri="{FF2B5EF4-FFF2-40B4-BE49-F238E27FC236}">
                <a16:creationId xmlns:a16="http://schemas.microsoft.com/office/drawing/2014/main" id="{5E04D95A-6B1C-A293-2A26-6E6AA09AFD33}"/>
              </a:ext>
            </a:extLst>
          </p:cNvPr>
          <p:cNvSpPr>
            <a:spLocks noGrp="1"/>
          </p:cNvSpPr>
          <p:nvPr>
            <p:ph idx="1"/>
          </p:nvPr>
        </p:nvSpPr>
        <p:spPr>
          <a:xfrm>
            <a:off x="539146" y="2712776"/>
            <a:ext cx="8065708" cy="3502673"/>
          </a:xfrm>
        </p:spPr>
        <p:txBody>
          <a:bodyPr>
            <a:normAutofit/>
          </a:bodyPr>
          <a:lstStyle/>
          <a:p>
            <a:pPr>
              <a:lnSpc>
                <a:spcPct val="150000"/>
              </a:lnSpc>
            </a:pPr>
            <a:r>
              <a:rPr lang="en-US" altLang="zh-CN" sz="2400"/>
              <a:t>EM</a:t>
            </a:r>
            <a:r>
              <a:rPr lang="zh-CN" altLang="en-US" sz="2400"/>
              <a:t>算法的导出</a:t>
            </a:r>
            <a:endParaRPr lang="en-US" altLang="zh-CN" sz="2400"/>
          </a:p>
          <a:p>
            <a:pPr>
              <a:lnSpc>
                <a:spcPct val="150000"/>
              </a:lnSpc>
            </a:pPr>
            <a:r>
              <a:rPr lang="en-US" altLang="zh-CN" sz="2400"/>
              <a:t>EM</a:t>
            </a:r>
            <a:r>
              <a:rPr lang="zh-CN" altLang="en-US" sz="2400"/>
              <a:t>算法收敛性</a:t>
            </a:r>
            <a:endParaRPr lang="en-US" altLang="zh-CN" sz="2400" dirty="0"/>
          </a:p>
          <a:p>
            <a:pPr>
              <a:lnSpc>
                <a:spcPct val="150000"/>
              </a:lnSpc>
            </a:pPr>
            <a:r>
              <a:rPr lang="en-US" altLang="zh-CN" sz="2400"/>
              <a:t>EM</a:t>
            </a:r>
            <a:r>
              <a:rPr lang="zh-CN" altLang="en-US" sz="2400" dirty="0"/>
              <a:t>算法在高斯混合模型学习中</a:t>
            </a:r>
            <a:r>
              <a:rPr lang="zh-CN" altLang="en-US" sz="2400"/>
              <a:t>的应用</a:t>
            </a:r>
            <a:endParaRPr lang="en-US" altLang="zh-CN" sz="2400" dirty="0"/>
          </a:p>
          <a:p>
            <a:pPr>
              <a:lnSpc>
                <a:spcPct val="150000"/>
              </a:lnSpc>
            </a:pPr>
            <a:r>
              <a:rPr lang="en-US" altLang="zh-CN" sz="2400" b="1">
                <a:solidFill>
                  <a:srgbClr val="0070C0"/>
                </a:solidFill>
              </a:rPr>
              <a:t>EM</a:t>
            </a:r>
            <a:r>
              <a:rPr lang="zh-CN" altLang="en-US" sz="2400" b="1" dirty="0">
                <a:solidFill>
                  <a:srgbClr val="0070C0"/>
                </a:solidFill>
              </a:rPr>
              <a:t>算法的</a:t>
            </a:r>
            <a:r>
              <a:rPr lang="zh-CN" altLang="en-US" sz="2400" b="1">
                <a:solidFill>
                  <a:srgbClr val="0070C0"/>
                </a:solidFill>
              </a:rPr>
              <a:t>推广 </a:t>
            </a:r>
            <a:r>
              <a:rPr lang="en-US" altLang="zh-CN" sz="2400" b="1" dirty="0">
                <a:solidFill>
                  <a:srgbClr val="0070C0"/>
                </a:solidFill>
              </a:rPr>
              <a:t>(F</a:t>
            </a:r>
            <a:r>
              <a:rPr lang="zh-CN" altLang="en-US" sz="2400" b="1" dirty="0">
                <a:solidFill>
                  <a:srgbClr val="0070C0"/>
                </a:solidFill>
              </a:rPr>
              <a:t>函数</a:t>
            </a:r>
            <a:r>
              <a:rPr lang="zh-CN" altLang="en-US" sz="2400" b="1">
                <a:solidFill>
                  <a:srgbClr val="0070C0"/>
                </a:solidFill>
              </a:rPr>
              <a:t>极大</a:t>
            </a:r>
            <a:r>
              <a:rPr lang="en-US" altLang="zh-CN" sz="2400" b="1" dirty="0">
                <a:solidFill>
                  <a:srgbClr val="0070C0"/>
                </a:solidFill>
              </a:rPr>
              <a:t>-</a:t>
            </a:r>
            <a:r>
              <a:rPr lang="zh-CN" altLang="en-US" sz="2400" b="1">
                <a:solidFill>
                  <a:srgbClr val="0070C0"/>
                </a:solidFill>
              </a:rPr>
              <a:t>极大</a:t>
            </a:r>
            <a:r>
              <a:rPr lang="en-US" altLang="zh-CN" sz="2400" b="1" dirty="0">
                <a:solidFill>
                  <a:srgbClr val="0070C0"/>
                </a:solidFill>
              </a:rPr>
              <a:t>; GEM)</a:t>
            </a:r>
          </a:p>
          <a:p>
            <a:pPr>
              <a:lnSpc>
                <a:spcPct val="150000"/>
              </a:lnSpc>
            </a:pPr>
            <a:endParaRPr lang="en-US" altLang="zh-CN" sz="2400" b="1" dirty="0">
              <a:solidFill>
                <a:srgbClr val="0070C0"/>
              </a:solidFill>
            </a:endParaRPr>
          </a:p>
          <a:p>
            <a:pPr>
              <a:lnSpc>
                <a:spcPct val="150000"/>
              </a:lnSpc>
            </a:pPr>
            <a:endParaRPr lang="zh-CN" altLang="en-US" sz="2400" dirty="0"/>
          </a:p>
        </p:txBody>
      </p:sp>
      <p:sp>
        <p:nvSpPr>
          <p:cNvPr id="2" name="Slide Number Placeholder 5">
            <a:extLst>
              <a:ext uri="{FF2B5EF4-FFF2-40B4-BE49-F238E27FC236}">
                <a16:creationId xmlns:a16="http://schemas.microsoft.com/office/drawing/2014/main" id="{BED5CCED-F8EB-F035-870B-7CE9552CA5C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45</a:t>
            </a:fld>
            <a:endParaRPr lang="en-US" dirty="0"/>
          </a:p>
        </p:txBody>
      </p:sp>
    </p:spTree>
    <p:extLst>
      <p:ext uri="{BB962C8B-B14F-4D97-AF65-F5344CB8AC3E}">
        <p14:creationId xmlns:p14="http://schemas.microsoft.com/office/powerpoint/2010/main" val="3043821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443F6B7-AC57-1E64-1AE8-301B5A2D4B7D}"/>
              </a:ext>
            </a:extLst>
          </p:cNvPr>
          <p:cNvSpPr txBox="1"/>
          <p:nvPr/>
        </p:nvSpPr>
        <p:spPr>
          <a:xfrm>
            <a:off x="188311"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EM</a:t>
            </a:r>
            <a:r>
              <a:rPr lang="zh-CN" altLang="en-US" sz="3200" b="1" dirty="0">
                <a:solidFill>
                  <a:schemeClr val="accent1">
                    <a:lumMod val="50000"/>
                  </a:schemeClr>
                </a:solidFill>
                <a:ea typeface="+mn-ea"/>
              </a:rPr>
              <a:t>算法的推广</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54B5D2F-4A78-8A7B-3116-F5945A5CBA47}"/>
                  </a:ext>
                </a:extLst>
              </p:cNvPr>
              <p:cNvSpPr>
                <a:spLocks noGrp="1"/>
              </p:cNvSpPr>
              <p:nvPr>
                <p:ph idx="1"/>
              </p:nvPr>
            </p:nvSpPr>
            <p:spPr>
              <a:xfrm>
                <a:off x="425116" y="2574759"/>
                <a:ext cx="8320621" cy="3858126"/>
              </a:xfrm>
            </p:spPr>
            <p:txBody>
              <a:bodyPr/>
              <a:lstStyle/>
              <a:p>
                <a:r>
                  <a:rPr kumimoji="1" lang="en-US" altLang="zh-CN" sz="2200" dirty="0"/>
                  <a:t>EM</a:t>
                </a:r>
                <a:r>
                  <a:rPr kumimoji="1" lang="zh-CN" altLang="en-US" sz="2200" dirty="0"/>
                  <a:t>算法可以解释为</a:t>
                </a:r>
                <a14:m>
                  <m:oMath xmlns:m="http://schemas.openxmlformats.org/officeDocument/2006/math">
                    <m:r>
                      <a:rPr kumimoji="1" lang="en-US" altLang="zh-CN" sz="2200" i="1" dirty="0" smtClean="0">
                        <a:latin typeface="Cambria Math" panose="02040503050406030204" pitchFamily="18" charset="0"/>
                      </a:rPr>
                      <m:t>𝐹</m:t>
                    </m:r>
                  </m:oMath>
                </a14:m>
                <a:r>
                  <a:rPr kumimoji="1" lang="zh-CN" altLang="en-US" sz="2200" dirty="0"/>
                  <a:t>函数的极大</a:t>
                </a:r>
                <a:r>
                  <a:rPr kumimoji="1" lang="en-US" altLang="zh-CN" sz="2200" dirty="0"/>
                  <a:t>—</a:t>
                </a:r>
                <a:r>
                  <a:rPr kumimoji="1" lang="zh-CN" altLang="en-US" sz="2200" dirty="0"/>
                  <a:t>极大算法</a:t>
                </a:r>
                <a:r>
                  <a:rPr kumimoji="1" lang="en-US" altLang="zh-CN" sz="2200" dirty="0"/>
                  <a:t> (maximization- maximization algorithm; MM)</a:t>
                </a:r>
              </a:p>
              <a:p>
                <a:r>
                  <a:rPr kumimoji="1" lang="zh-CN" altLang="en-US" sz="2200" dirty="0"/>
                  <a:t>广义期望极大</a:t>
                </a:r>
                <a:r>
                  <a:rPr kumimoji="1" lang="en-US" altLang="zh-CN" sz="2200" dirty="0"/>
                  <a:t> (Generalization</a:t>
                </a:r>
                <a:r>
                  <a:rPr kumimoji="1" lang="zh-CN" altLang="en-US" sz="2200" dirty="0"/>
                  <a:t> </a:t>
                </a:r>
                <a:r>
                  <a:rPr kumimoji="1" lang="en-US" altLang="zh-CN" sz="2200" dirty="0"/>
                  <a:t>Expectation</a:t>
                </a:r>
                <a:r>
                  <a:rPr kumimoji="1" lang="zh-CN" altLang="en-US" sz="2200" dirty="0"/>
                  <a:t> </a:t>
                </a:r>
                <a:r>
                  <a:rPr kumimoji="1" lang="en-US" altLang="zh-CN" sz="2200" dirty="0"/>
                  <a:t>Maximization,</a:t>
                </a:r>
                <a:r>
                  <a:rPr kumimoji="1" lang="zh-CN" altLang="en-US" sz="2200" dirty="0"/>
                  <a:t> </a:t>
                </a:r>
                <a:r>
                  <a:rPr kumimoji="1" lang="en-US" altLang="zh-CN" sz="2200" dirty="0"/>
                  <a:t>GEM)</a:t>
                </a:r>
              </a:p>
              <a:p>
                <a:endParaRPr kumimoji="1" lang="en-US" altLang="zh-CN" sz="2200" dirty="0"/>
              </a:p>
              <a:p>
                <a:pPr marL="0" indent="0">
                  <a:lnSpc>
                    <a:spcPct val="110000"/>
                  </a:lnSpc>
                  <a:buNone/>
                </a:pPr>
                <a:r>
                  <a:rPr kumimoji="1" lang="zh-CN" altLang="en-US" sz="2200" b="1" dirty="0">
                    <a:solidFill>
                      <a:srgbClr val="C00000"/>
                    </a:solidFill>
                  </a:rPr>
                  <a:t>定义</a:t>
                </a:r>
                <a:r>
                  <a:rPr kumimoji="1" lang="en-US" altLang="zh-CN" sz="2200" b="1" dirty="0">
                    <a:solidFill>
                      <a:srgbClr val="C00000"/>
                    </a:solidFill>
                  </a:rPr>
                  <a:t>9.3 (</a:t>
                </a:r>
                <a14:m>
                  <m:oMath xmlns:m="http://schemas.openxmlformats.org/officeDocument/2006/math">
                    <m:r>
                      <a:rPr kumimoji="1" lang="en-US" altLang="zh-CN" sz="2200" b="1" i="1">
                        <a:solidFill>
                          <a:srgbClr val="C00000"/>
                        </a:solidFill>
                        <a:latin typeface="Cambria Math" panose="02040503050406030204" pitchFamily="18" charset="0"/>
                      </a:rPr>
                      <m:t>𝑭</m:t>
                    </m:r>
                  </m:oMath>
                </a14:m>
                <a:r>
                  <a:rPr kumimoji="1" lang="zh-CN" altLang="en-US" sz="2200" b="1" dirty="0">
                    <a:solidFill>
                      <a:srgbClr val="C00000"/>
                    </a:solidFill>
                  </a:rPr>
                  <a:t>函数</a:t>
                </a:r>
                <a:r>
                  <a:rPr kumimoji="1" lang="en-US" altLang="zh-CN" sz="2200" b="1" dirty="0">
                    <a:solidFill>
                      <a:srgbClr val="C00000"/>
                    </a:solidFill>
                  </a:rPr>
                  <a:t>)</a:t>
                </a:r>
              </a:p>
              <a:p>
                <a:pPr marL="0" indent="0">
                  <a:lnSpc>
                    <a:spcPct val="110000"/>
                  </a:lnSpc>
                  <a:buNone/>
                </a:pPr>
                <a:r>
                  <a:rPr kumimoji="1" lang="en-US" altLang="zh-CN" sz="2200" dirty="0"/>
                  <a:t>         </a:t>
                </a:r>
                <a:r>
                  <a:rPr kumimoji="1" lang="zh-CN" altLang="en-US" sz="2200" dirty="0"/>
                  <a:t>假设隐变量数据</a:t>
                </a:r>
                <a14:m>
                  <m:oMath xmlns:m="http://schemas.openxmlformats.org/officeDocument/2006/math">
                    <m:r>
                      <a:rPr kumimoji="1" lang="en-US" altLang="zh-CN" sz="2200" i="1">
                        <a:latin typeface="Cambria Math" panose="02040503050406030204" pitchFamily="18" charset="0"/>
                      </a:rPr>
                      <m:t>𝑍</m:t>
                    </m:r>
                  </m:oMath>
                </a14:m>
                <a:r>
                  <a:rPr kumimoji="1" lang="zh-CN" altLang="en-US" sz="2200" dirty="0"/>
                  <a:t>的概率分布为</a:t>
                </a:r>
                <a14:m>
                  <m:oMath xmlns:m="http://schemas.openxmlformats.org/officeDocument/2006/math">
                    <m:acc>
                      <m:accPr>
                        <m:chr m:val="̃"/>
                        <m:ctrlPr>
                          <a:rPr kumimoji="1" lang="zh-CN" altLang="en-US" sz="2200" i="1" smtClean="0">
                            <a:latin typeface="Cambria Math" panose="02040503050406030204" pitchFamily="18" charset="0"/>
                          </a:rPr>
                        </m:ctrlPr>
                      </m:accPr>
                      <m:e>
                        <m:r>
                          <a:rPr kumimoji="1" lang="en-US" altLang="zh-CN" sz="2200" b="0" i="1" smtClean="0">
                            <a:latin typeface="Cambria Math" panose="02040503050406030204" pitchFamily="18" charset="0"/>
                          </a:rPr>
                          <m:t>𝑃</m:t>
                        </m:r>
                      </m:e>
                    </m:acc>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r>
                      <a:rPr kumimoji="1" lang="en-US" altLang="zh-CN" sz="2200" b="0" i="1" smtClean="0">
                        <a:latin typeface="Cambria Math" panose="02040503050406030204" pitchFamily="18" charset="0"/>
                      </a:rPr>
                      <m:t>)</m:t>
                    </m:r>
                  </m:oMath>
                </a14:m>
                <a:r>
                  <a:rPr kumimoji="1" lang="en-US" altLang="zh-CN" sz="2200" dirty="0"/>
                  <a:t>, </a:t>
                </a:r>
                <a:r>
                  <a:rPr kumimoji="1" lang="zh-CN" altLang="en-US" sz="2200" dirty="0"/>
                  <a:t>定义分布</a:t>
                </a:r>
                <a14:m>
                  <m:oMath xmlns:m="http://schemas.openxmlformats.org/officeDocument/2006/math">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oMath>
                </a14:m>
                <a:r>
                  <a:rPr kumimoji="1" lang="zh-CN" altLang="en-US" sz="2200" dirty="0"/>
                  <a:t>与参数</a:t>
                </a:r>
                <a14:m>
                  <m:oMath xmlns:m="http://schemas.openxmlformats.org/officeDocument/2006/math">
                    <m:r>
                      <a:rPr kumimoji="1" lang="zh-CN" altLang="en-US" sz="2200" i="1" dirty="0">
                        <a:latin typeface="Cambria Math" panose="02040503050406030204" pitchFamily="18" charset="0"/>
                      </a:rPr>
                      <m:t>𝜃</m:t>
                    </m:r>
                  </m:oMath>
                </a14:m>
                <a:r>
                  <a:rPr kumimoji="1" lang="zh-CN" altLang="en-US" sz="2200" dirty="0"/>
                  <a:t>的函数 </a:t>
                </a:r>
                <a14:m>
                  <m:oMath xmlns:m="http://schemas.openxmlformats.org/officeDocument/2006/math">
                    <m:r>
                      <a:rPr kumimoji="1" lang="en-US" altLang="zh-CN" sz="2200" b="0" i="1" smtClean="0">
                        <a:latin typeface="Cambria Math" panose="02040503050406030204" pitchFamily="18" charset="0"/>
                      </a:rPr>
                      <m:t>𝐹</m:t>
                    </m:r>
                    <m:r>
                      <a:rPr kumimoji="1" lang="en-US" altLang="zh-CN" sz="2200" b="0" i="1" smtClean="0">
                        <a:latin typeface="Cambria Math" panose="02040503050406030204" pitchFamily="18" charset="0"/>
                      </a:rPr>
                      <m:t>(</m:t>
                    </m:r>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oMath>
                </a14:m>
                <a:r>
                  <a:rPr kumimoji="1" lang="en-US" altLang="zh-CN" sz="2200" dirty="0"/>
                  <a:t>,</a:t>
                </a:r>
                <a14:m>
                  <m:oMath xmlns:m="http://schemas.openxmlformats.org/officeDocument/2006/math">
                    <m:r>
                      <a:rPr kumimoji="1" lang="zh-CN" altLang="en-US" sz="2200" i="1" dirty="0" smtClean="0">
                        <a:latin typeface="Cambria Math" panose="02040503050406030204" pitchFamily="18" charset="0"/>
                      </a:rPr>
                      <m:t>𝜃</m:t>
                    </m:r>
                    <m:r>
                      <a:rPr kumimoji="1" lang="en-US" altLang="zh-CN" sz="2200" b="0" i="1" dirty="0" smtClean="0">
                        <a:latin typeface="Cambria Math" panose="02040503050406030204" pitchFamily="18" charset="0"/>
                      </a:rPr>
                      <m:t>)</m:t>
                    </m:r>
                  </m:oMath>
                </a14:m>
                <a:r>
                  <a:rPr kumimoji="1" lang="en-US" altLang="zh-CN" sz="2200" dirty="0"/>
                  <a:t>:</a:t>
                </a:r>
              </a:p>
              <a:p>
                <a:pPr marL="0" indent="0">
                  <a:lnSpc>
                    <a:spcPct val="110000"/>
                  </a:lnSpc>
                  <a:buNone/>
                </a:pPr>
                <a:r>
                  <a:rPr kumimoji="1" lang="en-US" altLang="zh-CN" sz="2200" dirty="0"/>
                  <a:t>                                  </a:t>
                </a:r>
                <a14:m>
                  <m:oMath xmlns:m="http://schemas.openxmlformats.org/officeDocument/2006/math">
                    <m:r>
                      <a:rPr kumimoji="1" lang="en-US" altLang="zh-CN" sz="2200" i="1">
                        <a:latin typeface="Cambria Math" panose="02040503050406030204" pitchFamily="18" charset="0"/>
                      </a:rPr>
                      <m:t>𝐹</m:t>
                    </m:r>
                    <m:r>
                      <a:rPr kumimoji="1" lang="en-US" altLang="zh-CN" sz="2200" i="1">
                        <a:latin typeface="Cambria Math" panose="02040503050406030204" pitchFamily="18" charset="0"/>
                      </a:rPr>
                      <m:t>(</m:t>
                    </m:r>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oMath>
                </a14:m>
                <a:r>
                  <a:rPr kumimoji="1" lang="en-US" altLang="zh-CN" sz="2200" dirty="0"/>
                  <a:t>,</a:t>
                </a:r>
                <a14:m>
                  <m:oMath xmlns:m="http://schemas.openxmlformats.org/officeDocument/2006/math">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r>
                      <a:rPr kumimoji="1" lang="en-US" altLang="zh-CN" sz="2200" b="0" i="0" dirty="0" smtClean="0">
                        <a:latin typeface="Cambria Math" panose="02040503050406030204" pitchFamily="18" charset="0"/>
                      </a:rPr>
                      <m:t>=</m:t>
                    </m:r>
                    <m:sSub>
                      <m:sSubPr>
                        <m:ctrlPr>
                          <a:rPr kumimoji="1" lang="en-US" altLang="zh-CN" sz="2200" b="0" i="1" dirty="0" smtClean="0">
                            <a:latin typeface="Cambria Math" panose="02040503050406030204" pitchFamily="18" charset="0"/>
                          </a:rPr>
                        </m:ctrlPr>
                      </m:sSubPr>
                      <m:e>
                        <m:r>
                          <a:rPr kumimoji="1" lang="en-US" altLang="zh-CN" sz="2200" b="0" i="1" dirty="0" smtClean="0">
                            <a:latin typeface="Cambria Math" panose="02040503050406030204" pitchFamily="18" charset="0"/>
                          </a:rPr>
                          <m:t>𝐸</m:t>
                        </m:r>
                      </m:e>
                      <m:sub>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sub>
                    </m:sSub>
                    <m:r>
                      <a:rPr kumimoji="1" lang="en-US" altLang="zh-CN" sz="2200" b="0" i="1" dirty="0" smtClean="0">
                        <a:latin typeface="Cambria Math" panose="02040503050406030204" pitchFamily="18" charset="0"/>
                      </a:rPr>
                      <m:t>[</m:t>
                    </m:r>
                    <m:r>
                      <m:rPr>
                        <m:sty m:val="p"/>
                      </m:rPr>
                      <a:rPr kumimoji="1" lang="en-US" altLang="zh-CN" sz="2200" i="0" dirty="0">
                        <a:latin typeface="Cambria Math" panose="02040503050406030204" pitchFamily="18" charset="0"/>
                      </a:rPr>
                      <m:t>log</m:t>
                    </m:r>
                    <m:r>
                      <a:rPr kumimoji="1" lang="en-US" altLang="zh-CN" sz="2200" b="0" i="1" dirty="0" smtClean="0">
                        <a:latin typeface="Cambria Math" panose="02040503050406030204" pitchFamily="18" charset="0"/>
                      </a:rPr>
                      <m:t> </m:t>
                    </m:r>
                    <m:r>
                      <a:rPr kumimoji="1" lang="en-US" altLang="zh-CN" sz="2200" i="1" dirty="0">
                        <a:latin typeface="Cambria Math" panose="02040503050406030204" pitchFamily="18" charset="0"/>
                      </a:rPr>
                      <m:t>𝑃</m:t>
                    </m:r>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𝑌</m:t>
                        </m:r>
                        <m:r>
                          <a:rPr kumimoji="1" lang="en-US" altLang="zh-CN" sz="2200" i="1" dirty="0">
                            <a:latin typeface="Cambria Math" panose="02040503050406030204" pitchFamily="18" charset="0"/>
                          </a:rPr>
                          <m:t>,</m:t>
                        </m:r>
                        <m:r>
                          <a:rPr kumimoji="1" lang="en-US" altLang="zh-CN" sz="2200" i="1" dirty="0">
                            <a:latin typeface="Cambria Math" panose="02040503050406030204" pitchFamily="18" charset="0"/>
                          </a:rPr>
                          <m:t>𝑍</m:t>
                        </m:r>
                      </m:e>
                      <m:e>
                        <m:r>
                          <a:rPr kumimoji="1" lang="zh-CN" altLang="en-US" sz="2200" i="1" dirty="0">
                            <a:latin typeface="Cambria Math" panose="02040503050406030204" pitchFamily="18" charset="0"/>
                          </a:rPr>
                          <m:t>𝜃</m:t>
                        </m:r>
                      </m:e>
                    </m:d>
                    <m:r>
                      <a:rPr kumimoji="1" lang="en-US" altLang="zh-CN" sz="2200">
                        <a:latin typeface="Cambria Math" panose="02040503050406030204" pitchFamily="18" charset="0"/>
                      </a:rPr>
                      <m:t>]</m:t>
                    </m:r>
                    <m:r>
                      <a:rPr kumimoji="1" lang="en-US" altLang="zh-CN" sz="2200" i="1" dirty="0">
                        <a:latin typeface="Cambria Math" panose="02040503050406030204" pitchFamily="18" charset="0"/>
                      </a:rPr>
                      <m:t>+</m:t>
                    </m:r>
                    <m:r>
                      <a:rPr kumimoji="1" lang="en-US" altLang="zh-CN" sz="2200" b="0" i="1" dirty="0" smtClean="0">
                        <a:latin typeface="Cambria Math" panose="02040503050406030204" pitchFamily="18" charset="0"/>
                      </a:rPr>
                      <m:t>𝐻</m:t>
                    </m:r>
                    <m:d>
                      <m:dPr>
                        <m:ctrlPr>
                          <a:rPr kumimoji="1" lang="en-US" altLang="zh-CN" sz="2200" b="0" i="1" dirty="0" smtClean="0">
                            <a:latin typeface="Cambria Math" panose="02040503050406030204" pitchFamily="18" charset="0"/>
                          </a:rPr>
                        </m:ctrlPr>
                      </m:d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e>
                    </m:d>
                  </m:oMath>
                </a14:m>
                <a:endParaRPr kumimoji="1" lang="en-US" altLang="zh-CN" sz="2200" dirty="0"/>
              </a:p>
              <a:p>
                <a:endParaRPr kumimoji="1" lang="en-US" altLang="zh-CN" sz="2200" dirty="0"/>
              </a:p>
              <a:p>
                <a:endParaRPr kumimoji="1" lang="zh-CN" altLang="en-US" dirty="0"/>
              </a:p>
            </p:txBody>
          </p:sp>
        </mc:Choice>
        <mc:Fallback xmlns="">
          <p:sp>
            <p:nvSpPr>
              <p:cNvPr id="5" name="内容占位符 2">
                <a:extLst>
                  <a:ext uri="{FF2B5EF4-FFF2-40B4-BE49-F238E27FC236}">
                    <a16:creationId xmlns:a16="http://schemas.microsoft.com/office/drawing/2014/main" id="{154B5D2F-4A78-8A7B-3116-F5945A5CBA47}"/>
                  </a:ext>
                </a:extLst>
              </p:cNvPr>
              <p:cNvSpPr>
                <a:spLocks noGrp="1" noRot="1" noChangeAspect="1" noMove="1" noResize="1" noEditPoints="1" noAdjustHandles="1" noChangeArrowheads="1" noChangeShapeType="1" noTextEdit="1"/>
              </p:cNvSpPr>
              <p:nvPr>
                <p:ph idx="1"/>
              </p:nvPr>
            </p:nvSpPr>
            <p:spPr>
              <a:xfrm>
                <a:off x="425116" y="2574759"/>
                <a:ext cx="8320621" cy="3858126"/>
              </a:xfrm>
              <a:blipFill>
                <a:blip r:embed="rId2"/>
                <a:stretch>
                  <a:fillRect l="-952" t="-189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59B72F8-7AC3-277C-9B95-E604022AD7C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46</a:t>
            </a:fld>
            <a:endParaRPr lang="en-US" dirty="0"/>
          </a:p>
        </p:txBody>
      </p:sp>
    </p:spTree>
    <p:extLst>
      <p:ext uri="{BB962C8B-B14F-4D97-AF65-F5344CB8AC3E}">
        <p14:creationId xmlns:p14="http://schemas.microsoft.com/office/powerpoint/2010/main" val="429307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F5B8CD4B-86FA-7E05-75A9-EAB99AE81BF6}"/>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kumimoji="1" lang="en-US" altLang="zh-CN" sz="3200" b="1" i="1" smtClean="0">
                        <a:solidFill>
                          <a:srgbClr val="002060"/>
                        </a:solidFill>
                        <a:latin typeface="Cambria Math" panose="02040503050406030204" pitchFamily="18" charset="0"/>
                      </a:rPr>
                      <m:t>𝑭</m:t>
                    </m:r>
                  </m:oMath>
                </a14:m>
                <a:r>
                  <a:rPr lang="zh-CN" altLang="en-US" sz="3200" b="1" dirty="0">
                    <a:solidFill>
                      <a:schemeClr val="accent1">
                        <a:lumMod val="50000"/>
                      </a:schemeClr>
                    </a:solidFill>
                    <a:latin typeface="+mn-lt"/>
                    <a:ea typeface="+mn-ea"/>
                  </a:rPr>
                  <a:t>函数的极大</a:t>
                </a:r>
                <a:r>
                  <a:rPr lang="en-US" altLang="zh-CN" sz="3200" b="1" dirty="0">
                    <a:solidFill>
                      <a:schemeClr val="accent1">
                        <a:lumMod val="50000"/>
                      </a:schemeClr>
                    </a:solidFill>
                    <a:latin typeface="+mn-lt"/>
                    <a:ea typeface="+mn-ea"/>
                  </a:rPr>
                  <a:t>—</a:t>
                </a:r>
                <a:r>
                  <a:rPr lang="zh-CN" altLang="en-US" sz="3200" b="1" dirty="0">
                    <a:solidFill>
                      <a:schemeClr val="accent1">
                        <a:lumMod val="50000"/>
                      </a:schemeClr>
                    </a:solidFill>
                    <a:latin typeface="+mn-lt"/>
                    <a:ea typeface="+mn-ea"/>
                  </a:rPr>
                  <a:t>极大算法</a:t>
                </a:r>
              </a:p>
            </p:txBody>
          </p:sp>
        </mc:Choice>
        <mc:Fallback xmlns="">
          <p:sp>
            <p:nvSpPr>
              <p:cNvPr id="4" name="标题 1">
                <a:extLst>
                  <a:ext uri="{FF2B5EF4-FFF2-40B4-BE49-F238E27FC236}">
                    <a16:creationId xmlns:a16="http://schemas.microsoft.com/office/drawing/2014/main" id="{F5B8CD4B-86FA-7E05-75A9-EAB99AE81BF6}"/>
                  </a:ext>
                </a:extLst>
              </p:cNvPr>
              <p:cNvSpPr txBox="1">
                <a:spLocks noRot="1" noChangeAspect="1" noMove="1" noResize="1" noEditPoints="1" noAdjustHandles="1" noChangeArrowheads="1" noChangeShapeType="1" noTextEdit="1"/>
              </p:cNvSpPr>
              <p:nvPr/>
            </p:nvSpPr>
            <p:spPr>
              <a:xfrm>
                <a:off x="195745" y="1652272"/>
                <a:ext cx="8416541" cy="994172"/>
              </a:xfrm>
              <a:prstGeom prst="rect">
                <a:avLst/>
              </a:prstGeom>
              <a:blipFill>
                <a:blip r:embed="rId2"/>
                <a:stretch>
                  <a:fillRect l="-7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15F9C1C8-65BB-7AB5-71C7-6BDF9D0912B7}"/>
                  </a:ext>
                </a:extLst>
              </p:cNvPr>
              <p:cNvSpPr>
                <a:spLocks noGrp="1"/>
              </p:cNvSpPr>
              <p:nvPr>
                <p:ph idx="1"/>
              </p:nvPr>
            </p:nvSpPr>
            <p:spPr>
              <a:xfrm>
                <a:off x="449179" y="2494548"/>
                <a:ext cx="8163108" cy="4141536"/>
              </a:xfrm>
            </p:spPr>
            <p:txBody>
              <a:bodyPr>
                <a:normAutofit/>
              </a:bodyPr>
              <a:lstStyle/>
              <a:p>
                <a:pPr marL="0" indent="0">
                  <a:lnSpc>
                    <a:spcPct val="110000"/>
                  </a:lnSpc>
                  <a:buNone/>
                </a:pPr>
                <a:r>
                  <a:rPr kumimoji="1" lang="zh-CN" altLang="en-US" sz="2200" b="1" dirty="0">
                    <a:solidFill>
                      <a:srgbClr val="C00000"/>
                    </a:solidFill>
                  </a:rPr>
                  <a:t>引理</a:t>
                </a:r>
                <a:r>
                  <a:rPr kumimoji="1" lang="en-US" altLang="zh-CN" sz="2200" b="1" dirty="0">
                    <a:solidFill>
                      <a:srgbClr val="C00000"/>
                    </a:solidFill>
                  </a:rPr>
                  <a:t>9.1</a:t>
                </a:r>
              </a:p>
              <a:p>
                <a:pPr marL="0" indent="0">
                  <a:lnSpc>
                    <a:spcPct val="110000"/>
                  </a:lnSpc>
                  <a:buNone/>
                </a:pPr>
                <a:r>
                  <a:rPr kumimoji="1" lang="en-US" altLang="zh-CN" sz="2200" dirty="0"/>
                  <a:t>         </a:t>
                </a:r>
                <a:r>
                  <a:rPr kumimoji="1" lang="zh-CN" altLang="en-US" sz="2200" dirty="0"/>
                  <a:t>对于固定的</a:t>
                </a:r>
                <a14:m>
                  <m:oMath xmlns:m="http://schemas.openxmlformats.org/officeDocument/2006/math">
                    <m:r>
                      <a:rPr kumimoji="1" lang="el-GR" altLang="zh-CN" sz="2200" i="1" dirty="0" smtClean="0">
                        <a:latin typeface="Cambria Math" panose="02040503050406030204" pitchFamily="18" charset="0"/>
                      </a:rPr>
                      <m:t>𝜃</m:t>
                    </m:r>
                    <m:r>
                      <a:rPr kumimoji="1" lang="el-GR" altLang="zh-CN" sz="2200" i="1" dirty="0" smtClean="0">
                        <a:latin typeface="Cambria Math" panose="02040503050406030204" pitchFamily="18" charset="0"/>
                      </a:rPr>
                      <m:t> </m:t>
                    </m:r>
                  </m:oMath>
                </a14:m>
                <a:r>
                  <a:rPr kumimoji="1" lang="en-US" altLang="zh-CN" sz="2200" dirty="0"/>
                  <a:t>, </a:t>
                </a:r>
                <a:r>
                  <a:rPr kumimoji="1" lang="zh-CN" altLang="en-US" sz="2200" dirty="0"/>
                  <a:t>存在唯一的分布</a:t>
                </a:r>
                <a14:m>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e>
                      <m:sub>
                        <m:r>
                          <a:rPr kumimoji="1" lang="zh-CN" altLang="en-US" sz="2200" i="1" dirty="0">
                            <a:latin typeface="Cambria Math" panose="02040503050406030204" pitchFamily="18" charset="0"/>
                          </a:rPr>
                          <m:t>𝜃</m:t>
                        </m:r>
                      </m:sub>
                    </m:sSub>
                  </m:oMath>
                </a14:m>
                <a:r>
                  <a:rPr kumimoji="1" lang="zh-CN" altLang="en-US" sz="2200" dirty="0"/>
                  <a:t>极大化</a:t>
                </a:r>
                <a:r>
                  <a:rPr kumimoji="1" lang="en-US" altLang="zh-CN" sz="2200" dirty="0"/>
                  <a:t> </a:t>
                </a:r>
                <a14:m>
                  <m:oMath xmlns:m="http://schemas.openxmlformats.org/officeDocument/2006/math">
                    <m:r>
                      <a:rPr kumimoji="1" lang="en-US" altLang="zh-CN" sz="2200" i="1">
                        <a:latin typeface="Cambria Math" panose="02040503050406030204" pitchFamily="18" charset="0"/>
                      </a:rPr>
                      <m:t>𝐹</m:t>
                    </m:r>
                    <m:r>
                      <a:rPr kumimoji="1" lang="en-US" altLang="zh-CN" sz="2200" i="1">
                        <a:latin typeface="Cambria Math" panose="02040503050406030204" pitchFamily="18" charset="0"/>
                      </a:rPr>
                      <m:t>(</m:t>
                    </m:r>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r>
                      <m:rPr>
                        <m:nor/>
                      </m:rPr>
                      <a:rPr kumimoji="1" lang="en-US" altLang="zh-CN" sz="2200" dirty="0"/>
                      <m:t>,</m:t>
                    </m:r>
                    <m:r>
                      <a:rPr kumimoji="1" lang="zh-CN" altLang="en-US"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en-US" altLang="zh-CN" sz="2200" dirty="0"/>
                  <a:t>, </a:t>
                </a:r>
                <a:r>
                  <a:rPr kumimoji="1" lang="zh-CN" altLang="en-US" sz="2200" dirty="0"/>
                  <a:t>这时</a:t>
                </a:r>
                <a:endParaRPr kumimoji="1" lang="en-US" altLang="zh-CN" sz="2200" dirty="0"/>
              </a:p>
              <a:p>
                <a:pPr marL="0" indent="0" algn="ctr">
                  <a:lnSpc>
                    <a:spcPct val="110000"/>
                  </a:lnSpc>
                  <a:buNone/>
                </a:pPr>
                <a14:m>
                  <m:oMath xmlns:m="http://schemas.openxmlformats.org/officeDocument/2006/math">
                    <m:sSub>
                      <m:sSubPr>
                        <m:ctrlPr>
                          <a:rPr kumimoji="1" lang="en-US" altLang="zh-CN" sz="2200" i="1" smtClean="0">
                            <a:latin typeface="Cambria Math" panose="02040503050406030204" pitchFamily="18" charset="0"/>
                          </a:rPr>
                        </m:ctrlPr>
                      </m:sSub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e>
                      <m:sub>
                        <m:r>
                          <a:rPr kumimoji="1" lang="zh-CN" altLang="en-US" sz="2200" i="1" dirty="0">
                            <a:latin typeface="Cambria Math" panose="02040503050406030204" pitchFamily="18" charset="0"/>
                          </a:rPr>
                          <m:t>𝜃</m:t>
                        </m:r>
                      </m:sub>
                    </m:sSub>
                    <m:d>
                      <m:dPr>
                        <m:ctrlPr>
                          <a:rPr kumimoji="1" lang="en-US" altLang="zh-CN" sz="2200" b="0" i="1" dirty="0" smtClean="0">
                            <a:latin typeface="Cambria Math" panose="02040503050406030204" pitchFamily="18" charset="0"/>
                          </a:rPr>
                        </m:ctrlPr>
                      </m:dPr>
                      <m:e>
                        <m:r>
                          <a:rPr kumimoji="1" lang="en-US" altLang="zh-CN" sz="2200" i="1" dirty="0">
                            <a:latin typeface="Cambria Math" panose="02040503050406030204" pitchFamily="18" charset="0"/>
                          </a:rPr>
                          <m:t>𝑍</m:t>
                        </m:r>
                      </m:e>
                    </m:d>
                    <m:r>
                      <a:rPr kumimoji="1" lang="en-US" altLang="zh-CN" sz="2200" b="0" i="0" dirty="0" smtClean="0">
                        <a:latin typeface="Cambria Math" panose="02040503050406030204" pitchFamily="18" charset="0"/>
                      </a:rPr>
                      <m:t>=</m:t>
                    </m:r>
                  </m:oMath>
                </a14:m>
                <a:r>
                  <a:rPr kumimoji="1" lang="en-US" altLang="zh-CN" sz="2200" dirty="0"/>
                  <a:t> </a:t>
                </a:r>
                <a14:m>
                  <m:oMath xmlns:m="http://schemas.openxmlformats.org/officeDocument/2006/math">
                    <m:r>
                      <a:rPr kumimoji="1" lang="en-US" altLang="zh-CN" sz="2200" i="1" dirty="0">
                        <a:latin typeface="Cambria Math" panose="02040503050406030204" pitchFamily="18" charset="0"/>
                      </a:rPr>
                      <m:t>𝑃</m:t>
                    </m:r>
                    <m:d>
                      <m:dPr>
                        <m:ctrlPr>
                          <a:rPr kumimoji="1" lang="en-US" altLang="zh-CN" sz="2200" i="1" dirty="0">
                            <a:latin typeface="Cambria Math" panose="02040503050406030204" pitchFamily="18" charset="0"/>
                          </a:rPr>
                        </m:ctrlPr>
                      </m:dPr>
                      <m:e>
                        <m:r>
                          <a:rPr kumimoji="1" lang="en-US" altLang="zh-CN" sz="2200" b="0" i="1" dirty="0" smtClean="0">
                            <a:latin typeface="Cambria Math" panose="02040503050406030204" pitchFamily="18" charset="0"/>
                          </a:rPr>
                          <m:t>𝑍</m:t>
                        </m:r>
                      </m:e>
                      <m:e>
                        <m:r>
                          <a:rPr kumimoji="1" lang="en-US" altLang="zh-CN" sz="2200" b="0" i="1" dirty="0" smtClean="0">
                            <a:latin typeface="Cambria Math" panose="02040503050406030204" pitchFamily="18" charset="0"/>
                          </a:rPr>
                          <m:t>𝑌</m:t>
                        </m:r>
                        <m:r>
                          <a:rPr kumimoji="1" lang="en-US" altLang="zh-CN" sz="2200" b="0" i="1" dirty="0" smtClean="0">
                            <a:latin typeface="Cambria Math" panose="02040503050406030204" pitchFamily="18" charset="0"/>
                          </a:rPr>
                          <m:t>,</m:t>
                        </m:r>
                        <m:r>
                          <a:rPr kumimoji="1" lang="zh-CN" altLang="en-US" sz="2200" i="1" dirty="0">
                            <a:latin typeface="Cambria Math" panose="02040503050406030204" pitchFamily="18" charset="0"/>
                          </a:rPr>
                          <m:t>𝜃</m:t>
                        </m:r>
                      </m:e>
                    </m:d>
                  </m:oMath>
                </a14:m>
                <a:endParaRPr kumimoji="1" lang="en-US" altLang="zh-CN" sz="2200" dirty="0"/>
              </a:p>
              <a:p>
                <a:pPr marL="0" indent="0">
                  <a:lnSpc>
                    <a:spcPct val="110000"/>
                  </a:lnSpc>
                  <a:buNone/>
                </a:pPr>
                <a:r>
                  <a:rPr kumimoji="1" lang="zh-CN" altLang="en-US" sz="2200" dirty="0"/>
                  <a:t>并且</a:t>
                </a:r>
                <a:r>
                  <a:rPr kumimoji="1" lang="en-US" altLang="zh-CN" sz="2200" dirty="0"/>
                  <a:t> </a:t>
                </a:r>
                <a14:m>
                  <m:oMath xmlns:m="http://schemas.openxmlformats.org/officeDocument/2006/math">
                    <m:sSub>
                      <m:sSubPr>
                        <m:ctrlPr>
                          <a:rPr kumimoji="1" lang="en-US" altLang="zh-CN" sz="2200" i="1">
                            <a:latin typeface="Cambria Math" panose="02040503050406030204" pitchFamily="18" charset="0"/>
                          </a:rPr>
                        </m:ctrlPr>
                      </m:sSub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e>
                      <m:sub>
                        <m:r>
                          <a:rPr kumimoji="1" lang="zh-CN" altLang="en-US" sz="2200" i="1" dirty="0">
                            <a:latin typeface="Cambria Math" panose="02040503050406030204" pitchFamily="18" charset="0"/>
                          </a:rPr>
                          <m:t>𝜃</m:t>
                        </m:r>
                      </m:sub>
                    </m:sSub>
                  </m:oMath>
                </a14:m>
                <a:r>
                  <a:rPr kumimoji="1" lang="en-US" altLang="zh-CN" sz="2200" dirty="0"/>
                  <a:t> </a:t>
                </a:r>
                <a:r>
                  <a:rPr kumimoji="1" lang="zh-CN" altLang="en-US" sz="2200" dirty="0"/>
                  <a:t>随</a:t>
                </a:r>
                <a14:m>
                  <m:oMath xmlns:m="http://schemas.openxmlformats.org/officeDocument/2006/math">
                    <m:r>
                      <a:rPr kumimoji="1" lang="el-GR" altLang="zh-CN" sz="2200" i="1" dirty="0" smtClean="0">
                        <a:latin typeface="Cambria Math" panose="02040503050406030204" pitchFamily="18" charset="0"/>
                      </a:rPr>
                      <m:t>𝜃</m:t>
                    </m:r>
                    <m:r>
                      <a:rPr kumimoji="1" lang="el-GR" altLang="zh-CN" sz="2200" i="1" dirty="0" smtClean="0">
                        <a:latin typeface="Cambria Math" panose="02040503050406030204" pitchFamily="18" charset="0"/>
                      </a:rPr>
                      <m:t> </m:t>
                    </m:r>
                  </m:oMath>
                </a14:m>
                <a:r>
                  <a:rPr kumimoji="1" lang="zh-CN" altLang="en-US" sz="2200" dirty="0"/>
                  <a:t>连续变化</a:t>
                </a:r>
                <a:r>
                  <a:rPr kumimoji="1" lang="en-US" altLang="zh-CN" sz="2200" dirty="0"/>
                  <a:t>.</a:t>
                </a:r>
              </a:p>
              <a:p>
                <a:pPr marL="0" indent="0">
                  <a:lnSpc>
                    <a:spcPct val="110000"/>
                  </a:lnSpc>
                  <a:buNone/>
                </a:pPr>
                <a:endParaRPr kumimoji="1" lang="en-US" altLang="zh-CN" sz="2200" dirty="0"/>
              </a:p>
              <a:p>
                <a:pPr marL="0" indent="0">
                  <a:lnSpc>
                    <a:spcPct val="100000"/>
                  </a:lnSpc>
                  <a:buNone/>
                </a:pPr>
                <a:r>
                  <a:rPr kumimoji="1" lang="zh-CN" altLang="en-US" sz="2200" b="1" dirty="0">
                    <a:solidFill>
                      <a:srgbClr val="C00000"/>
                    </a:solidFill>
                  </a:rPr>
                  <a:t>引理</a:t>
                </a:r>
                <a:r>
                  <a:rPr kumimoji="1" lang="en-US" altLang="zh-CN" sz="2200" b="1" dirty="0">
                    <a:solidFill>
                      <a:srgbClr val="C00000"/>
                    </a:solidFill>
                  </a:rPr>
                  <a:t>9.2</a:t>
                </a:r>
              </a:p>
              <a:p>
                <a:pPr marL="0" indent="0">
                  <a:lnSpc>
                    <a:spcPct val="100000"/>
                  </a:lnSpc>
                  <a:buNone/>
                </a:pPr>
                <a:r>
                  <a:rPr kumimoji="1" lang="en-US" altLang="zh-CN" sz="2200" dirty="0"/>
                  <a:t>        </a:t>
                </a:r>
                <a:r>
                  <a:rPr kumimoji="1" lang="zh-CN" altLang="en-US" sz="2200" dirty="0"/>
                  <a:t>若</a:t>
                </a:r>
                <a:r>
                  <a:rPr kumimoji="1" lang="en-US" altLang="zh-CN" sz="2200" dirty="0"/>
                  <a:t> </a:t>
                </a:r>
                <a14:m>
                  <m:oMath xmlns:m="http://schemas.openxmlformats.org/officeDocument/2006/math">
                    <m:sSub>
                      <m:sSubPr>
                        <m:ctrlPr>
                          <a:rPr kumimoji="1" lang="en-US" altLang="zh-CN" sz="2200" i="1" dirty="0">
                            <a:latin typeface="Cambria Math" panose="02040503050406030204" pitchFamily="18" charset="0"/>
                          </a:rPr>
                        </m:ctrlPr>
                      </m:sSubPr>
                      <m:e>
                        <m:acc>
                          <m:accPr>
                            <m:chr m:val="̃"/>
                            <m:ctrlPr>
                              <a:rPr kumimoji="1" lang="en-US" altLang="zh-CN" sz="2200" i="1" dirty="0">
                                <a:latin typeface="Cambria Math" panose="02040503050406030204" pitchFamily="18" charset="0"/>
                              </a:rPr>
                            </m:ctrlPr>
                          </m:accPr>
                          <m:e>
                            <m:r>
                              <a:rPr kumimoji="1" lang="en-US" altLang="zh-CN" sz="2200" i="1" dirty="0">
                                <a:latin typeface="Cambria Math" panose="02040503050406030204" pitchFamily="18" charset="0"/>
                              </a:rPr>
                              <m:t>𝑃</m:t>
                            </m:r>
                          </m:e>
                        </m:acc>
                      </m:e>
                      <m:sub>
                        <m:r>
                          <a:rPr kumimoji="1" lang="zh-CN" altLang="en-US" sz="2200" i="1" dirty="0">
                            <a:latin typeface="Cambria Math" panose="02040503050406030204" pitchFamily="18" charset="0"/>
                          </a:rPr>
                          <m:t>𝜃</m:t>
                        </m:r>
                      </m:sub>
                    </m:sSub>
                    <m:d>
                      <m:dPr>
                        <m:ctrlPr>
                          <a:rPr kumimoji="1" lang="en-US" altLang="zh-CN" sz="2200" i="1" dirty="0">
                            <a:latin typeface="Cambria Math" panose="02040503050406030204" pitchFamily="18" charset="0"/>
                          </a:rPr>
                        </m:ctrlPr>
                      </m:dPr>
                      <m:e>
                        <m:r>
                          <a:rPr kumimoji="1" lang="en-US" altLang="zh-CN" sz="2200" i="1" dirty="0">
                            <a:latin typeface="Cambria Math" panose="02040503050406030204" pitchFamily="18" charset="0"/>
                          </a:rPr>
                          <m:t>𝑍</m:t>
                        </m:r>
                      </m:e>
                    </m:d>
                    <m:r>
                      <a:rPr kumimoji="1" lang="en-US" altLang="zh-CN" sz="2200" b="0" i="0" dirty="0" smtClean="0">
                        <a:latin typeface="Cambria Math" panose="02040503050406030204" pitchFamily="18" charset="0"/>
                      </a:rPr>
                      <m:t>=</m:t>
                    </m:r>
                  </m:oMath>
                </a14:m>
                <a:r>
                  <a:rPr kumimoji="1" lang="en-US" altLang="zh-CN" sz="2200" dirty="0"/>
                  <a:t> </a:t>
                </a:r>
                <a14:m>
                  <m:oMath xmlns:m="http://schemas.openxmlformats.org/officeDocument/2006/math">
                    <m:r>
                      <a:rPr kumimoji="1" lang="en-US" altLang="zh-CN" sz="2200" b="0" i="1" dirty="0" smtClean="0">
                        <a:latin typeface="Cambria Math" panose="02040503050406030204" pitchFamily="18" charset="0"/>
                      </a:rPr>
                      <m:t>𝑃</m:t>
                    </m:r>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𝑍</m:t>
                    </m:r>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𝑌</m:t>
                    </m:r>
                    <m:r>
                      <a:rPr kumimoji="1" lang="en-US" altLang="zh-CN" sz="2200" b="0" i="1" dirty="0" smtClean="0">
                        <a:latin typeface="Cambria Math" panose="02040503050406030204" pitchFamily="18" charset="0"/>
                      </a:rPr>
                      <m:t>,</m:t>
                    </m:r>
                    <m:r>
                      <a:rPr kumimoji="1" lang="zh-CN" altLang="en-US" sz="2200" b="0" i="1" dirty="0" smtClean="0">
                        <a:latin typeface="Cambria Math" panose="02040503050406030204" pitchFamily="18" charset="0"/>
                      </a:rPr>
                      <m:t>𝜃</m:t>
                    </m:r>
                    <m:r>
                      <a:rPr kumimoji="1" lang="en-US" altLang="zh-CN" sz="2200" b="0" i="1" dirty="0" smtClean="0">
                        <a:latin typeface="Cambria Math" panose="02040503050406030204" pitchFamily="18" charset="0"/>
                      </a:rPr>
                      <m:t>)</m:t>
                    </m:r>
                  </m:oMath>
                </a14:m>
                <a:r>
                  <a:rPr kumimoji="1" lang="en-US" altLang="zh-CN" sz="2200" dirty="0"/>
                  <a:t> , </a:t>
                </a:r>
                <a:r>
                  <a:rPr kumimoji="1" lang="zh-CN" altLang="en-US" sz="2200" dirty="0"/>
                  <a:t>则</a:t>
                </a:r>
                <a:endParaRPr kumimoji="1" lang="en-US" altLang="zh-CN" sz="2200" dirty="0"/>
              </a:p>
              <a:p>
                <a:pPr marL="0" indent="0">
                  <a:lnSpc>
                    <a:spcPct val="100000"/>
                  </a:lnSpc>
                  <a:spcBef>
                    <a:spcPts val="1800"/>
                  </a:spcBef>
                  <a:spcAft>
                    <a:spcPts val="600"/>
                  </a:spcAft>
                  <a:buNone/>
                </a:pPr>
                <a:r>
                  <a:rPr kumimoji="1" lang="en-US" altLang="zh-CN" sz="2200" dirty="0"/>
                  <a:t>                                                </a:t>
                </a:r>
                <a14:m>
                  <m:oMath xmlns:m="http://schemas.openxmlformats.org/officeDocument/2006/math">
                    <m:r>
                      <a:rPr kumimoji="1" lang="en-US" altLang="zh-CN" sz="2200" i="1">
                        <a:latin typeface="Cambria Math" panose="02040503050406030204" pitchFamily="18" charset="0"/>
                      </a:rPr>
                      <m:t>𝐹</m:t>
                    </m:r>
                    <m:d>
                      <m:dPr>
                        <m:ctrlPr>
                          <a:rPr kumimoji="1" lang="en-US" altLang="zh-CN" sz="2200" i="1">
                            <a:latin typeface="Cambria Math" panose="02040503050406030204" pitchFamily="18" charset="0"/>
                          </a:rPr>
                        </m:ctrlPr>
                      </m:d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r>
                          <m:rPr>
                            <m:nor/>
                          </m:rPr>
                          <a:rPr kumimoji="1" lang="zh-CN" altLang="en-US" sz="2200" dirty="0"/>
                          <m:t> </m:t>
                        </m:r>
                        <m:r>
                          <m:rPr>
                            <m:nor/>
                          </m:rPr>
                          <a:rPr kumimoji="1" lang="en-US" altLang="zh-CN" sz="2200" dirty="0"/>
                          <m:t>,</m:t>
                        </m:r>
                        <m:r>
                          <a:rPr kumimoji="1" lang="zh-CN" altLang="en-US" sz="2200" i="1" dirty="0">
                            <a:latin typeface="Cambria Math" panose="02040503050406030204" pitchFamily="18" charset="0"/>
                          </a:rPr>
                          <m:t>𝜃</m:t>
                        </m:r>
                      </m:e>
                    </m:d>
                    <m:r>
                      <a:rPr kumimoji="1" lang="en-US" altLang="zh-CN" sz="2200" b="0" i="0" dirty="0" smtClean="0">
                        <a:latin typeface="Cambria Math" panose="02040503050406030204" pitchFamily="18" charset="0"/>
                      </a:rPr>
                      <m:t>=</m:t>
                    </m:r>
                  </m:oMath>
                </a14:m>
                <a:r>
                  <a:rPr kumimoji="1" lang="en-US" altLang="zh-CN" sz="2200" dirty="0"/>
                  <a:t> </a:t>
                </a:r>
                <a14:m>
                  <m:oMath xmlns:m="http://schemas.openxmlformats.org/officeDocument/2006/math">
                    <m:r>
                      <m:rPr>
                        <m:sty m:val="p"/>
                      </m:rPr>
                      <a:rPr kumimoji="1" lang="en-US" altLang="zh-CN" sz="2200" i="0" dirty="0">
                        <a:latin typeface="Cambria Math" panose="02040503050406030204" pitchFamily="18" charset="0"/>
                      </a:rPr>
                      <m:t>log</m:t>
                    </m:r>
                  </m:oMath>
                </a14:m>
                <a:r>
                  <a:rPr kumimoji="1" lang="en-US" altLang="zh-CN" sz="2200" dirty="0"/>
                  <a:t> </a:t>
                </a:r>
                <a14:m>
                  <m:oMath xmlns:m="http://schemas.openxmlformats.org/officeDocument/2006/math">
                    <m:r>
                      <a:rPr kumimoji="1" lang="en-US" altLang="zh-CN" sz="2200" i="1" dirty="0">
                        <a:latin typeface="Cambria Math" panose="02040503050406030204" pitchFamily="18" charset="0"/>
                      </a:rPr>
                      <m:t>𝑃</m:t>
                    </m:r>
                    <m:r>
                      <a:rPr kumimoji="1" lang="en-US" altLang="zh-CN" sz="2200" b="0" i="0" dirty="0" smtClean="0">
                        <a:latin typeface="Cambria Math" panose="02040503050406030204" pitchFamily="18" charset="0"/>
                      </a:rPr>
                      <m:t>(</m:t>
                    </m:r>
                    <m:r>
                      <a:rPr kumimoji="1" lang="en-US" altLang="zh-CN" sz="2200" i="1" dirty="0">
                        <a:latin typeface="Cambria Math" panose="02040503050406030204" pitchFamily="18" charset="0"/>
                      </a:rPr>
                      <m:t>𝑌</m:t>
                    </m:r>
                    <m:r>
                      <a:rPr kumimoji="1" lang="en-US" altLang="zh-CN" sz="2200" b="0" i="0" dirty="0" smtClean="0">
                        <a:latin typeface="Cambria Math" panose="02040503050406030204" pitchFamily="18" charset="0"/>
                      </a:rPr>
                      <m:t>|</m:t>
                    </m:r>
                    <m:r>
                      <a:rPr kumimoji="1" lang="zh-CN" altLang="en-US" sz="2200" i="1" dirty="0">
                        <a:latin typeface="Cambria Math" panose="02040503050406030204" pitchFamily="18" charset="0"/>
                      </a:rPr>
                      <m:t>𝜃</m:t>
                    </m:r>
                    <m:r>
                      <a:rPr kumimoji="1" lang="en-US" altLang="zh-CN" sz="2200" b="0" i="0" dirty="0" smtClean="0">
                        <a:latin typeface="Cambria Math" panose="02040503050406030204" pitchFamily="18" charset="0"/>
                      </a:rPr>
                      <m:t>)</m:t>
                    </m:r>
                  </m:oMath>
                </a14:m>
                <a:endParaRPr kumimoji="1" lang="zh-CN" altLang="en-US" sz="2200" dirty="0"/>
              </a:p>
            </p:txBody>
          </p:sp>
        </mc:Choice>
        <mc:Fallback xmlns="">
          <p:sp>
            <p:nvSpPr>
              <p:cNvPr id="8" name="内容占位符 2">
                <a:extLst>
                  <a:ext uri="{FF2B5EF4-FFF2-40B4-BE49-F238E27FC236}">
                    <a16:creationId xmlns:a16="http://schemas.microsoft.com/office/drawing/2014/main" id="{15F9C1C8-65BB-7AB5-71C7-6BDF9D0912B7}"/>
                  </a:ext>
                </a:extLst>
              </p:cNvPr>
              <p:cNvSpPr>
                <a:spLocks noGrp="1" noRot="1" noChangeAspect="1" noMove="1" noResize="1" noEditPoints="1" noAdjustHandles="1" noChangeArrowheads="1" noChangeShapeType="1" noTextEdit="1"/>
              </p:cNvSpPr>
              <p:nvPr>
                <p:ph idx="1"/>
              </p:nvPr>
            </p:nvSpPr>
            <p:spPr>
              <a:xfrm>
                <a:off x="449179" y="2494548"/>
                <a:ext cx="8163108" cy="4141536"/>
              </a:xfrm>
              <a:blipFill>
                <a:blip r:embed="rId3"/>
                <a:stretch>
                  <a:fillRect l="-971" t="-735"/>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0B89989D-989C-1661-1D66-AF64BCB966A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47</a:t>
            </a:fld>
            <a:endParaRPr lang="en-US" dirty="0"/>
          </a:p>
        </p:txBody>
      </p:sp>
    </p:spTree>
    <p:extLst>
      <p:ext uri="{BB962C8B-B14F-4D97-AF65-F5344CB8AC3E}">
        <p14:creationId xmlns:p14="http://schemas.microsoft.com/office/powerpoint/2010/main" val="251305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F961D8B0-A3A3-8115-88FE-D06E87534AC8}"/>
                  </a:ext>
                </a:extLst>
              </p:cNvPr>
              <p:cNvSpPr>
                <a:spLocks noGrp="1"/>
              </p:cNvSpPr>
              <p:nvPr>
                <p:ph idx="1"/>
              </p:nvPr>
            </p:nvSpPr>
            <p:spPr>
              <a:xfrm>
                <a:off x="306115" y="2815389"/>
                <a:ext cx="8416541" cy="3272590"/>
              </a:xfrm>
            </p:spPr>
            <p:txBody>
              <a:bodyPr>
                <a:noAutofit/>
              </a:bodyPr>
              <a:lstStyle/>
              <a:p>
                <a:pPr marL="0" indent="0">
                  <a:lnSpc>
                    <a:spcPct val="114000"/>
                  </a:lnSpc>
                  <a:buNone/>
                </a:pPr>
                <a:r>
                  <a:rPr kumimoji="1" lang="zh-CN" altLang="en-US" sz="2200" b="1" dirty="0">
                    <a:solidFill>
                      <a:srgbClr val="C00000"/>
                    </a:solidFill>
                  </a:rPr>
                  <a:t>定理</a:t>
                </a:r>
                <a:r>
                  <a:rPr kumimoji="1" lang="en-US" altLang="zh-CN" sz="2200" b="1" dirty="0">
                    <a:solidFill>
                      <a:srgbClr val="C00000"/>
                    </a:solidFill>
                  </a:rPr>
                  <a:t>9.3 (</a:t>
                </a:r>
                <a14:m>
                  <m:oMath xmlns:m="http://schemas.openxmlformats.org/officeDocument/2006/math">
                    <m:r>
                      <a:rPr kumimoji="1" lang="en-US" altLang="zh-CN" sz="2200" b="1" i="1" smtClean="0">
                        <a:solidFill>
                          <a:srgbClr val="C00000"/>
                        </a:solidFill>
                        <a:latin typeface="Cambria Math" panose="02040503050406030204" pitchFamily="18" charset="0"/>
                      </a:rPr>
                      <m:t>𝑭</m:t>
                    </m:r>
                  </m:oMath>
                </a14:m>
                <a:r>
                  <a:rPr kumimoji="1" lang="zh-CN" altLang="en-US" sz="2200" b="1" dirty="0">
                    <a:solidFill>
                      <a:srgbClr val="C00000"/>
                    </a:solidFill>
                  </a:rPr>
                  <a:t>函数极大</a:t>
                </a:r>
                <a:r>
                  <a:rPr kumimoji="1" lang="en-US" altLang="zh-CN" sz="2200" b="1" dirty="0">
                    <a:solidFill>
                      <a:srgbClr val="C00000"/>
                    </a:solidFill>
                  </a:rPr>
                  <a:t>—</a:t>
                </a:r>
                <a:r>
                  <a:rPr kumimoji="1" lang="zh-CN" altLang="en-US" sz="2200" b="1" dirty="0">
                    <a:solidFill>
                      <a:srgbClr val="C00000"/>
                    </a:solidFill>
                  </a:rPr>
                  <a:t>极大与似然函数极大化</a:t>
                </a:r>
                <a:r>
                  <a:rPr kumimoji="1" lang="en-US" altLang="zh-CN" sz="2200" b="1" dirty="0">
                    <a:solidFill>
                      <a:srgbClr val="C00000"/>
                    </a:solidFill>
                  </a:rPr>
                  <a:t>)</a:t>
                </a:r>
              </a:p>
              <a:p>
                <a:pPr marL="0" indent="0">
                  <a:lnSpc>
                    <a:spcPct val="114000"/>
                  </a:lnSpc>
                  <a:buNone/>
                </a:pPr>
                <a:r>
                  <a:rPr kumimoji="1" lang="en-US" altLang="zh-CN" sz="2200" dirty="0"/>
                  <a:t>        </a:t>
                </a:r>
                <a14:m>
                  <m:oMath xmlns:m="http://schemas.openxmlformats.org/officeDocument/2006/math">
                    <m:r>
                      <a:rPr kumimoji="1" lang="en-US" altLang="zh-CN" sz="2200" b="0" i="1" smtClean="0">
                        <a:latin typeface="Cambria Math" panose="02040503050406030204" pitchFamily="18" charset="0"/>
                      </a:rPr>
                      <m:t>𝐿</m:t>
                    </m:r>
                    <m:d>
                      <m:dPr>
                        <m:ctrlPr>
                          <a:rPr kumimoji="1" lang="en-US" altLang="zh-CN" sz="2200" b="0" i="1" smtClean="0">
                            <a:latin typeface="Cambria Math" panose="02040503050406030204" pitchFamily="18" charset="0"/>
                          </a:rPr>
                        </m:ctrlPr>
                      </m:dPr>
                      <m:e>
                        <m:r>
                          <a:rPr kumimoji="1" lang="zh-CN" altLang="en-US" sz="2200" b="0" i="1" smtClean="0">
                            <a:latin typeface="Cambria Math" panose="02040503050406030204" pitchFamily="18" charset="0"/>
                          </a:rPr>
                          <m:t>𝜃</m:t>
                        </m:r>
                      </m:e>
                    </m:d>
                    <m:r>
                      <a:rPr kumimoji="1" lang="en-US" altLang="zh-CN" sz="2200" b="0" i="1" smtClean="0">
                        <a:latin typeface="Cambria Math" panose="02040503050406030204" pitchFamily="18" charset="0"/>
                      </a:rPr>
                      <m:t>=</m:t>
                    </m:r>
                    <m:r>
                      <m:rPr>
                        <m:sty m:val="p"/>
                      </m:rPr>
                      <a:rPr kumimoji="1" lang="en-US" altLang="zh-CN" sz="2200" b="0" i="0" smtClean="0">
                        <a:latin typeface="Cambria Math" panose="02040503050406030204" pitchFamily="18" charset="0"/>
                      </a:rPr>
                      <m:t>log</m:t>
                    </m:r>
                    <m:r>
                      <a:rPr kumimoji="1" lang="zh-CN" altLang="en-US" sz="2200" b="0" i="0" smtClean="0">
                        <a:latin typeface="Cambria Math" panose="02040503050406030204" pitchFamily="18" charset="0"/>
                      </a:rPr>
                      <m:t> </m:t>
                    </m:r>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r>
                      <a:rPr kumimoji="1" lang="zh-CN" altLang="en-US" sz="2200" b="0" i="1" smtClean="0">
                        <a:latin typeface="Cambria Math" panose="02040503050406030204" pitchFamily="18" charset="0"/>
                      </a:rPr>
                      <m:t>𝜃</m:t>
                    </m:r>
                    <m:r>
                      <a:rPr kumimoji="1" lang="en-US" altLang="zh-CN" sz="2200" b="0" i="1" smtClean="0">
                        <a:latin typeface="Cambria Math" panose="02040503050406030204" pitchFamily="18" charset="0"/>
                      </a:rPr>
                      <m:t>)</m:t>
                    </m:r>
                  </m:oMath>
                </a14:m>
                <a:r>
                  <a:rPr kumimoji="1" lang="zh-CN" altLang="en-US" sz="2200" dirty="0"/>
                  <a:t>为观测数据的对数似然函数</a:t>
                </a:r>
                <a:r>
                  <a:rPr kumimoji="1" lang="en-US" altLang="zh-CN" sz="2200" dirty="0"/>
                  <a:t>, </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r>
                      <a:rPr kumimoji="1" lang="en-US" altLang="zh-CN" sz="2200" b="0" i="0" smtClean="0">
                        <a:latin typeface="Cambria Math" panose="02040503050406030204" pitchFamily="18" charset="0"/>
                      </a:rPr>
                      <m:t>1, 2,</m:t>
                    </m:r>
                    <m:r>
                      <a:rPr kumimoji="1" lang="en-US" altLang="zh-CN" sz="2200" b="0" i="1" smtClean="0">
                        <a:latin typeface="Cambria Math" panose="02040503050406030204" pitchFamily="18" charset="0"/>
                        <a:ea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𝑁</m:t>
                    </m:r>
                  </m:oMath>
                </a14:m>
                <a:r>
                  <a:rPr kumimoji="1" lang="zh-CN" altLang="en-US" sz="2200" dirty="0"/>
                  <a:t>为</a:t>
                </a:r>
                <a:r>
                  <a:rPr kumimoji="1" lang="en-US" altLang="zh-CN" sz="2200" dirty="0"/>
                  <a:t>EM</a:t>
                </a:r>
                <a:r>
                  <a:rPr kumimoji="1" lang="zh-CN" altLang="en-US" sz="2200" dirty="0"/>
                  <a:t>算法得到的参数估计序列</a:t>
                </a:r>
                <a:r>
                  <a:rPr kumimoji="1" lang="en-US" altLang="zh-CN" sz="2200" dirty="0"/>
                  <a:t>, </a:t>
                </a:r>
                <a:r>
                  <a:rPr kumimoji="1" lang="zh-CN" altLang="en-US" sz="2200" dirty="0"/>
                  <a:t>则</a:t>
                </a:r>
                <a:r>
                  <a:rPr kumimoji="1" lang="en-US" altLang="zh-CN" sz="2200" dirty="0"/>
                  <a:t>:</a:t>
                </a:r>
              </a:p>
              <a:p>
                <a:pPr>
                  <a:lnSpc>
                    <a:spcPct val="114000"/>
                  </a:lnSpc>
                </a:pPr>
                <a:r>
                  <a:rPr kumimoji="1" lang="zh-CN" altLang="en-US" sz="2200" dirty="0"/>
                  <a:t>如果在</a:t>
                </a:r>
                <a14:m>
                  <m:oMath xmlns:m="http://schemas.openxmlformats.org/officeDocument/2006/math">
                    <m:sSup>
                      <m:sSupPr>
                        <m:ctrlPr>
                          <a:rPr kumimoji="1" lang="en-US" altLang="zh-CN" sz="2200" i="1" smtClean="0">
                            <a:latin typeface="Cambria Math" panose="02040503050406030204" pitchFamily="18" charset="0"/>
                          </a:rPr>
                        </m:ctrlPr>
                      </m:sSupPr>
                      <m:e>
                        <m:acc>
                          <m:accPr>
                            <m:chr m:val="̃"/>
                            <m:ctrlPr>
                              <a:rPr kumimoji="1" lang="en-US" altLang="zh-CN" sz="2200" i="1" smtClean="0">
                                <a:latin typeface="Cambria Math" panose="02040503050406030204" pitchFamily="18" charset="0"/>
                              </a:rPr>
                            </m:ctrlPr>
                          </m:accPr>
                          <m:e>
                            <m:r>
                              <a:rPr kumimoji="1" lang="en-US" altLang="zh-CN" sz="2200" b="0" i="1" smtClean="0">
                                <a:latin typeface="Cambria Math" panose="02040503050406030204" pitchFamily="18" charset="0"/>
                              </a:rPr>
                              <m:t>𝑃</m:t>
                            </m:r>
                          </m:e>
                        </m:acc>
                      </m:e>
                      <m:sup>
                        <m:r>
                          <a:rPr kumimoji="1" lang="en-US" altLang="zh-CN" sz="2200" b="0" i="1" smtClean="0">
                            <a:latin typeface="Cambria Math" panose="02040503050406030204" pitchFamily="18" charset="0"/>
                          </a:rPr>
                          <m:t>∗</m:t>
                        </m:r>
                      </m:sup>
                    </m:sSup>
                  </m:oMath>
                </a14:m>
                <a:r>
                  <a:rPr kumimoji="1" lang="zh-CN" altLang="en-US" sz="2200" dirty="0"/>
                  <a:t>和</a:t>
                </a:r>
                <a14:m>
                  <m:oMath xmlns:m="http://schemas.openxmlformats.org/officeDocument/2006/math">
                    <m:sSup>
                      <m:sSupPr>
                        <m:ctrlPr>
                          <a:rPr kumimoji="1" lang="en-US" altLang="zh-CN" sz="2200" i="1" dirty="0" smtClean="0">
                            <a:latin typeface="Cambria Math" panose="02040503050406030204" pitchFamily="18" charset="0"/>
                          </a:rPr>
                        </m:ctrlPr>
                      </m:sSupPr>
                      <m:e>
                        <m:r>
                          <a:rPr kumimoji="1" lang="zh-CN" altLang="en-US" sz="2200" i="1" dirty="0" smtClean="0">
                            <a:latin typeface="Cambria Math" panose="02040503050406030204" pitchFamily="18" charset="0"/>
                          </a:rPr>
                          <m:t>𝜃</m:t>
                        </m:r>
                      </m:e>
                      <m:sup>
                        <m:r>
                          <a:rPr kumimoji="1" lang="en-US" altLang="zh-CN" sz="2200" b="0" i="1" dirty="0" smtClean="0">
                            <a:latin typeface="Cambria Math" panose="02040503050406030204" pitchFamily="18" charset="0"/>
                          </a:rPr>
                          <m:t>∗</m:t>
                        </m:r>
                      </m:sup>
                    </m:sSup>
                  </m:oMath>
                </a14:m>
                <a:r>
                  <a:rPr kumimoji="1" lang="zh-CN" altLang="en-US" sz="2200" dirty="0"/>
                  <a:t>有局部极大值</a:t>
                </a:r>
                <a:r>
                  <a:rPr kumimoji="1" lang="en-US" altLang="zh-CN" sz="2200" dirty="0"/>
                  <a:t>, </a:t>
                </a:r>
                <a:r>
                  <a:rPr kumimoji="1" lang="zh-CN" altLang="en-US" sz="2200" dirty="0"/>
                  <a:t>那么</a:t>
                </a:r>
                <a14:m>
                  <m:oMath xmlns:m="http://schemas.openxmlformats.org/officeDocument/2006/math">
                    <m:r>
                      <a:rPr kumimoji="1" lang="en-US" altLang="zh-CN" sz="2200" i="1" dirty="0" smtClean="0">
                        <a:latin typeface="Cambria Math" panose="02040503050406030204" pitchFamily="18" charset="0"/>
                      </a:rPr>
                      <m:t>𝐿</m:t>
                    </m:r>
                    <m:r>
                      <a:rPr kumimoji="1" lang="en-US" altLang="zh-CN" sz="2200" i="1" dirty="0" smtClean="0">
                        <a:latin typeface="Cambria Math" panose="02040503050406030204" pitchFamily="18" charset="0"/>
                      </a:rPr>
                      <m:t>(</m:t>
                    </m:r>
                    <m:r>
                      <a:rPr kumimoji="1" lang="el-GR" altLang="zh-CN"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也在 </a:t>
                </a:r>
                <a14:m>
                  <m:oMath xmlns:m="http://schemas.openxmlformats.org/officeDocument/2006/math">
                    <m:sSup>
                      <m:sSupPr>
                        <m:ctrlPr>
                          <a:rPr kumimoji="1" lang="en-US" altLang="zh-CN" sz="2200" i="1">
                            <a:latin typeface="Cambria Math" panose="02040503050406030204" pitchFamily="18" charset="0"/>
                          </a:rPr>
                        </m:ctrlPr>
                      </m:sSupPr>
                      <m:e>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e>
                      <m:sup>
                        <m:r>
                          <a:rPr kumimoji="1" lang="en-US" altLang="zh-CN" sz="2200" i="1">
                            <a:latin typeface="Cambria Math" panose="02040503050406030204" pitchFamily="18" charset="0"/>
                          </a:rPr>
                          <m:t>∗</m:t>
                        </m:r>
                      </m:sup>
                    </m:sSup>
                    <m:r>
                      <a:rPr kumimoji="1" lang="en-US" altLang="zh-CN" sz="2200" b="0" i="1" smtClean="0">
                        <a:latin typeface="Cambria Math" panose="02040503050406030204" pitchFamily="18" charset="0"/>
                      </a:rPr>
                      <m:t>,</m:t>
                    </m:r>
                  </m:oMath>
                </a14:m>
                <a:r>
                  <a:rPr kumimoji="1" lang="en-US" altLang="zh-CN" sz="2200" dirty="0"/>
                  <a:t> </a:t>
                </a:r>
                <a14:m>
                  <m:oMath xmlns:m="http://schemas.openxmlformats.org/officeDocument/2006/math">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r>
                          <a:rPr kumimoji="1" lang="en-US" altLang="zh-CN" sz="2200" i="1" dirty="0">
                            <a:latin typeface="Cambria Math" panose="02040503050406030204" pitchFamily="18" charset="0"/>
                          </a:rPr>
                          <m:t>∗</m:t>
                        </m:r>
                      </m:sup>
                    </m:sSup>
                  </m:oMath>
                </a14:m>
                <a:r>
                  <a:rPr kumimoji="1" lang="zh-CN" altLang="en-US" sz="2200" dirty="0"/>
                  <a:t> 有局部极大值</a:t>
                </a:r>
                <a:endParaRPr kumimoji="1" lang="en-US" altLang="zh-CN" sz="2200" dirty="0"/>
              </a:p>
              <a:p>
                <a:pPr>
                  <a:lnSpc>
                    <a:spcPct val="114000"/>
                  </a:lnSpc>
                </a:pPr>
                <a:r>
                  <a:rPr kumimoji="1" lang="zh-CN" altLang="en-US" sz="2200" dirty="0"/>
                  <a:t>如果</a:t>
                </a:r>
                <a14:m>
                  <m:oMath xmlns:m="http://schemas.openxmlformats.org/officeDocument/2006/math">
                    <m:r>
                      <a:rPr kumimoji="1" lang="en-US" altLang="zh-CN" sz="2200" i="1">
                        <a:latin typeface="Cambria Math" panose="02040503050406030204" pitchFamily="18" charset="0"/>
                      </a:rPr>
                      <m:t>𝐹</m:t>
                    </m:r>
                    <m:d>
                      <m:dPr>
                        <m:ctrlPr>
                          <a:rPr kumimoji="1" lang="en-US" altLang="zh-CN" sz="2200" i="1">
                            <a:latin typeface="Cambria Math" panose="02040503050406030204" pitchFamily="18" charset="0"/>
                          </a:rPr>
                        </m:ctrlPr>
                      </m:d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r>
                          <m:rPr>
                            <m:nor/>
                          </m:rPr>
                          <a:rPr kumimoji="1" lang="en-US" altLang="zh-CN" sz="2200" dirty="0"/>
                          <m:t>,</m:t>
                        </m:r>
                        <m:r>
                          <a:rPr kumimoji="1" lang="zh-CN" altLang="en-US" sz="2200" i="1" dirty="0">
                            <a:latin typeface="Cambria Math" panose="02040503050406030204" pitchFamily="18" charset="0"/>
                          </a:rPr>
                          <m:t>𝜃</m:t>
                        </m:r>
                      </m:e>
                    </m:d>
                  </m:oMath>
                </a14:m>
                <a:r>
                  <a:rPr kumimoji="1" lang="zh-CN" altLang="en-US" sz="2200" dirty="0"/>
                  <a:t>在</a:t>
                </a:r>
                <a:r>
                  <a:rPr kumimoji="1" lang="en-US" altLang="zh-CN" sz="2200" dirty="0"/>
                  <a:t> </a:t>
                </a:r>
                <a14:m>
                  <m:oMath xmlns:m="http://schemas.openxmlformats.org/officeDocument/2006/math">
                    <m:sSup>
                      <m:sSupPr>
                        <m:ctrlPr>
                          <a:rPr kumimoji="1" lang="en-US" altLang="zh-CN" sz="2200" i="1">
                            <a:latin typeface="Cambria Math" panose="02040503050406030204" pitchFamily="18" charset="0"/>
                          </a:rPr>
                        </m:ctrlPr>
                      </m:sSupPr>
                      <m:e>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e>
                      <m:sup>
                        <m:r>
                          <a:rPr kumimoji="1" lang="en-US" altLang="zh-CN" sz="2200" i="1">
                            <a:latin typeface="Cambria Math" panose="02040503050406030204" pitchFamily="18" charset="0"/>
                          </a:rPr>
                          <m:t>∗</m:t>
                        </m:r>
                      </m:sup>
                    </m:sSup>
                    <m:r>
                      <a:rPr kumimoji="1" lang="en-US" altLang="zh-CN" sz="2200" b="0" i="0" smtClean="0">
                        <a:latin typeface="Cambria Math" panose="02040503050406030204" pitchFamily="18" charset="0"/>
                      </a:rPr>
                      <m:t>,</m:t>
                    </m:r>
                  </m:oMath>
                </a14:m>
                <a:r>
                  <a:rPr kumimoji="1" lang="en-US" altLang="zh-CN" sz="2200" dirty="0"/>
                  <a:t> </a:t>
                </a:r>
                <a14:m>
                  <m:oMath xmlns:m="http://schemas.openxmlformats.org/officeDocument/2006/math">
                    <m:sSup>
                      <m:sSupPr>
                        <m:ctrlPr>
                          <a:rPr kumimoji="1" lang="en-US" altLang="zh-CN" sz="2200" i="1" dirty="0">
                            <a:latin typeface="Cambria Math" panose="02040503050406030204" pitchFamily="18" charset="0"/>
                          </a:rPr>
                        </m:ctrlPr>
                      </m:sSupPr>
                      <m:e>
                        <m:r>
                          <a:rPr kumimoji="1" lang="zh-CN" altLang="en-US" sz="2200" i="1" dirty="0">
                            <a:latin typeface="Cambria Math" panose="02040503050406030204" pitchFamily="18" charset="0"/>
                          </a:rPr>
                          <m:t>𝜃</m:t>
                        </m:r>
                      </m:e>
                      <m:sup>
                        <m:r>
                          <a:rPr kumimoji="1" lang="en-US" altLang="zh-CN" sz="2200" i="1" dirty="0">
                            <a:latin typeface="Cambria Math" panose="02040503050406030204" pitchFamily="18" charset="0"/>
                          </a:rPr>
                          <m:t>∗</m:t>
                        </m:r>
                      </m:sup>
                    </m:sSup>
                  </m:oMath>
                </a14:m>
                <a:r>
                  <a:rPr kumimoji="1" lang="zh-CN" altLang="en-US" sz="2200" dirty="0"/>
                  <a:t>达到全局最大值</a:t>
                </a:r>
                <a:r>
                  <a:rPr kumimoji="1" lang="en-US" altLang="zh-CN" sz="2200" dirty="0"/>
                  <a:t>, </a:t>
                </a:r>
                <a:r>
                  <a:rPr kumimoji="1" lang="zh-CN" altLang="en-US" sz="2200" dirty="0"/>
                  <a:t>那么</a:t>
                </a:r>
                <a14:m>
                  <m:oMath xmlns:m="http://schemas.openxmlformats.org/officeDocument/2006/math">
                    <m:r>
                      <a:rPr kumimoji="1" lang="en-US" altLang="zh-CN" sz="2200" i="1" dirty="0" smtClean="0">
                        <a:latin typeface="Cambria Math" panose="02040503050406030204" pitchFamily="18" charset="0"/>
                      </a:rPr>
                      <m:t>𝐿</m:t>
                    </m:r>
                    <m:r>
                      <a:rPr kumimoji="1" lang="en-US" altLang="zh-CN" sz="2200" i="1" dirty="0" smtClean="0">
                        <a:latin typeface="Cambria Math" panose="02040503050406030204" pitchFamily="18" charset="0"/>
                      </a:rPr>
                      <m:t>(</m:t>
                    </m:r>
                    <m:r>
                      <a:rPr kumimoji="1" lang="el-GR" altLang="zh-CN" sz="2200" i="1" dirty="0">
                        <a:latin typeface="Cambria Math" panose="02040503050406030204" pitchFamily="18" charset="0"/>
                      </a:rPr>
                      <m:t>𝜃</m:t>
                    </m:r>
                    <m:r>
                      <a:rPr kumimoji="1" lang="en-US" altLang="zh-CN" sz="2200" i="1" dirty="0">
                        <a:latin typeface="Cambria Math" panose="02040503050406030204" pitchFamily="18" charset="0"/>
                      </a:rPr>
                      <m:t>)</m:t>
                    </m:r>
                  </m:oMath>
                </a14:m>
                <a:r>
                  <a:rPr kumimoji="1" lang="zh-CN" altLang="en-US" sz="2200" dirty="0"/>
                  <a:t>也在该点达到全局最大值</a:t>
                </a:r>
                <a:endParaRPr kumimoji="1" lang="en-US" altLang="zh-CN" sz="2200" dirty="0"/>
              </a:p>
            </p:txBody>
          </p:sp>
        </mc:Choice>
        <mc:Fallback>
          <p:sp>
            <p:nvSpPr>
              <p:cNvPr id="5" name="内容占位符 2">
                <a:extLst>
                  <a:ext uri="{FF2B5EF4-FFF2-40B4-BE49-F238E27FC236}">
                    <a16:creationId xmlns:a16="http://schemas.microsoft.com/office/drawing/2014/main" id="{F961D8B0-A3A3-8115-88FE-D06E87534AC8}"/>
                  </a:ext>
                </a:extLst>
              </p:cNvPr>
              <p:cNvSpPr>
                <a:spLocks noGrp="1" noRot="1" noChangeAspect="1" noMove="1" noResize="1" noEditPoints="1" noAdjustHandles="1" noChangeArrowheads="1" noChangeShapeType="1" noTextEdit="1"/>
              </p:cNvSpPr>
              <p:nvPr>
                <p:ph idx="1"/>
              </p:nvPr>
            </p:nvSpPr>
            <p:spPr>
              <a:xfrm>
                <a:off x="306115" y="2815389"/>
                <a:ext cx="8416541" cy="3272590"/>
              </a:xfrm>
              <a:blipFill>
                <a:blip r:embed="rId2"/>
                <a:stretch>
                  <a:fillRect l="-941" t="-559"/>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AB0ED6BA-B872-978F-A882-2D52095FF35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48</a:t>
            </a:fld>
            <a:endParaRPr lang="en-US" dirty="0"/>
          </a:p>
        </p:txBody>
      </p:sp>
      <mc:AlternateContent xmlns:mc="http://schemas.openxmlformats.org/markup-compatibility/2006" xmlns:a14="http://schemas.microsoft.com/office/drawing/2010/main">
        <mc:Choice Requires="a14">
          <p:sp>
            <p:nvSpPr>
              <p:cNvPr id="3" name="标题 1">
                <a:extLst>
                  <a:ext uri="{FF2B5EF4-FFF2-40B4-BE49-F238E27FC236}">
                    <a16:creationId xmlns:a16="http://schemas.microsoft.com/office/drawing/2014/main" id="{5DA6F43B-39E3-15EA-D843-8BC16DE15421}"/>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kumimoji="1" lang="en-US" altLang="zh-CN" sz="3200" b="1" i="1" smtClean="0">
                        <a:solidFill>
                          <a:srgbClr val="002060"/>
                        </a:solidFill>
                        <a:latin typeface="Cambria Math" panose="02040503050406030204" pitchFamily="18" charset="0"/>
                      </a:rPr>
                      <m:t>𝑭</m:t>
                    </m:r>
                  </m:oMath>
                </a14:m>
                <a:r>
                  <a:rPr lang="zh-CN" altLang="en-US" sz="3200" b="1" dirty="0">
                    <a:solidFill>
                      <a:schemeClr val="accent1">
                        <a:lumMod val="50000"/>
                      </a:schemeClr>
                    </a:solidFill>
                    <a:latin typeface="+mn-lt"/>
                    <a:ea typeface="+mn-ea"/>
                  </a:rPr>
                  <a:t>函数的极大</a:t>
                </a:r>
                <a:r>
                  <a:rPr lang="en-US" altLang="zh-CN" sz="3200" b="1" dirty="0">
                    <a:solidFill>
                      <a:schemeClr val="accent1">
                        <a:lumMod val="50000"/>
                      </a:schemeClr>
                    </a:solidFill>
                    <a:latin typeface="+mn-lt"/>
                    <a:ea typeface="+mn-ea"/>
                  </a:rPr>
                  <a:t>—</a:t>
                </a:r>
                <a:r>
                  <a:rPr lang="zh-CN" altLang="en-US" sz="3200" b="1" dirty="0">
                    <a:solidFill>
                      <a:schemeClr val="accent1">
                        <a:lumMod val="50000"/>
                      </a:schemeClr>
                    </a:solidFill>
                    <a:latin typeface="+mn-lt"/>
                    <a:ea typeface="+mn-ea"/>
                  </a:rPr>
                  <a:t>极大算法</a:t>
                </a:r>
              </a:p>
            </p:txBody>
          </p:sp>
        </mc:Choice>
        <mc:Fallback xmlns="">
          <p:sp>
            <p:nvSpPr>
              <p:cNvPr id="3" name="标题 1">
                <a:extLst>
                  <a:ext uri="{FF2B5EF4-FFF2-40B4-BE49-F238E27FC236}">
                    <a16:creationId xmlns:a16="http://schemas.microsoft.com/office/drawing/2014/main" id="{5DA6F43B-39E3-15EA-D843-8BC16DE15421}"/>
                  </a:ext>
                </a:extLst>
              </p:cNvPr>
              <p:cNvSpPr txBox="1">
                <a:spLocks noRot="1" noChangeAspect="1" noMove="1" noResize="1" noEditPoints="1" noAdjustHandles="1" noChangeArrowheads="1" noChangeShapeType="1" noTextEdit="1"/>
              </p:cNvSpPr>
              <p:nvPr/>
            </p:nvSpPr>
            <p:spPr>
              <a:xfrm>
                <a:off x="195745" y="1652272"/>
                <a:ext cx="8416541" cy="994172"/>
              </a:xfrm>
              <a:prstGeom prst="rect">
                <a:avLst/>
              </a:prstGeom>
              <a:blipFill>
                <a:blip r:embed="rId3"/>
                <a:stretch>
                  <a:fillRect l="-7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6964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AFCFEEA1-2C0E-7E90-E559-5EE5D95F287C}"/>
                  </a:ext>
                </a:extLst>
              </p:cNvPr>
              <p:cNvSpPr>
                <a:spLocks noGrp="1"/>
              </p:cNvSpPr>
              <p:nvPr>
                <p:ph idx="1"/>
              </p:nvPr>
            </p:nvSpPr>
            <p:spPr>
              <a:xfrm>
                <a:off x="425115" y="2646444"/>
                <a:ext cx="8291735" cy="3573024"/>
              </a:xfrm>
            </p:spPr>
            <p:txBody>
              <a:bodyPr>
                <a:normAutofit/>
              </a:bodyPr>
              <a:lstStyle/>
              <a:p>
                <a:pPr marL="0" indent="0">
                  <a:lnSpc>
                    <a:spcPct val="150000"/>
                  </a:lnSpc>
                  <a:buNone/>
                </a:pPr>
                <a:r>
                  <a:rPr kumimoji="1" lang="zh-CN" altLang="en-US" sz="2200" b="1" dirty="0">
                    <a:solidFill>
                      <a:srgbClr val="C00000"/>
                    </a:solidFill>
                  </a:rPr>
                  <a:t>定理</a:t>
                </a:r>
                <a:r>
                  <a:rPr kumimoji="1" lang="en-US" altLang="zh-CN" sz="2200" b="1" dirty="0">
                    <a:solidFill>
                      <a:srgbClr val="C00000"/>
                    </a:solidFill>
                  </a:rPr>
                  <a:t>9.4</a:t>
                </a:r>
                <a:r>
                  <a:rPr kumimoji="1" lang="zh-CN" altLang="en-US" sz="2200" b="1" dirty="0">
                    <a:solidFill>
                      <a:srgbClr val="C00000"/>
                    </a:solidFill>
                  </a:rPr>
                  <a:t> </a:t>
                </a:r>
                <a:r>
                  <a:rPr kumimoji="1" lang="en-US" altLang="zh-CN" sz="2200" b="1" dirty="0">
                    <a:solidFill>
                      <a:srgbClr val="C00000"/>
                    </a:solidFill>
                  </a:rPr>
                  <a:t>(EM</a:t>
                </a:r>
                <a:r>
                  <a:rPr kumimoji="1" lang="zh-CN" altLang="en-US" sz="2200" b="1" dirty="0">
                    <a:solidFill>
                      <a:srgbClr val="C00000"/>
                    </a:solidFill>
                  </a:rPr>
                  <a:t>算法迭代与</a:t>
                </a:r>
                <a:r>
                  <a:rPr kumimoji="1" lang="en-US" altLang="zh-CN" sz="2200" b="1" i="1" dirty="0">
                    <a:solidFill>
                      <a:srgbClr val="C00000"/>
                    </a:solidFill>
                  </a:rPr>
                  <a:t>F</a:t>
                </a:r>
                <a:r>
                  <a:rPr kumimoji="1" lang="zh-CN" altLang="en-US" sz="2200" b="1" dirty="0">
                    <a:solidFill>
                      <a:srgbClr val="C00000"/>
                    </a:solidFill>
                  </a:rPr>
                  <a:t>函数极大</a:t>
                </a:r>
                <a:r>
                  <a:rPr kumimoji="1" lang="en-US" altLang="zh-CN" sz="2200" b="1" dirty="0">
                    <a:solidFill>
                      <a:srgbClr val="C00000"/>
                    </a:solidFill>
                  </a:rPr>
                  <a:t>—</a:t>
                </a:r>
                <a:r>
                  <a:rPr kumimoji="1" lang="zh-CN" altLang="en-US" sz="2200" b="1" dirty="0">
                    <a:solidFill>
                      <a:srgbClr val="C00000"/>
                    </a:solidFill>
                  </a:rPr>
                  <a:t>极大的关系</a:t>
                </a:r>
                <a:r>
                  <a:rPr kumimoji="1" lang="en-US" altLang="zh-CN" sz="2200" b="1" dirty="0">
                    <a:solidFill>
                      <a:srgbClr val="C00000"/>
                    </a:solidFill>
                  </a:rPr>
                  <a:t>)</a:t>
                </a:r>
              </a:p>
              <a:p>
                <a:pPr marL="0" indent="0">
                  <a:lnSpc>
                    <a:spcPct val="150000"/>
                  </a:lnSpc>
                  <a:buNone/>
                </a:pPr>
                <a:r>
                  <a:rPr kumimoji="1" lang="zh-CN" altLang="en-US" sz="2200" dirty="0"/>
                  <a:t>       设</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zh-CN" altLang="en-US" sz="2200" i="1">
                        <a:latin typeface="Cambria Math" panose="02040503050406030204" pitchFamily="18" charset="0"/>
                      </a:rPr>
                      <m:t>为</m:t>
                    </m:r>
                  </m:oMath>
                </a14:m>
                <a:r>
                  <a:rPr kumimoji="1" lang="zh-CN" altLang="en-US" sz="2200" dirty="0"/>
                  <a:t>第</a:t>
                </a:r>
                <a14:m>
                  <m:oMath xmlns:m="http://schemas.openxmlformats.org/officeDocument/2006/math">
                    <m:r>
                      <a:rPr kumimoji="1" lang="en-US" altLang="zh-CN" sz="2200" b="0" i="1" dirty="0" smtClean="0">
                        <a:latin typeface="Cambria Math" panose="02040503050406030204" pitchFamily="18" charset="0"/>
                      </a:rPr>
                      <m:t>𝑖</m:t>
                    </m:r>
                    <m:r>
                      <a:rPr kumimoji="1" lang="zh-CN" altLang="en-US" sz="2200" i="1" dirty="0">
                        <a:latin typeface="Cambria Math" panose="02040503050406030204" pitchFamily="18" charset="0"/>
                      </a:rPr>
                      <m:t>次</m:t>
                    </m:r>
                  </m:oMath>
                </a14:m>
                <a:r>
                  <a:rPr kumimoji="1" lang="zh-CN" altLang="en-US" sz="2200" dirty="0"/>
                  <a:t>迭代参数</a:t>
                </a:r>
                <a14:m>
                  <m:oMath xmlns:m="http://schemas.openxmlformats.org/officeDocument/2006/math">
                    <m:r>
                      <a:rPr kumimoji="1" lang="zh-CN" altLang="en-US" sz="2200" i="1" smtClean="0">
                        <a:latin typeface="Cambria Math" panose="02040503050406030204" pitchFamily="18" charset="0"/>
                      </a:rPr>
                      <m:t>𝜃</m:t>
                    </m:r>
                    <m:r>
                      <a:rPr kumimoji="1" lang="zh-CN" altLang="en-US" sz="2200" i="1">
                        <a:latin typeface="Cambria Math" panose="02040503050406030204" pitchFamily="18" charset="0"/>
                      </a:rPr>
                      <m:t>的</m:t>
                    </m:r>
                  </m:oMath>
                </a14:m>
                <a:r>
                  <a:rPr kumimoji="1" lang="zh-CN" altLang="en-US" sz="2200" dirty="0"/>
                  <a:t>估计</a:t>
                </a:r>
                <a:r>
                  <a:rPr kumimoji="1" lang="en-US" altLang="zh-CN" sz="2200" dirty="0"/>
                  <a:t>, </a:t>
                </a:r>
                <a14:m>
                  <m:oMath xmlns:m="http://schemas.openxmlformats.org/officeDocument/2006/math">
                    <m:sSup>
                      <m:sSupPr>
                        <m:ctrlPr>
                          <a:rPr kumimoji="1" lang="en-US" altLang="zh-CN" sz="2200" i="1" smtClean="0">
                            <a:latin typeface="Cambria Math" panose="02040503050406030204" pitchFamily="18" charset="0"/>
                          </a:rPr>
                        </m:ctrlPr>
                      </m:sSupPr>
                      <m:e>
                        <m:acc>
                          <m:accPr>
                            <m:chr m:val="̃"/>
                            <m:ctrlPr>
                              <a:rPr kumimoji="1" lang="en-US" altLang="zh-CN" sz="2200" i="1" smtClean="0">
                                <a:latin typeface="Cambria Math" panose="02040503050406030204" pitchFamily="18" charset="0"/>
                              </a:rPr>
                            </m:ctrlPr>
                          </m:accPr>
                          <m:e>
                            <m:r>
                              <a:rPr kumimoji="1" lang="en-US" altLang="zh-CN" sz="2200" b="0" i="1" smtClean="0">
                                <a:latin typeface="Cambria Math" panose="02040503050406030204" pitchFamily="18" charset="0"/>
                              </a:rPr>
                              <m:t>𝑃</m:t>
                            </m:r>
                          </m:e>
                        </m:acc>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zh-CN" altLang="en-US" sz="2200" i="1">
                        <a:latin typeface="Cambria Math" panose="02040503050406030204" pitchFamily="18" charset="0"/>
                      </a:rPr>
                      <m:t>为</m:t>
                    </m:r>
                  </m:oMath>
                </a14:m>
                <a:r>
                  <a:rPr kumimoji="1" lang="zh-CN" altLang="en-US" sz="2200" dirty="0"/>
                  <a:t>第</a:t>
                </a:r>
                <a14:m>
                  <m:oMath xmlns:m="http://schemas.openxmlformats.org/officeDocument/2006/math">
                    <m:r>
                      <a:rPr kumimoji="1" lang="en-US" altLang="zh-CN" sz="2200" i="1">
                        <a:latin typeface="Cambria Math" panose="02040503050406030204" pitchFamily="18" charset="0"/>
                      </a:rPr>
                      <m:t>𝑖</m:t>
                    </m:r>
                  </m:oMath>
                </a14:m>
                <a:r>
                  <a:rPr kumimoji="1" lang="zh-CN" altLang="en-US" sz="2200" dirty="0"/>
                  <a:t>次迭代函数</a:t>
                </a:r>
                <a14:m>
                  <m:oMath xmlns:m="http://schemas.openxmlformats.org/officeDocument/2006/math">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oMath>
                </a14:m>
                <a:r>
                  <a:rPr kumimoji="1" lang="zh-CN" altLang="en-US" sz="2200" dirty="0"/>
                  <a:t>的估计</a:t>
                </a:r>
                <a:r>
                  <a:rPr kumimoji="1" lang="en-US" altLang="zh-CN" sz="2200" dirty="0"/>
                  <a:t>.</a:t>
                </a:r>
                <a:r>
                  <a:rPr kumimoji="1" lang="zh-CN" altLang="en-US" sz="2200" dirty="0"/>
                  <a:t>在第</a:t>
                </a:r>
                <a14:m>
                  <m:oMath xmlns:m="http://schemas.openxmlformats.org/officeDocument/2006/math">
                    <m:r>
                      <a:rPr kumimoji="1" lang="en-US" altLang="zh-CN" sz="2200" i="1" dirty="0" smtClean="0">
                        <a:latin typeface="Cambria Math" panose="02040503050406030204" pitchFamily="18" charset="0"/>
                      </a:rPr>
                      <m:t>𝑖</m:t>
                    </m:r>
                    <m:r>
                      <a:rPr kumimoji="1" lang="en-US" altLang="zh-CN" sz="2200" i="1" dirty="0" smtClean="0">
                        <a:latin typeface="Cambria Math" panose="02040503050406030204" pitchFamily="18" charset="0"/>
                      </a:rPr>
                      <m:t>+1</m:t>
                    </m:r>
                  </m:oMath>
                </a14:m>
                <a:r>
                  <a:rPr kumimoji="1" lang="zh-CN" altLang="en-US" sz="2200" dirty="0"/>
                  <a:t>次迭代的两步为</a:t>
                </a:r>
                <a:r>
                  <a:rPr kumimoji="1" lang="en-US" altLang="zh-CN" sz="2200" dirty="0"/>
                  <a:t>:</a:t>
                </a:r>
              </a:p>
              <a:p>
                <a:pPr>
                  <a:lnSpc>
                    <a:spcPct val="150000"/>
                  </a:lnSpc>
                </a:pPr>
                <a:r>
                  <a:rPr kumimoji="1" lang="en-US" altLang="zh-CN" sz="2200" dirty="0"/>
                  <a:t>(1)   </a:t>
                </a:r>
                <a:r>
                  <a:rPr kumimoji="1" lang="zh-CN" altLang="en-US" sz="2200" dirty="0"/>
                  <a:t>对固定的</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oMath>
                </a14:m>
                <a:r>
                  <a:rPr kumimoji="1" lang="en-US" altLang="zh-CN" sz="2200" dirty="0"/>
                  <a:t>, </a:t>
                </a:r>
                <a:r>
                  <a:rPr kumimoji="1" lang="zh-CN" altLang="en-US" sz="2200" dirty="0"/>
                  <a:t>求</a:t>
                </a:r>
                <a14:m>
                  <m:oMath xmlns:m="http://schemas.openxmlformats.org/officeDocument/2006/math">
                    <m:sSup>
                      <m:sSupPr>
                        <m:ctrlPr>
                          <a:rPr kumimoji="1" lang="en-US" altLang="zh-CN" sz="2200" i="1">
                            <a:latin typeface="Cambria Math" panose="02040503050406030204" pitchFamily="18" charset="0"/>
                          </a:rPr>
                        </m:ctrlPr>
                      </m:sSupPr>
                      <m:e>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p>
                  </m:oMath>
                </a14:m>
                <a:r>
                  <a:rPr kumimoji="1" lang="zh-CN" altLang="en-US" sz="2200" dirty="0"/>
                  <a:t>使</a:t>
                </a:r>
                <a14:m>
                  <m:oMath xmlns:m="http://schemas.openxmlformats.org/officeDocument/2006/math">
                    <m:r>
                      <a:rPr kumimoji="1" lang="en-US" altLang="zh-CN" sz="2200" i="1">
                        <a:latin typeface="Cambria Math" panose="02040503050406030204" pitchFamily="18" charset="0"/>
                      </a:rPr>
                      <m:t>𝐹</m:t>
                    </m:r>
                    <m:d>
                      <m:dPr>
                        <m:ctrlPr>
                          <a:rPr kumimoji="1" lang="en-US" altLang="zh-CN" sz="2200" i="1">
                            <a:latin typeface="Cambria Math" panose="02040503050406030204" pitchFamily="18" charset="0"/>
                          </a:rPr>
                        </m:ctrlPr>
                      </m:d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r>
                          <m:rPr>
                            <m:nor/>
                          </m:rPr>
                          <a:rPr kumimoji="1" lang="en-US" altLang="zh-CN" sz="2200" dirty="0"/>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e>
                    </m:d>
                  </m:oMath>
                </a14:m>
                <a:r>
                  <a:rPr kumimoji="1" lang="zh-CN" altLang="en-US" sz="2200" dirty="0"/>
                  <a:t>极大化</a:t>
                </a:r>
                <a:endParaRPr kumimoji="1" lang="en-US" altLang="zh-CN" sz="2200" dirty="0"/>
              </a:p>
              <a:p>
                <a:pPr>
                  <a:lnSpc>
                    <a:spcPct val="150000"/>
                  </a:lnSpc>
                </a:pPr>
                <a:r>
                  <a:rPr kumimoji="1" lang="en-US" altLang="zh-CN" sz="2200" dirty="0"/>
                  <a:t>(2)</a:t>
                </a:r>
                <a:r>
                  <a:rPr kumimoji="1" lang="zh-CN" altLang="en-US" sz="2200" dirty="0"/>
                  <a:t>   对固定的</a:t>
                </a:r>
                <a14:m>
                  <m:oMath xmlns:m="http://schemas.openxmlformats.org/officeDocument/2006/math">
                    <m:sSup>
                      <m:sSupPr>
                        <m:ctrlPr>
                          <a:rPr kumimoji="1" lang="en-US" altLang="zh-CN" sz="2200" i="1" smtClean="0">
                            <a:latin typeface="Cambria Math" panose="02040503050406030204" pitchFamily="18" charset="0"/>
                          </a:rPr>
                        </m:ctrlPr>
                      </m:sSupPr>
                      <m:e>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p>
                  </m:oMath>
                </a14:m>
                <a:r>
                  <a:rPr kumimoji="1" lang="en-US" altLang="zh-CN" sz="2200" dirty="0"/>
                  <a:t>, </a:t>
                </a:r>
                <a:r>
                  <a:rPr kumimoji="1" lang="zh-CN" altLang="en-US" sz="2200" dirty="0"/>
                  <a:t>求</a:t>
                </a: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p>
                  </m:oMath>
                </a14:m>
                <a:r>
                  <a:rPr kumimoji="1" lang="zh-CN" altLang="en-US" sz="2200" dirty="0"/>
                  <a:t>使</a:t>
                </a:r>
                <a14:m>
                  <m:oMath xmlns:m="http://schemas.openxmlformats.org/officeDocument/2006/math">
                    <m:r>
                      <a:rPr kumimoji="1" lang="en-US" altLang="zh-CN" sz="2000" i="1">
                        <a:latin typeface="Cambria Math" panose="02040503050406030204" pitchFamily="18" charset="0"/>
                      </a:rPr>
                      <m:t>𝐹</m:t>
                    </m:r>
                    <m:d>
                      <m:dPr>
                        <m:ctrlPr>
                          <a:rPr kumimoji="1" lang="en-US" altLang="zh-CN" sz="2000" i="1">
                            <a:latin typeface="Cambria Math" panose="02040503050406030204" pitchFamily="18" charset="0"/>
                          </a:rPr>
                        </m:ctrlPr>
                      </m:dPr>
                      <m:e>
                        <m:sSup>
                          <m:sSupPr>
                            <m:ctrlPr>
                              <a:rPr kumimoji="1" lang="en-US" altLang="zh-CN" sz="2000" i="1">
                                <a:latin typeface="Cambria Math" panose="02040503050406030204" pitchFamily="18" charset="0"/>
                              </a:rPr>
                            </m:ctrlPr>
                          </m:sSupPr>
                          <m:e>
                            <m:acc>
                              <m:accPr>
                                <m:chr m:val="̃"/>
                                <m:ctrlPr>
                                  <a:rPr kumimoji="1" lang="en-US" altLang="zh-CN" sz="2000" i="1">
                                    <a:latin typeface="Cambria Math" panose="02040503050406030204" pitchFamily="18" charset="0"/>
                                  </a:rPr>
                                </m:ctrlPr>
                              </m:accPr>
                              <m:e>
                                <m:r>
                                  <a:rPr kumimoji="1" lang="en-US" altLang="zh-CN" sz="2000" i="1">
                                    <a:latin typeface="Cambria Math" panose="02040503050406030204" pitchFamily="18" charset="0"/>
                                  </a:rPr>
                                  <m:t>𝑃</m:t>
                                </m:r>
                              </m:e>
                            </m:acc>
                          </m:e>
                          <m:sup>
                            <m:r>
                              <a:rPr kumimoji="1" lang="en-US" altLang="zh-CN" sz="2000" i="1">
                                <a:latin typeface="Cambria Math" panose="02040503050406030204" pitchFamily="18" charset="0"/>
                              </a:rPr>
                              <m:t>(</m:t>
                            </m:r>
                            <m:r>
                              <a:rPr kumimoji="1" lang="en-US" altLang="zh-CN" sz="2000" i="1">
                                <a:latin typeface="Cambria Math" panose="02040503050406030204" pitchFamily="18" charset="0"/>
                              </a:rPr>
                              <m:t>𝑖</m:t>
                            </m:r>
                            <m:r>
                              <a:rPr kumimoji="1" lang="en-US" altLang="zh-CN" sz="2000" i="1">
                                <a:latin typeface="Cambria Math" panose="02040503050406030204" pitchFamily="18" charset="0"/>
                              </a:rPr>
                              <m:t>+1)</m:t>
                            </m:r>
                          </m:sup>
                        </m:sSup>
                        <m:r>
                          <m:rPr>
                            <m:nor/>
                          </m:rPr>
                          <a:rPr kumimoji="1" lang="en-US" altLang="zh-CN" sz="2000" dirty="0"/>
                          <m:t>,</m:t>
                        </m:r>
                        <m:r>
                          <a:rPr kumimoji="1" lang="zh-CN" altLang="en-US" sz="2000" i="1" dirty="0" smtClean="0">
                            <a:latin typeface="Cambria Math" panose="02040503050406030204" pitchFamily="18" charset="0"/>
                          </a:rPr>
                          <m:t>𝜃</m:t>
                        </m:r>
                        <m:r>
                          <a:rPr kumimoji="1" lang="en-US" altLang="zh-CN" sz="2000" i="1" smtClean="0">
                            <a:latin typeface="Cambria Math" panose="02040503050406030204" pitchFamily="18" charset="0"/>
                          </a:rPr>
                          <m:t> </m:t>
                        </m:r>
                      </m:e>
                    </m:d>
                  </m:oMath>
                </a14:m>
                <a:r>
                  <a:rPr kumimoji="1" lang="zh-CN" altLang="en-US" sz="2200" dirty="0"/>
                  <a:t>极大化</a:t>
                </a:r>
                <a:endParaRPr kumimoji="1" lang="en-US" altLang="zh-CN" sz="2200" dirty="0"/>
              </a:p>
              <a:p>
                <a:pPr marL="0" indent="0">
                  <a:lnSpc>
                    <a:spcPct val="150000"/>
                  </a:lnSpc>
                  <a:buNone/>
                </a:pPr>
                <a:endParaRPr kumimoji="1" lang="en-US" altLang="zh-CN" dirty="0"/>
              </a:p>
              <a:p>
                <a:pPr marL="0" indent="0">
                  <a:lnSpc>
                    <a:spcPct val="150000"/>
                  </a:lnSpc>
                  <a:buNone/>
                </a:pPr>
                <a:endParaRPr kumimoji="1" lang="en-US" altLang="zh-CN" dirty="0"/>
              </a:p>
              <a:p>
                <a:pPr marL="0" indent="0">
                  <a:lnSpc>
                    <a:spcPct val="150000"/>
                  </a:lnSpc>
                  <a:buNone/>
                </a:pPr>
                <a:endParaRPr kumimoji="1" lang="en-US" altLang="zh-CN" dirty="0"/>
              </a:p>
              <a:p>
                <a:pPr marL="0" indent="0">
                  <a:lnSpc>
                    <a:spcPct val="150000"/>
                  </a:lnSpc>
                  <a:buNone/>
                </a:pPr>
                <a:endParaRPr kumimoji="1" lang="zh-CN" altLang="en-US" dirty="0"/>
              </a:p>
            </p:txBody>
          </p:sp>
        </mc:Choice>
        <mc:Fallback xmlns="">
          <p:sp>
            <p:nvSpPr>
              <p:cNvPr id="5" name="内容占位符 2">
                <a:extLst>
                  <a:ext uri="{FF2B5EF4-FFF2-40B4-BE49-F238E27FC236}">
                    <a16:creationId xmlns:a16="http://schemas.microsoft.com/office/drawing/2014/main" id="{AFCFEEA1-2C0E-7E90-E559-5EE5D95F287C}"/>
                  </a:ext>
                </a:extLst>
              </p:cNvPr>
              <p:cNvSpPr>
                <a:spLocks noGrp="1" noRot="1" noChangeAspect="1" noMove="1" noResize="1" noEditPoints="1" noAdjustHandles="1" noChangeArrowheads="1" noChangeShapeType="1" noTextEdit="1"/>
              </p:cNvSpPr>
              <p:nvPr>
                <p:ph idx="1"/>
              </p:nvPr>
            </p:nvSpPr>
            <p:spPr>
              <a:xfrm>
                <a:off x="425115" y="2646444"/>
                <a:ext cx="8291735" cy="3573024"/>
              </a:xfrm>
              <a:blipFill>
                <a:blip r:embed="rId2"/>
                <a:stretch>
                  <a:fillRect l="-95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4CF59B6-4DE4-744D-EBCD-2D17CC94391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49</a:t>
            </a:fld>
            <a:endParaRPr lang="en-US" dirty="0"/>
          </a:p>
        </p:txBody>
      </p:sp>
      <mc:AlternateContent xmlns:mc="http://schemas.openxmlformats.org/markup-compatibility/2006" xmlns:a14="http://schemas.microsoft.com/office/drawing/2010/main">
        <mc:Choice Requires="a14">
          <p:sp>
            <p:nvSpPr>
              <p:cNvPr id="3" name="标题 1">
                <a:extLst>
                  <a:ext uri="{FF2B5EF4-FFF2-40B4-BE49-F238E27FC236}">
                    <a16:creationId xmlns:a16="http://schemas.microsoft.com/office/drawing/2014/main" id="{AEF818E0-F4AB-E5AB-F621-0ECBB16E944B}"/>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kumimoji="1" lang="en-US" altLang="zh-CN" sz="3200" b="1" i="1" smtClean="0">
                        <a:solidFill>
                          <a:srgbClr val="002060"/>
                        </a:solidFill>
                        <a:latin typeface="Cambria Math" panose="02040503050406030204" pitchFamily="18" charset="0"/>
                      </a:rPr>
                      <m:t>𝑭</m:t>
                    </m:r>
                  </m:oMath>
                </a14:m>
                <a:r>
                  <a:rPr lang="zh-CN" altLang="en-US" sz="3200" b="1" dirty="0">
                    <a:solidFill>
                      <a:schemeClr val="accent1">
                        <a:lumMod val="50000"/>
                      </a:schemeClr>
                    </a:solidFill>
                    <a:latin typeface="+mn-lt"/>
                    <a:ea typeface="+mn-ea"/>
                  </a:rPr>
                  <a:t>函数的极大</a:t>
                </a:r>
                <a:r>
                  <a:rPr lang="en-US" altLang="zh-CN" sz="3200" b="1" dirty="0">
                    <a:solidFill>
                      <a:schemeClr val="accent1">
                        <a:lumMod val="50000"/>
                      </a:schemeClr>
                    </a:solidFill>
                    <a:latin typeface="+mn-lt"/>
                    <a:ea typeface="+mn-ea"/>
                  </a:rPr>
                  <a:t>—</a:t>
                </a:r>
                <a:r>
                  <a:rPr lang="zh-CN" altLang="en-US" sz="3200" b="1" dirty="0">
                    <a:solidFill>
                      <a:schemeClr val="accent1">
                        <a:lumMod val="50000"/>
                      </a:schemeClr>
                    </a:solidFill>
                    <a:latin typeface="+mn-lt"/>
                    <a:ea typeface="+mn-ea"/>
                  </a:rPr>
                  <a:t>极大算法</a:t>
                </a:r>
              </a:p>
            </p:txBody>
          </p:sp>
        </mc:Choice>
        <mc:Fallback xmlns="">
          <p:sp>
            <p:nvSpPr>
              <p:cNvPr id="3" name="标题 1">
                <a:extLst>
                  <a:ext uri="{FF2B5EF4-FFF2-40B4-BE49-F238E27FC236}">
                    <a16:creationId xmlns:a16="http://schemas.microsoft.com/office/drawing/2014/main" id="{AEF818E0-F4AB-E5AB-F621-0ECBB16E944B}"/>
                  </a:ext>
                </a:extLst>
              </p:cNvPr>
              <p:cNvSpPr txBox="1">
                <a:spLocks noRot="1" noChangeAspect="1" noMove="1" noResize="1" noEditPoints="1" noAdjustHandles="1" noChangeArrowheads="1" noChangeShapeType="1" noTextEdit="1"/>
              </p:cNvSpPr>
              <p:nvPr/>
            </p:nvSpPr>
            <p:spPr>
              <a:xfrm>
                <a:off x="195745" y="1652272"/>
                <a:ext cx="8416541" cy="994172"/>
              </a:xfrm>
              <a:prstGeom prst="rect">
                <a:avLst/>
              </a:prstGeom>
              <a:blipFill>
                <a:blip r:embed="rId3"/>
                <a:stretch>
                  <a:fillRect l="-7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395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6E939A-5B09-4EEE-B218-679B868FE1DA}"/>
              </a:ext>
            </a:extLst>
          </p:cNvPr>
          <p:cNvPicPr>
            <a:picLocks noChangeAspect="1"/>
          </p:cNvPicPr>
          <p:nvPr/>
        </p:nvPicPr>
        <p:blipFill rotWithShape="1">
          <a:blip r:embed="rId2"/>
          <a:srcRect r="23831"/>
          <a:stretch/>
        </p:blipFill>
        <p:spPr>
          <a:xfrm>
            <a:off x="4519625" y="3132688"/>
            <a:ext cx="4361229" cy="2682122"/>
          </a:xfrm>
          <a:prstGeom prst="rect">
            <a:avLst/>
          </a:prstGeom>
        </p:spPr>
      </p:pic>
      <p:sp>
        <p:nvSpPr>
          <p:cNvPr id="12" name="标题 1">
            <a:extLst>
              <a:ext uri="{FF2B5EF4-FFF2-40B4-BE49-F238E27FC236}">
                <a16:creationId xmlns:a16="http://schemas.microsoft.com/office/drawing/2014/main" id="{D16B2F0E-B1BE-4336-88A7-BD038E783CE5}"/>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两硬币问题</a:t>
            </a:r>
          </a:p>
        </p:txBody>
      </p:sp>
      <p:sp>
        <p:nvSpPr>
          <p:cNvPr id="13" name="文本框 12">
            <a:extLst>
              <a:ext uri="{FF2B5EF4-FFF2-40B4-BE49-F238E27FC236}">
                <a16:creationId xmlns:a16="http://schemas.microsoft.com/office/drawing/2014/main" id="{A560B130-E267-4224-BA6E-3ED76767F2BC}"/>
              </a:ext>
            </a:extLst>
          </p:cNvPr>
          <p:cNvSpPr txBox="1"/>
          <p:nvPr/>
        </p:nvSpPr>
        <p:spPr>
          <a:xfrm>
            <a:off x="316524" y="2681223"/>
            <a:ext cx="3964754" cy="1754326"/>
          </a:xfrm>
          <a:prstGeom prst="rect">
            <a:avLst/>
          </a:prstGeom>
          <a:noFill/>
        </p:spPr>
        <p:txBody>
          <a:bodyPr wrap="square">
            <a:spAutoFit/>
          </a:bodyPr>
          <a:lstStyle/>
          <a:p>
            <a:pPr marL="285750" indent="-285750" algn="just">
              <a:buFont typeface="Arial" panose="020B0604020202020204" pitchFamily="34" charset="0"/>
              <a:buChar char="•"/>
            </a:pPr>
            <a:r>
              <a:rPr lang="en-US" altLang="zh-CN" sz="1800" dirty="0">
                <a:effectLst/>
                <a:latin typeface="Minion"/>
              </a:rPr>
              <a:t>Example (</a:t>
            </a:r>
            <a:r>
              <a:rPr lang="en-US" altLang="zh-CN" sz="1800" i="1" dirty="0">
                <a:effectLst/>
                <a:latin typeface="Minion"/>
              </a:rPr>
              <a:t>z</a:t>
            </a:r>
            <a:r>
              <a:rPr lang="en-US" altLang="zh-CN" sz="1800" dirty="0">
                <a:effectLst/>
                <a:latin typeface="Minion"/>
              </a:rPr>
              <a:t> is observable…)</a:t>
            </a:r>
          </a:p>
          <a:p>
            <a:pPr marL="285750" indent="-285750" algn="just">
              <a:buFont typeface="Arial" panose="020B0604020202020204" pitchFamily="34" charset="0"/>
              <a:buChar char="•"/>
            </a:pPr>
            <a:r>
              <a:rPr lang="en-US" altLang="zh-CN" sz="1800" dirty="0">
                <a:effectLst/>
                <a:latin typeface="Minion"/>
              </a:rPr>
              <a:t>If </a:t>
            </a:r>
            <a:r>
              <a:rPr lang="en" altLang="zh-CN" dirty="0">
                <a:latin typeface="Cambria Math" panose="02040503050406030204" pitchFamily="18" charset="0"/>
                <a:ea typeface="Cambria Math" panose="02040503050406030204" pitchFamily="18" charset="0"/>
              </a:rPr>
              <a:t>log </a:t>
            </a:r>
            <a:r>
              <a:rPr lang="en" altLang="zh-CN" i="1" dirty="0">
                <a:latin typeface="Cambria Math" panose="02040503050406030204" pitchFamily="18" charset="0"/>
                <a:ea typeface="Cambria Math" panose="02040503050406030204" pitchFamily="18" charset="0"/>
              </a:rPr>
              <a:t>P </a:t>
            </a:r>
            <a:r>
              <a:rPr lang="en" altLang="zh-CN" dirty="0">
                <a:latin typeface="Cambria Math" panose="02040503050406030204" pitchFamily="18" charset="0"/>
                <a:ea typeface="Cambria Math" panose="02040503050406030204" pitchFamily="18" charset="0"/>
              </a:rPr>
              <a:t>(</a:t>
            </a:r>
            <a:r>
              <a:rPr lang="en" altLang="zh-CN" i="1" dirty="0">
                <a:latin typeface="Cambria Math" panose="02040503050406030204" pitchFamily="18" charset="0"/>
                <a:ea typeface="Cambria Math" panose="02040503050406030204" pitchFamily="18" charset="0"/>
              </a:rPr>
              <a:t>X</a:t>
            </a:r>
            <a:r>
              <a:rPr lang="en" altLang="zh-CN" dirty="0">
                <a:latin typeface="Cambria Math" panose="02040503050406030204" pitchFamily="18" charset="0"/>
                <a:ea typeface="Cambria Math" panose="02040503050406030204" pitchFamily="18" charset="0"/>
              </a:rPr>
              <a:t>, </a:t>
            </a:r>
            <a:r>
              <a:rPr lang="en" altLang="zh-CN" i="1" dirty="0">
                <a:latin typeface="Cambria Math" panose="02040503050406030204" pitchFamily="18" charset="0"/>
                <a:ea typeface="Cambria Math" panose="02040503050406030204" pitchFamily="18" charset="0"/>
              </a:rPr>
              <a:t>Z </a:t>
            </a:r>
            <a:r>
              <a:rPr lang="en" altLang="zh-CN" dirty="0">
                <a:latin typeface="Cambria Math" panose="02040503050406030204" pitchFamily="18" charset="0"/>
                <a:ea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 θ</a:t>
            </a:r>
            <a:r>
              <a:rPr lang="el-GR" altLang="zh-CN" dirty="0">
                <a:latin typeface="Cambria Math" panose="02040503050406030204" pitchFamily="18" charset="0"/>
                <a:ea typeface="Cambria Math" panose="02040503050406030204" pitchFamily="18" charset="0"/>
              </a:rPr>
              <a:t>)</a:t>
            </a:r>
            <a:r>
              <a:rPr lang="el-GR" altLang="zh-CN" sz="1800" dirty="0">
                <a:effectLst/>
                <a:latin typeface="Minion"/>
              </a:rPr>
              <a:t> </a:t>
            </a:r>
            <a:r>
              <a:rPr lang="en" altLang="zh-CN" sz="1800" dirty="0">
                <a:effectLst/>
                <a:latin typeface="Minion"/>
              </a:rPr>
              <a:t>is</a:t>
            </a:r>
            <a:r>
              <a:rPr lang="en" altLang="zh-CN" dirty="0">
                <a:latin typeface="Minion"/>
              </a:rPr>
              <a:t> </a:t>
            </a:r>
            <a:r>
              <a:rPr lang="en" altLang="zh-CN" sz="1800" dirty="0">
                <a:effectLst/>
                <a:latin typeface="Minion"/>
              </a:rPr>
              <a:t>the logarithm of the joint probability (or log-likelihood) of obtaining any particular vector of observed head counts </a:t>
            </a:r>
            <a:r>
              <a:rPr lang="en" altLang="zh-CN" sz="1800" i="1" dirty="0">
                <a:effectLst/>
                <a:latin typeface="Minion"/>
              </a:rPr>
              <a:t>x </a:t>
            </a:r>
            <a:r>
              <a:rPr lang="en" altLang="zh-CN" sz="1800" dirty="0">
                <a:effectLst/>
                <a:latin typeface="Minion"/>
              </a:rPr>
              <a:t>and coin types </a:t>
            </a:r>
            <a:r>
              <a:rPr lang="en" altLang="zh-CN" sz="1800" i="1" dirty="0">
                <a:effectLst/>
                <a:latin typeface="Minion"/>
              </a:rPr>
              <a:t>z, </a:t>
            </a:r>
            <a:r>
              <a:rPr lang="en-US" altLang="zh-CN" sz="1800" dirty="0">
                <a:effectLst/>
                <a:latin typeface="Minion"/>
              </a:rPr>
              <a:t>then</a:t>
            </a:r>
            <a:endParaRPr lang="en" altLang="zh-CN" sz="1800" dirty="0">
              <a:effectLst/>
              <a:latin typeface="Minion"/>
            </a:endParaRPr>
          </a:p>
        </p:txBody>
      </p:sp>
      <p:pic>
        <p:nvPicPr>
          <p:cNvPr id="14" name="图片 13">
            <a:extLst>
              <a:ext uri="{FF2B5EF4-FFF2-40B4-BE49-F238E27FC236}">
                <a16:creationId xmlns:a16="http://schemas.microsoft.com/office/drawing/2014/main" id="{5B467C1B-6530-4B8F-927B-984730C66B20}"/>
              </a:ext>
            </a:extLst>
          </p:cNvPr>
          <p:cNvPicPr>
            <a:picLocks noChangeAspect="1"/>
          </p:cNvPicPr>
          <p:nvPr/>
        </p:nvPicPr>
        <p:blipFill rotWithShape="1">
          <a:blip r:embed="rId2"/>
          <a:srcRect l="76680" t="29581" r="1608" b="30573"/>
          <a:stretch/>
        </p:blipFill>
        <p:spPr>
          <a:xfrm>
            <a:off x="1792286" y="4435549"/>
            <a:ext cx="1490663" cy="1281483"/>
          </a:xfrm>
          <a:prstGeom prst="rect">
            <a:avLst/>
          </a:prstGeom>
        </p:spPr>
      </p:pic>
      <p:sp>
        <p:nvSpPr>
          <p:cNvPr id="15" name="矩形 14">
            <a:extLst>
              <a:ext uri="{FF2B5EF4-FFF2-40B4-BE49-F238E27FC236}">
                <a16:creationId xmlns:a16="http://schemas.microsoft.com/office/drawing/2014/main" id="{729C9ED6-E085-4267-893D-1D6E8E1D6754}"/>
              </a:ext>
            </a:extLst>
          </p:cNvPr>
          <p:cNvSpPr/>
          <p:nvPr/>
        </p:nvSpPr>
        <p:spPr>
          <a:xfrm>
            <a:off x="597999" y="5632340"/>
            <a:ext cx="3683279" cy="646331"/>
          </a:xfrm>
          <a:prstGeom prst="rect">
            <a:avLst/>
          </a:prstGeom>
        </p:spPr>
        <p:txBody>
          <a:bodyPr wrap="square">
            <a:spAutoFit/>
          </a:bodyPr>
          <a:lstStyle/>
          <a:p>
            <a:pPr algn="just"/>
            <a:r>
              <a:rPr lang="en" altLang="zh-CN">
                <a:latin typeface="Minion"/>
              </a:rPr>
              <a:t>solve for the parameters </a:t>
            </a:r>
            <a:r>
              <a:rPr lang="en-US" altLang="zh-CN" i="1">
                <a:latin typeface="Cambria Math" panose="02040503050406030204" pitchFamily="18" charset="0"/>
                <a:ea typeface="Cambria Math" panose="02040503050406030204" pitchFamily="18" charset="0"/>
              </a:rPr>
              <a:t>θ </a:t>
            </a:r>
            <a:r>
              <a:rPr lang="el-GR" altLang="zh-CN">
                <a:latin typeface="Cambria Math" panose="02040503050406030204" pitchFamily="18" charset="0"/>
                <a:ea typeface="Cambria Math" panose="02040503050406030204" pitchFamily="18" charset="0"/>
              </a:rPr>
              <a:t>=</a:t>
            </a:r>
            <a:r>
              <a:rPr lang="en-US" altLang="zh-CN">
                <a:latin typeface="Cambria Math" panose="02040503050406030204" pitchFamily="18" charset="0"/>
                <a:ea typeface="Cambria Math" panose="02040503050406030204" pitchFamily="18" charset="0"/>
              </a:rPr>
              <a:t> </a:t>
            </a:r>
            <a:r>
              <a:rPr lang="el-GR" altLang="zh-CN">
                <a:latin typeface="Cambria Math" panose="02040503050406030204" pitchFamily="18" charset="0"/>
                <a:ea typeface="Cambria Math" panose="02040503050406030204" pitchFamily="18" charset="0"/>
              </a:rPr>
              <a:t>(</a:t>
            </a:r>
            <a:r>
              <a:rPr lang="en-US" altLang="zh-CN" i="1">
                <a:latin typeface="Cambria Math" panose="02040503050406030204" pitchFamily="18" charset="0"/>
                <a:ea typeface="Cambria Math" panose="02040503050406030204" pitchFamily="18" charset="0"/>
              </a:rPr>
              <a:t>θ</a:t>
            </a:r>
            <a:r>
              <a:rPr lang="en-US" altLang="zh-CN" baseline="-25000">
                <a:latin typeface="Cambria Math" panose="02040503050406030204" pitchFamily="18" charset="0"/>
                <a:ea typeface="Cambria Math" panose="02040503050406030204" pitchFamily="18" charset="0"/>
              </a:rPr>
              <a:t>A</a:t>
            </a:r>
            <a:r>
              <a:rPr lang="el-GR" altLang="zh-CN">
                <a:latin typeface="Cambria Math" panose="02040503050406030204" pitchFamily="18" charset="0"/>
                <a:ea typeface="Cambria Math" panose="02040503050406030204" pitchFamily="18" charset="0"/>
              </a:rPr>
              <a:t>,</a:t>
            </a:r>
            <a:r>
              <a:rPr lang="en-US" altLang="zh-CN" i="1">
                <a:latin typeface="Cambria Math" panose="02040503050406030204" pitchFamily="18" charset="0"/>
                <a:ea typeface="Cambria Math" panose="02040503050406030204" pitchFamily="18" charset="0"/>
              </a:rPr>
              <a:t> θ</a:t>
            </a:r>
            <a:r>
              <a:rPr lang="en-US" altLang="zh-CN" baseline="-25000">
                <a:latin typeface="Cambria Math" panose="02040503050406030204" pitchFamily="18" charset="0"/>
                <a:ea typeface="Cambria Math" panose="02040503050406030204" pitchFamily="18" charset="0"/>
              </a:rPr>
              <a:t>B</a:t>
            </a:r>
            <a:r>
              <a:rPr lang="el-GR" altLang="zh-CN">
                <a:latin typeface="Cambria Math" panose="02040503050406030204" pitchFamily="18" charset="0"/>
                <a:ea typeface="Cambria Math" panose="02040503050406030204" pitchFamily="18" charset="0"/>
              </a:rPr>
              <a:t>) </a:t>
            </a:r>
            <a:r>
              <a:rPr lang="en" altLang="zh-CN">
                <a:latin typeface="Minion"/>
              </a:rPr>
              <a:t>that maximize </a:t>
            </a:r>
            <a:r>
              <a:rPr lang="en" altLang="zh-CN">
                <a:latin typeface="Cambria Math" panose="02040503050406030204" pitchFamily="18" charset="0"/>
                <a:ea typeface="Cambria Math" panose="02040503050406030204" pitchFamily="18" charset="0"/>
              </a:rPr>
              <a:t>log </a:t>
            </a:r>
            <a:r>
              <a:rPr lang="en" altLang="zh-CN" i="1">
                <a:latin typeface="Cambria Math" panose="02040503050406030204" pitchFamily="18" charset="0"/>
                <a:ea typeface="Cambria Math" panose="02040503050406030204" pitchFamily="18" charset="0"/>
              </a:rPr>
              <a:t>P </a:t>
            </a:r>
            <a:r>
              <a:rPr lang="en" altLang="zh-CN">
                <a:latin typeface="Cambria Math" panose="02040503050406030204" pitchFamily="18" charset="0"/>
                <a:ea typeface="Cambria Math" panose="02040503050406030204" pitchFamily="18" charset="0"/>
              </a:rPr>
              <a:t>(</a:t>
            </a:r>
            <a:r>
              <a:rPr lang="en" altLang="zh-CN" i="1">
                <a:latin typeface="Cambria Math" panose="02040503050406030204" pitchFamily="18" charset="0"/>
                <a:ea typeface="Cambria Math" panose="02040503050406030204" pitchFamily="18" charset="0"/>
              </a:rPr>
              <a:t>X</a:t>
            </a:r>
            <a:r>
              <a:rPr lang="en" altLang="zh-CN">
                <a:latin typeface="Cambria Math" panose="02040503050406030204" pitchFamily="18" charset="0"/>
                <a:ea typeface="Cambria Math" panose="02040503050406030204" pitchFamily="18" charset="0"/>
              </a:rPr>
              <a:t>, </a:t>
            </a:r>
            <a:r>
              <a:rPr lang="en" altLang="zh-CN" i="1">
                <a:latin typeface="Cambria Math" panose="02040503050406030204" pitchFamily="18" charset="0"/>
                <a:ea typeface="Cambria Math" panose="02040503050406030204" pitchFamily="18" charset="0"/>
              </a:rPr>
              <a:t>Z </a:t>
            </a:r>
            <a:r>
              <a:rPr lang="en" altLang="zh-CN">
                <a:latin typeface="Cambria Math" panose="02040503050406030204" pitchFamily="18" charset="0"/>
                <a:ea typeface="Cambria Math" panose="02040503050406030204" pitchFamily="18" charset="0"/>
              </a:rPr>
              <a:t>|</a:t>
            </a:r>
            <a:r>
              <a:rPr lang="en-US" altLang="zh-CN" i="1">
                <a:latin typeface="Cambria Math" panose="02040503050406030204" pitchFamily="18" charset="0"/>
                <a:ea typeface="Cambria Math" panose="02040503050406030204" pitchFamily="18" charset="0"/>
              </a:rPr>
              <a:t> θ </a:t>
            </a:r>
            <a:r>
              <a:rPr lang="el-GR" altLang="zh-CN">
                <a:latin typeface="Cambria Math" panose="02040503050406030204" pitchFamily="18" charset="0"/>
                <a:ea typeface="Cambria Math" panose="02040503050406030204" pitchFamily="18" charset="0"/>
              </a:rPr>
              <a:t>)</a:t>
            </a:r>
            <a:endParaRPr lang="el-GR" altLang="zh-CN" dirty="0"/>
          </a:p>
        </p:txBody>
      </p:sp>
      <p:sp>
        <p:nvSpPr>
          <p:cNvPr id="16" name="右大括号 15">
            <a:extLst>
              <a:ext uri="{FF2B5EF4-FFF2-40B4-BE49-F238E27FC236}">
                <a16:creationId xmlns:a16="http://schemas.microsoft.com/office/drawing/2014/main" id="{399BEB1E-B4B5-44EC-B669-ED47F2DD9C18}"/>
              </a:ext>
            </a:extLst>
          </p:cNvPr>
          <p:cNvSpPr/>
          <p:nvPr/>
        </p:nvSpPr>
        <p:spPr>
          <a:xfrm rot="10800000">
            <a:off x="1538286" y="4643522"/>
            <a:ext cx="158751" cy="779333"/>
          </a:xfrm>
          <a:prstGeom prst="rightBrace">
            <a:avLst>
              <a:gd name="adj1" fmla="val 8333"/>
              <a:gd name="adj2" fmla="val 4803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54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C491D397-2DD7-CE42-70A8-C0CA5BC3EB6A}"/>
                  </a:ext>
                </a:extLst>
              </p:cNvPr>
              <p:cNvSpPr>
                <a:spLocks noGrp="1"/>
              </p:cNvSpPr>
              <p:nvPr>
                <p:ph idx="1"/>
              </p:nvPr>
            </p:nvSpPr>
            <p:spPr>
              <a:xfrm>
                <a:off x="376989" y="2514238"/>
                <a:ext cx="8293769" cy="3934688"/>
              </a:xfrm>
            </p:spPr>
            <p:txBody>
              <a:bodyPr>
                <a:noAutofit/>
              </a:bodyPr>
              <a:lstStyle/>
              <a:p>
                <a:pPr marL="0" indent="0">
                  <a:lnSpc>
                    <a:spcPct val="114000"/>
                  </a:lnSpc>
                  <a:buNone/>
                </a:pPr>
                <a:r>
                  <a:rPr kumimoji="1" lang="zh-CN" altLang="en-US" sz="2200" b="1" dirty="0">
                    <a:solidFill>
                      <a:srgbClr val="C00000"/>
                    </a:solidFill>
                  </a:rPr>
                  <a:t>算法</a:t>
                </a:r>
                <a:r>
                  <a:rPr kumimoji="1" lang="en-US" altLang="zh-CN" sz="2200" b="1" dirty="0">
                    <a:solidFill>
                      <a:srgbClr val="C00000"/>
                    </a:solidFill>
                  </a:rPr>
                  <a:t>9.3 (GEM</a:t>
                </a:r>
                <a:r>
                  <a:rPr kumimoji="1" lang="zh-CN" altLang="en-US" sz="2200" b="1" dirty="0">
                    <a:solidFill>
                      <a:srgbClr val="C00000"/>
                    </a:solidFill>
                  </a:rPr>
                  <a:t>算法</a:t>
                </a:r>
                <a:r>
                  <a:rPr kumimoji="1" lang="en-US" altLang="zh-CN" sz="2200" b="1" dirty="0">
                    <a:solidFill>
                      <a:srgbClr val="C00000"/>
                    </a:solidFill>
                  </a:rPr>
                  <a:t>1)</a:t>
                </a:r>
              </a:p>
              <a:p>
                <a:pPr>
                  <a:lnSpc>
                    <a:spcPct val="114000"/>
                  </a:lnSpc>
                  <a:spcBef>
                    <a:spcPts val="600"/>
                  </a:spcBef>
                </a:pPr>
                <a:r>
                  <a:rPr kumimoji="1" lang="zh-CN" altLang="en-US" sz="2200" b="1" dirty="0"/>
                  <a:t>输入</a:t>
                </a:r>
                <a:r>
                  <a:rPr kumimoji="1" lang="en-US" altLang="zh-CN" sz="2200" b="1" dirty="0"/>
                  <a:t>: </a:t>
                </a:r>
                <a:r>
                  <a:rPr kumimoji="1" lang="zh-CN" altLang="en-US" sz="2200" dirty="0"/>
                  <a:t>观测数据</a:t>
                </a:r>
                <a:r>
                  <a:rPr kumimoji="1" lang="en-US" altLang="zh-CN" sz="2200" dirty="0"/>
                  <a:t>, </a:t>
                </a:r>
                <a14:m>
                  <m:oMath xmlns:m="http://schemas.openxmlformats.org/officeDocument/2006/math">
                    <m:r>
                      <a:rPr kumimoji="1" lang="en-US" altLang="zh-CN" sz="2200" dirty="0">
                        <a:latin typeface="Cambria Math" panose="02040503050406030204" pitchFamily="18" charset="0"/>
                      </a:rPr>
                      <m:t> </m:t>
                    </m:r>
                    <m:r>
                      <a:rPr kumimoji="1" lang="en-US" altLang="zh-CN" sz="2200" i="1" dirty="0">
                        <a:latin typeface="Cambria Math" panose="02040503050406030204" pitchFamily="18" charset="0"/>
                      </a:rPr>
                      <m:t>𝑄</m:t>
                    </m:r>
                  </m:oMath>
                </a14:m>
                <a:r>
                  <a:rPr kumimoji="1" lang="zh-CN" altLang="en-US" sz="2200" dirty="0"/>
                  <a:t>函数</a:t>
                </a:r>
                <a:endParaRPr kumimoji="1" lang="en-US" altLang="zh-CN" sz="2200" dirty="0"/>
              </a:p>
              <a:p>
                <a:pPr>
                  <a:lnSpc>
                    <a:spcPct val="114000"/>
                  </a:lnSpc>
                </a:pPr>
                <a:r>
                  <a:rPr kumimoji="1" lang="zh-CN" altLang="en-US" sz="2200" b="1" dirty="0"/>
                  <a:t>输出</a:t>
                </a:r>
                <a:r>
                  <a:rPr kumimoji="1" lang="en-US" altLang="zh-CN" sz="2200" b="1" dirty="0"/>
                  <a:t>: </a:t>
                </a:r>
                <a:r>
                  <a:rPr kumimoji="1" lang="zh-CN" altLang="en-US" sz="2200" dirty="0"/>
                  <a:t>模型参数</a:t>
                </a:r>
                <a:endParaRPr kumimoji="1" lang="en-US" altLang="zh-CN" sz="2200" dirty="0"/>
              </a:p>
              <a:p>
                <a:pPr>
                  <a:lnSpc>
                    <a:spcPct val="114000"/>
                  </a:lnSpc>
                </a:pPr>
                <a:r>
                  <a:rPr kumimoji="1" lang="en-US" altLang="zh-CN" sz="2200" dirty="0"/>
                  <a:t>(1) </a:t>
                </a:r>
                <a:r>
                  <a:rPr kumimoji="1" lang="zh-CN" altLang="en-US" sz="2200" dirty="0"/>
                  <a:t>初始化参数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(0)</m:t>
                        </m:r>
                      </m:sup>
                    </m:sSup>
                  </m:oMath>
                </a14:m>
                <a:r>
                  <a:rPr kumimoji="1" lang="en-US" altLang="zh-CN" sz="2200" dirty="0"/>
                  <a:t>,</a:t>
                </a:r>
                <a:r>
                  <a:rPr kumimoji="1" lang="zh-CN" altLang="en-US" sz="2200" dirty="0"/>
                  <a:t>开始迭代</a:t>
                </a:r>
                <a:endParaRPr kumimoji="1" lang="en-US" altLang="zh-CN" sz="2200" dirty="0"/>
              </a:p>
              <a:p>
                <a:pPr>
                  <a:lnSpc>
                    <a:spcPct val="114000"/>
                  </a:lnSpc>
                  <a:spcBef>
                    <a:spcPts val="0"/>
                  </a:spcBef>
                </a:pPr>
                <a:r>
                  <a:rPr kumimoji="1" lang="en-US" altLang="zh-CN" sz="2200" dirty="0"/>
                  <a:t>(2) </a:t>
                </a:r>
                <a:r>
                  <a:rPr kumimoji="1" lang="zh-CN" altLang="en-US" sz="2200" dirty="0"/>
                  <a:t>第</a:t>
                </a:r>
                <a14:m>
                  <m:oMath xmlns:m="http://schemas.openxmlformats.org/officeDocument/2006/math">
                    <m:r>
                      <a:rPr kumimoji="1" lang="en-US" altLang="zh-CN" sz="2200" b="0" i="1" smtClean="0">
                        <a:solidFill>
                          <a:schemeClr val="tx1"/>
                        </a:solidFill>
                        <a:latin typeface="Cambria Math" panose="02040503050406030204" pitchFamily="18" charset="0"/>
                      </a:rPr>
                      <m:t>𝑖</m:t>
                    </m:r>
                    <m:r>
                      <a:rPr kumimoji="1" lang="en-US" altLang="zh-CN" sz="2200" b="0" i="1" smtClean="0">
                        <a:solidFill>
                          <a:schemeClr val="tx1"/>
                        </a:solidFill>
                        <a:latin typeface="Cambria Math" panose="02040503050406030204" pitchFamily="18" charset="0"/>
                      </a:rPr>
                      <m:t>+1</m:t>
                    </m:r>
                  </m:oMath>
                </a14:m>
                <a:r>
                  <a:rPr kumimoji="1" lang="zh-CN" altLang="en-US" sz="2200" dirty="0"/>
                  <a:t>次迭代</a:t>
                </a:r>
                <a:r>
                  <a:rPr kumimoji="1" lang="en-US" altLang="zh-CN" sz="2200" dirty="0"/>
                  <a:t>, </a:t>
                </a:r>
                <a:r>
                  <a:rPr kumimoji="1" lang="zh-CN" altLang="en-US" sz="2200" dirty="0"/>
                  <a:t>第</a:t>
                </a:r>
                <a:r>
                  <a:rPr kumimoji="1" lang="en-US" altLang="zh-CN" sz="2200" dirty="0"/>
                  <a:t>1</a:t>
                </a:r>
                <a:r>
                  <a:rPr kumimoji="1" lang="zh-CN" altLang="en-US" sz="2200" dirty="0"/>
                  <a:t>步</a:t>
                </a:r>
                <a:r>
                  <a:rPr kumimoji="1" lang="en-US" altLang="zh-CN" sz="2200" dirty="0"/>
                  <a:t>:</a:t>
                </a:r>
              </a:p>
              <a:p>
                <a:pPr lvl="1">
                  <a:lnSpc>
                    <a:spcPct val="114000"/>
                  </a:lnSpc>
                  <a:spcBef>
                    <a:spcPts val="0"/>
                  </a:spcBef>
                </a:pPr>
                <a:r>
                  <a:rPr kumimoji="1" lang="zh-CN" altLang="en-US" sz="2200" dirty="0"/>
                  <a:t>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zh-CN" altLang="en-US" sz="2200" i="1">
                        <a:latin typeface="Cambria Math" panose="02040503050406030204" pitchFamily="18" charset="0"/>
                      </a:rPr>
                      <m:t>为</m:t>
                    </m:r>
                  </m:oMath>
                </a14:m>
                <a:r>
                  <a:rPr kumimoji="1" lang="zh-CN" altLang="en-US" sz="2200" dirty="0"/>
                  <a:t>参数</a:t>
                </a:r>
                <a14:m>
                  <m:oMath xmlns:m="http://schemas.openxmlformats.org/officeDocument/2006/math">
                    <m:r>
                      <a:rPr kumimoji="1" lang="zh-CN" altLang="en-US" sz="2200" i="1">
                        <a:latin typeface="Cambria Math" panose="02040503050406030204" pitchFamily="18" charset="0"/>
                      </a:rPr>
                      <m:t>𝜃</m:t>
                    </m:r>
                  </m:oMath>
                </a14:m>
                <a:r>
                  <a:rPr kumimoji="1" lang="zh-CN" altLang="en-US" sz="2200" dirty="0"/>
                  <a:t>的估计值</a:t>
                </a:r>
                <a:r>
                  <a:rPr kumimoji="1" lang="en-US" altLang="zh-CN" sz="2200" dirty="0"/>
                  <a:t>, </a:t>
                </a:r>
                <a14:m>
                  <m:oMath xmlns:m="http://schemas.openxmlformats.org/officeDocument/2006/math">
                    <m:sSup>
                      <m:sSupPr>
                        <m:ctrlPr>
                          <a:rPr kumimoji="1" lang="en-US" altLang="zh-CN" sz="2200" i="1">
                            <a:latin typeface="Cambria Math" panose="02040503050406030204" pitchFamily="18" charset="0"/>
                          </a:rPr>
                        </m:ctrlPr>
                      </m:sSupPr>
                      <m:e>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r>
                      <a:rPr kumimoji="1" lang="zh-CN" altLang="en-US" sz="2200" i="1">
                        <a:latin typeface="Cambria Math" panose="02040503050406030204" pitchFamily="18" charset="0"/>
                      </a:rPr>
                      <m:t>为函数</m:t>
                    </m:r>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oMath>
                </a14:m>
                <a:r>
                  <a:rPr kumimoji="1" lang="zh-CN" altLang="en-US" sz="2200" dirty="0"/>
                  <a:t>的估计</a:t>
                </a:r>
                <a:endParaRPr kumimoji="1" lang="en-US" altLang="zh-CN" sz="2200" dirty="0"/>
              </a:p>
              <a:p>
                <a:pPr lvl="1">
                  <a:lnSpc>
                    <a:spcPct val="114000"/>
                  </a:lnSpc>
                  <a:spcBef>
                    <a:spcPts val="0"/>
                  </a:spcBef>
                </a:pPr>
                <a:r>
                  <a:rPr kumimoji="1" lang="zh-CN" altLang="en-US" sz="2200" dirty="0"/>
                  <a:t>求</a:t>
                </a:r>
                <a14:m>
                  <m:oMath xmlns:m="http://schemas.openxmlformats.org/officeDocument/2006/math">
                    <m:sSup>
                      <m:sSupPr>
                        <m:ctrlPr>
                          <a:rPr kumimoji="1" lang="en-US" altLang="zh-CN" sz="2200" i="1" smtClean="0">
                            <a:latin typeface="Cambria Math" panose="02040503050406030204" pitchFamily="18" charset="0"/>
                          </a:rPr>
                        </m:ctrlPr>
                      </m:sSupPr>
                      <m:e>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sup>
                    </m:sSup>
                  </m:oMath>
                </a14:m>
                <a:r>
                  <a:rPr kumimoji="1" lang="en-US" altLang="zh-CN" sz="2200" dirty="0"/>
                  <a:t>, </a:t>
                </a:r>
                <a:r>
                  <a:rPr kumimoji="1" lang="zh-CN" altLang="en-US" sz="2200" dirty="0"/>
                  <a:t>使</a:t>
                </a:r>
                <a:r>
                  <a:rPr kumimoji="1" lang="en-US" altLang="zh-CN" sz="2200" dirty="0"/>
                  <a:t> </a:t>
                </a:r>
                <a14:m>
                  <m:oMath xmlns:m="http://schemas.openxmlformats.org/officeDocument/2006/math">
                    <m:acc>
                      <m:accPr>
                        <m:chr m:val="̃"/>
                        <m:ctrlPr>
                          <a:rPr kumimoji="1" lang="en-US" altLang="zh-CN" sz="2200" i="1">
                            <a:latin typeface="Cambria Math" panose="02040503050406030204" pitchFamily="18" charset="0"/>
                          </a:rPr>
                        </m:ctrlPr>
                      </m:accPr>
                      <m:e>
                        <m:r>
                          <a:rPr kumimoji="1" lang="en-US" altLang="zh-CN" sz="2200" i="1">
                            <a:latin typeface="Cambria Math" panose="02040503050406030204" pitchFamily="18" charset="0"/>
                          </a:rPr>
                          <m:t>𝑃</m:t>
                        </m:r>
                      </m:e>
                    </m:acc>
                  </m:oMath>
                </a14:m>
                <a:r>
                  <a:rPr kumimoji="1" lang="en-US" altLang="zh-CN" sz="2200" dirty="0"/>
                  <a:t> </a:t>
                </a:r>
                <a:r>
                  <a:rPr kumimoji="1" lang="zh-CN" altLang="en-US" sz="2200" dirty="0"/>
                  <a:t>极大化</a:t>
                </a:r>
                <a14:m>
                  <m:oMath xmlns:m="http://schemas.openxmlformats.org/officeDocument/2006/math">
                    <m:r>
                      <a:rPr kumimoji="1" lang="en-US" altLang="zh-CN" sz="2200" i="1">
                        <a:latin typeface="Cambria Math" panose="02040503050406030204" pitchFamily="18" charset="0"/>
                      </a:rPr>
                      <m:t>𝐹</m:t>
                    </m:r>
                    <m:d>
                      <m:dPr>
                        <m:ctrlPr>
                          <a:rPr kumimoji="1" lang="en-US" altLang="zh-CN" sz="2200" i="1">
                            <a:latin typeface="Cambria Math" panose="02040503050406030204" pitchFamily="18" charset="0"/>
                          </a:rPr>
                        </m:ctrlPr>
                      </m:dPr>
                      <m:e>
                        <m:acc>
                          <m:accPr>
                            <m:chr m:val="̃"/>
                            <m:ctrlPr>
                              <a:rPr kumimoji="1" lang="zh-CN" altLang="en-US" sz="2200" i="1">
                                <a:latin typeface="Cambria Math" panose="02040503050406030204" pitchFamily="18" charset="0"/>
                              </a:rPr>
                            </m:ctrlPr>
                          </m:accPr>
                          <m:e>
                            <m:r>
                              <a:rPr kumimoji="1" lang="en-US" altLang="zh-CN" sz="2200" i="1">
                                <a:latin typeface="Cambria Math" panose="02040503050406030204" pitchFamily="18" charset="0"/>
                              </a:rPr>
                              <m:t>𝑃</m:t>
                            </m:r>
                          </m:e>
                        </m:acc>
                        <m:r>
                          <m:rPr>
                            <m:nor/>
                          </m:rPr>
                          <a:rPr kumimoji="1" lang="en-US" altLang="zh-CN" sz="2200" dirty="0"/>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p>
                      </m:e>
                    </m:d>
                  </m:oMath>
                </a14:m>
                <a:endParaRPr kumimoji="1" lang="en-US" altLang="zh-CN" sz="2200" dirty="0"/>
              </a:p>
              <a:p>
                <a:pPr>
                  <a:lnSpc>
                    <a:spcPct val="114000"/>
                  </a:lnSpc>
                  <a:spcBef>
                    <a:spcPts val="0"/>
                  </a:spcBef>
                </a:pPr>
                <a:r>
                  <a:rPr kumimoji="1" lang="en-US" altLang="zh-CN" sz="2200" dirty="0"/>
                  <a:t>(3)  </a:t>
                </a:r>
                <a:r>
                  <a:rPr kumimoji="1" lang="zh-CN" altLang="en-US" sz="2200" dirty="0"/>
                  <a:t>第</a:t>
                </a:r>
                <a:r>
                  <a:rPr kumimoji="1" lang="en-US" altLang="zh-CN" sz="2200" dirty="0"/>
                  <a:t>2</a:t>
                </a:r>
                <a:r>
                  <a:rPr kumimoji="1" lang="zh-CN" altLang="en-US" sz="2200" dirty="0"/>
                  <a:t>步</a:t>
                </a:r>
                <a:r>
                  <a:rPr kumimoji="1" lang="en-US" altLang="zh-CN" sz="2200" dirty="0"/>
                  <a:t>: </a:t>
                </a:r>
                <a:r>
                  <a:rPr kumimoji="1" lang="zh-CN" altLang="en-US" sz="2200" b="1" dirty="0">
                    <a:solidFill>
                      <a:srgbClr val="0070C0"/>
                    </a:solidFill>
                  </a:rPr>
                  <a:t>求</a:t>
                </a:r>
                <a14:m>
                  <m:oMath xmlns:m="http://schemas.openxmlformats.org/officeDocument/2006/math">
                    <m:sSup>
                      <m:sSupPr>
                        <m:ctrlPr>
                          <a:rPr kumimoji="1" lang="en-US" altLang="zh-CN" sz="2200" b="1" i="1" smtClean="0">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r>
                          <a:rPr kumimoji="1" lang="en-US" altLang="zh-CN" sz="2200" b="1" i="1">
                            <a:solidFill>
                              <a:srgbClr val="0070C0"/>
                            </a:solidFill>
                            <a:latin typeface="Cambria Math" panose="02040503050406030204" pitchFamily="18" charset="0"/>
                          </a:rPr>
                          <m:t>(</m:t>
                        </m:r>
                        <m:r>
                          <a:rPr kumimoji="1" lang="en-US" altLang="zh-CN" sz="2200" b="1" i="1">
                            <a:solidFill>
                              <a:srgbClr val="0070C0"/>
                            </a:solidFill>
                            <a:latin typeface="Cambria Math" panose="02040503050406030204" pitchFamily="18" charset="0"/>
                          </a:rPr>
                          <m:t>𝒊</m:t>
                        </m:r>
                        <m:r>
                          <a:rPr kumimoji="1" lang="en-US" altLang="zh-CN" sz="2200" b="1" i="1" smtClean="0">
                            <a:solidFill>
                              <a:srgbClr val="0070C0"/>
                            </a:solidFill>
                            <a:latin typeface="Cambria Math" panose="02040503050406030204" pitchFamily="18" charset="0"/>
                          </a:rPr>
                          <m:t>+</m:t>
                        </m:r>
                        <m:r>
                          <a:rPr kumimoji="1" lang="en-US" altLang="zh-CN" sz="2200" b="1" i="1" smtClean="0">
                            <a:solidFill>
                              <a:srgbClr val="0070C0"/>
                            </a:solidFill>
                            <a:latin typeface="Cambria Math" panose="02040503050406030204" pitchFamily="18" charset="0"/>
                          </a:rPr>
                          <m:t>𝟏</m:t>
                        </m:r>
                        <m:r>
                          <a:rPr kumimoji="1" lang="en-US" altLang="zh-CN" sz="2200" b="1" i="1">
                            <a:solidFill>
                              <a:srgbClr val="0070C0"/>
                            </a:solidFill>
                            <a:latin typeface="Cambria Math" panose="02040503050406030204" pitchFamily="18" charset="0"/>
                          </a:rPr>
                          <m:t>)</m:t>
                        </m:r>
                      </m:sup>
                    </m:sSup>
                  </m:oMath>
                </a14:m>
                <a:r>
                  <a:rPr kumimoji="1" lang="zh-CN" altLang="en-US" sz="2200" b="1" dirty="0">
                    <a:solidFill>
                      <a:srgbClr val="0070C0"/>
                    </a:solidFill>
                  </a:rPr>
                  <a:t>使</a:t>
                </a:r>
                <a14:m>
                  <m:oMath xmlns:m="http://schemas.openxmlformats.org/officeDocument/2006/math">
                    <m:r>
                      <a:rPr kumimoji="1" lang="en-US" altLang="zh-CN" sz="2200" b="1" i="1">
                        <a:solidFill>
                          <a:srgbClr val="0070C0"/>
                        </a:solidFill>
                        <a:latin typeface="Cambria Math" panose="02040503050406030204" pitchFamily="18" charset="0"/>
                      </a:rPr>
                      <m:t>𝑭</m:t>
                    </m:r>
                    <m:d>
                      <m:dPr>
                        <m:ctrlPr>
                          <a:rPr kumimoji="1" lang="en-US" altLang="zh-CN" sz="2200" b="1" i="1">
                            <a:solidFill>
                              <a:srgbClr val="0070C0"/>
                            </a:solidFill>
                            <a:latin typeface="Cambria Math" panose="02040503050406030204" pitchFamily="18" charset="0"/>
                          </a:rPr>
                        </m:ctrlPr>
                      </m:dPr>
                      <m:e>
                        <m:sSup>
                          <m:sSupPr>
                            <m:ctrlPr>
                              <a:rPr kumimoji="1" lang="en-US" altLang="zh-CN" sz="2200" b="1" i="1" dirty="0">
                                <a:solidFill>
                                  <a:srgbClr val="0070C0"/>
                                </a:solidFill>
                                <a:latin typeface="Cambria Math" panose="02040503050406030204" pitchFamily="18" charset="0"/>
                              </a:rPr>
                            </m:ctrlPr>
                          </m:sSupPr>
                          <m:e>
                            <m:acc>
                              <m:accPr>
                                <m:chr m:val="̃"/>
                                <m:ctrlPr>
                                  <a:rPr kumimoji="1" lang="en-US" altLang="zh-CN" sz="2200" b="1" i="1" dirty="0">
                                    <a:solidFill>
                                      <a:srgbClr val="0070C0"/>
                                    </a:solidFill>
                                    <a:latin typeface="Cambria Math" panose="02040503050406030204" pitchFamily="18" charset="0"/>
                                  </a:rPr>
                                </m:ctrlPr>
                              </m:accPr>
                              <m:e>
                                <m:r>
                                  <a:rPr kumimoji="1" lang="en-US" altLang="zh-CN" sz="2200" b="1" i="1" dirty="0">
                                    <a:solidFill>
                                      <a:srgbClr val="0070C0"/>
                                    </a:solidFill>
                                    <a:latin typeface="Cambria Math" panose="02040503050406030204" pitchFamily="18" charset="0"/>
                                  </a:rPr>
                                  <m:t>𝑷</m:t>
                                </m:r>
                              </m:e>
                            </m:acc>
                          </m:e>
                          <m:sup>
                            <m:r>
                              <a:rPr kumimoji="1" lang="en-US" altLang="zh-CN" sz="2200" b="1" i="1" dirty="0">
                                <a:solidFill>
                                  <a:srgbClr val="0070C0"/>
                                </a:solidFill>
                                <a:latin typeface="Cambria Math" panose="02040503050406030204" pitchFamily="18" charset="0"/>
                              </a:rPr>
                              <m:t>(</m:t>
                            </m:r>
                            <m:r>
                              <a:rPr kumimoji="1" lang="en-US" altLang="zh-CN" sz="2200" b="1" i="1" dirty="0">
                                <a:solidFill>
                                  <a:srgbClr val="0070C0"/>
                                </a:solidFill>
                                <a:latin typeface="Cambria Math" panose="02040503050406030204" pitchFamily="18" charset="0"/>
                              </a:rPr>
                              <m:t>𝒊</m:t>
                            </m:r>
                            <m:r>
                              <a:rPr kumimoji="1" lang="en-US" altLang="zh-CN" sz="2200" b="1" i="1" dirty="0">
                                <a:solidFill>
                                  <a:srgbClr val="0070C0"/>
                                </a:solidFill>
                                <a:latin typeface="Cambria Math" panose="02040503050406030204" pitchFamily="18" charset="0"/>
                              </a:rPr>
                              <m:t>+</m:t>
                            </m:r>
                            <m:r>
                              <a:rPr kumimoji="1" lang="en-US" altLang="zh-CN" sz="2200" b="1" i="1" dirty="0">
                                <a:solidFill>
                                  <a:srgbClr val="0070C0"/>
                                </a:solidFill>
                                <a:latin typeface="Cambria Math" panose="02040503050406030204" pitchFamily="18" charset="0"/>
                              </a:rPr>
                              <m:t>𝟏</m:t>
                            </m:r>
                            <m:r>
                              <a:rPr kumimoji="1" lang="en-US" altLang="zh-CN" sz="2200" b="1" i="1" dirty="0">
                                <a:solidFill>
                                  <a:srgbClr val="0070C0"/>
                                </a:solidFill>
                                <a:latin typeface="Cambria Math" panose="02040503050406030204" pitchFamily="18" charset="0"/>
                              </a:rPr>
                              <m:t>)</m:t>
                            </m:r>
                          </m:sup>
                        </m:sSup>
                        <m:r>
                          <m:rPr>
                            <m:nor/>
                          </m:rPr>
                          <a:rPr kumimoji="1" lang="en-US" altLang="zh-CN" sz="2200" b="1" dirty="0">
                            <a:solidFill>
                              <a:srgbClr val="0070C0"/>
                            </a:solidFill>
                          </a:rPr>
                          <m:t>,</m:t>
                        </m:r>
                        <m:r>
                          <a:rPr kumimoji="1" lang="zh-CN" altLang="en-US" sz="2200" b="1" i="1" dirty="0">
                            <a:solidFill>
                              <a:srgbClr val="0070C0"/>
                            </a:solidFill>
                            <a:latin typeface="Cambria Math" panose="02040503050406030204" pitchFamily="18" charset="0"/>
                          </a:rPr>
                          <m:t>𝜽</m:t>
                        </m:r>
                      </m:e>
                    </m:d>
                  </m:oMath>
                </a14:m>
                <a:r>
                  <a:rPr kumimoji="1" lang="en-US" altLang="zh-CN" sz="2200" b="1" dirty="0">
                    <a:solidFill>
                      <a:srgbClr val="0070C0"/>
                    </a:solidFill>
                  </a:rPr>
                  <a:t> </a:t>
                </a:r>
                <a:r>
                  <a:rPr kumimoji="1" lang="zh-CN" altLang="en-US" sz="2200" b="1" dirty="0">
                    <a:solidFill>
                      <a:srgbClr val="0070C0"/>
                    </a:solidFill>
                  </a:rPr>
                  <a:t>极大化</a:t>
                </a:r>
                <a:endParaRPr kumimoji="1" lang="en-US" altLang="zh-CN" sz="2200" b="1" dirty="0"/>
              </a:p>
              <a:p>
                <a:pPr>
                  <a:lnSpc>
                    <a:spcPct val="114000"/>
                  </a:lnSpc>
                  <a:spcBef>
                    <a:spcPts val="0"/>
                  </a:spcBef>
                  <a:spcAft>
                    <a:spcPts val="600"/>
                  </a:spcAft>
                </a:pPr>
                <a:r>
                  <a:rPr kumimoji="1" lang="en-US" altLang="zh-CN" sz="2200" dirty="0"/>
                  <a:t>(4)   </a:t>
                </a:r>
                <a:r>
                  <a:rPr kumimoji="1" lang="zh-CN" altLang="en-US" sz="2200" dirty="0"/>
                  <a:t>重复</a:t>
                </a:r>
                <a:r>
                  <a:rPr kumimoji="1" lang="en-US" altLang="zh-CN" sz="2200" dirty="0"/>
                  <a:t>(2)</a:t>
                </a:r>
                <a:r>
                  <a:rPr kumimoji="1" lang="zh-CN" altLang="en-US" sz="2200" dirty="0"/>
                  <a:t>和</a:t>
                </a:r>
                <a:r>
                  <a:rPr kumimoji="1" lang="en-US" altLang="zh-CN" sz="2200" dirty="0"/>
                  <a:t>(3), </a:t>
                </a:r>
                <a:r>
                  <a:rPr kumimoji="1" lang="zh-CN" altLang="en-US" sz="2200" dirty="0"/>
                  <a:t>直到收敛</a:t>
                </a:r>
                <a:endParaRPr kumimoji="1" lang="en-US" altLang="zh-CN" sz="2200" dirty="0">
                  <a:solidFill>
                    <a:srgbClr val="FF0000"/>
                  </a:solidFill>
                </a:endParaRPr>
              </a:p>
            </p:txBody>
          </p:sp>
        </mc:Choice>
        <mc:Fallback xmlns="">
          <p:sp>
            <p:nvSpPr>
              <p:cNvPr id="5" name="内容占位符 2">
                <a:extLst>
                  <a:ext uri="{FF2B5EF4-FFF2-40B4-BE49-F238E27FC236}">
                    <a16:creationId xmlns:a16="http://schemas.microsoft.com/office/drawing/2014/main" id="{C491D397-2DD7-CE42-70A8-C0CA5BC3EB6A}"/>
                  </a:ext>
                </a:extLst>
              </p:cNvPr>
              <p:cNvSpPr>
                <a:spLocks noGrp="1" noRot="1" noChangeAspect="1" noMove="1" noResize="1" noEditPoints="1" noAdjustHandles="1" noChangeArrowheads="1" noChangeShapeType="1" noTextEdit="1"/>
              </p:cNvSpPr>
              <p:nvPr>
                <p:ph idx="1"/>
              </p:nvPr>
            </p:nvSpPr>
            <p:spPr>
              <a:xfrm>
                <a:off x="376989" y="2514238"/>
                <a:ext cx="8293769" cy="3934688"/>
              </a:xfrm>
              <a:blipFill>
                <a:blip r:embed="rId2"/>
                <a:stretch>
                  <a:fillRect l="-917" t="-322" b="-418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A3F56ED-F83C-63B8-FBAD-96F261646AA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50</a:t>
            </a:fld>
            <a:endParaRPr lang="en-US" dirty="0"/>
          </a:p>
        </p:txBody>
      </p:sp>
      <p:sp>
        <p:nvSpPr>
          <p:cNvPr id="3" name="标题 1">
            <a:extLst>
              <a:ext uri="{FF2B5EF4-FFF2-40B4-BE49-F238E27FC236}">
                <a16:creationId xmlns:a16="http://schemas.microsoft.com/office/drawing/2014/main" id="{543BAA7A-5271-17FE-7C0C-AF3BE3976987}"/>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GEM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3647622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701659CC-B757-AF8C-948B-EF83AAE326E7}"/>
                  </a:ext>
                </a:extLst>
              </p:cNvPr>
              <p:cNvSpPr>
                <a:spLocks noGrp="1"/>
              </p:cNvSpPr>
              <p:nvPr>
                <p:ph idx="1"/>
              </p:nvPr>
            </p:nvSpPr>
            <p:spPr>
              <a:xfrm>
                <a:off x="253434" y="2449903"/>
                <a:ext cx="8694821" cy="4271573"/>
              </a:xfrm>
            </p:spPr>
            <p:txBody>
              <a:bodyPr>
                <a:noAutofit/>
              </a:bodyPr>
              <a:lstStyle/>
              <a:p>
                <a:pPr marL="0" indent="0">
                  <a:lnSpc>
                    <a:spcPct val="100000"/>
                  </a:lnSpc>
                  <a:buNone/>
                </a:pPr>
                <a:r>
                  <a:rPr kumimoji="1" lang="zh-CN" altLang="en-US" sz="2200" b="1" dirty="0">
                    <a:solidFill>
                      <a:srgbClr val="C00000"/>
                    </a:solidFill>
                  </a:rPr>
                  <a:t>算法</a:t>
                </a:r>
                <a:r>
                  <a:rPr kumimoji="1" lang="en-US" altLang="zh-CN" sz="2200" b="1" dirty="0">
                    <a:solidFill>
                      <a:srgbClr val="C00000"/>
                    </a:solidFill>
                  </a:rPr>
                  <a:t>9.4 (GEM</a:t>
                </a:r>
                <a:r>
                  <a:rPr kumimoji="1" lang="zh-CN" altLang="en-US" sz="2200" b="1" dirty="0">
                    <a:solidFill>
                      <a:srgbClr val="C00000"/>
                    </a:solidFill>
                  </a:rPr>
                  <a:t>算法</a:t>
                </a:r>
                <a:r>
                  <a:rPr kumimoji="1" lang="en-US" altLang="zh-CN" sz="2200" b="1" dirty="0">
                    <a:solidFill>
                      <a:srgbClr val="C00000"/>
                    </a:solidFill>
                  </a:rPr>
                  <a:t>2)</a:t>
                </a:r>
              </a:p>
              <a:p>
                <a:pPr>
                  <a:lnSpc>
                    <a:spcPct val="100000"/>
                  </a:lnSpc>
                  <a:spcBef>
                    <a:spcPts val="600"/>
                  </a:spcBef>
                </a:pPr>
                <a:r>
                  <a:rPr kumimoji="1" lang="zh-CN" altLang="en-US" sz="2200" b="1" dirty="0"/>
                  <a:t>输入</a:t>
                </a:r>
                <a:r>
                  <a:rPr kumimoji="1" lang="en-US" altLang="zh-CN" sz="2200" b="1" dirty="0"/>
                  <a:t>: </a:t>
                </a:r>
                <a:r>
                  <a:rPr kumimoji="1" lang="zh-CN" altLang="en-US" sz="2200" dirty="0"/>
                  <a:t>观测数据</a:t>
                </a:r>
                <a:r>
                  <a:rPr kumimoji="1" lang="en-US" altLang="zh-CN" sz="2200" dirty="0"/>
                  <a:t>, </a:t>
                </a:r>
                <a14:m>
                  <m:oMath xmlns:m="http://schemas.openxmlformats.org/officeDocument/2006/math">
                    <m:r>
                      <a:rPr kumimoji="1" lang="en-US" altLang="zh-CN" sz="2200" dirty="0">
                        <a:latin typeface="Cambria Math" panose="02040503050406030204" pitchFamily="18" charset="0"/>
                      </a:rPr>
                      <m:t> </m:t>
                    </m:r>
                    <m:r>
                      <a:rPr kumimoji="1" lang="en-US" altLang="zh-CN" sz="2200" i="1" dirty="0">
                        <a:latin typeface="Cambria Math" panose="02040503050406030204" pitchFamily="18" charset="0"/>
                      </a:rPr>
                      <m:t>𝑄</m:t>
                    </m:r>
                  </m:oMath>
                </a14:m>
                <a:r>
                  <a:rPr kumimoji="1" lang="zh-CN" altLang="en-US" sz="2200" dirty="0"/>
                  <a:t>函数</a:t>
                </a:r>
                <a:endParaRPr kumimoji="1" lang="en-US" altLang="zh-CN" sz="2200" dirty="0"/>
              </a:p>
              <a:p>
                <a:pPr>
                  <a:lnSpc>
                    <a:spcPct val="100000"/>
                  </a:lnSpc>
                </a:pPr>
                <a:r>
                  <a:rPr kumimoji="1" lang="zh-CN" altLang="en-US" sz="2200" b="1" dirty="0"/>
                  <a:t>输出</a:t>
                </a:r>
                <a:r>
                  <a:rPr kumimoji="1" lang="en-US" altLang="zh-CN" sz="2200" b="1" dirty="0"/>
                  <a:t>: </a:t>
                </a:r>
                <a:r>
                  <a:rPr kumimoji="1" lang="zh-CN" altLang="en-US" sz="2200" dirty="0"/>
                  <a:t>模型参数</a:t>
                </a:r>
                <a:endParaRPr kumimoji="1" lang="en-US" altLang="zh-CN" sz="2200" dirty="0"/>
              </a:p>
              <a:p>
                <a:pPr>
                  <a:lnSpc>
                    <a:spcPct val="100000"/>
                  </a:lnSpc>
                  <a:spcBef>
                    <a:spcPts val="1200"/>
                  </a:spcBef>
                </a:pPr>
                <a:r>
                  <a:rPr kumimoji="1" lang="en-US" altLang="zh-CN" sz="2200" dirty="0"/>
                  <a:t>(1)   </a:t>
                </a:r>
                <a:r>
                  <a:rPr kumimoji="1" lang="zh-CN" altLang="en-US" sz="2200" dirty="0"/>
                  <a:t>初始化参数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(0)</m:t>
                        </m:r>
                      </m:sup>
                    </m:sSup>
                  </m:oMath>
                </a14:m>
                <a:r>
                  <a:rPr kumimoji="1" lang="en-US" altLang="zh-CN" sz="2200" dirty="0"/>
                  <a:t>, </a:t>
                </a:r>
                <a:r>
                  <a:rPr kumimoji="1" lang="zh-CN" altLang="en-US" sz="2200" dirty="0"/>
                  <a:t>开始迭代</a:t>
                </a:r>
                <a:endParaRPr kumimoji="1" lang="en-US" altLang="zh-CN" sz="2200" dirty="0"/>
              </a:p>
              <a:p>
                <a:pPr>
                  <a:lnSpc>
                    <a:spcPct val="100000"/>
                  </a:lnSpc>
                </a:pPr>
                <a:r>
                  <a:rPr kumimoji="1" lang="en-US" altLang="zh-CN" sz="2200" dirty="0"/>
                  <a:t>(2)   </a:t>
                </a:r>
                <a:r>
                  <a:rPr kumimoji="1" lang="zh-CN" altLang="en-US" sz="2200" dirty="0"/>
                  <a:t>第</a:t>
                </a:r>
                <a14:m>
                  <m:oMath xmlns:m="http://schemas.openxmlformats.org/officeDocument/2006/math">
                    <m:r>
                      <a:rPr kumimoji="1" lang="en-US" altLang="zh-CN" sz="2200" b="0" i="1" smtClean="0">
                        <a:solidFill>
                          <a:schemeClr val="tx1"/>
                        </a:solidFill>
                        <a:latin typeface="Cambria Math" panose="02040503050406030204" pitchFamily="18" charset="0"/>
                      </a:rPr>
                      <m:t>𝑖</m:t>
                    </m:r>
                    <m:r>
                      <a:rPr kumimoji="1" lang="en-US" altLang="zh-CN" sz="2200" b="0" i="1" smtClean="0">
                        <a:solidFill>
                          <a:schemeClr val="tx1"/>
                        </a:solidFill>
                        <a:latin typeface="Cambria Math" panose="02040503050406030204" pitchFamily="18" charset="0"/>
                      </a:rPr>
                      <m:t>+1</m:t>
                    </m:r>
                  </m:oMath>
                </a14:m>
                <a:r>
                  <a:rPr kumimoji="1" lang="zh-CN" altLang="en-US" sz="2200" dirty="0"/>
                  <a:t>次迭代</a:t>
                </a:r>
                <a:r>
                  <a:rPr kumimoji="1" lang="en-US" altLang="zh-CN" sz="2200" dirty="0"/>
                  <a:t>, </a:t>
                </a:r>
                <a:r>
                  <a:rPr kumimoji="1" lang="zh-CN" altLang="en-US" sz="2200" dirty="0"/>
                  <a:t>第</a:t>
                </a:r>
                <a:r>
                  <a:rPr kumimoji="1" lang="en-US" altLang="zh-CN" sz="2200" dirty="0"/>
                  <a:t>1</a:t>
                </a:r>
                <a:r>
                  <a:rPr kumimoji="1" lang="zh-CN" altLang="en-US" sz="2200" dirty="0"/>
                  <a:t>步</a:t>
                </a:r>
                <a:r>
                  <a:rPr kumimoji="1" lang="en-US" altLang="zh-CN" sz="2200" dirty="0"/>
                  <a:t>: </a:t>
                </a:r>
              </a:p>
              <a:p>
                <a:pPr lvl="1">
                  <a:lnSpc>
                    <a:spcPct val="100000"/>
                  </a:lnSpc>
                </a:pPr>
                <a:r>
                  <a:rPr kumimoji="1" lang="zh-CN" altLang="en-US" sz="2200" dirty="0"/>
                  <a:t>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zh-CN" altLang="en-US" sz="2200" i="1">
                        <a:latin typeface="Cambria Math" panose="02040503050406030204" pitchFamily="18" charset="0"/>
                      </a:rPr>
                      <m:t>为</m:t>
                    </m:r>
                  </m:oMath>
                </a14:m>
                <a:r>
                  <a:rPr kumimoji="1" lang="zh-CN" altLang="en-US" sz="2200" dirty="0"/>
                  <a:t>参数</a:t>
                </a:r>
                <a14:m>
                  <m:oMath xmlns:m="http://schemas.openxmlformats.org/officeDocument/2006/math">
                    <m:r>
                      <a:rPr kumimoji="1" lang="zh-CN" altLang="en-US" sz="2200" i="1">
                        <a:latin typeface="Cambria Math" panose="02040503050406030204" pitchFamily="18" charset="0"/>
                      </a:rPr>
                      <m:t>𝜃</m:t>
                    </m:r>
                  </m:oMath>
                </a14:m>
                <a:r>
                  <a:rPr kumimoji="1" lang="zh-CN" altLang="en-US" sz="2200" dirty="0"/>
                  <a:t>的估计值</a:t>
                </a:r>
                <a:r>
                  <a:rPr kumimoji="1" lang="en-US" altLang="zh-CN" sz="2200" dirty="0"/>
                  <a:t>, </a:t>
                </a:r>
                <a:r>
                  <a:rPr kumimoji="1" lang="zh-CN" altLang="en-US" sz="2200" dirty="0"/>
                  <a:t>计算</a:t>
                </a:r>
                <a:endParaRPr kumimoji="1" lang="en-US" altLang="zh-CN" sz="2200" dirty="0"/>
              </a:p>
              <a:p>
                <a:pPr marL="457200" lvl="1" indent="0">
                  <a:lnSpc>
                    <a:spcPct val="100000"/>
                  </a:lnSpc>
                  <a:spcBef>
                    <a:spcPts val="0"/>
                  </a:spcBef>
                  <a:buNone/>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0" smtClean="0">
                          <a:latin typeface="Cambria Math" panose="02040503050406030204" pitchFamily="18"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panose="02040503050406030204" pitchFamily="18" charset="0"/>
                            </a:rPr>
                            <m:t>𝐸</m:t>
                          </m:r>
                        </m:e>
                        <m:sub>
                          <m:r>
                            <a:rPr kumimoji="1" lang="en-US" altLang="zh-CN" sz="2200" b="0" i="1" smtClean="0">
                              <a:latin typeface="Cambria Math" panose="02040503050406030204" pitchFamily="18" charset="0"/>
                            </a:rPr>
                            <m:t>𝑧</m:t>
                          </m:r>
                        </m:sub>
                      </m:sSub>
                      <m:d>
                        <m:dPr>
                          <m:begChr m:val="["/>
                          <m:endChr m:val="]"/>
                          <m:ctrlPr>
                            <a:rPr kumimoji="1" lang="en-US" altLang="zh-CN" sz="2200" b="0" i="1" smtClean="0">
                              <a:latin typeface="Cambria Math" panose="02040503050406030204" pitchFamily="18" charset="0"/>
                            </a:rPr>
                          </m:ctrlPr>
                        </m:dPr>
                        <m:e>
                          <m:r>
                            <m:rPr>
                              <m:sty m:val="p"/>
                            </m:rPr>
                            <a:rPr kumimoji="1" lang="en-US" altLang="zh-CN" sz="2200" b="0" i="0" smtClean="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𝑃</m:t>
                          </m:r>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e>
                            <m:e>
                              <m:r>
                                <a:rPr kumimoji="1" lang="zh-CN" altLang="en-US" sz="2200" b="0" i="1" smtClean="0">
                                  <a:latin typeface="Cambria Math" panose="02040503050406030204" pitchFamily="18" charset="0"/>
                                </a:rPr>
                                <m:t>𝜃</m:t>
                              </m:r>
                            </m:e>
                          </m:d>
                        </m:e>
                        <m:e>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1" smtClean="0">
                          <a:latin typeface="Cambria Math" panose="02040503050406030204" pitchFamily="18" charset="0"/>
                        </a:rPr>
                        <m:t>=</m:t>
                      </m:r>
                      <m:nary>
                        <m:naryPr>
                          <m:chr m:val="∑"/>
                          <m:supHide m:val="on"/>
                          <m:ctrlPr>
                            <a:rPr kumimoji="1" lang="en-US" altLang="zh-CN" sz="2200" b="0" i="1" smtClean="0">
                              <a:latin typeface="Cambria Math" panose="02040503050406030204" pitchFamily="18" charset="0"/>
                            </a:rPr>
                          </m:ctrlPr>
                        </m:naryPr>
                        <m:sub>
                          <m:r>
                            <m:rPr>
                              <m:brk m:alnAt="7"/>
                            </m:rPr>
                            <a:rPr kumimoji="1" lang="en-US" altLang="zh-CN" sz="2200" b="0" i="1" smtClean="0">
                              <a:latin typeface="Cambria Math" panose="02040503050406030204" pitchFamily="18" charset="0"/>
                            </a:rPr>
                            <m:t>𝑧</m:t>
                          </m:r>
                        </m:sub>
                        <m:sup/>
                        <m:e>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e>
                      </m:nary>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b="0" i="0" smtClean="0">
                          <a:latin typeface="Cambria Math" panose="02040503050406030204" pitchFamily="18" charset="0"/>
                        </a:rPr>
                        <m:t>)</m:t>
                      </m:r>
                      <m:r>
                        <m:rPr>
                          <m:sty m:val="p"/>
                        </m:rPr>
                        <a:rPr kumimoji="1" lang="en-US" altLang="zh-CN" sz="2200" i="0">
                          <a:latin typeface="Cambria Math" panose="02040503050406030204" pitchFamily="18" charset="0"/>
                        </a:rPr>
                        <m:t>log</m:t>
                      </m:r>
                      <m:r>
                        <a:rPr kumimoji="1" lang="en-US" altLang="zh-CN" sz="2200" b="0" i="1" smtClean="0">
                          <a:latin typeface="Cambria Math" panose="02040503050406030204" pitchFamily="18" charset="0"/>
                        </a:rPr>
                        <m:t> </m:t>
                      </m:r>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oMath>
                  </m:oMathPara>
                </a14:m>
                <a:endParaRPr kumimoji="1" lang="en-US" altLang="zh-CN" sz="2200" dirty="0"/>
              </a:p>
              <a:p>
                <a:pPr>
                  <a:lnSpc>
                    <a:spcPct val="100000"/>
                  </a:lnSpc>
                  <a:spcBef>
                    <a:spcPts val="0"/>
                  </a:spcBef>
                </a:pPr>
                <a:r>
                  <a:rPr kumimoji="1" lang="en-US" altLang="zh-CN" sz="2200" dirty="0"/>
                  <a:t>(3)   </a:t>
                </a:r>
                <a:r>
                  <a:rPr kumimoji="1" lang="zh-CN" altLang="en-US" sz="2200" dirty="0"/>
                  <a:t>第</a:t>
                </a:r>
                <a:r>
                  <a:rPr kumimoji="1" lang="en-US" altLang="zh-CN" sz="2200" dirty="0"/>
                  <a:t>2</a:t>
                </a:r>
                <a:r>
                  <a:rPr kumimoji="1" lang="zh-CN" altLang="en-US" sz="2200" dirty="0"/>
                  <a:t>步</a:t>
                </a:r>
                <a:r>
                  <a:rPr kumimoji="1" lang="en-US" altLang="zh-CN" sz="2200" dirty="0"/>
                  <a:t>: </a:t>
                </a:r>
                <a:r>
                  <a:rPr kumimoji="1" lang="zh-CN" altLang="en-US" sz="2200" b="1" dirty="0">
                    <a:solidFill>
                      <a:srgbClr val="0070C0"/>
                    </a:solidFill>
                  </a:rPr>
                  <a:t>求</a:t>
                </a:r>
                <a14:m>
                  <m:oMath xmlns:m="http://schemas.openxmlformats.org/officeDocument/2006/math">
                    <m:sSup>
                      <m:sSupPr>
                        <m:ctrlPr>
                          <a:rPr kumimoji="1" lang="en-US" altLang="zh-CN" sz="2200" b="1" i="1" smtClean="0">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r>
                          <a:rPr kumimoji="1" lang="en-US" altLang="zh-CN" sz="2200" b="1" i="1">
                            <a:solidFill>
                              <a:srgbClr val="0070C0"/>
                            </a:solidFill>
                            <a:latin typeface="Cambria Math" panose="02040503050406030204" pitchFamily="18" charset="0"/>
                          </a:rPr>
                          <m:t>(</m:t>
                        </m:r>
                        <m:r>
                          <a:rPr kumimoji="1" lang="en-US" altLang="zh-CN" sz="2200" b="1" i="1">
                            <a:solidFill>
                              <a:srgbClr val="0070C0"/>
                            </a:solidFill>
                            <a:latin typeface="Cambria Math" panose="02040503050406030204" pitchFamily="18" charset="0"/>
                          </a:rPr>
                          <m:t>𝒊</m:t>
                        </m:r>
                        <m:r>
                          <a:rPr kumimoji="1" lang="en-US" altLang="zh-CN" sz="2200" b="1" i="1" smtClean="0">
                            <a:solidFill>
                              <a:srgbClr val="0070C0"/>
                            </a:solidFill>
                            <a:latin typeface="Cambria Math" panose="02040503050406030204" pitchFamily="18" charset="0"/>
                          </a:rPr>
                          <m:t>+</m:t>
                        </m:r>
                        <m:r>
                          <a:rPr kumimoji="1" lang="en-US" altLang="zh-CN" sz="2200" b="1" i="1" smtClean="0">
                            <a:solidFill>
                              <a:srgbClr val="0070C0"/>
                            </a:solidFill>
                            <a:latin typeface="Cambria Math" panose="02040503050406030204" pitchFamily="18" charset="0"/>
                          </a:rPr>
                          <m:t>𝟏</m:t>
                        </m:r>
                        <m:r>
                          <a:rPr kumimoji="1" lang="en-US" altLang="zh-CN" sz="2200" b="1" i="1">
                            <a:solidFill>
                              <a:srgbClr val="0070C0"/>
                            </a:solidFill>
                            <a:latin typeface="Cambria Math" panose="02040503050406030204" pitchFamily="18" charset="0"/>
                          </a:rPr>
                          <m:t>)</m:t>
                        </m:r>
                      </m:sup>
                    </m:sSup>
                  </m:oMath>
                </a14:m>
                <a:r>
                  <a:rPr kumimoji="1" lang="zh-CN" altLang="en-US" sz="2200" b="1" dirty="0">
                    <a:solidFill>
                      <a:srgbClr val="0070C0"/>
                    </a:solidFill>
                  </a:rPr>
                  <a:t>使</a:t>
                </a:r>
                <a:r>
                  <a:rPr kumimoji="1" lang="en-US" altLang="zh-CN" sz="2200" b="1" dirty="0">
                    <a:solidFill>
                      <a:srgbClr val="0070C0"/>
                    </a:solidFill>
                  </a:rPr>
                  <a:t> </a:t>
                </a:r>
                <a14:m>
                  <m:oMath xmlns:m="http://schemas.openxmlformats.org/officeDocument/2006/math">
                    <m:r>
                      <a:rPr kumimoji="1" lang="en-US" altLang="zh-CN" sz="2200" b="1" i="1" dirty="0">
                        <a:solidFill>
                          <a:srgbClr val="0070C0"/>
                        </a:solidFill>
                        <a:latin typeface="Cambria Math" panose="02040503050406030204" pitchFamily="18" charset="0"/>
                      </a:rPr>
                      <m:t>𝑸</m:t>
                    </m:r>
                    <m:d>
                      <m:dPr>
                        <m:ctrlPr>
                          <a:rPr kumimoji="1" lang="en-US" altLang="zh-CN" sz="2200" b="1" i="1" dirty="0">
                            <a:solidFill>
                              <a:srgbClr val="0070C0"/>
                            </a:solidFill>
                            <a:latin typeface="Cambria Math" panose="02040503050406030204" pitchFamily="18" charset="0"/>
                          </a:rPr>
                        </m:ctrlPr>
                      </m:dPr>
                      <m:e>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r>
                                  <a:rPr kumimoji="1" lang="en-US" altLang="zh-CN" sz="2200" b="1" i="1">
                                    <a:solidFill>
                                      <a:srgbClr val="0070C0"/>
                                    </a:solidFill>
                                    <a:latin typeface="Cambria Math" panose="02040503050406030204" pitchFamily="18" charset="0"/>
                                  </a:rPr>
                                  <m:t>+</m:t>
                                </m:r>
                                <m:r>
                                  <a:rPr kumimoji="1" lang="en-US" altLang="zh-CN" sz="2200" b="1" i="1">
                                    <a:solidFill>
                                      <a:srgbClr val="0070C0"/>
                                    </a:solidFill>
                                    <a:latin typeface="Cambria Math" panose="02040503050406030204" pitchFamily="18" charset="0"/>
                                  </a:rPr>
                                  <m:t>𝟏</m:t>
                                </m:r>
                              </m:e>
                            </m:d>
                          </m:sup>
                        </m:sSup>
                        <m:r>
                          <a:rPr kumimoji="1" lang="en-US" altLang="zh-CN" sz="2200" b="1" i="1" dirty="0">
                            <a:solidFill>
                              <a:srgbClr val="0070C0"/>
                            </a:solidFill>
                            <a:latin typeface="Cambria Math" panose="02040503050406030204" pitchFamily="18" charset="0"/>
                          </a:rPr>
                          <m:t>, </m:t>
                        </m:r>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e>
                            </m:d>
                          </m:sup>
                        </m:sSup>
                      </m:e>
                    </m:d>
                    <m:r>
                      <a:rPr kumimoji="1" lang="en-US" altLang="zh-CN" sz="2200" b="1" i="1">
                        <a:solidFill>
                          <a:srgbClr val="0070C0"/>
                        </a:solidFill>
                        <a:latin typeface="Cambria Math" panose="02040503050406030204" pitchFamily="18" charset="0"/>
                      </a:rPr>
                      <m:t>&gt;</m:t>
                    </m:r>
                  </m:oMath>
                </a14:m>
                <a:r>
                  <a:rPr kumimoji="1" lang="en-US" altLang="zh-CN" sz="2200" b="1" dirty="0">
                    <a:solidFill>
                      <a:srgbClr val="0070C0"/>
                    </a:solidFill>
                  </a:rPr>
                  <a:t> </a:t>
                </a:r>
                <a14:m>
                  <m:oMath xmlns:m="http://schemas.openxmlformats.org/officeDocument/2006/math">
                    <m:r>
                      <a:rPr kumimoji="1" lang="en-US" altLang="zh-CN" sz="2200" b="1" i="1" dirty="0">
                        <a:solidFill>
                          <a:srgbClr val="0070C0"/>
                        </a:solidFill>
                        <a:latin typeface="Cambria Math" panose="02040503050406030204" pitchFamily="18" charset="0"/>
                      </a:rPr>
                      <m:t>𝑸</m:t>
                    </m:r>
                    <m:d>
                      <m:dPr>
                        <m:ctrlPr>
                          <a:rPr kumimoji="1" lang="en-US" altLang="zh-CN" sz="2200" b="1" i="1" dirty="0">
                            <a:solidFill>
                              <a:srgbClr val="0070C0"/>
                            </a:solidFill>
                            <a:latin typeface="Cambria Math" panose="02040503050406030204" pitchFamily="18" charset="0"/>
                          </a:rPr>
                        </m:ctrlPr>
                      </m:dPr>
                      <m:e>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e>
                            </m:d>
                          </m:sup>
                        </m:sSup>
                        <m:r>
                          <a:rPr kumimoji="1" lang="en-US" altLang="zh-CN" sz="2200" b="1" i="1" dirty="0">
                            <a:solidFill>
                              <a:srgbClr val="0070C0"/>
                            </a:solidFill>
                            <a:latin typeface="Cambria Math" panose="02040503050406030204" pitchFamily="18" charset="0"/>
                          </a:rPr>
                          <m:t>, </m:t>
                        </m:r>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e>
                            </m:d>
                          </m:sup>
                        </m:sSup>
                      </m:e>
                    </m:d>
                  </m:oMath>
                </a14:m>
                <a:endParaRPr kumimoji="1" lang="en-US" altLang="zh-CN" sz="2200" b="1" dirty="0"/>
              </a:p>
              <a:p>
                <a:pPr>
                  <a:lnSpc>
                    <a:spcPct val="100000"/>
                  </a:lnSpc>
                  <a:spcBef>
                    <a:spcPts val="0"/>
                  </a:spcBef>
                  <a:spcAft>
                    <a:spcPts val="600"/>
                  </a:spcAft>
                </a:pPr>
                <a:r>
                  <a:rPr kumimoji="1" lang="en-US" altLang="zh-CN" sz="2200" dirty="0"/>
                  <a:t>(4)   </a:t>
                </a:r>
                <a:r>
                  <a:rPr kumimoji="1" lang="zh-CN" altLang="en-US" sz="2200" dirty="0"/>
                  <a:t>重复</a:t>
                </a:r>
                <a:r>
                  <a:rPr kumimoji="1" lang="en-US" altLang="zh-CN" sz="2200" dirty="0"/>
                  <a:t>(2)</a:t>
                </a:r>
                <a:r>
                  <a:rPr kumimoji="1" lang="zh-CN" altLang="en-US" sz="2200" dirty="0"/>
                  <a:t>和</a:t>
                </a:r>
                <a:r>
                  <a:rPr kumimoji="1" lang="en-US" altLang="zh-CN" sz="2200" dirty="0"/>
                  <a:t>(3), </a:t>
                </a:r>
                <a:r>
                  <a:rPr kumimoji="1" lang="zh-CN" altLang="en-US" sz="2200" dirty="0"/>
                  <a:t>直到收敛</a:t>
                </a:r>
              </a:p>
            </p:txBody>
          </p:sp>
        </mc:Choice>
        <mc:Fallback>
          <p:sp>
            <p:nvSpPr>
              <p:cNvPr id="5" name="内容占位符 2">
                <a:extLst>
                  <a:ext uri="{FF2B5EF4-FFF2-40B4-BE49-F238E27FC236}">
                    <a16:creationId xmlns:a16="http://schemas.microsoft.com/office/drawing/2014/main" id="{701659CC-B757-AF8C-948B-EF83AAE326E7}"/>
                  </a:ext>
                </a:extLst>
              </p:cNvPr>
              <p:cNvSpPr>
                <a:spLocks noGrp="1" noRot="1" noChangeAspect="1" noMove="1" noResize="1" noEditPoints="1" noAdjustHandles="1" noChangeArrowheads="1" noChangeShapeType="1" noTextEdit="1"/>
              </p:cNvSpPr>
              <p:nvPr>
                <p:ph idx="1"/>
              </p:nvPr>
            </p:nvSpPr>
            <p:spPr>
              <a:xfrm>
                <a:off x="253434" y="2449903"/>
                <a:ext cx="8694821" cy="4271573"/>
              </a:xfrm>
              <a:blipFill>
                <a:blip r:embed="rId2"/>
                <a:stretch>
                  <a:fillRect l="-912" t="-999" b="-1427"/>
                </a:stretch>
              </a:blipFill>
            </p:spPr>
            <p:txBody>
              <a:bodyPr/>
              <a:lstStyle/>
              <a:p>
                <a:r>
                  <a:rPr lang="zh-CN" altLang="en-US">
                    <a:noFill/>
                  </a:rPr>
                  <a:t> </a:t>
                </a:r>
              </a:p>
            </p:txBody>
          </p:sp>
        </mc:Fallback>
      </mc:AlternateContent>
      <p:sp>
        <p:nvSpPr>
          <p:cNvPr id="13" name="Slide Number Placeholder 5">
            <a:extLst>
              <a:ext uri="{FF2B5EF4-FFF2-40B4-BE49-F238E27FC236}">
                <a16:creationId xmlns:a16="http://schemas.microsoft.com/office/drawing/2014/main" id="{713BB6FC-59D9-F196-59A3-5EBBFF72C0B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51</a:t>
            </a:fld>
            <a:endParaRPr lang="en-US" dirty="0"/>
          </a:p>
        </p:txBody>
      </p:sp>
      <p:sp>
        <p:nvSpPr>
          <p:cNvPr id="3" name="标题 1">
            <a:extLst>
              <a:ext uri="{FF2B5EF4-FFF2-40B4-BE49-F238E27FC236}">
                <a16:creationId xmlns:a16="http://schemas.microsoft.com/office/drawing/2014/main" id="{0762567B-6D2F-A7ED-35A7-542ADE3E6668}"/>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GEM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3348898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3A629A01-FDBD-32C4-926B-CAAEE3943D77}"/>
                  </a:ext>
                </a:extLst>
              </p:cNvPr>
              <p:cNvSpPr>
                <a:spLocks noGrp="1"/>
              </p:cNvSpPr>
              <p:nvPr>
                <p:ph idx="1"/>
              </p:nvPr>
            </p:nvSpPr>
            <p:spPr>
              <a:xfrm>
                <a:off x="266281" y="2514237"/>
                <a:ext cx="8923685" cy="4022921"/>
              </a:xfrm>
            </p:spPr>
            <p:txBody>
              <a:bodyPr>
                <a:noAutofit/>
              </a:bodyPr>
              <a:lstStyle/>
              <a:p>
                <a:pPr marL="0" indent="0">
                  <a:buNone/>
                </a:pPr>
                <a:r>
                  <a:rPr kumimoji="1" lang="zh-CN" altLang="en-US" sz="2200" b="1" dirty="0">
                    <a:solidFill>
                      <a:srgbClr val="C00000"/>
                    </a:solidFill>
                  </a:rPr>
                  <a:t>算法</a:t>
                </a:r>
                <a:r>
                  <a:rPr kumimoji="1" lang="en-US" altLang="zh-CN" sz="2200" b="1" dirty="0">
                    <a:solidFill>
                      <a:srgbClr val="C00000"/>
                    </a:solidFill>
                  </a:rPr>
                  <a:t>9.5 (GEM</a:t>
                </a:r>
                <a:r>
                  <a:rPr kumimoji="1" lang="zh-CN" altLang="en-US" sz="2200" b="1" dirty="0">
                    <a:solidFill>
                      <a:srgbClr val="C00000"/>
                    </a:solidFill>
                  </a:rPr>
                  <a:t>算法</a:t>
                </a:r>
                <a:r>
                  <a:rPr kumimoji="1" lang="en-US" altLang="zh-CN" sz="2200" b="1" dirty="0">
                    <a:solidFill>
                      <a:srgbClr val="C00000"/>
                    </a:solidFill>
                  </a:rPr>
                  <a:t>3)</a:t>
                </a:r>
              </a:p>
              <a:p>
                <a:pPr>
                  <a:spcBef>
                    <a:spcPts val="600"/>
                  </a:spcBef>
                </a:pPr>
                <a:r>
                  <a:rPr kumimoji="1" lang="zh-CN" altLang="en-US" sz="2200" b="1" dirty="0"/>
                  <a:t>输入</a:t>
                </a:r>
                <a:r>
                  <a:rPr kumimoji="1" lang="en-US" altLang="zh-CN" sz="2200" b="1" dirty="0"/>
                  <a:t>: </a:t>
                </a:r>
                <a:r>
                  <a:rPr kumimoji="1" lang="zh-CN" altLang="en-US" sz="2200" dirty="0"/>
                  <a:t>观测数据</a:t>
                </a:r>
                <a:r>
                  <a:rPr kumimoji="1" lang="en-US" altLang="zh-CN" sz="2200" dirty="0"/>
                  <a:t>, </a:t>
                </a:r>
                <a14:m>
                  <m:oMath xmlns:m="http://schemas.openxmlformats.org/officeDocument/2006/math">
                    <m:r>
                      <a:rPr kumimoji="1" lang="en-US" altLang="zh-CN" sz="2200" b="0" i="0" dirty="0" smtClean="0">
                        <a:latin typeface="Cambria Math" panose="02040503050406030204" pitchFamily="18" charset="0"/>
                      </a:rPr>
                      <m:t> </m:t>
                    </m:r>
                    <m:r>
                      <a:rPr kumimoji="1" lang="en-US" altLang="zh-CN" sz="2200" i="1" dirty="0">
                        <a:latin typeface="Cambria Math" panose="02040503050406030204" pitchFamily="18" charset="0"/>
                      </a:rPr>
                      <m:t>𝑄</m:t>
                    </m:r>
                  </m:oMath>
                </a14:m>
                <a:r>
                  <a:rPr kumimoji="1" lang="zh-CN" altLang="en-US" sz="2200" dirty="0"/>
                  <a:t>函数</a:t>
                </a:r>
                <a:endParaRPr kumimoji="1" lang="en-US" altLang="zh-CN" sz="2200" dirty="0"/>
              </a:p>
              <a:p>
                <a:r>
                  <a:rPr kumimoji="1" lang="zh-CN" altLang="en-US" sz="2200" b="1" dirty="0"/>
                  <a:t>输出</a:t>
                </a:r>
                <a:r>
                  <a:rPr kumimoji="1" lang="en-US" altLang="zh-CN" sz="2200" b="1" dirty="0"/>
                  <a:t>: </a:t>
                </a:r>
                <a:r>
                  <a:rPr kumimoji="1" lang="zh-CN" altLang="en-US" sz="2200" dirty="0"/>
                  <a:t>模型参数</a:t>
                </a:r>
                <a:endParaRPr kumimoji="1" lang="en-US" altLang="zh-CN" sz="2200" dirty="0"/>
              </a:p>
              <a:p>
                <a:r>
                  <a:rPr kumimoji="1" lang="en-US" altLang="zh-CN" sz="2200" dirty="0"/>
                  <a:t>(1)   </a:t>
                </a:r>
                <a:r>
                  <a:rPr kumimoji="1" lang="zh-CN" altLang="en-US" sz="2200" dirty="0"/>
                  <a:t>初始化参数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(0)</m:t>
                        </m:r>
                      </m:sup>
                    </m:sSup>
                    <m:r>
                      <a:rPr kumimoji="1" lang="en-US" altLang="zh-CN" sz="2200" b="0" i="0" smtClean="0">
                        <a:latin typeface="Cambria Math" panose="02040503050406030204" pitchFamily="18" charset="0"/>
                      </a:rPr>
                      <m:t>=(</m:t>
                    </m:r>
                    <m:sSubSup>
                      <m:sSubSupPr>
                        <m:ctrlPr>
                          <a:rPr kumimoji="1" lang="en-US" altLang="zh-CN" sz="2200" b="0" i="1" smtClean="0">
                            <a:latin typeface="Cambria Math" panose="02040503050406030204" pitchFamily="18" charset="0"/>
                          </a:rPr>
                        </m:ctrlPr>
                      </m:sSubSup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1</m:t>
                        </m:r>
                      </m:sub>
                      <m:sup>
                        <m:r>
                          <a:rPr kumimoji="1" lang="en-US" altLang="zh-CN" sz="2200" b="0" i="1" smtClean="0">
                            <a:latin typeface="Cambria Math" panose="02040503050406030204" pitchFamily="18" charset="0"/>
                          </a:rPr>
                          <m:t>(0)</m:t>
                        </m:r>
                      </m:sup>
                    </m:sSubSup>
                    <m:r>
                      <a:rPr kumimoji="1" lang="en-US" altLang="zh-CN" sz="2200" b="0" i="1" smtClean="0">
                        <a:latin typeface="Cambria Math" panose="02040503050406030204" pitchFamily="18" charset="0"/>
                      </a:rPr>
                      <m:t>,</m:t>
                    </m:r>
                    <m:sSubSup>
                      <m:sSubSupPr>
                        <m:ctrlPr>
                          <a:rPr kumimoji="1" lang="en-US" altLang="zh-CN" sz="2200" b="0" i="1" smtClean="0">
                            <a:latin typeface="Cambria Math" panose="02040503050406030204" pitchFamily="18" charset="0"/>
                          </a:rPr>
                        </m:ctrlPr>
                      </m:sSubSup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2</m:t>
                        </m:r>
                      </m:sub>
                      <m:sup>
                        <m:r>
                          <a:rPr kumimoji="1" lang="en-US" altLang="zh-CN" sz="2200" b="0" i="1" smtClean="0">
                            <a:latin typeface="Cambria Math" panose="02040503050406030204" pitchFamily="18" charset="0"/>
                          </a:rPr>
                          <m:t>(0)</m:t>
                        </m:r>
                      </m:sup>
                    </m:sSub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m:t>
                    </m:r>
                    <m:sSubSup>
                      <m:sSubSupPr>
                        <m:ctrlPr>
                          <a:rPr kumimoji="1" lang="en-US" altLang="zh-CN" sz="2200" b="0" i="1" smtClean="0">
                            <a:latin typeface="Cambria Math" panose="02040503050406030204" pitchFamily="18" charset="0"/>
                          </a:rPr>
                        </m:ctrlPr>
                      </m:sSubSup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𝑑</m:t>
                        </m:r>
                      </m:sub>
                      <m:sup>
                        <m:r>
                          <a:rPr kumimoji="1" lang="en-US" altLang="zh-CN" sz="2200" b="0" i="1" smtClean="0">
                            <a:latin typeface="Cambria Math" panose="02040503050406030204" pitchFamily="18" charset="0"/>
                          </a:rPr>
                          <m:t>(0)</m:t>
                        </m:r>
                      </m:sup>
                    </m:sSubSup>
                    <m:r>
                      <a:rPr kumimoji="1" lang="en-US" altLang="zh-CN" sz="2200" b="0" i="0" smtClean="0">
                        <a:latin typeface="Cambria Math" panose="02040503050406030204" pitchFamily="18" charset="0"/>
                      </a:rPr>
                      <m:t>)</m:t>
                    </m:r>
                  </m:oMath>
                </a14:m>
                <a:r>
                  <a:rPr kumimoji="1" lang="en-US" altLang="zh-CN" sz="2200" dirty="0"/>
                  <a:t>,</a:t>
                </a:r>
                <a:r>
                  <a:rPr kumimoji="1" lang="zh-CN" altLang="en-US" sz="2200" dirty="0"/>
                  <a:t>开始迭代</a:t>
                </a:r>
                <a:endParaRPr kumimoji="1" lang="en-US" altLang="zh-CN" sz="2200" dirty="0"/>
              </a:p>
              <a:p>
                <a:r>
                  <a:rPr kumimoji="1" lang="en-US" altLang="zh-CN" sz="2200" dirty="0"/>
                  <a:t>(2)   </a:t>
                </a:r>
                <a:r>
                  <a:rPr kumimoji="1" lang="zh-CN" altLang="en-US" sz="2200" dirty="0"/>
                  <a:t>第</a:t>
                </a:r>
                <a14:m>
                  <m:oMath xmlns:m="http://schemas.openxmlformats.org/officeDocument/2006/math">
                    <m:r>
                      <a:rPr kumimoji="1" lang="en-US" altLang="zh-CN" sz="2200" b="0" i="1" smtClean="0">
                        <a:solidFill>
                          <a:schemeClr val="tx1"/>
                        </a:solidFill>
                        <a:latin typeface="Cambria Math" panose="02040503050406030204" pitchFamily="18" charset="0"/>
                      </a:rPr>
                      <m:t>𝑖</m:t>
                    </m:r>
                    <m:r>
                      <a:rPr kumimoji="1" lang="en-US" altLang="zh-CN" sz="2200" b="0" i="1" smtClean="0">
                        <a:solidFill>
                          <a:schemeClr val="tx1"/>
                        </a:solidFill>
                        <a:latin typeface="Cambria Math" panose="02040503050406030204" pitchFamily="18" charset="0"/>
                      </a:rPr>
                      <m:t>+1</m:t>
                    </m:r>
                  </m:oMath>
                </a14:m>
                <a:r>
                  <a:rPr kumimoji="1" lang="zh-CN" altLang="en-US" sz="2200" dirty="0"/>
                  <a:t>次迭代</a:t>
                </a:r>
                <a:r>
                  <a:rPr kumimoji="1" lang="en-US" altLang="zh-CN" sz="2200" dirty="0"/>
                  <a:t>, </a:t>
                </a:r>
                <a:r>
                  <a:rPr kumimoji="1" lang="zh-CN" altLang="en-US" sz="2200" dirty="0"/>
                  <a:t>第</a:t>
                </a:r>
                <a:r>
                  <a:rPr kumimoji="1" lang="en-US" altLang="zh-CN" sz="2200" dirty="0"/>
                  <a:t>1</a:t>
                </a:r>
                <a:r>
                  <a:rPr kumimoji="1" lang="zh-CN" altLang="en-US" sz="2200" dirty="0"/>
                  <a:t>步</a:t>
                </a:r>
                <a:r>
                  <a:rPr kumimoji="1" lang="en-US" altLang="zh-CN" sz="2200" dirty="0"/>
                  <a:t>:</a:t>
                </a:r>
              </a:p>
              <a:p>
                <a:pPr lvl="1"/>
                <a:r>
                  <a:rPr kumimoji="1" lang="zh-CN" altLang="en-US" sz="2200" dirty="0"/>
                  <a:t>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smtClean="0">
                            <a:latin typeface="Cambria Math" panose="02040503050406030204" pitchFamily="18" charset="0"/>
                          </a:rPr>
                          <m:t>𝜃</m:t>
                        </m:r>
                      </m:e>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p>
                    <m:r>
                      <a:rPr kumimoji="1" lang="en-US" altLang="zh-CN" sz="2200">
                        <a:latin typeface="Cambria Math" panose="02040503050406030204" pitchFamily="18" charset="0"/>
                      </a:rPr>
                      <m:t>=</m:t>
                    </m:r>
                    <m:d>
                      <m:dPr>
                        <m:ctrlPr>
                          <a:rPr kumimoji="1" lang="en-US" altLang="zh-CN" sz="2200" i="1">
                            <a:latin typeface="Cambria Math" panose="02040503050406030204" pitchFamily="18" charset="0"/>
                          </a:rPr>
                        </m:ctrlPr>
                      </m:dPr>
                      <m:e>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1</m:t>
                            </m:r>
                          </m:sub>
                          <m:sup>
                            <m:d>
                              <m:dPr>
                                <m:ctrlPr>
                                  <a:rPr kumimoji="1" lang="en-US" altLang="zh-CN" sz="2200" b="0" i="1">
                                    <a:latin typeface="Cambria Math" panose="02040503050406030204" pitchFamily="18" charset="0"/>
                                  </a:rPr>
                                </m:ctrlPr>
                              </m:dPr>
                              <m:e>
                                <m:r>
                                  <a:rPr kumimoji="1" lang="en-US" altLang="zh-CN" sz="2200" b="0" i="1" smtClean="0">
                                    <a:latin typeface="Cambria Math" panose="02040503050406030204" pitchFamily="18" charset="0"/>
                                  </a:rPr>
                                  <m:t>𝑖</m:t>
                                </m:r>
                              </m:e>
                            </m:d>
                          </m:sup>
                        </m:sSubSup>
                        <m:r>
                          <a:rPr kumimoji="1" lang="en-US" altLang="zh-CN" sz="2200" i="1">
                            <a:latin typeface="Cambria Math" panose="02040503050406030204" pitchFamily="18" charset="0"/>
                          </a:rPr>
                          <m:t>,</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2</m:t>
                            </m:r>
                          </m:sub>
                          <m:sup>
                            <m:d>
                              <m:dPr>
                                <m:ctrlPr>
                                  <a:rPr kumimoji="1" lang="en-US" altLang="zh-CN" sz="2200" b="0" i="1">
                                    <a:latin typeface="Cambria Math" panose="02040503050406030204" pitchFamily="18" charset="0"/>
                                  </a:rPr>
                                </m:ctrlPr>
                              </m:dPr>
                              <m:e>
                                <m:r>
                                  <a:rPr kumimoji="1" lang="en-US" altLang="zh-CN" sz="2200" b="0" i="1" smtClean="0">
                                    <a:latin typeface="Cambria Math" panose="02040503050406030204" pitchFamily="18" charset="0"/>
                                  </a:rPr>
                                  <m:t>𝑖</m:t>
                                </m:r>
                              </m:e>
                            </m:d>
                          </m:sup>
                        </m:sSubSup>
                        <m:r>
                          <a:rPr kumimoji="1" lang="en-US" altLang="zh-CN" sz="2200" i="1">
                            <a:latin typeface="Cambria Math" panose="02040503050406030204" pitchFamily="18" charset="0"/>
                          </a:rPr>
                          <m:t>,</m:t>
                        </m:r>
                        <m:r>
                          <a:rPr kumimoji="1" lang="en-US" altLang="zh-CN" sz="2200" i="1">
                            <a:latin typeface="Cambria Math" panose="02040503050406030204" pitchFamily="18" charset="0"/>
                            <a:ea typeface="Cambria Math" panose="02040503050406030204" pitchFamily="18" charset="0"/>
                          </a:rPr>
                          <m:t>⋯,</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𝑑</m:t>
                            </m:r>
                          </m:sub>
                          <m:sup>
                            <m:d>
                              <m:dPr>
                                <m:ctrlPr>
                                  <a:rPr kumimoji="1" lang="en-US" altLang="zh-CN" sz="2200" b="0" i="1">
                                    <a:latin typeface="Cambria Math" panose="02040503050406030204" pitchFamily="18" charset="0"/>
                                  </a:rPr>
                                </m:ctrlPr>
                              </m:dPr>
                              <m:e>
                                <m:r>
                                  <a:rPr kumimoji="1" lang="en-US" altLang="zh-CN" sz="2200" b="0" i="1" smtClean="0">
                                    <a:latin typeface="Cambria Math" panose="02040503050406030204" pitchFamily="18" charset="0"/>
                                  </a:rPr>
                                  <m:t>𝑖</m:t>
                                </m:r>
                              </m:e>
                            </m:d>
                          </m:sup>
                        </m:sSubSup>
                      </m:e>
                    </m:d>
                    <m:r>
                      <a:rPr kumimoji="1" lang="zh-CN" altLang="en-US" sz="2200" i="1">
                        <a:latin typeface="Cambria Math" panose="02040503050406030204" pitchFamily="18" charset="0"/>
                      </a:rPr>
                      <m:t>为</m:t>
                    </m:r>
                  </m:oMath>
                </a14:m>
                <a:r>
                  <a:rPr kumimoji="1" lang="zh-CN" altLang="en-US" sz="2200" dirty="0"/>
                  <a:t>参数</a:t>
                </a:r>
                <a14:m>
                  <m:oMath xmlns:m="http://schemas.openxmlformats.org/officeDocument/2006/math">
                    <m:r>
                      <a:rPr kumimoji="1" lang="zh-CN" altLang="en-US" sz="2200" i="1">
                        <a:latin typeface="Cambria Math" panose="02040503050406030204" pitchFamily="18" charset="0"/>
                      </a:rPr>
                      <m:t>𝜃</m:t>
                    </m:r>
                    <m:r>
                      <a:rPr kumimoji="1" lang="en-US" altLang="zh-CN" sz="2200" b="0" i="1" smtClean="0">
                        <a:latin typeface="Cambria Math" panose="02040503050406030204" pitchFamily="18" charset="0"/>
                      </a:rPr>
                      <m:t>= (</m:t>
                    </m:r>
                    <m:sSub>
                      <m:sSubPr>
                        <m:ctrlPr>
                          <a:rPr kumimoji="1" lang="en-US" altLang="zh-CN" sz="2200" b="0" i="1" smtClean="0">
                            <a:latin typeface="Cambria Math" panose="02040503050406030204" pitchFamily="18" charset="0"/>
                          </a:rPr>
                        </m:ctrlPr>
                      </m:sSub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1</m:t>
                        </m:r>
                      </m:sub>
                    </m:sSub>
                    <m:r>
                      <a:rPr kumimoji="1" lang="en-US" altLang="zh-CN" sz="2200" b="0" i="1" smtClean="0">
                        <a:latin typeface="Cambria Math" panose="02040503050406030204" pitchFamily="18" charset="0"/>
                      </a:rPr>
                      <m:t>,</m:t>
                    </m:r>
                    <m:sSub>
                      <m:sSubPr>
                        <m:ctrlPr>
                          <a:rPr kumimoji="1" lang="en-US" altLang="zh-CN" sz="2200" b="0" i="1" smtClean="0">
                            <a:latin typeface="Cambria Math" panose="02040503050406030204" pitchFamily="18" charset="0"/>
                          </a:rPr>
                        </m:ctrlPr>
                      </m:sSub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2</m:t>
                        </m:r>
                      </m:sub>
                    </m:sSub>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m:t>
                    </m:r>
                    <m:sSub>
                      <m:sSubPr>
                        <m:ctrlPr>
                          <a:rPr kumimoji="1" lang="en-US" altLang="zh-CN" sz="2200" b="0" i="1" smtClean="0">
                            <a:latin typeface="Cambria Math" panose="02040503050406030204" pitchFamily="18" charset="0"/>
                            <a:ea typeface="Cambria Math" panose="02040503050406030204" pitchFamily="18" charset="0"/>
                          </a:rPr>
                        </m:ctrlPr>
                      </m:sSubPr>
                      <m:e>
                        <m:r>
                          <a:rPr kumimoji="1" lang="zh-CN" altLang="en-US" sz="2200" b="0" i="1" smtClean="0">
                            <a:latin typeface="Cambria Math" panose="02040503050406030204" pitchFamily="18" charset="0"/>
                            <a:ea typeface="Cambria Math" panose="02040503050406030204" pitchFamily="18" charset="0"/>
                          </a:rPr>
                          <m:t>𝜃</m:t>
                        </m:r>
                      </m:e>
                      <m:sub>
                        <m:r>
                          <a:rPr kumimoji="1" lang="en-US" altLang="zh-CN" sz="2200" b="0" i="1" smtClean="0">
                            <a:latin typeface="Cambria Math" panose="02040503050406030204" pitchFamily="18" charset="0"/>
                            <a:ea typeface="Cambria Math" panose="02040503050406030204" pitchFamily="18" charset="0"/>
                          </a:rPr>
                          <m:t>𝑑</m:t>
                        </m:r>
                      </m:sub>
                    </m:sSub>
                    <m:r>
                      <a:rPr kumimoji="1" lang="en-US" altLang="zh-CN" sz="2200" b="0" i="1" smtClean="0">
                        <a:latin typeface="Cambria Math" panose="02040503050406030204" pitchFamily="18" charset="0"/>
                        <a:ea typeface="Cambria Math" panose="02040503050406030204" pitchFamily="18" charset="0"/>
                      </a:rPr>
                      <m:t>)</m:t>
                    </m:r>
                  </m:oMath>
                </a14:m>
                <a:r>
                  <a:rPr kumimoji="1" lang="zh-CN" altLang="en-US" sz="2200" dirty="0"/>
                  <a:t>的估计值</a:t>
                </a:r>
                <a:r>
                  <a:rPr kumimoji="1" lang="en-US" altLang="zh-CN" sz="2200" dirty="0"/>
                  <a:t> </a:t>
                </a:r>
              </a:p>
              <a:p>
                <a:pPr lvl="1"/>
                <a:r>
                  <a:rPr kumimoji="1" lang="zh-CN" altLang="en-US" sz="2200" dirty="0"/>
                  <a:t>计算</a:t>
                </a:r>
                <a:endParaRPr kumimoji="1" lang="en-US" altLang="zh-CN" sz="2200" dirty="0"/>
              </a:p>
              <a:p>
                <a:pPr marL="0" indent="0">
                  <a:buNone/>
                </a:pPr>
                <a:r>
                  <a:rPr kumimoji="1" lang="en-US" altLang="zh-CN" sz="2200" dirty="0"/>
                  <a:t>                         </a:t>
                </a:r>
                <a14:m>
                  <m:oMath xmlns:m="http://schemas.openxmlformats.org/officeDocument/2006/math">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r>
                      <a:rPr kumimoji="1" lang="en-US" altLang="zh-CN" sz="2200" b="0" i="0" smtClean="0">
                        <a:latin typeface="Cambria Math" panose="02040503050406030204" pitchFamily="18"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panose="02040503050406030204" pitchFamily="18" charset="0"/>
                          </a:rPr>
                          <m:t>𝐸</m:t>
                        </m:r>
                      </m:e>
                      <m:sub>
                        <m:r>
                          <a:rPr kumimoji="1" lang="en-US" altLang="zh-CN" sz="2200" b="0" i="1" smtClean="0">
                            <a:latin typeface="Cambria Math" panose="02040503050406030204" pitchFamily="18" charset="0"/>
                          </a:rPr>
                          <m:t>𝑧</m:t>
                        </m:r>
                      </m:sub>
                    </m:sSub>
                    <m:d>
                      <m:dPr>
                        <m:begChr m:val="["/>
                        <m:endChr m:val="]"/>
                        <m:ctrlPr>
                          <a:rPr kumimoji="1" lang="en-US" altLang="zh-CN" sz="2200" b="0" i="1" smtClean="0">
                            <a:latin typeface="Cambria Math" panose="02040503050406030204" pitchFamily="18" charset="0"/>
                          </a:rPr>
                        </m:ctrlPr>
                      </m:dPr>
                      <m:e>
                        <m:r>
                          <m:rPr>
                            <m:sty m:val="p"/>
                          </m:rPr>
                          <a:rPr kumimoji="1" lang="en-US" altLang="zh-CN" sz="2200" b="0" i="0" smtClean="0">
                            <a:latin typeface="Cambria Math" panose="02040503050406030204" pitchFamily="18" charset="0"/>
                          </a:rPr>
                          <m:t>log</m:t>
                        </m:r>
                        <m:r>
                          <a:rPr kumimoji="1" lang="en-US" altLang="zh-CN" sz="2200" b="0" i="0" smtClean="0">
                            <a:latin typeface="Cambria Math" panose="02040503050406030204" pitchFamily="18" charset="0"/>
                          </a:rPr>
                          <m:t> </m:t>
                        </m:r>
                        <m:r>
                          <a:rPr kumimoji="1" lang="en-US" altLang="zh-CN" sz="2200" b="0" i="1" smtClean="0">
                            <a:latin typeface="Cambria Math" panose="02040503050406030204" pitchFamily="18" charset="0"/>
                          </a:rPr>
                          <m:t>𝑃</m:t>
                        </m:r>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e>
                          <m:e>
                            <m:r>
                              <a:rPr kumimoji="1" lang="zh-CN" altLang="en-US" sz="2200" b="0" i="1" smtClean="0">
                                <a:latin typeface="Cambria Math" panose="02040503050406030204" pitchFamily="18" charset="0"/>
                              </a:rPr>
                              <m:t>𝜃</m:t>
                            </m:r>
                          </m:e>
                        </m:d>
                      </m:e>
                      <m:e>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a14:m>
                <a:endParaRPr kumimoji="1" lang="en-US" altLang="zh-CN" sz="2200" b="0" i="0" dirty="0">
                  <a:latin typeface="Cambria Math" panose="02040503050406030204" pitchFamily="18" charset="0"/>
                </a:endParaRPr>
              </a:p>
              <a:p>
                <a:pPr marL="0" indent="0" algn="ctr">
                  <a:buNone/>
                </a:pPr>
                <a14:m>
                  <m:oMath xmlns:m="http://schemas.openxmlformats.org/officeDocument/2006/math">
                    <m:r>
                      <a:rPr kumimoji="1" lang="en-US" altLang="zh-CN" sz="2200" b="0" i="1" smtClean="0">
                        <a:latin typeface="Cambria Math" panose="02040503050406030204" pitchFamily="18" charset="0"/>
                      </a:rPr>
                      <m:t>=</m:t>
                    </m:r>
                    <m:nary>
                      <m:naryPr>
                        <m:chr m:val="∑"/>
                        <m:supHide m:val="on"/>
                        <m:ctrlPr>
                          <a:rPr kumimoji="1" lang="en-US" altLang="zh-CN" sz="2200" b="0" i="1" smtClean="0">
                            <a:latin typeface="Cambria Math" panose="02040503050406030204" pitchFamily="18" charset="0"/>
                          </a:rPr>
                        </m:ctrlPr>
                      </m:naryPr>
                      <m:sub>
                        <m:r>
                          <m:rPr>
                            <m:brk m:alnAt="7"/>
                          </m:rPr>
                          <a:rPr kumimoji="1" lang="en-US" altLang="zh-CN" sz="2200" b="0" i="1" smtClean="0">
                            <a:latin typeface="Cambria Math" panose="02040503050406030204" pitchFamily="18" charset="0"/>
                          </a:rPr>
                          <m:t>𝑧</m:t>
                        </m:r>
                      </m:sub>
                      <m:sup/>
                      <m:e>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𝑍</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𝑌</m:t>
                        </m:r>
                        <m:r>
                          <a:rPr kumimoji="1" lang="en-US" altLang="zh-CN" sz="2200" b="0" i="1" smtClean="0">
                            <a:latin typeface="Cambria Math" panose="02040503050406030204" pitchFamily="18" charset="0"/>
                          </a:rPr>
                          <m:t>,</m:t>
                        </m:r>
                      </m:e>
                    </m:nary>
                  </m:oMath>
                </a14:m>
                <a:r>
                  <a:rPr kumimoji="1" lang="en-US" altLang="zh-CN" sz="2200" dirty="0"/>
                  <a:t> </a:t>
                </a:r>
                <a14:m>
                  <m:oMath xmlns:m="http://schemas.openxmlformats.org/officeDocument/2006/math">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r>
                      <a:rPr kumimoji="1" lang="en-US" altLang="zh-CN" sz="2200" b="0" i="0" smtClean="0">
                        <a:latin typeface="Cambria Math" panose="02040503050406030204" pitchFamily="18" charset="0"/>
                      </a:rPr>
                      <m:t>)</m:t>
                    </m:r>
                    <m:r>
                      <m:rPr>
                        <m:sty m:val="p"/>
                      </m:rPr>
                      <a:rPr kumimoji="1" lang="en-US" altLang="zh-CN" sz="2200" i="0">
                        <a:latin typeface="Cambria Math" panose="02040503050406030204" pitchFamily="18" charset="0"/>
                      </a:rPr>
                      <m:t>log</m:t>
                    </m:r>
                    <m:r>
                      <a:rPr kumimoji="1" lang="en-US" altLang="zh-CN" sz="2200" b="0" i="0" smtClean="0">
                        <a:latin typeface="Cambria Math" panose="02040503050406030204" pitchFamily="18" charset="0"/>
                      </a:rPr>
                      <m:t> </m:t>
                    </m:r>
                    <m:r>
                      <a:rPr kumimoji="1" lang="en-US" altLang="zh-CN" sz="2200" i="1">
                        <a:latin typeface="Cambria Math" panose="02040503050406030204" pitchFamily="18" charset="0"/>
                      </a:rPr>
                      <m:t>𝑃</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𝑌</m:t>
                    </m:r>
                    <m:r>
                      <a:rPr kumimoji="1" lang="en-US" altLang="zh-CN" sz="2200" i="1">
                        <a:latin typeface="Cambria Math" panose="02040503050406030204" pitchFamily="18" charset="0"/>
                      </a:rPr>
                      <m:t>,</m:t>
                    </m:r>
                    <m:r>
                      <a:rPr kumimoji="1" lang="en-US" altLang="zh-CN" sz="2200" i="1">
                        <a:latin typeface="Cambria Math" panose="02040503050406030204" pitchFamily="18" charset="0"/>
                      </a:rPr>
                      <m:t>𝑍</m:t>
                    </m:r>
                    <m:r>
                      <a:rPr kumimoji="1" lang="en-US" altLang="zh-CN" sz="2200" i="1">
                        <a:latin typeface="Cambria Math" panose="02040503050406030204" pitchFamily="18" charset="0"/>
                      </a:rPr>
                      <m:t>|</m:t>
                    </m:r>
                    <m:r>
                      <a:rPr kumimoji="1" lang="zh-CN" altLang="en-US" sz="2200" i="1">
                        <a:latin typeface="Cambria Math" panose="02040503050406030204" pitchFamily="18" charset="0"/>
                      </a:rPr>
                      <m:t>𝜃</m:t>
                    </m:r>
                    <m:r>
                      <a:rPr kumimoji="1" lang="en-US" altLang="zh-CN" sz="2200" i="1">
                        <a:latin typeface="Cambria Math" panose="02040503050406030204" pitchFamily="18" charset="0"/>
                      </a:rPr>
                      <m:t>)</m:t>
                    </m:r>
                  </m:oMath>
                </a14:m>
                <a:endParaRPr kumimoji="1" lang="en-US" altLang="zh-CN" sz="2200" dirty="0"/>
              </a:p>
              <a:p>
                <a:pPr marL="0" indent="0">
                  <a:lnSpc>
                    <a:spcPct val="150000"/>
                  </a:lnSpc>
                  <a:spcBef>
                    <a:spcPts val="0"/>
                  </a:spcBef>
                  <a:spcAft>
                    <a:spcPts val="600"/>
                  </a:spcAft>
                  <a:buNone/>
                </a:pPr>
                <a:r>
                  <a:rPr kumimoji="1" lang="en-US" altLang="zh-CN" sz="2200" dirty="0"/>
                  <a:t>    </a:t>
                </a:r>
                <a:endParaRPr kumimoji="1" lang="en-US" altLang="zh-CN" sz="2200" dirty="0">
                  <a:solidFill>
                    <a:srgbClr val="FF0000"/>
                  </a:solidFill>
                </a:endParaRPr>
              </a:p>
              <a:p>
                <a:pPr marL="0" indent="0">
                  <a:spcBef>
                    <a:spcPts val="0"/>
                  </a:spcBef>
                  <a:buNone/>
                </a:pPr>
                <a:endParaRPr kumimoji="1" lang="zh-CN" altLang="en-US" sz="2200" dirty="0"/>
              </a:p>
            </p:txBody>
          </p:sp>
        </mc:Choice>
        <mc:Fallback xmlns="">
          <p:sp>
            <p:nvSpPr>
              <p:cNvPr id="5" name="内容占位符 2">
                <a:extLst>
                  <a:ext uri="{FF2B5EF4-FFF2-40B4-BE49-F238E27FC236}">
                    <a16:creationId xmlns:a16="http://schemas.microsoft.com/office/drawing/2014/main" id="{3A629A01-FDBD-32C4-926B-CAAEE3943D77}"/>
                  </a:ext>
                </a:extLst>
              </p:cNvPr>
              <p:cNvSpPr>
                <a:spLocks noGrp="1" noRot="1" noChangeAspect="1" noMove="1" noResize="1" noEditPoints="1" noAdjustHandles="1" noChangeArrowheads="1" noChangeShapeType="1" noTextEdit="1"/>
              </p:cNvSpPr>
              <p:nvPr>
                <p:ph idx="1"/>
              </p:nvPr>
            </p:nvSpPr>
            <p:spPr>
              <a:xfrm>
                <a:off x="266281" y="2514237"/>
                <a:ext cx="8923685" cy="4022921"/>
              </a:xfrm>
              <a:blipFill>
                <a:blip r:embed="rId2"/>
                <a:stretch>
                  <a:fillRect l="-996" t="-1572" b="-18553"/>
                </a:stretch>
              </a:blipFill>
            </p:spPr>
            <p:txBody>
              <a:bodyPr/>
              <a:lstStyle/>
              <a:p>
                <a:r>
                  <a:rPr lang="zh-CN" altLang="en-US">
                    <a:noFill/>
                  </a:rPr>
                  <a:t> </a:t>
                </a:r>
              </a:p>
            </p:txBody>
          </p:sp>
        </mc:Fallback>
      </mc:AlternateContent>
      <p:sp>
        <p:nvSpPr>
          <p:cNvPr id="14" name="Slide Number Placeholder 5">
            <a:extLst>
              <a:ext uri="{FF2B5EF4-FFF2-40B4-BE49-F238E27FC236}">
                <a16:creationId xmlns:a16="http://schemas.microsoft.com/office/drawing/2014/main" id="{B7830C9B-EA48-27F4-C241-62FB0FE13A4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52</a:t>
            </a:fld>
            <a:endParaRPr lang="en-US" dirty="0"/>
          </a:p>
        </p:txBody>
      </p:sp>
      <p:sp>
        <p:nvSpPr>
          <p:cNvPr id="3" name="标题 1">
            <a:extLst>
              <a:ext uri="{FF2B5EF4-FFF2-40B4-BE49-F238E27FC236}">
                <a16:creationId xmlns:a16="http://schemas.microsoft.com/office/drawing/2014/main" id="{00287BA0-727E-3679-5657-43FEBE5666CB}"/>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GEM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3248062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B1C14D5B-F9EA-5F53-BB53-74BB172421AB}"/>
                  </a:ext>
                </a:extLst>
              </p:cNvPr>
              <p:cNvSpPr>
                <a:spLocks noGrp="1"/>
              </p:cNvSpPr>
              <p:nvPr>
                <p:ph idx="1"/>
              </p:nvPr>
            </p:nvSpPr>
            <p:spPr>
              <a:xfrm>
                <a:off x="280737" y="2646444"/>
                <a:ext cx="8667518" cy="4018549"/>
              </a:xfrm>
            </p:spPr>
            <p:txBody>
              <a:bodyPr>
                <a:noAutofit/>
              </a:bodyPr>
              <a:lstStyle/>
              <a:p>
                <a:pPr>
                  <a:lnSpc>
                    <a:spcPct val="100000"/>
                  </a:lnSpc>
                </a:pPr>
                <a:r>
                  <a:rPr kumimoji="1" lang="en-US" altLang="zh-CN" sz="2200" dirty="0"/>
                  <a:t> (3)   </a:t>
                </a:r>
                <a:r>
                  <a:rPr kumimoji="1" lang="zh-CN" altLang="en-US" sz="2200" dirty="0"/>
                  <a:t>第</a:t>
                </a:r>
                <a:r>
                  <a:rPr kumimoji="1" lang="en-US" altLang="zh-CN" sz="2200" dirty="0"/>
                  <a:t>2</a:t>
                </a:r>
                <a:r>
                  <a:rPr kumimoji="1" lang="zh-CN" altLang="en-US" sz="2200" dirty="0"/>
                  <a:t>步</a:t>
                </a:r>
                <a:r>
                  <a:rPr kumimoji="1" lang="en-US" altLang="zh-CN" sz="2200" dirty="0"/>
                  <a:t>: </a:t>
                </a:r>
                <a:r>
                  <a:rPr kumimoji="1" lang="zh-CN" altLang="en-US" sz="2200" b="1" dirty="0">
                    <a:solidFill>
                      <a:srgbClr val="0070C0"/>
                    </a:solidFill>
                  </a:rPr>
                  <a:t>进行</a:t>
                </a:r>
                <a:r>
                  <a:rPr kumimoji="1" lang="en-US" altLang="zh-CN" sz="2200" b="1" i="1" dirty="0">
                    <a:solidFill>
                      <a:srgbClr val="0070C0"/>
                    </a:solidFill>
                  </a:rPr>
                  <a:t>d</a:t>
                </a:r>
                <a:r>
                  <a:rPr kumimoji="1" lang="zh-CN" altLang="en-US" sz="2200" b="1" dirty="0">
                    <a:solidFill>
                      <a:srgbClr val="0070C0"/>
                    </a:solidFill>
                  </a:rPr>
                  <a:t>次条件极大化</a:t>
                </a:r>
                <a:endParaRPr kumimoji="1" lang="en-US" altLang="zh-CN" sz="2200" b="1" dirty="0">
                  <a:solidFill>
                    <a:srgbClr val="0070C0"/>
                  </a:solidFill>
                </a:endParaRPr>
              </a:p>
              <a:p>
                <a:pPr lvl="1">
                  <a:lnSpc>
                    <a:spcPct val="100000"/>
                  </a:lnSpc>
                </a:pPr>
                <a:r>
                  <a:rPr kumimoji="1" lang="zh-CN" altLang="en-US" sz="2200" dirty="0"/>
                  <a:t>在</a:t>
                </a:r>
                <a:r>
                  <a:rPr kumimoji="1" lang="en-US" altLang="zh-CN" sz="2200" dirty="0"/>
                  <a:t> </a:t>
                </a:r>
                <a14:m>
                  <m:oMath xmlns:m="http://schemas.openxmlformats.org/officeDocument/2006/math">
                    <m:sSubSup>
                      <m:sSubSupPr>
                        <m:ctrlPr>
                          <a:rPr kumimoji="1" lang="en-US" altLang="zh-CN" sz="2200" b="0" i="1" smtClean="0">
                            <a:latin typeface="Cambria Math" panose="02040503050406030204" pitchFamily="18" charset="0"/>
                          </a:rPr>
                        </m:ctrlPr>
                      </m:sSubSup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2</m:t>
                        </m:r>
                      </m:sub>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b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m:t>
                    </m:r>
                    <m:sSubSup>
                      <m:sSubSupPr>
                        <m:ctrlPr>
                          <a:rPr kumimoji="1" lang="en-US" altLang="zh-CN" sz="2200" b="0" i="1" smtClean="0">
                            <a:latin typeface="Cambria Math" panose="02040503050406030204" pitchFamily="18" charset="0"/>
                          </a:rPr>
                        </m:ctrlPr>
                      </m:sSubSupPr>
                      <m:e>
                        <m:r>
                          <a:rPr kumimoji="1" lang="zh-CN" altLang="en-US" sz="2200" b="0" i="1" smtClean="0">
                            <a:latin typeface="Cambria Math" panose="02040503050406030204" pitchFamily="18" charset="0"/>
                          </a:rPr>
                          <m:t>𝜃</m:t>
                        </m:r>
                      </m:e>
                      <m:sub>
                        <m:r>
                          <a:rPr kumimoji="1" lang="en-US" altLang="zh-CN" sz="2200" b="0" i="1" smtClean="0">
                            <a:latin typeface="Cambria Math" panose="02040503050406030204" pitchFamily="18" charset="0"/>
                          </a:rPr>
                          <m:t>𝑘</m:t>
                        </m:r>
                      </m:sub>
                      <m:sup>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𝑖</m:t>
                        </m:r>
                        <m:r>
                          <a:rPr kumimoji="1" lang="en-US" altLang="zh-CN" sz="2200" b="0" i="1" smtClean="0">
                            <a:latin typeface="Cambria Math" panose="02040503050406030204" pitchFamily="18" charset="0"/>
                          </a:rPr>
                          <m:t>)</m:t>
                        </m:r>
                      </m:sup>
                    </m:sSubSup>
                  </m:oMath>
                </a14:m>
                <a:r>
                  <a:rPr kumimoji="1" lang="en-US" altLang="zh-CN" sz="2200" dirty="0"/>
                  <a:t> </a:t>
                </a:r>
                <a:r>
                  <a:rPr kumimoji="1" lang="zh-CN" altLang="en-US" sz="2200" dirty="0"/>
                  <a:t>保持不变的条件下求使</a:t>
                </a:r>
                <a14:m>
                  <m:oMath xmlns:m="http://schemas.openxmlformats.org/officeDocument/2006/math">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a14:m>
                <a:r>
                  <a:rPr kumimoji="1" lang="zh-CN" altLang="en-US" sz="2200" dirty="0"/>
                  <a:t>达到极大的</a:t>
                </a:r>
                <a14:m>
                  <m:oMath xmlns:m="http://schemas.openxmlformats.org/officeDocument/2006/math">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bSup>
                  </m:oMath>
                </a14:m>
                <a:endParaRPr kumimoji="1" lang="en-US" altLang="zh-CN" sz="2200" dirty="0"/>
              </a:p>
              <a:p>
                <a:pPr lvl="1">
                  <a:lnSpc>
                    <a:spcPct val="100000"/>
                  </a:lnSpc>
                  <a:spcBef>
                    <a:spcPts val="0"/>
                  </a:spcBef>
                </a:pPr>
                <a:r>
                  <a:rPr kumimoji="1" lang="zh-CN" altLang="en-US" sz="2200" dirty="0"/>
                  <a:t>在</a:t>
                </a:r>
                <a14:m>
                  <m:oMath xmlns:m="http://schemas.openxmlformats.org/officeDocument/2006/math">
                    <m:sSub>
                      <m:sSubPr>
                        <m:ctrlPr>
                          <a:rPr kumimoji="1" lang="en-US" altLang="zh-CN" sz="2200" i="1" smtClean="0">
                            <a:latin typeface="Cambria Math" panose="02040503050406030204" pitchFamily="18" charset="0"/>
                          </a:rPr>
                        </m:ctrlPr>
                      </m:sSubPr>
                      <m:e>
                        <m:r>
                          <a:rPr kumimoji="1" lang="zh-CN" altLang="en-US" sz="2200" i="1" smtClean="0">
                            <a:latin typeface="Cambria Math" panose="02040503050406030204" pitchFamily="18" charset="0"/>
                          </a:rPr>
                          <m:t>𝜃</m:t>
                        </m:r>
                      </m:e>
                      <m:sub>
                        <m:r>
                          <a:rPr kumimoji="1" lang="en-US" altLang="zh-CN" sz="2200" b="0" i="1" smtClean="0">
                            <a:latin typeface="Cambria Math" panose="02040503050406030204" pitchFamily="18" charset="0"/>
                          </a:rPr>
                          <m:t>1</m:t>
                        </m:r>
                      </m:sub>
                    </m:sSub>
                    <m:r>
                      <a:rPr kumimoji="1" lang="en-US" altLang="zh-CN" sz="2200" b="0" i="1" smtClean="0">
                        <a:latin typeface="Cambria Math" panose="02040503050406030204" pitchFamily="18" charset="0"/>
                      </a:rPr>
                      <m:t>=</m:t>
                    </m:r>
                  </m:oMath>
                </a14:m>
                <a:r>
                  <a:rPr kumimoji="1" lang="en-US" altLang="zh-CN" sz="2200" dirty="0"/>
                  <a:t> </a:t>
                </a:r>
                <a14:m>
                  <m:oMath xmlns:m="http://schemas.openxmlformats.org/officeDocument/2006/math">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sup>
                    </m:sSubSup>
                  </m:oMath>
                </a14:m>
                <a:r>
                  <a:rPr kumimoji="1" lang="en-US" altLang="zh-CN" sz="2200" dirty="0"/>
                  <a:t>,  </a:t>
                </a:r>
                <a14:m>
                  <m:oMath xmlns:m="http://schemas.openxmlformats.org/officeDocument/2006/math">
                    <m:sSub>
                      <m:sSubPr>
                        <m:ctrlPr>
                          <a:rPr kumimoji="1" lang="en-US" altLang="zh-CN" sz="2200" i="1">
                            <a:latin typeface="Cambria Math" panose="02040503050406030204" pitchFamily="18" charset="0"/>
                          </a:rPr>
                        </m:ctrlPr>
                      </m:sSubPr>
                      <m:e>
                        <m:r>
                          <a:rPr kumimoji="1" lang="zh-CN" altLang="en-US" sz="2200" i="1">
                            <a:latin typeface="Cambria Math" panose="02040503050406030204" pitchFamily="18" charset="0"/>
                          </a:rPr>
                          <m:t>𝜃</m:t>
                        </m:r>
                      </m:e>
                      <m:sub>
                        <m:r>
                          <a:rPr kumimoji="1" lang="en-US" altLang="zh-CN" sz="2200" b="0" i="1" smtClean="0">
                            <a:latin typeface="Cambria Math" panose="02040503050406030204" pitchFamily="18" charset="0"/>
                          </a:rPr>
                          <m:t>𝑖</m:t>
                        </m:r>
                      </m:sub>
                    </m:sSub>
                    <m:r>
                      <a:rPr kumimoji="1" lang="en-US" altLang="zh-CN" sz="2200" b="0" i="1" smtClean="0">
                        <a:latin typeface="Cambria Math" panose="02040503050406030204" pitchFamily="18" charset="0"/>
                      </a:rPr>
                      <m:t>=</m:t>
                    </m:r>
                  </m:oMath>
                </a14:m>
                <a:r>
                  <a:rPr kumimoji="1" lang="en-US" altLang="zh-CN" sz="2200" dirty="0"/>
                  <a:t> </a:t>
                </a:r>
                <a14:m>
                  <m:oMath xmlns:m="http://schemas.openxmlformats.org/officeDocument/2006/math">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b="0" i="1" smtClean="0">
                            <a:latin typeface="Cambria Math" panose="02040503050406030204" pitchFamily="18" charset="0"/>
                          </a:rPr>
                          <m:t>𝑖</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m:t>
                        </m:r>
                      </m:sup>
                    </m:sSubSup>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𝑗</m:t>
                    </m:r>
                    <m:r>
                      <a:rPr kumimoji="1" lang="en-US" altLang="zh-CN" sz="2200" b="0" i="1" smtClean="0">
                        <a:latin typeface="Cambria Math" panose="02040503050406030204" pitchFamily="18" charset="0"/>
                      </a:rPr>
                      <m:t>=3,4,⋯,</m:t>
                    </m:r>
                    <m:r>
                      <a:rPr kumimoji="1" lang="en-US" altLang="zh-CN" sz="2200" b="0" i="1" smtClean="0">
                        <a:latin typeface="Cambria Math" panose="02040503050406030204" pitchFamily="18" charset="0"/>
                        <a:ea typeface="Cambria Math" panose="02040503050406030204" pitchFamily="18" charset="0"/>
                      </a:rPr>
                      <m:t>𝑘</m:t>
                    </m:r>
                    <m:r>
                      <a:rPr kumimoji="1" lang="en-US" altLang="zh-CN" sz="2200" b="0" i="1" smtClean="0">
                        <a:latin typeface="Cambria Math" panose="02040503050406030204" pitchFamily="18" charset="0"/>
                        <a:ea typeface="Cambria Math" panose="02040503050406030204" pitchFamily="18" charset="0"/>
                      </a:rPr>
                      <m:t> </m:t>
                    </m:r>
                  </m:oMath>
                </a14:m>
                <a:r>
                  <a:rPr kumimoji="1" lang="zh-CN" altLang="en-US" sz="2200" dirty="0"/>
                  <a:t>的条件下求使</a:t>
                </a:r>
                <a14:m>
                  <m:oMath xmlns:m="http://schemas.openxmlformats.org/officeDocument/2006/math">
                    <m:r>
                      <a:rPr kumimoji="1" lang="en-US" altLang="zh-CN" sz="2200" i="1" dirty="0">
                        <a:latin typeface="Cambria Math" panose="02040503050406030204" pitchFamily="18" charset="0"/>
                      </a:rPr>
                      <m:t>𝑄</m:t>
                    </m:r>
                    <m:d>
                      <m:dPr>
                        <m:ctrlPr>
                          <a:rPr kumimoji="1" lang="en-US" altLang="zh-CN" sz="2200" i="1" dirty="0">
                            <a:latin typeface="Cambria Math" panose="02040503050406030204" pitchFamily="18" charset="0"/>
                          </a:rPr>
                        </m:ctrlPr>
                      </m:dPr>
                      <m:e>
                        <m:r>
                          <a:rPr kumimoji="1" lang="zh-CN" altLang="en-US" sz="2200" i="1">
                            <a:latin typeface="Cambria Math" panose="02040503050406030204" pitchFamily="18" charset="0"/>
                          </a:rPr>
                          <m:t>𝜃</m:t>
                        </m:r>
                        <m:r>
                          <a:rPr kumimoji="1" lang="en-US" altLang="zh-CN" sz="2200" i="1" dirty="0">
                            <a:latin typeface="Cambria Math" panose="02040503050406030204" pitchFamily="18" charset="0"/>
                          </a:rPr>
                          <m:t>, </m:t>
                        </m:r>
                        <m:sSup>
                          <m:sSupPr>
                            <m:ctrlPr>
                              <a:rPr kumimoji="1" lang="en-US" altLang="zh-CN" sz="2200" i="1">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e>
                            </m:d>
                          </m:sup>
                        </m:sSup>
                      </m:e>
                    </m:d>
                  </m:oMath>
                </a14:m>
                <a:r>
                  <a:rPr kumimoji="1" lang="zh-CN" altLang="en-US" sz="2200" dirty="0"/>
                  <a:t>达</a:t>
                </a:r>
                <a:endParaRPr kumimoji="1" lang="en-US" altLang="zh-CN" sz="2200" dirty="0"/>
              </a:p>
              <a:p>
                <a:pPr marL="457200" lvl="1" indent="0">
                  <a:lnSpc>
                    <a:spcPct val="100000"/>
                  </a:lnSpc>
                  <a:spcBef>
                    <a:spcPts val="0"/>
                  </a:spcBef>
                  <a:buNone/>
                </a:pPr>
                <a:r>
                  <a:rPr kumimoji="1" lang="en-US" altLang="zh-CN" sz="2200" dirty="0"/>
                  <a:t>    </a:t>
                </a:r>
                <a:r>
                  <a:rPr kumimoji="1" lang="zh-CN" altLang="en-US" sz="2200" dirty="0"/>
                  <a:t>到极大的</a:t>
                </a:r>
                <a14:m>
                  <m:oMath xmlns:m="http://schemas.openxmlformats.org/officeDocument/2006/math">
                    <m:sSubSup>
                      <m:sSubSupPr>
                        <m:ctrlPr>
                          <a:rPr kumimoji="1" lang="en-US" altLang="zh-CN" sz="2200" i="1" smtClean="0">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b="0" i="1" smtClean="0">
                            <a:latin typeface="Cambria Math" panose="02040503050406030204" pitchFamily="18" charset="0"/>
                          </a:rPr>
                          <m:t>2</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i="1">
                            <a:latin typeface="Cambria Math" panose="02040503050406030204" pitchFamily="18" charset="0"/>
                          </a:rPr>
                          <m:t>+1)</m:t>
                        </m:r>
                      </m:sup>
                    </m:sSubSup>
                  </m:oMath>
                </a14:m>
                <a:endParaRPr kumimoji="1" lang="en-US" altLang="zh-CN" sz="2200" dirty="0"/>
              </a:p>
              <a:p>
                <a:pPr lvl="1">
                  <a:lnSpc>
                    <a:spcPct val="100000"/>
                  </a:lnSpc>
                  <a:spcBef>
                    <a:spcPts val="0"/>
                  </a:spcBef>
                </a:pPr>
                <a:r>
                  <a:rPr kumimoji="1" lang="zh-CN" altLang="en-US" sz="2200" dirty="0"/>
                  <a:t>经过</a:t>
                </a:r>
                <a:r>
                  <a:rPr kumimoji="1" lang="en-US" altLang="zh-CN" sz="2200" i="1" dirty="0"/>
                  <a:t>d</a:t>
                </a:r>
                <a:r>
                  <a:rPr kumimoji="1" lang="zh-CN" altLang="en-US" sz="2200" dirty="0"/>
                  <a:t>次条件极大化</a:t>
                </a:r>
                <a:r>
                  <a:rPr kumimoji="1" lang="en-US" altLang="zh-CN" sz="2200" dirty="0"/>
                  <a:t>, </a:t>
                </a:r>
                <a:r>
                  <a:rPr kumimoji="1" lang="zh-CN" altLang="en-US" sz="2200" dirty="0"/>
                  <a:t>得到</a:t>
                </a:r>
                <a14:m>
                  <m:oMath xmlns:m="http://schemas.openxmlformats.org/officeDocument/2006/math">
                    <m:sSup>
                      <m:sSupPr>
                        <m:ctrlPr>
                          <a:rPr kumimoji="1" lang="en-US" altLang="zh-CN" sz="2200" i="1" smtClean="0">
                            <a:latin typeface="Cambria Math" panose="02040503050406030204" pitchFamily="18" charset="0"/>
                          </a:rPr>
                        </m:ctrlPr>
                      </m:sSupPr>
                      <m:e>
                        <m:r>
                          <a:rPr kumimoji="1" lang="zh-CN" altLang="en-US" sz="2200" i="1">
                            <a:latin typeface="Cambria Math" panose="02040503050406030204" pitchFamily="18" charset="0"/>
                          </a:rPr>
                          <m:t>𝜃</m:t>
                        </m:r>
                      </m:e>
                      <m:sup>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e>
                        </m:d>
                      </m:sup>
                    </m:sSup>
                    <m:r>
                      <a:rPr kumimoji="1" lang="en-US" altLang="zh-CN" sz="2200">
                        <a:latin typeface="Cambria Math" panose="02040503050406030204" pitchFamily="18" charset="0"/>
                      </a:rPr>
                      <m:t>=(</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1</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bSup>
                    <m:r>
                      <a:rPr kumimoji="1" lang="en-US" altLang="zh-CN" sz="2200" i="1">
                        <a:latin typeface="Cambria Math" panose="02040503050406030204" pitchFamily="18" charset="0"/>
                      </a:rPr>
                      <m:t>,</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2</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bSup>
                    <m:r>
                      <a:rPr kumimoji="1" lang="en-US" altLang="zh-CN" sz="2200" i="1">
                        <a:latin typeface="Cambria Math" panose="02040503050406030204" pitchFamily="18" charset="0"/>
                      </a:rPr>
                      <m:t>,</m:t>
                    </m:r>
                    <m:r>
                      <a:rPr kumimoji="1" lang="en-US" altLang="zh-CN" sz="2200" i="1">
                        <a:latin typeface="Cambria Math" panose="02040503050406030204" pitchFamily="18" charset="0"/>
                        <a:ea typeface="Cambria Math" panose="02040503050406030204" pitchFamily="18" charset="0"/>
                      </a:rPr>
                      <m:t>⋯,</m:t>
                    </m:r>
                    <m:sSubSup>
                      <m:sSubSupPr>
                        <m:ctrlPr>
                          <a:rPr kumimoji="1" lang="en-US" altLang="zh-CN" sz="2200" i="1">
                            <a:latin typeface="Cambria Math" panose="02040503050406030204" pitchFamily="18" charset="0"/>
                          </a:rPr>
                        </m:ctrlPr>
                      </m:sSubSupPr>
                      <m:e>
                        <m:r>
                          <a:rPr kumimoji="1" lang="zh-CN" altLang="en-US" sz="2200" i="1">
                            <a:latin typeface="Cambria Math" panose="02040503050406030204" pitchFamily="18" charset="0"/>
                          </a:rPr>
                          <m:t>𝜃</m:t>
                        </m:r>
                      </m:e>
                      <m:sub>
                        <m:r>
                          <a:rPr kumimoji="1" lang="en-US" altLang="zh-CN" sz="2200" i="1">
                            <a:latin typeface="Cambria Math" panose="02040503050406030204" pitchFamily="18" charset="0"/>
                          </a:rPr>
                          <m:t>𝑑</m:t>
                        </m:r>
                      </m:sub>
                      <m:sup>
                        <m:r>
                          <a:rPr kumimoji="1" lang="en-US" altLang="zh-CN" sz="2200" i="1">
                            <a:latin typeface="Cambria Math" panose="02040503050406030204" pitchFamily="18" charset="0"/>
                          </a:rPr>
                          <m:t>(</m:t>
                        </m:r>
                        <m:r>
                          <a:rPr kumimoji="1" lang="en-US" altLang="zh-CN" sz="2200" i="1">
                            <a:latin typeface="Cambria Math" panose="02040503050406030204" pitchFamily="18" charset="0"/>
                          </a:rPr>
                          <m:t>𝑖</m:t>
                        </m:r>
                        <m:r>
                          <a:rPr kumimoji="1" lang="en-US" altLang="zh-CN" sz="2200" b="0" i="1" smtClean="0">
                            <a:latin typeface="Cambria Math" panose="02040503050406030204" pitchFamily="18" charset="0"/>
                          </a:rPr>
                          <m:t>+1</m:t>
                        </m:r>
                        <m:r>
                          <a:rPr kumimoji="1" lang="en-US" altLang="zh-CN" sz="2200" i="1">
                            <a:latin typeface="Cambria Math" panose="02040503050406030204" pitchFamily="18" charset="0"/>
                          </a:rPr>
                          <m:t>)</m:t>
                        </m:r>
                      </m:sup>
                    </m:sSubSup>
                    <m:r>
                      <a:rPr kumimoji="1" lang="en-US" altLang="zh-CN" sz="2200">
                        <a:latin typeface="Cambria Math" panose="02040503050406030204" pitchFamily="18" charset="0"/>
                      </a:rPr>
                      <m:t>)</m:t>
                    </m:r>
                  </m:oMath>
                </a14:m>
                <a:endParaRPr kumimoji="1" lang="en-US" altLang="zh-CN" sz="2200" dirty="0"/>
              </a:p>
              <a:p>
                <a:pPr lvl="1">
                  <a:lnSpc>
                    <a:spcPct val="100000"/>
                  </a:lnSpc>
                  <a:spcBef>
                    <a:spcPts val="0"/>
                  </a:spcBef>
                </a:pPr>
                <a:r>
                  <a:rPr kumimoji="1" lang="zh-CN" altLang="en-US" sz="2200" dirty="0"/>
                  <a:t>使得</a:t>
                </a:r>
                <a14:m>
                  <m:oMath xmlns:m="http://schemas.openxmlformats.org/officeDocument/2006/math">
                    <m:r>
                      <a:rPr kumimoji="1" lang="en-US" altLang="zh-CN" sz="2200" b="1" i="1" dirty="0" smtClean="0">
                        <a:solidFill>
                          <a:srgbClr val="0070C0"/>
                        </a:solidFill>
                        <a:latin typeface="Cambria Math" panose="02040503050406030204" pitchFamily="18" charset="0"/>
                      </a:rPr>
                      <m:t>𝑸</m:t>
                    </m:r>
                    <m:d>
                      <m:dPr>
                        <m:ctrlPr>
                          <a:rPr kumimoji="1" lang="en-US" altLang="zh-CN" sz="2200" b="1" i="1" dirty="0">
                            <a:solidFill>
                              <a:srgbClr val="0070C0"/>
                            </a:solidFill>
                            <a:latin typeface="Cambria Math" panose="02040503050406030204" pitchFamily="18" charset="0"/>
                          </a:rPr>
                        </m:ctrlPr>
                      </m:dPr>
                      <m:e>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r>
                                  <a:rPr kumimoji="1" lang="en-US" altLang="zh-CN" sz="2200" b="1" i="1">
                                    <a:solidFill>
                                      <a:srgbClr val="0070C0"/>
                                    </a:solidFill>
                                    <a:latin typeface="Cambria Math" panose="02040503050406030204" pitchFamily="18" charset="0"/>
                                  </a:rPr>
                                  <m:t>+</m:t>
                                </m:r>
                                <m:r>
                                  <a:rPr kumimoji="1" lang="en-US" altLang="zh-CN" sz="2200" b="1" i="1">
                                    <a:solidFill>
                                      <a:srgbClr val="0070C0"/>
                                    </a:solidFill>
                                    <a:latin typeface="Cambria Math" panose="02040503050406030204" pitchFamily="18" charset="0"/>
                                  </a:rPr>
                                  <m:t>𝟏</m:t>
                                </m:r>
                              </m:e>
                            </m:d>
                          </m:sup>
                        </m:sSup>
                        <m:r>
                          <a:rPr kumimoji="1" lang="en-US" altLang="zh-CN" sz="2200" b="1" i="1" dirty="0">
                            <a:solidFill>
                              <a:srgbClr val="0070C0"/>
                            </a:solidFill>
                            <a:latin typeface="Cambria Math" panose="02040503050406030204" pitchFamily="18" charset="0"/>
                          </a:rPr>
                          <m:t>, </m:t>
                        </m:r>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e>
                            </m:d>
                          </m:sup>
                        </m:sSup>
                      </m:e>
                    </m:d>
                    <m:r>
                      <a:rPr kumimoji="1" lang="en-US" altLang="zh-CN" sz="2200" b="1" i="1">
                        <a:solidFill>
                          <a:srgbClr val="0070C0"/>
                        </a:solidFill>
                        <a:latin typeface="Cambria Math" panose="02040503050406030204" pitchFamily="18" charset="0"/>
                      </a:rPr>
                      <m:t>&gt;</m:t>
                    </m:r>
                  </m:oMath>
                </a14:m>
                <a:r>
                  <a:rPr kumimoji="1" lang="en-US" altLang="zh-CN" sz="2200" b="1" dirty="0">
                    <a:solidFill>
                      <a:srgbClr val="0070C0"/>
                    </a:solidFill>
                  </a:rPr>
                  <a:t> </a:t>
                </a:r>
                <a14:m>
                  <m:oMath xmlns:m="http://schemas.openxmlformats.org/officeDocument/2006/math">
                    <m:r>
                      <a:rPr kumimoji="1" lang="en-US" altLang="zh-CN" sz="2200" b="1" i="1" dirty="0">
                        <a:solidFill>
                          <a:srgbClr val="0070C0"/>
                        </a:solidFill>
                        <a:latin typeface="Cambria Math" panose="02040503050406030204" pitchFamily="18" charset="0"/>
                      </a:rPr>
                      <m:t>𝑸</m:t>
                    </m:r>
                    <m:d>
                      <m:dPr>
                        <m:ctrlPr>
                          <a:rPr kumimoji="1" lang="en-US" altLang="zh-CN" sz="2200" b="1" i="1" dirty="0">
                            <a:solidFill>
                              <a:srgbClr val="0070C0"/>
                            </a:solidFill>
                            <a:latin typeface="Cambria Math" panose="02040503050406030204" pitchFamily="18" charset="0"/>
                          </a:rPr>
                        </m:ctrlPr>
                      </m:dPr>
                      <m:e>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e>
                            </m:d>
                          </m:sup>
                        </m:sSup>
                        <m:r>
                          <a:rPr kumimoji="1" lang="en-US" altLang="zh-CN" sz="2200" b="1" i="1" dirty="0">
                            <a:solidFill>
                              <a:srgbClr val="0070C0"/>
                            </a:solidFill>
                            <a:latin typeface="Cambria Math" panose="02040503050406030204" pitchFamily="18" charset="0"/>
                          </a:rPr>
                          <m:t>, </m:t>
                        </m:r>
                        <m:sSup>
                          <m:sSupPr>
                            <m:ctrlPr>
                              <a:rPr kumimoji="1" lang="en-US" altLang="zh-CN" sz="2200" b="1" i="1">
                                <a:solidFill>
                                  <a:srgbClr val="0070C0"/>
                                </a:solidFill>
                                <a:latin typeface="Cambria Math" panose="02040503050406030204" pitchFamily="18" charset="0"/>
                              </a:rPr>
                            </m:ctrlPr>
                          </m:sSupPr>
                          <m:e>
                            <m:r>
                              <a:rPr kumimoji="1" lang="zh-CN" altLang="en-US" sz="2200" b="1" i="1">
                                <a:solidFill>
                                  <a:srgbClr val="0070C0"/>
                                </a:solidFill>
                                <a:latin typeface="Cambria Math" panose="02040503050406030204" pitchFamily="18" charset="0"/>
                              </a:rPr>
                              <m:t>𝜽</m:t>
                            </m:r>
                          </m:e>
                          <m:sup>
                            <m:d>
                              <m:dPr>
                                <m:ctrlPr>
                                  <a:rPr kumimoji="1" lang="en-US" altLang="zh-CN" sz="2200" b="1" i="1">
                                    <a:solidFill>
                                      <a:srgbClr val="0070C0"/>
                                    </a:solidFill>
                                    <a:latin typeface="Cambria Math" panose="02040503050406030204" pitchFamily="18" charset="0"/>
                                  </a:rPr>
                                </m:ctrlPr>
                              </m:dPr>
                              <m:e>
                                <m:r>
                                  <a:rPr kumimoji="1" lang="en-US" altLang="zh-CN" sz="2200" b="1" i="1">
                                    <a:solidFill>
                                      <a:srgbClr val="0070C0"/>
                                    </a:solidFill>
                                    <a:latin typeface="Cambria Math" panose="02040503050406030204" pitchFamily="18" charset="0"/>
                                  </a:rPr>
                                  <m:t>𝒊</m:t>
                                </m:r>
                              </m:e>
                            </m:d>
                          </m:sup>
                        </m:sSup>
                      </m:e>
                    </m:d>
                  </m:oMath>
                </a14:m>
                <a:endParaRPr kumimoji="1" lang="en-US" altLang="zh-CN" sz="2200" b="1" dirty="0"/>
              </a:p>
              <a:p>
                <a:pPr>
                  <a:lnSpc>
                    <a:spcPct val="100000"/>
                  </a:lnSpc>
                  <a:spcBef>
                    <a:spcPts val="0"/>
                  </a:spcBef>
                </a:pPr>
                <a:endParaRPr kumimoji="1" lang="en-US" altLang="zh-CN" sz="2200" dirty="0"/>
              </a:p>
              <a:p>
                <a:r>
                  <a:rPr kumimoji="1" lang="en-US" altLang="zh-CN" sz="2200" dirty="0"/>
                  <a:t> (4)   </a:t>
                </a:r>
                <a:r>
                  <a:rPr kumimoji="1" lang="zh-CN" altLang="en-US" sz="2200" dirty="0"/>
                  <a:t>重复</a:t>
                </a:r>
                <a:r>
                  <a:rPr kumimoji="1" lang="en-US" altLang="zh-CN" sz="2200" dirty="0"/>
                  <a:t>(2)</a:t>
                </a:r>
                <a:r>
                  <a:rPr kumimoji="1" lang="zh-CN" altLang="en-US" sz="2200" dirty="0"/>
                  <a:t>和</a:t>
                </a:r>
                <a:r>
                  <a:rPr kumimoji="1" lang="en-US" altLang="zh-CN" sz="2200" dirty="0"/>
                  <a:t>(3), </a:t>
                </a:r>
                <a:r>
                  <a:rPr kumimoji="1" lang="zh-CN" altLang="en-US" sz="2200" dirty="0"/>
                  <a:t>直到收敛</a:t>
                </a:r>
                <a:r>
                  <a:rPr kumimoji="1" lang="en-US" altLang="zh-CN" sz="2200" dirty="0"/>
                  <a:t>  </a:t>
                </a:r>
                <a:endParaRPr kumimoji="1" lang="zh-CN" altLang="en-US" sz="2200" dirty="0"/>
              </a:p>
            </p:txBody>
          </p:sp>
        </mc:Choice>
        <mc:Fallback xmlns="">
          <p:sp>
            <p:nvSpPr>
              <p:cNvPr id="5" name="内容占位符 2">
                <a:extLst>
                  <a:ext uri="{FF2B5EF4-FFF2-40B4-BE49-F238E27FC236}">
                    <a16:creationId xmlns:a16="http://schemas.microsoft.com/office/drawing/2014/main" id="{B1C14D5B-F9EA-5F53-BB53-74BB172421AB}"/>
                  </a:ext>
                </a:extLst>
              </p:cNvPr>
              <p:cNvSpPr>
                <a:spLocks noGrp="1" noRot="1" noChangeAspect="1" noMove="1" noResize="1" noEditPoints="1" noAdjustHandles="1" noChangeArrowheads="1" noChangeShapeType="1" noTextEdit="1"/>
              </p:cNvSpPr>
              <p:nvPr>
                <p:ph idx="1"/>
              </p:nvPr>
            </p:nvSpPr>
            <p:spPr>
              <a:xfrm>
                <a:off x="280737" y="2646444"/>
                <a:ext cx="8667518" cy="4018549"/>
              </a:xfrm>
              <a:blipFill>
                <a:blip r:embed="rId2"/>
                <a:stretch>
                  <a:fillRect l="-878" t="-946"/>
                </a:stretch>
              </a:blipFill>
            </p:spPr>
            <p:txBody>
              <a:bodyPr/>
              <a:lstStyle/>
              <a:p>
                <a:r>
                  <a:rPr lang="zh-CN" altLang="en-US">
                    <a:noFill/>
                  </a:rPr>
                  <a:t> </a:t>
                </a:r>
              </a:p>
            </p:txBody>
          </p:sp>
        </mc:Fallback>
      </mc:AlternateContent>
      <p:sp>
        <p:nvSpPr>
          <p:cNvPr id="14" name="Slide Number Placeholder 5">
            <a:extLst>
              <a:ext uri="{FF2B5EF4-FFF2-40B4-BE49-F238E27FC236}">
                <a16:creationId xmlns:a16="http://schemas.microsoft.com/office/drawing/2014/main" id="{AE8AECFB-E6B2-C646-549E-5AC9E632360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53</a:t>
            </a:fld>
            <a:endParaRPr lang="en-US" dirty="0"/>
          </a:p>
        </p:txBody>
      </p:sp>
      <p:sp>
        <p:nvSpPr>
          <p:cNvPr id="3" name="标题 1">
            <a:extLst>
              <a:ext uri="{FF2B5EF4-FFF2-40B4-BE49-F238E27FC236}">
                <a16:creationId xmlns:a16="http://schemas.microsoft.com/office/drawing/2014/main" id="{8A9D2979-9E9C-01A9-8718-B5E5980E2154}"/>
              </a:ext>
            </a:extLst>
          </p:cNvPr>
          <p:cNvSpPr txBox="1"/>
          <p:nvPr/>
        </p:nvSpPr>
        <p:spPr>
          <a:xfrm>
            <a:off x="195745" y="165227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lt"/>
                <a:ea typeface="+mn-ea"/>
              </a:rPr>
              <a:t>GEM</a:t>
            </a:r>
            <a:r>
              <a:rPr lang="zh-CN" altLang="en-US" sz="3200" b="1" dirty="0">
                <a:solidFill>
                  <a:schemeClr val="accent1">
                    <a:lumMod val="50000"/>
                  </a:schemeClr>
                </a:solidFill>
                <a:latin typeface="+mn-lt"/>
                <a:ea typeface="+mn-ea"/>
              </a:rPr>
              <a:t>算法</a:t>
            </a:r>
          </a:p>
        </p:txBody>
      </p:sp>
    </p:spTree>
    <p:extLst>
      <p:ext uri="{BB962C8B-B14F-4D97-AF65-F5344CB8AC3E}">
        <p14:creationId xmlns:p14="http://schemas.microsoft.com/office/powerpoint/2010/main" val="2841082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E369E9C6-FFA0-A0D4-9B44-CF837AA447DC}"/>
              </a:ext>
            </a:extLst>
          </p:cNvPr>
          <p:cNvSpPr>
            <a:spLocks noGrp="1"/>
          </p:cNvSpPr>
          <p:nvPr>
            <p:ph idx="1"/>
          </p:nvPr>
        </p:nvSpPr>
        <p:spPr>
          <a:xfrm>
            <a:off x="434829" y="1987826"/>
            <a:ext cx="7974880" cy="4004265"/>
          </a:xfrm>
        </p:spPr>
        <p:txBody>
          <a:bodyPr>
            <a:normAutofit/>
          </a:bodyPr>
          <a:lstStyle/>
          <a:p>
            <a:pPr marL="0" indent="0">
              <a:lnSpc>
                <a:spcPct val="110000"/>
              </a:lnSpc>
              <a:buNone/>
            </a:pPr>
            <a:r>
              <a:rPr lang="zh-CN" altLang="en-US" sz="3200" b="1" dirty="0">
                <a:solidFill>
                  <a:schemeClr val="accent1">
                    <a:lumMod val="50000"/>
                  </a:schemeClr>
                </a:solidFill>
                <a:latin typeface="+mn-ea"/>
                <a:cs typeface="+mj-cs"/>
              </a:rPr>
              <a:t>作业</a:t>
            </a:r>
            <a:endParaRPr lang="en-US" altLang="zh-CN" sz="3200" b="1" dirty="0">
              <a:solidFill>
                <a:schemeClr val="accent1">
                  <a:lumMod val="50000"/>
                </a:schemeClr>
              </a:solidFill>
              <a:latin typeface="+mn-ea"/>
              <a:cs typeface="+mj-cs"/>
            </a:endParaRPr>
          </a:p>
          <a:p>
            <a:pPr>
              <a:lnSpc>
                <a:spcPct val="110000"/>
              </a:lnSpc>
            </a:pPr>
            <a:r>
              <a:rPr lang="zh-CN" altLang="en-US" dirty="0"/>
              <a:t>导出</a:t>
            </a:r>
            <a:r>
              <a:rPr lang="en-US" altLang="zh-CN" dirty="0"/>
              <a:t>《</a:t>
            </a:r>
            <a:r>
              <a:rPr lang="zh-CN" altLang="en-US" dirty="0"/>
              <a:t>统计学习方法</a:t>
            </a:r>
            <a:r>
              <a:rPr lang="en-US" altLang="zh-CN" dirty="0"/>
              <a:t>》</a:t>
            </a:r>
            <a:r>
              <a:rPr lang="zh-CN" altLang="en-US" dirty="0"/>
              <a:t>式</a:t>
            </a:r>
            <a:r>
              <a:rPr lang="en-US" altLang="zh-CN" dirty="0"/>
              <a:t>(9.6)-(9.8)</a:t>
            </a:r>
          </a:p>
          <a:p>
            <a:pPr>
              <a:lnSpc>
                <a:spcPct val="110000"/>
              </a:lnSpc>
            </a:pPr>
            <a:r>
              <a:rPr lang="en-US" altLang="zh-CN" dirty="0"/>
              <a:t>《</a:t>
            </a:r>
            <a:r>
              <a:rPr lang="zh-CN" altLang="en-US" dirty="0"/>
              <a:t>统计学习方法</a:t>
            </a:r>
            <a:r>
              <a:rPr lang="en-US" altLang="zh-CN"/>
              <a:t>》9.3, </a:t>
            </a:r>
            <a:r>
              <a:rPr lang="zh-CN" altLang="en-US"/>
              <a:t>并与单个高斯分布对比</a:t>
            </a:r>
            <a:endParaRPr lang="en-US" altLang="zh-CN" dirty="0"/>
          </a:p>
          <a:p>
            <a:pPr>
              <a:lnSpc>
                <a:spcPct val="110000"/>
              </a:lnSpc>
            </a:pPr>
            <a:endParaRPr lang="en-US" altLang="zh-CN" dirty="0"/>
          </a:p>
          <a:p>
            <a:pPr>
              <a:lnSpc>
                <a:spcPct val="110000"/>
              </a:lnSpc>
            </a:pPr>
            <a:endParaRPr lang="en-US" altLang="zh-CN" dirty="0"/>
          </a:p>
          <a:p>
            <a:pPr marL="0" indent="0">
              <a:lnSpc>
                <a:spcPct val="110000"/>
              </a:lnSpc>
              <a:buNone/>
            </a:pPr>
            <a:endParaRPr lang="en-US" altLang="zh-CN" b="1" dirty="0"/>
          </a:p>
        </p:txBody>
      </p:sp>
      <p:sp>
        <p:nvSpPr>
          <p:cNvPr id="2" name="Slide Number Placeholder 5">
            <a:extLst>
              <a:ext uri="{FF2B5EF4-FFF2-40B4-BE49-F238E27FC236}">
                <a16:creationId xmlns:a16="http://schemas.microsoft.com/office/drawing/2014/main" id="{BC6C41B3-2A31-8BD6-0EA3-873CF834F4B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54</a:t>
            </a:fld>
            <a:endParaRPr lang="en-US" dirty="0"/>
          </a:p>
        </p:txBody>
      </p:sp>
    </p:spTree>
    <p:extLst>
      <p:ext uri="{BB962C8B-B14F-4D97-AF65-F5344CB8AC3E}">
        <p14:creationId xmlns:p14="http://schemas.microsoft.com/office/powerpoint/2010/main" val="251650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CF6212-3F2F-ECB5-E3F6-26A27AA17204}"/>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两硬币问题</a:t>
            </a:r>
          </a:p>
        </p:txBody>
      </p:sp>
      <p:sp>
        <p:nvSpPr>
          <p:cNvPr id="2" name="Slide Number Placeholder 5">
            <a:extLst>
              <a:ext uri="{FF2B5EF4-FFF2-40B4-BE49-F238E27FC236}">
                <a16:creationId xmlns:a16="http://schemas.microsoft.com/office/drawing/2014/main" id="{695B9025-0F0D-436D-ADF8-EF88F1467F8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a:t>
            </a:fld>
            <a:endParaRPr lang="en-US" dirty="0"/>
          </a:p>
        </p:txBody>
      </p:sp>
      <p:pic>
        <p:nvPicPr>
          <p:cNvPr id="3" name="图片 2">
            <a:extLst>
              <a:ext uri="{FF2B5EF4-FFF2-40B4-BE49-F238E27FC236}">
                <a16:creationId xmlns:a16="http://schemas.microsoft.com/office/drawing/2014/main" id="{164CC4CC-2A01-03E0-97E4-7ED35BD50DE8}"/>
              </a:ext>
            </a:extLst>
          </p:cNvPr>
          <p:cNvPicPr>
            <a:picLocks noChangeAspect="1"/>
          </p:cNvPicPr>
          <p:nvPr/>
        </p:nvPicPr>
        <p:blipFill rotWithShape="1">
          <a:blip r:embed="rId2"/>
          <a:srcRect l="813" t="7284" b="29595"/>
          <a:stretch/>
        </p:blipFill>
        <p:spPr>
          <a:xfrm>
            <a:off x="4246015" y="2499097"/>
            <a:ext cx="4152021" cy="190912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72BB664-EA75-95E3-5960-4C84E987A826}"/>
                  </a:ext>
                </a:extLst>
              </p:cNvPr>
              <p:cNvSpPr txBox="1"/>
              <p:nvPr/>
            </p:nvSpPr>
            <p:spPr>
              <a:xfrm>
                <a:off x="333968" y="3322843"/>
                <a:ext cx="2932206" cy="93256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𝑧</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0.6</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0.4</m:t>
                          </m:r>
                        </m:e>
                        <m:sup>
                          <m:r>
                            <a:rPr lang="en-US" altLang="zh-CN" b="0" i="1" smtClean="0">
                              <a:latin typeface="Cambria Math" panose="02040503050406030204" pitchFamily="18" charset="0"/>
                            </a:rPr>
                            <m:t>5</m:t>
                          </m:r>
                        </m:sup>
                      </m:sSup>
                    </m:oMath>
                  </m:oMathPara>
                </a14:m>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0.5</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0.5</m:t>
                          </m:r>
                        </m:e>
                        <m:sup>
                          <m:r>
                            <a:rPr lang="en-US" altLang="zh-CN" b="0" i="1" smtClean="0">
                              <a:latin typeface="Cambria Math" panose="02040503050406030204" pitchFamily="18" charset="0"/>
                            </a:rPr>
                            <m:t>5</m:t>
                          </m:r>
                        </m:sup>
                      </m:sSup>
                    </m:oMath>
                  </m:oMathPara>
                </a14:m>
                <a:endParaRPr lang="zh-CN" altLang="en-US" dirty="0"/>
              </a:p>
            </p:txBody>
          </p:sp>
        </mc:Choice>
        <mc:Fallback xmlns="">
          <p:sp>
            <p:nvSpPr>
              <p:cNvPr id="7" name="文本框 6">
                <a:extLst>
                  <a:ext uri="{FF2B5EF4-FFF2-40B4-BE49-F238E27FC236}">
                    <a16:creationId xmlns:a16="http://schemas.microsoft.com/office/drawing/2014/main" id="{A72BB664-EA75-95E3-5960-4C84E987A826}"/>
                  </a:ext>
                </a:extLst>
              </p:cNvPr>
              <p:cNvSpPr txBox="1">
                <a:spLocks noRot="1" noChangeAspect="1" noMove="1" noResize="1" noEditPoints="1" noAdjustHandles="1" noChangeArrowheads="1" noChangeShapeType="1" noTextEdit="1"/>
              </p:cNvSpPr>
              <p:nvPr/>
            </p:nvSpPr>
            <p:spPr>
              <a:xfrm>
                <a:off x="333968" y="3322843"/>
                <a:ext cx="2932206" cy="93256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B9F221-B1A5-E9F3-6683-39DF17E6529C}"/>
                  </a:ext>
                </a:extLst>
              </p:cNvPr>
              <p:cNvSpPr txBox="1"/>
              <p:nvPr/>
            </p:nvSpPr>
            <p:spPr>
              <a:xfrm>
                <a:off x="100595" y="4288556"/>
                <a:ext cx="7198288" cy="1846659"/>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𝐵</m:t>
                              </m:r>
                            </m:e>
                          </m:d>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𝑧</m:t>
                              </m:r>
                              <m:r>
                                <a:rPr lang="en-US" altLang="zh-CN" i="1" baseline="-2500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𝐵</m:t>
                              </m:r>
                            </m:e>
                          </m:d>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0.45</m:t>
                      </m:r>
                    </m:oMath>
                  </m:oMathPara>
                </a14:m>
                <a:endParaRPr lang="zh-CN" altLang="en-US" dirty="0"/>
              </a:p>
            </p:txBody>
          </p:sp>
        </mc:Choice>
        <mc:Fallback xmlns="">
          <p:sp>
            <p:nvSpPr>
              <p:cNvPr id="8" name="文本框 7">
                <a:extLst>
                  <a:ext uri="{FF2B5EF4-FFF2-40B4-BE49-F238E27FC236}">
                    <a16:creationId xmlns:a16="http://schemas.microsoft.com/office/drawing/2014/main" id="{E2B9F221-B1A5-E9F3-6683-39DF17E6529C}"/>
                  </a:ext>
                </a:extLst>
              </p:cNvPr>
              <p:cNvSpPr txBox="1">
                <a:spLocks noRot="1" noChangeAspect="1" noMove="1" noResize="1" noEditPoints="1" noAdjustHandles="1" noChangeArrowheads="1" noChangeShapeType="1" noTextEdit="1"/>
              </p:cNvSpPr>
              <p:nvPr/>
            </p:nvSpPr>
            <p:spPr>
              <a:xfrm>
                <a:off x="100595" y="4288556"/>
                <a:ext cx="7198288" cy="184665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DB6D826-5DBE-4932-A1D8-60A37018C696}"/>
                  </a:ext>
                </a:extLst>
              </p:cNvPr>
              <p:cNvSpPr txBox="1"/>
              <p:nvPr/>
            </p:nvSpPr>
            <p:spPr>
              <a:xfrm>
                <a:off x="333968" y="6262902"/>
                <a:ext cx="336577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0.55</m:t>
                      </m:r>
                    </m:oMath>
                  </m:oMathPara>
                </a14:m>
                <a:endParaRPr lang="zh-CN" altLang="en-US" dirty="0"/>
              </a:p>
            </p:txBody>
          </p:sp>
        </mc:Choice>
        <mc:Fallback xmlns="">
          <p:sp>
            <p:nvSpPr>
              <p:cNvPr id="11" name="文本框 10">
                <a:extLst>
                  <a:ext uri="{FF2B5EF4-FFF2-40B4-BE49-F238E27FC236}">
                    <a16:creationId xmlns:a16="http://schemas.microsoft.com/office/drawing/2014/main" id="{CDB6D826-5DBE-4932-A1D8-60A37018C696}"/>
                  </a:ext>
                </a:extLst>
              </p:cNvPr>
              <p:cNvSpPr txBox="1">
                <a:spLocks noRot="1" noChangeAspect="1" noMove="1" noResize="1" noEditPoints="1" noAdjustHandles="1" noChangeArrowheads="1" noChangeShapeType="1" noTextEdit="1"/>
              </p:cNvSpPr>
              <p:nvPr/>
            </p:nvSpPr>
            <p:spPr>
              <a:xfrm>
                <a:off x="333968" y="6262902"/>
                <a:ext cx="3365771" cy="369332"/>
              </a:xfrm>
              <a:prstGeom prst="rect">
                <a:avLst/>
              </a:prstGeom>
              <a:blipFill>
                <a:blip r:embed="rId5"/>
                <a:stretch>
                  <a:fillRect b="-13115"/>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EA1DB483-B2EE-48F0-8852-06BEDBCCE0E3}"/>
              </a:ext>
            </a:extLst>
          </p:cNvPr>
          <p:cNvCxnSpPr/>
          <p:nvPr/>
        </p:nvCxnSpPr>
        <p:spPr>
          <a:xfrm>
            <a:off x="4318128" y="3265092"/>
            <a:ext cx="902044"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7082DFB-313A-4CFB-8547-811F87B576B0}"/>
                  </a:ext>
                </a:extLst>
              </p:cNvPr>
              <p:cNvSpPr/>
              <p:nvPr/>
            </p:nvSpPr>
            <p:spPr>
              <a:xfrm>
                <a:off x="3840664" y="2994222"/>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70C0"/>
                              </a:solidFill>
                              <a:latin typeface="Cambria Math" panose="02040503050406030204" pitchFamily="18" charset="0"/>
                            </a:rPr>
                          </m:ctrlPr>
                        </m:sSubPr>
                        <m:e>
                          <m:r>
                            <a:rPr lang="en-US" altLang="zh-CN" i="1">
                              <a:solidFill>
                                <a:srgbClr val="0070C0"/>
                              </a:solidFill>
                              <a:latin typeface="Cambria Math" panose="02040503050406030204" pitchFamily="18" charset="0"/>
                            </a:rPr>
                            <m:t>𝑥</m:t>
                          </m:r>
                        </m:e>
                        <m:sub>
                          <m:r>
                            <a:rPr lang="en-US" altLang="zh-CN" i="1">
                              <a:solidFill>
                                <a:srgbClr val="0070C0"/>
                              </a:solidFill>
                              <a:latin typeface="Cambria Math" panose="02040503050406030204" pitchFamily="18" charset="0"/>
                            </a:rPr>
                            <m:t>1</m:t>
                          </m:r>
                        </m:sub>
                      </m:sSub>
                    </m:oMath>
                  </m:oMathPara>
                </a14:m>
                <a:endParaRPr lang="zh-CN" altLang="en-US"/>
              </a:p>
            </p:txBody>
          </p:sp>
        </mc:Choice>
        <mc:Fallback xmlns="">
          <p:sp>
            <p:nvSpPr>
              <p:cNvPr id="9" name="矩形 8">
                <a:extLst>
                  <a:ext uri="{FF2B5EF4-FFF2-40B4-BE49-F238E27FC236}">
                    <a16:creationId xmlns:a16="http://schemas.microsoft.com/office/drawing/2014/main" id="{A7082DFB-313A-4CFB-8547-811F87B576B0}"/>
                  </a:ext>
                </a:extLst>
              </p:cNvPr>
              <p:cNvSpPr>
                <a:spLocks noRot="1" noChangeAspect="1" noMove="1" noResize="1" noEditPoints="1" noAdjustHandles="1" noChangeArrowheads="1" noChangeShapeType="1" noTextEdit="1"/>
              </p:cNvSpPr>
              <p:nvPr/>
            </p:nvSpPr>
            <p:spPr>
              <a:xfrm>
                <a:off x="3840664" y="2994222"/>
                <a:ext cx="46076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131F9BA-3187-4302-88C8-45EEE6DA5298}"/>
                  </a:ext>
                </a:extLst>
              </p:cNvPr>
              <p:cNvSpPr/>
              <p:nvPr/>
            </p:nvSpPr>
            <p:spPr>
              <a:xfrm>
                <a:off x="415340" y="2842156"/>
                <a:ext cx="2738122" cy="4392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𝐴</m:t>
                          </m:r>
                        </m:sub>
                        <m:sup>
                          <m:r>
                            <a:rPr lang="en-US" altLang="zh-CN" b="0" i="1" smtClean="0">
                              <a:latin typeface="Cambria Math" panose="02040503050406030204" pitchFamily="18" charset="0"/>
                            </a:rPr>
                            <m:t>(0)</m:t>
                          </m:r>
                        </m:sup>
                      </m:sSubSup>
                      <m:r>
                        <a:rPr lang="en-US" altLang="zh-CN" b="0" i="1" smtClean="0">
                          <a:latin typeface="Cambria Math" panose="02040503050406030204" pitchFamily="18" charset="0"/>
                        </a:rPr>
                        <m:t>=0.6,  </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b="0" i="1" smtClean="0">
                              <a:latin typeface="Cambria Math" panose="02040503050406030204" pitchFamily="18" charset="0"/>
                            </a:rPr>
                            <m:t>𝐵</m:t>
                          </m:r>
                        </m:sub>
                        <m:sup>
                          <m:r>
                            <a:rPr lang="en-US" altLang="zh-CN" i="1">
                              <a:latin typeface="Cambria Math" panose="02040503050406030204" pitchFamily="18" charset="0"/>
                            </a:rPr>
                            <m:t>(0)</m:t>
                          </m:r>
                        </m:sup>
                      </m:sSubSup>
                      <m:r>
                        <a:rPr lang="en-US" altLang="zh-CN" i="1">
                          <a:latin typeface="Cambria Math" panose="02040503050406030204" pitchFamily="18" charset="0"/>
                        </a:rPr>
                        <m:t>=0.</m:t>
                      </m:r>
                      <m:r>
                        <a:rPr lang="en-US" altLang="zh-CN" b="0" i="1" smtClean="0">
                          <a:latin typeface="Cambria Math" panose="02040503050406030204" pitchFamily="18" charset="0"/>
                        </a:rPr>
                        <m:t>5</m:t>
                      </m:r>
                    </m:oMath>
                  </m:oMathPara>
                </a14:m>
                <a:endParaRPr lang="zh-CN" altLang="en-US" dirty="0"/>
              </a:p>
            </p:txBody>
          </p:sp>
        </mc:Choice>
        <mc:Fallback xmlns="">
          <p:sp>
            <p:nvSpPr>
              <p:cNvPr id="10" name="矩形 9">
                <a:extLst>
                  <a:ext uri="{FF2B5EF4-FFF2-40B4-BE49-F238E27FC236}">
                    <a16:creationId xmlns:a16="http://schemas.microsoft.com/office/drawing/2014/main" id="{9131F9BA-3187-4302-88C8-45EEE6DA5298}"/>
                  </a:ext>
                </a:extLst>
              </p:cNvPr>
              <p:cNvSpPr>
                <a:spLocks noRot="1" noChangeAspect="1" noMove="1" noResize="1" noEditPoints="1" noAdjustHandles="1" noChangeArrowheads="1" noChangeShapeType="1" noTextEdit="1"/>
              </p:cNvSpPr>
              <p:nvPr/>
            </p:nvSpPr>
            <p:spPr>
              <a:xfrm>
                <a:off x="415340" y="2842156"/>
                <a:ext cx="2738122" cy="439287"/>
              </a:xfrm>
              <a:prstGeom prst="rect">
                <a:avLst/>
              </a:prstGeom>
              <a:blipFill>
                <a:blip r:embed="rId7"/>
                <a:stretch>
                  <a:fillRect b="-2778"/>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56D3FBD6-3A47-44D9-8A7A-8FC17CBDC80A}"/>
              </a:ext>
            </a:extLst>
          </p:cNvPr>
          <p:cNvCxnSpPr/>
          <p:nvPr/>
        </p:nvCxnSpPr>
        <p:spPr>
          <a:xfrm>
            <a:off x="5364452" y="3324326"/>
            <a:ext cx="1198606"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FD86E508-A8A1-4030-A5B2-E1CE5F812158}"/>
                  </a:ext>
                </a:extLst>
              </p:cNvPr>
              <p:cNvSpPr txBox="1"/>
              <p:nvPr/>
            </p:nvSpPr>
            <p:spPr>
              <a:xfrm>
                <a:off x="4979968" y="5759771"/>
                <a:ext cx="3373200" cy="439287"/>
              </a:xfrm>
              <a:prstGeom prst="rect">
                <a:avLst/>
              </a:prstGeom>
              <a:noFill/>
              <a:ln w="19050">
                <a:solidFill>
                  <a:schemeClr val="accent1"/>
                </a:solidFill>
              </a:ln>
            </p:spPr>
            <p:txBody>
              <a:bodyPr wrap="square">
                <a:spAutoFit/>
              </a:bodyPr>
              <a:lstStyle/>
              <a:p>
                <a:pPr algn="ctr"/>
                <a:r>
                  <a:rPr lang="zh-CN" altLang="en-US" b="0" dirty="0"/>
                  <a:t>给定</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i="1">
                            <a:latin typeface="Cambria Math" panose="02040503050406030204" pitchFamily="18" charset="0"/>
                          </a:rPr>
                          <m:t>𝐴</m:t>
                        </m:r>
                      </m:sub>
                      <m:sup>
                        <m:r>
                          <a:rPr lang="en-US" altLang="zh-CN" i="1">
                            <a:latin typeface="Cambria Math" panose="02040503050406030204" pitchFamily="18" charset="0"/>
                          </a:rPr>
                          <m:t>(0)</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i="1">
                            <a:latin typeface="Cambria Math" panose="02040503050406030204" pitchFamily="18" charset="0"/>
                          </a:rPr>
                          <m:t>𝐵</m:t>
                        </m:r>
                      </m:sub>
                      <m:sup>
                        <m:r>
                          <a:rPr lang="en-US" altLang="zh-CN" i="1">
                            <a:latin typeface="Cambria Math" panose="02040503050406030204" pitchFamily="18" charset="0"/>
                          </a:rPr>
                          <m:t>(0)</m:t>
                        </m:r>
                      </m:sup>
                    </m:sSubSup>
                  </m:oMath>
                </a14:m>
                <a:r>
                  <a:rPr lang="en-US" altLang="zh-CN" dirty="0"/>
                  <a:t>, </a:t>
                </a:r>
                <a:r>
                  <a:rPr lang="zh-CN" altLang="en-US" dirty="0"/>
                  <a:t>求出</a:t>
                </a:r>
                <a14:m>
                  <m:oMath xmlns:m="http://schemas.openxmlformats.org/officeDocument/2006/math">
                    <m:r>
                      <a:rPr lang="en-US" altLang="zh-CN" i="1" smtClean="0">
                        <a:solidFill>
                          <a:srgbClr val="FF0000"/>
                        </a:solidFill>
                        <a:latin typeface="Cambria Math" panose="02040503050406030204" pitchFamily="18" charset="0"/>
                      </a:rPr>
                      <m:t>𝑃</m:t>
                    </m:r>
                    <m:d>
                      <m:dPr>
                        <m:ctrlPr>
                          <a:rPr lang="en-US" altLang="zh-CN" i="1">
                            <a:solidFill>
                              <a:srgbClr val="FF0000"/>
                            </a:solidFill>
                            <a:latin typeface="Cambria Math" panose="02040503050406030204" pitchFamily="18" charset="0"/>
                          </a:rPr>
                        </m:ctrlPr>
                      </m:dPr>
                      <m:e>
                        <m:r>
                          <a:rPr lang="en-US" altLang="zh-CN" i="1" smtClean="0">
                            <a:solidFill>
                              <a:srgbClr val="FF0000"/>
                            </a:solidFill>
                            <a:latin typeface="Cambria Math" panose="02040503050406030204" pitchFamily="18" charset="0"/>
                          </a:rPr>
                          <m:t>𝑍</m:t>
                        </m:r>
                      </m:e>
                      <m:e>
                        <m:r>
                          <a:rPr lang="en-US" altLang="zh-CN" b="0" i="1" smtClean="0">
                            <a:solidFill>
                              <a:srgbClr val="FF0000"/>
                            </a:solidFill>
                            <a:latin typeface="Cambria Math" panose="02040503050406030204" pitchFamily="18" charset="0"/>
                          </a:rPr>
                          <m:t>𝑋</m:t>
                        </m:r>
                        <m:r>
                          <a:rPr lang="en-US" altLang="zh-CN" b="0" i="1" smtClean="0">
                            <a:solidFill>
                              <a:srgbClr val="FF0000"/>
                            </a:solidFill>
                            <a:latin typeface="Cambria Math" panose="02040503050406030204" pitchFamily="18" charset="0"/>
                          </a:rPr>
                          <m:t>, </m:t>
                        </m:r>
                        <m:sSup>
                          <m:sSupPr>
                            <m:ctrlPr>
                              <a:rPr lang="en-US" altLang="zh-CN" b="0" i="1" smtClean="0">
                                <a:solidFill>
                                  <a:srgbClr val="FF0000"/>
                                </a:solidFill>
                                <a:latin typeface="Cambria Math" panose="02040503050406030204" pitchFamily="18" charset="0"/>
                              </a:rPr>
                            </m:ctrlPr>
                          </m:sSupPr>
                          <m:e>
                            <m:r>
                              <a:rPr lang="zh-CN" altLang="en-US" i="1">
                                <a:solidFill>
                                  <a:srgbClr val="FF0000"/>
                                </a:solidFill>
                                <a:latin typeface="Cambria Math" panose="02040503050406030204" pitchFamily="18" charset="0"/>
                              </a:rPr>
                              <m:t>𝜃</m:t>
                            </m:r>
                          </m:e>
                          <m:sup>
                            <m:r>
                              <a:rPr lang="en-US" altLang="zh-CN" b="0" i="1" smtClean="0">
                                <a:solidFill>
                                  <a:srgbClr val="FF0000"/>
                                </a:solidFill>
                                <a:latin typeface="Cambria Math" panose="02040503050406030204" pitchFamily="18" charset="0"/>
                              </a:rPr>
                              <m:t>(0)</m:t>
                            </m:r>
                          </m:sup>
                        </m:sSup>
                      </m:e>
                    </m:d>
                  </m:oMath>
                </a14:m>
                <a:endParaRPr lang="zh-CN" altLang="en-US" dirty="0"/>
              </a:p>
            </p:txBody>
          </p:sp>
        </mc:Choice>
        <mc:Fallback>
          <p:sp>
            <p:nvSpPr>
              <p:cNvPr id="16" name="文本框 15">
                <a:extLst>
                  <a:ext uri="{FF2B5EF4-FFF2-40B4-BE49-F238E27FC236}">
                    <a16:creationId xmlns:a16="http://schemas.microsoft.com/office/drawing/2014/main" id="{FD86E508-A8A1-4030-A5B2-E1CE5F812158}"/>
                  </a:ext>
                </a:extLst>
              </p:cNvPr>
              <p:cNvSpPr txBox="1">
                <a:spLocks noRot="1" noChangeAspect="1" noMove="1" noResize="1" noEditPoints="1" noAdjustHandles="1" noChangeArrowheads="1" noChangeShapeType="1" noTextEdit="1"/>
              </p:cNvSpPr>
              <p:nvPr/>
            </p:nvSpPr>
            <p:spPr>
              <a:xfrm>
                <a:off x="4979968" y="5759771"/>
                <a:ext cx="3373200" cy="439287"/>
              </a:xfrm>
              <a:prstGeom prst="rect">
                <a:avLst/>
              </a:prstGeom>
              <a:blipFill>
                <a:blip r:embed="rId8"/>
                <a:stretch>
                  <a:fillRect l="-719" b="-16000"/>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54473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9" grpId="0"/>
      <p:bldP spid="10"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CF6212-3F2F-ECB5-E3F6-26A27AA17204}"/>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两硬币问题</a:t>
            </a:r>
          </a:p>
        </p:txBody>
      </p:sp>
      <p:sp>
        <p:nvSpPr>
          <p:cNvPr id="2" name="Slide Number Placeholder 5">
            <a:extLst>
              <a:ext uri="{FF2B5EF4-FFF2-40B4-BE49-F238E27FC236}">
                <a16:creationId xmlns:a16="http://schemas.microsoft.com/office/drawing/2014/main" id="{40237FE9-FC0A-59B6-D14D-3BF9982D309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a:t>
            </a:fld>
            <a:endParaRPr lang="en-US" dirty="0"/>
          </a:p>
        </p:txBody>
      </p:sp>
      <p:pic>
        <p:nvPicPr>
          <p:cNvPr id="6" name="图片 5">
            <a:extLst>
              <a:ext uri="{FF2B5EF4-FFF2-40B4-BE49-F238E27FC236}">
                <a16:creationId xmlns:a16="http://schemas.microsoft.com/office/drawing/2014/main" id="{32191425-AD97-D44D-E694-74928316D1FA}"/>
              </a:ext>
            </a:extLst>
          </p:cNvPr>
          <p:cNvPicPr>
            <a:picLocks noChangeAspect="1"/>
          </p:cNvPicPr>
          <p:nvPr/>
        </p:nvPicPr>
        <p:blipFill rotWithShape="1">
          <a:blip r:embed="rId2"/>
          <a:srcRect l="813" b="2053"/>
          <a:stretch/>
        </p:blipFill>
        <p:spPr>
          <a:xfrm>
            <a:off x="408833" y="2650405"/>
            <a:ext cx="4393346" cy="3134619"/>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FCBBC90-9041-4582-86AE-887183CBC694}"/>
                  </a:ext>
                </a:extLst>
              </p:cNvPr>
              <p:cNvSpPr txBox="1"/>
              <p:nvPr/>
            </p:nvSpPr>
            <p:spPr>
              <a:xfrm>
                <a:off x="489810" y="6063092"/>
                <a:ext cx="3711384" cy="993285"/>
              </a:xfrm>
              <a:prstGeom prst="rect">
                <a:avLst/>
              </a:prstGeom>
              <a:noFill/>
            </p:spPr>
            <p:txBody>
              <a:bodyPr wrap="square">
                <a:spAutoFit/>
              </a:bodyPr>
              <a:lstStyle/>
              <a:p>
                <a:pPr marL="285750" indent="-285750">
                  <a:buFont typeface="Arial" panose="020B0604020202020204" pitchFamily="34" charset="0"/>
                  <a:buChar char="•"/>
                </a:pPr>
                <a:r>
                  <a:rPr lang="zh-CN" altLang="en-US" b="0"/>
                  <a:t>给定</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i="1">
                            <a:latin typeface="Cambria Math" panose="02040503050406030204" pitchFamily="18" charset="0"/>
                          </a:rPr>
                          <m:t>𝐴</m:t>
                        </m:r>
                      </m:sub>
                      <m:sup>
                        <m:r>
                          <a:rPr lang="en-US" altLang="zh-CN" i="1">
                            <a:latin typeface="Cambria Math" panose="02040503050406030204" pitchFamily="18" charset="0"/>
                          </a:rPr>
                          <m:t>(0)</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i="1">
                            <a:latin typeface="Cambria Math" panose="02040503050406030204" pitchFamily="18" charset="0"/>
                          </a:rPr>
                          <m:t>𝐵</m:t>
                        </m:r>
                      </m:sub>
                      <m:sup>
                        <m:r>
                          <a:rPr lang="en-US" altLang="zh-CN" i="1">
                            <a:latin typeface="Cambria Math" panose="02040503050406030204" pitchFamily="18" charset="0"/>
                          </a:rPr>
                          <m:t>(0)</m:t>
                        </m:r>
                      </m:sup>
                    </m:sSubSup>
                  </m:oMath>
                </a14:m>
                <a:r>
                  <a:rPr lang="en-US" altLang="zh-CN"/>
                  <a:t>, </a:t>
                </a:r>
                <a:r>
                  <a:rPr lang="zh-CN" altLang="en-US"/>
                  <a:t>求出</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smtClean="0">
                            <a:latin typeface="Cambria Math" panose="02040503050406030204" pitchFamily="18" charset="0"/>
                          </a:rPr>
                          <m:t>𝑍</m:t>
                        </m:r>
                      </m:e>
                      <m:e>
                        <m:r>
                          <a:rPr lang="en-US" altLang="zh-CN" b="0" i="1" smtClean="0">
                            <a:latin typeface="Cambria Math" panose="02040503050406030204" pitchFamily="18" charset="0"/>
                          </a:rPr>
                          <m:t>𝑋</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𝜃</m:t>
                            </m:r>
                          </m:e>
                          <m:sup>
                            <m:r>
                              <a:rPr lang="en-US" altLang="zh-CN" b="0" i="1" smtClean="0">
                                <a:latin typeface="Cambria Math" panose="02040503050406030204" pitchFamily="18" charset="0"/>
                              </a:rPr>
                              <m:t>(0)</m:t>
                            </m:r>
                          </m:sup>
                        </m:sSup>
                      </m:e>
                    </m:d>
                  </m:oMath>
                </a14:m>
                <a:endParaRPr lang="en-US" altLang="zh-CN" dirty="0"/>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p:txBody>
          </p:sp>
        </mc:Choice>
        <mc:Fallback xmlns="">
          <p:sp>
            <p:nvSpPr>
              <p:cNvPr id="7" name="文本框 6">
                <a:extLst>
                  <a:ext uri="{FF2B5EF4-FFF2-40B4-BE49-F238E27FC236}">
                    <a16:creationId xmlns:a16="http://schemas.microsoft.com/office/drawing/2014/main" id="{9FCBBC90-9041-4582-86AE-887183CBC694}"/>
                  </a:ext>
                </a:extLst>
              </p:cNvPr>
              <p:cNvSpPr txBox="1">
                <a:spLocks noRot="1" noChangeAspect="1" noMove="1" noResize="1" noEditPoints="1" noAdjustHandles="1" noChangeArrowheads="1" noChangeShapeType="1" noTextEdit="1"/>
              </p:cNvSpPr>
              <p:nvPr/>
            </p:nvSpPr>
            <p:spPr>
              <a:xfrm>
                <a:off x="489810" y="6063092"/>
                <a:ext cx="3711384" cy="993285"/>
              </a:xfrm>
              <a:prstGeom prst="rect">
                <a:avLst/>
              </a:prstGeom>
              <a:blipFill>
                <a:blip r:embed="rId3"/>
                <a:stretch>
                  <a:fillRect l="-985"/>
                </a:stretch>
              </a:blipFill>
            </p:spPr>
            <p:txBody>
              <a:bodyPr/>
              <a:lstStyle/>
              <a:p>
                <a:r>
                  <a:rPr lang="zh-CN" altLang="en-US">
                    <a:noFill/>
                  </a:rPr>
                  <a:t> </a:t>
                </a:r>
              </a:p>
            </p:txBody>
          </p:sp>
        </mc:Fallback>
      </mc:AlternateContent>
      <p:sp>
        <p:nvSpPr>
          <p:cNvPr id="3" name="箭头: 下 2">
            <a:extLst>
              <a:ext uri="{FF2B5EF4-FFF2-40B4-BE49-F238E27FC236}">
                <a16:creationId xmlns:a16="http://schemas.microsoft.com/office/drawing/2014/main" id="{A0F7EC3D-3F09-4D50-AB02-87549BEFDB01}"/>
              </a:ext>
            </a:extLst>
          </p:cNvPr>
          <p:cNvSpPr/>
          <p:nvPr/>
        </p:nvSpPr>
        <p:spPr>
          <a:xfrm rot="16200000">
            <a:off x="4370535" y="6145917"/>
            <a:ext cx="452643" cy="346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EFE1ED5-FEBF-4C72-8AF0-947F0CEEB764}"/>
              </a:ext>
            </a:extLst>
          </p:cNvPr>
          <p:cNvSpPr/>
          <p:nvPr/>
        </p:nvSpPr>
        <p:spPr>
          <a:xfrm>
            <a:off x="4987670" y="2513511"/>
            <a:ext cx="3683279" cy="1477328"/>
          </a:xfrm>
          <a:prstGeom prst="rect">
            <a:avLst/>
          </a:prstGeom>
        </p:spPr>
        <p:txBody>
          <a:bodyPr wrap="square">
            <a:spAutoFit/>
          </a:bodyPr>
          <a:lstStyle/>
          <a:p>
            <a:pPr marL="285750" indent="-285750" algn="just">
              <a:buFont typeface="Arial" panose="020B0604020202020204" pitchFamily="34" charset="0"/>
              <a:buChar char="•"/>
            </a:pPr>
            <a:r>
              <a:rPr lang="en" altLang="zh-CN">
                <a:latin typeface="Minion"/>
              </a:rPr>
              <a:t>Likewise, </a:t>
            </a:r>
          </a:p>
          <a:p>
            <a:pPr algn="just"/>
            <a:endParaRPr lang="en" altLang="zh-CN">
              <a:latin typeface="Minion"/>
            </a:endParaRPr>
          </a:p>
          <a:p>
            <a:pPr algn="just"/>
            <a:endParaRPr lang="en" altLang="zh-CN">
              <a:latin typeface="Minion"/>
            </a:endParaRPr>
          </a:p>
          <a:p>
            <a:pPr algn="just"/>
            <a:endParaRPr lang="en" altLang="zh-CN">
              <a:latin typeface="Minion"/>
            </a:endParaRPr>
          </a:p>
          <a:p>
            <a:pPr algn="just"/>
            <a:endParaRPr lang="en" altLang="zh-CN">
              <a:latin typeface="Minion"/>
            </a:endParaRPr>
          </a:p>
        </p:txBody>
      </p:sp>
      <p:sp>
        <p:nvSpPr>
          <p:cNvPr id="14" name="右大括号 13">
            <a:extLst>
              <a:ext uri="{FF2B5EF4-FFF2-40B4-BE49-F238E27FC236}">
                <a16:creationId xmlns:a16="http://schemas.microsoft.com/office/drawing/2014/main" id="{00D94AD5-E0E9-48B8-9D0F-7F5DF0C1717E}"/>
              </a:ext>
            </a:extLst>
          </p:cNvPr>
          <p:cNvSpPr/>
          <p:nvPr/>
        </p:nvSpPr>
        <p:spPr>
          <a:xfrm rot="10800000">
            <a:off x="5634840" y="3249887"/>
            <a:ext cx="194037" cy="703497"/>
          </a:xfrm>
          <a:prstGeom prst="rightBrace">
            <a:avLst>
              <a:gd name="adj1" fmla="val 8333"/>
              <a:gd name="adj2" fmla="val 4803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2E569BC-EA98-44FD-964F-290F5448E5A3}"/>
                  </a:ext>
                </a:extLst>
              </p:cNvPr>
              <p:cNvSpPr txBox="1"/>
              <p:nvPr/>
            </p:nvSpPr>
            <p:spPr>
              <a:xfrm>
                <a:off x="5910902" y="3138270"/>
                <a:ext cx="2046779" cy="926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𝜃</m:t>
                              </m:r>
                            </m:e>
                          </m:acc>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box>
                        <m:boxPr>
                          <m:ctrlPr>
                            <a:rPr lang="en-US" altLang="zh-CN" b="0" i="1" smtClean="0">
                              <a:latin typeface="Cambria Math" panose="02040503050406030204" pitchFamily="18" charset="0"/>
                            </a:rPr>
                          </m:ctrlPr>
                        </m:boxPr>
                        <m:e>
                          <m:argPr>
                            <m:argSz m:val="-1"/>
                          </m:argP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21.3</m:t>
                              </m:r>
                            </m:num>
                            <m:den>
                              <m:r>
                                <a:rPr lang="en-US" altLang="zh-CN" b="0" i="1" smtClean="0">
                                  <a:latin typeface="Cambria Math" panose="02040503050406030204" pitchFamily="18" charset="0"/>
                                </a:rPr>
                                <m:t>21.3+8.6</m:t>
                              </m:r>
                            </m:den>
                          </m:f>
                        </m:e>
                      </m:box>
                      <m:r>
                        <a:rPr lang="en-US" altLang="zh-CN" b="0" i="1" smtClean="0">
                          <a:latin typeface="Cambria Math" panose="02040503050406030204" pitchFamily="18" charset="0"/>
                        </a:rPr>
                        <m:t>=0.71</m:t>
                      </m:r>
                    </m:oMath>
                  </m:oMathPara>
                </a14:m>
                <a:endParaRPr lang="en-US" altLang="zh-CN" b="0"/>
              </a:p>
              <a:p>
                <a:endParaRPr lang="en-US" altLang="zh-CN" b="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𝜃</m:t>
                              </m:r>
                            </m:e>
                          </m:acc>
                        </m:e>
                        <m:sub>
                          <m:r>
                            <a:rPr lang="en-US" altLang="zh-CN" b="0" i="1" smtClean="0">
                              <a:latin typeface="Cambria Math" panose="02040503050406030204" pitchFamily="18" charset="0"/>
                            </a:rPr>
                            <m:t>𝐵</m:t>
                          </m:r>
                        </m:sub>
                      </m:sSub>
                      <m:r>
                        <a:rPr lang="en-US" altLang="zh-CN" i="1">
                          <a:latin typeface="Cambria Math" panose="02040503050406030204" pitchFamily="18" charset="0"/>
                        </a:rPr>
                        <m:t>=</m:t>
                      </m:r>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b="0" i="1" smtClean="0">
                                  <a:latin typeface="Cambria Math" panose="02040503050406030204" pitchFamily="18" charset="0"/>
                                </a:rPr>
                                <m:t>11.7</m:t>
                              </m:r>
                            </m:num>
                            <m:den>
                              <m:r>
                                <a:rPr lang="en-US" altLang="zh-CN" b="0" i="1" smtClean="0">
                                  <a:latin typeface="Cambria Math" panose="02040503050406030204" pitchFamily="18" charset="0"/>
                                </a:rPr>
                                <m:t>11.7</m:t>
                              </m:r>
                              <m:r>
                                <a:rPr lang="en-US" altLang="zh-CN" i="1">
                                  <a:latin typeface="Cambria Math" panose="02040503050406030204" pitchFamily="18" charset="0"/>
                                </a:rPr>
                                <m:t>+8.</m:t>
                              </m:r>
                              <m:r>
                                <a:rPr lang="en-US" altLang="zh-CN" b="0" i="1" smtClean="0">
                                  <a:latin typeface="Cambria Math" panose="02040503050406030204" pitchFamily="18" charset="0"/>
                                </a:rPr>
                                <m:t>4</m:t>
                              </m:r>
                            </m:den>
                          </m:f>
                        </m:e>
                      </m:box>
                      <m:r>
                        <a:rPr lang="en-US" altLang="zh-CN" b="0" i="1" smtClean="0">
                          <a:latin typeface="Cambria Math" panose="02040503050406030204" pitchFamily="18" charset="0"/>
                        </a:rPr>
                        <m:t>=0.58</m:t>
                      </m:r>
                    </m:oMath>
                  </m:oMathPara>
                </a14:m>
                <a:endParaRPr lang="zh-CN" altLang="en-US"/>
              </a:p>
            </p:txBody>
          </p:sp>
        </mc:Choice>
        <mc:Fallback xmlns="">
          <p:sp>
            <p:nvSpPr>
              <p:cNvPr id="5" name="文本框 4">
                <a:extLst>
                  <a:ext uri="{FF2B5EF4-FFF2-40B4-BE49-F238E27FC236}">
                    <a16:creationId xmlns:a16="http://schemas.microsoft.com/office/drawing/2014/main" id="{12E569BC-EA98-44FD-964F-290F5448E5A3}"/>
                  </a:ext>
                </a:extLst>
              </p:cNvPr>
              <p:cNvSpPr txBox="1">
                <a:spLocks noRot="1" noChangeAspect="1" noMove="1" noResize="1" noEditPoints="1" noAdjustHandles="1" noChangeArrowheads="1" noChangeShapeType="1" noTextEdit="1"/>
              </p:cNvSpPr>
              <p:nvPr/>
            </p:nvSpPr>
            <p:spPr>
              <a:xfrm>
                <a:off x="5910902" y="3138270"/>
                <a:ext cx="2046779" cy="926729"/>
              </a:xfrm>
              <a:prstGeom prst="rect">
                <a:avLst/>
              </a:prstGeom>
              <a:blipFill>
                <a:blip r:embed="rId4"/>
                <a:stretch>
                  <a:fillRect l="-1791" t="-7237" r="-2090"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D67B4DF-4125-4D5C-B856-F89EDA0CE709}"/>
                  </a:ext>
                </a:extLst>
              </p:cNvPr>
              <p:cNvSpPr/>
              <p:nvPr/>
            </p:nvSpPr>
            <p:spPr>
              <a:xfrm>
                <a:off x="5322754" y="4328756"/>
                <a:ext cx="3192596" cy="1524776"/>
              </a:xfrm>
              <a:prstGeom prst="rect">
                <a:avLst/>
              </a:prstGeom>
            </p:spPr>
            <p:txBody>
              <a:bodyPr wrap="square">
                <a:spAutoFit/>
              </a:bodyPr>
              <a:lstStyle/>
              <a:p>
                <a:pPr algn="just"/>
                <a:r>
                  <a:rPr lang="en" altLang="zh-CN" dirty="0">
                    <a:latin typeface="Minion"/>
                  </a:rPr>
                  <a:t>solve for the parameters </a:t>
                </a:r>
              </a:p>
              <a:p>
                <a:pPr algn="just"/>
                <a:r>
                  <a:rPr lang="en-US" altLang="zh-CN" b="1" i="1" dirty="0">
                    <a:solidFill>
                      <a:srgbClr val="C00000"/>
                    </a:solidFill>
                    <a:latin typeface="Cambria Math" panose="02040503050406030204" pitchFamily="18" charset="0"/>
                    <a:ea typeface="Cambria Math" panose="02040503050406030204" pitchFamily="18" charset="0"/>
                  </a:rPr>
                  <a:t>θ</a:t>
                </a:r>
                <a:r>
                  <a:rPr lang="en-US" altLang="zh-CN" i="1" dirty="0">
                    <a:latin typeface="Cambria Math" panose="02040503050406030204" pitchFamily="18" charset="0"/>
                    <a:ea typeface="Cambria Math" panose="02040503050406030204" pitchFamily="18" charset="0"/>
                  </a:rPr>
                  <a:t> </a:t>
                </a:r>
                <a:r>
                  <a:rPr lang="el-GR" altLang="zh-CN"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r>
                  <a:rPr lang="el-GR" altLang="zh-CN" dirty="0">
                    <a:latin typeface="Cambria Math" panose="02040503050406030204" pitchFamily="18" charset="0"/>
                    <a:ea typeface="Cambria Math" panose="02040503050406030204" pitchFamily="18" charset="0"/>
                  </a:rPr>
                  <a:t>(</a:t>
                </a:r>
                <a:r>
                  <a:rPr lang="en-US" altLang="zh-CN" i="1" dirty="0" err="1">
                    <a:latin typeface="Cambria Math" panose="02040503050406030204" pitchFamily="18" charset="0"/>
                    <a:ea typeface="Cambria Math" panose="02040503050406030204" pitchFamily="18" charset="0"/>
                  </a:rPr>
                  <a:t>θ</a:t>
                </a:r>
                <a:r>
                  <a:rPr lang="en-US" altLang="zh-CN" baseline="-25000" dirty="0" err="1">
                    <a:latin typeface="Cambria Math" panose="02040503050406030204" pitchFamily="18" charset="0"/>
                    <a:ea typeface="Cambria Math" panose="02040503050406030204" pitchFamily="18" charset="0"/>
                  </a:rPr>
                  <a:t>A</a:t>
                </a:r>
                <a:r>
                  <a:rPr lang="el-GR" altLang="zh-CN" dirty="0">
                    <a:latin typeface="Cambria Math" panose="02040503050406030204" pitchFamily="18" charset="0"/>
                    <a:ea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 </a:t>
                </a:r>
                <a:r>
                  <a:rPr lang="en-US" altLang="zh-CN" i="1" dirty="0" err="1">
                    <a:latin typeface="Cambria Math" panose="02040503050406030204" pitchFamily="18" charset="0"/>
                    <a:ea typeface="Cambria Math" panose="02040503050406030204" pitchFamily="18" charset="0"/>
                  </a:rPr>
                  <a:t>θ</a:t>
                </a:r>
                <a:r>
                  <a:rPr lang="en-US" altLang="zh-CN" baseline="-25000" dirty="0" err="1">
                    <a:latin typeface="Cambria Math" panose="02040503050406030204" pitchFamily="18" charset="0"/>
                    <a:ea typeface="Cambria Math" panose="02040503050406030204" pitchFamily="18" charset="0"/>
                  </a:rPr>
                  <a:t>B</a:t>
                </a:r>
                <a:r>
                  <a:rPr lang="el-GR" altLang="zh-CN" dirty="0">
                    <a:latin typeface="Cambria Math" panose="02040503050406030204" pitchFamily="18" charset="0"/>
                    <a:ea typeface="Cambria Math" panose="02040503050406030204" pitchFamily="18" charset="0"/>
                  </a:rPr>
                  <a:t>) </a:t>
                </a:r>
                <a:r>
                  <a:rPr lang="en" altLang="zh-CN" dirty="0">
                    <a:latin typeface="Minion"/>
                  </a:rPr>
                  <a:t>that maximize </a:t>
                </a:r>
              </a:p>
              <a:p>
                <a:pPr algn="just"/>
                <a:r>
                  <a:rPr lang="en" altLang="zh-CN" i="1" dirty="0">
                    <a:latin typeface="Cambria Math" panose="02040503050406030204" pitchFamily="18" charset="0"/>
                    <a:ea typeface="Cambria Math" panose="02040503050406030204" pitchFamily="18" charset="0"/>
                  </a:rPr>
                  <a:t> </a:t>
                </a:r>
              </a:p>
              <a:p>
                <a:pPr algn="just"/>
                <a:r>
                  <a:rPr lang="en-US" altLang="zh-CN" i="1" dirty="0" err="1">
                    <a:latin typeface="Cambria Math" panose="02040503050406030204" pitchFamily="18" charset="0"/>
                    <a:ea typeface="Cambria Math" panose="02040503050406030204" pitchFamily="18" charset="0"/>
                  </a:rPr>
                  <a:t>Σ</a:t>
                </a:r>
                <a:r>
                  <a:rPr lang="en-US" altLang="zh-CN" baseline="-25000" dirty="0" err="1">
                    <a:latin typeface="Cambria Math" panose="02040503050406030204" pitchFamily="18" charset="0"/>
                    <a:ea typeface="Cambria Math" panose="02040503050406030204" pitchFamily="18" charset="0"/>
                  </a:rPr>
                  <a:t>z</a:t>
                </a:r>
                <a:r>
                  <a:rPr lang="en-US" altLang="zh-CN" dirty="0">
                    <a:latin typeface="Cambria Math" panose="02040503050406030204" pitchFamily="18" charset="0"/>
                    <a:ea typeface="Cambria Math" panose="02040503050406030204" pitchFamily="18" charset="0"/>
                  </a:rPr>
                  <a:t> </a:t>
                </a:r>
                <a:r>
                  <a:rPr lang="en" altLang="zh-CN" dirty="0">
                    <a:latin typeface="Cambria Math" panose="02040503050406030204" pitchFamily="18" charset="0"/>
                    <a:ea typeface="Cambria Math" panose="02040503050406030204" pitchFamily="18" charset="0"/>
                  </a:rPr>
                  <a:t>log </a:t>
                </a:r>
                <a:r>
                  <a:rPr lang="en" altLang="zh-CN" i="1" dirty="0">
                    <a:latin typeface="Cambria Math" panose="02040503050406030204" pitchFamily="18" charset="0"/>
                    <a:ea typeface="Cambria Math" panose="02040503050406030204" pitchFamily="18" charset="0"/>
                  </a:rPr>
                  <a:t>P </a:t>
                </a:r>
                <a:r>
                  <a:rPr lang="en" altLang="zh-CN" dirty="0">
                    <a:latin typeface="Cambria Math" panose="02040503050406030204" pitchFamily="18" charset="0"/>
                    <a:ea typeface="Cambria Math" panose="02040503050406030204" pitchFamily="18" charset="0"/>
                  </a:rPr>
                  <a:t>(</a:t>
                </a:r>
                <a:r>
                  <a:rPr lang="en" altLang="zh-CN" i="1" dirty="0">
                    <a:latin typeface="Cambria Math" panose="02040503050406030204" pitchFamily="18" charset="0"/>
                    <a:ea typeface="Cambria Math" panose="02040503050406030204" pitchFamily="18" charset="0"/>
                  </a:rPr>
                  <a:t>X</a:t>
                </a:r>
                <a:r>
                  <a:rPr lang="en" altLang="zh-CN" dirty="0">
                    <a:latin typeface="Cambria Math" panose="02040503050406030204" pitchFamily="18" charset="0"/>
                    <a:ea typeface="Cambria Math" panose="02040503050406030204" pitchFamily="18" charset="0"/>
                  </a:rPr>
                  <a:t>, </a:t>
                </a:r>
                <a:r>
                  <a:rPr lang="en" altLang="zh-CN" i="1" dirty="0">
                    <a:latin typeface="Cambria Math" panose="02040503050406030204" pitchFamily="18" charset="0"/>
                    <a:ea typeface="Cambria Math" panose="02040503050406030204" pitchFamily="18" charset="0"/>
                  </a:rPr>
                  <a:t>Z </a:t>
                </a:r>
                <a:r>
                  <a:rPr lang="en" altLang="zh-CN" dirty="0">
                    <a:latin typeface="Cambria Math" panose="02040503050406030204" pitchFamily="18" charset="0"/>
                    <a:ea typeface="Cambria Math" panose="02040503050406030204" pitchFamily="18" charset="0"/>
                  </a:rPr>
                  <a:t>|</a:t>
                </a:r>
                <a:r>
                  <a:rPr lang="en-US" altLang="zh-CN" dirty="0">
                    <a:ea typeface="Cambria Math" panose="02040503050406030204" pitchFamily="18" charset="0"/>
                  </a:rPr>
                  <a:t> </a:t>
                </a:r>
                <a14:m>
                  <m:oMath xmlns:m="http://schemas.openxmlformats.org/officeDocument/2006/math">
                    <m:r>
                      <m:rPr>
                        <m:nor/>
                      </m:rPr>
                      <a:rPr lang="en-US" altLang="zh-CN" b="1" i="1" smtClean="0">
                        <a:solidFill>
                          <a:srgbClr val="C00000"/>
                        </a:solidFill>
                        <a:latin typeface="Cambria Math" panose="02040503050406030204" pitchFamily="18" charset="0"/>
                        <a:ea typeface="Cambria Math" panose="02040503050406030204" pitchFamily="18" charset="0"/>
                      </a:rPr>
                      <m:t>θ</m:t>
                    </m:r>
                    <m:r>
                      <m:rPr>
                        <m:nor/>
                      </m:rPr>
                      <a:rPr lang="en-US" altLang="zh-CN" b="1" i="1" smtClean="0">
                        <a:solidFill>
                          <a:srgbClr val="C00000"/>
                        </a:solidFill>
                        <a:latin typeface="Cambria Math" panose="02040503050406030204" pitchFamily="18" charset="0"/>
                        <a:ea typeface="Cambria Math" panose="02040503050406030204" pitchFamily="18" charset="0"/>
                      </a:rPr>
                      <m:t> </m:t>
                    </m:r>
                  </m:oMath>
                </a14:m>
                <a:r>
                  <a:rPr lang="el-GR" altLang="zh-CN"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𝑍</m:t>
                        </m:r>
                      </m:e>
                      <m:e>
                        <m:r>
                          <a:rPr lang="en-US" altLang="zh-CN" i="1">
                            <a:latin typeface="Cambria Math" panose="02040503050406030204" pitchFamily="18" charset="0"/>
                          </a:rPr>
                          <m:t>𝑋</m:t>
                        </m:r>
                        <m:r>
                          <a:rPr lang="en-US" altLang="zh-CN" i="1">
                            <a:latin typeface="Cambria Math" panose="02040503050406030204" pitchFamily="18" charset="0"/>
                          </a:rPr>
                          <m:t>, </m:t>
                        </m:r>
                        <m:sSup>
                          <m:sSupPr>
                            <m:ctrlPr>
                              <a:rPr lang="en-US" altLang="zh-CN" i="1">
                                <a:latin typeface="Cambria Math" panose="02040503050406030204" pitchFamily="18" charset="0"/>
                              </a:rPr>
                            </m:ctrlPr>
                          </m:sSupPr>
                          <m:e>
                            <m:r>
                              <a:rPr lang="zh-CN" altLang="en-US" i="1">
                                <a:latin typeface="Cambria Math" panose="02040503050406030204" pitchFamily="18" charset="0"/>
                              </a:rPr>
                              <m:t>𝜃</m:t>
                            </m:r>
                          </m:e>
                          <m:sup>
                            <m:r>
                              <a:rPr lang="en-US" altLang="zh-CN" i="1">
                                <a:latin typeface="Cambria Math" panose="02040503050406030204" pitchFamily="18" charset="0"/>
                              </a:rPr>
                              <m:t>(0)</m:t>
                            </m:r>
                          </m:sup>
                        </m:sSup>
                      </m:e>
                    </m:d>
                    <m:r>
                      <a:rPr lang="en-US" altLang="zh-CN" i="1">
                        <a:latin typeface="Cambria Math" panose="02040503050406030204" pitchFamily="18" charset="0"/>
                      </a:rPr>
                      <m:t> </m:t>
                    </m:r>
                  </m:oMath>
                </a14:m>
                <a:endParaRPr lang="en" altLang="zh-CN" i="1" dirty="0">
                  <a:latin typeface="Cambria Math" panose="02040503050406030204" pitchFamily="18" charset="0"/>
                  <a:ea typeface="Cambria Math" panose="02040503050406030204" pitchFamily="18" charset="0"/>
                </a:endParaRPr>
              </a:p>
              <a:p>
                <a:pPr algn="just"/>
                <a:r>
                  <a:rPr lang="en" altLang="zh-CN" i="1" dirty="0">
                    <a:latin typeface="Cambria Math" panose="02040503050406030204" pitchFamily="18" charset="0"/>
                    <a:ea typeface="Cambria Math" panose="02040503050406030204" pitchFamily="18" charset="0"/>
                  </a:rPr>
                  <a:t>= E</a:t>
                </a:r>
                <a:r>
                  <a:rPr lang="en" altLang="zh-CN" i="1" baseline="-25000" dirty="0">
                    <a:latin typeface="Cambria Math" panose="02040503050406030204" pitchFamily="18" charset="0"/>
                    <a:ea typeface="Cambria Math" panose="02040503050406030204" pitchFamily="18" charset="0"/>
                  </a:rPr>
                  <a:t>Z</a:t>
                </a:r>
                <a:r>
                  <a:rPr lang="en" altLang="zh-CN" dirty="0">
                    <a:latin typeface="Minion"/>
                  </a:rPr>
                  <a:t> [</a:t>
                </a:r>
                <a:r>
                  <a:rPr lang="en" altLang="zh-CN" dirty="0">
                    <a:latin typeface="Cambria Math" panose="02040503050406030204" pitchFamily="18" charset="0"/>
                    <a:ea typeface="Cambria Math" panose="02040503050406030204" pitchFamily="18" charset="0"/>
                  </a:rPr>
                  <a:t>log </a:t>
                </a:r>
                <a:r>
                  <a:rPr lang="en" altLang="zh-CN" i="1" dirty="0">
                    <a:latin typeface="Cambria Math" panose="02040503050406030204" pitchFamily="18" charset="0"/>
                    <a:ea typeface="Cambria Math" panose="02040503050406030204" pitchFamily="18" charset="0"/>
                  </a:rPr>
                  <a:t>P </a:t>
                </a:r>
                <a:r>
                  <a:rPr lang="en" altLang="zh-CN" dirty="0">
                    <a:latin typeface="Cambria Math" panose="02040503050406030204" pitchFamily="18" charset="0"/>
                    <a:ea typeface="Cambria Math" panose="02040503050406030204" pitchFamily="18" charset="0"/>
                  </a:rPr>
                  <a:t>(</a:t>
                </a:r>
                <a:r>
                  <a:rPr lang="en" altLang="zh-CN" i="1" dirty="0">
                    <a:latin typeface="Cambria Math" panose="02040503050406030204" pitchFamily="18" charset="0"/>
                    <a:ea typeface="Cambria Math" panose="02040503050406030204" pitchFamily="18" charset="0"/>
                  </a:rPr>
                  <a:t>X</a:t>
                </a:r>
                <a:r>
                  <a:rPr lang="en" altLang="zh-CN" dirty="0">
                    <a:latin typeface="Cambria Math" panose="02040503050406030204" pitchFamily="18" charset="0"/>
                    <a:ea typeface="Cambria Math" panose="02040503050406030204" pitchFamily="18" charset="0"/>
                  </a:rPr>
                  <a:t>, </a:t>
                </a:r>
                <a:r>
                  <a:rPr lang="en" altLang="zh-CN" i="1" dirty="0">
                    <a:latin typeface="Cambria Math" panose="02040503050406030204" pitchFamily="18" charset="0"/>
                    <a:ea typeface="Cambria Math" panose="02040503050406030204" pitchFamily="18" charset="0"/>
                  </a:rPr>
                  <a:t>Z </a:t>
                </a:r>
                <a:r>
                  <a:rPr lang="en" altLang="zh-CN" dirty="0">
                    <a:latin typeface="Cambria Math" panose="02040503050406030204" pitchFamily="18" charset="0"/>
                    <a:ea typeface="Cambria Math" panose="02040503050406030204" pitchFamily="18" charset="0"/>
                  </a:rPr>
                  <a:t>|</a:t>
                </a:r>
                <a:r>
                  <a:rPr lang="en-US" altLang="zh-CN" dirty="0">
                    <a:ea typeface="Cambria Math" panose="02040503050406030204" pitchFamily="18" charset="0"/>
                  </a:rPr>
                  <a:t> </a:t>
                </a:r>
                <a14:m>
                  <m:oMath xmlns:m="http://schemas.openxmlformats.org/officeDocument/2006/math">
                    <m:r>
                      <m:rPr>
                        <m:nor/>
                      </m:rPr>
                      <a:rPr lang="en-US" altLang="zh-CN" b="1" i="1" smtClean="0">
                        <a:solidFill>
                          <a:srgbClr val="C00000"/>
                        </a:solidFill>
                        <a:latin typeface="Cambria Math" panose="02040503050406030204" pitchFamily="18" charset="0"/>
                        <a:ea typeface="Cambria Math" panose="02040503050406030204" pitchFamily="18" charset="0"/>
                      </a:rPr>
                      <m:t>θ</m:t>
                    </m:r>
                  </m:oMath>
                </a14:m>
                <a:r>
                  <a:rPr lang="en-US" altLang="zh-CN" dirty="0">
                    <a:latin typeface="Cambria Math" panose="02040503050406030204" pitchFamily="18" charset="0"/>
                    <a:ea typeface="Cambria Math" panose="02040503050406030204" pitchFamily="18" charset="0"/>
                  </a:rPr>
                  <a:t> </a:t>
                </a:r>
                <a:r>
                  <a:rPr lang="el-GR" altLang="zh-CN"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r>
                  <a:rPr lang="en-US" altLang="zh-CN" dirty="0"/>
                  <a:t> </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 </m:t>
                    </m:r>
                    <m:sSup>
                      <m:sSupPr>
                        <m:ctrlPr>
                          <a:rPr lang="en-US" altLang="zh-CN" i="1">
                            <a:latin typeface="Cambria Math" panose="02040503050406030204" pitchFamily="18" charset="0"/>
                          </a:rPr>
                        </m:ctrlPr>
                      </m:sSupPr>
                      <m:e>
                        <m:r>
                          <a:rPr lang="zh-CN" altLang="en-US" i="1">
                            <a:latin typeface="Cambria Math" panose="02040503050406030204" pitchFamily="18" charset="0"/>
                          </a:rPr>
                          <m:t>𝜃</m:t>
                        </m:r>
                      </m:e>
                      <m:sup>
                        <m:r>
                          <a:rPr lang="en-US" altLang="zh-CN" i="1">
                            <a:latin typeface="Cambria Math" panose="02040503050406030204" pitchFamily="18" charset="0"/>
                          </a:rPr>
                          <m:t>(0)</m:t>
                        </m:r>
                      </m:sup>
                    </m:sSup>
                    <m:r>
                      <a:rPr lang="en-US" altLang="zh-CN" i="1">
                        <a:latin typeface="Cambria Math" panose="02040503050406030204" pitchFamily="18" charset="0"/>
                      </a:rPr>
                      <m:t>]</m:t>
                    </m:r>
                  </m:oMath>
                </a14:m>
                <a:endParaRPr lang="el-GR" altLang="zh-CN" dirty="0">
                  <a:latin typeface="Cambria Math" panose="02040503050406030204" pitchFamily="18" charset="0"/>
                  <a:ea typeface="Cambria Math" panose="02040503050406030204" pitchFamily="18" charset="0"/>
                </a:endParaRPr>
              </a:p>
            </p:txBody>
          </p:sp>
        </mc:Choice>
        <mc:Fallback xmlns="">
          <p:sp>
            <p:nvSpPr>
              <p:cNvPr id="8" name="矩形 7">
                <a:extLst>
                  <a:ext uri="{FF2B5EF4-FFF2-40B4-BE49-F238E27FC236}">
                    <a16:creationId xmlns:a16="http://schemas.microsoft.com/office/drawing/2014/main" id="{3D67B4DF-4125-4D5C-B856-F89EDA0CE709}"/>
                  </a:ext>
                </a:extLst>
              </p:cNvPr>
              <p:cNvSpPr>
                <a:spLocks noRot="1" noChangeAspect="1" noMove="1" noResize="1" noEditPoints="1" noAdjustHandles="1" noChangeArrowheads="1" noChangeShapeType="1" noTextEdit="1"/>
              </p:cNvSpPr>
              <p:nvPr/>
            </p:nvSpPr>
            <p:spPr>
              <a:xfrm>
                <a:off x="5322754" y="4328756"/>
                <a:ext cx="3192596" cy="1524776"/>
              </a:xfrm>
              <a:prstGeom prst="rect">
                <a:avLst/>
              </a:prstGeom>
              <a:blipFill>
                <a:blip r:embed="rId5"/>
                <a:stretch>
                  <a:fillRect l="-1527" t="-2000" b="-5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2D60BB5-C3A5-48DF-B86D-F3FD34BD6E0D}"/>
                  </a:ext>
                </a:extLst>
              </p:cNvPr>
              <p:cNvSpPr/>
              <p:nvPr/>
            </p:nvSpPr>
            <p:spPr>
              <a:xfrm>
                <a:off x="5077845" y="6092955"/>
                <a:ext cx="3362395" cy="439287"/>
              </a:xfrm>
              <a:prstGeom prst="rect">
                <a:avLst/>
              </a:prstGeom>
            </p:spPr>
            <p:txBody>
              <a:bodyPr wrap="none">
                <a:spAutoFit/>
              </a:bodyPr>
              <a:lstStyle/>
              <a:p>
                <a:r>
                  <a:rPr lang="zh-CN" altLang="en-US"/>
                  <a:t>已知</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𝑍</m:t>
                        </m:r>
                      </m:e>
                      <m:e>
                        <m:r>
                          <a:rPr lang="en-US" altLang="zh-CN" i="1">
                            <a:latin typeface="Cambria Math" panose="02040503050406030204" pitchFamily="18" charset="0"/>
                          </a:rPr>
                          <m:t>𝑋</m:t>
                        </m:r>
                        <m:r>
                          <a:rPr lang="en-US" altLang="zh-CN" i="1">
                            <a:latin typeface="Cambria Math" panose="02040503050406030204" pitchFamily="18" charset="0"/>
                          </a:rPr>
                          <m:t>, </m:t>
                        </m:r>
                        <m:sSup>
                          <m:sSupPr>
                            <m:ctrlPr>
                              <a:rPr lang="en-US" altLang="zh-CN" i="1">
                                <a:latin typeface="Cambria Math" panose="02040503050406030204" pitchFamily="18" charset="0"/>
                              </a:rPr>
                            </m:ctrlPr>
                          </m:sSupPr>
                          <m:e>
                            <m:r>
                              <a:rPr lang="zh-CN" altLang="en-US" i="1">
                                <a:latin typeface="Cambria Math" panose="02040503050406030204" pitchFamily="18" charset="0"/>
                              </a:rPr>
                              <m:t>𝜃</m:t>
                            </m:r>
                          </m:e>
                          <m:sup>
                            <m:r>
                              <a:rPr lang="en-US" altLang="zh-CN" i="1">
                                <a:latin typeface="Cambria Math" panose="02040503050406030204" pitchFamily="18" charset="0"/>
                              </a:rPr>
                              <m:t>(0)</m:t>
                            </m:r>
                          </m:sup>
                        </m:sSup>
                      </m:e>
                    </m:d>
                  </m:oMath>
                </a14:m>
                <a:r>
                  <a:rPr lang="en-US" altLang="zh-CN"/>
                  <a:t>, </a:t>
                </a:r>
                <a:r>
                  <a:rPr lang="zh-CN" altLang="en-US"/>
                  <a:t>更新</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i="1">
                            <a:latin typeface="Cambria Math" panose="02040503050406030204" pitchFamily="18" charset="0"/>
                          </a:rPr>
                          <m:t>𝐴</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𝜃</m:t>
                        </m:r>
                      </m:e>
                      <m:sub>
                        <m:r>
                          <a:rPr lang="en-US" altLang="zh-CN" i="1">
                            <a:latin typeface="Cambria Math" panose="02040503050406030204" pitchFamily="18" charset="0"/>
                          </a:rPr>
                          <m:t>𝐵</m:t>
                        </m:r>
                      </m:sub>
                      <m:sup>
                        <m:r>
                          <a:rPr lang="en-US" altLang="zh-CN" i="1">
                            <a:latin typeface="Cambria Math" panose="02040503050406030204" pitchFamily="18" charset="0"/>
                          </a:rPr>
                          <m:t>(1)</m:t>
                        </m:r>
                      </m:sup>
                    </m:sSubSup>
                  </m:oMath>
                </a14:m>
                <a:endParaRPr lang="zh-CN" altLang="en-US" dirty="0"/>
              </a:p>
            </p:txBody>
          </p:sp>
        </mc:Choice>
        <mc:Fallback xmlns="">
          <p:sp>
            <p:nvSpPr>
              <p:cNvPr id="9" name="矩形 8">
                <a:extLst>
                  <a:ext uri="{FF2B5EF4-FFF2-40B4-BE49-F238E27FC236}">
                    <a16:creationId xmlns:a16="http://schemas.microsoft.com/office/drawing/2014/main" id="{32D60BB5-C3A5-48DF-B86D-F3FD34BD6E0D}"/>
                  </a:ext>
                </a:extLst>
              </p:cNvPr>
              <p:cNvSpPr>
                <a:spLocks noRot="1" noChangeAspect="1" noMove="1" noResize="1" noEditPoints="1" noAdjustHandles="1" noChangeArrowheads="1" noChangeShapeType="1" noTextEdit="1"/>
              </p:cNvSpPr>
              <p:nvPr/>
            </p:nvSpPr>
            <p:spPr>
              <a:xfrm>
                <a:off x="5077845" y="6092955"/>
                <a:ext cx="3362395" cy="439287"/>
              </a:xfrm>
              <a:prstGeom prst="rect">
                <a:avLst/>
              </a:prstGeom>
              <a:blipFill>
                <a:blip r:embed="rId6"/>
                <a:stretch>
                  <a:fillRect l="-1630" b="-18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69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animBg="1"/>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CF6212-3F2F-ECB5-E3F6-26A27AA17204}"/>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两硬币问题</a:t>
            </a:r>
          </a:p>
        </p:txBody>
      </p:sp>
      <p:sp>
        <p:nvSpPr>
          <p:cNvPr id="2" name="Slide Number Placeholder 5">
            <a:extLst>
              <a:ext uri="{FF2B5EF4-FFF2-40B4-BE49-F238E27FC236}">
                <a16:creationId xmlns:a16="http://schemas.microsoft.com/office/drawing/2014/main" id="{40237FE9-FC0A-59B6-D14D-3BF9982D309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a:t>
            </a:fld>
            <a:endParaRPr 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AA75161-AF3F-005D-D21E-23B2741CA2AB}"/>
                  </a:ext>
                </a:extLst>
              </p:cNvPr>
              <p:cNvSpPr txBox="1"/>
              <p:nvPr/>
            </p:nvSpPr>
            <p:spPr>
              <a:xfrm>
                <a:off x="539146" y="2540985"/>
                <a:ext cx="8065708" cy="4038926"/>
              </a:xfrm>
              <a:prstGeom prst="rect">
                <a:avLst/>
              </a:prstGeom>
              <a:noFill/>
            </p:spPr>
            <p:txBody>
              <a:bodyPr wrap="square">
                <a:spAutoFit/>
              </a:bodyPr>
              <a:lstStyle/>
              <a:p>
                <a:pPr marL="285750" indent="-285750">
                  <a:lnSpc>
                    <a:spcPct val="114000"/>
                  </a:lnSpc>
                  <a:buFont typeface="Arial" panose="020B0604020202020204" pitchFamily="34" charset="0"/>
                  <a:buChar char="•"/>
                </a:pPr>
                <a:r>
                  <a:rPr lang="zh-CN" altLang="en" sz="2200" dirty="0">
                    <a:latin typeface="Minion"/>
                  </a:rPr>
                  <a:t>迭代</a:t>
                </a:r>
                <a:r>
                  <a:rPr lang="zh-CN" altLang="en-US" sz="2200" dirty="0">
                    <a:latin typeface="Minion"/>
                  </a:rPr>
                  <a:t>求解</a:t>
                </a:r>
                <a:endParaRPr lang="en-US" altLang="zh-CN" sz="2200" dirty="0">
                  <a:latin typeface="Minion"/>
                </a:endParaRPr>
              </a:p>
              <a:p>
                <a:pPr>
                  <a:lnSpc>
                    <a:spcPct val="114000"/>
                  </a:lnSpc>
                </a:pPr>
                <a:r>
                  <a:rPr lang="zh-CN" altLang="en-US" sz="2200" b="0" dirty="0">
                    <a:latin typeface="Cambria Math" panose="02040503050406030204" pitchFamily="18" charset="0"/>
                  </a:rPr>
                  <a:t>     对于</a:t>
                </a:r>
                <a:r>
                  <a:rPr lang="en-US" altLang="zh-CN" sz="2200" b="0" dirty="0">
                    <a:latin typeface="Cambria Math" panose="02040503050406030204" pitchFamily="18" charset="0"/>
                  </a:rPr>
                  <a:t>:</a:t>
                </a:r>
              </a:p>
              <a:p>
                <a:pPr>
                  <a:lnSpc>
                    <a:spcPct val="114000"/>
                  </a:lnSpc>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US" altLang="zh-CN" sz="2200" b="0" i="1" smtClean="0">
                          <a:latin typeface="Cambria Math" panose="02040503050406030204" pitchFamily="18" charset="0"/>
                        </a:rPr>
                        <m:t>=0</m:t>
                      </m:r>
                    </m:oMath>
                  </m:oMathPara>
                </a14:m>
                <a:endParaRPr lang="en-US" altLang="zh-CN" sz="2200" dirty="0">
                  <a:latin typeface="Minion"/>
                </a:endParaRPr>
              </a:p>
              <a:p>
                <a:pPr>
                  <a:lnSpc>
                    <a:spcPct val="114000"/>
                  </a:lnSpc>
                </a:pPr>
                <a:r>
                  <a:rPr lang="zh-CN" altLang="en-US" sz="2200" dirty="0">
                    <a:latin typeface="Minion"/>
                  </a:rPr>
                  <a:t>    </a:t>
                </a:r>
                <a:r>
                  <a:rPr lang="en-US" altLang="zh-CN" sz="2200" dirty="0">
                    <a:latin typeface="Minion"/>
                  </a:rPr>
                  <a:t> </a:t>
                </a:r>
                <a:r>
                  <a:rPr lang="zh-CN" altLang="en-US" sz="2200" dirty="0">
                    <a:latin typeface="Minion"/>
                  </a:rPr>
                  <a:t>构建</a:t>
                </a:r>
                <a:r>
                  <a:rPr lang="en-US" altLang="zh-CN" sz="2200" dirty="0">
                    <a:latin typeface="Minion"/>
                  </a:rPr>
                  <a:t>:</a:t>
                </a:r>
              </a:p>
              <a:p>
                <a:pPr>
                  <a:lnSpc>
                    <a:spcPct val="114000"/>
                  </a:lnSpc>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m:t>
                      </m:r>
                      <m:acc>
                        <m:accPr>
                          <m:chr m:val="̂"/>
                          <m:ctrlPr>
                            <a:rPr lang="en-US" altLang="zh-CN" sz="2200" b="0" i="1" smtClean="0">
                              <a:latin typeface="Cambria Math" panose="02040503050406030204" pitchFamily="18" charset="0"/>
                            </a:rPr>
                          </m:ctrlPr>
                        </m:accPr>
                        <m:e>
                          <m:r>
                            <a:rPr lang="en-US" altLang="zh-CN" sz="2200" i="1">
                              <a:latin typeface="Cambria Math" panose="02040503050406030204" pitchFamily="18" charset="0"/>
                            </a:rPr>
                            <m:t>𝑓</m:t>
                          </m:r>
                        </m:e>
                      </m:acc>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oMath>
                  </m:oMathPara>
                </a14:m>
                <a:endParaRPr lang="en-US" altLang="zh-CN" sz="2200" b="0" dirty="0">
                  <a:latin typeface="Minion"/>
                </a:endParaRPr>
              </a:p>
              <a:p>
                <a:pPr>
                  <a:lnSpc>
                    <a:spcPct val="114000"/>
                  </a:lnSpc>
                </a:pPr>
                <a:r>
                  <a:rPr lang="en-US" altLang="zh-CN" sz="2200" dirty="0">
                    <a:latin typeface="Minion"/>
                  </a:rPr>
                  <a:t>     </a:t>
                </a:r>
                <a:r>
                  <a:rPr lang="zh-CN" altLang="en-US" sz="2200" dirty="0">
                    <a:latin typeface="Minion"/>
                  </a:rPr>
                  <a:t>给定</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0</m:t>
                        </m:r>
                      </m:sub>
                    </m:sSub>
                  </m:oMath>
                </a14:m>
                <a:r>
                  <a:rPr lang="en-US" altLang="zh-CN" sz="2200" dirty="0">
                    <a:latin typeface="Minion"/>
                  </a:rPr>
                  <a:t>:</a:t>
                </a:r>
              </a:p>
              <a:p>
                <a:pPr>
                  <a:lnSpc>
                    <a:spcPct val="114000"/>
                  </a:lnSpc>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acc>
                        <m:accPr>
                          <m:chr m:val="̂"/>
                          <m:ctrlPr>
                            <a:rPr lang="en-US" altLang="zh-CN" sz="2200" b="0" i="1" smtClean="0">
                              <a:latin typeface="Cambria Math" panose="02040503050406030204" pitchFamily="18" charset="0"/>
                            </a:rPr>
                          </m:ctrlPr>
                        </m:accPr>
                        <m:e>
                          <m:r>
                            <a:rPr lang="en-US" altLang="zh-CN" sz="2200" i="1">
                              <a:latin typeface="Cambria Math" panose="02040503050406030204" pitchFamily="18" charset="0"/>
                            </a:rPr>
                            <m:t>𝑓</m:t>
                          </m:r>
                        </m:e>
                      </m:acc>
                      <m:d>
                        <m:dPr>
                          <m:ctrlPr>
                            <a:rPr lang="en-US" altLang="zh-CN" sz="2200" b="0" i="1" smtClean="0">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0</m:t>
                              </m:r>
                            </m:sub>
                          </m:sSub>
                        </m:e>
                      </m:d>
                    </m:oMath>
                  </m:oMathPara>
                </a14:m>
                <a:endParaRPr lang="en-US" altLang="zh-CN" sz="2200" b="0" dirty="0">
                  <a:latin typeface="Minion"/>
                </a:endParaRPr>
              </a:p>
              <a:p>
                <a:pPr>
                  <a:lnSpc>
                    <a:spcPct val="114000"/>
                  </a:lnSpc>
                </a:pPr>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acc>
                        <m:accPr>
                          <m:chr m:val="̂"/>
                          <m:ctrlPr>
                            <a:rPr lang="en-US" altLang="zh-CN" sz="2200" b="0" i="1" smtClean="0">
                              <a:latin typeface="Cambria Math" panose="02040503050406030204" pitchFamily="18" charset="0"/>
                            </a:rPr>
                          </m:ctrlPr>
                        </m:accPr>
                        <m:e>
                          <m:r>
                            <a:rPr lang="en-US" altLang="zh-CN" sz="2200" i="1">
                              <a:latin typeface="Cambria Math" panose="02040503050406030204" pitchFamily="18" charset="0"/>
                            </a:rPr>
                            <m:t>𝑓</m:t>
                          </m:r>
                        </m:e>
                      </m:acc>
                      <m:d>
                        <m:dPr>
                          <m:ctrlPr>
                            <a:rPr lang="en-US" altLang="zh-CN" sz="2200" b="0" i="1" smtClean="0">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1</m:t>
                              </m:r>
                            </m:sub>
                          </m:sSub>
                        </m:e>
                      </m:d>
                    </m:oMath>
                  </m:oMathPara>
                </a14:m>
                <a:endParaRPr lang="en-US" altLang="zh-CN" sz="2200" dirty="0">
                  <a:latin typeface="Minion"/>
                </a:endParaRPr>
              </a:p>
              <a:p>
                <a:pPr algn="ctr">
                  <a:lnSpc>
                    <a:spcPct val="114000"/>
                  </a:lnSpc>
                </a:pPr>
                <a:r>
                  <a:rPr lang="en-US" altLang="zh-CN" sz="2200" dirty="0">
                    <a:latin typeface="Minion"/>
                  </a:rPr>
                  <a:t>…</a:t>
                </a:r>
              </a:p>
              <a:p>
                <a:pPr>
                  <a:lnSpc>
                    <a:spcPct val="114000"/>
                  </a:lnSpc>
                </a:pPr>
                <a14:m>
                  <m:oMathPara xmlns:m="http://schemas.openxmlformats.org/officeDocument/2006/math">
                    <m:oMathParaPr>
                      <m:jc m:val="centerGroup"/>
                    </m:oMathParaPr>
                    <m:oMath xmlns:m="http://schemas.openxmlformats.org/officeDocument/2006/math">
                      <m:sSup>
                        <m:sSupPr>
                          <m:ctrlPr>
                            <a:rPr lang="en-US" altLang="zh-CN" sz="2200" b="0" i="1" smtClean="0">
                              <a:latin typeface="Cambria Math" panose="02040503050406030204" pitchFamily="18" charset="0"/>
                            </a:rPr>
                          </m:ctrlPr>
                        </m:sSupPr>
                        <m:e>
                          <m:r>
                            <a:rPr lang="en-US" altLang="zh-CN" sz="2200" i="1">
                              <a:latin typeface="Cambria Math" panose="02040503050406030204" pitchFamily="18" charset="0"/>
                            </a:rPr>
                            <m:t>𝑥</m:t>
                          </m:r>
                        </m:e>
                        <m:sup>
                          <m:r>
                            <a:rPr lang="en-US" altLang="zh-CN" sz="2200" b="0" i="1" smtClean="0">
                              <a:latin typeface="Cambria Math" panose="02040503050406030204" pitchFamily="18" charset="0"/>
                            </a:rPr>
                            <m:t>∗</m:t>
                          </m:r>
                        </m:sup>
                      </m:sSup>
                      <m:r>
                        <a:rPr lang="en-US" altLang="zh-CN" sz="2200" b="0" i="1" smtClean="0">
                          <a:latin typeface="Cambria Math" panose="02040503050406030204" pitchFamily="18" charset="0"/>
                        </a:rPr>
                        <m:t>=</m:t>
                      </m:r>
                      <m:acc>
                        <m:accPr>
                          <m:chr m:val="̂"/>
                          <m:ctrlPr>
                            <a:rPr lang="en-US" altLang="zh-CN" sz="2200" b="0" i="1" smtClean="0">
                              <a:latin typeface="Cambria Math" panose="02040503050406030204" pitchFamily="18" charset="0"/>
                            </a:rPr>
                          </m:ctrlPr>
                        </m:accPr>
                        <m:e>
                          <m:r>
                            <a:rPr lang="en-US" altLang="zh-CN" sz="2200" i="1">
                              <a:latin typeface="Cambria Math" panose="02040503050406030204" pitchFamily="18" charset="0"/>
                            </a:rPr>
                            <m:t>𝑓</m:t>
                          </m:r>
                        </m:e>
                      </m:acc>
                      <m:d>
                        <m:dPr>
                          <m:ctrlPr>
                            <a:rPr lang="en-US" altLang="zh-CN" sz="2200" b="0" i="1" smtClean="0">
                              <a:latin typeface="Cambria Math" panose="02040503050406030204" pitchFamily="18" charset="0"/>
                            </a:rPr>
                          </m:ctrlPr>
                        </m:dPr>
                        <m:e>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𝑥</m:t>
                              </m:r>
                            </m:e>
                            <m:sup>
                              <m:r>
                                <a:rPr lang="en-US" altLang="zh-CN" sz="2200" i="1">
                                  <a:latin typeface="Cambria Math" panose="02040503050406030204" pitchFamily="18" charset="0"/>
                                </a:rPr>
                                <m:t>∗</m:t>
                              </m:r>
                            </m:sup>
                          </m:sSup>
                        </m:e>
                      </m:d>
                    </m:oMath>
                  </m:oMathPara>
                </a14:m>
                <a:endParaRPr lang="en" altLang="zh-CN" sz="2200" dirty="0"/>
              </a:p>
            </p:txBody>
          </p:sp>
        </mc:Choice>
        <mc:Fallback xmlns="">
          <p:sp>
            <p:nvSpPr>
              <p:cNvPr id="9" name="文本框 8">
                <a:extLst>
                  <a:ext uri="{FF2B5EF4-FFF2-40B4-BE49-F238E27FC236}">
                    <a16:creationId xmlns:a16="http://schemas.microsoft.com/office/drawing/2014/main" id="{1AA75161-AF3F-005D-D21E-23B2741CA2AB}"/>
                  </a:ext>
                </a:extLst>
              </p:cNvPr>
              <p:cNvSpPr txBox="1">
                <a:spLocks noRot="1" noChangeAspect="1" noMove="1" noResize="1" noEditPoints="1" noAdjustHandles="1" noChangeArrowheads="1" noChangeShapeType="1" noTextEdit="1"/>
              </p:cNvSpPr>
              <p:nvPr/>
            </p:nvSpPr>
            <p:spPr>
              <a:xfrm>
                <a:off x="539146" y="2540985"/>
                <a:ext cx="8065708" cy="4038926"/>
              </a:xfrm>
              <a:prstGeom prst="rect">
                <a:avLst/>
              </a:prstGeom>
              <a:blipFill>
                <a:blip r:embed="rId2"/>
                <a:stretch>
                  <a:fillRect l="-943" t="-629" b="-314"/>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5F000308-38E3-41C3-8CAA-1F1D3AF77EEA}"/>
              </a:ext>
            </a:extLst>
          </p:cNvPr>
          <p:cNvCxnSpPr>
            <a:cxnSpLocks/>
          </p:cNvCxnSpPr>
          <p:nvPr/>
        </p:nvCxnSpPr>
        <p:spPr>
          <a:xfrm>
            <a:off x="5585254" y="6311904"/>
            <a:ext cx="352167"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97D5661-A2CC-4F9A-95EE-BE402B8E3BCA}"/>
              </a:ext>
            </a:extLst>
          </p:cNvPr>
          <p:cNvSpPr/>
          <p:nvPr/>
        </p:nvSpPr>
        <p:spPr>
          <a:xfrm>
            <a:off x="6079179" y="6127238"/>
            <a:ext cx="877163" cy="369332"/>
          </a:xfrm>
          <a:prstGeom prst="rect">
            <a:avLst/>
          </a:prstGeom>
        </p:spPr>
        <p:txBody>
          <a:bodyPr wrap="none">
            <a:spAutoFit/>
          </a:bodyPr>
          <a:lstStyle/>
          <a:p>
            <a:r>
              <a:rPr lang="zh-CN" altLang="en-US">
                <a:latin typeface="Minion"/>
              </a:rPr>
              <a:t>不动点</a:t>
            </a:r>
            <a:endParaRPr lang="zh-CN" altLang="en-US"/>
          </a:p>
        </p:txBody>
      </p:sp>
    </p:spTree>
    <p:extLst>
      <p:ext uri="{BB962C8B-B14F-4D97-AF65-F5344CB8AC3E}">
        <p14:creationId xmlns:p14="http://schemas.microsoft.com/office/powerpoint/2010/main" val="396679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ED0DA4-D210-155E-B470-B78D0F105549}"/>
              </a:ext>
            </a:extLst>
          </p:cNvPr>
          <p:cNvSpPr txBox="1"/>
          <p:nvPr/>
        </p:nvSpPr>
        <p:spPr>
          <a:xfrm>
            <a:off x="188313" y="1646114"/>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ea typeface="+mn-ea"/>
              </a:rPr>
              <a:t>三硬币问题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84C64574-FC5A-1B18-3B80-B06099AE684A}"/>
                  </a:ext>
                </a:extLst>
              </p:cNvPr>
              <p:cNvSpPr>
                <a:spLocks noGrp="1"/>
              </p:cNvSpPr>
              <p:nvPr>
                <p:ph idx="1"/>
              </p:nvPr>
            </p:nvSpPr>
            <p:spPr>
              <a:xfrm>
                <a:off x="388017" y="2563561"/>
                <a:ext cx="8416541" cy="4343865"/>
              </a:xfrm>
            </p:spPr>
            <p:txBody>
              <a:bodyPr>
                <a:normAutofit/>
              </a:bodyPr>
              <a:lstStyle/>
              <a:p>
                <a:pPr>
                  <a:lnSpc>
                    <a:spcPct val="100000"/>
                  </a:lnSpc>
                </a:pPr>
                <a:r>
                  <a:rPr lang="zh-CN" altLang="en-US" sz="2000" dirty="0"/>
                  <a:t>硬币</a:t>
                </a:r>
                <a14:m>
                  <m:oMath xmlns:m="http://schemas.openxmlformats.org/officeDocument/2006/math">
                    <m:r>
                      <a:rPr lang="en-US" altLang="zh-CN" sz="2000" i="1" dirty="0" smtClean="0">
                        <a:latin typeface="Cambria Math" panose="02040503050406030204" pitchFamily="18" charset="0"/>
                      </a:rPr>
                      <m:t>𝐴</m:t>
                    </m:r>
                    <m:r>
                      <a:rPr lang="zh-CN" altLang="en-US" sz="2000" i="1" dirty="0" smtClean="0">
                        <a:latin typeface="Cambria Math" panose="02040503050406030204" pitchFamily="18" charset="0"/>
                      </a:rPr>
                      <m:t>、</m:t>
                    </m:r>
                    <m:r>
                      <a:rPr lang="en-US" altLang="zh-CN" sz="2000" i="1" dirty="0" smtClean="0">
                        <a:latin typeface="Cambria Math" panose="02040503050406030204" pitchFamily="18" charset="0"/>
                      </a:rPr>
                      <m:t>𝐵</m:t>
                    </m:r>
                    <m:r>
                      <a:rPr lang="zh-CN" altLang="en-US" sz="2000" i="1" dirty="0" smtClean="0">
                        <a:latin typeface="Cambria Math" panose="02040503050406030204" pitchFamily="18" charset="0"/>
                      </a:rPr>
                      <m:t>、</m:t>
                    </m:r>
                    <m:r>
                      <a:rPr lang="en-US" altLang="zh-CN" sz="2000" i="1" dirty="0" smtClean="0">
                        <a:latin typeface="Cambria Math" panose="02040503050406030204" pitchFamily="18" charset="0"/>
                      </a:rPr>
                      <m:t>𝐶</m:t>
                    </m:r>
                  </m:oMath>
                </a14:m>
                <a:r>
                  <a:rPr lang="en-US" altLang="zh-CN" sz="2000" dirty="0"/>
                  <a:t>, </a:t>
                </a:r>
                <a:r>
                  <a:rPr lang="zh-CN" altLang="en-US" sz="2000" dirty="0"/>
                  <a:t>正面概率</a:t>
                </a:r>
                <a14:m>
                  <m:oMath xmlns:m="http://schemas.openxmlformats.org/officeDocument/2006/math">
                    <m:r>
                      <a:rPr lang="el-GR" altLang="zh-CN" sz="2000" i="1" dirty="0" smtClean="0">
                        <a:latin typeface="Cambria Math" panose="02040503050406030204" pitchFamily="18" charset="0"/>
                      </a:rPr>
                      <m:t>𝜋</m:t>
                    </m:r>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𝑝</m:t>
                    </m:r>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𝑞</m:t>
                    </m:r>
                  </m:oMath>
                </a14:m>
                <a:endParaRPr lang="en-US" altLang="zh-CN" sz="2000" dirty="0"/>
              </a:p>
              <a:p>
                <a:pPr>
                  <a:lnSpc>
                    <a:spcPct val="100000"/>
                  </a:lnSpc>
                </a:pPr>
                <a:r>
                  <a:rPr lang="zh-CN" altLang="en-US" sz="2000" dirty="0"/>
                  <a:t>硬币</a:t>
                </a:r>
                <a14:m>
                  <m:oMath xmlns:m="http://schemas.openxmlformats.org/officeDocument/2006/math">
                    <m:r>
                      <a:rPr lang="en-US" altLang="zh-CN" sz="2000" i="1" dirty="0" smtClean="0">
                        <a:latin typeface="Cambria Math" panose="02040503050406030204" pitchFamily="18" charset="0"/>
                      </a:rPr>
                      <m:t>𝐴</m:t>
                    </m:r>
                  </m:oMath>
                </a14:m>
                <a:r>
                  <a:rPr lang="zh-CN" altLang="en-US" sz="2000" dirty="0"/>
                  <a:t>投到</a:t>
                </a:r>
                <a:r>
                  <a:rPr lang="zh-CN" altLang="en-US" sz="2000"/>
                  <a:t>正面时</a:t>
                </a:r>
                <a:r>
                  <a:rPr lang="en-US" altLang="zh-CN" sz="2000"/>
                  <a:t>, </a:t>
                </a:r>
                <a:r>
                  <a:rPr lang="zh-CN" altLang="en-US" sz="2000"/>
                  <a:t>下一次投掷选硬币</a:t>
                </a:r>
                <a14:m>
                  <m:oMath xmlns:m="http://schemas.openxmlformats.org/officeDocument/2006/math">
                    <m:r>
                      <a:rPr lang="en-US" altLang="zh-CN" sz="2000" i="1" dirty="0" smtClean="0">
                        <a:latin typeface="Cambria Math" panose="02040503050406030204" pitchFamily="18" charset="0"/>
                      </a:rPr>
                      <m:t>𝐵</m:t>
                    </m:r>
                  </m:oMath>
                </a14:m>
                <a:r>
                  <a:rPr lang="en-US" altLang="zh-CN" sz="2000" dirty="0"/>
                  <a:t>, </a:t>
                </a:r>
                <a:r>
                  <a:rPr lang="zh-CN" altLang="en-US" sz="2000" dirty="0"/>
                  <a:t>反面选硬币</a:t>
                </a:r>
                <a14:m>
                  <m:oMath xmlns:m="http://schemas.openxmlformats.org/officeDocument/2006/math">
                    <m:r>
                      <a:rPr lang="en-US" altLang="zh-CN" sz="2000" i="1" dirty="0" smtClean="0">
                        <a:latin typeface="Cambria Math" panose="02040503050406030204" pitchFamily="18" charset="0"/>
                      </a:rPr>
                      <m:t>𝐶</m:t>
                    </m:r>
                  </m:oMath>
                </a14:m>
                <a:endParaRPr lang="en-US" altLang="zh-CN" sz="2000" dirty="0"/>
              </a:p>
              <a:p>
                <a:pPr>
                  <a:lnSpc>
                    <a:spcPct val="100000"/>
                  </a:lnSpc>
                </a:pPr>
                <a:r>
                  <a:rPr lang="zh-CN" altLang="en-US" sz="2000"/>
                  <a:t>得到结果</a:t>
                </a:r>
                <a:r>
                  <a:rPr lang="en-US" altLang="zh-CN" sz="2000"/>
                  <a:t>: </a:t>
                </a:r>
                <a:r>
                  <a:rPr lang="en-US" altLang="zh-CN" sz="2000" dirty="0"/>
                  <a:t>1101001011</a:t>
                </a:r>
              </a:p>
              <a:p>
                <a:pPr>
                  <a:lnSpc>
                    <a:spcPct val="100000"/>
                  </a:lnSpc>
                </a:pPr>
                <a:r>
                  <a:rPr lang="zh-CN" altLang="en-US" sz="2000" dirty="0"/>
                  <a:t>问题</a:t>
                </a:r>
                <a:r>
                  <a:rPr lang="en-US" altLang="zh-CN" sz="2000" dirty="0"/>
                  <a:t>: </a:t>
                </a:r>
                <a:r>
                  <a:rPr lang="zh-CN" altLang="en-US" sz="2000"/>
                  <a:t>只能看最终结果 </a:t>
                </a:r>
                <a:r>
                  <a:rPr lang="en-US" altLang="zh-CN" sz="2000"/>
                  <a:t>(</a:t>
                </a:r>
                <a:r>
                  <a:rPr lang="en-US" altLang="zh-CN" sz="2000" i="1"/>
                  <a:t>Y</a:t>
                </a:r>
                <a:r>
                  <a:rPr lang="en-US" altLang="zh-CN" sz="2000"/>
                  <a:t>), </a:t>
                </a:r>
                <a:r>
                  <a:rPr lang="zh-CN" altLang="en-US" sz="2000" dirty="0"/>
                  <a:t>不能看中</a:t>
                </a:r>
                <a:r>
                  <a:rPr lang="zh-CN" altLang="en-US" sz="2000"/>
                  <a:t>间过程 </a:t>
                </a:r>
                <a:r>
                  <a:rPr lang="en-US" altLang="zh-CN" sz="2000"/>
                  <a:t>(</a:t>
                </a:r>
                <a:r>
                  <a:rPr lang="en-US" altLang="zh-CN" sz="2000" i="1"/>
                  <a:t>Z</a:t>
                </a:r>
                <a:r>
                  <a:rPr lang="en-US" altLang="zh-CN" sz="2000"/>
                  <a:t>), </a:t>
                </a:r>
                <a:r>
                  <a:rPr lang="zh-CN" altLang="en-US" sz="2000" dirty="0"/>
                  <a:t>估算</a:t>
                </a:r>
                <a14:m>
                  <m:oMath xmlns:m="http://schemas.openxmlformats.org/officeDocument/2006/math">
                    <m:r>
                      <a:rPr lang="zh-CN" altLang="en-US" sz="2000" i="1">
                        <a:latin typeface="Cambria Math" panose="02040503050406030204" pitchFamily="18" charset="0"/>
                      </a:rPr>
                      <m:t>𝜃</m:t>
                    </m:r>
                    <m:r>
                      <a:rPr lang="en-US" altLang="zh-CN" sz="2000" b="0" i="1" smtClean="0">
                        <a:latin typeface="Cambria Math" panose="02040503050406030204" pitchFamily="18" charset="0"/>
                      </a:rPr>
                      <m:t>=(</m:t>
                    </m:r>
                    <m:r>
                      <a:rPr lang="el-GR" altLang="zh-CN" sz="2000" i="1" dirty="0" smtClean="0">
                        <a:latin typeface="Cambria Math" panose="02040503050406030204" pitchFamily="18" charset="0"/>
                      </a:rPr>
                      <m:t>𝜋</m:t>
                    </m:r>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𝑝</m:t>
                    </m:r>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𝑞</m:t>
                    </m:r>
                    <m:r>
                      <a:rPr lang="en-US" altLang="zh-CN" sz="2000" b="0" i="1" dirty="0" smtClean="0">
                        <a:latin typeface="Cambria Math" panose="02040503050406030204" pitchFamily="18" charset="0"/>
                      </a:rPr>
                      <m:t>)</m:t>
                    </m:r>
                  </m:oMath>
                </a14:m>
                <a:endParaRPr lang="en-US" altLang="zh-CN" sz="2000" dirty="0"/>
              </a:p>
              <a:p>
                <a:pPr marL="0" indent="0" algn="ctr">
                  <a:lnSpc>
                    <a:spcPct val="100000"/>
                  </a:lnSpc>
                  <a:buNone/>
                </a:pPr>
                <a:r>
                  <a:rPr lang="zh-CN" altLang="en-US" sz="2000" dirty="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𝑧</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e>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𝑧</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e>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zh-CN" altLang="en-US" sz="2000" i="1">
                                    <a:latin typeface="Cambria Math" panose="02040503050406030204" pitchFamily="18" charset="0"/>
                                  </a:rPr>
                                  <m:t>𝜃</m:t>
                                </m:r>
                              </m:e>
                            </m:d>
                          </m:e>
                        </m:nary>
                      </m:e>
                    </m:nary>
                  </m:oMath>
                </a14:m>
                <a:endParaRPr lang="en-US" altLang="zh-CN" sz="2000" dirty="0"/>
              </a:p>
              <a:p>
                <a:pPr marL="0" indent="0" algn="ctr">
                  <a:lnSpc>
                    <a:spcPct val="100000"/>
                  </a:lnSpc>
                  <a:buNone/>
                </a:pPr>
                <a:r>
                  <a:rPr lang="en-US" altLang="zh-CN" sz="2000" b="0"/>
                  <a:t>                  </a:t>
                </a:r>
                <a:endParaRPr lang="en-US" altLang="zh-CN" sz="2000" dirty="0"/>
              </a:p>
              <a:p>
                <a:pPr>
                  <a:lnSpc>
                    <a:spcPct val="100000"/>
                  </a:lnSpc>
                </a:pPr>
                <a:r>
                  <a:rPr lang="zh-CN" altLang="en-US" sz="2000" dirty="0"/>
                  <a:t>随机变量</a:t>
                </a:r>
                <a14:m>
                  <m:oMath xmlns:m="http://schemas.openxmlformats.org/officeDocument/2006/math">
                    <m:r>
                      <a:rPr lang="en-US" altLang="zh-CN" sz="2000" i="1" dirty="0" smtClean="0">
                        <a:latin typeface="Cambria Math" panose="02040503050406030204" pitchFamily="18" charset="0"/>
                      </a:rPr>
                      <m:t>𝑌</m:t>
                    </m:r>
                  </m:oMath>
                </a14:m>
                <a:r>
                  <a:rPr lang="zh-CN" altLang="en-US" sz="2000" dirty="0"/>
                  <a:t>是观测变量</a:t>
                </a:r>
                <a:r>
                  <a:rPr lang="en-US" altLang="zh-CN" sz="2000" dirty="0"/>
                  <a:t>, </a:t>
                </a:r>
                <a:r>
                  <a:rPr lang="zh-CN" altLang="en-US" sz="2000" dirty="0"/>
                  <a:t>表示一次试验观测的结果是</a:t>
                </a:r>
                <a:r>
                  <a:rPr lang="en-US" altLang="zh-CN" sz="2000" dirty="0"/>
                  <a:t>1</a:t>
                </a:r>
                <a:r>
                  <a:rPr lang="zh-CN" altLang="en-US" sz="2000" dirty="0"/>
                  <a:t>或</a:t>
                </a:r>
                <a:r>
                  <a:rPr lang="en-US" altLang="zh-CN" sz="2000" dirty="0"/>
                  <a:t>0</a:t>
                </a:r>
              </a:p>
              <a:p>
                <a:pPr>
                  <a:lnSpc>
                    <a:spcPct val="100000"/>
                  </a:lnSpc>
                </a:pPr>
                <a:r>
                  <a:rPr lang="zh-CN" altLang="en-US" sz="2000" dirty="0"/>
                  <a:t>随机变量</a:t>
                </a:r>
                <a14:m>
                  <m:oMath xmlns:m="http://schemas.openxmlformats.org/officeDocument/2006/math">
                    <m:r>
                      <a:rPr lang="en-US" altLang="zh-CN" sz="2000" b="0" i="1" dirty="0" smtClean="0">
                        <a:latin typeface="Cambria Math" panose="02040503050406030204" pitchFamily="18" charset="0"/>
                      </a:rPr>
                      <m:t>𝑍</m:t>
                    </m:r>
                  </m:oMath>
                </a14:m>
                <a:r>
                  <a:rPr lang="zh-CN" altLang="en-US" sz="2000" dirty="0"/>
                  <a:t>是隐变量</a:t>
                </a:r>
                <a:r>
                  <a:rPr lang="en-US" altLang="zh-CN" sz="2000" dirty="0"/>
                  <a:t>, </a:t>
                </a:r>
                <a:r>
                  <a:rPr lang="zh-CN" altLang="en-US" sz="2000" dirty="0"/>
                  <a:t>表示未观测到的掷硬币</a:t>
                </a:r>
                <a14:m>
                  <m:oMath xmlns:m="http://schemas.openxmlformats.org/officeDocument/2006/math">
                    <m:r>
                      <a:rPr lang="en-US" altLang="zh-CN" sz="2000" i="1" dirty="0" smtClean="0">
                        <a:latin typeface="Cambria Math" panose="02040503050406030204" pitchFamily="18" charset="0"/>
                      </a:rPr>
                      <m:t>𝐴</m:t>
                    </m:r>
                  </m:oMath>
                </a14:m>
                <a:r>
                  <a:rPr lang="zh-CN" altLang="en-US" sz="2000" dirty="0"/>
                  <a:t>的结果</a:t>
                </a:r>
                <a:endParaRPr lang="en-US" altLang="zh-CN" sz="2000" dirty="0"/>
              </a:p>
              <a:p>
                <a:pPr>
                  <a:lnSpc>
                    <a:spcPct val="100000"/>
                  </a:lnSpc>
                </a:pPr>
                <a:r>
                  <a:rPr lang="zh-CN" altLang="en-US" sz="2000" dirty="0"/>
                  <a:t>这一模型是以上结果数据的</a:t>
                </a:r>
                <a:r>
                  <a:rPr lang="zh-CN" altLang="en-US" sz="2000" b="1" dirty="0">
                    <a:solidFill>
                      <a:srgbClr val="0070C0"/>
                    </a:solidFill>
                  </a:rPr>
                  <a:t>生成模型</a:t>
                </a:r>
                <a:endParaRPr lang="zh-CN" altLang="en-US" sz="2400" b="1" dirty="0">
                  <a:solidFill>
                    <a:srgbClr val="0070C0"/>
                  </a:solidFill>
                </a:endParaRPr>
              </a:p>
            </p:txBody>
          </p:sp>
        </mc:Choice>
        <mc:Fallback xmlns="">
          <p:sp>
            <p:nvSpPr>
              <p:cNvPr id="5" name="内容占位符 2">
                <a:extLst>
                  <a:ext uri="{FF2B5EF4-FFF2-40B4-BE49-F238E27FC236}">
                    <a16:creationId xmlns:a16="http://schemas.microsoft.com/office/drawing/2014/main" id="{84C64574-FC5A-1B18-3B80-B06099AE684A}"/>
                  </a:ext>
                </a:extLst>
              </p:cNvPr>
              <p:cNvSpPr>
                <a:spLocks noGrp="1" noRot="1" noChangeAspect="1" noMove="1" noResize="1" noEditPoints="1" noAdjustHandles="1" noChangeArrowheads="1" noChangeShapeType="1" noTextEdit="1"/>
              </p:cNvSpPr>
              <p:nvPr>
                <p:ph idx="1"/>
              </p:nvPr>
            </p:nvSpPr>
            <p:spPr>
              <a:xfrm>
                <a:off x="388017" y="2563561"/>
                <a:ext cx="8416541" cy="4343865"/>
              </a:xfrm>
              <a:blipFill>
                <a:blip r:embed="rId2"/>
                <a:stretch>
                  <a:fillRect l="-652" t="-84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863A47D9-D031-0D83-7140-388E34AEE2C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a:t>
            </a:fld>
            <a:endParaRPr 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EFFFABA-CA02-46FB-94E8-48ADDDE7C174}"/>
                  </a:ext>
                </a:extLst>
              </p:cNvPr>
              <p:cNvSpPr/>
              <p:nvPr/>
            </p:nvSpPr>
            <p:spPr>
              <a:xfrm>
                <a:off x="2189482" y="4725306"/>
                <a:ext cx="460786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r>
                        <a:rPr lang="zh-CN" altLang="en-US" sz="2000" i="1">
                          <a:latin typeface="Cambria Math" panose="02040503050406030204" pitchFamily="18" charset="0"/>
                        </a:rPr>
                        <m:t>𝜋</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𝑦</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r>
                            <a:rPr lang="en-US" altLang="zh-CN" sz="2000" i="1">
                              <a:latin typeface="Cambria Math" panose="02040503050406030204" pitchFamily="18" charset="0"/>
                            </a:rPr>
                            <m:t>𝑝</m:t>
                          </m:r>
                          <m:r>
                            <a:rPr lang="en-US" altLang="zh-CN" sz="2000" i="1">
                              <a:latin typeface="Cambria Math" panose="02040503050406030204" pitchFamily="18" charset="0"/>
                            </a:rPr>
                            <m:t>)</m:t>
                          </m:r>
                        </m:e>
                        <m:sup>
                          <m:r>
                            <a:rPr lang="en-US" altLang="zh-CN" sz="2000" i="1">
                              <a:latin typeface="Cambria Math" panose="02040503050406030204" pitchFamily="18" charset="0"/>
                            </a:rPr>
                            <m:t>1−</m:t>
                          </m:r>
                          <m:r>
                            <a:rPr lang="en-US" altLang="zh-CN" sz="2000" i="1">
                              <a:latin typeface="Cambria Math" panose="02040503050406030204" pitchFamily="18" charset="0"/>
                            </a:rPr>
                            <m:t>𝑦</m:t>
                          </m:r>
                        </m:sup>
                      </m:sSup>
                      <m:r>
                        <a:rPr lang="en-US" altLang="zh-CN" sz="2000" i="1">
                          <a:latin typeface="Cambria Math" panose="02040503050406030204" pitchFamily="18" charset="0"/>
                        </a:rPr>
                        <m:t>+(1−</m:t>
                      </m:r>
                      <m:r>
                        <a:rPr lang="zh-CN" altLang="en-US" sz="2000" i="1">
                          <a:latin typeface="Cambria Math" panose="02040503050406030204" pitchFamily="18" charset="0"/>
                        </a:rPr>
                        <m:t>𝜋</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𝑞</m:t>
                          </m:r>
                        </m:e>
                        <m:sup>
                          <m:r>
                            <a:rPr lang="en-US" altLang="zh-CN" sz="2000" i="1">
                              <a:latin typeface="Cambria Math" panose="02040503050406030204" pitchFamily="18" charset="0"/>
                            </a:rPr>
                            <m:t>𝑦</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r>
                            <a:rPr lang="en-US" altLang="zh-CN" sz="2000" i="1">
                              <a:latin typeface="Cambria Math" panose="02040503050406030204" pitchFamily="18" charset="0"/>
                            </a:rPr>
                            <m:t>𝑞</m:t>
                          </m:r>
                          <m:r>
                            <a:rPr lang="en-US" altLang="zh-CN" sz="2000" i="1">
                              <a:latin typeface="Cambria Math" panose="02040503050406030204" pitchFamily="18" charset="0"/>
                            </a:rPr>
                            <m:t>)</m:t>
                          </m:r>
                        </m:e>
                        <m:sup>
                          <m:r>
                            <a:rPr lang="en-US" altLang="zh-CN" sz="2000" i="1">
                              <a:latin typeface="Cambria Math" panose="02040503050406030204" pitchFamily="18" charset="0"/>
                            </a:rPr>
                            <m:t>1−</m:t>
                          </m:r>
                          <m:r>
                            <a:rPr lang="en-US" altLang="zh-CN" sz="2000" i="1">
                              <a:latin typeface="Cambria Math" panose="02040503050406030204" pitchFamily="18" charset="0"/>
                            </a:rPr>
                            <m:t>𝑦</m:t>
                          </m:r>
                        </m:sup>
                      </m:sSup>
                    </m:oMath>
                  </m:oMathPara>
                </a14:m>
                <a:endParaRPr lang="zh-CN" altLang="en-US" sz="2000"/>
              </a:p>
            </p:txBody>
          </p:sp>
        </mc:Choice>
        <mc:Fallback xmlns="">
          <p:sp>
            <p:nvSpPr>
              <p:cNvPr id="6" name="矩形 5">
                <a:extLst>
                  <a:ext uri="{FF2B5EF4-FFF2-40B4-BE49-F238E27FC236}">
                    <a16:creationId xmlns:a16="http://schemas.microsoft.com/office/drawing/2014/main" id="{BEFFFABA-CA02-46FB-94E8-48ADDDE7C174}"/>
                  </a:ext>
                </a:extLst>
              </p:cNvPr>
              <p:cNvSpPr>
                <a:spLocks noRot="1" noChangeAspect="1" noMove="1" noResize="1" noEditPoints="1" noAdjustHandles="1" noChangeArrowheads="1" noChangeShapeType="1" noTextEdit="1"/>
              </p:cNvSpPr>
              <p:nvPr/>
            </p:nvSpPr>
            <p:spPr>
              <a:xfrm>
                <a:off x="2189482" y="4725306"/>
                <a:ext cx="4607864" cy="400110"/>
              </a:xfrm>
              <a:prstGeom prst="rect">
                <a:avLst/>
              </a:prstGeom>
              <a:blipFill>
                <a:blip r:embed="rId3"/>
                <a:stretch>
                  <a:fillRect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544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12258</TotalTime>
  <Words>3369</Words>
  <Application>Microsoft Office PowerPoint</Application>
  <PresentationFormat>全屏显示(4:3)</PresentationFormat>
  <Paragraphs>445</Paragraphs>
  <Slides>54</Slides>
  <Notes>1</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Minion</vt:lpstr>
      <vt:lpstr>October Condensed Tamil</vt:lpstr>
      <vt:lpstr>Optima</vt:lpstr>
      <vt:lpstr>TradeGothic</vt:lpstr>
      <vt:lpstr>等线</vt:lpstr>
      <vt:lpstr>微软雅黑</vt:lpstr>
      <vt:lpstr>微软雅黑</vt:lpstr>
      <vt:lpstr>Arial</vt:lpstr>
      <vt:lpstr>Calibri</vt:lpstr>
      <vt:lpstr>Calibri Light</vt:lpstr>
      <vt:lpstr>Cambria Math</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haitao zhao</cp:lastModifiedBy>
  <cp:revision>104</cp:revision>
  <dcterms:created xsi:type="dcterms:W3CDTF">2019-08-27T19:51:00Z</dcterms:created>
  <dcterms:modified xsi:type="dcterms:W3CDTF">2023-11-21T16:14:16Z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