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8"/>
  </p:notesMasterIdLst>
  <p:sldIdLst>
    <p:sldId id="372" r:id="rId2"/>
    <p:sldId id="260" r:id="rId3"/>
    <p:sldId id="392" r:id="rId4"/>
    <p:sldId id="281" r:id="rId5"/>
    <p:sldId id="341" r:id="rId6"/>
    <p:sldId id="282" r:id="rId7"/>
    <p:sldId id="379" r:id="rId8"/>
    <p:sldId id="342" r:id="rId9"/>
    <p:sldId id="283" r:id="rId10"/>
    <p:sldId id="284" r:id="rId11"/>
    <p:sldId id="285" r:id="rId12"/>
    <p:sldId id="436" r:id="rId13"/>
    <p:sldId id="286" r:id="rId14"/>
    <p:sldId id="344" r:id="rId15"/>
    <p:sldId id="345" r:id="rId16"/>
    <p:sldId id="287" r:id="rId17"/>
    <p:sldId id="288" r:id="rId18"/>
    <p:sldId id="346" r:id="rId19"/>
    <p:sldId id="447" r:id="rId20"/>
    <p:sldId id="289" r:id="rId21"/>
    <p:sldId id="373" r:id="rId22"/>
    <p:sldId id="443" r:id="rId23"/>
    <p:sldId id="444" r:id="rId24"/>
    <p:sldId id="445" r:id="rId25"/>
    <p:sldId id="290" r:id="rId26"/>
    <p:sldId id="349" r:id="rId27"/>
    <p:sldId id="437" r:id="rId28"/>
    <p:sldId id="291" r:id="rId29"/>
    <p:sldId id="292" r:id="rId30"/>
    <p:sldId id="350" r:id="rId31"/>
    <p:sldId id="293" r:id="rId32"/>
    <p:sldId id="294" r:id="rId33"/>
    <p:sldId id="295" r:id="rId34"/>
    <p:sldId id="339" r:id="rId35"/>
    <p:sldId id="351" r:id="rId36"/>
    <p:sldId id="352" r:id="rId37"/>
    <p:sldId id="296" r:id="rId38"/>
    <p:sldId id="380" r:id="rId39"/>
    <p:sldId id="448" r:id="rId40"/>
    <p:sldId id="357" r:id="rId41"/>
    <p:sldId id="299" r:id="rId42"/>
    <p:sldId id="353" r:id="rId43"/>
    <p:sldId id="300" r:id="rId44"/>
    <p:sldId id="301" r:id="rId45"/>
    <p:sldId id="390" r:id="rId46"/>
    <p:sldId id="385" r:id="rId47"/>
    <p:sldId id="387" r:id="rId48"/>
    <p:sldId id="391" r:id="rId49"/>
    <p:sldId id="388" r:id="rId50"/>
    <p:sldId id="412" r:id="rId51"/>
    <p:sldId id="413" r:id="rId52"/>
    <p:sldId id="414" r:id="rId53"/>
    <p:sldId id="415" r:id="rId54"/>
    <p:sldId id="416" r:id="rId55"/>
    <p:sldId id="417" r:id="rId56"/>
    <p:sldId id="418" r:id="rId57"/>
    <p:sldId id="306" r:id="rId58"/>
    <p:sldId id="355" r:id="rId59"/>
    <p:sldId id="308" r:id="rId60"/>
    <p:sldId id="309" r:id="rId61"/>
    <p:sldId id="375" r:id="rId62"/>
    <p:sldId id="356" r:id="rId63"/>
    <p:sldId id="435" r:id="rId64"/>
    <p:sldId id="359" r:id="rId65"/>
    <p:sldId id="310" r:id="rId66"/>
    <p:sldId id="340" r:id="rId67"/>
    <p:sldId id="446" r:id="rId68"/>
    <p:sldId id="311" r:id="rId69"/>
    <p:sldId id="360" r:id="rId70"/>
    <p:sldId id="312" r:id="rId71"/>
    <p:sldId id="361" r:id="rId72"/>
    <p:sldId id="314" r:id="rId73"/>
    <p:sldId id="315" r:id="rId74"/>
    <p:sldId id="362" r:id="rId75"/>
    <p:sldId id="316" r:id="rId76"/>
    <p:sldId id="317" r:id="rId77"/>
    <p:sldId id="365" r:id="rId78"/>
    <p:sldId id="393" r:id="rId79"/>
    <p:sldId id="319" r:id="rId80"/>
    <p:sldId id="364" r:id="rId81"/>
    <p:sldId id="322" r:id="rId82"/>
    <p:sldId id="439" r:id="rId83"/>
    <p:sldId id="366"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8" r:id="rId98"/>
    <p:sldId id="331" r:id="rId99"/>
    <p:sldId id="332" r:id="rId100"/>
    <p:sldId id="333" r:id="rId101"/>
    <p:sldId id="334" r:id="rId102"/>
    <p:sldId id="376" r:id="rId103"/>
    <p:sldId id="336" r:id="rId104"/>
    <p:sldId id="335" r:id="rId105"/>
    <p:sldId id="337" r:id="rId106"/>
    <p:sldId id="371" r:id="rId107"/>
    <p:sldId id="378" r:id="rId108"/>
    <p:sldId id="377" r:id="rId109"/>
    <p:sldId id="338" r:id="rId110"/>
    <p:sldId id="396" r:id="rId111"/>
    <p:sldId id="397" r:id="rId112"/>
    <p:sldId id="398" r:id="rId113"/>
    <p:sldId id="433" r:id="rId114"/>
    <p:sldId id="440" r:id="rId115"/>
    <p:sldId id="441" r:id="rId116"/>
    <p:sldId id="442"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1EA4"/>
    <a:srgbClr val="FFFF00"/>
    <a:srgbClr val="CCCCFF"/>
    <a:srgbClr val="CC99FF"/>
    <a:srgbClr val="99FFCC"/>
    <a:srgbClr val="66FF33"/>
    <a:srgbClr val="00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14" autoAdjust="0"/>
  </p:normalViewPr>
  <p:slideViewPr>
    <p:cSldViewPr>
      <p:cViewPr varScale="1">
        <p:scale>
          <a:sx n="92" d="100"/>
          <a:sy n="92" d="100"/>
        </p:scale>
        <p:origin x="8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08404-7476-436B-A376-9E8EF12367DD}" type="datetimeFigureOut">
              <a:rPr lang="zh-CN" altLang="en-US" smtClean="0"/>
              <a:t>2022/12/20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5F371-057A-4A23-9DBD-8941B167A5E0}" type="slidenum">
              <a:rPr lang="zh-CN" altLang="en-US" smtClean="0"/>
              <a:t>‹#›</a:t>
            </a:fld>
            <a:endParaRPr lang="zh-CN" altLang="en-US"/>
          </a:p>
        </p:txBody>
      </p:sp>
    </p:spTree>
    <p:extLst>
      <p:ext uri="{BB962C8B-B14F-4D97-AF65-F5344CB8AC3E}">
        <p14:creationId xmlns:p14="http://schemas.microsoft.com/office/powerpoint/2010/main" val="2823578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49314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fld id="{33D9C0C3-952C-437B-A935-17E5497AB0EB}" type="slidenum">
              <a:rPr lang="en-US" altLang="zh-CN" sz="1200" smtClean="0"/>
              <a:pPr/>
              <a:t>23</a:t>
            </a:fld>
            <a:endParaRPr lang="en-US" altLang="zh-CN" sz="1200"/>
          </a:p>
        </p:txBody>
      </p:sp>
    </p:spTree>
    <p:extLst>
      <p:ext uri="{BB962C8B-B14F-4D97-AF65-F5344CB8AC3E}">
        <p14:creationId xmlns:p14="http://schemas.microsoft.com/office/powerpoint/2010/main" val="74663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fld id="{93504E4E-03EB-4D1D-85CF-11DC7FC693D5}" type="slidenum">
              <a:rPr lang="en-US" altLang="zh-CN" sz="1200" smtClean="0"/>
              <a:pPr/>
              <a:t>24</a:t>
            </a:fld>
            <a:endParaRPr lang="en-US" altLang="zh-CN" sz="1200"/>
          </a:p>
        </p:txBody>
      </p:sp>
    </p:spTree>
    <p:extLst>
      <p:ext uri="{BB962C8B-B14F-4D97-AF65-F5344CB8AC3E}">
        <p14:creationId xmlns:p14="http://schemas.microsoft.com/office/powerpoint/2010/main" val="15217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409558-5CB8-4594-A04D-91BE7468A311}" type="slidenum">
              <a:rPr lang="zh-CN" altLang="en-US"/>
              <a:pPr/>
              <a:t>‹#›</a:t>
            </a:fld>
            <a:endParaRPr lang="en-US" altLang="zh-CN"/>
          </a:p>
        </p:txBody>
      </p:sp>
    </p:spTree>
    <p:extLst>
      <p:ext uri="{BB962C8B-B14F-4D97-AF65-F5344CB8AC3E}">
        <p14:creationId xmlns:p14="http://schemas.microsoft.com/office/powerpoint/2010/main" val="371686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4D45110-22B1-432A-B604-0ACD8CFC4400}" type="slidenum">
              <a:rPr lang="zh-CN" altLang="en-US"/>
              <a:pPr/>
              <a:t>‹#›</a:t>
            </a:fld>
            <a:endParaRPr lang="en-US" altLang="zh-CN"/>
          </a:p>
        </p:txBody>
      </p:sp>
    </p:spTree>
    <p:extLst>
      <p:ext uri="{BB962C8B-B14F-4D97-AF65-F5344CB8AC3E}">
        <p14:creationId xmlns:p14="http://schemas.microsoft.com/office/powerpoint/2010/main" val="395238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A3A60AB-FF47-4A0E-8B97-5B62335C82F1}" type="slidenum">
              <a:rPr lang="zh-CN" altLang="en-US"/>
              <a:pPr/>
              <a:t>‹#›</a:t>
            </a:fld>
            <a:endParaRPr lang="en-US" altLang="zh-CN"/>
          </a:p>
        </p:txBody>
      </p:sp>
    </p:spTree>
    <p:extLst>
      <p:ext uri="{BB962C8B-B14F-4D97-AF65-F5344CB8AC3E}">
        <p14:creationId xmlns:p14="http://schemas.microsoft.com/office/powerpoint/2010/main" val="95916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478D6D9-972C-4B58-863A-0C332927DFD6}" type="slidenum">
              <a:rPr lang="zh-CN" altLang="en-US"/>
              <a:pPr/>
              <a:t>‹#›</a:t>
            </a:fld>
            <a:endParaRPr lang="en-US" altLang="zh-CN"/>
          </a:p>
        </p:txBody>
      </p:sp>
    </p:spTree>
    <p:extLst>
      <p:ext uri="{BB962C8B-B14F-4D97-AF65-F5344CB8AC3E}">
        <p14:creationId xmlns:p14="http://schemas.microsoft.com/office/powerpoint/2010/main" val="408460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AB2ED82-0A30-47B0-A216-4C9E4AA4201E}" type="slidenum">
              <a:rPr lang="zh-CN" altLang="en-US"/>
              <a:pPr/>
              <a:t>‹#›</a:t>
            </a:fld>
            <a:endParaRPr lang="en-US" altLang="zh-CN"/>
          </a:p>
        </p:txBody>
      </p:sp>
    </p:spTree>
    <p:extLst>
      <p:ext uri="{BB962C8B-B14F-4D97-AF65-F5344CB8AC3E}">
        <p14:creationId xmlns:p14="http://schemas.microsoft.com/office/powerpoint/2010/main" val="39751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5D10ECC-6874-428C-8C24-E8CF16F6410D}" type="slidenum">
              <a:rPr lang="zh-CN" altLang="en-US"/>
              <a:pPr/>
              <a:t>‹#›</a:t>
            </a:fld>
            <a:endParaRPr lang="en-US" altLang="zh-CN"/>
          </a:p>
        </p:txBody>
      </p:sp>
    </p:spTree>
    <p:extLst>
      <p:ext uri="{BB962C8B-B14F-4D97-AF65-F5344CB8AC3E}">
        <p14:creationId xmlns:p14="http://schemas.microsoft.com/office/powerpoint/2010/main" val="428699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DA9526D-18F5-466B-9B7D-49C88A63D7D5}" type="slidenum">
              <a:rPr lang="zh-CN" altLang="en-US"/>
              <a:pPr/>
              <a:t>‹#›</a:t>
            </a:fld>
            <a:endParaRPr lang="en-US" altLang="zh-CN"/>
          </a:p>
        </p:txBody>
      </p:sp>
    </p:spTree>
    <p:extLst>
      <p:ext uri="{BB962C8B-B14F-4D97-AF65-F5344CB8AC3E}">
        <p14:creationId xmlns:p14="http://schemas.microsoft.com/office/powerpoint/2010/main" val="44508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4550231-B277-4071-880E-D0786E308516}" type="slidenum">
              <a:rPr lang="zh-CN" altLang="en-US"/>
              <a:pPr/>
              <a:t>‹#›</a:t>
            </a:fld>
            <a:endParaRPr lang="en-US" altLang="zh-CN"/>
          </a:p>
        </p:txBody>
      </p:sp>
    </p:spTree>
    <p:extLst>
      <p:ext uri="{BB962C8B-B14F-4D97-AF65-F5344CB8AC3E}">
        <p14:creationId xmlns:p14="http://schemas.microsoft.com/office/powerpoint/2010/main" val="2408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D6583BA9-9236-4FE6-99A0-9796F8E011DF}" type="slidenum">
              <a:rPr lang="zh-CN" altLang="en-US"/>
              <a:pPr/>
              <a:t>‹#›</a:t>
            </a:fld>
            <a:endParaRPr lang="en-US" altLang="zh-CN"/>
          </a:p>
        </p:txBody>
      </p:sp>
    </p:spTree>
    <p:extLst>
      <p:ext uri="{BB962C8B-B14F-4D97-AF65-F5344CB8AC3E}">
        <p14:creationId xmlns:p14="http://schemas.microsoft.com/office/powerpoint/2010/main" val="4077559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6A9A9EE-F740-4EB6-8EDC-C88F987824E5}" type="slidenum">
              <a:rPr lang="zh-CN" altLang="en-US"/>
              <a:pPr/>
              <a:t>‹#›</a:t>
            </a:fld>
            <a:endParaRPr lang="en-US" altLang="zh-CN"/>
          </a:p>
        </p:txBody>
      </p:sp>
    </p:spTree>
    <p:extLst>
      <p:ext uri="{BB962C8B-B14F-4D97-AF65-F5344CB8AC3E}">
        <p14:creationId xmlns:p14="http://schemas.microsoft.com/office/powerpoint/2010/main" val="156339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D8CCEC4-0E6F-4687-89A9-6DD6043ED465}" type="slidenum">
              <a:rPr lang="zh-CN" altLang="en-US"/>
              <a:pPr/>
              <a:t>‹#›</a:t>
            </a:fld>
            <a:endParaRPr lang="en-US" altLang="zh-CN"/>
          </a:p>
        </p:txBody>
      </p:sp>
    </p:spTree>
    <p:extLst>
      <p:ext uri="{BB962C8B-B14F-4D97-AF65-F5344CB8AC3E}">
        <p14:creationId xmlns:p14="http://schemas.microsoft.com/office/powerpoint/2010/main" val="127535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68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45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2345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2345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5B8F94-3210-4B84-8A5E-51253A797F6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21270;&#24037;/&#21152;&#28909;&#28809;&#20018;&#32423;.swf" TargetMode="Externa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00.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112.bin"/><Relationship Id="rId1" Type="http://schemas.openxmlformats.org/officeDocument/2006/relationships/slideLayout" Target="../slideLayouts/slideLayout7.xml"/><Relationship Id="rId5" Type="http://schemas.openxmlformats.org/officeDocument/2006/relationships/image" Target="../media/image96.wmf"/><Relationship Id="rId4" Type="http://schemas.openxmlformats.org/officeDocument/2006/relationships/oleObject" Target="../embeddings/oleObject113.bin"/></Relationships>
</file>

<file path=ppt/slides/_rels/slide101.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114.bin"/><Relationship Id="rId1" Type="http://schemas.openxmlformats.org/officeDocument/2006/relationships/slideLayout" Target="../slideLayouts/slideLayout7.xml"/><Relationship Id="rId5" Type="http://schemas.openxmlformats.org/officeDocument/2006/relationships/image" Target="../media/image98.wmf"/><Relationship Id="rId4" Type="http://schemas.openxmlformats.org/officeDocument/2006/relationships/oleObject" Target="../embeddings/oleObject115.bin"/></Relationships>
</file>

<file path=ppt/slides/_rels/slide102.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oleObject" Target="../embeddings/oleObject116.bin"/><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17.bin"/><Relationship Id="rId1" Type="http://schemas.openxmlformats.org/officeDocument/2006/relationships/slideLayout" Target="../slideLayouts/slideLayout7.xml"/><Relationship Id="rId5" Type="http://schemas.openxmlformats.org/officeDocument/2006/relationships/image" Target="../media/image101.wmf"/><Relationship Id="rId4" Type="http://schemas.openxmlformats.org/officeDocument/2006/relationships/oleObject" Target="../embeddings/oleObject118.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19.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120.bin"/></Relationships>
</file>

<file path=ppt/slides/_rels/slide109.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121.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122.bin"/></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hyperlink" Target="&#21270;&#24037;/&#21152;&#28909;&#28809;&#20018;&#32423;.swf" TargetMode="External"/><Relationship Id="rId5" Type="http://schemas.openxmlformats.org/officeDocument/2006/relationships/image" Target="../media/image6.wmf"/><Relationship Id="rId4" Type="http://schemas.openxmlformats.org/officeDocument/2006/relationships/oleObject" Target="../embeddings/oleObject11.bin"/></Relationships>
</file>

<file path=ppt/slides/_rels/slide1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23.bin"/><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24.bin"/><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oleObject" Target="../embeddings/oleObject125.bin"/><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26.bin"/><Relationship Id="rId1" Type="http://schemas.openxmlformats.org/officeDocument/2006/relationships/slideLayout" Target="../slideLayouts/slideLayout7.xml"/><Relationship Id="rId5" Type="http://schemas.openxmlformats.org/officeDocument/2006/relationships/image" Target="../media/image102.wmf"/><Relationship Id="rId4" Type="http://schemas.openxmlformats.org/officeDocument/2006/relationships/oleObject" Target="../embeddings/oleObject127.bin"/></Relationships>
</file>

<file path=ppt/slides/_rels/slide114.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24.bin"/><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20.bin"/><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124.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120.bin"/></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4.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13.wmf"/><Relationship Id="rId4" Type="http://schemas.openxmlformats.org/officeDocument/2006/relationships/oleObject" Target="../embeddings/oleObject21.bin"/><Relationship Id="rId9"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4.bin"/><Relationship Id="rId1"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6.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8.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30.bin"/><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31.bin"/></Relationships>
</file>

<file path=ppt/slides/_rels/slide3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32.bin"/><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0.xml"/><Relationship Id="rId1" Type="http://schemas.openxmlformats.org/officeDocument/2006/relationships/slideLayout" Target="../slideLayouts/slideLayout7.xml"/><Relationship Id="rId6" Type="http://schemas.openxmlformats.org/officeDocument/2006/relationships/slide" Target="slide113.xml"/><Relationship Id="rId5" Type="http://schemas.openxmlformats.org/officeDocument/2006/relationships/slide" Target="slide98.xml"/><Relationship Id="rId4" Type="http://schemas.openxmlformats.org/officeDocument/2006/relationships/slide" Target="slide8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4.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31.wmf"/><Relationship Id="rId4"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hyperlink" Target="&#21270;&#24037;/&#21152;&#28909;&#28809;.swf" TargetMode="Externa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hyperlink" Target="&#21270;&#24037;/&#22343;&#21248;&#25511;&#21046;.swf" TargetMode="External"/><Relationship Id="rId1" Type="http://schemas.openxmlformats.org/officeDocument/2006/relationships/slideLayout" Target="../slideLayouts/slideLayout7.xml"/><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9.bin"/><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40.bin"/></Relationships>
</file>

<file path=ppt/slides/_rels/slide5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42.bin"/><Relationship Id="rId1" Type="http://schemas.openxmlformats.org/officeDocument/2006/relationships/slideLayout" Target="../slideLayouts/slideLayout7.xml"/><Relationship Id="rId4" Type="http://schemas.openxmlformats.org/officeDocument/2006/relationships/hyperlink" Target="&#21270;&#24037;/&#31616;&#21333;&#22343;&#21248;&#25511;&#21046;.swf"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3.bin"/><Relationship Id="rId1" Type="http://schemas.openxmlformats.org/officeDocument/2006/relationships/slideLayout" Target="../slideLayouts/slideLayout7.xml"/><Relationship Id="rId4" Type="http://schemas.openxmlformats.org/officeDocument/2006/relationships/hyperlink" Target="&#21270;&#24037;/&#20018;&#32423;&#22343;&#21248;&#25511;&#21046;.swf" TargetMode="External"/></Relationships>
</file>

<file path=ppt/slides/_rels/slide5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46.bin"/><Relationship Id="rId4" Type="http://schemas.openxmlformats.org/officeDocument/2006/relationships/hyperlink" Target="&#21270;&#24037;/&#27604;&#20540;&#25511;&#21046;.bm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47.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4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49.bin"/><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50.bin"/><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50.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48.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51.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7.xml"/><Relationship Id="rId4" Type="http://schemas.openxmlformats.org/officeDocument/2006/relationships/hyperlink" Target="&#21270;&#24037;/&#21152;&#28909;&#28809;.swf"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52.bin"/><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53.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image" Target="../media/image49.png"/><Relationship Id="rId2" Type="http://schemas.openxmlformats.org/officeDocument/2006/relationships/oleObject" Target="../embeddings/oleObject54.bin"/><Relationship Id="rId1" Type="http://schemas.openxmlformats.org/officeDocument/2006/relationships/slideLayout" Target="../slideLayouts/slideLayout7.xml"/><Relationship Id="rId6" Type="http://schemas.openxmlformats.org/officeDocument/2006/relationships/oleObject" Target="../embeddings/oleObject56.bin"/><Relationship Id="rId11" Type="http://schemas.openxmlformats.org/officeDocument/2006/relationships/image" Target="../media/image44.wmf"/><Relationship Id="rId5" Type="http://schemas.openxmlformats.org/officeDocument/2006/relationships/image" Target="../media/image46.wmf"/><Relationship Id="rId10" Type="http://schemas.openxmlformats.org/officeDocument/2006/relationships/oleObject" Target="../embeddings/oleObject53.bin"/><Relationship Id="rId4" Type="http://schemas.openxmlformats.org/officeDocument/2006/relationships/oleObject" Target="../embeddings/oleObject55.bin"/><Relationship Id="rId9" Type="http://schemas.openxmlformats.org/officeDocument/2006/relationships/image" Target="../media/image48.wmf"/></Relationships>
</file>

<file path=ppt/slides/_rels/slide7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58.bin"/><Relationship Id="rId1" Type="http://schemas.openxmlformats.org/officeDocument/2006/relationships/slideLayout" Target="../slideLayouts/slideLayout7.xml"/><Relationship Id="rId5" Type="http://schemas.openxmlformats.org/officeDocument/2006/relationships/image" Target="../media/image51.wmf"/><Relationship Id="rId4" Type="http://schemas.openxmlformats.org/officeDocument/2006/relationships/oleObject" Target="../embeddings/oleObject59.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62.bin"/><Relationship Id="rId5" Type="http://schemas.openxmlformats.org/officeDocument/2006/relationships/image" Target="../media/image53.wmf"/><Relationship Id="rId4" Type="http://schemas.openxmlformats.org/officeDocument/2006/relationships/oleObject" Target="../embeddings/oleObject61.bin"/><Relationship Id="rId9" Type="http://schemas.openxmlformats.org/officeDocument/2006/relationships/image" Target="../media/image55.wmf"/></Relationships>
</file>

<file path=ppt/slides/_rels/slide7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64.bin"/><Relationship Id="rId1" Type="http://schemas.openxmlformats.org/officeDocument/2006/relationships/slideLayout" Target="../slideLayouts/slideLayout7.xml"/><Relationship Id="rId5" Type="http://schemas.openxmlformats.org/officeDocument/2006/relationships/image" Target="../media/image57.wmf"/><Relationship Id="rId4" Type="http://schemas.openxmlformats.org/officeDocument/2006/relationships/oleObject" Target="../embeddings/oleObject65.bin"/></Relationships>
</file>

<file path=ppt/slides/_rels/slide7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66.bin"/><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9.bin"/><Relationship Id="rId5" Type="http://schemas.openxmlformats.org/officeDocument/2006/relationships/image" Target="../media/image60.wmf"/><Relationship Id="rId10" Type="http://schemas.openxmlformats.org/officeDocument/2006/relationships/image" Target="../media/image49.png"/><Relationship Id="rId4" Type="http://schemas.openxmlformats.org/officeDocument/2006/relationships/oleObject" Target="../embeddings/oleObject68.bin"/><Relationship Id="rId9" Type="http://schemas.openxmlformats.org/officeDocument/2006/relationships/image" Target="../media/image62.wmf"/></Relationships>
</file>

<file path=ppt/slides/_rels/slide7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71.bin"/><Relationship Id="rId1" Type="http://schemas.openxmlformats.org/officeDocument/2006/relationships/slideLayout" Target="../slideLayouts/slideLayout7.xml"/><Relationship Id="rId5" Type="http://schemas.openxmlformats.org/officeDocument/2006/relationships/image" Target="../media/image64.wmf"/><Relationship Id="rId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5" Type="http://schemas.openxmlformats.org/officeDocument/2006/relationships/image" Target="../media/image66.wmf"/><Relationship Id="rId4" Type="http://schemas.openxmlformats.org/officeDocument/2006/relationships/oleObject" Target="../embeddings/oleObject74.bin"/><Relationship Id="rId9" Type="http://schemas.openxmlformats.org/officeDocument/2006/relationships/image" Target="../media/image68.wmf"/></Relationships>
</file>

<file path=ppt/slides/_rels/slide8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77.bin"/><Relationship Id="rId1" Type="http://schemas.openxmlformats.org/officeDocument/2006/relationships/slideLayout" Target="../slideLayouts/slideLayout7.xml"/><Relationship Id="rId5" Type="http://schemas.openxmlformats.org/officeDocument/2006/relationships/image" Target="../media/image70.wmf"/><Relationship Id="rId4" Type="http://schemas.openxmlformats.org/officeDocument/2006/relationships/oleObject" Target="../embeddings/oleObject78.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80.bin"/><Relationship Id="rId4" Type="http://schemas.openxmlformats.org/officeDocument/2006/relationships/image" Target="../media/image56.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80.bin"/><Relationship Id="rId4" Type="http://schemas.openxmlformats.org/officeDocument/2006/relationships/image" Target="../media/image56.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83.bin"/><Relationship Id="rId5" Type="http://schemas.openxmlformats.org/officeDocument/2006/relationships/image" Target="../media/image72.wmf"/><Relationship Id="rId4" Type="http://schemas.openxmlformats.org/officeDocument/2006/relationships/oleObject" Target="../embeddings/oleObject82.bin"/><Relationship Id="rId9" Type="http://schemas.openxmlformats.org/officeDocument/2006/relationships/image" Target="../media/image74.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85.bin"/><Relationship Id="rId1" Type="http://schemas.openxmlformats.org/officeDocument/2006/relationships/slideLayout" Target="../slideLayouts/slideLayout7.xml"/><Relationship Id="rId6" Type="http://schemas.openxmlformats.org/officeDocument/2006/relationships/oleObject" Target="../embeddings/oleObject87.bin"/><Relationship Id="rId5" Type="http://schemas.openxmlformats.org/officeDocument/2006/relationships/image" Target="../media/image76.wmf"/><Relationship Id="rId4" Type="http://schemas.openxmlformats.org/officeDocument/2006/relationships/oleObject" Target="../embeddings/oleObject86.bin"/><Relationship Id="rId9" Type="http://schemas.openxmlformats.org/officeDocument/2006/relationships/image" Target="../media/image78.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89.bin"/><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75.wmf"/><Relationship Id="rId2"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92.bin"/><Relationship Id="rId5" Type="http://schemas.openxmlformats.org/officeDocument/2006/relationships/image" Target="../media/image81.wmf"/><Relationship Id="rId4" Type="http://schemas.openxmlformats.org/officeDocument/2006/relationships/oleObject" Target="../embeddings/oleObject9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3.wmf"/><Relationship Id="rId7"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4.wmf"/><Relationship Id="rId4" Type="http://schemas.openxmlformats.org/officeDocument/2006/relationships/oleObject" Target="../embeddings/oleObject6.bin"/><Relationship Id="rId9" Type="http://schemas.openxmlformats.org/officeDocument/2006/relationships/image" Target="../media/image5.wmf"/></Relationships>
</file>

<file path=ppt/slides/_rels/slide9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82.wmf"/><Relationship Id="rId7" Type="http://schemas.openxmlformats.org/officeDocument/2006/relationships/oleObject" Target="../embeddings/oleObject95.bin"/><Relationship Id="rId2" Type="http://schemas.openxmlformats.org/officeDocument/2006/relationships/oleObject" Target="../embeddings/oleObject93.bin"/><Relationship Id="rId1" Type="http://schemas.openxmlformats.org/officeDocument/2006/relationships/slideLayout" Target="../slideLayouts/slideLayout7.xml"/><Relationship Id="rId6" Type="http://schemas.openxmlformats.org/officeDocument/2006/relationships/hyperlink" Target="&#21270;&#24037;/&#27694;&#23553;&#20998;&#31243;&#25511;&#21046;.swf" TargetMode="External"/><Relationship Id="rId5" Type="http://schemas.openxmlformats.org/officeDocument/2006/relationships/image" Target="../media/image1.wmf"/><Relationship Id="rId10" Type="http://schemas.openxmlformats.org/officeDocument/2006/relationships/image" Target="../media/image84.wmf"/><Relationship Id="rId4" Type="http://schemas.openxmlformats.org/officeDocument/2006/relationships/oleObject" Target="../embeddings/oleObject94.bin"/><Relationship Id="rId9" Type="http://schemas.openxmlformats.org/officeDocument/2006/relationships/oleObject" Target="../embeddings/oleObject96.bin"/></Relationships>
</file>

<file path=ppt/slides/_rels/slide91.x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1.wmf"/><Relationship Id="rId2" Type="http://schemas.openxmlformats.org/officeDocument/2006/relationships/oleObject" Target="../embeddings/oleObject97.bin"/><Relationship Id="rId1" Type="http://schemas.openxmlformats.org/officeDocument/2006/relationships/slideLayout" Target="../slideLayouts/slideLayout7.xml"/><Relationship Id="rId6" Type="http://schemas.openxmlformats.org/officeDocument/2006/relationships/oleObject" Target="../embeddings/oleObject99.bin"/><Relationship Id="rId5" Type="http://schemas.openxmlformats.org/officeDocument/2006/relationships/image" Target="../media/image85.wmf"/><Relationship Id="rId4" Type="http://schemas.openxmlformats.org/officeDocument/2006/relationships/oleObject" Target="../embeddings/oleObject98.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86.wmf"/><Relationship Id="rId7" Type="http://schemas.openxmlformats.org/officeDocument/2006/relationships/image" Target="../media/image85.w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5" Type="http://schemas.openxmlformats.org/officeDocument/2006/relationships/image" Target="../media/image87.wmf"/><Relationship Id="rId4" Type="http://schemas.openxmlformats.org/officeDocument/2006/relationships/oleObject" Target="../embeddings/oleObject101.bin"/><Relationship Id="rId9" Type="http://schemas.openxmlformats.org/officeDocument/2006/relationships/image" Target="../media/image82.w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104.bin"/><Relationship Id="rId1" Type="http://schemas.openxmlformats.org/officeDocument/2006/relationships/slideLayout" Target="../slideLayouts/slideLayout7.xml"/><Relationship Id="rId6" Type="http://schemas.openxmlformats.org/officeDocument/2006/relationships/oleObject" Target="../embeddings/oleObject106.bin"/><Relationship Id="rId5" Type="http://schemas.openxmlformats.org/officeDocument/2006/relationships/image" Target="../media/image89.wmf"/><Relationship Id="rId4" Type="http://schemas.openxmlformats.org/officeDocument/2006/relationships/oleObject" Target="../embeddings/oleObject105.bin"/><Relationship Id="rId9" Type="http://schemas.openxmlformats.org/officeDocument/2006/relationships/image" Target="../media/image91.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oleObject" Target="../embeddings/oleObject108.bin"/><Relationship Id="rId1" Type="http://schemas.openxmlformats.org/officeDocument/2006/relationships/slideLayout" Target="../slideLayouts/slideLayout7.xml"/><Relationship Id="rId4" Type="http://schemas.openxmlformats.org/officeDocument/2006/relationships/slide" Target="slide4.xml"/></Relationships>
</file>

<file path=ppt/slides/_rels/slide97.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109.bin"/><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10.bin"/><Relationship Id="rId1" Type="http://schemas.openxmlformats.org/officeDocument/2006/relationships/slideLayout" Target="../slideLayouts/slideLayout7.xml"/><Relationship Id="rId6" Type="http://schemas.openxmlformats.org/officeDocument/2006/relationships/hyperlink" Target="&#21270;&#24037;/&#21069;&#21453;&#39304;&#27604;&#36739;.jpg" TargetMode="External"/><Relationship Id="rId5" Type="http://schemas.openxmlformats.org/officeDocument/2006/relationships/image" Target="../media/image94.wmf"/><Relationship Id="rId4" Type="http://schemas.openxmlformats.org/officeDocument/2006/relationships/oleObject" Target="../embeddings/oleObject1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250825" y="1844675"/>
            <a:ext cx="8208963" cy="1627188"/>
          </a:xfrm>
          <a:solidFill>
            <a:schemeClr val="bg1"/>
          </a:solidFill>
        </p:spPr>
        <p:txBody>
          <a:bodyPr/>
          <a:lstStyle/>
          <a:p>
            <a:pPr eaLnBrk="1" hangingPunct="1"/>
            <a:r>
              <a:rPr lang="zh-CN" altLang="en-US" sz="5400" b="1" dirty="0">
                <a:solidFill>
                  <a:srgbClr val="333399"/>
                </a:solidFill>
                <a:latin typeface="华文新魏" panose="02010800040101010101" pitchFamily="2" charset="-122"/>
                <a:ea typeface="华文新魏" panose="02010800040101010101" pitchFamily="2" charset="-122"/>
              </a:rPr>
              <a:t>第八章   复杂控制系统</a:t>
            </a:r>
          </a:p>
        </p:txBody>
      </p:sp>
      <p:sp>
        <p:nvSpPr>
          <p:cNvPr id="72707" name="Rectangle 3"/>
          <p:cNvSpPr>
            <a:spLocks noGrp="1" noChangeArrowheads="1"/>
          </p:cNvSpPr>
          <p:nvPr>
            <p:ph type="subTitle" idx="1"/>
          </p:nvPr>
        </p:nvSpPr>
        <p:spPr>
          <a:xfrm>
            <a:off x="0" y="4724400"/>
            <a:ext cx="9144000" cy="695325"/>
          </a:xfrm>
          <a:noFill/>
        </p:spPr>
        <p:txBody>
          <a:bodyPr/>
          <a:lstStyle/>
          <a:p>
            <a:pPr eaLnBrk="1" hangingPunct="1"/>
            <a:r>
              <a:rPr lang="zh-CN" altLang="en-US" b="1" dirty="0">
                <a:solidFill>
                  <a:schemeClr val="hlink"/>
                </a:solidFill>
                <a:ea typeface="楷体_GB2312" pitchFamily="49" charset="-122"/>
              </a:rPr>
              <a:t>华东理工大学信息学院自动化系</a:t>
            </a:r>
            <a:endParaRPr lang="en-US" altLang="zh-CN" b="1" dirty="0">
              <a:solidFill>
                <a:schemeClr val="hlink"/>
              </a:solidFill>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hlinkClick r:id="rId2" action="ppaction://hlinkfile"/>
          </p:cNvPr>
          <p:cNvSpPr txBox="1">
            <a:spLocks noChangeArrowheads="1"/>
          </p:cNvSpPr>
          <p:nvPr/>
        </p:nvSpPr>
        <p:spPr bwMode="auto">
          <a:xfrm>
            <a:off x="1763713" y="5373688"/>
            <a:ext cx="5399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图</a:t>
            </a:r>
            <a:r>
              <a:rPr kumimoji="1" lang="zh-CN" altLang="en-US" sz="2800" b="1">
                <a:solidFill>
                  <a:srgbClr val="341EA4"/>
                </a:solidFill>
                <a:latin typeface="Times New Roman" panose="02020603050405020304" pitchFamily="18" charset="0"/>
              </a:rPr>
              <a:t>8-3  </a:t>
            </a:r>
            <a:r>
              <a:rPr kumimoji="1" lang="zh-CN" altLang="en-US" sz="2800" b="1">
                <a:solidFill>
                  <a:srgbClr val="341EA4"/>
                </a:solidFill>
                <a:latin typeface="Times New Roman" panose="02020603050405020304" pitchFamily="18" charset="0"/>
                <a:ea typeface="楷体_GB2312" pitchFamily="49" charset="-122"/>
              </a:rPr>
              <a:t>加热炉温度串级控制系统</a:t>
            </a:r>
          </a:p>
        </p:txBody>
      </p:sp>
      <p:graphicFrame>
        <p:nvGraphicFramePr>
          <p:cNvPr id="104453" name="Object 5"/>
          <p:cNvGraphicFramePr>
            <a:graphicFrameLocks noChangeAspect="1"/>
          </p:cNvGraphicFramePr>
          <p:nvPr/>
        </p:nvGraphicFramePr>
        <p:xfrm>
          <a:off x="539750" y="1052513"/>
          <a:ext cx="8093075" cy="3832225"/>
        </p:xfrm>
        <a:graphic>
          <a:graphicData uri="http://schemas.openxmlformats.org/presentationml/2006/ole">
            <mc:AlternateContent xmlns:mc="http://schemas.openxmlformats.org/markup-compatibility/2006">
              <mc:Choice xmlns:v="urn:schemas-microsoft-com:vml" Requires="v">
                <p:oleObj name="Picture2" r:id="rId3" imgW="5029200" imgH="2382012" progId="Word.Picture.8">
                  <p:embed/>
                </p:oleObj>
              </mc:Choice>
              <mc:Fallback>
                <p:oleObj name="Picture2" r:id="rId3" imgW="5029200" imgH="23820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052513"/>
                        <a:ext cx="8093075" cy="3832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4" name="Rectangle 1034"/>
          <p:cNvSpPr>
            <a:spLocks noChangeArrowheads="1"/>
          </p:cNvSpPr>
          <p:nvPr/>
        </p:nvSpPr>
        <p:spPr bwMode="auto">
          <a:xfrm>
            <a:off x="900113" y="1700213"/>
            <a:ext cx="2735262" cy="1223962"/>
          </a:xfrm>
          <a:prstGeom prst="rect">
            <a:avLst/>
          </a:prstGeom>
          <a:solidFill>
            <a:srgbClr val="CC3300"/>
          </a:solidFill>
          <a:ln w="9525">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5" name="Line 1035"/>
          <p:cNvSpPr>
            <a:spLocks noChangeShapeType="1"/>
          </p:cNvSpPr>
          <p:nvPr/>
        </p:nvSpPr>
        <p:spPr bwMode="auto">
          <a:xfrm>
            <a:off x="1660525" y="1700213"/>
            <a:ext cx="0" cy="1296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Effect transition="in" filter="blinds(horizontal)">
                                      <p:cBhvr>
                                        <p:cTn id="13" dur="500"/>
                                        <p:tgtEl>
                                          <p:spTgt spid="1044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8554"/>
                                        </p:tgtEl>
                                        <p:attrNameLst>
                                          <p:attrName>style.visibility</p:attrName>
                                        </p:attrNameLst>
                                      </p:cBhvr>
                                      <p:to>
                                        <p:strVal val="visible"/>
                                      </p:to>
                                    </p:set>
                                    <p:anim calcmode="lin" valueType="num">
                                      <p:cBhvr additive="base">
                                        <p:cTn id="18" dur="500" fill="hold"/>
                                        <p:tgtEl>
                                          <p:spTgt spid="108554"/>
                                        </p:tgtEl>
                                        <p:attrNameLst>
                                          <p:attrName>ppt_x</p:attrName>
                                        </p:attrNameLst>
                                      </p:cBhvr>
                                      <p:tavLst>
                                        <p:tav tm="0">
                                          <p:val>
                                            <p:strVal val="#ppt_x"/>
                                          </p:val>
                                        </p:tav>
                                        <p:tav tm="100000">
                                          <p:val>
                                            <p:strVal val="#ppt_x"/>
                                          </p:val>
                                        </p:tav>
                                      </p:tavLst>
                                    </p:anim>
                                    <p:anim calcmode="lin" valueType="num">
                                      <p:cBhvr additive="base">
                                        <p:cTn id="19" dur="500" fill="hold"/>
                                        <p:tgtEl>
                                          <p:spTgt spid="10855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08555"/>
                                        </p:tgtEl>
                                        <p:attrNameLst>
                                          <p:attrName>style.visibility</p:attrName>
                                        </p:attrNameLst>
                                      </p:cBhvr>
                                      <p:to>
                                        <p:strVal val="visible"/>
                                      </p:to>
                                    </p:set>
                                    <p:anim calcmode="lin" valueType="num">
                                      <p:cBhvr additive="base">
                                        <p:cTn id="24" dur="500" fill="hold"/>
                                        <p:tgtEl>
                                          <p:spTgt spid="108555"/>
                                        </p:tgtEl>
                                        <p:attrNameLst>
                                          <p:attrName>ppt_x</p:attrName>
                                        </p:attrNameLst>
                                      </p:cBhvr>
                                      <p:tavLst>
                                        <p:tav tm="0">
                                          <p:val>
                                            <p:strVal val="#ppt_x"/>
                                          </p:val>
                                        </p:tav>
                                        <p:tav tm="100000">
                                          <p:val>
                                            <p:strVal val="#ppt_x"/>
                                          </p:val>
                                        </p:tav>
                                      </p:tavLst>
                                    </p:anim>
                                    <p:anim calcmode="lin" valueType="num">
                                      <p:cBhvr additive="base">
                                        <p:cTn id="25" dur="500" fill="hold"/>
                                        <p:tgtEl>
                                          <p:spTgt spid="10855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grpId="1" nodeType="clickEffect">
                                  <p:stCondLst>
                                    <p:cond delay="0"/>
                                  </p:stCondLst>
                                  <p:childTnLst>
                                    <p:anim calcmode="lin" valueType="num">
                                      <p:cBhvr additive="base">
                                        <p:cTn id="29" dur="500"/>
                                        <p:tgtEl>
                                          <p:spTgt spid="108554"/>
                                        </p:tgtEl>
                                        <p:attrNameLst>
                                          <p:attrName>ppt_x</p:attrName>
                                        </p:attrNameLst>
                                      </p:cBhvr>
                                      <p:tavLst>
                                        <p:tav tm="0">
                                          <p:val>
                                            <p:strVal val="ppt_x"/>
                                          </p:val>
                                        </p:tav>
                                        <p:tav tm="100000">
                                          <p:val>
                                            <p:strVal val="ppt_x"/>
                                          </p:val>
                                        </p:tav>
                                      </p:tavLst>
                                    </p:anim>
                                    <p:anim calcmode="lin" valueType="num">
                                      <p:cBhvr additive="base">
                                        <p:cTn id="30" dur="500"/>
                                        <p:tgtEl>
                                          <p:spTgt spid="108554"/>
                                        </p:tgtEl>
                                        <p:attrNameLst>
                                          <p:attrName>ppt_y</p:attrName>
                                        </p:attrNameLst>
                                      </p:cBhvr>
                                      <p:tavLst>
                                        <p:tav tm="0">
                                          <p:val>
                                            <p:strVal val="ppt_y"/>
                                          </p:val>
                                        </p:tav>
                                        <p:tav tm="100000">
                                          <p:val>
                                            <p:strVal val="1+ppt_h/2"/>
                                          </p:val>
                                        </p:tav>
                                      </p:tavLst>
                                    </p:anim>
                                    <p:set>
                                      <p:cBhvr>
                                        <p:cTn id="31" dur="1" fill="hold">
                                          <p:stCondLst>
                                            <p:cond delay="499"/>
                                          </p:stCondLst>
                                        </p:cTn>
                                        <p:tgtEl>
                                          <p:spTgt spid="108554"/>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xit" presetSubtype="4" fill="hold" nodeType="clickEffect">
                                  <p:stCondLst>
                                    <p:cond delay="0"/>
                                  </p:stCondLst>
                                  <p:childTnLst>
                                    <p:anim calcmode="lin" valueType="num">
                                      <p:cBhvr additive="base">
                                        <p:cTn id="35" dur="500"/>
                                        <p:tgtEl>
                                          <p:spTgt spid="108555"/>
                                        </p:tgtEl>
                                        <p:attrNameLst>
                                          <p:attrName>ppt_x</p:attrName>
                                        </p:attrNameLst>
                                      </p:cBhvr>
                                      <p:tavLst>
                                        <p:tav tm="0">
                                          <p:val>
                                            <p:strVal val="ppt_x"/>
                                          </p:val>
                                        </p:tav>
                                        <p:tav tm="100000">
                                          <p:val>
                                            <p:strVal val="ppt_x"/>
                                          </p:val>
                                        </p:tav>
                                      </p:tavLst>
                                    </p:anim>
                                    <p:anim calcmode="lin" valueType="num">
                                      <p:cBhvr additive="base">
                                        <p:cTn id="36" dur="500"/>
                                        <p:tgtEl>
                                          <p:spTgt spid="108555"/>
                                        </p:tgtEl>
                                        <p:attrNameLst>
                                          <p:attrName>ppt_y</p:attrName>
                                        </p:attrNameLst>
                                      </p:cBhvr>
                                      <p:tavLst>
                                        <p:tav tm="0">
                                          <p:val>
                                            <p:strVal val="ppt_y"/>
                                          </p:val>
                                        </p:tav>
                                        <p:tav tm="100000">
                                          <p:val>
                                            <p:strVal val="1+ppt_h/2"/>
                                          </p:val>
                                        </p:tav>
                                      </p:tavLst>
                                    </p:anim>
                                    <p:set>
                                      <p:cBhvr>
                                        <p:cTn id="37" dur="1" fill="hold">
                                          <p:stCondLst>
                                            <p:cond delay="499"/>
                                          </p:stCondLst>
                                        </p:cTn>
                                        <p:tgtEl>
                                          <p:spTgt spid="1085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8554" grpId="0" animBg="1"/>
      <p:bldP spid="108554"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81" name="Object 9"/>
          <p:cNvGraphicFramePr>
            <a:graphicFrameLocks noChangeAspect="1"/>
          </p:cNvGraphicFramePr>
          <p:nvPr/>
        </p:nvGraphicFramePr>
        <p:xfrm>
          <a:off x="457200" y="401638"/>
          <a:ext cx="4648200" cy="2090737"/>
        </p:xfrm>
        <a:graphic>
          <a:graphicData uri="http://schemas.openxmlformats.org/presentationml/2006/ole">
            <mc:AlternateContent xmlns:mc="http://schemas.openxmlformats.org/markup-compatibility/2006">
              <mc:Choice xmlns:v="urn:schemas-microsoft-com:vml" Requires="v">
                <p:oleObj name="Picture2" r:id="rId2" imgW="3343656" imgH="1505712" progId="Word.Picture.8">
                  <p:embed/>
                </p:oleObj>
              </mc:Choice>
              <mc:Fallback>
                <p:oleObj name="Picture2" r:id="rId2" imgW="3343656" imgH="150571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1638"/>
                        <a:ext cx="4648200" cy="20907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2" name="Object 10"/>
          <p:cNvGraphicFramePr>
            <a:graphicFrameLocks noChangeAspect="1"/>
          </p:cNvGraphicFramePr>
          <p:nvPr>
            <p:extLst>
              <p:ext uri="{D42A27DB-BD31-4B8C-83A1-F6EECF244321}">
                <p14:modId xmlns:p14="http://schemas.microsoft.com/office/powerpoint/2010/main" val="170902534"/>
              </p:ext>
            </p:extLst>
          </p:nvPr>
        </p:nvGraphicFramePr>
        <p:xfrm>
          <a:off x="1115616" y="3063875"/>
          <a:ext cx="3535363" cy="1812925"/>
        </p:xfrm>
        <a:graphic>
          <a:graphicData uri="http://schemas.openxmlformats.org/presentationml/2006/ole">
            <mc:AlternateContent xmlns:mc="http://schemas.openxmlformats.org/markup-compatibility/2006">
              <mc:Choice xmlns:v="urn:schemas-microsoft-com:vml" Requires="v">
                <p:oleObj name="Picture2" r:id="rId4" imgW="2543556" imgH="1304544" progId="Word.Picture.8">
                  <p:embed/>
                </p:oleObj>
              </mc:Choice>
              <mc:Fallback>
                <p:oleObj name="Picture2" r:id="rId4" imgW="2543556" imgH="1304544"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063875"/>
                        <a:ext cx="3535363" cy="1812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2" name="Text Box 4"/>
          <p:cNvSpPr txBox="1">
            <a:spLocks noChangeArrowheads="1"/>
          </p:cNvSpPr>
          <p:nvPr/>
        </p:nvSpPr>
        <p:spPr bwMode="auto">
          <a:xfrm>
            <a:off x="1981200" y="2667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a:t>
            </a:r>
            <a:r>
              <a:rPr kumimoji="1" lang="en-US" altLang="zh-CN" sz="2000" b="1" dirty="0">
                <a:solidFill>
                  <a:srgbClr val="341EA4"/>
                </a:solidFill>
                <a:latin typeface="Times New Roman" panose="02020603050405020304" pitchFamily="18" charset="0"/>
                <a:ea typeface="楷体_GB2312" pitchFamily="49" charset="-122"/>
              </a:rPr>
              <a:t>a)</a:t>
            </a:r>
            <a:r>
              <a:rPr kumimoji="1" lang="zh-CN" altLang="en-US" sz="2000" b="1" dirty="0">
                <a:solidFill>
                  <a:srgbClr val="341EA4"/>
                </a:solidFill>
                <a:latin typeface="Times New Roman" panose="02020603050405020304" pitchFamily="18" charset="0"/>
                <a:ea typeface="楷体_GB2312" pitchFamily="49" charset="-122"/>
              </a:rPr>
              <a:t>反馈控制</a:t>
            </a:r>
          </a:p>
        </p:txBody>
      </p:sp>
      <p:sp>
        <p:nvSpPr>
          <p:cNvPr id="155653" name="Text Box 5"/>
          <p:cNvSpPr txBox="1">
            <a:spLocks noChangeArrowheads="1"/>
          </p:cNvSpPr>
          <p:nvPr/>
        </p:nvSpPr>
        <p:spPr bwMode="auto">
          <a:xfrm>
            <a:off x="1981200" y="52578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a:t>
            </a:r>
            <a:r>
              <a:rPr kumimoji="1" lang="en-US" altLang="zh-CN" sz="2000" b="1" dirty="0">
                <a:solidFill>
                  <a:srgbClr val="341EA4"/>
                </a:solidFill>
                <a:latin typeface="Times New Roman" panose="02020603050405020304" pitchFamily="18" charset="0"/>
                <a:ea typeface="楷体_GB2312" pitchFamily="49" charset="-122"/>
              </a:rPr>
              <a:t>b)</a:t>
            </a:r>
            <a:r>
              <a:rPr kumimoji="1" lang="zh-CN" altLang="en-US" sz="2000" b="1" dirty="0">
                <a:solidFill>
                  <a:srgbClr val="341EA4"/>
                </a:solidFill>
                <a:latin typeface="Times New Roman" panose="02020603050405020304" pitchFamily="18" charset="0"/>
                <a:ea typeface="楷体_GB2312" pitchFamily="49" charset="-122"/>
              </a:rPr>
              <a:t>前馈控制</a:t>
            </a:r>
          </a:p>
        </p:txBody>
      </p:sp>
      <p:sp>
        <p:nvSpPr>
          <p:cNvPr id="155654" name="Text Box 6"/>
          <p:cNvSpPr txBox="1">
            <a:spLocks noChangeArrowheads="1"/>
          </p:cNvSpPr>
          <p:nvPr/>
        </p:nvSpPr>
        <p:spPr bwMode="auto">
          <a:xfrm>
            <a:off x="609600" y="5791200"/>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8-23  两种加热炉温度控制系统方块图</a:t>
            </a:r>
            <a:endParaRPr kumimoji="1" lang="en-US" altLang="zh-CN" sz="2000" b="1" dirty="0">
              <a:solidFill>
                <a:srgbClr val="341EA4"/>
              </a:solidFill>
              <a:latin typeface="Times New Roman" panose="02020603050405020304" pitchFamily="18" charset="0"/>
              <a:ea typeface="楷体_GB2312" pitchFamily="49" charset="-122"/>
            </a:endParaRPr>
          </a:p>
        </p:txBody>
      </p:sp>
      <p:sp>
        <p:nvSpPr>
          <p:cNvPr id="155656" name="Text Box 8"/>
          <p:cNvSpPr txBox="1">
            <a:spLocks noChangeArrowheads="1"/>
          </p:cNvSpPr>
          <p:nvPr/>
        </p:nvSpPr>
        <p:spPr bwMode="auto">
          <a:xfrm>
            <a:off x="5257800" y="533400"/>
            <a:ext cx="3352800" cy="222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反馈控制特点</a:t>
            </a:r>
            <a:r>
              <a:rPr kumimoji="1" lang="zh-CN" altLang="en-US" sz="3200" b="1" dirty="0">
                <a:solidFill>
                  <a:srgbClr val="CC3300"/>
                </a:solidFill>
                <a:latin typeface="Times New Roman" panose="02020603050405020304" pitchFamily="18" charset="0"/>
              </a:rPr>
              <a:t>：</a:t>
            </a:r>
            <a:endParaRPr kumimoji="1" lang="zh-CN" altLang="en-US" sz="2400" b="1" dirty="0">
              <a:solidFill>
                <a:srgbClr val="CC3300"/>
              </a:solidFill>
              <a:latin typeface="Times New Roman" panose="02020603050405020304" pitchFamily="18" charset="0"/>
              <a:ea typeface="楷体_GB2312" pitchFamily="49" charset="-122"/>
            </a:endParaRP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(1)是闭环控制系统</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(2)控制滞后</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(3)可克服所有扰动</a:t>
            </a:r>
            <a:endParaRPr kumimoji="1" lang="zh-CN" altLang="en-US" sz="3200" b="1" dirty="0">
              <a:solidFill>
                <a:srgbClr val="341EA4"/>
              </a:solidFill>
              <a:latin typeface="Times New Roman" panose="02020603050405020304" pitchFamily="18" charset="0"/>
            </a:endParaRPr>
          </a:p>
        </p:txBody>
      </p:sp>
      <p:sp>
        <p:nvSpPr>
          <p:cNvPr id="155657" name="Text Box 9"/>
          <p:cNvSpPr txBox="1">
            <a:spLocks noChangeArrowheads="1"/>
          </p:cNvSpPr>
          <p:nvPr/>
        </p:nvSpPr>
        <p:spPr bwMode="auto">
          <a:xfrm>
            <a:off x="5257800" y="3352800"/>
            <a:ext cx="33528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前馈控制特点</a:t>
            </a:r>
            <a:r>
              <a:rPr kumimoji="1" lang="zh-CN" altLang="en-US" sz="3200" b="1" dirty="0">
                <a:solidFill>
                  <a:srgbClr val="CC3300"/>
                </a:solidFill>
                <a:latin typeface="Times New Roman" panose="02020603050405020304" pitchFamily="18" charset="0"/>
              </a:rPr>
              <a:t>：</a:t>
            </a:r>
            <a:endParaRPr kumimoji="1" lang="zh-CN" altLang="en-US" sz="2400" b="1" dirty="0">
              <a:solidFill>
                <a:srgbClr val="CC3300"/>
              </a:solidFill>
              <a:latin typeface="Times New Roman" panose="02020603050405020304" pitchFamily="18" charset="0"/>
              <a:ea typeface="楷体_GB2312" pitchFamily="49" charset="-122"/>
            </a:endParaRP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(1)是开环控制系统</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(2) 控制及时</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(3)只能克服所测量的扰动</a:t>
            </a:r>
            <a:endParaRPr kumimoji="1" lang="zh-CN" altLang="en-US" sz="3200" b="1" dirty="0">
              <a:solidFill>
                <a:srgbClr val="341EA4"/>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65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565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565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565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5656">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5657">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5657">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56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P spid="155653" grpId="0"/>
      <p:bldP spid="15565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304800" y="304800"/>
            <a:ext cx="3841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a:t>
            </a:r>
            <a:r>
              <a:rPr kumimoji="1" lang="en-US" altLang="zh-CN" sz="2800" b="1" dirty="0">
                <a:solidFill>
                  <a:srgbClr val="CC3300"/>
                </a:solidFill>
                <a:latin typeface="Times New Roman" panose="02020603050405020304" pitchFamily="18" charset="0"/>
                <a:ea typeface="楷体_GB2312" pitchFamily="49" charset="-122"/>
              </a:rPr>
              <a:t>5</a:t>
            </a:r>
            <a:r>
              <a:rPr kumimoji="1" lang="zh-CN" altLang="en-US" sz="2800" b="1" dirty="0">
                <a:solidFill>
                  <a:srgbClr val="CC3300"/>
                </a:solidFill>
                <a:latin typeface="Times New Roman" panose="02020603050405020304" pitchFamily="18" charset="0"/>
                <a:ea typeface="楷体_GB2312" pitchFamily="49" charset="-122"/>
              </a:rPr>
              <a:t>.3 前馈控制系统类型</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56675" name="Rectangle 3"/>
          <p:cNvSpPr>
            <a:spLocks noChangeArrowheads="1"/>
          </p:cNvSpPr>
          <p:nvPr/>
        </p:nvSpPr>
        <p:spPr bwMode="auto">
          <a:xfrm>
            <a:off x="304800" y="838200"/>
            <a:ext cx="8534400" cy="2073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(1)单纯的前馈控制系统</a:t>
            </a:r>
          </a:p>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静态前馈：</a:t>
            </a:r>
            <a:r>
              <a:rPr kumimoji="1" lang="zh-CN" altLang="en-US" sz="2400" b="1" dirty="0">
                <a:solidFill>
                  <a:srgbClr val="341EA4"/>
                </a:solidFill>
                <a:latin typeface="Times New Roman" panose="02020603050405020304" pitchFamily="18" charset="0"/>
                <a:ea typeface="楷体_GB2312" pitchFamily="49" charset="-122"/>
              </a:rPr>
              <a:t>在扰动作用下，前馈补偿作用只能最终使被控变量回到要求的设定值，而不考虑补偿过程中的偏差大小。</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        前馈控制器的输出信号与输入信号只要保持比例关系</a:t>
            </a:r>
          </a:p>
        </p:txBody>
      </p:sp>
      <p:graphicFrame>
        <p:nvGraphicFramePr>
          <p:cNvPr id="158726" name="Object 6"/>
          <p:cNvGraphicFramePr>
            <a:graphicFrameLocks noChangeAspect="1"/>
          </p:cNvGraphicFramePr>
          <p:nvPr/>
        </p:nvGraphicFramePr>
        <p:xfrm>
          <a:off x="3048000" y="3048000"/>
          <a:ext cx="1828800" cy="558800"/>
        </p:xfrm>
        <a:graphic>
          <a:graphicData uri="http://schemas.openxmlformats.org/presentationml/2006/ole">
            <mc:AlternateContent xmlns:mc="http://schemas.openxmlformats.org/markup-compatibility/2006">
              <mc:Choice xmlns:v="urn:schemas-microsoft-com:vml" Requires="v">
                <p:oleObj name="Equation" r:id="rId2" imgW="749300" imgH="228600" progId="Equation.DSMT4">
                  <p:embed/>
                </p:oleObj>
              </mc:Choice>
              <mc:Fallback>
                <p:oleObj name="Equation" r:id="rId2" imgW="749300" imgH="228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48000"/>
                        <a:ext cx="1828800" cy="558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8" name="Rectangle 6"/>
          <p:cNvSpPr>
            <a:spLocks noChangeArrowheads="1"/>
          </p:cNvSpPr>
          <p:nvPr/>
        </p:nvSpPr>
        <p:spPr bwMode="auto">
          <a:xfrm>
            <a:off x="381000" y="36576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其中，</a:t>
            </a:r>
            <a:r>
              <a:rPr kumimoji="1" lang="en-US" altLang="zh-CN" sz="2400" b="1" dirty="0" err="1">
                <a:solidFill>
                  <a:srgbClr val="341EA4"/>
                </a:solidFill>
                <a:latin typeface="Times New Roman" panose="02020603050405020304" pitchFamily="18" charset="0"/>
                <a:cs typeface="Times New Roman" panose="02020603050405020304" pitchFamily="18" charset="0"/>
              </a:rPr>
              <a:t>Δ</a:t>
            </a:r>
            <a:r>
              <a:rPr kumimoji="1" lang="en-US" altLang="zh-CN" sz="2400" b="1" i="1" dirty="0" err="1">
                <a:solidFill>
                  <a:srgbClr val="341EA4"/>
                </a:solidFill>
                <a:latin typeface="Times New Roman" panose="02020603050405020304" pitchFamily="18" charset="0"/>
                <a:cs typeface="Times New Roman" panose="02020603050405020304" pitchFamily="18" charset="0"/>
              </a:rPr>
              <a:t>p</a:t>
            </a:r>
            <a:r>
              <a:rPr kumimoji="1" lang="zh-CN" altLang="en-US" sz="2400" b="1" dirty="0">
                <a:solidFill>
                  <a:srgbClr val="341EA4"/>
                </a:solidFill>
                <a:latin typeface="Times New Roman" panose="02020603050405020304" pitchFamily="18" charset="0"/>
                <a:ea typeface="楷体_GB2312" pitchFamily="49" charset="-122"/>
              </a:rPr>
              <a:t>是输出信号，</a:t>
            </a:r>
            <a:r>
              <a:rPr kumimoji="1" lang="en-US" altLang="zh-CN" sz="2400" b="1" dirty="0">
                <a:solidFill>
                  <a:srgbClr val="341EA4"/>
                </a:solidFill>
                <a:latin typeface="Times New Roman" panose="02020603050405020304" pitchFamily="18" charset="0"/>
                <a:cs typeface="Times New Roman" panose="02020603050405020304" pitchFamily="18" charset="0"/>
              </a:rPr>
              <a:t>Δ</a:t>
            </a:r>
            <a:r>
              <a:rPr kumimoji="1" lang="en-US" altLang="zh-CN" sz="2400" b="1" i="1" dirty="0">
                <a:solidFill>
                  <a:srgbClr val="341EA4"/>
                </a:solidFill>
                <a:latin typeface="Times New Roman" panose="02020603050405020304" pitchFamily="18" charset="0"/>
                <a:cs typeface="Times New Roman" panose="02020603050405020304" pitchFamily="18" charset="0"/>
              </a:rPr>
              <a:t>F</a:t>
            </a:r>
            <a:r>
              <a:rPr kumimoji="1" lang="zh-CN" altLang="en-US" sz="2400" b="1" dirty="0">
                <a:solidFill>
                  <a:srgbClr val="341EA4"/>
                </a:solidFill>
                <a:latin typeface="Times New Roman" panose="02020603050405020304" pitchFamily="18" charset="0"/>
                <a:ea typeface="楷体_GB2312" pitchFamily="49" charset="-122"/>
              </a:rPr>
              <a:t>是输入信号，</a:t>
            </a:r>
            <a:r>
              <a:rPr kumimoji="1" lang="en-US" altLang="zh-CN" sz="2400" b="1" i="1" dirty="0" err="1">
                <a:solidFill>
                  <a:srgbClr val="341EA4"/>
                </a:solidFill>
                <a:latin typeface="Times New Roman" panose="02020603050405020304" pitchFamily="18" charset="0"/>
                <a:ea typeface="楷体_GB2312" pitchFamily="49" charset="-122"/>
              </a:rPr>
              <a:t>K</a:t>
            </a:r>
            <a:r>
              <a:rPr kumimoji="1" lang="en-US" altLang="zh-CN" sz="1400" b="1" i="1" dirty="0" err="1">
                <a:solidFill>
                  <a:srgbClr val="341EA4"/>
                </a:solidFill>
                <a:latin typeface="Times New Roman" panose="02020603050405020304" pitchFamily="18" charset="0"/>
                <a:ea typeface="楷体_GB2312" pitchFamily="49" charset="-122"/>
              </a:rPr>
              <a:t>d</a:t>
            </a:r>
            <a:r>
              <a:rPr kumimoji="1" lang="zh-CN" altLang="en-US" sz="2400" b="1" dirty="0">
                <a:solidFill>
                  <a:srgbClr val="341EA4"/>
                </a:solidFill>
                <a:latin typeface="Times New Roman" panose="02020603050405020304" pitchFamily="18" charset="0"/>
                <a:ea typeface="楷体_GB2312" pitchFamily="49" charset="-122"/>
              </a:rPr>
              <a:t>是前馈系数</a:t>
            </a:r>
          </a:p>
        </p:txBody>
      </p:sp>
      <p:graphicFrame>
        <p:nvGraphicFramePr>
          <p:cNvPr id="158727" name="Object 7"/>
          <p:cNvGraphicFramePr>
            <a:graphicFrameLocks noChangeAspect="1"/>
          </p:cNvGraphicFramePr>
          <p:nvPr/>
        </p:nvGraphicFramePr>
        <p:xfrm>
          <a:off x="2411413" y="4149725"/>
          <a:ext cx="4032250" cy="2622550"/>
        </p:xfrm>
        <a:graphic>
          <a:graphicData uri="http://schemas.openxmlformats.org/presentationml/2006/ole">
            <mc:AlternateContent xmlns:mc="http://schemas.openxmlformats.org/markup-compatibility/2006">
              <mc:Choice xmlns:v="urn:schemas-microsoft-com:vml" Requires="v">
                <p:oleObj name="图片" r:id="rId4" imgW="3675888" imgH="2395728" progId="Word.Picture.8">
                  <p:embed/>
                </p:oleObj>
              </mc:Choice>
              <mc:Fallback>
                <p:oleObj name="图片" r:id="rId4" imgW="3675888" imgH="2395728"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4149725"/>
                        <a:ext cx="4032250" cy="26225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7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ChangeArrowheads="1"/>
          </p:cNvSpPr>
          <p:nvPr/>
        </p:nvSpPr>
        <p:spPr bwMode="auto">
          <a:xfrm>
            <a:off x="395536" y="363997"/>
            <a:ext cx="8534400"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rgbClr val="CC3300"/>
                </a:solidFill>
                <a:latin typeface="Times New Roman" panose="02020603050405020304" pitchFamily="18" charset="0"/>
                <a:ea typeface="楷体_GB2312" pitchFamily="49" charset="-122"/>
              </a:rPr>
              <a:t> </a:t>
            </a:r>
            <a:r>
              <a:rPr kumimoji="1" lang="zh-CN" altLang="en-US" sz="2400" b="1" dirty="0">
                <a:solidFill>
                  <a:srgbClr val="CC3300"/>
                </a:solidFill>
                <a:latin typeface="Times New Roman" panose="02020603050405020304" pitchFamily="18" charset="0"/>
                <a:ea typeface="楷体_GB2312" pitchFamily="49" charset="-122"/>
              </a:rPr>
              <a:t>如果为了进一步改善控制质量，就需要测量更多的扰动量</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增加燃料流量、进料原油的温度，构成了下面的静态前馈控制系统</a:t>
            </a:r>
          </a:p>
        </p:txBody>
      </p:sp>
      <p:graphicFrame>
        <p:nvGraphicFramePr>
          <p:cNvPr id="204807" name="Object 7"/>
          <p:cNvGraphicFramePr>
            <a:graphicFrameLocks noChangeAspect="1"/>
          </p:cNvGraphicFramePr>
          <p:nvPr>
            <p:extLst>
              <p:ext uri="{D42A27DB-BD31-4B8C-83A1-F6EECF244321}">
                <p14:modId xmlns:p14="http://schemas.microsoft.com/office/powerpoint/2010/main" val="761647847"/>
              </p:ext>
            </p:extLst>
          </p:nvPr>
        </p:nvGraphicFramePr>
        <p:xfrm>
          <a:off x="1403648" y="1616054"/>
          <a:ext cx="6672263" cy="3335338"/>
        </p:xfrm>
        <a:graphic>
          <a:graphicData uri="http://schemas.openxmlformats.org/presentationml/2006/ole">
            <mc:AlternateContent xmlns:mc="http://schemas.openxmlformats.org/markup-compatibility/2006">
              <mc:Choice xmlns:v="urn:schemas-microsoft-com:vml" Requires="v">
                <p:oleObj name="Picture2" r:id="rId2" imgW="5163312" imgH="2581656" progId="Word.Picture.8">
                  <p:embed/>
                </p:oleObj>
              </mc:Choice>
              <mc:Fallback>
                <p:oleObj name="Picture2" r:id="rId2" imgW="5163312" imgH="258165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616054"/>
                        <a:ext cx="6672263" cy="333533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8" name="Text Box 8"/>
          <p:cNvSpPr txBox="1">
            <a:spLocks noChangeArrowheads="1"/>
          </p:cNvSpPr>
          <p:nvPr/>
        </p:nvSpPr>
        <p:spPr bwMode="auto">
          <a:xfrm>
            <a:off x="2267744" y="4819149"/>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8-24  加热炉静态前馈控制系统</a:t>
            </a:r>
          </a:p>
        </p:txBody>
      </p:sp>
      <p:sp>
        <p:nvSpPr>
          <p:cNvPr id="5" name="Rectangle 3"/>
          <p:cNvSpPr>
            <a:spLocks noChangeArrowheads="1"/>
          </p:cNvSpPr>
          <p:nvPr/>
        </p:nvSpPr>
        <p:spPr bwMode="auto">
          <a:xfrm>
            <a:off x="467544" y="5432909"/>
            <a:ext cx="792088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从流量的角度来说，</a:t>
            </a:r>
            <a:r>
              <a:rPr kumimoji="1" lang="zh-CN" altLang="en-US" sz="2400" b="1" dirty="0">
                <a:solidFill>
                  <a:srgbClr val="341EA4"/>
                </a:solidFill>
                <a:latin typeface="Times New Roman" panose="02020603050405020304" pitchFamily="18" charset="0"/>
                <a:ea typeface="楷体_GB2312" pitchFamily="49" charset="-122"/>
              </a:rPr>
              <a:t>该系统是一个</a:t>
            </a:r>
            <a:r>
              <a:rPr kumimoji="1" lang="zh-CN" altLang="en-US" sz="2400" b="1" dirty="0">
                <a:solidFill>
                  <a:srgbClr val="CC3300"/>
                </a:solidFill>
                <a:latin typeface="Times New Roman" panose="02020603050405020304" pitchFamily="18" charset="0"/>
                <a:ea typeface="楷体_GB2312" pitchFamily="49" charset="-122"/>
              </a:rPr>
              <a:t>单闭环比值控制系统。</a:t>
            </a:r>
          </a:p>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从被控变量</a:t>
            </a:r>
            <a:r>
              <a:rPr kumimoji="1" lang="en-US" altLang="zh-CN" sz="2400" b="1" dirty="0">
                <a:solidFill>
                  <a:srgbClr val="CC3300"/>
                </a:solidFill>
                <a:latin typeface="Times New Roman" panose="02020603050405020304" pitchFamily="18" charset="0"/>
                <a:ea typeface="楷体_GB2312" pitchFamily="49" charset="-122"/>
              </a:rPr>
              <a:t>T</a:t>
            </a:r>
            <a:r>
              <a:rPr kumimoji="1" lang="zh-CN" altLang="en-US" sz="2400" b="1" dirty="0">
                <a:solidFill>
                  <a:srgbClr val="341EA4"/>
                </a:solidFill>
                <a:latin typeface="Times New Roman" panose="02020603050405020304" pitchFamily="18" charset="0"/>
                <a:ea typeface="楷体_GB2312" pitchFamily="49" charset="-122"/>
              </a:rPr>
              <a:t>的角度，是一个</a:t>
            </a:r>
            <a:r>
              <a:rPr kumimoji="1" lang="zh-CN" altLang="en-US" sz="2400" b="1" dirty="0">
                <a:solidFill>
                  <a:srgbClr val="CC3300"/>
                </a:solidFill>
                <a:latin typeface="Times New Roman" panose="02020603050405020304" pitchFamily="18" charset="0"/>
                <a:ea typeface="楷体_GB2312" pitchFamily="49" charset="-122"/>
              </a:rPr>
              <a:t>静态前馈控制系统。</a:t>
            </a:r>
            <a:endParaRPr kumimoji="1" lang="en-US" altLang="zh-CN" sz="2400" b="1" dirty="0">
              <a:solidFill>
                <a:srgbClr val="341EA4"/>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ChangeArrowheads="1"/>
          </p:cNvSpPr>
          <p:nvPr/>
        </p:nvSpPr>
        <p:spPr bwMode="auto">
          <a:xfrm>
            <a:off x="611560" y="1628800"/>
            <a:ext cx="792088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动态前馈：</a:t>
            </a:r>
            <a:r>
              <a:rPr kumimoji="1" lang="zh-CN" altLang="en-US" sz="2800" b="1" dirty="0">
                <a:solidFill>
                  <a:srgbClr val="341EA4"/>
                </a:solidFill>
                <a:latin typeface="Times New Roman" panose="02020603050405020304" pitchFamily="18" charset="0"/>
                <a:ea typeface="楷体_GB2312" pitchFamily="49" charset="-122"/>
              </a:rPr>
              <a:t>目的是在任何时刻均实现对扰动影响的补偿，使被控变量完全或基本上保持不变。</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通过调节前馈控制器的时间常数来实现。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04800" y="304800"/>
            <a:ext cx="3665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(3) 前馈-反馈控制系统</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57699" name="Rectangle 3"/>
          <p:cNvSpPr>
            <a:spLocks noChangeArrowheads="1"/>
          </p:cNvSpPr>
          <p:nvPr/>
        </p:nvSpPr>
        <p:spPr bwMode="auto">
          <a:xfrm>
            <a:off x="228600" y="990600"/>
            <a:ext cx="8534400"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rgbClr val="000000"/>
                </a:solidFill>
                <a:latin typeface="Times New Roman" panose="02020603050405020304" pitchFamily="18" charset="0"/>
                <a:ea typeface="楷体_GB2312" pitchFamily="49" charset="-122"/>
              </a:rPr>
              <a:t>        </a:t>
            </a:r>
            <a:r>
              <a:rPr kumimoji="1" lang="zh-CN" altLang="en-US" sz="2400" b="1" dirty="0">
                <a:solidFill>
                  <a:srgbClr val="341EA4"/>
                </a:solidFill>
                <a:latin typeface="Times New Roman" panose="02020603050405020304" pitchFamily="18" charset="0"/>
                <a:ea typeface="楷体_GB2312" pitchFamily="49" charset="-122"/>
              </a:rPr>
              <a:t>前馈控制系统只能克服所测量扰动对被控变量的影响，因此将其与反馈控制相结合，构成</a:t>
            </a:r>
            <a:r>
              <a:rPr kumimoji="1" lang="zh-CN" altLang="en-US" sz="2400" b="1" dirty="0">
                <a:solidFill>
                  <a:srgbClr val="CC3300"/>
                </a:solidFill>
                <a:latin typeface="Times New Roman" panose="02020603050405020304" pitchFamily="18" charset="0"/>
                <a:ea typeface="楷体_GB2312" pitchFamily="49" charset="-122"/>
              </a:rPr>
              <a:t>前馈-反馈控制。</a:t>
            </a:r>
          </a:p>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优点：</a:t>
            </a:r>
            <a:r>
              <a:rPr kumimoji="1" lang="zh-CN" altLang="en-US" sz="2400" b="1" dirty="0">
                <a:solidFill>
                  <a:srgbClr val="341EA4"/>
                </a:solidFill>
                <a:latin typeface="Times New Roman" panose="02020603050405020304" pitchFamily="18" charset="0"/>
                <a:ea typeface="楷体_GB2312" pitchFamily="49" charset="-122"/>
              </a:rPr>
              <a:t>前馈控制用来克服可以预见的主要扰动；反馈控制用来消除对于前馈控制不能补偿的一些扰动。</a:t>
            </a:r>
          </a:p>
        </p:txBody>
      </p:sp>
      <p:graphicFrame>
        <p:nvGraphicFramePr>
          <p:cNvPr id="157700" name="Object 4"/>
          <p:cNvGraphicFramePr>
            <a:graphicFrameLocks noChangeAspect="1"/>
          </p:cNvGraphicFramePr>
          <p:nvPr/>
        </p:nvGraphicFramePr>
        <p:xfrm>
          <a:off x="179388" y="3141663"/>
          <a:ext cx="4419600" cy="2873375"/>
        </p:xfrm>
        <a:graphic>
          <a:graphicData uri="http://schemas.openxmlformats.org/presentationml/2006/ole">
            <mc:AlternateContent xmlns:mc="http://schemas.openxmlformats.org/markup-compatibility/2006">
              <mc:Choice xmlns:v="urn:schemas-microsoft-com:vml" Requires="v">
                <p:oleObj name="Picture2" r:id="rId2" imgW="3677412" imgH="2391156" progId="Word.Picture.8">
                  <p:embed/>
                </p:oleObj>
              </mc:Choice>
              <mc:Fallback>
                <p:oleObj name="Picture2" r:id="rId2" imgW="3677412" imgH="2391156"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141663"/>
                        <a:ext cx="4419600" cy="287337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1" name="Text Box 5"/>
          <p:cNvSpPr txBox="1">
            <a:spLocks noChangeArrowheads="1"/>
          </p:cNvSpPr>
          <p:nvPr/>
        </p:nvSpPr>
        <p:spPr bwMode="auto">
          <a:xfrm>
            <a:off x="2209800" y="609600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latin typeface="Times New Roman" panose="02020603050405020304" pitchFamily="18" charset="0"/>
                <a:ea typeface="楷体_GB2312" pitchFamily="49" charset="-122"/>
              </a:rPr>
              <a:t>8-25  加热炉前馈-反馈控制系统及方块图</a:t>
            </a:r>
          </a:p>
        </p:txBody>
      </p:sp>
      <p:graphicFrame>
        <p:nvGraphicFramePr>
          <p:cNvPr id="157702" name="Object 6"/>
          <p:cNvGraphicFramePr>
            <a:graphicFrameLocks noChangeAspect="1"/>
          </p:cNvGraphicFramePr>
          <p:nvPr/>
        </p:nvGraphicFramePr>
        <p:xfrm>
          <a:off x="4724400" y="3284538"/>
          <a:ext cx="4419600" cy="2390775"/>
        </p:xfrm>
        <a:graphic>
          <a:graphicData uri="http://schemas.openxmlformats.org/presentationml/2006/ole">
            <mc:AlternateContent xmlns:mc="http://schemas.openxmlformats.org/markup-compatibility/2006">
              <mc:Choice xmlns:v="urn:schemas-microsoft-com:vml" Requires="v">
                <p:oleObj name="Picture2" r:id="rId4" imgW="3343656" imgH="1810512" progId="Word.Picture.8">
                  <p:embed/>
                </p:oleObj>
              </mc:Choice>
              <mc:Fallback>
                <p:oleObj name="Picture2" r:id="rId4" imgW="3343656" imgH="1810512"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84538"/>
                        <a:ext cx="4419600" cy="239077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77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7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304800" y="381000"/>
            <a:ext cx="3903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(4) 前馈控制系统的应用</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59747" name="Rectangle 3"/>
          <p:cNvSpPr>
            <a:spLocks noChangeArrowheads="1"/>
          </p:cNvSpPr>
          <p:nvPr/>
        </p:nvSpPr>
        <p:spPr bwMode="auto">
          <a:xfrm>
            <a:off x="304800" y="11430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前馈控制作用的选择</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59748" name="Rectangle 4"/>
          <p:cNvSpPr>
            <a:spLocks noChangeArrowheads="1"/>
          </p:cNvSpPr>
          <p:nvPr/>
        </p:nvSpPr>
        <p:spPr bwMode="auto">
          <a:xfrm>
            <a:off x="381000" y="1828800"/>
            <a:ext cx="84582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通过</a:t>
            </a:r>
            <a:r>
              <a:rPr kumimoji="1" lang="zh-CN" altLang="en-US" sz="2800" b="1" dirty="0">
                <a:solidFill>
                  <a:srgbClr val="CC3300"/>
                </a:solidFill>
                <a:latin typeface="Times New Roman" panose="02020603050405020304" pitchFamily="18" charset="0"/>
                <a:ea typeface="楷体_GB2312" pitchFamily="49" charset="-122"/>
              </a:rPr>
              <a:t>分析过程控制通道和扰动通道的反应快慢（的大小）来合理选用。</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①当</a:t>
            </a:r>
            <a:r>
              <a:rPr kumimoji="1" lang="en-US" altLang="zh-CN" sz="2800" b="1" i="1" dirty="0">
                <a:solidFill>
                  <a:srgbClr val="CC3300"/>
                </a:solidFill>
                <a:latin typeface="Times New Roman" panose="02020603050405020304" pitchFamily="18" charset="0"/>
                <a:ea typeface="楷体_GB2312" pitchFamily="49" charset="-122"/>
              </a:rPr>
              <a:t>T</a:t>
            </a:r>
            <a:r>
              <a:rPr kumimoji="1" lang="en-US" altLang="zh-CN" b="1" i="1" dirty="0">
                <a:solidFill>
                  <a:srgbClr val="CC3300"/>
                </a:solidFill>
                <a:latin typeface="Times New Roman" panose="02020603050405020304" pitchFamily="18" charset="0"/>
                <a:ea typeface="楷体_GB2312" pitchFamily="49" charset="-122"/>
              </a:rPr>
              <a:t>o</a:t>
            </a:r>
            <a:r>
              <a:rPr kumimoji="1" lang="en-US" altLang="zh-CN" sz="2800" b="1" i="1" dirty="0">
                <a:solidFill>
                  <a:srgbClr val="CC3300"/>
                </a:solidFill>
                <a:latin typeface="Times New Roman" panose="02020603050405020304" pitchFamily="18" charset="0"/>
                <a:ea typeface="楷体_GB2312" pitchFamily="49" charset="-122"/>
              </a:rPr>
              <a:t> </a:t>
            </a:r>
            <a:r>
              <a:rPr kumimoji="1" lang="en-US" altLang="zh-CN" sz="2800" b="1" dirty="0">
                <a:solidFill>
                  <a:srgbClr val="CC3300"/>
                </a:solidFill>
                <a:latin typeface="Times New Roman" panose="02020603050405020304" pitchFamily="18" charset="0"/>
                <a:cs typeface="Times New Roman" panose="02020603050405020304" pitchFamily="18" charset="0"/>
              </a:rPr>
              <a:t>&lt;&lt;</a:t>
            </a:r>
            <a:r>
              <a:rPr kumimoji="1" lang="en-US" altLang="zh-CN" sz="2800" b="1" i="1" dirty="0" err="1">
                <a:solidFill>
                  <a:srgbClr val="CC3300"/>
                </a:solidFill>
                <a:latin typeface="Times New Roman" panose="02020603050405020304" pitchFamily="18" charset="0"/>
                <a:ea typeface="楷体_GB2312" pitchFamily="49" charset="-122"/>
              </a:rPr>
              <a:t>T</a:t>
            </a:r>
            <a:r>
              <a:rPr kumimoji="1" lang="en-US" altLang="zh-CN" b="1" i="1" dirty="0" err="1">
                <a:solidFill>
                  <a:srgbClr val="CC3300"/>
                </a:solidFill>
                <a:latin typeface="Times New Roman" panose="02020603050405020304" pitchFamily="18" charset="0"/>
                <a:ea typeface="楷体_GB2312" pitchFamily="49" charset="-122"/>
              </a:rPr>
              <a:t>f</a:t>
            </a:r>
            <a:r>
              <a:rPr kumimoji="1" lang="zh-CN" altLang="en-US" b="1" dirty="0">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时，由于控制通道很灵敏，克服扰动能力强，所以一般只单纯用反馈控制就可达到满意的控制质量，不必采用前馈控制。</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②当</a:t>
            </a:r>
            <a:r>
              <a:rPr kumimoji="1" lang="en-US" altLang="zh-CN" sz="2800" b="1" i="1" dirty="0">
                <a:solidFill>
                  <a:srgbClr val="CC3300"/>
                </a:solidFill>
                <a:latin typeface="Times New Roman" panose="02020603050405020304" pitchFamily="18" charset="0"/>
                <a:ea typeface="楷体_GB2312" pitchFamily="49" charset="-122"/>
              </a:rPr>
              <a:t>T</a:t>
            </a:r>
            <a:r>
              <a:rPr kumimoji="1" lang="en-US" altLang="zh-CN" b="1" i="1" dirty="0">
                <a:solidFill>
                  <a:srgbClr val="CC3300"/>
                </a:solidFill>
                <a:latin typeface="Times New Roman" panose="02020603050405020304" pitchFamily="18" charset="0"/>
                <a:ea typeface="楷体_GB2312" pitchFamily="49" charset="-122"/>
              </a:rPr>
              <a:t>o </a:t>
            </a:r>
            <a:r>
              <a:rPr kumimoji="1" lang="zh-CN" altLang="en-US" sz="2800" b="1" dirty="0">
                <a:solidFill>
                  <a:srgbClr val="CC3300"/>
                </a:solidFill>
                <a:latin typeface="Times New Roman" panose="02020603050405020304" pitchFamily="18" charset="0"/>
                <a:ea typeface="楷体_GB2312" pitchFamily="49" charset="-122"/>
              </a:rPr>
              <a:t>=</a:t>
            </a:r>
            <a:r>
              <a:rPr kumimoji="1" lang="en-US" altLang="zh-CN" sz="2800" b="1" i="1" dirty="0">
                <a:solidFill>
                  <a:srgbClr val="CC3300"/>
                </a:solidFill>
                <a:latin typeface="Times New Roman" panose="02020603050405020304" pitchFamily="18" charset="0"/>
                <a:ea typeface="楷体_GB2312" pitchFamily="49" charset="-122"/>
              </a:rPr>
              <a:t> </a:t>
            </a:r>
            <a:r>
              <a:rPr kumimoji="1" lang="en-US" altLang="zh-CN" sz="2800" b="1" i="1" dirty="0" err="1">
                <a:solidFill>
                  <a:srgbClr val="CC3300"/>
                </a:solidFill>
                <a:latin typeface="Times New Roman" panose="02020603050405020304" pitchFamily="18" charset="0"/>
                <a:ea typeface="楷体_GB2312" pitchFamily="49" charset="-122"/>
              </a:rPr>
              <a:t>T</a:t>
            </a:r>
            <a:r>
              <a:rPr kumimoji="1" lang="en-US" altLang="zh-CN" b="1" i="1" dirty="0" err="1">
                <a:solidFill>
                  <a:srgbClr val="CC3300"/>
                </a:solidFill>
                <a:latin typeface="Times New Roman" panose="02020603050405020304" pitchFamily="18" charset="0"/>
                <a:ea typeface="楷体_GB2312" pitchFamily="49" charset="-122"/>
              </a:rPr>
              <a:t>f</a:t>
            </a:r>
            <a:r>
              <a:rPr kumimoji="1" lang="zh-CN" altLang="en-US" b="1" dirty="0">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时，利用静态前馈-反馈控制</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③当</a:t>
            </a:r>
            <a:r>
              <a:rPr kumimoji="1" lang="en-US" altLang="zh-CN" sz="2800" b="1" i="1" dirty="0">
                <a:solidFill>
                  <a:srgbClr val="CC3300"/>
                </a:solidFill>
                <a:latin typeface="Times New Roman" panose="02020603050405020304" pitchFamily="18" charset="0"/>
                <a:ea typeface="楷体_GB2312" pitchFamily="49" charset="-122"/>
              </a:rPr>
              <a:t>T</a:t>
            </a:r>
            <a:r>
              <a:rPr kumimoji="1" lang="en-US" altLang="zh-CN" b="1" i="1" dirty="0">
                <a:solidFill>
                  <a:srgbClr val="CC3300"/>
                </a:solidFill>
                <a:latin typeface="Times New Roman" panose="02020603050405020304" pitchFamily="18" charset="0"/>
                <a:ea typeface="楷体_GB2312" pitchFamily="49" charset="-122"/>
              </a:rPr>
              <a:t>o</a:t>
            </a:r>
            <a:r>
              <a:rPr kumimoji="1" lang="en-US" altLang="zh-CN" sz="2800" b="1" i="1" dirty="0">
                <a:solidFill>
                  <a:srgbClr val="CC3300"/>
                </a:solidFill>
                <a:latin typeface="Times New Roman" panose="02020603050405020304" pitchFamily="18" charset="0"/>
                <a:ea typeface="楷体_GB2312" pitchFamily="49" charset="-122"/>
              </a:rPr>
              <a:t> </a:t>
            </a:r>
            <a:r>
              <a:rPr kumimoji="1" lang="en-US" altLang="zh-CN" sz="2800" b="1" i="1" dirty="0">
                <a:solidFill>
                  <a:srgbClr val="CC3300"/>
                </a:solidFill>
                <a:latin typeface="Times New Roman" panose="02020603050405020304" pitchFamily="18" charset="0"/>
                <a:cs typeface="Times New Roman" panose="02020603050405020304" pitchFamily="18" charset="0"/>
              </a:rPr>
              <a:t>&gt;</a:t>
            </a:r>
            <a:r>
              <a:rPr kumimoji="1" lang="en-US" altLang="zh-CN" sz="2800" b="1" i="1" dirty="0">
                <a:solidFill>
                  <a:srgbClr val="CC3300"/>
                </a:solidFill>
                <a:latin typeface="Times New Roman" panose="02020603050405020304" pitchFamily="18" charset="0"/>
                <a:ea typeface="楷体_GB2312" pitchFamily="49" charset="-122"/>
              </a:rPr>
              <a:t> </a:t>
            </a:r>
            <a:r>
              <a:rPr kumimoji="1" lang="en-US" altLang="zh-CN" sz="2800" b="1" i="1" dirty="0" err="1">
                <a:solidFill>
                  <a:srgbClr val="CC3300"/>
                </a:solidFill>
                <a:latin typeface="Times New Roman" panose="02020603050405020304" pitchFamily="18" charset="0"/>
                <a:ea typeface="楷体_GB2312" pitchFamily="49" charset="-122"/>
              </a:rPr>
              <a:t>T</a:t>
            </a:r>
            <a:r>
              <a:rPr kumimoji="1" lang="en-US" altLang="zh-CN" b="1" i="1" dirty="0" err="1">
                <a:solidFill>
                  <a:srgbClr val="CC3300"/>
                </a:solidFill>
                <a:latin typeface="Times New Roman" panose="02020603050405020304" pitchFamily="18" charset="0"/>
                <a:ea typeface="楷体_GB2312" pitchFamily="49" charset="-122"/>
              </a:rPr>
              <a:t>f</a:t>
            </a:r>
            <a:r>
              <a:rPr kumimoji="1" lang="zh-CN" altLang="en-US" sz="2800" b="1" dirty="0">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时，可采用动态前馈-反馈控制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74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323528" y="764704"/>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CC3300"/>
                </a:solidFill>
                <a:latin typeface="Times New Roman" panose="02020603050405020304" pitchFamily="18" charset="0"/>
                <a:ea typeface="楷体_GB2312" pitchFamily="49" charset="-122"/>
              </a:rPr>
              <a:t>前馈控制的适用场合：</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99683" name="Rectangle 3"/>
          <p:cNvSpPr>
            <a:spLocks noChangeArrowheads="1"/>
          </p:cNvSpPr>
          <p:nvPr/>
        </p:nvSpPr>
        <p:spPr bwMode="auto">
          <a:xfrm>
            <a:off x="468313" y="2060575"/>
            <a:ext cx="815340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①扰动变化频繁而幅值又较大时；</a:t>
            </a:r>
          </a:p>
          <a:p>
            <a:pPr eaLnBrk="1" hangingPunct="1">
              <a:lnSpc>
                <a:spcPct val="15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②主要扰动</a:t>
            </a:r>
            <a:r>
              <a:rPr kumimoji="1" lang="zh-CN" altLang="en-US" sz="2800" b="1" dirty="0">
                <a:solidFill>
                  <a:srgbClr val="CC3300"/>
                </a:solidFill>
                <a:latin typeface="Times New Roman" panose="02020603050405020304" pitchFamily="18" charset="0"/>
                <a:ea typeface="楷体_GB2312" pitchFamily="49" charset="-122"/>
              </a:rPr>
              <a:t>可测不可控；</a:t>
            </a:r>
          </a:p>
          <a:p>
            <a:pPr eaLnBrk="1" hangingPunct="1">
              <a:lnSpc>
                <a:spcPct val="15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③扰动对被控变量影响显著，单纯用反馈控制难以达到控制要求。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539750" y="1341438"/>
            <a:ext cx="8153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前馈反馈控制和串级控制都是用于时滞过大的过程，或用于</a:t>
            </a:r>
            <a:r>
              <a:rPr kumimoji="1" lang="zh-CN" altLang="en-US" sz="2800" b="1" dirty="0">
                <a:solidFill>
                  <a:srgbClr val="C00000"/>
                </a:solidFill>
                <a:latin typeface="Times New Roman" panose="02020603050405020304" pitchFamily="18" charset="0"/>
                <a:ea typeface="楷体_GB2312" pitchFamily="49" charset="-122"/>
              </a:rPr>
              <a:t>扰动大而频繁</a:t>
            </a:r>
            <a:r>
              <a:rPr kumimoji="1" lang="zh-CN" altLang="en-US" sz="2800" b="1" dirty="0">
                <a:solidFill>
                  <a:srgbClr val="341EA4"/>
                </a:solidFill>
                <a:latin typeface="Times New Roman" panose="02020603050405020304" pitchFamily="18" charset="0"/>
                <a:ea typeface="楷体_GB2312" pitchFamily="49" charset="-122"/>
              </a:rPr>
              <a:t>的场合。</a:t>
            </a:r>
          </a:p>
        </p:txBody>
      </p:sp>
      <p:sp>
        <p:nvSpPr>
          <p:cNvPr id="206851" name="Rectangle 3"/>
          <p:cNvSpPr>
            <a:spLocks noChangeArrowheads="1"/>
          </p:cNvSpPr>
          <p:nvPr/>
        </p:nvSpPr>
        <p:spPr bwMode="auto">
          <a:xfrm>
            <a:off x="611188" y="549275"/>
            <a:ext cx="5256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前馈反馈控制与串级控制的比较：</a:t>
            </a:r>
          </a:p>
        </p:txBody>
      </p:sp>
      <p:sp>
        <p:nvSpPr>
          <p:cNvPr id="206853" name="Rectangle 5"/>
          <p:cNvSpPr>
            <a:spLocks noChangeArrowheads="1"/>
          </p:cNvSpPr>
          <p:nvPr/>
        </p:nvSpPr>
        <p:spPr bwMode="auto">
          <a:xfrm>
            <a:off x="539750" y="2565400"/>
            <a:ext cx="81534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串级控制：</a:t>
            </a:r>
            <a:r>
              <a:rPr kumimoji="1" lang="zh-CN" altLang="en-US" sz="2800" b="1" dirty="0">
                <a:solidFill>
                  <a:srgbClr val="341EA4"/>
                </a:solidFill>
                <a:latin typeface="Times New Roman" panose="02020603050405020304" pitchFamily="18" charset="0"/>
                <a:ea typeface="楷体_GB2312" pitchFamily="49" charset="-122"/>
              </a:rPr>
              <a:t>是通过合理选择副变量和副回路来有效地克服进入副回路的扰动。</a:t>
            </a:r>
          </a:p>
        </p:txBody>
      </p:sp>
      <p:sp>
        <p:nvSpPr>
          <p:cNvPr id="206854" name="Rectangle 6"/>
          <p:cNvSpPr>
            <a:spLocks noChangeArrowheads="1"/>
          </p:cNvSpPr>
          <p:nvPr/>
        </p:nvSpPr>
        <p:spPr bwMode="auto">
          <a:xfrm>
            <a:off x="539750" y="3860800"/>
            <a:ext cx="81534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前馈反馈控制：</a:t>
            </a:r>
            <a:r>
              <a:rPr kumimoji="1" lang="zh-CN" altLang="en-US" sz="2800" b="1" dirty="0">
                <a:solidFill>
                  <a:srgbClr val="341EA4"/>
                </a:solidFill>
                <a:latin typeface="Times New Roman" panose="02020603050405020304" pitchFamily="18" charset="0"/>
                <a:ea typeface="楷体_GB2312" pitchFamily="49" charset="-122"/>
              </a:rPr>
              <a:t>当副回路滞后过大或当主要扰动在副回路之外时，串级控制克服扰动的效果较差，此时采用前馈反馈控制。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ChangeArrowheads="1"/>
          </p:cNvSpPr>
          <p:nvPr/>
        </p:nvSpPr>
        <p:spPr bwMode="auto">
          <a:xfrm>
            <a:off x="285750" y="285750"/>
            <a:ext cx="8462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前馈反馈控制与串级控制带检测控制点的流程图比较：</a:t>
            </a:r>
          </a:p>
        </p:txBody>
      </p:sp>
      <p:graphicFrame>
        <p:nvGraphicFramePr>
          <p:cNvPr id="205829" name="Object 5"/>
          <p:cNvGraphicFramePr>
            <a:graphicFrameLocks noChangeAspect="1"/>
          </p:cNvGraphicFramePr>
          <p:nvPr/>
        </p:nvGraphicFramePr>
        <p:xfrm>
          <a:off x="1042988" y="3644900"/>
          <a:ext cx="4635500" cy="3013075"/>
        </p:xfrm>
        <a:graphic>
          <a:graphicData uri="http://schemas.openxmlformats.org/presentationml/2006/ole">
            <mc:AlternateContent xmlns:mc="http://schemas.openxmlformats.org/markup-compatibility/2006">
              <mc:Choice xmlns:v="urn:schemas-microsoft-com:vml" Requires="v">
                <p:oleObj name="Picture2" r:id="rId2" imgW="3677412" imgH="2391156" progId="Word.Picture.8">
                  <p:embed/>
                </p:oleObj>
              </mc:Choice>
              <mc:Fallback>
                <p:oleObj name="Picture2" r:id="rId2" imgW="3677412" imgH="2391156"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44900"/>
                        <a:ext cx="4635500" cy="3013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1" name="Object 7"/>
          <p:cNvGraphicFramePr>
            <a:graphicFrameLocks noChangeAspect="1"/>
          </p:cNvGraphicFramePr>
          <p:nvPr/>
        </p:nvGraphicFramePr>
        <p:xfrm>
          <a:off x="755650" y="908050"/>
          <a:ext cx="5329238" cy="2524125"/>
        </p:xfrm>
        <a:graphic>
          <a:graphicData uri="http://schemas.openxmlformats.org/presentationml/2006/ole">
            <mc:AlternateContent xmlns:mc="http://schemas.openxmlformats.org/markup-compatibility/2006">
              <mc:Choice xmlns:v="urn:schemas-microsoft-com:vml" Requires="v">
                <p:oleObj name="Picture2" r:id="rId4" imgW="5029200" imgH="2382012" progId="Word.Picture.8">
                  <p:embed/>
                </p:oleObj>
              </mc:Choice>
              <mc:Fallback>
                <p:oleObj name="Picture2" r:id="rId4" imgW="5029200" imgH="2382012"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908050"/>
                        <a:ext cx="5329238" cy="2524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32" name="Text Box 8"/>
          <p:cNvSpPr txBox="1">
            <a:spLocks noChangeArrowheads="1"/>
          </p:cNvSpPr>
          <p:nvPr/>
        </p:nvSpPr>
        <p:spPr bwMode="auto">
          <a:xfrm>
            <a:off x="6300788" y="1341438"/>
            <a:ext cx="25193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341EA4"/>
                </a:solidFill>
                <a:latin typeface="楷体_GB2312" pitchFamily="49" charset="-122"/>
                <a:ea typeface="楷体_GB2312" pitchFamily="49" charset="-122"/>
              </a:rPr>
              <a:t>（</a:t>
            </a:r>
            <a:r>
              <a:rPr lang="en-US" altLang="zh-CN" sz="2400" b="1" dirty="0">
                <a:solidFill>
                  <a:srgbClr val="341EA4"/>
                </a:solidFill>
                <a:latin typeface="楷体_GB2312" pitchFamily="49" charset="-122"/>
                <a:ea typeface="楷体_GB2312" pitchFamily="49" charset="-122"/>
              </a:rPr>
              <a:t>a</a:t>
            </a:r>
            <a:r>
              <a:rPr lang="zh-CN" altLang="en-US" sz="2400" b="1" dirty="0">
                <a:solidFill>
                  <a:srgbClr val="341EA4"/>
                </a:solidFill>
                <a:latin typeface="楷体_GB2312" pitchFamily="49" charset="-122"/>
                <a:ea typeface="楷体_GB2312" pitchFamily="49" charset="-122"/>
              </a:rPr>
              <a:t>）串级控制</a:t>
            </a:r>
            <a:endParaRPr lang="en-US" altLang="zh-CN" sz="2400" b="1" dirty="0">
              <a:solidFill>
                <a:srgbClr val="341EA4"/>
              </a:solidFill>
              <a:latin typeface="楷体_GB2312" pitchFamily="49" charset="-122"/>
              <a:ea typeface="楷体_GB2312" pitchFamily="49" charset="-122"/>
            </a:endParaRPr>
          </a:p>
        </p:txBody>
      </p:sp>
      <p:sp>
        <p:nvSpPr>
          <p:cNvPr id="205833" name="Text Box 9"/>
          <p:cNvSpPr txBox="1">
            <a:spLocks noChangeArrowheads="1"/>
          </p:cNvSpPr>
          <p:nvPr/>
        </p:nvSpPr>
        <p:spPr bwMode="auto">
          <a:xfrm>
            <a:off x="5867400" y="4868863"/>
            <a:ext cx="3097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341EA4"/>
                </a:solidFill>
                <a:latin typeface="楷体_GB2312" pitchFamily="49" charset="-122"/>
                <a:ea typeface="楷体_GB2312" pitchFamily="49" charset="-122"/>
              </a:rPr>
              <a:t>（</a:t>
            </a:r>
            <a:r>
              <a:rPr lang="en-US" altLang="zh-CN" sz="2400" b="1" dirty="0">
                <a:solidFill>
                  <a:srgbClr val="341EA4"/>
                </a:solidFill>
                <a:latin typeface="楷体_GB2312" pitchFamily="49" charset="-122"/>
                <a:ea typeface="楷体_GB2312" pitchFamily="49" charset="-122"/>
              </a:rPr>
              <a:t>b</a:t>
            </a:r>
            <a:r>
              <a:rPr lang="zh-CN" altLang="en-US" sz="2400" b="1" dirty="0">
                <a:solidFill>
                  <a:srgbClr val="341EA4"/>
                </a:solidFill>
                <a:latin typeface="楷体_GB2312" pitchFamily="49" charset="-122"/>
                <a:ea typeface="楷体_GB2312" pitchFamily="49" charset="-122"/>
              </a:rPr>
              <a:t>）前馈</a:t>
            </a:r>
            <a:r>
              <a:rPr lang="en-US" altLang="zh-CN" sz="2400" b="1" dirty="0">
                <a:solidFill>
                  <a:srgbClr val="341EA4"/>
                </a:solidFill>
                <a:latin typeface="楷体_GB2312" pitchFamily="49" charset="-122"/>
                <a:ea typeface="楷体_GB2312" pitchFamily="49" charset="-122"/>
              </a:rPr>
              <a:t>-</a:t>
            </a:r>
            <a:r>
              <a:rPr lang="zh-CN" altLang="en-US" sz="2400" b="1" dirty="0">
                <a:solidFill>
                  <a:srgbClr val="341EA4"/>
                </a:solidFill>
                <a:latin typeface="楷体_GB2312" pitchFamily="49" charset="-122"/>
                <a:ea typeface="楷体_GB2312" pitchFamily="49" charset="-122"/>
              </a:rPr>
              <a:t>反馈控制</a:t>
            </a:r>
            <a:endParaRPr lang="en-US" altLang="zh-CN" sz="2400" b="1" dirty="0">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animBg="1"/>
      <p:bldP spid="20583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Rectangle 5"/>
          <p:cNvSpPr>
            <a:spLocks noChangeArrowheads="1"/>
          </p:cNvSpPr>
          <p:nvPr/>
        </p:nvSpPr>
        <p:spPr bwMode="auto">
          <a:xfrm>
            <a:off x="323850" y="260350"/>
            <a:ext cx="684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前馈反馈控制与串级控制的方块图比较：</a:t>
            </a:r>
          </a:p>
        </p:txBody>
      </p:sp>
      <p:graphicFrame>
        <p:nvGraphicFramePr>
          <p:cNvPr id="160776" name="Object 8"/>
          <p:cNvGraphicFramePr>
            <a:graphicFrameLocks noChangeAspect="1"/>
          </p:cNvGraphicFramePr>
          <p:nvPr>
            <p:extLst>
              <p:ext uri="{D42A27DB-BD31-4B8C-83A1-F6EECF244321}">
                <p14:modId xmlns:p14="http://schemas.microsoft.com/office/powerpoint/2010/main" val="3091059202"/>
              </p:ext>
            </p:extLst>
          </p:nvPr>
        </p:nvGraphicFramePr>
        <p:xfrm>
          <a:off x="654308" y="3505838"/>
          <a:ext cx="4968875" cy="2687637"/>
        </p:xfrm>
        <a:graphic>
          <a:graphicData uri="http://schemas.openxmlformats.org/presentationml/2006/ole">
            <mc:AlternateContent xmlns:mc="http://schemas.openxmlformats.org/markup-compatibility/2006">
              <mc:Choice xmlns:v="urn:schemas-microsoft-com:vml" Requires="v">
                <p:oleObj name="Picture2" r:id="rId2" imgW="3343656" imgH="1810512" progId="Word.Picture.8">
                  <p:embed/>
                </p:oleObj>
              </mc:Choice>
              <mc:Fallback>
                <p:oleObj name="Picture2" r:id="rId2" imgW="3343656" imgH="1810512"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08" y="3505838"/>
                        <a:ext cx="4968875" cy="26876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778" name="Object 10"/>
          <p:cNvGraphicFramePr>
            <a:graphicFrameLocks noChangeAspect="1"/>
          </p:cNvGraphicFramePr>
          <p:nvPr/>
        </p:nvGraphicFramePr>
        <p:xfrm>
          <a:off x="539750" y="981075"/>
          <a:ext cx="6696075" cy="2097088"/>
        </p:xfrm>
        <a:graphic>
          <a:graphicData uri="http://schemas.openxmlformats.org/presentationml/2006/ole">
            <mc:AlternateContent xmlns:mc="http://schemas.openxmlformats.org/markup-compatibility/2006">
              <mc:Choice xmlns:v="urn:schemas-microsoft-com:vml" Requires="v">
                <p:oleObj name="图片" r:id="rId4" imgW="5711952" imgH="1792224" progId="Word.Picture.8">
                  <p:embed/>
                </p:oleObj>
              </mc:Choice>
              <mc:Fallback>
                <p:oleObj name="图片" r:id="rId4" imgW="5711952" imgH="1792224"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981075"/>
                        <a:ext cx="6696075" cy="2097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79" name="Text Box 11"/>
          <p:cNvSpPr txBox="1">
            <a:spLocks noChangeArrowheads="1"/>
          </p:cNvSpPr>
          <p:nvPr/>
        </p:nvSpPr>
        <p:spPr bwMode="auto">
          <a:xfrm>
            <a:off x="5651500" y="4076700"/>
            <a:ext cx="25193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341EA4"/>
                </a:solidFill>
                <a:latin typeface="楷体_GB2312" pitchFamily="49" charset="-122"/>
                <a:ea typeface="楷体_GB2312" pitchFamily="49" charset="-122"/>
              </a:rPr>
              <a:t>（</a:t>
            </a:r>
            <a:r>
              <a:rPr lang="en-US" altLang="zh-CN" sz="2400" b="1" dirty="0">
                <a:solidFill>
                  <a:srgbClr val="341EA4"/>
                </a:solidFill>
                <a:latin typeface="楷体_GB2312" pitchFamily="49" charset="-122"/>
                <a:ea typeface="楷体_GB2312" pitchFamily="49" charset="-122"/>
              </a:rPr>
              <a:t>a</a:t>
            </a:r>
            <a:r>
              <a:rPr lang="zh-CN" altLang="en-US" sz="2400" b="1" dirty="0">
                <a:solidFill>
                  <a:srgbClr val="341EA4"/>
                </a:solidFill>
                <a:latin typeface="楷体_GB2312" pitchFamily="49" charset="-122"/>
                <a:ea typeface="楷体_GB2312" pitchFamily="49" charset="-122"/>
              </a:rPr>
              <a:t>）串级控制</a:t>
            </a:r>
            <a:endParaRPr lang="en-US" altLang="zh-CN" sz="2400" b="1" dirty="0">
              <a:solidFill>
                <a:srgbClr val="341EA4"/>
              </a:solidFill>
              <a:latin typeface="楷体_GB2312" pitchFamily="49" charset="-122"/>
              <a:ea typeface="楷体_GB2312" pitchFamily="49" charset="-122"/>
            </a:endParaRPr>
          </a:p>
        </p:txBody>
      </p:sp>
      <p:sp>
        <p:nvSpPr>
          <p:cNvPr id="160780" name="Text Box 12"/>
          <p:cNvSpPr txBox="1">
            <a:spLocks noChangeArrowheads="1"/>
          </p:cNvSpPr>
          <p:nvPr/>
        </p:nvSpPr>
        <p:spPr bwMode="auto">
          <a:xfrm>
            <a:off x="5651500" y="4724400"/>
            <a:ext cx="30972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solidFill>
                  <a:srgbClr val="341EA4"/>
                </a:solidFill>
                <a:latin typeface="楷体_GB2312" pitchFamily="49" charset="-122"/>
                <a:ea typeface="楷体_GB2312" pitchFamily="49" charset="-122"/>
              </a:rPr>
              <a:t>（</a:t>
            </a:r>
            <a:r>
              <a:rPr lang="en-US" altLang="zh-CN" sz="2400" b="1" dirty="0">
                <a:solidFill>
                  <a:srgbClr val="341EA4"/>
                </a:solidFill>
                <a:latin typeface="楷体_GB2312" pitchFamily="49" charset="-122"/>
                <a:ea typeface="楷体_GB2312" pitchFamily="49" charset="-122"/>
              </a:rPr>
              <a:t>b</a:t>
            </a:r>
            <a:r>
              <a:rPr lang="zh-CN" altLang="en-US" sz="2400" b="1" dirty="0">
                <a:solidFill>
                  <a:srgbClr val="341EA4"/>
                </a:solidFill>
                <a:latin typeface="楷体_GB2312" pitchFamily="49" charset="-122"/>
                <a:ea typeface="楷体_GB2312" pitchFamily="49" charset="-122"/>
              </a:rPr>
              <a:t>）前馈</a:t>
            </a:r>
            <a:r>
              <a:rPr lang="en-US" altLang="zh-CN" sz="2400" b="1" dirty="0">
                <a:solidFill>
                  <a:srgbClr val="341EA4"/>
                </a:solidFill>
                <a:latin typeface="楷体_GB2312" pitchFamily="49" charset="-122"/>
                <a:ea typeface="楷体_GB2312" pitchFamily="49" charset="-122"/>
              </a:rPr>
              <a:t>-</a:t>
            </a:r>
            <a:r>
              <a:rPr lang="zh-CN" altLang="en-US" sz="2400" b="1" dirty="0">
                <a:solidFill>
                  <a:srgbClr val="341EA4"/>
                </a:solidFill>
                <a:latin typeface="楷体_GB2312" pitchFamily="49" charset="-122"/>
                <a:ea typeface="楷体_GB2312" pitchFamily="49" charset="-122"/>
              </a:rPr>
              <a:t>反馈控制</a:t>
            </a:r>
            <a:endParaRPr lang="en-US" altLang="zh-CN" sz="2400" b="1" dirty="0">
              <a:solidFill>
                <a:srgbClr val="341EA4"/>
              </a:solidFill>
              <a:latin typeface="楷体_GB2312" pitchFamily="49" charset="-122"/>
              <a:ea typeface="楷体_GB2312" pitchFamily="49" charset="-122"/>
            </a:endParaRPr>
          </a:p>
        </p:txBody>
      </p:sp>
      <p:sp>
        <p:nvSpPr>
          <p:cNvPr id="66567" name="Text Box 13"/>
          <p:cNvSpPr txBox="1">
            <a:spLocks noChangeArrowheads="1"/>
          </p:cNvSpPr>
          <p:nvPr/>
        </p:nvSpPr>
        <p:spPr bwMode="auto">
          <a:xfrm>
            <a:off x="3419475" y="3068638"/>
            <a:ext cx="6477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楷体_GB2312" pitchFamily="49" charset="-122"/>
                <a:ea typeface="楷体_GB2312" pitchFamily="49" charset="-122"/>
              </a:rPr>
              <a:t>(a)</a:t>
            </a:r>
          </a:p>
        </p:txBody>
      </p:sp>
      <p:sp>
        <p:nvSpPr>
          <p:cNvPr id="66568" name="Text Box 14"/>
          <p:cNvSpPr txBox="1">
            <a:spLocks noChangeArrowheads="1"/>
          </p:cNvSpPr>
          <p:nvPr/>
        </p:nvSpPr>
        <p:spPr bwMode="auto">
          <a:xfrm>
            <a:off x="3419475" y="6400800"/>
            <a:ext cx="6477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latin typeface="楷体_GB2312" pitchFamily="49" charset="-122"/>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9" grpId="0" animBg="1"/>
      <p:bldP spid="1607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1028"/>
          <p:cNvSpPr txBox="1">
            <a:spLocks noChangeArrowheads="1"/>
          </p:cNvSpPr>
          <p:nvPr/>
        </p:nvSpPr>
        <p:spPr bwMode="auto">
          <a:xfrm>
            <a:off x="1331913" y="6092825"/>
            <a:ext cx="6259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图</a:t>
            </a:r>
            <a:r>
              <a:rPr kumimoji="1" lang="zh-CN" altLang="en-US" sz="2800" b="1" dirty="0">
                <a:solidFill>
                  <a:srgbClr val="341EA4"/>
                </a:solidFill>
                <a:latin typeface="Times New Roman" panose="02020603050405020304" pitchFamily="18" charset="0"/>
              </a:rPr>
              <a:t>8-4  </a:t>
            </a:r>
            <a:r>
              <a:rPr kumimoji="1" lang="zh-CN" altLang="en-US" sz="2800" b="1" dirty="0">
                <a:solidFill>
                  <a:srgbClr val="341EA4"/>
                </a:solidFill>
                <a:latin typeface="Times New Roman" panose="02020603050405020304" pitchFamily="18" charset="0"/>
                <a:ea typeface="楷体_GB2312" pitchFamily="49" charset="-122"/>
              </a:rPr>
              <a:t>加热炉温度串级控制系统方块图</a:t>
            </a:r>
          </a:p>
        </p:txBody>
      </p:sp>
      <p:graphicFrame>
        <p:nvGraphicFramePr>
          <p:cNvPr id="105477" name="Object 1029"/>
          <p:cNvGraphicFramePr>
            <a:graphicFrameLocks noChangeAspect="1"/>
          </p:cNvGraphicFramePr>
          <p:nvPr>
            <p:extLst>
              <p:ext uri="{D42A27DB-BD31-4B8C-83A1-F6EECF244321}">
                <p14:modId xmlns:p14="http://schemas.microsoft.com/office/powerpoint/2010/main" val="396294152"/>
              </p:ext>
            </p:extLst>
          </p:nvPr>
        </p:nvGraphicFramePr>
        <p:xfrm>
          <a:off x="204788" y="3213100"/>
          <a:ext cx="8942387" cy="2797175"/>
        </p:xfrm>
        <a:graphic>
          <a:graphicData uri="http://schemas.openxmlformats.org/presentationml/2006/ole">
            <mc:AlternateContent xmlns:mc="http://schemas.openxmlformats.org/markup-compatibility/2006">
              <mc:Choice xmlns:v="urn:schemas-microsoft-com:vml" Requires="v">
                <p:oleObj name="Picture" r:id="rId2" imgW="5715000" imgH="1790640" progId="Word.Picture.8">
                  <p:embed/>
                </p:oleObj>
              </mc:Choice>
              <mc:Fallback>
                <p:oleObj name="Picture" r:id="rId2" imgW="5715000" imgH="1790640" progId="Word.Picture.8">
                  <p:embed/>
                  <p:pic>
                    <p:nvPicPr>
                      <p:cNvPr id="0" name="Object 1029"/>
                      <p:cNvPicPr>
                        <a:picLocks noChangeAspect="1" noChangeArrowheads="1"/>
                      </p:cNvPicPr>
                      <p:nvPr/>
                    </p:nvPicPr>
                    <p:blipFill>
                      <a:blip r:embed="rId3"/>
                      <a:srcRect/>
                      <a:stretch>
                        <a:fillRect/>
                      </a:stretch>
                    </p:blipFill>
                    <p:spPr bwMode="auto">
                      <a:xfrm>
                        <a:off x="204788" y="3213100"/>
                        <a:ext cx="8942387" cy="27971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1030"/>
          <p:cNvGraphicFramePr>
            <a:graphicFrameLocks noChangeAspect="1"/>
          </p:cNvGraphicFramePr>
          <p:nvPr/>
        </p:nvGraphicFramePr>
        <p:xfrm>
          <a:off x="1476375" y="-14288"/>
          <a:ext cx="5759450" cy="2725738"/>
        </p:xfrm>
        <a:graphic>
          <a:graphicData uri="http://schemas.openxmlformats.org/presentationml/2006/ole">
            <mc:AlternateContent xmlns:mc="http://schemas.openxmlformats.org/markup-compatibility/2006">
              <mc:Choice xmlns:v="urn:schemas-microsoft-com:vml" Requires="v">
                <p:oleObj name="Picture2" r:id="rId4" imgW="5029200" imgH="2382012" progId="Word.Picture.8">
                  <p:embed/>
                </p:oleObj>
              </mc:Choice>
              <mc:Fallback>
                <p:oleObj name="Picture2" r:id="rId4" imgW="5029200" imgH="2382012" progId="Word.Picture.8">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4288"/>
                        <a:ext cx="5759450" cy="27257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9" name="Text Box 1031">
            <a:hlinkClick r:id="rId6"/>
          </p:cNvPr>
          <p:cNvSpPr txBox="1">
            <a:spLocks noChangeArrowheads="1"/>
          </p:cNvSpPr>
          <p:nvPr/>
        </p:nvSpPr>
        <p:spPr bwMode="auto">
          <a:xfrm>
            <a:off x="1979613" y="2708275"/>
            <a:ext cx="539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8-3  </a:t>
            </a:r>
            <a:r>
              <a:rPr kumimoji="1" lang="zh-CN" altLang="en-US" sz="2400" b="1" dirty="0">
                <a:solidFill>
                  <a:srgbClr val="341EA4"/>
                </a:solidFill>
                <a:latin typeface="Times New Roman" panose="02020603050405020304" pitchFamily="18" charset="0"/>
                <a:ea typeface="楷体_GB2312" pitchFamily="49" charset="-122"/>
              </a:rPr>
              <a:t>加热炉温度串级控制系统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05477"/>
                                        </p:tgtEl>
                                        <p:attrNameLst>
                                          <p:attrName>style.visibility</p:attrName>
                                        </p:attrNameLst>
                                      </p:cBhvr>
                                      <p:to>
                                        <p:strVal val="visible"/>
                                      </p:to>
                                    </p:set>
                                    <p:animEffect transition="in" filter="blinds(vertical)">
                                      <p:cBhvr>
                                        <p:cTn id="11" dur="500"/>
                                        <p:tgtEl>
                                          <p:spTgt spid="1054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5478"/>
                                        </p:tgtEl>
                                        <p:attrNameLst>
                                          <p:attrName>style.visibility</p:attrName>
                                        </p:attrNameLst>
                                      </p:cBhvr>
                                      <p:to>
                                        <p:strVal val="visible"/>
                                      </p:to>
                                    </p:set>
                                    <p:animEffect transition="in" filter="blinds(horizontal)">
                                      <p:cBhvr>
                                        <p:cTn id="16" dur="500"/>
                                        <p:tgtEl>
                                          <p:spTgt spid="10547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P spid="10547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539750" y="1341438"/>
            <a:ext cx="81534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下面是管式加热炉的一种控制方案，如果被加热原料的流量是主要扰动，用下图来控制发现控制质量较差，而该扰动</a:t>
            </a:r>
            <a:r>
              <a:rPr kumimoji="1" lang="zh-CN" altLang="en-US" sz="2800" b="1" dirty="0">
                <a:solidFill>
                  <a:srgbClr val="C00000"/>
                </a:solidFill>
                <a:latin typeface="楷体_GB2312" pitchFamily="49" charset="-122"/>
                <a:ea typeface="楷体_GB2312" pitchFamily="49" charset="-122"/>
              </a:rPr>
              <a:t>可测不可控</a:t>
            </a:r>
            <a:r>
              <a:rPr kumimoji="1" lang="zh-CN" altLang="en-US" sz="2800" b="1" dirty="0">
                <a:solidFill>
                  <a:srgbClr val="341EA4"/>
                </a:solidFill>
                <a:latin typeface="楷体_GB2312" pitchFamily="49" charset="-122"/>
                <a:ea typeface="楷体_GB2312" pitchFamily="49" charset="-122"/>
              </a:rPr>
              <a:t>，针对这种情况，试设计一复杂控制系统来解决？画出设计方案带检测控制点的流程图以及方块图。</a:t>
            </a:r>
          </a:p>
        </p:txBody>
      </p:sp>
      <p:sp>
        <p:nvSpPr>
          <p:cNvPr id="239619" name="Rectangle 3"/>
          <p:cNvSpPr>
            <a:spLocks noChangeArrowheads="1"/>
          </p:cNvSpPr>
          <p:nvPr/>
        </p:nvSpPr>
        <p:spPr bwMode="auto">
          <a:xfrm>
            <a:off x="611188" y="54927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举例：</a:t>
            </a:r>
          </a:p>
        </p:txBody>
      </p:sp>
      <p:graphicFrame>
        <p:nvGraphicFramePr>
          <p:cNvPr id="239622" name="Object 6"/>
          <p:cNvGraphicFramePr>
            <a:graphicFrameLocks noChangeAspect="1"/>
          </p:cNvGraphicFramePr>
          <p:nvPr/>
        </p:nvGraphicFramePr>
        <p:xfrm>
          <a:off x="1763713" y="3789363"/>
          <a:ext cx="5184775" cy="2657475"/>
        </p:xfrm>
        <a:graphic>
          <a:graphicData uri="http://schemas.openxmlformats.org/presentationml/2006/ole">
            <mc:AlternateContent xmlns:mc="http://schemas.openxmlformats.org/markup-compatibility/2006">
              <mc:Choice xmlns:v="urn:schemas-microsoft-com:vml" Requires="v">
                <p:oleObj name="图片" r:id="rId2" imgW="3677412" imgH="1886712" progId="Word.Picture.8">
                  <p:embed/>
                </p:oleObj>
              </mc:Choice>
              <mc:Fallback>
                <p:oleObj name="图片" r:id="rId2" imgW="3677412" imgH="1886712"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789363"/>
                        <a:ext cx="5184775" cy="26574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468313" y="981075"/>
            <a:ext cx="8153400"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    既然被加热原料的流量是主要扰动，用简单控制系统来控制发现控制质量较差，而该扰动</a:t>
            </a:r>
            <a:r>
              <a:rPr kumimoji="1" lang="zh-CN" altLang="en-US" sz="2800" b="1" dirty="0">
                <a:solidFill>
                  <a:srgbClr val="C00000"/>
                </a:solidFill>
                <a:latin typeface="楷体_GB2312" pitchFamily="49" charset="-122"/>
                <a:ea typeface="楷体_GB2312" pitchFamily="49" charset="-122"/>
              </a:rPr>
              <a:t>可测不可控</a:t>
            </a:r>
            <a:r>
              <a:rPr kumimoji="1" lang="zh-CN" altLang="en-US" sz="2800" b="1" dirty="0">
                <a:solidFill>
                  <a:srgbClr val="341EA4"/>
                </a:solidFill>
                <a:latin typeface="楷体_GB2312" pitchFamily="49" charset="-122"/>
                <a:ea typeface="楷体_GB2312" pitchFamily="49" charset="-122"/>
              </a:rPr>
              <a:t>，针对这种情况，可设计一前馈反馈控制系统来解决，系统带检测控制点的流程图如下：</a:t>
            </a:r>
          </a:p>
        </p:txBody>
      </p:sp>
      <p:sp>
        <p:nvSpPr>
          <p:cNvPr id="240643" name="Rectangle 3"/>
          <p:cNvSpPr>
            <a:spLocks noChangeArrowheads="1"/>
          </p:cNvSpPr>
          <p:nvPr/>
        </p:nvSpPr>
        <p:spPr bwMode="auto">
          <a:xfrm>
            <a:off x="611188" y="33337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解：</a:t>
            </a:r>
          </a:p>
        </p:txBody>
      </p:sp>
      <p:graphicFrame>
        <p:nvGraphicFramePr>
          <p:cNvPr id="240645" name="Object 5"/>
          <p:cNvGraphicFramePr>
            <a:graphicFrameLocks noChangeAspect="1"/>
          </p:cNvGraphicFramePr>
          <p:nvPr/>
        </p:nvGraphicFramePr>
        <p:xfrm>
          <a:off x="2051050" y="3284538"/>
          <a:ext cx="4895850" cy="3182937"/>
        </p:xfrm>
        <a:graphic>
          <a:graphicData uri="http://schemas.openxmlformats.org/presentationml/2006/ole">
            <mc:AlternateContent xmlns:mc="http://schemas.openxmlformats.org/markup-compatibility/2006">
              <mc:Choice xmlns:v="urn:schemas-microsoft-com:vml" Requires="v">
                <p:oleObj name="图片" r:id="rId2" imgW="3677412" imgH="2391156" progId="Word.Picture.8">
                  <p:embed/>
                </p:oleObj>
              </mc:Choice>
              <mc:Fallback>
                <p:oleObj name="图片" r:id="rId2" imgW="3677412" imgH="2391156"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284538"/>
                        <a:ext cx="4895850" cy="31829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6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nimBg="1"/>
      <p:bldP spid="24064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468313" y="981075"/>
            <a:ext cx="81534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系统方块图如下：</a:t>
            </a:r>
          </a:p>
        </p:txBody>
      </p:sp>
      <p:graphicFrame>
        <p:nvGraphicFramePr>
          <p:cNvPr id="241669" name="Object 5"/>
          <p:cNvGraphicFramePr>
            <a:graphicFrameLocks noChangeAspect="1"/>
          </p:cNvGraphicFramePr>
          <p:nvPr/>
        </p:nvGraphicFramePr>
        <p:xfrm>
          <a:off x="1763713" y="1989138"/>
          <a:ext cx="5256212" cy="2844800"/>
        </p:xfrm>
        <a:graphic>
          <a:graphicData uri="http://schemas.openxmlformats.org/presentationml/2006/ole">
            <mc:AlternateContent xmlns:mc="http://schemas.openxmlformats.org/markup-compatibility/2006">
              <mc:Choice xmlns:v="urn:schemas-microsoft-com:vml" Requires="v">
                <p:oleObj name="图片" r:id="rId2" imgW="3343656" imgH="1810512" progId="Word.Picture.8">
                  <p:embed/>
                </p:oleObj>
              </mc:Choice>
              <mc:Fallback>
                <p:oleObj name="图片" r:id="rId2" imgW="3343656" imgH="18105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989138"/>
                        <a:ext cx="5256212" cy="28448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AutoShape 5">
            <a:hlinkClick r:id="rId4" action="ppaction://hlinksldjump" highlightClick="1"/>
          </p:cNvPr>
          <p:cNvSpPr>
            <a:spLocks noChangeArrowheads="1"/>
          </p:cNvSpPr>
          <p:nvPr/>
        </p:nvSpPr>
        <p:spPr bwMode="auto">
          <a:xfrm>
            <a:off x="8286750" y="500063"/>
            <a:ext cx="576263" cy="503237"/>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85750" y="214313"/>
            <a:ext cx="8572500" cy="3663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FF0000"/>
                </a:solidFill>
                <a:latin typeface="楷体_GB2312" pitchFamily="49" charset="-122"/>
                <a:ea typeface="楷体_GB2312" pitchFamily="49" charset="-122"/>
              </a:rPr>
              <a:t>作业</a:t>
            </a:r>
            <a:r>
              <a:rPr kumimoji="1" lang="en-US" altLang="zh-CN" sz="2400" b="1" dirty="0">
                <a:solidFill>
                  <a:srgbClr val="FF0000"/>
                </a:solidFill>
                <a:latin typeface="楷体_GB2312" pitchFamily="49" charset="-122"/>
                <a:ea typeface="楷体_GB2312" pitchFamily="49" charset="-122"/>
              </a:rPr>
              <a:t>11</a:t>
            </a:r>
            <a:r>
              <a:rPr kumimoji="1" lang="zh-CN" altLang="en-US" sz="2400" b="1" dirty="0">
                <a:solidFill>
                  <a:srgbClr val="341EA4"/>
                </a:solidFill>
                <a:latin typeface="楷体_GB2312" pitchFamily="49" charset="-122"/>
                <a:ea typeface="楷体_GB2312" pitchFamily="49" charset="-122"/>
              </a:rPr>
              <a:t>：</a:t>
            </a:r>
            <a:r>
              <a:rPr kumimoji="1" lang="zh-CN" altLang="en-US" sz="2400" b="1" dirty="0">
                <a:solidFill>
                  <a:srgbClr val="0033CC"/>
                </a:solidFill>
                <a:latin typeface="华文楷体" panose="02010600040101010101" pitchFamily="2" charset="-122"/>
                <a:ea typeface="华文楷体" panose="02010600040101010101" pitchFamily="2" charset="-122"/>
              </a:rPr>
              <a:t>下面是管式加热炉的两种控制方案，</a:t>
            </a:r>
            <a:endParaRPr kumimoji="1"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1</a:t>
            </a:r>
            <a:r>
              <a:rPr kumimoji="1" lang="zh-CN" altLang="en-US" sz="2400" b="1" dirty="0">
                <a:solidFill>
                  <a:srgbClr val="0033CC"/>
                </a:solidFill>
                <a:latin typeface="华文楷体" panose="02010600040101010101" pitchFamily="2" charset="-122"/>
                <a:ea typeface="华文楷体" panose="02010600040101010101" pitchFamily="2" charset="-122"/>
              </a:rPr>
              <a:t>）比较两种控制方案的不同。</a:t>
            </a:r>
            <a:endParaRPr kumimoji="1" lang="en-US" altLang="zh-CN" sz="2400" b="1" dirty="0">
              <a:solidFill>
                <a:srgbClr val="0033CC"/>
              </a:solidFill>
              <a:latin typeface="华文楷体" panose="02010600040101010101" pitchFamily="2" charset="-122"/>
              <a:ea typeface="华文楷体" panose="02010600040101010101" pitchFamily="2" charset="-122"/>
            </a:endParaRPr>
          </a:p>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2</a:t>
            </a:r>
            <a:r>
              <a:rPr kumimoji="1" lang="zh-CN" altLang="en-US" sz="2400" b="1" dirty="0">
                <a:solidFill>
                  <a:srgbClr val="0033CC"/>
                </a:solidFill>
                <a:latin typeface="华文楷体" panose="02010600040101010101" pitchFamily="2" charset="-122"/>
                <a:ea typeface="华文楷体" panose="02010600040101010101" pitchFamily="2" charset="-122"/>
              </a:rPr>
              <a:t>）如果应用场景发生变化，被加热原料的流量是主要扰动，下面哪个方案会有效果？如果发现控制质量较差，而该被加热原料的流量扰动可测不可控，针对这种情况，试设计一复杂控制系统来解决？画出设计方案带检测控制点的流程图以及方块图。</a:t>
            </a:r>
            <a:endParaRPr kumimoji="1" lang="en-US" altLang="zh-CN" sz="2400" b="1" dirty="0">
              <a:solidFill>
                <a:srgbClr val="0033CC"/>
              </a:solidFill>
              <a:latin typeface="华文楷体" panose="02010600040101010101" pitchFamily="2" charset="-122"/>
              <a:ea typeface="华文楷体" panose="02010600040101010101" pitchFamily="2" charset="-122"/>
            </a:endParaRPr>
          </a:p>
        </p:txBody>
      </p:sp>
      <p:graphicFrame>
        <p:nvGraphicFramePr>
          <p:cNvPr id="239622" name="Object 6"/>
          <p:cNvGraphicFramePr>
            <a:graphicFrameLocks noChangeAspect="1"/>
          </p:cNvGraphicFramePr>
          <p:nvPr>
            <p:extLst>
              <p:ext uri="{D42A27DB-BD31-4B8C-83A1-F6EECF244321}">
                <p14:modId xmlns:p14="http://schemas.microsoft.com/office/powerpoint/2010/main" val="4059257611"/>
              </p:ext>
            </p:extLst>
          </p:nvPr>
        </p:nvGraphicFramePr>
        <p:xfrm>
          <a:off x="259336" y="4118312"/>
          <a:ext cx="4106862" cy="2547938"/>
        </p:xfrm>
        <a:graphic>
          <a:graphicData uri="http://schemas.openxmlformats.org/presentationml/2006/ole">
            <mc:AlternateContent xmlns:mc="http://schemas.openxmlformats.org/markup-compatibility/2006">
              <mc:Choice xmlns:v="urn:schemas-microsoft-com:vml" Requires="v">
                <p:oleObj name="图片" r:id="rId2" imgW="3677412" imgH="1886712" progId="Word.Picture.8">
                  <p:embed/>
                </p:oleObj>
              </mc:Choice>
              <mc:Fallback>
                <p:oleObj name="图片" r:id="rId2" imgW="3677412" imgH="1886712"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36" y="4118312"/>
                        <a:ext cx="4106862" cy="25479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4"/>
          <p:cNvGraphicFramePr>
            <a:graphicFrameLocks noChangeAspect="1"/>
          </p:cNvGraphicFramePr>
          <p:nvPr>
            <p:extLst>
              <p:ext uri="{D42A27DB-BD31-4B8C-83A1-F6EECF244321}">
                <p14:modId xmlns:p14="http://schemas.microsoft.com/office/powerpoint/2010/main" val="2820772773"/>
              </p:ext>
            </p:extLst>
          </p:nvPr>
        </p:nvGraphicFramePr>
        <p:xfrm>
          <a:off x="4572000" y="3933056"/>
          <a:ext cx="4335463" cy="2819400"/>
        </p:xfrm>
        <a:graphic>
          <a:graphicData uri="http://schemas.openxmlformats.org/presentationml/2006/ole">
            <mc:AlternateContent xmlns:mc="http://schemas.openxmlformats.org/markup-compatibility/2006">
              <mc:Choice xmlns:v="urn:schemas-microsoft-com:vml" Requires="v">
                <p:oleObj name="Picture" r:id="rId4" imgW="3676680" imgH="2390760" progId="Word.Picture.8">
                  <p:embed/>
                </p:oleObj>
              </mc:Choice>
              <mc:Fallback>
                <p:oleObj name="Picture" r:id="rId4" imgW="3676680" imgH="239076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33056"/>
                        <a:ext cx="4335463" cy="2819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ChangeAspect="1"/>
          </p:cNvGraphicFramePr>
          <p:nvPr>
            <p:extLst>
              <p:ext uri="{D42A27DB-BD31-4B8C-83A1-F6EECF244321}">
                <p14:modId xmlns:p14="http://schemas.microsoft.com/office/powerpoint/2010/main" val="193912600"/>
              </p:ext>
            </p:extLst>
          </p:nvPr>
        </p:nvGraphicFramePr>
        <p:xfrm>
          <a:off x="1907704" y="1383414"/>
          <a:ext cx="5040560" cy="3277017"/>
        </p:xfrm>
        <a:graphic>
          <a:graphicData uri="http://schemas.openxmlformats.org/presentationml/2006/ole">
            <mc:AlternateContent xmlns:mc="http://schemas.openxmlformats.org/markup-compatibility/2006">
              <mc:Choice xmlns:v="urn:schemas-microsoft-com:vml" Requires="v">
                <p:oleObj name="图片" r:id="rId2" imgW="3677412" imgH="2391156" progId="Word.Picture.8">
                  <p:embed/>
                </p:oleObj>
              </mc:Choice>
              <mc:Fallback>
                <p:oleObj name="图片" r:id="rId2" imgW="3677412" imgH="2391156" progId="Word.Picture.8">
                  <p:embed/>
                  <p:pic>
                    <p:nvPicPr>
                      <p:cNvPr id="2406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383414"/>
                        <a:ext cx="5040560" cy="3277017"/>
                      </a:xfrm>
                      <a:prstGeom prst="rect">
                        <a:avLst/>
                      </a:prstGeom>
                      <a:solidFill>
                        <a:srgbClr val="FFFFFF"/>
                      </a:solidFill>
                      <a:ln>
                        <a:noFill/>
                      </a:ln>
                      <a:effectLst/>
                    </p:spPr>
                  </p:pic>
                </p:oleObj>
              </mc:Fallback>
            </mc:AlternateContent>
          </a:graphicData>
        </a:graphic>
      </p:graphicFrame>
      <p:sp>
        <p:nvSpPr>
          <p:cNvPr id="6" name="Rectangle 2"/>
          <p:cNvSpPr>
            <a:spLocks noChangeArrowheads="1"/>
          </p:cNvSpPr>
          <p:nvPr/>
        </p:nvSpPr>
        <p:spPr bwMode="auto">
          <a:xfrm>
            <a:off x="107504" y="332656"/>
            <a:ext cx="7488832"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采用前馈反馈控制系统</a:t>
            </a:r>
          </a:p>
        </p:txBody>
      </p:sp>
      <p:sp>
        <p:nvSpPr>
          <p:cNvPr id="7" name="Rectangle 2"/>
          <p:cNvSpPr>
            <a:spLocks noChangeArrowheads="1"/>
          </p:cNvSpPr>
          <p:nvPr/>
        </p:nvSpPr>
        <p:spPr bwMode="auto">
          <a:xfrm>
            <a:off x="395536" y="5085184"/>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3</a:t>
            </a:r>
            <a:r>
              <a:rPr kumimoji="1" lang="zh-CN" altLang="en-US" sz="2400" b="1" dirty="0">
                <a:solidFill>
                  <a:srgbClr val="0033CC"/>
                </a:solidFill>
                <a:latin typeface="华文楷体" panose="02010600040101010101" pitchFamily="2" charset="-122"/>
                <a:ea typeface="华文楷体" panose="02010600040101010101" pitchFamily="2" charset="-122"/>
              </a:rPr>
              <a:t>）如果应用场景发生变化，燃料油的热值变为主要扰动，且变化较大，试设计一合理的控制系统。</a:t>
            </a:r>
          </a:p>
        </p:txBody>
      </p:sp>
    </p:spTree>
    <p:extLst>
      <p:ext uri="{BB962C8B-B14F-4D97-AF65-F5344CB8AC3E}">
        <p14:creationId xmlns:p14="http://schemas.microsoft.com/office/powerpoint/2010/main" val="235811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85750" y="214313"/>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如果燃料油的热值变为主要扰动，且变化较大，应该采用串级控制系统。（副变量应该选择炉膛温度</a:t>
            </a:r>
            <a:r>
              <a:rPr kumimoji="1" lang="en-US" altLang="zh-CN" sz="2400" b="1" dirty="0" err="1">
                <a:solidFill>
                  <a:srgbClr val="0033CC"/>
                </a:solidFill>
                <a:latin typeface="华文楷体" panose="02010600040101010101" pitchFamily="2" charset="-122"/>
                <a:ea typeface="华文楷体" panose="02010600040101010101" pitchFamily="2" charset="-122"/>
              </a:rPr>
              <a:t>Ts</a:t>
            </a:r>
            <a:r>
              <a:rPr kumimoji="1" lang="zh-CN" altLang="en-US" sz="2400" b="1" dirty="0">
                <a:solidFill>
                  <a:srgbClr val="0033CC"/>
                </a:solidFill>
                <a:latin typeface="华文楷体" panose="02010600040101010101" pitchFamily="2" charset="-122"/>
                <a:ea typeface="华文楷体" panose="02010600040101010101" pitchFamily="2" charset="-122"/>
              </a:rPr>
              <a:t>）</a:t>
            </a:r>
          </a:p>
        </p:txBody>
      </p:sp>
      <p:sp>
        <p:nvSpPr>
          <p:cNvPr id="6" name="Rectangle 2"/>
          <p:cNvSpPr>
            <a:spLocks noChangeArrowheads="1"/>
          </p:cNvSpPr>
          <p:nvPr/>
        </p:nvSpPr>
        <p:spPr bwMode="auto">
          <a:xfrm>
            <a:off x="107504" y="4387121"/>
            <a:ext cx="857250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a:t>
            </a:r>
            <a:r>
              <a:rPr kumimoji="1" lang="en-US" altLang="zh-CN" sz="2400" b="1" dirty="0">
                <a:solidFill>
                  <a:srgbClr val="0033CC"/>
                </a:solidFill>
                <a:latin typeface="华文楷体" panose="02010600040101010101" pitchFamily="2" charset="-122"/>
                <a:ea typeface="华文楷体" panose="02010600040101010101" pitchFamily="2" charset="-122"/>
              </a:rPr>
              <a:t>4</a:t>
            </a:r>
            <a:r>
              <a:rPr kumimoji="1" lang="zh-CN" altLang="en-US" sz="2400" b="1" dirty="0">
                <a:solidFill>
                  <a:srgbClr val="0033CC"/>
                </a:solidFill>
                <a:latin typeface="华文楷体" panose="02010600040101010101" pitchFamily="2" charset="-122"/>
                <a:ea typeface="华文楷体" panose="02010600040101010101" pitchFamily="2" charset="-122"/>
              </a:rPr>
              <a:t>）如果被加热原料的流量和燃料油的热值变化都较大，试设计一合理的控制系统。</a:t>
            </a:r>
          </a:p>
        </p:txBody>
      </p:sp>
      <p:graphicFrame>
        <p:nvGraphicFramePr>
          <p:cNvPr id="7" name="Object 7"/>
          <p:cNvGraphicFramePr>
            <a:graphicFrameLocks noChangeAspect="1"/>
          </p:cNvGraphicFramePr>
          <p:nvPr>
            <p:extLst>
              <p:ext uri="{D42A27DB-BD31-4B8C-83A1-F6EECF244321}">
                <p14:modId xmlns:p14="http://schemas.microsoft.com/office/powerpoint/2010/main" val="4009795983"/>
              </p:ext>
            </p:extLst>
          </p:nvPr>
        </p:nvGraphicFramePr>
        <p:xfrm>
          <a:off x="1835696" y="1427269"/>
          <a:ext cx="5832648" cy="2762559"/>
        </p:xfrm>
        <a:graphic>
          <a:graphicData uri="http://schemas.openxmlformats.org/presentationml/2006/ole">
            <mc:AlternateContent xmlns:mc="http://schemas.openxmlformats.org/markup-compatibility/2006">
              <mc:Choice xmlns:v="urn:schemas-microsoft-com:vml" Requires="v">
                <p:oleObj name="Picture2" r:id="rId2" imgW="5029200" imgH="2382012" progId="Word.Picture.8">
                  <p:embed/>
                </p:oleObj>
              </mc:Choice>
              <mc:Fallback>
                <p:oleObj name="Picture2" r:id="rId2" imgW="5029200" imgH="2382012" progId="Word.Picture.8">
                  <p:embed/>
                  <p:pic>
                    <p:nvPicPr>
                      <p:cNvPr id="20583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27269"/>
                        <a:ext cx="5832648" cy="2762559"/>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94285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extLst>
              <p:ext uri="{D42A27DB-BD31-4B8C-83A1-F6EECF244321}">
                <p14:modId xmlns:p14="http://schemas.microsoft.com/office/powerpoint/2010/main" val="776740977"/>
              </p:ext>
            </p:extLst>
          </p:nvPr>
        </p:nvGraphicFramePr>
        <p:xfrm>
          <a:off x="107504" y="2348880"/>
          <a:ext cx="4231295" cy="2750890"/>
        </p:xfrm>
        <a:graphic>
          <a:graphicData uri="http://schemas.openxmlformats.org/presentationml/2006/ole">
            <mc:AlternateContent xmlns:mc="http://schemas.openxmlformats.org/markup-compatibility/2006">
              <mc:Choice xmlns:v="urn:schemas-microsoft-com:vml" Requires="v">
                <p:oleObj name="图片" r:id="rId2" imgW="3677412" imgH="2391156" progId="Word.Picture.8">
                  <p:embed/>
                </p:oleObj>
              </mc:Choice>
              <mc:Fallback>
                <p:oleObj name="图片" r:id="rId2" imgW="3677412" imgH="2391156" progId="Word.Picture.8">
                  <p:embed/>
                  <p:pic>
                    <p:nvPicPr>
                      <p:cNvPr id="2406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348880"/>
                        <a:ext cx="4231295" cy="2750890"/>
                      </a:xfrm>
                      <a:prstGeom prst="rect">
                        <a:avLst/>
                      </a:prstGeom>
                      <a:solidFill>
                        <a:srgbClr val="FFFFFF"/>
                      </a:solidFill>
                      <a:ln>
                        <a:noFill/>
                      </a:ln>
                      <a:effectLst/>
                    </p:spPr>
                  </p:pic>
                </p:oleObj>
              </mc:Fallback>
            </mc:AlternateContent>
          </a:graphicData>
        </a:graphic>
      </p:graphicFrame>
      <p:sp>
        <p:nvSpPr>
          <p:cNvPr id="3" name="Rectangle 2"/>
          <p:cNvSpPr>
            <a:spLocks noChangeArrowheads="1"/>
          </p:cNvSpPr>
          <p:nvPr/>
        </p:nvSpPr>
        <p:spPr bwMode="auto">
          <a:xfrm>
            <a:off x="395536" y="692696"/>
            <a:ext cx="8352928"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rgbClr val="0033CC"/>
                </a:solidFill>
                <a:latin typeface="华文楷体" panose="02010600040101010101" pitchFamily="2" charset="-122"/>
                <a:ea typeface="华文楷体" panose="02010600040101010101" pitchFamily="2" charset="-122"/>
              </a:rPr>
              <a:t>如果被加热原料的流量和燃料油的热值变化都较大，应该采用</a:t>
            </a:r>
            <a:r>
              <a:rPr kumimoji="1" lang="zh-CN" altLang="en-US" sz="2400" b="1" dirty="0">
                <a:solidFill>
                  <a:srgbClr val="C00000"/>
                </a:solidFill>
                <a:latin typeface="华文楷体" panose="02010600040101010101" pitchFamily="2" charset="-122"/>
                <a:ea typeface="华文楷体" panose="02010600040101010101" pitchFamily="2" charset="-122"/>
              </a:rPr>
              <a:t>串级</a:t>
            </a:r>
            <a:r>
              <a:rPr kumimoji="1" lang="en-US" altLang="zh-CN" sz="2400" b="1" dirty="0">
                <a:solidFill>
                  <a:srgbClr val="C00000"/>
                </a:solidFill>
                <a:latin typeface="华文楷体" panose="02010600040101010101" pitchFamily="2" charset="-122"/>
                <a:ea typeface="华文楷体" panose="02010600040101010101" pitchFamily="2" charset="-122"/>
              </a:rPr>
              <a:t>+</a:t>
            </a:r>
            <a:r>
              <a:rPr kumimoji="1" lang="zh-CN" altLang="en-US" sz="2400" b="1" dirty="0">
                <a:solidFill>
                  <a:srgbClr val="C00000"/>
                </a:solidFill>
                <a:latin typeface="华文楷体" panose="02010600040101010101" pitchFamily="2" charset="-122"/>
                <a:ea typeface="华文楷体" panose="02010600040101010101" pitchFamily="2" charset="-122"/>
              </a:rPr>
              <a:t>前馈反馈控制系统</a:t>
            </a:r>
            <a:r>
              <a:rPr kumimoji="1" lang="zh-CN" altLang="en-US" sz="2400" b="1" dirty="0">
                <a:solidFill>
                  <a:srgbClr val="0033CC"/>
                </a:solidFill>
                <a:latin typeface="华文楷体" panose="02010600040101010101" pitchFamily="2" charset="-122"/>
                <a:ea typeface="华文楷体" panose="02010600040101010101" pitchFamily="2" charset="-122"/>
              </a:rPr>
              <a:t>。</a:t>
            </a:r>
          </a:p>
        </p:txBody>
      </p:sp>
      <p:graphicFrame>
        <p:nvGraphicFramePr>
          <p:cNvPr id="4" name="Object 7"/>
          <p:cNvGraphicFramePr>
            <a:graphicFrameLocks noChangeAspect="1"/>
          </p:cNvGraphicFramePr>
          <p:nvPr>
            <p:extLst>
              <p:ext uri="{D42A27DB-BD31-4B8C-83A1-F6EECF244321}">
                <p14:modId xmlns:p14="http://schemas.microsoft.com/office/powerpoint/2010/main" val="1595103604"/>
              </p:ext>
            </p:extLst>
          </p:nvPr>
        </p:nvGraphicFramePr>
        <p:xfrm>
          <a:off x="4355976" y="2420888"/>
          <a:ext cx="4752528" cy="2592288"/>
        </p:xfrm>
        <a:graphic>
          <a:graphicData uri="http://schemas.openxmlformats.org/presentationml/2006/ole">
            <mc:AlternateContent xmlns:mc="http://schemas.openxmlformats.org/markup-compatibility/2006">
              <mc:Choice xmlns:v="urn:schemas-microsoft-com:vml" Requires="v">
                <p:oleObj name="Picture2" r:id="rId4" imgW="5029200" imgH="2382012" progId="Word.Picture.8">
                  <p:embed/>
                </p:oleObj>
              </mc:Choice>
              <mc:Fallback>
                <p:oleObj name="Picture2" r:id="rId4" imgW="5029200" imgH="2382012" progId="Word.Picture.8">
                  <p:embed/>
                  <p:pic>
                    <p:nvPicPr>
                      <p:cNvPr id="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2420888"/>
                        <a:ext cx="4752528" cy="2592288"/>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65865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1028"/>
          <p:cNvSpPr txBox="1">
            <a:spLocks noChangeArrowheads="1"/>
          </p:cNvSpPr>
          <p:nvPr/>
        </p:nvSpPr>
        <p:spPr bwMode="auto">
          <a:xfrm>
            <a:off x="1116013" y="2997200"/>
            <a:ext cx="7416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图</a:t>
            </a:r>
            <a:r>
              <a:rPr kumimoji="1" lang="zh-CN" altLang="en-US" sz="2800" b="1" dirty="0">
                <a:solidFill>
                  <a:srgbClr val="341EA4"/>
                </a:solidFill>
                <a:latin typeface="Times New Roman" panose="02020603050405020304" pitchFamily="18" charset="0"/>
              </a:rPr>
              <a:t>8-4  </a:t>
            </a:r>
            <a:r>
              <a:rPr kumimoji="1" lang="zh-CN" altLang="en-US" sz="2800" b="1" dirty="0">
                <a:solidFill>
                  <a:srgbClr val="341EA4"/>
                </a:solidFill>
                <a:latin typeface="Times New Roman" panose="02020603050405020304" pitchFamily="18" charset="0"/>
                <a:ea typeface="楷体_GB2312" pitchFamily="49" charset="-122"/>
              </a:rPr>
              <a:t>加热炉温度串级控制系统方块图</a:t>
            </a:r>
          </a:p>
        </p:txBody>
      </p:sp>
      <p:graphicFrame>
        <p:nvGraphicFramePr>
          <p:cNvPr id="105477" name="Object 1029"/>
          <p:cNvGraphicFramePr>
            <a:graphicFrameLocks noChangeAspect="1"/>
          </p:cNvGraphicFramePr>
          <p:nvPr>
            <p:extLst>
              <p:ext uri="{D42A27DB-BD31-4B8C-83A1-F6EECF244321}">
                <p14:modId xmlns:p14="http://schemas.microsoft.com/office/powerpoint/2010/main" val="1451749171"/>
              </p:ext>
            </p:extLst>
          </p:nvPr>
        </p:nvGraphicFramePr>
        <p:xfrm>
          <a:off x="106363" y="190500"/>
          <a:ext cx="8942387" cy="2795588"/>
        </p:xfrm>
        <a:graphic>
          <a:graphicData uri="http://schemas.openxmlformats.org/presentationml/2006/ole">
            <mc:AlternateContent xmlns:mc="http://schemas.openxmlformats.org/markup-compatibility/2006">
              <mc:Choice xmlns:v="urn:schemas-microsoft-com:vml" Requires="v">
                <p:oleObj name="Picture" r:id="rId2" imgW="5715000" imgH="1790640" progId="Word.Picture.8">
                  <p:embed/>
                </p:oleObj>
              </mc:Choice>
              <mc:Fallback>
                <p:oleObj name="Picture" r:id="rId2" imgW="5715000" imgH="1790640" progId="Word.Picture.8">
                  <p:embed/>
                  <p:pic>
                    <p:nvPicPr>
                      <p:cNvPr id="0" name="Object 1029"/>
                      <p:cNvPicPr>
                        <a:picLocks noChangeAspect="1" noChangeArrowheads="1"/>
                      </p:cNvPicPr>
                      <p:nvPr/>
                    </p:nvPicPr>
                    <p:blipFill>
                      <a:blip r:embed="rId3"/>
                      <a:srcRect/>
                      <a:stretch>
                        <a:fillRect/>
                      </a:stretch>
                    </p:blipFill>
                    <p:spPr bwMode="auto">
                      <a:xfrm>
                        <a:off x="106363" y="190500"/>
                        <a:ext cx="8942387" cy="27955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2" name="Object 1030"/>
          <p:cNvGraphicFramePr>
            <a:graphicFrameLocks noChangeAspect="1"/>
          </p:cNvGraphicFramePr>
          <p:nvPr/>
        </p:nvGraphicFramePr>
        <p:xfrm>
          <a:off x="1042988" y="3500438"/>
          <a:ext cx="7086600" cy="3074987"/>
        </p:xfrm>
        <a:graphic>
          <a:graphicData uri="http://schemas.openxmlformats.org/presentationml/2006/ole">
            <mc:AlternateContent xmlns:mc="http://schemas.openxmlformats.org/markup-compatibility/2006">
              <mc:Choice xmlns:v="urn:schemas-microsoft-com:vml" Requires="v">
                <p:oleObj name="图片" r:id="rId4" imgW="5486400" imgH="2386584" progId="Word.Picture.8">
                  <p:embed/>
                </p:oleObj>
              </mc:Choice>
              <mc:Fallback>
                <p:oleObj name="图片" r:id="rId4" imgW="5486400" imgH="2386584" progId="Word.Picture.8">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500438"/>
                        <a:ext cx="7086600" cy="30749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05477"/>
                                        </p:tgtEl>
                                        <p:attrNameLst>
                                          <p:attrName>style.visibility</p:attrName>
                                        </p:attrNameLst>
                                      </p:cBhvr>
                                      <p:to>
                                        <p:strVal val="visible"/>
                                      </p:to>
                                    </p:set>
                                    <p:animEffect transition="in" filter="blinds(vertical)">
                                      <p:cBhvr>
                                        <p:cTn id="11" dur="500"/>
                                        <p:tgtEl>
                                          <p:spTgt spid="1054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1027"/>
          <p:cNvSpPr txBox="1">
            <a:spLocks noChangeArrowheads="1"/>
          </p:cNvSpPr>
          <p:nvPr/>
        </p:nvSpPr>
        <p:spPr bwMode="auto">
          <a:xfrm>
            <a:off x="228600" y="228600"/>
            <a:ext cx="914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8-5  </a:t>
            </a:r>
            <a:r>
              <a:rPr kumimoji="1" lang="zh-CN" altLang="en-US" sz="2400" b="1" dirty="0">
                <a:solidFill>
                  <a:srgbClr val="341EA4"/>
                </a:solidFill>
                <a:latin typeface="Times New Roman" panose="02020603050405020304" pitchFamily="18" charset="0"/>
                <a:ea typeface="楷体_GB2312" pitchFamily="49" charset="-122"/>
              </a:rPr>
              <a:t>串级控制系统组成原理及术语</a:t>
            </a:r>
          </a:p>
        </p:txBody>
      </p:sp>
      <p:sp>
        <p:nvSpPr>
          <p:cNvPr id="106500" name="Text Box 1028"/>
          <p:cNvSpPr txBox="1">
            <a:spLocks noChangeArrowheads="1"/>
          </p:cNvSpPr>
          <p:nvPr/>
        </p:nvSpPr>
        <p:spPr bwMode="auto">
          <a:xfrm>
            <a:off x="457200" y="3276600"/>
            <a:ext cx="260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(1)  组成原理</a:t>
            </a:r>
            <a:endParaRPr kumimoji="1" lang="zh-CN" altLang="en-US" sz="2800" dirty="0">
              <a:solidFill>
                <a:srgbClr val="CC3300"/>
              </a:solidFill>
              <a:latin typeface="Times New Roman" panose="02020603050405020304" pitchFamily="18" charset="0"/>
              <a:ea typeface="楷体_GB2312" pitchFamily="49" charset="-122"/>
            </a:endParaRPr>
          </a:p>
        </p:txBody>
      </p:sp>
      <p:sp>
        <p:nvSpPr>
          <p:cNvPr id="106501" name="Text Box 1029"/>
          <p:cNvSpPr txBox="1">
            <a:spLocks noChangeArrowheads="1"/>
          </p:cNvSpPr>
          <p:nvPr/>
        </p:nvSpPr>
        <p:spPr bwMode="auto">
          <a:xfrm>
            <a:off x="304800" y="38100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341EA4"/>
                </a:solidFill>
                <a:latin typeface="Times New Roman" panose="02020603050405020304" pitchFamily="18" charset="0"/>
                <a:ea typeface="楷体_GB2312" pitchFamily="49" charset="-122"/>
              </a:rPr>
              <a:t>①将原被控对象分解为两个串联的被控对象。</a:t>
            </a:r>
            <a:endParaRPr kumimoji="1" lang="en-US" altLang="zh-CN" sz="2400" b="1" dirty="0">
              <a:solidFill>
                <a:srgbClr val="341EA4"/>
              </a:solidFill>
              <a:latin typeface="Times New Roman" panose="02020603050405020304" pitchFamily="18" charset="0"/>
              <a:ea typeface="楷体_GB2312" pitchFamily="49" charset="-122"/>
            </a:endParaRPr>
          </a:p>
        </p:txBody>
      </p:sp>
      <p:graphicFrame>
        <p:nvGraphicFramePr>
          <p:cNvPr id="106502" name="Object 1030"/>
          <p:cNvGraphicFramePr>
            <a:graphicFrameLocks noChangeAspect="1"/>
          </p:cNvGraphicFramePr>
          <p:nvPr/>
        </p:nvGraphicFramePr>
        <p:xfrm>
          <a:off x="1219200" y="228600"/>
          <a:ext cx="7086600" cy="3074988"/>
        </p:xfrm>
        <a:graphic>
          <a:graphicData uri="http://schemas.openxmlformats.org/presentationml/2006/ole">
            <mc:AlternateContent xmlns:mc="http://schemas.openxmlformats.org/markup-compatibility/2006">
              <mc:Choice xmlns:v="urn:schemas-microsoft-com:vml" Requires="v">
                <p:oleObj name="图片" r:id="rId2" imgW="5486400" imgH="2386584" progId="Word.Picture.8">
                  <p:embed/>
                </p:oleObj>
              </mc:Choice>
              <mc:Fallback>
                <p:oleObj name="图片" r:id="rId2" imgW="5486400" imgH="2386584" progId="Word.Picture.8">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3" name="Text Box 1031"/>
          <p:cNvSpPr txBox="1">
            <a:spLocks noChangeArrowheads="1"/>
          </p:cNvSpPr>
          <p:nvPr/>
        </p:nvSpPr>
        <p:spPr bwMode="auto">
          <a:xfrm>
            <a:off x="323850" y="42926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341EA4"/>
                </a:solidFill>
                <a:latin typeface="Times New Roman" panose="02020603050405020304" pitchFamily="18" charset="0"/>
                <a:ea typeface="楷体_GB2312" pitchFamily="49" charset="-122"/>
              </a:rPr>
              <a:t>②以分解后的两个被控对象的中间变量作为副被控变量，构成一个副回路（简单控制系统）。</a:t>
            </a:r>
          </a:p>
        </p:txBody>
      </p:sp>
      <p:sp>
        <p:nvSpPr>
          <p:cNvPr id="106504" name="Text Box 1032"/>
          <p:cNvSpPr txBox="1">
            <a:spLocks noChangeArrowheads="1"/>
          </p:cNvSpPr>
          <p:nvPr/>
        </p:nvSpPr>
        <p:spPr bwMode="auto">
          <a:xfrm>
            <a:off x="323850" y="5157788"/>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341EA4"/>
                </a:solidFill>
                <a:latin typeface="Times New Roman" panose="02020603050405020304" pitchFamily="18" charset="0"/>
                <a:ea typeface="楷体_GB2312" pitchFamily="49" charset="-122"/>
              </a:rPr>
              <a:t>③将原被控变量作为主被控变量构成主回路。</a:t>
            </a:r>
          </a:p>
        </p:txBody>
      </p:sp>
      <p:sp>
        <p:nvSpPr>
          <p:cNvPr id="106505" name="Text Box 1033"/>
          <p:cNvSpPr txBox="1">
            <a:spLocks noChangeArrowheads="1"/>
          </p:cNvSpPr>
          <p:nvPr/>
        </p:nvSpPr>
        <p:spPr bwMode="auto">
          <a:xfrm>
            <a:off x="323850" y="573405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341EA4"/>
                </a:solidFill>
                <a:latin typeface="Times New Roman" panose="02020603050405020304" pitchFamily="18" charset="0"/>
                <a:ea typeface="楷体_GB2312" pitchFamily="49" charset="-122"/>
              </a:rPr>
              <a:t>④</a:t>
            </a:r>
            <a:r>
              <a:rPr kumimoji="1" lang="zh-CN" altLang="en-US" sz="2400" b="1" dirty="0">
                <a:solidFill>
                  <a:srgbClr val="CC3300"/>
                </a:solidFill>
                <a:latin typeface="Times New Roman" panose="02020603050405020304" pitchFamily="18" charset="0"/>
                <a:ea typeface="楷体_GB2312" pitchFamily="49" charset="-122"/>
              </a:rPr>
              <a:t>主控制系统控制器的输出信号作为副控制系统控制器的设定值</a:t>
            </a:r>
            <a:r>
              <a:rPr kumimoji="1" lang="zh-CN" altLang="en-US" sz="2400" b="1" dirty="0">
                <a:latin typeface="Times New Roman" panose="02020603050405020304" pitchFamily="18" charset="0"/>
                <a:ea typeface="楷体_GB2312" pitchFamily="49" charset="-122"/>
              </a:rPr>
              <a:t>，</a:t>
            </a:r>
            <a:r>
              <a:rPr kumimoji="1" lang="zh-CN" altLang="en-US" sz="2400" b="1" dirty="0">
                <a:solidFill>
                  <a:srgbClr val="341EA4"/>
                </a:solidFill>
                <a:latin typeface="Times New Roman" panose="02020603050405020304" pitchFamily="18" charset="0"/>
                <a:ea typeface="楷体_GB2312" pitchFamily="49" charset="-122"/>
              </a:rPr>
              <a:t>副控制系统的输出信号作为主被控对象的输入信号</a:t>
            </a:r>
            <a:r>
              <a:rPr kumimoji="1" lang="zh-CN" altLang="en-US" sz="2000" b="1" dirty="0">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5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5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p:bldP spid="106501" grpId="0"/>
      <p:bldP spid="106503" grpId="0"/>
      <p:bldP spid="106504" grpId="0"/>
      <p:bldP spid="1065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323850" y="3500438"/>
            <a:ext cx="405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(2)  串级控制系统术语</a:t>
            </a:r>
            <a:endParaRPr kumimoji="1" lang="zh-CN" altLang="en-US" sz="2800" dirty="0">
              <a:solidFill>
                <a:srgbClr val="CC3300"/>
              </a:solidFill>
              <a:latin typeface="Times New Roman" panose="02020603050405020304" pitchFamily="18" charset="0"/>
              <a:ea typeface="楷体_GB2312" pitchFamily="49" charset="-122"/>
            </a:endParaRPr>
          </a:p>
        </p:txBody>
      </p:sp>
      <p:sp>
        <p:nvSpPr>
          <p:cNvPr id="171011" name="Text Box 3"/>
          <p:cNvSpPr txBox="1">
            <a:spLocks noChangeArrowheads="1"/>
          </p:cNvSpPr>
          <p:nvPr/>
        </p:nvSpPr>
        <p:spPr bwMode="auto">
          <a:xfrm>
            <a:off x="323850" y="42926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主变量：</a:t>
            </a:r>
            <a:r>
              <a:rPr kumimoji="1" lang="zh-CN" altLang="en-US" sz="2800" b="1" dirty="0">
                <a:solidFill>
                  <a:srgbClr val="341EA4"/>
                </a:solidFill>
                <a:latin typeface="Times New Roman" panose="02020603050405020304" pitchFamily="18" charset="0"/>
                <a:ea typeface="楷体_GB2312" pitchFamily="49" charset="-122"/>
              </a:rPr>
              <a:t>生产过程所</a:t>
            </a:r>
            <a:r>
              <a:rPr kumimoji="1" lang="zh-CN" altLang="en-US" sz="2800" b="1" dirty="0">
                <a:solidFill>
                  <a:srgbClr val="CC3300"/>
                </a:solidFill>
                <a:latin typeface="Times New Roman" panose="02020603050405020304" pitchFamily="18" charset="0"/>
                <a:ea typeface="楷体_GB2312" pitchFamily="49" charset="-122"/>
              </a:rPr>
              <a:t>需要控制</a:t>
            </a:r>
            <a:r>
              <a:rPr kumimoji="1" lang="zh-CN" altLang="en-US" sz="2800" b="1" dirty="0">
                <a:solidFill>
                  <a:srgbClr val="341EA4"/>
                </a:solidFill>
                <a:latin typeface="Times New Roman" panose="02020603050405020304" pitchFamily="18" charset="0"/>
                <a:ea typeface="楷体_GB2312" pitchFamily="49" charset="-122"/>
              </a:rPr>
              <a:t>的</a:t>
            </a:r>
            <a:r>
              <a:rPr kumimoji="1" lang="zh-CN" altLang="en-US" sz="2800" b="1" dirty="0">
                <a:solidFill>
                  <a:srgbClr val="CC3300"/>
                </a:solidFill>
                <a:latin typeface="Times New Roman" panose="02020603050405020304" pitchFamily="18" charset="0"/>
                <a:ea typeface="楷体_GB2312" pitchFamily="49" charset="-122"/>
              </a:rPr>
              <a:t>工艺参数</a:t>
            </a:r>
            <a:r>
              <a:rPr kumimoji="1" lang="zh-CN" altLang="en-US" sz="2800" b="1" dirty="0">
                <a:latin typeface="Times New Roman" panose="02020603050405020304" pitchFamily="18" charset="0"/>
                <a:ea typeface="楷体_GB2312" pitchFamily="49" charset="-122"/>
              </a:rPr>
              <a:t>，</a:t>
            </a:r>
            <a:r>
              <a:rPr kumimoji="1" lang="zh-CN" altLang="en-US" sz="2800" b="1" dirty="0">
                <a:solidFill>
                  <a:srgbClr val="341EA4"/>
                </a:solidFill>
                <a:latin typeface="Times New Roman" panose="02020603050405020304" pitchFamily="18" charset="0"/>
                <a:ea typeface="楷体_GB2312" pitchFamily="49" charset="-122"/>
              </a:rPr>
              <a:t>在串级控制系统中</a:t>
            </a:r>
            <a:r>
              <a:rPr kumimoji="1" lang="zh-CN" altLang="en-US" sz="2800" b="1" dirty="0">
                <a:solidFill>
                  <a:srgbClr val="CC3300"/>
                </a:solidFill>
                <a:latin typeface="Times New Roman" panose="02020603050405020304" pitchFamily="18" charset="0"/>
                <a:ea typeface="楷体_GB2312" pitchFamily="49" charset="-122"/>
              </a:rPr>
              <a:t>起主导作用</a:t>
            </a:r>
            <a:r>
              <a:rPr kumimoji="1" lang="zh-CN" altLang="en-US" sz="2800" b="1" dirty="0">
                <a:solidFill>
                  <a:srgbClr val="341EA4"/>
                </a:solidFill>
                <a:latin typeface="Times New Roman" panose="02020603050405020304" pitchFamily="18" charset="0"/>
                <a:ea typeface="楷体_GB2312" pitchFamily="49" charset="-122"/>
              </a:rPr>
              <a:t>的</a:t>
            </a:r>
            <a:r>
              <a:rPr kumimoji="1" lang="zh-CN" altLang="en-US" sz="2800" b="1" dirty="0">
                <a:solidFill>
                  <a:srgbClr val="CC3300"/>
                </a:solidFill>
                <a:latin typeface="Times New Roman" panose="02020603050405020304" pitchFamily="18" charset="0"/>
                <a:ea typeface="楷体_GB2312" pitchFamily="49" charset="-122"/>
              </a:rPr>
              <a:t>被控变量</a:t>
            </a:r>
            <a:r>
              <a:rPr kumimoji="1" lang="zh-CN" altLang="en-US" sz="2800" b="1" dirty="0">
                <a:latin typeface="Times New Roman" panose="02020603050405020304" pitchFamily="18" charset="0"/>
                <a:ea typeface="楷体_GB2312" pitchFamily="49" charset="-122"/>
              </a:rPr>
              <a:t>。</a:t>
            </a:r>
          </a:p>
        </p:txBody>
      </p:sp>
      <p:sp>
        <p:nvSpPr>
          <p:cNvPr id="171012" name="Text Box 4"/>
          <p:cNvSpPr txBox="1">
            <a:spLocks noChangeArrowheads="1"/>
          </p:cNvSpPr>
          <p:nvPr/>
        </p:nvSpPr>
        <p:spPr bwMode="auto">
          <a:xfrm>
            <a:off x="323850" y="5445125"/>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副变量：</a:t>
            </a:r>
            <a:r>
              <a:rPr kumimoji="1" lang="zh-CN" altLang="en-US" sz="2800" b="1" dirty="0">
                <a:solidFill>
                  <a:srgbClr val="341EA4"/>
                </a:solidFill>
                <a:latin typeface="Times New Roman" panose="02020603050405020304" pitchFamily="18" charset="0"/>
                <a:ea typeface="楷体_GB2312" pitchFamily="49" charset="-122"/>
              </a:rPr>
              <a:t>串级控制系统中</a:t>
            </a:r>
            <a:r>
              <a:rPr kumimoji="1" lang="zh-CN" altLang="en-US" sz="2800" b="1" dirty="0">
                <a:solidFill>
                  <a:srgbClr val="CC3300"/>
                </a:solidFill>
                <a:latin typeface="Times New Roman" panose="02020603050405020304" pitchFamily="18" charset="0"/>
                <a:ea typeface="楷体_GB2312" pitchFamily="49" charset="-122"/>
              </a:rPr>
              <a:t>为了稳定主变量</a:t>
            </a:r>
            <a:r>
              <a:rPr kumimoji="1" lang="zh-CN" altLang="en-US" sz="2800" b="1" dirty="0">
                <a:solidFill>
                  <a:srgbClr val="341EA4"/>
                </a:solidFill>
                <a:latin typeface="Times New Roman" panose="02020603050405020304" pitchFamily="18" charset="0"/>
                <a:ea typeface="楷体_GB2312" pitchFamily="49" charset="-122"/>
              </a:rPr>
              <a:t>或因某种需要引入的</a:t>
            </a:r>
            <a:r>
              <a:rPr kumimoji="1" lang="zh-CN" altLang="en-US" sz="2800" b="1" dirty="0">
                <a:solidFill>
                  <a:srgbClr val="CC3300"/>
                </a:solidFill>
                <a:latin typeface="Times New Roman" panose="02020603050405020304" pitchFamily="18" charset="0"/>
                <a:ea typeface="楷体_GB2312" pitchFamily="49" charset="-122"/>
              </a:rPr>
              <a:t>辅助变量</a:t>
            </a:r>
            <a:r>
              <a:rPr kumimoji="1" lang="zh-CN" altLang="en-US" sz="2800" b="1" dirty="0">
                <a:latin typeface="Times New Roman" panose="02020603050405020304" pitchFamily="18" charset="0"/>
                <a:ea typeface="楷体_GB2312" pitchFamily="49" charset="-122"/>
              </a:rPr>
              <a:t>。</a:t>
            </a:r>
          </a:p>
        </p:txBody>
      </p:sp>
      <p:graphicFrame>
        <p:nvGraphicFramePr>
          <p:cNvPr id="171018" name="Object 10"/>
          <p:cNvGraphicFramePr>
            <a:graphicFrameLocks noChangeAspect="1"/>
          </p:cNvGraphicFramePr>
          <p:nvPr/>
        </p:nvGraphicFramePr>
        <p:xfrm>
          <a:off x="1219200" y="228600"/>
          <a:ext cx="7086600" cy="3074988"/>
        </p:xfrm>
        <a:graphic>
          <a:graphicData uri="http://schemas.openxmlformats.org/presentationml/2006/ole">
            <mc:AlternateContent xmlns:mc="http://schemas.openxmlformats.org/markup-compatibility/2006">
              <mc:Choice xmlns:v="urn:schemas-microsoft-com:vml" Requires="v">
                <p:oleObj name="图片" r:id="rId2" imgW="5486400" imgH="2386584" progId="Word.Picture.8">
                  <p:embed/>
                </p:oleObj>
              </mc:Choice>
              <mc:Fallback>
                <p:oleObj name="图片" r:id="rId2" imgW="5486400" imgH="2386584"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10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P spid="171011" grpId="0"/>
      <p:bldP spid="1710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7" name="Text Box 5"/>
          <p:cNvSpPr txBox="1">
            <a:spLocks noChangeArrowheads="1"/>
          </p:cNvSpPr>
          <p:nvPr/>
        </p:nvSpPr>
        <p:spPr bwMode="auto">
          <a:xfrm>
            <a:off x="323850" y="522922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副对象：副变量</a:t>
            </a:r>
            <a:r>
              <a:rPr kumimoji="1" lang="zh-CN" altLang="en-US" sz="2800" b="1" dirty="0">
                <a:solidFill>
                  <a:srgbClr val="341EA4"/>
                </a:solidFill>
                <a:latin typeface="Times New Roman" panose="02020603050405020304" pitchFamily="18" charset="0"/>
                <a:ea typeface="楷体_GB2312" pitchFamily="49" charset="-122"/>
              </a:rPr>
              <a:t>表征其特性的工艺生产设备</a:t>
            </a:r>
            <a:r>
              <a:rPr kumimoji="1" lang="zh-CN" altLang="en-US" sz="2800" b="1" dirty="0">
                <a:latin typeface="Times New Roman" panose="02020603050405020304" pitchFamily="18" charset="0"/>
                <a:ea typeface="楷体_GB2312" pitchFamily="49" charset="-122"/>
              </a:rPr>
              <a:t>。</a:t>
            </a:r>
          </a:p>
        </p:txBody>
      </p:sp>
      <p:sp>
        <p:nvSpPr>
          <p:cNvPr id="172038" name="Text Box 6"/>
          <p:cNvSpPr txBox="1">
            <a:spLocks noChangeArrowheads="1"/>
          </p:cNvSpPr>
          <p:nvPr/>
        </p:nvSpPr>
        <p:spPr bwMode="auto">
          <a:xfrm>
            <a:off x="323850" y="4292600"/>
            <a:ext cx="8640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主对象：主变量</a:t>
            </a:r>
            <a:r>
              <a:rPr kumimoji="1" lang="zh-CN" altLang="en-US" sz="2800" b="1" dirty="0">
                <a:solidFill>
                  <a:srgbClr val="341EA4"/>
                </a:solidFill>
                <a:latin typeface="Times New Roman" panose="02020603050405020304" pitchFamily="18" charset="0"/>
                <a:ea typeface="楷体_GB2312" pitchFamily="49" charset="-122"/>
              </a:rPr>
              <a:t>表征其特性的生产设备或生产过程。</a:t>
            </a:r>
          </a:p>
        </p:txBody>
      </p:sp>
      <p:graphicFrame>
        <p:nvGraphicFramePr>
          <p:cNvPr id="172041" name="Object 9"/>
          <p:cNvGraphicFramePr>
            <a:graphicFrameLocks noChangeAspect="1"/>
          </p:cNvGraphicFramePr>
          <p:nvPr/>
        </p:nvGraphicFramePr>
        <p:xfrm>
          <a:off x="1187450" y="404813"/>
          <a:ext cx="7086600" cy="3074987"/>
        </p:xfrm>
        <a:graphic>
          <a:graphicData uri="http://schemas.openxmlformats.org/presentationml/2006/ole">
            <mc:AlternateContent xmlns:mc="http://schemas.openxmlformats.org/markup-compatibility/2006">
              <mc:Choice xmlns:v="urn:schemas-microsoft-com:vml" Requires="v">
                <p:oleObj name="Picture2" r:id="rId2" imgW="5486400" imgH="2382012" progId="Word.Picture.8">
                  <p:embed/>
                </p:oleObj>
              </mc:Choice>
              <mc:Fallback>
                <p:oleObj name="Picture2" r:id="rId2" imgW="5486400" imgH="238201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04813"/>
                        <a:ext cx="7086600" cy="30749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p:bldP spid="1720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Text Box 7"/>
          <p:cNvSpPr txBox="1">
            <a:spLocks noChangeArrowheads="1"/>
          </p:cNvSpPr>
          <p:nvPr/>
        </p:nvSpPr>
        <p:spPr bwMode="auto">
          <a:xfrm>
            <a:off x="0" y="4797425"/>
            <a:ext cx="9144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副控制器：</a:t>
            </a:r>
            <a:r>
              <a:rPr kumimoji="1" lang="zh-CN" altLang="en-US" sz="2800" b="1" dirty="0">
                <a:solidFill>
                  <a:srgbClr val="341EA4"/>
                </a:solidFill>
                <a:latin typeface="Times New Roman" panose="02020603050405020304" pitchFamily="18" charset="0"/>
                <a:ea typeface="楷体_GB2312" pitchFamily="49" charset="-122"/>
              </a:rPr>
              <a:t>其设定值来自主控制器的输出，并按副变量的测量值与设定值的偏差而工作的控制器（又名</a:t>
            </a:r>
            <a:r>
              <a:rPr kumimoji="1" lang="zh-CN" altLang="en-US" sz="2800" b="1" dirty="0">
                <a:solidFill>
                  <a:srgbClr val="CC3300"/>
                </a:solidFill>
                <a:latin typeface="Times New Roman" panose="02020603050405020304" pitchFamily="18" charset="0"/>
                <a:ea typeface="楷体_GB2312" pitchFamily="49" charset="-122"/>
              </a:rPr>
              <a:t>随动控制器</a:t>
            </a:r>
            <a:r>
              <a:rPr kumimoji="1" lang="zh-CN" altLang="en-US" sz="2800" b="1" dirty="0">
                <a:latin typeface="Times New Roman" panose="02020603050405020304" pitchFamily="18" charset="0"/>
                <a:ea typeface="楷体_GB2312" pitchFamily="49" charset="-122"/>
              </a:rPr>
              <a:t>）。</a:t>
            </a:r>
            <a:endParaRPr kumimoji="1" lang="en-US" altLang="zh-CN" sz="2800" b="1" dirty="0">
              <a:solidFill>
                <a:srgbClr val="CC3300"/>
              </a:solidFill>
              <a:latin typeface="Times New Roman" panose="02020603050405020304" pitchFamily="18" charset="0"/>
              <a:ea typeface="华文新魏" panose="02010800040101010101" pitchFamily="2" charset="-122"/>
            </a:endParaRPr>
          </a:p>
        </p:txBody>
      </p:sp>
      <p:sp>
        <p:nvSpPr>
          <p:cNvPr id="107528" name="Text Box 8"/>
          <p:cNvSpPr txBox="1">
            <a:spLocks noChangeArrowheads="1"/>
          </p:cNvSpPr>
          <p:nvPr/>
        </p:nvSpPr>
        <p:spPr bwMode="auto">
          <a:xfrm>
            <a:off x="0" y="3573463"/>
            <a:ext cx="9144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主控制器：</a:t>
            </a:r>
            <a:r>
              <a:rPr kumimoji="1" lang="zh-CN" altLang="en-US" sz="2800" b="1" dirty="0">
                <a:solidFill>
                  <a:srgbClr val="341EA4"/>
                </a:solidFill>
                <a:latin typeface="Times New Roman" panose="02020603050405020304" pitchFamily="18" charset="0"/>
                <a:ea typeface="楷体_GB2312" pitchFamily="49" charset="-122"/>
              </a:rPr>
              <a:t>按主变量的测量值与设定值的偏差而工作，其输出作为副变量设定值的控制器</a:t>
            </a:r>
            <a:r>
              <a:rPr kumimoji="1" lang="zh-CN" altLang="en-US" sz="2800" b="1" dirty="0">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主导控制器</a:t>
            </a:r>
            <a:r>
              <a:rPr kumimoji="1" lang="zh-CN" altLang="en-US" sz="2800" b="1" dirty="0">
                <a:latin typeface="Times New Roman" panose="02020603050405020304" pitchFamily="18" charset="0"/>
                <a:ea typeface="楷体_GB2312" pitchFamily="49" charset="-122"/>
              </a:rPr>
              <a:t>）。</a:t>
            </a:r>
          </a:p>
        </p:txBody>
      </p:sp>
      <p:graphicFrame>
        <p:nvGraphicFramePr>
          <p:cNvPr id="226306" name="Object 2"/>
          <p:cNvGraphicFramePr>
            <a:graphicFrameLocks noChangeAspect="1"/>
          </p:cNvGraphicFramePr>
          <p:nvPr/>
        </p:nvGraphicFramePr>
        <p:xfrm>
          <a:off x="1116013" y="333375"/>
          <a:ext cx="7086600" cy="3074988"/>
        </p:xfrm>
        <a:graphic>
          <a:graphicData uri="http://schemas.openxmlformats.org/presentationml/2006/ole">
            <mc:AlternateContent xmlns:mc="http://schemas.openxmlformats.org/markup-compatibility/2006">
              <mc:Choice xmlns:v="urn:schemas-microsoft-com:vml" Requires="v">
                <p:oleObj name="Picture2" r:id="rId2" imgW="5486400" imgH="2382012" progId="Word.Picture.8">
                  <p:embed/>
                </p:oleObj>
              </mc:Choice>
              <mc:Fallback>
                <p:oleObj name="Picture2" r:id="rId2" imgW="5486400" imgH="2382012"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33375"/>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p:bldP spid="1075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Text Box 4"/>
          <p:cNvSpPr txBox="1">
            <a:spLocks noChangeArrowheads="1"/>
          </p:cNvSpPr>
          <p:nvPr/>
        </p:nvSpPr>
        <p:spPr bwMode="auto">
          <a:xfrm>
            <a:off x="468313" y="4725144"/>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主回路：</a:t>
            </a:r>
            <a:r>
              <a:rPr kumimoji="1" lang="zh-CN" altLang="en-US" sz="2800" b="1" dirty="0">
                <a:solidFill>
                  <a:srgbClr val="341EA4"/>
                </a:solidFill>
                <a:latin typeface="Times New Roman" panose="02020603050405020304" pitchFamily="18" charset="0"/>
                <a:ea typeface="楷体_GB2312" pitchFamily="49" charset="-122"/>
              </a:rPr>
              <a:t>由主变量的测量变送装置，主、副控制器，执行器和主、副对象构成的外回路。也称为外环或主环。</a:t>
            </a:r>
          </a:p>
        </p:txBody>
      </p:sp>
      <p:sp>
        <p:nvSpPr>
          <p:cNvPr id="108549" name="Text Box 5"/>
          <p:cNvSpPr txBox="1">
            <a:spLocks noChangeArrowheads="1"/>
          </p:cNvSpPr>
          <p:nvPr/>
        </p:nvSpPr>
        <p:spPr bwMode="auto">
          <a:xfrm>
            <a:off x="468313" y="3553197"/>
            <a:ext cx="8229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副回路：</a:t>
            </a:r>
            <a:r>
              <a:rPr kumimoji="1" lang="zh-CN" altLang="en-US" sz="2800" b="1" dirty="0">
                <a:solidFill>
                  <a:srgbClr val="341EA4"/>
                </a:solidFill>
                <a:latin typeface="Times New Roman" panose="02020603050405020304" pitchFamily="18" charset="0"/>
                <a:ea typeface="楷体_GB2312" pitchFamily="49" charset="-122"/>
              </a:rPr>
              <a:t>由副变量的测量变送装置、副控制器、执行器和副对象所构成的内回路。也称为内环或副环。</a:t>
            </a:r>
          </a:p>
        </p:txBody>
      </p:sp>
      <p:graphicFrame>
        <p:nvGraphicFramePr>
          <p:cNvPr id="225282" name="Object 2"/>
          <p:cNvGraphicFramePr>
            <a:graphicFrameLocks noChangeAspect="1"/>
          </p:cNvGraphicFramePr>
          <p:nvPr/>
        </p:nvGraphicFramePr>
        <p:xfrm>
          <a:off x="900113" y="260350"/>
          <a:ext cx="7086600" cy="3074988"/>
        </p:xfrm>
        <a:graphic>
          <a:graphicData uri="http://schemas.openxmlformats.org/presentationml/2006/ole">
            <mc:AlternateContent xmlns:mc="http://schemas.openxmlformats.org/markup-compatibility/2006">
              <mc:Choice xmlns:v="urn:schemas-microsoft-com:vml" Requires="v">
                <p:oleObj name="图片" r:id="rId2" imgW="5486400" imgH="2386584" progId="Word.Picture.8">
                  <p:embed/>
                </p:oleObj>
              </mc:Choice>
              <mc:Fallback>
                <p:oleObj name="图片" r:id="rId2" imgW="5486400" imgH="2386584"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0350"/>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P spid="1085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95288" y="400526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主测量值、副测量值：</a:t>
            </a:r>
            <a:r>
              <a:rPr kumimoji="1" lang="zh-CN" altLang="en-US" sz="2800" b="1" dirty="0">
                <a:solidFill>
                  <a:srgbClr val="341EA4"/>
                </a:solidFill>
                <a:latin typeface="Times New Roman" panose="02020603050405020304" pitchFamily="18" charset="0"/>
                <a:ea typeface="楷体_GB2312" pitchFamily="49" charset="-122"/>
              </a:rPr>
              <a:t>相应被控变量的测量值。</a:t>
            </a:r>
          </a:p>
        </p:txBody>
      </p:sp>
      <p:sp>
        <p:nvSpPr>
          <p:cNvPr id="173059" name="Text Box 3"/>
          <p:cNvSpPr txBox="1">
            <a:spLocks noChangeArrowheads="1"/>
          </p:cNvSpPr>
          <p:nvPr/>
        </p:nvSpPr>
        <p:spPr bwMode="auto">
          <a:xfrm>
            <a:off x="395288" y="5013325"/>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主设定值、副设定值：</a:t>
            </a:r>
            <a:r>
              <a:rPr kumimoji="1" lang="zh-CN" altLang="en-US" sz="2800" b="1" dirty="0">
                <a:solidFill>
                  <a:srgbClr val="341EA4"/>
                </a:solidFill>
                <a:latin typeface="Times New Roman" panose="02020603050405020304" pitchFamily="18" charset="0"/>
                <a:ea typeface="楷体_GB2312" pitchFamily="49" charset="-122"/>
              </a:rPr>
              <a:t>主设定值是主被控变量的期望值，由主控制器内部设定。副设定值由主控制器的输出信号提供。</a:t>
            </a:r>
          </a:p>
        </p:txBody>
      </p:sp>
      <p:graphicFrame>
        <p:nvGraphicFramePr>
          <p:cNvPr id="173063" name="Object 7"/>
          <p:cNvGraphicFramePr>
            <a:graphicFrameLocks noChangeAspect="1"/>
          </p:cNvGraphicFramePr>
          <p:nvPr/>
        </p:nvGraphicFramePr>
        <p:xfrm>
          <a:off x="684213" y="476250"/>
          <a:ext cx="7086600" cy="3074988"/>
        </p:xfrm>
        <a:graphic>
          <a:graphicData uri="http://schemas.openxmlformats.org/presentationml/2006/ole">
            <mc:AlternateContent xmlns:mc="http://schemas.openxmlformats.org/markup-compatibility/2006">
              <mc:Choice xmlns:v="urn:schemas-microsoft-com:vml" Requires="v">
                <p:oleObj name="图片" r:id="rId2" imgW="5486400" imgH="2386584" progId="Word.Picture.8">
                  <p:embed/>
                </p:oleObj>
              </mc:Choice>
              <mc:Fallback>
                <p:oleObj name="图片" r:id="rId2" imgW="5486400" imgH="2386584"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76250"/>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p:bldP spid="1730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30">
            <a:extLst>
              <a:ext uri="{FF2B5EF4-FFF2-40B4-BE49-F238E27FC236}">
                <a16:creationId xmlns:a16="http://schemas.microsoft.com/office/drawing/2014/main" id="{ADD70074-39BB-4EF7-B403-4546348F767A}"/>
              </a:ext>
            </a:extLst>
          </p:cNvPr>
          <p:cNvGraphicFramePr>
            <a:graphicFrameLocks noChangeAspect="1"/>
          </p:cNvGraphicFramePr>
          <p:nvPr>
            <p:extLst>
              <p:ext uri="{D42A27DB-BD31-4B8C-83A1-F6EECF244321}">
                <p14:modId xmlns:p14="http://schemas.microsoft.com/office/powerpoint/2010/main" val="797041163"/>
              </p:ext>
            </p:extLst>
          </p:nvPr>
        </p:nvGraphicFramePr>
        <p:xfrm>
          <a:off x="1619671" y="368304"/>
          <a:ext cx="6212433" cy="2940118"/>
        </p:xfrm>
        <a:graphic>
          <a:graphicData uri="http://schemas.openxmlformats.org/presentationml/2006/ole">
            <mc:AlternateContent xmlns:mc="http://schemas.openxmlformats.org/markup-compatibility/2006">
              <mc:Choice xmlns:v="urn:schemas-microsoft-com:vml" Requires="v">
                <p:oleObj name="Picture2" r:id="rId2" imgW="5029200" imgH="2382012" progId="Word.Picture.8">
                  <p:embed/>
                </p:oleObj>
              </mc:Choice>
              <mc:Fallback>
                <p:oleObj name="Picture2" r:id="rId2" imgW="5029200" imgH="2382012" progId="Word.Picture.8">
                  <p:embed/>
                  <p:pic>
                    <p:nvPicPr>
                      <p:cNvPr id="105478"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1" y="368304"/>
                        <a:ext cx="6212433" cy="2940118"/>
                      </a:xfrm>
                      <a:prstGeom prst="rect">
                        <a:avLst/>
                      </a:prstGeom>
                      <a:solidFill>
                        <a:schemeClr val="bg1"/>
                      </a:solidFill>
                      <a:ln>
                        <a:noFill/>
                      </a:ln>
                      <a:effectLst/>
                    </p:spPr>
                  </p:pic>
                </p:oleObj>
              </mc:Fallback>
            </mc:AlternateContent>
          </a:graphicData>
        </a:graphic>
      </p:graphicFrame>
      <p:sp>
        <p:nvSpPr>
          <p:cNvPr id="3" name="Text Box 2">
            <a:extLst>
              <a:ext uri="{FF2B5EF4-FFF2-40B4-BE49-F238E27FC236}">
                <a16:creationId xmlns:a16="http://schemas.microsoft.com/office/drawing/2014/main" id="{F3F69865-0E86-4632-8E3B-FF6031EF8AD9}"/>
              </a:ext>
            </a:extLst>
          </p:cNvPr>
          <p:cNvSpPr txBox="1">
            <a:spLocks noChangeArrowheads="1"/>
          </p:cNvSpPr>
          <p:nvPr/>
        </p:nvSpPr>
        <p:spPr bwMode="auto">
          <a:xfrm>
            <a:off x="395536" y="3583007"/>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CC3300"/>
                </a:solidFill>
                <a:latin typeface="Times New Roman" panose="02020603050405020304" pitchFamily="18" charset="0"/>
                <a:ea typeface="楷体_GB2312" pitchFamily="49" charset="-122"/>
              </a:rPr>
              <a:t>主回路：</a:t>
            </a:r>
            <a:endParaRPr kumimoji="1" lang="zh-CN" altLang="en-US" sz="2400" b="1" dirty="0">
              <a:solidFill>
                <a:srgbClr val="341EA4"/>
              </a:solidFill>
              <a:latin typeface="Times New Roman" panose="02020603050405020304" pitchFamily="18" charset="0"/>
              <a:ea typeface="楷体_GB2312" pitchFamily="49" charset="-122"/>
            </a:endParaRPr>
          </a:p>
        </p:txBody>
      </p:sp>
      <p:sp>
        <p:nvSpPr>
          <p:cNvPr id="4" name="Text Box 2">
            <a:extLst>
              <a:ext uri="{FF2B5EF4-FFF2-40B4-BE49-F238E27FC236}">
                <a16:creationId xmlns:a16="http://schemas.microsoft.com/office/drawing/2014/main" id="{A65A3549-CA43-4391-BBFE-E225D3523A98}"/>
              </a:ext>
            </a:extLst>
          </p:cNvPr>
          <p:cNvSpPr txBox="1">
            <a:spLocks noChangeArrowheads="1"/>
          </p:cNvSpPr>
          <p:nvPr/>
        </p:nvSpPr>
        <p:spPr bwMode="auto">
          <a:xfrm>
            <a:off x="5580112" y="3583077"/>
            <a:ext cx="17281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CC3300"/>
                </a:solidFill>
                <a:latin typeface="Times New Roman" panose="02020603050405020304" pitchFamily="18" charset="0"/>
                <a:ea typeface="楷体_GB2312" pitchFamily="49" charset="-122"/>
              </a:rPr>
              <a:t>副回路：</a:t>
            </a:r>
            <a:endParaRPr kumimoji="1" lang="zh-CN" altLang="en-US" sz="2400" b="1" dirty="0">
              <a:solidFill>
                <a:srgbClr val="341EA4"/>
              </a:solidFill>
              <a:latin typeface="Times New Roman" panose="02020603050405020304" pitchFamily="18" charset="0"/>
              <a:ea typeface="楷体_GB2312" pitchFamily="49" charset="-122"/>
            </a:endParaRPr>
          </a:p>
        </p:txBody>
      </p:sp>
      <p:sp>
        <p:nvSpPr>
          <p:cNvPr id="5" name="Text Box 2">
            <a:extLst>
              <a:ext uri="{FF2B5EF4-FFF2-40B4-BE49-F238E27FC236}">
                <a16:creationId xmlns:a16="http://schemas.microsoft.com/office/drawing/2014/main" id="{67A5B3FF-1EEB-412E-B082-AD661C3579F6}"/>
              </a:ext>
            </a:extLst>
          </p:cNvPr>
          <p:cNvSpPr txBox="1">
            <a:spLocks noChangeArrowheads="1"/>
          </p:cNvSpPr>
          <p:nvPr/>
        </p:nvSpPr>
        <p:spPr bwMode="auto">
          <a:xfrm>
            <a:off x="420727" y="4258519"/>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主被控变量：</a:t>
            </a:r>
          </a:p>
        </p:txBody>
      </p:sp>
      <p:sp>
        <p:nvSpPr>
          <p:cNvPr id="6" name="Text Box 2">
            <a:extLst>
              <a:ext uri="{FF2B5EF4-FFF2-40B4-BE49-F238E27FC236}">
                <a16:creationId xmlns:a16="http://schemas.microsoft.com/office/drawing/2014/main" id="{DF7596C1-59C3-4D32-9217-F2A68660DE32}"/>
              </a:ext>
            </a:extLst>
          </p:cNvPr>
          <p:cNvSpPr txBox="1">
            <a:spLocks noChangeArrowheads="1"/>
          </p:cNvSpPr>
          <p:nvPr/>
        </p:nvSpPr>
        <p:spPr bwMode="auto">
          <a:xfrm>
            <a:off x="420727" y="4910336"/>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主测量值：</a:t>
            </a:r>
          </a:p>
        </p:txBody>
      </p:sp>
      <p:sp>
        <p:nvSpPr>
          <p:cNvPr id="7" name="Text Box 2">
            <a:extLst>
              <a:ext uri="{FF2B5EF4-FFF2-40B4-BE49-F238E27FC236}">
                <a16:creationId xmlns:a16="http://schemas.microsoft.com/office/drawing/2014/main" id="{A9FB3CB3-DE4E-4F50-A070-9F0388B98C1A}"/>
              </a:ext>
            </a:extLst>
          </p:cNvPr>
          <p:cNvSpPr txBox="1">
            <a:spLocks noChangeArrowheads="1"/>
          </p:cNvSpPr>
          <p:nvPr/>
        </p:nvSpPr>
        <p:spPr bwMode="auto">
          <a:xfrm>
            <a:off x="420727" y="5562153"/>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主操纵变量：</a:t>
            </a:r>
          </a:p>
        </p:txBody>
      </p:sp>
      <p:sp>
        <p:nvSpPr>
          <p:cNvPr id="8" name="Text Box 2">
            <a:extLst>
              <a:ext uri="{FF2B5EF4-FFF2-40B4-BE49-F238E27FC236}">
                <a16:creationId xmlns:a16="http://schemas.microsoft.com/office/drawing/2014/main" id="{10179204-1487-40B6-9EE7-3237AD7A666E}"/>
              </a:ext>
            </a:extLst>
          </p:cNvPr>
          <p:cNvSpPr txBox="1">
            <a:spLocks noChangeArrowheads="1"/>
          </p:cNvSpPr>
          <p:nvPr/>
        </p:nvSpPr>
        <p:spPr bwMode="auto">
          <a:xfrm>
            <a:off x="5580112" y="4258519"/>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副被控变量：</a:t>
            </a:r>
          </a:p>
        </p:txBody>
      </p:sp>
      <p:sp>
        <p:nvSpPr>
          <p:cNvPr id="9" name="Text Box 2">
            <a:extLst>
              <a:ext uri="{FF2B5EF4-FFF2-40B4-BE49-F238E27FC236}">
                <a16:creationId xmlns:a16="http://schemas.microsoft.com/office/drawing/2014/main" id="{A4549DBB-8265-41FD-A981-41E3E10F8194}"/>
              </a:ext>
            </a:extLst>
          </p:cNvPr>
          <p:cNvSpPr txBox="1">
            <a:spLocks noChangeArrowheads="1"/>
          </p:cNvSpPr>
          <p:nvPr/>
        </p:nvSpPr>
        <p:spPr bwMode="auto">
          <a:xfrm>
            <a:off x="5580112" y="5505043"/>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副操纵变量：</a:t>
            </a:r>
          </a:p>
        </p:txBody>
      </p:sp>
      <p:sp>
        <p:nvSpPr>
          <p:cNvPr id="10" name="Text Box 2">
            <a:extLst>
              <a:ext uri="{FF2B5EF4-FFF2-40B4-BE49-F238E27FC236}">
                <a16:creationId xmlns:a16="http://schemas.microsoft.com/office/drawing/2014/main" id="{E7C0E5A5-E8EF-45B4-8968-33BAA92EA7CB}"/>
              </a:ext>
            </a:extLst>
          </p:cNvPr>
          <p:cNvSpPr txBox="1">
            <a:spLocks noChangeArrowheads="1"/>
          </p:cNvSpPr>
          <p:nvPr/>
        </p:nvSpPr>
        <p:spPr bwMode="auto">
          <a:xfrm>
            <a:off x="5580112" y="4910336"/>
            <a:ext cx="19442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dirty="0">
                <a:solidFill>
                  <a:srgbClr val="002060"/>
                </a:solidFill>
                <a:latin typeface="Times New Roman" panose="02020603050405020304" pitchFamily="18" charset="0"/>
                <a:ea typeface="楷体_GB2312" pitchFamily="49" charset="-122"/>
              </a:rPr>
              <a:t>副测量值：</a:t>
            </a:r>
          </a:p>
        </p:txBody>
      </p:sp>
    </p:spTree>
    <p:extLst>
      <p:ext uri="{BB962C8B-B14F-4D97-AF65-F5344CB8AC3E}">
        <p14:creationId xmlns:p14="http://schemas.microsoft.com/office/powerpoint/2010/main" val="401067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2" imgW="435285" imgH="677109" progId="Equation.DSMT4">
                  <p:embed/>
                </p:oleObj>
              </mc:Choice>
              <mc:Fallback>
                <p:oleObj name="Equation" r:id="rId2" imgW="435285" imgH="67710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Text Box 5"/>
          <p:cNvSpPr txBox="1">
            <a:spLocks noChangeArrowheads="1"/>
          </p:cNvSpPr>
          <p:nvPr/>
        </p:nvSpPr>
        <p:spPr bwMode="auto">
          <a:xfrm>
            <a:off x="323850" y="476250"/>
            <a:ext cx="86106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楷体_GB2312" pitchFamily="49" charset="-122"/>
                <a:ea typeface="楷体_GB2312" pitchFamily="49" charset="-122"/>
              </a:rPr>
              <a:t>必要性：</a:t>
            </a:r>
            <a:endParaRPr kumimoji="1" lang="zh-CN" altLang="en-US" sz="2800" b="1" dirty="0">
              <a:solidFill>
                <a:srgbClr val="CC3300"/>
              </a:solidFill>
              <a:latin typeface="楷体_GB2312" pitchFamily="49" charset="-122"/>
              <a:ea typeface="楷体_GB2312" pitchFamily="49" charset="-122"/>
            </a:endParaRPr>
          </a:p>
        </p:txBody>
      </p:sp>
      <p:sp>
        <p:nvSpPr>
          <p:cNvPr id="48134" name="Text Box 6"/>
          <p:cNvSpPr txBox="1">
            <a:spLocks noChangeArrowheads="1"/>
          </p:cNvSpPr>
          <p:nvPr/>
        </p:nvSpPr>
        <p:spPr bwMode="auto">
          <a:xfrm>
            <a:off x="323850" y="1557338"/>
            <a:ext cx="8610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楷体_GB2312" pitchFamily="49" charset="-122"/>
                <a:ea typeface="楷体_GB2312" pitchFamily="49" charset="-122"/>
              </a:rPr>
              <a:t>随着生产过程的</a:t>
            </a:r>
            <a:r>
              <a:rPr kumimoji="1" lang="zh-CN" altLang="en-US" sz="2800" b="1" dirty="0">
                <a:solidFill>
                  <a:srgbClr val="CC3300"/>
                </a:solidFill>
                <a:latin typeface="楷体_GB2312" pitchFamily="49" charset="-122"/>
                <a:ea typeface="楷体_GB2312" pitchFamily="49" charset="-122"/>
              </a:rPr>
              <a:t>大型化和复杂化</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变量之间的关系变得更加复杂，对操作条件的要求也更加严格。</a:t>
            </a:r>
          </a:p>
        </p:txBody>
      </p:sp>
      <p:sp>
        <p:nvSpPr>
          <p:cNvPr id="48135" name="Text Box 7"/>
          <p:cNvSpPr txBox="1">
            <a:spLocks noChangeArrowheads="1"/>
          </p:cNvSpPr>
          <p:nvPr/>
        </p:nvSpPr>
        <p:spPr bwMode="auto">
          <a:xfrm>
            <a:off x="684213" y="5229225"/>
            <a:ext cx="742315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需要引入</a:t>
            </a:r>
            <a:r>
              <a:rPr kumimoji="1" lang="en-US" altLang="zh-CN"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复杂控制系统。</a:t>
            </a:r>
          </a:p>
        </p:txBody>
      </p:sp>
      <p:sp>
        <p:nvSpPr>
          <p:cNvPr id="48136" name="Text Box 8"/>
          <p:cNvSpPr txBox="1">
            <a:spLocks noChangeArrowheads="1"/>
          </p:cNvSpPr>
          <p:nvPr/>
        </p:nvSpPr>
        <p:spPr bwMode="auto">
          <a:xfrm>
            <a:off x="323850" y="2781300"/>
            <a:ext cx="86106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楷体_GB2312" pitchFamily="49" charset="-122"/>
                <a:ea typeface="楷体_GB2312" pitchFamily="49" charset="-122"/>
              </a:rPr>
              <a:t>现代化生产对产品质量提出了</a:t>
            </a:r>
            <a:r>
              <a:rPr kumimoji="1" lang="zh-CN" altLang="en-US" sz="2800" b="1" dirty="0">
                <a:solidFill>
                  <a:srgbClr val="CC3300"/>
                </a:solidFill>
                <a:latin typeface="楷体_GB2312" pitchFamily="49" charset="-122"/>
                <a:ea typeface="楷体_GB2312" pitchFamily="49" charset="-122"/>
              </a:rPr>
              <a:t>更高要求</a:t>
            </a:r>
            <a:r>
              <a:rPr kumimoji="1" lang="zh-CN" altLang="en-US" sz="2800" b="1" dirty="0">
                <a:latin typeface="楷体_GB2312" pitchFamily="49" charset="-122"/>
                <a:ea typeface="楷体_GB2312" pitchFamily="49" charset="-122"/>
              </a:rPr>
              <a:t>。</a:t>
            </a:r>
          </a:p>
        </p:txBody>
      </p:sp>
      <p:sp>
        <p:nvSpPr>
          <p:cNvPr id="48137" name="Text Box 9"/>
          <p:cNvSpPr txBox="1">
            <a:spLocks noChangeArrowheads="1"/>
          </p:cNvSpPr>
          <p:nvPr/>
        </p:nvSpPr>
        <p:spPr bwMode="auto">
          <a:xfrm>
            <a:off x="323850" y="3716338"/>
            <a:ext cx="86106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楷体_GB2312" pitchFamily="49" charset="-122"/>
                <a:ea typeface="楷体_GB2312" pitchFamily="49" charset="-122"/>
              </a:rPr>
              <a:t>生产过程中的某些</a:t>
            </a:r>
            <a:r>
              <a:rPr kumimoji="1" lang="zh-CN" altLang="en-US" sz="2800" b="1" dirty="0">
                <a:solidFill>
                  <a:srgbClr val="CC3300"/>
                </a:solidFill>
                <a:latin typeface="楷体_GB2312" pitchFamily="49" charset="-122"/>
                <a:ea typeface="楷体_GB2312" pitchFamily="49" charset="-122"/>
              </a:rPr>
              <a:t>特殊要求</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如物料配比、前后生产工序的协调等问题。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137"/>
                                        </p:tgtEl>
                                        <p:attrNameLst>
                                          <p:attrName>style.visibility</p:attrName>
                                        </p:attrNameLst>
                                      </p:cBhvr>
                                      <p:to>
                                        <p:strVal val="visible"/>
                                      </p:to>
                                    </p:set>
                                    <p:animEffect transition="in" filter="blinds(horizontal)">
                                      <p:cBhvr>
                                        <p:cTn id="15" dur="2000"/>
                                        <p:tgtEl>
                                          <p:spTgt spid="481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P spid="48135" grpId="0" animBg="1"/>
      <p:bldP spid="48136" grpId="0" animBg="1"/>
      <p:bldP spid="48137"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23850" y="260350"/>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8.1.2  控制过程分析</a:t>
            </a:r>
            <a:endParaRPr kumimoji="1" lang="zh-CN" altLang="en-US" sz="2800" dirty="0">
              <a:solidFill>
                <a:srgbClr val="CC3300"/>
              </a:solidFill>
              <a:latin typeface="Times New Roman" panose="02020603050405020304" pitchFamily="18" charset="0"/>
              <a:ea typeface="楷体_GB2312" pitchFamily="49" charset="-122"/>
            </a:endParaRPr>
          </a:p>
        </p:txBody>
      </p:sp>
      <p:sp>
        <p:nvSpPr>
          <p:cNvPr id="109571" name="Text Box 3"/>
          <p:cNvSpPr txBox="1">
            <a:spLocks noChangeArrowheads="1"/>
          </p:cNvSpPr>
          <p:nvPr/>
        </p:nvSpPr>
        <p:spPr bwMode="auto">
          <a:xfrm>
            <a:off x="0" y="4076700"/>
            <a:ext cx="392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341EA4"/>
                </a:solidFill>
                <a:latin typeface="Times New Roman" panose="02020603050405020304" pitchFamily="18" charset="0"/>
                <a:ea typeface="楷体_GB2312" pitchFamily="49" charset="-122"/>
              </a:rPr>
              <a:t>只考虑上图中的</a:t>
            </a:r>
            <a:r>
              <a:rPr kumimoji="1" lang="en-US" altLang="zh-CN" sz="2800" b="1" i="1" dirty="0">
                <a:solidFill>
                  <a:srgbClr val="341EA4"/>
                </a:solidFill>
                <a:latin typeface="Times New Roman" panose="02020603050405020304" pitchFamily="18" charset="0"/>
                <a:ea typeface="楷体_GB2312" pitchFamily="49" charset="-122"/>
              </a:rPr>
              <a:t>f</a:t>
            </a:r>
            <a:r>
              <a:rPr kumimoji="1" lang="en-US" altLang="zh-CN" sz="2000" b="1" dirty="0">
                <a:solidFill>
                  <a:srgbClr val="341EA4"/>
                </a:solidFill>
                <a:latin typeface="Times New Roman" panose="02020603050405020304" pitchFamily="18" charset="0"/>
                <a:ea typeface="楷体_GB2312" pitchFamily="49" charset="-122"/>
              </a:rPr>
              <a:t>1</a:t>
            </a:r>
            <a:r>
              <a:rPr kumimoji="1" lang="en-US" altLang="zh-CN" sz="2800" b="1" dirty="0">
                <a:solidFill>
                  <a:srgbClr val="341EA4"/>
                </a:solidFill>
                <a:latin typeface="Times New Roman" panose="02020603050405020304" pitchFamily="18" charset="0"/>
                <a:ea typeface="楷体_GB2312" pitchFamily="49" charset="-122"/>
              </a:rPr>
              <a:t>、</a:t>
            </a:r>
            <a:r>
              <a:rPr kumimoji="1" lang="en-US" altLang="zh-CN" sz="2800" b="1" i="1" dirty="0">
                <a:solidFill>
                  <a:srgbClr val="341EA4"/>
                </a:solidFill>
                <a:latin typeface="Times New Roman" panose="02020603050405020304" pitchFamily="18" charset="0"/>
                <a:ea typeface="楷体_GB2312" pitchFamily="49" charset="-122"/>
              </a:rPr>
              <a:t>f</a:t>
            </a:r>
            <a:r>
              <a:rPr kumimoji="1" lang="en-US" altLang="zh-CN" b="1" dirty="0">
                <a:solidFill>
                  <a:srgbClr val="341EA4"/>
                </a:solidFill>
                <a:latin typeface="Times New Roman" panose="02020603050405020304" pitchFamily="18" charset="0"/>
                <a:ea typeface="楷体_GB2312" pitchFamily="49" charset="-122"/>
              </a:rPr>
              <a:t>2</a:t>
            </a:r>
            <a:r>
              <a:rPr kumimoji="1" lang="en-US" altLang="zh-CN" sz="2800" dirty="0">
                <a:solidFill>
                  <a:srgbClr val="341EA4"/>
                </a:solidFill>
                <a:latin typeface="Times New Roman" panose="02020603050405020304" pitchFamily="18" charset="0"/>
                <a:ea typeface="楷体_GB2312" pitchFamily="49" charset="-122"/>
              </a:rPr>
              <a:t>   </a:t>
            </a:r>
            <a:endParaRPr kumimoji="1" lang="zh-CN" altLang="en-US" sz="2800" dirty="0">
              <a:solidFill>
                <a:srgbClr val="341EA4"/>
              </a:solidFill>
              <a:latin typeface="Times New Roman" panose="02020603050405020304" pitchFamily="18" charset="0"/>
              <a:ea typeface="楷体_GB2312" pitchFamily="49" charset="-122"/>
            </a:endParaRPr>
          </a:p>
        </p:txBody>
      </p:sp>
      <p:graphicFrame>
        <p:nvGraphicFramePr>
          <p:cNvPr id="109574" name="Object 6"/>
          <p:cNvGraphicFramePr>
            <a:graphicFrameLocks noChangeAspect="1"/>
          </p:cNvGraphicFramePr>
          <p:nvPr/>
        </p:nvGraphicFramePr>
        <p:xfrm>
          <a:off x="3708400" y="4365625"/>
          <a:ext cx="5181600" cy="536575"/>
        </p:xfrm>
        <a:graphic>
          <a:graphicData uri="http://schemas.openxmlformats.org/presentationml/2006/ole">
            <mc:AlternateContent xmlns:mc="http://schemas.openxmlformats.org/markup-compatibility/2006">
              <mc:Choice xmlns:v="urn:schemas-microsoft-com:vml" Requires="v">
                <p:oleObj name="Equation" r:id="rId2" imgW="2209800" imgH="228600" progId="Equation.DSMT4">
                  <p:embed/>
                </p:oleObj>
              </mc:Choice>
              <mc:Fallback>
                <p:oleObj name="Equation" r:id="rId2" imgW="2209800" imgH="2286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365625"/>
                        <a:ext cx="5181600" cy="536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5" name="Text Box 7"/>
          <p:cNvSpPr txBox="1">
            <a:spLocks noChangeArrowheads="1"/>
          </p:cNvSpPr>
          <p:nvPr/>
        </p:nvSpPr>
        <p:spPr bwMode="auto">
          <a:xfrm>
            <a:off x="395288" y="4941888"/>
            <a:ext cx="20875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341EA4"/>
                </a:solidFill>
                <a:latin typeface="Times New Roman" panose="02020603050405020304" pitchFamily="18" charset="0"/>
                <a:ea typeface="楷体_GB2312" pitchFamily="49" charset="-122"/>
              </a:rPr>
              <a:t>一方面：</a:t>
            </a:r>
          </a:p>
          <a:p>
            <a:pPr eaLnBrk="1" hangingPunct="1">
              <a:spcBef>
                <a:spcPct val="50000"/>
              </a:spcBef>
              <a:buFont typeface="Wingdings" panose="05000000000000000000" pitchFamily="2" charset="2"/>
              <a:buNone/>
            </a:pPr>
            <a:r>
              <a:rPr kumimoji="1" lang="zh-CN" altLang="en-US" sz="2800" b="1" dirty="0">
                <a:solidFill>
                  <a:srgbClr val="341EA4"/>
                </a:solidFill>
                <a:latin typeface="Times New Roman" panose="02020603050405020304" pitchFamily="18" charset="0"/>
                <a:ea typeface="楷体_GB2312" pitchFamily="49" charset="-122"/>
              </a:rPr>
              <a:t>另一方面：</a:t>
            </a:r>
          </a:p>
        </p:txBody>
      </p:sp>
      <p:graphicFrame>
        <p:nvGraphicFramePr>
          <p:cNvPr id="109576" name="Object 8"/>
          <p:cNvGraphicFramePr>
            <a:graphicFrameLocks noChangeAspect="1"/>
          </p:cNvGraphicFramePr>
          <p:nvPr/>
        </p:nvGraphicFramePr>
        <p:xfrm>
          <a:off x="3708400" y="5084763"/>
          <a:ext cx="3914775" cy="466725"/>
        </p:xfrm>
        <a:graphic>
          <a:graphicData uri="http://schemas.openxmlformats.org/presentationml/2006/ole">
            <mc:AlternateContent xmlns:mc="http://schemas.openxmlformats.org/markup-compatibility/2006">
              <mc:Choice xmlns:v="urn:schemas-microsoft-com:vml" Requires="v">
                <p:oleObj name="Equation" r:id="rId4" imgW="2032000" imgH="241300" progId="Equation.DSMT4">
                  <p:embed/>
                </p:oleObj>
              </mc:Choice>
              <mc:Fallback>
                <p:oleObj name="Equation" r:id="rId4" imgW="2032000" imgH="2413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5084763"/>
                        <a:ext cx="3914775" cy="466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7" name="Object 9"/>
          <p:cNvGraphicFramePr>
            <a:graphicFrameLocks noChangeAspect="1"/>
          </p:cNvGraphicFramePr>
          <p:nvPr/>
        </p:nvGraphicFramePr>
        <p:xfrm>
          <a:off x="3708400" y="5661025"/>
          <a:ext cx="4821238" cy="466725"/>
        </p:xfrm>
        <a:graphic>
          <a:graphicData uri="http://schemas.openxmlformats.org/presentationml/2006/ole">
            <mc:AlternateContent xmlns:mc="http://schemas.openxmlformats.org/markup-compatibility/2006">
              <mc:Choice xmlns:v="urn:schemas-microsoft-com:vml" Requires="v">
                <p:oleObj name="Equation" r:id="rId6" imgW="2501900" imgH="241300" progId="Equation.DSMT4">
                  <p:embed/>
                </p:oleObj>
              </mc:Choice>
              <mc:Fallback>
                <p:oleObj name="Equation" r:id="rId6" imgW="2501900" imgH="2413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661025"/>
                        <a:ext cx="4821238" cy="466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8" name="Text Box 10"/>
          <p:cNvSpPr txBox="1">
            <a:spLocks noChangeArrowheads="1"/>
          </p:cNvSpPr>
          <p:nvPr/>
        </p:nvSpPr>
        <p:spPr bwMode="auto">
          <a:xfrm>
            <a:off x="179388" y="6165850"/>
            <a:ext cx="8748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小结</a:t>
            </a:r>
            <a:r>
              <a:rPr kumimoji="1" lang="en-US" altLang="zh-CN"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由于副环的作用使控制作用变得更快、更强。 </a:t>
            </a:r>
          </a:p>
        </p:txBody>
      </p:sp>
      <p:sp>
        <p:nvSpPr>
          <p:cNvPr id="109579" name="Text Box 11"/>
          <p:cNvSpPr txBox="1">
            <a:spLocks noChangeArrowheads="1"/>
          </p:cNvSpPr>
          <p:nvPr/>
        </p:nvSpPr>
        <p:spPr bwMode="auto">
          <a:xfrm>
            <a:off x="250825" y="836613"/>
            <a:ext cx="4176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(1)扰动作用于副对象</a:t>
            </a:r>
            <a:r>
              <a:rPr kumimoji="1" lang="en-US" altLang="zh-CN" sz="2800" b="1" dirty="0">
                <a:solidFill>
                  <a:srgbClr val="CC3300"/>
                </a:solidFill>
                <a:latin typeface="Times New Roman" panose="02020603050405020304" pitchFamily="18" charset="0"/>
                <a:ea typeface="楷体_GB2312" pitchFamily="49" charset="-122"/>
              </a:rPr>
              <a:t>：</a:t>
            </a:r>
            <a:endParaRPr kumimoji="1" lang="zh-CN" altLang="en-US" sz="2400" dirty="0">
              <a:solidFill>
                <a:srgbClr val="CC3300"/>
              </a:solidFill>
              <a:latin typeface="Times New Roman" panose="02020603050405020304" pitchFamily="18" charset="0"/>
              <a:ea typeface="楷体_GB2312" pitchFamily="49" charset="-122"/>
            </a:endParaRPr>
          </a:p>
        </p:txBody>
      </p:sp>
      <p:graphicFrame>
        <p:nvGraphicFramePr>
          <p:cNvPr id="109580" name="Object 12"/>
          <p:cNvGraphicFramePr>
            <a:graphicFrameLocks noChangeAspect="1"/>
          </p:cNvGraphicFramePr>
          <p:nvPr>
            <p:extLst>
              <p:ext uri="{D42A27DB-BD31-4B8C-83A1-F6EECF244321}">
                <p14:modId xmlns:p14="http://schemas.microsoft.com/office/powerpoint/2010/main" val="3486617299"/>
              </p:ext>
            </p:extLst>
          </p:nvPr>
        </p:nvGraphicFramePr>
        <p:xfrm>
          <a:off x="609600" y="1268413"/>
          <a:ext cx="8537575" cy="2671762"/>
        </p:xfrm>
        <a:graphic>
          <a:graphicData uri="http://schemas.openxmlformats.org/presentationml/2006/ole">
            <mc:AlternateContent xmlns:mc="http://schemas.openxmlformats.org/markup-compatibility/2006">
              <mc:Choice xmlns:v="urn:schemas-microsoft-com:vml" Requires="v">
                <p:oleObj name="Picture" r:id="rId8" imgW="5715000" imgH="1790640" progId="Word.Picture.8">
                  <p:embed/>
                </p:oleObj>
              </mc:Choice>
              <mc:Fallback>
                <p:oleObj name="Picture" r:id="rId8" imgW="5715000" imgH="1790640" progId="Word.Picture.8">
                  <p:embed/>
                  <p:pic>
                    <p:nvPicPr>
                      <p:cNvPr id="0" name="Object 12"/>
                      <p:cNvPicPr>
                        <a:picLocks noChangeAspect="1" noChangeArrowheads="1"/>
                      </p:cNvPicPr>
                      <p:nvPr/>
                    </p:nvPicPr>
                    <p:blipFill>
                      <a:blip r:embed="rId9"/>
                      <a:srcRect/>
                      <a:stretch>
                        <a:fillRect/>
                      </a:stretch>
                    </p:blipFill>
                    <p:spPr bwMode="auto">
                      <a:xfrm>
                        <a:off x="609600" y="1268413"/>
                        <a:ext cx="8537575" cy="26717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109580"/>
                                        </p:tgtEl>
                                        <p:attrNameLst>
                                          <p:attrName>style.visibility</p:attrName>
                                        </p:attrNameLst>
                                      </p:cBhvr>
                                      <p:to>
                                        <p:strVal val="visible"/>
                                      </p:to>
                                    </p:set>
                                    <p:animEffect transition="in" filter="blinds(vertical)">
                                      <p:cBhvr>
                                        <p:cTn id="11" dur="500"/>
                                        <p:tgtEl>
                                          <p:spTgt spid="109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95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95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957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957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9575">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095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9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P spid="109578" grpId="0"/>
      <p:bldP spid="1095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04800" y="228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(2)扰动作用于主对象</a:t>
            </a:r>
            <a:r>
              <a:rPr kumimoji="1" lang="en-US" altLang="zh-CN" sz="2800" b="1" dirty="0">
                <a:solidFill>
                  <a:srgbClr val="FFFF00"/>
                </a:solidFill>
                <a:latin typeface="Times New Roman" panose="02020603050405020304" pitchFamily="18" charset="0"/>
                <a:ea typeface="楷体_GB2312" pitchFamily="49" charset="-122"/>
              </a:rPr>
              <a:t>：</a:t>
            </a:r>
          </a:p>
          <a:p>
            <a:pPr eaLnBrk="1" hangingPunct="1">
              <a:spcBef>
                <a:spcPct val="50000"/>
              </a:spcBef>
              <a:buFont typeface="Wingdings" panose="05000000000000000000" pitchFamily="2" charset="2"/>
              <a:buNone/>
            </a:pPr>
            <a:r>
              <a:rPr kumimoji="1" lang="zh-CN" altLang="en-US" sz="2400" b="1" dirty="0">
                <a:solidFill>
                  <a:srgbClr val="341EA4"/>
                </a:solidFill>
                <a:latin typeface="Times New Roman" panose="02020603050405020304" pitchFamily="18" charset="0"/>
                <a:ea typeface="楷体_GB2312" pitchFamily="49" charset="-122"/>
              </a:rPr>
              <a:t>只考虑下图中的</a:t>
            </a:r>
            <a:r>
              <a:rPr kumimoji="1" lang="en-US" altLang="zh-CN" sz="2400" b="1" i="1" dirty="0">
                <a:solidFill>
                  <a:srgbClr val="341EA4"/>
                </a:solidFill>
                <a:latin typeface="Times New Roman" panose="02020603050405020304" pitchFamily="18" charset="0"/>
                <a:ea typeface="楷体_GB2312" pitchFamily="49" charset="-122"/>
              </a:rPr>
              <a:t>f</a:t>
            </a:r>
            <a:r>
              <a:rPr kumimoji="1" lang="en-US" altLang="zh-CN" sz="1600" b="1" dirty="0">
                <a:solidFill>
                  <a:srgbClr val="341EA4"/>
                </a:solidFill>
                <a:latin typeface="Times New Roman" panose="02020603050405020304" pitchFamily="18" charset="0"/>
                <a:ea typeface="楷体_GB2312" pitchFamily="49" charset="-122"/>
              </a:rPr>
              <a:t>3</a:t>
            </a:r>
            <a:r>
              <a:rPr kumimoji="1" lang="en-US" altLang="zh-CN" sz="2400" b="1" dirty="0">
                <a:solidFill>
                  <a:srgbClr val="341EA4"/>
                </a:solidFill>
                <a:latin typeface="Times New Roman" panose="02020603050405020304" pitchFamily="18" charset="0"/>
                <a:ea typeface="楷体_GB2312" pitchFamily="49" charset="-122"/>
              </a:rPr>
              <a:t> </a:t>
            </a:r>
            <a:endParaRPr kumimoji="1" lang="zh-CN" altLang="en-US" sz="2400" b="1" dirty="0">
              <a:solidFill>
                <a:srgbClr val="341EA4"/>
              </a:solidFill>
              <a:latin typeface="Times New Roman" panose="02020603050405020304" pitchFamily="18" charset="0"/>
              <a:ea typeface="楷体_GB2312" pitchFamily="49" charset="-122"/>
            </a:endParaRPr>
          </a:p>
        </p:txBody>
      </p:sp>
      <p:graphicFrame>
        <p:nvGraphicFramePr>
          <p:cNvPr id="201731" name="Object 3"/>
          <p:cNvGraphicFramePr>
            <a:graphicFrameLocks noChangeAspect="1"/>
          </p:cNvGraphicFramePr>
          <p:nvPr/>
        </p:nvGraphicFramePr>
        <p:xfrm>
          <a:off x="1331913" y="4292600"/>
          <a:ext cx="6003925" cy="1055688"/>
        </p:xfrm>
        <a:graphic>
          <a:graphicData uri="http://schemas.openxmlformats.org/presentationml/2006/ole">
            <mc:AlternateContent xmlns:mc="http://schemas.openxmlformats.org/markup-compatibility/2006">
              <mc:Choice xmlns:v="urn:schemas-microsoft-com:vml" Requires="v">
                <p:oleObj name="Equation" r:id="rId2" imgW="2743200" imgH="482600" progId="Equation.DSMT4">
                  <p:embed/>
                </p:oleObj>
              </mc:Choice>
              <mc:Fallback>
                <p:oleObj name="Equation" r:id="rId2" imgW="2743200" imgH="482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6003925" cy="10556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735" name="Object 7"/>
          <p:cNvGraphicFramePr>
            <a:graphicFrameLocks noChangeAspect="1"/>
          </p:cNvGraphicFramePr>
          <p:nvPr>
            <p:extLst>
              <p:ext uri="{D42A27DB-BD31-4B8C-83A1-F6EECF244321}">
                <p14:modId xmlns:p14="http://schemas.microsoft.com/office/powerpoint/2010/main" val="3165929418"/>
              </p:ext>
            </p:extLst>
          </p:nvPr>
        </p:nvGraphicFramePr>
        <p:xfrm>
          <a:off x="466725" y="1557338"/>
          <a:ext cx="7926388" cy="2479675"/>
        </p:xfrm>
        <a:graphic>
          <a:graphicData uri="http://schemas.openxmlformats.org/presentationml/2006/ole">
            <mc:AlternateContent xmlns:mc="http://schemas.openxmlformats.org/markup-compatibility/2006">
              <mc:Choice xmlns:v="urn:schemas-microsoft-com:vml" Requires="v">
                <p:oleObj name="Picture" r:id="rId4" imgW="5715000" imgH="1790640" progId="Word.Picture.8">
                  <p:embed/>
                </p:oleObj>
              </mc:Choice>
              <mc:Fallback>
                <p:oleObj name="Picture" r:id="rId4" imgW="5715000" imgH="1790640" progId="Word.Picture.8">
                  <p:embed/>
                  <p:pic>
                    <p:nvPicPr>
                      <p:cNvPr id="0" name="Object 7"/>
                      <p:cNvPicPr>
                        <a:picLocks noChangeAspect="1" noChangeArrowheads="1"/>
                      </p:cNvPicPr>
                      <p:nvPr/>
                    </p:nvPicPr>
                    <p:blipFill>
                      <a:blip r:embed="rId5"/>
                      <a:srcRect/>
                      <a:stretch>
                        <a:fillRect/>
                      </a:stretch>
                    </p:blipFill>
                    <p:spPr bwMode="auto">
                      <a:xfrm>
                        <a:off x="466725" y="1557338"/>
                        <a:ext cx="7926388" cy="2479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6" name="Text Box 8"/>
          <p:cNvSpPr txBox="1">
            <a:spLocks noChangeArrowheads="1"/>
          </p:cNvSpPr>
          <p:nvPr/>
        </p:nvSpPr>
        <p:spPr bwMode="auto">
          <a:xfrm>
            <a:off x="468313" y="5602288"/>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800" b="1" dirty="0">
                <a:solidFill>
                  <a:srgbClr val="CC3300"/>
                </a:solidFill>
                <a:latin typeface="Times New Roman" panose="02020603050405020304" pitchFamily="18" charset="0"/>
                <a:ea typeface="楷体_GB2312" pitchFamily="49" charset="-122"/>
              </a:rPr>
              <a:t>小结</a:t>
            </a:r>
            <a:r>
              <a:rPr kumimoji="1" lang="en-US" altLang="zh-CN"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扰动作用于主对象时，串级控制也能有效地克服扰动</a:t>
            </a:r>
            <a:r>
              <a:rPr kumimoji="1" lang="zh-CN" altLang="en-US" sz="2800" b="1" dirty="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201735"/>
                                        </p:tgtEl>
                                        <p:attrNameLst>
                                          <p:attrName>style.visibility</p:attrName>
                                        </p:attrNameLst>
                                      </p:cBhvr>
                                      <p:to>
                                        <p:strVal val="visible"/>
                                      </p:to>
                                    </p:set>
                                    <p:animEffect transition="in" filter="blinds(vertical)">
                                      <p:cBhvr>
                                        <p:cTn id="11" dur="500"/>
                                        <p:tgtEl>
                                          <p:spTgt spid="20173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17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1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467544" y="0"/>
            <a:ext cx="8295456" cy="1066800"/>
          </a:xfrm>
        </p:spPr>
        <p:txBody>
          <a:bodyPr/>
          <a:lstStyle/>
          <a:p>
            <a:pPr algn="l"/>
            <a:r>
              <a:rPr lang="en-US" altLang="zh-CN" sz="3100" b="1" dirty="0">
                <a:solidFill>
                  <a:srgbClr val="C00000"/>
                </a:solidFill>
                <a:ea typeface="宋体" panose="02010600030101010101" pitchFamily="2" charset="-122"/>
              </a:rPr>
              <a:t>(3) Cascade Control Performance</a:t>
            </a:r>
            <a:r>
              <a:rPr lang="en-US" altLang="zh-CN" sz="2400" b="1" dirty="0">
                <a:solidFill>
                  <a:schemeClr val="accent2"/>
                </a:solidFill>
                <a:ea typeface="宋体" panose="02010600030101010101" pitchFamily="2" charset="-122"/>
              </a:rPr>
              <a:t>( Chemical Reactor Example)</a:t>
            </a:r>
          </a:p>
        </p:txBody>
      </p:sp>
      <p:pic>
        <p:nvPicPr>
          <p:cNvPr id="25603" name="Picture 2" descr="fig16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068388"/>
            <a:ext cx="488667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0000"/>
            <a:ext cx="54864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1"/>
          <p:cNvSpPr>
            <a:spLocks noChangeArrowheads="1"/>
          </p:cNvSpPr>
          <p:nvPr/>
        </p:nvSpPr>
        <p:spPr bwMode="auto">
          <a:xfrm>
            <a:off x="5257800" y="5486400"/>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solidFill>
                  <a:schemeClr val="accent2"/>
                </a:solidFill>
                <a:latin typeface="Arial" panose="020B0604020202020204" pitchFamily="34" charset="0"/>
                <a:ea typeface="宋体" panose="02010600030101010101" pitchFamily="2" charset="-122"/>
              </a:rPr>
              <a:t>Secondary loop</a:t>
            </a:r>
            <a:endParaRPr lang="zh-CN" altLang="en-US" sz="1600">
              <a:latin typeface="Arial" panose="020B0604020202020204" pitchFamily="34" charset="0"/>
              <a:ea typeface="宋体" panose="02010600030101010101" pitchFamily="2" charset="-122"/>
            </a:endParaRPr>
          </a:p>
        </p:txBody>
      </p:sp>
      <p:sp>
        <p:nvSpPr>
          <p:cNvPr id="25607" name="矩形 8"/>
          <p:cNvSpPr>
            <a:spLocks noChangeArrowheads="1"/>
          </p:cNvSpPr>
          <p:nvPr/>
        </p:nvSpPr>
        <p:spPr bwMode="auto">
          <a:xfrm>
            <a:off x="5410200" y="6019800"/>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CN" sz="1600">
                <a:solidFill>
                  <a:schemeClr val="accent2"/>
                </a:solidFill>
                <a:latin typeface="Arial" panose="020B0604020202020204" pitchFamily="34" charset="0"/>
                <a:ea typeface="宋体" panose="02010600030101010101" pitchFamily="2" charset="-122"/>
              </a:rPr>
              <a:t>Primary loop</a:t>
            </a:r>
            <a:endParaRPr lang="zh-CN" altLang="en-US" sz="16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8572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5638800"/>
            <a:ext cx="7162800" cy="708025"/>
          </a:xfrm>
          <a:prstGeom prst="rect">
            <a:avLst/>
          </a:prstGeom>
          <a:noFill/>
        </p:spPr>
        <p:txBody>
          <a:bodyPr>
            <a:spAutoFit/>
          </a:bodyPr>
          <a:ls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lgn="ctr">
              <a:defRPr/>
            </a:pPr>
            <a:r>
              <a:rPr lang="en-US" b="0" dirty="0">
                <a:latin typeface="+mn-lt"/>
              </a:rPr>
              <a:t>Figure 1   A comparison of D2 unit step responses with and without cascade control</a:t>
            </a:r>
          </a:p>
        </p:txBody>
      </p:sp>
      <p:pic>
        <p:nvPicPr>
          <p:cNvPr id="27653" name="Picture 1" descr="fig16_005.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371600" y="152400"/>
            <a:ext cx="67595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99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0" y="5791200"/>
            <a:ext cx="5676900" cy="400050"/>
          </a:xfrm>
          <a:prstGeom prst="rect">
            <a:avLst/>
          </a:prstGeom>
          <a:noFill/>
        </p:spPr>
        <p:txBody>
          <a:bodyPr>
            <a:spAutoFit/>
          </a:bodyPr>
          <a:ls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lgn="ctr">
              <a:defRPr/>
            </a:pPr>
            <a:r>
              <a:rPr lang="en-US" b="0" dirty="0">
                <a:latin typeface="+mn-lt"/>
              </a:rPr>
              <a:t>Figure 2   A comparison of D1 step responses.  </a:t>
            </a:r>
          </a:p>
        </p:txBody>
      </p:sp>
      <p:pic>
        <p:nvPicPr>
          <p:cNvPr id="29701" name="Picture 1" descr="fig16_006.jp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19200" y="1143000"/>
            <a:ext cx="72644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53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9" name="Text Box 7"/>
          <p:cNvSpPr txBox="1">
            <a:spLocks noChangeArrowheads="1"/>
          </p:cNvSpPr>
          <p:nvPr/>
        </p:nvSpPr>
        <p:spPr bwMode="auto">
          <a:xfrm>
            <a:off x="395288" y="2060575"/>
            <a:ext cx="82296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buFont typeface="Wingdings" panose="05000000000000000000" pitchFamily="2" charset="2"/>
              <a:buNone/>
            </a:pPr>
            <a:r>
              <a:rPr kumimoji="1" lang="zh-CN" altLang="en-US" sz="3200" b="1" dirty="0">
                <a:solidFill>
                  <a:srgbClr val="CC3300"/>
                </a:solidFill>
                <a:latin typeface="Times New Roman" panose="02020603050405020304" pitchFamily="18" charset="0"/>
                <a:ea typeface="楷体_GB2312" pitchFamily="49" charset="-122"/>
              </a:rPr>
              <a:t>结论</a:t>
            </a:r>
            <a:r>
              <a:rPr kumimoji="1" lang="en-US" altLang="zh-CN" sz="3200" b="1" dirty="0">
                <a:solidFill>
                  <a:srgbClr val="CC3300"/>
                </a:solidFill>
                <a:latin typeface="Times New Roman" panose="02020603050405020304" pitchFamily="18" charset="0"/>
                <a:ea typeface="楷体_GB2312" pitchFamily="49" charset="-122"/>
              </a:rPr>
              <a:t>：</a:t>
            </a:r>
          </a:p>
          <a:p>
            <a:pPr eaLnBrk="1" hangingPunct="1">
              <a:lnSpc>
                <a:spcPct val="125000"/>
              </a:lnSpc>
              <a:spcBef>
                <a:spcPct val="50000"/>
              </a:spcBef>
              <a:buFont typeface="Wingdings" panose="05000000000000000000" pitchFamily="2" charset="2"/>
              <a:buNone/>
            </a:pPr>
            <a:r>
              <a:rPr kumimoji="1" lang="zh-CN" altLang="en-US" sz="2800" b="1" dirty="0">
                <a:solidFill>
                  <a:srgbClr val="341EA4"/>
                </a:solidFill>
                <a:latin typeface="Times New Roman" panose="02020603050405020304" pitchFamily="18" charset="0"/>
                <a:ea typeface="楷体_GB2312" pitchFamily="49" charset="-122"/>
              </a:rPr>
              <a:t>串级控制系统</a:t>
            </a:r>
            <a:r>
              <a:rPr kumimoji="1" lang="zh-CN" altLang="en-US" sz="2800" b="1" dirty="0">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副环的增加</a:t>
            </a:r>
            <a:r>
              <a:rPr kumimoji="1" lang="zh-CN" altLang="en-US" sz="2800" b="1" dirty="0">
                <a:solidFill>
                  <a:srgbClr val="341EA4"/>
                </a:solidFill>
                <a:latin typeface="Times New Roman" panose="02020603050405020304" pitchFamily="18" charset="0"/>
                <a:ea typeface="楷体_GB2312" pitchFamily="49" charset="-122"/>
              </a:rPr>
              <a:t>使得整个系统</a:t>
            </a:r>
            <a:r>
              <a:rPr kumimoji="1" lang="zh-CN" altLang="en-US" sz="2800" b="1" dirty="0">
                <a:solidFill>
                  <a:srgbClr val="CC3300"/>
                </a:solidFill>
                <a:latin typeface="Times New Roman" panose="02020603050405020304" pitchFamily="18" charset="0"/>
                <a:ea typeface="楷体_GB2312" pitchFamily="49" charset="-122"/>
              </a:rPr>
              <a:t>克服扰动</a:t>
            </a:r>
            <a:r>
              <a:rPr kumimoji="1" lang="zh-CN" altLang="en-US" sz="2800" b="1" dirty="0">
                <a:solidFill>
                  <a:srgbClr val="341EA4"/>
                </a:solidFill>
                <a:latin typeface="Times New Roman" panose="02020603050405020304" pitchFamily="18" charset="0"/>
                <a:ea typeface="楷体_GB2312" pitchFamily="49" charset="-122"/>
              </a:rPr>
              <a:t>的</a:t>
            </a:r>
            <a:r>
              <a:rPr kumimoji="1" lang="zh-CN" altLang="en-US" sz="2800" b="1" dirty="0">
                <a:solidFill>
                  <a:srgbClr val="CC3300"/>
                </a:solidFill>
                <a:latin typeface="Times New Roman" panose="02020603050405020304" pitchFamily="18" charset="0"/>
                <a:ea typeface="楷体_GB2312" pitchFamily="49" charset="-122"/>
              </a:rPr>
              <a:t>能力更强、更迅速，控制性能明显提高</a:t>
            </a:r>
            <a:r>
              <a:rPr kumimoji="1" lang="zh-CN" altLang="en-US" sz="2800" b="1" dirty="0">
                <a:latin typeface="Times New Roman" panose="02020603050405020304" pitchFamily="18" charset="0"/>
                <a:ea typeface="楷体_GB2312" pitchFamily="49" charset="-122"/>
              </a:rPr>
              <a:t>。</a:t>
            </a:r>
            <a:r>
              <a:rPr kumimoji="1" lang="zh-CN" altLang="en-US" sz="2400" dirty="0">
                <a:latin typeface="Times New Roman" panose="02020603050405020304" pitchFamily="18" charset="0"/>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23850" y="549275"/>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8.1.3  系统特点</a:t>
            </a:r>
            <a:endParaRPr kumimoji="1" lang="zh-CN" altLang="en-US" sz="2800" dirty="0">
              <a:solidFill>
                <a:srgbClr val="CC3300"/>
              </a:solidFill>
              <a:latin typeface="Times New Roman" panose="02020603050405020304" pitchFamily="18" charset="0"/>
              <a:ea typeface="楷体_GB2312" pitchFamily="49" charset="-122"/>
            </a:endParaRPr>
          </a:p>
        </p:txBody>
      </p:sp>
      <p:sp>
        <p:nvSpPr>
          <p:cNvPr id="176131" name="Text Box 3"/>
          <p:cNvSpPr txBox="1">
            <a:spLocks noChangeArrowheads="1"/>
          </p:cNvSpPr>
          <p:nvPr/>
        </p:nvSpPr>
        <p:spPr bwMode="auto">
          <a:xfrm>
            <a:off x="395288" y="134143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(1)分级控制思想</a:t>
            </a:r>
            <a:endParaRPr kumimoji="1" lang="en-US" altLang="zh-CN" sz="2800" b="1" dirty="0">
              <a:solidFill>
                <a:srgbClr val="CC3300"/>
              </a:solidFill>
              <a:latin typeface="楷体_GB2312" pitchFamily="49" charset="-122"/>
              <a:ea typeface="楷体_GB2312" pitchFamily="49" charset="-122"/>
            </a:endParaRPr>
          </a:p>
        </p:txBody>
      </p:sp>
      <p:sp>
        <p:nvSpPr>
          <p:cNvPr id="176135" name="Text Box 7"/>
          <p:cNvSpPr txBox="1">
            <a:spLocks noChangeArrowheads="1"/>
          </p:cNvSpPr>
          <p:nvPr/>
        </p:nvSpPr>
        <p:spPr bwMode="auto">
          <a:xfrm>
            <a:off x="539750" y="227647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将一个控制通道较长的对象分解为两个对象。</a:t>
            </a:r>
            <a:endParaRPr kumimoji="1" lang="en-US" altLang="zh-CN" sz="2800" b="1" dirty="0">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P spid="176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1028"/>
          <p:cNvSpPr txBox="1">
            <a:spLocks noChangeArrowheads="1"/>
          </p:cNvSpPr>
          <p:nvPr/>
        </p:nvSpPr>
        <p:spPr bwMode="auto">
          <a:xfrm>
            <a:off x="1331640" y="5949280"/>
            <a:ext cx="6259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图</a:t>
            </a:r>
            <a:r>
              <a:rPr kumimoji="1" lang="zh-CN" altLang="en-US" sz="2800" b="1" dirty="0">
                <a:solidFill>
                  <a:srgbClr val="341EA4"/>
                </a:solidFill>
                <a:latin typeface="Times New Roman" panose="02020603050405020304" pitchFamily="18" charset="0"/>
              </a:rPr>
              <a:t>8-4  </a:t>
            </a:r>
            <a:r>
              <a:rPr kumimoji="1" lang="zh-CN" altLang="en-US" sz="2800" b="1" dirty="0">
                <a:solidFill>
                  <a:srgbClr val="341EA4"/>
                </a:solidFill>
                <a:latin typeface="Times New Roman" panose="02020603050405020304" pitchFamily="18" charset="0"/>
                <a:ea typeface="楷体_GB2312" pitchFamily="49" charset="-122"/>
              </a:rPr>
              <a:t>加热炉温度串级控制系统方块图</a:t>
            </a:r>
          </a:p>
        </p:txBody>
      </p:sp>
      <p:graphicFrame>
        <p:nvGraphicFramePr>
          <p:cNvPr id="105477" name="Object 1029"/>
          <p:cNvGraphicFramePr>
            <a:graphicFrameLocks noChangeAspect="1"/>
          </p:cNvGraphicFramePr>
          <p:nvPr>
            <p:extLst>
              <p:ext uri="{D42A27DB-BD31-4B8C-83A1-F6EECF244321}">
                <p14:modId xmlns:p14="http://schemas.microsoft.com/office/powerpoint/2010/main" val="341662428"/>
              </p:ext>
            </p:extLst>
          </p:nvPr>
        </p:nvGraphicFramePr>
        <p:xfrm>
          <a:off x="206375" y="2767342"/>
          <a:ext cx="8937625" cy="2798763"/>
        </p:xfrm>
        <a:graphic>
          <a:graphicData uri="http://schemas.openxmlformats.org/presentationml/2006/ole">
            <mc:AlternateContent xmlns:mc="http://schemas.openxmlformats.org/markup-compatibility/2006">
              <mc:Choice xmlns:v="urn:schemas-microsoft-com:vml" Requires="v">
                <p:oleObj name="图片" r:id="rId2" imgW="5711952" imgH="1792224" progId="Word.Picture.8">
                  <p:embed/>
                </p:oleObj>
              </mc:Choice>
              <mc:Fallback>
                <p:oleObj name="图片" r:id="rId2" imgW="5711952" imgH="1792224" progId="Word.Picture.8">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2767342"/>
                        <a:ext cx="8937625" cy="2798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4"/>
          <p:cNvSpPr txBox="1">
            <a:spLocks noChangeArrowheads="1"/>
          </p:cNvSpPr>
          <p:nvPr/>
        </p:nvSpPr>
        <p:spPr bwMode="auto">
          <a:xfrm>
            <a:off x="467544" y="476672"/>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(2)串级系统结构</a:t>
            </a:r>
          </a:p>
        </p:txBody>
      </p:sp>
      <p:sp>
        <p:nvSpPr>
          <p:cNvPr id="8" name="Text Box 8"/>
          <p:cNvSpPr txBox="1">
            <a:spLocks noChangeArrowheads="1"/>
          </p:cNvSpPr>
          <p:nvPr/>
        </p:nvSpPr>
        <p:spPr bwMode="auto">
          <a:xfrm>
            <a:off x="755576" y="1444752"/>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两个对象、两个控制器、两个测量变送器、</a:t>
            </a:r>
            <a:r>
              <a:rPr kumimoji="1" lang="zh-CN" altLang="en-US" sz="2800" b="1" dirty="0">
                <a:solidFill>
                  <a:srgbClr val="C00000"/>
                </a:solidFill>
                <a:latin typeface="楷体_GB2312" pitchFamily="49" charset="-122"/>
                <a:ea typeface="楷体_GB2312" pitchFamily="49" charset="-122"/>
              </a:rPr>
              <a:t>一个执行器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105477"/>
                                        </p:tgtEl>
                                        <p:attrNameLst>
                                          <p:attrName>style.visibility</p:attrName>
                                        </p:attrNameLst>
                                      </p:cBhvr>
                                      <p:to>
                                        <p:strVal val="visible"/>
                                      </p:to>
                                    </p:set>
                                    <p:animEffect transition="in" filter="blinds(vertical)">
                                      <p:cBhvr>
                                        <p:cTn id="15" dur="500"/>
                                        <p:tgtEl>
                                          <p:spTgt spid="10547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Text Box 5"/>
          <p:cNvSpPr txBox="1">
            <a:spLocks noChangeArrowheads="1"/>
          </p:cNvSpPr>
          <p:nvPr/>
        </p:nvSpPr>
        <p:spPr bwMode="auto">
          <a:xfrm>
            <a:off x="323850" y="1162443"/>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(3)系统的工作方式</a:t>
            </a:r>
            <a:endParaRPr kumimoji="1" lang="en-US" altLang="zh-CN" sz="2800" b="1" dirty="0">
              <a:solidFill>
                <a:srgbClr val="CC3300"/>
              </a:solidFill>
              <a:latin typeface="楷体_GB2312" pitchFamily="49" charset="-122"/>
              <a:ea typeface="楷体_GB2312" pitchFamily="49" charset="-122"/>
            </a:endParaRPr>
          </a:p>
        </p:txBody>
      </p:sp>
      <p:sp>
        <p:nvSpPr>
          <p:cNvPr id="111622" name="Text Box 6"/>
          <p:cNvSpPr txBox="1">
            <a:spLocks noChangeArrowheads="1"/>
          </p:cNvSpPr>
          <p:nvPr/>
        </p:nvSpPr>
        <p:spPr bwMode="auto">
          <a:xfrm>
            <a:off x="323850" y="3357563"/>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(4)控制性能</a:t>
            </a:r>
            <a:endParaRPr kumimoji="1" lang="en-US" altLang="zh-CN" sz="2800" b="1" dirty="0">
              <a:solidFill>
                <a:srgbClr val="CC3300"/>
              </a:solidFill>
              <a:latin typeface="楷体_GB2312" pitchFamily="49" charset="-122"/>
              <a:ea typeface="楷体_GB2312" pitchFamily="49" charset="-122"/>
            </a:endParaRPr>
          </a:p>
        </p:txBody>
      </p:sp>
      <p:sp>
        <p:nvSpPr>
          <p:cNvPr id="111623" name="Text Box 7"/>
          <p:cNvSpPr txBox="1">
            <a:spLocks noChangeArrowheads="1"/>
          </p:cNvSpPr>
          <p:nvPr/>
        </p:nvSpPr>
        <p:spPr bwMode="auto">
          <a:xfrm>
            <a:off x="488962" y="2150743"/>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副环是随动控制系统；主环是定值控制系统</a:t>
            </a:r>
            <a:r>
              <a:rPr kumimoji="1" lang="zh-CN" altLang="en-US" sz="2800" b="1" dirty="0">
                <a:latin typeface="楷体_GB2312" pitchFamily="49" charset="-122"/>
                <a:ea typeface="楷体_GB2312" pitchFamily="49" charset="-122"/>
              </a:rPr>
              <a:t>。</a:t>
            </a:r>
            <a:endParaRPr kumimoji="1" lang="en-US" altLang="zh-CN" sz="2800" b="1" dirty="0">
              <a:latin typeface="楷体_GB2312" pitchFamily="49" charset="-122"/>
              <a:ea typeface="楷体_GB2312" pitchFamily="49" charset="-122"/>
            </a:endParaRPr>
          </a:p>
        </p:txBody>
      </p:sp>
      <p:sp>
        <p:nvSpPr>
          <p:cNvPr id="111624" name="Text Box 8"/>
          <p:cNvSpPr txBox="1">
            <a:spLocks noChangeArrowheads="1"/>
          </p:cNvSpPr>
          <p:nvPr/>
        </p:nvSpPr>
        <p:spPr bwMode="auto">
          <a:xfrm>
            <a:off x="468313" y="422116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由于副回路的引入，改善了对象特性，系统对于扰动反映更及时，可有效地</a:t>
            </a:r>
            <a:r>
              <a:rPr kumimoji="1" lang="zh-CN" altLang="en-US" sz="2800" b="1" dirty="0">
                <a:solidFill>
                  <a:srgbClr val="CC3300"/>
                </a:solidFill>
                <a:latin typeface="楷体_GB2312" pitchFamily="49" charset="-122"/>
                <a:ea typeface="楷体_GB2312" pitchFamily="49" charset="-122"/>
              </a:rPr>
              <a:t>克服滞后</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提高控制性能。</a:t>
            </a:r>
            <a:endParaRPr kumimoji="1" lang="en-US" altLang="zh-CN" sz="2800" b="1" dirty="0">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2" grpId="0"/>
      <p:bldP spid="111623" grpId="0"/>
      <p:bldP spid="1116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04800" y="228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8.1.4  系统设计</a:t>
            </a:r>
            <a:endParaRPr kumimoji="1" lang="zh-CN" altLang="en-US" sz="2800" dirty="0">
              <a:solidFill>
                <a:srgbClr val="CC3300"/>
              </a:solidFill>
              <a:latin typeface="Times New Roman" panose="02020603050405020304" pitchFamily="18" charset="0"/>
              <a:ea typeface="楷体_GB2312" pitchFamily="49" charset="-122"/>
            </a:endParaRPr>
          </a:p>
        </p:txBody>
      </p:sp>
      <p:sp>
        <p:nvSpPr>
          <p:cNvPr id="112643" name="Text Box 3"/>
          <p:cNvSpPr txBox="1">
            <a:spLocks noChangeArrowheads="1"/>
          </p:cNvSpPr>
          <p:nvPr/>
        </p:nvSpPr>
        <p:spPr bwMode="auto">
          <a:xfrm>
            <a:off x="468313" y="2133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主被控变量的选择原则：</a:t>
            </a:r>
            <a:r>
              <a:rPr kumimoji="1" lang="zh-CN" altLang="en-US" sz="2800" b="1" dirty="0">
                <a:solidFill>
                  <a:srgbClr val="341EA4"/>
                </a:solidFill>
                <a:latin typeface="楷体_GB2312" pitchFamily="49" charset="-122"/>
                <a:ea typeface="楷体_GB2312" pitchFamily="49" charset="-122"/>
              </a:rPr>
              <a:t>与简单控制系统相同</a:t>
            </a:r>
          </a:p>
        </p:txBody>
      </p:sp>
      <p:sp>
        <p:nvSpPr>
          <p:cNvPr id="112644" name="Text Box 4"/>
          <p:cNvSpPr txBox="1">
            <a:spLocks noChangeArrowheads="1"/>
          </p:cNvSpPr>
          <p:nvPr/>
        </p:nvSpPr>
        <p:spPr bwMode="auto">
          <a:xfrm>
            <a:off x="323850" y="1125538"/>
            <a:ext cx="4554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楷体_GB2312" pitchFamily="49" charset="-122"/>
                <a:ea typeface="楷体_GB2312" pitchFamily="49" charset="-122"/>
              </a:rPr>
              <a:t>(1)主、副被控变量的选择</a:t>
            </a:r>
          </a:p>
        </p:txBody>
      </p:sp>
      <p:sp>
        <p:nvSpPr>
          <p:cNvPr id="112646" name="Text Box 6"/>
          <p:cNvSpPr txBox="1">
            <a:spLocks noChangeArrowheads="1"/>
          </p:cNvSpPr>
          <p:nvPr/>
        </p:nvSpPr>
        <p:spPr bwMode="auto">
          <a:xfrm>
            <a:off x="323850" y="3284538"/>
            <a:ext cx="78486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Char char="•"/>
            </a:pPr>
            <a:r>
              <a:rPr kumimoji="1" lang="zh-CN" altLang="en-US" sz="2800" b="1" dirty="0">
                <a:solidFill>
                  <a:srgbClr val="341EA4"/>
                </a:solidFill>
                <a:latin typeface="楷体_GB2312" pitchFamily="49" charset="-122"/>
                <a:ea typeface="楷体_GB2312" pitchFamily="49" charset="-122"/>
              </a:rPr>
              <a:t>尽量选择</a:t>
            </a:r>
            <a:r>
              <a:rPr kumimoji="1" lang="zh-CN" altLang="en-US" sz="2800" b="1" dirty="0">
                <a:latin typeface="楷体_GB2312" pitchFamily="49" charset="-122"/>
                <a:ea typeface="楷体_GB2312" pitchFamily="49" charset="-122"/>
              </a:rPr>
              <a:t>能</a:t>
            </a:r>
            <a:r>
              <a:rPr kumimoji="1" lang="zh-CN" altLang="en-US" sz="2800" b="1" dirty="0">
                <a:solidFill>
                  <a:srgbClr val="CC3300"/>
                </a:solidFill>
                <a:latin typeface="楷体_GB2312" pitchFamily="49" charset="-122"/>
                <a:ea typeface="楷体_GB2312" pitchFamily="49" charset="-122"/>
              </a:rPr>
              <a:t>直接反映产品质量的变量</a:t>
            </a:r>
            <a:r>
              <a:rPr kumimoji="1" lang="zh-CN" altLang="en-US" sz="2800" b="1" dirty="0">
                <a:solidFill>
                  <a:srgbClr val="341EA4"/>
                </a:solidFill>
                <a:latin typeface="楷体_GB2312" pitchFamily="49" charset="-122"/>
                <a:ea typeface="楷体_GB2312" pitchFamily="49" charset="-122"/>
              </a:rPr>
              <a:t>作为被控变量；</a:t>
            </a:r>
          </a:p>
          <a:p>
            <a:pPr eaLnBrk="1" hangingPunct="1">
              <a:lnSpc>
                <a:spcPct val="120000"/>
              </a:lnSpc>
              <a:buFontTx/>
              <a:buChar char="•"/>
            </a:pPr>
            <a:r>
              <a:rPr kumimoji="1" lang="zh-CN" altLang="en-US" sz="2800" b="1" dirty="0">
                <a:solidFill>
                  <a:srgbClr val="341EA4"/>
                </a:solidFill>
                <a:latin typeface="楷体_GB2312" pitchFamily="49" charset="-122"/>
                <a:ea typeface="楷体_GB2312" pitchFamily="49" charset="-122"/>
              </a:rPr>
              <a:t>所选被控变量能满足</a:t>
            </a:r>
            <a:r>
              <a:rPr kumimoji="1" lang="zh-CN" altLang="en-US" sz="2800" b="1" dirty="0">
                <a:solidFill>
                  <a:srgbClr val="CC3300"/>
                </a:solidFill>
                <a:latin typeface="楷体_GB2312" pitchFamily="49" charset="-122"/>
                <a:ea typeface="楷体_GB2312" pitchFamily="49" charset="-122"/>
              </a:rPr>
              <a:t>生产工艺稳定﹑安全﹑高效</a:t>
            </a:r>
            <a:r>
              <a:rPr kumimoji="1" lang="zh-CN" altLang="en-US" sz="2800" b="1" dirty="0">
                <a:solidFill>
                  <a:srgbClr val="341EA4"/>
                </a:solidFill>
                <a:latin typeface="楷体_GB2312" pitchFamily="49" charset="-122"/>
                <a:ea typeface="楷体_GB2312" pitchFamily="49" charset="-122"/>
              </a:rPr>
              <a:t>的要求；</a:t>
            </a:r>
          </a:p>
          <a:p>
            <a:pPr eaLnBrk="1" hangingPunct="1">
              <a:lnSpc>
                <a:spcPct val="120000"/>
              </a:lnSpc>
              <a:buFontTx/>
              <a:buChar char="•"/>
            </a:pPr>
            <a:r>
              <a:rPr kumimoji="1" lang="zh-CN" altLang="en-US" sz="2800" b="1" dirty="0">
                <a:solidFill>
                  <a:srgbClr val="341EA4"/>
                </a:solidFill>
                <a:latin typeface="楷体_GB2312" pitchFamily="49" charset="-122"/>
                <a:ea typeface="楷体_GB2312" pitchFamily="49" charset="-122"/>
              </a:rPr>
              <a:t>必须考虑</a:t>
            </a:r>
            <a:r>
              <a:rPr kumimoji="1" lang="zh-CN" altLang="en-US" sz="2800" b="1" dirty="0">
                <a:solidFill>
                  <a:srgbClr val="CC3300"/>
                </a:solidFill>
                <a:latin typeface="楷体_GB2312" pitchFamily="49" charset="-122"/>
                <a:ea typeface="楷体_GB2312" pitchFamily="49" charset="-122"/>
              </a:rPr>
              <a:t>自动化仪表及装置的现状。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4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2" imgW="435285" imgH="677109" progId="Equation.DSMT4">
                  <p:embed/>
                </p:oleObj>
              </mc:Choice>
              <mc:Fallback>
                <p:oleObj name="Equation" r:id="rId2" imgW="435285" imgH="677109"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427" name="Text Box 3"/>
          <p:cNvSpPr txBox="1">
            <a:spLocks noChangeArrowheads="1"/>
          </p:cNvSpPr>
          <p:nvPr/>
        </p:nvSpPr>
        <p:spPr bwMode="auto">
          <a:xfrm>
            <a:off x="684213" y="3429000"/>
            <a:ext cx="7559675" cy="2379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341EA4"/>
                </a:solidFill>
                <a:latin typeface="楷体_GB2312" pitchFamily="49" charset="-122"/>
                <a:ea typeface="楷体_GB2312" pitchFamily="49" charset="-122"/>
              </a:rPr>
              <a:t>根据系统的</a:t>
            </a:r>
            <a:r>
              <a:rPr kumimoji="1" lang="zh-CN" altLang="en-US" sz="3200" b="1" dirty="0">
                <a:solidFill>
                  <a:srgbClr val="CC3300"/>
                </a:solidFill>
                <a:latin typeface="楷体_GB2312" pitchFamily="49" charset="-122"/>
                <a:ea typeface="楷体_GB2312" pitchFamily="49" charset="-122"/>
              </a:rPr>
              <a:t>结构</a:t>
            </a:r>
            <a:r>
              <a:rPr kumimoji="1" lang="zh-CN" altLang="en-US" sz="3200" b="1" dirty="0">
                <a:solidFill>
                  <a:srgbClr val="341EA4"/>
                </a:solidFill>
                <a:latin typeface="楷体_GB2312" pitchFamily="49" charset="-122"/>
                <a:ea typeface="楷体_GB2312" pitchFamily="49" charset="-122"/>
              </a:rPr>
              <a:t>和</a:t>
            </a:r>
            <a:r>
              <a:rPr kumimoji="1" lang="zh-CN" altLang="en-US" sz="3200" b="1" dirty="0">
                <a:solidFill>
                  <a:srgbClr val="CC3300"/>
                </a:solidFill>
                <a:latin typeface="楷体_GB2312" pitchFamily="49" charset="-122"/>
                <a:ea typeface="楷体_GB2312" pitchFamily="49" charset="-122"/>
              </a:rPr>
              <a:t>功能</a:t>
            </a:r>
            <a:r>
              <a:rPr kumimoji="1" lang="zh-CN" altLang="en-US" sz="3200" b="1" dirty="0">
                <a:solidFill>
                  <a:srgbClr val="341EA4"/>
                </a:solidFill>
                <a:latin typeface="楷体_GB2312" pitchFamily="49" charset="-122"/>
                <a:ea typeface="楷体_GB2312" pitchFamily="49" charset="-122"/>
              </a:rPr>
              <a:t>可分为：</a:t>
            </a:r>
          </a:p>
          <a:p>
            <a:pPr eaLnBrk="1" hangingPunct="1">
              <a:spcBef>
                <a:spcPct val="50000"/>
              </a:spcBef>
            </a:pPr>
            <a:endParaRPr kumimoji="1" lang="zh-CN" altLang="en-US" sz="3200" b="1" dirty="0">
              <a:latin typeface="楷体_GB2312" pitchFamily="49" charset="-122"/>
              <a:ea typeface="楷体_GB2312" pitchFamily="49" charset="-122"/>
            </a:endParaRP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串级、均匀、比值、分程、</a:t>
            </a:r>
            <a:r>
              <a:rPr kumimoji="1" lang="zh-CN" altLang="en-US" sz="2800" b="1" dirty="0">
                <a:solidFill>
                  <a:srgbClr val="341EA4"/>
                </a:solidFill>
                <a:latin typeface="楷体_GB2312" pitchFamily="49" charset="-122"/>
                <a:ea typeface="楷体_GB2312" pitchFamily="49" charset="-122"/>
              </a:rPr>
              <a:t>选择性</a:t>
            </a:r>
            <a:r>
              <a:rPr kumimoji="1" lang="zh-CN" altLang="en-US" sz="2800" b="1" dirty="0">
                <a:latin typeface="楷体_GB2312" pitchFamily="49" charset="-122"/>
                <a:ea typeface="楷体_GB2312" pitchFamily="49" charset="-122"/>
              </a:rPr>
              <a:t>、</a:t>
            </a:r>
            <a:r>
              <a:rPr kumimoji="1" lang="zh-CN" altLang="en-US" sz="2800" b="1" dirty="0">
                <a:solidFill>
                  <a:srgbClr val="CC3300"/>
                </a:solidFill>
                <a:latin typeface="楷体_GB2312" pitchFamily="49" charset="-122"/>
                <a:ea typeface="楷体_GB2312" pitchFamily="49" charset="-122"/>
              </a:rPr>
              <a:t>前馈、</a:t>
            </a:r>
            <a:r>
              <a:rPr kumimoji="1" lang="zh-CN" altLang="en-US" sz="2800" b="1" dirty="0">
                <a:solidFill>
                  <a:srgbClr val="341EA4"/>
                </a:solidFill>
                <a:latin typeface="楷体_GB2312" pitchFamily="49" charset="-122"/>
                <a:ea typeface="楷体_GB2312" pitchFamily="49" charset="-122"/>
              </a:rPr>
              <a:t>多冲量等</a:t>
            </a:r>
          </a:p>
        </p:txBody>
      </p:sp>
      <p:sp>
        <p:nvSpPr>
          <p:cNvPr id="231428" name="Text Box 4"/>
          <p:cNvSpPr txBox="1">
            <a:spLocks noChangeArrowheads="1"/>
          </p:cNvSpPr>
          <p:nvPr/>
        </p:nvSpPr>
        <p:spPr bwMode="auto">
          <a:xfrm>
            <a:off x="251520" y="692696"/>
            <a:ext cx="7848600" cy="17667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复杂控制系统的定义</a:t>
            </a:r>
            <a:r>
              <a:rPr kumimoji="1" lang="en-US" altLang="zh-CN" sz="2800" b="1" dirty="0">
                <a:solidFill>
                  <a:srgbClr val="CC3300"/>
                </a:solidFill>
                <a:latin typeface="楷体_GB2312" pitchFamily="49" charset="-122"/>
                <a:ea typeface="楷体_GB2312" pitchFamily="49" charset="-122"/>
              </a:rPr>
              <a:t>:</a:t>
            </a:r>
          </a:p>
          <a:p>
            <a:pPr eaLnBrk="1" hangingPunct="1">
              <a:lnSpc>
                <a:spcPct val="125000"/>
              </a:lnSpc>
              <a:spcBef>
                <a:spcPct val="50000"/>
              </a:spcBef>
            </a:pPr>
            <a:r>
              <a:rPr kumimoji="1" lang="zh-CN" altLang="en-US" sz="2800" b="1" dirty="0">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在单回路控制系统的基础上，增加计算、控制或其他环节，实现</a:t>
            </a:r>
            <a:r>
              <a:rPr kumimoji="1" lang="zh-CN" altLang="en-US" sz="2800" b="1" dirty="0">
                <a:solidFill>
                  <a:srgbClr val="CC3300"/>
                </a:solidFill>
                <a:latin typeface="楷体_GB2312" pitchFamily="49" charset="-122"/>
                <a:ea typeface="楷体_GB2312" pitchFamily="49" charset="-122"/>
              </a:rPr>
              <a:t>某些特殊功能的控制系统。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14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7" name="Text Box 5"/>
          <p:cNvSpPr txBox="1">
            <a:spLocks noChangeArrowheads="1"/>
          </p:cNvSpPr>
          <p:nvPr/>
        </p:nvSpPr>
        <p:spPr bwMode="auto">
          <a:xfrm>
            <a:off x="250825" y="333375"/>
            <a:ext cx="864235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00000"/>
                </a:solidFill>
                <a:latin typeface="楷体_GB2312" pitchFamily="49" charset="-122"/>
                <a:ea typeface="楷体_GB2312" pitchFamily="49" charset="-122"/>
              </a:rPr>
              <a:t>副被控变量的选择原则：</a:t>
            </a:r>
          </a:p>
        </p:txBody>
      </p:sp>
      <p:sp>
        <p:nvSpPr>
          <p:cNvPr id="177158" name="Text Box 6"/>
          <p:cNvSpPr txBox="1">
            <a:spLocks noChangeArrowheads="1"/>
          </p:cNvSpPr>
          <p:nvPr/>
        </p:nvSpPr>
        <p:spPr bwMode="auto">
          <a:xfrm>
            <a:off x="250825" y="1052513"/>
            <a:ext cx="864235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①必须保证它是操纵变量到主被控变量通道中的一个适当中间变量。</a:t>
            </a:r>
            <a:r>
              <a:rPr kumimoji="1" lang="zh-CN" altLang="en-US"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串级控制系统设计的关键</a:t>
            </a:r>
          </a:p>
        </p:txBody>
      </p:sp>
      <p:sp>
        <p:nvSpPr>
          <p:cNvPr id="177159" name="Text Box 7"/>
          <p:cNvSpPr txBox="1">
            <a:spLocks noChangeArrowheads="1"/>
          </p:cNvSpPr>
          <p:nvPr/>
        </p:nvSpPr>
        <p:spPr bwMode="auto">
          <a:xfrm>
            <a:off x="250825" y="2205038"/>
            <a:ext cx="86423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②使主要扰动作用于副对象上</a:t>
            </a:r>
          </a:p>
        </p:txBody>
      </p:sp>
      <p:sp>
        <p:nvSpPr>
          <p:cNvPr id="177160" name="Text Box 8"/>
          <p:cNvSpPr txBox="1">
            <a:spLocks noChangeArrowheads="1"/>
          </p:cNvSpPr>
          <p:nvPr/>
        </p:nvSpPr>
        <p:spPr bwMode="auto">
          <a:xfrm>
            <a:off x="250825" y="2997200"/>
            <a:ext cx="864235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③使副对象包含</a:t>
            </a:r>
            <a:r>
              <a:rPr kumimoji="1" lang="zh-CN" altLang="en-US" sz="2800" b="1" dirty="0">
                <a:solidFill>
                  <a:srgbClr val="CC3300"/>
                </a:solidFill>
                <a:latin typeface="楷体_GB2312" pitchFamily="49" charset="-122"/>
                <a:ea typeface="楷体_GB2312" pitchFamily="49" charset="-122"/>
              </a:rPr>
              <a:t>适当多</a:t>
            </a:r>
            <a:r>
              <a:rPr kumimoji="1" lang="zh-CN" altLang="en-US" sz="2800" b="1" dirty="0">
                <a:solidFill>
                  <a:srgbClr val="341EA4"/>
                </a:solidFill>
                <a:latin typeface="楷体_GB2312" pitchFamily="49" charset="-122"/>
                <a:ea typeface="楷体_GB2312" pitchFamily="49" charset="-122"/>
              </a:rPr>
              <a:t>的扰动</a:t>
            </a:r>
          </a:p>
        </p:txBody>
      </p:sp>
      <p:sp>
        <p:nvSpPr>
          <p:cNvPr id="177161" name="Text Box 9"/>
          <p:cNvSpPr txBox="1">
            <a:spLocks noChangeArrowheads="1"/>
          </p:cNvSpPr>
          <p:nvPr/>
        </p:nvSpPr>
        <p:spPr bwMode="auto">
          <a:xfrm>
            <a:off x="250825" y="3716338"/>
            <a:ext cx="8642350" cy="2655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solidFill>
                  <a:srgbClr val="CC3300"/>
                </a:solidFill>
                <a:latin typeface="楷体_GB2312" pitchFamily="49" charset="-122"/>
                <a:ea typeface="楷体_GB2312" pitchFamily="49" charset="-122"/>
              </a:rPr>
              <a:t>④</a:t>
            </a:r>
            <a:r>
              <a:rPr kumimoji="1" lang="zh-CN" altLang="en-US" sz="2800" b="1" dirty="0">
                <a:solidFill>
                  <a:srgbClr val="CC3300"/>
                </a:solidFill>
                <a:latin typeface="楷体_GB2312" pitchFamily="49" charset="-122"/>
                <a:ea typeface="楷体_GB2312" pitchFamily="49" charset="-122"/>
              </a:rPr>
              <a:t>主、副对象的时间常数不能太接近</a:t>
            </a:r>
            <a:r>
              <a:rPr kumimoji="1" lang="zh-CN" altLang="en-US"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通常使</a:t>
            </a:r>
            <a:r>
              <a:rPr kumimoji="1" lang="en-US" altLang="zh-CN" sz="2800" b="1" dirty="0" err="1">
                <a:solidFill>
                  <a:srgbClr val="CC3300"/>
                </a:solidFill>
                <a:latin typeface="楷体_GB2312" pitchFamily="49" charset="-122"/>
                <a:ea typeface="楷体_GB2312" pitchFamily="49" charset="-122"/>
              </a:rPr>
              <a:t>T</a:t>
            </a:r>
            <a:r>
              <a:rPr kumimoji="1" lang="en-US" altLang="zh-CN" sz="2000" b="1" dirty="0" err="1">
                <a:solidFill>
                  <a:srgbClr val="CC3300"/>
                </a:solidFill>
                <a:latin typeface="楷体_GB2312" pitchFamily="49" charset="-122"/>
                <a:ea typeface="楷体_GB2312" pitchFamily="49" charset="-122"/>
              </a:rPr>
              <a:t>s</a:t>
            </a:r>
            <a:r>
              <a:rPr kumimoji="1" lang="zh-CN" altLang="en-US" sz="2800" b="1" dirty="0">
                <a:solidFill>
                  <a:srgbClr val="CC3300"/>
                </a:solidFill>
                <a:latin typeface="楷体_GB2312" pitchFamily="49" charset="-122"/>
                <a:ea typeface="楷体_GB2312" pitchFamily="49" charset="-122"/>
              </a:rPr>
              <a:t>明显&lt;</a:t>
            </a:r>
            <a:r>
              <a:rPr kumimoji="1" lang="en-US" altLang="zh-CN" sz="2800" b="1" dirty="0">
                <a:solidFill>
                  <a:srgbClr val="CC3300"/>
                </a:solidFill>
                <a:latin typeface="楷体_GB2312" pitchFamily="49" charset="-122"/>
                <a:ea typeface="楷体_GB2312" pitchFamily="49" charset="-122"/>
              </a:rPr>
              <a:t>T</a:t>
            </a:r>
            <a:r>
              <a:rPr kumimoji="1" lang="en-US" altLang="zh-CN" b="1" dirty="0">
                <a:solidFill>
                  <a:srgbClr val="CC3300"/>
                </a:solidFill>
                <a:latin typeface="楷体_GB2312" pitchFamily="49" charset="-122"/>
                <a:ea typeface="楷体_GB2312" pitchFamily="49" charset="-122"/>
              </a:rPr>
              <a:t>M</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原因：</a:t>
            </a:r>
            <a:r>
              <a:rPr kumimoji="1" lang="zh-CN" altLang="en-US" sz="2800" b="1" dirty="0">
                <a:solidFill>
                  <a:srgbClr val="341EA4"/>
                </a:solidFill>
                <a:latin typeface="楷体_GB2312" pitchFamily="49" charset="-122"/>
                <a:ea typeface="楷体_GB2312" pitchFamily="49" charset="-122"/>
              </a:rPr>
              <a:t>一方面：如果相差很小，失去设置副环的意义</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      另一方面：如果基本相等，系统可能出现</a:t>
            </a: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共振</a:t>
            </a: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，降低控制质量甚至会出现不稳定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6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716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7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8" grpId="0" animBg="1"/>
      <p:bldP spid="177159" grpId="0" animBg="1"/>
      <p:bldP spid="1771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79388" y="333375"/>
            <a:ext cx="362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(2)控制规律的选择</a:t>
            </a:r>
          </a:p>
        </p:txBody>
      </p:sp>
      <p:sp>
        <p:nvSpPr>
          <p:cNvPr id="113667" name="Text Box 3"/>
          <p:cNvSpPr txBox="1">
            <a:spLocks noChangeArrowheads="1"/>
          </p:cNvSpPr>
          <p:nvPr/>
        </p:nvSpPr>
        <p:spPr bwMode="auto">
          <a:xfrm>
            <a:off x="250825" y="1196975"/>
            <a:ext cx="8229600" cy="158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主控制器控制规律：</a:t>
            </a:r>
            <a:r>
              <a:rPr kumimoji="1" lang="zh-CN" altLang="en-US" sz="2800" b="1" dirty="0">
                <a:solidFill>
                  <a:srgbClr val="CC3300"/>
                </a:solidFill>
                <a:latin typeface="楷体_GB2312" pitchFamily="49" charset="-122"/>
                <a:ea typeface="楷体_GB2312" pitchFamily="49" charset="-122"/>
              </a:rPr>
              <a:t>原则：与简单控制类似</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从工艺上来说，采用串级控制系统的主被控变量是主要参数，不允许有余差</a:t>
            </a:r>
            <a:r>
              <a:rPr kumimoji="1" lang="zh-CN" altLang="en-US" sz="2800" b="1" dirty="0">
                <a:latin typeface="楷体_GB2312" pitchFamily="49" charset="-122"/>
                <a:ea typeface="楷体_GB2312" pitchFamily="49" charset="-122"/>
              </a:rPr>
              <a:t>。</a:t>
            </a:r>
            <a:r>
              <a:rPr kumimoji="1" lang="en-US" altLang="zh-CN" sz="2800" b="1" dirty="0">
                <a:solidFill>
                  <a:srgbClr val="CC3300"/>
                </a:solidFill>
                <a:latin typeface="楷体_GB2312" pitchFamily="49" charset="-122"/>
                <a:ea typeface="楷体_GB2312" pitchFamily="49" charset="-122"/>
              </a:rPr>
              <a:t>PI/PID(</a:t>
            </a:r>
            <a:r>
              <a:rPr kumimoji="1" lang="zh-CN" altLang="en-US" sz="2800" b="1" dirty="0">
                <a:solidFill>
                  <a:srgbClr val="CC3300"/>
                </a:solidFill>
                <a:latin typeface="楷体_GB2312" pitchFamily="49" charset="-122"/>
                <a:ea typeface="楷体_GB2312" pitchFamily="49" charset="-122"/>
              </a:rPr>
              <a:t>滞后较大时)</a:t>
            </a:r>
          </a:p>
        </p:txBody>
      </p:sp>
      <p:sp>
        <p:nvSpPr>
          <p:cNvPr id="113668" name="Text Box 4"/>
          <p:cNvSpPr txBox="1">
            <a:spLocks noChangeArrowheads="1"/>
          </p:cNvSpPr>
          <p:nvPr/>
        </p:nvSpPr>
        <p:spPr bwMode="auto">
          <a:xfrm>
            <a:off x="250825" y="3284538"/>
            <a:ext cx="82296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副控制器控制规律：</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一般选择</a:t>
            </a:r>
            <a:r>
              <a:rPr kumimoji="1" lang="en-US" altLang="zh-CN" sz="2800" b="1" dirty="0">
                <a:solidFill>
                  <a:srgbClr val="CC3300"/>
                </a:solidFill>
                <a:latin typeface="楷体_GB2312" pitchFamily="49" charset="-122"/>
                <a:ea typeface="楷体_GB2312" pitchFamily="49" charset="-122"/>
              </a:rPr>
              <a:t>P</a:t>
            </a:r>
            <a:r>
              <a:rPr kumimoji="1" lang="zh-CN" altLang="en-US" sz="2800" b="1" dirty="0">
                <a:solidFill>
                  <a:srgbClr val="CC3300"/>
                </a:solidFill>
                <a:latin typeface="楷体_GB2312" pitchFamily="49" charset="-122"/>
                <a:ea typeface="楷体_GB2312" pitchFamily="49" charset="-122"/>
              </a:rPr>
              <a:t>控制，而且比例度选的较小。</a:t>
            </a:r>
            <a:endParaRPr kumimoji="1" lang="en-US" altLang="zh-CN" sz="2800" b="1" dirty="0">
              <a:solidFill>
                <a:srgbClr val="CC3300"/>
              </a:solidFill>
              <a:latin typeface="楷体_GB2312" pitchFamily="49" charset="-122"/>
              <a:ea typeface="楷体_GB2312" pitchFamily="49" charset="-122"/>
            </a:endParaRP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依据：</a:t>
            </a:r>
            <a:r>
              <a:rPr kumimoji="1" lang="zh-CN" altLang="en-US" sz="2800" b="1" dirty="0">
                <a:solidFill>
                  <a:srgbClr val="341EA4"/>
                </a:solidFill>
                <a:latin typeface="楷体_GB2312" pitchFamily="49" charset="-122"/>
                <a:ea typeface="楷体_GB2312" pitchFamily="49" charset="-122"/>
              </a:rPr>
              <a:t>副环是随动控制系统，副被控变量的控制可以有余差。为了使副环尽可能地发挥其</a:t>
            </a:r>
            <a:r>
              <a:rPr kumimoji="1" lang="zh-CN" altLang="en-US" sz="2800" b="1" dirty="0">
                <a:solidFill>
                  <a:srgbClr val="009900"/>
                </a:solidFill>
                <a:latin typeface="楷体_GB2312" pitchFamily="49" charset="-122"/>
                <a:ea typeface="楷体_GB2312" pitchFamily="49" charset="-122"/>
              </a:rPr>
              <a:t>作用</a:t>
            </a:r>
            <a:r>
              <a:rPr kumimoji="1" lang="zh-CN" altLang="en-US" sz="2800" b="1" dirty="0">
                <a:solidFill>
                  <a:srgbClr val="341EA4"/>
                </a:solidFill>
                <a:latin typeface="楷体_GB2312" pitchFamily="49" charset="-122"/>
                <a:ea typeface="楷体_GB2312" pitchFamily="49" charset="-122"/>
              </a:rPr>
              <a:t>。</a:t>
            </a:r>
          </a:p>
        </p:txBody>
      </p:sp>
      <p:grpSp>
        <p:nvGrpSpPr>
          <p:cNvPr id="2" name="Group 7"/>
          <p:cNvGrpSpPr>
            <a:grpSpLocks/>
          </p:cNvGrpSpPr>
          <p:nvPr/>
        </p:nvGrpSpPr>
        <p:grpSpPr bwMode="auto">
          <a:xfrm>
            <a:off x="2700338" y="5805488"/>
            <a:ext cx="5616575" cy="1052512"/>
            <a:chOff x="1701" y="3657"/>
            <a:chExt cx="3538" cy="663"/>
          </a:xfrm>
        </p:grpSpPr>
        <p:sp>
          <p:nvSpPr>
            <p:cNvPr id="81926" name="AutoShape 5"/>
            <p:cNvSpPr>
              <a:spLocks noChangeArrowheads="1"/>
            </p:cNvSpPr>
            <p:nvPr/>
          </p:nvSpPr>
          <p:spPr bwMode="auto">
            <a:xfrm flipV="1">
              <a:off x="1701" y="3657"/>
              <a:ext cx="3538" cy="663"/>
            </a:xfrm>
            <a:prstGeom prst="wedgeEllipseCallout">
              <a:avLst>
                <a:gd name="adj1" fmla="val 18847"/>
                <a:gd name="adj2" fmla="val 91981"/>
              </a:avLst>
            </a:prstGeom>
            <a:solidFill>
              <a:schemeClr val="accent1"/>
            </a:solidFill>
            <a:ln w="9525" algn="ctr">
              <a:solidFill>
                <a:schemeClr val="tx1"/>
              </a:solidFill>
              <a:miter lim="800000"/>
              <a:headEnd/>
              <a:tailEnd/>
            </a:ln>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latin typeface="Arial Black" panose="020B0A04020102020204" pitchFamily="34" charset="0"/>
              </a:endParaRPr>
            </a:p>
          </p:txBody>
        </p:sp>
        <p:sp>
          <p:nvSpPr>
            <p:cNvPr id="81927" name="Text Box 6"/>
            <p:cNvSpPr txBox="1">
              <a:spLocks noChangeArrowheads="1"/>
            </p:cNvSpPr>
            <p:nvPr/>
          </p:nvSpPr>
          <p:spPr bwMode="auto">
            <a:xfrm>
              <a:off x="2472" y="3793"/>
              <a:ext cx="2540" cy="32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solidFill>
                    <a:srgbClr val="CC3300"/>
                  </a:solidFill>
                  <a:latin typeface="Arial Black" panose="020B0A04020102020204" pitchFamily="34" charset="0"/>
                  <a:ea typeface="楷体_GB2312" pitchFamily="49" charset="-122"/>
                </a:rPr>
                <a:t>尽快地克服扰动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66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52400" y="228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(3)控制器作用方向的选择</a:t>
            </a:r>
          </a:p>
        </p:txBody>
      </p:sp>
      <p:sp>
        <p:nvSpPr>
          <p:cNvPr id="114691" name="Text Box 3"/>
          <p:cNvSpPr txBox="1">
            <a:spLocks noChangeArrowheads="1"/>
          </p:cNvSpPr>
          <p:nvPr/>
        </p:nvSpPr>
        <p:spPr bwMode="auto">
          <a:xfrm>
            <a:off x="250825" y="1125538"/>
            <a:ext cx="8785225" cy="11695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依据：使系统为负反馈系统</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副控制器正、反作用方向的选择与简单系统类似。</a:t>
            </a:r>
            <a:endParaRPr kumimoji="1" lang="en-US" altLang="zh-CN" sz="2800" b="1" dirty="0">
              <a:solidFill>
                <a:srgbClr val="CC3300"/>
              </a:solidFill>
              <a:latin typeface="华文新魏" panose="02010800040101010101" pitchFamily="2" charset="-122"/>
              <a:ea typeface="华文新魏" panose="02010800040101010101" pitchFamily="2" charset="-122"/>
            </a:endParaRPr>
          </a:p>
        </p:txBody>
      </p:sp>
      <p:sp>
        <p:nvSpPr>
          <p:cNvPr id="114692" name="Text Box 4"/>
          <p:cNvSpPr txBox="1">
            <a:spLocks noChangeArrowheads="1"/>
          </p:cNvSpPr>
          <p:nvPr/>
        </p:nvSpPr>
        <p:spPr bwMode="auto">
          <a:xfrm>
            <a:off x="323850" y="2565400"/>
            <a:ext cx="822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副控制器正、反作用的选择根据调节阀的气开、气关形式来确定。</a:t>
            </a:r>
          </a:p>
        </p:txBody>
      </p:sp>
      <p:sp>
        <p:nvSpPr>
          <p:cNvPr id="114693" name="Text Box 5"/>
          <p:cNvSpPr txBox="1">
            <a:spLocks noChangeArrowheads="1"/>
          </p:cNvSpPr>
          <p:nvPr/>
        </p:nvSpPr>
        <p:spPr bwMode="auto">
          <a:xfrm>
            <a:off x="323850" y="3933825"/>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主控制器正、反作用的选择根据副被控变量对主被控变量的影响关系来确定。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179388" y="260350"/>
            <a:ext cx="8569325" cy="1554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341EA4"/>
                </a:solidFill>
                <a:latin typeface="楷体_GB2312" pitchFamily="49" charset="-122"/>
                <a:ea typeface="楷体_GB2312" pitchFamily="49" charset="-122"/>
              </a:rPr>
              <a:t>例题：下图所示的加热炉温度</a:t>
            </a:r>
            <a:r>
              <a:rPr kumimoji="1" lang="en-US" altLang="zh-CN" sz="3200" b="1" dirty="0">
                <a:solidFill>
                  <a:srgbClr val="341EA4"/>
                </a:solidFill>
                <a:latin typeface="楷体_GB2312" pitchFamily="49" charset="-122"/>
                <a:ea typeface="楷体_GB2312" pitchFamily="49" charset="-122"/>
              </a:rPr>
              <a:t>-</a:t>
            </a:r>
            <a:r>
              <a:rPr kumimoji="1" lang="zh-CN" altLang="en-US" sz="3200" b="1" dirty="0">
                <a:solidFill>
                  <a:srgbClr val="341EA4"/>
                </a:solidFill>
                <a:latin typeface="楷体_GB2312" pitchFamily="49" charset="-122"/>
                <a:ea typeface="楷体_GB2312" pitchFamily="49" charset="-122"/>
              </a:rPr>
              <a:t>压力串级控制系统，试画出该系统的方块图，并分别确定主、副控制器的正、反作用。</a:t>
            </a:r>
            <a:endParaRPr kumimoji="1" lang="en-US" altLang="zh-CN" sz="3200" b="1" dirty="0">
              <a:solidFill>
                <a:srgbClr val="341EA4"/>
              </a:solidFill>
              <a:latin typeface="楷体_GB2312" pitchFamily="49" charset="-122"/>
              <a:ea typeface="楷体_GB2312" pitchFamily="49" charset="-122"/>
            </a:endParaRPr>
          </a:p>
        </p:txBody>
      </p:sp>
      <p:sp>
        <p:nvSpPr>
          <p:cNvPr id="116740" name="Text Box 4"/>
          <p:cNvSpPr txBox="1">
            <a:spLocks noChangeArrowheads="1"/>
          </p:cNvSpPr>
          <p:nvPr/>
        </p:nvSpPr>
        <p:spPr bwMode="auto">
          <a:xfrm>
            <a:off x="1835150" y="580548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8-6  </a:t>
            </a:r>
            <a:r>
              <a:rPr kumimoji="1" lang="zh-CN" altLang="en-US" sz="2400" b="1" dirty="0">
                <a:solidFill>
                  <a:srgbClr val="341EA4"/>
                </a:solidFill>
                <a:latin typeface="Times New Roman" panose="02020603050405020304" pitchFamily="18" charset="0"/>
                <a:ea typeface="楷体_GB2312" pitchFamily="49" charset="-122"/>
              </a:rPr>
              <a:t>加热炉温度-压力串级控制系统</a:t>
            </a:r>
          </a:p>
        </p:txBody>
      </p:sp>
      <p:graphicFrame>
        <p:nvGraphicFramePr>
          <p:cNvPr id="161798" name="Object 6"/>
          <p:cNvGraphicFramePr>
            <a:graphicFrameLocks noChangeAspect="1"/>
          </p:cNvGraphicFramePr>
          <p:nvPr/>
        </p:nvGraphicFramePr>
        <p:xfrm>
          <a:off x="755650" y="2060575"/>
          <a:ext cx="7337425" cy="37528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7337425" cy="3752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P spid="1167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1027"/>
          <p:cNvSpPr txBox="1">
            <a:spLocks noChangeArrowheads="1"/>
          </p:cNvSpPr>
          <p:nvPr/>
        </p:nvSpPr>
        <p:spPr bwMode="auto">
          <a:xfrm>
            <a:off x="1371600" y="4495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图</a:t>
            </a:r>
            <a:r>
              <a:rPr kumimoji="1" lang="zh-CN" altLang="en-US" sz="2400" b="1" dirty="0">
                <a:solidFill>
                  <a:srgbClr val="341EA4"/>
                </a:solidFill>
                <a:latin typeface="Times New Roman" panose="02020603050405020304" pitchFamily="18" charset="0"/>
              </a:rPr>
              <a:t>8-7  </a:t>
            </a:r>
            <a:r>
              <a:rPr kumimoji="1" lang="zh-CN" altLang="en-US" sz="2400" b="1" dirty="0">
                <a:solidFill>
                  <a:srgbClr val="341EA4"/>
                </a:solidFill>
                <a:latin typeface="楷体_GB2312" pitchFamily="49" charset="-122"/>
                <a:ea typeface="楷体_GB2312" pitchFamily="49" charset="-122"/>
              </a:rPr>
              <a:t>加热炉温度-压力</a:t>
            </a:r>
            <a:r>
              <a:rPr kumimoji="1" lang="zh-CN" altLang="en-US" sz="2400" b="1" dirty="0">
                <a:solidFill>
                  <a:srgbClr val="341EA4"/>
                </a:solidFill>
                <a:latin typeface="Times New Roman" panose="02020603050405020304" pitchFamily="18" charset="0"/>
                <a:ea typeface="楷体_GB2312" pitchFamily="49" charset="-122"/>
              </a:rPr>
              <a:t>串级控制系统方块图</a:t>
            </a:r>
          </a:p>
        </p:txBody>
      </p:sp>
      <p:graphicFrame>
        <p:nvGraphicFramePr>
          <p:cNvPr id="117778" name="Object 18"/>
          <p:cNvGraphicFramePr>
            <a:graphicFrameLocks noChangeAspect="1"/>
          </p:cNvGraphicFramePr>
          <p:nvPr/>
        </p:nvGraphicFramePr>
        <p:xfrm>
          <a:off x="206375" y="1268413"/>
          <a:ext cx="8937625" cy="2798762"/>
        </p:xfrm>
        <a:graphic>
          <a:graphicData uri="http://schemas.openxmlformats.org/presentationml/2006/ole">
            <mc:AlternateContent xmlns:mc="http://schemas.openxmlformats.org/markup-compatibility/2006">
              <mc:Choice xmlns:v="urn:schemas-microsoft-com:vml" Requires="v">
                <p:oleObj name="图片" r:id="rId2" imgW="5711952" imgH="1792224" progId="Word.Picture.8">
                  <p:embed/>
                </p:oleObj>
              </mc:Choice>
              <mc:Fallback>
                <p:oleObj name="图片" r:id="rId2" imgW="5711952" imgH="1792224" progId="Word.Picture.8">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268413"/>
                        <a:ext cx="8937625" cy="27987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4" name="Text Box 8"/>
          <p:cNvSpPr txBox="1">
            <a:spLocks noChangeArrowheads="1"/>
          </p:cNvSpPr>
          <p:nvPr/>
        </p:nvSpPr>
        <p:spPr bwMode="auto">
          <a:xfrm>
            <a:off x="395288" y="4005263"/>
            <a:ext cx="8229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解答：</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(1)阀的气开、气关特性</a:t>
            </a:r>
            <a:r>
              <a:rPr kumimoji="1" lang="zh-CN" altLang="en-US" sz="2800" b="1" dirty="0">
                <a:solidFill>
                  <a:srgbClr val="CC3300"/>
                </a:solidFill>
                <a:latin typeface="华文新魏" panose="02010800040101010101" pitchFamily="2" charset="-122"/>
                <a:ea typeface="华文新魏" panose="02010800040101010101" pitchFamily="2" charset="-122"/>
              </a:rPr>
              <a:t>（应如何选择？）</a:t>
            </a:r>
          </a:p>
        </p:txBody>
      </p:sp>
      <p:graphicFrame>
        <p:nvGraphicFramePr>
          <p:cNvPr id="178185" name="Object 9"/>
          <p:cNvGraphicFramePr>
            <a:graphicFrameLocks noChangeAspect="1"/>
          </p:cNvGraphicFramePr>
          <p:nvPr/>
        </p:nvGraphicFramePr>
        <p:xfrm>
          <a:off x="1547813" y="476250"/>
          <a:ext cx="6172200" cy="3155950"/>
        </p:xfrm>
        <a:graphic>
          <a:graphicData uri="http://schemas.openxmlformats.org/presentationml/2006/ole">
            <mc:AlternateContent xmlns:mc="http://schemas.openxmlformats.org/markup-compatibility/2006">
              <mc:Choice xmlns:v="urn:schemas-microsoft-com:vml" Requires="v">
                <p:oleObj name="Picture2" r:id="rId2" imgW="5029200" imgH="2572512" progId="Word.Picture.8">
                  <p:embed/>
                </p:oleObj>
              </mc:Choice>
              <mc:Fallback>
                <p:oleObj name="Picture2" r:id="rId2" imgW="5029200" imgH="257251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76250"/>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6" name="Text Box 10"/>
          <p:cNvSpPr txBox="1">
            <a:spLocks noChangeArrowheads="1"/>
          </p:cNvSpPr>
          <p:nvPr/>
        </p:nvSpPr>
        <p:spPr bwMode="auto">
          <a:xfrm>
            <a:off x="539750" y="537368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依据安全原则，当供气中断时，应使控制阀处于全关闭状态，不致烧坏加热炉，所以应选气开阀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extLst>
              <p:ext uri="{D42A27DB-BD31-4B8C-83A1-F6EECF244321}">
                <p14:modId xmlns:p14="http://schemas.microsoft.com/office/powerpoint/2010/main" val="532728651"/>
              </p:ext>
            </p:extLst>
          </p:nvPr>
        </p:nvGraphicFramePr>
        <p:xfrm>
          <a:off x="3275856" y="5142330"/>
          <a:ext cx="4183062" cy="885825"/>
        </p:xfrm>
        <a:graphic>
          <a:graphicData uri="http://schemas.openxmlformats.org/presentationml/2006/ole">
            <mc:AlternateContent xmlns:mc="http://schemas.openxmlformats.org/markup-compatibility/2006">
              <mc:Choice xmlns:v="urn:schemas-microsoft-com:vml" Requires="v">
                <p:oleObj name="Equation" r:id="rId2" imgW="2158920" imgH="457200" progId="Equation.DSMT4">
                  <p:embed/>
                </p:oleObj>
              </mc:Choice>
              <mc:Fallback>
                <p:oleObj name="Equation" r:id="rId2" imgW="2158920" imgH="457200" progId="Equation.DSMT4">
                  <p:embed/>
                  <p:pic>
                    <p:nvPicPr>
                      <p:cNvPr id="0" name="Object 2"/>
                      <p:cNvPicPr>
                        <a:picLocks noChangeAspect="1" noChangeArrowheads="1"/>
                      </p:cNvPicPr>
                      <p:nvPr/>
                    </p:nvPicPr>
                    <p:blipFill>
                      <a:blip r:embed="rId3"/>
                      <a:srcRect/>
                      <a:stretch>
                        <a:fillRect/>
                      </a:stretch>
                    </p:blipFill>
                    <p:spPr bwMode="auto">
                      <a:xfrm>
                        <a:off x="3275856" y="5142330"/>
                        <a:ext cx="4183062" cy="885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p:cNvSpPr>
            <a:spLocks noChangeArrowheads="1"/>
          </p:cNvSpPr>
          <p:nvPr/>
        </p:nvSpPr>
        <p:spPr bwMode="auto">
          <a:xfrm>
            <a:off x="611188" y="5084763"/>
            <a:ext cx="1008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副控制器</a:t>
            </a:r>
          </a:p>
        </p:txBody>
      </p:sp>
      <p:sp>
        <p:nvSpPr>
          <p:cNvPr id="179208" name="Text Box 8"/>
          <p:cNvSpPr txBox="1">
            <a:spLocks noChangeArrowheads="1"/>
          </p:cNvSpPr>
          <p:nvPr/>
        </p:nvSpPr>
        <p:spPr bwMode="auto">
          <a:xfrm>
            <a:off x="250825" y="4292600"/>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(2)控制器的正、反作用（如何确定？）</a:t>
            </a:r>
          </a:p>
        </p:txBody>
      </p:sp>
      <p:graphicFrame>
        <p:nvGraphicFramePr>
          <p:cNvPr id="179209" name="Object 9"/>
          <p:cNvGraphicFramePr>
            <a:graphicFrameLocks noChangeAspect="1"/>
          </p:cNvGraphicFramePr>
          <p:nvPr/>
        </p:nvGraphicFramePr>
        <p:xfrm>
          <a:off x="1331913" y="677863"/>
          <a:ext cx="6480175" cy="331470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677863"/>
                        <a:ext cx="6480175" cy="3314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0" name="Rectangle 10"/>
          <p:cNvSpPr>
            <a:spLocks noChangeArrowheads="1"/>
          </p:cNvSpPr>
          <p:nvPr/>
        </p:nvSpPr>
        <p:spPr bwMode="auto">
          <a:xfrm>
            <a:off x="2052638" y="6177756"/>
            <a:ext cx="597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所以：副控制器应选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solidFill>
                  <a:schemeClr val="bg2"/>
                </a:solidFill>
                <a:latin typeface="楷体_GB2312" pitchFamily="49" charset="-122"/>
                <a:ea typeface="楷体_GB2312" pitchFamily="49" charset="-122"/>
              </a:rPr>
              <a:t>。</a:t>
            </a:r>
          </a:p>
        </p:txBody>
      </p:sp>
      <p:sp>
        <p:nvSpPr>
          <p:cNvPr id="179211" name="Rectangle 11"/>
          <p:cNvSpPr>
            <a:spLocks noChangeArrowheads="1"/>
          </p:cNvSpPr>
          <p:nvPr/>
        </p:nvSpPr>
        <p:spPr bwMode="auto">
          <a:xfrm>
            <a:off x="2052638" y="5070010"/>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08" grpId="0"/>
      <p:bldP spid="179210" grpId="0"/>
      <p:bldP spid="1792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1" name="Text Box 11"/>
          <p:cNvSpPr txBox="1">
            <a:spLocks noChangeArrowheads="1"/>
          </p:cNvSpPr>
          <p:nvPr/>
        </p:nvSpPr>
        <p:spPr bwMode="auto">
          <a:xfrm>
            <a:off x="1835150" y="5373688"/>
            <a:ext cx="63246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所以：主控制器应选</a:t>
            </a:r>
            <a:r>
              <a:rPr kumimoji="1" lang="zh-CN" altLang="en-US" sz="2800" b="1" dirty="0">
                <a:solidFill>
                  <a:srgbClr val="CC3300"/>
                </a:solidFill>
                <a:latin typeface="楷体_GB2312" pitchFamily="49" charset="-122"/>
                <a:ea typeface="楷体_GB2312" pitchFamily="49" charset="-122"/>
              </a:rPr>
              <a:t>反作用</a:t>
            </a:r>
            <a:r>
              <a:rPr kumimoji="1" lang="zh-CN" altLang="en-US" sz="2800" b="1" dirty="0">
                <a:latin typeface="楷体_GB2312" pitchFamily="49" charset="-122"/>
                <a:ea typeface="楷体_GB2312" pitchFamily="49" charset="-122"/>
              </a:rPr>
              <a:t>。</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若两者一致，则选正作用。</a:t>
            </a:r>
          </a:p>
        </p:txBody>
      </p:sp>
      <p:graphicFrame>
        <p:nvGraphicFramePr>
          <p:cNvPr id="264192" name="Object 0"/>
          <p:cNvGraphicFramePr>
            <a:graphicFrameLocks noChangeAspect="1"/>
          </p:cNvGraphicFramePr>
          <p:nvPr/>
        </p:nvGraphicFramePr>
        <p:xfrm>
          <a:off x="2916238" y="4581525"/>
          <a:ext cx="3273425" cy="444500"/>
        </p:xfrm>
        <a:graphic>
          <a:graphicData uri="http://schemas.openxmlformats.org/presentationml/2006/ole">
            <mc:AlternateContent xmlns:mc="http://schemas.openxmlformats.org/markup-compatibility/2006">
              <mc:Choice xmlns:v="urn:schemas-microsoft-com:vml" Requires="v">
                <p:oleObj name="Equation" r:id="rId2" imgW="1689100" imgH="228600" progId="Equation.DSMT4">
                  <p:embed/>
                </p:oleObj>
              </mc:Choice>
              <mc:Fallback>
                <p:oleObj name="Equation" r:id="rId2" imgW="1689100" imgH="228600" progId="Equation.DSMT4">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581525"/>
                        <a:ext cx="3273425" cy="444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4" name="Text Box 14"/>
          <p:cNvSpPr txBox="1">
            <a:spLocks noChangeArrowheads="1"/>
          </p:cNvSpPr>
          <p:nvPr/>
        </p:nvSpPr>
        <p:spPr bwMode="auto">
          <a:xfrm>
            <a:off x="1835150" y="4508500"/>
            <a:ext cx="137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因为：</a:t>
            </a:r>
          </a:p>
        </p:txBody>
      </p:sp>
      <p:sp>
        <p:nvSpPr>
          <p:cNvPr id="117775" name="Text Box 15"/>
          <p:cNvSpPr txBox="1">
            <a:spLocks noChangeArrowheads="1"/>
          </p:cNvSpPr>
          <p:nvPr/>
        </p:nvSpPr>
        <p:spPr bwMode="auto">
          <a:xfrm>
            <a:off x="250825" y="4292600"/>
            <a:ext cx="10080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主控</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制器</a:t>
            </a:r>
          </a:p>
        </p:txBody>
      </p:sp>
      <p:graphicFrame>
        <p:nvGraphicFramePr>
          <p:cNvPr id="264193" name="Object 1"/>
          <p:cNvGraphicFramePr>
            <a:graphicFrameLocks noChangeAspect="1"/>
          </p:cNvGraphicFramePr>
          <p:nvPr/>
        </p:nvGraphicFramePr>
        <p:xfrm>
          <a:off x="1619250" y="404813"/>
          <a:ext cx="6172200" cy="3155950"/>
        </p:xfrm>
        <a:graphic>
          <a:graphicData uri="http://schemas.openxmlformats.org/presentationml/2006/ole">
            <mc:AlternateContent xmlns:mc="http://schemas.openxmlformats.org/markup-compatibility/2006">
              <mc:Choice xmlns:v="urn:schemas-microsoft-com:vml" Requires="v">
                <p:oleObj name="Picture2" r:id="rId4" imgW="5029200" imgH="2572512" progId="Word.Picture.8">
                  <p:embed/>
                </p:oleObj>
              </mc:Choice>
              <mc:Fallback>
                <p:oleObj name="Picture2" r:id="rId4" imgW="5029200" imgH="2572512"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04813"/>
                        <a:ext cx="6172200" cy="315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1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7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7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p:bldP spid="1177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2" name="Text Box 6"/>
          <p:cNvSpPr txBox="1">
            <a:spLocks noChangeArrowheads="1"/>
          </p:cNvSpPr>
          <p:nvPr/>
        </p:nvSpPr>
        <p:spPr bwMode="auto">
          <a:xfrm>
            <a:off x="684213" y="765175"/>
            <a:ext cx="7705725"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结论：</a:t>
            </a:r>
          </a:p>
        </p:txBody>
      </p:sp>
      <p:sp>
        <p:nvSpPr>
          <p:cNvPr id="208903" name="Text Box 7"/>
          <p:cNvSpPr txBox="1">
            <a:spLocks noChangeArrowheads="1"/>
          </p:cNvSpPr>
          <p:nvPr/>
        </p:nvSpPr>
        <p:spPr bwMode="auto">
          <a:xfrm>
            <a:off x="827088" y="1773238"/>
            <a:ext cx="7705725"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FFFF00"/>
                </a:solidFill>
                <a:latin typeface="楷体_GB2312" pitchFamily="49" charset="-122"/>
                <a:ea typeface="楷体_GB2312" pitchFamily="49" charset="-122"/>
              </a:rPr>
              <a:t>    </a:t>
            </a:r>
            <a:r>
              <a:rPr kumimoji="1" lang="zh-CN" altLang="en-US" sz="2800" b="1" dirty="0">
                <a:solidFill>
                  <a:srgbClr val="CC3300"/>
                </a:solidFill>
                <a:latin typeface="楷体_GB2312" pitchFamily="49" charset="-122"/>
                <a:ea typeface="楷体_GB2312" pitchFamily="49" charset="-122"/>
              </a:rPr>
              <a:t>副调节器正、反作用</a:t>
            </a:r>
            <a:r>
              <a:rPr kumimoji="1" lang="zh-CN" altLang="en-US" sz="2800" b="1" dirty="0">
                <a:solidFill>
                  <a:srgbClr val="341EA4"/>
                </a:solidFill>
                <a:latin typeface="楷体_GB2312" pitchFamily="49" charset="-122"/>
                <a:ea typeface="楷体_GB2312" pitchFamily="49" charset="-122"/>
              </a:rPr>
              <a:t>的选择</a:t>
            </a:r>
            <a:r>
              <a:rPr kumimoji="1" lang="zh-CN" altLang="en-US" sz="2800" b="1" dirty="0">
                <a:solidFill>
                  <a:srgbClr val="CC3300"/>
                </a:solidFill>
                <a:latin typeface="楷体_GB2312" pitchFamily="49" charset="-122"/>
                <a:ea typeface="楷体_GB2312" pitchFamily="49" charset="-122"/>
              </a:rPr>
              <a:t>要依据</a:t>
            </a:r>
            <a:r>
              <a:rPr kumimoji="1" lang="zh-CN" altLang="en-US" sz="2800" b="1" dirty="0">
                <a:solidFill>
                  <a:srgbClr val="341EA4"/>
                </a:solidFill>
                <a:latin typeface="楷体_GB2312" pitchFamily="49" charset="-122"/>
                <a:ea typeface="楷体_GB2312" pitchFamily="49" charset="-122"/>
              </a:rPr>
              <a:t>阀门的</a:t>
            </a:r>
            <a:r>
              <a:rPr kumimoji="1" lang="zh-CN" altLang="en-US" sz="2800" b="1" dirty="0">
                <a:solidFill>
                  <a:srgbClr val="CC3300"/>
                </a:solidFill>
                <a:latin typeface="楷体_GB2312" pitchFamily="49" charset="-122"/>
                <a:ea typeface="楷体_GB2312" pitchFamily="49" charset="-122"/>
              </a:rPr>
              <a:t>气开、气关</a:t>
            </a:r>
            <a:r>
              <a:rPr kumimoji="1" lang="zh-CN" altLang="en-US" sz="2800" b="1" dirty="0">
                <a:solidFill>
                  <a:srgbClr val="341EA4"/>
                </a:solidFill>
                <a:latin typeface="楷体_GB2312" pitchFamily="49" charset="-122"/>
                <a:ea typeface="楷体_GB2312" pitchFamily="49" charset="-122"/>
              </a:rPr>
              <a:t>特性；</a:t>
            </a:r>
          </a:p>
        </p:txBody>
      </p:sp>
      <p:sp>
        <p:nvSpPr>
          <p:cNvPr id="208904" name="Text Box 8"/>
          <p:cNvSpPr txBox="1">
            <a:spLocks noChangeArrowheads="1"/>
          </p:cNvSpPr>
          <p:nvPr/>
        </p:nvSpPr>
        <p:spPr bwMode="auto">
          <a:xfrm>
            <a:off x="827088" y="3573463"/>
            <a:ext cx="7705725"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FFFF00"/>
                </a:solidFill>
                <a:latin typeface="楷体_GB2312" pitchFamily="49" charset="-122"/>
                <a:ea typeface="楷体_GB2312" pitchFamily="49" charset="-122"/>
              </a:rPr>
              <a:t>    </a:t>
            </a:r>
            <a:r>
              <a:rPr kumimoji="1" lang="zh-CN" altLang="en-US" sz="2800" b="1" dirty="0">
                <a:solidFill>
                  <a:srgbClr val="CC3300"/>
                </a:solidFill>
                <a:latin typeface="楷体_GB2312" pitchFamily="49" charset="-122"/>
                <a:ea typeface="楷体_GB2312" pitchFamily="49" charset="-122"/>
              </a:rPr>
              <a:t>主调节器</a:t>
            </a:r>
            <a:r>
              <a:rPr kumimoji="1" lang="zh-CN" altLang="en-US" sz="2800" b="1" dirty="0">
                <a:solidFill>
                  <a:srgbClr val="341EA4"/>
                </a:solidFill>
                <a:latin typeface="楷体_GB2312" pitchFamily="49" charset="-122"/>
                <a:ea typeface="楷体_GB2312" pitchFamily="49" charset="-122"/>
              </a:rPr>
              <a:t>正、反作用的选择与阀门的</a:t>
            </a:r>
            <a:r>
              <a:rPr kumimoji="1" lang="zh-CN" altLang="en-US" sz="2800" b="1" dirty="0">
                <a:solidFill>
                  <a:srgbClr val="CC3300"/>
                </a:solidFill>
                <a:latin typeface="楷体_GB2312" pitchFamily="49" charset="-122"/>
                <a:ea typeface="楷体_GB2312" pitchFamily="49" charset="-122"/>
              </a:rPr>
              <a:t>气开、气关形式无关。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9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3" grpId="0" animBg="1"/>
      <p:bldP spid="20890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068B4EE6-7D73-4DBC-B879-A87BF39E9022}"/>
              </a:ext>
            </a:extLst>
          </p:cNvPr>
          <p:cNvGraphicFramePr>
            <a:graphicFrameLocks noChangeAspect="1"/>
          </p:cNvGraphicFramePr>
          <p:nvPr>
            <p:extLst>
              <p:ext uri="{D42A27DB-BD31-4B8C-83A1-F6EECF244321}">
                <p14:modId xmlns:p14="http://schemas.microsoft.com/office/powerpoint/2010/main" val="2621336682"/>
              </p:ext>
            </p:extLst>
          </p:nvPr>
        </p:nvGraphicFramePr>
        <p:xfrm>
          <a:off x="3541649" y="1310917"/>
          <a:ext cx="4391347" cy="2252162"/>
        </p:xfrm>
        <a:graphic>
          <a:graphicData uri="http://schemas.openxmlformats.org/presentationml/2006/ole">
            <mc:AlternateContent xmlns:mc="http://schemas.openxmlformats.org/markup-compatibility/2006">
              <mc:Choice xmlns:v="urn:schemas-microsoft-com:vml" Requires="v">
                <p:oleObj name="Picture2" r:id="rId2" imgW="3677412" imgH="1886712" progId="Word.Picture.8">
                  <p:embed/>
                </p:oleObj>
              </mc:Choice>
              <mc:Fallback>
                <p:oleObj name="Picture2" r:id="rId2" imgW="3677412" imgH="1886712" progId="Word.Picture.8">
                  <p:embed/>
                  <p:pic>
                    <p:nvPicPr>
                      <p:cNvPr id="1679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649" y="1310917"/>
                        <a:ext cx="4391347" cy="2252162"/>
                      </a:xfrm>
                      <a:prstGeom prst="rect">
                        <a:avLst/>
                      </a:prstGeom>
                      <a:solidFill>
                        <a:schemeClr val="bg1"/>
                      </a:solidFill>
                      <a:ln>
                        <a:noFill/>
                      </a:ln>
                      <a:effectLst/>
                    </p:spPr>
                  </p:pic>
                </p:oleObj>
              </mc:Fallback>
            </mc:AlternateContent>
          </a:graphicData>
        </a:graphic>
      </p:graphicFrame>
      <p:graphicFrame>
        <p:nvGraphicFramePr>
          <p:cNvPr id="3" name="Object 1030">
            <a:extLst>
              <a:ext uri="{FF2B5EF4-FFF2-40B4-BE49-F238E27FC236}">
                <a16:creationId xmlns:a16="http://schemas.microsoft.com/office/drawing/2014/main" id="{CED258D3-F33F-4962-B926-962C901BF59D}"/>
              </a:ext>
            </a:extLst>
          </p:cNvPr>
          <p:cNvGraphicFramePr>
            <a:graphicFrameLocks noChangeAspect="1"/>
          </p:cNvGraphicFramePr>
          <p:nvPr>
            <p:extLst>
              <p:ext uri="{D42A27DB-BD31-4B8C-83A1-F6EECF244321}">
                <p14:modId xmlns:p14="http://schemas.microsoft.com/office/powerpoint/2010/main" val="141847520"/>
              </p:ext>
            </p:extLst>
          </p:nvPr>
        </p:nvGraphicFramePr>
        <p:xfrm>
          <a:off x="2808138" y="3933056"/>
          <a:ext cx="5744047" cy="2718448"/>
        </p:xfrm>
        <a:graphic>
          <a:graphicData uri="http://schemas.openxmlformats.org/presentationml/2006/ole">
            <mc:AlternateContent xmlns:mc="http://schemas.openxmlformats.org/markup-compatibility/2006">
              <mc:Choice xmlns:v="urn:schemas-microsoft-com:vml" Requires="v">
                <p:oleObj name="Picture2" r:id="rId4" imgW="5029200" imgH="2382012" progId="Word.Picture.8">
                  <p:embed/>
                </p:oleObj>
              </mc:Choice>
              <mc:Fallback>
                <p:oleObj name="Picture2" r:id="rId4" imgW="5029200" imgH="2382012" progId="Word.Picture.8">
                  <p:embed/>
                  <p:pic>
                    <p:nvPicPr>
                      <p:cNvPr id="2" name="Object 1030">
                        <a:extLst>
                          <a:ext uri="{FF2B5EF4-FFF2-40B4-BE49-F238E27FC236}">
                            <a16:creationId xmlns:a16="http://schemas.microsoft.com/office/drawing/2014/main" id="{ADD70074-39BB-4EF7-B403-4546348F76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138" y="3933056"/>
                        <a:ext cx="5744047" cy="2718448"/>
                      </a:xfrm>
                      <a:prstGeom prst="rect">
                        <a:avLst/>
                      </a:prstGeom>
                      <a:solidFill>
                        <a:schemeClr val="bg1"/>
                      </a:solidFill>
                      <a:ln>
                        <a:noFill/>
                      </a:ln>
                      <a:effectLst/>
                    </p:spPr>
                  </p:pic>
                </p:oleObj>
              </mc:Fallback>
            </mc:AlternateContent>
          </a:graphicData>
        </a:graphic>
      </p:graphicFrame>
      <p:sp>
        <p:nvSpPr>
          <p:cNvPr id="4" name="Text Box 6">
            <a:extLst>
              <a:ext uri="{FF2B5EF4-FFF2-40B4-BE49-F238E27FC236}">
                <a16:creationId xmlns:a16="http://schemas.microsoft.com/office/drawing/2014/main" id="{E5010527-F889-476A-9CD6-6805BAE5CA50}"/>
              </a:ext>
            </a:extLst>
          </p:cNvPr>
          <p:cNvSpPr txBox="1">
            <a:spLocks noChangeArrowheads="1"/>
          </p:cNvSpPr>
          <p:nvPr/>
        </p:nvSpPr>
        <p:spPr bwMode="auto">
          <a:xfrm>
            <a:off x="395536" y="171325"/>
            <a:ext cx="7705725" cy="5656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补充：确定控制器正、反作用的两种方法：</a:t>
            </a:r>
          </a:p>
        </p:txBody>
      </p:sp>
      <p:sp>
        <p:nvSpPr>
          <p:cNvPr id="5" name="Text Box 6">
            <a:extLst>
              <a:ext uri="{FF2B5EF4-FFF2-40B4-BE49-F238E27FC236}">
                <a16:creationId xmlns:a16="http://schemas.microsoft.com/office/drawing/2014/main" id="{02D274C8-2C24-405F-AC7B-343A2DC1C8D1}"/>
              </a:ext>
            </a:extLst>
          </p:cNvPr>
          <p:cNvSpPr txBox="1">
            <a:spLocks noChangeArrowheads="1"/>
          </p:cNvSpPr>
          <p:nvPr/>
        </p:nvSpPr>
        <p:spPr bwMode="auto">
          <a:xfrm>
            <a:off x="355894" y="1340768"/>
            <a:ext cx="3184763" cy="5656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spcBef>
                <a:spcPct val="50000"/>
              </a:spcBef>
              <a:buFont typeface="Arial" panose="020B0604020202020204" pitchFamily="34" charset="0"/>
              <a:buChar char="•"/>
            </a:pPr>
            <a:r>
              <a:rPr kumimoji="1" lang="zh-CN" altLang="en-US" sz="2800" b="1" dirty="0">
                <a:solidFill>
                  <a:srgbClr val="002060"/>
                </a:solidFill>
                <a:latin typeface="楷体_GB2312" pitchFamily="49" charset="-122"/>
                <a:ea typeface="楷体_GB2312" pitchFamily="49" charset="-122"/>
              </a:rPr>
              <a:t>评估</a:t>
            </a:r>
            <a:r>
              <a:rPr kumimoji="1" lang="en-US" altLang="zh-CN" sz="2800" b="1" i="1" dirty="0" err="1">
                <a:solidFill>
                  <a:srgbClr val="002060"/>
                </a:solidFill>
                <a:latin typeface="Times New Roman" panose="02020603050405020304" pitchFamily="18" charset="0"/>
                <a:ea typeface="楷体_GB2312" pitchFamily="49" charset="-122"/>
                <a:cs typeface="Times New Roman" panose="02020603050405020304" pitchFamily="18" charset="0"/>
              </a:rPr>
              <a:t>y</a:t>
            </a:r>
            <a:r>
              <a:rPr kumimoji="1" lang="en-US" altLang="zh-CN" b="1" i="1" dirty="0" err="1">
                <a:solidFill>
                  <a:srgbClr val="002060"/>
                </a:solidFill>
                <a:latin typeface="Times New Roman" panose="02020603050405020304" pitchFamily="18" charset="0"/>
                <a:ea typeface="楷体_GB2312" pitchFamily="49" charset="-122"/>
                <a:cs typeface="Times New Roman" panose="02020603050405020304" pitchFamily="18" charset="0"/>
              </a:rPr>
              <a:t>m</a:t>
            </a:r>
            <a:r>
              <a:rPr kumimoji="1" lang="zh-CN" altLang="en-US" sz="2800" b="1" dirty="0">
                <a:solidFill>
                  <a:srgbClr val="002060"/>
                </a:solidFill>
                <a:latin typeface="楷体_GB2312" pitchFamily="49" charset="-122"/>
                <a:ea typeface="楷体_GB2312" pitchFamily="49" charset="-122"/>
              </a:rPr>
              <a:t>的变化</a:t>
            </a:r>
          </a:p>
        </p:txBody>
      </p:sp>
      <p:sp>
        <p:nvSpPr>
          <p:cNvPr id="6" name="Text Box 6">
            <a:extLst>
              <a:ext uri="{FF2B5EF4-FFF2-40B4-BE49-F238E27FC236}">
                <a16:creationId xmlns:a16="http://schemas.microsoft.com/office/drawing/2014/main" id="{1BA4E27E-B59B-4FC1-A608-E413A8F9B0C7}"/>
              </a:ext>
            </a:extLst>
          </p:cNvPr>
          <p:cNvSpPr txBox="1">
            <a:spLocks noChangeArrowheads="1"/>
          </p:cNvSpPr>
          <p:nvPr/>
        </p:nvSpPr>
        <p:spPr bwMode="auto">
          <a:xfrm>
            <a:off x="355894" y="2436998"/>
            <a:ext cx="2896732" cy="5656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spcBef>
                <a:spcPct val="50000"/>
              </a:spcBef>
              <a:buFont typeface="Arial" panose="020B0604020202020204" pitchFamily="34" charset="0"/>
              <a:buChar char="•"/>
            </a:pPr>
            <a:r>
              <a:rPr kumimoji="1" lang="zh-CN" altLang="en-US" sz="2800" b="1" dirty="0">
                <a:solidFill>
                  <a:srgbClr val="002060"/>
                </a:solidFill>
                <a:latin typeface="楷体_GB2312" pitchFamily="49" charset="-122"/>
                <a:ea typeface="楷体_GB2312" pitchFamily="49" charset="-122"/>
              </a:rPr>
              <a:t>符号分析法</a:t>
            </a:r>
          </a:p>
        </p:txBody>
      </p:sp>
    </p:spTree>
    <p:extLst>
      <p:ext uri="{BB962C8B-B14F-4D97-AF65-F5344CB8AC3E}">
        <p14:creationId xmlns:p14="http://schemas.microsoft.com/office/powerpoint/2010/main" val="38342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026"/>
          <p:cNvSpPr txBox="1">
            <a:spLocks noChangeArrowheads="1"/>
          </p:cNvSpPr>
          <p:nvPr/>
        </p:nvSpPr>
        <p:spPr bwMode="auto">
          <a:xfrm>
            <a:off x="1116013" y="1628775"/>
            <a:ext cx="360045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8.1  串级控制系统</a:t>
            </a:r>
          </a:p>
        </p:txBody>
      </p:sp>
      <p:sp>
        <p:nvSpPr>
          <p:cNvPr id="73731" name="Text Box 1027"/>
          <p:cNvSpPr txBox="1">
            <a:spLocks noChangeArrowheads="1"/>
          </p:cNvSpPr>
          <p:nvPr/>
        </p:nvSpPr>
        <p:spPr bwMode="auto">
          <a:xfrm>
            <a:off x="468313" y="549275"/>
            <a:ext cx="3311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41EA4"/>
                </a:solidFill>
                <a:latin typeface="Arial Black" panose="020B0A04020102020204" pitchFamily="34" charset="0"/>
                <a:ea typeface="楷体_GB2312" pitchFamily="49" charset="-122"/>
              </a:rPr>
              <a:t>本章主要内容：</a:t>
            </a:r>
            <a:endParaRPr lang="en-US" altLang="zh-CN" sz="3200" b="1">
              <a:solidFill>
                <a:srgbClr val="341EA4"/>
              </a:solidFill>
              <a:latin typeface="Arial Black" panose="020B0A04020102020204" pitchFamily="34" charset="0"/>
              <a:ea typeface="楷体_GB2312" pitchFamily="49" charset="-122"/>
            </a:endParaRPr>
          </a:p>
        </p:txBody>
      </p:sp>
      <p:sp>
        <p:nvSpPr>
          <p:cNvPr id="101380" name="Text Box 1028"/>
          <p:cNvSpPr txBox="1">
            <a:spLocks noChangeArrowheads="1"/>
          </p:cNvSpPr>
          <p:nvPr/>
        </p:nvSpPr>
        <p:spPr bwMode="auto">
          <a:xfrm>
            <a:off x="1116013" y="4002088"/>
            <a:ext cx="360045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solidFill>
                  <a:srgbClr val="CC3300"/>
                </a:solidFill>
                <a:latin typeface="Times New Roman" panose="02020603050405020304" pitchFamily="18" charset="0"/>
                <a:ea typeface="楷体_GB2312" pitchFamily="49" charset="-122"/>
              </a:rPr>
              <a:t>8.4  </a:t>
            </a:r>
            <a:r>
              <a:rPr kumimoji="1" lang="zh-CN" altLang="en-US" sz="3200" b="1" dirty="0">
                <a:solidFill>
                  <a:srgbClr val="CC3300"/>
                </a:solidFill>
                <a:latin typeface="Times New Roman" panose="02020603050405020304" pitchFamily="18" charset="0"/>
                <a:ea typeface="楷体_GB2312" pitchFamily="49" charset="-122"/>
              </a:rPr>
              <a:t>分程控制系统</a:t>
            </a:r>
          </a:p>
        </p:txBody>
      </p:sp>
      <p:sp>
        <p:nvSpPr>
          <p:cNvPr id="101381" name="Text Box 1029"/>
          <p:cNvSpPr txBox="1">
            <a:spLocks noChangeArrowheads="1"/>
          </p:cNvSpPr>
          <p:nvPr/>
        </p:nvSpPr>
        <p:spPr bwMode="auto">
          <a:xfrm>
            <a:off x="1116013" y="4797425"/>
            <a:ext cx="360045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solidFill>
                  <a:srgbClr val="CC3300"/>
                </a:solidFill>
                <a:latin typeface="Times New Roman" panose="02020603050405020304" pitchFamily="18" charset="0"/>
                <a:ea typeface="楷体_GB2312" pitchFamily="49" charset="-122"/>
              </a:rPr>
              <a:t>8.5  </a:t>
            </a:r>
            <a:r>
              <a:rPr kumimoji="1" lang="zh-CN" altLang="en-US" sz="3200" b="1" dirty="0">
                <a:solidFill>
                  <a:srgbClr val="CC3300"/>
                </a:solidFill>
                <a:latin typeface="Times New Roman" panose="02020603050405020304" pitchFamily="18" charset="0"/>
                <a:ea typeface="楷体_GB2312" pitchFamily="49" charset="-122"/>
              </a:rPr>
              <a:t>前馈控制系统</a:t>
            </a:r>
          </a:p>
        </p:txBody>
      </p:sp>
      <p:sp>
        <p:nvSpPr>
          <p:cNvPr id="101382" name="Text Box 1030"/>
          <p:cNvSpPr txBox="1">
            <a:spLocks noChangeArrowheads="1"/>
          </p:cNvSpPr>
          <p:nvPr/>
        </p:nvSpPr>
        <p:spPr bwMode="auto">
          <a:xfrm>
            <a:off x="1116013" y="2349500"/>
            <a:ext cx="360045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solidFill>
                  <a:srgbClr val="CC3300"/>
                </a:solidFill>
                <a:latin typeface="Times New Roman" panose="02020603050405020304" pitchFamily="18" charset="0"/>
                <a:ea typeface="楷体_GB2312" pitchFamily="49" charset="-122"/>
              </a:rPr>
              <a:t>8.2  </a:t>
            </a:r>
            <a:r>
              <a:rPr kumimoji="1" lang="zh-CN" altLang="en-US" sz="3200" b="1" dirty="0">
                <a:solidFill>
                  <a:srgbClr val="CC3300"/>
                </a:solidFill>
                <a:latin typeface="Times New Roman" panose="02020603050405020304" pitchFamily="18" charset="0"/>
                <a:ea typeface="楷体_GB2312" pitchFamily="49" charset="-122"/>
              </a:rPr>
              <a:t>均匀控制系统</a:t>
            </a:r>
          </a:p>
        </p:txBody>
      </p:sp>
      <p:sp>
        <p:nvSpPr>
          <p:cNvPr id="101383" name="Text Box 1031"/>
          <p:cNvSpPr txBox="1">
            <a:spLocks noChangeArrowheads="1"/>
          </p:cNvSpPr>
          <p:nvPr/>
        </p:nvSpPr>
        <p:spPr bwMode="auto">
          <a:xfrm>
            <a:off x="1116013" y="3213100"/>
            <a:ext cx="360045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solidFill>
                  <a:srgbClr val="CC3300"/>
                </a:solidFill>
                <a:latin typeface="Times New Roman" panose="02020603050405020304" pitchFamily="18" charset="0"/>
                <a:ea typeface="楷体_GB2312" pitchFamily="49" charset="-122"/>
              </a:rPr>
              <a:t>8.3  </a:t>
            </a:r>
            <a:r>
              <a:rPr kumimoji="1" lang="zh-CN" altLang="en-US" sz="3200" b="1" dirty="0">
                <a:solidFill>
                  <a:srgbClr val="CC3300"/>
                </a:solidFill>
                <a:latin typeface="Times New Roman" panose="02020603050405020304" pitchFamily="18" charset="0"/>
                <a:ea typeface="楷体_GB2312" pitchFamily="49" charset="-122"/>
              </a:rPr>
              <a:t>比值控制系统</a:t>
            </a:r>
          </a:p>
        </p:txBody>
      </p:sp>
      <p:sp>
        <p:nvSpPr>
          <p:cNvPr id="73736" name="AutoShape 1032">
            <a:hlinkClick r:id="" action="ppaction://hlinkshowjump?jump=nextslide" highlightClick="1"/>
          </p:cNvPr>
          <p:cNvSpPr>
            <a:spLocks noChangeArrowheads="1"/>
          </p:cNvSpPr>
          <p:nvPr/>
        </p:nvSpPr>
        <p:spPr bwMode="auto">
          <a:xfrm>
            <a:off x="5003800" y="1700213"/>
            <a:ext cx="576263" cy="504825"/>
          </a:xfrm>
          <a:prstGeom prst="actionButtonForwardNex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3737" name="AutoShape 1033">
            <a:hlinkClick r:id="rId2" action="ppaction://hlinksldjump" highlightClick="1"/>
          </p:cNvPr>
          <p:cNvSpPr>
            <a:spLocks noChangeArrowheads="1"/>
          </p:cNvSpPr>
          <p:nvPr/>
        </p:nvSpPr>
        <p:spPr bwMode="auto">
          <a:xfrm>
            <a:off x="5003800" y="2492375"/>
            <a:ext cx="576263" cy="504825"/>
          </a:xfrm>
          <a:prstGeom prst="actionButtonForwardNex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8" name="AutoShape 1034">
            <a:hlinkClick r:id="rId3" action="ppaction://hlinksldjump" highlightClick="1"/>
          </p:cNvPr>
          <p:cNvSpPr>
            <a:spLocks noChangeArrowheads="1"/>
          </p:cNvSpPr>
          <p:nvPr/>
        </p:nvSpPr>
        <p:spPr bwMode="auto">
          <a:xfrm>
            <a:off x="5003800" y="3284538"/>
            <a:ext cx="576263" cy="504825"/>
          </a:xfrm>
          <a:prstGeom prst="actionButtonForwardNex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9" name="AutoShape 1035">
            <a:hlinkClick r:id="rId4" action="ppaction://hlinksldjump" highlightClick="1"/>
          </p:cNvPr>
          <p:cNvSpPr>
            <a:spLocks noChangeArrowheads="1"/>
          </p:cNvSpPr>
          <p:nvPr/>
        </p:nvSpPr>
        <p:spPr bwMode="auto">
          <a:xfrm>
            <a:off x="5003800" y="4076700"/>
            <a:ext cx="576263" cy="504825"/>
          </a:xfrm>
          <a:prstGeom prst="actionButtonForwardNex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40" name="AutoShape 1036">
            <a:hlinkClick r:id="rId5" action="ppaction://hlinksldjump" highlightClick="1"/>
          </p:cNvPr>
          <p:cNvSpPr>
            <a:spLocks noChangeArrowheads="1"/>
          </p:cNvSpPr>
          <p:nvPr/>
        </p:nvSpPr>
        <p:spPr bwMode="auto">
          <a:xfrm>
            <a:off x="5003800" y="4868863"/>
            <a:ext cx="576263" cy="504825"/>
          </a:xfrm>
          <a:prstGeom prst="actionButtonForwardNex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Tree">
            <a:hlinkClick r:id="rId6" action="ppaction://hlinksldjump"/>
          </p:cNvPr>
          <p:cNvSpPr>
            <a:spLocks noEditPoints="1" noChangeArrowheads="1"/>
          </p:cNvSpPr>
          <p:nvPr/>
        </p:nvSpPr>
        <p:spPr bwMode="auto">
          <a:xfrm>
            <a:off x="7072313" y="4143375"/>
            <a:ext cx="1449387" cy="1162050"/>
          </a:xfrm>
          <a:custGeom>
            <a:avLst/>
            <a:gdLst>
              <a:gd name="T0" fmla="*/ 724693 w 21600"/>
              <a:gd name="T1" fmla="*/ 0 h 21600"/>
              <a:gd name="T2" fmla="*/ 414082 w 21600"/>
              <a:gd name="T3" fmla="*/ 338931 h 21600"/>
              <a:gd name="T4" fmla="*/ 207074 w 21600"/>
              <a:gd name="T5" fmla="*/ 677863 h 21600"/>
              <a:gd name="T6" fmla="*/ 0 w 21600"/>
              <a:gd name="T7" fmla="*/ 1016794 h 21600"/>
              <a:gd name="T8" fmla="*/ 1035305 w 21600"/>
              <a:gd name="T9" fmla="*/ 338931 h 21600"/>
              <a:gd name="T10" fmla="*/ 1242313 w 21600"/>
              <a:gd name="T11" fmla="*/ 677863 h 21600"/>
              <a:gd name="T12" fmla="*/ 1449387 w 21600"/>
              <a:gd name="T13" fmla="*/ 1016794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FF99"/>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468313" y="1700213"/>
            <a:ext cx="82296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楷体_GB2312" pitchFamily="49" charset="-122"/>
                <a:ea typeface="楷体_GB2312" pitchFamily="49" charset="-122"/>
              </a:rPr>
              <a:t>DDZ-Ⅲ</a:t>
            </a:r>
            <a:r>
              <a:rPr kumimoji="1" lang="zh-CN" altLang="en-US" sz="2800" b="1" dirty="0">
                <a:solidFill>
                  <a:srgbClr val="341EA4"/>
                </a:solidFill>
                <a:latin typeface="楷体_GB2312" pitchFamily="49" charset="-122"/>
                <a:ea typeface="楷体_GB2312" pitchFamily="49" charset="-122"/>
              </a:rPr>
              <a:t>仪表投运步骤：</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①将主控制器设定为</a:t>
            </a:r>
            <a:r>
              <a:rPr kumimoji="1" lang="zh-CN" altLang="en-US" sz="2800" b="1" dirty="0">
                <a:solidFill>
                  <a:srgbClr val="CC3300"/>
                </a:solidFill>
                <a:latin typeface="楷体_GB2312" pitchFamily="49" charset="-122"/>
                <a:ea typeface="楷体_GB2312" pitchFamily="49" charset="-122"/>
              </a:rPr>
              <a:t>内设定方式</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副控制器设定为</a:t>
            </a:r>
            <a:r>
              <a:rPr kumimoji="1" lang="zh-CN" altLang="en-US" sz="2800" b="1" dirty="0">
                <a:solidFill>
                  <a:srgbClr val="CC3300"/>
                </a:solidFill>
                <a:latin typeface="楷体_GB2312" pitchFamily="49" charset="-122"/>
                <a:ea typeface="楷体_GB2312" pitchFamily="49" charset="-122"/>
              </a:rPr>
              <a:t>外设定方式</a:t>
            </a:r>
            <a:r>
              <a:rPr kumimoji="1" lang="zh-CN" altLang="en-US" sz="2800" b="1" dirty="0">
                <a:latin typeface="楷体_GB2312" pitchFamily="49" charset="-122"/>
                <a:ea typeface="楷体_GB2312" pitchFamily="49" charset="-122"/>
              </a:rPr>
              <a:t>；（</a:t>
            </a:r>
            <a:r>
              <a:rPr kumimoji="1" lang="zh-CN" altLang="en-US" sz="2800" b="1" dirty="0">
                <a:solidFill>
                  <a:srgbClr val="CC3300"/>
                </a:solidFill>
                <a:latin typeface="华文新魏" panose="02010800040101010101" pitchFamily="2" charset="-122"/>
                <a:ea typeface="华文新魏" panose="02010800040101010101" pitchFamily="2" charset="-122"/>
              </a:rPr>
              <a:t>为什么？</a:t>
            </a:r>
            <a:r>
              <a:rPr kumimoji="1" lang="zh-CN" altLang="en-US" sz="2800" b="1" dirty="0">
                <a:latin typeface="华文新魏" panose="02010800040101010101" pitchFamily="2" charset="-122"/>
                <a:ea typeface="华文新魏" panose="02010800040101010101" pitchFamily="2" charset="-122"/>
              </a:rPr>
              <a:t>）</a:t>
            </a:r>
            <a:endParaRPr kumimoji="1" lang="en-US" altLang="zh-CN" sz="2800" b="1" dirty="0">
              <a:latin typeface="华文新魏" panose="02010800040101010101" pitchFamily="2" charset="-122"/>
              <a:ea typeface="华文新魏" panose="02010800040101010101" pitchFamily="2" charset="-122"/>
            </a:endParaRP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②在副控制器处于软手动状态下进行遥控操作，使主被控变量在主设定值附近稳定下来；</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③将副控制器切入自动；</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④最后将主控制器切入自动</a:t>
            </a:r>
            <a:r>
              <a:rPr kumimoji="1" lang="zh-CN" altLang="en-US" sz="2800" b="1" dirty="0">
                <a:latin typeface="楷体_GB2312" pitchFamily="49" charset="-122"/>
                <a:ea typeface="楷体_GB2312" pitchFamily="49" charset="-122"/>
              </a:rPr>
              <a:t>。</a:t>
            </a:r>
          </a:p>
        </p:txBody>
      </p:sp>
      <p:sp>
        <p:nvSpPr>
          <p:cNvPr id="185349" name="Text Box 5"/>
          <p:cNvSpPr txBox="1">
            <a:spLocks noChangeArrowheads="1"/>
          </p:cNvSpPr>
          <p:nvPr/>
        </p:nvSpPr>
        <p:spPr bwMode="auto">
          <a:xfrm>
            <a:off x="395288" y="5876925"/>
            <a:ext cx="8064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solidFill>
                  <a:srgbClr val="CC3300"/>
                </a:solidFill>
                <a:latin typeface="Arial Black" panose="020B0A04020102020204" pitchFamily="34" charset="0"/>
                <a:ea typeface="华文新魏" panose="02010800040101010101" pitchFamily="2" charset="-122"/>
              </a:rPr>
              <a:t>先手动后自动，先内后外（先副后主）</a:t>
            </a:r>
            <a:endParaRPr lang="en-US" altLang="zh-CN" sz="3200" b="1" dirty="0">
              <a:solidFill>
                <a:srgbClr val="CC3300"/>
              </a:solidFill>
              <a:latin typeface="Arial Black" panose="020B0A04020102020204" pitchFamily="34" charset="0"/>
              <a:ea typeface="华文新魏" panose="02010800040101010101" pitchFamily="2" charset="-122"/>
            </a:endParaRPr>
          </a:p>
        </p:txBody>
      </p:sp>
      <p:sp>
        <p:nvSpPr>
          <p:cNvPr id="185350" name="Text Box 6"/>
          <p:cNvSpPr txBox="1">
            <a:spLocks noChangeArrowheads="1"/>
          </p:cNvSpPr>
          <p:nvPr/>
        </p:nvSpPr>
        <p:spPr bwMode="auto">
          <a:xfrm>
            <a:off x="323850" y="333375"/>
            <a:ext cx="218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(4)系统投运</a:t>
            </a:r>
          </a:p>
        </p:txBody>
      </p:sp>
      <p:sp>
        <p:nvSpPr>
          <p:cNvPr id="185351" name="Text Box 7"/>
          <p:cNvSpPr txBox="1">
            <a:spLocks noChangeArrowheads="1"/>
          </p:cNvSpPr>
          <p:nvPr/>
        </p:nvSpPr>
        <p:spPr bwMode="auto">
          <a:xfrm>
            <a:off x="395288" y="981075"/>
            <a:ext cx="777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串级系统的投运与所选仪表有关。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4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48">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534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p:bldP spid="1853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28600" y="1524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(5)主、副控制器参数的工程整定（</a:t>
            </a:r>
            <a:r>
              <a:rPr kumimoji="1" lang="zh-CN" altLang="en-US" sz="2800" b="1" dirty="0">
                <a:solidFill>
                  <a:srgbClr val="C00000"/>
                </a:solidFill>
                <a:latin typeface="楷体_GB2312" pitchFamily="49" charset="-122"/>
                <a:ea typeface="楷体_GB2312" pitchFamily="49" charset="-122"/>
              </a:rPr>
              <a:t>逐步逼近法</a:t>
            </a:r>
            <a:r>
              <a:rPr kumimoji="1" lang="zh-CN" altLang="en-US" sz="2800" b="1" dirty="0">
                <a:solidFill>
                  <a:srgbClr val="341EA4"/>
                </a:solidFill>
                <a:latin typeface="楷体_GB2312" pitchFamily="49" charset="-122"/>
                <a:ea typeface="楷体_GB2312" pitchFamily="49" charset="-122"/>
              </a:rPr>
              <a:t>等）</a:t>
            </a:r>
          </a:p>
        </p:txBody>
      </p:sp>
      <p:sp>
        <p:nvSpPr>
          <p:cNvPr id="120835" name="Text Box 3"/>
          <p:cNvSpPr txBox="1">
            <a:spLocks noChangeArrowheads="1"/>
          </p:cNvSpPr>
          <p:nvPr/>
        </p:nvSpPr>
        <p:spPr bwMode="auto">
          <a:xfrm>
            <a:off x="228600" y="838200"/>
            <a:ext cx="8229600" cy="5940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两步整定法：</a:t>
            </a:r>
            <a:r>
              <a:rPr kumimoji="1" lang="zh-CN" altLang="en-US" sz="2800" b="1" dirty="0">
                <a:solidFill>
                  <a:srgbClr val="341EA4"/>
                </a:solidFill>
                <a:latin typeface="楷体_GB2312" pitchFamily="49" charset="-122"/>
                <a:ea typeface="楷体_GB2312" pitchFamily="49" charset="-122"/>
              </a:rPr>
              <a:t>先整定副控制器，后整定主控制器。步骤如下：</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①在工况稳定，主、副控制器都在纯比例作用的条件下，将主控制器的比例度先固定在100%，然后逐渐减小副控制器的比例度，求取副回路在</a:t>
            </a:r>
            <a:r>
              <a:rPr kumimoji="1" lang="zh-CN" altLang="en-US" sz="2400" b="1" dirty="0">
                <a:solidFill>
                  <a:srgbClr val="CC3300"/>
                </a:solidFill>
                <a:latin typeface="楷体_GB2312" pitchFamily="49" charset="-122"/>
                <a:ea typeface="楷体_GB2312" pitchFamily="49" charset="-122"/>
              </a:rPr>
              <a:t>满足某种衰减比（4:1或10:1）过渡过程下的副控制器的比例度</a:t>
            </a:r>
            <a:r>
              <a:rPr kumimoji="1" lang="en-US" altLang="zh-CN" sz="2400" b="1" i="1" dirty="0" err="1">
                <a:solidFill>
                  <a:srgbClr val="CC3300"/>
                </a:solidFill>
                <a:latin typeface="楷体_GB2312" pitchFamily="49" charset="-122"/>
                <a:cs typeface="Times New Roman" panose="02020603050405020304" pitchFamily="18" charset="0"/>
              </a:rPr>
              <a:t>δ</a:t>
            </a:r>
            <a:r>
              <a:rPr kumimoji="1" lang="en-US" altLang="zh-CN" b="1" i="1" dirty="0" err="1">
                <a:solidFill>
                  <a:srgbClr val="CC3300"/>
                </a:solidFill>
                <a:latin typeface="楷体_GB2312" pitchFamily="49" charset="-122"/>
                <a:cs typeface="Times New Roman" panose="02020603050405020304" pitchFamily="18" charset="0"/>
              </a:rPr>
              <a:t>ss</a:t>
            </a:r>
            <a:r>
              <a:rPr kumimoji="1" lang="zh-CN" altLang="en-US" sz="2400" b="1" dirty="0">
                <a:solidFill>
                  <a:srgbClr val="CC3300"/>
                </a:solidFill>
                <a:latin typeface="楷体_GB2312" pitchFamily="49" charset="-122"/>
                <a:ea typeface="楷体_GB2312" pitchFamily="49" charset="-122"/>
              </a:rPr>
              <a:t>和振荡周期</a:t>
            </a:r>
            <a:r>
              <a:rPr kumimoji="1" lang="en-US" altLang="zh-CN" sz="2400" b="1" i="1" dirty="0" err="1">
                <a:solidFill>
                  <a:srgbClr val="CC3300"/>
                </a:solidFill>
                <a:latin typeface="楷体_GB2312" pitchFamily="49" charset="-122"/>
                <a:ea typeface="楷体_GB2312" pitchFamily="49" charset="-122"/>
              </a:rPr>
              <a:t>T</a:t>
            </a:r>
            <a:r>
              <a:rPr kumimoji="1" lang="en-US" altLang="zh-CN" b="1" i="1" dirty="0" err="1">
                <a:solidFill>
                  <a:srgbClr val="CC3300"/>
                </a:solidFill>
                <a:latin typeface="楷体_GB2312" pitchFamily="49" charset="-122"/>
                <a:ea typeface="楷体_GB2312" pitchFamily="49" charset="-122"/>
              </a:rPr>
              <a:t>ss</a:t>
            </a:r>
            <a:r>
              <a:rPr kumimoji="1" lang="en-US" altLang="zh-CN" sz="2400" b="1" dirty="0">
                <a:solidFill>
                  <a:srgbClr val="CC3300"/>
                </a:solidFill>
                <a:latin typeface="楷体_GB2312" pitchFamily="49" charset="-122"/>
                <a:ea typeface="楷体_GB2312" pitchFamily="49" charset="-122"/>
              </a:rPr>
              <a:t>。</a:t>
            </a:r>
            <a:endParaRPr kumimoji="1" lang="en-US" altLang="zh-CN" b="1" dirty="0">
              <a:solidFill>
                <a:srgbClr val="CC3300"/>
              </a:solidFill>
              <a:latin typeface="楷体_GB2312" pitchFamily="49" charset="-122"/>
              <a:ea typeface="楷体_GB2312" pitchFamily="49" charset="-122"/>
            </a:endParaRP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②在副控制器的比例度为</a:t>
            </a:r>
            <a:r>
              <a:rPr kumimoji="1" lang="en-US" altLang="zh-CN" sz="2400" b="1" i="1" dirty="0" err="1">
                <a:solidFill>
                  <a:srgbClr val="341EA4"/>
                </a:solidFill>
                <a:latin typeface="楷体_GB2312" pitchFamily="49" charset="-122"/>
                <a:cs typeface="Times New Roman" panose="02020603050405020304" pitchFamily="18" charset="0"/>
              </a:rPr>
              <a:t>δ</a:t>
            </a:r>
            <a:r>
              <a:rPr kumimoji="1" lang="en-US" altLang="zh-CN" b="1" i="1" dirty="0" err="1">
                <a:solidFill>
                  <a:srgbClr val="341EA4"/>
                </a:solidFill>
                <a:latin typeface="楷体_GB2312" pitchFamily="49" charset="-122"/>
                <a:cs typeface="Times New Roman" panose="02020603050405020304" pitchFamily="18" charset="0"/>
              </a:rPr>
              <a:t>ss</a:t>
            </a:r>
            <a:r>
              <a:rPr kumimoji="1" lang="zh-CN" altLang="en-US" sz="2400" b="1" dirty="0">
                <a:solidFill>
                  <a:srgbClr val="341EA4"/>
                </a:solidFill>
                <a:latin typeface="楷体_GB2312" pitchFamily="49" charset="-122"/>
                <a:ea typeface="楷体_GB2312" pitchFamily="49" charset="-122"/>
              </a:rPr>
              <a:t>的条件下，逐步减小主控制器的比例度，在</a:t>
            </a:r>
            <a:r>
              <a:rPr kumimoji="1" lang="zh-CN" altLang="en-US" sz="2400" b="1" dirty="0">
                <a:solidFill>
                  <a:srgbClr val="CC3300"/>
                </a:solidFill>
                <a:latin typeface="楷体_GB2312" pitchFamily="49" charset="-122"/>
                <a:ea typeface="楷体_GB2312" pitchFamily="49" charset="-122"/>
              </a:rPr>
              <a:t>同样衰减比下，得到主控制器的</a:t>
            </a:r>
            <a:r>
              <a:rPr kumimoji="1" lang="en-US" altLang="zh-CN" sz="2400" b="1" i="1" dirty="0" err="1">
                <a:solidFill>
                  <a:srgbClr val="CC3300"/>
                </a:solidFill>
                <a:latin typeface="楷体_GB2312" pitchFamily="49" charset="-122"/>
                <a:cs typeface="Times New Roman" panose="02020603050405020304" pitchFamily="18" charset="0"/>
              </a:rPr>
              <a:t>δ</a:t>
            </a:r>
            <a:r>
              <a:rPr kumimoji="1" lang="en-US" altLang="zh-CN" sz="1600" b="1" i="1" dirty="0" err="1">
                <a:solidFill>
                  <a:srgbClr val="CC3300"/>
                </a:solidFill>
                <a:latin typeface="楷体_GB2312" pitchFamily="49" charset="-122"/>
                <a:cs typeface="Times New Roman" panose="02020603050405020304" pitchFamily="18" charset="0"/>
              </a:rPr>
              <a:t>MM</a:t>
            </a:r>
            <a:r>
              <a:rPr kumimoji="1" lang="zh-CN" altLang="en-US" sz="2400" b="1" dirty="0">
                <a:solidFill>
                  <a:srgbClr val="CC3300"/>
                </a:solidFill>
                <a:latin typeface="楷体_GB2312" pitchFamily="49" charset="-122"/>
                <a:ea typeface="楷体_GB2312" pitchFamily="49" charset="-122"/>
              </a:rPr>
              <a:t>和</a:t>
            </a:r>
            <a:r>
              <a:rPr kumimoji="1" lang="en-US" altLang="zh-CN" sz="2400" b="1" i="1" dirty="0">
                <a:solidFill>
                  <a:srgbClr val="CC3300"/>
                </a:solidFill>
                <a:latin typeface="楷体_GB2312" pitchFamily="49" charset="-122"/>
                <a:ea typeface="楷体_GB2312" pitchFamily="49" charset="-122"/>
              </a:rPr>
              <a:t>T</a:t>
            </a:r>
            <a:r>
              <a:rPr kumimoji="1" lang="en-US" altLang="zh-CN" sz="1600" b="1" i="1" dirty="0">
                <a:solidFill>
                  <a:srgbClr val="CC3300"/>
                </a:solidFill>
                <a:latin typeface="楷体_GB2312" pitchFamily="49" charset="-122"/>
                <a:ea typeface="楷体_GB2312" pitchFamily="49" charset="-122"/>
              </a:rPr>
              <a:t>MM</a:t>
            </a:r>
            <a:r>
              <a:rPr kumimoji="1" lang="zh-CN" altLang="en-US" sz="2400" b="1" dirty="0">
                <a:solidFill>
                  <a:srgbClr val="CC3300"/>
                </a:solidFill>
                <a:latin typeface="楷体_GB2312" pitchFamily="49" charset="-122"/>
                <a:ea typeface="楷体_GB2312" pitchFamily="49" charset="-122"/>
              </a:rPr>
              <a:t> 。</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③根据得到的</a:t>
            </a:r>
            <a:r>
              <a:rPr kumimoji="1" lang="en-US" altLang="zh-CN" sz="2400" b="1" i="1" dirty="0" err="1">
                <a:solidFill>
                  <a:srgbClr val="341EA4"/>
                </a:solidFill>
                <a:latin typeface="楷体_GB2312" pitchFamily="49" charset="-122"/>
                <a:cs typeface="Times New Roman" panose="02020603050405020304" pitchFamily="18" charset="0"/>
              </a:rPr>
              <a:t>δ</a:t>
            </a:r>
            <a:r>
              <a:rPr kumimoji="1" lang="en-US" altLang="zh-CN" b="1" i="1" dirty="0" err="1">
                <a:solidFill>
                  <a:srgbClr val="341EA4"/>
                </a:solidFill>
                <a:latin typeface="楷体_GB2312" pitchFamily="49" charset="-122"/>
                <a:cs typeface="Times New Roman" panose="02020603050405020304" pitchFamily="18" charset="0"/>
              </a:rPr>
              <a:t>ss</a:t>
            </a:r>
            <a:r>
              <a:rPr kumimoji="1" lang="zh-CN" altLang="en-US" sz="2400" b="1" dirty="0">
                <a:solidFill>
                  <a:srgbClr val="341EA4"/>
                </a:solidFill>
                <a:latin typeface="楷体_GB2312" pitchFamily="49" charset="-122"/>
                <a:ea typeface="楷体_GB2312" pitchFamily="49" charset="-122"/>
              </a:rPr>
              <a:t>、</a:t>
            </a:r>
            <a:r>
              <a:rPr kumimoji="1" lang="en-US" altLang="zh-CN" sz="2400" b="1" i="1" dirty="0" err="1">
                <a:solidFill>
                  <a:srgbClr val="341EA4"/>
                </a:solidFill>
                <a:latin typeface="楷体_GB2312" pitchFamily="49" charset="-122"/>
                <a:ea typeface="楷体_GB2312" pitchFamily="49" charset="-122"/>
              </a:rPr>
              <a:t>T</a:t>
            </a:r>
            <a:r>
              <a:rPr kumimoji="1" lang="en-US" altLang="zh-CN" b="1" i="1" dirty="0" err="1">
                <a:solidFill>
                  <a:srgbClr val="341EA4"/>
                </a:solidFill>
                <a:latin typeface="楷体_GB2312" pitchFamily="49" charset="-122"/>
                <a:ea typeface="楷体_GB2312" pitchFamily="49" charset="-122"/>
              </a:rPr>
              <a:t>ss</a:t>
            </a:r>
            <a:r>
              <a:rPr kumimoji="1" lang="en-US" altLang="zh-CN" b="1" i="1" dirty="0">
                <a:solidFill>
                  <a:srgbClr val="341EA4"/>
                </a:solidFill>
                <a:latin typeface="楷体_GB2312" pitchFamily="49" charset="-122"/>
                <a:ea typeface="楷体_GB2312" pitchFamily="49" charset="-122"/>
              </a:rPr>
              <a:t> </a:t>
            </a:r>
            <a:r>
              <a:rPr kumimoji="1" lang="en-US" altLang="zh-CN" sz="2400" b="1" dirty="0">
                <a:solidFill>
                  <a:srgbClr val="341EA4"/>
                </a:solidFill>
                <a:latin typeface="楷体_GB2312" pitchFamily="49" charset="-122"/>
                <a:ea typeface="楷体_GB2312" pitchFamily="49" charset="-122"/>
              </a:rPr>
              <a:t>、</a:t>
            </a:r>
            <a:r>
              <a:rPr kumimoji="1" lang="en-US" altLang="zh-CN" sz="2400" b="1" i="1" dirty="0" err="1">
                <a:solidFill>
                  <a:srgbClr val="341EA4"/>
                </a:solidFill>
                <a:latin typeface="楷体_GB2312" pitchFamily="49" charset="-122"/>
                <a:cs typeface="Times New Roman" panose="02020603050405020304" pitchFamily="18" charset="0"/>
              </a:rPr>
              <a:t>δ</a:t>
            </a:r>
            <a:r>
              <a:rPr kumimoji="1" lang="en-US" altLang="zh-CN" sz="1600" b="1" i="1" dirty="0" err="1">
                <a:solidFill>
                  <a:srgbClr val="341EA4"/>
                </a:solidFill>
                <a:latin typeface="楷体_GB2312" pitchFamily="49" charset="-122"/>
                <a:cs typeface="Times New Roman" panose="02020603050405020304" pitchFamily="18" charset="0"/>
              </a:rPr>
              <a:t>MM</a:t>
            </a:r>
            <a:r>
              <a:rPr kumimoji="1" lang="zh-CN" altLang="en-US" sz="2400" b="1" dirty="0">
                <a:solidFill>
                  <a:srgbClr val="341EA4"/>
                </a:solidFill>
                <a:latin typeface="楷体_GB2312" pitchFamily="49" charset="-122"/>
                <a:ea typeface="楷体_GB2312" pitchFamily="49" charset="-122"/>
              </a:rPr>
              <a:t>和</a:t>
            </a:r>
            <a:r>
              <a:rPr kumimoji="1" lang="en-US" altLang="zh-CN" sz="2400" b="1" i="1" dirty="0">
                <a:solidFill>
                  <a:srgbClr val="341EA4"/>
                </a:solidFill>
                <a:latin typeface="楷体_GB2312" pitchFamily="49" charset="-122"/>
                <a:ea typeface="楷体_GB2312" pitchFamily="49" charset="-122"/>
              </a:rPr>
              <a:t>T</a:t>
            </a:r>
            <a:r>
              <a:rPr kumimoji="1" lang="en-US" altLang="zh-CN" sz="1600" b="1" i="1" dirty="0">
                <a:solidFill>
                  <a:srgbClr val="341EA4"/>
                </a:solidFill>
                <a:latin typeface="楷体_GB2312" pitchFamily="49" charset="-122"/>
                <a:ea typeface="楷体_GB2312" pitchFamily="49" charset="-122"/>
              </a:rPr>
              <a:t>MM</a:t>
            </a:r>
            <a:r>
              <a:rPr kumimoji="1" lang="zh-CN" altLang="en-US" sz="2400" b="1" dirty="0">
                <a:solidFill>
                  <a:srgbClr val="341EA4"/>
                </a:solidFill>
                <a:latin typeface="楷体_GB2312" pitchFamily="49" charset="-122"/>
                <a:ea typeface="楷体_GB2312" pitchFamily="49" charset="-122"/>
              </a:rPr>
              <a:t> ，查找主、副控制器的比例度、积分时间和微分时间。</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④按</a:t>
            </a:r>
            <a:r>
              <a:rPr kumimoji="1" lang="zh-CN" altLang="en-US" sz="2400" b="1" dirty="0">
                <a:solidFill>
                  <a:srgbClr val="341EA4"/>
                </a:solidFill>
                <a:latin typeface="Times New Roman" panose="02020603050405020304" pitchFamily="18" charset="0"/>
                <a:ea typeface="楷体_GB2312" pitchFamily="49" charset="-122"/>
              </a:rPr>
              <a:t>“</a:t>
            </a:r>
            <a:r>
              <a:rPr kumimoji="1" lang="zh-CN" altLang="en-US" sz="2400" b="1" dirty="0">
                <a:solidFill>
                  <a:srgbClr val="341EA4"/>
                </a:solidFill>
                <a:latin typeface="楷体_GB2312" pitchFamily="49" charset="-122"/>
                <a:ea typeface="楷体_GB2312" pitchFamily="49" charset="-122"/>
              </a:rPr>
              <a:t>先副后主</a:t>
            </a:r>
            <a:r>
              <a:rPr kumimoji="1" lang="zh-CN" altLang="en-US" sz="2400" b="1" dirty="0">
                <a:solidFill>
                  <a:srgbClr val="341EA4"/>
                </a:solidFill>
                <a:latin typeface="Times New Roman" panose="02020603050405020304" pitchFamily="18" charset="0"/>
                <a:ea typeface="楷体_GB2312" pitchFamily="49" charset="-122"/>
              </a:rPr>
              <a:t>”</a:t>
            </a:r>
            <a:r>
              <a:rPr kumimoji="1" lang="zh-CN" altLang="en-US" sz="2400" b="1" dirty="0">
                <a:solidFill>
                  <a:srgbClr val="341EA4"/>
                </a:solidFill>
                <a:latin typeface="楷体_GB2312" pitchFamily="49" charset="-122"/>
                <a:ea typeface="楷体_GB2312" pitchFamily="49" charset="-122"/>
              </a:rPr>
              <a:t>、</a:t>
            </a:r>
            <a:r>
              <a:rPr kumimoji="1" lang="zh-CN" altLang="en-US" sz="2400" b="1" dirty="0">
                <a:solidFill>
                  <a:srgbClr val="341EA4"/>
                </a:solidFill>
                <a:latin typeface="Times New Roman" panose="02020603050405020304" pitchFamily="18" charset="0"/>
                <a:ea typeface="楷体_GB2312" pitchFamily="49" charset="-122"/>
              </a:rPr>
              <a:t>“</a:t>
            </a:r>
            <a:r>
              <a:rPr kumimoji="1" lang="zh-CN" altLang="en-US" sz="2400" b="1" dirty="0">
                <a:solidFill>
                  <a:srgbClr val="341EA4"/>
                </a:solidFill>
                <a:latin typeface="楷体_GB2312" pitchFamily="49" charset="-122"/>
                <a:ea typeface="楷体_GB2312" pitchFamily="49" charset="-122"/>
              </a:rPr>
              <a:t>先比例次积分后微分</a:t>
            </a:r>
            <a:r>
              <a:rPr kumimoji="1" lang="zh-CN" altLang="en-US" sz="2400" b="1" dirty="0">
                <a:solidFill>
                  <a:srgbClr val="341EA4"/>
                </a:solidFill>
                <a:latin typeface="Times New Roman" panose="02020603050405020304" pitchFamily="18" charset="0"/>
                <a:ea typeface="楷体_GB2312" pitchFamily="49" charset="-122"/>
              </a:rPr>
              <a:t>”</a:t>
            </a:r>
            <a:r>
              <a:rPr kumimoji="1" lang="zh-CN" altLang="en-US" sz="2400" b="1" dirty="0">
                <a:solidFill>
                  <a:srgbClr val="341EA4"/>
                </a:solidFill>
                <a:latin typeface="楷体_GB2312" pitchFamily="49" charset="-122"/>
                <a:ea typeface="楷体_GB2312" pitchFamily="49" charset="-122"/>
              </a:rPr>
              <a:t>的方法，将得到的控制器参数加到控制器上。</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⑤观察控制过程，再作适当调整。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95288" y="1341438"/>
            <a:ext cx="8458200" cy="4468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一步整定法：</a:t>
            </a:r>
            <a:r>
              <a:rPr kumimoji="1" lang="zh-CN" altLang="en-US" sz="2800" b="1" dirty="0">
                <a:solidFill>
                  <a:srgbClr val="341EA4"/>
                </a:solidFill>
                <a:latin typeface="楷体_GB2312" pitchFamily="49" charset="-122"/>
                <a:ea typeface="楷体_GB2312" pitchFamily="49" charset="-122"/>
              </a:rPr>
              <a:t>只整定主控制器，副控制器的参数按经验值设定。</a:t>
            </a:r>
          </a:p>
          <a:p>
            <a:pPr eaLnBrk="1" hangingPunct="1">
              <a:spcBef>
                <a:spcPct val="50000"/>
              </a:spcBef>
            </a:pPr>
            <a:endParaRPr kumimoji="1" lang="zh-CN" altLang="en-US" sz="2800" b="1" dirty="0">
              <a:solidFill>
                <a:srgbClr val="341EA4"/>
              </a:solidFill>
              <a:latin typeface="楷体_GB2312" pitchFamily="49" charset="-122"/>
              <a:ea typeface="楷体_GB2312" pitchFamily="49" charset="-122"/>
            </a:endParaRPr>
          </a:p>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依据：</a:t>
            </a:r>
            <a:r>
              <a:rPr kumimoji="1" lang="zh-CN" altLang="en-US" sz="2800" b="1" dirty="0">
                <a:solidFill>
                  <a:srgbClr val="341EA4"/>
                </a:solidFill>
                <a:latin typeface="楷体_GB2312" pitchFamily="49" charset="-122"/>
                <a:ea typeface="楷体_GB2312" pitchFamily="49" charset="-122"/>
              </a:rPr>
              <a:t>在串级控制系统中，主变量是工艺的主要操作指标，直接关系到产品的质量，对它要求比较严格。而设置副变量的目的主要是为了提高主变量的控制质量，对副变量本身没有很高的要求，允许它在一定范围内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395288" y="1268413"/>
            <a:ext cx="8458200" cy="4324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一步整定法的具体步骤</a:t>
            </a:r>
            <a:r>
              <a:rPr kumimoji="1" lang="zh-CN" altLang="en-US" sz="2800" b="1" dirty="0">
                <a:solidFill>
                  <a:srgbClr val="341EA4"/>
                </a:solidFill>
                <a:latin typeface="楷体_GB2312" pitchFamily="49" charset="-122"/>
                <a:ea typeface="楷体_GB2312" pitchFamily="49" charset="-122"/>
              </a:rPr>
              <a:t>如下：</a:t>
            </a:r>
          </a:p>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①在生产正常，系统为纯比例运行条件下，根据经验将副控制器的比例度调到某一适当值。</a:t>
            </a:r>
            <a:endParaRPr kumimoji="1" lang="en-US" altLang="zh-CN" sz="2800" b="1" dirty="0">
              <a:solidFill>
                <a:srgbClr val="341EA4"/>
              </a:solidFill>
              <a:latin typeface="楷体_GB2312" pitchFamily="49" charset="-122"/>
              <a:ea typeface="楷体_GB2312" pitchFamily="49" charset="-122"/>
            </a:endParaRPr>
          </a:p>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②利用简单控制系统的任一参数整定方法整定主控制器的参数。</a:t>
            </a:r>
          </a:p>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③如果控制质量未达标，适当调整主控制器和副控制器的参数整定值。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81000" y="381000"/>
            <a:ext cx="3614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副控制器的经验值：</a:t>
            </a:r>
            <a:endParaRPr kumimoji="1" lang="zh-CN" altLang="en-US" sz="2400" b="1" dirty="0">
              <a:solidFill>
                <a:srgbClr val="341EA4"/>
              </a:solidFill>
              <a:latin typeface="楷体_GB2312" pitchFamily="49" charset="-122"/>
              <a:ea typeface="楷体_GB2312" pitchFamily="49" charset="-122"/>
            </a:endParaRPr>
          </a:p>
        </p:txBody>
      </p:sp>
      <p:sp>
        <p:nvSpPr>
          <p:cNvPr id="122883" name="Text Box 3"/>
          <p:cNvSpPr txBox="1">
            <a:spLocks noChangeArrowheads="1"/>
          </p:cNvSpPr>
          <p:nvPr/>
        </p:nvSpPr>
        <p:spPr bwMode="auto">
          <a:xfrm>
            <a:off x="971550" y="141287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dirty="0">
                <a:solidFill>
                  <a:srgbClr val="341EA4"/>
                </a:solidFill>
                <a:latin typeface="楷体_GB2312" pitchFamily="49" charset="-122"/>
                <a:ea typeface="楷体_GB2312" pitchFamily="49" charset="-122"/>
              </a:rPr>
              <a:t>表8-1 一步整定法副控制器比例度的经验值</a:t>
            </a:r>
          </a:p>
        </p:txBody>
      </p:sp>
      <p:graphicFrame>
        <p:nvGraphicFramePr>
          <p:cNvPr id="122884" name="Object 4"/>
          <p:cNvGraphicFramePr>
            <a:graphicFrameLocks noChangeAspect="1"/>
          </p:cNvGraphicFramePr>
          <p:nvPr/>
        </p:nvGraphicFramePr>
        <p:xfrm>
          <a:off x="827088" y="2205038"/>
          <a:ext cx="7697787" cy="3305175"/>
        </p:xfrm>
        <a:graphic>
          <a:graphicData uri="http://schemas.openxmlformats.org/presentationml/2006/ole">
            <mc:AlternateContent xmlns:mc="http://schemas.openxmlformats.org/markup-compatibility/2006">
              <mc:Choice xmlns:v="urn:schemas-microsoft-com:vml" Requires="v">
                <p:oleObj name="Picture2" r:id="rId2" imgW="4504944" imgH="1933956" progId="Word.Picture.8">
                  <p:embed/>
                </p:oleObj>
              </mc:Choice>
              <mc:Fallback>
                <p:oleObj name="Picture2" r:id="rId2" imgW="4504944" imgH="1933956"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05038"/>
                        <a:ext cx="7697787" cy="330517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611188" y="549275"/>
            <a:ext cx="7993062" cy="3263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3200" b="1" dirty="0">
                <a:solidFill>
                  <a:srgbClr val="CC3300"/>
                </a:solidFill>
                <a:latin typeface="Times New Roman" panose="02020603050405020304" pitchFamily="18" charset="0"/>
                <a:ea typeface="楷体_GB2312" pitchFamily="49" charset="-122"/>
              </a:rPr>
              <a:t>串级控制系统适用场合：</a:t>
            </a:r>
          </a:p>
          <a:p>
            <a:pPr eaLnBrk="1" hangingPunct="1">
              <a:lnSpc>
                <a:spcPct val="125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a:t>
            </a:r>
            <a:r>
              <a:rPr kumimoji="1" lang="en-US" altLang="zh-CN" sz="2800" b="1" dirty="0">
                <a:solidFill>
                  <a:srgbClr val="341EA4"/>
                </a:solidFill>
                <a:latin typeface="Times New Roman" panose="02020603050405020304" pitchFamily="18" charset="0"/>
                <a:ea typeface="楷体_GB2312" pitchFamily="49" charset="-122"/>
              </a:rPr>
              <a:t>1)   </a:t>
            </a:r>
            <a:r>
              <a:rPr kumimoji="1" lang="zh-CN" altLang="en-US" sz="2800" b="1" dirty="0">
                <a:solidFill>
                  <a:srgbClr val="341EA4"/>
                </a:solidFill>
                <a:latin typeface="Times New Roman" panose="02020603050405020304" pitchFamily="18" charset="0"/>
                <a:ea typeface="楷体_GB2312" pitchFamily="49" charset="-122"/>
              </a:rPr>
              <a:t>要求被控变量的误差范围很小，采用简单控制质量较差，简单控制系统不能满足工艺要求</a:t>
            </a:r>
          </a:p>
          <a:p>
            <a:pPr eaLnBrk="1" hangingPunct="1">
              <a:lnSpc>
                <a:spcPct val="125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a:t>
            </a:r>
            <a:r>
              <a:rPr kumimoji="1" lang="en-US" altLang="zh-CN" sz="2800" b="1" dirty="0">
                <a:solidFill>
                  <a:srgbClr val="341EA4"/>
                </a:solidFill>
                <a:latin typeface="Times New Roman" panose="02020603050405020304" pitchFamily="18" charset="0"/>
                <a:ea typeface="楷体_GB2312" pitchFamily="49" charset="-122"/>
              </a:rPr>
              <a:t>2</a:t>
            </a:r>
            <a:r>
              <a:rPr kumimoji="1" lang="zh-CN" altLang="en-US" sz="2800" b="1" dirty="0">
                <a:solidFill>
                  <a:srgbClr val="341EA4"/>
                </a:solidFill>
                <a:latin typeface="Times New Roman" panose="02020603050405020304" pitchFamily="18" charset="0"/>
                <a:ea typeface="楷体_GB2312" pitchFamily="49" charset="-122"/>
              </a:rPr>
              <a:t>）当对象的滞后较大，干扰比较剧烈、频繁的情况。</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229381" name="Text Box 5"/>
          <p:cNvSpPr txBox="1">
            <a:spLocks noChangeArrowheads="1"/>
          </p:cNvSpPr>
          <p:nvPr/>
        </p:nvSpPr>
        <p:spPr bwMode="auto">
          <a:xfrm>
            <a:off x="1187625" y="4509120"/>
            <a:ext cx="6408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复杂控制系统中用的最多的一种。</a:t>
            </a:r>
            <a:endParaRPr kumimoji="1" lang="en-US" altLang="zh-CN" sz="2800" b="1" dirty="0">
              <a:solidFill>
                <a:srgbClr val="CC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3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611188" y="404813"/>
            <a:ext cx="80645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41EA4"/>
                </a:solidFill>
                <a:latin typeface="楷体_GB2312" pitchFamily="49" charset="-122"/>
                <a:ea typeface="楷体_GB2312" pitchFamily="49" charset="-122"/>
              </a:rPr>
              <a:t>例题：如图所示为一锅炉汽包液位控制系统的示意图，要求锅炉不能烧干。</a:t>
            </a:r>
          </a:p>
          <a:p>
            <a:pPr eaLnBrk="1" hangingPunct="1"/>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1</a:t>
            </a:r>
            <a:r>
              <a:rPr lang="zh-CN" altLang="en-US" sz="2800" b="1" dirty="0">
                <a:solidFill>
                  <a:srgbClr val="341EA4"/>
                </a:solidFill>
                <a:latin typeface="楷体_GB2312" pitchFamily="49" charset="-122"/>
                <a:ea typeface="楷体_GB2312" pitchFamily="49" charset="-122"/>
              </a:rPr>
              <a:t>）确定控制阀的气开、气关型式，确定控制器的正、反作用，并简述当加热室温度升高导致蒸汽蒸发量增加时，该控制系统是如何克服干扰的？ </a:t>
            </a:r>
          </a:p>
        </p:txBody>
      </p:sp>
      <p:grpSp>
        <p:nvGrpSpPr>
          <p:cNvPr id="2" name="Group 5"/>
          <p:cNvGrpSpPr>
            <a:grpSpLocks/>
          </p:cNvGrpSpPr>
          <p:nvPr/>
        </p:nvGrpSpPr>
        <p:grpSpPr bwMode="auto">
          <a:xfrm>
            <a:off x="5580112" y="2996952"/>
            <a:ext cx="3425825" cy="3095625"/>
            <a:chOff x="7468" y="6690"/>
            <a:chExt cx="2654" cy="2376"/>
          </a:xfrm>
        </p:grpSpPr>
        <p:grpSp>
          <p:nvGrpSpPr>
            <p:cNvPr id="90119" name="Group 6"/>
            <p:cNvGrpSpPr>
              <a:grpSpLocks/>
            </p:cNvGrpSpPr>
            <p:nvPr/>
          </p:nvGrpSpPr>
          <p:grpSpPr bwMode="auto">
            <a:xfrm>
              <a:off x="7468" y="6690"/>
              <a:ext cx="2100" cy="2376"/>
              <a:chOff x="7468" y="6690"/>
              <a:chExt cx="2100" cy="2376"/>
            </a:xfrm>
          </p:grpSpPr>
          <p:sp>
            <p:nvSpPr>
              <p:cNvPr id="90122" name="Oval 7"/>
              <p:cNvSpPr>
                <a:spLocks noChangeArrowheads="1"/>
              </p:cNvSpPr>
              <p:nvPr/>
            </p:nvSpPr>
            <p:spPr bwMode="auto">
              <a:xfrm>
                <a:off x="86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3" name="Line 8"/>
              <p:cNvSpPr>
                <a:spLocks noChangeShapeType="1"/>
              </p:cNvSpPr>
              <p:nvPr/>
            </p:nvSpPr>
            <p:spPr bwMode="auto">
              <a:xfrm>
                <a:off x="9388" y="7686"/>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4" name="Oval 9"/>
              <p:cNvSpPr>
                <a:spLocks noChangeArrowheads="1"/>
              </p:cNvSpPr>
              <p:nvPr/>
            </p:nvSpPr>
            <p:spPr bwMode="auto">
              <a:xfrm>
                <a:off x="7708" y="7146"/>
                <a:ext cx="660" cy="6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5" name="Line 10"/>
              <p:cNvSpPr>
                <a:spLocks noChangeShapeType="1"/>
              </p:cNvSpPr>
              <p:nvPr/>
            </p:nvSpPr>
            <p:spPr bwMode="auto">
              <a:xfrm flipV="1">
                <a:off x="8008" y="696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26" name="Line 11"/>
              <p:cNvSpPr>
                <a:spLocks noChangeShapeType="1"/>
              </p:cNvSpPr>
              <p:nvPr/>
            </p:nvSpPr>
            <p:spPr bwMode="auto">
              <a:xfrm>
                <a:off x="8008" y="6966"/>
                <a:ext cx="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0127" name="Text Box 12"/>
              <p:cNvSpPr txBox="1">
                <a:spLocks noChangeArrowheads="1"/>
              </p:cNvSpPr>
              <p:nvPr/>
            </p:nvSpPr>
            <p:spPr bwMode="auto">
              <a:xfrm>
                <a:off x="86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90128" name="Oval 13"/>
              <p:cNvSpPr>
                <a:spLocks noChangeArrowheads="1"/>
              </p:cNvSpPr>
              <p:nvPr/>
            </p:nvSpPr>
            <p:spPr bwMode="auto">
              <a:xfrm>
                <a:off x="92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29" name="Text Box 14"/>
              <p:cNvSpPr txBox="1">
                <a:spLocks noChangeArrowheads="1"/>
              </p:cNvSpPr>
              <p:nvPr/>
            </p:nvSpPr>
            <p:spPr bwMode="auto">
              <a:xfrm>
                <a:off x="92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90130" name="Line 15"/>
              <p:cNvSpPr>
                <a:spLocks noChangeShapeType="1"/>
              </p:cNvSpPr>
              <p:nvPr/>
            </p:nvSpPr>
            <p:spPr bwMode="auto">
              <a:xfrm>
                <a:off x="8248" y="7206"/>
                <a:ext cx="54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1" name="Line 16"/>
              <p:cNvSpPr>
                <a:spLocks noChangeShapeType="1"/>
              </p:cNvSpPr>
              <p:nvPr/>
            </p:nvSpPr>
            <p:spPr bwMode="auto">
              <a:xfrm>
                <a:off x="8788" y="720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2" name="Line 17"/>
              <p:cNvSpPr>
                <a:spLocks noChangeShapeType="1"/>
              </p:cNvSpPr>
              <p:nvPr/>
            </p:nvSpPr>
            <p:spPr bwMode="auto">
              <a:xfrm>
                <a:off x="8188" y="7806"/>
                <a:ext cx="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3" name="Line 18"/>
              <p:cNvSpPr>
                <a:spLocks noChangeShapeType="1"/>
              </p:cNvSpPr>
              <p:nvPr/>
            </p:nvSpPr>
            <p:spPr bwMode="auto">
              <a:xfrm flipV="1">
                <a:off x="8788" y="76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4" name="Line 19"/>
              <p:cNvSpPr>
                <a:spLocks noChangeShapeType="1"/>
              </p:cNvSpPr>
              <p:nvPr/>
            </p:nvSpPr>
            <p:spPr bwMode="auto">
              <a:xfrm>
                <a:off x="8968" y="750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5" name="Rectangle 20"/>
              <p:cNvSpPr>
                <a:spLocks noChangeArrowheads="1"/>
              </p:cNvSpPr>
              <p:nvPr/>
            </p:nvSpPr>
            <p:spPr bwMode="auto">
              <a:xfrm>
                <a:off x="7768" y="8226"/>
                <a:ext cx="540" cy="480"/>
              </a:xfrm>
              <a:prstGeom prst="rect">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36" name="Line 21"/>
              <p:cNvSpPr>
                <a:spLocks noChangeShapeType="1"/>
              </p:cNvSpPr>
              <p:nvPr/>
            </p:nvSpPr>
            <p:spPr bwMode="auto">
              <a:xfrm>
                <a:off x="8008" y="780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7" name="Line 22"/>
              <p:cNvSpPr>
                <a:spLocks noChangeShapeType="1"/>
              </p:cNvSpPr>
              <p:nvPr/>
            </p:nvSpPr>
            <p:spPr bwMode="auto">
              <a:xfrm flipH="1">
                <a:off x="7828" y="8286"/>
                <a:ext cx="18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8" name="Line 23"/>
              <p:cNvSpPr>
                <a:spLocks noChangeShapeType="1"/>
              </p:cNvSpPr>
              <p:nvPr/>
            </p:nvSpPr>
            <p:spPr bwMode="auto">
              <a:xfrm>
                <a:off x="7828" y="8406"/>
                <a:ext cx="30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39" name="Line 24"/>
              <p:cNvSpPr>
                <a:spLocks noChangeShapeType="1"/>
              </p:cNvSpPr>
              <p:nvPr/>
            </p:nvSpPr>
            <p:spPr bwMode="auto">
              <a:xfrm flipH="1">
                <a:off x="8008" y="8526"/>
                <a:ext cx="120"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0" name="Line 25"/>
              <p:cNvSpPr>
                <a:spLocks noChangeShapeType="1"/>
              </p:cNvSpPr>
              <p:nvPr/>
            </p:nvSpPr>
            <p:spPr bwMode="auto">
              <a:xfrm>
                <a:off x="8008" y="8586"/>
                <a:ext cx="0" cy="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1" name="Line 26"/>
              <p:cNvSpPr>
                <a:spLocks noChangeShapeType="1"/>
              </p:cNvSpPr>
              <p:nvPr/>
            </p:nvSpPr>
            <p:spPr bwMode="auto">
              <a:xfrm>
                <a:off x="8008" y="9006"/>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2" name="AutoShape 27"/>
              <p:cNvSpPr>
                <a:spLocks noChangeArrowheads="1"/>
              </p:cNvSpPr>
              <p:nvPr/>
            </p:nvSpPr>
            <p:spPr bwMode="auto">
              <a:xfrm rot="-5400000">
                <a:off x="9328" y="8886"/>
                <a:ext cx="120" cy="240"/>
              </a:xfrm>
              <a:prstGeom prst="flowChartCollate">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43" name="Line 28"/>
              <p:cNvSpPr>
                <a:spLocks noChangeShapeType="1"/>
              </p:cNvSpPr>
              <p:nvPr/>
            </p:nvSpPr>
            <p:spPr bwMode="auto">
              <a:xfrm flipV="1">
                <a:off x="9388" y="88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4" name="AutoShape 29"/>
              <p:cNvSpPr>
                <a:spLocks noChangeArrowheads="1"/>
              </p:cNvSpPr>
              <p:nvPr/>
            </p:nvSpPr>
            <p:spPr bwMode="auto">
              <a:xfrm rot="-5400000">
                <a:off x="9328" y="8706"/>
                <a:ext cx="120" cy="240"/>
              </a:xfrm>
              <a:prstGeom prst="flowChartDelay">
                <a:avLst/>
              </a:prstGeom>
              <a:solidFill>
                <a:srgbClr val="CCCC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145" name="Line 30"/>
              <p:cNvSpPr>
                <a:spLocks noChangeShapeType="1"/>
              </p:cNvSpPr>
              <p:nvPr/>
            </p:nvSpPr>
            <p:spPr bwMode="auto">
              <a:xfrm>
                <a:off x="7708" y="7386"/>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6" name="Line 31"/>
              <p:cNvSpPr>
                <a:spLocks noChangeShapeType="1"/>
              </p:cNvSpPr>
              <p:nvPr/>
            </p:nvSpPr>
            <p:spPr bwMode="auto">
              <a:xfrm>
                <a:off x="7888" y="750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7" name="Line 32"/>
              <p:cNvSpPr>
                <a:spLocks noChangeShapeType="1"/>
              </p:cNvSpPr>
              <p:nvPr/>
            </p:nvSpPr>
            <p:spPr bwMode="auto">
              <a:xfrm>
                <a:off x="7948" y="762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48" name="Text Box 33"/>
              <p:cNvSpPr txBox="1">
                <a:spLocks noChangeArrowheads="1"/>
              </p:cNvSpPr>
              <p:nvPr/>
            </p:nvSpPr>
            <p:spPr bwMode="auto">
              <a:xfrm>
                <a:off x="7528" y="7986"/>
                <a:ext cx="180" cy="96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90149" name="Text Box 34"/>
              <p:cNvSpPr txBox="1">
                <a:spLocks noChangeArrowheads="1"/>
              </p:cNvSpPr>
              <p:nvPr/>
            </p:nvSpPr>
            <p:spPr bwMode="auto">
              <a:xfrm>
                <a:off x="7468" y="7146"/>
                <a:ext cx="240" cy="6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90150" name="Text Box 35"/>
              <p:cNvSpPr txBox="1">
                <a:spLocks noChangeArrowheads="1"/>
              </p:cNvSpPr>
              <p:nvPr/>
            </p:nvSpPr>
            <p:spPr bwMode="auto">
              <a:xfrm>
                <a:off x="8578" y="6690"/>
                <a:ext cx="436"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蒸汽</a:t>
                </a:r>
                <a:endParaRPr lang="zh-CN" altLang="en-US" sz="2000" b="1">
                  <a:solidFill>
                    <a:srgbClr val="341EA4"/>
                  </a:solidFill>
                  <a:latin typeface="Arial Black" panose="020B0A04020102020204" pitchFamily="34" charset="0"/>
                </a:endParaRPr>
              </a:p>
            </p:txBody>
          </p:sp>
        </p:grpSp>
        <p:sp>
          <p:nvSpPr>
            <p:cNvPr id="90120" name="Text Box 36"/>
            <p:cNvSpPr txBox="1">
              <a:spLocks noChangeArrowheads="1"/>
            </p:cNvSpPr>
            <p:nvPr/>
          </p:nvSpPr>
          <p:spPr bwMode="auto">
            <a:xfrm>
              <a:off x="9568" y="8694"/>
              <a:ext cx="554"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宋体" panose="02010600030101010101" pitchFamily="2" charset="-122"/>
                </a:rPr>
                <a:t> </a:t>
              </a:r>
              <a:r>
                <a:rPr lang="zh-CN" altLang="en-US" sz="2000" b="1">
                  <a:solidFill>
                    <a:srgbClr val="341EA4"/>
                  </a:solidFill>
                  <a:latin typeface="宋体" panose="02010600030101010101" pitchFamily="2" charset="-122"/>
                </a:rPr>
                <a:t>冷水</a:t>
              </a:r>
              <a:endParaRPr lang="zh-CN" altLang="en-US" sz="2000" b="1">
                <a:solidFill>
                  <a:srgbClr val="341EA4"/>
                </a:solidFill>
                <a:latin typeface="Arial Black" panose="020B0A04020102020204" pitchFamily="34" charset="0"/>
              </a:endParaRPr>
            </a:p>
          </p:txBody>
        </p:sp>
        <p:sp>
          <p:nvSpPr>
            <p:cNvPr id="90121" name="Line 37"/>
            <p:cNvSpPr>
              <a:spLocks noChangeShapeType="1"/>
            </p:cNvSpPr>
            <p:nvPr/>
          </p:nvSpPr>
          <p:spPr bwMode="auto">
            <a:xfrm flipH="1">
              <a:off x="9510" y="8985"/>
              <a:ext cx="6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14055" name="Text Box 39"/>
          <p:cNvSpPr txBox="1">
            <a:spLocks noChangeArrowheads="1"/>
          </p:cNvSpPr>
          <p:nvPr/>
        </p:nvSpPr>
        <p:spPr bwMode="auto">
          <a:xfrm>
            <a:off x="539750" y="2924175"/>
            <a:ext cx="4895850" cy="2677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2</a:t>
            </a:r>
            <a:r>
              <a:rPr lang="zh-CN" altLang="en-US" sz="2800" b="1" dirty="0">
                <a:solidFill>
                  <a:srgbClr val="341EA4"/>
                </a:solidFill>
                <a:latin typeface="楷体_GB2312" pitchFamily="49" charset="-122"/>
                <a:ea typeface="楷体_GB2312" pitchFamily="49" charset="-122"/>
              </a:rPr>
              <a:t>）如果冷水阀前后压力波动较大，请设计一个以汽包液位为主变量、冷水压力为副变量的串级控制系统。要求画出带控制点的工艺流程图，确定主、副控制器的正、反作用。</a:t>
            </a:r>
          </a:p>
        </p:txBody>
      </p:sp>
      <p:sp>
        <p:nvSpPr>
          <p:cNvPr id="90117" name="Line 40"/>
          <p:cNvSpPr>
            <a:spLocks noChangeShapeType="1"/>
          </p:cNvSpPr>
          <p:nvPr/>
        </p:nvSpPr>
        <p:spPr bwMode="auto">
          <a:xfrm>
            <a:off x="6741846" y="4049826"/>
            <a:ext cx="35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8" name="Line 41"/>
          <p:cNvSpPr>
            <a:spLocks noChangeShapeType="1"/>
          </p:cNvSpPr>
          <p:nvPr/>
        </p:nvSpPr>
        <p:spPr bwMode="auto">
          <a:xfrm>
            <a:off x="8074564" y="58769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nimBg="1"/>
      <p:bldP spid="21405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p:cNvSpPr txBox="1">
            <a:spLocks noChangeArrowheads="1"/>
          </p:cNvSpPr>
          <p:nvPr/>
        </p:nvSpPr>
        <p:spPr bwMode="auto">
          <a:xfrm>
            <a:off x="942656" y="519726"/>
            <a:ext cx="7705725" cy="3970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41EA4"/>
                </a:solidFill>
                <a:latin typeface="楷体_GB2312" pitchFamily="49" charset="-122"/>
                <a:ea typeface="楷体_GB2312" pitchFamily="49" charset="-122"/>
              </a:rPr>
              <a:t>解：（</a:t>
            </a:r>
            <a:r>
              <a:rPr lang="en-US" altLang="zh-CN" sz="2800" b="1" dirty="0">
                <a:solidFill>
                  <a:srgbClr val="341EA4"/>
                </a:solidFill>
                <a:latin typeface="楷体_GB2312" pitchFamily="49" charset="-122"/>
                <a:ea typeface="楷体_GB2312" pitchFamily="49" charset="-122"/>
              </a:rPr>
              <a:t>1</a:t>
            </a:r>
            <a:r>
              <a:rPr lang="zh-CN" altLang="en-US" sz="2800" b="1" dirty="0">
                <a:solidFill>
                  <a:srgbClr val="341EA4"/>
                </a:solidFill>
                <a:latin typeface="楷体_GB2312" pitchFamily="49" charset="-122"/>
                <a:ea typeface="楷体_GB2312" pitchFamily="49" charset="-122"/>
              </a:rPr>
              <a:t>）因为：从安全的角度考虑，锅炉汽包内的液位不能过低。因此，当供气中断时，冷水阀应该全开。</a:t>
            </a:r>
          </a:p>
          <a:p>
            <a:pPr eaLnBrk="1" hangingPunct="1"/>
            <a:r>
              <a:rPr lang="zh-CN" altLang="en-US" sz="2800" b="1" dirty="0">
                <a:solidFill>
                  <a:srgbClr val="341EA4"/>
                </a:solidFill>
                <a:latin typeface="楷体_GB2312" pitchFamily="49" charset="-122"/>
                <a:ea typeface="楷体_GB2312" pitchFamily="49" charset="-122"/>
              </a:rPr>
              <a:t>所以：控制阀应该选择气关阀。</a:t>
            </a:r>
            <a:endParaRPr lang="en-US" altLang="zh-CN"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因为：</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所以：控制器应选正作用。</a:t>
            </a:r>
          </a:p>
        </p:txBody>
      </p:sp>
      <p:graphicFrame>
        <p:nvGraphicFramePr>
          <p:cNvPr id="216069" name="Object 5"/>
          <p:cNvGraphicFramePr>
            <a:graphicFrameLocks noChangeAspect="1"/>
          </p:cNvGraphicFramePr>
          <p:nvPr>
            <p:extLst>
              <p:ext uri="{D42A27DB-BD31-4B8C-83A1-F6EECF244321}">
                <p14:modId xmlns:p14="http://schemas.microsoft.com/office/powerpoint/2010/main" val="3512616672"/>
              </p:ext>
            </p:extLst>
          </p:nvPr>
        </p:nvGraphicFramePr>
        <p:xfrm>
          <a:off x="2308107" y="2842288"/>
          <a:ext cx="2736850" cy="904875"/>
        </p:xfrm>
        <a:graphic>
          <a:graphicData uri="http://schemas.openxmlformats.org/presentationml/2006/ole">
            <mc:AlternateContent xmlns:mc="http://schemas.openxmlformats.org/markup-compatibility/2006">
              <mc:Choice xmlns:v="urn:schemas-microsoft-com:vml" Requires="v">
                <p:oleObj name="Equation" r:id="rId2" imgW="1384200" imgH="457200" progId="Equation.DSMT4">
                  <p:embed/>
                </p:oleObj>
              </mc:Choice>
              <mc:Fallback>
                <p:oleObj name="Equation" r:id="rId2" imgW="1384200" imgH="457200" progId="Equation.DSMT4">
                  <p:embed/>
                  <p:pic>
                    <p:nvPicPr>
                      <p:cNvPr id="0" name="Object 5"/>
                      <p:cNvPicPr>
                        <a:picLocks noChangeAspect="1" noChangeArrowheads="1"/>
                      </p:cNvPicPr>
                      <p:nvPr/>
                    </p:nvPicPr>
                    <p:blipFill>
                      <a:blip r:embed="rId3"/>
                      <a:srcRect/>
                      <a:stretch>
                        <a:fillRect/>
                      </a:stretch>
                    </p:blipFill>
                    <p:spPr bwMode="auto">
                      <a:xfrm>
                        <a:off x="2308107" y="2842288"/>
                        <a:ext cx="2736850" cy="9048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5"/>
          <p:cNvGrpSpPr>
            <a:grpSpLocks/>
          </p:cNvGrpSpPr>
          <p:nvPr/>
        </p:nvGrpSpPr>
        <p:grpSpPr bwMode="auto">
          <a:xfrm>
            <a:off x="5580112" y="2996952"/>
            <a:ext cx="3425825" cy="3095625"/>
            <a:chOff x="7468" y="6690"/>
            <a:chExt cx="2654" cy="2376"/>
          </a:xfrm>
        </p:grpSpPr>
        <p:grpSp>
          <p:nvGrpSpPr>
            <p:cNvPr id="5" name="Group 6"/>
            <p:cNvGrpSpPr>
              <a:grpSpLocks/>
            </p:cNvGrpSpPr>
            <p:nvPr/>
          </p:nvGrpSpPr>
          <p:grpSpPr bwMode="auto">
            <a:xfrm>
              <a:off x="7468" y="6690"/>
              <a:ext cx="2100" cy="2376"/>
              <a:chOff x="7468" y="6690"/>
              <a:chExt cx="2100" cy="2376"/>
            </a:xfrm>
          </p:grpSpPr>
          <p:sp>
            <p:nvSpPr>
              <p:cNvPr id="8" name="Oval 7"/>
              <p:cNvSpPr>
                <a:spLocks noChangeArrowheads="1"/>
              </p:cNvSpPr>
              <p:nvPr/>
            </p:nvSpPr>
            <p:spPr bwMode="auto">
              <a:xfrm>
                <a:off x="86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Line 8"/>
              <p:cNvSpPr>
                <a:spLocks noChangeShapeType="1"/>
              </p:cNvSpPr>
              <p:nvPr/>
            </p:nvSpPr>
            <p:spPr bwMode="auto">
              <a:xfrm>
                <a:off x="9388" y="7686"/>
                <a:ext cx="0" cy="10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Oval 9"/>
              <p:cNvSpPr>
                <a:spLocks noChangeArrowheads="1"/>
              </p:cNvSpPr>
              <p:nvPr/>
            </p:nvSpPr>
            <p:spPr bwMode="auto">
              <a:xfrm>
                <a:off x="7708" y="7146"/>
                <a:ext cx="660" cy="6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10"/>
              <p:cNvSpPr>
                <a:spLocks noChangeShapeType="1"/>
              </p:cNvSpPr>
              <p:nvPr/>
            </p:nvSpPr>
            <p:spPr bwMode="auto">
              <a:xfrm flipV="1">
                <a:off x="8008" y="696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8008" y="6966"/>
                <a:ext cx="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2"/>
              <p:cNvSpPr txBox="1">
                <a:spLocks noChangeArrowheads="1"/>
              </p:cNvSpPr>
              <p:nvPr/>
            </p:nvSpPr>
            <p:spPr bwMode="auto">
              <a:xfrm>
                <a:off x="86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14" name="Oval 13"/>
              <p:cNvSpPr>
                <a:spLocks noChangeArrowheads="1"/>
              </p:cNvSpPr>
              <p:nvPr/>
            </p:nvSpPr>
            <p:spPr bwMode="auto">
              <a:xfrm>
                <a:off x="9208" y="7326"/>
                <a:ext cx="360" cy="360"/>
              </a:xfrm>
              <a:prstGeom prst="ellipse">
                <a:avLst/>
              </a:prstGeom>
              <a:solidFill>
                <a:srgbClr val="CCCC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Text Box 14"/>
              <p:cNvSpPr txBox="1">
                <a:spLocks noChangeArrowheads="1"/>
              </p:cNvSpPr>
              <p:nvPr/>
            </p:nvSpPr>
            <p:spPr bwMode="auto">
              <a:xfrm>
                <a:off x="9268" y="7386"/>
                <a:ext cx="240" cy="24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16" name="Line 15"/>
              <p:cNvSpPr>
                <a:spLocks noChangeShapeType="1"/>
              </p:cNvSpPr>
              <p:nvPr/>
            </p:nvSpPr>
            <p:spPr bwMode="auto">
              <a:xfrm>
                <a:off x="8248" y="7206"/>
                <a:ext cx="54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8788" y="720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8188" y="7806"/>
                <a:ext cx="60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V="1">
                <a:off x="8788" y="76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8968" y="750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0"/>
              <p:cNvSpPr>
                <a:spLocks noChangeArrowheads="1"/>
              </p:cNvSpPr>
              <p:nvPr/>
            </p:nvSpPr>
            <p:spPr bwMode="auto">
              <a:xfrm>
                <a:off x="7768" y="8226"/>
                <a:ext cx="540" cy="480"/>
              </a:xfrm>
              <a:prstGeom prst="rect">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21"/>
              <p:cNvSpPr>
                <a:spLocks noChangeShapeType="1"/>
              </p:cNvSpPr>
              <p:nvPr/>
            </p:nvSpPr>
            <p:spPr bwMode="auto">
              <a:xfrm>
                <a:off x="8008" y="780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2"/>
              <p:cNvSpPr>
                <a:spLocks noChangeShapeType="1"/>
              </p:cNvSpPr>
              <p:nvPr/>
            </p:nvSpPr>
            <p:spPr bwMode="auto">
              <a:xfrm flipH="1">
                <a:off x="7828" y="8286"/>
                <a:ext cx="18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3"/>
              <p:cNvSpPr>
                <a:spLocks noChangeShapeType="1"/>
              </p:cNvSpPr>
              <p:nvPr/>
            </p:nvSpPr>
            <p:spPr bwMode="auto">
              <a:xfrm>
                <a:off x="7828" y="8406"/>
                <a:ext cx="300" cy="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4"/>
              <p:cNvSpPr>
                <a:spLocks noChangeShapeType="1"/>
              </p:cNvSpPr>
              <p:nvPr/>
            </p:nvSpPr>
            <p:spPr bwMode="auto">
              <a:xfrm flipH="1">
                <a:off x="8008" y="8526"/>
                <a:ext cx="120" cy="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5"/>
              <p:cNvSpPr>
                <a:spLocks noChangeShapeType="1"/>
              </p:cNvSpPr>
              <p:nvPr/>
            </p:nvSpPr>
            <p:spPr bwMode="auto">
              <a:xfrm>
                <a:off x="8008" y="8586"/>
                <a:ext cx="0" cy="4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6"/>
              <p:cNvSpPr>
                <a:spLocks noChangeShapeType="1"/>
              </p:cNvSpPr>
              <p:nvPr/>
            </p:nvSpPr>
            <p:spPr bwMode="auto">
              <a:xfrm>
                <a:off x="8008" y="9006"/>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AutoShape 27"/>
              <p:cNvSpPr>
                <a:spLocks noChangeArrowheads="1"/>
              </p:cNvSpPr>
              <p:nvPr/>
            </p:nvSpPr>
            <p:spPr bwMode="auto">
              <a:xfrm rot="-5400000">
                <a:off x="9328" y="8886"/>
                <a:ext cx="120" cy="240"/>
              </a:xfrm>
              <a:prstGeom prst="flowChartCollate">
                <a:avLst/>
              </a:pr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Line 28"/>
              <p:cNvSpPr>
                <a:spLocks noChangeShapeType="1"/>
              </p:cNvSpPr>
              <p:nvPr/>
            </p:nvSpPr>
            <p:spPr bwMode="auto">
              <a:xfrm flipV="1">
                <a:off x="9388" y="8886"/>
                <a:ext cx="0" cy="12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AutoShape 29"/>
              <p:cNvSpPr>
                <a:spLocks noChangeArrowheads="1"/>
              </p:cNvSpPr>
              <p:nvPr/>
            </p:nvSpPr>
            <p:spPr bwMode="auto">
              <a:xfrm rot="-5400000">
                <a:off x="9328" y="8706"/>
                <a:ext cx="120" cy="240"/>
              </a:xfrm>
              <a:prstGeom prst="flowChartDelay">
                <a:avLst/>
              </a:prstGeom>
              <a:solidFill>
                <a:srgbClr val="CCCC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Line 30"/>
              <p:cNvSpPr>
                <a:spLocks noChangeShapeType="1"/>
              </p:cNvSpPr>
              <p:nvPr/>
            </p:nvSpPr>
            <p:spPr bwMode="auto">
              <a:xfrm>
                <a:off x="7708" y="7386"/>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1"/>
              <p:cNvSpPr>
                <a:spLocks noChangeShapeType="1"/>
              </p:cNvSpPr>
              <p:nvPr/>
            </p:nvSpPr>
            <p:spPr bwMode="auto">
              <a:xfrm>
                <a:off x="7888" y="750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2"/>
              <p:cNvSpPr>
                <a:spLocks noChangeShapeType="1"/>
              </p:cNvSpPr>
              <p:nvPr/>
            </p:nvSpPr>
            <p:spPr bwMode="auto">
              <a:xfrm>
                <a:off x="7948" y="762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Text Box 33"/>
              <p:cNvSpPr txBox="1">
                <a:spLocks noChangeArrowheads="1"/>
              </p:cNvSpPr>
              <p:nvPr/>
            </p:nvSpPr>
            <p:spPr bwMode="auto">
              <a:xfrm>
                <a:off x="7528" y="7986"/>
                <a:ext cx="180" cy="96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35" name="Text Box 34"/>
              <p:cNvSpPr txBox="1">
                <a:spLocks noChangeArrowheads="1"/>
              </p:cNvSpPr>
              <p:nvPr/>
            </p:nvSpPr>
            <p:spPr bwMode="auto">
              <a:xfrm>
                <a:off x="7468" y="7146"/>
                <a:ext cx="240" cy="6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36" name="Text Box 35"/>
              <p:cNvSpPr txBox="1">
                <a:spLocks noChangeArrowheads="1"/>
              </p:cNvSpPr>
              <p:nvPr/>
            </p:nvSpPr>
            <p:spPr bwMode="auto">
              <a:xfrm>
                <a:off x="8578" y="6690"/>
                <a:ext cx="436"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蒸汽</a:t>
                </a:r>
                <a:endParaRPr lang="zh-CN" altLang="en-US" sz="2000" b="1">
                  <a:solidFill>
                    <a:srgbClr val="341EA4"/>
                  </a:solidFill>
                  <a:latin typeface="Arial Black" panose="020B0A04020102020204" pitchFamily="34" charset="0"/>
                </a:endParaRPr>
              </a:p>
            </p:txBody>
          </p:sp>
        </p:grpSp>
        <p:sp>
          <p:nvSpPr>
            <p:cNvPr id="6" name="Text Box 36"/>
            <p:cNvSpPr txBox="1">
              <a:spLocks noChangeArrowheads="1"/>
            </p:cNvSpPr>
            <p:nvPr/>
          </p:nvSpPr>
          <p:spPr bwMode="auto">
            <a:xfrm>
              <a:off x="9568" y="8694"/>
              <a:ext cx="554" cy="27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宋体" panose="02010600030101010101" pitchFamily="2" charset="-122"/>
                </a:rPr>
                <a:t> </a:t>
              </a:r>
              <a:r>
                <a:rPr lang="zh-CN" altLang="en-US" sz="2000" b="1">
                  <a:solidFill>
                    <a:srgbClr val="341EA4"/>
                  </a:solidFill>
                  <a:latin typeface="宋体" panose="02010600030101010101" pitchFamily="2" charset="-122"/>
                </a:rPr>
                <a:t>冷水</a:t>
              </a:r>
              <a:endParaRPr lang="zh-CN" altLang="en-US" sz="2000" b="1">
                <a:solidFill>
                  <a:srgbClr val="341EA4"/>
                </a:solidFill>
                <a:latin typeface="Arial Black" panose="020B0A04020102020204" pitchFamily="34" charset="0"/>
              </a:endParaRPr>
            </a:p>
          </p:txBody>
        </p:sp>
        <p:sp>
          <p:nvSpPr>
            <p:cNvPr id="7" name="Line 37"/>
            <p:cNvSpPr>
              <a:spLocks noChangeShapeType="1"/>
            </p:cNvSpPr>
            <p:nvPr/>
          </p:nvSpPr>
          <p:spPr bwMode="auto">
            <a:xfrm flipH="1">
              <a:off x="9510" y="8985"/>
              <a:ext cx="600" cy="0"/>
            </a:xfrm>
            <a:prstGeom prst="line">
              <a:avLst/>
            </a:prstGeom>
            <a:noFill/>
            <a:ln w="9525">
              <a:solidFill>
                <a:srgbClr val="FF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Line 40"/>
          <p:cNvSpPr>
            <a:spLocks noChangeShapeType="1"/>
          </p:cNvSpPr>
          <p:nvPr/>
        </p:nvSpPr>
        <p:spPr bwMode="auto">
          <a:xfrm>
            <a:off x="6741846" y="4049826"/>
            <a:ext cx="358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8" name="Line 41">
            <a:extLst>
              <a:ext uri="{FF2B5EF4-FFF2-40B4-BE49-F238E27FC236}">
                <a16:creationId xmlns:a16="http://schemas.microsoft.com/office/drawing/2014/main" id="{7296766A-801C-44AA-B5BC-E234FCEE7EF1}"/>
              </a:ext>
            </a:extLst>
          </p:cNvPr>
          <p:cNvSpPr>
            <a:spLocks noChangeShapeType="1"/>
          </p:cNvSpPr>
          <p:nvPr/>
        </p:nvSpPr>
        <p:spPr bwMode="auto">
          <a:xfrm>
            <a:off x="8074564" y="5876925"/>
            <a:ext cx="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0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60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60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827088" y="1628775"/>
            <a:ext cx="7705725" cy="2143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341EA4"/>
                </a:solidFill>
                <a:latin typeface="楷体_GB2312" pitchFamily="49" charset="-122"/>
                <a:ea typeface="楷体_GB2312" pitchFamily="49" charset="-122"/>
              </a:rPr>
              <a:t>当加热室温度升高导致蒸汽蒸发量增加时，液位</a:t>
            </a:r>
            <a:r>
              <a:rPr lang="en-US" altLang="zh-CN" sz="2800" b="1" dirty="0">
                <a:solidFill>
                  <a:srgbClr val="341EA4"/>
                </a:solidFill>
                <a:latin typeface="楷体_GB2312" pitchFamily="49" charset="-122"/>
                <a:ea typeface="楷体_GB2312" pitchFamily="49" charset="-122"/>
              </a:rPr>
              <a:t>L</a:t>
            </a:r>
            <a:r>
              <a:rPr lang="zh-CN" altLang="en-US" sz="2800" b="1" dirty="0">
                <a:solidFill>
                  <a:srgbClr val="341EA4"/>
                </a:solidFill>
                <a:latin typeface="楷体_GB2312" pitchFamily="49" charset="-122"/>
                <a:ea typeface="楷体_GB2312" pitchFamily="49" charset="-122"/>
              </a:rPr>
              <a:t>降低，检测变送环节</a:t>
            </a:r>
            <a:r>
              <a:rPr lang="en-US" altLang="zh-CN" sz="2800" b="1" dirty="0">
                <a:solidFill>
                  <a:srgbClr val="341EA4"/>
                </a:solidFill>
                <a:latin typeface="楷体_GB2312" pitchFamily="49" charset="-122"/>
                <a:ea typeface="楷体_GB2312" pitchFamily="49" charset="-122"/>
              </a:rPr>
              <a:t>LT</a:t>
            </a:r>
            <a:r>
              <a:rPr lang="zh-CN" altLang="en-US" sz="2800" b="1" dirty="0">
                <a:solidFill>
                  <a:srgbClr val="341EA4"/>
                </a:solidFill>
                <a:latin typeface="楷体_GB2312" pitchFamily="49" charset="-122"/>
                <a:ea typeface="楷体_GB2312" pitchFamily="49" charset="-122"/>
              </a:rPr>
              <a:t>把信息送给控制器</a:t>
            </a:r>
            <a:r>
              <a:rPr lang="en-US" altLang="zh-CN" sz="2800" b="1" dirty="0">
                <a:solidFill>
                  <a:srgbClr val="341EA4"/>
                </a:solidFill>
                <a:latin typeface="楷体_GB2312" pitchFamily="49" charset="-122"/>
                <a:ea typeface="楷体_GB2312" pitchFamily="49" charset="-122"/>
              </a:rPr>
              <a:t>LC</a:t>
            </a:r>
            <a:r>
              <a:rPr lang="zh-CN" altLang="en-US" sz="2800" b="1" dirty="0">
                <a:solidFill>
                  <a:srgbClr val="341EA4"/>
                </a:solidFill>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LC</a:t>
            </a:r>
            <a:r>
              <a:rPr lang="zh-CN" altLang="en-US" sz="2800" b="1" dirty="0">
                <a:solidFill>
                  <a:srgbClr val="341EA4"/>
                </a:solidFill>
                <a:latin typeface="楷体_GB2312" pitchFamily="49" charset="-122"/>
                <a:ea typeface="楷体_GB2312" pitchFamily="49" charset="-122"/>
              </a:rPr>
              <a:t>根据偏差及控制规律发出控制信号给执行器开大冷水阀，使液位</a:t>
            </a:r>
            <a:r>
              <a:rPr lang="en-US" altLang="zh-CN" sz="2800" b="1" dirty="0">
                <a:solidFill>
                  <a:srgbClr val="341EA4"/>
                </a:solidFill>
                <a:latin typeface="楷体_GB2312" pitchFamily="49" charset="-122"/>
                <a:ea typeface="楷体_GB2312" pitchFamily="49" charset="-122"/>
              </a:rPr>
              <a:t>L</a:t>
            </a:r>
            <a:r>
              <a:rPr lang="zh-CN" altLang="en-US" sz="2800" b="1" dirty="0">
                <a:solidFill>
                  <a:srgbClr val="341EA4"/>
                </a:solidFill>
                <a:latin typeface="楷体_GB2312" pitchFamily="49" charset="-122"/>
                <a:ea typeface="楷体_GB2312" pitchFamily="49" charset="-122"/>
              </a:rPr>
              <a:t>回升到设定值。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755650" y="333375"/>
            <a:ext cx="7632700" cy="56938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楷体_GB2312" pitchFamily="49" charset="-122"/>
                <a:ea typeface="楷体_GB2312" pitchFamily="49" charset="-122"/>
              </a:rPr>
              <a:t>（</a:t>
            </a:r>
            <a:r>
              <a:rPr lang="en-US" altLang="zh-CN" sz="2800" b="1" dirty="0">
                <a:solidFill>
                  <a:srgbClr val="341EA4"/>
                </a:solidFill>
                <a:latin typeface="楷体_GB2312" pitchFamily="49" charset="-122"/>
                <a:ea typeface="楷体_GB2312" pitchFamily="49" charset="-122"/>
              </a:rPr>
              <a:t>2</a:t>
            </a:r>
            <a:r>
              <a:rPr lang="zh-CN" altLang="en-US" sz="2800" b="1" dirty="0">
                <a:solidFill>
                  <a:srgbClr val="341EA4"/>
                </a:solidFill>
                <a:latin typeface="楷体_GB2312" pitchFamily="49" charset="-122"/>
                <a:ea typeface="楷体_GB2312" pitchFamily="49" charset="-122"/>
              </a:rPr>
              <a:t>）以汽包液位为主变量、冷水压力为副变量的串级控制系统带控制点的工艺流程图为：</a:t>
            </a:r>
          </a:p>
          <a:p>
            <a:pPr eaLnBrk="1" hangingPunct="1"/>
            <a:r>
              <a:rPr lang="zh-CN" altLang="en-US" sz="2800" b="1" dirty="0">
                <a:solidFill>
                  <a:srgbClr val="341EA4"/>
                </a:solidFill>
                <a:latin typeface="楷体_GB2312" pitchFamily="49" charset="-122"/>
                <a:ea typeface="楷体_GB2312" pitchFamily="49" charset="-122"/>
              </a:rPr>
              <a:t>副控制器：</a:t>
            </a:r>
          </a:p>
          <a:p>
            <a:pPr eaLnBrk="1" hangingPunct="1"/>
            <a:r>
              <a:rPr lang="zh-CN" altLang="en-US" sz="2800" b="1" dirty="0">
                <a:solidFill>
                  <a:srgbClr val="341EA4"/>
                </a:solidFill>
                <a:latin typeface="楷体_GB2312" pitchFamily="49" charset="-122"/>
                <a:ea typeface="楷体_GB2312" pitchFamily="49" charset="-122"/>
              </a:rPr>
              <a:t>  因为：</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  所以：副控制器选正作用。</a:t>
            </a:r>
          </a:p>
          <a:p>
            <a:pPr eaLnBrk="1" hangingPunct="1"/>
            <a:endParaRPr lang="zh-CN" altLang="en-US"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主控制器：</a:t>
            </a:r>
          </a:p>
          <a:p>
            <a:pPr eaLnBrk="1" hangingPunct="1"/>
            <a:r>
              <a:rPr lang="zh-CN" altLang="en-US" sz="2800" b="1" dirty="0">
                <a:solidFill>
                  <a:srgbClr val="341EA4"/>
                </a:solidFill>
                <a:latin typeface="楷体_GB2312" pitchFamily="49" charset="-122"/>
                <a:ea typeface="楷体_GB2312" pitchFamily="49" charset="-122"/>
              </a:rPr>
              <a:t> </a:t>
            </a:r>
          </a:p>
          <a:p>
            <a:pPr eaLnBrk="1" hangingPunct="1"/>
            <a:r>
              <a:rPr lang="zh-CN" altLang="en-US" sz="2800" b="1" dirty="0">
                <a:solidFill>
                  <a:srgbClr val="341EA4"/>
                </a:solidFill>
                <a:latin typeface="楷体_GB2312" pitchFamily="49" charset="-122"/>
                <a:ea typeface="楷体_GB2312" pitchFamily="49" charset="-122"/>
              </a:rPr>
              <a:t> 因为：</a:t>
            </a:r>
          </a:p>
          <a:p>
            <a:pPr eaLnBrk="1" hangingPunct="1"/>
            <a:endParaRPr lang="en-US" altLang="zh-CN" sz="2800" b="1" dirty="0">
              <a:solidFill>
                <a:srgbClr val="341EA4"/>
              </a:solidFill>
              <a:latin typeface="楷体_GB2312" pitchFamily="49" charset="-122"/>
              <a:ea typeface="楷体_GB2312" pitchFamily="49" charset="-122"/>
            </a:endParaRPr>
          </a:p>
          <a:p>
            <a:pPr eaLnBrk="1" hangingPunct="1"/>
            <a:r>
              <a:rPr lang="zh-CN" altLang="en-US" sz="2800" b="1" dirty="0">
                <a:solidFill>
                  <a:srgbClr val="341EA4"/>
                </a:solidFill>
                <a:latin typeface="楷体_GB2312" pitchFamily="49" charset="-122"/>
                <a:ea typeface="楷体_GB2312" pitchFamily="49" charset="-122"/>
              </a:rPr>
              <a:t>  所以：主控制器选反作用。</a:t>
            </a:r>
          </a:p>
        </p:txBody>
      </p:sp>
      <p:graphicFrame>
        <p:nvGraphicFramePr>
          <p:cNvPr id="217093" name="Object 5"/>
          <p:cNvGraphicFramePr>
            <a:graphicFrameLocks noChangeAspect="1"/>
          </p:cNvGraphicFramePr>
          <p:nvPr>
            <p:extLst>
              <p:ext uri="{D42A27DB-BD31-4B8C-83A1-F6EECF244321}">
                <p14:modId xmlns:p14="http://schemas.microsoft.com/office/powerpoint/2010/main" val="80694006"/>
              </p:ext>
            </p:extLst>
          </p:nvPr>
        </p:nvGraphicFramePr>
        <p:xfrm>
          <a:off x="2627784" y="1844824"/>
          <a:ext cx="2568575" cy="841375"/>
        </p:xfrm>
        <a:graphic>
          <a:graphicData uri="http://schemas.openxmlformats.org/presentationml/2006/ole">
            <mc:AlternateContent xmlns:mc="http://schemas.openxmlformats.org/markup-compatibility/2006">
              <mc:Choice xmlns:v="urn:schemas-microsoft-com:vml" Requires="v">
                <p:oleObj name="Equation" r:id="rId2" imgW="1396800" imgH="457200" progId="Equation.DSMT4">
                  <p:embed/>
                </p:oleObj>
              </mc:Choice>
              <mc:Fallback>
                <p:oleObj name="Equation" r:id="rId2" imgW="1396800" imgH="457200" progId="Equation.DSMT4">
                  <p:embed/>
                  <p:pic>
                    <p:nvPicPr>
                      <p:cNvPr id="0" name="Object 5"/>
                      <p:cNvPicPr>
                        <a:picLocks noChangeAspect="1" noChangeArrowheads="1"/>
                      </p:cNvPicPr>
                      <p:nvPr/>
                    </p:nvPicPr>
                    <p:blipFill>
                      <a:blip r:embed="rId3"/>
                      <a:srcRect/>
                      <a:stretch>
                        <a:fillRect/>
                      </a:stretch>
                    </p:blipFill>
                    <p:spPr bwMode="auto">
                      <a:xfrm>
                        <a:off x="2627784" y="1844824"/>
                        <a:ext cx="2568575" cy="8413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7094" name="Object 6"/>
          <p:cNvGraphicFramePr>
            <a:graphicFrameLocks noChangeAspect="1"/>
          </p:cNvGraphicFramePr>
          <p:nvPr/>
        </p:nvGraphicFramePr>
        <p:xfrm>
          <a:off x="2051050" y="5013325"/>
          <a:ext cx="3714750" cy="488950"/>
        </p:xfrm>
        <a:graphic>
          <a:graphicData uri="http://schemas.openxmlformats.org/presentationml/2006/ole">
            <mc:AlternateContent xmlns:mc="http://schemas.openxmlformats.org/markup-compatibility/2006">
              <mc:Choice xmlns:v="urn:schemas-microsoft-com:vml" Requires="v">
                <p:oleObj name="Equation" r:id="rId4" imgW="1663700" imgH="215900" progId="Equation.DSMT4">
                  <p:embed/>
                </p:oleObj>
              </mc:Choice>
              <mc:Fallback>
                <p:oleObj name="Equation" r:id="rId4" imgW="1663700" imgH="2159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5013325"/>
                        <a:ext cx="3714750" cy="488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p:cNvGrpSpPr>
            <a:grpSpLocks/>
          </p:cNvGrpSpPr>
          <p:nvPr/>
        </p:nvGrpSpPr>
        <p:grpSpPr bwMode="auto">
          <a:xfrm>
            <a:off x="6046788" y="2420938"/>
            <a:ext cx="3097212" cy="3095625"/>
            <a:chOff x="3240" y="10488"/>
            <a:chExt cx="2787" cy="2496"/>
          </a:xfrm>
        </p:grpSpPr>
        <p:sp>
          <p:nvSpPr>
            <p:cNvPr id="25609" name="Line 9"/>
            <p:cNvSpPr>
              <a:spLocks noChangeShapeType="1"/>
            </p:cNvSpPr>
            <p:nvPr/>
          </p:nvSpPr>
          <p:spPr bwMode="auto">
            <a:xfrm flipV="1">
              <a:off x="5250" y="12204"/>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0"/>
            <p:cNvSpPr>
              <a:spLocks noChangeShapeType="1"/>
            </p:cNvSpPr>
            <p:nvPr/>
          </p:nvSpPr>
          <p:spPr bwMode="auto">
            <a:xfrm flipV="1">
              <a:off x="4620" y="12249"/>
              <a:ext cx="0" cy="6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1"/>
            <p:cNvSpPr>
              <a:spLocks noChangeShapeType="1"/>
            </p:cNvSpPr>
            <p:nvPr/>
          </p:nvSpPr>
          <p:spPr bwMode="auto">
            <a:xfrm flipV="1">
              <a:off x="5235" y="11424"/>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Oval 12"/>
            <p:cNvSpPr>
              <a:spLocks noChangeArrowheads="1"/>
            </p:cNvSpPr>
            <p:nvPr/>
          </p:nvSpPr>
          <p:spPr bwMode="auto">
            <a:xfrm>
              <a:off x="4437" y="11156"/>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3" name="Oval 13"/>
            <p:cNvSpPr>
              <a:spLocks noChangeArrowheads="1"/>
            </p:cNvSpPr>
            <p:nvPr/>
          </p:nvSpPr>
          <p:spPr bwMode="auto">
            <a:xfrm>
              <a:off x="3492" y="10967"/>
              <a:ext cx="693" cy="693"/>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Line 14"/>
            <p:cNvSpPr>
              <a:spLocks noChangeShapeType="1"/>
            </p:cNvSpPr>
            <p:nvPr/>
          </p:nvSpPr>
          <p:spPr bwMode="auto">
            <a:xfrm flipV="1">
              <a:off x="3807" y="10778"/>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15"/>
            <p:cNvSpPr>
              <a:spLocks noChangeShapeType="1"/>
            </p:cNvSpPr>
            <p:nvPr/>
          </p:nvSpPr>
          <p:spPr bwMode="auto">
            <a:xfrm>
              <a:off x="3807" y="10778"/>
              <a:ext cx="126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616" name="Text Box 16"/>
            <p:cNvSpPr txBox="1">
              <a:spLocks noChangeArrowheads="1"/>
            </p:cNvSpPr>
            <p:nvPr/>
          </p:nvSpPr>
          <p:spPr bwMode="auto">
            <a:xfrm>
              <a:off x="4500" y="11219"/>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LT</a:t>
              </a:r>
              <a:endParaRPr lang="en-US" altLang="zh-CN" sz="2000" b="1">
                <a:solidFill>
                  <a:srgbClr val="341EA4"/>
                </a:solidFill>
                <a:latin typeface="Arial Black" panose="020B0A04020102020204" pitchFamily="34" charset="0"/>
              </a:endParaRPr>
            </a:p>
          </p:txBody>
        </p:sp>
        <p:sp>
          <p:nvSpPr>
            <p:cNvPr id="25617" name="Oval 17"/>
            <p:cNvSpPr>
              <a:spLocks noChangeArrowheads="1"/>
            </p:cNvSpPr>
            <p:nvPr/>
          </p:nvSpPr>
          <p:spPr bwMode="auto">
            <a:xfrm>
              <a:off x="5067" y="11156"/>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Text Box 18"/>
            <p:cNvSpPr txBox="1">
              <a:spLocks noChangeArrowheads="1"/>
            </p:cNvSpPr>
            <p:nvPr/>
          </p:nvSpPr>
          <p:spPr bwMode="auto">
            <a:xfrm>
              <a:off x="5130" y="11219"/>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LC</a:t>
              </a:r>
              <a:endParaRPr lang="en-US" altLang="zh-CN" sz="2000" b="1">
                <a:solidFill>
                  <a:srgbClr val="341EA4"/>
                </a:solidFill>
                <a:latin typeface="Arial Black" panose="020B0A04020102020204" pitchFamily="34" charset="0"/>
              </a:endParaRPr>
            </a:p>
          </p:txBody>
        </p:sp>
        <p:sp>
          <p:nvSpPr>
            <p:cNvPr id="25619" name="Line 19"/>
            <p:cNvSpPr>
              <a:spLocks noChangeShapeType="1"/>
            </p:cNvSpPr>
            <p:nvPr/>
          </p:nvSpPr>
          <p:spPr bwMode="auto">
            <a:xfrm>
              <a:off x="4059" y="11030"/>
              <a:ext cx="5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20"/>
            <p:cNvSpPr>
              <a:spLocks noChangeShapeType="1"/>
            </p:cNvSpPr>
            <p:nvPr/>
          </p:nvSpPr>
          <p:spPr bwMode="auto">
            <a:xfrm>
              <a:off x="4626" y="11030"/>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21"/>
            <p:cNvSpPr>
              <a:spLocks noChangeShapeType="1"/>
            </p:cNvSpPr>
            <p:nvPr/>
          </p:nvSpPr>
          <p:spPr bwMode="auto">
            <a:xfrm>
              <a:off x="3996" y="11660"/>
              <a:ext cx="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22"/>
            <p:cNvSpPr>
              <a:spLocks noChangeShapeType="1"/>
            </p:cNvSpPr>
            <p:nvPr/>
          </p:nvSpPr>
          <p:spPr bwMode="auto">
            <a:xfrm flipV="1">
              <a:off x="4626" y="11534"/>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23"/>
            <p:cNvSpPr>
              <a:spLocks noChangeShapeType="1"/>
            </p:cNvSpPr>
            <p:nvPr/>
          </p:nvSpPr>
          <p:spPr bwMode="auto">
            <a:xfrm>
              <a:off x="4815" y="11345"/>
              <a:ext cx="2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p:cNvSpPr>
              <a:spLocks noChangeArrowheads="1"/>
            </p:cNvSpPr>
            <p:nvPr/>
          </p:nvSpPr>
          <p:spPr bwMode="auto">
            <a:xfrm>
              <a:off x="3555" y="12102"/>
              <a:ext cx="567" cy="50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5" name="Line 25"/>
            <p:cNvSpPr>
              <a:spLocks noChangeShapeType="1"/>
            </p:cNvSpPr>
            <p:nvPr/>
          </p:nvSpPr>
          <p:spPr bwMode="auto">
            <a:xfrm>
              <a:off x="3807" y="11660"/>
              <a:ext cx="0" cy="5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6" name="Line 26"/>
            <p:cNvSpPr>
              <a:spLocks noChangeShapeType="1"/>
            </p:cNvSpPr>
            <p:nvPr/>
          </p:nvSpPr>
          <p:spPr bwMode="auto">
            <a:xfrm flipH="1">
              <a:off x="3618" y="12165"/>
              <a:ext cx="189"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Line 27"/>
            <p:cNvSpPr>
              <a:spLocks noChangeShapeType="1"/>
            </p:cNvSpPr>
            <p:nvPr/>
          </p:nvSpPr>
          <p:spPr bwMode="auto">
            <a:xfrm>
              <a:off x="3618" y="12291"/>
              <a:ext cx="315"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Line 28"/>
            <p:cNvSpPr>
              <a:spLocks noChangeShapeType="1"/>
            </p:cNvSpPr>
            <p:nvPr/>
          </p:nvSpPr>
          <p:spPr bwMode="auto">
            <a:xfrm>
              <a:off x="3807" y="12480"/>
              <a:ext cx="0" cy="4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9" name="Line 29"/>
            <p:cNvSpPr>
              <a:spLocks noChangeShapeType="1"/>
            </p:cNvSpPr>
            <p:nvPr/>
          </p:nvSpPr>
          <p:spPr bwMode="auto">
            <a:xfrm>
              <a:off x="3807" y="12921"/>
              <a:ext cx="13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AutoShape 30"/>
            <p:cNvSpPr>
              <a:spLocks noChangeArrowheads="1"/>
            </p:cNvSpPr>
            <p:nvPr/>
          </p:nvSpPr>
          <p:spPr bwMode="auto">
            <a:xfrm rot="-5400000">
              <a:off x="5193" y="12795"/>
              <a:ext cx="126" cy="252"/>
            </a:xfrm>
            <a:prstGeom prst="flowChartCollate">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1" name="Line 31"/>
            <p:cNvSpPr>
              <a:spLocks noChangeShapeType="1"/>
            </p:cNvSpPr>
            <p:nvPr/>
          </p:nvSpPr>
          <p:spPr bwMode="auto">
            <a:xfrm flipV="1">
              <a:off x="5256" y="12795"/>
              <a:ext cx="0" cy="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AutoShape 32"/>
            <p:cNvSpPr>
              <a:spLocks noChangeArrowheads="1"/>
            </p:cNvSpPr>
            <p:nvPr/>
          </p:nvSpPr>
          <p:spPr bwMode="auto">
            <a:xfrm rot="-5400000">
              <a:off x="5193" y="12606"/>
              <a:ext cx="126" cy="252"/>
            </a:xfrm>
            <a:prstGeom prst="flowChartDelay">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3" name="Line 33"/>
            <p:cNvSpPr>
              <a:spLocks noChangeShapeType="1"/>
            </p:cNvSpPr>
            <p:nvPr/>
          </p:nvSpPr>
          <p:spPr bwMode="auto">
            <a:xfrm>
              <a:off x="3492" y="11219"/>
              <a:ext cx="6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4"/>
            <p:cNvSpPr>
              <a:spLocks noChangeShapeType="1"/>
            </p:cNvSpPr>
            <p:nvPr/>
          </p:nvSpPr>
          <p:spPr bwMode="auto">
            <a:xfrm>
              <a:off x="3681" y="11345"/>
              <a:ext cx="1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35"/>
            <p:cNvSpPr>
              <a:spLocks noChangeShapeType="1"/>
            </p:cNvSpPr>
            <p:nvPr/>
          </p:nvSpPr>
          <p:spPr bwMode="auto">
            <a:xfrm>
              <a:off x="3744" y="11471"/>
              <a:ext cx="1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Text Box 36"/>
            <p:cNvSpPr txBox="1">
              <a:spLocks noChangeArrowheads="1"/>
            </p:cNvSpPr>
            <p:nvPr/>
          </p:nvSpPr>
          <p:spPr bwMode="auto">
            <a:xfrm>
              <a:off x="3303" y="11849"/>
              <a:ext cx="189" cy="10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加热室</a:t>
              </a:r>
              <a:endParaRPr lang="zh-CN" altLang="en-US" sz="2000" b="1">
                <a:solidFill>
                  <a:srgbClr val="341EA4"/>
                </a:solidFill>
                <a:latin typeface="Arial Black" panose="020B0A04020102020204" pitchFamily="34" charset="0"/>
              </a:endParaRPr>
            </a:p>
          </p:txBody>
        </p:sp>
        <p:sp>
          <p:nvSpPr>
            <p:cNvPr id="25637" name="Text Box 37"/>
            <p:cNvSpPr txBox="1">
              <a:spLocks noChangeArrowheads="1"/>
            </p:cNvSpPr>
            <p:nvPr/>
          </p:nvSpPr>
          <p:spPr bwMode="auto">
            <a:xfrm>
              <a:off x="3240" y="10967"/>
              <a:ext cx="252"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Times New Roman" panose="02020603050405020304" pitchFamily="18" charset="0"/>
                </a:rPr>
                <a:t>汽包</a:t>
              </a:r>
              <a:endParaRPr lang="zh-CN" altLang="en-US" sz="2000" b="1">
                <a:solidFill>
                  <a:srgbClr val="341EA4"/>
                </a:solidFill>
                <a:latin typeface="Arial Black" panose="020B0A04020102020204" pitchFamily="34" charset="0"/>
              </a:endParaRPr>
            </a:p>
          </p:txBody>
        </p:sp>
        <p:sp>
          <p:nvSpPr>
            <p:cNvPr id="25638" name="Text Box 38"/>
            <p:cNvSpPr txBox="1">
              <a:spLocks noChangeArrowheads="1"/>
            </p:cNvSpPr>
            <p:nvPr/>
          </p:nvSpPr>
          <p:spPr bwMode="auto">
            <a:xfrm>
              <a:off x="4406" y="10488"/>
              <a:ext cx="457"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solidFill>
                    <a:srgbClr val="341EA4"/>
                  </a:solidFill>
                  <a:latin typeface="宋体" panose="02010600030101010101" pitchFamily="2" charset="-122"/>
                </a:rPr>
                <a:t>蒸汽</a:t>
              </a:r>
              <a:endParaRPr lang="zh-CN" altLang="en-US" sz="1600" b="1">
                <a:solidFill>
                  <a:srgbClr val="341EA4"/>
                </a:solidFill>
                <a:latin typeface="Arial Black" panose="020B0A04020102020204" pitchFamily="34" charset="0"/>
              </a:endParaRPr>
            </a:p>
          </p:txBody>
        </p:sp>
        <p:sp>
          <p:nvSpPr>
            <p:cNvPr id="25639" name="Text Box 39"/>
            <p:cNvSpPr txBox="1">
              <a:spLocks noChangeArrowheads="1"/>
            </p:cNvSpPr>
            <p:nvPr/>
          </p:nvSpPr>
          <p:spPr bwMode="auto">
            <a:xfrm>
              <a:off x="5445" y="12593"/>
              <a:ext cx="582"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solidFill>
                    <a:srgbClr val="341EA4"/>
                  </a:solidFill>
                  <a:latin typeface="宋体" panose="02010600030101010101" pitchFamily="2" charset="-122"/>
                </a:rPr>
                <a:t> 冷水</a:t>
              </a:r>
              <a:endParaRPr lang="zh-CN" altLang="en-US" sz="2000" b="1">
                <a:solidFill>
                  <a:srgbClr val="341EA4"/>
                </a:solidFill>
                <a:latin typeface="Arial Black" panose="020B0A04020102020204" pitchFamily="34" charset="0"/>
              </a:endParaRPr>
            </a:p>
          </p:txBody>
        </p:sp>
        <p:sp>
          <p:nvSpPr>
            <p:cNvPr id="25640" name="Line 40"/>
            <p:cNvSpPr>
              <a:spLocks noChangeShapeType="1"/>
            </p:cNvSpPr>
            <p:nvPr/>
          </p:nvSpPr>
          <p:spPr bwMode="auto">
            <a:xfrm flipH="1">
              <a:off x="5384" y="12899"/>
              <a:ext cx="63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1" name="Oval 41"/>
            <p:cNvSpPr>
              <a:spLocks noChangeArrowheads="1"/>
            </p:cNvSpPr>
            <p:nvPr/>
          </p:nvSpPr>
          <p:spPr bwMode="auto">
            <a:xfrm>
              <a:off x="5040" y="11892"/>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42" name="Oval 42"/>
            <p:cNvSpPr>
              <a:spLocks noChangeArrowheads="1"/>
            </p:cNvSpPr>
            <p:nvPr/>
          </p:nvSpPr>
          <p:spPr bwMode="auto">
            <a:xfrm>
              <a:off x="4440" y="11892"/>
              <a:ext cx="378" cy="37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43" name="Text Box 43"/>
            <p:cNvSpPr txBox="1">
              <a:spLocks noChangeArrowheads="1"/>
            </p:cNvSpPr>
            <p:nvPr/>
          </p:nvSpPr>
          <p:spPr bwMode="auto">
            <a:xfrm>
              <a:off x="4515" y="11937"/>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PT</a:t>
              </a:r>
              <a:endParaRPr lang="en-US" altLang="zh-CN" sz="2000" b="1">
                <a:solidFill>
                  <a:srgbClr val="341EA4"/>
                </a:solidFill>
                <a:latin typeface="Arial Black" panose="020B0A04020102020204" pitchFamily="34" charset="0"/>
              </a:endParaRPr>
            </a:p>
          </p:txBody>
        </p:sp>
        <p:sp>
          <p:nvSpPr>
            <p:cNvPr id="25644" name="Text Box 44"/>
            <p:cNvSpPr txBox="1">
              <a:spLocks noChangeArrowheads="1"/>
            </p:cNvSpPr>
            <p:nvPr/>
          </p:nvSpPr>
          <p:spPr bwMode="auto">
            <a:xfrm>
              <a:off x="5130" y="11937"/>
              <a:ext cx="252"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solidFill>
                    <a:srgbClr val="341EA4"/>
                  </a:solidFill>
                  <a:latin typeface="宋体" panose="02010600030101010101" pitchFamily="2" charset="-122"/>
                </a:rPr>
                <a:t>PC</a:t>
              </a:r>
              <a:endParaRPr lang="en-US" altLang="zh-CN" sz="2000" b="1">
                <a:solidFill>
                  <a:srgbClr val="341EA4"/>
                </a:solidFill>
                <a:latin typeface="Arial Black" panose="020B0A04020102020204" pitchFamily="34" charset="0"/>
              </a:endParaRPr>
            </a:p>
          </p:txBody>
        </p:sp>
        <p:sp>
          <p:nvSpPr>
            <p:cNvPr id="25645" name="Line 45"/>
            <p:cNvSpPr>
              <a:spLocks noChangeShapeType="1"/>
            </p:cNvSpPr>
            <p:nvPr/>
          </p:nvSpPr>
          <p:spPr bwMode="auto">
            <a:xfrm>
              <a:off x="4800" y="12093"/>
              <a:ext cx="2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07" name="Line 46"/>
          <p:cNvSpPr>
            <a:spLocks noChangeShapeType="1"/>
          </p:cNvSpPr>
          <p:nvPr/>
        </p:nvSpPr>
        <p:spPr bwMode="auto">
          <a:xfrm flipH="1">
            <a:off x="6877050" y="4292600"/>
            <a:ext cx="142875" cy="730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08" name="AutoShape 5">
            <a:hlinkClick r:id="rId6" action="ppaction://hlinksldjump" highlightClick="1"/>
          </p:cNvPr>
          <p:cNvSpPr>
            <a:spLocks noChangeArrowheads="1"/>
          </p:cNvSpPr>
          <p:nvPr/>
        </p:nvSpPr>
        <p:spPr bwMode="auto">
          <a:xfrm>
            <a:off x="8001000" y="6072188"/>
            <a:ext cx="576263" cy="503237"/>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09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09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70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09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709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17092">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170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70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Text Box 3"/>
          <p:cNvSpPr txBox="1">
            <a:spLocks noChangeArrowheads="1"/>
          </p:cNvSpPr>
          <p:nvPr/>
        </p:nvSpPr>
        <p:spPr bwMode="auto">
          <a:xfrm>
            <a:off x="395288" y="1125538"/>
            <a:ext cx="282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8.1.1  组成原理</a:t>
            </a:r>
            <a:endParaRPr kumimoji="1" lang="zh-CN" altLang="en-US" sz="2800" dirty="0">
              <a:solidFill>
                <a:srgbClr val="CC3300"/>
              </a:solidFill>
              <a:latin typeface="Times New Roman" panose="02020603050405020304" pitchFamily="18" charset="0"/>
              <a:ea typeface="楷体_GB2312" pitchFamily="49" charset="-122"/>
            </a:endParaRPr>
          </a:p>
        </p:txBody>
      </p:sp>
      <p:graphicFrame>
        <p:nvGraphicFramePr>
          <p:cNvPr id="167940" name="Object 4"/>
          <p:cNvGraphicFramePr>
            <a:graphicFrameLocks noChangeAspect="1"/>
          </p:cNvGraphicFramePr>
          <p:nvPr/>
        </p:nvGraphicFramePr>
        <p:xfrm>
          <a:off x="395288" y="2133600"/>
          <a:ext cx="4751387" cy="2436813"/>
        </p:xfrm>
        <a:graphic>
          <a:graphicData uri="http://schemas.openxmlformats.org/presentationml/2006/ole">
            <mc:AlternateContent xmlns:mc="http://schemas.openxmlformats.org/markup-compatibility/2006">
              <mc:Choice xmlns:v="urn:schemas-microsoft-com:vml" Requires="v">
                <p:oleObj name="Picture2" r:id="rId2" imgW="3677412" imgH="1886712" progId="Word.Picture.8">
                  <p:embed/>
                </p:oleObj>
              </mc:Choice>
              <mc:Fallback>
                <p:oleObj name="Picture2" r:id="rId2" imgW="3677412" imgH="1886712"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133600"/>
                        <a:ext cx="4751387" cy="2436813"/>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1" name="Text Box 5">
            <a:hlinkClick r:id="rId4" action="ppaction://hlinkfile"/>
          </p:cNvPr>
          <p:cNvSpPr txBox="1">
            <a:spLocks noChangeArrowheads="1"/>
          </p:cNvSpPr>
          <p:nvPr/>
        </p:nvSpPr>
        <p:spPr bwMode="auto">
          <a:xfrm>
            <a:off x="900113" y="5013325"/>
            <a:ext cx="35290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图</a:t>
            </a:r>
            <a:r>
              <a:rPr kumimoji="1" lang="zh-CN" altLang="en-US" sz="2800" b="1" dirty="0">
                <a:solidFill>
                  <a:srgbClr val="341EA4"/>
                </a:solidFill>
                <a:latin typeface="Times New Roman" panose="02020603050405020304" pitchFamily="18" charset="0"/>
              </a:rPr>
              <a:t>8-1  </a:t>
            </a:r>
            <a:r>
              <a:rPr kumimoji="1" lang="zh-CN" altLang="en-US" sz="2800" b="1" dirty="0">
                <a:solidFill>
                  <a:srgbClr val="341EA4"/>
                </a:solidFill>
                <a:latin typeface="Times New Roman" panose="02020603050405020304" pitchFamily="18" charset="0"/>
                <a:ea typeface="楷体_GB2312" pitchFamily="49" charset="-122"/>
              </a:rPr>
              <a:t>加热炉温度</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             控制系统</a:t>
            </a:r>
          </a:p>
        </p:txBody>
      </p:sp>
      <p:sp>
        <p:nvSpPr>
          <p:cNvPr id="167942" name="Text Box 6"/>
          <p:cNvSpPr txBox="1">
            <a:spLocks noChangeArrowheads="1"/>
          </p:cNvSpPr>
          <p:nvPr/>
        </p:nvSpPr>
        <p:spPr bwMode="auto">
          <a:xfrm>
            <a:off x="5508625" y="2060575"/>
            <a:ext cx="36353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控制通道过程分析：</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温度系统滞后太大，导致误差长时间不能克服，误差太大，不符合工艺要求。</a:t>
            </a:r>
          </a:p>
        </p:txBody>
      </p:sp>
      <p:sp>
        <p:nvSpPr>
          <p:cNvPr id="167944" name="Text Box 8"/>
          <p:cNvSpPr txBox="1">
            <a:spLocks noChangeArrowheads="1"/>
          </p:cNvSpPr>
          <p:nvPr/>
        </p:nvSpPr>
        <p:spPr bwMode="auto">
          <a:xfrm>
            <a:off x="4860032" y="4868863"/>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主要问题：</a:t>
            </a:r>
          </a:p>
        </p:txBody>
      </p:sp>
      <p:sp>
        <p:nvSpPr>
          <p:cNvPr id="167945" name="Text Box 9"/>
          <p:cNvSpPr txBox="1">
            <a:spLocks noChangeArrowheads="1"/>
          </p:cNvSpPr>
          <p:nvPr/>
        </p:nvSpPr>
        <p:spPr bwMode="auto">
          <a:xfrm>
            <a:off x="4859338" y="5734050"/>
            <a:ext cx="4284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滞后太大，控制不及时。</a:t>
            </a:r>
          </a:p>
        </p:txBody>
      </p:sp>
      <p:sp>
        <p:nvSpPr>
          <p:cNvPr id="167946" name="Text Box 10"/>
          <p:cNvSpPr txBox="1">
            <a:spLocks noChangeArrowheads="1"/>
          </p:cNvSpPr>
          <p:nvPr/>
        </p:nvSpPr>
        <p:spPr bwMode="auto">
          <a:xfrm>
            <a:off x="250825" y="333375"/>
            <a:ext cx="3563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8.1  串级控制系统</a:t>
            </a:r>
            <a:endParaRPr kumimoji="1" lang="zh-CN" altLang="en-US" sz="2800" dirty="0">
              <a:solidFill>
                <a:srgbClr val="CC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1" grpId="0"/>
      <p:bldP spid="167942" grpId="0"/>
      <p:bldP spid="167944" grpId="0"/>
      <p:bldP spid="1679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381000" y="228600"/>
            <a:ext cx="3975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8.2  均匀控制系统</a:t>
            </a:r>
          </a:p>
        </p:txBody>
      </p:sp>
      <p:sp>
        <p:nvSpPr>
          <p:cNvPr id="256003" name="Text Box 3">
            <a:hlinkClick r:id="rId2" action="ppaction://hlinkfile"/>
          </p:cNvPr>
          <p:cNvSpPr txBox="1">
            <a:spLocks noChangeArrowheads="1"/>
          </p:cNvSpPr>
          <p:nvPr/>
        </p:nvSpPr>
        <p:spPr bwMode="auto">
          <a:xfrm>
            <a:off x="228600" y="3962400"/>
            <a:ext cx="487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楷体_GB2312" pitchFamily="49" charset="-122"/>
                <a:ea typeface="楷体_GB2312" pitchFamily="49" charset="-122"/>
              </a:rPr>
              <a:t>图 前后精馏塔的物料平衡关系</a:t>
            </a:r>
            <a:r>
              <a:rPr kumimoji="1" lang="zh-CN" altLang="en-US" sz="2400" b="1" dirty="0">
                <a:solidFill>
                  <a:srgbClr val="CC3300"/>
                </a:solidFill>
                <a:latin typeface="楷体_GB2312" pitchFamily="49" charset="-122"/>
                <a:ea typeface="楷体_GB2312" pitchFamily="49" charset="-122"/>
              </a:rPr>
              <a:t>（矛盾）</a:t>
            </a:r>
          </a:p>
        </p:txBody>
      </p:sp>
      <p:graphicFrame>
        <p:nvGraphicFramePr>
          <p:cNvPr id="256004" name="Object 4"/>
          <p:cNvGraphicFramePr>
            <a:graphicFrameLocks noChangeAspect="1"/>
          </p:cNvGraphicFramePr>
          <p:nvPr/>
        </p:nvGraphicFramePr>
        <p:xfrm>
          <a:off x="228600" y="1600200"/>
          <a:ext cx="4800600" cy="2189163"/>
        </p:xfrm>
        <a:graphic>
          <a:graphicData uri="http://schemas.openxmlformats.org/presentationml/2006/ole">
            <mc:AlternateContent xmlns:mc="http://schemas.openxmlformats.org/markup-compatibility/2006">
              <mc:Choice xmlns:v="urn:schemas-microsoft-com:vml" Requires="v">
                <p:oleObj name="Picture2" r:id="rId3" imgW="3762756" imgH="1714500" progId="Word.Picture.8">
                  <p:embed/>
                </p:oleObj>
              </mc:Choice>
              <mc:Fallback>
                <p:oleObj name="Picture2" r:id="rId3" imgW="3762756" imgH="17145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4800600" cy="218916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5" name="Text Box 5"/>
          <p:cNvSpPr txBox="1">
            <a:spLocks noChangeArrowheads="1"/>
          </p:cNvSpPr>
          <p:nvPr/>
        </p:nvSpPr>
        <p:spPr bwMode="auto">
          <a:xfrm>
            <a:off x="381000" y="838200"/>
            <a:ext cx="4119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8.2.1</a:t>
            </a:r>
            <a:r>
              <a:rPr kumimoji="1" lang="zh-CN" altLang="en-US" sz="2800" b="1" dirty="0">
                <a:solidFill>
                  <a:srgbClr val="341EA4"/>
                </a:solidFill>
                <a:latin typeface="楷体_GB2312" pitchFamily="49" charset="-122"/>
                <a:ea typeface="楷体_GB2312" pitchFamily="49" charset="-122"/>
              </a:rPr>
              <a:t> 均匀控制的原理</a:t>
            </a:r>
            <a:endParaRPr kumimoji="1" lang="zh-CN" altLang="en-US" sz="2400" b="1" dirty="0">
              <a:solidFill>
                <a:srgbClr val="341EA4"/>
              </a:solidFill>
              <a:latin typeface="楷体_GB2312" pitchFamily="49" charset="-122"/>
              <a:ea typeface="楷体_GB2312" pitchFamily="49" charset="-122"/>
            </a:endParaRPr>
          </a:p>
        </p:txBody>
      </p:sp>
      <p:sp>
        <p:nvSpPr>
          <p:cNvPr id="256006" name="Text Box 6"/>
          <p:cNvSpPr txBox="1">
            <a:spLocks noChangeArrowheads="1"/>
          </p:cNvSpPr>
          <p:nvPr/>
        </p:nvSpPr>
        <p:spPr bwMode="auto">
          <a:xfrm>
            <a:off x="5181600" y="1295400"/>
            <a:ext cx="3733800" cy="3509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图8-8 为连续精馏的多塔分离过程。</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甲塔：</a:t>
            </a:r>
            <a:r>
              <a:rPr kumimoji="1" lang="zh-CN" altLang="en-US" sz="2800" b="1" dirty="0">
                <a:solidFill>
                  <a:srgbClr val="341EA4"/>
                </a:solidFill>
                <a:latin typeface="楷体_GB2312" pitchFamily="49" charset="-122"/>
                <a:ea typeface="楷体_GB2312" pitchFamily="49" charset="-122"/>
              </a:rPr>
              <a:t>塔釜液位是一个重要工艺参数。</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乙塔：</a:t>
            </a:r>
            <a:r>
              <a:rPr kumimoji="1" lang="zh-CN" altLang="en-US" sz="2800" b="1" dirty="0">
                <a:solidFill>
                  <a:srgbClr val="341EA4"/>
                </a:solidFill>
                <a:latin typeface="楷体_GB2312" pitchFamily="49" charset="-122"/>
                <a:ea typeface="楷体_GB2312" pitchFamily="49" charset="-122"/>
              </a:rPr>
              <a:t>希望进料量稳定，即流量是其要控制的工艺参数</a:t>
            </a:r>
          </a:p>
        </p:txBody>
      </p:sp>
      <p:sp>
        <p:nvSpPr>
          <p:cNvPr id="256007" name="Text Box 7"/>
          <p:cNvSpPr txBox="1">
            <a:spLocks noChangeArrowheads="1"/>
          </p:cNvSpPr>
          <p:nvPr/>
        </p:nvSpPr>
        <p:spPr bwMode="auto">
          <a:xfrm>
            <a:off x="323850" y="5013325"/>
            <a:ext cx="853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矛盾的解决办法：</a:t>
            </a:r>
            <a:r>
              <a:rPr kumimoji="1" lang="zh-CN" altLang="en-US" sz="2800" b="1" dirty="0">
                <a:solidFill>
                  <a:srgbClr val="341EA4"/>
                </a:solidFill>
                <a:latin typeface="楷体_GB2312" pitchFamily="49" charset="-122"/>
                <a:ea typeface="楷体_GB2312" pitchFamily="49" charset="-122"/>
              </a:rPr>
              <a:t>中间增加储罐（增加流程复杂性，投资增加）。</a:t>
            </a:r>
            <a:r>
              <a:rPr kumimoji="1" lang="en-US" altLang="zh-CN" sz="2800" b="1" dirty="0">
                <a:latin typeface="Times New Roman" panose="02020603050405020304" pitchFamily="18" charset="0"/>
                <a:ea typeface="楷体_GB2312" pitchFamily="49" charset="-122"/>
              </a:rPr>
              <a:t>——</a:t>
            </a:r>
            <a:r>
              <a:rPr kumimoji="1" lang="zh-CN" altLang="en-US" sz="3200" b="1" dirty="0">
                <a:solidFill>
                  <a:schemeClr val="hlink"/>
                </a:solidFill>
                <a:latin typeface="方正舒体" panose="02010601030101010101" pitchFamily="2" charset="-122"/>
                <a:ea typeface="方正舒体" panose="02010601030101010101" pitchFamily="2" charset="-122"/>
              </a:rPr>
              <a:t>怎么办？</a:t>
            </a:r>
            <a:endParaRPr kumimoji="1" lang="en-US" altLang="zh-CN" sz="3200" b="1" dirty="0">
              <a:solidFill>
                <a:schemeClr val="hlink"/>
              </a:solidFill>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0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0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0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p:bldP spid="256005" grpId="0"/>
      <p:bldP spid="25600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4139952" y="2348880"/>
            <a:ext cx="487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楷体_GB2312" pitchFamily="49" charset="-122"/>
                <a:ea typeface="楷体_GB2312" pitchFamily="49" charset="-122"/>
              </a:rPr>
              <a:t>图 前后精馏塔的物料平衡关系</a:t>
            </a:r>
            <a:r>
              <a:rPr kumimoji="1" lang="zh-CN" altLang="en-US" sz="2000" b="1" dirty="0">
                <a:solidFill>
                  <a:srgbClr val="CC3300"/>
                </a:solidFill>
                <a:latin typeface="楷体_GB2312" pitchFamily="49" charset="-122"/>
                <a:ea typeface="楷体_GB2312" pitchFamily="49" charset="-122"/>
              </a:rPr>
              <a:t>（矛盾）</a:t>
            </a:r>
          </a:p>
        </p:txBody>
      </p:sp>
      <p:graphicFrame>
        <p:nvGraphicFramePr>
          <p:cNvPr id="257027" name="Object 3"/>
          <p:cNvGraphicFramePr>
            <a:graphicFrameLocks noChangeAspect="1"/>
          </p:cNvGraphicFramePr>
          <p:nvPr>
            <p:extLst>
              <p:ext uri="{D42A27DB-BD31-4B8C-83A1-F6EECF244321}">
                <p14:modId xmlns:p14="http://schemas.microsoft.com/office/powerpoint/2010/main" val="2995551641"/>
              </p:ext>
            </p:extLst>
          </p:nvPr>
        </p:nvGraphicFramePr>
        <p:xfrm>
          <a:off x="4211960" y="188640"/>
          <a:ext cx="4392488" cy="2003055"/>
        </p:xfrm>
        <a:graphic>
          <a:graphicData uri="http://schemas.openxmlformats.org/presentationml/2006/ole">
            <mc:AlternateContent xmlns:mc="http://schemas.openxmlformats.org/markup-compatibility/2006">
              <mc:Choice xmlns:v="urn:schemas-microsoft-com:vml" Requires="v">
                <p:oleObj name="Picture2" r:id="rId2" imgW="3762756" imgH="1714500" progId="Word.Picture.8">
                  <p:embed/>
                </p:oleObj>
              </mc:Choice>
              <mc:Fallback>
                <p:oleObj name="Picture2" r:id="rId2" imgW="3762756" imgH="1714500"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88640"/>
                        <a:ext cx="4392488" cy="2003055"/>
                      </a:xfrm>
                      <a:prstGeom prst="rect">
                        <a:avLst/>
                      </a:prstGeom>
                      <a:solidFill>
                        <a:srgbClr val="CCFFCC"/>
                      </a:solidFill>
                      <a:ln>
                        <a:noFill/>
                      </a:ln>
                      <a:effectLst/>
                    </p:spPr>
                  </p:pic>
                </p:oleObj>
              </mc:Fallback>
            </mc:AlternateContent>
          </a:graphicData>
        </a:graphic>
      </p:graphicFrame>
      <p:sp>
        <p:nvSpPr>
          <p:cNvPr id="257028" name="Text Box 4"/>
          <p:cNvSpPr txBox="1">
            <a:spLocks noChangeArrowheads="1"/>
          </p:cNvSpPr>
          <p:nvPr/>
        </p:nvSpPr>
        <p:spPr bwMode="auto">
          <a:xfrm>
            <a:off x="395536" y="404664"/>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为了求共存：</a:t>
            </a:r>
            <a:endParaRPr kumimoji="1" lang="en-US" altLang="zh-CN" sz="2800" b="1" dirty="0">
              <a:solidFill>
                <a:srgbClr val="341EA4"/>
              </a:solidFill>
              <a:latin typeface="楷体_GB2312" pitchFamily="49" charset="-122"/>
              <a:ea typeface="楷体_GB2312" pitchFamily="49" charset="-122"/>
            </a:endParaRPr>
          </a:p>
        </p:txBody>
      </p:sp>
      <p:sp>
        <p:nvSpPr>
          <p:cNvPr id="257030" name="Text Box 6"/>
          <p:cNvSpPr txBox="1">
            <a:spLocks noChangeArrowheads="1"/>
          </p:cNvSpPr>
          <p:nvPr/>
        </p:nvSpPr>
        <p:spPr bwMode="auto">
          <a:xfrm>
            <a:off x="395536" y="1196752"/>
            <a:ext cx="30241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矛盾双方都降低要求</a:t>
            </a:r>
            <a:endParaRPr kumimoji="1" lang="en-US" altLang="zh-CN" sz="2800" b="1" dirty="0">
              <a:solidFill>
                <a:srgbClr val="CC3300"/>
              </a:solidFill>
              <a:latin typeface="楷体_GB2312" pitchFamily="49" charset="-122"/>
              <a:ea typeface="楷体_GB2312" pitchFamily="49"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761257068"/>
              </p:ext>
            </p:extLst>
          </p:nvPr>
        </p:nvGraphicFramePr>
        <p:xfrm>
          <a:off x="899592" y="2852936"/>
          <a:ext cx="7993062" cy="2274887"/>
        </p:xfrm>
        <a:graphic>
          <a:graphicData uri="http://schemas.openxmlformats.org/presentationml/2006/ole">
            <mc:AlternateContent xmlns:mc="http://schemas.openxmlformats.org/markup-compatibility/2006">
              <mc:Choice xmlns:v="urn:schemas-microsoft-com:vml" Requires="v">
                <p:oleObj name="Picture" r:id="rId4" imgW="5620512" imgH="1600200" progId="Word.Picture.8">
                  <p:embed/>
                </p:oleObj>
              </mc:Choice>
              <mc:Fallback>
                <p:oleObj name="Picture" r:id="rId4" imgW="5620512" imgH="1600200" progId="Word.Picture.8">
                  <p:embed/>
                  <p:pic>
                    <p:nvPicPr>
                      <p:cNvPr id="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2852936"/>
                        <a:ext cx="7993062" cy="22748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
          <p:cNvSpPr txBox="1">
            <a:spLocks noChangeArrowheads="1"/>
          </p:cNvSpPr>
          <p:nvPr/>
        </p:nvSpPr>
        <p:spPr bwMode="auto">
          <a:xfrm>
            <a:off x="467544" y="5157192"/>
            <a:ext cx="835292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采用均匀控制的前提条件：</a:t>
            </a:r>
          </a:p>
          <a:p>
            <a:pPr eaLnBrk="1" hangingPunct="1">
              <a:spcBef>
                <a:spcPct val="50000"/>
              </a:spcBef>
            </a:pPr>
            <a:r>
              <a:rPr kumimoji="1" lang="zh-CN" altLang="en-US" sz="2400" b="1" dirty="0">
                <a:solidFill>
                  <a:schemeClr val="bg2"/>
                </a:solidFill>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系统需要控制的两个或多个变量的要求不是很高，可以在一定范围内波动。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70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7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70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p:bldP spid="257028" grpId="0"/>
      <p:bldP spid="257030"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3" name="Object 5"/>
          <p:cNvGraphicFramePr>
            <a:graphicFrameLocks noChangeAspect="1"/>
          </p:cNvGraphicFramePr>
          <p:nvPr>
            <p:extLst>
              <p:ext uri="{D42A27DB-BD31-4B8C-83A1-F6EECF244321}">
                <p14:modId xmlns:p14="http://schemas.microsoft.com/office/powerpoint/2010/main" val="2872198050"/>
              </p:ext>
            </p:extLst>
          </p:nvPr>
        </p:nvGraphicFramePr>
        <p:xfrm>
          <a:off x="2555776" y="-34260"/>
          <a:ext cx="5112568" cy="2331425"/>
        </p:xfrm>
        <a:graphic>
          <a:graphicData uri="http://schemas.openxmlformats.org/presentationml/2006/ole">
            <mc:AlternateContent xmlns:mc="http://schemas.openxmlformats.org/markup-compatibility/2006">
              <mc:Choice xmlns:v="urn:schemas-microsoft-com:vml" Requires="v">
                <p:oleObj name="Picture2" r:id="rId2" imgW="3762756" imgH="1714500" progId="Word.Picture.8">
                  <p:embed/>
                </p:oleObj>
              </mc:Choice>
              <mc:Fallback>
                <p:oleObj name="Picture2" r:id="rId2" imgW="3762756" imgH="171450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4260"/>
                        <a:ext cx="5112568" cy="2331425"/>
                      </a:xfrm>
                      <a:prstGeom prst="rect">
                        <a:avLst/>
                      </a:prstGeom>
                      <a:solidFill>
                        <a:srgbClr val="CCFFCC"/>
                      </a:solidFill>
                      <a:ln>
                        <a:noFill/>
                      </a:ln>
                      <a:effectLst/>
                    </p:spPr>
                  </p:pic>
                </p:oleObj>
              </mc:Fallback>
            </mc:AlternateContent>
          </a:graphicData>
        </a:graphic>
      </p:graphicFrame>
      <p:sp>
        <p:nvSpPr>
          <p:cNvPr id="6" name="Text Box 5"/>
          <p:cNvSpPr txBox="1">
            <a:spLocks noChangeArrowheads="1"/>
          </p:cNvSpPr>
          <p:nvPr/>
        </p:nvSpPr>
        <p:spPr bwMode="auto">
          <a:xfrm>
            <a:off x="323528" y="2348880"/>
            <a:ext cx="8136904"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均匀控制的目的：</a:t>
            </a:r>
          </a:p>
          <a:p>
            <a:pPr eaLnBrk="1" hangingPunct="1">
              <a:spcBef>
                <a:spcPct val="50000"/>
              </a:spcBef>
            </a:pPr>
            <a:r>
              <a:rPr kumimoji="1" lang="zh-CN" altLang="en-US" sz="2400" b="1" dirty="0">
                <a:solidFill>
                  <a:schemeClr val="bg2"/>
                </a:solidFill>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从控制方案出发，解决前后工序供求矛盾，达到前后兼顾协调工作（如使液位和流量均匀变化）。</a:t>
            </a:r>
          </a:p>
        </p:txBody>
      </p:sp>
      <p:sp>
        <p:nvSpPr>
          <p:cNvPr id="7" name="Text Box 2"/>
          <p:cNvSpPr txBox="1">
            <a:spLocks noChangeArrowheads="1"/>
          </p:cNvSpPr>
          <p:nvPr/>
        </p:nvSpPr>
        <p:spPr bwMode="auto">
          <a:xfrm>
            <a:off x="251520" y="3933056"/>
            <a:ext cx="8064500" cy="625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均匀控制的特点：</a:t>
            </a:r>
          </a:p>
        </p:txBody>
      </p:sp>
      <p:sp>
        <p:nvSpPr>
          <p:cNvPr id="8" name="Text Box 4"/>
          <p:cNvSpPr txBox="1">
            <a:spLocks noChangeArrowheads="1"/>
          </p:cNvSpPr>
          <p:nvPr/>
        </p:nvSpPr>
        <p:spPr bwMode="auto">
          <a:xfrm>
            <a:off x="251520" y="4437112"/>
            <a:ext cx="8064500"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①表征前后供求矛盾的两个变量在控制过程中都应该是缓慢变化的。</a:t>
            </a:r>
          </a:p>
        </p:txBody>
      </p:sp>
      <p:sp>
        <p:nvSpPr>
          <p:cNvPr id="9" name="Text Box 5"/>
          <p:cNvSpPr txBox="1">
            <a:spLocks noChangeArrowheads="1"/>
          </p:cNvSpPr>
          <p:nvPr/>
        </p:nvSpPr>
        <p:spPr bwMode="auto">
          <a:xfrm>
            <a:off x="251520" y="5517232"/>
            <a:ext cx="8064500"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②前后互相联系又互相矛盾的两个变量应保持在所允许的范围内波动。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Text Box 3"/>
          <p:cNvSpPr txBox="1">
            <a:spLocks noChangeArrowheads="1"/>
          </p:cNvSpPr>
          <p:nvPr/>
        </p:nvSpPr>
        <p:spPr bwMode="auto">
          <a:xfrm>
            <a:off x="971600" y="1052736"/>
            <a:ext cx="6552728"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均匀控制的实现方法</a:t>
            </a:r>
            <a:r>
              <a:rPr kumimoji="1" lang="zh-CN" altLang="en-US" sz="2800" b="1" dirty="0">
                <a:solidFill>
                  <a:srgbClr val="FF0000"/>
                </a:solidFill>
                <a:latin typeface="楷体_GB2312" pitchFamily="49" charset="-122"/>
                <a:ea typeface="楷体_GB2312" pitchFamily="49" charset="-122"/>
              </a:rPr>
              <a:t>：</a:t>
            </a:r>
          </a:p>
          <a:p>
            <a:pPr eaLnBrk="1" hangingPunct="1">
              <a:spcBef>
                <a:spcPct val="50000"/>
              </a:spcBef>
            </a:pPr>
            <a:r>
              <a:rPr kumimoji="1" lang="zh-CN" altLang="en-US" sz="2800" b="1" dirty="0">
                <a:solidFill>
                  <a:srgbClr val="FF9900"/>
                </a:solidFill>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通过控制器的</a:t>
            </a:r>
            <a:r>
              <a:rPr kumimoji="1" lang="zh-CN" altLang="en-US" sz="2800" b="1" dirty="0">
                <a:solidFill>
                  <a:srgbClr val="CC3300"/>
                </a:solidFill>
                <a:latin typeface="楷体_GB2312" pitchFamily="49" charset="-122"/>
                <a:ea typeface="楷体_GB2312" pitchFamily="49" charset="-122"/>
              </a:rPr>
              <a:t>参数整定</a:t>
            </a:r>
            <a:r>
              <a:rPr kumimoji="1" lang="zh-CN" altLang="en-US" sz="2800" b="1" dirty="0">
                <a:solidFill>
                  <a:srgbClr val="341EA4"/>
                </a:solidFill>
                <a:latin typeface="楷体_GB2312" pitchFamily="49" charset="-122"/>
                <a:ea typeface="楷体_GB2312" pitchFamily="49" charset="-122"/>
              </a:rPr>
              <a:t>来实现。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304800" y="228600"/>
            <a:ext cx="4914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8.2.2</a:t>
            </a:r>
            <a:r>
              <a:rPr kumimoji="1" lang="zh-CN" altLang="en-US" sz="2800" b="1" dirty="0">
                <a:solidFill>
                  <a:srgbClr val="341EA4"/>
                </a:solidFill>
                <a:latin typeface="楷体_GB2312" pitchFamily="49" charset="-122"/>
                <a:ea typeface="楷体_GB2312" pitchFamily="49" charset="-122"/>
              </a:rPr>
              <a:t> 均匀控制方案</a:t>
            </a:r>
          </a:p>
          <a:p>
            <a:pPr eaLnBrk="1" hangingPunct="1">
              <a:spcBef>
                <a:spcPct val="50000"/>
              </a:spcBef>
            </a:pPr>
            <a:r>
              <a:rPr kumimoji="1" lang="en-US" altLang="zh-CN" sz="2800" b="1" dirty="0">
                <a:solidFill>
                  <a:srgbClr val="341EA4"/>
                </a:solidFill>
                <a:latin typeface="楷体_GB2312" pitchFamily="49" charset="-122"/>
                <a:ea typeface="楷体_GB2312" pitchFamily="49" charset="-122"/>
              </a:rPr>
              <a:t>(1)</a:t>
            </a:r>
            <a:r>
              <a:rPr kumimoji="1" lang="zh-CN" altLang="en-US" sz="2800" b="1" dirty="0">
                <a:solidFill>
                  <a:srgbClr val="341EA4"/>
                </a:solidFill>
                <a:latin typeface="楷体_GB2312" pitchFamily="49" charset="-122"/>
                <a:ea typeface="楷体_GB2312" pitchFamily="49" charset="-122"/>
              </a:rPr>
              <a:t>简单均匀控制系统</a:t>
            </a:r>
          </a:p>
        </p:txBody>
      </p:sp>
      <p:graphicFrame>
        <p:nvGraphicFramePr>
          <p:cNvPr id="260099" name="Object 3"/>
          <p:cNvGraphicFramePr>
            <a:graphicFrameLocks noChangeAspect="1"/>
          </p:cNvGraphicFramePr>
          <p:nvPr/>
        </p:nvGraphicFramePr>
        <p:xfrm>
          <a:off x="323850" y="1557338"/>
          <a:ext cx="4800600" cy="2189162"/>
        </p:xfrm>
        <a:graphic>
          <a:graphicData uri="http://schemas.openxmlformats.org/presentationml/2006/ole">
            <mc:AlternateContent xmlns:mc="http://schemas.openxmlformats.org/markup-compatibility/2006">
              <mc:Choice xmlns:v="urn:schemas-microsoft-com:vml" Requires="v">
                <p:oleObj name="Picture2" r:id="rId2" imgW="3762756" imgH="1714500" progId="Word.Picture.8">
                  <p:embed/>
                </p:oleObj>
              </mc:Choice>
              <mc:Fallback>
                <p:oleObj name="Picture2" r:id="rId2" imgW="3762756" imgH="1714500"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57338"/>
                        <a:ext cx="4800600" cy="2189162"/>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0" name="Text Box 4">
            <a:hlinkClick r:id="rId4" action="ppaction://hlinkfile"/>
          </p:cNvPr>
          <p:cNvSpPr txBox="1">
            <a:spLocks noChangeArrowheads="1"/>
          </p:cNvSpPr>
          <p:nvPr/>
        </p:nvSpPr>
        <p:spPr bwMode="auto">
          <a:xfrm>
            <a:off x="684213" y="3933825"/>
            <a:ext cx="393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楷体_GB2312" pitchFamily="49" charset="-122"/>
                <a:ea typeface="楷体_GB2312" pitchFamily="49" charset="-122"/>
              </a:rPr>
              <a:t>图 简单均匀控制系统</a:t>
            </a:r>
          </a:p>
        </p:txBody>
      </p:sp>
      <p:sp>
        <p:nvSpPr>
          <p:cNvPr id="260101" name="Text Box 5"/>
          <p:cNvSpPr txBox="1">
            <a:spLocks noChangeArrowheads="1"/>
          </p:cNvSpPr>
          <p:nvPr/>
        </p:nvSpPr>
        <p:spPr bwMode="auto">
          <a:xfrm>
            <a:off x="5292725" y="2060575"/>
            <a:ext cx="3455988"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左图可以基本满足甲塔液位和乙塔进料流量的控制要求。</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结构与简单液位控制系统一样。</a:t>
            </a:r>
          </a:p>
        </p:txBody>
      </p:sp>
      <p:sp>
        <p:nvSpPr>
          <p:cNvPr id="260102" name="Text Box 6"/>
          <p:cNvSpPr txBox="1">
            <a:spLocks noChangeArrowheads="1"/>
          </p:cNvSpPr>
          <p:nvPr/>
        </p:nvSpPr>
        <p:spPr bwMode="auto">
          <a:xfrm>
            <a:off x="250825" y="4437063"/>
            <a:ext cx="856932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参数整定：</a:t>
            </a:r>
            <a:r>
              <a:rPr kumimoji="1" lang="zh-CN" altLang="en-US" sz="2800" b="1" dirty="0">
                <a:solidFill>
                  <a:srgbClr val="341EA4"/>
                </a:solidFill>
                <a:latin typeface="楷体_GB2312" pitchFamily="49" charset="-122"/>
                <a:ea typeface="楷体_GB2312" pitchFamily="49" charset="-122"/>
              </a:rPr>
              <a:t>要按照</a:t>
            </a:r>
            <a:r>
              <a:rPr kumimoji="1" lang="zh-CN" altLang="en-US" sz="2800" b="1" dirty="0">
                <a:solidFill>
                  <a:srgbClr val="CC3300"/>
                </a:solidFill>
                <a:latin typeface="楷体_GB2312" pitchFamily="49" charset="-122"/>
                <a:ea typeface="楷体_GB2312" pitchFamily="49" charset="-122"/>
              </a:rPr>
              <a:t>均匀控制思想</a:t>
            </a:r>
            <a:r>
              <a:rPr kumimoji="1" lang="zh-CN" altLang="en-US" sz="2800" b="1" dirty="0">
                <a:solidFill>
                  <a:srgbClr val="341EA4"/>
                </a:solidFill>
                <a:latin typeface="楷体_GB2312" pitchFamily="49" charset="-122"/>
                <a:ea typeface="楷体_GB2312" pitchFamily="49" charset="-122"/>
              </a:rPr>
              <a:t>进行。一般采用</a:t>
            </a:r>
            <a:r>
              <a:rPr kumimoji="1" lang="en-US" altLang="zh-CN" sz="2800" b="1" dirty="0">
                <a:solidFill>
                  <a:srgbClr val="341EA4"/>
                </a:solidFill>
                <a:latin typeface="楷体_GB2312" pitchFamily="49" charset="-122"/>
                <a:ea typeface="楷体_GB2312" pitchFamily="49" charset="-122"/>
              </a:rPr>
              <a:t>P</a:t>
            </a:r>
            <a:r>
              <a:rPr kumimoji="1" lang="zh-CN" altLang="en-US" sz="2800" b="1" dirty="0">
                <a:solidFill>
                  <a:srgbClr val="341EA4"/>
                </a:solidFill>
                <a:latin typeface="楷体_GB2312" pitchFamily="49" charset="-122"/>
                <a:ea typeface="楷体_GB2312" pitchFamily="49" charset="-122"/>
              </a:rPr>
              <a:t>控制，且</a:t>
            </a:r>
            <a:r>
              <a:rPr kumimoji="1" lang="en-US" altLang="zh-CN" sz="2800" b="1" dirty="0">
                <a:solidFill>
                  <a:srgbClr val="341EA4"/>
                </a:solidFill>
                <a:latin typeface="楷体_GB2312" pitchFamily="49" charset="-122"/>
                <a:cs typeface="Times New Roman" panose="02020603050405020304" pitchFamily="18" charset="0"/>
              </a:rPr>
              <a:t>δ</a:t>
            </a:r>
            <a:r>
              <a:rPr kumimoji="1" lang="zh-CN" altLang="en-US" sz="2800" b="1" dirty="0">
                <a:solidFill>
                  <a:srgbClr val="341EA4"/>
                </a:solidFill>
                <a:latin typeface="楷体_GB2312" pitchFamily="49" charset="-122"/>
                <a:ea typeface="楷体_GB2312" pitchFamily="49" charset="-122"/>
              </a:rPr>
              <a:t>先放在较大，然后同时观察两个被控变量的过渡过程，</a:t>
            </a:r>
            <a:r>
              <a:rPr kumimoji="1" lang="zh-CN" altLang="en-US" sz="2800" b="1" dirty="0">
                <a:solidFill>
                  <a:srgbClr val="CC3300"/>
                </a:solidFill>
                <a:latin typeface="楷体_GB2312" pitchFamily="49" charset="-122"/>
                <a:ea typeface="楷体_GB2312" pitchFamily="49" charset="-122"/>
              </a:rPr>
              <a:t>达到均匀的目的</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有时为了防止液位超限，也引入较弱的积分作用。微分作用与均匀矛盾，不能采用。</a:t>
            </a:r>
          </a:p>
        </p:txBody>
      </p:sp>
      <p:grpSp>
        <p:nvGrpSpPr>
          <p:cNvPr id="2" name="Group 7"/>
          <p:cNvGrpSpPr>
            <a:grpSpLocks/>
          </p:cNvGrpSpPr>
          <p:nvPr/>
        </p:nvGrpSpPr>
        <p:grpSpPr bwMode="auto">
          <a:xfrm>
            <a:off x="5364163" y="260350"/>
            <a:ext cx="3311525" cy="1655763"/>
            <a:chOff x="3379" y="164"/>
            <a:chExt cx="2086" cy="1043"/>
          </a:xfrm>
        </p:grpSpPr>
        <p:sp>
          <p:nvSpPr>
            <p:cNvPr id="29704" name="AutoShape 8"/>
            <p:cNvSpPr>
              <a:spLocks noChangeArrowheads="1"/>
            </p:cNvSpPr>
            <p:nvPr/>
          </p:nvSpPr>
          <p:spPr bwMode="auto">
            <a:xfrm>
              <a:off x="3379" y="164"/>
              <a:ext cx="2086" cy="1043"/>
            </a:xfrm>
            <a:prstGeom prst="cloudCallout">
              <a:avLst>
                <a:gd name="adj1" fmla="val -87106"/>
                <a:gd name="adj2" fmla="val 54315"/>
              </a:avLst>
            </a:prstGeom>
            <a:solidFill>
              <a:srgbClr val="FFFF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latin typeface="Arial Black" panose="020B0A04020102020204" pitchFamily="34" charset="0"/>
              </a:endParaRPr>
            </a:p>
          </p:txBody>
        </p:sp>
        <p:sp>
          <p:nvSpPr>
            <p:cNvPr id="29705" name="Text Box 9"/>
            <p:cNvSpPr txBox="1">
              <a:spLocks noChangeArrowheads="1"/>
            </p:cNvSpPr>
            <p:nvPr/>
          </p:nvSpPr>
          <p:spPr bwMode="auto">
            <a:xfrm>
              <a:off x="3651" y="300"/>
              <a:ext cx="1678"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Arial Black" panose="020B0A04020102020204" pitchFamily="34" charset="0"/>
                  <a:ea typeface="华文新魏" panose="02010800040101010101" pitchFamily="2" charset="-122"/>
                </a:rPr>
                <a:t>与简单控制系统相比，有何异同？</a:t>
              </a:r>
              <a:endParaRPr lang="en-US" altLang="zh-CN" sz="2800" b="1" dirty="0">
                <a:solidFill>
                  <a:srgbClr val="341EA4"/>
                </a:solidFill>
                <a:latin typeface="Arial Black" panose="020B0A04020102020204" pitchFamily="34"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0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10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10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0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p:bldP spid="2601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304800" y="228600"/>
            <a:ext cx="3762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楷体_GB2312" pitchFamily="49" charset="-122"/>
                <a:ea typeface="楷体_GB2312" pitchFamily="49" charset="-122"/>
              </a:rPr>
              <a:t>(2)</a:t>
            </a:r>
            <a:r>
              <a:rPr kumimoji="1" lang="zh-CN" altLang="en-US" sz="2800" b="1" dirty="0">
                <a:solidFill>
                  <a:srgbClr val="341EA4"/>
                </a:solidFill>
                <a:latin typeface="楷体_GB2312" pitchFamily="49" charset="-122"/>
                <a:ea typeface="楷体_GB2312" pitchFamily="49" charset="-122"/>
              </a:rPr>
              <a:t>串级均匀控制系统</a:t>
            </a:r>
            <a:endParaRPr kumimoji="1" lang="zh-CN" altLang="en-US" sz="2400" b="1" dirty="0">
              <a:solidFill>
                <a:srgbClr val="341EA4"/>
              </a:solidFill>
              <a:latin typeface="楷体_GB2312" pitchFamily="49" charset="-122"/>
              <a:ea typeface="楷体_GB2312" pitchFamily="49" charset="-122"/>
            </a:endParaRPr>
          </a:p>
        </p:txBody>
      </p:sp>
      <p:graphicFrame>
        <p:nvGraphicFramePr>
          <p:cNvPr id="261123" name="Object 3"/>
          <p:cNvGraphicFramePr>
            <a:graphicFrameLocks noChangeAspect="1"/>
          </p:cNvGraphicFramePr>
          <p:nvPr/>
        </p:nvGraphicFramePr>
        <p:xfrm>
          <a:off x="4067175" y="1628775"/>
          <a:ext cx="4800600" cy="2212975"/>
        </p:xfrm>
        <a:graphic>
          <a:graphicData uri="http://schemas.openxmlformats.org/presentationml/2006/ole">
            <mc:AlternateContent xmlns:mc="http://schemas.openxmlformats.org/markup-compatibility/2006">
              <mc:Choice xmlns:v="urn:schemas-microsoft-com:vml" Requires="v">
                <p:oleObj name="Picture2" r:id="rId2" imgW="3762756" imgH="1734312" progId="Word.Picture.8">
                  <p:embed/>
                </p:oleObj>
              </mc:Choice>
              <mc:Fallback>
                <p:oleObj name="Picture2" r:id="rId2" imgW="3762756" imgH="1734312"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628775"/>
                        <a:ext cx="4800600" cy="221297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4" name="Text Box 4">
            <a:hlinkClick r:id="rId4" action="ppaction://hlinkfile"/>
          </p:cNvPr>
          <p:cNvSpPr txBox="1">
            <a:spLocks noChangeArrowheads="1"/>
          </p:cNvSpPr>
          <p:nvPr/>
        </p:nvSpPr>
        <p:spPr bwMode="auto">
          <a:xfrm>
            <a:off x="4859338" y="4076700"/>
            <a:ext cx="378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楷体_GB2312" pitchFamily="49" charset="-122"/>
                <a:ea typeface="楷体_GB2312" pitchFamily="49" charset="-122"/>
              </a:rPr>
              <a:t>图8-11 串级均匀控制系统</a:t>
            </a:r>
          </a:p>
        </p:txBody>
      </p:sp>
      <p:sp>
        <p:nvSpPr>
          <p:cNvPr id="261125" name="Text Box 5"/>
          <p:cNvSpPr txBox="1">
            <a:spLocks noChangeArrowheads="1"/>
          </p:cNvSpPr>
          <p:nvPr/>
        </p:nvSpPr>
        <p:spPr bwMode="auto">
          <a:xfrm>
            <a:off x="250825" y="1125538"/>
            <a:ext cx="3708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简单均匀控制系统对压力扰动反映不及时。另外，过程的自衡能力强时控制质量较差，为此引入串级均匀控制系统。</a:t>
            </a:r>
          </a:p>
        </p:txBody>
      </p:sp>
      <p:sp>
        <p:nvSpPr>
          <p:cNvPr id="261126" name="Text Box 6"/>
          <p:cNvSpPr txBox="1">
            <a:spLocks noChangeArrowheads="1"/>
          </p:cNvSpPr>
          <p:nvPr/>
        </p:nvSpPr>
        <p:spPr bwMode="auto">
          <a:xfrm>
            <a:off x="611188" y="4868863"/>
            <a:ext cx="79930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串级均匀控制器主、副控制器均采用</a:t>
            </a:r>
            <a:r>
              <a:rPr kumimoji="1" lang="en-US" altLang="zh-CN" sz="2800" b="1" dirty="0">
                <a:solidFill>
                  <a:srgbClr val="341EA4"/>
                </a:solidFill>
                <a:latin typeface="楷体_GB2312" pitchFamily="49" charset="-122"/>
                <a:ea typeface="楷体_GB2312" pitchFamily="49" charset="-122"/>
              </a:rPr>
              <a:t>P</a:t>
            </a:r>
            <a:r>
              <a:rPr kumimoji="1" lang="zh-CN" altLang="en-US" sz="2800" b="1" dirty="0">
                <a:solidFill>
                  <a:srgbClr val="341EA4"/>
                </a:solidFill>
                <a:latin typeface="楷体_GB2312" pitchFamily="49" charset="-122"/>
                <a:ea typeface="楷体_GB2312" pitchFamily="49" charset="-122"/>
              </a:rPr>
              <a:t>控制，只是在要求较高时，为了防止偏差超过范围，才引入适当的</a:t>
            </a:r>
            <a:r>
              <a:rPr kumimoji="1" lang="en-US" altLang="zh-CN" sz="2800" b="1" dirty="0">
                <a:solidFill>
                  <a:srgbClr val="341EA4"/>
                </a:solidFill>
                <a:latin typeface="楷体_GB2312" pitchFamily="49" charset="-122"/>
                <a:ea typeface="楷体_GB2312" pitchFamily="49" charset="-122"/>
              </a:rPr>
              <a:t>I</a:t>
            </a:r>
            <a:r>
              <a:rPr kumimoji="1" lang="zh-CN" altLang="en-US" sz="2800" b="1" dirty="0">
                <a:solidFill>
                  <a:srgbClr val="341EA4"/>
                </a:solidFill>
                <a:latin typeface="楷体_GB2312" pitchFamily="49" charset="-122"/>
                <a:ea typeface="楷体_GB2312" pitchFamily="49" charset="-122"/>
              </a:rPr>
              <a:t>作用。</a:t>
            </a:r>
          </a:p>
        </p:txBody>
      </p:sp>
      <p:grpSp>
        <p:nvGrpSpPr>
          <p:cNvPr id="2" name="Group 7"/>
          <p:cNvGrpSpPr>
            <a:grpSpLocks/>
          </p:cNvGrpSpPr>
          <p:nvPr/>
        </p:nvGrpSpPr>
        <p:grpSpPr bwMode="auto">
          <a:xfrm>
            <a:off x="5580063" y="0"/>
            <a:ext cx="3311525" cy="1655763"/>
            <a:chOff x="3379" y="164"/>
            <a:chExt cx="2086" cy="1043"/>
          </a:xfrm>
        </p:grpSpPr>
        <p:sp>
          <p:nvSpPr>
            <p:cNvPr id="30728" name="AutoShape 8"/>
            <p:cNvSpPr>
              <a:spLocks noChangeArrowheads="1"/>
            </p:cNvSpPr>
            <p:nvPr/>
          </p:nvSpPr>
          <p:spPr bwMode="auto">
            <a:xfrm>
              <a:off x="3379" y="164"/>
              <a:ext cx="2086" cy="1043"/>
            </a:xfrm>
            <a:prstGeom prst="cloudCallout">
              <a:avLst>
                <a:gd name="adj1" fmla="val -87106"/>
                <a:gd name="adj2" fmla="val 54315"/>
              </a:avLst>
            </a:prstGeom>
            <a:solidFill>
              <a:srgbClr val="FFFF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800">
                <a:latin typeface="Arial Black" panose="020B0A04020102020204" pitchFamily="34" charset="0"/>
              </a:endParaRPr>
            </a:p>
          </p:txBody>
        </p:sp>
        <p:sp>
          <p:nvSpPr>
            <p:cNvPr id="30729" name="Text Box 9"/>
            <p:cNvSpPr txBox="1">
              <a:spLocks noChangeArrowheads="1"/>
            </p:cNvSpPr>
            <p:nvPr/>
          </p:nvSpPr>
          <p:spPr bwMode="auto">
            <a:xfrm>
              <a:off x="3651" y="300"/>
              <a:ext cx="1678"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Arial Black" panose="020B0A04020102020204" pitchFamily="34" charset="0"/>
                  <a:ea typeface="华文新魏" panose="02010800040101010101" pitchFamily="2" charset="-122"/>
                </a:rPr>
                <a:t>与串级控制系统相比，有何异同？</a:t>
              </a:r>
              <a:endParaRPr lang="en-US" altLang="zh-CN" sz="2800" b="1" dirty="0">
                <a:solidFill>
                  <a:srgbClr val="341EA4"/>
                </a:solidFill>
                <a:latin typeface="Arial Black" panose="020B0A04020102020204" pitchFamily="34" charset="0"/>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1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25" grpId="0"/>
      <p:bldP spid="2611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684213" y="549275"/>
            <a:ext cx="7848600" cy="3927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参数整定：</a:t>
            </a:r>
            <a:r>
              <a:rPr kumimoji="1" lang="zh-CN" altLang="en-US" sz="2800" b="1" dirty="0">
                <a:solidFill>
                  <a:srgbClr val="341EA4"/>
                </a:solidFill>
                <a:latin typeface="楷体_GB2312" pitchFamily="49" charset="-122"/>
                <a:ea typeface="楷体_GB2312" pitchFamily="49" charset="-122"/>
              </a:rPr>
              <a:t>在串级均匀控制系统中，参数整定的目的不是使变量尽快地回到设定值，而是要求变量在允许的范围内作缓慢变化。</a:t>
            </a:r>
            <a:r>
              <a:rPr kumimoji="1" lang="zh-CN" altLang="en-US" sz="2800" b="1" dirty="0">
                <a:solidFill>
                  <a:srgbClr val="CC3300"/>
                </a:solidFill>
                <a:latin typeface="楷体_GB2312" pitchFamily="49" charset="-122"/>
                <a:ea typeface="楷体_GB2312" pitchFamily="49" charset="-122"/>
              </a:rPr>
              <a:t>整定方法也与一般的串级控制系统不同。</a:t>
            </a:r>
            <a:r>
              <a:rPr kumimoji="1" lang="zh-CN" altLang="en-US" sz="2800" b="1" dirty="0">
                <a:solidFill>
                  <a:srgbClr val="341EA4"/>
                </a:solidFill>
                <a:latin typeface="楷体_GB2312" pitchFamily="49" charset="-122"/>
                <a:ea typeface="楷体_GB2312" pitchFamily="49" charset="-122"/>
              </a:rPr>
              <a:t>不是要求主、副变量的过渡过程成某个衰减比变化，而是要求主、副变量</a:t>
            </a:r>
            <a:r>
              <a:rPr kumimoji="1" lang="zh-CN" altLang="en-US" sz="2800" b="1" dirty="0">
                <a:latin typeface="Times New Roman" panose="02020603050405020304" pitchFamily="18" charset="0"/>
                <a:ea typeface="楷体_GB2312" pitchFamily="49" charset="-122"/>
              </a:rPr>
              <a:t>“</a:t>
            </a:r>
            <a:r>
              <a:rPr kumimoji="1" lang="zh-CN" altLang="en-US" sz="2800" b="1" dirty="0">
                <a:solidFill>
                  <a:srgbClr val="CC3300"/>
                </a:solidFill>
                <a:latin typeface="楷体_GB2312" pitchFamily="49" charset="-122"/>
                <a:ea typeface="楷体_GB2312" pitchFamily="49" charset="-122"/>
              </a:rPr>
              <a:t>均匀</a:t>
            </a:r>
            <a:r>
              <a:rPr kumimoji="1" lang="zh-CN" altLang="en-US"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341EA4"/>
                </a:solidFill>
                <a:latin typeface="楷体_GB2312" pitchFamily="49" charset="-122"/>
                <a:ea typeface="楷体_GB2312" pitchFamily="49" charset="-122"/>
              </a:rPr>
              <a:t>地得到控制</a:t>
            </a:r>
            <a:r>
              <a:rPr kumimoji="1" lang="zh-CN" altLang="en-US" sz="2800" b="1" dirty="0">
                <a:latin typeface="楷体_GB2312" pitchFamily="49" charset="-122"/>
                <a:ea typeface="楷体_GB2312" pitchFamily="49" charset="-122"/>
              </a:rPr>
              <a:t>。</a:t>
            </a:r>
          </a:p>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均匀控制器参数值一般较大。</a:t>
            </a:r>
          </a:p>
        </p:txBody>
      </p:sp>
      <p:sp>
        <p:nvSpPr>
          <p:cNvPr id="3" name="Text Box 2"/>
          <p:cNvSpPr txBox="1">
            <a:spLocks noChangeArrowheads="1"/>
          </p:cNvSpPr>
          <p:nvPr/>
        </p:nvSpPr>
        <p:spPr bwMode="auto">
          <a:xfrm>
            <a:off x="676402" y="4636162"/>
            <a:ext cx="6480175"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均匀控制是通过</a:t>
            </a:r>
            <a:r>
              <a:rPr kumimoji="1" lang="en-US" altLang="zh-CN" sz="2800" b="1" u="sng" dirty="0">
                <a:solidFill>
                  <a:srgbClr val="341EA4"/>
                </a:solidFill>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来实现的。</a:t>
            </a:r>
          </a:p>
        </p:txBody>
      </p:sp>
      <p:sp>
        <p:nvSpPr>
          <p:cNvPr id="4" name="Text Box 2"/>
          <p:cNvSpPr txBox="1">
            <a:spLocks noChangeArrowheads="1"/>
          </p:cNvSpPr>
          <p:nvPr/>
        </p:nvSpPr>
        <p:spPr bwMode="auto">
          <a:xfrm>
            <a:off x="3131840" y="5373216"/>
            <a:ext cx="187220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00000"/>
                </a:solidFill>
                <a:latin typeface="楷体_GB2312" pitchFamily="49" charset="-122"/>
                <a:ea typeface="楷体_GB2312" pitchFamily="49" charset="-122"/>
              </a:rPr>
              <a:t>参数整定</a:t>
            </a:r>
          </a:p>
        </p:txBody>
      </p:sp>
      <p:sp>
        <p:nvSpPr>
          <p:cNvPr id="5" name="AutoShape 3">
            <a:hlinkClick r:id="rId2" action="ppaction://hlinksldjump" highlightClick="1"/>
          </p:cNvPr>
          <p:cNvSpPr>
            <a:spLocks noChangeArrowheads="1"/>
          </p:cNvSpPr>
          <p:nvPr/>
        </p:nvSpPr>
        <p:spPr bwMode="auto">
          <a:xfrm>
            <a:off x="7740352" y="5877272"/>
            <a:ext cx="576262" cy="503237"/>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2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381000" y="228600"/>
            <a:ext cx="3686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8.3 比值控制系统</a:t>
            </a:r>
          </a:p>
        </p:txBody>
      </p:sp>
      <p:sp>
        <p:nvSpPr>
          <p:cNvPr id="128003" name="Text Box 3"/>
          <p:cNvSpPr txBox="1">
            <a:spLocks noChangeArrowheads="1"/>
          </p:cNvSpPr>
          <p:nvPr/>
        </p:nvSpPr>
        <p:spPr bwMode="auto">
          <a:xfrm>
            <a:off x="395288" y="981075"/>
            <a:ext cx="8353425" cy="45089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8.3.1</a:t>
            </a:r>
            <a:r>
              <a:rPr kumimoji="1" lang="zh-CN" altLang="en-US" sz="2800" b="1" dirty="0">
                <a:solidFill>
                  <a:srgbClr val="341EA4"/>
                </a:solidFill>
                <a:latin typeface="楷体_GB2312" pitchFamily="49" charset="-122"/>
                <a:ea typeface="楷体_GB2312" pitchFamily="49" charset="-122"/>
              </a:rPr>
              <a:t> 比值控制基本概念</a:t>
            </a:r>
            <a:endParaRPr kumimoji="1" lang="en-US" altLang="zh-CN" sz="2800" b="1" dirty="0">
              <a:solidFill>
                <a:srgbClr val="341EA4"/>
              </a:solidFill>
              <a:latin typeface="楷体_GB2312" pitchFamily="49" charset="-122"/>
              <a:ea typeface="楷体_GB2312" pitchFamily="49" charset="-122"/>
            </a:endParaRPr>
          </a:p>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在工业生产过程当中，常常需要将两种或两种以上的物料按一定的比例关系进行混合。</a:t>
            </a:r>
          </a:p>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比值控制的目的</a:t>
            </a:r>
            <a:r>
              <a:rPr kumimoji="1" lang="zh-CN" altLang="en-US" sz="2800" b="1" dirty="0">
                <a:solidFill>
                  <a:srgbClr val="341EA4"/>
                </a:solidFill>
                <a:latin typeface="楷体_GB2312" pitchFamily="49" charset="-122"/>
                <a:ea typeface="楷体_GB2312" pitchFamily="49" charset="-122"/>
              </a:rPr>
              <a:t>是为了实现几种物料按一定比例混合，使生产安全、正常地进行。</a:t>
            </a:r>
          </a:p>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定义：</a:t>
            </a:r>
            <a:r>
              <a:rPr kumimoji="1" lang="zh-CN" altLang="en-US" sz="2800" b="1" dirty="0">
                <a:solidFill>
                  <a:srgbClr val="341EA4"/>
                </a:solidFill>
                <a:latin typeface="楷体_GB2312" pitchFamily="49" charset="-122"/>
                <a:ea typeface="楷体_GB2312" pitchFamily="49" charset="-122"/>
              </a:rPr>
              <a:t>实现两个或两个以上参数符合一定比例关系的控制系统，称为比值控制系统。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395288" y="1700213"/>
            <a:ext cx="8458200" cy="4110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主动量（主流量）</a:t>
            </a:r>
            <a:r>
              <a:rPr kumimoji="1" lang="zh-CN" altLang="en-US" sz="2400" b="1" dirty="0">
                <a:solidFill>
                  <a:srgbClr val="CC3300"/>
                </a:solidFill>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在需要保持比值关系的两种物料中，必有一种物料处于</a:t>
            </a:r>
            <a:r>
              <a:rPr kumimoji="1" lang="zh-CN" altLang="en-US" sz="2800" b="1" dirty="0">
                <a:solidFill>
                  <a:srgbClr val="CC3300"/>
                </a:solidFill>
                <a:latin typeface="楷体_GB2312" pitchFamily="49" charset="-122"/>
                <a:ea typeface="楷体_GB2312" pitchFamily="49" charset="-122"/>
              </a:rPr>
              <a:t>主导地位</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称此物料为主物料，表征主物料的参数称为主动量(</a:t>
            </a:r>
            <a:r>
              <a:rPr kumimoji="1" lang="en-US" altLang="zh-CN" sz="2800" b="1" i="1" dirty="0">
                <a:solidFill>
                  <a:srgbClr val="341EA4"/>
                </a:solidFill>
                <a:latin typeface="楷体_GB2312" pitchFamily="49" charset="-122"/>
                <a:ea typeface="楷体_GB2312" pitchFamily="49" charset="-122"/>
              </a:rPr>
              <a:t>F</a:t>
            </a:r>
            <a:r>
              <a:rPr kumimoji="1" lang="en-US" altLang="zh-CN" b="1" dirty="0">
                <a:solidFill>
                  <a:srgbClr val="341EA4"/>
                </a:solidFill>
                <a:latin typeface="楷体_GB2312" pitchFamily="49" charset="-122"/>
                <a:ea typeface="楷体_GB2312" pitchFamily="49" charset="-122"/>
              </a:rPr>
              <a:t>M</a:t>
            </a:r>
            <a:r>
              <a:rPr kumimoji="1" lang="en-US" altLang="zh-CN" sz="2800" b="1" dirty="0">
                <a:solidFill>
                  <a:srgbClr val="341EA4"/>
                </a:solidFill>
                <a:latin typeface="楷体_GB2312" pitchFamily="49" charset="-122"/>
                <a:ea typeface="楷体_GB2312" pitchFamily="49" charset="-122"/>
              </a:rPr>
              <a:t>)。</a:t>
            </a:r>
          </a:p>
          <a:p>
            <a:pPr eaLnBrk="1" hangingPunct="1">
              <a:lnSpc>
                <a:spcPct val="120000"/>
              </a:lnSpc>
              <a:spcBef>
                <a:spcPct val="50000"/>
              </a:spcBef>
            </a:pPr>
            <a:endParaRPr kumimoji="1" lang="en-US" altLang="zh-CN" sz="2800" b="1" dirty="0">
              <a:solidFill>
                <a:srgbClr val="341EA4"/>
              </a:solidFill>
              <a:latin typeface="楷体_GB2312" pitchFamily="49" charset="-122"/>
              <a:ea typeface="楷体_GB2312" pitchFamily="49" charset="-122"/>
            </a:endParaRPr>
          </a:p>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从动量（从流量）：</a:t>
            </a:r>
            <a:r>
              <a:rPr kumimoji="1" lang="zh-CN" altLang="en-US" sz="2800" b="1" dirty="0">
                <a:solidFill>
                  <a:srgbClr val="341EA4"/>
                </a:solidFill>
                <a:latin typeface="楷体_GB2312" pitchFamily="49" charset="-122"/>
                <a:ea typeface="楷体_GB2312" pitchFamily="49" charset="-122"/>
              </a:rPr>
              <a:t>另一种物料按主物料进行配比，在控制过程中</a:t>
            </a:r>
            <a:r>
              <a:rPr kumimoji="1" lang="zh-CN" altLang="en-US" sz="2800" b="1" dirty="0">
                <a:solidFill>
                  <a:srgbClr val="CC3300"/>
                </a:solidFill>
                <a:latin typeface="楷体_GB2312" pitchFamily="49" charset="-122"/>
                <a:ea typeface="楷体_GB2312" pitchFamily="49" charset="-122"/>
              </a:rPr>
              <a:t>随主物料的变化而变化</a:t>
            </a:r>
            <a:r>
              <a:rPr kumimoji="1" lang="zh-CN" altLang="en-US" sz="2800" b="1" dirty="0">
                <a:latin typeface="楷体_GB2312" pitchFamily="49" charset="-122"/>
                <a:ea typeface="楷体_GB2312" pitchFamily="49" charset="-122"/>
              </a:rPr>
              <a:t>，</a:t>
            </a:r>
            <a:r>
              <a:rPr kumimoji="1" lang="zh-CN" altLang="en-US" sz="2800" b="1" dirty="0">
                <a:solidFill>
                  <a:srgbClr val="341EA4"/>
                </a:solidFill>
                <a:latin typeface="楷体_GB2312" pitchFamily="49" charset="-122"/>
                <a:ea typeface="楷体_GB2312" pitchFamily="49" charset="-122"/>
              </a:rPr>
              <a:t>因此称为从物料，表征从物料的参数称为从动量(</a:t>
            </a:r>
            <a:r>
              <a:rPr kumimoji="1" lang="en-US" altLang="zh-CN" sz="2800" b="1" i="1" dirty="0">
                <a:solidFill>
                  <a:srgbClr val="341EA4"/>
                </a:solidFill>
                <a:latin typeface="楷体_GB2312" pitchFamily="49" charset="-122"/>
                <a:ea typeface="楷体_GB2312" pitchFamily="49" charset="-122"/>
              </a:rPr>
              <a:t>F</a:t>
            </a:r>
            <a:r>
              <a:rPr kumimoji="1" lang="en-US" altLang="zh-CN" sz="1600" b="1" dirty="0">
                <a:solidFill>
                  <a:srgbClr val="341EA4"/>
                </a:solidFill>
                <a:latin typeface="楷体_GB2312" pitchFamily="49" charset="-122"/>
                <a:ea typeface="楷体_GB2312" pitchFamily="49" charset="-122"/>
              </a:rPr>
              <a:t>S</a:t>
            </a:r>
            <a:r>
              <a:rPr kumimoji="1" lang="en-US" altLang="zh-CN" sz="2800" b="1" dirty="0">
                <a:solidFill>
                  <a:srgbClr val="341EA4"/>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395288" y="404813"/>
            <a:ext cx="541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从动量与主动量满足关系式</a:t>
            </a:r>
            <a:r>
              <a:rPr kumimoji="1" lang="zh-CN" altLang="en-US" sz="2400" b="1" dirty="0">
                <a:solidFill>
                  <a:srgbClr val="341EA4"/>
                </a:solidFill>
                <a:latin typeface="楷体_GB2312" pitchFamily="49" charset="-122"/>
                <a:ea typeface="楷体_GB2312" pitchFamily="49" charset="-122"/>
              </a:rPr>
              <a:t>：</a:t>
            </a:r>
          </a:p>
        </p:txBody>
      </p:sp>
      <p:graphicFrame>
        <p:nvGraphicFramePr>
          <p:cNvPr id="130051" name="Object 3"/>
          <p:cNvGraphicFramePr>
            <a:graphicFrameLocks noChangeAspect="1"/>
          </p:cNvGraphicFramePr>
          <p:nvPr/>
        </p:nvGraphicFramePr>
        <p:xfrm>
          <a:off x="3217863" y="1196975"/>
          <a:ext cx="1676400" cy="538163"/>
        </p:xfrm>
        <a:graphic>
          <a:graphicData uri="http://schemas.openxmlformats.org/presentationml/2006/ole">
            <mc:AlternateContent xmlns:mc="http://schemas.openxmlformats.org/markup-compatibility/2006">
              <mc:Choice xmlns:v="urn:schemas-microsoft-com:vml" Requires="v">
                <p:oleObj name="Equation" r:id="rId2" imgW="711200" imgH="228600" progId="Equation.DSMT4">
                  <p:embed/>
                </p:oleObj>
              </mc:Choice>
              <mc:Fallback>
                <p:oleObj name="Equation" r:id="rId2" imgW="71120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863" y="1196975"/>
                        <a:ext cx="1676400" cy="5381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2" name="Text Box 4"/>
          <p:cNvSpPr txBox="1">
            <a:spLocks noChangeArrowheads="1"/>
          </p:cNvSpPr>
          <p:nvPr/>
        </p:nvSpPr>
        <p:spPr bwMode="auto">
          <a:xfrm>
            <a:off x="395288" y="2060575"/>
            <a:ext cx="6913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其中，</a:t>
            </a:r>
            <a:r>
              <a:rPr kumimoji="1" lang="en-US" altLang="zh-CN" sz="2800" b="1" i="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楷体_GB2312" pitchFamily="49" charset="-122"/>
                <a:ea typeface="楷体_GB2312" pitchFamily="49" charset="-122"/>
              </a:rPr>
              <a:t>为从动量与主动量的比值。</a:t>
            </a:r>
          </a:p>
        </p:txBody>
      </p:sp>
      <p:sp>
        <p:nvSpPr>
          <p:cNvPr id="130053" name="Text Box 5"/>
          <p:cNvSpPr txBox="1">
            <a:spLocks noChangeArrowheads="1"/>
          </p:cNvSpPr>
          <p:nvPr/>
        </p:nvSpPr>
        <p:spPr bwMode="auto">
          <a:xfrm>
            <a:off x="468313" y="2924175"/>
            <a:ext cx="6351587"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比值控制系统的类型：</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①单闭环比值控制系统</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②双闭环比值控制系统</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③变比值控制系统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2" grpId="0"/>
      <p:bldP spid="1300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89935" y="1484809"/>
            <a:ext cx="7993063" cy="646112"/>
          </a:xfrm>
          <a:prstGeom prst="rect">
            <a:avLst/>
          </a:prstGeom>
          <a:solidFill>
            <a:schemeClr val="bg1"/>
          </a:solidFill>
          <a:ln w="9525">
            <a:noFill/>
            <a:miter lim="800000"/>
            <a:headEnd/>
            <a:tailEnd/>
          </a:ln>
        </p:spPr>
        <p:txBody>
          <a:bodyPr>
            <a:spAutoFit/>
          </a:bodyPr>
          <a:lstStyle/>
          <a:p>
            <a:pPr>
              <a:spcBef>
                <a:spcPct val="50000"/>
              </a:spcBef>
              <a:defRPr/>
            </a:pPr>
            <a:r>
              <a:rPr kumimoji="1" lang="zh-CN" altLang="en-US" sz="3600" b="1" dirty="0">
                <a:solidFill>
                  <a:srgbClr val="CC3300"/>
                </a:solidFill>
                <a:latin typeface="Times New Roman" pitchFamily="18" charset="0"/>
                <a:ea typeface="+mn-ea"/>
                <a:cs typeface="Times New Roman" pitchFamily="18" charset="0"/>
              </a:rPr>
              <a:t>（</a:t>
            </a:r>
            <a:r>
              <a:rPr kumimoji="1" lang="en-US" altLang="zh-CN" sz="3600" b="1" dirty="0">
                <a:solidFill>
                  <a:srgbClr val="CC3300"/>
                </a:solidFill>
                <a:latin typeface="Times New Roman" pitchFamily="18" charset="0"/>
                <a:ea typeface="+mn-ea"/>
                <a:cs typeface="Times New Roman" pitchFamily="18" charset="0"/>
              </a:rPr>
              <a:t>1</a:t>
            </a:r>
            <a:r>
              <a:rPr kumimoji="1" lang="zh-CN" altLang="en-US" sz="3600" b="1" dirty="0">
                <a:solidFill>
                  <a:srgbClr val="CC3300"/>
                </a:solidFill>
                <a:latin typeface="Times New Roman" pitchFamily="18" charset="0"/>
                <a:ea typeface="+mn-ea"/>
                <a:cs typeface="Times New Roman" pitchFamily="18" charset="0"/>
              </a:rPr>
              <a:t>）</a:t>
            </a:r>
            <a:r>
              <a:rPr kumimoji="1" lang="zh-CN" altLang="en-US" sz="3600" b="1" dirty="0">
                <a:solidFill>
                  <a:srgbClr val="CC3300"/>
                </a:solidFill>
                <a:latin typeface="Times New Roman" pitchFamily="18" charset="0"/>
                <a:ea typeface="华文新魏" pitchFamily="2" charset="-122"/>
              </a:rPr>
              <a:t>被控变量为什么会偏离设定值？</a:t>
            </a:r>
          </a:p>
        </p:txBody>
      </p:sp>
      <p:sp>
        <p:nvSpPr>
          <p:cNvPr id="74755" name="Text Box 6"/>
          <p:cNvSpPr txBox="1">
            <a:spLocks noChangeArrowheads="1"/>
          </p:cNvSpPr>
          <p:nvPr/>
        </p:nvSpPr>
        <p:spPr bwMode="auto">
          <a:xfrm>
            <a:off x="468313" y="620713"/>
            <a:ext cx="4103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CC3300"/>
                </a:solidFill>
                <a:latin typeface="Times New Roman" panose="02020603050405020304" pitchFamily="18" charset="0"/>
                <a:ea typeface="楷体_GB2312" pitchFamily="49" charset="-122"/>
              </a:rPr>
              <a:t>问题解决思路分析：</a:t>
            </a:r>
          </a:p>
        </p:txBody>
      </p:sp>
      <p:sp>
        <p:nvSpPr>
          <p:cNvPr id="102407" name="Text Box 7"/>
          <p:cNvSpPr txBox="1">
            <a:spLocks noChangeArrowheads="1"/>
          </p:cNvSpPr>
          <p:nvPr/>
        </p:nvSpPr>
        <p:spPr bwMode="auto">
          <a:xfrm>
            <a:off x="468313" y="4293096"/>
            <a:ext cx="813593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a:solidFill>
                  <a:srgbClr val="341EA4"/>
                </a:solidFill>
                <a:latin typeface="Times New Roman" panose="02020603050405020304" pitchFamily="18" charset="0"/>
                <a:ea typeface="楷体_GB2312" pitchFamily="49" charset="-122"/>
              </a:rPr>
              <a:t>答：控制住这些扰动，应该可以减小被控变量的波动。</a:t>
            </a:r>
          </a:p>
        </p:txBody>
      </p:sp>
      <p:sp>
        <p:nvSpPr>
          <p:cNvPr id="102408" name="Text Box 8"/>
          <p:cNvSpPr txBox="1">
            <a:spLocks noChangeArrowheads="1"/>
          </p:cNvSpPr>
          <p:nvPr/>
        </p:nvSpPr>
        <p:spPr bwMode="auto">
          <a:xfrm>
            <a:off x="478860" y="2421434"/>
            <a:ext cx="5616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答：是由于各种</a:t>
            </a:r>
            <a:r>
              <a:rPr kumimoji="1" lang="zh-CN" altLang="en-US" sz="2800" b="1" dirty="0">
                <a:solidFill>
                  <a:srgbClr val="CC3300"/>
                </a:solidFill>
                <a:latin typeface="Times New Roman" panose="02020603050405020304" pitchFamily="18" charset="0"/>
                <a:ea typeface="楷体_GB2312" pitchFamily="49" charset="-122"/>
              </a:rPr>
              <a:t>扰动</a:t>
            </a:r>
            <a:r>
              <a:rPr kumimoji="1" lang="zh-CN" altLang="en-US" sz="2800" b="1" dirty="0">
                <a:solidFill>
                  <a:srgbClr val="341EA4"/>
                </a:solidFill>
                <a:latin typeface="Times New Roman" panose="02020603050405020304" pitchFamily="18" charset="0"/>
                <a:ea typeface="楷体_GB2312" pitchFamily="49" charset="-122"/>
              </a:rPr>
              <a:t>引起的</a:t>
            </a:r>
            <a:r>
              <a:rPr kumimoji="1" lang="zh-CN" altLang="en-US" sz="2800" b="1" dirty="0">
                <a:latin typeface="Times New Roman" panose="02020603050405020304" pitchFamily="18" charset="0"/>
                <a:ea typeface="楷体_GB2312" pitchFamily="49" charset="-122"/>
              </a:rPr>
              <a:t>。</a:t>
            </a:r>
          </a:p>
        </p:txBody>
      </p:sp>
      <p:sp>
        <p:nvSpPr>
          <p:cNvPr id="102409" name="Text Box 9"/>
          <p:cNvSpPr txBox="1">
            <a:spLocks noChangeArrowheads="1"/>
          </p:cNvSpPr>
          <p:nvPr/>
        </p:nvSpPr>
        <p:spPr bwMode="auto">
          <a:xfrm>
            <a:off x="179388" y="3213596"/>
            <a:ext cx="8785225" cy="646113"/>
          </a:xfrm>
          <a:prstGeom prst="rect">
            <a:avLst/>
          </a:prstGeom>
          <a:solidFill>
            <a:schemeClr val="bg1"/>
          </a:solidFill>
          <a:ln w="9525">
            <a:noFill/>
            <a:miter lim="800000"/>
            <a:headEnd/>
            <a:tailEnd/>
          </a:ln>
        </p:spPr>
        <p:txBody>
          <a:bodyPr>
            <a:spAutoFit/>
          </a:bodyPr>
          <a:lstStyle/>
          <a:p>
            <a:pPr>
              <a:spcBef>
                <a:spcPct val="50000"/>
              </a:spcBef>
              <a:defRPr/>
            </a:pPr>
            <a:r>
              <a:rPr kumimoji="1" lang="zh-CN" altLang="en-US" sz="3600" b="1" dirty="0">
                <a:solidFill>
                  <a:srgbClr val="CC3300"/>
                </a:solidFill>
                <a:latin typeface="Times New Roman" pitchFamily="18" charset="0"/>
                <a:ea typeface="+mn-ea"/>
                <a:cs typeface="Times New Roman" pitchFamily="18" charset="0"/>
              </a:rPr>
              <a:t>（</a:t>
            </a:r>
            <a:r>
              <a:rPr kumimoji="1" lang="en-US" altLang="zh-CN" sz="3600" b="1" dirty="0">
                <a:solidFill>
                  <a:srgbClr val="CC3300"/>
                </a:solidFill>
                <a:latin typeface="Times New Roman" pitchFamily="18" charset="0"/>
                <a:ea typeface="+mn-ea"/>
                <a:cs typeface="Times New Roman" pitchFamily="18" charset="0"/>
              </a:rPr>
              <a:t>2</a:t>
            </a:r>
            <a:r>
              <a:rPr kumimoji="1" lang="zh-CN" altLang="en-US" sz="3600" b="1" dirty="0">
                <a:solidFill>
                  <a:srgbClr val="CC3300"/>
                </a:solidFill>
                <a:latin typeface="Times New Roman" pitchFamily="18" charset="0"/>
                <a:ea typeface="+mn-ea"/>
                <a:cs typeface="Times New Roman" pitchFamily="18" charset="0"/>
              </a:rPr>
              <a:t>）</a:t>
            </a:r>
            <a:r>
              <a:rPr kumimoji="1" lang="zh-CN" altLang="en-US" sz="3600" b="1" dirty="0">
                <a:solidFill>
                  <a:srgbClr val="CC3300"/>
                </a:solidFill>
                <a:latin typeface="Times New Roman" pitchFamily="18" charset="0"/>
                <a:ea typeface="华文新魏" pitchFamily="2" charset="-122"/>
              </a:rPr>
              <a:t>最容易想到的解决问题的办法是什么？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07"/>
                                        </p:tgtEl>
                                        <p:attrNameLst>
                                          <p:attrName>style.visibility</p:attrName>
                                        </p:attrNameLst>
                                      </p:cBhvr>
                                      <p:to>
                                        <p:strVal val="visible"/>
                                      </p:to>
                                    </p:set>
                                    <p:anim calcmode="lin" valueType="num">
                                      <p:cBhvr additive="base">
                                        <p:cTn id="19" dur="500" fill="hold"/>
                                        <p:tgtEl>
                                          <p:spTgt spid="102407"/>
                                        </p:tgtEl>
                                        <p:attrNameLst>
                                          <p:attrName>ppt_x</p:attrName>
                                        </p:attrNameLst>
                                      </p:cBhvr>
                                      <p:tavLst>
                                        <p:tav tm="0">
                                          <p:val>
                                            <p:strVal val="0-#ppt_w/2"/>
                                          </p:val>
                                        </p:tav>
                                        <p:tav tm="100000">
                                          <p:val>
                                            <p:strVal val="#ppt_x"/>
                                          </p:val>
                                        </p:tav>
                                      </p:tavLst>
                                    </p:anim>
                                    <p:anim calcmode="lin" valueType="num">
                                      <p:cBhvr additive="base">
                                        <p:cTn id="20" dur="500" fill="hold"/>
                                        <p:tgtEl>
                                          <p:spTgt spid="1024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7" grpId="0" autoUpdateAnimBg="0"/>
      <p:bldP spid="102408" grpId="0"/>
      <p:bldP spid="1024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381000" y="381000"/>
            <a:ext cx="51990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8.3.2</a:t>
            </a:r>
            <a:r>
              <a:rPr kumimoji="1" lang="zh-CN" altLang="en-US" sz="2800" b="1" dirty="0">
                <a:solidFill>
                  <a:srgbClr val="341EA4"/>
                </a:solidFill>
                <a:latin typeface="楷体_GB2312" pitchFamily="49" charset="-122"/>
                <a:ea typeface="楷体_GB2312" pitchFamily="49" charset="-122"/>
              </a:rPr>
              <a:t> 比值控制系统类型</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(1)单闭环比值控制系统</a:t>
            </a:r>
          </a:p>
        </p:txBody>
      </p:sp>
      <p:graphicFrame>
        <p:nvGraphicFramePr>
          <p:cNvPr id="131075" name="Object 3"/>
          <p:cNvGraphicFramePr>
            <a:graphicFrameLocks noChangeAspect="1"/>
          </p:cNvGraphicFramePr>
          <p:nvPr/>
        </p:nvGraphicFramePr>
        <p:xfrm>
          <a:off x="533400" y="1676400"/>
          <a:ext cx="4038600" cy="2112963"/>
        </p:xfrm>
        <a:graphic>
          <a:graphicData uri="http://schemas.openxmlformats.org/presentationml/2006/ole">
            <mc:AlternateContent xmlns:mc="http://schemas.openxmlformats.org/markup-compatibility/2006">
              <mc:Choice xmlns:v="urn:schemas-microsoft-com:vml" Requires="v">
                <p:oleObj name="Picture2" r:id="rId2" imgW="3095244" imgH="1620012" progId="Word.Picture.8">
                  <p:embed/>
                </p:oleObj>
              </mc:Choice>
              <mc:Fallback>
                <p:oleObj name="Picture2" r:id="rId2" imgW="3095244" imgH="1620012"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4038600" cy="2112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76" name="Text Box 4"/>
          <p:cNvSpPr txBox="1">
            <a:spLocks noChangeArrowheads="1"/>
          </p:cNvSpPr>
          <p:nvPr/>
        </p:nvSpPr>
        <p:spPr bwMode="auto">
          <a:xfrm>
            <a:off x="5580063" y="1412875"/>
            <a:ext cx="3325812" cy="15696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左图(</a:t>
            </a:r>
            <a:r>
              <a:rPr kumimoji="1" lang="en-US" altLang="zh-CN" sz="2400" b="1" dirty="0">
                <a:solidFill>
                  <a:srgbClr val="341EA4"/>
                </a:solidFill>
                <a:latin typeface="Times New Roman" panose="02020603050405020304" pitchFamily="18" charset="0"/>
                <a:ea typeface="楷体_GB2312" pitchFamily="49" charset="-122"/>
              </a:rPr>
              <a:t>a)</a:t>
            </a:r>
            <a:r>
              <a:rPr kumimoji="1" lang="zh-CN" altLang="en-US" sz="2400" b="1" dirty="0">
                <a:solidFill>
                  <a:srgbClr val="341EA4"/>
                </a:solidFill>
                <a:latin typeface="Times New Roman" panose="02020603050405020304" pitchFamily="18" charset="0"/>
                <a:ea typeface="楷体_GB2312" pitchFamily="49" charset="-122"/>
              </a:rPr>
              <a:t>为一燃烧过程。</a:t>
            </a: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主动量：燃料流量</a:t>
            </a:r>
            <a:endParaRPr kumimoji="1" lang="en-US" altLang="zh-CN" sz="2400" b="1" dirty="0">
              <a:solidFill>
                <a:srgbClr val="341EA4"/>
              </a:solidFill>
              <a:latin typeface="Times New Roman" panose="02020603050405020304" pitchFamily="18" charset="0"/>
              <a:ea typeface="楷体_GB2312" pitchFamily="49" charset="-122"/>
            </a:endParaRPr>
          </a:p>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从动量：空气流量</a:t>
            </a:r>
          </a:p>
        </p:txBody>
      </p:sp>
      <p:sp>
        <p:nvSpPr>
          <p:cNvPr id="131078" name="Text Box 6">
            <a:hlinkClick r:id="rId4" action="ppaction://hlinkfile"/>
          </p:cNvPr>
          <p:cNvSpPr txBox="1">
            <a:spLocks noChangeArrowheads="1"/>
          </p:cNvSpPr>
          <p:nvPr/>
        </p:nvSpPr>
        <p:spPr bwMode="auto">
          <a:xfrm>
            <a:off x="990600" y="39624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a:t>
            </a:r>
            <a:r>
              <a:rPr kumimoji="1" lang="en-US" altLang="zh-CN" sz="2000" b="1" dirty="0">
                <a:solidFill>
                  <a:srgbClr val="341EA4"/>
                </a:solidFill>
                <a:latin typeface="Times New Roman" panose="02020603050405020304" pitchFamily="18" charset="0"/>
                <a:ea typeface="楷体_GB2312" pitchFamily="49" charset="-122"/>
              </a:rPr>
              <a:t>a) </a:t>
            </a:r>
            <a:r>
              <a:rPr kumimoji="1" lang="zh-CN" altLang="en-US" sz="2000" b="1" dirty="0">
                <a:solidFill>
                  <a:srgbClr val="341EA4"/>
                </a:solidFill>
                <a:latin typeface="Times New Roman" panose="02020603050405020304" pitchFamily="18" charset="0"/>
                <a:ea typeface="楷体_GB2312" pitchFamily="49" charset="-122"/>
              </a:rPr>
              <a:t>燃烧过程比值控制系统</a:t>
            </a:r>
            <a:endParaRPr kumimoji="1" lang="zh-CN" altLang="en-US" sz="2000" b="1" dirty="0">
              <a:solidFill>
                <a:srgbClr val="341EA4"/>
              </a:solidFill>
              <a:latin typeface="楷体_GB2312" pitchFamily="49" charset="-122"/>
              <a:ea typeface="楷体_GB2312" pitchFamily="49" charset="-122"/>
            </a:endParaRPr>
          </a:p>
        </p:txBody>
      </p:sp>
      <p:sp>
        <p:nvSpPr>
          <p:cNvPr id="131079" name="Text Box 7"/>
          <p:cNvSpPr txBox="1">
            <a:spLocks noChangeArrowheads="1"/>
          </p:cNvSpPr>
          <p:nvPr/>
        </p:nvSpPr>
        <p:spPr bwMode="auto">
          <a:xfrm>
            <a:off x="395288" y="5157788"/>
            <a:ext cx="3240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solidFill>
                  <a:srgbClr val="341EA4"/>
                </a:solidFill>
                <a:latin typeface="Times New Roman" panose="02020603050405020304" pitchFamily="18" charset="0"/>
                <a:ea typeface="楷体_GB2312" pitchFamily="49" charset="-122"/>
              </a:rPr>
              <a:t>(b)</a:t>
            </a:r>
            <a:r>
              <a:rPr kumimoji="1" lang="zh-CN" altLang="en-US" sz="2000" b="1" dirty="0">
                <a:solidFill>
                  <a:srgbClr val="341EA4"/>
                </a:solidFill>
                <a:latin typeface="Times New Roman" panose="02020603050405020304" pitchFamily="18" charset="0"/>
                <a:ea typeface="楷体_GB2312" pitchFamily="49" charset="-122"/>
              </a:rPr>
              <a:t>加热炉温度</a:t>
            </a:r>
            <a:r>
              <a:rPr kumimoji="1" lang="en-US" altLang="zh-CN" sz="2000" b="1" dirty="0">
                <a:solidFill>
                  <a:srgbClr val="341EA4"/>
                </a:solidFill>
                <a:latin typeface="Times New Roman" panose="02020603050405020304" pitchFamily="18" charset="0"/>
                <a:ea typeface="楷体_GB2312" pitchFamily="49" charset="-122"/>
              </a:rPr>
              <a:t>-</a:t>
            </a:r>
            <a:r>
              <a:rPr kumimoji="1" lang="zh-CN" altLang="en-US" sz="2000" b="1" dirty="0">
                <a:solidFill>
                  <a:srgbClr val="341EA4"/>
                </a:solidFill>
                <a:latin typeface="Times New Roman" panose="02020603050405020304" pitchFamily="18" charset="0"/>
                <a:ea typeface="楷体_GB2312" pitchFamily="49" charset="-122"/>
              </a:rPr>
              <a:t>压力串级控制系统方块图</a:t>
            </a:r>
            <a:endParaRPr kumimoji="1" lang="zh-CN" altLang="en-US" sz="2000" b="1" dirty="0">
              <a:solidFill>
                <a:srgbClr val="341EA4"/>
              </a:solidFill>
              <a:latin typeface="楷体_GB2312" pitchFamily="49" charset="-122"/>
              <a:ea typeface="楷体_GB2312" pitchFamily="49" charset="-122"/>
            </a:endParaRPr>
          </a:p>
        </p:txBody>
      </p:sp>
      <p:sp>
        <p:nvSpPr>
          <p:cNvPr id="131082" name="Text Box 10"/>
          <p:cNvSpPr txBox="1">
            <a:spLocks noChangeArrowheads="1"/>
          </p:cNvSpPr>
          <p:nvPr/>
        </p:nvSpPr>
        <p:spPr bwMode="auto">
          <a:xfrm>
            <a:off x="4724400" y="1676400"/>
            <a:ext cx="762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latin typeface="Times New Roman" panose="02020603050405020304" pitchFamily="18" charset="0"/>
                <a:ea typeface="楷体_GB2312" pitchFamily="49" charset="-122"/>
              </a:rPr>
              <a:t>8-12 </a:t>
            </a:r>
            <a:r>
              <a:rPr kumimoji="1" lang="zh-CN" altLang="en-US" sz="2000" b="1" dirty="0">
                <a:solidFill>
                  <a:srgbClr val="341EA4"/>
                </a:solidFill>
                <a:latin typeface="Times New Roman" panose="02020603050405020304" pitchFamily="18" charset="0"/>
                <a:ea typeface="楷体_GB2312" pitchFamily="49" charset="-122"/>
              </a:rPr>
              <a:t>单闭环比值控制系统</a:t>
            </a:r>
            <a:endParaRPr kumimoji="1" lang="zh-CN" altLang="en-US" sz="2000" b="1" dirty="0">
              <a:solidFill>
                <a:srgbClr val="341EA4"/>
              </a:solidFill>
              <a:latin typeface="楷体_GB2312" pitchFamily="49" charset="-122"/>
              <a:ea typeface="楷体_GB2312" pitchFamily="49" charset="-122"/>
            </a:endParaRPr>
          </a:p>
        </p:txBody>
      </p:sp>
      <p:sp>
        <p:nvSpPr>
          <p:cNvPr id="32777" name="Freeform 11"/>
          <p:cNvSpPr>
            <a:spLocks/>
          </p:cNvSpPr>
          <p:nvPr/>
        </p:nvSpPr>
        <p:spPr bwMode="auto">
          <a:xfrm>
            <a:off x="5435600" y="728663"/>
            <a:ext cx="85725" cy="3359150"/>
          </a:xfrm>
          <a:custGeom>
            <a:avLst/>
            <a:gdLst>
              <a:gd name="T0" fmla="*/ 2147483647 w 54"/>
              <a:gd name="T1" fmla="*/ 2147483647 h 2116"/>
              <a:gd name="T2" fmla="*/ 2147483647 w 54"/>
              <a:gd name="T3" fmla="*/ 2147483647 h 2116"/>
              <a:gd name="T4" fmla="*/ 0 w 54"/>
              <a:gd name="T5" fmla="*/ 2147483647 h 2116"/>
              <a:gd name="T6" fmla="*/ 2147483647 w 54"/>
              <a:gd name="T7" fmla="*/ 2147483647 h 2116"/>
              <a:gd name="T8" fmla="*/ 0 60000 65536"/>
              <a:gd name="T9" fmla="*/ 0 60000 65536"/>
              <a:gd name="T10" fmla="*/ 0 60000 65536"/>
              <a:gd name="T11" fmla="*/ 0 60000 65536"/>
              <a:gd name="T12" fmla="*/ 0 w 54"/>
              <a:gd name="T13" fmla="*/ 0 h 2116"/>
              <a:gd name="T14" fmla="*/ 54 w 54"/>
              <a:gd name="T15" fmla="*/ 2116 h 2116"/>
            </a:gdLst>
            <a:ahLst/>
            <a:cxnLst>
              <a:cxn ang="T8">
                <a:pos x="T0" y="T1"/>
              </a:cxn>
              <a:cxn ang="T9">
                <a:pos x="T2" y="T3"/>
              </a:cxn>
              <a:cxn ang="T10">
                <a:pos x="T4" y="T5"/>
              </a:cxn>
              <a:cxn ang="T11">
                <a:pos x="T6" y="T7"/>
              </a:cxn>
            </a:cxnLst>
            <a:rect l="T12" t="T13" r="T14" b="T15"/>
            <a:pathLst>
              <a:path w="54" h="2116">
                <a:moveTo>
                  <a:pt x="46" y="295"/>
                </a:moveTo>
                <a:cubicBezTo>
                  <a:pt x="54" y="590"/>
                  <a:pt x="54" y="2102"/>
                  <a:pt x="46" y="2109"/>
                </a:cubicBezTo>
                <a:cubicBezTo>
                  <a:pt x="38" y="2116"/>
                  <a:pt x="0" y="642"/>
                  <a:pt x="0" y="340"/>
                </a:cubicBezTo>
                <a:cubicBezTo>
                  <a:pt x="0" y="38"/>
                  <a:pt x="38" y="0"/>
                  <a:pt x="46" y="295"/>
                </a:cubicBezTo>
                <a:close/>
              </a:path>
            </a:pathLst>
          </a:custGeom>
          <a:solidFill>
            <a:srgbClr val="FFFF00"/>
          </a:solidFill>
          <a:ln w="9525">
            <a:solidFill>
              <a:srgbClr val="FFFF00"/>
            </a:solidFill>
            <a:round/>
            <a:headEnd/>
            <a:tailEnd/>
          </a:ln>
        </p:spPr>
        <p:txBody>
          <a:bodyPr>
            <a:spAutoFit/>
          </a:bodyPr>
          <a:lstStyle/>
          <a:p>
            <a:endParaRPr lang="zh-CN" altLang="en-US"/>
          </a:p>
        </p:txBody>
      </p:sp>
      <p:graphicFrame>
        <p:nvGraphicFramePr>
          <p:cNvPr id="131084" name="Object 12"/>
          <p:cNvGraphicFramePr>
            <a:graphicFrameLocks noChangeAspect="1"/>
          </p:cNvGraphicFramePr>
          <p:nvPr>
            <p:extLst>
              <p:ext uri="{D42A27DB-BD31-4B8C-83A1-F6EECF244321}">
                <p14:modId xmlns:p14="http://schemas.microsoft.com/office/powerpoint/2010/main" val="1329771806"/>
              </p:ext>
            </p:extLst>
          </p:nvPr>
        </p:nvGraphicFramePr>
        <p:xfrm>
          <a:off x="3995936" y="4131994"/>
          <a:ext cx="5003800" cy="2555875"/>
        </p:xfrm>
        <a:graphic>
          <a:graphicData uri="http://schemas.openxmlformats.org/presentationml/2006/ole">
            <mc:AlternateContent xmlns:mc="http://schemas.openxmlformats.org/markup-compatibility/2006">
              <mc:Choice xmlns:v="urn:schemas-microsoft-com:vml" Requires="v">
                <p:oleObj name="图片" r:id="rId5" imgW="5029200" imgH="2572512" progId="Word.Picture.8">
                  <p:embed/>
                </p:oleObj>
              </mc:Choice>
              <mc:Fallback>
                <p:oleObj name="图片" r:id="rId5" imgW="5029200" imgH="2572512"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4131994"/>
                        <a:ext cx="5003800" cy="2555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0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P spid="131078" grpId="0"/>
      <p:bldP spid="131079" grpId="0"/>
      <p:bldP spid="13108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23850" y="26035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楷体_GB2312" pitchFamily="49" charset="-122"/>
                <a:ea typeface="楷体_GB2312" pitchFamily="49" charset="-122"/>
              </a:rPr>
              <a:t>单闭环比值控制系统与串级控制系统的区别</a:t>
            </a:r>
            <a:endParaRPr kumimoji="1" lang="en-US" altLang="zh-CN" sz="2800" b="1" dirty="0">
              <a:solidFill>
                <a:srgbClr val="341EA4"/>
              </a:solidFill>
              <a:latin typeface="楷体_GB2312" pitchFamily="49" charset="-122"/>
              <a:ea typeface="楷体_GB2312" pitchFamily="49" charset="-122"/>
            </a:endParaRPr>
          </a:p>
        </p:txBody>
      </p:sp>
      <p:graphicFrame>
        <p:nvGraphicFramePr>
          <p:cNvPr id="203781" name="Object 5"/>
          <p:cNvGraphicFramePr>
            <a:graphicFrameLocks noChangeAspect="1"/>
          </p:cNvGraphicFramePr>
          <p:nvPr/>
        </p:nvGraphicFramePr>
        <p:xfrm>
          <a:off x="1763713" y="981075"/>
          <a:ext cx="5181600" cy="1595438"/>
        </p:xfrm>
        <a:graphic>
          <a:graphicData uri="http://schemas.openxmlformats.org/presentationml/2006/ole">
            <mc:AlternateContent xmlns:mc="http://schemas.openxmlformats.org/markup-compatibility/2006">
              <mc:Choice xmlns:v="urn:schemas-microsoft-com:vml" Requires="v">
                <p:oleObj name="Picture2" r:id="rId2" imgW="3895344" imgH="1200912" progId="Word.Picture.8">
                  <p:embed/>
                </p:oleObj>
              </mc:Choice>
              <mc:Fallback>
                <p:oleObj name="Picture2" r:id="rId2" imgW="3895344" imgH="12009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981075"/>
                        <a:ext cx="5181600" cy="159543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3" name="Text Box 7"/>
          <p:cNvSpPr txBox="1">
            <a:spLocks noChangeArrowheads="1"/>
          </p:cNvSpPr>
          <p:nvPr/>
        </p:nvSpPr>
        <p:spPr bwMode="auto">
          <a:xfrm>
            <a:off x="2555875" y="2636838"/>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solidFill>
                  <a:srgbClr val="341EA4"/>
                </a:solidFill>
                <a:latin typeface="Times New Roman" panose="02020603050405020304" pitchFamily="18" charset="0"/>
                <a:ea typeface="楷体_GB2312" pitchFamily="49" charset="-122"/>
              </a:rPr>
              <a:t>(a)</a:t>
            </a:r>
            <a:r>
              <a:rPr kumimoji="1" lang="zh-CN" altLang="en-US" sz="2000" b="1" dirty="0">
                <a:solidFill>
                  <a:srgbClr val="341EA4"/>
                </a:solidFill>
                <a:latin typeface="Times New Roman" panose="02020603050405020304" pitchFamily="18" charset="0"/>
                <a:ea typeface="楷体_GB2312" pitchFamily="49" charset="-122"/>
              </a:rPr>
              <a:t>单闭环比值控制系统方块图</a:t>
            </a:r>
            <a:endParaRPr kumimoji="1" lang="zh-CN" altLang="en-US" sz="2000" b="1" dirty="0">
              <a:solidFill>
                <a:srgbClr val="341EA4"/>
              </a:solidFill>
              <a:latin typeface="楷体_GB2312" pitchFamily="49" charset="-122"/>
              <a:ea typeface="楷体_GB2312" pitchFamily="49" charset="-122"/>
            </a:endParaRPr>
          </a:p>
        </p:txBody>
      </p:sp>
      <p:graphicFrame>
        <p:nvGraphicFramePr>
          <p:cNvPr id="203785" name="Object 9"/>
          <p:cNvGraphicFramePr>
            <a:graphicFrameLocks noChangeAspect="1"/>
          </p:cNvGraphicFramePr>
          <p:nvPr/>
        </p:nvGraphicFramePr>
        <p:xfrm>
          <a:off x="1042988" y="3213100"/>
          <a:ext cx="7086600" cy="3074988"/>
        </p:xfrm>
        <a:graphic>
          <a:graphicData uri="http://schemas.openxmlformats.org/presentationml/2006/ole">
            <mc:AlternateContent xmlns:mc="http://schemas.openxmlformats.org/markup-compatibility/2006">
              <mc:Choice xmlns:v="urn:schemas-microsoft-com:vml" Requires="v">
                <p:oleObj name="Picture2" r:id="rId4" imgW="5486400" imgH="2382012" progId="Word.Picture.8">
                  <p:embed/>
                </p:oleObj>
              </mc:Choice>
              <mc:Fallback>
                <p:oleObj name="Picture2" r:id="rId4" imgW="5486400" imgH="2382012"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213100"/>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6" name="Text Box 10"/>
          <p:cNvSpPr txBox="1">
            <a:spLocks noChangeArrowheads="1"/>
          </p:cNvSpPr>
          <p:nvPr/>
        </p:nvSpPr>
        <p:spPr bwMode="auto">
          <a:xfrm>
            <a:off x="2700338" y="6308725"/>
            <a:ext cx="4105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dirty="0">
                <a:solidFill>
                  <a:srgbClr val="341EA4"/>
                </a:solidFill>
                <a:latin typeface="Times New Roman" panose="02020603050405020304" pitchFamily="18" charset="0"/>
                <a:ea typeface="楷体_GB2312" pitchFamily="49" charset="-122"/>
              </a:rPr>
              <a:t>（</a:t>
            </a:r>
            <a:r>
              <a:rPr lang="en-US" altLang="zh-CN" sz="2000" b="1" dirty="0">
                <a:solidFill>
                  <a:srgbClr val="341EA4"/>
                </a:solidFill>
                <a:latin typeface="Times New Roman" panose="02020603050405020304" pitchFamily="18" charset="0"/>
                <a:ea typeface="楷体_GB2312" pitchFamily="49" charset="-122"/>
              </a:rPr>
              <a:t>b</a:t>
            </a:r>
            <a:r>
              <a:rPr lang="zh-CN" altLang="en-US" sz="2000" b="1" dirty="0">
                <a:solidFill>
                  <a:srgbClr val="341EA4"/>
                </a:solidFill>
                <a:latin typeface="Times New Roman" panose="02020603050405020304" pitchFamily="18" charset="0"/>
                <a:ea typeface="楷体_GB2312" pitchFamily="49" charset="-122"/>
              </a:rPr>
              <a:t>）串</a:t>
            </a:r>
            <a:r>
              <a:rPr kumimoji="1" lang="zh-CN" altLang="en-US" sz="2000" b="1" dirty="0">
                <a:solidFill>
                  <a:srgbClr val="341EA4"/>
                </a:solidFill>
                <a:latin typeface="Times New Roman" panose="02020603050405020304" pitchFamily="18" charset="0"/>
                <a:ea typeface="楷体_GB2312" pitchFamily="49" charset="-122"/>
              </a:rPr>
              <a:t>级控制系统方块图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37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3" grpId="0"/>
      <p:bldP spid="20378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468313" y="1628775"/>
            <a:ext cx="7345362"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结构上：</a:t>
            </a:r>
          </a:p>
          <a:p>
            <a:pPr eaLnBrk="1" hangingPunct="1">
              <a:lnSpc>
                <a:spcPct val="120000"/>
              </a:lnSpc>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在单闭环比值控制系统中，系统没有主对象、主控制器；而串级控制系统是有的。</a:t>
            </a:r>
          </a:p>
          <a:p>
            <a:pPr eaLnBrk="1" hangingPunct="1">
              <a:lnSpc>
                <a:spcPct val="120000"/>
              </a:lnSpc>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在串级控制系统中，</a:t>
            </a:r>
            <a:r>
              <a:rPr kumimoji="1" lang="zh-CN" altLang="en-US" sz="2800" b="1" dirty="0">
                <a:solidFill>
                  <a:srgbClr val="CC3300"/>
                </a:solidFill>
                <a:latin typeface="Times New Roman" panose="02020603050405020304" pitchFamily="18" charset="0"/>
                <a:ea typeface="楷体_GB2312" pitchFamily="49" charset="-122"/>
              </a:rPr>
              <a:t>副变量</a:t>
            </a:r>
            <a:r>
              <a:rPr kumimoji="1" lang="zh-CN" altLang="en-US" sz="2800" b="1" dirty="0">
                <a:solidFill>
                  <a:srgbClr val="341EA4"/>
                </a:solidFill>
                <a:latin typeface="Times New Roman" panose="02020603050405020304" pitchFamily="18" charset="0"/>
                <a:ea typeface="楷体_GB2312" pitchFamily="49" charset="-122"/>
              </a:rPr>
              <a:t>是操纵变量到主被控变量之间的一个中间变量，</a:t>
            </a:r>
            <a:r>
              <a:rPr kumimoji="1" lang="zh-CN" altLang="en-US" sz="2800" b="1" dirty="0">
                <a:solidFill>
                  <a:srgbClr val="CC3300"/>
                </a:solidFill>
                <a:latin typeface="Times New Roman" panose="02020603050405020304" pitchFamily="18" charset="0"/>
                <a:ea typeface="楷体_GB2312" pitchFamily="49" charset="-122"/>
              </a:rPr>
              <a:t>会影响主被控变量</a:t>
            </a:r>
            <a:r>
              <a:rPr kumimoji="1" lang="zh-CN" altLang="en-US" sz="2800" b="1" dirty="0">
                <a:solidFill>
                  <a:srgbClr val="341EA4"/>
                </a:solidFill>
                <a:latin typeface="Times New Roman" panose="02020603050405020304" pitchFamily="18" charset="0"/>
                <a:ea typeface="楷体_GB2312" pitchFamily="49" charset="-122"/>
              </a:rPr>
              <a:t>，在</a:t>
            </a:r>
            <a:r>
              <a:rPr kumimoji="1" lang="zh-CN" altLang="en-US" sz="2800" b="1" dirty="0">
                <a:solidFill>
                  <a:srgbClr val="CC3300"/>
                </a:solidFill>
                <a:latin typeface="Times New Roman" panose="02020603050405020304" pitchFamily="18" charset="0"/>
                <a:ea typeface="楷体_GB2312" pitchFamily="49" charset="-122"/>
              </a:rPr>
              <a:t>比值中</a:t>
            </a: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从动量不会影响主动量</a:t>
            </a:r>
            <a:r>
              <a:rPr kumimoji="1" lang="zh-CN" altLang="en-US"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CC3300"/>
                </a:solidFill>
                <a:latin typeface="Times New Roman" panose="02020603050405020304" pitchFamily="18" charset="0"/>
                <a:ea typeface="楷体_GB2312" pitchFamily="49" charset="-122"/>
              </a:rPr>
              <a:t>——本质区别</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83305" name="Text Box 9"/>
          <p:cNvSpPr txBox="1">
            <a:spLocks noChangeArrowheads="1"/>
          </p:cNvSpPr>
          <p:nvPr/>
        </p:nvSpPr>
        <p:spPr bwMode="auto">
          <a:xfrm>
            <a:off x="395288" y="692150"/>
            <a:ext cx="741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单闭环比值控制系统与串级控制系统的区别：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33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33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biLevel thresh="50000"/>
            <a:extLst>
              <a:ext uri="{28A0092B-C50C-407E-A947-70E740481C1C}">
                <a14:useLocalDpi xmlns:a14="http://schemas.microsoft.com/office/drawing/2010/main" val="0"/>
              </a:ext>
            </a:extLst>
          </a:blip>
          <a:srcRect/>
          <a:stretch>
            <a:fillRect/>
          </a:stretch>
        </p:blipFill>
        <p:spPr bwMode="auto">
          <a:xfrm>
            <a:off x="1116013" y="836613"/>
            <a:ext cx="74866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Text Box 10"/>
          <p:cNvSpPr txBox="1">
            <a:spLocks noChangeArrowheads="1"/>
          </p:cNvSpPr>
          <p:nvPr/>
        </p:nvSpPr>
        <p:spPr bwMode="auto">
          <a:xfrm>
            <a:off x="1835150" y="6084999"/>
            <a:ext cx="612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单闭环比值控制系统带检测控制点的流程图</a:t>
            </a:r>
            <a:endParaRPr kumimoji="1" lang="zh-CN" altLang="en-US" sz="2400" b="1" dirty="0">
              <a:solidFill>
                <a:srgbClr val="341EA4"/>
              </a:solidFill>
              <a:latin typeface="楷体_GB2312" pitchFamily="49" charset="-122"/>
              <a:ea typeface="楷体_GB2312" pitchFamily="49" charset="-122"/>
            </a:endParaRPr>
          </a:p>
        </p:txBody>
      </p:sp>
      <p:sp>
        <p:nvSpPr>
          <p:cNvPr id="4" name="Text Box 10"/>
          <p:cNvSpPr txBox="1">
            <a:spLocks noChangeArrowheads="1"/>
          </p:cNvSpPr>
          <p:nvPr/>
        </p:nvSpPr>
        <p:spPr bwMode="auto">
          <a:xfrm>
            <a:off x="539750" y="260350"/>
            <a:ext cx="460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楷体_GB2312" pitchFamily="49" charset="-122"/>
                <a:ea typeface="楷体_GB2312" pitchFamily="49" charset="-122"/>
              </a:rPr>
              <a:t>比值控制有相乘方案与相除方案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95536" y="1988840"/>
            <a:ext cx="82804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        采用相乘方案的从动量控制系统是一个</a:t>
            </a:r>
            <a:r>
              <a:rPr kumimoji="1" lang="zh-CN" altLang="en-US" sz="2800" b="1" dirty="0">
                <a:solidFill>
                  <a:srgbClr val="CC3300"/>
                </a:solidFill>
                <a:latin typeface="Times New Roman" panose="02020603050405020304" pitchFamily="18" charset="0"/>
                <a:ea typeface="楷体_GB2312" pitchFamily="49" charset="-122"/>
              </a:rPr>
              <a:t>随动控制系统。</a:t>
            </a:r>
            <a:endParaRPr kumimoji="1" lang="en-US" altLang="zh-CN" sz="2800" b="1" dirty="0">
              <a:solidFill>
                <a:srgbClr val="CC3300"/>
              </a:solidFill>
              <a:latin typeface="Times New Roman" panose="02020603050405020304" pitchFamily="18" charset="0"/>
              <a:ea typeface="楷体_GB2312" pitchFamily="49" charset="-122"/>
            </a:endParaRPr>
          </a:p>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        采用相除方案的从动量控制系统是一个</a:t>
            </a:r>
            <a:r>
              <a:rPr kumimoji="1" lang="zh-CN" altLang="en-US" sz="2800" b="1" dirty="0">
                <a:solidFill>
                  <a:srgbClr val="CC3300"/>
                </a:solidFill>
                <a:latin typeface="Times New Roman" panose="02020603050405020304" pitchFamily="18" charset="0"/>
                <a:ea typeface="楷体_GB2312" pitchFamily="49" charset="-122"/>
              </a:rPr>
              <a:t>定值控制系统。</a:t>
            </a:r>
          </a:p>
          <a:p>
            <a:pPr eaLnBrk="1" hangingPunct="1">
              <a:lnSpc>
                <a:spcPct val="120000"/>
              </a:lnSpc>
              <a:spcBef>
                <a:spcPct val="50000"/>
              </a:spcBef>
            </a:pPr>
            <a:r>
              <a:rPr kumimoji="1" lang="zh-CN" altLang="en-US" sz="2800" b="1"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单闭环比值控制系统能克服</a:t>
            </a:r>
            <a:r>
              <a:rPr kumimoji="1" lang="zh-CN" altLang="en-US" sz="2800" b="1" dirty="0">
                <a:solidFill>
                  <a:srgbClr val="CC3300"/>
                </a:solidFill>
                <a:latin typeface="Times New Roman" panose="02020603050405020304" pitchFamily="18" charset="0"/>
                <a:ea typeface="楷体_GB2312" pitchFamily="49" charset="-122"/>
              </a:rPr>
              <a:t>从动量的波动，</a:t>
            </a:r>
            <a:r>
              <a:rPr kumimoji="1" lang="zh-CN" altLang="en-US" sz="2800" b="1" dirty="0">
                <a:solidFill>
                  <a:srgbClr val="341EA4"/>
                </a:solidFill>
                <a:latin typeface="Times New Roman" panose="02020603050405020304" pitchFamily="18" charset="0"/>
                <a:ea typeface="楷体_GB2312" pitchFamily="49" charset="-122"/>
              </a:rPr>
              <a:t>使其随主动量的变化而变化，并使它们保持比值关系</a:t>
            </a:r>
            <a:r>
              <a:rPr kumimoji="1" lang="zh-CN" altLang="en-US" sz="2800" b="1" dirty="0">
                <a:latin typeface="Times New Roman" panose="02020603050405020304" pitchFamily="18" charset="0"/>
                <a:ea typeface="楷体_GB2312" pitchFamily="49" charset="-122"/>
              </a:rPr>
              <a:t>。</a:t>
            </a:r>
          </a:p>
        </p:txBody>
      </p:sp>
      <p:sp>
        <p:nvSpPr>
          <p:cNvPr id="99331" name="Text Box 4"/>
          <p:cNvSpPr txBox="1">
            <a:spLocks noChangeArrowheads="1"/>
          </p:cNvSpPr>
          <p:nvPr/>
        </p:nvSpPr>
        <p:spPr bwMode="auto">
          <a:xfrm>
            <a:off x="468313" y="981075"/>
            <a:ext cx="172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CC3300"/>
                </a:solidFill>
                <a:latin typeface="Arial Black" panose="020B0A04020102020204" pitchFamily="34" charset="0"/>
                <a:ea typeface="楷体_GB2312" pitchFamily="49" charset="-122"/>
              </a:rPr>
              <a:t>结论：</a:t>
            </a:r>
            <a:endParaRPr lang="en-US" altLang="zh-CN" sz="3200" b="1">
              <a:solidFill>
                <a:srgbClr val="CC3300"/>
              </a:solidFill>
              <a:latin typeface="Arial Black" panose="020B0A040201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73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73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Box 3"/>
          <p:cNvSpPr txBox="1">
            <a:spLocks noChangeArrowheads="1"/>
          </p:cNvSpPr>
          <p:nvPr/>
        </p:nvSpPr>
        <p:spPr bwMode="auto">
          <a:xfrm>
            <a:off x="428625" y="1143000"/>
            <a:ext cx="8535988"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CC3300"/>
                </a:solidFill>
                <a:latin typeface="楷体_GB2312" pitchFamily="49" charset="-122"/>
                <a:ea typeface="楷体_GB2312" pitchFamily="49" charset="-122"/>
              </a:rPr>
              <a:t>在单闭环控制系统的基础上，增加一个对主动量的控制系统，就构成了双闭环比值控制系统。框图如下：</a:t>
            </a:r>
          </a:p>
        </p:txBody>
      </p:sp>
      <p:sp>
        <p:nvSpPr>
          <p:cNvPr id="132104" name="Text Box 8"/>
          <p:cNvSpPr txBox="1">
            <a:spLocks noChangeArrowheads="1"/>
          </p:cNvSpPr>
          <p:nvPr/>
        </p:nvSpPr>
        <p:spPr bwMode="auto">
          <a:xfrm>
            <a:off x="250825" y="404813"/>
            <a:ext cx="4105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CC3300"/>
                </a:solidFill>
                <a:latin typeface="楷体_GB2312" pitchFamily="49" charset="-122"/>
                <a:ea typeface="楷体_GB2312" pitchFamily="49" charset="-122"/>
              </a:rPr>
              <a:t>(2)双闭环比值控制系统</a:t>
            </a:r>
          </a:p>
        </p:txBody>
      </p:sp>
      <p:graphicFrame>
        <p:nvGraphicFramePr>
          <p:cNvPr id="132105" name="Object 9"/>
          <p:cNvGraphicFramePr>
            <a:graphicFrameLocks noChangeAspect="1"/>
          </p:cNvGraphicFramePr>
          <p:nvPr/>
        </p:nvGraphicFramePr>
        <p:xfrm>
          <a:off x="971550" y="2665413"/>
          <a:ext cx="6840538" cy="3114675"/>
        </p:xfrm>
        <a:graphic>
          <a:graphicData uri="http://schemas.openxmlformats.org/presentationml/2006/ole">
            <mc:AlternateContent xmlns:mc="http://schemas.openxmlformats.org/markup-compatibility/2006">
              <mc:Choice xmlns:v="urn:schemas-microsoft-com:vml" Requires="v">
                <p:oleObj name="图片" r:id="rId2" imgW="4600956" imgH="2100072" progId="Word.Picture.8">
                  <p:embed/>
                </p:oleObj>
              </mc:Choice>
              <mc:Fallback>
                <p:oleObj name="图片" r:id="rId2" imgW="4600956" imgH="210007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665413"/>
                        <a:ext cx="6840538" cy="311467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6" name="Text Box 10"/>
          <p:cNvSpPr txBox="1">
            <a:spLocks noChangeArrowheads="1"/>
          </p:cNvSpPr>
          <p:nvPr/>
        </p:nvSpPr>
        <p:spPr bwMode="auto">
          <a:xfrm>
            <a:off x="1547813" y="6021388"/>
            <a:ext cx="626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341EA4"/>
                </a:solidFill>
                <a:latin typeface="Times New Roman" panose="02020603050405020304" pitchFamily="18" charset="0"/>
                <a:ea typeface="楷体_GB2312" pitchFamily="49" charset="-122"/>
              </a:rPr>
              <a:t>8-13 </a:t>
            </a:r>
            <a:r>
              <a:rPr kumimoji="1" lang="zh-CN" altLang="en-US" sz="2400" b="1">
                <a:solidFill>
                  <a:srgbClr val="341EA4"/>
                </a:solidFill>
                <a:latin typeface="Times New Roman" panose="02020603050405020304" pitchFamily="18" charset="0"/>
                <a:ea typeface="楷体_GB2312" pitchFamily="49" charset="-122"/>
              </a:rPr>
              <a:t>双闭环比值控制系统方块图（相乘方案）</a:t>
            </a:r>
            <a:endParaRPr kumimoji="1" lang="zh-CN" altLang="en-US" sz="2400" b="1">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p:bldP spid="13210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1835150" y="3789363"/>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ea typeface="楷体_GB2312" pitchFamily="49" charset="-122"/>
              </a:rPr>
              <a:t>8-13 </a:t>
            </a:r>
            <a:r>
              <a:rPr kumimoji="1" lang="zh-CN" altLang="en-US" sz="2400" b="1" dirty="0">
                <a:latin typeface="Times New Roman" panose="02020603050405020304" pitchFamily="18" charset="0"/>
                <a:ea typeface="楷体_GB2312" pitchFamily="49" charset="-122"/>
              </a:rPr>
              <a:t>双闭环比值控制系统方块图</a:t>
            </a:r>
            <a:endParaRPr kumimoji="1" lang="zh-CN" altLang="en-US" sz="2400" b="1" dirty="0">
              <a:latin typeface="楷体_GB2312" pitchFamily="49" charset="-122"/>
              <a:ea typeface="楷体_GB2312" pitchFamily="49" charset="-122"/>
            </a:endParaRPr>
          </a:p>
        </p:txBody>
      </p:sp>
      <p:sp>
        <p:nvSpPr>
          <p:cNvPr id="162820" name="Text Box 4"/>
          <p:cNvSpPr txBox="1">
            <a:spLocks noChangeArrowheads="1"/>
          </p:cNvSpPr>
          <p:nvPr/>
        </p:nvSpPr>
        <p:spPr bwMode="auto">
          <a:xfrm>
            <a:off x="381000" y="4419600"/>
            <a:ext cx="8458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solidFill>
                  <a:srgbClr val="CC3300"/>
                </a:solidFill>
                <a:latin typeface="楷体_GB2312" pitchFamily="49" charset="-122"/>
                <a:ea typeface="楷体_GB2312" pitchFamily="49" charset="-122"/>
              </a:rPr>
              <a:t>    </a:t>
            </a:r>
            <a:r>
              <a:rPr kumimoji="1" lang="zh-CN" altLang="en-US" sz="2800" b="1" dirty="0">
                <a:solidFill>
                  <a:srgbClr val="CC3300"/>
                </a:solidFill>
                <a:latin typeface="楷体_GB2312" pitchFamily="49" charset="-122"/>
                <a:ea typeface="楷体_GB2312" pitchFamily="49" charset="-122"/>
              </a:rPr>
              <a:t>采用相乘方案的双闭环控制系统</a:t>
            </a:r>
            <a:r>
              <a:rPr kumimoji="1" lang="zh-CN" altLang="en-US" sz="2800" b="1" dirty="0">
                <a:solidFill>
                  <a:srgbClr val="341EA4"/>
                </a:solidFill>
                <a:latin typeface="楷体_GB2312" pitchFamily="49" charset="-122"/>
                <a:ea typeface="楷体_GB2312" pitchFamily="49" charset="-122"/>
              </a:rPr>
              <a:t>实际上是由一个</a:t>
            </a:r>
            <a:r>
              <a:rPr kumimoji="1" lang="zh-CN" altLang="en-US" sz="2800" b="1" dirty="0">
                <a:solidFill>
                  <a:srgbClr val="CC3300"/>
                </a:solidFill>
                <a:latin typeface="楷体_GB2312" pitchFamily="49" charset="-122"/>
                <a:ea typeface="楷体_GB2312" pitchFamily="49" charset="-122"/>
              </a:rPr>
              <a:t>定值控制系统</a:t>
            </a:r>
            <a:r>
              <a:rPr kumimoji="1" lang="zh-CN" altLang="en-US" sz="2800" b="1" dirty="0">
                <a:solidFill>
                  <a:srgbClr val="341EA4"/>
                </a:solidFill>
                <a:latin typeface="楷体_GB2312" pitchFamily="49" charset="-122"/>
                <a:ea typeface="楷体_GB2312" pitchFamily="49" charset="-122"/>
              </a:rPr>
              <a:t>和一个</a:t>
            </a:r>
            <a:r>
              <a:rPr kumimoji="1" lang="zh-CN" altLang="en-US" sz="2800" b="1" dirty="0">
                <a:solidFill>
                  <a:srgbClr val="CC3300"/>
                </a:solidFill>
                <a:latin typeface="楷体_GB2312" pitchFamily="49" charset="-122"/>
                <a:ea typeface="楷体_GB2312" pitchFamily="49" charset="-122"/>
              </a:rPr>
              <a:t>随动控制系统</a:t>
            </a:r>
            <a:r>
              <a:rPr kumimoji="1" lang="zh-CN" altLang="en-US" sz="2800" b="1" dirty="0">
                <a:solidFill>
                  <a:srgbClr val="341EA4"/>
                </a:solidFill>
                <a:latin typeface="楷体_GB2312" pitchFamily="49" charset="-122"/>
                <a:ea typeface="楷体_GB2312" pitchFamily="49" charset="-122"/>
              </a:rPr>
              <a:t>组成，它不仅能保持从动量与主动量之间的比值，而且能保证总流量不变。</a:t>
            </a:r>
          </a:p>
          <a:p>
            <a:pPr eaLnBrk="1" hangingPunct="1">
              <a:spcBef>
                <a:spcPct val="50000"/>
              </a:spcBef>
            </a:pPr>
            <a:r>
              <a:rPr kumimoji="1" lang="zh-CN" altLang="en-US" sz="2800" b="1" dirty="0">
                <a:solidFill>
                  <a:srgbClr val="CC3300"/>
                </a:solidFill>
                <a:latin typeface="楷体_GB2312" pitchFamily="49" charset="-122"/>
                <a:ea typeface="楷体_GB2312" pitchFamily="49" charset="-122"/>
              </a:rPr>
              <a:t>适用场合：</a:t>
            </a:r>
            <a:r>
              <a:rPr kumimoji="1" lang="zh-CN" altLang="en-US" sz="2800" b="1" dirty="0">
                <a:solidFill>
                  <a:srgbClr val="341EA4"/>
                </a:solidFill>
                <a:latin typeface="楷体_GB2312" pitchFamily="49" charset="-122"/>
                <a:ea typeface="楷体_GB2312" pitchFamily="49" charset="-122"/>
              </a:rPr>
              <a:t>主要应用于</a:t>
            </a:r>
            <a:r>
              <a:rPr kumimoji="1" lang="zh-CN" altLang="en-US" sz="2800" b="1" dirty="0">
                <a:solidFill>
                  <a:srgbClr val="CC3300"/>
                </a:solidFill>
                <a:latin typeface="楷体_GB2312" pitchFamily="49" charset="-122"/>
                <a:ea typeface="楷体_GB2312" pitchFamily="49" charset="-122"/>
              </a:rPr>
              <a:t>总流量</a:t>
            </a:r>
            <a:r>
              <a:rPr kumimoji="1" lang="zh-CN" altLang="en-US" sz="2800" b="1" dirty="0">
                <a:solidFill>
                  <a:srgbClr val="341EA4"/>
                </a:solidFill>
                <a:latin typeface="楷体_GB2312" pitchFamily="49" charset="-122"/>
                <a:ea typeface="楷体_GB2312" pitchFamily="49" charset="-122"/>
              </a:rPr>
              <a:t>需要调整的场合。</a:t>
            </a:r>
          </a:p>
        </p:txBody>
      </p:sp>
      <p:graphicFrame>
        <p:nvGraphicFramePr>
          <p:cNvPr id="162821" name="Object 5"/>
          <p:cNvGraphicFramePr>
            <a:graphicFrameLocks noChangeAspect="1"/>
          </p:cNvGraphicFramePr>
          <p:nvPr>
            <p:extLst>
              <p:ext uri="{D42A27DB-BD31-4B8C-83A1-F6EECF244321}">
                <p14:modId xmlns:p14="http://schemas.microsoft.com/office/powerpoint/2010/main" val="2472207864"/>
              </p:ext>
            </p:extLst>
          </p:nvPr>
        </p:nvGraphicFramePr>
        <p:xfrm>
          <a:off x="899592" y="764704"/>
          <a:ext cx="6427787" cy="2927350"/>
        </p:xfrm>
        <a:graphic>
          <a:graphicData uri="http://schemas.openxmlformats.org/presentationml/2006/ole">
            <mc:AlternateContent xmlns:mc="http://schemas.openxmlformats.org/markup-compatibility/2006">
              <mc:Choice xmlns:v="urn:schemas-microsoft-com:vml" Requires="v">
                <p:oleObj name="图片" r:id="rId2" imgW="4600956" imgH="2100072" progId="Word.Picture.8">
                  <p:embed/>
                </p:oleObj>
              </mc:Choice>
              <mc:Fallback>
                <p:oleObj name="图片" r:id="rId2" imgW="4600956" imgH="210007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764704"/>
                        <a:ext cx="6427787" cy="292735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21" name="Object 5"/>
          <p:cNvGraphicFramePr>
            <a:graphicFrameLocks noChangeAspect="1"/>
          </p:cNvGraphicFramePr>
          <p:nvPr>
            <p:extLst>
              <p:ext uri="{D42A27DB-BD31-4B8C-83A1-F6EECF244321}">
                <p14:modId xmlns:p14="http://schemas.microsoft.com/office/powerpoint/2010/main" val="3682169140"/>
              </p:ext>
            </p:extLst>
          </p:nvPr>
        </p:nvGraphicFramePr>
        <p:xfrm>
          <a:off x="971600" y="332656"/>
          <a:ext cx="6427787" cy="2927350"/>
        </p:xfrm>
        <a:graphic>
          <a:graphicData uri="http://schemas.openxmlformats.org/presentationml/2006/ole">
            <mc:AlternateContent xmlns:mc="http://schemas.openxmlformats.org/markup-compatibility/2006">
              <mc:Choice xmlns:v="urn:schemas-microsoft-com:vml" Requires="v">
                <p:oleObj name="图片" r:id="rId2" imgW="4600956" imgH="2100072" progId="Word.Picture.8">
                  <p:embed/>
                </p:oleObj>
              </mc:Choice>
              <mc:Fallback>
                <p:oleObj name="图片" r:id="rId2" imgW="4600956" imgH="2100072" progId="Word.Picture.8">
                  <p:embed/>
                  <p:pic>
                    <p:nvPicPr>
                      <p:cNvPr id="16282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32656"/>
                        <a:ext cx="6427787" cy="292735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9"/>
          <p:cNvGraphicFramePr>
            <a:graphicFrameLocks noChangeAspect="1"/>
          </p:cNvGraphicFramePr>
          <p:nvPr>
            <p:extLst>
              <p:ext uri="{D42A27DB-BD31-4B8C-83A1-F6EECF244321}">
                <p14:modId xmlns:p14="http://schemas.microsoft.com/office/powerpoint/2010/main" val="215219346"/>
              </p:ext>
            </p:extLst>
          </p:nvPr>
        </p:nvGraphicFramePr>
        <p:xfrm>
          <a:off x="539552" y="3450356"/>
          <a:ext cx="7086600" cy="3074988"/>
        </p:xfrm>
        <a:graphic>
          <a:graphicData uri="http://schemas.openxmlformats.org/presentationml/2006/ole">
            <mc:AlternateContent xmlns:mc="http://schemas.openxmlformats.org/markup-compatibility/2006">
              <mc:Choice xmlns:v="urn:schemas-microsoft-com:vml" Requires="v">
                <p:oleObj name="Picture2" r:id="rId4" imgW="5486400" imgH="2382012" progId="Word.Picture.8">
                  <p:embed/>
                </p:oleObj>
              </mc:Choice>
              <mc:Fallback>
                <p:oleObj name="Picture2" r:id="rId4" imgW="5486400" imgH="2382012" progId="Word.Picture.8">
                  <p:embed/>
                  <p:pic>
                    <p:nvPicPr>
                      <p:cNvPr id="20378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450356"/>
                        <a:ext cx="7086600" cy="3074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297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50825" y="908050"/>
            <a:ext cx="3529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(3)变比值控制系统</a:t>
            </a:r>
          </a:p>
        </p:txBody>
      </p:sp>
      <p:sp>
        <p:nvSpPr>
          <p:cNvPr id="133126" name="Text Box 6"/>
          <p:cNvSpPr txBox="1">
            <a:spLocks noChangeArrowheads="1"/>
          </p:cNvSpPr>
          <p:nvPr/>
        </p:nvSpPr>
        <p:spPr bwMode="auto">
          <a:xfrm>
            <a:off x="539750" y="2708275"/>
            <a:ext cx="792003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楷体_GB2312" pitchFamily="49" charset="-122"/>
                <a:ea typeface="楷体_GB2312" pitchFamily="49" charset="-122"/>
              </a:rPr>
              <a:t>    </a:t>
            </a:r>
            <a:r>
              <a:rPr kumimoji="1" lang="zh-CN" altLang="en-US" sz="2800" b="1" dirty="0">
                <a:solidFill>
                  <a:srgbClr val="341EA4"/>
                </a:solidFill>
                <a:latin typeface="楷体_GB2312" pitchFamily="49" charset="-122"/>
                <a:ea typeface="楷体_GB2312" pitchFamily="49" charset="-122"/>
              </a:rPr>
              <a:t>在有些生产过程中，需要两种物料的比值按具体的工矿而改变，此时就需用变比值控制系统。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419" name="Object 3"/>
          <p:cNvGraphicFramePr>
            <a:graphicFrameLocks noChangeAspect="1"/>
          </p:cNvGraphicFramePr>
          <p:nvPr/>
        </p:nvGraphicFramePr>
        <p:xfrm>
          <a:off x="4211638" y="1700213"/>
          <a:ext cx="4724400" cy="2952750"/>
        </p:xfrm>
        <a:graphic>
          <a:graphicData uri="http://schemas.openxmlformats.org/presentationml/2006/ole">
            <mc:AlternateContent xmlns:mc="http://schemas.openxmlformats.org/markup-compatibility/2006">
              <mc:Choice xmlns:v="urn:schemas-microsoft-com:vml" Requires="v">
                <p:oleObj name="Picture2" r:id="rId2" imgW="3657600" imgH="2286000" progId="Word.Picture.8">
                  <p:embed/>
                </p:oleObj>
              </mc:Choice>
              <mc:Fallback>
                <p:oleObj name="Picture2" r:id="rId2" imgW="3657600" imgH="2286000"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700213"/>
                        <a:ext cx="4724400" cy="2952750"/>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0" name="Text Box 4"/>
          <p:cNvSpPr txBox="1">
            <a:spLocks noChangeArrowheads="1"/>
          </p:cNvSpPr>
          <p:nvPr/>
        </p:nvSpPr>
        <p:spPr bwMode="auto">
          <a:xfrm>
            <a:off x="5220072" y="486916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楷体_GB2312" pitchFamily="49" charset="-122"/>
              </a:rPr>
              <a:t>8-14 变比值控制系统</a:t>
            </a:r>
          </a:p>
        </p:txBody>
      </p:sp>
      <p:sp>
        <p:nvSpPr>
          <p:cNvPr id="188421" name="Text Box 5"/>
          <p:cNvSpPr txBox="1">
            <a:spLocks noChangeArrowheads="1"/>
          </p:cNvSpPr>
          <p:nvPr/>
        </p:nvSpPr>
        <p:spPr bwMode="auto">
          <a:xfrm>
            <a:off x="250825" y="476250"/>
            <a:ext cx="40322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右图是合成氨生产过程中煤造气工段的变比值控制系统示意图。</a:t>
            </a:r>
          </a:p>
        </p:txBody>
      </p:sp>
      <p:sp>
        <p:nvSpPr>
          <p:cNvPr id="188422" name="Text Box 6"/>
          <p:cNvSpPr txBox="1">
            <a:spLocks noChangeArrowheads="1"/>
          </p:cNvSpPr>
          <p:nvPr/>
        </p:nvSpPr>
        <p:spPr bwMode="auto">
          <a:xfrm>
            <a:off x="467544" y="5304696"/>
            <a:ext cx="8064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从结构上看，实际上是水蒸气、半水煤气的比值串级控制系统。</a:t>
            </a:r>
            <a:r>
              <a:rPr lang="zh-CN" altLang="en-US" sz="2000" dirty="0"/>
              <a:t>半水煤气的成份是一种合成氨原料气，是氮气，氧气，氢气，一氧化碳，水蒸汽混合物，可燃成分主要是氢气和一氧化碳，与氮气的比例为</a:t>
            </a:r>
            <a:r>
              <a:rPr lang="en-US" altLang="zh-CN" sz="2000" dirty="0"/>
              <a:t>3.1</a:t>
            </a:r>
            <a:r>
              <a:rPr lang="zh-CN" altLang="en-US" sz="2000" dirty="0"/>
              <a:t>～</a:t>
            </a:r>
            <a:r>
              <a:rPr lang="en-US" altLang="zh-CN" sz="2000" dirty="0"/>
              <a:t>3.2</a:t>
            </a:r>
            <a:r>
              <a:rPr lang="zh-CN" altLang="en-US" sz="2000" dirty="0"/>
              <a:t>。</a:t>
            </a:r>
            <a:endParaRPr kumimoji="1" lang="zh-CN" altLang="en-US" sz="2000" b="1" dirty="0">
              <a:solidFill>
                <a:srgbClr val="341EA4"/>
              </a:solidFill>
              <a:latin typeface="Times New Roman" panose="02020603050405020304" pitchFamily="18" charset="0"/>
              <a:ea typeface="楷体_GB2312" pitchFamily="49" charset="-122"/>
            </a:endParaRPr>
          </a:p>
        </p:txBody>
      </p:sp>
      <p:sp>
        <p:nvSpPr>
          <p:cNvPr id="188423" name="Text Box 7"/>
          <p:cNvSpPr txBox="1">
            <a:spLocks noChangeArrowheads="1"/>
          </p:cNvSpPr>
          <p:nvPr/>
        </p:nvSpPr>
        <p:spPr bwMode="auto">
          <a:xfrm>
            <a:off x="4248150" y="476250"/>
            <a:ext cx="489585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目的是使变换炉触煤层的温度恒定在工艺要求的设定值上。</a:t>
            </a:r>
          </a:p>
        </p:txBody>
      </p:sp>
      <p:sp>
        <p:nvSpPr>
          <p:cNvPr id="188424" name="Text Box 8"/>
          <p:cNvSpPr txBox="1">
            <a:spLocks noChangeArrowheads="1"/>
          </p:cNvSpPr>
          <p:nvPr/>
        </p:nvSpPr>
        <p:spPr bwMode="auto">
          <a:xfrm>
            <a:off x="250825" y="2133600"/>
            <a:ext cx="403225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在生产过程中，半水煤气与水蒸气的量需保持一定的比值，而且其比值系数要能随一段触煤层的温度变化而变化，才能在较大负荷变化下保持良好的控制质量。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P spid="188421" grpId="0" autoUpdateAnimBg="0"/>
      <p:bldP spid="188422" grpId="0"/>
      <p:bldP spid="188423" grpId="0" animBg="1" autoUpdateAnimBg="0"/>
      <p:bldP spid="1884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74" name="Object 2"/>
          <p:cNvGraphicFramePr>
            <a:graphicFrameLocks noChangeAspect="1"/>
          </p:cNvGraphicFramePr>
          <p:nvPr/>
        </p:nvGraphicFramePr>
        <p:xfrm>
          <a:off x="1258888" y="981075"/>
          <a:ext cx="4751387" cy="2436813"/>
        </p:xfrm>
        <a:graphic>
          <a:graphicData uri="http://schemas.openxmlformats.org/presentationml/2006/ole">
            <mc:AlternateContent xmlns:mc="http://schemas.openxmlformats.org/markup-compatibility/2006">
              <mc:Choice xmlns:v="urn:schemas-microsoft-com:vml" Requires="v">
                <p:oleObj name="Picture2" r:id="rId2" imgW="3677412" imgH="1886712" progId="Word.Picture.8">
                  <p:embed/>
                </p:oleObj>
              </mc:Choice>
              <mc:Fallback>
                <p:oleObj name="Picture2" r:id="rId2" imgW="3677412" imgH="1886712"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981075"/>
                        <a:ext cx="4751387" cy="2436813"/>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5" name="Text Box 3"/>
          <p:cNvSpPr txBox="1">
            <a:spLocks noChangeArrowheads="1"/>
          </p:cNvSpPr>
          <p:nvPr/>
        </p:nvSpPr>
        <p:spPr bwMode="auto">
          <a:xfrm>
            <a:off x="845952" y="4077072"/>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燃料压力的波动</a:t>
            </a:r>
          </a:p>
        </p:txBody>
      </p:sp>
      <p:sp>
        <p:nvSpPr>
          <p:cNvPr id="207876" name="Text Box 4">
            <a:hlinkClick r:id="rId4"/>
          </p:cNvPr>
          <p:cNvSpPr txBox="1">
            <a:spLocks noChangeArrowheads="1"/>
          </p:cNvSpPr>
          <p:nvPr/>
        </p:nvSpPr>
        <p:spPr bwMode="auto">
          <a:xfrm>
            <a:off x="1908175" y="3429000"/>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CC3300"/>
                </a:solidFill>
                <a:latin typeface="Times New Roman" panose="02020603050405020304" pitchFamily="18" charset="0"/>
                <a:ea typeface="楷体_GB2312" pitchFamily="49" charset="-122"/>
              </a:rPr>
              <a:t>加热炉温度控制系统</a:t>
            </a:r>
          </a:p>
        </p:txBody>
      </p:sp>
      <p:sp>
        <p:nvSpPr>
          <p:cNvPr id="207877" name="Text Box 5"/>
          <p:cNvSpPr txBox="1">
            <a:spLocks noChangeArrowheads="1"/>
          </p:cNvSpPr>
          <p:nvPr/>
        </p:nvSpPr>
        <p:spPr bwMode="auto">
          <a:xfrm>
            <a:off x="250825" y="260350"/>
            <a:ext cx="835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chemeClr val="accent2"/>
                </a:solidFill>
                <a:latin typeface="Times New Roman" panose="02020603050405020304" pitchFamily="18" charset="0"/>
                <a:ea typeface="楷体_GB2312" pitchFamily="49" charset="-122"/>
              </a:rPr>
              <a:t>该加热炉控制系统的</a:t>
            </a:r>
            <a:r>
              <a:rPr kumimoji="1" lang="zh-CN" altLang="en-US" sz="2800" b="1" dirty="0">
                <a:solidFill>
                  <a:srgbClr val="CC3300"/>
                </a:solidFill>
                <a:latin typeface="Times New Roman" panose="02020603050405020304" pitchFamily="18" charset="0"/>
                <a:ea typeface="楷体_GB2312" pitchFamily="49" charset="-122"/>
              </a:rPr>
              <a:t>主要扰动</a:t>
            </a:r>
            <a:r>
              <a:rPr kumimoji="1" lang="zh-CN" altLang="en-US" sz="2800" b="1" dirty="0">
                <a:solidFill>
                  <a:schemeClr val="accent2"/>
                </a:solidFill>
                <a:latin typeface="Times New Roman" panose="02020603050405020304" pitchFamily="18" charset="0"/>
                <a:ea typeface="楷体_GB2312" pitchFamily="49" charset="-122"/>
              </a:rPr>
              <a:t>有哪些呢？</a:t>
            </a:r>
          </a:p>
        </p:txBody>
      </p:sp>
      <p:sp>
        <p:nvSpPr>
          <p:cNvPr id="207879" name="Text Box 7"/>
          <p:cNvSpPr txBox="1">
            <a:spLocks noChangeArrowheads="1"/>
          </p:cNvSpPr>
          <p:nvPr/>
        </p:nvSpPr>
        <p:spPr bwMode="auto">
          <a:xfrm>
            <a:off x="845952" y="47244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燃料热值的波动</a:t>
            </a:r>
          </a:p>
        </p:txBody>
      </p:sp>
      <p:sp>
        <p:nvSpPr>
          <p:cNvPr id="207880" name="Text Box 8"/>
          <p:cNvSpPr txBox="1">
            <a:spLocks noChangeArrowheads="1"/>
          </p:cNvSpPr>
          <p:nvPr/>
        </p:nvSpPr>
        <p:spPr bwMode="auto">
          <a:xfrm>
            <a:off x="827088" y="544512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原料流量的调整或波动</a:t>
            </a:r>
          </a:p>
        </p:txBody>
      </p:sp>
      <p:sp>
        <p:nvSpPr>
          <p:cNvPr id="207881" name="Text Box 9"/>
          <p:cNvSpPr txBox="1">
            <a:spLocks noChangeArrowheads="1"/>
          </p:cNvSpPr>
          <p:nvPr/>
        </p:nvSpPr>
        <p:spPr bwMode="auto">
          <a:xfrm>
            <a:off x="827088" y="616585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zh-CN" altLang="en-US" sz="2800" b="1" dirty="0">
                <a:solidFill>
                  <a:srgbClr val="341EA4"/>
                </a:solidFill>
                <a:latin typeface="Times New Roman" panose="02020603050405020304" pitchFamily="18" charset="0"/>
                <a:ea typeface="楷体_GB2312" pitchFamily="49" charset="-122"/>
              </a:rPr>
              <a:t>原料入口温度的波动等</a:t>
            </a:r>
          </a:p>
        </p:txBody>
      </p:sp>
      <p:sp>
        <p:nvSpPr>
          <p:cNvPr id="207882" name="Text Box 10"/>
          <p:cNvSpPr txBox="1">
            <a:spLocks noChangeArrowheads="1"/>
          </p:cNvSpPr>
          <p:nvPr/>
        </p:nvSpPr>
        <p:spPr bwMode="auto">
          <a:xfrm>
            <a:off x="5219700" y="3933825"/>
            <a:ext cx="36004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如果我们对每种扰动都进行控制，肯定满足工艺要求。但是，这样控制系统就变得非常复杂、成本大大提高。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8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8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78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78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8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7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9" grpId="0"/>
      <p:bldP spid="207880" grpId="0"/>
      <p:bldP spid="207881" grpId="0"/>
      <p:bldP spid="20788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p:cNvGraphicFramePr>
            <a:graphicFrameLocks noChangeAspect="1"/>
          </p:cNvGraphicFramePr>
          <p:nvPr/>
        </p:nvGraphicFramePr>
        <p:xfrm>
          <a:off x="468313" y="549275"/>
          <a:ext cx="8313737" cy="2166938"/>
        </p:xfrm>
        <a:graphic>
          <a:graphicData uri="http://schemas.openxmlformats.org/presentationml/2006/ole">
            <mc:AlternateContent xmlns:mc="http://schemas.openxmlformats.org/markup-compatibility/2006">
              <mc:Choice xmlns:v="urn:schemas-microsoft-com:vml" Requires="v">
                <p:oleObj name="Picture2" r:id="rId2" imgW="5734812" imgH="1495044" progId="Word.Picture.8">
                  <p:embed/>
                </p:oleObj>
              </mc:Choice>
              <mc:Fallback>
                <p:oleObj name="Picture2" r:id="rId2" imgW="5734812" imgH="1495044"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549275"/>
                        <a:ext cx="8313737" cy="2166938"/>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47" name="Text Box 3"/>
          <p:cNvSpPr txBox="1">
            <a:spLocks noChangeArrowheads="1"/>
          </p:cNvSpPr>
          <p:nvPr/>
        </p:nvSpPr>
        <p:spPr bwMode="auto">
          <a:xfrm>
            <a:off x="539750" y="4149725"/>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该控制系统控制精度高，虽然系统结构较复杂，但应用范围较广。</a:t>
            </a:r>
          </a:p>
        </p:txBody>
      </p:sp>
      <p:sp>
        <p:nvSpPr>
          <p:cNvPr id="134148" name="Text Box 4"/>
          <p:cNvSpPr txBox="1">
            <a:spLocks noChangeArrowheads="1"/>
          </p:cNvSpPr>
          <p:nvPr/>
        </p:nvSpPr>
        <p:spPr bwMode="auto">
          <a:xfrm>
            <a:off x="2627313" y="2997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8-15变比值控制系统方块图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4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395288" y="620713"/>
            <a:ext cx="4551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8.3.3</a:t>
            </a:r>
            <a:r>
              <a:rPr kumimoji="1" lang="zh-CN" altLang="en-US" sz="2800" b="1" dirty="0">
                <a:solidFill>
                  <a:srgbClr val="341EA4"/>
                </a:solidFill>
                <a:latin typeface="楷体_GB2312" pitchFamily="49" charset="-122"/>
                <a:ea typeface="楷体_GB2312" pitchFamily="49" charset="-122"/>
              </a:rPr>
              <a:t> 比值系数的计算</a:t>
            </a:r>
          </a:p>
        </p:txBody>
      </p:sp>
      <p:sp>
        <p:nvSpPr>
          <p:cNvPr id="189443" name="Text Box 3"/>
          <p:cNvSpPr txBox="1">
            <a:spLocks noChangeArrowheads="1"/>
          </p:cNvSpPr>
          <p:nvPr/>
        </p:nvSpPr>
        <p:spPr bwMode="auto">
          <a:xfrm>
            <a:off x="539552" y="2276872"/>
            <a:ext cx="81375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CC3300"/>
                </a:solidFill>
                <a:latin typeface="楷体_GB2312" pitchFamily="49" charset="-122"/>
                <a:ea typeface="楷体_GB2312" pitchFamily="49" charset="-122"/>
              </a:rPr>
              <a:t>比值系数</a:t>
            </a:r>
            <a:r>
              <a:rPr kumimoji="1" lang="en-US" altLang="zh-CN" sz="2800" b="1" dirty="0">
                <a:solidFill>
                  <a:srgbClr val="CC3300"/>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是设置于比值函数模块或比值控制器(</a:t>
            </a:r>
            <a:r>
              <a:rPr kumimoji="1" lang="en-US" altLang="zh-CN" sz="2800" b="1" dirty="0">
                <a:solidFill>
                  <a:srgbClr val="341EA4"/>
                </a:solidFill>
                <a:latin typeface="Times New Roman" panose="02020603050405020304" pitchFamily="18" charset="0"/>
                <a:ea typeface="楷体_GB2312" pitchFamily="49" charset="-122"/>
              </a:rPr>
              <a:t>RC)</a:t>
            </a:r>
            <a:r>
              <a:rPr kumimoji="1" lang="zh-CN" altLang="en-US" sz="2800" b="1" dirty="0">
                <a:solidFill>
                  <a:srgbClr val="341EA4"/>
                </a:solidFill>
                <a:latin typeface="Times New Roman" panose="02020603050405020304" pitchFamily="18" charset="0"/>
                <a:ea typeface="楷体_GB2312" pitchFamily="49" charset="-122"/>
              </a:rPr>
              <a:t>的参数。</a:t>
            </a:r>
          </a:p>
          <a:p>
            <a:pPr eaLnBrk="1" hangingPunct="1">
              <a:lnSpc>
                <a:spcPct val="125000"/>
              </a:lnSpc>
              <a:spcBef>
                <a:spcPct val="50000"/>
              </a:spcBef>
            </a:pPr>
            <a:endParaRPr kumimoji="1" lang="zh-CN" altLang="en-US" sz="2800" b="1" dirty="0">
              <a:solidFill>
                <a:srgbClr val="341EA4"/>
              </a:solidFill>
              <a:latin typeface="Times New Roman" panose="02020603050405020304" pitchFamily="18" charset="0"/>
              <a:ea typeface="楷体_GB2312" pitchFamily="49" charset="-122"/>
            </a:endParaRPr>
          </a:p>
          <a:p>
            <a:pPr eaLnBrk="1" hangingPunct="1">
              <a:lnSpc>
                <a:spcPct val="125000"/>
              </a:lnSpc>
              <a:spcBef>
                <a:spcPct val="50000"/>
              </a:spcBef>
            </a:pPr>
            <a:r>
              <a:rPr kumimoji="1" lang="zh-CN" altLang="en-US" sz="2800" b="1" dirty="0">
                <a:solidFill>
                  <a:srgbClr val="CC3300"/>
                </a:solidFill>
                <a:latin typeface="Times New Roman" panose="02020603050405020304" pitchFamily="18" charset="0"/>
                <a:ea typeface="楷体_GB2312" pitchFamily="49" charset="-122"/>
              </a:rPr>
              <a:t>流量比</a:t>
            </a:r>
            <a:r>
              <a:rPr kumimoji="1" lang="en-US" altLang="zh-CN" sz="2800" b="1" dirty="0">
                <a:solidFill>
                  <a:srgbClr val="CC3300"/>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是流量</a:t>
            </a:r>
            <a:r>
              <a:rPr kumimoji="1" lang="en-US" altLang="zh-CN" sz="2800" b="1" dirty="0">
                <a:solidFill>
                  <a:srgbClr val="341EA4"/>
                </a:solidFill>
                <a:latin typeface="Times New Roman" panose="02020603050405020304" pitchFamily="18" charset="0"/>
                <a:ea typeface="楷体_GB2312" pitchFamily="49" charset="-122"/>
              </a:rPr>
              <a:t>F</a:t>
            </a:r>
            <a:r>
              <a:rPr kumimoji="1" lang="en-US" altLang="zh-CN" sz="1600" b="1" dirty="0">
                <a:solidFill>
                  <a:srgbClr val="341EA4"/>
                </a:solidFill>
                <a:latin typeface="Times New Roman" panose="02020603050405020304" pitchFamily="18" charset="0"/>
                <a:ea typeface="楷体_GB2312" pitchFamily="49" charset="-122"/>
              </a:rPr>
              <a:t>S</a:t>
            </a:r>
            <a:r>
              <a:rPr kumimoji="1" lang="en-US" altLang="zh-CN" sz="2800" b="1" dirty="0">
                <a:solidFill>
                  <a:srgbClr val="341EA4"/>
                </a:solidFill>
                <a:latin typeface="Times New Roman" panose="02020603050405020304" pitchFamily="18" charset="0"/>
                <a:ea typeface="楷体_GB2312" pitchFamily="49" charset="-122"/>
              </a:rPr>
              <a:t>(F</a:t>
            </a:r>
            <a:r>
              <a:rPr kumimoji="1" lang="en-US" altLang="zh-CN" sz="1600" b="1" dirty="0">
                <a:solidFill>
                  <a:srgbClr val="341EA4"/>
                </a:solidFill>
                <a:latin typeface="Times New Roman" panose="02020603050405020304" pitchFamily="18" charset="0"/>
                <a:ea typeface="楷体_GB2312" pitchFamily="49" charset="-122"/>
              </a:rPr>
              <a:t>2</a:t>
            </a:r>
            <a:r>
              <a:rPr kumimoji="1" lang="en-US" altLang="zh-CN"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Times New Roman" panose="02020603050405020304" pitchFamily="18" charset="0"/>
                <a:ea typeface="楷体_GB2312" pitchFamily="49" charset="-122"/>
              </a:rPr>
              <a:t> </a:t>
            </a:r>
            <a:r>
              <a:rPr kumimoji="1" lang="en-US" altLang="zh-CN" sz="2800" b="1" dirty="0">
                <a:solidFill>
                  <a:srgbClr val="341EA4"/>
                </a:solidFill>
                <a:latin typeface="Times New Roman" panose="02020603050405020304" pitchFamily="18" charset="0"/>
                <a:ea typeface="楷体_GB2312" pitchFamily="49" charset="-122"/>
              </a:rPr>
              <a:t>/ F</a:t>
            </a:r>
            <a:r>
              <a:rPr kumimoji="1" lang="en-US" altLang="zh-CN" sz="1600" b="1" dirty="0">
                <a:solidFill>
                  <a:srgbClr val="341EA4"/>
                </a:solidFill>
                <a:latin typeface="Times New Roman" panose="02020603050405020304" pitchFamily="18" charset="0"/>
                <a:ea typeface="楷体_GB2312" pitchFamily="49" charset="-122"/>
              </a:rPr>
              <a:t>M</a:t>
            </a:r>
            <a:r>
              <a:rPr kumimoji="1" lang="en-US" altLang="zh-CN" sz="2800" b="1" dirty="0">
                <a:solidFill>
                  <a:srgbClr val="341EA4"/>
                </a:solidFill>
                <a:latin typeface="Times New Roman" panose="02020603050405020304" pitchFamily="18" charset="0"/>
                <a:ea typeface="楷体_GB2312" pitchFamily="49" charset="-122"/>
              </a:rPr>
              <a:t>(F</a:t>
            </a:r>
            <a:r>
              <a:rPr kumimoji="1" lang="en-US" altLang="zh-CN" sz="1600" b="1" dirty="0">
                <a:solidFill>
                  <a:srgbClr val="341EA4"/>
                </a:solidFill>
                <a:latin typeface="Times New Roman" panose="02020603050405020304" pitchFamily="18" charset="0"/>
                <a:ea typeface="楷体_GB2312" pitchFamily="49" charset="-122"/>
              </a:rPr>
              <a:t>1</a:t>
            </a:r>
            <a:r>
              <a:rPr kumimoji="1" lang="en-US" altLang="zh-CN" sz="2800" b="1" dirty="0">
                <a:solidFill>
                  <a:srgbClr val="341EA4"/>
                </a:solidFill>
                <a:latin typeface="Times New Roman" panose="02020603050405020304" pitchFamily="18" charset="0"/>
                <a:ea typeface="楷体_GB2312" pitchFamily="49" charset="-122"/>
              </a:rPr>
              <a:t>)</a:t>
            </a:r>
            <a:r>
              <a:rPr kumimoji="1" lang="zh-CN" altLang="en-US" sz="2800" b="1" dirty="0">
                <a:solidFill>
                  <a:srgbClr val="341EA4"/>
                </a:solidFill>
                <a:latin typeface="Times New Roman" panose="02020603050405020304" pitchFamily="18" charset="0"/>
                <a:ea typeface="楷体_GB2312" pitchFamily="49" charset="-122"/>
              </a:rPr>
              <a:t>的比值。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a:spLocks noChangeArrowheads="1"/>
          </p:cNvSpPr>
          <p:nvPr/>
        </p:nvSpPr>
        <p:spPr bwMode="auto">
          <a:xfrm>
            <a:off x="395288" y="1989138"/>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在相乘方案中，当采用电动单元组合仪表时，流量</a:t>
            </a:r>
            <a:r>
              <a:rPr kumimoji="1" lang="en-US" altLang="zh-CN" sz="2800" b="1" dirty="0">
                <a:solidFill>
                  <a:srgbClr val="341EA4"/>
                </a:solidFill>
                <a:latin typeface="Times New Roman" panose="02020603050405020304" pitchFamily="18" charset="0"/>
                <a:ea typeface="楷体_GB2312" pitchFamily="49" charset="-122"/>
              </a:rPr>
              <a:t>q</a:t>
            </a:r>
            <a:r>
              <a:rPr kumimoji="1" lang="zh-CN" altLang="en-US" sz="2800" b="1" dirty="0">
                <a:solidFill>
                  <a:srgbClr val="341EA4"/>
                </a:solidFill>
                <a:latin typeface="Times New Roman" panose="02020603050405020304" pitchFamily="18" charset="0"/>
                <a:ea typeface="楷体_GB2312" pitchFamily="49" charset="-122"/>
              </a:rPr>
              <a:t>与变送器输出电流</a:t>
            </a:r>
            <a:r>
              <a:rPr kumimoji="1" lang="en-US" altLang="zh-CN" sz="2800" b="1" dirty="0">
                <a:solidFill>
                  <a:srgbClr val="341EA4"/>
                </a:solidFill>
                <a:latin typeface="Times New Roman" panose="02020603050405020304" pitchFamily="18" charset="0"/>
                <a:ea typeface="楷体_GB2312" pitchFamily="49" charset="-122"/>
              </a:rPr>
              <a:t>I</a:t>
            </a:r>
            <a:r>
              <a:rPr kumimoji="1" lang="zh-CN" altLang="en-US" sz="2800" b="1" dirty="0">
                <a:solidFill>
                  <a:srgbClr val="341EA4"/>
                </a:solidFill>
                <a:latin typeface="Times New Roman" panose="02020603050405020304" pitchFamily="18" charset="0"/>
                <a:ea typeface="楷体_GB2312" pitchFamily="49" charset="-122"/>
              </a:rPr>
              <a:t>的对应关系是</a:t>
            </a:r>
          </a:p>
        </p:txBody>
      </p:sp>
      <p:graphicFrame>
        <p:nvGraphicFramePr>
          <p:cNvPr id="221186" name="Object 2"/>
          <p:cNvGraphicFramePr>
            <a:graphicFrameLocks noChangeAspect="1"/>
          </p:cNvGraphicFramePr>
          <p:nvPr/>
        </p:nvGraphicFramePr>
        <p:xfrm>
          <a:off x="2700338" y="3141663"/>
          <a:ext cx="3429000" cy="942975"/>
        </p:xfrm>
        <a:graphic>
          <a:graphicData uri="http://schemas.openxmlformats.org/presentationml/2006/ole">
            <mc:AlternateContent xmlns:mc="http://schemas.openxmlformats.org/markup-compatibility/2006">
              <mc:Choice xmlns:v="urn:schemas-microsoft-com:vml" Requires="v">
                <p:oleObj name="Equation" r:id="rId2" imgW="1752600" imgH="482600" progId="Equation.DSMT4">
                  <p:embed/>
                </p:oleObj>
              </mc:Choice>
              <mc:Fallback>
                <p:oleObj name="Equation" r:id="rId2" imgW="1752600" imgH="482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141663"/>
                        <a:ext cx="3429000" cy="942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198" name="Text Box 6"/>
          <p:cNvSpPr txBox="1">
            <a:spLocks noChangeArrowheads="1"/>
          </p:cNvSpPr>
          <p:nvPr/>
        </p:nvSpPr>
        <p:spPr bwMode="auto">
          <a:xfrm>
            <a:off x="395288" y="414972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其中,</a:t>
            </a:r>
            <a:r>
              <a:rPr kumimoji="1" lang="en-US" altLang="zh-CN" sz="2800" b="1" dirty="0" err="1">
                <a:solidFill>
                  <a:srgbClr val="341EA4"/>
                </a:solidFill>
                <a:latin typeface="Times New Roman" panose="02020603050405020304" pitchFamily="18" charset="0"/>
                <a:ea typeface="楷体_GB2312" pitchFamily="49" charset="-122"/>
              </a:rPr>
              <a:t>q</a:t>
            </a:r>
            <a:r>
              <a:rPr kumimoji="1" lang="en-US" altLang="zh-CN" b="1" dirty="0" err="1">
                <a:solidFill>
                  <a:srgbClr val="341EA4"/>
                </a:solidFill>
                <a:latin typeface="Times New Roman" panose="02020603050405020304" pitchFamily="18" charset="0"/>
                <a:ea typeface="楷体_GB2312" pitchFamily="49" charset="-122"/>
              </a:rPr>
              <a:t>max</a:t>
            </a:r>
            <a:r>
              <a:rPr kumimoji="1" lang="zh-CN" altLang="en-US" sz="2800" b="1" dirty="0">
                <a:solidFill>
                  <a:srgbClr val="341EA4"/>
                </a:solidFill>
                <a:latin typeface="Times New Roman" panose="02020603050405020304" pitchFamily="18" charset="0"/>
                <a:ea typeface="楷体_GB2312" pitchFamily="49" charset="-122"/>
              </a:rPr>
              <a:t>是变送器量程</a:t>
            </a:r>
            <a:r>
              <a:rPr kumimoji="1" lang="en-US" altLang="zh-CN" sz="2800" b="1" dirty="0">
                <a:solidFill>
                  <a:srgbClr val="341EA4"/>
                </a:solidFill>
                <a:latin typeface="Times New Roman" panose="02020603050405020304" pitchFamily="18" charset="0"/>
                <a:ea typeface="楷体_GB2312" pitchFamily="49" charset="-122"/>
              </a:rPr>
              <a:t>。</a:t>
            </a:r>
          </a:p>
        </p:txBody>
      </p:sp>
      <p:sp>
        <p:nvSpPr>
          <p:cNvPr id="136199" name="Text Box 7"/>
          <p:cNvSpPr txBox="1">
            <a:spLocks noChangeArrowheads="1"/>
          </p:cNvSpPr>
          <p:nvPr/>
        </p:nvSpPr>
        <p:spPr bwMode="auto">
          <a:xfrm>
            <a:off x="395288" y="476250"/>
            <a:ext cx="5545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(1)流量与其测量信号呈线性关系（用差压变送器时带有开方器）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1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304800" y="457200"/>
            <a:ext cx="3475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从动量流量调节器的</a:t>
            </a:r>
            <a:r>
              <a:rPr kumimoji="1" lang="zh-CN" altLang="en-US" sz="2800" b="1" dirty="0">
                <a:solidFill>
                  <a:srgbClr val="CC3300"/>
                </a:solidFill>
                <a:latin typeface="Times New Roman" panose="02020603050405020304" pitchFamily="18" charset="0"/>
                <a:ea typeface="楷体_GB2312" pitchFamily="49" charset="-122"/>
              </a:rPr>
              <a:t>测量信号</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37220" name="Object 4"/>
          <p:cNvGraphicFramePr>
            <a:graphicFrameLocks noChangeAspect="1"/>
          </p:cNvGraphicFramePr>
          <p:nvPr>
            <p:extLst>
              <p:ext uri="{D42A27DB-BD31-4B8C-83A1-F6EECF244321}">
                <p14:modId xmlns:p14="http://schemas.microsoft.com/office/powerpoint/2010/main" val="1124749187"/>
              </p:ext>
            </p:extLst>
          </p:nvPr>
        </p:nvGraphicFramePr>
        <p:xfrm>
          <a:off x="3669204" y="655936"/>
          <a:ext cx="3976688" cy="942975"/>
        </p:xfrm>
        <a:graphic>
          <a:graphicData uri="http://schemas.openxmlformats.org/presentationml/2006/ole">
            <mc:AlternateContent xmlns:mc="http://schemas.openxmlformats.org/markup-compatibility/2006">
              <mc:Choice xmlns:v="urn:schemas-microsoft-com:vml" Requires="v">
                <p:oleObj name="Equation" r:id="rId2" imgW="2031840" imgH="482400" progId="Equation.DSMT4">
                  <p:embed/>
                </p:oleObj>
              </mc:Choice>
              <mc:Fallback>
                <p:oleObj name="Equation" r:id="rId2" imgW="2031840" imgH="482400" progId="Equation.DSMT4">
                  <p:embed/>
                  <p:pic>
                    <p:nvPicPr>
                      <p:cNvPr id="0" name="Object 4"/>
                      <p:cNvPicPr>
                        <a:picLocks noChangeAspect="1" noChangeArrowheads="1"/>
                      </p:cNvPicPr>
                      <p:nvPr/>
                    </p:nvPicPr>
                    <p:blipFill>
                      <a:blip r:embed="rId3"/>
                      <a:srcRect/>
                      <a:stretch>
                        <a:fillRect/>
                      </a:stretch>
                    </p:blipFill>
                    <p:spPr bwMode="auto">
                      <a:xfrm>
                        <a:off x="3669204" y="655936"/>
                        <a:ext cx="3976688" cy="942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1" name="Text Box 5"/>
          <p:cNvSpPr txBox="1">
            <a:spLocks noChangeArrowheads="1"/>
          </p:cNvSpPr>
          <p:nvPr/>
        </p:nvSpPr>
        <p:spPr bwMode="auto">
          <a:xfrm>
            <a:off x="304800" y="1844675"/>
            <a:ext cx="12382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设定</a:t>
            </a:r>
          </a:p>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信号</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37222" name="Object 6"/>
          <p:cNvGraphicFramePr>
            <a:graphicFrameLocks noChangeAspect="1"/>
          </p:cNvGraphicFramePr>
          <p:nvPr>
            <p:extLst>
              <p:ext uri="{D42A27DB-BD31-4B8C-83A1-F6EECF244321}">
                <p14:modId xmlns:p14="http://schemas.microsoft.com/office/powerpoint/2010/main" val="4220609373"/>
              </p:ext>
            </p:extLst>
          </p:nvPr>
        </p:nvGraphicFramePr>
        <p:xfrm>
          <a:off x="1771650" y="1916113"/>
          <a:ext cx="6586538" cy="942975"/>
        </p:xfrm>
        <a:graphic>
          <a:graphicData uri="http://schemas.openxmlformats.org/presentationml/2006/ole">
            <mc:AlternateContent xmlns:mc="http://schemas.openxmlformats.org/markup-compatibility/2006">
              <mc:Choice xmlns:v="urn:schemas-microsoft-com:vml" Requires="v">
                <p:oleObj name="Equation" r:id="rId4" imgW="3365280" imgH="482400" progId="Equation.DSMT4">
                  <p:embed/>
                </p:oleObj>
              </mc:Choice>
              <mc:Fallback>
                <p:oleObj name="Equation" r:id="rId4" imgW="3365280" imgH="482400" progId="Equation.DSMT4">
                  <p:embed/>
                  <p:pic>
                    <p:nvPicPr>
                      <p:cNvPr id="0" name="Object 6"/>
                      <p:cNvPicPr>
                        <a:picLocks noChangeAspect="1" noChangeArrowheads="1"/>
                      </p:cNvPicPr>
                      <p:nvPr/>
                    </p:nvPicPr>
                    <p:blipFill>
                      <a:blip r:embed="rId5"/>
                      <a:srcRect/>
                      <a:stretch>
                        <a:fillRect/>
                      </a:stretch>
                    </p:blipFill>
                    <p:spPr bwMode="auto">
                      <a:xfrm>
                        <a:off x="1771650" y="1916113"/>
                        <a:ext cx="6586538" cy="9429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3" name="Text Box 7"/>
          <p:cNvSpPr txBox="1">
            <a:spLocks noChangeArrowheads="1"/>
          </p:cNvSpPr>
          <p:nvPr/>
        </p:nvSpPr>
        <p:spPr bwMode="auto">
          <a:xfrm>
            <a:off x="304800" y="3500438"/>
            <a:ext cx="12239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控制</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结果</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137224" name="Object 8"/>
          <p:cNvGraphicFramePr>
            <a:graphicFrameLocks noChangeAspect="1"/>
          </p:cNvGraphicFramePr>
          <p:nvPr>
            <p:extLst>
              <p:ext uri="{D42A27DB-BD31-4B8C-83A1-F6EECF244321}">
                <p14:modId xmlns:p14="http://schemas.microsoft.com/office/powerpoint/2010/main" val="759166631"/>
              </p:ext>
            </p:extLst>
          </p:nvPr>
        </p:nvGraphicFramePr>
        <p:xfrm>
          <a:off x="1611313" y="3595688"/>
          <a:ext cx="4217987" cy="927100"/>
        </p:xfrm>
        <a:graphic>
          <a:graphicData uri="http://schemas.openxmlformats.org/presentationml/2006/ole">
            <mc:AlternateContent xmlns:mc="http://schemas.openxmlformats.org/markup-compatibility/2006">
              <mc:Choice xmlns:v="urn:schemas-microsoft-com:vml" Requires="v">
                <p:oleObj name="Equation" r:id="rId6" imgW="2197080" imgH="482400" progId="Equation.DSMT4">
                  <p:embed/>
                </p:oleObj>
              </mc:Choice>
              <mc:Fallback>
                <p:oleObj name="Equation" r:id="rId6" imgW="2197080" imgH="482400" progId="Equation.DSMT4">
                  <p:embed/>
                  <p:pic>
                    <p:nvPicPr>
                      <p:cNvPr id="0" name="Object 8"/>
                      <p:cNvPicPr>
                        <a:picLocks noChangeAspect="1" noChangeArrowheads="1"/>
                      </p:cNvPicPr>
                      <p:nvPr/>
                    </p:nvPicPr>
                    <p:blipFill>
                      <a:blip r:embed="rId7"/>
                      <a:srcRect/>
                      <a:stretch>
                        <a:fillRect/>
                      </a:stretch>
                    </p:blipFill>
                    <p:spPr bwMode="auto">
                      <a:xfrm>
                        <a:off x="1611313" y="3595688"/>
                        <a:ext cx="4217987" cy="9271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5" name="Text Box 9"/>
          <p:cNvSpPr txBox="1">
            <a:spLocks noChangeArrowheads="1"/>
          </p:cNvSpPr>
          <p:nvPr/>
        </p:nvSpPr>
        <p:spPr bwMode="auto">
          <a:xfrm>
            <a:off x="304800" y="5229225"/>
            <a:ext cx="1081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因此</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37226" name="Object 10"/>
          <p:cNvGraphicFramePr>
            <a:graphicFrameLocks noChangeAspect="1"/>
          </p:cNvGraphicFramePr>
          <p:nvPr>
            <p:extLst>
              <p:ext uri="{D42A27DB-BD31-4B8C-83A1-F6EECF244321}">
                <p14:modId xmlns:p14="http://schemas.microsoft.com/office/powerpoint/2010/main" val="1988571808"/>
              </p:ext>
            </p:extLst>
          </p:nvPr>
        </p:nvGraphicFramePr>
        <p:xfrm>
          <a:off x="2212673" y="5157192"/>
          <a:ext cx="3444875" cy="976312"/>
        </p:xfrm>
        <a:graphic>
          <a:graphicData uri="http://schemas.openxmlformats.org/presentationml/2006/ole">
            <mc:AlternateContent xmlns:mc="http://schemas.openxmlformats.org/markup-compatibility/2006">
              <mc:Choice xmlns:v="urn:schemas-microsoft-com:vml" Requires="v">
                <p:oleObj name="Equation" r:id="rId8" imgW="1701800" imgH="482600" progId="Equation.DSMT4">
                  <p:embed/>
                </p:oleObj>
              </mc:Choice>
              <mc:Fallback>
                <p:oleObj name="Equation" r:id="rId8" imgW="1701800" imgH="482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2673" y="5157192"/>
                        <a:ext cx="3444875" cy="9763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4188734690"/>
              </p:ext>
            </p:extLst>
          </p:nvPr>
        </p:nvGraphicFramePr>
        <p:xfrm>
          <a:off x="5796136" y="764"/>
          <a:ext cx="2802884" cy="770793"/>
        </p:xfrm>
        <a:graphic>
          <a:graphicData uri="http://schemas.openxmlformats.org/presentationml/2006/ole">
            <mc:AlternateContent xmlns:mc="http://schemas.openxmlformats.org/markup-compatibility/2006">
              <mc:Choice xmlns:v="urn:schemas-microsoft-com:vml" Requires="v">
                <p:oleObj name="Equation" r:id="rId10" imgW="1752600" imgH="482600" progId="Equation.DSMT4">
                  <p:embed/>
                </p:oleObj>
              </mc:Choice>
              <mc:Fallback>
                <p:oleObj name="Equation" r:id="rId10" imgW="1752600" imgH="482600" progId="Equation.DSMT4">
                  <p:embed/>
                  <p:pic>
                    <p:nvPicPr>
                      <p:cNvPr id="221186"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6136" y="764"/>
                        <a:ext cx="2802884" cy="770793"/>
                      </a:xfrm>
                      <a:prstGeom prst="rect">
                        <a:avLst/>
                      </a:prstGeom>
                      <a:solidFill>
                        <a:schemeClr val="bg1"/>
                      </a:solidFill>
                      <a:ln>
                        <a:noFill/>
                      </a:ln>
                      <a:effectLst/>
                    </p:spPr>
                  </p:pic>
                </p:oleObj>
              </mc:Fallback>
            </mc:AlternateContent>
          </a:graphicData>
        </a:graphic>
      </p:graphicFrame>
      <p:pic>
        <p:nvPicPr>
          <p:cNvPr id="2" name="图片 1"/>
          <p:cNvPicPr>
            <a:picLocks noChangeAspect="1"/>
          </p:cNvPicPr>
          <p:nvPr/>
        </p:nvPicPr>
        <p:blipFill>
          <a:blip r:embed="rId12"/>
          <a:stretch>
            <a:fillRect/>
          </a:stretch>
        </p:blipFill>
        <p:spPr>
          <a:xfrm>
            <a:off x="6372200" y="2924944"/>
            <a:ext cx="2165335" cy="34697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2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72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7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21" grpId="0"/>
      <p:bldP spid="137223" grpId="0"/>
      <p:bldP spid="13722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4" name="Rectangle 10"/>
          <p:cNvSpPr>
            <a:spLocks noChangeArrowheads="1"/>
          </p:cNvSpPr>
          <p:nvPr/>
        </p:nvSpPr>
        <p:spPr bwMode="auto">
          <a:xfrm>
            <a:off x="395288" y="476250"/>
            <a:ext cx="5761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当采用</a:t>
            </a:r>
            <a:r>
              <a:rPr kumimoji="1" lang="zh-CN" altLang="en-US" sz="2800" b="1" dirty="0">
                <a:solidFill>
                  <a:srgbClr val="CC3300"/>
                </a:solidFill>
                <a:latin typeface="Times New Roman" panose="02020603050405020304" pitchFamily="18" charset="0"/>
                <a:ea typeface="楷体_GB2312" pitchFamily="49" charset="-122"/>
              </a:rPr>
              <a:t>气动单元组合仪表</a:t>
            </a:r>
            <a:r>
              <a:rPr kumimoji="1" lang="zh-CN" altLang="en-US" sz="2800" b="1" dirty="0">
                <a:solidFill>
                  <a:srgbClr val="341EA4"/>
                </a:solidFill>
                <a:latin typeface="Times New Roman" panose="02020603050405020304" pitchFamily="18" charset="0"/>
                <a:ea typeface="楷体_GB2312" pitchFamily="49" charset="-122"/>
              </a:rPr>
              <a:t>时，流量</a:t>
            </a:r>
            <a:r>
              <a:rPr kumimoji="1" lang="en-US" altLang="zh-CN" sz="2800" b="1" dirty="0">
                <a:solidFill>
                  <a:srgbClr val="341EA4"/>
                </a:solidFill>
                <a:latin typeface="Times New Roman" panose="02020603050405020304" pitchFamily="18" charset="0"/>
                <a:ea typeface="楷体_GB2312" pitchFamily="49" charset="-122"/>
              </a:rPr>
              <a:t>q</a:t>
            </a:r>
            <a:r>
              <a:rPr kumimoji="1" lang="zh-CN" altLang="en-US" sz="2800" b="1" dirty="0">
                <a:solidFill>
                  <a:srgbClr val="341EA4"/>
                </a:solidFill>
                <a:latin typeface="Times New Roman" panose="02020603050405020304" pitchFamily="18" charset="0"/>
                <a:ea typeface="楷体_GB2312" pitchFamily="49" charset="-122"/>
              </a:rPr>
              <a:t>与变送器输出气压</a:t>
            </a:r>
            <a:r>
              <a:rPr kumimoji="1" lang="en-US" altLang="zh-CN" sz="2800" b="1" dirty="0">
                <a:solidFill>
                  <a:srgbClr val="341EA4"/>
                </a:solidFill>
                <a:latin typeface="Times New Roman" panose="02020603050405020304" pitchFamily="18" charset="0"/>
                <a:ea typeface="楷体_GB2312" pitchFamily="49" charset="-122"/>
              </a:rPr>
              <a:t>p</a:t>
            </a:r>
            <a:r>
              <a:rPr kumimoji="1" lang="zh-CN" altLang="en-US" sz="2800" b="1" dirty="0">
                <a:solidFill>
                  <a:srgbClr val="341EA4"/>
                </a:solidFill>
                <a:latin typeface="Times New Roman" panose="02020603050405020304" pitchFamily="18" charset="0"/>
                <a:ea typeface="楷体_GB2312" pitchFamily="49" charset="-122"/>
              </a:rPr>
              <a:t>的对应关系为</a:t>
            </a:r>
          </a:p>
        </p:txBody>
      </p:sp>
      <p:graphicFrame>
        <p:nvGraphicFramePr>
          <p:cNvPr id="190475" name="Object 11"/>
          <p:cNvGraphicFramePr>
            <a:graphicFrameLocks noChangeAspect="1"/>
          </p:cNvGraphicFramePr>
          <p:nvPr/>
        </p:nvGraphicFramePr>
        <p:xfrm>
          <a:off x="2555875" y="1773238"/>
          <a:ext cx="3959225" cy="1023937"/>
        </p:xfrm>
        <a:graphic>
          <a:graphicData uri="http://schemas.openxmlformats.org/presentationml/2006/ole">
            <mc:AlternateContent xmlns:mc="http://schemas.openxmlformats.org/markup-compatibility/2006">
              <mc:Choice xmlns:v="urn:schemas-microsoft-com:vml" Requires="v">
                <p:oleObj name="Equation" r:id="rId2" imgW="1866900" imgH="482600" progId="Equation.DSMT4">
                  <p:embed/>
                </p:oleObj>
              </mc:Choice>
              <mc:Fallback>
                <p:oleObj name="Equation" r:id="rId2" imgW="1866900" imgH="4826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773238"/>
                        <a:ext cx="3959225" cy="1023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6" name="Rectangle 12"/>
          <p:cNvSpPr>
            <a:spLocks noChangeArrowheads="1"/>
          </p:cNvSpPr>
          <p:nvPr/>
        </p:nvSpPr>
        <p:spPr bwMode="auto">
          <a:xfrm>
            <a:off x="539750" y="328453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即</a:t>
            </a:r>
          </a:p>
        </p:txBody>
      </p:sp>
      <p:graphicFrame>
        <p:nvGraphicFramePr>
          <p:cNvPr id="190477" name="Object 13"/>
          <p:cNvGraphicFramePr>
            <a:graphicFrameLocks noChangeAspect="1"/>
          </p:cNvGraphicFramePr>
          <p:nvPr/>
        </p:nvGraphicFramePr>
        <p:xfrm>
          <a:off x="2771775" y="3429000"/>
          <a:ext cx="2663825" cy="1012825"/>
        </p:xfrm>
        <a:graphic>
          <a:graphicData uri="http://schemas.openxmlformats.org/presentationml/2006/ole">
            <mc:AlternateContent xmlns:mc="http://schemas.openxmlformats.org/markup-compatibility/2006">
              <mc:Choice xmlns:v="urn:schemas-microsoft-com:vml" Requires="v">
                <p:oleObj name="Equation" r:id="rId4" imgW="1269449" imgH="482391" progId="Equation.DSMT4">
                  <p:embed/>
                </p:oleObj>
              </mc:Choice>
              <mc:Fallback>
                <p:oleObj name="Equation" r:id="rId4" imgW="1269449" imgH="482391"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429000"/>
                        <a:ext cx="2663825" cy="10128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8" name="Rectangle 14"/>
          <p:cNvSpPr>
            <a:spLocks noChangeArrowheads="1"/>
          </p:cNvSpPr>
          <p:nvPr/>
        </p:nvSpPr>
        <p:spPr bwMode="auto">
          <a:xfrm>
            <a:off x="468313" y="48688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其中，</a:t>
            </a:r>
            <a:r>
              <a:rPr kumimoji="1" lang="en-US" altLang="zh-CN" sz="2800" b="1" dirty="0" err="1">
                <a:solidFill>
                  <a:srgbClr val="341EA4"/>
                </a:solidFill>
                <a:latin typeface="Times New Roman" panose="02020603050405020304" pitchFamily="18" charset="0"/>
                <a:ea typeface="楷体_GB2312" pitchFamily="49" charset="-122"/>
              </a:rPr>
              <a:t>q</a:t>
            </a:r>
            <a:r>
              <a:rPr kumimoji="1" lang="en-US" altLang="zh-CN" sz="1600" b="1" dirty="0" err="1">
                <a:solidFill>
                  <a:srgbClr val="341EA4"/>
                </a:solidFill>
                <a:latin typeface="Times New Roman" panose="02020603050405020304" pitchFamily="18" charset="0"/>
                <a:ea typeface="楷体_GB2312" pitchFamily="49" charset="-122"/>
              </a:rPr>
              <a:t>max</a:t>
            </a:r>
            <a:r>
              <a:rPr kumimoji="1" lang="zh-CN" altLang="en-US" sz="2800" b="1" dirty="0">
                <a:solidFill>
                  <a:srgbClr val="341EA4"/>
                </a:solidFill>
                <a:latin typeface="Times New Roman" panose="02020603050405020304" pitchFamily="18" charset="0"/>
                <a:ea typeface="楷体_GB2312" pitchFamily="49" charset="-122"/>
              </a:rPr>
              <a:t>为变送器量程。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04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04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0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4" grpId="0"/>
      <p:bldP spid="190476" grpId="0"/>
      <p:bldP spid="19047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Text Box 5"/>
          <p:cNvSpPr txBox="1">
            <a:spLocks noChangeArrowheads="1"/>
          </p:cNvSpPr>
          <p:nvPr/>
        </p:nvSpPr>
        <p:spPr bwMode="auto">
          <a:xfrm>
            <a:off x="250825" y="549275"/>
            <a:ext cx="3097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从动量流量调节器的</a:t>
            </a:r>
            <a:r>
              <a:rPr kumimoji="1" lang="zh-CN" altLang="en-US" sz="2800" b="1" dirty="0">
                <a:solidFill>
                  <a:srgbClr val="CC3300"/>
                </a:solidFill>
                <a:latin typeface="Times New Roman" panose="02020603050405020304" pitchFamily="18" charset="0"/>
                <a:ea typeface="楷体_GB2312" pitchFamily="49" charset="-122"/>
              </a:rPr>
              <a:t>测量信号</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38246" name="Text Box 6"/>
          <p:cNvSpPr txBox="1">
            <a:spLocks noChangeArrowheads="1"/>
          </p:cNvSpPr>
          <p:nvPr/>
        </p:nvSpPr>
        <p:spPr bwMode="auto">
          <a:xfrm>
            <a:off x="395288" y="2492375"/>
            <a:ext cx="2030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设定信号</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38247" name="Text Box 7"/>
          <p:cNvSpPr txBox="1">
            <a:spLocks noChangeArrowheads="1"/>
          </p:cNvSpPr>
          <p:nvPr/>
        </p:nvSpPr>
        <p:spPr bwMode="auto">
          <a:xfrm>
            <a:off x="395288" y="4076700"/>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控制结果</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38248" name="Text Box 8"/>
          <p:cNvSpPr txBox="1">
            <a:spLocks noChangeArrowheads="1"/>
          </p:cNvSpPr>
          <p:nvPr/>
        </p:nvSpPr>
        <p:spPr bwMode="auto">
          <a:xfrm>
            <a:off x="468313" y="5300663"/>
            <a:ext cx="1162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因此</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39272" name="Object 8"/>
          <p:cNvGraphicFramePr>
            <a:graphicFrameLocks noChangeAspect="1"/>
          </p:cNvGraphicFramePr>
          <p:nvPr>
            <p:extLst>
              <p:ext uri="{D42A27DB-BD31-4B8C-83A1-F6EECF244321}">
                <p14:modId xmlns:p14="http://schemas.microsoft.com/office/powerpoint/2010/main" val="655874908"/>
              </p:ext>
            </p:extLst>
          </p:nvPr>
        </p:nvGraphicFramePr>
        <p:xfrm>
          <a:off x="3835400" y="692150"/>
          <a:ext cx="2808288" cy="866775"/>
        </p:xfrm>
        <a:graphic>
          <a:graphicData uri="http://schemas.openxmlformats.org/presentationml/2006/ole">
            <mc:AlternateContent xmlns:mc="http://schemas.openxmlformats.org/markup-compatibility/2006">
              <mc:Choice xmlns:v="urn:schemas-microsoft-com:vml" Requires="v">
                <p:oleObj name="Equation" r:id="rId2" imgW="1562040" imgH="482400" progId="Equation.DSMT4">
                  <p:embed/>
                </p:oleObj>
              </mc:Choice>
              <mc:Fallback>
                <p:oleObj name="Equation" r:id="rId2" imgW="1562040" imgH="482400" progId="Equation.DSMT4">
                  <p:embed/>
                  <p:pic>
                    <p:nvPicPr>
                      <p:cNvPr id="0" name="Object 8"/>
                      <p:cNvPicPr>
                        <a:picLocks noChangeAspect="1" noChangeArrowheads="1"/>
                      </p:cNvPicPr>
                      <p:nvPr/>
                    </p:nvPicPr>
                    <p:blipFill>
                      <a:blip r:embed="rId3"/>
                      <a:srcRect/>
                      <a:stretch>
                        <a:fillRect/>
                      </a:stretch>
                    </p:blipFill>
                    <p:spPr bwMode="auto">
                      <a:xfrm>
                        <a:off x="3835400" y="692150"/>
                        <a:ext cx="2808288" cy="8667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3" name="Object 9"/>
          <p:cNvGraphicFramePr>
            <a:graphicFrameLocks noChangeAspect="1"/>
          </p:cNvGraphicFramePr>
          <p:nvPr>
            <p:extLst>
              <p:ext uri="{D42A27DB-BD31-4B8C-83A1-F6EECF244321}">
                <p14:modId xmlns:p14="http://schemas.microsoft.com/office/powerpoint/2010/main" val="1176585106"/>
              </p:ext>
            </p:extLst>
          </p:nvPr>
        </p:nvGraphicFramePr>
        <p:xfrm>
          <a:off x="2976563" y="2182813"/>
          <a:ext cx="2808287" cy="1322387"/>
        </p:xfrm>
        <a:graphic>
          <a:graphicData uri="http://schemas.openxmlformats.org/presentationml/2006/ole">
            <mc:AlternateContent xmlns:mc="http://schemas.openxmlformats.org/markup-compatibility/2006">
              <mc:Choice xmlns:v="urn:schemas-microsoft-com:vml" Requires="v">
                <p:oleObj name="Equation" r:id="rId4" imgW="1562040" imgH="736560" progId="Equation.DSMT4">
                  <p:embed/>
                </p:oleObj>
              </mc:Choice>
              <mc:Fallback>
                <p:oleObj name="Equation" r:id="rId4" imgW="1562040" imgH="736560" progId="Equation.DSMT4">
                  <p:embed/>
                  <p:pic>
                    <p:nvPicPr>
                      <p:cNvPr id="0" name="Object 9"/>
                      <p:cNvPicPr>
                        <a:picLocks noChangeAspect="1" noChangeArrowheads="1"/>
                      </p:cNvPicPr>
                      <p:nvPr/>
                    </p:nvPicPr>
                    <p:blipFill>
                      <a:blip r:embed="rId5"/>
                      <a:srcRect/>
                      <a:stretch>
                        <a:fillRect/>
                      </a:stretch>
                    </p:blipFill>
                    <p:spPr bwMode="auto">
                      <a:xfrm>
                        <a:off x="2976563" y="2182813"/>
                        <a:ext cx="2808287" cy="13223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10"/>
          <p:cNvGraphicFramePr>
            <a:graphicFrameLocks noChangeAspect="1"/>
          </p:cNvGraphicFramePr>
          <p:nvPr>
            <p:extLst>
              <p:ext uri="{D42A27DB-BD31-4B8C-83A1-F6EECF244321}">
                <p14:modId xmlns:p14="http://schemas.microsoft.com/office/powerpoint/2010/main" val="2617591188"/>
              </p:ext>
            </p:extLst>
          </p:nvPr>
        </p:nvGraphicFramePr>
        <p:xfrm>
          <a:off x="2682875" y="3933825"/>
          <a:ext cx="3779838" cy="828675"/>
        </p:xfrm>
        <a:graphic>
          <a:graphicData uri="http://schemas.openxmlformats.org/presentationml/2006/ole">
            <mc:AlternateContent xmlns:mc="http://schemas.openxmlformats.org/markup-compatibility/2006">
              <mc:Choice xmlns:v="urn:schemas-microsoft-com:vml" Requires="v">
                <p:oleObj name="Equation" r:id="rId6" imgW="1968480" imgH="431640" progId="Equation.DSMT4">
                  <p:embed/>
                </p:oleObj>
              </mc:Choice>
              <mc:Fallback>
                <p:oleObj name="Equation" r:id="rId6" imgW="1968480" imgH="431640" progId="Equation.DSMT4">
                  <p:embed/>
                  <p:pic>
                    <p:nvPicPr>
                      <p:cNvPr id="0" name="Object 10"/>
                      <p:cNvPicPr>
                        <a:picLocks noChangeAspect="1" noChangeArrowheads="1"/>
                      </p:cNvPicPr>
                      <p:nvPr/>
                    </p:nvPicPr>
                    <p:blipFill>
                      <a:blip r:embed="rId7"/>
                      <a:srcRect/>
                      <a:stretch>
                        <a:fillRect/>
                      </a:stretch>
                    </p:blipFill>
                    <p:spPr bwMode="auto">
                      <a:xfrm>
                        <a:off x="2682875" y="3933825"/>
                        <a:ext cx="3779838" cy="828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5" name="Object 11"/>
          <p:cNvGraphicFramePr>
            <a:graphicFrameLocks noChangeAspect="1"/>
          </p:cNvGraphicFramePr>
          <p:nvPr/>
        </p:nvGraphicFramePr>
        <p:xfrm>
          <a:off x="2998788" y="5229225"/>
          <a:ext cx="3373437" cy="957263"/>
        </p:xfrm>
        <a:graphic>
          <a:graphicData uri="http://schemas.openxmlformats.org/presentationml/2006/ole">
            <mc:AlternateContent xmlns:mc="http://schemas.openxmlformats.org/markup-compatibility/2006">
              <mc:Choice xmlns:v="urn:schemas-microsoft-com:vml" Requires="v">
                <p:oleObj name="Equation" r:id="rId8" imgW="1701800" imgH="482600" progId="Equation.DSMT4">
                  <p:embed/>
                </p:oleObj>
              </mc:Choice>
              <mc:Fallback>
                <p:oleObj name="Equation" r:id="rId8" imgW="1701800" imgH="482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8788" y="5229225"/>
                        <a:ext cx="3373437" cy="957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2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92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2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92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2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P spid="138246" grpId="0"/>
      <p:bldP spid="138247" grpId="0"/>
      <p:bldP spid="13824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594" name="Object 2"/>
          <p:cNvGraphicFramePr>
            <a:graphicFrameLocks noChangeAspect="1"/>
          </p:cNvGraphicFramePr>
          <p:nvPr/>
        </p:nvGraphicFramePr>
        <p:xfrm>
          <a:off x="2854325" y="692150"/>
          <a:ext cx="3205163" cy="908050"/>
        </p:xfrm>
        <a:graphic>
          <a:graphicData uri="http://schemas.openxmlformats.org/presentationml/2006/ole">
            <mc:AlternateContent xmlns:mc="http://schemas.openxmlformats.org/markup-compatibility/2006">
              <mc:Choice xmlns:v="urn:schemas-microsoft-com:vml" Requires="v">
                <p:oleObj name="Equation" r:id="rId2" imgW="1701800" imgH="482600" progId="Equation.DSMT4">
                  <p:embed/>
                </p:oleObj>
              </mc:Choice>
              <mc:Fallback>
                <p:oleObj name="Equation" r:id="rId2" imgW="1701800" imgH="482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25" y="692150"/>
                        <a:ext cx="3205163" cy="9080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8595" name="Object 3"/>
          <p:cNvGraphicFramePr>
            <a:graphicFrameLocks noChangeAspect="1"/>
          </p:cNvGraphicFramePr>
          <p:nvPr/>
        </p:nvGraphicFramePr>
        <p:xfrm>
          <a:off x="2916238" y="2420938"/>
          <a:ext cx="3249612" cy="908050"/>
        </p:xfrm>
        <a:graphic>
          <a:graphicData uri="http://schemas.openxmlformats.org/presentationml/2006/ole">
            <mc:AlternateContent xmlns:mc="http://schemas.openxmlformats.org/markup-compatibility/2006">
              <mc:Choice xmlns:v="urn:schemas-microsoft-com:vml" Requires="v">
                <p:oleObj name="Equation" r:id="rId4" imgW="1726451" imgH="482391" progId="Equation.DSMT4">
                  <p:embed/>
                </p:oleObj>
              </mc:Choice>
              <mc:Fallback>
                <p:oleObj name="Equation" r:id="rId4" imgW="1726451" imgH="482391"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420938"/>
                        <a:ext cx="3249612" cy="9080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69" name="Text Box 5"/>
          <p:cNvSpPr txBox="1">
            <a:spLocks noChangeArrowheads="1"/>
          </p:cNvSpPr>
          <p:nvPr/>
        </p:nvSpPr>
        <p:spPr bwMode="auto">
          <a:xfrm>
            <a:off x="468313" y="692150"/>
            <a:ext cx="17383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我们得到的结果</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39270" name="Text Box 6"/>
          <p:cNvSpPr txBox="1">
            <a:spLocks noChangeArrowheads="1"/>
          </p:cNvSpPr>
          <p:nvPr/>
        </p:nvSpPr>
        <p:spPr bwMode="auto">
          <a:xfrm>
            <a:off x="468313" y="256540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书上结果</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39271" name="Text Box 7"/>
          <p:cNvSpPr txBox="1">
            <a:spLocks noChangeArrowheads="1"/>
          </p:cNvSpPr>
          <p:nvPr/>
        </p:nvSpPr>
        <p:spPr bwMode="auto">
          <a:xfrm>
            <a:off x="395288" y="4076700"/>
            <a:ext cx="807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3200" b="1" dirty="0">
                <a:solidFill>
                  <a:srgbClr val="CC3300"/>
                </a:solidFill>
                <a:latin typeface="Times New Roman" panose="02020603050405020304" pitchFamily="18" charset="0"/>
                <a:ea typeface="楷体_GB2312" pitchFamily="49" charset="-122"/>
              </a:rPr>
              <a:t>结论：</a:t>
            </a:r>
            <a:r>
              <a:rPr kumimoji="1" lang="zh-CN" altLang="en-US" sz="2800" b="1" dirty="0">
                <a:solidFill>
                  <a:srgbClr val="341EA4"/>
                </a:solidFill>
                <a:latin typeface="Times New Roman" panose="02020603050405020304" pitchFamily="18" charset="0"/>
                <a:ea typeface="楷体_GB2312" pitchFamily="49" charset="-122"/>
              </a:rPr>
              <a:t>比值系数与变送器的量程、要求的从动量与主动量的对应比例关系有关，与变送气的电器零点无关。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5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5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P spid="139270" grpId="0"/>
      <p:bldP spid="13927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250825" y="404813"/>
            <a:ext cx="57800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00000"/>
                </a:solidFill>
                <a:latin typeface="楷体_GB2312" pitchFamily="49" charset="-122"/>
                <a:ea typeface="楷体_GB2312" pitchFamily="49" charset="-122"/>
              </a:rPr>
              <a:t>(2)流</a:t>
            </a:r>
            <a:r>
              <a:rPr kumimoji="1" lang="zh-CN" altLang="en-US" sz="2800" b="1" dirty="0">
                <a:solidFill>
                  <a:srgbClr val="CC3300"/>
                </a:solidFill>
                <a:latin typeface="楷体_GB2312" pitchFamily="49" charset="-122"/>
                <a:ea typeface="楷体_GB2312" pitchFamily="49" charset="-122"/>
              </a:rPr>
              <a:t>量与其测量信号呈平方关系（用差压变送器时不带开方器）</a:t>
            </a:r>
          </a:p>
        </p:txBody>
      </p:sp>
      <p:graphicFrame>
        <p:nvGraphicFramePr>
          <p:cNvPr id="193539" name="Object 3"/>
          <p:cNvGraphicFramePr>
            <a:graphicFrameLocks noChangeAspect="1"/>
          </p:cNvGraphicFramePr>
          <p:nvPr/>
        </p:nvGraphicFramePr>
        <p:xfrm>
          <a:off x="2700338" y="3284538"/>
          <a:ext cx="3554412" cy="1885950"/>
        </p:xfrm>
        <a:graphic>
          <a:graphicData uri="http://schemas.openxmlformats.org/presentationml/2006/ole">
            <mc:AlternateContent xmlns:mc="http://schemas.openxmlformats.org/markup-compatibility/2006">
              <mc:Choice xmlns:v="urn:schemas-microsoft-com:vml" Requires="v">
                <p:oleObj name="Equation" r:id="rId2" imgW="1816100" imgH="965200" progId="Equation.DSMT4">
                  <p:embed/>
                </p:oleObj>
              </mc:Choice>
              <mc:Fallback>
                <p:oleObj name="Equation" r:id="rId2" imgW="1816100" imgH="965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284538"/>
                        <a:ext cx="3554412" cy="18859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0" name="Text Box 4"/>
          <p:cNvSpPr txBox="1">
            <a:spLocks noChangeArrowheads="1"/>
          </p:cNvSpPr>
          <p:nvPr/>
        </p:nvSpPr>
        <p:spPr bwMode="auto">
          <a:xfrm>
            <a:off x="395288" y="5589588"/>
            <a:ext cx="5040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其中,</a:t>
            </a:r>
            <a:r>
              <a:rPr kumimoji="1" lang="en-US" altLang="zh-CN" sz="2800" b="1" dirty="0" err="1">
                <a:solidFill>
                  <a:srgbClr val="341EA4"/>
                </a:solidFill>
                <a:latin typeface="Times New Roman" panose="02020603050405020304" pitchFamily="18" charset="0"/>
                <a:ea typeface="楷体_GB2312" pitchFamily="49" charset="-122"/>
              </a:rPr>
              <a:t>q</a:t>
            </a:r>
            <a:r>
              <a:rPr kumimoji="1" lang="en-US" altLang="zh-CN" b="1" dirty="0" err="1">
                <a:solidFill>
                  <a:srgbClr val="341EA4"/>
                </a:solidFill>
                <a:latin typeface="Times New Roman" panose="02020603050405020304" pitchFamily="18" charset="0"/>
                <a:ea typeface="楷体_GB2312" pitchFamily="49" charset="-122"/>
              </a:rPr>
              <a:t>max</a:t>
            </a:r>
            <a:r>
              <a:rPr kumimoji="1" lang="zh-CN" altLang="en-US" sz="2800" b="1" dirty="0">
                <a:solidFill>
                  <a:srgbClr val="341EA4"/>
                </a:solidFill>
                <a:latin typeface="Times New Roman" panose="02020603050405020304" pitchFamily="18" charset="0"/>
                <a:ea typeface="楷体_GB2312" pitchFamily="49" charset="-122"/>
              </a:rPr>
              <a:t>是变送器量程</a:t>
            </a:r>
            <a:r>
              <a:rPr kumimoji="1" lang="en-US" altLang="zh-CN" sz="2800" b="1" dirty="0">
                <a:solidFill>
                  <a:srgbClr val="341EA4"/>
                </a:solidFill>
                <a:latin typeface="Times New Roman" panose="02020603050405020304" pitchFamily="18" charset="0"/>
                <a:ea typeface="楷体_GB2312" pitchFamily="49" charset="-122"/>
              </a:rPr>
              <a:t>。</a:t>
            </a:r>
          </a:p>
        </p:txBody>
      </p:sp>
      <p:sp>
        <p:nvSpPr>
          <p:cNvPr id="193543" name="Text Box 7"/>
          <p:cNvSpPr txBox="1">
            <a:spLocks noChangeArrowheads="1"/>
          </p:cNvSpPr>
          <p:nvPr/>
        </p:nvSpPr>
        <p:spPr bwMode="auto">
          <a:xfrm>
            <a:off x="323850" y="1844675"/>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在相乘方案中，当采用电动单元组合仪表时，流量</a:t>
            </a:r>
            <a:r>
              <a:rPr kumimoji="1" lang="en-US" altLang="zh-CN" sz="2800" b="1" dirty="0">
                <a:solidFill>
                  <a:srgbClr val="341EA4"/>
                </a:solidFill>
                <a:latin typeface="Times New Roman" panose="02020603050405020304" pitchFamily="18" charset="0"/>
                <a:ea typeface="楷体_GB2312" pitchFamily="49" charset="-122"/>
              </a:rPr>
              <a:t>q</a:t>
            </a:r>
            <a:r>
              <a:rPr kumimoji="1" lang="zh-CN" altLang="en-US" sz="2800" b="1" dirty="0">
                <a:solidFill>
                  <a:srgbClr val="341EA4"/>
                </a:solidFill>
                <a:latin typeface="Times New Roman" panose="02020603050405020304" pitchFamily="18" charset="0"/>
                <a:ea typeface="楷体_GB2312" pitchFamily="49" charset="-122"/>
              </a:rPr>
              <a:t>与变送器输出电流</a:t>
            </a:r>
            <a:r>
              <a:rPr kumimoji="1" lang="en-US" altLang="zh-CN" sz="2800" b="1" dirty="0">
                <a:solidFill>
                  <a:srgbClr val="341EA4"/>
                </a:solidFill>
                <a:latin typeface="Times New Roman" panose="02020603050405020304" pitchFamily="18" charset="0"/>
                <a:ea typeface="楷体_GB2312" pitchFamily="49" charset="-122"/>
              </a:rPr>
              <a:t>I</a:t>
            </a:r>
            <a:r>
              <a:rPr kumimoji="1" lang="zh-CN" altLang="en-US" sz="2800" b="1" dirty="0">
                <a:solidFill>
                  <a:srgbClr val="341EA4"/>
                </a:solidFill>
                <a:latin typeface="Times New Roman" panose="02020603050405020304" pitchFamily="18" charset="0"/>
                <a:ea typeface="楷体_GB2312" pitchFamily="49" charset="-122"/>
              </a:rPr>
              <a:t>的对应关系是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35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P spid="19354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395288" y="278130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设定信号</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232451" name="Object 3"/>
          <p:cNvGraphicFramePr>
            <a:graphicFrameLocks noChangeAspect="1"/>
          </p:cNvGraphicFramePr>
          <p:nvPr>
            <p:extLst>
              <p:ext uri="{D42A27DB-BD31-4B8C-83A1-F6EECF244321}">
                <p14:modId xmlns:p14="http://schemas.microsoft.com/office/powerpoint/2010/main" val="264646372"/>
              </p:ext>
            </p:extLst>
          </p:nvPr>
        </p:nvGraphicFramePr>
        <p:xfrm>
          <a:off x="2339975" y="2397125"/>
          <a:ext cx="4052888" cy="1489075"/>
        </p:xfrm>
        <a:graphic>
          <a:graphicData uri="http://schemas.openxmlformats.org/presentationml/2006/ole">
            <mc:AlternateContent xmlns:mc="http://schemas.openxmlformats.org/markup-compatibility/2006">
              <mc:Choice xmlns:v="urn:schemas-microsoft-com:vml" Requires="v">
                <p:oleObj name="Equation" r:id="rId2" imgW="2070000" imgH="761760" progId="Equation.DSMT4">
                  <p:embed/>
                </p:oleObj>
              </mc:Choice>
              <mc:Fallback>
                <p:oleObj name="Equation" r:id="rId2" imgW="2070000" imgH="761760" progId="Equation.DSMT4">
                  <p:embed/>
                  <p:pic>
                    <p:nvPicPr>
                      <p:cNvPr id="0" name="Object 3"/>
                      <p:cNvPicPr>
                        <a:picLocks noChangeAspect="1" noChangeArrowheads="1"/>
                      </p:cNvPicPr>
                      <p:nvPr/>
                    </p:nvPicPr>
                    <p:blipFill>
                      <a:blip r:embed="rId3"/>
                      <a:srcRect/>
                      <a:stretch>
                        <a:fillRect/>
                      </a:stretch>
                    </p:blipFill>
                    <p:spPr bwMode="auto">
                      <a:xfrm>
                        <a:off x="2339975" y="2397125"/>
                        <a:ext cx="4052888" cy="14890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2" name="Text Box 4"/>
          <p:cNvSpPr txBox="1">
            <a:spLocks noChangeArrowheads="1"/>
          </p:cNvSpPr>
          <p:nvPr/>
        </p:nvSpPr>
        <p:spPr bwMode="auto">
          <a:xfrm>
            <a:off x="395288" y="429260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控制结果</a:t>
            </a:r>
            <a:endParaRPr kumimoji="1" lang="en-US" altLang="zh-CN" sz="2800" b="1">
              <a:solidFill>
                <a:srgbClr val="341EA4"/>
              </a:solidFill>
              <a:latin typeface="Times New Roman" panose="02020603050405020304" pitchFamily="18" charset="0"/>
              <a:ea typeface="楷体_GB2312" pitchFamily="49" charset="-122"/>
            </a:endParaRPr>
          </a:p>
        </p:txBody>
      </p:sp>
      <p:sp>
        <p:nvSpPr>
          <p:cNvPr id="232453" name="Text Box 5"/>
          <p:cNvSpPr txBox="1">
            <a:spLocks noChangeArrowheads="1"/>
          </p:cNvSpPr>
          <p:nvPr/>
        </p:nvSpPr>
        <p:spPr bwMode="auto">
          <a:xfrm>
            <a:off x="684213" y="5589588"/>
            <a:ext cx="1150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因此</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232454" name="Object 6"/>
          <p:cNvGraphicFramePr>
            <a:graphicFrameLocks noChangeAspect="1"/>
          </p:cNvGraphicFramePr>
          <p:nvPr>
            <p:extLst>
              <p:ext uri="{D42A27DB-BD31-4B8C-83A1-F6EECF244321}">
                <p14:modId xmlns:p14="http://schemas.microsoft.com/office/powerpoint/2010/main" val="3399926293"/>
              </p:ext>
            </p:extLst>
          </p:nvPr>
        </p:nvGraphicFramePr>
        <p:xfrm>
          <a:off x="1960563" y="4221163"/>
          <a:ext cx="4756150" cy="974725"/>
        </p:xfrm>
        <a:graphic>
          <a:graphicData uri="http://schemas.openxmlformats.org/presentationml/2006/ole">
            <mc:AlternateContent xmlns:mc="http://schemas.openxmlformats.org/markup-compatibility/2006">
              <mc:Choice xmlns:v="urn:schemas-microsoft-com:vml" Requires="v">
                <p:oleObj name="Equation" r:id="rId4" imgW="2476440" imgH="507960" progId="Equation.DSMT4">
                  <p:embed/>
                </p:oleObj>
              </mc:Choice>
              <mc:Fallback>
                <p:oleObj name="Equation" r:id="rId4" imgW="2476440" imgH="507960" progId="Equation.DSMT4">
                  <p:embed/>
                  <p:pic>
                    <p:nvPicPr>
                      <p:cNvPr id="0" name="Object 6"/>
                      <p:cNvPicPr>
                        <a:picLocks noChangeAspect="1" noChangeArrowheads="1"/>
                      </p:cNvPicPr>
                      <p:nvPr/>
                    </p:nvPicPr>
                    <p:blipFill>
                      <a:blip r:embed="rId5"/>
                      <a:srcRect/>
                      <a:stretch>
                        <a:fillRect/>
                      </a:stretch>
                    </p:blipFill>
                    <p:spPr bwMode="auto">
                      <a:xfrm>
                        <a:off x="1960563" y="4221163"/>
                        <a:ext cx="4756150" cy="974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p:cNvGraphicFramePr>
            <a:graphicFrameLocks noChangeAspect="1"/>
          </p:cNvGraphicFramePr>
          <p:nvPr/>
        </p:nvGraphicFramePr>
        <p:xfrm>
          <a:off x="2484438" y="5445125"/>
          <a:ext cx="4006850" cy="969963"/>
        </p:xfrm>
        <a:graphic>
          <a:graphicData uri="http://schemas.openxmlformats.org/presentationml/2006/ole">
            <mc:AlternateContent xmlns:mc="http://schemas.openxmlformats.org/markup-compatibility/2006">
              <mc:Choice xmlns:v="urn:schemas-microsoft-com:vml" Requires="v">
                <p:oleObj name="Equation" r:id="rId6" imgW="2095500" imgH="508000" progId="Equation.DSMT4">
                  <p:embed/>
                </p:oleObj>
              </mc:Choice>
              <mc:Fallback>
                <p:oleObj name="Equation" r:id="rId6" imgW="2095500" imgH="5080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5445125"/>
                        <a:ext cx="4006850" cy="9699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6" name="Text Box 8"/>
          <p:cNvSpPr txBox="1">
            <a:spLocks noChangeArrowheads="1"/>
          </p:cNvSpPr>
          <p:nvPr/>
        </p:nvSpPr>
        <p:spPr bwMode="auto">
          <a:xfrm>
            <a:off x="250825" y="404813"/>
            <a:ext cx="5040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从动量流量调节器的</a:t>
            </a:r>
            <a:r>
              <a:rPr kumimoji="1" lang="zh-CN" altLang="en-US" sz="2800" b="1" dirty="0">
                <a:solidFill>
                  <a:srgbClr val="CC3300"/>
                </a:solidFill>
                <a:latin typeface="Times New Roman" panose="02020603050405020304" pitchFamily="18" charset="0"/>
                <a:ea typeface="楷体_GB2312" pitchFamily="49" charset="-122"/>
              </a:rPr>
              <a:t>测量信号</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232457" name="Object 9"/>
          <p:cNvGraphicFramePr>
            <a:graphicFrameLocks noChangeAspect="1"/>
          </p:cNvGraphicFramePr>
          <p:nvPr>
            <p:extLst>
              <p:ext uri="{D42A27DB-BD31-4B8C-83A1-F6EECF244321}">
                <p14:modId xmlns:p14="http://schemas.microsoft.com/office/powerpoint/2010/main" val="2393733531"/>
              </p:ext>
            </p:extLst>
          </p:nvPr>
        </p:nvGraphicFramePr>
        <p:xfrm>
          <a:off x="2527300" y="981075"/>
          <a:ext cx="4102100" cy="992188"/>
        </p:xfrm>
        <a:graphic>
          <a:graphicData uri="http://schemas.openxmlformats.org/presentationml/2006/ole">
            <mc:AlternateContent xmlns:mc="http://schemas.openxmlformats.org/markup-compatibility/2006">
              <mc:Choice xmlns:v="urn:schemas-microsoft-com:vml" Requires="v">
                <p:oleObj name="Equation" r:id="rId8" imgW="2095200" imgH="507960" progId="Equation.DSMT4">
                  <p:embed/>
                </p:oleObj>
              </mc:Choice>
              <mc:Fallback>
                <p:oleObj name="Equation" r:id="rId8" imgW="2095200" imgH="507960" progId="Equation.DSMT4">
                  <p:embed/>
                  <p:pic>
                    <p:nvPicPr>
                      <p:cNvPr id="0" name="Object 9"/>
                      <p:cNvPicPr>
                        <a:picLocks noChangeAspect="1" noChangeArrowheads="1"/>
                      </p:cNvPicPr>
                      <p:nvPr/>
                    </p:nvPicPr>
                    <p:blipFill>
                      <a:blip r:embed="rId9"/>
                      <a:srcRect/>
                      <a:stretch>
                        <a:fillRect/>
                      </a:stretch>
                    </p:blipFill>
                    <p:spPr bwMode="auto">
                      <a:xfrm>
                        <a:off x="2527300" y="981075"/>
                        <a:ext cx="4102100"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图片 9"/>
          <p:cNvPicPr>
            <a:picLocks noChangeAspect="1"/>
          </p:cNvPicPr>
          <p:nvPr/>
        </p:nvPicPr>
        <p:blipFill>
          <a:blip r:embed="rId10"/>
          <a:stretch>
            <a:fillRect/>
          </a:stretch>
        </p:blipFill>
        <p:spPr>
          <a:xfrm>
            <a:off x="6876256" y="2996952"/>
            <a:ext cx="1985586" cy="31817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24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24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4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24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24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2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2" grpId="0"/>
      <p:bldP spid="232453" grpId="0"/>
      <p:bldP spid="23245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Rectangle 8"/>
          <p:cNvSpPr>
            <a:spLocks noChangeArrowheads="1"/>
          </p:cNvSpPr>
          <p:nvPr/>
        </p:nvSpPr>
        <p:spPr bwMode="auto">
          <a:xfrm>
            <a:off x="395288" y="765175"/>
            <a:ext cx="5976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当采用</a:t>
            </a:r>
            <a:r>
              <a:rPr kumimoji="1" lang="zh-CN" altLang="en-US" sz="2800" b="1" dirty="0">
                <a:solidFill>
                  <a:srgbClr val="CC3300"/>
                </a:solidFill>
                <a:latin typeface="Times New Roman" panose="02020603050405020304" pitchFamily="18" charset="0"/>
                <a:ea typeface="楷体_GB2312" pitchFamily="49" charset="-122"/>
              </a:rPr>
              <a:t>气动单元组合仪表</a:t>
            </a:r>
            <a:r>
              <a:rPr kumimoji="1" lang="zh-CN" altLang="en-US" sz="2800" b="1" dirty="0">
                <a:solidFill>
                  <a:srgbClr val="341EA4"/>
                </a:solidFill>
                <a:latin typeface="Times New Roman" panose="02020603050405020304" pitchFamily="18" charset="0"/>
                <a:ea typeface="楷体_GB2312" pitchFamily="49" charset="-122"/>
              </a:rPr>
              <a:t>时，流量</a:t>
            </a:r>
            <a:r>
              <a:rPr kumimoji="1" lang="en-US" altLang="zh-CN" sz="2800" b="1" dirty="0">
                <a:solidFill>
                  <a:srgbClr val="341EA4"/>
                </a:solidFill>
                <a:latin typeface="Times New Roman" panose="02020603050405020304" pitchFamily="18" charset="0"/>
                <a:ea typeface="楷体_GB2312" pitchFamily="49" charset="-122"/>
              </a:rPr>
              <a:t>q</a:t>
            </a:r>
            <a:r>
              <a:rPr kumimoji="1" lang="zh-CN" altLang="en-US" sz="2800" b="1" dirty="0">
                <a:solidFill>
                  <a:srgbClr val="341EA4"/>
                </a:solidFill>
                <a:latin typeface="Times New Roman" panose="02020603050405020304" pitchFamily="18" charset="0"/>
                <a:ea typeface="楷体_GB2312" pitchFamily="49" charset="-122"/>
              </a:rPr>
              <a:t>与变送器输出气压</a:t>
            </a:r>
            <a:r>
              <a:rPr kumimoji="1" lang="en-US" altLang="zh-CN" sz="2800" b="1" dirty="0">
                <a:solidFill>
                  <a:srgbClr val="341EA4"/>
                </a:solidFill>
                <a:latin typeface="Times New Roman" panose="02020603050405020304" pitchFamily="18" charset="0"/>
                <a:ea typeface="楷体_GB2312" pitchFamily="49" charset="-122"/>
              </a:rPr>
              <a:t>p</a:t>
            </a:r>
            <a:r>
              <a:rPr kumimoji="1" lang="zh-CN" altLang="en-US" sz="2800" b="1" dirty="0">
                <a:solidFill>
                  <a:srgbClr val="341EA4"/>
                </a:solidFill>
                <a:latin typeface="Times New Roman" panose="02020603050405020304" pitchFamily="18" charset="0"/>
                <a:ea typeface="楷体_GB2312" pitchFamily="49" charset="-122"/>
              </a:rPr>
              <a:t>的对应关系为</a:t>
            </a:r>
          </a:p>
        </p:txBody>
      </p:sp>
      <p:graphicFrame>
        <p:nvGraphicFramePr>
          <p:cNvPr id="141321" name="Object 9"/>
          <p:cNvGraphicFramePr>
            <a:graphicFrameLocks noChangeAspect="1"/>
          </p:cNvGraphicFramePr>
          <p:nvPr/>
        </p:nvGraphicFramePr>
        <p:xfrm>
          <a:off x="2195513" y="1916113"/>
          <a:ext cx="4968875" cy="1227137"/>
        </p:xfrm>
        <a:graphic>
          <a:graphicData uri="http://schemas.openxmlformats.org/presentationml/2006/ole">
            <mc:AlternateContent xmlns:mc="http://schemas.openxmlformats.org/markup-compatibility/2006">
              <mc:Choice xmlns:v="urn:schemas-microsoft-com:vml" Requires="v">
                <p:oleObj name="Equation" r:id="rId2" imgW="1955800" imgH="482600" progId="Equation.DSMT4">
                  <p:embed/>
                </p:oleObj>
              </mc:Choice>
              <mc:Fallback>
                <p:oleObj name="Equation" r:id="rId2" imgW="1955800" imgH="4826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916113"/>
                        <a:ext cx="4968875" cy="12271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22" name="Rectangle 10"/>
          <p:cNvSpPr>
            <a:spLocks noChangeArrowheads="1"/>
          </p:cNvSpPr>
          <p:nvPr/>
        </p:nvSpPr>
        <p:spPr bwMode="auto">
          <a:xfrm>
            <a:off x="539750" y="371633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即</a:t>
            </a:r>
          </a:p>
        </p:txBody>
      </p:sp>
      <p:graphicFrame>
        <p:nvGraphicFramePr>
          <p:cNvPr id="141323" name="Object 11"/>
          <p:cNvGraphicFramePr>
            <a:graphicFrameLocks noChangeAspect="1"/>
          </p:cNvGraphicFramePr>
          <p:nvPr>
            <p:extLst>
              <p:ext uri="{D42A27DB-BD31-4B8C-83A1-F6EECF244321}">
                <p14:modId xmlns:p14="http://schemas.microsoft.com/office/powerpoint/2010/main" val="2320960873"/>
              </p:ext>
            </p:extLst>
          </p:nvPr>
        </p:nvGraphicFramePr>
        <p:xfrm>
          <a:off x="2339752" y="3933056"/>
          <a:ext cx="3313113" cy="2414588"/>
        </p:xfrm>
        <a:graphic>
          <a:graphicData uri="http://schemas.openxmlformats.org/presentationml/2006/ole">
            <mc:AlternateContent xmlns:mc="http://schemas.openxmlformats.org/markup-compatibility/2006">
              <mc:Choice xmlns:v="urn:schemas-microsoft-com:vml" Requires="v">
                <p:oleObj name="Equation" r:id="rId4" imgW="1358900" imgH="990600" progId="Equation.DSMT4">
                  <p:embed/>
                </p:oleObj>
              </mc:Choice>
              <mc:Fallback>
                <p:oleObj name="Equation" r:id="rId4" imgW="1358900" imgH="9906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933056"/>
                        <a:ext cx="3313113" cy="24145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p:cNvSpPr txBox="1">
            <a:spLocks noChangeArrowheads="1"/>
          </p:cNvSpPr>
          <p:nvPr/>
        </p:nvSpPr>
        <p:spPr bwMode="auto">
          <a:xfrm>
            <a:off x="609600" y="1628775"/>
            <a:ext cx="6770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实际工业生产过程对控制系统的要求：</a:t>
            </a:r>
          </a:p>
        </p:txBody>
      </p:sp>
      <p:sp>
        <p:nvSpPr>
          <p:cNvPr id="168965" name="Rectangle 5"/>
          <p:cNvSpPr>
            <a:spLocks noChangeArrowheads="1"/>
          </p:cNvSpPr>
          <p:nvPr/>
        </p:nvSpPr>
        <p:spPr bwMode="auto">
          <a:xfrm>
            <a:off x="539552" y="3900073"/>
            <a:ext cx="7776864"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人们研究出了一种不需要增加太多的仪表就可以使被控变量达到较高控制精度的方法——</a:t>
            </a:r>
            <a:r>
              <a:rPr kumimoji="1" lang="zh-CN" altLang="en-US" sz="2800" b="1" dirty="0">
                <a:solidFill>
                  <a:srgbClr val="CC3300"/>
                </a:solidFill>
                <a:latin typeface="Times New Roman" panose="02020603050405020304" pitchFamily="18" charset="0"/>
                <a:ea typeface="楷体_GB2312" pitchFamily="49" charset="-122"/>
              </a:rPr>
              <a:t>串级控制系统。</a:t>
            </a:r>
            <a:endParaRPr kumimoji="1" lang="zh-CN" altLang="en-US" sz="2800" b="1" dirty="0">
              <a:solidFill>
                <a:srgbClr val="CC3300"/>
              </a:solidFill>
              <a:latin typeface="Times New Roman" panose="02020603050405020304" pitchFamily="18" charset="0"/>
            </a:endParaRPr>
          </a:p>
        </p:txBody>
      </p:sp>
      <p:sp>
        <p:nvSpPr>
          <p:cNvPr id="168969" name="Text Box 9"/>
          <p:cNvSpPr txBox="1">
            <a:spLocks noChangeArrowheads="1"/>
          </p:cNvSpPr>
          <p:nvPr/>
        </p:nvSpPr>
        <p:spPr bwMode="auto">
          <a:xfrm>
            <a:off x="609600" y="2781300"/>
            <a:ext cx="7850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在满足工艺要求的前提下，尽可能简单、经济</a:t>
            </a:r>
            <a:endParaRPr kumimoji="1" lang="zh-CN" altLang="en-US" sz="3200" b="1" dirty="0">
              <a:solidFill>
                <a:srgbClr val="CC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p:bldP spid="16896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Text Box 4"/>
          <p:cNvSpPr txBox="1">
            <a:spLocks noChangeArrowheads="1"/>
          </p:cNvSpPr>
          <p:nvPr/>
        </p:nvSpPr>
        <p:spPr bwMode="auto">
          <a:xfrm>
            <a:off x="250825" y="549275"/>
            <a:ext cx="28082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从动量流量调节器的</a:t>
            </a:r>
            <a:r>
              <a:rPr kumimoji="1" lang="zh-CN" altLang="en-US" sz="2800" b="1" dirty="0">
                <a:solidFill>
                  <a:srgbClr val="CC3300"/>
                </a:solidFill>
                <a:latin typeface="Times New Roman" panose="02020603050405020304" pitchFamily="18" charset="0"/>
                <a:ea typeface="楷体_GB2312" pitchFamily="49" charset="-122"/>
              </a:rPr>
              <a:t>测量信号</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92517" name="Text Box 5"/>
          <p:cNvSpPr txBox="1">
            <a:spLocks noChangeArrowheads="1"/>
          </p:cNvSpPr>
          <p:nvPr/>
        </p:nvSpPr>
        <p:spPr bwMode="auto">
          <a:xfrm>
            <a:off x="395288" y="2205038"/>
            <a:ext cx="174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设定信号</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92518" name="Text Box 6"/>
          <p:cNvSpPr txBox="1">
            <a:spLocks noChangeArrowheads="1"/>
          </p:cNvSpPr>
          <p:nvPr/>
        </p:nvSpPr>
        <p:spPr bwMode="auto">
          <a:xfrm>
            <a:off x="395288" y="4149725"/>
            <a:ext cx="167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控制结果</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92519" name="Text Box 7"/>
          <p:cNvSpPr txBox="1">
            <a:spLocks noChangeArrowheads="1"/>
          </p:cNvSpPr>
          <p:nvPr/>
        </p:nvSpPr>
        <p:spPr bwMode="auto">
          <a:xfrm>
            <a:off x="457200" y="5334000"/>
            <a:ext cx="1090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因此</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92520" name="Object 8"/>
          <p:cNvGraphicFramePr>
            <a:graphicFrameLocks noChangeAspect="1"/>
          </p:cNvGraphicFramePr>
          <p:nvPr>
            <p:extLst>
              <p:ext uri="{D42A27DB-BD31-4B8C-83A1-F6EECF244321}">
                <p14:modId xmlns:p14="http://schemas.microsoft.com/office/powerpoint/2010/main" val="2935224711"/>
              </p:ext>
            </p:extLst>
          </p:nvPr>
        </p:nvGraphicFramePr>
        <p:xfrm>
          <a:off x="3316288" y="522288"/>
          <a:ext cx="3233737" cy="1011237"/>
        </p:xfrm>
        <a:graphic>
          <a:graphicData uri="http://schemas.openxmlformats.org/presentationml/2006/ole">
            <mc:AlternateContent xmlns:mc="http://schemas.openxmlformats.org/markup-compatibility/2006">
              <mc:Choice xmlns:v="urn:schemas-microsoft-com:vml" Requires="v">
                <p:oleObj name="Equation" r:id="rId2" imgW="1625400" imgH="507960" progId="Equation.DSMT4">
                  <p:embed/>
                </p:oleObj>
              </mc:Choice>
              <mc:Fallback>
                <p:oleObj name="Equation" r:id="rId2" imgW="1625400" imgH="507960" progId="Equation.DSMT4">
                  <p:embed/>
                  <p:pic>
                    <p:nvPicPr>
                      <p:cNvPr id="0" name="Object 8"/>
                      <p:cNvPicPr>
                        <a:picLocks noChangeAspect="1" noChangeArrowheads="1"/>
                      </p:cNvPicPr>
                      <p:nvPr/>
                    </p:nvPicPr>
                    <p:blipFill>
                      <a:blip r:embed="rId3"/>
                      <a:srcRect/>
                      <a:stretch>
                        <a:fillRect/>
                      </a:stretch>
                    </p:blipFill>
                    <p:spPr bwMode="auto">
                      <a:xfrm>
                        <a:off x="3316288" y="522288"/>
                        <a:ext cx="3233737" cy="1011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1" name="Object 9"/>
          <p:cNvGraphicFramePr>
            <a:graphicFrameLocks noChangeAspect="1"/>
          </p:cNvGraphicFramePr>
          <p:nvPr>
            <p:extLst>
              <p:ext uri="{D42A27DB-BD31-4B8C-83A1-F6EECF244321}">
                <p14:modId xmlns:p14="http://schemas.microsoft.com/office/powerpoint/2010/main" val="3050655182"/>
              </p:ext>
            </p:extLst>
          </p:nvPr>
        </p:nvGraphicFramePr>
        <p:xfrm>
          <a:off x="2616200" y="2109788"/>
          <a:ext cx="3119438" cy="1462087"/>
        </p:xfrm>
        <a:graphic>
          <a:graphicData uri="http://schemas.openxmlformats.org/presentationml/2006/ole">
            <mc:AlternateContent xmlns:mc="http://schemas.openxmlformats.org/markup-compatibility/2006">
              <mc:Choice xmlns:v="urn:schemas-microsoft-com:vml" Requires="v">
                <p:oleObj name="Equation" r:id="rId4" imgW="1625400" imgH="761760" progId="Equation.DSMT4">
                  <p:embed/>
                </p:oleObj>
              </mc:Choice>
              <mc:Fallback>
                <p:oleObj name="Equation" r:id="rId4" imgW="1625400" imgH="761760" progId="Equation.DSMT4">
                  <p:embed/>
                  <p:pic>
                    <p:nvPicPr>
                      <p:cNvPr id="0" name="Object 9"/>
                      <p:cNvPicPr>
                        <a:picLocks noChangeAspect="1" noChangeArrowheads="1"/>
                      </p:cNvPicPr>
                      <p:nvPr/>
                    </p:nvPicPr>
                    <p:blipFill>
                      <a:blip r:embed="rId5"/>
                      <a:srcRect/>
                      <a:stretch>
                        <a:fillRect/>
                      </a:stretch>
                    </p:blipFill>
                    <p:spPr bwMode="auto">
                      <a:xfrm>
                        <a:off x="2616200" y="2109788"/>
                        <a:ext cx="3119438" cy="14620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2" name="Object 10"/>
          <p:cNvGraphicFramePr>
            <a:graphicFrameLocks noChangeAspect="1"/>
          </p:cNvGraphicFramePr>
          <p:nvPr>
            <p:extLst>
              <p:ext uri="{D42A27DB-BD31-4B8C-83A1-F6EECF244321}">
                <p14:modId xmlns:p14="http://schemas.microsoft.com/office/powerpoint/2010/main" val="2672750536"/>
              </p:ext>
            </p:extLst>
          </p:nvPr>
        </p:nvGraphicFramePr>
        <p:xfrm>
          <a:off x="2309813" y="3933825"/>
          <a:ext cx="4586287" cy="974725"/>
        </p:xfrm>
        <a:graphic>
          <a:graphicData uri="http://schemas.openxmlformats.org/presentationml/2006/ole">
            <mc:AlternateContent xmlns:mc="http://schemas.openxmlformats.org/markup-compatibility/2006">
              <mc:Choice xmlns:v="urn:schemas-microsoft-com:vml" Requires="v">
                <p:oleObj name="Equation" r:id="rId6" imgW="2387520" imgH="507960" progId="Equation.DSMT4">
                  <p:embed/>
                </p:oleObj>
              </mc:Choice>
              <mc:Fallback>
                <p:oleObj name="Equation" r:id="rId6" imgW="2387520" imgH="507960" progId="Equation.DSMT4">
                  <p:embed/>
                  <p:pic>
                    <p:nvPicPr>
                      <p:cNvPr id="0" name="Object 10"/>
                      <p:cNvPicPr>
                        <a:picLocks noChangeAspect="1" noChangeArrowheads="1"/>
                      </p:cNvPicPr>
                      <p:nvPr/>
                    </p:nvPicPr>
                    <p:blipFill>
                      <a:blip r:embed="rId7"/>
                      <a:srcRect/>
                      <a:stretch>
                        <a:fillRect/>
                      </a:stretch>
                    </p:blipFill>
                    <p:spPr bwMode="auto">
                      <a:xfrm>
                        <a:off x="2309813" y="3933825"/>
                        <a:ext cx="4586287" cy="974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3" name="Object 11"/>
          <p:cNvGraphicFramePr>
            <a:graphicFrameLocks noChangeAspect="1"/>
          </p:cNvGraphicFramePr>
          <p:nvPr/>
        </p:nvGraphicFramePr>
        <p:xfrm>
          <a:off x="2627313" y="5229225"/>
          <a:ext cx="3960812" cy="960438"/>
        </p:xfrm>
        <a:graphic>
          <a:graphicData uri="http://schemas.openxmlformats.org/presentationml/2006/ole">
            <mc:AlternateContent xmlns:mc="http://schemas.openxmlformats.org/markup-compatibility/2006">
              <mc:Choice xmlns:v="urn:schemas-microsoft-com:vml" Requires="v">
                <p:oleObj name="Equation" r:id="rId8" imgW="2095500" imgH="508000" progId="Equation.DSMT4">
                  <p:embed/>
                </p:oleObj>
              </mc:Choice>
              <mc:Fallback>
                <p:oleObj name="Equation" r:id="rId8" imgW="2095500" imgH="5080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5229225"/>
                        <a:ext cx="3960812" cy="9604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1026"/>
          <p:cNvSpPr txBox="1">
            <a:spLocks noChangeArrowheads="1"/>
          </p:cNvSpPr>
          <p:nvPr/>
        </p:nvSpPr>
        <p:spPr bwMode="auto">
          <a:xfrm>
            <a:off x="539750" y="1125538"/>
            <a:ext cx="1666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我们得到的结果</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44387" name="Text Box 1027"/>
          <p:cNvSpPr txBox="1">
            <a:spLocks noChangeArrowheads="1"/>
          </p:cNvSpPr>
          <p:nvPr/>
        </p:nvSpPr>
        <p:spPr bwMode="auto">
          <a:xfrm>
            <a:off x="468313" y="3141663"/>
            <a:ext cx="172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书上结果</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144388" name="Object 1028"/>
          <p:cNvGraphicFramePr>
            <a:graphicFrameLocks noChangeAspect="1"/>
          </p:cNvGraphicFramePr>
          <p:nvPr/>
        </p:nvGraphicFramePr>
        <p:xfrm>
          <a:off x="2843213" y="2997200"/>
          <a:ext cx="3951287" cy="944563"/>
        </p:xfrm>
        <a:graphic>
          <a:graphicData uri="http://schemas.openxmlformats.org/presentationml/2006/ole">
            <mc:AlternateContent xmlns:mc="http://schemas.openxmlformats.org/markup-compatibility/2006">
              <mc:Choice xmlns:v="urn:schemas-microsoft-com:vml" Requires="v">
                <p:oleObj name="Equation" r:id="rId2" imgW="2120900" imgH="508000" progId="Equation.DSMT4">
                  <p:embed/>
                </p:oleObj>
              </mc:Choice>
              <mc:Fallback>
                <p:oleObj name="Equation" r:id="rId2" imgW="2120900" imgH="508000" progId="Equation.DSMT4">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997200"/>
                        <a:ext cx="3951287" cy="9445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1029"/>
          <p:cNvGraphicFramePr>
            <a:graphicFrameLocks noChangeAspect="1"/>
          </p:cNvGraphicFramePr>
          <p:nvPr/>
        </p:nvGraphicFramePr>
        <p:xfrm>
          <a:off x="2854325" y="1125538"/>
          <a:ext cx="3927475" cy="950912"/>
        </p:xfrm>
        <a:graphic>
          <a:graphicData uri="http://schemas.openxmlformats.org/presentationml/2006/ole">
            <mc:AlternateContent xmlns:mc="http://schemas.openxmlformats.org/markup-compatibility/2006">
              <mc:Choice xmlns:v="urn:schemas-microsoft-com:vml" Requires="v">
                <p:oleObj name="Equation" r:id="rId4" imgW="2095500" imgH="508000" progId="Equation.DSMT4">
                  <p:embed/>
                </p:oleObj>
              </mc:Choice>
              <mc:Fallback>
                <p:oleObj name="Equation" r:id="rId4" imgW="2095500" imgH="508000" progId="Equation.DSMT4">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325" y="1125538"/>
                        <a:ext cx="3927475" cy="950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395536" y="1549572"/>
            <a:ext cx="8534400" cy="2116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800" b="1" dirty="0">
                <a:solidFill>
                  <a:srgbClr val="341EA4"/>
                </a:solidFill>
                <a:latin typeface="Times New Roman" panose="02020603050405020304" pitchFamily="18" charset="0"/>
                <a:ea typeface="楷体_GB2312" pitchFamily="49" charset="-122"/>
              </a:rPr>
              <a:t>(1)</a:t>
            </a:r>
            <a:r>
              <a:rPr kumimoji="1" lang="zh-CN" altLang="en-US" sz="2800" b="1" dirty="0">
                <a:solidFill>
                  <a:srgbClr val="341EA4"/>
                </a:solidFill>
                <a:latin typeface="Times New Roman" panose="02020603050405020304" pitchFamily="18" charset="0"/>
                <a:ea typeface="楷体_GB2312" pitchFamily="49" charset="-122"/>
              </a:rPr>
              <a:t>用或不用开放器都可以进行比值控制，只是前者的</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与</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成正比，后者的</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与</a:t>
            </a:r>
            <a:r>
              <a:rPr kumimoji="1" lang="en-US" altLang="zh-CN" sz="2800" b="1" dirty="0">
                <a:solidFill>
                  <a:srgbClr val="341EA4"/>
                </a:solidFill>
                <a:latin typeface="Times New Roman" panose="02020603050405020304" pitchFamily="18" charset="0"/>
              </a:rPr>
              <a:t>k</a:t>
            </a:r>
            <a:r>
              <a:rPr kumimoji="1" lang="en-US" altLang="zh-CN" sz="2800" b="1" baseline="30000" dirty="0">
                <a:solidFill>
                  <a:srgbClr val="341EA4"/>
                </a:solidFill>
                <a:latin typeface="Times New Roman" panose="02020603050405020304" pitchFamily="18" charset="0"/>
              </a:rPr>
              <a:t>2</a:t>
            </a:r>
            <a:r>
              <a:rPr kumimoji="1" lang="en-US" altLang="zh-CN" sz="2800" b="1" dirty="0">
                <a:solidFill>
                  <a:srgbClr val="341EA4"/>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成正比，当量程不变，仪表</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值的调节范围一定时，</a:t>
            </a:r>
            <a:r>
              <a:rPr kumimoji="1" lang="zh-CN" altLang="en-US" sz="2800" b="1" dirty="0">
                <a:solidFill>
                  <a:srgbClr val="C00000"/>
                </a:solidFill>
                <a:latin typeface="Times New Roman" panose="02020603050405020304" pitchFamily="18" charset="0"/>
                <a:ea typeface="楷体_GB2312" pitchFamily="49" charset="-122"/>
              </a:rPr>
              <a:t>不带开放器时的</a:t>
            </a:r>
            <a:r>
              <a:rPr kumimoji="1" lang="en-US" altLang="zh-CN" sz="2800" b="1" dirty="0">
                <a:solidFill>
                  <a:srgbClr val="C00000"/>
                </a:solidFill>
                <a:latin typeface="Times New Roman" panose="02020603050405020304" pitchFamily="18" charset="0"/>
                <a:ea typeface="楷体_GB2312" pitchFamily="49" charset="-122"/>
              </a:rPr>
              <a:t>k</a:t>
            </a:r>
            <a:r>
              <a:rPr kumimoji="1" lang="zh-CN" altLang="en-US" sz="2800" b="1" dirty="0">
                <a:solidFill>
                  <a:srgbClr val="C00000"/>
                </a:solidFill>
                <a:latin typeface="Times New Roman" panose="02020603050405020304" pitchFamily="18" charset="0"/>
                <a:ea typeface="楷体_GB2312" pitchFamily="49" charset="-122"/>
              </a:rPr>
              <a:t>的可调范围缩小了。</a:t>
            </a:r>
            <a:endParaRPr kumimoji="1" lang="en-US" altLang="zh-CN" sz="2800" b="1" dirty="0">
              <a:solidFill>
                <a:srgbClr val="341EA4"/>
              </a:solidFill>
              <a:latin typeface="Times New Roman" panose="02020603050405020304" pitchFamily="18" charset="0"/>
              <a:ea typeface="楷体_GB2312" pitchFamily="49" charset="-122"/>
            </a:endParaRPr>
          </a:p>
        </p:txBody>
      </p:sp>
      <p:sp>
        <p:nvSpPr>
          <p:cNvPr id="194565" name="Text Box 5"/>
          <p:cNvSpPr txBox="1">
            <a:spLocks noChangeArrowheads="1"/>
          </p:cNvSpPr>
          <p:nvPr/>
        </p:nvSpPr>
        <p:spPr bwMode="auto">
          <a:xfrm>
            <a:off x="179388" y="692150"/>
            <a:ext cx="173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结论：</a:t>
            </a:r>
          </a:p>
        </p:txBody>
      </p:sp>
      <p:sp>
        <p:nvSpPr>
          <p:cNvPr id="49158" name="AutoShape 6">
            <a:hlinkClick r:id="rId2" action="ppaction://hlinksldjump" highlightClick="1"/>
          </p:cNvPr>
          <p:cNvSpPr>
            <a:spLocks noChangeArrowheads="1"/>
          </p:cNvSpPr>
          <p:nvPr/>
        </p:nvSpPr>
        <p:spPr bwMode="auto">
          <a:xfrm>
            <a:off x="756444" y="6165304"/>
            <a:ext cx="576262" cy="503238"/>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567" name="Object 7"/>
          <p:cNvGraphicFramePr>
            <a:graphicFrameLocks noChangeAspect="1"/>
          </p:cNvGraphicFramePr>
          <p:nvPr>
            <p:extLst>
              <p:ext uri="{D42A27DB-BD31-4B8C-83A1-F6EECF244321}">
                <p14:modId xmlns:p14="http://schemas.microsoft.com/office/powerpoint/2010/main" val="209539308"/>
              </p:ext>
            </p:extLst>
          </p:nvPr>
        </p:nvGraphicFramePr>
        <p:xfrm>
          <a:off x="1587933" y="522995"/>
          <a:ext cx="3024336" cy="857422"/>
        </p:xfrm>
        <a:graphic>
          <a:graphicData uri="http://schemas.openxmlformats.org/presentationml/2006/ole">
            <mc:AlternateContent xmlns:mc="http://schemas.openxmlformats.org/markup-compatibility/2006">
              <mc:Choice xmlns:v="urn:schemas-microsoft-com:vml" Requires="v">
                <p:oleObj name="Equation" r:id="rId3" imgW="1701800" imgH="482600" progId="Equation.DSMT4">
                  <p:embed/>
                </p:oleObj>
              </mc:Choice>
              <mc:Fallback>
                <p:oleObj name="Equation" r:id="rId3" imgW="1701800" imgH="482600" progId="Equation.DSMT4">
                  <p:embed/>
                  <p:pic>
                    <p:nvPicPr>
                      <p:cNvPr id="19456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933" y="522995"/>
                        <a:ext cx="3024336" cy="857422"/>
                      </a:xfrm>
                      <a:prstGeom prst="rect">
                        <a:avLst/>
                      </a:prstGeom>
                      <a:solidFill>
                        <a:schemeClr val="bg1"/>
                      </a:solidFill>
                      <a:ln>
                        <a:noFill/>
                      </a:ln>
                      <a:effectLst/>
                    </p:spPr>
                  </p:pic>
                </p:oleObj>
              </mc:Fallback>
            </mc:AlternateContent>
          </a:graphicData>
        </a:graphic>
      </p:graphicFrame>
      <p:graphicFrame>
        <p:nvGraphicFramePr>
          <p:cNvPr id="194568" name="Object 8"/>
          <p:cNvGraphicFramePr>
            <a:graphicFrameLocks noChangeAspect="1"/>
          </p:cNvGraphicFramePr>
          <p:nvPr>
            <p:extLst>
              <p:ext uri="{D42A27DB-BD31-4B8C-83A1-F6EECF244321}">
                <p14:modId xmlns:p14="http://schemas.microsoft.com/office/powerpoint/2010/main" val="3724034015"/>
              </p:ext>
            </p:extLst>
          </p:nvPr>
        </p:nvGraphicFramePr>
        <p:xfrm>
          <a:off x="5148064" y="446957"/>
          <a:ext cx="3943459" cy="954311"/>
        </p:xfrm>
        <a:graphic>
          <a:graphicData uri="http://schemas.openxmlformats.org/presentationml/2006/ole">
            <mc:AlternateContent xmlns:mc="http://schemas.openxmlformats.org/markup-compatibility/2006">
              <mc:Choice xmlns:v="urn:schemas-microsoft-com:vml" Requires="v">
                <p:oleObj name="Equation" r:id="rId5" imgW="2095500" imgH="508000" progId="Equation.DSMT4">
                  <p:embed/>
                </p:oleObj>
              </mc:Choice>
              <mc:Fallback>
                <p:oleObj name="Equation" r:id="rId5" imgW="2095500" imgH="508000" progId="Equation.DSMT4">
                  <p:embed/>
                  <p:pic>
                    <p:nvPicPr>
                      <p:cNvPr id="1945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446957"/>
                        <a:ext cx="3943459" cy="954311"/>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0094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P spid="19456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Text Box 4"/>
          <p:cNvSpPr txBox="1">
            <a:spLocks noChangeArrowheads="1"/>
          </p:cNvSpPr>
          <p:nvPr/>
        </p:nvSpPr>
        <p:spPr bwMode="auto">
          <a:xfrm>
            <a:off x="304800" y="1988840"/>
            <a:ext cx="8534400" cy="1082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800" b="1" dirty="0">
                <a:solidFill>
                  <a:srgbClr val="341EA4"/>
                </a:solidFill>
                <a:latin typeface="Times New Roman" panose="02020603050405020304" pitchFamily="18" charset="0"/>
                <a:ea typeface="楷体_GB2312" pitchFamily="49" charset="-122"/>
              </a:rPr>
              <a:t>(2)</a:t>
            </a:r>
            <a:r>
              <a:rPr kumimoji="1" lang="zh-CN" altLang="en-US" sz="2800" b="1" dirty="0">
                <a:solidFill>
                  <a:srgbClr val="341EA4"/>
                </a:solidFill>
                <a:latin typeface="Times New Roman" panose="02020603050405020304" pitchFamily="18" charset="0"/>
                <a:ea typeface="楷体_GB2312" pitchFamily="49" charset="-122"/>
              </a:rPr>
              <a:t>在同样的比值</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下，通过调整</a:t>
            </a:r>
            <a:r>
              <a:rPr kumimoji="1" lang="en-US" altLang="zh-CN" sz="2400" b="1" dirty="0">
                <a:solidFill>
                  <a:srgbClr val="341EA4"/>
                </a:solidFill>
                <a:latin typeface="Times New Roman" panose="02020603050405020304" pitchFamily="18" charset="0"/>
              </a:rPr>
              <a:t>q</a:t>
            </a:r>
            <a:r>
              <a:rPr kumimoji="1" lang="en-US" altLang="zh-CN" sz="2400" b="1" baseline="-30000" dirty="0">
                <a:solidFill>
                  <a:srgbClr val="341EA4"/>
                </a:solidFill>
                <a:latin typeface="Times New Roman" panose="02020603050405020304" pitchFamily="18" charset="0"/>
              </a:rPr>
              <a:t>1max</a:t>
            </a:r>
            <a:r>
              <a:rPr kumimoji="1" lang="en-US" altLang="zh-CN" sz="2400" b="1" dirty="0">
                <a:solidFill>
                  <a:srgbClr val="341EA4"/>
                </a:solidFill>
                <a:latin typeface="Times New Roman" panose="02020603050405020304" pitchFamily="18" charset="0"/>
              </a:rPr>
              <a:t>、q</a:t>
            </a:r>
            <a:r>
              <a:rPr kumimoji="1" lang="en-US" altLang="zh-CN" sz="2400" b="1" baseline="-30000" dirty="0">
                <a:solidFill>
                  <a:srgbClr val="341EA4"/>
                </a:solidFill>
                <a:latin typeface="Times New Roman" panose="02020603050405020304" pitchFamily="18" charset="0"/>
              </a:rPr>
              <a:t>2max </a:t>
            </a:r>
            <a:r>
              <a:rPr kumimoji="1" lang="zh-CN" altLang="en-US" sz="2800" b="1" dirty="0">
                <a:solidFill>
                  <a:srgbClr val="341EA4"/>
                </a:solidFill>
                <a:latin typeface="Times New Roman" panose="02020603050405020304" pitchFamily="18" charset="0"/>
                <a:ea typeface="楷体_GB2312" pitchFamily="49" charset="-122"/>
              </a:rPr>
              <a:t>也可改变比值系数</a:t>
            </a:r>
            <a:r>
              <a:rPr kumimoji="1" lang="en-US" altLang="zh-CN" sz="2800" b="1" dirty="0">
                <a:solidFill>
                  <a:srgbClr val="341EA4"/>
                </a:solidFill>
                <a:latin typeface="Times New Roman" panose="02020603050405020304" pitchFamily="18" charset="0"/>
                <a:ea typeface="楷体_GB2312" pitchFamily="49" charset="-122"/>
              </a:rPr>
              <a:t>K</a:t>
            </a:r>
            <a:r>
              <a:rPr kumimoji="1" lang="zh-CN" altLang="en-US" sz="2800" b="1" dirty="0">
                <a:solidFill>
                  <a:srgbClr val="341EA4"/>
                </a:solidFill>
                <a:latin typeface="Times New Roman" panose="02020603050405020304" pitchFamily="18" charset="0"/>
                <a:ea typeface="楷体_GB2312" pitchFamily="49" charset="-122"/>
              </a:rPr>
              <a:t>。</a:t>
            </a:r>
          </a:p>
        </p:txBody>
      </p:sp>
      <p:sp>
        <p:nvSpPr>
          <p:cNvPr id="49158" name="AutoShape 6">
            <a:hlinkClick r:id="rId2" action="ppaction://hlinksldjump" highlightClick="1"/>
          </p:cNvPr>
          <p:cNvSpPr>
            <a:spLocks noChangeArrowheads="1"/>
          </p:cNvSpPr>
          <p:nvPr/>
        </p:nvSpPr>
        <p:spPr bwMode="auto">
          <a:xfrm>
            <a:off x="4211638" y="6165850"/>
            <a:ext cx="576262" cy="503238"/>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94567" name="Object 7"/>
          <p:cNvGraphicFramePr>
            <a:graphicFrameLocks noChangeAspect="1"/>
          </p:cNvGraphicFramePr>
          <p:nvPr/>
        </p:nvGraphicFramePr>
        <p:xfrm>
          <a:off x="1258888" y="260350"/>
          <a:ext cx="3494087" cy="990600"/>
        </p:xfrm>
        <a:graphic>
          <a:graphicData uri="http://schemas.openxmlformats.org/presentationml/2006/ole">
            <mc:AlternateContent xmlns:mc="http://schemas.openxmlformats.org/markup-compatibility/2006">
              <mc:Choice xmlns:v="urn:schemas-microsoft-com:vml" Requires="v">
                <p:oleObj name="Equation" r:id="rId3" imgW="1701800" imgH="482600" progId="Equation.DSMT4">
                  <p:embed/>
                </p:oleObj>
              </mc:Choice>
              <mc:Fallback>
                <p:oleObj name="Equation" r:id="rId3" imgW="1701800" imgH="482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60350"/>
                        <a:ext cx="3494087" cy="990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8" name="Object 8"/>
          <p:cNvGraphicFramePr>
            <a:graphicFrameLocks noChangeAspect="1"/>
          </p:cNvGraphicFramePr>
          <p:nvPr/>
        </p:nvGraphicFramePr>
        <p:xfrm>
          <a:off x="5076825" y="260350"/>
          <a:ext cx="4067175" cy="984250"/>
        </p:xfrm>
        <a:graphic>
          <a:graphicData uri="http://schemas.openxmlformats.org/presentationml/2006/ole">
            <mc:AlternateContent xmlns:mc="http://schemas.openxmlformats.org/markup-compatibility/2006">
              <mc:Choice xmlns:v="urn:schemas-microsoft-com:vml" Requires="v">
                <p:oleObj name="Equation" r:id="rId5" imgW="2095500" imgH="508000" progId="Equation.DSMT4">
                  <p:embed/>
                </p:oleObj>
              </mc:Choice>
              <mc:Fallback>
                <p:oleObj name="Equation" r:id="rId5" imgW="2095500" imgH="508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60350"/>
                        <a:ext cx="4067175" cy="984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381000" y="228600"/>
            <a:ext cx="3241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8.4 分程控制系统</a:t>
            </a:r>
          </a:p>
        </p:txBody>
      </p:sp>
      <p:sp>
        <p:nvSpPr>
          <p:cNvPr id="242691" name="Text Box 3"/>
          <p:cNvSpPr txBox="1">
            <a:spLocks noChangeArrowheads="1"/>
          </p:cNvSpPr>
          <p:nvPr/>
        </p:nvSpPr>
        <p:spPr bwMode="auto">
          <a:xfrm>
            <a:off x="381000" y="838200"/>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8.4.1</a:t>
            </a:r>
            <a:r>
              <a:rPr kumimoji="1" lang="zh-CN" altLang="en-US" sz="2800" b="1" dirty="0">
                <a:solidFill>
                  <a:srgbClr val="CC3300"/>
                </a:solidFill>
                <a:latin typeface="楷体_GB2312" pitchFamily="49" charset="-122"/>
                <a:ea typeface="楷体_GB2312" pitchFamily="49" charset="-122"/>
              </a:rPr>
              <a:t> 分程控制基本概念</a:t>
            </a:r>
          </a:p>
        </p:txBody>
      </p:sp>
      <p:graphicFrame>
        <p:nvGraphicFramePr>
          <p:cNvPr id="242692" name="Object 4"/>
          <p:cNvGraphicFramePr>
            <a:graphicFrameLocks noChangeAspect="1"/>
          </p:cNvGraphicFramePr>
          <p:nvPr>
            <p:extLst>
              <p:ext uri="{D42A27DB-BD31-4B8C-83A1-F6EECF244321}">
                <p14:modId xmlns:p14="http://schemas.microsoft.com/office/powerpoint/2010/main" val="1472033383"/>
              </p:ext>
            </p:extLst>
          </p:nvPr>
        </p:nvGraphicFramePr>
        <p:xfrm>
          <a:off x="381000" y="1589088"/>
          <a:ext cx="4648200" cy="1522412"/>
        </p:xfrm>
        <a:graphic>
          <a:graphicData uri="http://schemas.openxmlformats.org/presentationml/2006/ole">
            <mc:AlternateContent xmlns:mc="http://schemas.openxmlformats.org/markup-compatibility/2006">
              <mc:Choice xmlns:v="urn:schemas-microsoft-com:vml" Requires="v">
                <p:oleObj name="Picture" r:id="rId2" imgW="3343320" imgH="1095480" progId="Word.Picture.8">
                  <p:embed/>
                </p:oleObj>
              </mc:Choice>
              <mc:Fallback>
                <p:oleObj name="Picture" r:id="rId2" imgW="3343320" imgH="1095480" progId="Word.Picture.8">
                  <p:embed/>
                  <p:pic>
                    <p:nvPicPr>
                      <p:cNvPr id="0" name="Object 4"/>
                      <p:cNvPicPr>
                        <a:picLocks noChangeAspect="1" noChangeArrowheads="1"/>
                      </p:cNvPicPr>
                      <p:nvPr/>
                    </p:nvPicPr>
                    <p:blipFill>
                      <a:blip r:embed="rId3"/>
                      <a:srcRect/>
                      <a:stretch>
                        <a:fillRect/>
                      </a:stretch>
                    </p:blipFill>
                    <p:spPr bwMode="auto">
                      <a:xfrm>
                        <a:off x="381000" y="1589088"/>
                        <a:ext cx="4648200" cy="15224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693" name="Object 5"/>
          <p:cNvGraphicFramePr>
            <a:graphicFrameLocks noChangeAspect="1"/>
          </p:cNvGraphicFramePr>
          <p:nvPr>
            <p:extLst>
              <p:ext uri="{D42A27DB-BD31-4B8C-83A1-F6EECF244321}">
                <p14:modId xmlns:p14="http://schemas.microsoft.com/office/powerpoint/2010/main" val="671583138"/>
              </p:ext>
            </p:extLst>
          </p:nvPr>
        </p:nvGraphicFramePr>
        <p:xfrm>
          <a:off x="323851" y="4149080"/>
          <a:ext cx="4837176" cy="1728192"/>
        </p:xfrm>
        <a:graphic>
          <a:graphicData uri="http://schemas.openxmlformats.org/presentationml/2006/ole">
            <mc:AlternateContent xmlns:mc="http://schemas.openxmlformats.org/markup-compatibility/2006">
              <mc:Choice xmlns:v="urn:schemas-microsoft-com:vml" Requires="v">
                <p:oleObj name="Picture" r:id="rId4" imgW="3686040" imgH="1190520" progId="Word.Picture.8">
                  <p:embed/>
                </p:oleObj>
              </mc:Choice>
              <mc:Fallback>
                <p:oleObj name="Picture" r:id="rId4" imgW="3686040" imgH="1190520" progId="Word.Picture.8">
                  <p:embed/>
                  <p:pic>
                    <p:nvPicPr>
                      <p:cNvPr id="0" name="Object 5"/>
                      <p:cNvPicPr>
                        <a:picLocks noChangeAspect="1" noChangeArrowheads="1"/>
                      </p:cNvPicPr>
                      <p:nvPr/>
                    </p:nvPicPr>
                    <p:blipFill>
                      <a:blip r:embed="rId5"/>
                      <a:srcRect/>
                      <a:stretch>
                        <a:fillRect/>
                      </a:stretch>
                    </p:blipFill>
                    <p:spPr bwMode="auto">
                      <a:xfrm>
                        <a:off x="323851" y="4149080"/>
                        <a:ext cx="4837176" cy="1728192"/>
                      </a:xfrm>
                      <a:prstGeom prst="rect">
                        <a:avLst/>
                      </a:prstGeom>
                      <a:solidFill>
                        <a:schemeClr val="bg1"/>
                      </a:solidFill>
                      <a:ln>
                        <a:noFill/>
                      </a:ln>
                      <a:effectLst/>
                    </p:spPr>
                  </p:pic>
                </p:oleObj>
              </mc:Fallback>
            </mc:AlternateContent>
          </a:graphicData>
        </a:graphic>
      </p:graphicFrame>
      <p:sp>
        <p:nvSpPr>
          <p:cNvPr id="242694" name="Text Box 6"/>
          <p:cNvSpPr txBox="1">
            <a:spLocks noChangeArrowheads="1"/>
          </p:cNvSpPr>
          <p:nvPr/>
        </p:nvSpPr>
        <p:spPr bwMode="auto">
          <a:xfrm>
            <a:off x="1981200" y="3352800"/>
            <a:ext cx="554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楷体_GB2312" pitchFamily="49" charset="-122"/>
              </a:rPr>
              <a:t>8-16 简单控制系统方块图及其特性</a:t>
            </a:r>
          </a:p>
        </p:txBody>
      </p:sp>
      <p:sp>
        <p:nvSpPr>
          <p:cNvPr id="242695" name="Text Box 7"/>
          <p:cNvSpPr txBox="1">
            <a:spLocks noChangeArrowheads="1"/>
          </p:cNvSpPr>
          <p:nvPr/>
        </p:nvSpPr>
        <p:spPr bwMode="auto">
          <a:xfrm>
            <a:off x="2268538" y="6021388"/>
            <a:ext cx="545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楷体_GB2312" pitchFamily="49" charset="-122"/>
              </a:rPr>
              <a:t>8-17 分程控制系统方块图及其特性</a:t>
            </a:r>
          </a:p>
        </p:txBody>
      </p:sp>
      <p:graphicFrame>
        <p:nvGraphicFramePr>
          <p:cNvPr id="242696" name="Object 8"/>
          <p:cNvGraphicFramePr>
            <a:graphicFrameLocks noChangeAspect="1"/>
          </p:cNvGraphicFramePr>
          <p:nvPr/>
        </p:nvGraphicFramePr>
        <p:xfrm>
          <a:off x="5580063" y="1700213"/>
          <a:ext cx="3276600" cy="1319212"/>
        </p:xfrm>
        <a:graphic>
          <a:graphicData uri="http://schemas.openxmlformats.org/presentationml/2006/ole">
            <mc:AlternateContent xmlns:mc="http://schemas.openxmlformats.org/markup-compatibility/2006">
              <mc:Choice xmlns:v="urn:schemas-microsoft-com:vml" Requires="v">
                <p:oleObj name="图片" r:id="rId6" imgW="2743200" imgH="1107948" progId="Word.Picture.8">
                  <p:embed/>
                </p:oleObj>
              </mc:Choice>
              <mc:Fallback>
                <p:oleObj name="图片" r:id="rId6" imgW="2743200" imgH="1107948"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1700213"/>
                        <a:ext cx="3276600" cy="13192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2697" name="Object 9"/>
          <p:cNvGraphicFramePr>
            <a:graphicFrameLocks noChangeAspect="1"/>
          </p:cNvGraphicFramePr>
          <p:nvPr/>
        </p:nvGraphicFramePr>
        <p:xfrm>
          <a:off x="5580063" y="4149725"/>
          <a:ext cx="3276600" cy="1535113"/>
        </p:xfrm>
        <a:graphic>
          <a:graphicData uri="http://schemas.openxmlformats.org/presentationml/2006/ole">
            <mc:AlternateContent xmlns:mc="http://schemas.openxmlformats.org/markup-compatibility/2006">
              <mc:Choice xmlns:v="urn:schemas-microsoft-com:vml" Requires="v">
                <p:oleObj name="图片" r:id="rId8" imgW="2738636" imgH="1287159" progId="Word.Picture.8">
                  <p:embed/>
                </p:oleObj>
              </mc:Choice>
              <mc:Fallback>
                <p:oleObj name="图片" r:id="rId8" imgW="2738636" imgH="1287159" progId="Word.Picture.8">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4149725"/>
                        <a:ext cx="3276600" cy="15351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26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26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26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6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p:bldP spid="242694" grpId="0"/>
      <p:bldP spid="24269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228600" y="381000"/>
            <a:ext cx="8458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分程控制特性类型</a:t>
            </a:r>
            <a:r>
              <a:rPr kumimoji="1" lang="zh-CN" altLang="en-US" sz="2800" dirty="0">
                <a:solidFill>
                  <a:srgbClr val="FF0000"/>
                </a:solidFill>
                <a:latin typeface="楷体_GB2312" pitchFamily="49" charset="-122"/>
                <a:ea typeface="楷体_GB2312" pitchFamily="49" charset="-122"/>
              </a:rPr>
              <a:t>：</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两个阀门时，有以下4种情况</a:t>
            </a:r>
          </a:p>
        </p:txBody>
      </p:sp>
      <p:graphicFrame>
        <p:nvGraphicFramePr>
          <p:cNvPr id="243715" name="Object 3"/>
          <p:cNvGraphicFramePr>
            <a:graphicFrameLocks noChangeAspect="1"/>
          </p:cNvGraphicFramePr>
          <p:nvPr/>
        </p:nvGraphicFramePr>
        <p:xfrm>
          <a:off x="762000" y="1571625"/>
          <a:ext cx="3276600" cy="1898650"/>
        </p:xfrm>
        <a:graphic>
          <a:graphicData uri="http://schemas.openxmlformats.org/presentationml/2006/ole">
            <mc:AlternateContent xmlns:mc="http://schemas.openxmlformats.org/markup-compatibility/2006">
              <mc:Choice xmlns:v="urn:schemas-microsoft-com:vml" Requires="v">
                <p:oleObj name="图片" r:id="rId2" imgW="2743200" imgH="1594104" progId="Word.Picture.8">
                  <p:embed/>
                </p:oleObj>
              </mc:Choice>
              <mc:Fallback>
                <p:oleObj name="图片" r:id="rId2" imgW="2743200" imgH="1594104"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71625"/>
                        <a:ext cx="3276600" cy="189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6" name="Object 4"/>
          <p:cNvGraphicFramePr>
            <a:graphicFrameLocks noChangeAspect="1"/>
          </p:cNvGraphicFramePr>
          <p:nvPr/>
        </p:nvGraphicFramePr>
        <p:xfrm>
          <a:off x="4859338" y="1557338"/>
          <a:ext cx="3276600" cy="1898650"/>
        </p:xfrm>
        <a:graphic>
          <a:graphicData uri="http://schemas.openxmlformats.org/presentationml/2006/ole">
            <mc:AlternateContent xmlns:mc="http://schemas.openxmlformats.org/markup-compatibility/2006">
              <mc:Choice xmlns:v="urn:schemas-microsoft-com:vml" Requires="v">
                <p:oleObj name="图片" r:id="rId4" imgW="2743200" imgH="1594104" progId="Word.Picture.8">
                  <p:embed/>
                </p:oleObj>
              </mc:Choice>
              <mc:Fallback>
                <p:oleObj name="图片" r:id="rId4" imgW="2743200" imgH="159410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557338"/>
                        <a:ext cx="3276600" cy="189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7" name="Object 5"/>
          <p:cNvGraphicFramePr>
            <a:graphicFrameLocks noChangeAspect="1"/>
          </p:cNvGraphicFramePr>
          <p:nvPr/>
        </p:nvGraphicFramePr>
        <p:xfrm>
          <a:off x="762000" y="3729038"/>
          <a:ext cx="3276600" cy="1898650"/>
        </p:xfrm>
        <a:graphic>
          <a:graphicData uri="http://schemas.openxmlformats.org/presentationml/2006/ole">
            <mc:AlternateContent xmlns:mc="http://schemas.openxmlformats.org/markup-compatibility/2006">
              <mc:Choice xmlns:v="urn:schemas-microsoft-com:vml" Requires="v">
                <p:oleObj name="图片" r:id="rId6" imgW="2743200" imgH="1594104" progId="Word.Picture.8">
                  <p:embed/>
                </p:oleObj>
              </mc:Choice>
              <mc:Fallback>
                <p:oleObj name="图片" r:id="rId6" imgW="2743200" imgH="1594104" progId="Word.Picture.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729038"/>
                        <a:ext cx="3276600" cy="189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8" name="Object 6"/>
          <p:cNvGraphicFramePr>
            <a:graphicFrameLocks noChangeAspect="1"/>
          </p:cNvGraphicFramePr>
          <p:nvPr/>
        </p:nvGraphicFramePr>
        <p:xfrm>
          <a:off x="4859338" y="3716338"/>
          <a:ext cx="3276600" cy="1887537"/>
        </p:xfrm>
        <a:graphic>
          <a:graphicData uri="http://schemas.openxmlformats.org/presentationml/2006/ole">
            <mc:AlternateContent xmlns:mc="http://schemas.openxmlformats.org/markup-compatibility/2006">
              <mc:Choice xmlns:v="urn:schemas-microsoft-com:vml" Requires="v">
                <p:oleObj name="图片" r:id="rId8" imgW="2738636" imgH="1582323" progId="Word.Picture.8">
                  <p:embed/>
                </p:oleObj>
              </mc:Choice>
              <mc:Fallback>
                <p:oleObj name="图片" r:id="rId8" imgW="2738636" imgH="1582323" progId="Word.Picture.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3716338"/>
                        <a:ext cx="3276600" cy="18875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19" name="Text Box 7"/>
          <p:cNvSpPr txBox="1">
            <a:spLocks noChangeArrowheads="1"/>
          </p:cNvSpPr>
          <p:nvPr/>
        </p:nvSpPr>
        <p:spPr bwMode="auto">
          <a:xfrm>
            <a:off x="2268538" y="5805488"/>
            <a:ext cx="417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楷体_GB2312" pitchFamily="49" charset="-122"/>
              </a:rPr>
              <a:t>8-18  分程控制特性类型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7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3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P spid="2437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323850" y="620713"/>
            <a:ext cx="383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分程控制系统的特点</a:t>
            </a:r>
            <a:r>
              <a:rPr kumimoji="1" lang="zh-CN" altLang="en-US" sz="2800" dirty="0">
                <a:solidFill>
                  <a:srgbClr val="CC3300"/>
                </a:solidFill>
                <a:latin typeface="楷体_GB2312" pitchFamily="49" charset="-122"/>
                <a:ea typeface="楷体_GB2312" pitchFamily="49" charset="-122"/>
              </a:rPr>
              <a:t>：</a:t>
            </a:r>
          </a:p>
        </p:txBody>
      </p:sp>
      <p:sp>
        <p:nvSpPr>
          <p:cNvPr id="244739" name="Text Box 3"/>
          <p:cNvSpPr txBox="1">
            <a:spLocks noChangeArrowheads="1"/>
          </p:cNvSpPr>
          <p:nvPr/>
        </p:nvSpPr>
        <p:spPr bwMode="auto">
          <a:xfrm>
            <a:off x="323850" y="4149725"/>
            <a:ext cx="84582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分程的实现：</a:t>
            </a:r>
          </a:p>
          <a:p>
            <a:pPr eaLnBrk="1" hangingPunct="1">
              <a:lnSpc>
                <a:spcPct val="120000"/>
              </a:lnSpc>
              <a:spcBef>
                <a:spcPct val="50000"/>
              </a:spcBef>
            </a:pPr>
            <a:r>
              <a:rPr kumimoji="1" lang="zh-CN" altLang="en-US" sz="2800" b="1" dirty="0">
                <a:solidFill>
                  <a:srgbClr val="341EA4"/>
                </a:solidFill>
                <a:latin typeface="楷体_GB2312" pitchFamily="49" charset="-122"/>
                <a:ea typeface="楷体_GB2312" pitchFamily="49" charset="-122"/>
              </a:rPr>
              <a:t>是通过</a:t>
            </a:r>
            <a:r>
              <a:rPr kumimoji="1" lang="zh-CN" altLang="en-US" sz="2800" b="1" dirty="0">
                <a:solidFill>
                  <a:srgbClr val="CC3300"/>
                </a:solidFill>
                <a:latin typeface="楷体_GB2312" pitchFamily="49" charset="-122"/>
                <a:ea typeface="楷体_GB2312" pitchFamily="49" charset="-122"/>
              </a:rPr>
              <a:t>阀门定位器</a:t>
            </a:r>
            <a:r>
              <a:rPr kumimoji="1" lang="zh-CN" altLang="en-US" sz="2800" b="1" dirty="0">
                <a:solidFill>
                  <a:srgbClr val="341EA4"/>
                </a:solidFill>
                <a:latin typeface="楷体_GB2312" pitchFamily="49" charset="-122"/>
                <a:ea typeface="楷体_GB2312" pitchFamily="49" charset="-122"/>
              </a:rPr>
              <a:t>来实现的，</a:t>
            </a:r>
            <a:r>
              <a:rPr kumimoji="1" lang="zh-CN" altLang="en-US" sz="2800" b="1" dirty="0">
                <a:solidFill>
                  <a:srgbClr val="CC3300"/>
                </a:solidFill>
                <a:latin typeface="楷体_GB2312" pitchFamily="49" charset="-122"/>
                <a:ea typeface="楷体_GB2312" pitchFamily="49" charset="-122"/>
              </a:rPr>
              <a:t>将调节器的输出信号分为几段，每段控制一个阀门动作</a:t>
            </a:r>
            <a:r>
              <a:rPr kumimoji="1" lang="zh-CN" altLang="en-US" sz="2800" b="1" dirty="0">
                <a:solidFill>
                  <a:srgbClr val="FF0000"/>
                </a:solidFill>
                <a:latin typeface="楷体_GB2312" pitchFamily="49" charset="-122"/>
                <a:ea typeface="楷体_GB2312" pitchFamily="49" charset="-122"/>
              </a:rPr>
              <a:t>。</a:t>
            </a:r>
          </a:p>
        </p:txBody>
      </p:sp>
      <p:sp>
        <p:nvSpPr>
          <p:cNvPr id="244740" name="Text Box 4"/>
          <p:cNvSpPr txBox="1">
            <a:spLocks noChangeArrowheads="1"/>
          </p:cNvSpPr>
          <p:nvPr/>
        </p:nvSpPr>
        <p:spPr bwMode="auto">
          <a:xfrm>
            <a:off x="323850" y="1484313"/>
            <a:ext cx="84582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简单控制系统：一个控制器的输出信号</a:t>
            </a:r>
            <a:r>
              <a:rPr kumimoji="1" lang="zh-CN" altLang="en-US" sz="2800" b="1" dirty="0">
                <a:solidFill>
                  <a:srgbClr val="CC3300"/>
                </a:solidFill>
                <a:latin typeface="楷体_GB2312" pitchFamily="49" charset="-122"/>
                <a:ea typeface="楷体_GB2312" pitchFamily="49" charset="-122"/>
              </a:rPr>
              <a:t>只控制一个执行器</a:t>
            </a:r>
          </a:p>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分程控制系统：一个控制器的输出信号</a:t>
            </a:r>
            <a:r>
              <a:rPr kumimoji="1" lang="zh-CN" altLang="en-US" sz="2800" b="1" dirty="0">
                <a:solidFill>
                  <a:srgbClr val="CC3300"/>
                </a:solidFill>
                <a:latin typeface="楷体_GB2312" pitchFamily="49" charset="-122"/>
                <a:ea typeface="楷体_GB2312" pitchFamily="49" charset="-122"/>
              </a:rPr>
              <a:t>同时控制几个工作范围不同的执行器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47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47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7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539750" y="549275"/>
            <a:ext cx="411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8.4.2</a:t>
            </a:r>
            <a:r>
              <a:rPr kumimoji="1" lang="zh-CN" altLang="en-US" sz="2800" b="1" dirty="0">
                <a:solidFill>
                  <a:srgbClr val="341EA4"/>
                </a:solidFill>
                <a:latin typeface="楷体_GB2312" pitchFamily="49" charset="-122"/>
                <a:ea typeface="楷体_GB2312" pitchFamily="49" charset="-122"/>
              </a:rPr>
              <a:t> 分程控制的应用</a:t>
            </a:r>
          </a:p>
        </p:txBody>
      </p:sp>
      <p:sp>
        <p:nvSpPr>
          <p:cNvPr id="245763" name="Text Box 3"/>
          <p:cNvSpPr txBox="1">
            <a:spLocks noChangeArrowheads="1"/>
          </p:cNvSpPr>
          <p:nvPr/>
        </p:nvSpPr>
        <p:spPr bwMode="auto">
          <a:xfrm>
            <a:off x="468313" y="1628775"/>
            <a:ext cx="7920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(1)提高控制阀的可调比</a:t>
            </a:r>
          </a:p>
        </p:txBody>
      </p:sp>
      <p:sp>
        <p:nvSpPr>
          <p:cNvPr id="245764" name="Text Box 4"/>
          <p:cNvSpPr txBox="1">
            <a:spLocks noChangeArrowheads="1"/>
          </p:cNvSpPr>
          <p:nvPr/>
        </p:nvSpPr>
        <p:spPr bwMode="auto">
          <a:xfrm>
            <a:off x="539750" y="2708275"/>
            <a:ext cx="792003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341EA4"/>
                </a:solidFill>
                <a:latin typeface="楷体_GB2312" pitchFamily="49" charset="-122"/>
                <a:ea typeface="楷体_GB2312" pitchFamily="49" charset="-122"/>
              </a:rPr>
              <a:t>国产阀的可调比（可调范围）是30，但在有些场合，操纵变量的流量需要较大的可调范围（如100：1）。此时可将两个大、小阀并联使用。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395288" y="908050"/>
            <a:ext cx="845820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例题：</a:t>
            </a:r>
          </a:p>
          <a:p>
            <a:pPr eaLnBrk="1" hangingPunct="1">
              <a:lnSpc>
                <a:spcPct val="120000"/>
              </a:lnSpc>
              <a:spcBef>
                <a:spcPct val="50000"/>
              </a:spcBef>
            </a:pPr>
            <a:r>
              <a:rPr kumimoji="1" lang="zh-CN" altLang="en-US" sz="2800" b="1" dirty="0">
                <a:solidFill>
                  <a:srgbClr val="341EA4"/>
                </a:solidFill>
                <a:latin typeface="Times New Roman" panose="02020603050405020304" pitchFamily="18" charset="0"/>
                <a:ea typeface="楷体_GB2312" pitchFamily="49" charset="-122"/>
              </a:rPr>
              <a:t>设大、小两个调节阀的最大流通能力分别为</a:t>
            </a:r>
            <a:r>
              <a:rPr kumimoji="1" lang="en-US" altLang="zh-CN" sz="2800" b="1" dirty="0" err="1">
                <a:solidFill>
                  <a:srgbClr val="341EA4"/>
                </a:solidFill>
                <a:latin typeface="Times New Roman" panose="02020603050405020304" pitchFamily="18" charset="0"/>
                <a:ea typeface="楷体_GB2312" pitchFamily="49" charset="-122"/>
              </a:rPr>
              <a:t>C</a:t>
            </a:r>
            <a:r>
              <a:rPr kumimoji="1" lang="en-US" altLang="zh-CN" b="1" dirty="0" err="1">
                <a:solidFill>
                  <a:srgbClr val="341EA4"/>
                </a:solidFill>
                <a:latin typeface="Times New Roman" panose="02020603050405020304" pitchFamily="18" charset="0"/>
                <a:ea typeface="楷体_GB2312" pitchFamily="49" charset="-122"/>
              </a:rPr>
              <a:t>Amax</a:t>
            </a:r>
            <a:r>
              <a:rPr kumimoji="1" lang="en-US" altLang="zh-CN" sz="2800" b="1" dirty="0">
                <a:solidFill>
                  <a:srgbClr val="341EA4"/>
                </a:solidFill>
                <a:latin typeface="Times New Roman" panose="02020603050405020304" pitchFamily="18" charset="0"/>
                <a:ea typeface="楷体_GB2312" pitchFamily="49" charset="-122"/>
              </a:rPr>
              <a:t>=108，C</a:t>
            </a:r>
            <a:r>
              <a:rPr kumimoji="1" lang="en-US" altLang="zh-CN" b="1" dirty="0">
                <a:solidFill>
                  <a:srgbClr val="341EA4"/>
                </a:solidFill>
                <a:latin typeface="Times New Roman" panose="02020603050405020304" pitchFamily="18" charset="0"/>
                <a:ea typeface="楷体_GB2312" pitchFamily="49" charset="-122"/>
              </a:rPr>
              <a:t>Bmax</a:t>
            </a:r>
            <a:r>
              <a:rPr kumimoji="1" lang="en-US" altLang="zh-CN" sz="2800" b="1" dirty="0">
                <a:solidFill>
                  <a:srgbClr val="341EA4"/>
                </a:solidFill>
                <a:latin typeface="Times New Roman" panose="02020603050405020304" pitchFamily="18" charset="0"/>
                <a:ea typeface="楷体_GB2312" pitchFamily="49" charset="-122"/>
              </a:rPr>
              <a:t>=3，</a:t>
            </a:r>
            <a:r>
              <a:rPr kumimoji="1" lang="zh-CN" altLang="en-US" sz="2800" b="1" dirty="0">
                <a:solidFill>
                  <a:srgbClr val="341EA4"/>
                </a:solidFill>
                <a:latin typeface="Times New Roman" panose="02020603050405020304" pitchFamily="18" charset="0"/>
                <a:ea typeface="楷体_GB2312" pitchFamily="49" charset="-122"/>
              </a:rPr>
              <a:t>可调范围</a:t>
            </a:r>
            <a:r>
              <a:rPr kumimoji="1" lang="en-US" altLang="zh-CN" sz="2800" b="1" dirty="0">
                <a:solidFill>
                  <a:srgbClr val="341EA4"/>
                </a:solidFill>
                <a:latin typeface="Times New Roman" panose="02020603050405020304" pitchFamily="18" charset="0"/>
                <a:ea typeface="楷体_GB2312" pitchFamily="49" charset="-122"/>
              </a:rPr>
              <a:t>R</a:t>
            </a:r>
            <a:r>
              <a:rPr kumimoji="1" lang="en-US" altLang="zh-CN" b="1" dirty="0">
                <a:solidFill>
                  <a:srgbClr val="341EA4"/>
                </a:solidFill>
                <a:latin typeface="Times New Roman" panose="02020603050405020304" pitchFamily="18" charset="0"/>
                <a:ea typeface="楷体_GB2312" pitchFamily="49" charset="-122"/>
              </a:rPr>
              <a:t>A</a:t>
            </a:r>
            <a:r>
              <a:rPr kumimoji="1" lang="en-US" altLang="zh-CN" sz="2800" b="1" dirty="0">
                <a:solidFill>
                  <a:srgbClr val="341EA4"/>
                </a:solidFill>
                <a:latin typeface="Times New Roman" panose="02020603050405020304" pitchFamily="18" charset="0"/>
                <a:ea typeface="楷体_GB2312" pitchFamily="49" charset="-122"/>
              </a:rPr>
              <a:t>=R</a:t>
            </a:r>
            <a:r>
              <a:rPr kumimoji="1" lang="en-US" altLang="zh-CN" b="1" dirty="0">
                <a:solidFill>
                  <a:srgbClr val="341EA4"/>
                </a:solidFill>
                <a:latin typeface="Times New Roman" panose="02020603050405020304" pitchFamily="18" charset="0"/>
                <a:ea typeface="楷体_GB2312" pitchFamily="49" charset="-122"/>
              </a:rPr>
              <a:t>B</a:t>
            </a:r>
            <a:r>
              <a:rPr kumimoji="1" lang="en-US" altLang="zh-CN" sz="2800" b="1" dirty="0">
                <a:solidFill>
                  <a:srgbClr val="341EA4"/>
                </a:solidFill>
                <a:latin typeface="Times New Roman" panose="02020603050405020304" pitchFamily="18" charset="0"/>
                <a:ea typeface="楷体_GB2312" pitchFamily="49" charset="-122"/>
              </a:rPr>
              <a:t>=30，</a:t>
            </a:r>
            <a:r>
              <a:rPr kumimoji="1" lang="zh-CN" altLang="en-US" sz="2800" b="1" dirty="0">
                <a:solidFill>
                  <a:srgbClr val="341EA4"/>
                </a:solidFill>
                <a:latin typeface="Times New Roman" panose="02020603050405020304" pitchFamily="18" charset="0"/>
                <a:ea typeface="楷体_GB2312" pitchFamily="49" charset="-122"/>
              </a:rPr>
              <a:t>两个阀均为气开阀，试求两个阀并联后的可调范围。</a:t>
            </a:r>
          </a:p>
        </p:txBody>
      </p:sp>
      <p:sp>
        <p:nvSpPr>
          <p:cNvPr id="246787" name="Text Box 3"/>
          <p:cNvSpPr txBox="1">
            <a:spLocks noChangeArrowheads="1"/>
          </p:cNvSpPr>
          <p:nvPr/>
        </p:nvSpPr>
        <p:spPr bwMode="auto">
          <a:xfrm>
            <a:off x="323850" y="3573463"/>
            <a:ext cx="1944688"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解：</a:t>
            </a:r>
          </a:p>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      因为</a:t>
            </a:r>
          </a:p>
        </p:txBody>
      </p:sp>
      <p:graphicFrame>
        <p:nvGraphicFramePr>
          <p:cNvPr id="246788" name="Object 4"/>
          <p:cNvGraphicFramePr>
            <a:graphicFrameLocks noChangeAspect="1"/>
          </p:cNvGraphicFramePr>
          <p:nvPr/>
        </p:nvGraphicFramePr>
        <p:xfrm>
          <a:off x="3708400" y="4437063"/>
          <a:ext cx="1441450" cy="1041400"/>
        </p:xfrm>
        <a:graphic>
          <a:graphicData uri="http://schemas.openxmlformats.org/presentationml/2006/ole">
            <mc:AlternateContent xmlns:mc="http://schemas.openxmlformats.org/markup-compatibility/2006">
              <mc:Choice xmlns:v="urn:schemas-microsoft-com:vml" Requires="v">
                <p:oleObj name="Equation" r:id="rId2" imgW="596900" imgH="431800" progId="Equation.DSMT4">
                  <p:embed/>
                </p:oleObj>
              </mc:Choice>
              <mc:Fallback>
                <p:oleObj name="Equation" r:id="rId2" imgW="5969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437063"/>
                        <a:ext cx="1441450" cy="1041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8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323850" y="549275"/>
            <a:ext cx="554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341EA4"/>
                </a:solidFill>
                <a:latin typeface="Times New Roman" panose="02020603050405020304" pitchFamily="18" charset="0"/>
                <a:ea typeface="楷体_GB2312" pitchFamily="49" charset="-122"/>
              </a:rPr>
              <a:t>故，可得小阀的最小流通能力为</a:t>
            </a:r>
          </a:p>
        </p:txBody>
      </p:sp>
      <p:graphicFrame>
        <p:nvGraphicFramePr>
          <p:cNvPr id="247811" name="Object 3"/>
          <p:cNvGraphicFramePr>
            <a:graphicFrameLocks noChangeAspect="1"/>
          </p:cNvGraphicFramePr>
          <p:nvPr>
            <p:extLst>
              <p:ext uri="{D42A27DB-BD31-4B8C-83A1-F6EECF244321}">
                <p14:modId xmlns:p14="http://schemas.microsoft.com/office/powerpoint/2010/main" val="729371383"/>
              </p:ext>
            </p:extLst>
          </p:nvPr>
        </p:nvGraphicFramePr>
        <p:xfrm>
          <a:off x="1475656" y="1340768"/>
          <a:ext cx="2874962" cy="828675"/>
        </p:xfrm>
        <a:graphic>
          <a:graphicData uri="http://schemas.openxmlformats.org/presentationml/2006/ole">
            <mc:AlternateContent xmlns:mc="http://schemas.openxmlformats.org/markup-compatibility/2006">
              <mc:Choice xmlns:v="urn:schemas-microsoft-com:vml" Requires="v">
                <p:oleObj name="Equation" r:id="rId2" imgW="1498320" imgH="431640" progId="Equation.DSMT4">
                  <p:embed/>
                </p:oleObj>
              </mc:Choice>
              <mc:Fallback>
                <p:oleObj name="Equation" r:id="rId2" imgW="1498320" imgH="43164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340768"/>
                        <a:ext cx="2874962" cy="828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2" name="Text Box 4"/>
          <p:cNvSpPr txBox="1">
            <a:spLocks noChangeArrowheads="1"/>
          </p:cNvSpPr>
          <p:nvPr/>
        </p:nvSpPr>
        <p:spPr bwMode="auto">
          <a:xfrm>
            <a:off x="250825" y="25654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当大、小阀并联组合在一起时，阀的最小流通能力为0.</a:t>
            </a:r>
            <a:r>
              <a:rPr kumimoji="1" lang="en-US" altLang="zh-CN" sz="2800" b="1" dirty="0">
                <a:solidFill>
                  <a:srgbClr val="341EA4"/>
                </a:solidFill>
                <a:latin typeface="Times New Roman" panose="02020603050405020304" pitchFamily="18" charset="0"/>
                <a:ea typeface="楷体_GB2312" pitchFamily="49" charset="-122"/>
              </a:rPr>
              <a:t>1</a:t>
            </a:r>
            <a:r>
              <a:rPr kumimoji="1" lang="zh-CN" altLang="en-US" sz="2800" b="1" dirty="0">
                <a:solidFill>
                  <a:srgbClr val="341EA4"/>
                </a:solidFill>
                <a:latin typeface="Times New Roman" panose="02020603050405020304" pitchFamily="18" charset="0"/>
                <a:ea typeface="楷体_GB2312" pitchFamily="49" charset="-122"/>
              </a:rPr>
              <a:t>，最大流通能力为1</a:t>
            </a:r>
            <a:r>
              <a:rPr kumimoji="1" lang="en-US" altLang="zh-CN" sz="2800" b="1" dirty="0">
                <a:solidFill>
                  <a:srgbClr val="341EA4"/>
                </a:solidFill>
                <a:latin typeface="Times New Roman" panose="02020603050405020304" pitchFamily="18" charset="0"/>
                <a:ea typeface="楷体_GB2312" pitchFamily="49" charset="-122"/>
              </a:rPr>
              <a:t>11</a:t>
            </a:r>
            <a:r>
              <a:rPr kumimoji="1" lang="zh-CN" altLang="en-US" sz="2800" b="1" dirty="0">
                <a:solidFill>
                  <a:srgbClr val="341EA4"/>
                </a:solidFill>
                <a:latin typeface="Times New Roman" panose="02020603050405020304" pitchFamily="18" charset="0"/>
                <a:ea typeface="楷体_GB2312" pitchFamily="49" charset="-122"/>
              </a:rPr>
              <a:t>，所以调节阀的可调范围为</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247813" name="Object 5"/>
          <p:cNvGraphicFramePr>
            <a:graphicFrameLocks noChangeAspect="1"/>
          </p:cNvGraphicFramePr>
          <p:nvPr/>
        </p:nvGraphicFramePr>
        <p:xfrm>
          <a:off x="2587625" y="3976688"/>
          <a:ext cx="4041775" cy="879475"/>
        </p:xfrm>
        <a:graphic>
          <a:graphicData uri="http://schemas.openxmlformats.org/presentationml/2006/ole">
            <mc:AlternateContent xmlns:mc="http://schemas.openxmlformats.org/markup-compatibility/2006">
              <mc:Choice xmlns:v="urn:schemas-microsoft-com:vml" Requires="v">
                <p:oleObj name="Equation" r:id="rId4" imgW="1981080" imgH="431640" progId="Equation.DSMT4">
                  <p:embed/>
                </p:oleObj>
              </mc:Choice>
              <mc:Fallback>
                <p:oleObj name="Equation" r:id="rId4" imgW="1981080" imgH="4316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7625" y="3976688"/>
                        <a:ext cx="4041775" cy="8794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14" name="Text Box 6"/>
          <p:cNvSpPr txBox="1">
            <a:spLocks noChangeArrowheads="1"/>
          </p:cNvSpPr>
          <p:nvPr/>
        </p:nvSpPr>
        <p:spPr bwMode="auto">
          <a:xfrm>
            <a:off x="250825" y="5229225"/>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chemeClr val="bg2"/>
                </a:solidFill>
                <a:latin typeface="Times New Roman" panose="02020603050405020304" pitchFamily="18" charset="0"/>
                <a:ea typeface="楷体_GB2312" pitchFamily="49" charset="-122"/>
              </a:rPr>
              <a:t>        </a:t>
            </a:r>
            <a:r>
              <a:rPr kumimoji="1" lang="zh-CN" altLang="en-US" sz="2800" b="1" dirty="0">
                <a:solidFill>
                  <a:srgbClr val="341EA4"/>
                </a:solidFill>
                <a:latin typeface="Times New Roman" panose="02020603050405020304" pitchFamily="18" charset="0"/>
                <a:ea typeface="楷体_GB2312" pitchFamily="49" charset="-122"/>
              </a:rPr>
              <a:t>分程后阀的可调范围比用单个阀的可调范围约增大了</a:t>
            </a:r>
            <a:r>
              <a:rPr kumimoji="1" lang="en-US" altLang="zh-CN" sz="2800" b="1" dirty="0">
                <a:solidFill>
                  <a:srgbClr val="341EA4"/>
                </a:solidFill>
                <a:latin typeface="Times New Roman" panose="02020603050405020304" pitchFamily="18" charset="0"/>
                <a:ea typeface="楷体_GB2312" pitchFamily="49" charset="-122"/>
              </a:rPr>
              <a:t>37</a:t>
            </a:r>
            <a:r>
              <a:rPr kumimoji="1" lang="zh-CN" altLang="en-US" sz="2800" b="1" dirty="0">
                <a:solidFill>
                  <a:srgbClr val="341EA4"/>
                </a:solidFill>
                <a:latin typeface="Times New Roman" panose="02020603050405020304" pitchFamily="18" charset="0"/>
                <a:ea typeface="楷体_GB2312" pitchFamily="49" charset="-122"/>
              </a:rPr>
              <a:t>倍，大大扩展了可调范围。</a:t>
            </a:r>
            <a:endParaRPr kumimoji="1" lang="en-US" altLang="zh-CN" sz="2800" b="1" dirty="0">
              <a:solidFill>
                <a:srgbClr val="341EA4"/>
              </a:solidFill>
              <a:latin typeface="Times New Roman" panose="02020603050405020304" pitchFamily="18" charset="0"/>
              <a:ea typeface="楷体_GB2312" pitchFamily="49" charset="-122"/>
            </a:endParaRPr>
          </a:p>
        </p:txBody>
      </p:sp>
      <p:graphicFrame>
        <p:nvGraphicFramePr>
          <p:cNvPr id="247815" name="Object 7"/>
          <p:cNvGraphicFramePr>
            <a:graphicFrameLocks noChangeAspect="1"/>
          </p:cNvGraphicFramePr>
          <p:nvPr/>
        </p:nvGraphicFramePr>
        <p:xfrm>
          <a:off x="5724525" y="549275"/>
          <a:ext cx="3276600" cy="1898650"/>
        </p:xfrm>
        <a:graphic>
          <a:graphicData uri="http://schemas.openxmlformats.org/presentationml/2006/ole">
            <mc:AlternateContent xmlns:mc="http://schemas.openxmlformats.org/markup-compatibility/2006">
              <mc:Choice xmlns:v="urn:schemas-microsoft-com:vml" Requires="v">
                <p:oleObj name="图片" r:id="rId6" imgW="2743200" imgH="1594104" progId="Word.Picture.8">
                  <p:embed/>
                </p:oleObj>
              </mc:Choice>
              <mc:Fallback>
                <p:oleObj name="图片" r:id="rId6" imgW="2743200" imgH="1594104"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549275"/>
                        <a:ext cx="3276600" cy="189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7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78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8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78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7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p:bldP spid="247812" grpId="0"/>
      <p:bldP spid="2478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ChangeArrowheads="1"/>
          </p:cNvSpPr>
          <p:nvPr/>
        </p:nvSpPr>
        <p:spPr bwMode="auto">
          <a:xfrm>
            <a:off x="179388" y="260350"/>
            <a:ext cx="457358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串级控制系统的思想：</a:t>
            </a:r>
          </a:p>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把一个时间常数较大的被控对象分解为两个时间常数较小的被控对象。</a:t>
            </a:r>
            <a:endParaRPr kumimoji="1" lang="zh-CN" altLang="en-US" sz="2800" b="1" dirty="0">
              <a:solidFill>
                <a:srgbClr val="CC3300"/>
              </a:solidFill>
              <a:latin typeface="Times New Roman" panose="02020603050405020304" pitchFamily="18" charset="0"/>
            </a:endParaRPr>
          </a:p>
        </p:txBody>
      </p:sp>
      <p:sp>
        <p:nvSpPr>
          <p:cNvPr id="103431" name="Text Box 7"/>
          <p:cNvSpPr txBox="1">
            <a:spLocks noChangeArrowheads="1"/>
          </p:cNvSpPr>
          <p:nvPr/>
        </p:nvSpPr>
        <p:spPr bwMode="auto">
          <a:xfrm>
            <a:off x="1643063" y="5876925"/>
            <a:ext cx="513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图8-2 加热炉控制的过程分解</a:t>
            </a:r>
            <a:endParaRPr kumimoji="1" lang="en-US" altLang="zh-CN" sz="2800" b="1" dirty="0">
              <a:solidFill>
                <a:srgbClr val="341EA4"/>
              </a:solidFill>
              <a:latin typeface="楷体_GB2312" pitchFamily="49" charset="-122"/>
              <a:ea typeface="楷体_GB2312" pitchFamily="49" charset="-122"/>
            </a:endParaRPr>
          </a:p>
        </p:txBody>
      </p:sp>
      <p:graphicFrame>
        <p:nvGraphicFramePr>
          <p:cNvPr id="103434" name="Object 10"/>
          <p:cNvGraphicFramePr>
            <a:graphicFrameLocks noChangeAspect="1"/>
          </p:cNvGraphicFramePr>
          <p:nvPr/>
        </p:nvGraphicFramePr>
        <p:xfrm>
          <a:off x="1347788" y="2298700"/>
          <a:ext cx="5710237" cy="804863"/>
        </p:xfrm>
        <a:graphic>
          <a:graphicData uri="http://schemas.openxmlformats.org/presentationml/2006/ole">
            <mc:AlternateContent xmlns:mc="http://schemas.openxmlformats.org/markup-compatibility/2006">
              <mc:Choice xmlns:v="urn:schemas-microsoft-com:vml" Requires="v">
                <p:oleObj name="图片" r:id="rId2" imgW="2968377" imgH="419924" progId="Word.Picture.8">
                  <p:embed/>
                </p:oleObj>
              </mc:Choice>
              <mc:Fallback>
                <p:oleObj name="图片" r:id="rId2" imgW="2968377" imgH="419924"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2298700"/>
                        <a:ext cx="5710237" cy="8048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8" name="Object 14"/>
          <p:cNvGraphicFramePr>
            <a:graphicFrameLocks noChangeAspect="1"/>
          </p:cNvGraphicFramePr>
          <p:nvPr>
            <p:extLst>
              <p:ext uri="{D42A27DB-BD31-4B8C-83A1-F6EECF244321}">
                <p14:modId xmlns:p14="http://schemas.microsoft.com/office/powerpoint/2010/main" val="2553630657"/>
              </p:ext>
            </p:extLst>
          </p:nvPr>
        </p:nvGraphicFramePr>
        <p:xfrm>
          <a:off x="644525" y="4000500"/>
          <a:ext cx="8361363" cy="1738313"/>
        </p:xfrm>
        <a:graphic>
          <a:graphicData uri="http://schemas.openxmlformats.org/presentationml/2006/ole">
            <mc:AlternateContent xmlns:mc="http://schemas.openxmlformats.org/markup-compatibility/2006">
              <mc:Choice xmlns:v="urn:schemas-microsoft-com:vml" Requires="v">
                <p:oleObj name="Picture" r:id="rId4" imgW="4352760" imgH="905040" progId="Word.Picture.8">
                  <p:embed/>
                </p:oleObj>
              </mc:Choice>
              <mc:Fallback>
                <p:oleObj name="Picture" r:id="rId4" imgW="4352760" imgH="905040" progId="Word.Picture.8">
                  <p:embed/>
                  <p:pic>
                    <p:nvPicPr>
                      <p:cNvPr id="0" name="Object 14"/>
                      <p:cNvPicPr>
                        <a:picLocks noChangeAspect="1" noChangeArrowheads="1"/>
                      </p:cNvPicPr>
                      <p:nvPr/>
                    </p:nvPicPr>
                    <p:blipFill>
                      <a:blip r:embed="rId5"/>
                      <a:srcRect/>
                      <a:stretch>
                        <a:fillRect/>
                      </a:stretch>
                    </p:blipFill>
                    <p:spPr bwMode="auto">
                      <a:xfrm>
                        <a:off x="644525" y="4000500"/>
                        <a:ext cx="8361363" cy="1738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9" name="Line 15"/>
          <p:cNvSpPr>
            <a:spLocks noChangeShapeType="1"/>
          </p:cNvSpPr>
          <p:nvPr/>
        </p:nvSpPr>
        <p:spPr bwMode="auto">
          <a:xfrm flipH="1">
            <a:off x="2987675" y="3141663"/>
            <a:ext cx="838200" cy="762000"/>
          </a:xfrm>
          <a:prstGeom prst="line">
            <a:avLst/>
          </a:prstGeom>
          <a:noFill/>
          <a:ln w="25400">
            <a:solidFill>
              <a:srgbClr val="FF0000"/>
            </a:solidFill>
            <a:prstDash val="lg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3440" name="Line 16"/>
          <p:cNvSpPr>
            <a:spLocks noChangeShapeType="1"/>
          </p:cNvSpPr>
          <p:nvPr/>
        </p:nvSpPr>
        <p:spPr bwMode="auto">
          <a:xfrm>
            <a:off x="3851275" y="3068638"/>
            <a:ext cx="1828800" cy="762000"/>
          </a:xfrm>
          <a:prstGeom prst="line">
            <a:avLst/>
          </a:prstGeom>
          <a:noFill/>
          <a:ln w="25400">
            <a:solidFill>
              <a:srgbClr val="FF0000"/>
            </a:solidFill>
            <a:prstDash val="lg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07874" name="Object 2"/>
          <p:cNvGraphicFramePr>
            <a:graphicFrameLocks noChangeAspect="1"/>
          </p:cNvGraphicFramePr>
          <p:nvPr/>
        </p:nvGraphicFramePr>
        <p:xfrm>
          <a:off x="4857750" y="142875"/>
          <a:ext cx="4178300" cy="2143125"/>
        </p:xfrm>
        <a:graphic>
          <a:graphicData uri="http://schemas.openxmlformats.org/presentationml/2006/ole">
            <mc:AlternateContent xmlns:mc="http://schemas.openxmlformats.org/markup-compatibility/2006">
              <mc:Choice xmlns:v="urn:schemas-microsoft-com:vml" Requires="v">
                <p:oleObj name="Picture2" r:id="rId6" imgW="3677412" imgH="1886712" progId="Word.Picture.8">
                  <p:embed/>
                </p:oleObj>
              </mc:Choice>
              <mc:Fallback>
                <p:oleObj name="Picture2" r:id="rId6" imgW="3677412" imgH="1886712" progId="Word.Picture.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0" y="142875"/>
                        <a:ext cx="4178300" cy="2143125"/>
                      </a:xfrm>
                      <a:prstGeom prst="rect">
                        <a:avLst/>
                      </a:prstGeom>
                      <a:solidFill>
                        <a:srgbClr val="99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8" name="Object 4"/>
          <p:cNvGraphicFramePr>
            <a:graphicFrameLocks noChangeAspect="1"/>
          </p:cNvGraphicFramePr>
          <p:nvPr/>
        </p:nvGraphicFramePr>
        <p:xfrm>
          <a:off x="755650" y="2420938"/>
          <a:ext cx="8001000" cy="2971800"/>
        </p:xfrm>
        <a:graphic>
          <a:graphicData uri="http://schemas.openxmlformats.org/presentationml/2006/ole">
            <mc:AlternateContent xmlns:mc="http://schemas.openxmlformats.org/markup-compatibility/2006">
              <mc:Choice xmlns:v="urn:schemas-microsoft-com:vml" Requires="v">
                <p:oleObj name="Visio" r:id="rId8" imgW="5924160" imgH="2313720" progId="Visio.Drawing.11">
                  <p:embed/>
                </p:oleObj>
              </mc:Choice>
              <mc:Fallback>
                <p:oleObj name="Visio" r:id="rId8" imgW="5924160" imgH="2313720" progId="Visio.Drawing.11">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2420938"/>
                        <a:ext cx="8001000" cy="2971800"/>
                      </a:xfrm>
                      <a:prstGeom prst="rect">
                        <a:avLst/>
                      </a:prstGeom>
                      <a:solidFill>
                        <a:srgbClr val="99FFCC"/>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78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4" fill="hold" nodeType="clickEffect">
                                  <p:stCondLst>
                                    <p:cond delay="0"/>
                                  </p:stCondLst>
                                  <p:childTnLst>
                                    <p:anim calcmode="lin" valueType="num">
                                      <p:cBhvr additive="base">
                                        <p:cTn id="22" dur="500"/>
                                        <p:tgtEl>
                                          <p:spTgt spid="190468"/>
                                        </p:tgtEl>
                                        <p:attrNameLst>
                                          <p:attrName>ppt_x</p:attrName>
                                        </p:attrNameLst>
                                      </p:cBhvr>
                                      <p:tavLst>
                                        <p:tav tm="0">
                                          <p:val>
                                            <p:strVal val="ppt_x"/>
                                          </p:val>
                                        </p:tav>
                                        <p:tav tm="100000">
                                          <p:val>
                                            <p:strVal val="ppt_x"/>
                                          </p:val>
                                        </p:tav>
                                      </p:tavLst>
                                    </p:anim>
                                    <p:anim calcmode="lin" valueType="num">
                                      <p:cBhvr additive="base">
                                        <p:cTn id="23" dur="500"/>
                                        <p:tgtEl>
                                          <p:spTgt spid="190468"/>
                                        </p:tgtEl>
                                        <p:attrNameLst>
                                          <p:attrName>ppt_y</p:attrName>
                                        </p:attrNameLst>
                                      </p:cBhvr>
                                      <p:tavLst>
                                        <p:tav tm="0">
                                          <p:val>
                                            <p:strVal val="ppt_y"/>
                                          </p:val>
                                        </p:tav>
                                        <p:tav tm="100000">
                                          <p:val>
                                            <p:strVal val="1+ppt_h/2"/>
                                          </p:val>
                                        </p:tav>
                                      </p:tavLst>
                                    </p:anim>
                                    <p:set>
                                      <p:cBhvr>
                                        <p:cTn id="24" dur="1" fill="hold">
                                          <p:stCondLst>
                                            <p:cond delay="499"/>
                                          </p:stCondLst>
                                        </p:cTn>
                                        <p:tgtEl>
                                          <p:spTgt spid="190468"/>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34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343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34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3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0343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457200" y="407574"/>
            <a:ext cx="4843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(2)交替使用不同的控制方式</a:t>
            </a:r>
            <a:endParaRPr kumimoji="1" lang="zh-CN" altLang="en-US" sz="2400" dirty="0">
              <a:solidFill>
                <a:srgbClr val="CC3300"/>
              </a:solidFill>
              <a:latin typeface="楷体_GB2312" pitchFamily="49" charset="-122"/>
              <a:ea typeface="楷体_GB2312" pitchFamily="49" charset="-122"/>
            </a:endParaRPr>
          </a:p>
        </p:txBody>
      </p:sp>
      <p:graphicFrame>
        <p:nvGraphicFramePr>
          <p:cNvPr id="248835" name="Object 3"/>
          <p:cNvGraphicFramePr>
            <a:graphicFrameLocks noChangeAspect="1"/>
          </p:cNvGraphicFramePr>
          <p:nvPr>
            <p:extLst>
              <p:ext uri="{D42A27DB-BD31-4B8C-83A1-F6EECF244321}">
                <p14:modId xmlns:p14="http://schemas.microsoft.com/office/powerpoint/2010/main" val="1460304200"/>
              </p:ext>
            </p:extLst>
          </p:nvPr>
        </p:nvGraphicFramePr>
        <p:xfrm>
          <a:off x="926651" y="1412776"/>
          <a:ext cx="2430462" cy="3352800"/>
        </p:xfrm>
        <a:graphic>
          <a:graphicData uri="http://schemas.openxmlformats.org/presentationml/2006/ole">
            <mc:AlternateContent xmlns:mc="http://schemas.openxmlformats.org/markup-compatibility/2006">
              <mc:Choice xmlns:v="urn:schemas-microsoft-com:vml" Requires="v">
                <p:oleObj name="Picture2" r:id="rId2" imgW="1857756" imgH="2561844" progId="Word.Picture.8">
                  <p:embed/>
                </p:oleObj>
              </mc:Choice>
              <mc:Fallback>
                <p:oleObj name="Picture2" r:id="rId2" imgW="1857756" imgH="2561844"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51" y="1412776"/>
                        <a:ext cx="2430462" cy="3352800"/>
                      </a:xfrm>
                      <a:prstGeom prst="rect">
                        <a:avLst/>
                      </a:prstGeom>
                      <a:solidFill>
                        <a:schemeClr val="bg1"/>
                      </a:solidFill>
                      <a:ln>
                        <a:noFill/>
                      </a:ln>
                      <a:effectLst/>
                    </p:spPr>
                  </p:pic>
                </p:oleObj>
              </mc:Fallback>
            </mc:AlternateContent>
          </a:graphicData>
        </a:graphic>
      </p:graphicFrame>
      <p:sp>
        <p:nvSpPr>
          <p:cNvPr id="248836" name="Text Box 4"/>
          <p:cNvSpPr txBox="1">
            <a:spLocks noChangeArrowheads="1"/>
          </p:cNvSpPr>
          <p:nvPr/>
        </p:nvSpPr>
        <p:spPr bwMode="auto">
          <a:xfrm>
            <a:off x="4355976" y="1124744"/>
            <a:ext cx="4487863" cy="3539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楷体_GB2312" pitchFamily="49" charset="-122"/>
                <a:ea typeface="楷体_GB2312" pitchFamily="49" charset="-122"/>
              </a:rPr>
              <a:t>左图8-1</a:t>
            </a:r>
            <a:r>
              <a:rPr kumimoji="1" lang="en-US" altLang="zh-CN" sz="2800" b="1" dirty="0">
                <a:latin typeface="楷体_GB2312" pitchFamily="49" charset="-122"/>
                <a:ea typeface="楷体_GB2312" pitchFamily="49" charset="-122"/>
              </a:rPr>
              <a:t>9</a:t>
            </a:r>
            <a:r>
              <a:rPr kumimoji="1" lang="zh-CN" altLang="en-US" sz="2800" b="1" dirty="0">
                <a:latin typeface="楷体_GB2312" pitchFamily="49" charset="-122"/>
                <a:ea typeface="楷体_GB2312" pitchFamily="49" charset="-122"/>
              </a:rPr>
              <a:t>为储罐氮封分程控制方案。</a:t>
            </a:r>
          </a:p>
          <a:p>
            <a:pPr eaLnBrk="1" hangingPunct="1">
              <a:spcBef>
                <a:spcPct val="50000"/>
              </a:spcBef>
            </a:pPr>
            <a:r>
              <a:rPr kumimoji="1" lang="zh-CN" altLang="en-US" sz="2800" b="1" dirty="0">
                <a:latin typeface="楷体_GB2312" pitchFamily="49" charset="-122"/>
                <a:ea typeface="楷体_GB2312" pitchFamily="49" charset="-122"/>
              </a:rPr>
              <a:t>有些油品储罐的顶部需要充满氮气以隔绝油品与空气中氧气的氧化作用。</a:t>
            </a:r>
          </a:p>
          <a:p>
            <a:pPr eaLnBrk="1" hangingPunct="1">
              <a:spcBef>
                <a:spcPct val="50000"/>
              </a:spcBef>
            </a:pPr>
            <a:r>
              <a:rPr kumimoji="1" lang="zh-CN" altLang="en-US" sz="2800" b="1" dirty="0">
                <a:latin typeface="楷体_GB2312" pitchFamily="49" charset="-122"/>
                <a:ea typeface="楷体_GB2312" pitchFamily="49" charset="-122"/>
              </a:rPr>
              <a:t>生产过程中，压力</a:t>
            </a:r>
            <a:r>
              <a:rPr kumimoji="1" lang="en-US" altLang="zh-CN" sz="2800" b="1" dirty="0">
                <a:latin typeface="楷体_GB2312" pitchFamily="49" charset="-122"/>
                <a:ea typeface="楷体_GB2312" pitchFamily="49" charset="-122"/>
              </a:rPr>
              <a:t>p</a:t>
            </a:r>
            <a:r>
              <a:rPr kumimoji="1" lang="zh-CN" altLang="en-US" sz="2800" b="1" dirty="0">
                <a:latin typeface="楷体_GB2312" pitchFamily="49" charset="-122"/>
                <a:ea typeface="楷体_GB2312" pitchFamily="49" charset="-122"/>
              </a:rPr>
              <a:t>会产生波动。</a:t>
            </a:r>
          </a:p>
        </p:txBody>
      </p:sp>
      <p:graphicFrame>
        <p:nvGraphicFramePr>
          <p:cNvPr id="54275" name="Object 5"/>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4" imgW="435285" imgH="677109" progId="Equation.DSMT4">
                  <p:embed/>
                </p:oleObj>
              </mc:Choice>
              <mc:Fallback>
                <p:oleObj name="Equation" r:id="rId4" imgW="435285" imgH="67710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38" name="Text Box 6">
            <a:hlinkClick r:id="rId6" action="ppaction://hlinkfile"/>
          </p:cNvPr>
          <p:cNvSpPr txBox="1">
            <a:spLocks noChangeArrowheads="1"/>
          </p:cNvSpPr>
          <p:nvPr/>
        </p:nvSpPr>
        <p:spPr bwMode="auto">
          <a:xfrm>
            <a:off x="250825" y="494188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8-19 储罐氮封分程控制方案</a:t>
            </a:r>
            <a:endParaRPr kumimoji="1" lang="en-US" altLang="zh-CN" sz="2400" b="1" dirty="0">
              <a:solidFill>
                <a:srgbClr val="341EA4"/>
              </a:solidFill>
              <a:latin typeface="Times New Roman" panose="02020603050405020304" pitchFamily="18" charset="0"/>
              <a:ea typeface="楷体_GB2312" pitchFamily="49"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257795742"/>
              </p:ext>
            </p:extLst>
          </p:nvPr>
        </p:nvGraphicFramePr>
        <p:xfrm>
          <a:off x="4716016" y="4941168"/>
          <a:ext cx="2994025" cy="503237"/>
        </p:xfrm>
        <a:graphic>
          <a:graphicData uri="http://schemas.openxmlformats.org/presentationml/2006/ole">
            <mc:AlternateContent xmlns:mc="http://schemas.openxmlformats.org/markup-compatibility/2006">
              <mc:Choice xmlns:v="urn:schemas-microsoft-com:vml" Requires="v">
                <p:oleObj name="Equation" r:id="rId7" imgW="1358900" imgH="228600" progId="Equation.DSMT4">
                  <p:embed/>
                </p:oleObj>
              </mc:Choice>
              <mc:Fallback>
                <p:oleObj name="Equation" r:id="rId7" imgW="1358900" imgH="228600" progId="Equation.DSMT4">
                  <p:embed/>
                  <p:pic>
                    <p:nvPicPr>
                      <p:cNvPr id="24986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4941168"/>
                        <a:ext cx="2994025" cy="503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771388220"/>
              </p:ext>
            </p:extLst>
          </p:nvPr>
        </p:nvGraphicFramePr>
        <p:xfrm>
          <a:off x="4716016" y="5589240"/>
          <a:ext cx="2992437" cy="503237"/>
        </p:xfrm>
        <a:graphic>
          <a:graphicData uri="http://schemas.openxmlformats.org/presentationml/2006/ole">
            <mc:AlternateContent xmlns:mc="http://schemas.openxmlformats.org/markup-compatibility/2006">
              <mc:Choice xmlns:v="urn:schemas-microsoft-com:vml" Requires="v">
                <p:oleObj name="Equation" r:id="rId9" imgW="1358900" imgH="228600" progId="Equation.DSMT4">
                  <p:embed/>
                </p:oleObj>
              </mc:Choice>
              <mc:Fallback>
                <p:oleObj name="Equation" r:id="rId9" imgW="1358900" imgH="228600" progId="Equation.DSMT4">
                  <p:embed/>
                  <p:pic>
                    <p:nvPicPr>
                      <p:cNvPr id="24986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16" y="5589240"/>
                        <a:ext cx="2992437" cy="503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48838"/>
                                        </p:tgtEl>
                                        <p:attrNameLst>
                                          <p:attrName>style.visibility</p:attrName>
                                        </p:attrNameLst>
                                      </p:cBhvr>
                                      <p:to>
                                        <p:strVal val="visible"/>
                                      </p:to>
                                    </p:set>
                                    <p:anim calcmode="lin" valueType="num">
                                      <p:cBhvr additive="base">
                                        <p:cTn id="11" dur="500" fill="hold"/>
                                        <p:tgtEl>
                                          <p:spTgt spid="248838"/>
                                        </p:tgtEl>
                                        <p:attrNameLst>
                                          <p:attrName>ppt_x</p:attrName>
                                        </p:attrNameLst>
                                      </p:cBhvr>
                                      <p:tavLst>
                                        <p:tav tm="0">
                                          <p:val>
                                            <p:strVal val="#ppt_x"/>
                                          </p:val>
                                        </p:tav>
                                        <p:tav tm="100000">
                                          <p:val>
                                            <p:strVal val="#ppt_x"/>
                                          </p:val>
                                        </p:tav>
                                      </p:tavLst>
                                    </p:anim>
                                    <p:anim calcmode="lin" valueType="num">
                                      <p:cBhvr additive="base">
                                        <p:cTn id="12"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883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883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883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8" name="Object 2"/>
          <p:cNvGraphicFramePr>
            <a:graphicFrameLocks noChangeAspect="1"/>
          </p:cNvGraphicFramePr>
          <p:nvPr>
            <p:extLst>
              <p:ext uri="{D42A27DB-BD31-4B8C-83A1-F6EECF244321}">
                <p14:modId xmlns:p14="http://schemas.microsoft.com/office/powerpoint/2010/main" val="4155706333"/>
              </p:ext>
            </p:extLst>
          </p:nvPr>
        </p:nvGraphicFramePr>
        <p:xfrm>
          <a:off x="1187624" y="548680"/>
          <a:ext cx="2430463" cy="3352800"/>
        </p:xfrm>
        <a:graphic>
          <a:graphicData uri="http://schemas.openxmlformats.org/presentationml/2006/ole">
            <mc:AlternateContent xmlns:mc="http://schemas.openxmlformats.org/markup-compatibility/2006">
              <mc:Choice xmlns:v="urn:schemas-microsoft-com:vml" Requires="v">
                <p:oleObj name="Picture2" r:id="rId2" imgW="1857756" imgH="2561844" progId="Word.Picture.8">
                  <p:embed/>
                </p:oleObj>
              </mc:Choice>
              <mc:Fallback>
                <p:oleObj name="Picture2" r:id="rId2" imgW="1857756" imgH="2561844"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48680"/>
                        <a:ext cx="2430463" cy="3352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59" name="Object 3"/>
          <p:cNvGraphicFramePr>
            <a:graphicFrameLocks noChangeAspect="1"/>
          </p:cNvGraphicFramePr>
          <p:nvPr>
            <p:extLst>
              <p:ext uri="{D42A27DB-BD31-4B8C-83A1-F6EECF244321}">
                <p14:modId xmlns:p14="http://schemas.microsoft.com/office/powerpoint/2010/main" val="3691683942"/>
              </p:ext>
            </p:extLst>
          </p:nvPr>
        </p:nvGraphicFramePr>
        <p:xfrm>
          <a:off x="395536" y="4149080"/>
          <a:ext cx="4038600" cy="1624013"/>
        </p:xfrm>
        <a:graphic>
          <a:graphicData uri="http://schemas.openxmlformats.org/presentationml/2006/ole">
            <mc:AlternateContent xmlns:mc="http://schemas.openxmlformats.org/markup-compatibility/2006">
              <mc:Choice xmlns:v="urn:schemas-microsoft-com:vml" Requires="v">
                <p:oleObj name="Picture2" r:id="rId4" imgW="2743200" imgH="1104900" progId="Word.Picture.8">
                  <p:embed/>
                </p:oleObj>
              </mc:Choice>
              <mc:Fallback>
                <p:oleObj name="Picture2" r:id="rId4" imgW="2743200" imgH="11049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4149080"/>
                        <a:ext cx="4038600" cy="16240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5"/>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name="Equation" r:id="rId6" imgW="435285" imgH="677109" progId="Equation.DSMT4">
                  <p:embed/>
                </p:oleObj>
              </mc:Choice>
              <mc:Fallback>
                <p:oleObj name="Equation" r:id="rId6" imgW="435285" imgH="677109"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63" name="Text Box 7"/>
          <p:cNvSpPr txBox="1">
            <a:spLocks noChangeArrowheads="1"/>
          </p:cNvSpPr>
          <p:nvPr/>
        </p:nvSpPr>
        <p:spPr bwMode="auto">
          <a:xfrm>
            <a:off x="4499992" y="1556792"/>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方法：采用分程控制</a:t>
            </a:r>
          </a:p>
        </p:txBody>
      </p:sp>
      <p:sp>
        <p:nvSpPr>
          <p:cNvPr id="249864" name="Text Box 8"/>
          <p:cNvSpPr txBox="1">
            <a:spLocks noChangeArrowheads="1"/>
          </p:cNvSpPr>
          <p:nvPr/>
        </p:nvSpPr>
        <p:spPr bwMode="auto">
          <a:xfrm>
            <a:off x="684213" y="6092825"/>
            <a:ext cx="345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41EA4"/>
                </a:solidFill>
                <a:latin typeface="Times New Roman" panose="02020603050405020304" pitchFamily="18" charset="0"/>
                <a:ea typeface="楷体_GB2312" pitchFamily="49" charset="-122"/>
              </a:rPr>
              <a:t>8-19 储罐氮封分程控制</a:t>
            </a:r>
          </a:p>
        </p:txBody>
      </p:sp>
      <p:sp>
        <p:nvSpPr>
          <p:cNvPr id="249865" name="Text Box 9"/>
          <p:cNvSpPr txBox="1">
            <a:spLocks noChangeArrowheads="1"/>
          </p:cNvSpPr>
          <p:nvPr/>
        </p:nvSpPr>
        <p:spPr bwMode="auto">
          <a:xfrm>
            <a:off x="5292080" y="2780928"/>
            <a:ext cx="1981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A: </a:t>
            </a:r>
            <a:r>
              <a:rPr kumimoji="1" lang="zh-CN" altLang="en-US" sz="2800" b="1" dirty="0">
                <a:solidFill>
                  <a:srgbClr val="341EA4"/>
                </a:solidFill>
                <a:latin typeface="Times New Roman" panose="02020603050405020304" pitchFamily="18" charset="0"/>
                <a:ea typeface="楷体_GB2312" pitchFamily="49" charset="-122"/>
              </a:rPr>
              <a:t>气关阀</a:t>
            </a:r>
          </a:p>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B: </a:t>
            </a:r>
            <a:r>
              <a:rPr kumimoji="1" lang="zh-CN" altLang="en-US" sz="2800" b="1" dirty="0">
                <a:solidFill>
                  <a:srgbClr val="341EA4"/>
                </a:solidFill>
                <a:latin typeface="Times New Roman" panose="02020603050405020304" pitchFamily="18" charset="0"/>
                <a:ea typeface="楷体_GB2312" pitchFamily="49" charset="-122"/>
              </a:rPr>
              <a:t>气开阀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9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98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98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9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3" grpId="0"/>
      <p:bldP spid="249864" grpId="0"/>
      <p:bldP spid="24986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304800" y="3048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采用分程控制的结果：</a:t>
            </a:r>
          </a:p>
        </p:txBody>
      </p:sp>
      <p:graphicFrame>
        <p:nvGraphicFramePr>
          <p:cNvPr id="250883" name="Object 3"/>
          <p:cNvGraphicFramePr>
            <a:graphicFrameLocks noChangeAspect="1"/>
          </p:cNvGraphicFramePr>
          <p:nvPr>
            <p:extLst>
              <p:ext uri="{D42A27DB-BD31-4B8C-83A1-F6EECF244321}">
                <p14:modId xmlns:p14="http://schemas.microsoft.com/office/powerpoint/2010/main" val="385572"/>
              </p:ext>
            </p:extLst>
          </p:nvPr>
        </p:nvGraphicFramePr>
        <p:xfrm>
          <a:off x="754063" y="3776663"/>
          <a:ext cx="4921250" cy="514350"/>
        </p:xfrm>
        <a:graphic>
          <a:graphicData uri="http://schemas.openxmlformats.org/presentationml/2006/ole">
            <mc:AlternateContent xmlns:mc="http://schemas.openxmlformats.org/markup-compatibility/2006">
              <mc:Choice xmlns:v="urn:schemas-microsoft-com:vml" Requires="v">
                <p:oleObj name="Equation" r:id="rId2" imgW="2234880" imgH="241200" progId="Equation.DSMT4">
                  <p:embed/>
                </p:oleObj>
              </mc:Choice>
              <mc:Fallback>
                <p:oleObj name="Equation" r:id="rId2" imgW="2234880" imgH="241200" progId="Equation.DSMT4">
                  <p:embed/>
                  <p:pic>
                    <p:nvPicPr>
                      <p:cNvPr id="0" name="Object 3"/>
                      <p:cNvPicPr>
                        <a:picLocks noChangeAspect="1" noChangeArrowheads="1"/>
                      </p:cNvPicPr>
                      <p:nvPr/>
                    </p:nvPicPr>
                    <p:blipFill>
                      <a:blip r:embed="rId3"/>
                      <a:srcRect/>
                      <a:stretch>
                        <a:fillRect/>
                      </a:stretch>
                    </p:blipFill>
                    <p:spPr bwMode="auto">
                      <a:xfrm>
                        <a:off x="754063" y="3776663"/>
                        <a:ext cx="4921250" cy="514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4" name="Object 4"/>
          <p:cNvGraphicFramePr>
            <a:graphicFrameLocks noChangeAspect="1"/>
          </p:cNvGraphicFramePr>
          <p:nvPr>
            <p:extLst>
              <p:ext uri="{D42A27DB-BD31-4B8C-83A1-F6EECF244321}">
                <p14:modId xmlns:p14="http://schemas.microsoft.com/office/powerpoint/2010/main" val="4037727953"/>
              </p:ext>
            </p:extLst>
          </p:nvPr>
        </p:nvGraphicFramePr>
        <p:xfrm>
          <a:off x="747713" y="2840038"/>
          <a:ext cx="4875212" cy="525462"/>
        </p:xfrm>
        <a:graphic>
          <a:graphicData uri="http://schemas.openxmlformats.org/presentationml/2006/ole">
            <mc:AlternateContent xmlns:mc="http://schemas.openxmlformats.org/markup-compatibility/2006">
              <mc:Choice xmlns:v="urn:schemas-microsoft-com:vml" Requires="v">
                <p:oleObj name="Equation" r:id="rId4" imgW="2234880" imgH="241200" progId="Equation.DSMT4">
                  <p:embed/>
                </p:oleObj>
              </mc:Choice>
              <mc:Fallback>
                <p:oleObj name="Equation" r:id="rId4" imgW="2234880" imgH="241200" progId="Equation.DSMT4">
                  <p:embed/>
                  <p:pic>
                    <p:nvPicPr>
                      <p:cNvPr id="0" name="Object 4"/>
                      <p:cNvPicPr>
                        <a:picLocks noChangeAspect="1" noChangeArrowheads="1"/>
                      </p:cNvPicPr>
                      <p:nvPr/>
                    </p:nvPicPr>
                    <p:blipFill>
                      <a:blip r:embed="rId5"/>
                      <a:srcRect/>
                      <a:stretch>
                        <a:fillRect/>
                      </a:stretch>
                    </p:blipFill>
                    <p:spPr bwMode="auto">
                      <a:xfrm>
                        <a:off x="747713" y="2840038"/>
                        <a:ext cx="4875212" cy="5254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0885" name="Text Box 5"/>
          <p:cNvSpPr txBox="1">
            <a:spLocks noChangeArrowheads="1"/>
          </p:cNvSpPr>
          <p:nvPr/>
        </p:nvSpPr>
        <p:spPr bwMode="auto">
          <a:xfrm>
            <a:off x="1043608" y="966788"/>
            <a:ext cx="1727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solidFill>
                  <a:srgbClr val="341EA4"/>
                </a:solidFill>
                <a:latin typeface="Times New Roman" panose="02020603050405020304" pitchFamily="18" charset="0"/>
                <a:ea typeface="楷体_GB2312" pitchFamily="49" charset="-122"/>
              </a:rPr>
              <a:t>A: </a:t>
            </a:r>
            <a:r>
              <a:rPr kumimoji="1" lang="zh-CN" altLang="en-US" sz="2400" b="1" dirty="0">
                <a:solidFill>
                  <a:srgbClr val="341EA4"/>
                </a:solidFill>
                <a:latin typeface="Times New Roman" panose="02020603050405020304" pitchFamily="18" charset="0"/>
                <a:ea typeface="楷体_GB2312" pitchFamily="49" charset="-122"/>
              </a:rPr>
              <a:t>气关阀</a:t>
            </a:r>
          </a:p>
          <a:p>
            <a:pPr eaLnBrk="1" hangingPunct="1">
              <a:spcBef>
                <a:spcPct val="50000"/>
              </a:spcBef>
            </a:pPr>
            <a:r>
              <a:rPr kumimoji="1" lang="en-US" altLang="zh-CN" sz="2400" b="1" dirty="0">
                <a:solidFill>
                  <a:srgbClr val="341EA4"/>
                </a:solidFill>
                <a:latin typeface="Times New Roman" panose="02020603050405020304" pitchFamily="18" charset="0"/>
                <a:ea typeface="楷体_GB2312" pitchFamily="49" charset="-122"/>
              </a:rPr>
              <a:t>B: </a:t>
            </a:r>
            <a:r>
              <a:rPr kumimoji="1" lang="zh-CN" altLang="en-US" sz="2400" b="1" dirty="0">
                <a:solidFill>
                  <a:srgbClr val="341EA4"/>
                </a:solidFill>
                <a:latin typeface="Times New Roman" panose="02020603050405020304" pitchFamily="18" charset="0"/>
                <a:ea typeface="楷体_GB2312" pitchFamily="49" charset="-122"/>
              </a:rPr>
              <a:t>气开阀</a:t>
            </a:r>
          </a:p>
        </p:txBody>
      </p:sp>
      <p:sp>
        <p:nvSpPr>
          <p:cNvPr id="250886" name="Text Box 6"/>
          <p:cNvSpPr txBox="1">
            <a:spLocks noChangeArrowheads="1"/>
          </p:cNvSpPr>
          <p:nvPr/>
        </p:nvSpPr>
        <p:spPr bwMode="auto">
          <a:xfrm>
            <a:off x="323850" y="2060575"/>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注：用反作用调节器</a:t>
            </a:r>
          </a:p>
        </p:txBody>
      </p:sp>
      <p:graphicFrame>
        <p:nvGraphicFramePr>
          <p:cNvPr id="250887" name="Object 7"/>
          <p:cNvGraphicFramePr>
            <a:graphicFrameLocks noChangeAspect="1"/>
          </p:cNvGraphicFramePr>
          <p:nvPr/>
        </p:nvGraphicFramePr>
        <p:xfrm>
          <a:off x="4787900" y="4365625"/>
          <a:ext cx="4038600" cy="1624013"/>
        </p:xfrm>
        <a:graphic>
          <a:graphicData uri="http://schemas.openxmlformats.org/presentationml/2006/ole">
            <mc:AlternateContent xmlns:mc="http://schemas.openxmlformats.org/markup-compatibility/2006">
              <mc:Choice xmlns:v="urn:schemas-microsoft-com:vml" Requires="v">
                <p:oleObj name="Picture2" r:id="rId6" imgW="2743200" imgH="1104900" progId="Word.Picture.8">
                  <p:embed/>
                </p:oleObj>
              </mc:Choice>
              <mc:Fallback>
                <p:oleObj name="Picture2" r:id="rId6" imgW="2743200" imgH="110490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4365625"/>
                        <a:ext cx="4038600" cy="16240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8" name="Object 8"/>
          <p:cNvGraphicFramePr>
            <a:graphicFrameLocks noChangeAspect="1"/>
          </p:cNvGraphicFramePr>
          <p:nvPr>
            <p:extLst>
              <p:ext uri="{D42A27DB-BD31-4B8C-83A1-F6EECF244321}">
                <p14:modId xmlns:p14="http://schemas.microsoft.com/office/powerpoint/2010/main" val="3188050002"/>
              </p:ext>
            </p:extLst>
          </p:nvPr>
        </p:nvGraphicFramePr>
        <p:xfrm>
          <a:off x="6012160" y="564356"/>
          <a:ext cx="2430462" cy="3352800"/>
        </p:xfrm>
        <a:graphic>
          <a:graphicData uri="http://schemas.openxmlformats.org/presentationml/2006/ole">
            <mc:AlternateContent xmlns:mc="http://schemas.openxmlformats.org/markup-compatibility/2006">
              <mc:Choice xmlns:v="urn:schemas-microsoft-com:vml" Requires="v">
                <p:oleObj name="Picture2" r:id="rId8" imgW="1857756" imgH="2561844" progId="Word.Picture.8">
                  <p:embed/>
                </p:oleObj>
              </mc:Choice>
              <mc:Fallback>
                <p:oleObj name="Picture2" r:id="rId8" imgW="1857756" imgH="2561844" progId="Word.Picture.8">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2160" y="564356"/>
                        <a:ext cx="2430462" cy="3352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08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08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08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08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0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p:bldP spid="250885" grpId="0"/>
      <p:bldP spid="25088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304800" y="2286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(3)满足生产过程不同阶段的需要</a:t>
            </a:r>
            <a:endParaRPr kumimoji="1" lang="zh-CN" altLang="en-US" sz="2400" dirty="0">
              <a:solidFill>
                <a:srgbClr val="CC3300"/>
              </a:solidFill>
              <a:latin typeface="楷体_GB2312" pitchFamily="49" charset="-122"/>
              <a:ea typeface="楷体_GB2312" pitchFamily="49" charset="-122"/>
            </a:endParaRPr>
          </a:p>
        </p:txBody>
      </p:sp>
      <p:graphicFrame>
        <p:nvGraphicFramePr>
          <p:cNvPr id="251907" name="Object 3"/>
          <p:cNvGraphicFramePr>
            <a:graphicFrameLocks noChangeAspect="1"/>
          </p:cNvGraphicFramePr>
          <p:nvPr>
            <p:extLst>
              <p:ext uri="{D42A27DB-BD31-4B8C-83A1-F6EECF244321}">
                <p14:modId xmlns:p14="http://schemas.microsoft.com/office/powerpoint/2010/main" val="2583816331"/>
              </p:ext>
            </p:extLst>
          </p:nvPr>
        </p:nvGraphicFramePr>
        <p:xfrm>
          <a:off x="533400" y="1066800"/>
          <a:ext cx="3429000" cy="2701925"/>
        </p:xfrm>
        <a:graphic>
          <a:graphicData uri="http://schemas.openxmlformats.org/presentationml/2006/ole">
            <mc:AlternateContent xmlns:mc="http://schemas.openxmlformats.org/markup-compatibility/2006">
              <mc:Choice xmlns:v="urn:schemas-microsoft-com:vml" Requires="v">
                <p:oleObj name="Picture" r:id="rId2" imgW="2647800" imgH="2085840" progId="Word.Picture.8">
                  <p:embed/>
                </p:oleObj>
              </mc:Choice>
              <mc:Fallback>
                <p:oleObj name="Picture" r:id="rId2" imgW="2647800" imgH="2085840" progId="Word.Picture.8">
                  <p:embed/>
                  <p:pic>
                    <p:nvPicPr>
                      <p:cNvPr id="0" name="Object 3"/>
                      <p:cNvPicPr>
                        <a:picLocks noChangeAspect="1" noChangeArrowheads="1"/>
                      </p:cNvPicPr>
                      <p:nvPr/>
                    </p:nvPicPr>
                    <p:blipFill>
                      <a:blip r:embed="rId3"/>
                      <a:srcRect/>
                      <a:stretch>
                        <a:fillRect/>
                      </a:stretch>
                    </p:blipFill>
                    <p:spPr bwMode="auto">
                      <a:xfrm>
                        <a:off x="533400" y="1066800"/>
                        <a:ext cx="3429000" cy="2701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08" name="Object 4"/>
          <p:cNvGraphicFramePr>
            <a:graphicFrameLocks noChangeAspect="1"/>
          </p:cNvGraphicFramePr>
          <p:nvPr/>
        </p:nvGraphicFramePr>
        <p:xfrm>
          <a:off x="4572000" y="1450975"/>
          <a:ext cx="3816350" cy="1536700"/>
        </p:xfrm>
        <a:graphic>
          <a:graphicData uri="http://schemas.openxmlformats.org/presentationml/2006/ole">
            <mc:AlternateContent xmlns:mc="http://schemas.openxmlformats.org/markup-compatibility/2006">
              <mc:Choice xmlns:v="urn:schemas-microsoft-com:vml" Requires="v">
                <p:oleObj name="Picture2" r:id="rId4" imgW="2743200" imgH="1104900" progId="Word.Picture.8">
                  <p:embed/>
                </p:oleObj>
              </mc:Choice>
              <mc:Fallback>
                <p:oleObj name="Picture2" r:id="rId4" imgW="2743200" imgH="11049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50975"/>
                        <a:ext cx="3816350" cy="1536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09" name="Text Box 5"/>
          <p:cNvSpPr txBox="1">
            <a:spLocks noChangeArrowheads="1"/>
          </p:cNvSpPr>
          <p:nvPr/>
        </p:nvSpPr>
        <p:spPr bwMode="auto">
          <a:xfrm>
            <a:off x="228600" y="4038600"/>
            <a:ext cx="31242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楷体_GB2312" pitchFamily="49" charset="-122"/>
                <a:ea typeface="楷体_GB2312" pitchFamily="49" charset="-122"/>
              </a:rPr>
              <a:t>采用反作用控制器</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分程控制的结果：</a:t>
            </a:r>
            <a:endParaRPr kumimoji="1" lang="zh-CN" altLang="en-US" sz="2400" dirty="0">
              <a:solidFill>
                <a:srgbClr val="341EA4"/>
              </a:solidFill>
              <a:latin typeface="楷体_GB2312" pitchFamily="49" charset="-122"/>
              <a:ea typeface="楷体_GB2312" pitchFamily="49" charset="-122"/>
            </a:endParaRP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反应开始前：</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反应进行一段时间后：</a:t>
            </a:r>
          </a:p>
        </p:txBody>
      </p:sp>
      <p:graphicFrame>
        <p:nvGraphicFramePr>
          <p:cNvPr id="251910" name="Object 6"/>
          <p:cNvGraphicFramePr>
            <a:graphicFrameLocks noChangeAspect="1"/>
          </p:cNvGraphicFramePr>
          <p:nvPr>
            <p:extLst>
              <p:ext uri="{D42A27DB-BD31-4B8C-83A1-F6EECF244321}">
                <p14:modId xmlns:p14="http://schemas.microsoft.com/office/powerpoint/2010/main" val="1264530733"/>
              </p:ext>
            </p:extLst>
          </p:nvPr>
        </p:nvGraphicFramePr>
        <p:xfrm>
          <a:off x="3762375" y="5373688"/>
          <a:ext cx="4268788" cy="449262"/>
        </p:xfrm>
        <a:graphic>
          <a:graphicData uri="http://schemas.openxmlformats.org/presentationml/2006/ole">
            <mc:AlternateContent xmlns:mc="http://schemas.openxmlformats.org/markup-compatibility/2006">
              <mc:Choice xmlns:v="urn:schemas-microsoft-com:vml" Requires="v">
                <p:oleObj name="Equation" r:id="rId6" imgW="2222280" imgH="241200" progId="Equation.DSMT4">
                  <p:embed/>
                </p:oleObj>
              </mc:Choice>
              <mc:Fallback>
                <p:oleObj name="Equation" r:id="rId6" imgW="2222280" imgH="241200" progId="Equation.DSMT4">
                  <p:embed/>
                  <p:pic>
                    <p:nvPicPr>
                      <p:cNvPr id="0" name="Object 6"/>
                      <p:cNvPicPr>
                        <a:picLocks noChangeAspect="1" noChangeArrowheads="1"/>
                      </p:cNvPicPr>
                      <p:nvPr/>
                    </p:nvPicPr>
                    <p:blipFill>
                      <a:blip r:embed="rId7"/>
                      <a:srcRect/>
                      <a:stretch>
                        <a:fillRect/>
                      </a:stretch>
                    </p:blipFill>
                    <p:spPr bwMode="auto">
                      <a:xfrm>
                        <a:off x="3762375" y="5373688"/>
                        <a:ext cx="4268788" cy="4492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1" name="Object 7"/>
          <p:cNvGraphicFramePr>
            <a:graphicFrameLocks noChangeAspect="1"/>
          </p:cNvGraphicFramePr>
          <p:nvPr>
            <p:extLst>
              <p:ext uri="{D42A27DB-BD31-4B8C-83A1-F6EECF244321}">
                <p14:modId xmlns:p14="http://schemas.microsoft.com/office/powerpoint/2010/main" val="4213078194"/>
              </p:ext>
            </p:extLst>
          </p:nvPr>
        </p:nvGraphicFramePr>
        <p:xfrm>
          <a:off x="3762375" y="6021388"/>
          <a:ext cx="4268788" cy="463550"/>
        </p:xfrm>
        <a:graphic>
          <a:graphicData uri="http://schemas.openxmlformats.org/presentationml/2006/ole">
            <mc:AlternateContent xmlns:mc="http://schemas.openxmlformats.org/markup-compatibility/2006">
              <mc:Choice xmlns:v="urn:schemas-microsoft-com:vml" Requires="v">
                <p:oleObj name="Equation" r:id="rId8" imgW="2222280" imgH="241200" progId="Equation.DSMT4">
                  <p:embed/>
                </p:oleObj>
              </mc:Choice>
              <mc:Fallback>
                <p:oleObj name="Equation" r:id="rId8" imgW="2222280" imgH="241200" progId="Equation.DSMT4">
                  <p:embed/>
                  <p:pic>
                    <p:nvPicPr>
                      <p:cNvPr id="0" name="Object 7"/>
                      <p:cNvPicPr>
                        <a:picLocks noChangeAspect="1" noChangeArrowheads="1"/>
                      </p:cNvPicPr>
                      <p:nvPr/>
                    </p:nvPicPr>
                    <p:blipFill>
                      <a:blip r:embed="rId9"/>
                      <a:srcRect/>
                      <a:stretch>
                        <a:fillRect/>
                      </a:stretch>
                    </p:blipFill>
                    <p:spPr bwMode="auto">
                      <a:xfrm>
                        <a:off x="3762375" y="6021388"/>
                        <a:ext cx="4268788" cy="4635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1912" name="Text Box 8"/>
          <p:cNvSpPr txBox="1">
            <a:spLocks noChangeArrowheads="1"/>
          </p:cNvSpPr>
          <p:nvPr/>
        </p:nvSpPr>
        <p:spPr bwMode="auto">
          <a:xfrm>
            <a:off x="4932363" y="3357563"/>
            <a:ext cx="30241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dirty="0">
                <a:solidFill>
                  <a:srgbClr val="341EA4"/>
                </a:solidFill>
                <a:latin typeface="Times New Roman" panose="02020603050405020304" pitchFamily="18" charset="0"/>
                <a:ea typeface="楷体_GB2312" pitchFamily="49" charset="-122"/>
              </a:rPr>
              <a:t>8-21  </a:t>
            </a:r>
            <a:r>
              <a:rPr kumimoji="1" lang="zh-CN" altLang="en-US" sz="2400" b="1" dirty="0">
                <a:solidFill>
                  <a:srgbClr val="341EA4"/>
                </a:solidFill>
                <a:latin typeface="Times New Roman" panose="02020603050405020304" pitchFamily="18" charset="0"/>
                <a:ea typeface="楷体_GB2312" pitchFamily="49" charset="-122"/>
              </a:rPr>
              <a:t>间歇反应器温度分程控制系统</a:t>
            </a:r>
          </a:p>
        </p:txBody>
      </p:sp>
      <p:sp>
        <p:nvSpPr>
          <p:cNvPr id="9" name="Text Box 9"/>
          <p:cNvSpPr txBox="1">
            <a:spLocks noChangeArrowheads="1"/>
          </p:cNvSpPr>
          <p:nvPr/>
        </p:nvSpPr>
        <p:spPr bwMode="auto">
          <a:xfrm>
            <a:off x="6228184" y="260648"/>
            <a:ext cx="1981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A: </a:t>
            </a:r>
            <a:r>
              <a:rPr kumimoji="1" lang="zh-CN" altLang="en-US" sz="2800" b="1" dirty="0">
                <a:solidFill>
                  <a:srgbClr val="341EA4"/>
                </a:solidFill>
                <a:latin typeface="Times New Roman" panose="02020603050405020304" pitchFamily="18" charset="0"/>
                <a:ea typeface="楷体_GB2312" pitchFamily="49" charset="-122"/>
              </a:rPr>
              <a:t>气关阀</a:t>
            </a:r>
          </a:p>
          <a:p>
            <a:pPr eaLnBrk="1" hangingPunct="1">
              <a:spcBef>
                <a:spcPct val="50000"/>
              </a:spcBef>
            </a:pPr>
            <a:r>
              <a:rPr kumimoji="1" lang="en-US" altLang="zh-CN" sz="2800" b="1" dirty="0">
                <a:solidFill>
                  <a:srgbClr val="341EA4"/>
                </a:solidFill>
                <a:latin typeface="Times New Roman" panose="02020603050405020304" pitchFamily="18" charset="0"/>
                <a:ea typeface="楷体_GB2312" pitchFamily="49" charset="-122"/>
              </a:rPr>
              <a:t>B: </a:t>
            </a:r>
            <a:r>
              <a:rPr kumimoji="1" lang="zh-CN" altLang="en-US" sz="2800" b="1" dirty="0">
                <a:solidFill>
                  <a:srgbClr val="341EA4"/>
                </a:solidFill>
                <a:latin typeface="Times New Roman" panose="02020603050405020304" pitchFamily="18" charset="0"/>
                <a:ea typeface="楷体_GB2312" pitchFamily="49" charset="-122"/>
              </a:rPr>
              <a:t>气开阀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9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90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190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190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251910"/>
                                        </p:tgtEl>
                                        <p:attrNameLst>
                                          <p:attrName>style.visibility</p:attrName>
                                        </p:attrNameLst>
                                      </p:cBhvr>
                                      <p:to>
                                        <p:strVal val="visible"/>
                                      </p:to>
                                    </p:set>
                                    <p:anim calcmode="lin" valueType="num">
                                      <p:cBhvr additive="base">
                                        <p:cTn id="35" dur="500" fill="hold"/>
                                        <p:tgtEl>
                                          <p:spTgt spid="251910"/>
                                        </p:tgtEl>
                                        <p:attrNameLst>
                                          <p:attrName>ppt_x</p:attrName>
                                        </p:attrNameLst>
                                      </p:cBhvr>
                                      <p:tavLst>
                                        <p:tav tm="0">
                                          <p:val>
                                            <p:strVal val="1+#ppt_w/2"/>
                                          </p:val>
                                        </p:tav>
                                        <p:tav tm="100000">
                                          <p:val>
                                            <p:strVal val="#ppt_x"/>
                                          </p:val>
                                        </p:tav>
                                      </p:tavLst>
                                    </p:anim>
                                    <p:anim calcmode="lin" valueType="num">
                                      <p:cBhvr additive="base">
                                        <p:cTn id="36" dur="500" fill="hold"/>
                                        <p:tgtEl>
                                          <p:spTgt spid="2519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1909">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1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2" grpId="0"/>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467544" y="620688"/>
            <a:ext cx="8375848" cy="31085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341EA4"/>
                </a:solidFill>
                <a:latin typeface="Times New Roman" panose="02020603050405020304" pitchFamily="18" charset="0"/>
                <a:ea typeface="楷体_GB2312" pitchFamily="49" charset="-122"/>
              </a:rPr>
              <a:t>8.4.2</a:t>
            </a:r>
            <a:r>
              <a:rPr kumimoji="1" lang="zh-CN" altLang="en-US" sz="2800" b="1" dirty="0">
                <a:solidFill>
                  <a:srgbClr val="341EA4"/>
                </a:solidFill>
                <a:latin typeface="楷体_GB2312" pitchFamily="49" charset="-122"/>
                <a:ea typeface="楷体_GB2312" pitchFamily="49" charset="-122"/>
              </a:rPr>
              <a:t> 分程控制对调节阀的要求</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(1)根据</a:t>
            </a:r>
            <a:r>
              <a:rPr kumimoji="1" lang="zh-CN" altLang="en-US" sz="2800" b="1" dirty="0">
                <a:solidFill>
                  <a:srgbClr val="CC3300"/>
                </a:solidFill>
                <a:latin typeface="楷体_GB2312" pitchFamily="49" charset="-122"/>
                <a:ea typeface="楷体_GB2312" pitchFamily="49" charset="-122"/>
              </a:rPr>
              <a:t>工艺要求</a:t>
            </a:r>
            <a:r>
              <a:rPr kumimoji="1" lang="zh-CN" altLang="en-US" sz="2800" b="1" dirty="0">
                <a:solidFill>
                  <a:srgbClr val="341EA4"/>
                </a:solidFill>
                <a:latin typeface="楷体_GB2312" pitchFamily="49" charset="-122"/>
                <a:ea typeface="楷体_GB2312" pitchFamily="49" charset="-122"/>
              </a:rPr>
              <a:t>选择具有不同特性的分程类型</a:t>
            </a:r>
          </a:p>
          <a:p>
            <a:pPr eaLnBrk="1" hangingPunct="1">
              <a:spcBef>
                <a:spcPct val="50000"/>
              </a:spcBef>
            </a:pPr>
            <a:r>
              <a:rPr kumimoji="1" lang="zh-CN" altLang="en-US" sz="2800" b="1" dirty="0">
                <a:solidFill>
                  <a:srgbClr val="341EA4"/>
                </a:solidFill>
                <a:latin typeface="楷体_GB2312" pitchFamily="49" charset="-122"/>
                <a:ea typeface="楷体_GB2312" pitchFamily="49" charset="-122"/>
              </a:rPr>
              <a:t>(2)泄漏量问题</a:t>
            </a:r>
          </a:p>
          <a:p>
            <a:pPr eaLnBrk="1" hangingPunct="1">
              <a:spcBef>
                <a:spcPct val="50000"/>
              </a:spcBef>
            </a:pPr>
            <a:r>
              <a:rPr kumimoji="1" lang="zh-CN" altLang="en-US" sz="2400" b="1" dirty="0">
                <a:solidFill>
                  <a:srgbClr val="341EA4"/>
                </a:solidFill>
                <a:latin typeface="楷体_GB2312" pitchFamily="49" charset="-122"/>
                <a:ea typeface="楷体_GB2312" pitchFamily="49" charset="-122"/>
              </a:rPr>
              <a:t>    应尽量使两个调节阀都无泄漏，特别是大、小阀并联时，如果大阀泄漏量过大，小阀不能充分发挥作用，</a:t>
            </a:r>
            <a:r>
              <a:rPr kumimoji="1" lang="zh-CN" altLang="en-US" sz="2400" b="1" dirty="0">
                <a:solidFill>
                  <a:srgbClr val="CC3300"/>
                </a:solidFill>
                <a:latin typeface="楷体_GB2312" pitchFamily="49" charset="-122"/>
                <a:ea typeface="楷体_GB2312" pitchFamily="49" charset="-122"/>
              </a:rPr>
              <a:t>可调范围（可调比）</a:t>
            </a:r>
            <a:r>
              <a:rPr kumimoji="1" lang="zh-CN" altLang="en-US" sz="2400" b="1" dirty="0">
                <a:solidFill>
                  <a:srgbClr val="341EA4"/>
                </a:solidFill>
                <a:latin typeface="楷体_GB2312" pitchFamily="49" charset="-122"/>
                <a:ea typeface="楷体_GB2312" pitchFamily="49" charset="-122"/>
              </a:rPr>
              <a:t>得不到实质扩大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9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9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381000" y="201613"/>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例</a:t>
            </a:r>
            <a:r>
              <a:rPr kumimoji="1" lang="en-US" altLang="zh-CN" sz="3200" b="1" dirty="0">
                <a:solidFill>
                  <a:srgbClr val="CC3300"/>
                </a:solidFill>
                <a:latin typeface="Times New Roman" panose="02020603050405020304" pitchFamily="18" charset="0"/>
                <a:ea typeface="楷体_GB2312" pitchFamily="49" charset="-122"/>
              </a:rPr>
              <a:t>1</a:t>
            </a:r>
            <a:r>
              <a:rPr kumimoji="1" lang="zh-CN" altLang="en-US" sz="3200" b="1" dirty="0">
                <a:solidFill>
                  <a:srgbClr val="CC3300"/>
                </a:solidFill>
                <a:latin typeface="Times New Roman" panose="02020603050405020304" pitchFamily="18" charset="0"/>
                <a:ea typeface="楷体_GB2312" pitchFamily="49" charset="-122"/>
              </a:rPr>
              <a:t>：</a:t>
            </a:r>
          </a:p>
        </p:txBody>
      </p:sp>
      <p:sp>
        <p:nvSpPr>
          <p:cNvPr id="253955" name="Rectangle 3"/>
          <p:cNvSpPr>
            <a:spLocks noChangeArrowheads="1"/>
          </p:cNvSpPr>
          <p:nvPr/>
        </p:nvSpPr>
        <p:spPr bwMode="auto">
          <a:xfrm>
            <a:off x="381000" y="914400"/>
            <a:ext cx="85121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目前国产阀的可调比均为</a:t>
            </a:r>
            <a:r>
              <a:rPr kumimoji="1" lang="en-US" altLang="zh-CN" sz="2800" b="1" dirty="0">
                <a:solidFill>
                  <a:srgbClr val="341EA4"/>
                </a:solidFill>
                <a:latin typeface="楷体_GB2312" pitchFamily="49" charset="-122"/>
                <a:ea typeface="楷体_GB2312" pitchFamily="49" charset="-122"/>
              </a:rPr>
              <a:t>30</a:t>
            </a:r>
            <a:r>
              <a:rPr kumimoji="1" lang="zh-CN" altLang="en-US" sz="2800" b="1" dirty="0">
                <a:solidFill>
                  <a:srgbClr val="341EA4"/>
                </a:solidFill>
                <a:latin typeface="楷体_GB2312" pitchFamily="49" charset="-122"/>
                <a:ea typeface="楷体_GB2312" pitchFamily="49" charset="-122"/>
              </a:rPr>
              <a:t>，现有一工业生产变量要求调节阀的最大流量为</a:t>
            </a:r>
            <a:r>
              <a:rPr kumimoji="1" lang="en-US" altLang="zh-CN" sz="2800" b="1" dirty="0">
                <a:solidFill>
                  <a:srgbClr val="341EA4"/>
                </a:solidFill>
                <a:latin typeface="楷体_GB2312" pitchFamily="49" charset="-122"/>
                <a:ea typeface="楷体_GB2312" pitchFamily="49" charset="-122"/>
              </a:rPr>
              <a:t>112</a:t>
            </a:r>
            <a:r>
              <a:rPr kumimoji="1" lang="zh-CN" altLang="en-US" sz="2800" b="1" dirty="0">
                <a:solidFill>
                  <a:srgbClr val="341EA4"/>
                </a:solidFill>
                <a:latin typeface="楷体_GB2312" pitchFamily="49" charset="-122"/>
                <a:ea typeface="楷体_GB2312" pitchFamily="49" charset="-122"/>
              </a:rPr>
              <a:t>，调节阀的可调比为</a:t>
            </a:r>
            <a:r>
              <a:rPr kumimoji="1" lang="en-US" altLang="zh-CN" sz="2800" b="1" dirty="0">
                <a:solidFill>
                  <a:srgbClr val="341EA4"/>
                </a:solidFill>
                <a:latin typeface="楷体_GB2312" pitchFamily="49" charset="-122"/>
                <a:ea typeface="楷体_GB2312" pitchFamily="49" charset="-122"/>
              </a:rPr>
              <a:t>120</a:t>
            </a:r>
            <a:r>
              <a:rPr kumimoji="1" lang="zh-CN" altLang="en-US" sz="2800" b="1" dirty="0">
                <a:solidFill>
                  <a:srgbClr val="341EA4"/>
                </a:solidFill>
                <a:latin typeface="楷体_GB2312" pitchFamily="49" charset="-122"/>
                <a:ea typeface="楷体_GB2312" pitchFamily="49" charset="-122"/>
              </a:rPr>
              <a:t>，考虑到工艺安全，阀门要用气开式，目前可供选择的几个调节阀的最大流量分别为</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Amax</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Bmax</a:t>
            </a:r>
            <a:r>
              <a:rPr kumimoji="1" lang="en-US" altLang="zh-CN" sz="2800" b="1" dirty="0">
                <a:solidFill>
                  <a:srgbClr val="341EA4"/>
                </a:solidFill>
                <a:latin typeface="楷体_GB2312" pitchFamily="49" charset="-122"/>
                <a:ea typeface="楷体_GB2312" pitchFamily="49" charset="-122"/>
              </a:rPr>
              <a:t>=16</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Cmax</a:t>
            </a:r>
            <a:r>
              <a:rPr kumimoji="1" lang="en-US" altLang="zh-CN" sz="2800" b="1" dirty="0">
                <a:solidFill>
                  <a:srgbClr val="341EA4"/>
                </a:solidFill>
                <a:latin typeface="楷体_GB2312" pitchFamily="49" charset="-122"/>
                <a:ea typeface="楷体_GB2312" pitchFamily="49" charset="-122"/>
              </a:rPr>
              <a:t>=96</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Dmax</a:t>
            </a:r>
            <a:r>
              <a:rPr kumimoji="1" lang="en-US" altLang="zh-CN" sz="2800" b="1" dirty="0">
                <a:solidFill>
                  <a:srgbClr val="341EA4"/>
                </a:solidFill>
                <a:latin typeface="楷体_GB2312" pitchFamily="49" charset="-122"/>
                <a:ea typeface="楷体_GB2312" pitchFamily="49" charset="-122"/>
              </a:rPr>
              <a:t>=60</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Emax</a:t>
            </a:r>
            <a:r>
              <a:rPr kumimoji="1" lang="en-US" altLang="zh-CN" sz="2800" b="1" dirty="0">
                <a:solidFill>
                  <a:srgbClr val="341EA4"/>
                </a:solidFill>
                <a:latin typeface="楷体_GB2312" pitchFamily="49" charset="-122"/>
                <a:ea typeface="楷体_GB2312" pitchFamily="49" charset="-122"/>
              </a:rPr>
              <a:t>=96</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Fmax</a:t>
            </a:r>
            <a:r>
              <a:rPr kumimoji="1" lang="en-US" altLang="zh-CN" sz="2800" b="1" dirty="0">
                <a:solidFill>
                  <a:srgbClr val="341EA4"/>
                </a:solidFill>
                <a:latin typeface="楷体_GB2312" pitchFamily="49" charset="-122"/>
                <a:ea typeface="楷体_GB2312" pitchFamily="49" charset="-122"/>
              </a:rPr>
              <a:t>=60</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Gmax</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Hmax</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（气关），</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Imax</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（气开），</a:t>
            </a:r>
            <a:r>
              <a:rPr kumimoji="1" lang="en-US" altLang="zh-CN" sz="2800" b="1" dirty="0" err="1">
                <a:solidFill>
                  <a:srgbClr val="341EA4"/>
                </a:solidFill>
                <a:latin typeface="楷体_GB2312" pitchFamily="49" charset="-122"/>
                <a:ea typeface="楷体_GB2312" pitchFamily="49" charset="-122"/>
              </a:rPr>
              <a:t>Q</a:t>
            </a:r>
            <a:r>
              <a:rPr kumimoji="1" lang="en-US" altLang="zh-CN" b="1" dirty="0" err="1">
                <a:solidFill>
                  <a:srgbClr val="341EA4"/>
                </a:solidFill>
                <a:latin typeface="楷体_GB2312" pitchFamily="49" charset="-122"/>
                <a:ea typeface="楷体_GB2312" pitchFamily="49" charset="-122"/>
              </a:rPr>
              <a:t>Jmax</a:t>
            </a:r>
            <a:r>
              <a:rPr kumimoji="1" lang="en-US" altLang="zh-CN" sz="2800" b="1" dirty="0">
                <a:solidFill>
                  <a:srgbClr val="341EA4"/>
                </a:solidFill>
                <a:latin typeface="楷体_GB2312" pitchFamily="49" charset="-122"/>
                <a:ea typeface="楷体_GB2312" pitchFamily="49" charset="-122"/>
              </a:rPr>
              <a:t>=16</a:t>
            </a:r>
            <a:r>
              <a:rPr kumimoji="1" lang="zh-CN" altLang="en-US" sz="2800" b="1" dirty="0">
                <a:solidFill>
                  <a:srgbClr val="341EA4"/>
                </a:solidFill>
                <a:latin typeface="楷体_GB2312" pitchFamily="49" charset="-122"/>
                <a:ea typeface="楷体_GB2312" pitchFamily="49" charset="-122"/>
              </a:rPr>
              <a:t>（气关）。</a:t>
            </a:r>
          </a:p>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1</a:t>
            </a:r>
            <a:r>
              <a:rPr kumimoji="1" lang="zh-CN" altLang="en-US" sz="2800" b="1" dirty="0">
                <a:solidFill>
                  <a:srgbClr val="341EA4"/>
                </a:solidFill>
                <a:latin typeface="楷体_GB2312" pitchFamily="49" charset="-122"/>
                <a:ea typeface="楷体_GB2312" pitchFamily="49" charset="-122"/>
              </a:rPr>
              <a:t>）请问用什么控制系统可以扩大调节阀的可调比？</a:t>
            </a:r>
          </a:p>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a:t>
            </a:r>
            <a:r>
              <a:rPr kumimoji="1" lang="zh-CN" altLang="en-US" sz="2800" b="1" dirty="0">
                <a:solidFill>
                  <a:srgbClr val="341EA4"/>
                </a:solidFill>
                <a:latin typeface="楷体_GB2312" pitchFamily="49" charset="-122"/>
                <a:ea typeface="楷体_GB2312" pitchFamily="49" charset="-122"/>
              </a:rPr>
              <a:t>）试选择两个合适的调节阀，以达到工艺要求。</a:t>
            </a:r>
            <a:endParaRPr kumimoji="1" lang="en-US" altLang="zh-CN" sz="2800" b="1" dirty="0">
              <a:solidFill>
                <a:srgbClr val="341EA4"/>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381000" y="201613"/>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solidFill>
                  <a:srgbClr val="CC3300"/>
                </a:solidFill>
                <a:latin typeface="Times New Roman" panose="02020603050405020304" pitchFamily="18" charset="0"/>
                <a:ea typeface="楷体_GB2312" pitchFamily="49" charset="-122"/>
              </a:rPr>
              <a:t>解：</a:t>
            </a:r>
          </a:p>
        </p:txBody>
      </p:sp>
      <p:sp>
        <p:nvSpPr>
          <p:cNvPr id="254979" name="Rectangle 3"/>
          <p:cNvSpPr>
            <a:spLocks noChangeArrowheads="1"/>
          </p:cNvSpPr>
          <p:nvPr/>
        </p:nvSpPr>
        <p:spPr bwMode="auto">
          <a:xfrm>
            <a:off x="381000" y="914400"/>
            <a:ext cx="851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1</a:t>
            </a:r>
            <a:r>
              <a:rPr kumimoji="1" lang="zh-CN" altLang="en-US" sz="2800" b="1" dirty="0">
                <a:solidFill>
                  <a:srgbClr val="341EA4"/>
                </a:solidFill>
                <a:latin typeface="楷体_GB2312" pitchFamily="49" charset="-122"/>
                <a:ea typeface="楷体_GB2312" pitchFamily="49" charset="-122"/>
              </a:rPr>
              <a:t>）用分程控制系统可以扩大调节阀的可调比。</a:t>
            </a:r>
            <a:endParaRPr kumimoji="1" lang="en-US" altLang="zh-CN" sz="2800" b="1" dirty="0">
              <a:solidFill>
                <a:srgbClr val="341EA4"/>
              </a:solidFill>
              <a:latin typeface="楷体_GB2312" pitchFamily="49" charset="-122"/>
              <a:ea typeface="楷体_GB2312" pitchFamily="49" charset="-122"/>
            </a:endParaRPr>
          </a:p>
        </p:txBody>
      </p:sp>
      <p:sp>
        <p:nvSpPr>
          <p:cNvPr id="254980" name="Rectangle 4"/>
          <p:cNvSpPr>
            <a:spLocks noChangeArrowheads="1"/>
          </p:cNvSpPr>
          <p:nvPr/>
        </p:nvSpPr>
        <p:spPr bwMode="auto">
          <a:xfrm>
            <a:off x="323850" y="1700213"/>
            <a:ext cx="85121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a:t>
            </a:r>
            <a:r>
              <a:rPr kumimoji="1" lang="zh-CN" altLang="en-US" sz="2800" b="1" dirty="0">
                <a:solidFill>
                  <a:srgbClr val="341EA4"/>
                </a:solidFill>
                <a:latin typeface="楷体_GB2312" pitchFamily="49" charset="-122"/>
                <a:ea typeface="楷体_GB2312" pitchFamily="49" charset="-122"/>
              </a:rPr>
              <a:t>）根据题意设两调节阀的最大流量分别为</a:t>
            </a:r>
            <a:r>
              <a:rPr kumimoji="1" lang="en-US" altLang="zh-CN" sz="2800" b="1" dirty="0">
                <a:solidFill>
                  <a:srgbClr val="341EA4"/>
                </a:solidFill>
                <a:latin typeface="楷体_GB2312" pitchFamily="49" charset="-122"/>
                <a:ea typeface="楷体_GB2312" pitchFamily="49" charset="-122"/>
              </a:rPr>
              <a:t>x</a:t>
            </a:r>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y</a:t>
            </a:r>
            <a:r>
              <a:rPr kumimoji="1" lang="zh-CN" altLang="en-US" sz="2800" b="1" dirty="0">
                <a:solidFill>
                  <a:srgbClr val="341EA4"/>
                </a:solidFill>
                <a:latin typeface="楷体_GB2312" pitchFamily="49" charset="-122"/>
                <a:ea typeface="楷体_GB2312" pitchFamily="49" charset="-122"/>
              </a:rPr>
              <a:t>，并且假设最大流量为</a:t>
            </a:r>
            <a:r>
              <a:rPr kumimoji="1" lang="en-US" altLang="zh-CN" sz="2800" b="1" dirty="0">
                <a:solidFill>
                  <a:srgbClr val="341EA4"/>
                </a:solidFill>
                <a:latin typeface="楷体_GB2312" pitchFamily="49" charset="-122"/>
                <a:ea typeface="楷体_GB2312" pitchFamily="49" charset="-122"/>
              </a:rPr>
              <a:t>y</a:t>
            </a:r>
            <a:r>
              <a:rPr kumimoji="1" lang="zh-CN" altLang="en-US" sz="2800" b="1" dirty="0">
                <a:solidFill>
                  <a:srgbClr val="341EA4"/>
                </a:solidFill>
                <a:latin typeface="楷体_GB2312" pitchFamily="49" charset="-122"/>
                <a:ea typeface="楷体_GB2312" pitchFamily="49" charset="-122"/>
              </a:rPr>
              <a:t>的阀门是小阀，则可得如下方程组：</a:t>
            </a:r>
            <a:endParaRPr kumimoji="1" lang="en-US" altLang="zh-CN" sz="2800" b="1" dirty="0">
              <a:solidFill>
                <a:srgbClr val="341EA4"/>
              </a:solidFill>
              <a:latin typeface="楷体_GB2312" pitchFamily="49" charset="-122"/>
              <a:ea typeface="楷体_GB2312" pitchFamily="49" charset="-122"/>
            </a:endParaRPr>
          </a:p>
        </p:txBody>
      </p:sp>
      <p:sp>
        <p:nvSpPr>
          <p:cNvPr id="58374" name="Rectangle 5"/>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54982" name="Object 6"/>
          <p:cNvGraphicFramePr>
            <a:graphicFrameLocks noChangeAspect="1"/>
          </p:cNvGraphicFramePr>
          <p:nvPr/>
        </p:nvGraphicFramePr>
        <p:xfrm>
          <a:off x="3900488" y="2636838"/>
          <a:ext cx="1670050" cy="1728787"/>
        </p:xfrm>
        <a:graphic>
          <a:graphicData uri="http://schemas.openxmlformats.org/presentationml/2006/ole">
            <mc:AlternateContent xmlns:mc="http://schemas.openxmlformats.org/markup-compatibility/2006">
              <mc:Choice xmlns:v="urn:schemas-microsoft-com:vml" Requires="v">
                <p:oleObj name="Equation" r:id="rId2" imgW="812447" imgH="837836" progId="Equation.DSMT4">
                  <p:embed/>
                </p:oleObj>
              </mc:Choice>
              <mc:Fallback>
                <p:oleObj name="Equation" r:id="rId2" imgW="812447" imgH="837836"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2636838"/>
                        <a:ext cx="16700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4983" name="Rectangle 7"/>
          <p:cNvSpPr>
            <a:spLocks noChangeArrowheads="1"/>
          </p:cNvSpPr>
          <p:nvPr/>
        </p:nvSpPr>
        <p:spPr bwMode="auto">
          <a:xfrm>
            <a:off x="323850" y="4365625"/>
            <a:ext cx="85121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zh-CN" sz="2800" b="1" dirty="0">
                <a:solidFill>
                  <a:srgbClr val="341EA4"/>
                </a:solidFill>
                <a:latin typeface="楷体_GB2312" pitchFamily="49" charset="-122"/>
                <a:ea typeface="楷体_GB2312" pitchFamily="49" charset="-122"/>
              </a:rPr>
              <a:t>解方程组可得两调节阀的最大流量分别为</a:t>
            </a:r>
            <a:r>
              <a:rPr kumimoji="1" lang="en-US" altLang="zh-CN" sz="2800" b="1" dirty="0">
                <a:solidFill>
                  <a:srgbClr val="341EA4"/>
                </a:solidFill>
                <a:latin typeface="楷体_GB2312" pitchFamily="49" charset="-122"/>
                <a:ea typeface="楷体_GB2312" pitchFamily="49" charset="-122"/>
              </a:rPr>
              <a:t>84</a:t>
            </a:r>
            <a:r>
              <a:rPr kumimoji="1" lang="zh-CN" altLang="en-US" sz="2800" b="1" dirty="0">
                <a:solidFill>
                  <a:srgbClr val="341EA4"/>
                </a:solidFill>
                <a:latin typeface="楷体_GB2312" pitchFamily="49" charset="-122"/>
                <a:ea typeface="楷体_GB2312" pitchFamily="49" charset="-122"/>
              </a:rPr>
              <a:t>、</a:t>
            </a:r>
            <a:r>
              <a:rPr kumimoji="1" lang="en-US" altLang="zh-CN" sz="2800" b="1" dirty="0">
                <a:solidFill>
                  <a:srgbClr val="341EA4"/>
                </a:solidFill>
                <a:latin typeface="楷体_GB2312" pitchFamily="49" charset="-122"/>
                <a:ea typeface="楷体_GB2312" pitchFamily="49" charset="-122"/>
              </a:rPr>
              <a:t>28</a:t>
            </a:r>
            <a:r>
              <a:rPr kumimoji="1" lang="zh-CN" altLang="en-US" sz="2800" b="1" dirty="0">
                <a:solidFill>
                  <a:srgbClr val="341EA4"/>
                </a:solidFill>
                <a:latin typeface="楷体_GB2312" pitchFamily="49" charset="-122"/>
                <a:ea typeface="楷体_GB2312" pitchFamily="49" charset="-122"/>
              </a:rPr>
              <a:t>，又由已知条件工艺要求采用气开阀，所以选择</a:t>
            </a:r>
            <a:r>
              <a:rPr kumimoji="1" lang="en-US" altLang="zh-CN" sz="2800" b="1" dirty="0">
                <a:solidFill>
                  <a:srgbClr val="341EA4"/>
                </a:solidFill>
                <a:latin typeface="楷体_GB2312" pitchFamily="49" charset="-122"/>
                <a:ea typeface="楷体_GB2312" pitchFamily="49" charset="-122"/>
              </a:rPr>
              <a:t>A</a:t>
            </a:r>
            <a:r>
              <a:rPr kumimoji="1" lang="zh-CN" altLang="en-US" sz="2800" b="1" dirty="0">
                <a:solidFill>
                  <a:srgbClr val="341EA4"/>
                </a:solidFill>
                <a:latin typeface="楷体_GB2312" pitchFamily="49" charset="-122"/>
                <a:ea typeface="楷体_GB2312" pitchFamily="49" charset="-122"/>
              </a:rPr>
              <a:t>阀和</a:t>
            </a:r>
            <a:r>
              <a:rPr kumimoji="1" lang="en-US" altLang="zh-CN" sz="2800" b="1" dirty="0">
                <a:solidFill>
                  <a:srgbClr val="341EA4"/>
                </a:solidFill>
                <a:latin typeface="楷体_GB2312" pitchFamily="49" charset="-122"/>
                <a:ea typeface="楷体_GB2312" pitchFamily="49" charset="-122"/>
              </a:rPr>
              <a:t>I</a:t>
            </a:r>
            <a:r>
              <a:rPr kumimoji="1" lang="zh-CN" altLang="en-US" sz="2800" b="1" dirty="0">
                <a:solidFill>
                  <a:srgbClr val="341EA4"/>
                </a:solidFill>
                <a:latin typeface="楷体_GB2312" pitchFamily="49" charset="-122"/>
                <a:ea typeface="楷体_GB2312" pitchFamily="49" charset="-122"/>
              </a:rPr>
              <a:t>阀，可满足工艺要求。</a:t>
            </a:r>
            <a:endParaRPr kumimoji="1" lang="en-US" altLang="zh-CN" sz="2800" b="1" dirty="0">
              <a:solidFill>
                <a:srgbClr val="341EA4"/>
              </a:solidFill>
              <a:latin typeface="楷体_GB2312" pitchFamily="49" charset="-122"/>
              <a:ea typeface="楷体_GB2312" pitchFamily="49" charset="-122"/>
            </a:endParaRPr>
          </a:p>
        </p:txBody>
      </p:sp>
      <p:sp>
        <p:nvSpPr>
          <p:cNvPr id="58376" name="AutoShape 5">
            <a:hlinkClick r:id="rId4" action="ppaction://hlinksldjump" highlightClick="1"/>
          </p:cNvPr>
          <p:cNvSpPr>
            <a:spLocks noChangeArrowheads="1"/>
          </p:cNvSpPr>
          <p:nvPr/>
        </p:nvSpPr>
        <p:spPr bwMode="auto">
          <a:xfrm>
            <a:off x="4143375" y="6000750"/>
            <a:ext cx="576263" cy="503238"/>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49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p:bldP spid="254980" grpId="0"/>
      <p:bldP spid="2549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80" name="Object 4"/>
          <p:cNvGraphicFramePr>
            <a:graphicFrameLocks noChangeAspect="1"/>
          </p:cNvGraphicFramePr>
          <p:nvPr>
            <p:extLst>
              <p:ext uri="{D42A27DB-BD31-4B8C-83A1-F6EECF244321}">
                <p14:modId xmlns:p14="http://schemas.microsoft.com/office/powerpoint/2010/main" val="1452806752"/>
              </p:ext>
            </p:extLst>
          </p:nvPr>
        </p:nvGraphicFramePr>
        <p:xfrm>
          <a:off x="2339752" y="3140968"/>
          <a:ext cx="4214813" cy="3014663"/>
        </p:xfrm>
        <a:graphic>
          <a:graphicData uri="http://schemas.openxmlformats.org/presentationml/2006/ole">
            <mc:AlternateContent xmlns:mc="http://schemas.openxmlformats.org/markup-compatibility/2006">
              <mc:Choice xmlns:v="urn:schemas-microsoft-com:vml" Requires="v">
                <p:oleObj name="Picture" r:id="rId2" imgW="2638440" imgH="2276640" progId="Word.Picture.8">
                  <p:embed/>
                </p:oleObj>
              </mc:Choice>
              <mc:Fallback>
                <p:oleObj name="Picture" r:id="rId2" imgW="2638440" imgH="2276640" progId="Word.Picture.8">
                  <p:embed/>
                  <p:pic>
                    <p:nvPicPr>
                      <p:cNvPr id="0" name="Object 4"/>
                      <p:cNvPicPr>
                        <a:picLocks noChangeAspect="1" noChangeArrowheads="1"/>
                      </p:cNvPicPr>
                      <p:nvPr/>
                    </p:nvPicPr>
                    <p:blipFill>
                      <a:blip r:embed="rId3"/>
                      <a:srcRect/>
                      <a:stretch>
                        <a:fillRect/>
                      </a:stretch>
                    </p:blipFill>
                    <p:spPr bwMode="auto">
                      <a:xfrm>
                        <a:off x="2339752" y="3140968"/>
                        <a:ext cx="4214813" cy="3014663"/>
                      </a:xfrm>
                      <a:prstGeom prst="rect">
                        <a:avLst/>
                      </a:prstGeom>
                      <a:solidFill>
                        <a:schemeClr val="bg1"/>
                      </a:solidFill>
                    </p:spPr>
                  </p:pic>
                </p:oleObj>
              </mc:Fallback>
            </mc:AlternateContent>
          </a:graphicData>
        </a:graphic>
      </p:graphicFrame>
      <p:sp>
        <p:nvSpPr>
          <p:cNvPr id="3" name="Rectangle 2"/>
          <p:cNvSpPr>
            <a:spLocks noChangeArrowheads="1"/>
          </p:cNvSpPr>
          <p:nvPr/>
        </p:nvSpPr>
        <p:spPr bwMode="auto">
          <a:xfrm>
            <a:off x="467544" y="260648"/>
            <a:ext cx="8367464" cy="219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dirty="0">
                <a:solidFill>
                  <a:srgbClr val="CC3300"/>
                </a:solidFill>
                <a:latin typeface="Times New Roman" panose="02020603050405020304" pitchFamily="18" charset="0"/>
                <a:ea typeface="楷体_GB2312" pitchFamily="49" charset="-122"/>
              </a:rPr>
              <a:t>例</a:t>
            </a:r>
            <a:r>
              <a:rPr kumimoji="1" lang="en-US" altLang="zh-CN" sz="2800" b="1" dirty="0">
                <a:solidFill>
                  <a:srgbClr val="CC3300"/>
                </a:solidFill>
                <a:latin typeface="Times New Roman" panose="02020603050405020304" pitchFamily="18" charset="0"/>
                <a:ea typeface="楷体_GB2312" pitchFamily="49" charset="-122"/>
              </a:rPr>
              <a:t>2</a:t>
            </a:r>
            <a:r>
              <a:rPr kumimoji="1" lang="zh-CN" altLang="en-US" sz="2800" b="1" dirty="0">
                <a:solidFill>
                  <a:srgbClr val="CC3300"/>
                </a:solidFill>
                <a:latin typeface="Times New Roman" panose="02020603050405020304" pitchFamily="18" charset="0"/>
                <a:ea typeface="楷体_GB2312" pitchFamily="49" charset="-122"/>
              </a:rPr>
              <a:t>：</a:t>
            </a:r>
            <a:r>
              <a:rPr kumimoji="1" lang="zh-CN" altLang="en-US" sz="2800" b="1" dirty="0">
                <a:solidFill>
                  <a:srgbClr val="002060"/>
                </a:solidFill>
                <a:latin typeface="Times New Roman" panose="02020603050405020304" pitchFamily="18" charset="0"/>
                <a:ea typeface="楷体_GB2312" pitchFamily="49" charset="-122"/>
              </a:rPr>
              <a:t>如下面的蒸汽加热器系统，为了环保节能，我们用其他工艺过程的废热蒸汽来对冷物料进行加热，在废热蒸汽量不够时，还需要再补充一些蒸汽</a:t>
            </a:r>
            <a:r>
              <a:rPr kumimoji="1" lang="en-US" altLang="zh-CN" sz="2800" b="1" dirty="0">
                <a:solidFill>
                  <a:srgbClr val="002060"/>
                </a:solidFill>
                <a:latin typeface="Times New Roman" panose="02020603050405020304" pitchFamily="18" charset="0"/>
                <a:ea typeface="楷体_GB2312" pitchFamily="49" charset="-122"/>
              </a:rPr>
              <a:t>Qs</a:t>
            </a:r>
            <a:r>
              <a:rPr kumimoji="1" lang="zh-CN" altLang="en-US" sz="2800" b="1" dirty="0">
                <a:solidFill>
                  <a:srgbClr val="002060"/>
                </a:solidFill>
                <a:latin typeface="Times New Roman" panose="02020603050405020304" pitchFamily="18" charset="0"/>
                <a:ea typeface="楷体_GB2312" pitchFamily="49" charset="-122"/>
              </a:rPr>
              <a:t>，请问控制方案应如何设计？并选择控制特性类型。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8180"/>
                                        </p:tgtEl>
                                        <p:attrNameLst>
                                          <p:attrName>style.visibility</p:attrName>
                                        </p:attrNameLst>
                                      </p:cBhvr>
                                      <p:to>
                                        <p:strVal val="visible"/>
                                      </p:to>
                                    </p:set>
                                    <p:anim calcmode="lin" valueType="num">
                                      <p:cBhvr additive="base">
                                        <p:cTn id="7" dur="500" fill="hold"/>
                                        <p:tgtEl>
                                          <p:spTgt spid="178180"/>
                                        </p:tgtEl>
                                        <p:attrNameLst>
                                          <p:attrName>ppt_x</p:attrName>
                                        </p:attrNameLst>
                                      </p:cBhvr>
                                      <p:tavLst>
                                        <p:tav tm="0">
                                          <p:val>
                                            <p:strVal val="0-#ppt_w/2"/>
                                          </p:val>
                                        </p:tav>
                                        <p:tav tm="100000">
                                          <p:val>
                                            <p:strVal val="#ppt_x"/>
                                          </p:val>
                                        </p:tav>
                                      </p:tavLst>
                                    </p:anim>
                                    <p:anim calcmode="lin" valueType="num">
                                      <p:cBhvr additive="base">
                                        <p:cTn id="8"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381000" y="228600"/>
            <a:ext cx="3271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CC3300"/>
                </a:solidFill>
                <a:latin typeface="Times New Roman" panose="02020603050405020304" pitchFamily="18" charset="0"/>
                <a:ea typeface="楷体_GB2312" pitchFamily="49" charset="-122"/>
              </a:rPr>
              <a:t>8.</a:t>
            </a:r>
            <a:r>
              <a:rPr kumimoji="1" lang="en-US" altLang="zh-CN" sz="3200" b="1">
                <a:solidFill>
                  <a:srgbClr val="CC3300"/>
                </a:solidFill>
                <a:latin typeface="Times New Roman" panose="02020603050405020304" pitchFamily="18" charset="0"/>
                <a:ea typeface="楷体_GB2312" pitchFamily="49" charset="-122"/>
              </a:rPr>
              <a:t>5</a:t>
            </a:r>
            <a:r>
              <a:rPr kumimoji="1" lang="zh-CN" altLang="en-US" sz="3200" b="1">
                <a:solidFill>
                  <a:srgbClr val="CC3300"/>
                </a:solidFill>
                <a:latin typeface="Times New Roman" panose="02020603050405020304" pitchFamily="18" charset="0"/>
                <a:ea typeface="楷体_GB2312" pitchFamily="49" charset="-122"/>
              </a:rPr>
              <a:t> 前馈控制系统</a:t>
            </a:r>
          </a:p>
        </p:txBody>
      </p:sp>
      <p:sp>
        <p:nvSpPr>
          <p:cNvPr id="153603" name="Rectangle 3"/>
          <p:cNvSpPr>
            <a:spLocks noChangeArrowheads="1"/>
          </p:cNvSpPr>
          <p:nvPr/>
        </p:nvSpPr>
        <p:spPr bwMode="auto">
          <a:xfrm>
            <a:off x="381000" y="914400"/>
            <a:ext cx="3517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a:t>
            </a:r>
            <a:r>
              <a:rPr kumimoji="1" lang="en-US" altLang="zh-CN" sz="2800" b="1" dirty="0">
                <a:solidFill>
                  <a:srgbClr val="CC3300"/>
                </a:solidFill>
                <a:latin typeface="Times New Roman" panose="02020603050405020304" pitchFamily="18" charset="0"/>
                <a:ea typeface="楷体_GB2312" pitchFamily="49" charset="-122"/>
              </a:rPr>
              <a:t>5</a:t>
            </a:r>
            <a:r>
              <a:rPr kumimoji="1" lang="zh-CN" altLang="en-US" sz="2800" b="1" dirty="0">
                <a:solidFill>
                  <a:srgbClr val="CC3300"/>
                </a:solidFill>
                <a:latin typeface="Times New Roman" panose="02020603050405020304" pitchFamily="18" charset="0"/>
                <a:ea typeface="楷体_GB2312" pitchFamily="49" charset="-122"/>
              </a:rPr>
              <a:t>.1 前馈控制的概念</a:t>
            </a:r>
            <a:endParaRPr kumimoji="1" lang="en-US" altLang="zh-CN" sz="2800" b="1" dirty="0">
              <a:solidFill>
                <a:srgbClr val="CC3300"/>
              </a:solidFill>
              <a:latin typeface="Times New Roman" panose="02020603050405020304" pitchFamily="18" charset="0"/>
              <a:ea typeface="楷体_GB2312" pitchFamily="49" charset="-122"/>
            </a:endParaRPr>
          </a:p>
        </p:txBody>
      </p:sp>
      <p:sp>
        <p:nvSpPr>
          <p:cNvPr id="153604" name="Rectangle 4"/>
          <p:cNvSpPr>
            <a:spLocks noChangeArrowheads="1"/>
          </p:cNvSpPr>
          <p:nvPr/>
        </p:nvSpPr>
        <p:spPr bwMode="auto">
          <a:xfrm>
            <a:off x="395288" y="1700213"/>
            <a:ext cx="8382000" cy="1890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反馈控制（闭环控制）：</a:t>
            </a:r>
            <a:r>
              <a:rPr kumimoji="1" lang="zh-CN" altLang="en-US" sz="2400" b="1" dirty="0">
                <a:solidFill>
                  <a:srgbClr val="341EA4"/>
                </a:solidFill>
                <a:latin typeface="Times New Roman" panose="02020603050405020304" pitchFamily="18" charset="0"/>
                <a:ea typeface="楷体_GB2312" pitchFamily="49" charset="-122"/>
              </a:rPr>
              <a:t>控制器按照被控变量的测量值与设定值的</a:t>
            </a:r>
            <a:r>
              <a:rPr kumimoji="1" lang="zh-CN" altLang="en-US" sz="2400" b="1" dirty="0">
                <a:solidFill>
                  <a:srgbClr val="CC3300"/>
                </a:solidFill>
                <a:latin typeface="Times New Roman" panose="02020603050405020304" pitchFamily="18" charset="0"/>
                <a:ea typeface="楷体_GB2312" pitchFamily="49" charset="-122"/>
              </a:rPr>
              <a:t>偏差</a:t>
            </a:r>
            <a:r>
              <a:rPr kumimoji="1" lang="zh-CN" altLang="en-US" sz="2400" b="1" dirty="0">
                <a:solidFill>
                  <a:srgbClr val="341EA4"/>
                </a:solidFill>
                <a:latin typeface="Times New Roman" panose="02020603050405020304" pitchFamily="18" charset="0"/>
                <a:ea typeface="楷体_GB2312" pitchFamily="49" charset="-122"/>
              </a:rPr>
              <a:t>来进行控制。</a:t>
            </a:r>
          </a:p>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存在的问题：</a:t>
            </a:r>
            <a:r>
              <a:rPr kumimoji="1" lang="zh-CN" altLang="en-US" sz="2400" b="1" dirty="0">
                <a:solidFill>
                  <a:srgbClr val="341EA4"/>
                </a:solidFill>
                <a:latin typeface="Times New Roman" panose="02020603050405020304" pitchFamily="18" charset="0"/>
                <a:ea typeface="楷体_GB2312" pitchFamily="49" charset="-122"/>
              </a:rPr>
              <a:t>当被控变量偏离设定值，产生偏差后才进行控制，使得</a:t>
            </a:r>
            <a:r>
              <a:rPr kumimoji="1" lang="zh-CN" altLang="en-US" sz="2400" b="1" dirty="0">
                <a:solidFill>
                  <a:srgbClr val="CC3300"/>
                </a:solidFill>
                <a:latin typeface="Times New Roman" panose="02020603050405020304" pitchFamily="18" charset="0"/>
                <a:ea typeface="楷体_GB2312" pitchFamily="49" charset="-122"/>
              </a:rPr>
              <a:t>控制作用滞后。</a:t>
            </a:r>
          </a:p>
        </p:txBody>
      </p:sp>
      <p:sp>
        <p:nvSpPr>
          <p:cNvPr id="153605" name="Rectangle 5"/>
          <p:cNvSpPr>
            <a:spLocks noChangeArrowheads="1"/>
          </p:cNvSpPr>
          <p:nvPr/>
        </p:nvSpPr>
        <p:spPr bwMode="auto">
          <a:xfrm>
            <a:off x="395288" y="3933825"/>
            <a:ext cx="8382000"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前馈控制（开环控制）：</a:t>
            </a:r>
            <a:r>
              <a:rPr kumimoji="1" lang="zh-CN" altLang="en-US" sz="2400" b="1" dirty="0">
                <a:solidFill>
                  <a:srgbClr val="341EA4"/>
                </a:solidFill>
                <a:latin typeface="Times New Roman" panose="02020603050405020304" pitchFamily="18" charset="0"/>
                <a:ea typeface="楷体_GB2312" pitchFamily="49" charset="-122"/>
              </a:rPr>
              <a:t>控制器根据扰动或设定值的变化按</a:t>
            </a:r>
            <a:r>
              <a:rPr kumimoji="1" lang="zh-CN" altLang="en-US" sz="2400" b="1" dirty="0">
                <a:solidFill>
                  <a:srgbClr val="CC3300"/>
                </a:solidFill>
                <a:latin typeface="Times New Roman" panose="02020603050405020304" pitchFamily="18" charset="0"/>
                <a:ea typeface="楷体_GB2312" pitchFamily="49" charset="-122"/>
              </a:rPr>
              <a:t>补偿原理</a:t>
            </a:r>
            <a:r>
              <a:rPr kumimoji="1" lang="zh-CN" altLang="en-US" sz="2400" b="1" dirty="0">
                <a:solidFill>
                  <a:srgbClr val="341EA4"/>
                </a:solidFill>
                <a:latin typeface="Times New Roman" panose="02020603050405020304" pitchFamily="18" charset="0"/>
                <a:ea typeface="楷体_GB2312" pitchFamily="49" charset="-122"/>
              </a:rPr>
              <a:t>进行工作。</a:t>
            </a:r>
          </a:p>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特点：</a:t>
            </a:r>
            <a:r>
              <a:rPr kumimoji="1" lang="zh-CN" altLang="en-US" sz="2400" b="1" dirty="0">
                <a:solidFill>
                  <a:srgbClr val="341EA4"/>
                </a:solidFill>
                <a:latin typeface="Times New Roman" panose="02020603050405020304" pitchFamily="18" charset="0"/>
                <a:ea typeface="楷体_GB2312" pitchFamily="49" charset="-122"/>
              </a:rPr>
              <a:t>扰动产生后，被控变量还未变化之前，根据扰动的大小施加控制，</a:t>
            </a:r>
            <a:r>
              <a:rPr kumimoji="1" lang="zh-CN" altLang="en-US" sz="2400" b="1" dirty="0">
                <a:solidFill>
                  <a:srgbClr val="CC3300"/>
                </a:solidFill>
                <a:latin typeface="Times New Roman" panose="02020603050405020304" pitchFamily="18" charset="0"/>
                <a:ea typeface="楷体_GB2312" pitchFamily="49" charset="-122"/>
              </a:rPr>
              <a:t>控制超前。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0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304800" y="304800"/>
            <a:ext cx="527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3300"/>
                </a:solidFill>
                <a:latin typeface="Times New Roman" panose="02020603050405020304" pitchFamily="18" charset="0"/>
                <a:ea typeface="楷体_GB2312" pitchFamily="49" charset="-122"/>
              </a:rPr>
              <a:t>8.</a:t>
            </a:r>
            <a:r>
              <a:rPr kumimoji="1" lang="en-US" altLang="zh-CN" sz="2800" b="1" dirty="0">
                <a:solidFill>
                  <a:srgbClr val="CC3300"/>
                </a:solidFill>
                <a:latin typeface="Times New Roman" panose="02020603050405020304" pitchFamily="18" charset="0"/>
                <a:ea typeface="楷体_GB2312" pitchFamily="49" charset="-122"/>
              </a:rPr>
              <a:t>5</a:t>
            </a:r>
            <a:r>
              <a:rPr kumimoji="1" lang="zh-CN" altLang="en-US" sz="2800" b="1" dirty="0">
                <a:solidFill>
                  <a:srgbClr val="CC3300"/>
                </a:solidFill>
                <a:latin typeface="Times New Roman" panose="02020603050405020304" pitchFamily="18" charset="0"/>
                <a:ea typeface="楷体_GB2312" pitchFamily="49" charset="-122"/>
              </a:rPr>
              <a:t>.2 前馈控制与反馈控制的比较</a:t>
            </a:r>
            <a:endParaRPr kumimoji="1" lang="en-US" altLang="zh-CN" sz="2800" b="1" dirty="0">
              <a:solidFill>
                <a:srgbClr val="CC3300"/>
              </a:solidFill>
              <a:latin typeface="Times New Roman" panose="02020603050405020304" pitchFamily="18" charset="0"/>
              <a:ea typeface="楷体_GB2312" pitchFamily="49" charset="-122"/>
            </a:endParaRPr>
          </a:p>
        </p:txBody>
      </p:sp>
      <p:graphicFrame>
        <p:nvGraphicFramePr>
          <p:cNvPr id="155658" name="Object 10"/>
          <p:cNvGraphicFramePr>
            <a:graphicFrameLocks noChangeAspect="1"/>
          </p:cNvGraphicFramePr>
          <p:nvPr/>
        </p:nvGraphicFramePr>
        <p:xfrm>
          <a:off x="381000" y="914400"/>
          <a:ext cx="4751388" cy="2436813"/>
        </p:xfrm>
        <a:graphic>
          <a:graphicData uri="http://schemas.openxmlformats.org/presentationml/2006/ole">
            <mc:AlternateContent xmlns:mc="http://schemas.openxmlformats.org/markup-compatibility/2006">
              <mc:Choice xmlns:v="urn:schemas-microsoft-com:vml" Requires="v">
                <p:oleObj name="Picture2" r:id="rId2" imgW="3677412" imgH="1886712" progId="Word.Picture.8">
                  <p:embed/>
                </p:oleObj>
              </mc:Choice>
              <mc:Fallback>
                <p:oleObj name="Picture2" r:id="rId2" imgW="3677412" imgH="1886712"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4751388" cy="24368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9" name="Object 11"/>
          <p:cNvGraphicFramePr>
            <a:graphicFrameLocks noChangeAspect="1"/>
          </p:cNvGraphicFramePr>
          <p:nvPr/>
        </p:nvGraphicFramePr>
        <p:xfrm>
          <a:off x="381000" y="3560763"/>
          <a:ext cx="4751388" cy="3089275"/>
        </p:xfrm>
        <a:graphic>
          <a:graphicData uri="http://schemas.openxmlformats.org/presentationml/2006/ole">
            <mc:AlternateContent xmlns:mc="http://schemas.openxmlformats.org/markup-compatibility/2006">
              <mc:Choice xmlns:v="urn:schemas-microsoft-com:vml" Requires="v">
                <p:oleObj name="图片" r:id="rId4" imgW="3675888" imgH="2395728" progId="Word.Picture.8">
                  <p:embed/>
                </p:oleObj>
              </mc:Choice>
              <mc:Fallback>
                <p:oleObj name="图片" r:id="rId4" imgW="3675888" imgH="2395728"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560763"/>
                        <a:ext cx="4751388" cy="3089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0" name="Text Box 6">
            <a:hlinkClick r:id="rId6" action="ppaction://hlinkfile"/>
          </p:cNvPr>
          <p:cNvSpPr txBox="1">
            <a:spLocks noChangeArrowheads="1"/>
          </p:cNvSpPr>
          <p:nvPr/>
        </p:nvSpPr>
        <p:spPr bwMode="auto">
          <a:xfrm>
            <a:off x="6011863" y="1341438"/>
            <a:ext cx="68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8-22两种加热炉温度控制系统</a:t>
            </a:r>
          </a:p>
        </p:txBody>
      </p:sp>
      <p:sp>
        <p:nvSpPr>
          <p:cNvPr id="154631" name="Text Box 7"/>
          <p:cNvSpPr txBox="1">
            <a:spLocks noChangeArrowheads="1"/>
          </p:cNvSpPr>
          <p:nvPr/>
        </p:nvSpPr>
        <p:spPr bwMode="auto">
          <a:xfrm>
            <a:off x="5219700" y="1341438"/>
            <a:ext cx="457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a:t>
            </a:r>
            <a:r>
              <a:rPr kumimoji="1" lang="en-US" altLang="zh-CN" sz="2000" b="1" dirty="0">
                <a:solidFill>
                  <a:srgbClr val="341EA4"/>
                </a:solidFill>
                <a:latin typeface="Times New Roman" panose="02020603050405020304" pitchFamily="18" charset="0"/>
                <a:ea typeface="楷体_GB2312" pitchFamily="49" charset="-122"/>
              </a:rPr>
              <a:t>a)</a:t>
            </a:r>
            <a:r>
              <a:rPr kumimoji="1" lang="zh-CN" altLang="en-US" sz="2000" b="1" dirty="0">
                <a:solidFill>
                  <a:srgbClr val="341EA4"/>
                </a:solidFill>
                <a:latin typeface="Times New Roman" panose="02020603050405020304" pitchFamily="18" charset="0"/>
                <a:ea typeface="楷体_GB2312" pitchFamily="49" charset="-122"/>
              </a:rPr>
              <a:t>反馈控制</a:t>
            </a:r>
          </a:p>
        </p:txBody>
      </p:sp>
      <p:sp>
        <p:nvSpPr>
          <p:cNvPr id="154632" name="Text Box 8"/>
          <p:cNvSpPr txBox="1">
            <a:spLocks noChangeArrowheads="1"/>
          </p:cNvSpPr>
          <p:nvPr/>
        </p:nvSpPr>
        <p:spPr bwMode="auto">
          <a:xfrm>
            <a:off x="5219700" y="4221163"/>
            <a:ext cx="457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dirty="0">
                <a:solidFill>
                  <a:srgbClr val="341EA4"/>
                </a:solidFill>
                <a:latin typeface="Times New Roman" panose="02020603050405020304" pitchFamily="18" charset="0"/>
                <a:ea typeface="楷体_GB2312" pitchFamily="49" charset="-122"/>
              </a:rPr>
              <a:t>(</a:t>
            </a:r>
            <a:r>
              <a:rPr kumimoji="1" lang="en-US" altLang="zh-CN" sz="2000" b="1" dirty="0">
                <a:solidFill>
                  <a:srgbClr val="341EA4"/>
                </a:solidFill>
                <a:latin typeface="Times New Roman" panose="02020603050405020304" pitchFamily="18" charset="0"/>
                <a:ea typeface="楷体_GB2312" pitchFamily="49" charset="-122"/>
              </a:rPr>
              <a:t>b)</a:t>
            </a:r>
            <a:r>
              <a:rPr kumimoji="1" lang="zh-CN" altLang="en-US" sz="2000" b="1" dirty="0">
                <a:solidFill>
                  <a:srgbClr val="341EA4"/>
                </a:solidFill>
                <a:latin typeface="Times New Roman" panose="02020603050405020304" pitchFamily="18" charset="0"/>
                <a:ea typeface="楷体_GB2312" pitchFamily="49" charset="-122"/>
              </a:rPr>
              <a:t>前馈控制</a:t>
            </a:r>
          </a:p>
        </p:txBody>
      </p:sp>
      <p:sp>
        <p:nvSpPr>
          <p:cNvPr id="154633" name="Text Box 9"/>
          <p:cNvSpPr txBox="1">
            <a:spLocks noChangeArrowheads="1"/>
          </p:cNvSpPr>
          <p:nvPr/>
        </p:nvSpPr>
        <p:spPr bwMode="auto">
          <a:xfrm>
            <a:off x="6804025" y="2781300"/>
            <a:ext cx="1655763"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Arial Black" panose="020B0A04020102020204" pitchFamily="34" charset="0"/>
                <a:ea typeface="楷体_GB2312" pitchFamily="49" charset="-122"/>
              </a:rPr>
              <a:t>反馈：</a:t>
            </a:r>
            <a:r>
              <a:rPr lang="zh-CN" altLang="en-US" sz="2800" b="1" dirty="0">
                <a:solidFill>
                  <a:srgbClr val="CC3300"/>
                </a:solidFill>
                <a:latin typeface="Arial Black" panose="020B0A04020102020204" pitchFamily="34" charset="0"/>
                <a:ea typeface="楷体_GB2312" pitchFamily="49" charset="-122"/>
              </a:rPr>
              <a:t>偏差会较大</a:t>
            </a:r>
            <a:endParaRPr lang="en-US" altLang="zh-CN" sz="2800" b="1" dirty="0">
              <a:solidFill>
                <a:srgbClr val="CC3300"/>
              </a:solidFill>
              <a:latin typeface="Arial Black" panose="020B0A04020102020204" pitchFamily="34" charset="0"/>
              <a:ea typeface="楷体_GB2312" pitchFamily="49" charset="-122"/>
            </a:endParaRPr>
          </a:p>
        </p:txBody>
      </p:sp>
      <p:sp>
        <p:nvSpPr>
          <p:cNvPr id="154634" name="Text Box 10"/>
          <p:cNvSpPr txBox="1">
            <a:spLocks noChangeArrowheads="1"/>
          </p:cNvSpPr>
          <p:nvPr/>
        </p:nvSpPr>
        <p:spPr bwMode="auto">
          <a:xfrm>
            <a:off x="6804025" y="4652963"/>
            <a:ext cx="1655763"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341EA4"/>
                </a:solidFill>
                <a:latin typeface="Arial Black" panose="020B0A04020102020204" pitchFamily="34" charset="0"/>
                <a:ea typeface="楷体_GB2312" pitchFamily="49" charset="-122"/>
              </a:rPr>
              <a:t>前馈：</a:t>
            </a:r>
            <a:r>
              <a:rPr lang="zh-CN" altLang="en-US" sz="2800" b="1" dirty="0">
                <a:solidFill>
                  <a:srgbClr val="CC3300"/>
                </a:solidFill>
                <a:latin typeface="Arial Black" panose="020B0A04020102020204" pitchFamily="34" charset="0"/>
                <a:ea typeface="楷体_GB2312" pitchFamily="49" charset="-122"/>
              </a:rPr>
              <a:t>偏差较小</a:t>
            </a:r>
            <a:endParaRPr lang="en-US" altLang="zh-CN" sz="2800" b="1" dirty="0">
              <a:solidFill>
                <a:srgbClr val="CC3300"/>
              </a:solidFill>
              <a:latin typeface="Arial Black" panose="020B0A040201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46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6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0" grpId="0"/>
      <p:bldP spid="154631" grpId="0"/>
      <p:bldP spid="154632" grpId="0"/>
      <p:bldP spid="154633" grpId="0" animBg="1"/>
      <p:bldP spid="1546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IMAGE" val="TextBox 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8079</TotalTime>
  <Words>5793</Words>
  <Application>Microsoft Office PowerPoint</Application>
  <PresentationFormat>全屏显示(4:3)</PresentationFormat>
  <Paragraphs>474</Paragraphs>
  <Slides>116</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116</vt:i4>
      </vt:variant>
    </vt:vector>
  </HeadingPairs>
  <TitlesOfParts>
    <vt:vector size="132" baseType="lpstr">
      <vt:lpstr>等线</vt:lpstr>
      <vt:lpstr>方正舒体</vt:lpstr>
      <vt:lpstr>华文楷体</vt:lpstr>
      <vt:lpstr>华文新魏</vt:lpstr>
      <vt:lpstr>楷体_GB2312</vt:lpstr>
      <vt:lpstr>宋体</vt:lpstr>
      <vt:lpstr>Arial</vt:lpstr>
      <vt:lpstr>Arial Black</vt:lpstr>
      <vt:lpstr>Times New Roman</vt:lpstr>
      <vt:lpstr>Wingdings</vt:lpstr>
      <vt:lpstr>默认设计模板</vt:lpstr>
      <vt:lpstr>Equation</vt:lpstr>
      <vt:lpstr>Picture2</vt:lpstr>
      <vt:lpstr>图片</vt:lpstr>
      <vt:lpstr>Picture</vt:lpstr>
      <vt:lpstr>Visio</vt:lpstr>
      <vt:lpstr>第八章   复杂控制系统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Cascade Control Performance( Chemical Reactor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化工仪表及自动化</dc:title>
  <dc:creator>ye</dc:creator>
  <cp:lastModifiedBy>lwj</cp:lastModifiedBy>
  <cp:revision>358</cp:revision>
  <cp:lastPrinted>1601-01-01T00:00:00Z</cp:lastPrinted>
  <dcterms:created xsi:type="dcterms:W3CDTF">2004-09-17T00:52:24Z</dcterms:created>
  <dcterms:modified xsi:type="dcterms:W3CDTF">2022-12-20T13:43:46Z</dcterms:modified>
</cp:coreProperties>
</file>