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8" r:id="rId2"/>
    <p:sldId id="448" r:id="rId3"/>
    <p:sldId id="449" r:id="rId4"/>
    <p:sldId id="450" r:id="rId5"/>
    <p:sldId id="294" r:id="rId6"/>
    <p:sldId id="286" r:id="rId7"/>
    <p:sldId id="289" r:id="rId8"/>
    <p:sldId id="292" r:id="rId9"/>
    <p:sldId id="293" r:id="rId10"/>
    <p:sldId id="295" r:id="rId11"/>
    <p:sldId id="296" r:id="rId12"/>
    <p:sldId id="298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452" r:id="rId30"/>
    <p:sldId id="451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333333"/>
    <a:srgbClr val="FF3300"/>
    <a:srgbClr val="FF00FF"/>
    <a:srgbClr val="FFFF00"/>
    <a:srgbClr val="EAEAEA"/>
    <a:srgbClr val="FF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846" autoAdjust="0"/>
  </p:normalViewPr>
  <p:slideViewPr>
    <p:cSldViewPr>
      <p:cViewPr varScale="1">
        <p:scale>
          <a:sx n="58" d="100"/>
          <a:sy n="58" d="100"/>
        </p:scale>
        <p:origin x="15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315286A-B8F4-40BF-A9D2-621F1F13083A}" type="datetime1">
              <a:rPr lang="zh-CN" altLang="en-US"/>
              <a:pPr>
                <a:defRPr/>
              </a:pPr>
              <a:t>2023/3/22</a:t>
            </a:fld>
            <a:endParaRPr lang="en-US" altLang="zh-CN"/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4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26D4A2D-E7CE-4729-A0CE-492A0EDEA2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D38B62A-DFE8-42DD-921F-29D9DD028A4B}" type="datetime1">
              <a:rPr lang="zh-CN" altLang="en-US"/>
              <a:pPr>
                <a:defRPr/>
              </a:pPr>
              <a:t>2023/3/22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1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08D6EFB-1A12-4FEB-834A-30FB3B2325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1C801158-A136-4899-98B8-1BD7FCBE29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E93556E5-3A4D-4ECC-A651-893055F4B8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73170CE3-8D48-4246-BBCD-6F208BA4C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CFC843-45BD-4E68-AD91-F71C02BCC956}" type="slidenum">
              <a:rPr lang="zh-CN" altLang="en-US" smtClean="0">
                <a:latin typeface="Calibri" panose="020F0502020204030204" pitchFamily="34" charset="0"/>
              </a:rPr>
              <a:pPr/>
              <a:t>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586F32E6-6930-4131-B751-7ECE17AD07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1258C0E6-4839-4476-A304-6109BFAA6A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A6BC334-2C09-4473-8C0D-CF0F5EAE6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159514-260F-4FE5-AD7C-345FF26BC45F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586F32E6-6930-4131-B751-7ECE17AD07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1258C0E6-4839-4476-A304-6109BFAA6A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A6BC334-2C09-4473-8C0D-CF0F5EAE6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159514-260F-4FE5-AD7C-345FF26BC45F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8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International Union of Pure and Applied Chemistry</a:t>
            </a:r>
          </a:p>
          <a:p>
            <a:r>
              <a:rPr lang="en-GB" dirty="0"/>
              <a:t>Inorganic chemistry  organic chemistry  physical chemistry </a:t>
            </a:r>
            <a:r>
              <a:rPr lang="en-GB"/>
              <a:t>analytical chemistry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8D6EFB-1A12-4FEB-834A-30FB3B23254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45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510E783C-5F07-4DF1-B1D9-6F71EC8BA7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FD13202-359E-49C5-86B6-F4DA9EEA48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0338F4DE-EFFD-43AF-AE32-FA798E7D8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68726D-706F-4F76-9250-385EA95823C2}" type="slidenum">
              <a:rPr lang="zh-CN" altLang="en-US" smtClean="0">
                <a:latin typeface="Calibri" panose="020F0502020204030204" pitchFamily="34" charset="0"/>
              </a:rPr>
              <a:pPr/>
              <a:t>28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510E783C-5F07-4DF1-B1D9-6F71EC8BA7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AFD13202-359E-49C5-86B6-F4DA9EEA48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0338F4DE-EFFD-43AF-AE32-FA798E7D8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68726D-706F-4F76-9250-385EA95823C2}" type="slidenum">
              <a:rPr lang="zh-CN" altLang="en-US" smtClean="0">
                <a:latin typeface="Calibri" panose="020F0502020204030204" pitchFamily="34" charset="0"/>
              </a:rPr>
              <a:pPr/>
              <a:t>29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B0A98-A8AC-4E8E-8664-8B7FC38CB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86CD78-53B6-4246-B142-07F46C7B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0A254-22AF-4087-BA26-609B6E82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FE10F-E1C4-4381-A15F-15615A1C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208752-EF80-413D-AA18-5039CDD1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2D1CC-E91E-4BFF-B616-8B284152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1AC5EE-5FB5-42E9-9B3B-834C7DC00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B2E71-D6E5-4AC0-A94C-B1DA9BE4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2423F-0A8B-45B3-8ED9-AF6B3BB2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459B7-1E17-48FA-992A-00CB8AA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6A44D4-8BEF-4BF2-AFA1-A50D2D4CF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FD9CB-638E-464A-9244-A66434E89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0DC36-3683-470C-8B64-6BC7E509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1A395-D0FC-4C99-A553-5A79D972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62CF1-CA9D-403F-B5C9-C5BAD8B2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765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DC92FC3E-8798-4461-A53D-7BB7D812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CFFB2-8916-4408-A70D-9B65901EB7BC}" type="datetime1">
              <a:rPr lang="zh-CN" altLang="en-US"/>
              <a:pPr>
                <a:defRPr/>
              </a:pPr>
              <a:t>2023/3/22</a:t>
            </a:fld>
            <a:endParaRPr lang="zh-CN" alt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CA8B8808-962F-4D8A-954F-E33E48EF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C11C02E9-70BC-4F23-A08B-5FEA9683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3B9B3-6B97-4297-8023-27B5CC2F1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5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07CB3-E7C5-4E12-9A39-53D7BBEC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80115-2C1E-4AE2-A5CD-F1070C02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62FA4-BCC0-4C45-8242-B7F29A9A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5987D-AC8D-45D5-9456-84C53EBD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75839-56AD-4CA2-9AE2-6BEAF2E7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6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37CB-3CF5-4D7F-AE95-D1D75669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8E893-F885-44D7-AB6A-1CECE84E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71C2B-98D4-45D7-9F1B-C9541B92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0011B-E515-42AC-97BA-CE52F3CD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5443E-EC1C-4E41-8CF7-F54B794D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48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F5263-E09E-4BF5-B7B9-3ED10F9C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5FCDE-8724-4CC7-8442-DEAC4B83C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95CCD-26DF-44D2-9408-5E32C512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E33DC-3787-4430-9C63-AD6A61BA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460EF-0029-4032-8E93-A8633FB4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61D0E-7000-484D-9F74-BDC35F37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FF5C4-B430-413A-A303-8DB2531B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40395-C9D4-4B9E-AEBC-2DEF23E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22F3FB-592C-47E0-A6C8-00595A1B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E65696-85CC-431F-9909-432D587B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FBF2C4-7254-490B-AEED-4F4285A9A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DF3A81-8347-485C-93E3-40E82695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266CD0-A499-4887-816B-0DADC91A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13FF73-9094-40AD-B728-82EB457C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6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A697-1167-4D99-BEE0-638B32D8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21208C-7E97-4024-8B5F-11BDE1BD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E0BB5E-5E03-4F38-B777-1D7F9EE1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7910D3-477C-4A99-9A09-0A1CC4AD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0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690E18-C754-4E53-BE5E-64B520D4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7DF9D-0291-4B5A-9F81-6BBDF8B3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D0F2D-5D27-4378-BF66-15484F87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65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13573-3211-4E19-98A1-F8983035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9D6B0-A9CA-4948-951A-454FF90A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4E2DA-B126-4A21-B1D3-6D658937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302E8-8264-4A1A-9343-91C8C87E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B7CEA-421D-4197-A780-31298B08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E6C540-42C3-4DB9-84B0-EAA0EAE1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1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142B6-4E0F-41A6-87F2-91BCD27D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1335F-766C-4901-872B-6C22B5B16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0371B-2BF8-4113-A968-2A84D58D2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EADA00-0D65-497B-A740-F2D93129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C6D3E-83A8-4DB0-B594-8E9F4D12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86076-3FC0-4851-8A59-B52523F3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48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595CFC-3983-4422-B1BB-F6596963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79BC9-29EB-4530-B6AD-65E984113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0984C-764B-4113-80F0-30353B408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DF88-2D49-4CCB-BB07-4F03D2915DF1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0F950-C499-4F65-9D72-BE4806B4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2F756-C60A-4885-92D3-353E5F0F0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ECD1-BA50-4AAB-9992-12AE9A500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0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8">
            <a:extLst>
              <a:ext uri="{FF2B5EF4-FFF2-40B4-BE49-F238E27FC236}">
                <a16:creationId xmlns:a16="http://schemas.microsoft.com/office/drawing/2014/main" id="{C2A063C8-CDBF-4845-BD3F-7DA0A31FB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33375"/>
            <a:ext cx="14414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F8CAF22-8490-4DEA-861A-AE932003D1F1}"/>
              </a:ext>
            </a:extLst>
          </p:cNvPr>
          <p:cNvSpPr/>
          <p:nvPr/>
        </p:nvSpPr>
        <p:spPr>
          <a:xfrm>
            <a:off x="0" y="2133600"/>
            <a:ext cx="9144000" cy="2282825"/>
          </a:xfrm>
          <a:prstGeom prst="rect">
            <a:avLst/>
          </a:prstGeom>
          <a:solidFill>
            <a:srgbClr val="133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6154BA55-5328-4A97-808A-81955690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718050"/>
            <a:ext cx="78486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GB" altLang="zh-CN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Guanghua Ye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Department of Chemical Engineering, East China University of Science and Technology</a:t>
            </a:r>
          </a:p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CN" sz="2000" b="1" u="sng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guanghuaye@ecust.edu.cn</a:t>
            </a:r>
            <a:endParaRPr lang="en-GB" altLang="zh-CN" sz="2000" b="1" u="sng">
              <a:solidFill>
                <a:srgbClr val="0000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57E0D240-3704-4D35-96DB-F0C3B4939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2896"/>
            <a:ext cx="9144000" cy="150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Word Formation of English for CET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化工专业英语构词</a:t>
            </a:r>
          </a:p>
        </p:txBody>
      </p:sp>
      <p:sp>
        <p:nvSpPr>
          <p:cNvPr id="17" name="矩形 1">
            <a:extLst>
              <a:ext uri="{FF2B5EF4-FFF2-40B4-BE49-F238E27FC236}">
                <a16:creationId xmlns:a16="http://schemas.microsoft.com/office/drawing/2014/main" id="{F9E8A969-BBB0-4F9C-9FEE-A5B8615FB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1012825"/>
            <a:ext cx="298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化学工程与工艺专业英语</a:t>
            </a:r>
            <a:endParaRPr lang="en-GB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6E2090F2-B035-47F7-B628-07CA5BC1D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73050"/>
            <a:ext cx="3816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English for Chemical Engineering and Technology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549"/>
    </mc:Choice>
    <mc:Fallback xmlns="">
      <p:transition advTm="595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">
            <a:extLst>
              <a:ext uri="{FF2B5EF4-FFF2-40B4-BE49-F238E27FC236}">
                <a16:creationId xmlns:a16="http://schemas.microsoft.com/office/drawing/2014/main" id="{4D22A4EF-2769-4C76-B801-948D1D47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888"/>
            <a:ext cx="914400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Organic Compounds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有机化合物</a:t>
            </a:r>
          </a:p>
        </p:txBody>
      </p:sp>
    </p:spTree>
    <p:extLst>
      <p:ext uri="{BB962C8B-B14F-4D97-AF65-F5344CB8AC3E}">
        <p14:creationId xmlns:p14="http://schemas.microsoft.com/office/powerpoint/2010/main" val="7597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104"/>
    </mc:Choice>
    <mc:Fallback xmlns="">
      <p:transition advTm="681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Organic compounds and suffix</a:t>
            </a:r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有机物及其词尾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F79273-4FBC-4AC0-8E50-843962F4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47840"/>
            <a:ext cx="9539438" cy="581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有机物种类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词尾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		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示例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烷烃：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alkanes	-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ane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甲烷：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methane	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烯烃：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alkenes	-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ene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乙烯：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ethylene 	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炔烃：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alkynes	-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yne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丙炔：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propyne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苯：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benzenes	-benzene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乙苯：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ethylbenzene	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醇：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alcohols		-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ol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丁醇：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butanol	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醚：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ethers		-ether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二甲醚：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dimethyl ether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醛：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aldehydes	-al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甲醛：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methanal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酮：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ketones		-one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丙酮：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propanone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酸：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acids		-(o)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ic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 acid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乙酸：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ethanoic acid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酯：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esters		-ate			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乙酸甲酯：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methyl ethanoate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酸酐：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anhydrides	-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ic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 anhydride		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马来酸酐：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maleic anhydride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胺：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amines		-amine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乙醇胺：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ethanolamine</a:t>
            </a:r>
          </a:p>
        </p:txBody>
      </p:sp>
    </p:spTree>
    <p:extLst>
      <p:ext uri="{BB962C8B-B14F-4D97-AF65-F5344CB8AC3E}">
        <p14:creationId xmlns:p14="http://schemas.microsoft.com/office/powerpoint/2010/main" val="31390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0" y="26621"/>
            <a:ext cx="902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Groups with different carbon chain lengths</a:t>
            </a: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不同碳链基团名称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993B58-8F75-43C1-80C1-8F6D2C6C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00" y="1222871"/>
            <a:ext cx="7809511" cy="544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kern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链烃名称</a:t>
            </a:r>
            <a:r>
              <a:rPr lang="en-US" altLang="zh-CN" sz="2400" kern="0" dirty="0">
                <a:solidFill>
                  <a:srgbClr val="000000"/>
                </a:solidFill>
                <a:effectLst/>
                <a:latin typeface="Arial"/>
                <a:ea typeface="宋体" panose="02010600030101010101" pitchFamily="2" charset="-122"/>
              </a:rPr>
              <a:t>		alkane	alkene	alkyne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甲基：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methyl		methane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乙基：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ethyl		ethane	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ethene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	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ethyne</a:t>
            </a:r>
            <a:endParaRPr lang="en-US" altLang="zh-CN" sz="2400" b="0" dirty="0">
              <a:solidFill>
                <a:srgbClr val="0000CC"/>
              </a:solidFill>
              <a:effectLst/>
              <a:latin typeface="Arial"/>
              <a:ea typeface="黑体"/>
            </a:endParaRP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丙基：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propyl		propane	propene	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propyne</a:t>
            </a:r>
            <a:endParaRPr lang="en-US" altLang="zh-CN" sz="2400" b="0" dirty="0">
              <a:solidFill>
                <a:srgbClr val="0000CC"/>
              </a:solidFill>
              <a:effectLst/>
              <a:latin typeface="Arial"/>
              <a:ea typeface="黑体"/>
            </a:endParaRP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丁基：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butyl		butane	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butene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	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butyne</a:t>
            </a:r>
            <a:endParaRPr lang="en-US" altLang="zh-CN" sz="2400" b="0" dirty="0">
              <a:solidFill>
                <a:srgbClr val="0000CC"/>
              </a:solidFill>
              <a:effectLst/>
              <a:latin typeface="Arial"/>
              <a:ea typeface="黑体"/>
            </a:endParaRP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戊基：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pentyl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		pentane	pentene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己基：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hexyl		hexane	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hexene</a:t>
            </a:r>
            <a:endParaRPr lang="en-US" altLang="zh-CN" sz="2400" b="0" dirty="0">
              <a:solidFill>
                <a:srgbClr val="0000CC"/>
              </a:solidFill>
              <a:effectLst/>
              <a:latin typeface="Arial"/>
              <a:ea typeface="黑体"/>
            </a:endParaRP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庚基：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heptyl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		heptane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辛基：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octyl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		octane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壬基：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nonyl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		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nonane</a:t>
            </a:r>
            <a:endParaRPr lang="en-US" altLang="zh-CN" sz="2400" b="0" dirty="0">
              <a:solidFill>
                <a:srgbClr val="0000CC"/>
              </a:solidFill>
              <a:effectLst/>
              <a:latin typeface="Arial"/>
              <a:ea typeface="黑体"/>
            </a:endParaRP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癸基：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decyl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		</a:t>
            </a:r>
            <a:r>
              <a:rPr lang="en-US" altLang="zh-CN" sz="2400" b="0" dirty="0" err="1">
                <a:solidFill>
                  <a:srgbClr val="0000CC"/>
                </a:solidFill>
                <a:effectLst/>
                <a:latin typeface="Arial"/>
                <a:ea typeface="黑体"/>
              </a:rPr>
              <a:t>decane</a:t>
            </a:r>
            <a:endParaRPr lang="en-US" altLang="zh-CN" sz="2400" b="0" dirty="0">
              <a:solidFill>
                <a:srgbClr val="0000CC"/>
              </a:solidFill>
              <a:effectLst/>
              <a:latin typeface="Arial"/>
              <a:ea typeface="黑体"/>
            </a:endParaRP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十二烷基：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黑体"/>
              </a:rPr>
              <a:t>dodecyl</a:t>
            </a:r>
            <a:r>
              <a:rPr lang="en-US" altLang="zh-CN" sz="2400" b="0" dirty="0">
                <a:solidFill>
                  <a:srgbClr val="0000CC"/>
                </a:solidFill>
                <a:effectLst/>
                <a:latin typeface="Arial"/>
                <a:ea typeface="宋体" panose="02010600030101010101" pitchFamily="2" charset="-122"/>
              </a:rPr>
              <a:t>		</a:t>
            </a:r>
          </a:p>
          <a:p>
            <a:pPr eaLnBrk="1" hangingPunct="1">
              <a:lnSpc>
                <a:spcPct val="120000"/>
              </a:lnSpc>
            </a:pPr>
            <a:endParaRPr lang="en-US" altLang="zh-CN" sz="2400" kern="0" dirty="0">
              <a:effectLst/>
              <a:latin typeface="Arial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94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Organic groups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有机基团名称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C50042-9EEE-4ED6-A869-B99C3E13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265282"/>
            <a:ext cx="7859712" cy="483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词根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有机基团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词根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有机基团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alk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yl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烷基	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yl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芳基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hydrox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yl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羟基	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carbox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yl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羧基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carbon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yl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羰基	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vin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yl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乙烯基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acet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yl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乙酰基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phen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yl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苯基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amino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氨基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sulfo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磺基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nitro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硝基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chloro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氯代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fluoro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氟代	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thio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硫代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-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yl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－基</a:t>
            </a:r>
          </a:p>
        </p:txBody>
      </p:sp>
    </p:spTree>
    <p:extLst>
      <p:ext uri="{BB962C8B-B14F-4D97-AF65-F5344CB8AC3E}">
        <p14:creationId xmlns:p14="http://schemas.microsoft.com/office/powerpoint/2010/main" val="27666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35496" y="0"/>
            <a:ext cx="902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Configurations for organic compounds</a:t>
            </a: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有机物构型名称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1E1CE4-731F-47D9-ACE9-54B2E942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5" y="1162552"/>
            <a:ext cx="7772400" cy="531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</a:t>
            </a:r>
            <a:r>
              <a:rPr lang="zh-CN" altLang="en-US" sz="2400" b="0" kern="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词根</a:t>
            </a:r>
            <a:r>
              <a:rPr lang="en-US" altLang="zh-CN" sz="2400" b="0" kern="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		</a:t>
            </a:r>
            <a:r>
              <a:rPr lang="zh-CN" altLang="en-US" sz="2400" b="0" kern="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构型</a:t>
            </a:r>
            <a:r>
              <a:rPr lang="en-US" altLang="zh-CN" sz="2400" b="0" kern="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		</a:t>
            </a:r>
            <a:r>
              <a:rPr lang="zh-CN" altLang="en-US" sz="2400" b="0" kern="0" dirty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示例</a:t>
            </a:r>
            <a:endParaRPr lang="en-US" altLang="zh-CN" sz="2400" b="0" kern="0" dirty="0">
              <a:solidFill>
                <a:srgbClr val="000000"/>
              </a:solidFill>
              <a:latin typeface="Arial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n-	  		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正构的	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n-butane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</a:t>
            </a:r>
            <a:r>
              <a:rPr lang="en-US" altLang="zh-CN" sz="2400" b="0" kern="0" dirty="0" err="1">
                <a:latin typeface="Arial"/>
                <a:ea typeface="黑体" panose="02010609060101010101" pitchFamily="49" charset="-122"/>
              </a:rPr>
              <a:t>iso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-	  		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异，同	</a:t>
            </a:r>
            <a:r>
              <a:rPr lang="en-US" altLang="zh-CN" sz="2400" b="0" kern="0" dirty="0" err="1">
                <a:latin typeface="Arial"/>
                <a:ea typeface="黑体" panose="02010609060101010101" pitchFamily="49" charset="-122"/>
              </a:rPr>
              <a:t>iso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-butane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</a:t>
            </a:r>
            <a:r>
              <a:rPr lang="en-US" altLang="zh-CN" sz="2400" b="0" kern="0" dirty="0" err="1">
                <a:latin typeface="Arial"/>
                <a:ea typeface="黑体" panose="02010609060101010101" pitchFamily="49" charset="-122"/>
              </a:rPr>
              <a:t>cycl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(o)-		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环（合）	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cyclohexane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o-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，</a:t>
            </a:r>
            <a:r>
              <a:rPr lang="en-US" altLang="zh-CN" sz="2400" b="0" kern="0" dirty="0" err="1">
                <a:latin typeface="Arial"/>
                <a:ea typeface="黑体" panose="02010609060101010101" pitchFamily="49" charset="-122"/>
              </a:rPr>
              <a:t>ortho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-	  	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邻（位）	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o-xylene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p-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，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para-	  	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对（位）	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p-xylene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m-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，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meta-	  	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间（位）	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m-xylene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per-			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过，高	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peroxide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cis-			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顺（式）	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cis-</a:t>
            </a:r>
            <a:r>
              <a:rPr lang="en-US" altLang="zh-CN" sz="2400" b="0" kern="0" dirty="0" err="1">
                <a:latin typeface="Arial"/>
                <a:ea typeface="黑体" panose="02010609060101010101" pitchFamily="49" charset="-122"/>
              </a:rPr>
              <a:t>butenedioic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 acid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trans-		</a:t>
            </a:r>
            <a:r>
              <a:rPr lang="zh-CN" altLang="en-US" sz="2400" b="0" kern="0" dirty="0">
                <a:latin typeface="Arial"/>
                <a:ea typeface="黑体" panose="02010609060101010101" pitchFamily="49" charset="-122"/>
              </a:rPr>
              <a:t>反（式）	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trans-</a:t>
            </a:r>
            <a:r>
              <a:rPr lang="en-US" altLang="zh-CN" sz="2400" b="0" kern="0" dirty="0" err="1">
                <a:latin typeface="Arial"/>
                <a:ea typeface="黑体" panose="02010609060101010101" pitchFamily="49" charset="-122"/>
              </a:rPr>
              <a:t>butenedioic</a:t>
            </a: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 acid</a:t>
            </a:r>
          </a:p>
          <a:p>
            <a:pPr eaLnBrk="1" hangingPunct="1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86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Prefixes for numbers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常用数目词头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9DB4C9D-68DE-4518-8695-F4FF9DBA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12" y="1196752"/>
            <a:ext cx="9145512" cy="5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数目 词根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词根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词根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1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mono-		11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undaca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	21 	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henicosa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2  	di-		12 	dodeca-	22 	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docosa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3  	tri-		13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trideca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	23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tricosa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4  	tetra-		14 	tetradeca-	30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triconta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5  	penta-		15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petadeca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	31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hentriaconta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6  	hexa-		16 	hexadeca-	40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tetraconta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7  	hepta-		17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heptadeca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	50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petaconta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8  	octa-		18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octadeca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	60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hexaconta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9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nona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		19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nonadeca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	70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heptaconta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10 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deca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		20 	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eicosa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	100 	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hecta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-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0" y="26621"/>
            <a:ext cx="902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IUPAC Name and Common Name</a:t>
            </a:r>
          </a:p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IUPAC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名称和通用名称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67AD9D-B1F8-4A7D-95D7-F6E338DC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973067" cy="459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IUPAC Name 	Common Name	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中文名称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alkane			paraffin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烷烃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cycloalkane 		cycloparaffin/ naphthene 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环烷烃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alkene			olefin	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烯烃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ethyne 		acetylene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乙炔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ethene		ethylene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乙烯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propene		propylene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丙烯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methylbenzene	toluene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甲苯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dimethylbenzene	xylene	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二甲苯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phenylethene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styrene		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苯乙烯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2233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A1716B3-9791-4927-A60F-425180F2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038871"/>
            <a:ext cx="874846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en-US" altLang="zh-CN" sz="2400" kern="0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IUPAC Name 		Common Name	</a:t>
            </a: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黑体"/>
              </a:rPr>
              <a:t>中文名称</a:t>
            </a:r>
            <a:endParaRPr lang="en-US" altLang="zh-CN" sz="2400" b="0" kern="0" dirty="0">
              <a:solidFill>
                <a:srgbClr val="000000"/>
              </a:solidFill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/>
              </a:rPr>
              <a:t>methanol			methyl alcohol	</a:t>
            </a:r>
            <a:r>
              <a:rPr lang="zh-CN" altLang="en-US" sz="2400" b="0" kern="0" dirty="0">
                <a:latin typeface="Arial"/>
                <a:ea typeface="黑体"/>
              </a:rPr>
              <a:t>甲醇</a:t>
            </a:r>
            <a:endParaRPr lang="en-US" altLang="zh-CN" sz="2400" b="0" kern="0" dirty="0"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/>
              </a:rPr>
              <a:t>ethanol			ethyl alcohol		</a:t>
            </a:r>
            <a:r>
              <a:rPr lang="zh-CN" altLang="en-US" sz="2400" b="0" kern="0" dirty="0">
                <a:latin typeface="Arial"/>
                <a:ea typeface="黑体"/>
              </a:rPr>
              <a:t>乙醇</a:t>
            </a:r>
            <a:endParaRPr lang="en-US" altLang="zh-CN" sz="2400" b="0" kern="0" dirty="0"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/>
              </a:rPr>
              <a:t>2-methyl-1-propanol		isobutyl alcohol	</a:t>
            </a:r>
            <a:r>
              <a:rPr lang="zh-CN" altLang="en-US" sz="2400" b="0" kern="0" dirty="0">
                <a:latin typeface="Arial"/>
                <a:ea typeface="黑体"/>
              </a:rPr>
              <a:t>异丁醇</a:t>
            </a:r>
            <a:endParaRPr lang="en-US" altLang="zh-CN" sz="2400" b="0" kern="0" dirty="0"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0" kern="0" dirty="0" err="1">
                <a:latin typeface="Arial"/>
                <a:ea typeface="黑体"/>
              </a:rPr>
              <a:t>methanal</a:t>
            </a:r>
            <a:r>
              <a:rPr lang="en-US" altLang="zh-CN" sz="2400" b="0" kern="0" dirty="0">
                <a:latin typeface="Arial"/>
                <a:ea typeface="黑体"/>
              </a:rPr>
              <a:t>			formaldehyde	</a:t>
            </a:r>
            <a:r>
              <a:rPr lang="zh-CN" altLang="en-US" sz="2400" b="0" kern="0" dirty="0">
                <a:latin typeface="Arial"/>
                <a:ea typeface="黑体"/>
              </a:rPr>
              <a:t>甲醛</a:t>
            </a:r>
            <a:endParaRPr lang="en-US" altLang="zh-CN" sz="2400" b="0" kern="0" dirty="0"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0" kern="0" dirty="0" err="1">
                <a:latin typeface="Arial"/>
                <a:ea typeface="黑体"/>
              </a:rPr>
              <a:t>ethanal</a:t>
            </a:r>
            <a:r>
              <a:rPr lang="en-US" altLang="zh-CN" sz="2400" b="0" kern="0" dirty="0">
                <a:latin typeface="Arial"/>
                <a:ea typeface="黑体"/>
              </a:rPr>
              <a:t>			acetaldehyde		</a:t>
            </a:r>
            <a:r>
              <a:rPr lang="zh-CN" altLang="en-US" sz="2400" b="0" kern="0" dirty="0">
                <a:latin typeface="Arial"/>
                <a:ea typeface="黑体"/>
              </a:rPr>
              <a:t>乙醛</a:t>
            </a:r>
            <a:endParaRPr lang="en-US" altLang="zh-CN" sz="2400" b="0" kern="0" dirty="0"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0" kern="0" dirty="0" err="1">
                <a:latin typeface="Arial"/>
                <a:ea typeface="黑体"/>
              </a:rPr>
              <a:t>propanone</a:t>
            </a:r>
            <a:r>
              <a:rPr lang="en-US" altLang="zh-CN" sz="2400" b="0" kern="0" dirty="0">
                <a:latin typeface="Arial"/>
                <a:ea typeface="黑体"/>
              </a:rPr>
              <a:t>			acetone		</a:t>
            </a:r>
            <a:r>
              <a:rPr lang="zh-CN" altLang="en-US" sz="2400" b="0" kern="0" dirty="0">
                <a:latin typeface="Arial"/>
                <a:ea typeface="黑体"/>
              </a:rPr>
              <a:t>丙酮</a:t>
            </a:r>
            <a:endParaRPr lang="en-US" altLang="zh-CN" sz="2400" b="0" kern="0" dirty="0"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0" kern="0" dirty="0" err="1">
                <a:latin typeface="Arial"/>
                <a:ea typeface="黑体"/>
              </a:rPr>
              <a:t>methanoic</a:t>
            </a:r>
            <a:r>
              <a:rPr lang="en-US" altLang="zh-CN" sz="2400" b="0" kern="0" dirty="0">
                <a:latin typeface="Arial"/>
                <a:ea typeface="黑体"/>
              </a:rPr>
              <a:t> acid		formic acid		</a:t>
            </a:r>
            <a:r>
              <a:rPr lang="zh-CN" altLang="en-US" sz="2400" b="0" kern="0" dirty="0">
                <a:latin typeface="Arial"/>
                <a:ea typeface="黑体"/>
              </a:rPr>
              <a:t>甲酸</a:t>
            </a:r>
            <a:endParaRPr lang="en-US" altLang="zh-CN" sz="2400" b="0" kern="0" dirty="0"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/>
              </a:rPr>
              <a:t>ethanoic acid			acetic acid		</a:t>
            </a:r>
            <a:r>
              <a:rPr lang="zh-CN" altLang="en-US" sz="2400" b="0" kern="0" dirty="0">
                <a:latin typeface="Arial"/>
                <a:ea typeface="黑体"/>
              </a:rPr>
              <a:t>乙酸</a:t>
            </a:r>
            <a:endParaRPr lang="en-US" altLang="zh-CN" sz="2400" b="0" kern="0" dirty="0"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0" kern="0" dirty="0" err="1">
                <a:latin typeface="Arial"/>
                <a:ea typeface="黑体"/>
              </a:rPr>
              <a:t>octadecanoic</a:t>
            </a:r>
            <a:r>
              <a:rPr lang="en-US" altLang="zh-CN" sz="2400" b="0" kern="0" dirty="0">
                <a:latin typeface="Arial"/>
                <a:ea typeface="黑体"/>
              </a:rPr>
              <a:t> acid		stearic acid		</a:t>
            </a:r>
            <a:r>
              <a:rPr lang="zh-CN" altLang="en-US" sz="2400" b="0" kern="0" dirty="0">
                <a:latin typeface="Arial"/>
                <a:ea typeface="黑体"/>
              </a:rPr>
              <a:t>硬脂酸</a:t>
            </a:r>
            <a:endParaRPr lang="en-US" altLang="zh-CN" sz="2400" b="0" kern="0" dirty="0"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0" kern="0" dirty="0">
                <a:latin typeface="Arial"/>
                <a:ea typeface="黑体"/>
              </a:rPr>
              <a:t>amino ethane		ethylamine		</a:t>
            </a:r>
            <a:r>
              <a:rPr lang="zh-CN" altLang="en-US" sz="2400" b="0" kern="0" dirty="0">
                <a:latin typeface="Arial"/>
                <a:ea typeface="黑体"/>
              </a:rPr>
              <a:t>乙胺</a:t>
            </a:r>
            <a:endParaRPr lang="en-US" altLang="zh-CN" sz="2400" b="0" kern="0" dirty="0">
              <a:latin typeface="Arial"/>
              <a:ea typeface="黑体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en-US" altLang="zh-CN" sz="2400" b="0" kern="0" dirty="0">
              <a:latin typeface="Arial"/>
              <a:ea typeface="黑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607B9A-B5AA-4621-8FEC-4B23EB2F807A}"/>
              </a:ext>
            </a:extLst>
          </p:cNvPr>
          <p:cNvSpPr txBox="1"/>
          <p:nvPr/>
        </p:nvSpPr>
        <p:spPr>
          <a:xfrm>
            <a:off x="0" y="26621"/>
            <a:ext cx="902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IUPAC Name and Common Name</a:t>
            </a:r>
          </a:p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IUPAC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名称和通用名称</a:t>
            </a:r>
          </a:p>
        </p:txBody>
      </p:sp>
    </p:spTree>
    <p:extLst>
      <p:ext uri="{BB962C8B-B14F-4D97-AF65-F5344CB8AC3E}">
        <p14:creationId xmlns:p14="http://schemas.microsoft.com/office/powerpoint/2010/main" val="20306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">
            <a:extLst>
              <a:ext uri="{FF2B5EF4-FFF2-40B4-BE49-F238E27FC236}">
                <a16:creationId xmlns:a16="http://schemas.microsoft.com/office/drawing/2014/main" id="{4D22A4EF-2769-4C76-B801-948D1D47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0888"/>
            <a:ext cx="9144000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Word-Building in ST English</a:t>
            </a:r>
            <a:endParaRPr lang="en-GB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科技英语的构词</a:t>
            </a:r>
          </a:p>
        </p:txBody>
      </p:sp>
    </p:spTree>
    <p:extLst>
      <p:ext uri="{BB962C8B-B14F-4D97-AF65-F5344CB8AC3E}">
        <p14:creationId xmlns:p14="http://schemas.microsoft.com/office/powerpoint/2010/main" val="34058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104"/>
    </mc:Choice>
    <mc:Fallback xmlns="">
      <p:transition advTm="6810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Compound words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合成词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DBC337-C997-4D2D-BBBB-B3ED432AC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85" y="1268760"/>
            <a:ext cx="845306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1.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名词＋名词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octane number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；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 elimination reaction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2.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形容词＋名词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biological degradation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；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pilot plant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3.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动名词＋名词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alkylating reaction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；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  antibonding orbital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4.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过去分词＋名词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saturated hydrocarbon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；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  branched chain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5.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名词＋动名词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oxygen-containing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6.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名词＋过去分词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hand-made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7.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名词＋形容词	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snow-white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；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paper-thin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8.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形容词＋形容词	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red-hot	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；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 dark-blue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	 	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		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4171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7DFE90CB-9134-4A9C-BFB5-F856E06C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186750-E791-457E-A355-FEF87C55129A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F1AE8C93-F6D7-43E8-AAFD-56973CC1E9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26628" name="タイトル 1">
            <a:extLst>
              <a:ext uri="{FF2B5EF4-FFF2-40B4-BE49-F238E27FC236}">
                <a16:creationId xmlns:a16="http://schemas.microsoft.com/office/drawing/2014/main" id="{41279FAF-477C-404E-99A0-AD964CBD37EF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Vocabulary practice </a:t>
            </a:r>
            <a:r>
              <a:rPr lang="en-GB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词汇练习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F13E29F-D748-4D68-AAF5-C20FF66B5282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017588"/>
          <a:ext cx="8964612" cy="5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fine chemical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精细化学品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antibiotic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抗生素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carbonate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碳酸盐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viscosity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粘度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pesticide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杀虫剂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emulsion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乳液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additive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添加剂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potassium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钾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resin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树脂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polyurethane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聚氨酯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phosphorus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磷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silica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二氧化硅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formaldehyde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甲醛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pharmaceutical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药物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sodium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钠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urea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尿素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formulation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配方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nylon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尼龙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alkali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碱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polymerization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聚合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polyethylene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聚乙烯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ammonia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氨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acetate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醋酸盐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nitric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含氮的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sulphuric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硫的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inorganic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无机的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fertilizer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肥料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268AC81-6CFD-43F1-AFE4-52590F1E0501}"/>
              </a:ext>
            </a:extLst>
          </p:cNvPr>
          <p:cNvSpPr/>
          <p:nvPr/>
        </p:nvSpPr>
        <p:spPr>
          <a:xfrm>
            <a:off x="1763713" y="1017588"/>
            <a:ext cx="1223962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BE2813-382D-405C-8D90-0D86096C69CB}"/>
              </a:ext>
            </a:extLst>
          </p:cNvPr>
          <p:cNvSpPr/>
          <p:nvPr/>
        </p:nvSpPr>
        <p:spPr>
          <a:xfrm>
            <a:off x="1763713" y="2960688"/>
            <a:ext cx="1223962" cy="1836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52A68E-448D-4ECC-BA85-DF12341396B2}"/>
              </a:ext>
            </a:extLst>
          </p:cNvPr>
          <p:cNvSpPr/>
          <p:nvPr/>
        </p:nvSpPr>
        <p:spPr>
          <a:xfrm>
            <a:off x="1763713" y="4775200"/>
            <a:ext cx="1223962" cy="183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D510C0-3069-4A40-992D-5454F2C37D0B}"/>
              </a:ext>
            </a:extLst>
          </p:cNvPr>
          <p:cNvSpPr/>
          <p:nvPr/>
        </p:nvSpPr>
        <p:spPr>
          <a:xfrm>
            <a:off x="4665663" y="1154113"/>
            <a:ext cx="1223962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D51B91-E362-43E6-9CC4-02899748055F}"/>
              </a:ext>
            </a:extLst>
          </p:cNvPr>
          <p:cNvSpPr/>
          <p:nvPr/>
        </p:nvSpPr>
        <p:spPr>
          <a:xfrm>
            <a:off x="4667250" y="3067050"/>
            <a:ext cx="1223963" cy="183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682F94-9A01-47D3-ADA6-CE730D1962FC}"/>
              </a:ext>
            </a:extLst>
          </p:cNvPr>
          <p:cNvSpPr/>
          <p:nvPr/>
        </p:nvSpPr>
        <p:spPr>
          <a:xfrm>
            <a:off x="4667250" y="4865688"/>
            <a:ext cx="1223963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3CA746-D959-4CF9-9570-38EA723DE1EF}"/>
              </a:ext>
            </a:extLst>
          </p:cNvPr>
          <p:cNvSpPr/>
          <p:nvPr/>
        </p:nvSpPr>
        <p:spPr>
          <a:xfrm>
            <a:off x="7924800" y="1125538"/>
            <a:ext cx="1103313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9AE4D6-BE7D-4CC3-A5F1-C569E4BA4C66}"/>
              </a:ext>
            </a:extLst>
          </p:cNvPr>
          <p:cNvSpPr/>
          <p:nvPr/>
        </p:nvSpPr>
        <p:spPr>
          <a:xfrm>
            <a:off x="7924800" y="3027363"/>
            <a:ext cx="1103313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CE5E8B-28F2-4A0A-ABC5-D60391B25EC6}"/>
              </a:ext>
            </a:extLst>
          </p:cNvPr>
          <p:cNvSpPr/>
          <p:nvPr/>
        </p:nvSpPr>
        <p:spPr>
          <a:xfrm>
            <a:off x="7924800" y="4746625"/>
            <a:ext cx="1103313" cy="1836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custDataLst>
      <p:tags r:id="rId1"/>
    </p:custDataLst>
  </p:cSld>
  <p:clrMapOvr>
    <a:masterClrMapping/>
  </p:clrMapOvr>
  <p:transition advTm="282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AC28010-AC91-4DB7-9EAF-E32302C5385D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827088" y="1414463"/>
            <a:ext cx="785971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600" b="0" i="1" u="none" strike="noStrike" kern="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表示       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(1)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向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……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内，进入，向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……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		  （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2)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不，非，负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inclusion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包含		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inactive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不活泼的	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indicator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指示剂	 	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incomplete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不完全的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induce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诱导，感应	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inorganic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无机的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inlet	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入口		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infusible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难熔的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internal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内（部）的	 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incompressible   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不可压缩的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81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DBA616-F4A2-409C-B8E7-3407E80E0625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827088" y="1414463"/>
            <a:ext cx="785971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in-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用于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b, m, p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前变为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im-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	immature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未成熟的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impurity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杂质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immersion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沉浸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impart	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传递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in-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用于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l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前变为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il-	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	illimitable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无限的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illogic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不合逻辑的	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in-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用于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r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前变为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ir-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irrational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不合理的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irreversible 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黑体"/>
                <a:cs typeface="+mn-cs"/>
              </a:rPr>
              <a:t>不可逆的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黑体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7C9E6-5417-4C7B-9556-28BBB1222B1A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</a:p>
        </p:txBody>
      </p:sp>
    </p:spTree>
    <p:extLst>
      <p:ext uri="{BB962C8B-B14F-4D97-AF65-F5344CB8AC3E}">
        <p14:creationId xmlns:p14="http://schemas.microsoft.com/office/powerpoint/2010/main" val="74697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C66B131-DA9C-4A52-A85F-F0CD347A3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4463"/>
            <a:ext cx="785971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marL="609600" marR="0" lvl="0" indent="-6096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equi-	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等同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equivalent	equilibrium</a:t>
            </a:r>
          </a:p>
          <a:p>
            <a:pPr marL="609600" marR="0" lvl="0" indent="-6096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fore-	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前，先于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forecast		foreword</a:t>
            </a:r>
          </a:p>
          <a:p>
            <a:pPr marL="609600" marR="0" lvl="0" indent="-6096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hemi-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半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hemisphere 	hemi-cellulose</a:t>
            </a:r>
          </a:p>
          <a:p>
            <a:pPr marL="609600" marR="0" lvl="0" indent="-6096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semi-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半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semiconductor 	semi-automatic</a:t>
            </a:r>
          </a:p>
          <a:p>
            <a:pPr marL="609600" marR="0" lvl="0" indent="-6096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hypo-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低，次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hypochlorite	hypophosphite</a:t>
            </a:r>
          </a:p>
          <a:p>
            <a:pPr marL="609600" marR="0" lvl="0" indent="-6096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multi-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多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multiply		multiphase</a:t>
            </a:r>
          </a:p>
          <a:p>
            <a:pPr marL="609600" marR="0" lvl="0" indent="-6096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over-	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超过，过分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overload	overflow	</a:t>
            </a:r>
          </a:p>
          <a:p>
            <a:pPr marL="609600" marR="0" lvl="0" indent="-6096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per- 	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高，过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peroxide	perchloride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036E51-BAE3-40EE-B9EE-3236C3CC4503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</a:p>
        </p:txBody>
      </p:sp>
    </p:spTree>
    <p:extLst>
      <p:ext uri="{BB962C8B-B14F-4D97-AF65-F5344CB8AC3E}">
        <p14:creationId xmlns:p14="http://schemas.microsoft.com/office/powerpoint/2010/main" val="348275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89F0E89-D6F3-4B10-A841-CB3F46F7A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" y="1414463"/>
            <a:ext cx="8237537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poly-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多，聚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polyatomic		polytechnic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post-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在后，补充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post-graduate		post-doctor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pre-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在前，预先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prearrange		prepare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re-	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再次，重复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repair	    refract	review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sub-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次于，在下，低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subway	    subsonic	subheading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super-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超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supermarket		supersaturate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ultra-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超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ultra-violet		ultra-sonic wave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under-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不足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underexposure		undercharge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7A295A-1C9A-4EE6-9A7B-4ADA90090DA7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</a:p>
        </p:txBody>
      </p:sp>
    </p:spTree>
    <p:extLst>
      <p:ext uri="{BB962C8B-B14F-4D97-AF65-F5344CB8AC3E}">
        <p14:creationId xmlns:p14="http://schemas.microsoft.com/office/powerpoint/2010/main" val="3383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646F411-72CE-439B-A10D-84685C483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340768"/>
            <a:ext cx="831691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auto-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+mn-cs"/>
              </a:rPr>
              <a:t>自己，自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automobile	autocatalysis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electro-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+mn-cs"/>
              </a:rPr>
              <a:t>电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electrophilic	electronegative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hetero-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+mn-cs"/>
              </a:rPr>
              <a:t>异，杂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heterogeneous	heterocycle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homo-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+mn-cs"/>
              </a:rPr>
              <a:t>同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homogeneous	homocycle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hydro-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+mn-cs"/>
              </a:rPr>
              <a:t>水或氢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hydrolysis	hydrogenation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phono-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+mn-cs"/>
              </a:rPr>
              <a:t>声，音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phonograph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photo-	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/>
                <a:cs typeface="+mn-cs"/>
              </a:rPr>
              <a:t>光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/>
                <a:cs typeface="+mn-cs"/>
              </a:rPr>
              <a:t>photochemistry	photograph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/>
              <a:ea typeface="黑体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54BC4-8CF2-4C9C-8205-069AEE4D0BEE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Prefix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前缀</a:t>
            </a:r>
          </a:p>
        </p:txBody>
      </p:sp>
    </p:spTree>
    <p:extLst>
      <p:ext uri="{BB962C8B-B14F-4D97-AF65-F5344CB8AC3E}">
        <p14:creationId xmlns:p14="http://schemas.microsoft.com/office/powerpoint/2010/main" val="28637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Suffix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AB0D4C-3955-47D9-96DB-40ABA7349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36378"/>
            <a:ext cx="7859712" cy="525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0" kern="0">
                <a:ea typeface="宋体" panose="02010600030101010101" pitchFamily="2" charset="-122"/>
              </a:rPr>
              <a:t>	</a:t>
            </a: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-age		storage		package	passage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-ence	difference	reference	conference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-ant		reactant	refrigerant	surfactant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-ent		solvent		substituent	detergent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  	-ance	importance	substance	abundance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-ancy	constancy	dependancy	vacancy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-ency	efficiency	tendency	transparency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-cide		pesticide	germicide	bactericide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b="0" ker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b="0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5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AEF52D1-FA02-4642-8FED-3DE7928F6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268760"/>
            <a:ext cx="7859712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-ics		electronics	kinetics		physics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-ism		mechanism	atomism 	stereoisomerism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-ness		hardness	thickness	illness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-ization		polarization 	polymerization	crystallization	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-sion		conversion	corrosion	diversion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-tion		oxidation	precipitation	determination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-ist			hemist		scientist	chemist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-or			operator	donor		indicator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-er			worker		isomer		monomer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-ty			density		safety		ability</a:t>
            </a:r>
            <a:endParaRPr lang="en-US" altLang="zh-CN" sz="2000" b="0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AB65B0-19E9-4182-BF1C-83CF8F3EEA3F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Suffix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</a:p>
        </p:txBody>
      </p:sp>
    </p:spTree>
    <p:extLst>
      <p:ext uri="{BB962C8B-B14F-4D97-AF65-F5344CB8AC3E}">
        <p14:creationId xmlns:p14="http://schemas.microsoft.com/office/powerpoint/2010/main" val="27251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0C02B0-2648-490A-9E56-CB85CAC16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18531"/>
            <a:ext cx="7859712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-al		industrial	 essential	   experimental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-ar		molecular	 solar		   linear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-ble	reversible	 remarkable	  resemble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-ed	colored		 U-shaped	  dissolved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-fold	three-fold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-ful	useful		 careful		  successful	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-ic		dynamic	 asymmetric	  electrophilic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-less	useless		 colorless	  stainless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-ous	homogeneous	 heterogeneous   simultaneous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-tive	cumulative 	 electronegative	  extractive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-y		dusty		 windy		  cloudy</a:t>
            </a:r>
            <a:endParaRPr lang="en-US" altLang="zh-CN" sz="2000" b="0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B42F8-6FB7-4E05-8BB9-1CDDD322B799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Suffix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</a:p>
        </p:txBody>
      </p:sp>
    </p:spTree>
    <p:extLst>
      <p:ext uri="{BB962C8B-B14F-4D97-AF65-F5344CB8AC3E}">
        <p14:creationId xmlns:p14="http://schemas.microsoft.com/office/powerpoint/2010/main" val="395534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19E8F3-6D66-47E0-B178-2FBA4C2D6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873786"/>
            <a:ext cx="86414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+mn-lt"/>
                <a:ea typeface="华文细黑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kern="0">
                <a:ea typeface="宋体" panose="02010600030101010101" pitchFamily="2" charset="-122"/>
              </a:rPr>
              <a:t>	</a:t>
            </a: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-ate		generate	indicate		evaporate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-en		harden		shorten		strengthen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-fy		simplify		purify		classify		gasify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-ize		modernize	polymerize	aromatize	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-yze		catalyze	hydrolyze	electrolyze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kern="0"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endParaRPr lang="en-US" altLang="zh-CN" sz="2000" b="0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7AA42C-8288-4E4F-AA42-1933E46A8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57030"/>
            <a:ext cx="2587085" cy="32009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7A9529-4149-4792-A2ED-938B0304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657030"/>
            <a:ext cx="2414017" cy="30845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2C2B08-6C1F-48CD-B5D4-BB0A8E683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476" y="3720640"/>
            <a:ext cx="2528338" cy="30195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EF4D748-D579-4069-8465-6EEFD7F5FE4E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Suffix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后缀</a:t>
            </a:r>
          </a:p>
        </p:txBody>
      </p:sp>
    </p:spTree>
    <p:extLst>
      <p:ext uri="{BB962C8B-B14F-4D97-AF65-F5344CB8AC3E}">
        <p14:creationId xmlns:p14="http://schemas.microsoft.com/office/powerpoint/2010/main" val="33520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94E25530-1661-459F-B901-3FD24E26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8288B4-46F0-427D-B7AB-134A22E0E00C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0725" name="Rectangle 16">
            <a:extLst>
              <a:ext uri="{FF2B5EF4-FFF2-40B4-BE49-F238E27FC236}">
                <a16:creationId xmlns:a16="http://schemas.microsoft.com/office/drawing/2014/main" id="{95F89887-1BF5-4E72-90DD-40EE12EA64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30726" name="タイトル 1">
            <a:extLst>
              <a:ext uri="{FF2B5EF4-FFF2-40B4-BE49-F238E27FC236}">
                <a16:creationId xmlns:a16="http://schemas.microsoft.com/office/drawing/2014/main" id="{6AEB3F73-7068-4154-BAB9-C30DCDAC8EA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Assignment </a:t>
            </a:r>
            <a:r>
              <a:rPr lang="en-GB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 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CF3BF464-660A-4400-AEE0-4DF472A08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62199"/>
            <a:ext cx="7247334" cy="584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2382175"/>
      </p:ext>
    </p:extLst>
  </p:cSld>
  <p:clrMapOvr>
    <a:masterClrMapping/>
  </p:clrMapOvr>
  <p:transition advTm="2826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BFBDE98C-ED18-48AE-842A-92CFA05D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FB2FBD-8B82-46BF-B0A1-0011A5076EDB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28675" name="Rectangle 16">
            <a:extLst>
              <a:ext uri="{FF2B5EF4-FFF2-40B4-BE49-F238E27FC236}">
                <a16:creationId xmlns:a16="http://schemas.microsoft.com/office/drawing/2014/main" id="{3693D7AB-187F-424B-B6E5-549A217541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28676" name="タイトル 1">
            <a:extLst>
              <a:ext uri="{FF2B5EF4-FFF2-40B4-BE49-F238E27FC236}">
                <a16:creationId xmlns:a16="http://schemas.microsoft.com/office/drawing/2014/main" id="{0331C391-BA66-44F3-B52D-4F0D2366261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Vocabulary practice </a:t>
            </a:r>
            <a:r>
              <a:rPr lang="en-GB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词汇练习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2F157D5-426C-438C-B1AF-C70B12521655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1017588"/>
          <a:ext cx="8964612" cy="572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nitrogen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氮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rhodium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铑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antiknock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抗爆的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thermodynamics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热力学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tower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塔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alkylation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烷基化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protein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蛋白质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azeotrope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恒沸物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butene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丁烯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molybdenum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钼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nitration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硝化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methane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甲烷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cobalt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钴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cyanide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氰化物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ethylene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乙烯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zinc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锌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still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蒸馏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propylene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丙烯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nickel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镍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hydrocracking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加氢裂化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ethane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乙烷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shift reaction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变换反应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isomerization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异构化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benzene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苯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platinum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铂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asphalt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沥青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ethylbenzene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乙苯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D5E2593-6EF4-4182-87F4-36B1AE998CDE}"/>
              </a:ext>
            </a:extLst>
          </p:cNvPr>
          <p:cNvSpPr/>
          <p:nvPr/>
        </p:nvSpPr>
        <p:spPr>
          <a:xfrm>
            <a:off x="1708150" y="1028700"/>
            <a:ext cx="1223963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D1A594-DBF2-408C-B816-4C26462B9B5E}"/>
              </a:ext>
            </a:extLst>
          </p:cNvPr>
          <p:cNvSpPr/>
          <p:nvPr/>
        </p:nvSpPr>
        <p:spPr>
          <a:xfrm>
            <a:off x="1692275" y="2960688"/>
            <a:ext cx="1223963" cy="1836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2E6B9B-C501-43C3-A3A2-7CCE23718179}"/>
              </a:ext>
            </a:extLst>
          </p:cNvPr>
          <p:cNvSpPr/>
          <p:nvPr/>
        </p:nvSpPr>
        <p:spPr>
          <a:xfrm>
            <a:off x="1652588" y="4797425"/>
            <a:ext cx="1223962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6B6CD4-B7F2-469D-A5E8-7FCA2043CE2F}"/>
              </a:ext>
            </a:extLst>
          </p:cNvPr>
          <p:cNvSpPr/>
          <p:nvPr/>
        </p:nvSpPr>
        <p:spPr>
          <a:xfrm>
            <a:off x="4814888" y="1028700"/>
            <a:ext cx="1223962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B348AC2-7365-48B0-807E-81B47610CD97}"/>
              </a:ext>
            </a:extLst>
          </p:cNvPr>
          <p:cNvSpPr/>
          <p:nvPr/>
        </p:nvSpPr>
        <p:spPr>
          <a:xfrm>
            <a:off x="4765675" y="2962275"/>
            <a:ext cx="1223963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802DF9-1EBD-4120-88DF-BA92C07F3AA8}"/>
              </a:ext>
            </a:extLst>
          </p:cNvPr>
          <p:cNvSpPr/>
          <p:nvPr/>
        </p:nvSpPr>
        <p:spPr>
          <a:xfrm>
            <a:off x="4765675" y="4814888"/>
            <a:ext cx="1223963" cy="1836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69DBF8-176F-4645-B33A-83AAA2E4FE41}"/>
              </a:ext>
            </a:extLst>
          </p:cNvPr>
          <p:cNvSpPr/>
          <p:nvPr/>
        </p:nvSpPr>
        <p:spPr>
          <a:xfrm>
            <a:off x="7861300" y="957263"/>
            <a:ext cx="1103313" cy="1836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F1CF99-7127-4464-BB37-6A5CD66E21A8}"/>
              </a:ext>
            </a:extLst>
          </p:cNvPr>
          <p:cNvSpPr/>
          <p:nvPr/>
        </p:nvSpPr>
        <p:spPr>
          <a:xfrm>
            <a:off x="7820025" y="2979738"/>
            <a:ext cx="1103313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792529-1AE2-48EB-8FA1-4EFE96694ED2}"/>
              </a:ext>
            </a:extLst>
          </p:cNvPr>
          <p:cNvSpPr/>
          <p:nvPr/>
        </p:nvSpPr>
        <p:spPr>
          <a:xfrm>
            <a:off x="7861300" y="4776788"/>
            <a:ext cx="1103313" cy="1836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custDataLst>
      <p:tags r:id="rId1"/>
    </p:custDataLst>
  </p:cSld>
  <p:clrMapOvr>
    <a:masterClrMapping/>
  </p:clrMapOvr>
  <p:transition advTm="282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2">
            <a:extLst>
              <a:ext uri="{FF2B5EF4-FFF2-40B4-BE49-F238E27FC236}">
                <a16:creationId xmlns:a16="http://schemas.microsoft.com/office/drawing/2014/main" id="{526939CA-AC32-48B8-ACC2-9C4808F8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96950"/>
            <a:ext cx="8748713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图片 4">
            <a:extLst>
              <a:ext uri="{FF2B5EF4-FFF2-40B4-BE49-F238E27FC236}">
                <a16:creationId xmlns:a16="http://schemas.microsoft.com/office/drawing/2014/main" id="{9E3854F4-9DAD-4DBA-96AA-53432445A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530600"/>
            <a:ext cx="8475663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94E25530-1661-459F-B901-3FD24E26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8288B4-46F0-427D-B7AB-134A22E0E00C}" type="slidenum">
              <a:rPr lang="zh-CN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0725" name="Rectangle 16">
            <a:extLst>
              <a:ext uri="{FF2B5EF4-FFF2-40B4-BE49-F238E27FC236}">
                <a16:creationId xmlns:a16="http://schemas.microsoft.com/office/drawing/2014/main" id="{95F89887-1BF5-4E72-90DD-40EE12EA64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30726" name="タイトル 1">
            <a:extLst>
              <a:ext uri="{FF2B5EF4-FFF2-40B4-BE49-F238E27FC236}">
                <a16:creationId xmlns:a16="http://schemas.microsoft.com/office/drawing/2014/main" id="{6AEB3F73-7068-4154-BAB9-C30DCDAC8EA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Assignment </a:t>
            </a:r>
            <a:r>
              <a:rPr lang="en-GB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 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</a:p>
        </p:txBody>
      </p:sp>
    </p:spTree>
    <p:custDataLst>
      <p:tags r:id="rId1"/>
    </p:custDataLst>
  </p:cSld>
  <p:clrMapOvr>
    <a:masterClrMapping/>
  </p:clrMapOvr>
  <p:transition advTm="28269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6">
            <a:extLst>
              <a:ext uri="{FF2B5EF4-FFF2-40B4-BE49-F238E27FC236}">
                <a16:creationId xmlns:a16="http://schemas.microsoft.com/office/drawing/2014/main" id="{3693D7AB-187F-424B-B6E5-549A217541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28676" name="タイトル 1">
            <a:extLst>
              <a:ext uri="{FF2B5EF4-FFF2-40B4-BE49-F238E27FC236}">
                <a16:creationId xmlns:a16="http://schemas.microsoft.com/office/drawing/2014/main" id="{0331C391-BA66-44F3-B52D-4F0D2366261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Vocabulary practice </a:t>
            </a:r>
            <a:r>
              <a:rPr lang="en-GB" altLang="zh-CN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8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词汇练习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2F157D5-426C-438C-B1AF-C70B12521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438568"/>
              </p:ext>
            </p:extLst>
          </p:nvPr>
        </p:nvGraphicFramePr>
        <p:xfrm>
          <a:off x="539552" y="1484784"/>
          <a:ext cx="8064896" cy="373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0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Dye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染料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gasoline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汽油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ethanol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乙醇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patent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专利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toluene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甲苯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lubricating oil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润滑油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xylene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二甲苯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distillation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精馏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catalyst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催化剂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octane number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辛烷值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0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biochemical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生物化学的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carbon</a:t>
                      </a:r>
                      <a:endParaRPr lang="en-GB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碳</a:t>
                      </a:r>
                      <a:endParaRPr lang="en-GB" sz="20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D5E2593-6EF4-4182-87F4-36B1AE998CDE}"/>
              </a:ext>
            </a:extLst>
          </p:cNvPr>
          <p:cNvSpPr/>
          <p:nvPr/>
        </p:nvSpPr>
        <p:spPr>
          <a:xfrm>
            <a:off x="3131840" y="1634850"/>
            <a:ext cx="1223963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D1A594-DBF2-408C-B816-4C26462B9B5E}"/>
              </a:ext>
            </a:extLst>
          </p:cNvPr>
          <p:cNvSpPr/>
          <p:nvPr/>
        </p:nvSpPr>
        <p:spPr>
          <a:xfrm>
            <a:off x="2843808" y="3470000"/>
            <a:ext cx="1511995" cy="1836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52E6B9B-C501-43C3-A3A2-7CCE23718179}"/>
              </a:ext>
            </a:extLst>
          </p:cNvPr>
          <p:cNvSpPr/>
          <p:nvPr/>
        </p:nvSpPr>
        <p:spPr>
          <a:xfrm>
            <a:off x="7164288" y="1644003"/>
            <a:ext cx="1223962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A6B6CD4-B7F2-469D-A5E8-7FCA2043CE2F}"/>
              </a:ext>
            </a:extLst>
          </p:cNvPr>
          <p:cNvSpPr/>
          <p:nvPr/>
        </p:nvSpPr>
        <p:spPr>
          <a:xfrm>
            <a:off x="7164288" y="3479153"/>
            <a:ext cx="1223962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876275"/>
      </p:ext>
    </p:extLst>
  </p:cSld>
  <p:clrMapOvr>
    <a:masterClrMapping/>
  </p:clrMapOvr>
  <p:transition advTm="282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">
            <a:extLst>
              <a:ext uri="{FF2B5EF4-FFF2-40B4-BE49-F238E27FC236}">
                <a16:creationId xmlns:a16="http://schemas.microsoft.com/office/drawing/2014/main" id="{4D22A4EF-2769-4C76-B801-948D1D471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24" y="1916832"/>
            <a:ext cx="8568952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The Elements and Inorganic Compounds</a:t>
            </a:r>
            <a:endParaRPr lang="en-GB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元素和无机化合物</a:t>
            </a:r>
          </a:p>
        </p:txBody>
      </p:sp>
    </p:spTree>
    <p:extLst>
      <p:ext uri="{BB962C8B-B14F-4D97-AF65-F5344CB8AC3E}">
        <p14:creationId xmlns:p14="http://schemas.microsoft.com/office/powerpoint/2010/main" val="250027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104"/>
    </mc:Choice>
    <mc:Fallback xmlns="">
      <p:transition advTm="6810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rintable Periodic Tables (PDF and PNG) - Science Notes and Projects">
            <a:extLst>
              <a:ext uri="{FF2B5EF4-FFF2-40B4-BE49-F238E27FC236}">
                <a16:creationId xmlns:a16="http://schemas.microsoft.com/office/drawing/2014/main" id="{61D795A0-F34F-397A-38E8-966746C77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1266"/>
            <a:ext cx="9144000" cy="559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l"/>
              <a:defRPr sz="3600" b="1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800" b="1">
                <a:solidFill>
                  <a:srgbClr val="0000CC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0000CC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072B96-FD81-4513-844E-BA5F4537A4EB}" type="slidenum">
              <a:rPr lang="en-US" altLang="zh-CN" sz="1400" b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-27384"/>
            <a:ext cx="9028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IUPAC Periodic Table of the Elements</a:t>
            </a: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化学元素周期表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7EEC5842-34FA-4AB4-97D1-E202150BB9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104"/>
    </mc:Choice>
    <mc:Fallback xmlns="">
      <p:transition advTm="681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26EEC7-3305-48DB-8B11-0AFA2F6C6994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Chemical Elements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化学元素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D2DFA91-2918-4B3D-B36A-C3EE313FB5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A22CCD-B24F-436D-AB73-94CF565336AD}"/>
              </a:ext>
            </a:extLst>
          </p:cNvPr>
          <p:cNvSpPr txBox="1"/>
          <p:nvPr/>
        </p:nvSpPr>
        <p:spPr>
          <a:xfrm>
            <a:off x="683568" y="1093346"/>
            <a:ext cx="7992888" cy="557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zh-CN" altLang="en-US" sz="2000" b="1" dirty="0"/>
              <a:t>氟 </a:t>
            </a:r>
            <a:r>
              <a:rPr lang="en-US" altLang="zh-CN" sz="2000" b="1" dirty="0"/>
              <a:t>fluor</a:t>
            </a:r>
            <a:r>
              <a:rPr lang="en-US" altLang="zh-CN" sz="2000" b="1" dirty="0">
                <a:solidFill>
                  <a:srgbClr val="C00000"/>
                </a:solidFill>
              </a:rPr>
              <a:t>ine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氯 </a:t>
            </a:r>
            <a:r>
              <a:rPr lang="en-US" altLang="zh-CN" sz="2000" b="1" dirty="0"/>
              <a:t>chlor</a:t>
            </a:r>
            <a:r>
              <a:rPr lang="en-US" altLang="zh-CN" sz="2000" b="1" dirty="0">
                <a:solidFill>
                  <a:srgbClr val="C00000"/>
                </a:solidFill>
              </a:rPr>
              <a:t>ine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溴 </a:t>
            </a:r>
            <a:r>
              <a:rPr lang="en-US" altLang="zh-CN" sz="2000" b="1" dirty="0"/>
              <a:t>brom</a:t>
            </a:r>
            <a:r>
              <a:rPr lang="en-US" altLang="zh-CN" sz="2000" b="1" dirty="0">
                <a:solidFill>
                  <a:srgbClr val="C00000"/>
                </a:solidFill>
              </a:rPr>
              <a:t>ine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碘 </a:t>
            </a:r>
            <a:r>
              <a:rPr lang="en-US" altLang="zh-CN" sz="2000" b="1" dirty="0"/>
              <a:t>iod</a:t>
            </a:r>
            <a:r>
              <a:rPr lang="en-US" altLang="zh-CN" sz="2000" b="1" dirty="0">
                <a:solidFill>
                  <a:srgbClr val="C00000"/>
                </a:solidFill>
              </a:rPr>
              <a:t>ine</a:t>
            </a:r>
          </a:p>
          <a:p>
            <a:pPr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氧</a:t>
            </a:r>
            <a:r>
              <a:rPr lang="zh-CN" altLang="en-US" sz="2000" b="1" dirty="0"/>
              <a:t> </a:t>
            </a:r>
            <a:r>
              <a:rPr lang="en-US" altLang="zh-CN" sz="2000" b="1" dirty="0">
                <a:solidFill>
                  <a:srgbClr val="333333"/>
                </a:solidFill>
              </a:rPr>
              <a:t>oxy</a:t>
            </a:r>
            <a:r>
              <a:rPr lang="en-US" altLang="zh-CN" sz="2000" b="1" dirty="0">
                <a:solidFill>
                  <a:srgbClr val="C00000"/>
                </a:solidFill>
              </a:rPr>
              <a:t>gen</a:t>
            </a:r>
            <a:r>
              <a:rPr lang="en-US" altLang="zh-CN" sz="2000" b="1" dirty="0">
                <a:solidFill>
                  <a:srgbClr val="333333"/>
                </a:solidFill>
              </a:rPr>
              <a:t>	</a:t>
            </a:r>
            <a:r>
              <a:rPr lang="zh-CN" altLang="en-US" sz="2000" b="1" dirty="0">
                <a:solidFill>
                  <a:srgbClr val="333333"/>
                </a:solidFill>
              </a:rPr>
              <a:t>氢 </a:t>
            </a:r>
            <a:r>
              <a:rPr lang="en-US" altLang="zh-CN" sz="2000" b="1" dirty="0">
                <a:solidFill>
                  <a:srgbClr val="333333"/>
                </a:solidFill>
              </a:rPr>
              <a:t>hydro</a:t>
            </a:r>
            <a:r>
              <a:rPr lang="en-US" altLang="zh-CN" sz="2000" b="1" dirty="0">
                <a:solidFill>
                  <a:srgbClr val="C00000"/>
                </a:solidFill>
              </a:rPr>
              <a:t>gen</a:t>
            </a:r>
            <a:r>
              <a:rPr lang="en-US" altLang="zh-CN" sz="2000" b="1" dirty="0">
                <a:solidFill>
                  <a:srgbClr val="333333"/>
                </a:solidFill>
              </a:rPr>
              <a:t>	</a:t>
            </a:r>
            <a:r>
              <a:rPr lang="zh-CN" altLang="en-US" sz="2000" b="1" dirty="0">
                <a:solidFill>
                  <a:srgbClr val="333333"/>
                </a:solidFill>
              </a:rPr>
              <a:t>氮 </a:t>
            </a:r>
            <a:r>
              <a:rPr lang="en-US" altLang="zh-CN" sz="2000" b="1" dirty="0">
                <a:solidFill>
                  <a:srgbClr val="333333"/>
                </a:solidFill>
              </a:rPr>
              <a:t>nitro</a:t>
            </a:r>
            <a:r>
              <a:rPr lang="en-US" altLang="zh-CN" sz="2000" b="1" dirty="0">
                <a:solidFill>
                  <a:srgbClr val="C00000"/>
                </a:solidFill>
              </a:rPr>
              <a:t>gen</a:t>
            </a:r>
          </a:p>
          <a:p>
            <a:pPr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zh-CN" altLang="en-US" sz="2000" b="1" dirty="0"/>
              <a:t>碳 </a:t>
            </a:r>
            <a:r>
              <a:rPr lang="en-US" altLang="zh-CN" sz="2000" b="1" dirty="0"/>
              <a:t>carb</a:t>
            </a:r>
            <a:r>
              <a:rPr lang="en-US" altLang="zh-CN" sz="2000" b="1" dirty="0">
                <a:solidFill>
                  <a:srgbClr val="FF0000"/>
                </a:solidFill>
              </a:rPr>
              <a:t>on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硅 </a:t>
            </a:r>
            <a:r>
              <a:rPr lang="en-US" altLang="zh-CN" sz="2000" b="1" dirty="0"/>
              <a:t>silic</a:t>
            </a:r>
            <a:r>
              <a:rPr lang="en-US" altLang="zh-CN" sz="2000" b="1" dirty="0">
                <a:solidFill>
                  <a:srgbClr val="FF0000"/>
                </a:solidFill>
              </a:rPr>
              <a:t>on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硼 </a:t>
            </a:r>
            <a:r>
              <a:rPr lang="en-US" altLang="zh-CN" sz="2000" b="1" dirty="0"/>
              <a:t>bor</a:t>
            </a:r>
            <a:r>
              <a:rPr lang="en-US" altLang="zh-CN" sz="2000" b="1" dirty="0">
                <a:solidFill>
                  <a:srgbClr val="FF0000"/>
                </a:solidFill>
              </a:rPr>
              <a:t>on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氩 </a:t>
            </a:r>
            <a:r>
              <a:rPr lang="en-US" altLang="zh-CN" sz="2000" b="1" dirty="0"/>
              <a:t>arg</a:t>
            </a:r>
            <a:r>
              <a:rPr lang="en-US" altLang="zh-CN" sz="2000" b="1" dirty="0">
                <a:solidFill>
                  <a:srgbClr val="FF0000"/>
                </a:solidFill>
              </a:rPr>
              <a:t>on</a:t>
            </a:r>
          </a:p>
          <a:p>
            <a:pPr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硫 </a:t>
            </a:r>
            <a:r>
              <a:rPr lang="en-US" altLang="zh-CN" sz="2000" b="1" dirty="0">
                <a:solidFill>
                  <a:schemeClr val="tx1"/>
                </a:solidFill>
              </a:rPr>
              <a:t>sulfur	</a:t>
            </a:r>
            <a:r>
              <a:rPr lang="zh-CN" altLang="en-US" sz="2000" b="1" dirty="0">
                <a:solidFill>
                  <a:schemeClr val="tx1"/>
                </a:solidFill>
              </a:rPr>
              <a:t>磷 </a:t>
            </a:r>
            <a:r>
              <a:rPr lang="en-US" altLang="zh-CN" sz="2000" b="1" dirty="0">
                <a:solidFill>
                  <a:schemeClr val="tx1"/>
                </a:solidFill>
              </a:rPr>
              <a:t>phosphorus		</a:t>
            </a:r>
            <a:r>
              <a:rPr lang="zh-CN" altLang="en-US" sz="2000" b="1" dirty="0">
                <a:solidFill>
                  <a:schemeClr val="tx1"/>
                </a:solidFill>
              </a:rPr>
              <a:t>砷</a:t>
            </a:r>
            <a:r>
              <a:rPr lang="en-US" altLang="zh-CN" sz="2000" b="1" dirty="0">
                <a:solidFill>
                  <a:schemeClr val="tx1"/>
                </a:solidFill>
              </a:rPr>
              <a:t> arsenic</a:t>
            </a:r>
          </a:p>
          <a:p>
            <a:pPr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/>
              <a:t>锂 </a:t>
            </a:r>
            <a:r>
              <a:rPr lang="en-US" altLang="zh-CN" sz="2000" b="1" dirty="0"/>
              <a:t>lith</a:t>
            </a:r>
            <a:r>
              <a:rPr lang="en-US" altLang="zh-CN" sz="2000" b="1" dirty="0">
                <a:solidFill>
                  <a:srgbClr val="C00000"/>
                </a:solidFill>
              </a:rPr>
              <a:t>ium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钠 </a:t>
            </a:r>
            <a:r>
              <a:rPr lang="en-US" altLang="zh-CN" sz="2000" b="1" dirty="0"/>
              <a:t>sod</a:t>
            </a:r>
            <a:r>
              <a:rPr lang="en-US" altLang="zh-CN" sz="2000" b="1" dirty="0">
                <a:solidFill>
                  <a:srgbClr val="C00000"/>
                </a:solidFill>
              </a:rPr>
              <a:t>ium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钾 </a:t>
            </a:r>
            <a:r>
              <a:rPr lang="en-US" altLang="zh-CN" sz="2000" b="1" dirty="0"/>
              <a:t>potass</a:t>
            </a:r>
            <a:r>
              <a:rPr lang="en-US" altLang="zh-CN" sz="2000" b="1" dirty="0">
                <a:solidFill>
                  <a:srgbClr val="C00000"/>
                </a:solidFill>
              </a:rPr>
              <a:t>ium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镁 </a:t>
            </a:r>
            <a:r>
              <a:rPr lang="en-US" altLang="zh-CN" sz="2000" b="1" dirty="0"/>
              <a:t>magnes</a:t>
            </a:r>
            <a:r>
              <a:rPr lang="en-US" altLang="zh-CN" sz="2000" b="1" dirty="0">
                <a:solidFill>
                  <a:srgbClr val="C00000"/>
                </a:solidFill>
              </a:rPr>
              <a:t>ium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/>
              <a:t>铝 </a:t>
            </a:r>
            <a:r>
              <a:rPr lang="en-US" altLang="zh-CN" sz="2000" b="1" dirty="0" err="1"/>
              <a:t>alumin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 err="1">
                <a:solidFill>
                  <a:srgbClr val="C00000"/>
                </a:solidFill>
              </a:rPr>
              <a:t>um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钙 </a:t>
            </a:r>
            <a:r>
              <a:rPr lang="en-US" altLang="zh-CN" sz="2000" b="1" dirty="0"/>
              <a:t>calc</a:t>
            </a:r>
            <a:r>
              <a:rPr lang="en-US" altLang="zh-CN" sz="2000" b="1" dirty="0">
                <a:solidFill>
                  <a:srgbClr val="C00000"/>
                </a:solidFill>
              </a:rPr>
              <a:t>ium	</a:t>
            </a:r>
            <a:r>
              <a:rPr lang="zh-CN" altLang="en-US" sz="2000" b="1" dirty="0"/>
              <a:t>钛 </a:t>
            </a:r>
            <a:r>
              <a:rPr lang="en-US" altLang="zh-CN" sz="2000" b="1" dirty="0"/>
              <a:t>titan</a:t>
            </a:r>
            <a:r>
              <a:rPr lang="en-US" altLang="zh-CN" sz="2000" b="1" dirty="0">
                <a:solidFill>
                  <a:srgbClr val="C00000"/>
                </a:solidFill>
              </a:rPr>
              <a:t>ium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铬 </a:t>
            </a:r>
            <a:r>
              <a:rPr lang="en-US" altLang="zh-CN" sz="2000" b="1" dirty="0"/>
              <a:t>chrom</a:t>
            </a:r>
            <a:r>
              <a:rPr lang="en-US" altLang="zh-CN" sz="2000" b="1" dirty="0">
                <a:solidFill>
                  <a:srgbClr val="C00000"/>
                </a:solidFill>
              </a:rPr>
              <a:t>ium</a:t>
            </a:r>
            <a:endParaRPr lang="en-US" altLang="zh-CN" sz="2000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/>
              <a:t>钯 </a:t>
            </a:r>
            <a:r>
              <a:rPr lang="en-US" altLang="zh-CN" sz="2000" b="1" dirty="0"/>
              <a:t>pallad</a:t>
            </a:r>
            <a:r>
              <a:rPr lang="en-US" altLang="zh-CN" sz="2000" b="1" dirty="0">
                <a:solidFill>
                  <a:srgbClr val="C00000"/>
                </a:solidFill>
              </a:rPr>
              <a:t>ium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镉 </a:t>
            </a:r>
            <a:r>
              <a:rPr lang="en-US" altLang="zh-CN" sz="2000" b="1" dirty="0"/>
              <a:t>cadm</a:t>
            </a:r>
            <a:r>
              <a:rPr lang="en-US" altLang="zh-CN" sz="2000" b="1" dirty="0">
                <a:solidFill>
                  <a:srgbClr val="C00000"/>
                </a:solidFill>
              </a:rPr>
              <a:t>ium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铀 </a:t>
            </a:r>
            <a:r>
              <a:rPr lang="en-US" altLang="zh-CN" sz="2000" b="1" dirty="0"/>
              <a:t>uran</a:t>
            </a:r>
            <a:r>
              <a:rPr lang="en-US" altLang="zh-CN" sz="2000" b="1" dirty="0">
                <a:solidFill>
                  <a:srgbClr val="C00000"/>
                </a:solidFill>
              </a:rPr>
              <a:t>ium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镭 </a:t>
            </a:r>
            <a:r>
              <a:rPr lang="en-US" altLang="zh-CN" sz="2000" b="1" dirty="0"/>
              <a:t>rad</a:t>
            </a:r>
            <a:r>
              <a:rPr lang="en-US" altLang="zh-CN" sz="2000" b="1" dirty="0">
                <a:solidFill>
                  <a:srgbClr val="C00000"/>
                </a:solidFill>
              </a:rPr>
              <a:t>ium</a:t>
            </a:r>
          </a:p>
          <a:p>
            <a:pPr eaLnBrk="1" hangingPunct="1">
              <a:lnSpc>
                <a:spcPct val="150000"/>
              </a:lnSpc>
              <a:buNone/>
            </a:pPr>
            <a:endParaRPr lang="en-US" altLang="zh-CN" sz="2000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/>
              <a:t>铁 </a:t>
            </a:r>
            <a:r>
              <a:rPr lang="en-US" altLang="zh-CN" sz="2000" b="1" dirty="0"/>
              <a:t>iron 		</a:t>
            </a:r>
            <a:r>
              <a:rPr lang="zh-CN" altLang="en-US" sz="2000" b="1" dirty="0"/>
              <a:t>钴 </a:t>
            </a:r>
            <a:r>
              <a:rPr lang="en-US" altLang="zh-CN" sz="2000" b="1" dirty="0"/>
              <a:t>cobalt	</a:t>
            </a:r>
            <a:r>
              <a:rPr lang="zh-CN" altLang="en-US" sz="2000" b="1" dirty="0"/>
              <a:t>铜 </a:t>
            </a:r>
            <a:r>
              <a:rPr lang="en-US" altLang="zh-CN" sz="2000" b="1" dirty="0"/>
              <a:t>copper	</a:t>
            </a:r>
            <a:r>
              <a:rPr lang="zh-CN" altLang="en-US" sz="2000" b="1" dirty="0"/>
              <a:t>镍 </a:t>
            </a:r>
            <a:r>
              <a:rPr lang="en-US" altLang="zh-CN" sz="2000" b="1" dirty="0"/>
              <a:t>nickel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/>
              <a:t>锰 </a:t>
            </a:r>
            <a:r>
              <a:rPr lang="en-US" altLang="zh-CN" sz="2000" b="1" dirty="0"/>
              <a:t>manganese 	</a:t>
            </a:r>
            <a:r>
              <a:rPr lang="zh-CN" altLang="en-US" sz="2000" b="1" dirty="0"/>
              <a:t>锌 </a:t>
            </a:r>
            <a:r>
              <a:rPr lang="en-US" altLang="zh-CN" sz="2000" b="1" dirty="0"/>
              <a:t>zinc		</a:t>
            </a:r>
            <a:r>
              <a:rPr lang="zh-CN" altLang="en-US" sz="2000" b="1" dirty="0"/>
              <a:t>锡 </a:t>
            </a:r>
            <a:r>
              <a:rPr lang="en-US" altLang="zh-CN" sz="2000" b="1" dirty="0"/>
              <a:t>tin		</a:t>
            </a:r>
            <a:r>
              <a:rPr lang="zh-CN" altLang="en-US" sz="2000" b="1" dirty="0"/>
              <a:t>铅 </a:t>
            </a:r>
            <a:r>
              <a:rPr lang="en-US" altLang="zh-CN" sz="2000" b="1" dirty="0"/>
              <a:t>lead	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7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946"/>
    </mc:Choice>
    <mc:Fallback xmlns="">
      <p:transition advTm="1499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Inorganic chemical compound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无机化合物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CDE536-8B56-42AD-A295-7AB99546106E}"/>
              </a:ext>
            </a:extLst>
          </p:cNvPr>
          <p:cNvSpPr txBox="1"/>
          <p:nvPr/>
        </p:nvSpPr>
        <p:spPr>
          <a:xfrm>
            <a:off x="467544" y="1260565"/>
            <a:ext cx="8418139" cy="492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333333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一、</a:t>
            </a:r>
            <a:r>
              <a:rPr lang="en-GB" altLang="zh-CN" sz="2400" b="1" dirty="0">
                <a:solidFill>
                  <a:srgbClr val="333333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Binary compounds /</a:t>
            </a:r>
            <a:r>
              <a:rPr lang="zh-CN" altLang="en-US" sz="2400" b="1" dirty="0">
                <a:solidFill>
                  <a:srgbClr val="333333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二元化合物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词尾	</a:t>
            </a:r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－</a:t>
            </a:r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		</a:t>
            </a:r>
            <a:r>
              <a: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－化物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chlorine	chlor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hydrogen chlor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oxygen	ox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	zinc ox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fluorine	fluor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hydrogen  fluor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sulfur		sulf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sodium sulf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iodine		iod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	potassium iod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ide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zh-CN" sz="24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zh-CN" sz="24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Symbol" panose="05050102010706020507" pitchFamily="18" charset="2"/>
              <a:buNone/>
            </a:pPr>
            <a:r>
              <a:rPr lang="zh-CN" altLang="en-US" sz="2000" b="1" dirty="0">
                <a:solidFill>
                  <a:srgbClr val="333333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二、</a:t>
            </a:r>
            <a:r>
              <a:rPr lang="en-GB" altLang="zh-CN" sz="2000" b="1" dirty="0">
                <a:solidFill>
                  <a:srgbClr val="333333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Hydrogen acids / </a:t>
            </a:r>
            <a:r>
              <a:rPr lang="zh-CN" altLang="en-US" sz="2000" b="1" dirty="0">
                <a:solidFill>
                  <a:srgbClr val="333333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无氧酸（水溶液呈酸性的二元化合物）：</a:t>
            </a:r>
            <a:endParaRPr lang="en-US" altLang="zh-CN" sz="2000" b="1" dirty="0">
              <a:solidFill>
                <a:srgbClr val="333333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zh-CN" altLang="en-US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－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(o)</a:t>
            </a:r>
            <a:r>
              <a:rPr lang="en-US" altLang="zh-CN" sz="2400" b="1" dirty="0" err="1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ic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acid   </a:t>
            </a:r>
            <a:r>
              <a:rPr lang="zh-CN" altLang="en-US" sz="2400" b="1" dirty="0">
                <a:solidFill>
                  <a:schemeClr val="tx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酸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zh-CN" altLang="en-US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hydrochlor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ic</a:t>
            </a: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acid	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	hydrofluor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ic</a:t>
            </a: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acid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		hydrobrom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ic</a:t>
            </a:r>
            <a:r>
              <a:rPr lang="en-US" altLang="zh-CN" sz="2400" b="1" dirty="0"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acid</a:t>
            </a:r>
          </a:p>
        </p:txBody>
      </p:sp>
    </p:spTree>
    <p:extLst>
      <p:ext uri="{BB962C8B-B14F-4D97-AF65-F5344CB8AC3E}">
        <p14:creationId xmlns:p14="http://schemas.microsoft.com/office/powerpoint/2010/main" val="241775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B65840-9D24-46F7-BFAB-F9D7EFDE9A30}"/>
              </a:ext>
            </a:extLst>
          </p:cNvPr>
          <p:cNvSpPr txBox="1"/>
          <p:nvPr/>
        </p:nvSpPr>
        <p:spPr>
          <a:xfrm>
            <a:off x="0" y="188640"/>
            <a:ext cx="902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Inorganic chemical compound /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无机化合物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5D7FEE86-5BEF-4B54-9B9E-A4DC6E2651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" y="908050"/>
            <a:ext cx="8913813" cy="42863"/>
          </a:xfrm>
          <a:prstGeom prst="rect">
            <a:avLst/>
          </a:prstGeom>
          <a:gradFill rotWithShape="1">
            <a:gsLst>
              <a:gs pos="0">
                <a:srgbClr val="76185E"/>
              </a:gs>
              <a:gs pos="50000">
                <a:srgbClr val="FF33CC"/>
              </a:gs>
              <a:gs pos="100000">
                <a:srgbClr val="76185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0801A59E-5DF2-4BD5-842E-3750BDF3F8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091348"/>
            <a:ext cx="8913813" cy="543399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三、</a:t>
            </a:r>
            <a:r>
              <a:rPr lang="en-GB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Oxygen acids and salts /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含氧酸及其盐</a:t>
            </a:r>
          </a:p>
          <a:p>
            <a:pPr algn="just"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nitrogen	nitr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acid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nitr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ate	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silver nitrate</a:t>
            </a:r>
          </a:p>
          <a:p>
            <a:pPr algn="just"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sulfur	sulfur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acid	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sulf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ate	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copper sulfate</a:t>
            </a:r>
          </a:p>
          <a:p>
            <a:pPr algn="just"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phosphorus	phosphor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 acid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phosph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ate	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Chlorine		chlor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acid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chlor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ate	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词尾：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－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(o)</a:t>
            </a:r>
            <a:r>
              <a:rPr lang="en-US" altLang="zh-CN" sz="2400" b="1" dirty="0" err="1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acid 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酸</a:t>
            </a: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－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ate	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由词尾为</a:t>
            </a:r>
            <a:r>
              <a:rPr lang="en-US" altLang="zh-CN" sz="2400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的酸所成的盐类或酯类</a:t>
            </a: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endParaRPr lang="zh-CN" altLang="en-US" sz="2400" b="1" dirty="0">
              <a:solidFill>
                <a:srgbClr val="FF33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四、</a:t>
            </a:r>
            <a:r>
              <a:rPr lang="en-GB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Hydroxides /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氢氧化物</a:t>
            </a: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hydro-  + oxide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氢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氧化物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sodium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hydroxide</a:t>
            </a:r>
          </a:p>
          <a:p>
            <a:pPr fontAlgn="auto">
              <a:spcAft>
                <a:spcPts val="0"/>
              </a:spcAft>
              <a:buFont typeface="Symbol" panose="05050102010706020507" pitchFamily="18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aluminum </a:t>
            </a:r>
            <a:r>
              <a:rPr lang="en-US" altLang="zh-CN" sz="2400" b="1" dirty="0">
                <a:solidFill>
                  <a:srgbClr val="FF33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hydroxide</a:t>
            </a:r>
            <a:endParaRPr lang="en-US" altLang="zh-CN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74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34"/>
    </mc:Choice>
    <mc:Fallback xmlns="">
      <p:transition advTm="7543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16051</TotalTime>
  <Words>2331</Words>
  <Application>Microsoft Office PowerPoint</Application>
  <PresentationFormat>全屏显示(4:3)</PresentationFormat>
  <Paragraphs>394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微软雅黑</vt:lpstr>
      <vt:lpstr>黑体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ECUST模版</dc:title>
  <dc:creator>华东理工大学</dc:creator>
  <cp:lastModifiedBy>Ye Guanghua</cp:lastModifiedBy>
  <cp:revision>898</cp:revision>
  <dcterms:created xsi:type="dcterms:W3CDTF">2007-01-09T04:58:52Z</dcterms:created>
  <dcterms:modified xsi:type="dcterms:W3CDTF">2023-03-22T01:20:49Z</dcterms:modified>
</cp:coreProperties>
</file>