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82" r:id="rId2"/>
    <p:sldId id="323" r:id="rId3"/>
    <p:sldId id="281" r:id="rId4"/>
    <p:sldId id="280" r:id="rId5"/>
    <p:sldId id="345" r:id="rId6"/>
    <p:sldId id="363" r:id="rId7"/>
    <p:sldId id="356" r:id="rId8"/>
    <p:sldId id="279" r:id="rId9"/>
    <p:sldId id="324" r:id="rId10"/>
    <p:sldId id="325" r:id="rId11"/>
    <p:sldId id="374" r:id="rId12"/>
    <p:sldId id="370" r:id="rId13"/>
    <p:sldId id="375" r:id="rId14"/>
    <p:sldId id="371" r:id="rId15"/>
    <p:sldId id="372" r:id="rId16"/>
    <p:sldId id="376" r:id="rId17"/>
    <p:sldId id="373" r:id="rId18"/>
    <p:sldId id="357" r:id="rId19"/>
    <p:sldId id="366" r:id="rId20"/>
    <p:sldId id="327" r:id="rId21"/>
    <p:sldId id="328" r:id="rId22"/>
    <p:sldId id="379" r:id="rId23"/>
    <p:sldId id="329" r:id="rId24"/>
    <p:sldId id="380" r:id="rId25"/>
    <p:sldId id="381" r:id="rId26"/>
    <p:sldId id="382" r:id="rId27"/>
    <p:sldId id="330" r:id="rId28"/>
    <p:sldId id="350" r:id="rId29"/>
    <p:sldId id="365" r:id="rId30"/>
    <p:sldId id="351" r:id="rId31"/>
    <p:sldId id="352" r:id="rId32"/>
    <p:sldId id="353" r:id="rId33"/>
    <p:sldId id="377" r:id="rId34"/>
    <p:sldId id="358" r:id="rId35"/>
    <p:sldId id="367" r:id="rId36"/>
    <p:sldId id="359" r:id="rId37"/>
    <p:sldId id="360" r:id="rId38"/>
    <p:sldId id="378" r:id="rId39"/>
    <p:sldId id="355" r:id="rId40"/>
    <p:sldId id="344" r:id="rId41"/>
  </p:sldIdLst>
  <p:sldSz cx="9144000" cy="6858000" type="screen4x3"/>
  <p:notesSz cx="6858000" cy="9144000"/>
  <p:custDataLst>
    <p:tags r:id="rId44"/>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0000"/>
    <a:srgbClr val="66CCFF"/>
    <a:srgbClr val="FF3399"/>
    <a:srgbClr val="0066FF"/>
    <a:srgbClr val="CC00FF"/>
    <a:srgbClr val="FFFF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p:restoredTop sz="93579" autoAdjust="0"/>
  </p:normalViewPr>
  <p:slideViewPr>
    <p:cSldViewPr showGuides="1">
      <p:cViewPr varScale="1">
        <p:scale>
          <a:sx n="105" d="100"/>
          <a:sy n="105" d="100"/>
        </p:scale>
        <p:origin x="180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微软雅黑" panose="020B0503020204020204" pitchFamily="34" charset="-122"/>
            </a:endParaRPr>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微软雅黑" panose="020B0503020204020204" pitchFamily="34" charset="-122"/>
            </a:endParaRPr>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微软雅黑" panose="020B0503020204020204" pitchFamily="34" charset="-122"/>
            </a:endParaRPr>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Times New Roman" panose="02020603050405020304" pitchFamily="18" charset="0"/>
                <a:cs typeface="微软雅黑" panose="020B0503020204020204" pitchFamily="34" charset="-122"/>
              </a:rPr>
              <a:t>‹#›</a:t>
            </a:fld>
            <a:endParaRPr lang="zh-CN" altLang="en-US" sz="1200" dirty="0">
              <a:latin typeface="Times New Roman" panose="02020603050405020304" pitchFamily="18" charset="0"/>
              <a:cs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cs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0964" name="Rectangle 4"/>
          <p:cNvSpPr>
            <a:spLocks noGrp="1" noRot="1" noChangeAspec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Times New Roman" panose="02020603050405020304" pitchFamily="18" charset="0"/>
                <a:cs typeface="微软雅黑" panose="020B0503020204020204" pitchFamily="34" charset="-122"/>
              </a:rPr>
              <a:t>‹#›</a:t>
            </a:fld>
            <a:endParaRPr lang="zh-CN" altLang="en-US" sz="1200" dirty="0">
              <a:latin typeface="Times New Roman" panose="02020603050405020304" pitchFamily="18" charset="0"/>
              <a:cs typeface="微软雅黑" panose="020B0503020204020204" pitchFamily="34"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微软雅黑" panose="020B0503020204020204" pitchFamily="34"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微软雅黑" panose="020B0503020204020204" pitchFamily="34"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微软雅黑" panose="020B0503020204020204" pitchFamily="34"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微软雅黑" panose="020B0503020204020204" pitchFamily="34"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p:txBody>
          <a:bodyPr wrap="square" lIns="91440" tIns="45720" rIns="91440" bIns="45720" anchor="t" anchorCtr="0"/>
          <a:lstStyle/>
          <a:p>
            <a:pPr lvl="0"/>
            <a:r>
              <a:rPr lang="zh-CN" altLang="en-US" dirty="0"/>
              <a:t>化工做什么？</a:t>
            </a:r>
            <a:endParaRPr lang="en-US" altLang="zh-CN" dirty="0"/>
          </a:p>
          <a:p>
            <a:pPr lvl="0"/>
            <a:r>
              <a:rPr lang="zh-CN" altLang="en-US" dirty="0"/>
              <a:t>化工厂的建设过程</a:t>
            </a:r>
            <a:endParaRPr lang="en-US" altLang="zh-CN" dirty="0"/>
          </a:p>
          <a:p>
            <a:pPr lvl="0"/>
            <a:r>
              <a:rPr lang="zh-CN" altLang="en-US" dirty="0"/>
              <a:t>有开发，也有设计</a:t>
            </a:r>
          </a:p>
          <a:p>
            <a:pPr lvl="0"/>
            <a:endParaRPr lang="en-US" altLang="zh-CN" dirty="0"/>
          </a:p>
        </p:txBody>
      </p:sp>
      <p:sp>
        <p:nvSpPr>
          <p:cNvPr id="4198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a:t>
            </a:fld>
            <a:endParaRPr lang="zh-CN" altLang="en-US" sz="1200"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p:txBody>
          <a:bodyPr wrap="square" lIns="91440" tIns="45720" rIns="91440" bIns="45720" anchor="t" anchorCtr="0"/>
          <a:lstStyle/>
          <a:p>
            <a:pPr lvl="0"/>
            <a:r>
              <a:rPr lang="zh-CN" altLang="en-US" dirty="0"/>
              <a:t>数字工厂</a:t>
            </a:r>
          </a:p>
        </p:txBody>
      </p:sp>
      <p:sp>
        <p:nvSpPr>
          <p:cNvPr id="5427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28</a:t>
            </a:fld>
            <a:endParaRPr lang="zh-CN" altLang="en-US" sz="1200"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nchorCtr="0"/>
          <a:lstStyle/>
          <a:p>
            <a:pPr lvl="0"/>
            <a:r>
              <a:rPr lang="zh-CN" altLang="en-US" dirty="0"/>
              <a:t>中石化</a:t>
            </a:r>
            <a:endParaRPr lang="en-US" altLang="zh-CN" dirty="0"/>
          </a:p>
          <a:p>
            <a:pPr lvl="0"/>
            <a:r>
              <a:rPr lang="zh-CN" altLang="en-US" dirty="0"/>
              <a:t>中石油</a:t>
            </a:r>
            <a:endParaRPr lang="en-US" altLang="zh-CN" dirty="0"/>
          </a:p>
          <a:p>
            <a:pPr lvl="0"/>
            <a:r>
              <a:rPr lang="zh-CN" altLang="en-US" dirty="0"/>
              <a:t>补充资料，有利于就业</a:t>
            </a:r>
            <a:endParaRPr lang="en-US" altLang="zh-CN" dirty="0"/>
          </a:p>
          <a:p>
            <a:pPr lvl="0"/>
            <a:r>
              <a:rPr lang="zh-CN" altLang="en-US" dirty="0"/>
              <a:t>三井 东华科技  浙江省天正设计工程有限公司</a:t>
            </a:r>
          </a:p>
        </p:txBody>
      </p:sp>
      <p:sp>
        <p:nvSpPr>
          <p:cNvPr id="5530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29</a:t>
            </a:fld>
            <a:endParaRPr lang="zh-CN" altLang="en-US" sz="1200"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p:txBody>
          <a:bodyPr wrap="square" lIns="91440" tIns="45720" rIns="91440" bIns="45720" anchor="t" anchorCtr="0"/>
          <a:lstStyle/>
          <a:p>
            <a:pPr lvl="0"/>
            <a:r>
              <a:rPr lang="zh-CN" altLang="en-US" dirty="0"/>
              <a:t>乙苯脱氢反应器设计</a:t>
            </a:r>
          </a:p>
        </p:txBody>
      </p:sp>
      <p:sp>
        <p:nvSpPr>
          <p:cNvPr id="5632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31</a:t>
            </a:fld>
            <a:endParaRPr lang="zh-CN" altLang="en-US" sz="1200"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p:txBody>
          <a:bodyPr wrap="square" lIns="91440" tIns="45720" rIns="91440" bIns="45720" anchor="t" anchorCtr="0"/>
          <a:lstStyle/>
          <a:p>
            <a:pPr lvl="0"/>
            <a:r>
              <a:rPr lang="zh-CN" altLang="en-US" dirty="0"/>
              <a:t>两个民企例子：东昊、浙石化</a:t>
            </a:r>
          </a:p>
        </p:txBody>
      </p:sp>
      <p:sp>
        <p:nvSpPr>
          <p:cNvPr id="5734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36</a:t>
            </a:fld>
            <a:endParaRPr lang="zh-CN" altLang="en-US" sz="1200"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p:txBody>
          <a:bodyPr wrap="square" lIns="91440" tIns="45720" rIns="91440" bIns="45720" anchor="t" anchorCtr="0"/>
          <a:lstStyle/>
          <a:p>
            <a:pPr lvl="0"/>
            <a:r>
              <a:rPr lang="zh-CN" altLang="en-US" dirty="0"/>
              <a:t>课程中心没有了，门户网站学习平台</a:t>
            </a:r>
            <a:endParaRPr lang="en-US" altLang="zh-CN" dirty="0"/>
          </a:p>
          <a:p>
            <a:pPr lvl="0"/>
            <a:r>
              <a:rPr lang="en-US" altLang="zh-CN" dirty="0"/>
              <a:t>Apsen </a:t>
            </a:r>
            <a:r>
              <a:rPr lang="zh-CN" altLang="en-US" dirty="0"/>
              <a:t>有第二版</a:t>
            </a:r>
          </a:p>
        </p:txBody>
      </p:sp>
      <p:sp>
        <p:nvSpPr>
          <p:cNvPr id="5837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40</a:t>
            </a:fld>
            <a:endParaRPr lang="zh-CN" altLang="en-US" sz="1200"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4403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2</a:t>
            </a:fld>
            <a:endParaRPr lang="zh-CN" altLang="en-US" sz="1200"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p:txBody>
          <a:bodyPr wrap="square" lIns="91440" tIns="45720" rIns="91440" bIns="45720" anchor="t" anchorCtr="0"/>
          <a:lstStyle/>
          <a:p>
            <a:pPr lvl="0"/>
            <a:r>
              <a:rPr lang="zh-CN" altLang="en-US" dirty="0"/>
              <a:t>英国曼彻斯特大学</a:t>
            </a:r>
            <a:r>
              <a:rPr lang="en-US" altLang="zh-CN" dirty="0"/>
              <a:t>Robin Smith</a:t>
            </a:r>
            <a:r>
              <a:rPr lang="zh-CN" altLang="en-US" dirty="0"/>
              <a:t>教授</a:t>
            </a:r>
            <a:r>
              <a:rPr lang="en-US" altLang="zh-CN" dirty="0"/>
              <a:t>《Chemical Process Design and Integration》</a:t>
            </a:r>
          </a:p>
          <a:p>
            <a:pPr lvl="0"/>
            <a:r>
              <a:rPr lang="zh-CN" altLang="en-US" dirty="0"/>
              <a:t>有开发，也有设计</a:t>
            </a:r>
          </a:p>
        </p:txBody>
      </p:sp>
      <p:sp>
        <p:nvSpPr>
          <p:cNvPr id="4506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4</a:t>
            </a:fld>
            <a:endParaRPr lang="zh-CN" altLang="en-US" sz="1200"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p:txBody>
          <a:bodyPr wrap="square" lIns="91440" tIns="45720" rIns="91440" bIns="45720" anchor="t" anchorCtr="0"/>
          <a:lstStyle/>
          <a:p>
            <a:pPr lvl="0"/>
            <a:r>
              <a:rPr lang="zh-CN" altLang="en-US" b="1" dirty="0">
                <a:latin typeface="Dutch801 XBd BT" pitchFamily="18" charset="0"/>
                <a:ea typeface="仿宋_GB2312" pitchFamily="49" charset="-122"/>
              </a:rPr>
              <a:t>化工设计是（理论）</a:t>
            </a:r>
            <a:r>
              <a:rPr lang="zh-CN" altLang="en-US" b="1" dirty="0">
                <a:solidFill>
                  <a:srgbClr val="FF0000"/>
                </a:solidFill>
                <a:latin typeface="Dutch801 XBd BT" pitchFamily="18" charset="0"/>
                <a:ea typeface="仿宋_GB2312" pitchFamily="49" charset="-122"/>
              </a:rPr>
              <a:t>知识</a:t>
            </a:r>
            <a:r>
              <a:rPr lang="zh-CN" altLang="en-US" b="1" dirty="0">
                <a:latin typeface="Dutch801 XBd BT" pitchFamily="18" charset="0"/>
                <a:ea typeface="仿宋_GB2312" pitchFamily="49" charset="-122"/>
              </a:rPr>
              <a:t>、（工程）</a:t>
            </a:r>
            <a:r>
              <a:rPr lang="zh-CN" altLang="en-US" b="1" dirty="0">
                <a:solidFill>
                  <a:srgbClr val="FF0000"/>
                </a:solidFill>
                <a:latin typeface="Dutch801 XBd BT" pitchFamily="18" charset="0"/>
                <a:ea typeface="仿宋_GB2312" pitchFamily="49" charset="-122"/>
              </a:rPr>
              <a:t>经验</a:t>
            </a:r>
            <a:r>
              <a:rPr lang="zh-CN" altLang="en-US" b="1" dirty="0">
                <a:latin typeface="Dutch801 XBd BT" pitchFamily="18" charset="0"/>
                <a:ea typeface="仿宋_GB2312" pitchFamily="49" charset="-122"/>
              </a:rPr>
              <a:t>和</a:t>
            </a:r>
            <a:r>
              <a:rPr lang="zh-CN" altLang="en-US" b="1" dirty="0">
                <a:solidFill>
                  <a:srgbClr val="FF0000"/>
                </a:solidFill>
                <a:latin typeface="Dutch801 XBd BT" pitchFamily="18" charset="0"/>
                <a:ea typeface="仿宋_GB2312" pitchFamily="49" charset="-122"/>
              </a:rPr>
              <a:t>标准规范</a:t>
            </a:r>
            <a:r>
              <a:rPr lang="zh-CN" altLang="en-US" b="1" dirty="0">
                <a:latin typeface="Dutch801 XBd BT" pitchFamily="18" charset="0"/>
                <a:ea typeface="仿宋_GB2312" pitchFamily="49" charset="-122"/>
              </a:rPr>
              <a:t>的综合应用。</a:t>
            </a:r>
          </a:p>
          <a:p>
            <a:pPr lvl="0"/>
            <a:endParaRPr lang="zh-CN" altLang="en-US" dirty="0"/>
          </a:p>
        </p:txBody>
      </p:sp>
      <p:sp>
        <p:nvSpPr>
          <p:cNvPr id="4608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6</a:t>
            </a:fld>
            <a:endParaRPr lang="zh-CN" altLang="en-US" sz="1200"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p:txBody>
          <a:bodyPr wrap="square" lIns="91440" tIns="45720" rIns="91440" bIns="45720" anchor="t" anchorCtr="0"/>
          <a:lstStyle/>
          <a:p>
            <a:pPr lvl="0" eaLnBrk="1" hangingPunct="1"/>
            <a:r>
              <a:rPr lang="en-US" altLang="zh-CN" dirty="0"/>
              <a:t>HSE</a:t>
            </a:r>
            <a:r>
              <a:rPr lang="zh-CN" altLang="en-US" dirty="0"/>
              <a:t>是健康</a:t>
            </a:r>
            <a:r>
              <a:rPr lang="en-US" altLang="zh-CN" dirty="0"/>
              <a:t>(Health)</a:t>
            </a:r>
            <a:r>
              <a:rPr lang="zh-CN" altLang="en-US" dirty="0"/>
              <a:t>、安全</a:t>
            </a:r>
            <a:r>
              <a:rPr lang="en-US" altLang="zh-CN" dirty="0"/>
              <a:t>(Safety)</a:t>
            </a:r>
            <a:r>
              <a:rPr lang="zh-CN" altLang="en-US" dirty="0"/>
              <a:t>和环境</a:t>
            </a:r>
            <a:r>
              <a:rPr lang="en-US" altLang="zh-CN" dirty="0"/>
              <a:t>(Environment)</a:t>
            </a:r>
            <a:r>
              <a:rPr lang="zh-CN" altLang="en-US" dirty="0"/>
              <a:t>三位一体的管理体系。危害识别和风险控制是</a:t>
            </a:r>
            <a:r>
              <a:rPr lang="en-US" altLang="zh-CN" dirty="0"/>
              <a:t>HSE</a:t>
            </a:r>
            <a:r>
              <a:rPr lang="zh-CN" altLang="en-US" dirty="0"/>
              <a:t>管理核心所在，作为以研发设计为龙头的</a:t>
            </a:r>
            <a:r>
              <a:rPr lang="en-US" altLang="zh-CN" dirty="0"/>
              <a:t>EPC</a:t>
            </a:r>
            <a:r>
              <a:rPr lang="zh-CN" altLang="en-US" dirty="0"/>
              <a:t>工程公司，惠生工程始终坚持“工艺安全管理</a:t>
            </a:r>
            <a:r>
              <a:rPr lang="en-US" altLang="zh-CN" dirty="0"/>
              <a:t>(PSM)”</a:t>
            </a:r>
            <a:r>
              <a:rPr lang="zh-CN" altLang="en-US" dirty="0"/>
              <a:t>和“行为安全管理</a:t>
            </a:r>
            <a:r>
              <a:rPr lang="en-US" altLang="zh-CN" dirty="0"/>
              <a:t>(BSM)”</a:t>
            </a:r>
            <a:r>
              <a:rPr lang="zh-CN" altLang="en-US" dirty="0"/>
              <a:t>并重，积极引入</a:t>
            </a:r>
            <a:r>
              <a:rPr lang="en-US" altLang="zh-CN" dirty="0"/>
              <a:t>HAZOP</a:t>
            </a:r>
            <a:r>
              <a:rPr lang="zh-CN" altLang="en-US" dirty="0"/>
              <a:t>、</a:t>
            </a:r>
            <a:r>
              <a:rPr lang="en-US" altLang="zh-CN" dirty="0"/>
              <a:t>LOPA</a:t>
            </a:r>
            <a:r>
              <a:rPr lang="zh-CN" altLang="en-US" dirty="0"/>
              <a:t>和</a:t>
            </a:r>
            <a:r>
              <a:rPr lang="en-US" altLang="zh-CN" dirty="0"/>
              <a:t>SIL</a:t>
            </a:r>
            <a:r>
              <a:rPr lang="zh-CN" altLang="en-US" dirty="0"/>
              <a:t>等工艺安全分析方法，抓住工艺过程的本质安全</a:t>
            </a:r>
            <a:r>
              <a:rPr lang="en-US" altLang="zh-CN" dirty="0"/>
              <a:t>;</a:t>
            </a:r>
            <a:r>
              <a:rPr lang="zh-CN" altLang="en-US" dirty="0"/>
              <a:t>建立并动态优化覆盖惠生工程项目实施全过程的危险源识别、控制数据库。</a:t>
            </a:r>
          </a:p>
        </p:txBody>
      </p:sp>
      <p:sp>
        <p:nvSpPr>
          <p:cNvPr id="4710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7</a:t>
            </a:fld>
            <a:endParaRPr lang="zh-CN" altLang="en-US" sz="1200"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p:txBody>
          <a:bodyPr wrap="square" lIns="91440" tIns="45720" rIns="91440" bIns="45720" anchor="t" anchorCtr="0"/>
          <a:lstStyle/>
          <a:p>
            <a:pPr lvl="0"/>
            <a:r>
              <a:rPr lang="zh-CN" altLang="en-US" dirty="0"/>
              <a:t>生活部门 现在不在有了</a:t>
            </a:r>
            <a:endParaRPr lang="en-US" altLang="zh-CN" dirty="0"/>
          </a:p>
          <a:p>
            <a:pPr lvl="0"/>
            <a:r>
              <a:rPr lang="zh-CN" altLang="en-US" dirty="0"/>
              <a:t>固定资产</a:t>
            </a:r>
            <a:endParaRPr lang="en-US" altLang="zh-CN" dirty="0"/>
          </a:p>
          <a:p>
            <a:pPr lvl="0"/>
            <a:r>
              <a:rPr lang="zh-CN" altLang="en-US" dirty="0"/>
              <a:t>厂区布置</a:t>
            </a:r>
          </a:p>
        </p:txBody>
      </p:sp>
      <p:sp>
        <p:nvSpPr>
          <p:cNvPr id="5325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27</a:t>
            </a:fld>
            <a:endParaRPr lang="zh-CN" altLang="en-US" sz="1200"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dirty="0">
              <a:latin typeface="微软雅黑" panose="020B0503020204020204" pitchFamily="34" charset="-122"/>
              <a:cs typeface="微软雅黑" panose="020B0503020204020204" pitchFamily="34" charset="-122"/>
            </a:endParaRPr>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53602"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15360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a:t>单击此处编辑母版副标题样式</a:t>
            </a:r>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en-US" altLang="zh-CN" dirty="0">
                <a:latin typeface="Garamond" panose="02020404030301010803" pitchFamily="18" charset="0"/>
                <a:cs typeface="微软雅黑" panose="020B0503020204020204" pitchFamily="34" charset="-122"/>
              </a:rPr>
              <a:t>‹#›</a:t>
            </a:fld>
            <a:endParaRPr lang="en-US" altLang="zh-CN" dirty="0">
              <a:latin typeface="Garamond" panose="02020404030301010803" pitchFamily="18" charset="0"/>
              <a:cs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5" name="页脚占位符 4"/>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6" name="灯片编号占位符 5"/>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5" name="页脚占位符 4"/>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6" name="灯片编号占位符 5"/>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5" name="页脚占位符 4"/>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6" name="灯片编号占位符 5"/>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5" name="页脚占位符 4"/>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6" name="灯片编号占位符 5"/>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6" name="页脚占位符 5"/>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7" name="灯片编号占位符 6"/>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8" name="页脚占位符 7"/>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9" name="灯片编号占位符 8"/>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4" name="页脚占位符 3"/>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3" name="页脚占位符 2"/>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4" name="灯片编号占位符 3"/>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6" name="页脚占位符 5"/>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7" name="灯片编号占位符 6"/>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atin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6" name="页脚占位符 5"/>
          <p:cNvSpPr>
            <a:spLocks noGrp="1"/>
          </p:cNvSpPr>
          <p:nvPr>
            <p:ph type="ftr" sz="quarter" idx="11"/>
          </p:nvPr>
        </p:nvSpPr>
        <p:spPr/>
        <p:txBody>
          <a:bodyPr/>
          <a:lstStyle>
            <a:lvl1pPr>
              <a:defRPr>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7" name="灯片编号占位符 6"/>
          <p:cNvSpPr>
            <a:spLocks noGrp="1"/>
          </p:cNvSpPr>
          <p:nvPr>
            <p:ph type="sldNum" sz="quarter" idx="12"/>
          </p:nvPr>
        </p:nvSpPr>
        <p:spPr/>
        <p:txBody>
          <a:body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7813"/>
            <a:ext cx="8229600" cy="1139825"/>
          </a:xfrm>
          <a:prstGeom prst="rect">
            <a:avLst/>
          </a:prstGeom>
          <a:noFill/>
          <a:ln w="9525">
            <a:noFill/>
          </a:ln>
        </p:spPr>
        <p:txBody>
          <a:bodyPr/>
          <a:lstStyle/>
          <a:p>
            <a:pPr lvl="0"/>
            <a:r>
              <a:rPr lang="en-US" altLang="zh-CN" dirty="0"/>
              <a:t>单击此处编辑母版标题样式</a:t>
            </a:r>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lstStyle/>
          <a:p>
            <a:pPr lvl="0"/>
            <a:r>
              <a:rPr lang="en-US" altLang="zh-CN" dirty="0"/>
              <a:t>单击此处编辑母版文本样式</a:t>
            </a:r>
          </a:p>
          <a:p>
            <a:pPr lvl="1"/>
            <a:r>
              <a:rPr lang="en-US" altLang="zh-CN" dirty="0"/>
              <a:t>第二级</a:t>
            </a:r>
          </a:p>
          <a:p>
            <a:pPr lvl="2"/>
            <a:r>
              <a:rPr lang="en-US" altLang="zh-CN" dirty="0"/>
              <a:t>第三级</a:t>
            </a:r>
          </a:p>
          <a:p>
            <a:pPr lvl="3"/>
            <a:r>
              <a:rPr lang="en-US" altLang="zh-CN" dirty="0"/>
              <a:t>第四级</a:t>
            </a:r>
          </a:p>
          <a:p>
            <a:pPr lvl="4"/>
            <a:r>
              <a:rPr lang="en-US" altLang="zh-CN" dirty="0"/>
              <a:t>第五级</a:t>
            </a:r>
          </a:p>
        </p:txBody>
      </p:sp>
      <p:sp>
        <p:nvSpPr>
          <p:cNvPr id="15258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cs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15258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cs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endParaRPr>
          </a:p>
        </p:txBody>
      </p:sp>
      <p:sp>
        <p:nvSpPr>
          <p:cNvPr id="15258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eaLnBrk="1" hangingPunct="1"/>
            <a:fld id="{9A0DB2DC-4C9A-4742-B13C-FB6460FD3503}" type="slidenum">
              <a:rPr lang="en-US" altLang="zh-CN" smtClean="0">
                <a:cs typeface="微软雅黑" panose="020B0503020204020204" pitchFamily="34" charset="-122"/>
              </a:rPr>
              <a:t>‹#›</a:t>
            </a:fld>
            <a:endParaRPr lang="en-US" altLang="zh-CN" dirty="0">
              <a:latin typeface="微软雅黑" panose="020B0503020204020204" pitchFamily="34" charset="-122"/>
              <a:cs typeface="微软雅黑" panose="020B0503020204020204" pitchFamily="34" charset="-122"/>
            </a:endParaRPr>
          </a:p>
        </p:txBody>
      </p:sp>
      <p:sp>
        <p:nvSpPr>
          <p:cNvPr id="1031" name="Freeform 7"/>
          <p:cNvSpPr/>
          <p:nvPr/>
        </p:nvSpPr>
        <p:spPr>
          <a:xfrm>
            <a:off x="381000" y="228600"/>
            <a:ext cx="8229600" cy="6096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lstStyle/>
          <a:p>
            <a:endParaRPr lang="zh-CN" altLang="en-US" dirty="0">
              <a:latin typeface="微软雅黑" panose="020B0503020204020204" pitchFamily="34" charset="-122"/>
              <a:cs typeface="微软雅黑" panose="020B0503020204020204" pitchFamily="34" charset="-122"/>
            </a:endParaRPr>
          </a:p>
        </p:txBody>
      </p:sp>
      <p:sp>
        <p:nvSpPr>
          <p:cNvPr id="1032"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微软雅黑" panose="020B0503020204020204" pitchFamily="34" charset="-122"/>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微软雅黑" panose="020B0503020204020204" pitchFamily="34" charset="-122"/>
          <a:ea typeface="+mn-ea"/>
          <a:cs typeface="微软雅黑" panose="020B0503020204020204" pitchFamily="34" charset="-122"/>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微软雅黑" panose="020B0503020204020204" pitchFamily="34" charset="-122"/>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微软雅黑" panose="020B0503020204020204" pitchFamily="34" charset="-122"/>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微软雅黑" panose="020B0503020204020204" pitchFamily="34" charset="-122"/>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微软雅黑" panose="020B0503020204020204" pitchFamily="34" charset="-122"/>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jpeg"/></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learning.ecust.edu.c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7"/>
          <p:cNvSpPr txBox="1"/>
          <p:nvPr/>
        </p:nvSpPr>
        <p:spPr>
          <a:xfrm>
            <a:off x="0" y="1744888"/>
            <a:ext cx="9144000" cy="1900136"/>
          </a:xfrm>
          <a:prstGeom prst="rect">
            <a:avLst/>
          </a:prstGeom>
          <a:noFill/>
          <a:ln w="9525">
            <a:noFill/>
          </a:ln>
        </p:spPr>
        <p:txBody>
          <a:bodyPr wrap="square">
            <a:spAutoFit/>
          </a:bodyPr>
          <a:lstStyle/>
          <a:p>
            <a:pPr algn="ctr" eaLnBrk="1" hangingPunct="1">
              <a:lnSpc>
                <a:spcPct val="125000"/>
              </a:lnSpc>
            </a:pPr>
            <a:r>
              <a:rPr lang="zh-CN" altLang="en-US" sz="5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a:t>
            </a:r>
            <a:endParaRPr lang="en-US" altLang="zh-CN" sz="5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ctr" eaLnBrk="1" hangingPunct="1">
              <a:lnSpc>
                <a:spcPct val="125000"/>
              </a:lnSpc>
            </a:pPr>
            <a:r>
              <a:rPr lang="en-US" altLang="zh-CN" sz="4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Chemical Process Design</a:t>
            </a:r>
          </a:p>
        </p:txBody>
      </p:sp>
      <p:sp>
        <p:nvSpPr>
          <p:cNvPr id="3075" name="Text Box 11"/>
          <p:cNvSpPr txBox="1"/>
          <p:nvPr/>
        </p:nvSpPr>
        <p:spPr>
          <a:xfrm>
            <a:off x="0" y="3882821"/>
            <a:ext cx="9144000" cy="2739211"/>
          </a:xfrm>
          <a:prstGeom prst="rect">
            <a:avLst/>
          </a:prstGeom>
          <a:noFill/>
          <a:ln w="9525">
            <a:noFill/>
          </a:ln>
        </p:spPr>
        <p:txBody>
          <a:bodyPr>
            <a:spAutoFit/>
          </a:bodyPr>
          <a:lstStyle/>
          <a:p>
            <a:pPr eaLnBrk="1" hangingPunct="1">
              <a:lnSpc>
                <a:spcPct val="125000"/>
              </a:lnSpc>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袁佩青</a:t>
            </a:r>
            <a:endPar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化工学院，华东理工大学                                  </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邮   箱</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pqyuan@ecust.edu.cn   </a:t>
            </a: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电   话</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13671876508</a:t>
            </a:r>
          </a:p>
          <a:p>
            <a:pPr eaLnBrk="1" hangingPunct="1">
              <a:lnSpc>
                <a:spcPct val="125000"/>
              </a:lnSpc>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办公室</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徐汇校区实验</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10</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楼</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座</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303</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室   </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ctr" eaLnBrk="1" hangingPunct="1"/>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3"/>
          <p:cNvSpPr>
            <a:spLocks noGrp="1"/>
          </p:cNvSpPr>
          <p:nvPr>
            <p:ph idx="1"/>
          </p:nvPr>
        </p:nvSpPr>
        <p:spPr>
          <a:xfrm>
            <a:off x="0" y="980728"/>
            <a:ext cx="9036496" cy="1296144"/>
          </a:xfrm>
        </p:spPr>
        <p:txBody>
          <a:bodyPr vert="horz" wrap="square" lIns="91440" tIns="45720" rIns="91440" bIns="45720" anchor="t" anchorCtr="0"/>
          <a:lstStyle/>
          <a:p>
            <a:pPr marL="571500" indent="-571500" algn="just" eaLnBrk="1" hangingPunct="1">
              <a:lnSpc>
                <a:spcPct val="125000"/>
              </a:lnSpc>
              <a:spcBef>
                <a:spcPts val="0"/>
              </a:spcBef>
              <a:buNone/>
            </a:pPr>
            <a:r>
              <a:rPr lang="en-US" altLang="zh-CN" sz="3200" b="1" dirty="0">
                <a:solidFill>
                  <a:srgbClr val="C00000"/>
                </a:solidFill>
                <a:ea typeface="微软雅黑" panose="020B0503020204020204" pitchFamily="34" charset="-122"/>
                <a:sym typeface="微软雅黑" panose="020B0503020204020204" pitchFamily="34" charset="-122"/>
              </a:rPr>
              <a:t>3</a:t>
            </a:r>
            <a:r>
              <a:rPr lang="zh-CN" altLang="en-US" sz="3200" b="1" dirty="0">
                <a:solidFill>
                  <a:srgbClr val="C00000"/>
                </a:solidFill>
                <a:ea typeface="微软雅黑" panose="020B0503020204020204" pitchFamily="34" charset="-122"/>
                <a:sym typeface="微软雅黑" panose="020B0503020204020204" pitchFamily="34" charset="-122"/>
              </a:rPr>
              <a:t>、要求</a:t>
            </a:r>
          </a:p>
          <a:p>
            <a:pPr algn="just" eaLnBrk="1" hangingPunct="1">
              <a:lnSpc>
                <a:spcPct val="125000"/>
              </a:lnSpc>
              <a:spcBef>
                <a:spcPts val="0"/>
              </a:spcBef>
              <a:buClrTx/>
              <a:buSzPct val="100000"/>
              <a:buFont typeface="Wingdings" panose="05000000000000000000" pitchFamily="2" charset="2"/>
              <a:buChar char="l"/>
            </a:pPr>
            <a:r>
              <a:rPr lang="zh-CN" altLang="en-US" sz="2800" b="1" dirty="0">
                <a:solidFill>
                  <a:srgbClr val="000000"/>
                </a:solidFill>
                <a:ea typeface="微软雅黑" panose="020B0503020204020204" pitchFamily="34" charset="-122"/>
                <a:sym typeface="微软雅黑" panose="020B0503020204020204" pitchFamily="34" charset="-122"/>
              </a:rPr>
              <a:t>具有丰富的工程经验</a:t>
            </a:r>
          </a:p>
        </p:txBody>
      </p:sp>
      <p:sp>
        <p:nvSpPr>
          <p:cNvPr id="4" name="Text Box 2">
            <a:extLst>
              <a:ext uri="{FF2B5EF4-FFF2-40B4-BE49-F238E27FC236}">
                <a16:creationId xmlns:a16="http://schemas.microsoft.com/office/drawing/2014/main" id="{C31DAC6F-4805-4765-B576-A8C38BFA7D2B}"/>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
        <p:nvSpPr>
          <p:cNvPr id="5" name="Rectangle 2">
            <a:extLst>
              <a:ext uri="{FF2B5EF4-FFF2-40B4-BE49-F238E27FC236}">
                <a16:creationId xmlns:a16="http://schemas.microsoft.com/office/drawing/2014/main" id="{40409BF4-CF68-43D7-8813-EDAA0FABE60F}"/>
              </a:ext>
            </a:extLst>
          </p:cNvPr>
          <p:cNvSpPr/>
          <p:nvPr/>
        </p:nvSpPr>
        <p:spPr>
          <a:xfrm>
            <a:off x="3797424" y="3976688"/>
            <a:ext cx="1066800" cy="1371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nvGrpSpPr>
          <p:cNvPr id="6" name="Group 3">
            <a:extLst>
              <a:ext uri="{FF2B5EF4-FFF2-40B4-BE49-F238E27FC236}">
                <a16:creationId xmlns:a16="http://schemas.microsoft.com/office/drawing/2014/main" id="{70F4696C-1390-4B00-828D-B5583D1F521F}"/>
              </a:ext>
            </a:extLst>
          </p:cNvPr>
          <p:cNvGrpSpPr/>
          <p:nvPr/>
        </p:nvGrpSpPr>
        <p:grpSpPr>
          <a:xfrm>
            <a:off x="4788024" y="2757488"/>
            <a:ext cx="1219200" cy="457200"/>
            <a:chOff x="2544" y="1776"/>
            <a:chExt cx="768" cy="288"/>
          </a:xfrm>
          <a:solidFill>
            <a:schemeClr val="accent2"/>
          </a:solidFill>
        </p:grpSpPr>
        <p:sp>
          <p:nvSpPr>
            <p:cNvPr id="7" name="Rectangle 4">
              <a:extLst>
                <a:ext uri="{FF2B5EF4-FFF2-40B4-BE49-F238E27FC236}">
                  <a16:creationId xmlns:a16="http://schemas.microsoft.com/office/drawing/2014/main" id="{224A72C4-22B2-47DC-9D58-B2E94590A204}"/>
                </a:ext>
              </a:extLst>
            </p:cNvPr>
            <p:cNvSpPr/>
            <p:nvPr/>
          </p:nvSpPr>
          <p:spPr>
            <a:xfrm>
              <a:off x="2544" y="1824"/>
              <a:ext cx="768" cy="192"/>
            </a:xfrm>
            <a:prstGeom prst="rect">
              <a:avLst/>
            </a:prstGeom>
            <a:grp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8" name="Line 5">
              <a:extLst>
                <a:ext uri="{FF2B5EF4-FFF2-40B4-BE49-F238E27FC236}">
                  <a16:creationId xmlns:a16="http://schemas.microsoft.com/office/drawing/2014/main" id="{78714C31-C871-4124-B89E-EA2F5301368F}"/>
                </a:ext>
              </a:extLst>
            </p:cNvPr>
            <p:cNvSpPr/>
            <p:nvPr/>
          </p:nvSpPr>
          <p:spPr>
            <a:xfrm>
              <a:off x="3312" y="1776"/>
              <a:ext cx="0" cy="288"/>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Line 6">
              <a:extLst>
                <a:ext uri="{FF2B5EF4-FFF2-40B4-BE49-F238E27FC236}">
                  <a16:creationId xmlns:a16="http://schemas.microsoft.com/office/drawing/2014/main" id="{D62714A4-FFCF-4019-9172-2DED8D5EC0E5}"/>
                </a:ext>
              </a:extLst>
            </p:cNvPr>
            <p:cNvSpPr/>
            <p:nvPr/>
          </p:nvSpPr>
          <p:spPr>
            <a:xfrm>
              <a:off x="2736" y="1968"/>
              <a:ext cx="0" cy="48"/>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Line 7">
              <a:extLst>
                <a:ext uri="{FF2B5EF4-FFF2-40B4-BE49-F238E27FC236}">
                  <a16:creationId xmlns:a16="http://schemas.microsoft.com/office/drawing/2014/main" id="{864F4EFE-9C42-4871-A5F7-5DEBB8092DCB}"/>
                </a:ext>
              </a:extLst>
            </p:cNvPr>
            <p:cNvSpPr/>
            <p:nvPr/>
          </p:nvSpPr>
          <p:spPr>
            <a:xfrm flipV="1">
              <a:off x="2832" y="1968"/>
              <a:ext cx="0" cy="48"/>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Line 8">
              <a:extLst>
                <a:ext uri="{FF2B5EF4-FFF2-40B4-BE49-F238E27FC236}">
                  <a16:creationId xmlns:a16="http://schemas.microsoft.com/office/drawing/2014/main" id="{4C909B10-52D2-4DC9-88B3-4F314BE39B5E}"/>
                </a:ext>
              </a:extLst>
            </p:cNvPr>
            <p:cNvSpPr/>
            <p:nvPr/>
          </p:nvSpPr>
          <p:spPr>
            <a:xfrm>
              <a:off x="2928" y="1968"/>
              <a:ext cx="0" cy="48"/>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9">
              <a:extLst>
                <a:ext uri="{FF2B5EF4-FFF2-40B4-BE49-F238E27FC236}">
                  <a16:creationId xmlns:a16="http://schemas.microsoft.com/office/drawing/2014/main" id="{D55FDCF0-2E43-4D6B-939B-CD6DC0F8889D}"/>
                </a:ext>
              </a:extLst>
            </p:cNvPr>
            <p:cNvSpPr/>
            <p:nvPr/>
          </p:nvSpPr>
          <p:spPr>
            <a:xfrm>
              <a:off x="3024" y="1968"/>
              <a:ext cx="0" cy="48"/>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3" name="Rectangle 10">
            <a:extLst>
              <a:ext uri="{FF2B5EF4-FFF2-40B4-BE49-F238E27FC236}">
                <a16:creationId xmlns:a16="http://schemas.microsoft.com/office/drawing/2014/main" id="{4DFC0CF8-A6A5-43AB-9FED-0A835BA8DC70}"/>
              </a:ext>
            </a:extLst>
          </p:cNvPr>
          <p:cNvSpPr/>
          <p:nvPr/>
        </p:nvSpPr>
        <p:spPr>
          <a:xfrm>
            <a:off x="4026024" y="3062288"/>
            <a:ext cx="76200" cy="1600200"/>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4" name="Text Box 11">
            <a:extLst>
              <a:ext uri="{FF2B5EF4-FFF2-40B4-BE49-F238E27FC236}">
                <a16:creationId xmlns:a16="http://schemas.microsoft.com/office/drawing/2014/main" id="{2EA3735E-7860-4BFB-BEFD-84EBFD5730FE}"/>
              </a:ext>
            </a:extLst>
          </p:cNvPr>
          <p:cNvSpPr txBox="1"/>
          <p:nvPr/>
        </p:nvSpPr>
        <p:spPr>
          <a:xfrm>
            <a:off x="0" y="2243078"/>
            <a:ext cx="9144000" cy="400110"/>
          </a:xfrm>
          <a:prstGeom prst="rect">
            <a:avLst/>
          </a:prstGeom>
          <a:noFill/>
          <a:ln w="9525">
            <a:noFill/>
          </a:ln>
        </p:spPr>
        <p:txBody>
          <a:bodyPr wrap="square">
            <a:spAutoFit/>
          </a:bodyPr>
          <a:lstStyle/>
          <a:p>
            <a:pPr algn="ctr">
              <a:spcBef>
                <a:spcPct val="5000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实验室：混酸配制示意图</a:t>
            </a:r>
          </a:p>
        </p:txBody>
      </p:sp>
      <p:sp>
        <p:nvSpPr>
          <p:cNvPr id="15" name="AutoShape 12">
            <a:extLst>
              <a:ext uri="{FF2B5EF4-FFF2-40B4-BE49-F238E27FC236}">
                <a16:creationId xmlns:a16="http://schemas.microsoft.com/office/drawing/2014/main" id="{BBC7D7F6-08E2-4761-8D90-490FEB7D1DFC}"/>
              </a:ext>
            </a:extLst>
          </p:cNvPr>
          <p:cNvSpPr/>
          <p:nvPr/>
        </p:nvSpPr>
        <p:spPr>
          <a:xfrm rot="-5400000" flipH="1">
            <a:off x="4254624" y="2909888"/>
            <a:ext cx="457200" cy="609600"/>
          </a:xfrm>
          <a:custGeom>
            <a:avLst/>
            <a:gdLst>
              <a:gd name="txL" fmla="*/ 12427 w 21600"/>
              <a:gd name="txT" fmla="*/ 2912 h 21600"/>
              <a:gd name="txR" fmla="*/ 18227 w 21600"/>
              <a:gd name="txB" fmla="*/ 92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2"/>
          </a:solidFill>
          <a:ln w="9525" cap="flat" cmpd="sng">
            <a:solidFill>
              <a:schemeClr val="tx1">
                <a:alpha val="100000"/>
              </a:schemeClr>
            </a:solidFill>
            <a:prstDash val="solid"/>
            <a:miter lim="800000"/>
            <a:headEnd type="none" w="med" len="med"/>
            <a:tailEnd type="none" w="med" len="med"/>
          </a:ln>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6" name="Rectangle 15">
            <a:extLst>
              <a:ext uri="{FF2B5EF4-FFF2-40B4-BE49-F238E27FC236}">
                <a16:creationId xmlns:a16="http://schemas.microsoft.com/office/drawing/2014/main" id="{54A0091E-F86F-4617-BF88-7B140E107448}"/>
              </a:ext>
            </a:extLst>
          </p:cNvPr>
          <p:cNvSpPr/>
          <p:nvPr/>
        </p:nvSpPr>
        <p:spPr>
          <a:xfrm>
            <a:off x="251522" y="5535289"/>
            <a:ext cx="8640957" cy="826637"/>
          </a:xfrm>
          <a:prstGeom prst="rect">
            <a:avLst/>
          </a:prstGeom>
          <a:noFill/>
          <a:ln w="9525">
            <a:noFill/>
          </a:ln>
        </p:spPr>
        <p:txBody>
          <a:bodyPr wrap="square" anchor="ctr" anchorCtr="0">
            <a:spAutoFit/>
          </a:bodyPr>
          <a:lstStyle/>
          <a:p>
            <a:pPr marL="285750" indent="-285750" algn="just">
              <a:lnSpc>
                <a:spcPct val="125000"/>
              </a:lnSpc>
              <a:buFont typeface="Wingdings" panose="05000000000000000000" pitchFamily="2" charset="2"/>
              <a:buChar char="p"/>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冰浴，把浓硫酸慢慢加入浓硝酸，同时不断搅拌；</a:t>
            </a:r>
          </a:p>
          <a:p>
            <a:pPr marL="285750" indent="-285750" algn="just">
              <a:lnSpc>
                <a:spcPct val="125000"/>
              </a:lnSpc>
              <a:buFont typeface="Wingdings" panose="05000000000000000000" pitchFamily="2" charset="2"/>
              <a:buChar char="p"/>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在通风地方里进行</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不要面朝风向，硝酸少量分解产生氮氧化物。</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DB0167-5D5C-4B67-B64A-3C246ABACF9B}"/>
              </a:ext>
            </a:extLst>
          </p:cNvPr>
          <p:cNvSpPr>
            <a:spLocks noGrp="1"/>
          </p:cNvSpPr>
          <p:nvPr>
            <p:ph idx="1"/>
          </p:nvPr>
        </p:nvSpPr>
        <p:spPr>
          <a:xfrm>
            <a:off x="0" y="980728"/>
            <a:ext cx="9036496" cy="1296144"/>
          </a:xfrm>
        </p:spPr>
        <p:txBody>
          <a:bodyPr vert="horz" wrap="square" lIns="91440" tIns="45720" rIns="91440" bIns="45720" anchor="t" anchorCtr="0"/>
          <a:lstStyle/>
          <a:p>
            <a:pPr marL="571500" indent="-571500" algn="just" eaLnBrk="1" hangingPunct="1">
              <a:lnSpc>
                <a:spcPct val="125000"/>
              </a:lnSpc>
              <a:spcBef>
                <a:spcPts val="0"/>
              </a:spcBef>
              <a:buNone/>
            </a:pPr>
            <a:r>
              <a:rPr lang="en-US" altLang="zh-CN" sz="3200" b="1" dirty="0">
                <a:solidFill>
                  <a:srgbClr val="C00000"/>
                </a:solidFill>
                <a:ea typeface="微软雅黑" panose="020B0503020204020204" pitchFamily="34" charset="-122"/>
                <a:sym typeface="微软雅黑" panose="020B0503020204020204" pitchFamily="34" charset="-122"/>
              </a:rPr>
              <a:t>3</a:t>
            </a:r>
            <a:r>
              <a:rPr lang="zh-CN" altLang="en-US" sz="3200" b="1" dirty="0">
                <a:solidFill>
                  <a:srgbClr val="C00000"/>
                </a:solidFill>
                <a:ea typeface="微软雅黑" panose="020B0503020204020204" pitchFamily="34" charset="-122"/>
                <a:sym typeface="微软雅黑" panose="020B0503020204020204" pitchFamily="34" charset="-122"/>
              </a:rPr>
              <a:t>、要求</a:t>
            </a:r>
          </a:p>
          <a:p>
            <a:pPr algn="just" eaLnBrk="1" hangingPunct="1">
              <a:lnSpc>
                <a:spcPct val="125000"/>
              </a:lnSpc>
              <a:spcBef>
                <a:spcPts val="0"/>
              </a:spcBef>
              <a:buClrTx/>
              <a:buSzPct val="100000"/>
              <a:buFont typeface="Wingdings" panose="05000000000000000000" pitchFamily="2" charset="2"/>
              <a:buChar char="l"/>
            </a:pPr>
            <a:r>
              <a:rPr lang="zh-CN" altLang="en-US" sz="2800" b="1" dirty="0">
                <a:solidFill>
                  <a:srgbClr val="000000"/>
                </a:solidFill>
                <a:ea typeface="微软雅黑" panose="020B0503020204020204" pitchFamily="34" charset="-122"/>
                <a:sym typeface="微软雅黑" panose="020B0503020204020204" pitchFamily="34" charset="-122"/>
              </a:rPr>
              <a:t>具有丰富的工程经验</a:t>
            </a:r>
          </a:p>
        </p:txBody>
      </p:sp>
      <p:sp>
        <p:nvSpPr>
          <p:cNvPr id="5" name="Text Box 2">
            <a:extLst>
              <a:ext uri="{FF2B5EF4-FFF2-40B4-BE49-F238E27FC236}">
                <a16:creationId xmlns:a16="http://schemas.microsoft.com/office/drawing/2014/main" id="{BBAA4690-CFAF-4461-8164-ED79D75D90B4}"/>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
        <p:nvSpPr>
          <p:cNvPr id="18" name="Text Box 4">
            <a:extLst>
              <a:ext uri="{FF2B5EF4-FFF2-40B4-BE49-F238E27FC236}">
                <a16:creationId xmlns:a16="http://schemas.microsoft.com/office/drawing/2014/main" id="{611FD34D-6BDF-4B15-A5E9-40868765B6CA}"/>
              </a:ext>
            </a:extLst>
          </p:cNvPr>
          <p:cNvSpPr txBox="1"/>
          <p:nvPr/>
        </p:nvSpPr>
        <p:spPr>
          <a:xfrm>
            <a:off x="0" y="6059265"/>
            <a:ext cx="9144000" cy="457200"/>
          </a:xfrm>
          <a:prstGeom prst="rect">
            <a:avLst/>
          </a:prstGeom>
          <a:noFill/>
          <a:ln w="9525">
            <a:noFill/>
          </a:ln>
        </p:spPr>
        <p:txBody>
          <a:bodyPr wrap="square">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设计工作是最富有创意、最具挑战性的工作！</a:t>
            </a:r>
          </a:p>
        </p:txBody>
      </p:sp>
      <p:grpSp>
        <p:nvGrpSpPr>
          <p:cNvPr id="19" name="Group 5">
            <a:extLst>
              <a:ext uri="{FF2B5EF4-FFF2-40B4-BE49-F238E27FC236}">
                <a16:creationId xmlns:a16="http://schemas.microsoft.com/office/drawing/2014/main" id="{68BF1BAC-C516-408E-BB6D-A1B88571ED61}"/>
              </a:ext>
            </a:extLst>
          </p:cNvPr>
          <p:cNvGrpSpPr/>
          <p:nvPr/>
        </p:nvGrpSpPr>
        <p:grpSpPr>
          <a:xfrm>
            <a:off x="667815" y="3085306"/>
            <a:ext cx="3570742" cy="2647950"/>
            <a:chOff x="340" y="2069"/>
            <a:chExt cx="2060" cy="1483"/>
          </a:xfrm>
        </p:grpSpPr>
        <p:sp>
          <p:nvSpPr>
            <p:cNvPr id="20" name="Oval 6">
              <a:extLst>
                <a:ext uri="{FF2B5EF4-FFF2-40B4-BE49-F238E27FC236}">
                  <a16:creationId xmlns:a16="http://schemas.microsoft.com/office/drawing/2014/main" id="{29193480-97F6-44C5-8063-919EDB264682}"/>
                </a:ext>
              </a:extLst>
            </p:cNvPr>
            <p:cNvSpPr/>
            <p:nvPr/>
          </p:nvSpPr>
          <p:spPr>
            <a:xfrm>
              <a:off x="672" y="2448"/>
              <a:ext cx="768" cy="240"/>
            </a:xfrm>
            <a:prstGeom prst="ellipse">
              <a:avLst/>
            </a:prstGeom>
            <a:solidFill>
              <a:schemeClr val="accent1">
                <a:lumMod val="60000"/>
                <a:lumOff val="40000"/>
              </a:schemeClr>
            </a:solidFill>
            <a:ln w="9525"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1" name="Rectangle 7">
              <a:extLst>
                <a:ext uri="{FF2B5EF4-FFF2-40B4-BE49-F238E27FC236}">
                  <a16:creationId xmlns:a16="http://schemas.microsoft.com/office/drawing/2014/main" id="{A4CEAA91-9879-4B04-BA01-8A1FB1FADC9E}"/>
                </a:ext>
              </a:extLst>
            </p:cNvPr>
            <p:cNvSpPr/>
            <p:nvPr/>
          </p:nvSpPr>
          <p:spPr>
            <a:xfrm>
              <a:off x="672" y="2592"/>
              <a:ext cx="768" cy="816"/>
            </a:xfrm>
            <a:prstGeom prst="rect">
              <a:avLst/>
            </a:prstGeom>
            <a:solidFill>
              <a:schemeClr val="accent1">
                <a:lumMod val="60000"/>
                <a:lumOff val="40000"/>
              </a:schemeClr>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2" name="Line 8">
              <a:extLst>
                <a:ext uri="{FF2B5EF4-FFF2-40B4-BE49-F238E27FC236}">
                  <a16:creationId xmlns:a16="http://schemas.microsoft.com/office/drawing/2014/main" id="{5BBC1C90-4829-4D96-B4A5-E3FF5552A9B4}"/>
                </a:ext>
              </a:extLst>
            </p:cNvPr>
            <p:cNvSpPr/>
            <p:nvPr/>
          </p:nvSpPr>
          <p:spPr>
            <a:xfrm>
              <a:off x="1056" y="2232"/>
              <a:ext cx="0" cy="86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Rectangle 9">
              <a:extLst>
                <a:ext uri="{FF2B5EF4-FFF2-40B4-BE49-F238E27FC236}">
                  <a16:creationId xmlns:a16="http://schemas.microsoft.com/office/drawing/2014/main" id="{FAB2B54D-0FDF-476D-9CBE-819265CD2B97}"/>
                </a:ext>
              </a:extLst>
            </p:cNvPr>
            <p:cNvSpPr/>
            <p:nvPr/>
          </p:nvSpPr>
          <p:spPr>
            <a:xfrm>
              <a:off x="1200" y="3072"/>
              <a:ext cx="144"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4" name="Rectangle 10">
              <a:extLst>
                <a:ext uri="{FF2B5EF4-FFF2-40B4-BE49-F238E27FC236}">
                  <a16:creationId xmlns:a16="http://schemas.microsoft.com/office/drawing/2014/main" id="{DAFAFB3C-9C73-414B-B045-F4F6AB4E7CDC}"/>
                </a:ext>
              </a:extLst>
            </p:cNvPr>
            <p:cNvSpPr/>
            <p:nvPr/>
          </p:nvSpPr>
          <p:spPr>
            <a:xfrm>
              <a:off x="768" y="3072"/>
              <a:ext cx="144"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5" name="Line 11">
              <a:extLst>
                <a:ext uri="{FF2B5EF4-FFF2-40B4-BE49-F238E27FC236}">
                  <a16:creationId xmlns:a16="http://schemas.microsoft.com/office/drawing/2014/main" id="{7579A1D5-BAA1-4FDF-AE9C-1542E4FF19A6}"/>
                </a:ext>
              </a:extLst>
            </p:cNvPr>
            <p:cNvSpPr/>
            <p:nvPr/>
          </p:nvSpPr>
          <p:spPr>
            <a:xfrm>
              <a:off x="912" y="3120"/>
              <a:ext cx="288"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Rectangle 12">
              <a:extLst>
                <a:ext uri="{FF2B5EF4-FFF2-40B4-BE49-F238E27FC236}">
                  <a16:creationId xmlns:a16="http://schemas.microsoft.com/office/drawing/2014/main" id="{BF5C4A01-3C36-4964-A8B2-E2531858BAC1}"/>
                </a:ext>
              </a:extLst>
            </p:cNvPr>
            <p:cNvSpPr/>
            <p:nvPr/>
          </p:nvSpPr>
          <p:spPr>
            <a:xfrm>
              <a:off x="960" y="2112"/>
              <a:ext cx="192" cy="144"/>
            </a:xfrm>
            <a:prstGeom prst="rect">
              <a:avLst/>
            </a:prstGeom>
            <a:solidFill>
              <a:schemeClr val="accent1">
                <a:lumMod val="60000"/>
                <a:lumOff val="40000"/>
              </a:schemeClr>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7" name="Oval 13">
              <a:extLst>
                <a:ext uri="{FF2B5EF4-FFF2-40B4-BE49-F238E27FC236}">
                  <a16:creationId xmlns:a16="http://schemas.microsoft.com/office/drawing/2014/main" id="{C45F0F36-5A41-4E85-8034-5F26F46C893A}"/>
                </a:ext>
              </a:extLst>
            </p:cNvPr>
            <p:cNvSpPr/>
            <p:nvPr/>
          </p:nvSpPr>
          <p:spPr>
            <a:xfrm>
              <a:off x="1824" y="3216"/>
              <a:ext cx="288" cy="288"/>
            </a:xfrm>
            <a:prstGeom prst="ellipse">
              <a:avLst/>
            </a:prstGeom>
            <a:solidFill>
              <a:schemeClr val="accent1">
                <a:lumMod val="60000"/>
                <a:lumOff val="40000"/>
              </a:schemeClr>
            </a:solidFill>
            <a:ln w="9525"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8" name="Line 14">
              <a:extLst>
                <a:ext uri="{FF2B5EF4-FFF2-40B4-BE49-F238E27FC236}">
                  <a16:creationId xmlns:a16="http://schemas.microsoft.com/office/drawing/2014/main" id="{4839A896-D18E-42C4-97B6-3EAB0208016E}"/>
                </a:ext>
              </a:extLst>
            </p:cNvPr>
            <p:cNvSpPr/>
            <p:nvPr/>
          </p:nvSpPr>
          <p:spPr>
            <a:xfrm flipH="1">
              <a:off x="1776" y="3456"/>
              <a:ext cx="96" cy="96"/>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Line 15">
              <a:extLst>
                <a:ext uri="{FF2B5EF4-FFF2-40B4-BE49-F238E27FC236}">
                  <a16:creationId xmlns:a16="http://schemas.microsoft.com/office/drawing/2014/main" id="{5B33B450-98B4-4799-B7A2-47A902268137}"/>
                </a:ext>
              </a:extLst>
            </p:cNvPr>
            <p:cNvSpPr/>
            <p:nvPr/>
          </p:nvSpPr>
          <p:spPr>
            <a:xfrm rot="-5706436" flipH="1">
              <a:off x="2078" y="3470"/>
              <a:ext cx="90" cy="58"/>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Line 16">
              <a:extLst>
                <a:ext uri="{FF2B5EF4-FFF2-40B4-BE49-F238E27FC236}">
                  <a16:creationId xmlns:a16="http://schemas.microsoft.com/office/drawing/2014/main" id="{C9B0BF58-E0C5-4F3B-B96C-5369E8CB475B}"/>
                </a:ext>
              </a:extLst>
            </p:cNvPr>
            <p:cNvSpPr/>
            <p:nvPr/>
          </p:nvSpPr>
          <p:spPr>
            <a:xfrm>
              <a:off x="1785" y="3534"/>
              <a:ext cx="384"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Line 17">
              <a:extLst>
                <a:ext uri="{FF2B5EF4-FFF2-40B4-BE49-F238E27FC236}">
                  <a16:creationId xmlns:a16="http://schemas.microsoft.com/office/drawing/2014/main" id="{6B4B639A-AC6C-4379-9F85-5426C63EA8C0}"/>
                </a:ext>
              </a:extLst>
            </p:cNvPr>
            <p:cNvSpPr/>
            <p:nvPr/>
          </p:nvSpPr>
          <p:spPr>
            <a:xfrm>
              <a:off x="1440" y="3360"/>
              <a:ext cx="528" cy="0"/>
            </a:xfrm>
            <a:prstGeom prst="line">
              <a:avLst/>
            </a:prstGeom>
            <a:ln w="38100" cap="flat" cmpd="sng">
              <a:solidFill>
                <a:srgbClr val="33CC33"/>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Line 18">
              <a:extLst>
                <a:ext uri="{FF2B5EF4-FFF2-40B4-BE49-F238E27FC236}">
                  <a16:creationId xmlns:a16="http://schemas.microsoft.com/office/drawing/2014/main" id="{AB474DA4-1C69-421B-A3D1-CFC9B4DA376C}"/>
                </a:ext>
              </a:extLst>
            </p:cNvPr>
            <p:cNvSpPr/>
            <p:nvPr/>
          </p:nvSpPr>
          <p:spPr>
            <a:xfrm flipV="1">
              <a:off x="2112" y="3024"/>
              <a:ext cx="0" cy="336"/>
            </a:xfrm>
            <a:prstGeom prst="line">
              <a:avLst/>
            </a:prstGeom>
            <a:ln w="38100" cap="flat" cmpd="sng">
              <a:solidFill>
                <a:srgbClr val="33CC33"/>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Line 19">
              <a:extLst>
                <a:ext uri="{FF2B5EF4-FFF2-40B4-BE49-F238E27FC236}">
                  <a16:creationId xmlns:a16="http://schemas.microsoft.com/office/drawing/2014/main" id="{1E6EBC6B-A7D0-4CF6-A862-68A0DA0888C5}"/>
                </a:ext>
              </a:extLst>
            </p:cNvPr>
            <p:cNvSpPr/>
            <p:nvPr/>
          </p:nvSpPr>
          <p:spPr>
            <a:xfrm>
              <a:off x="2112" y="3024"/>
              <a:ext cx="288" cy="0"/>
            </a:xfrm>
            <a:prstGeom prst="line">
              <a:avLst/>
            </a:prstGeom>
            <a:ln w="38100" cap="flat" cmpd="sng">
              <a:solidFill>
                <a:srgbClr val="33CC33"/>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Line 20">
              <a:extLst>
                <a:ext uri="{FF2B5EF4-FFF2-40B4-BE49-F238E27FC236}">
                  <a16:creationId xmlns:a16="http://schemas.microsoft.com/office/drawing/2014/main" id="{B6EA5450-0B95-40C3-9861-B88E2A2001EC}"/>
                </a:ext>
              </a:extLst>
            </p:cNvPr>
            <p:cNvSpPr/>
            <p:nvPr/>
          </p:nvSpPr>
          <p:spPr>
            <a:xfrm>
              <a:off x="340" y="2296"/>
              <a:ext cx="408" cy="0"/>
            </a:xfrm>
            <a:prstGeom prst="line">
              <a:avLst/>
            </a:prstGeom>
            <a:ln w="28575" cap="flat" cmpd="sng">
              <a:solidFill>
                <a:srgbClr val="0066FF"/>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Line 21">
              <a:extLst>
                <a:ext uri="{FF2B5EF4-FFF2-40B4-BE49-F238E27FC236}">
                  <a16:creationId xmlns:a16="http://schemas.microsoft.com/office/drawing/2014/main" id="{0BF081B2-3BA1-481C-A353-96278C2ECF5C}"/>
                </a:ext>
              </a:extLst>
            </p:cNvPr>
            <p:cNvSpPr/>
            <p:nvPr/>
          </p:nvSpPr>
          <p:spPr>
            <a:xfrm>
              <a:off x="748" y="2296"/>
              <a:ext cx="0" cy="227"/>
            </a:xfrm>
            <a:prstGeom prst="line">
              <a:avLst/>
            </a:prstGeom>
            <a:ln w="28575" cap="flat" cmpd="sng">
              <a:solidFill>
                <a:srgbClr val="0066FF"/>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Line 22">
              <a:extLst>
                <a:ext uri="{FF2B5EF4-FFF2-40B4-BE49-F238E27FC236}">
                  <a16:creationId xmlns:a16="http://schemas.microsoft.com/office/drawing/2014/main" id="{F42D8D70-3704-465E-BA26-D514ED335D9E}"/>
                </a:ext>
              </a:extLst>
            </p:cNvPr>
            <p:cNvSpPr/>
            <p:nvPr/>
          </p:nvSpPr>
          <p:spPr>
            <a:xfrm>
              <a:off x="1383" y="2160"/>
              <a:ext cx="454" cy="0"/>
            </a:xfrm>
            <a:prstGeom prst="line">
              <a:avLst/>
            </a:prstGeom>
            <a:ln w="28575" cap="flat" cmpd="sng">
              <a:solidFill>
                <a:srgbClr val="0066FF"/>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Line 23">
              <a:extLst>
                <a:ext uri="{FF2B5EF4-FFF2-40B4-BE49-F238E27FC236}">
                  <a16:creationId xmlns:a16="http://schemas.microsoft.com/office/drawing/2014/main" id="{17F03257-8BF1-40E2-9BF6-6A97E56C1336}"/>
                </a:ext>
              </a:extLst>
            </p:cNvPr>
            <p:cNvSpPr/>
            <p:nvPr/>
          </p:nvSpPr>
          <p:spPr>
            <a:xfrm>
              <a:off x="1383" y="2160"/>
              <a:ext cx="0" cy="363"/>
            </a:xfrm>
            <a:prstGeom prst="line">
              <a:avLst/>
            </a:prstGeom>
            <a:ln w="28575" cap="flat" cmpd="sng">
              <a:solidFill>
                <a:srgbClr val="0066FF"/>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8" name="Group 24">
              <a:extLst>
                <a:ext uri="{FF2B5EF4-FFF2-40B4-BE49-F238E27FC236}">
                  <a16:creationId xmlns:a16="http://schemas.microsoft.com/office/drawing/2014/main" id="{DA38A4B3-0DA3-489E-936F-40911474EC65}"/>
                </a:ext>
              </a:extLst>
            </p:cNvPr>
            <p:cNvGrpSpPr/>
            <p:nvPr/>
          </p:nvGrpSpPr>
          <p:grpSpPr>
            <a:xfrm>
              <a:off x="385" y="2205"/>
              <a:ext cx="272" cy="167"/>
              <a:chOff x="839" y="1403"/>
              <a:chExt cx="272" cy="167"/>
            </a:xfrm>
          </p:grpSpPr>
          <p:sp>
            <p:nvSpPr>
              <p:cNvPr id="46" name="Line 25">
                <a:extLst>
                  <a:ext uri="{FF2B5EF4-FFF2-40B4-BE49-F238E27FC236}">
                    <a16:creationId xmlns:a16="http://schemas.microsoft.com/office/drawing/2014/main" id="{F2464B4A-B54F-4CB8-A7B7-E6005972D2B0}"/>
                  </a:ext>
                </a:extLst>
              </p:cNvPr>
              <p:cNvSpPr/>
              <p:nvPr/>
            </p:nvSpPr>
            <p:spPr>
              <a:xfrm>
                <a:off x="839" y="1434"/>
                <a:ext cx="0"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Line 26">
                <a:extLst>
                  <a:ext uri="{FF2B5EF4-FFF2-40B4-BE49-F238E27FC236}">
                    <a16:creationId xmlns:a16="http://schemas.microsoft.com/office/drawing/2014/main" id="{F1B2DF92-3167-4F96-88FB-F2AD6D8AFC01}"/>
                  </a:ext>
                </a:extLst>
              </p:cNvPr>
              <p:cNvSpPr/>
              <p:nvPr/>
            </p:nvSpPr>
            <p:spPr>
              <a:xfrm>
                <a:off x="1111" y="1434"/>
                <a:ext cx="0"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Line 27">
                <a:extLst>
                  <a:ext uri="{FF2B5EF4-FFF2-40B4-BE49-F238E27FC236}">
                    <a16:creationId xmlns:a16="http://schemas.microsoft.com/office/drawing/2014/main" id="{75695AA6-4134-4296-8474-4F94FB7AE477}"/>
                  </a:ext>
                </a:extLst>
              </p:cNvPr>
              <p:cNvSpPr/>
              <p:nvPr/>
            </p:nvSpPr>
            <p:spPr>
              <a:xfrm>
                <a:off x="839" y="1434"/>
                <a:ext cx="272"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Line 28">
                <a:extLst>
                  <a:ext uri="{FF2B5EF4-FFF2-40B4-BE49-F238E27FC236}">
                    <a16:creationId xmlns:a16="http://schemas.microsoft.com/office/drawing/2014/main" id="{65AA5446-A2DA-4BA9-83E9-189B67A05211}"/>
                  </a:ext>
                </a:extLst>
              </p:cNvPr>
              <p:cNvSpPr/>
              <p:nvPr/>
            </p:nvSpPr>
            <p:spPr>
              <a:xfrm flipH="1">
                <a:off x="839" y="1434"/>
                <a:ext cx="272"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Line 29">
                <a:extLst>
                  <a:ext uri="{FF2B5EF4-FFF2-40B4-BE49-F238E27FC236}">
                    <a16:creationId xmlns:a16="http://schemas.microsoft.com/office/drawing/2014/main" id="{15B97941-B21D-4F72-BA2F-341021F057CB}"/>
                  </a:ext>
                </a:extLst>
              </p:cNvPr>
              <p:cNvSpPr/>
              <p:nvPr/>
            </p:nvSpPr>
            <p:spPr>
              <a:xfrm>
                <a:off x="902" y="1403"/>
                <a:ext cx="136" cy="0"/>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Line 30">
                <a:extLst>
                  <a:ext uri="{FF2B5EF4-FFF2-40B4-BE49-F238E27FC236}">
                    <a16:creationId xmlns:a16="http://schemas.microsoft.com/office/drawing/2014/main" id="{2E4BCA8D-05DB-43BA-B5C9-FDEB197D57E6}"/>
                  </a:ext>
                </a:extLst>
              </p:cNvPr>
              <p:cNvSpPr/>
              <p:nvPr/>
            </p:nvSpPr>
            <p:spPr>
              <a:xfrm>
                <a:off x="968" y="1403"/>
                <a:ext cx="0" cy="91"/>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Group 31">
              <a:extLst>
                <a:ext uri="{FF2B5EF4-FFF2-40B4-BE49-F238E27FC236}">
                  <a16:creationId xmlns:a16="http://schemas.microsoft.com/office/drawing/2014/main" id="{2F59CF9D-08D9-4EB8-B8C2-56D18241A9A4}"/>
                </a:ext>
              </a:extLst>
            </p:cNvPr>
            <p:cNvGrpSpPr/>
            <p:nvPr/>
          </p:nvGrpSpPr>
          <p:grpSpPr>
            <a:xfrm>
              <a:off x="1474" y="2069"/>
              <a:ext cx="272" cy="167"/>
              <a:chOff x="839" y="1403"/>
              <a:chExt cx="272" cy="167"/>
            </a:xfrm>
          </p:grpSpPr>
          <p:sp>
            <p:nvSpPr>
              <p:cNvPr id="40" name="Line 32">
                <a:extLst>
                  <a:ext uri="{FF2B5EF4-FFF2-40B4-BE49-F238E27FC236}">
                    <a16:creationId xmlns:a16="http://schemas.microsoft.com/office/drawing/2014/main" id="{DBB614FD-EB5D-483F-8373-0289D3D24CD3}"/>
                  </a:ext>
                </a:extLst>
              </p:cNvPr>
              <p:cNvSpPr/>
              <p:nvPr/>
            </p:nvSpPr>
            <p:spPr>
              <a:xfrm>
                <a:off x="839" y="1434"/>
                <a:ext cx="0"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Line 33">
                <a:extLst>
                  <a:ext uri="{FF2B5EF4-FFF2-40B4-BE49-F238E27FC236}">
                    <a16:creationId xmlns:a16="http://schemas.microsoft.com/office/drawing/2014/main" id="{F96DD3D4-F26D-4546-B803-03D8F8189726}"/>
                  </a:ext>
                </a:extLst>
              </p:cNvPr>
              <p:cNvSpPr/>
              <p:nvPr/>
            </p:nvSpPr>
            <p:spPr>
              <a:xfrm>
                <a:off x="1111" y="1434"/>
                <a:ext cx="0"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Line 34">
                <a:extLst>
                  <a:ext uri="{FF2B5EF4-FFF2-40B4-BE49-F238E27FC236}">
                    <a16:creationId xmlns:a16="http://schemas.microsoft.com/office/drawing/2014/main" id="{A2E1D3E1-3E02-4071-A70D-EC08123A0F1E}"/>
                  </a:ext>
                </a:extLst>
              </p:cNvPr>
              <p:cNvSpPr/>
              <p:nvPr/>
            </p:nvSpPr>
            <p:spPr>
              <a:xfrm>
                <a:off x="839" y="1434"/>
                <a:ext cx="272"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Line 35">
                <a:extLst>
                  <a:ext uri="{FF2B5EF4-FFF2-40B4-BE49-F238E27FC236}">
                    <a16:creationId xmlns:a16="http://schemas.microsoft.com/office/drawing/2014/main" id="{CA04C61F-36B8-4408-B043-2D0C3525B617}"/>
                  </a:ext>
                </a:extLst>
              </p:cNvPr>
              <p:cNvSpPr/>
              <p:nvPr/>
            </p:nvSpPr>
            <p:spPr>
              <a:xfrm flipH="1">
                <a:off x="839" y="1434"/>
                <a:ext cx="272" cy="136"/>
              </a:xfrm>
              <a:prstGeom prst="line">
                <a:avLst/>
              </a:prstGeom>
              <a:ln w="9525" cap="flat" cmpd="sng">
                <a:solidFill>
                  <a:schemeClr val="accent1"/>
                </a:solidFill>
                <a:prstDash val="solid"/>
                <a:headEnd type="none" w="med" len="med"/>
                <a:tailEnd type="none" w="med" len="med"/>
              </a:ln>
            </p:spPr>
            <p:txBody>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Line 36">
                <a:extLst>
                  <a:ext uri="{FF2B5EF4-FFF2-40B4-BE49-F238E27FC236}">
                    <a16:creationId xmlns:a16="http://schemas.microsoft.com/office/drawing/2014/main" id="{7710DC09-FE76-4570-BF58-29DC81151B66}"/>
                  </a:ext>
                </a:extLst>
              </p:cNvPr>
              <p:cNvSpPr/>
              <p:nvPr/>
            </p:nvSpPr>
            <p:spPr>
              <a:xfrm>
                <a:off x="902" y="1403"/>
                <a:ext cx="136" cy="0"/>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Line 37">
                <a:extLst>
                  <a:ext uri="{FF2B5EF4-FFF2-40B4-BE49-F238E27FC236}">
                    <a16:creationId xmlns:a16="http://schemas.microsoft.com/office/drawing/2014/main" id="{1DA8D292-B7C6-4245-99A4-F26896230E1F}"/>
                  </a:ext>
                </a:extLst>
              </p:cNvPr>
              <p:cNvSpPr/>
              <p:nvPr/>
            </p:nvSpPr>
            <p:spPr>
              <a:xfrm>
                <a:off x="968" y="1403"/>
                <a:ext cx="0" cy="91"/>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2" name="Group 38">
            <a:extLst>
              <a:ext uri="{FF2B5EF4-FFF2-40B4-BE49-F238E27FC236}">
                <a16:creationId xmlns:a16="http://schemas.microsoft.com/office/drawing/2014/main" id="{005848AD-77E6-43A5-9694-094BC3ED8AB5}"/>
              </a:ext>
            </a:extLst>
          </p:cNvPr>
          <p:cNvGrpSpPr/>
          <p:nvPr/>
        </p:nvGrpSpPr>
        <p:grpSpPr>
          <a:xfrm>
            <a:off x="4652598" y="3049388"/>
            <a:ext cx="4013200" cy="2667000"/>
            <a:chOff x="2608" y="1872"/>
            <a:chExt cx="2528" cy="1680"/>
          </a:xfrm>
        </p:grpSpPr>
        <p:grpSp>
          <p:nvGrpSpPr>
            <p:cNvPr id="53" name="Group 39">
              <a:extLst>
                <a:ext uri="{FF2B5EF4-FFF2-40B4-BE49-F238E27FC236}">
                  <a16:creationId xmlns:a16="http://schemas.microsoft.com/office/drawing/2014/main" id="{D78C3603-5BCD-4EFB-9802-DB54B83225AB}"/>
                </a:ext>
              </a:extLst>
            </p:cNvPr>
            <p:cNvGrpSpPr/>
            <p:nvPr/>
          </p:nvGrpSpPr>
          <p:grpSpPr>
            <a:xfrm>
              <a:off x="3024" y="1872"/>
              <a:ext cx="2112" cy="1680"/>
              <a:chOff x="3024" y="1872"/>
              <a:chExt cx="2112" cy="1680"/>
            </a:xfrm>
          </p:grpSpPr>
          <p:sp>
            <p:nvSpPr>
              <p:cNvPr id="74" name="Oval 40">
                <a:extLst>
                  <a:ext uri="{FF2B5EF4-FFF2-40B4-BE49-F238E27FC236}">
                    <a16:creationId xmlns:a16="http://schemas.microsoft.com/office/drawing/2014/main" id="{DB0D5444-0557-4579-A8AC-38F972BBC750}"/>
                  </a:ext>
                </a:extLst>
              </p:cNvPr>
              <p:cNvSpPr/>
              <p:nvPr/>
            </p:nvSpPr>
            <p:spPr>
              <a:xfrm>
                <a:off x="3024" y="2448"/>
                <a:ext cx="768" cy="240"/>
              </a:xfrm>
              <a:prstGeom prst="ellipse">
                <a:avLst/>
              </a:prstGeom>
              <a:solidFill>
                <a:schemeClr val="accent1">
                  <a:lumMod val="60000"/>
                  <a:lumOff val="40000"/>
                </a:schemeClr>
              </a:solidFill>
              <a:ln w="9525"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75" name="Rectangle 41">
                <a:extLst>
                  <a:ext uri="{FF2B5EF4-FFF2-40B4-BE49-F238E27FC236}">
                    <a16:creationId xmlns:a16="http://schemas.microsoft.com/office/drawing/2014/main" id="{B345E6C5-5CBE-4164-A5B8-15519E494713}"/>
                  </a:ext>
                </a:extLst>
              </p:cNvPr>
              <p:cNvSpPr/>
              <p:nvPr/>
            </p:nvSpPr>
            <p:spPr>
              <a:xfrm>
                <a:off x="3024" y="2592"/>
                <a:ext cx="768" cy="816"/>
              </a:xfrm>
              <a:prstGeom prst="rect">
                <a:avLst/>
              </a:prstGeom>
              <a:solidFill>
                <a:schemeClr val="accent1">
                  <a:lumMod val="60000"/>
                  <a:lumOff val="40000"/>
                </a:schemeClr>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76" name="Oval 42">
                <a:extLst>
                  <a:ext uri="{FF2B5EF4-FFF2-40B4-BE49-F238E27FC236}">
                    <a16:creationId xmlns:a16="http://schemas.microsoft.com/office/drawing/2014/main" id="{4A497F93-5456-491E-9E16-53BAD3148814}"/>
                  </a:ext>
                </a:extLst>
              </p:cNvPr>
              <p:cNvSpPr/>
              <p:nvPr/>
            </p:nvSpPr>
            <p:spPr>
              <a:xfrm>
                <a:off x="4176" y="3216"/>
                <a:ext cx="288" cy="288"/>
              </a:xfrm>
              <a:prstGeom prst="ellipse">
                <a:avLst/>
              </a:prstGeom>
              <a:solidFill>
                <a:schemeClr val="accent1">
                  <a:lumMod val="60000"/>
                  <a:lumOff val="40000"/>
                </a:schemeClr>
              </a:solidFill>
              <a:ln w="9525"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77" name="Line 43">
                <a:extLst>
                  <a:ext uri="{FF2B5EF4-FFF2-40B4-BE49-F238E27FC236}">
                    <a16:creationId xmlns:a16="http://schemas.microsoft.com/office/drawing/2014/main" id="{28EFFDCD-D901-46CA-9A88-652FC72AD9A0}"/>
                  </a:ext>
                </a:extLst>
              </p:cNvPr>
              <p:cNvSpPr/>
              <p:nvPr/>
            </p:nvSpPr>
            <p:spPr>
              <a:xfrm flipH="1">
                <a:off x="4128" y="3456"/>
                <a:ext cx="96" cy="96"/>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Line 44">
                <a:extLst>
                  <a:ext uri="{FF2B5EF4-FFF2-40B4-BE49-F238E27FC236}">
                    <a16:creationId xmlns:a16="http://schemas.microsoft.com/office/drawing/2014/main" id="{9DBADC98-E5A7-4D6F-B8F8-A5BB3F045EA4}"/>
                  </a:ext>
                </a:extLst>
              </p:cNvPr>
              <p:cNvSpPr/>
              <p:nvPr/>
            </p:nvSpPr>
            <p:spPr>
              <a:xfrm rot="-5706436" flipH="1">
                <a:off x="4430" y="3470"/>
                <a:ext cx="90" cy="58"/>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Line 45">
                <a:extLst>
                  <a:ext uri="{FF2B5EF4-FFF2-40B4-BE49-F238E27FC236}">
                    <a16:creationId xmlns:a16="http://schemas.microsoft.com/office/drawing/2014/main" id="{E14E099A-0C42-46FD-B390-8AC1A55EA160}"/>
                  </a:ext>
                </a:extLst>
              </p:cNvPr>
              <p:cNvSpPr/>
              <p:nvPr/>
            </p:nvSpPr>
            <p:spPr>
              <a:xfrm>
                <a:off x="4137" y="3534"/>
                <a:ext cx="384"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Line 46">
                <a:extLst>
                  <a:ext uri="{FF2B5EF4-FFF2-40B4-BE49-F238E27FC236}">
                    <a16:creationId xmlns:a16="http://schemas.microsoft.com/office/drawing/2014/main" id="{59805DCF-857C-4981-ADCF-B3886906D65F}"/>
                  </a:ext>
                </a:extLst>
              </p:cNvPr>
              <p:cNvSpPr/>
              <p:nvPr/>
            </p:nvSpPr>
            <p:spPr>
              <a:xfrm>
                <a:off x="3792" y="3360"/>
                <a:ext cx="528" cy="0"/>
              </a:xfrm>
              <a:prstGeom prst="line">
                <a:avLst/>
              </a:prstGeom>
              <a:ln w="38100" cap="flat" cmpd="sng">
                <a:solidFill>
                  <a:srgbClr val="33CC33"/>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Line 47">
                <a:extLst>
                  <a:ext uri="{FF2B5EF4-FFF2-40B4-BE49-F238E27FC236}">
                    <a16:creationId xmlns:a16="http://schemas.microsoft.com/office/drawing/2014/main" id="{99F4C801-EBE6-489C-A70C-88C62EEFB024}"/>
                  </a:ext>
                </a:extLst>
              </p:cNvPr>
              <p:cNvSpPr/>
              <p:nvPr/>
            </p:nvSpPr>
            <p:spPr>
              <a:xfrm flipV="1">
                <a:off x="4464" y="3024"/>
                <a:ext cx="0" cy="336"/>
              </a:xfrm>
              <a:prstGeom prst="line">
                <a:avLst/>
              </a:prstGeom>
              <a:ln w="38100" cap="flat" cmpd="sng">
                <a:solidFill>
                  <a:srgbClr val="33CC33"/>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Line 48">
                <a:extLst>
                  <a:ext uri="{FF2B5EF4-FFF2-40B4-BE49-F238E27FC236}">
                    <a16:creationId xmlns:a16="http://schemas.microsoft.com/office/drawing/2014/main" id="{394CDF3D-B6E4-453F-8ED7-1957AD7979E5}"/>
                  </a:ext>
                </a:extLst>
              </p:cNvPr>
              <p:cNvSpPr/>
              <p:nvPr/>
            </p:nvSpPr>
            <p:spPr>
              <a:xfrm>
                <a:off x="4464" y="3024"/>
                <a:ext cx="672" cy="0"/>
              </a:xfrm>
              <a:prstGeom prst="line">
                <a:avLst/>
              </a:prstGeom>
              <a:ln w="38100" cap="flat" cmpd="sng">
                <a:solidFill>
                  <a:srgbClr val="33CC33"/>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3" name="Group 49">
                <a:extLst>
                  <a:ext uri="{FF2B5EF4-FFF2-40B4-BE49-F238E27FC236}">
                    <a16:creationId xmlns:a16="http://schemas.microsoft.com/office/drawing/2014/main" id="{74EA8798-9D31-4CE2-ABD6-5D559F053022}"/>
                  </a:ext>
                </a:extLst>
              </p:cNvPr>
              <p:cNvGrpSpPr/>
              <p:nvPr/>
            </p:nvGrpSpPr>
            <p:grpSpPr>
              <a:xfrm>
                <a:off x="4848" y="2880"/>
                <a:ext cx="192" cy="207"/>
                <a:chOff x="2976" y="1680"/>
                <a:chExt cx="192" cy="207"/>
              </a:xfrm>
            </p:grpSpPr>
            <p:sp>
              <p:nvSpPr>
                <p:cNvPr id="95" name="Line 50">
                  <a:extLst>
                    <a:ext uri="{FF2B5EF4-FFF2-40B4-BE49-F238E27FC236}">
                      <a16:creationId xmlns:a16="http://schemas.microsoft.com/office/drawing/2014/main" id="{024A93C3-B249-4125-9676-284E0D710605}"/>
                    </a:ext>
                  </a:extLst>
                </p:cNvPr>
                <p:cNvSpPr/>
                <p:nvPr/>
              </p:nvSpPr>
              <p:spPr>
                <a:xfrm>
                  <a:off x="2994" y="1791"/>
                  <a:ext cx="0" cy="9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 name="Line 51">
                  <a:extLst>
                    <a:ext uri="{FF2B5EF4-FFF2-40B4-BE49-F238E27FC236}">
                      <a16:creationId xmlns:a16="http://schemas.microsoft.com/office/drawing/2014/main" id="{4D08F680-AFE7-4516-83AF-E46824CE7A80}"/>
                    </a:ext>
                  </a:extLst>
                </p:cNvPr>
                <p:cNvSpPr/>
                <p:nvPr/>
              </p:nvSpPr>
              <p:spPr>
                <a:xfrm>
                  <a:off x="3159" y="1770"/>
                  <a:ext cx="0" cy="9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 name="Line 52">
                  <a:extLst>
                    <a:ext uri="{FF2B5EF4-FFF2-40B4-BE49-F238E27FC236}">
                      <a16:creationId xmlns:a16="http://schemas.microsoft.com/office/drawing/2014/main" id="{486A1711-87D9-402D-A77F-02B961AB37E2}"/>
                    </a:ext>
                  </a:extLst>
                </p:cNvPr>
                <p:cNvSpPr/>
                <p:nvPr/>
              </p:nvSpPr>
              <p:spPr>
                <a:xfrm flipH="1">
                  <a:off x="2976" y="1776"/>
                  <a:ext cx="192" cy="9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Line 53">
                  <a:extLst>
                    <a:ext uri="{FF2B5EF4-FFF2-40B4-BE49-F238E27FC236}">
                      <a16:creationId xmlns:a16="http://schemas.microsoft.com/office/drawing/2014/main" id="{206C3386-291D-44D3-93FC-46B81C7CE3EF}"/>
                    </a:ext>
                  </a:extLst>
                </p:cNvPr>
                <p:cNvSpPr/>
                <p:nvPr/>
              </p:nvSpPr>
              <p:spPr>
                <a:xfrm>
                  <a:off x="2976" y="1776"/>
                  <a:ext cx="192" cy="9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9" name="Line 54">
                  <a:extLst>
                    <a:ext uri="{FF2B5EF4-FFF2-40B4-BE49-F238E27FC236}">
                      <a16:creationId xmlns:a16="http://schemas.microsoft.com/office/drawing/2014/main" id="{C52D3283-DB7E-44C5-9ED9-2CE5BB446E62}"/>
                    </a:ext>
                  </a:extLst>
                </p:cNvPr>
                <p:cNvSpPr/>
                <p:nvPr/>
              </p:nvSpPr>
              <p:spPr>
                <a:xfrm>
                  <a:off x="3072" y="1680"/>
                  <a:ext cx="0" cy="144"/>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0" name="Line 55">
                  <a:extLst>
                    <a:ext uri="{FF2B5EF4-FFF2-40B4-BE49-F238E27FC236}">
                      <a16:creationId xmlns:a16="http://schemas.microsoft.com/office/drawing/2014/main" id="{8D3F0063-1F97-4A32-AC0A-27BE5FC89363}"/>
                    </a:ext>
                  </a:extLst>
                </p:cNvPr>
                <p:cNvSpPr/>
                <p:nvPr/>
              </p:nvSpPr>
              <p:spPr>
                <a:xfrm>
                  <a:off x="2976" y="1680"/>
                  <a:ext cx="192" cy="0"/>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4" name="Group 56">
                <a:extLst>
                  <a:ext uri="{FF2B5EF4-FFF2-40B4-BE49-F238E27FC236}">
                    <a16:creationId xmlns:a16="http://schemas.microsoft.com/office/drawing/2014/main" id="{7417400D-3EF9-47B2-A8FC-8986285A2A48}"/>
                  </a:ext>
                </a:extLst>
              </p:cNvPr>
              <p:cNvGrpSpPr/>
              <p:nvPr/>
            </p:nvGrpSpPr>
            <p:grpSpPr>
              <a:xfrm rot="5261849">
                <a:off x="4471" y="2152"/>
                <a:ext cx="192" cy="207"/>
                <a:chOff x="2976" y="1680"/>
                <a:chExt cx="192" cy="207"/>
              </a:xfrm>
            </p:grpSpPr>
            <p:sp>
              <p:nvSpPr>
                <p:cNvPr id="89" name="Line 57">
                  <a:extLst>
                    <a:ext uri="{FF2B5EF4-FFF2-40B4-BE49-F238E27FC236}">
                      <a16:creationId xmlns:a16="http://schemas.microsoft.com/office/drawing/2014/main" id="{DD520722-F3AE-417A-95CC-42C04EFCF42E}"/>
                    </a:ext>
                  </a:extLst>
                </p:cNvPr>
                <p:cNvSpPr/>
                <p:nvPr/>
              </p:nvSpPr>
              <p:spPr>
                <a:xfrm>
                  <a:off x="2994" y="1791"/>
                  <a:ext cx="0" cy="9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Line 58">
                  <a:extLst>
                    <a:ext uri="{FF2B5EF4-FFF2-40B4-BE49-F238E27FC236}">
                      <a16:creationId xmlns:a16="http://schemas.microsoft.com/office/drawing/2014/main" id="{6FEEDA68-28D3-4091-B6FC-BEE69101E28B}"/>
                    </a:ext>
                  </a:extLst>
                </p:cNvPr>
                <p:cNvSpPr/>
                <p:nvPr/>
              </p:nvSpPr>
              <p:spPr>
                <a:xfrm>
                  <a:off x="3159" y="1770"/>
                  <a:ext cx="0" cy="9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Line 59">
                  <a:extLst>
                    <a:ext uri="{FF2B5EF4-FFF2-40B4-BE49-F238E27FC236}">
                      <a16:creationId xmlns:a16="http://schemas.microsoft.com/office/drawing/2014/main" id="{B60F4C96-EB38-445A-A04D-ACD86CF59D7E}"/>
                    </a:ext>
                  </a:extLst>
                </p:cNvPr>
                <p:cNvSpPr/>
                <p:nvPr/>
              </p:nvSpPr>
              <p:spPr>
                <a:xfrm flipH="1">
                  <a:off x="2976" y="1776"/>
                  <a:ext cx="192" cy="9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 name="Line 60">
                  <a:extLst>
                    <a:ext uri="{FF2B5EF4-FFF2-40B4-BE49-F238E27FC236}">
                      <a16:creationId xmlns:a16="http://schemas.microsoft.com/office/drawing/2014/main" id="{88F10D96-7A75-4E1B-AC7E-0F87DA05CBA1}"/>
                    </a:ext>
                  </a:extLst>
                </p:cNvPr>
                <p:cNvSpPr/>
                <p:nvPr/>
              </p:nvSpPr>
              <p:spPr>
                <a:xfrm>
                  <a:off x="2976" y="1776"/>
                  <a:ext cx="192" cy="9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3" name="Line 61">
                  <a:extLst>
                    <a:ext uri="{FF2B5EF4-FFF2-40B4-BE49-F238E27FC236}">
                      <a16:creationId xmlns:a16="http://schemas.microsoft.com/office/drawing/2014/main" id="{F8192644-148A-4306-B732-8217FBC8FDA6}"/>
                    </a:ext>
                  </a:extLst>
                </p:cNvPr>
                <p:cNvSpPr/>
                <p:nvPr/>
              </p:nvSpPr>
              <p:spPr>
                <a:xfrm>
                  <a:off x="3072" y="1680"/>
                  <a:ext cx="0" cy="144"/>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Line 62">
                  <a:extLst>
                    <a:ext uri="{FF2B5EF4-FFF2-40B4-BE49-F238E27FC236}">
                      <a16:creationId xmlns:a16="http://schemas.microsoft.com/office/drawing/2014/main" id="{FFB47F6C-8CCF-4DED-9653-22C069525CCF}"/>
                    </a:ext>
                  </a:extLst>
                </p:cNvPr>
                <p:cNvSpPr/>
                <p:nvPr/>
              </p:nvSpPr>
              <p:spPr>
                <a:xfrm>
                  <a:off x="2976" y="1680"/>
                  <a:ext cx="192" cy="0"/>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5" name="Line 63">
                <a:extLst>
                  <a:ext uri="{FF2B5EF4-FFF2-40B4-BE49-F238E27FC236}">
                    <a16:creationId xmlns:a16="http://schemas.microsoft.com/office/drawing/2014/main" id="{FCC0CEB2-23C9-42A6-AFE3-A447CD99A316}"/>
                  </a:ext>
                </a:extLst>
              </p:cNvPr>
              <p:cNvSpPr/>
              <p:nvPr/>
            </p:nvSpPr>
            <p:spPr>
              <a:xfrm>
                <a:off x="4533" y="2352"/>
                <a:ext cx="0" cy="672"/>
              </a:xfrm>
              <a:prstGeom prst="line">
                <a:avLst/>
              </a:prstGeom>
              <a:ln w="38100" cap="flat" cmpd="sng">
                <a:solidFill>
                  <a:srgbClr val="33CC33"/>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Line 64">
                <a:extLst>
                  <a:ext uri="{FF2B5EF4-FFF2-40B4-BE49-F238E27FC236}">
                    <a16:creationId xmlns:a16="http://schemas.microsoft.com/office/drawing/2014/main" id="{51C5433F-607C-4099-8289-655A43414B7B}"/>
                  </a:ext>
                </a:extLst>
              </p:cNvPr>
              <p:cNvSpPr/>
              <p:nvPr/>
            </p:nvSpPr>
            <p:spPr>
              <a:xfrm flipV="1">
                <a:off x="3390" y="1878"/>
                <a:ext cx="0" cy="576"/>
              </a:xfrm>
              <a:prstGeom prst="line">
                <a:avLst/>
              </a:prstGeom>
              <a:ln w="38100" cap="flat" cmpd="sng">
                <a:solidFill>
                  <a:srgbClr val="33CC33"/>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Line 65">
                <a:extLst>
                  <a:ext uri="{FF2B5EF4-FFF2-40B4-BE49-F238E27FC236}">
                    <a16:creationId xmlns:a16="http://schemas.microsoft.com/office/drawing/2014/main" id="{9E55EF91-CD46-43CC-9E2A-D792ACF8B737}"/>
                  </a:ext>
                </a:extLst>
              </p:cNvPr>
              <p:cNvSpPr/>
              <p:nvPr/>
            </p:nvSpPr>
            <p:spPr>
              <a:xfrm>
                <a:off x="4530" y="1884"/>
                <a:ext cx="0" cy="288"/>
              </a:xfrm>
              <a:prstGeom prst="line">
                <a:avLst/>
              </a:prstGeom>
              <a:ln w="38100" cap="flat" cmpd="sng">
                <a:solidFill>
                  <a:srgbClr val="33CC33"/>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Line 66">
                <a:extLst>
                  <a:ext uri="{FF2B5EF4-FFF2-40B4-BE49-F238E27FC236}">
                    <a16:creationId xmlns:a16="http://schemas.microsoft.com/office/drawing/2014/main" id="{1B1A8692-28A8-43A1-8C08-F79F38026A4D}"/>
                  </a:ext>
                </a:extLst>
              </p:cNvPr>
              <p:cNvSpPr/>
              <p:nvPr/>
            </p:nvSpPr>
            <p:spPr>
              <a:xfrm flipH="1">
                <a:off x="3381" y="1872"/>
                <a:ext cx="1152" cy="0"/>
              </a:xfrm>
              <a:prstGeom prst="line">
                <a:avLst/>
              </a:prstGeom>
              <a:ln w="38100" cap="flat" cmpd="sng">
                <a:solidFill>
                  <a:srgbClr val="33CC33"/>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Group 67">
              <a:extLst>
                <a:ext uri="{FF2B5EF4-FFF2-40B4-BE49-F238E27FC236}">
                  <a16:creationId xmlns:a16="http://schemas.microsoft.com/office/drawing/2014/main" id="{82BAC14C-0FC0-4EF9-A014-619FCCC4A5F0}"/>
                </a:ext>
              </a:extLst>
            </p:cNvPr>
            <p:cNvGrpSpPr/>
            <p:nvPr/>
          </p:nvGrpSpPr>
          <p:grpSpPr>
            <a:xfrm>
              <a:off x="2880" y="2160"/>
              <a:ext cx="272" cy="167"/>
              <a:chOff x="839" y="1403"/>
              <a:chExt cx="272" cy="167"/>
            </a:xfrm>
          </p:grpSpPr>
          <p:sp>
            <p:nvSpPr>
              <p:cNvPr id="68" name="Line 68">
                <a:extLst>
                  <a:ext uri="{FF2B5EF4-FFF2-40B4-BE49-F238E27FC236}">
                    <a16:creationId xmlns:a16="http://schemas.microsoft.com/office/drawing/2014/main" id="{17D944EC-EE66-434E-B825-92B3A1F6A8CA}"/>
                  </a:ext>
                </a:extLst>
              </p:cNvPr>
              <p:cNvSpPr/>
              <p:nvPr/>
            </p:nvSpPr>
            <p:spPr>
              <a:xfrm>
                <a:off x="839" y="1434"/>
                <a:ext cx="0"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Line 69">
                <a:extLst>
                  <a:ext uri="{FF2B5EF4-FFF2-40B4-BE49-F238E27FC236}">
                    <a16:creationId xmlns:a16="http://schemas.microsoft.com/office/drawing/2014/main" id="{6D115080-0269-4C51-8636-A3C895A0EBBE}"/>
                  </a:ext>
                </a:extLst>
              </p:cNvPr>
              <p:cNvSpPr/>
              <p:nvPr/>
            </p:nvSpPr>
            <p:spPr>
              <a:xfrm>
                <a:off x="1111" y="1434"/>
                <a:ext cx="0"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Line 70">
                <a:extLst>
                  <a:ext uri="{FF2B5EF4-FFF2-40B4-BE49-F238E27FC236}">
                    <a16:creationId xmlns:a16="http://schemas.microsoft.com/office/drawing/2014/main" id="{F7419F7F-6C9E-44E9-80C8-B9202D01E8D2}"/>
                  </a:ext>
                </a:extLst>
              </p:cNvPr>
              <p:cNvSpPr/>
              <p:nvPr/>
            </p:nvSpPr>
            <p:spPr>
              <a:xfrm>
                <a:off x="839" y="1434"/>
                <a:ext cx="272"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Line 71">
                <a:extLst>
                  <a:ext uri="{FF2B5EF4-FFF2-40B4-BE49-F238E27FC236}">
                    <a16:creationId xmlns:a16="http://schemas.microsoft.com/office/drawing/2014/main" id="{643D1B87-7220-42EC-AE4F-A7EF16EC2E66}"/>
                  </a:ext>
                </a:extLst>
              </p:cNvPr>
              <p:cNvSpPr/>
              <p:nvPr/>
            </p:nvSpPr>
            <p:spPr>
              <a:xfrm flipH="1">
                <a:off x="839" y="1434"/>
                <a:ext cx="272"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Line 72">
                <a:extLst>
                  <a:ext uri="{FF2B5EF4-FFF2-40B4-BE49-F238E27FC236}">
                    <a16:creationId xmlns:a16="http://schemas.microsoft.com/office/drawing/2014/main" id="{37DA80F4-8BE3-40A2-AEA2-7E0C4961857F}"/>
                  </a:ext>
                </a:extLst>
              </p:cNvPr>
              <p:cNvSpPr/>
              <p:nvPr/>
            </p:nvSpPr>
            <p:spPr>
              <a:xfrm>
                <a:off x="902" y="1403"/>
                <a:ext cx="136" cy="0"/>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Line 73">
                <a:extLst>
                  <a:ext uri="{FF2B5EF4-FFF2-40B4-BE49-F238E27FC236}">
                    <a16:creationId xmlns:a16="http://schemas.microsoft.com/office/drawing/2014/main" id="{61D81835-778D-4C20-94EA-51348B3A105E}"/>
                  </a:ext>
                </a:extLst>
              </p:cNvPr>
              <p:cNvSpPr/>
              <p:nvPr/>
            </p:nvSpPr>
            <p:spPr>
              <a:xfrm>
                <a:off x="968" y="1403"/>
                <a:ext cx="0" cy="91"/>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5" name="Group 74">
              <a:extLst>
                <a:ext uri="{FF2B5EF4-FFF2-40B4-BE49-F238E27FC236}">
                  <a16:creationId xmlns:a16="http://schemas.microsoft.com/office/drawing/2014/main" id="{AADD4C0C-ECEC-4947-8CFF-F01E74479FDE}"/>
                </a:ext>
              </a:extLst>
            </p:cNvPr>
            <p:cNvGrpSpPr/>
            <p:nvPr/>
          </p:nvGrpSpPr>
          <p:grpSpPr>
            <a:xfrm>
              <a:off x="3515" y="2160"/>
              <a:ext cx="272" cy="167"/>
              <a:chOff x="839" y="1403"/>
              <a:chExt cx="272" cy="167"/>
            </a:xfrm>
          </p:grpSpPr>
          <p:sp>
            <p:nvSpPr>
              <p:cNvPr id="62" name="Line 75">
                <a:extLst>
                  <a:ext uri="{FF2B5EF4-FFF2-40B4-BE49-F238E27FC236}">
                    <a16:creationId xmlns:a16="http://schemas.microsoft.com/office/drawing/2014/main" id="{07C21B5B-FA52-499F-99E1-912FBBCD95C3}"/>
                  </a:ext>
                </a:extLst>
              </p:cNvPr>
              <p:cNvSpPr/>
              <p:nvPr/>
            </p:nvSpPr>
            <p:spPr>
              <a:xfrm>
                <a:off x="839" y="1434"/>
                <a:ext cx="0"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Line 76">
                <a:extLst>
                  <a:ext uri="{FF2B5EF4-FFF2-40B4-BE49-F238E27FC236}">
                    <a16:creationId xmlns:a16="http://schemas.microsoft.com/office/drawing/2014/main" id="{6DC15F73-493F-45E6-97E4-70CFC6A11C9D}"/>
                  </a:ext>
                </a:extLst>
              </p:cNvPr>
              <p:cNvSpPr/>
              <p:nvPr/>
            </p:nvSpPr>
            <p:spPr>
              <a:xfrm>
                <a:off x="1111" y="1434"/>
                <a:ext cx="0"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Line 77">
                <a:extLst>
                  <a:ext uri="{FF2B5EF4-FFF2-40B4-BE49-F238E27FC236}">
                    <a16:creationId xmlns:a16="http://schemas.microsoft.com/office/drawing/2014/main" id="{BFBC5697-690C-4200-A664-DDB3055E6FC7}"/>
                  </a:ext>
                </a:extLst>
              </p:cNvPr>
              <p:cNvSpPr/>
              <p:nvPr/>
            </p:nvSpPr>
            <p:spPr>
              <a:xfrm>
                <a:off x="839" y="1434"/>
                <a:ext cx="272"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Line 78">
                <a:extLst>
                  <a:ext uri="{FF2B5EF4-FFF2-40B4-BE49-F238E27FC236}">
                    <a16:creationId xmlns:a16="http://schemas.microsoft.com/office/drawing/2014/main" id="{CF9DD7DB-6FA1-4880-9356-415D6EBA34F8}"/>
                  </a:ext>
                </a:extLst>
              </p:cNvPr>
              <p:cNvSpPr/>
              <p:nvPr/>
            </p:nvSpPr>
            <p:spPr>
              <a:xfrm flipH="1">
                <a:off x="839" y="1434"/>
                <a:ext cx="272" cy="136"/>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Line 79">
                <a:extLst>
                  <a:ext uri="{FF2B5EF4-FFF2-40B4-BE49-F238E27FC236}">
                    <a16:creationId xmlns:a16="http://schemas.microsoft.com/office/drawing/2014/main" id="{3A9BC088-5E68-401E-A8B2-43A460BCEF7F}"/>
                  </a:ext>
                </a:extLst>
              </p:cNvPr>
              <p:cNvSpPr/>
              <p:nvPr/>
            </p:nvSpPr>
            <p:spPr>
              <a:xfrm>
                <a:off x="902" y="1403"/>
                <a:ext cx="136" cy="0"/>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Line 80">
                <a:extLst>
                  <a:ext uri="{FF2B5EF4-FFF2-40B4-BE49-F238E27FC236}">
                    <a16:creationId xmlns:a16="http://schemas.microsoft.com/office/drawing/2014/main" id="{9795A1C1-DAD9-4450-8E15-A88C845FC4B2}"/>
                  </a:ext>
                </a:extLst>
              </p:cNvPr>
              <p:cNvSpPr/>
              <p:nvPr/>
            </p:nvSpPr>
            <p:spPr>
              <a:xfrm>
                <a:off x="968" y="1403"/>
                <a:ext cx="0" cy="91"/>
              </a:xfrm>
              <a:prstGeom prst="line">
                <a:avLst/>
              </a:prstGeom>
              <a:ln w="9525" cap="flat" cmpd="sng">
                <a:solidFill>
                  <a:schemeClr val="accent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6" name="Line 81">
              <a:extLst>
                <a:ext uri="{FF2B5EF4-FFF2-40B4-BE49-F238E27FC236}">
                  <a16:creationId xmlns:a16="http://schemas.microsoft.com/office/drawing/2014/main" id="{16431C49-417B-48EF-9D66-F8909EAE19A9}"/>
                </a:ext>
              </a:extLst>
            </p:cNvPr>
            <p:cNvSpPr/>
            <p:nvPr/>
          </p:nvSpPr>
          <p:spPr>
            <a:xfrm>
              <a:off x="2608" y="2251"/>
              <a:ext cx="272" cy="0"/>
            </a:xfrm>
            <a:prstGeom prst="line">
              <a:avLst/>
            </a:prstGeom>
            <a:ln w="28575" cap="flat" cmpd="sng">
              <a:solidFill>
                <a:srgbClr val="0066FF"/>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Line 82">
              <a:extLst>
                <a:ext uri="{FF2B5EF4-FFF2-40B4-BE49-F238E27FC236}">
                  <a16:creationId xmlns:a16="http://schemas.microsoft.com/office/drawing/2014/main" id="{C3A6E008-9C70-42EC-BD08-9D8A56E33D4C}"/>
                </a:ext>
              </a:extLst>
            </p:cNvPr>
            <p:cNvSpPr/>
            <p:nvPr/>
          </p:nvSpPr>
          <p:spPr>
            <a:xfrm>
              <a:off x="3152" y="2251"/>
              <a:ext cx="91" cy="0"/>
            </a:xfrm>
            <a:prstGeom prst="line">
              <a:avLst/>
            </a:prstGeom>
            <a:ln w="28575" cap="flat" cmpd="sng">
              <a:solidFill>
                <a:srgbClr val="0066FF"/>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Line 83">
              <a:extLst>
                <a:ext uri="{FF2B5EF4-FFF2-40B4-BE49-F238E27FC236}">
                  <a16:creationId xmlns:a16="http://schemas.microsoft.com/office/drawing/2014/main" id="{35520CEF-C3C8-48A1-89C8-AFF2D2C900D8}"/>
                </a:ext>
              </a:extLst>
            </p:cNvPr>
            <p:cNvSpPr/>
            <p:nvPr/>
          </p:nvSpPr>
          <p:spPr>
            <a:xfrm>
              <a:off x="3787" y="2251"/>
              <a:ext cx="182" cy="0"/>
            </a:xfrm>
            <a:prstGeom prst="line">
              <a:avLst/>
            </a:prstGeom>
            <a:ln w="28575" cap="flat" cmpd="sng">
              <a:solidFill>
                <a:srgbClr val="0066FF"/>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Line 84">
              <a:extLst>
                <a:ext uri="{FF2B5EF4-FFF2-40B4-BE49-F238E27FC236}">
                  <a16:creationId xmlns:a16="http://schemas.microsoft.com/office/drawing/2014/main" id="{00E7E0BC-EFE3-46A8-A00E-0B90E4C8B3F2}"/>
                </a:ext>
              </a:extLst>
            </p:cNvPr>
            <p:cNvSpPr/>
            <p:nvPr/>
          </p:nvSpPr>
          <p:spPr>
            <a:xfrm flipH="1">
              <a:off x="3470" y="2251"/>
              <a:ext cx="45" cy="0"/>
            </a:xfrm>
            <a:prstGeom prst="line">
              <a:avLst/>
            </a:prstGeom>
            <a:ln w="28575" cap="flat" cmpd="sng">
              <a:solidFill>
                <a:srgbClr val="0066FF"/>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Line 85">
              <a:extLst>
                <a:ext uri="{FF2B5EF4-FFF2-40B4-BE49-F238E27FC236}">
                  <a16:creationId xmlns:a16="http://schemas.microsoft.com/office/drawing/2014/main" id="{18C67AF4-B786-4229-A574-B61656DCEC6D}"/>
                </a:ext>
              </a:extLst>
            </p:cNvPr>
            <p:cNvSpPr/>
            <p:nvPr/>
          </p:nvSpPr>
          <p:spPr>
            <a:xfrm>
              <a:off x="3470" y="2251"/>
              <a:ext cx="0" cy="227"/>
            </a:xfrm>
            <a:prstGeom prst="line">
              <a:avLst/>
            </a:prstGeom>
            <a:ln w="28575" cap="flat" cmpd="sng">
              <a:solidFill>
                <a:srgbClr val="0066FF"/>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Line 86">
              <a:extLst>
                <a:ext uri="{FF2B5EF4-FFF2-40B4-BE49-F238E27FC236}">
                  <a16:creationId xmlns:a16="http://schemas.microsoft.com/office/drawing/2014/main" id="{7D8F74B5-51E5-4F51-9804-300F8DC5B4D6}"/>
                </a:ext>
              </a:extLst>
            </p:cNvPr>
            <p:cNvSpPr/>
            <p:nvPr/>
          </p:nvSpPr>
          <p:spPr>
            <a:xfrm>
              <a:off x="3243" y="2251"/>
              <a:ext cx="0" cy="227"/>
            </a:xfrm>
            <a:prstGeom prst="line">
              <a:avLst/>
            </a:prstGeom>
            <a:ln w="28575" cap="flat" cmpd="sng">
              <a:solidFill>
                <a:srgbClr val="0066FF"/>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1" name="Text Box 11">
            <a:extLst>
              <a:ext uri="{FF2B5EF4-FFF2-40B4-BE49-F238E27FC236}">
                <a16:creationId xmlns:a16="http://schemas.microsoft.com/office/drawing/2014/main" id="{9E40C1FA-D382-4F39-AD93-9CB2E8A3D4F3}"/>
              </a:ext>
            </a:extLst>
          </p:cNvPr>
          <p:cNvSpPr txBox="1"/>
          <p:nvPr/>
        </p:nvSpPr>
        <p:spPr>
          <a:xfrm>
            <a:off x="0" y="2243078"/>
            <a:ext cx="9144000" cy="400110"/>
          </a:xfrm>
          <a:prstGeom prst="rect">
            <a:avLst/>
          </a:prstGeom>
          <a:noFill/>
          <a:ln w="9525">
            <a:noFill/>
          </a:ln>
        </p:spPr>
        <p:txBody>
          <a:bodyPr wrap="square">
            <a:spAutoFit/>
          </a:bodyPr>
          <a:lstStyle/>
          <a:p>
            <a:pPr algn="ctr">
              <a:spcBef>
                <a:spcPct val="5000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工业上：混酸配制示意图</a:t>
            </a:r>
          </a:p>
        </p:txBody>
      </p:sp>
    </p:spTree>
    <p:extLst>
      <p:ext uri="{BB962C8B-B14F-4D97-AF65-F5344CB8AC3E}">
        <p14:creationId xmlns:p14="http://schemas.microsoft.com/office/powerpoint/2010/main" val="227875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p:cNvSpPr>
          <p:nvPr>
            <p:ph idx="1"/>
          </p:nvPr>
        </p:nvSpPr>
        <p:spPr>
          <a:xfrm>
            <a:off x="0" y="980728"/>
            <a:ext cx="9036496" cy="1224136"/>
          </a:xfrm>
        </p:spPr>
        <p:txBody>
          <a:bodyPr vert="horz" wrap="square" lIns="91440" tIns="45720" rIns="91440" bIns="45720" anchor="t" anchorCtr="0"/>
          <a:lstStyle/>
          <a:p>
            <a:pPr marL="571500" indent="-571500" algn="just" eaLnBrk="1" hangingPunct="1">
              <a:lnSpc>
                <a:spcPct val="125000"/>
              </a:lnSpc>
              <a:spcBef>
                <a:spcPts val="0"/>
              </a:spcBef>
              <a:buNone/>
            </a:pPr>
            <a:r>
              <a:rPr lang="en-US" altLang="zh-CN" sz="3200" b="1" dirty="0">
                <a:solidFill>
                  <a:srgbClr val="C00000"/>
                </a:solidFill>
                <a:ea typeface="微软雅黑" panose="020B0503020204020204" pitchFamily="34" charset="-122"/>
                <a:sym typeface="微软雅黑" panose="020B0503020204020204" pitchFamily="34" charset="-122"/>
              </a:rPr>
              <a:t>3</a:t>
            </a:r>
            <a:r>
              <a:rPr lang="zh-CN" altLang="en-US" sz="3200" b="1" dirty="0">
                <a:solidFill>
                  <a:srgbClr val="C00000"/>
                </a:solidFill>
                <a:ea typeface="微软雅黑" panose="020B0503020204020204" pitchFamily="34" charset="-122"/>
                <a:sym typeface="微软雅黑" panose="020B0503020204020204" pitchFamily="34" charset="-122"/>
              </a:rPr>
              <a:t>、要求</a:t>
            </a:r>
          </a:p>
          <a:p>
            <a:pPr algn="just" eaLnBrk="1" hangingPunct="1">
              <a:lnSpc>
                <a:spcPct val="125000"/>
              </a:lnSpc>
              <a:spcBef>
                <a:spcPts val="0"/>
              </a:spcBef>
              <a:buClrTx/>
              <a:buSzPct val="100000"/>
              <a:buFont typeface="Wingdings" panose="05000000000000000000" pitchFamily="2" charset="2"/>
              <a:buChar char="l"/>
            </a:pPr>
            <a:r>
              <a:rPr lang="zh-CN" altLang="en-US" sz="2800" b="1" dirty="0">
                <a:solidFill>
                  <a:srgbClr val="000000"/>
                </a:solidFill>
                <a:ea typeface="微软雅黑" panose="020B0503020204020204" pitchFamily="34" charset="-122"/>
                <a:sym typeface="微软雅黑" panose="020B0503020204020204" pitchFamily="34" charset="-122"/>
              </a:rPr>
              <a:t>具有扎实的化工基础理论知识</a:t>
            </a:r>
            <a:endParaRPr lang="zh-CN" altLang="en-US" sz="2800" b="1" dirty="0">
              <a:ea typeface="微软雅黑" panose="020B0503020204020204" pitchFamily="34" charset="-122"/>
              <a:sym typeface="微软雅黑" panose="020B0503020204020204" pitchFamily="34" charset="-122"/>
            </a:endParaRPr>
          </a:p>
        </p:txBody>
      </p:sp>
      <p:sp>
        <p:nvSpPr>
          <p:cNvPr id="4" name="Text Box 2">
            <a:extLst>
              <a:ext uri="{FF2B5EF4-FFF2-40B4-BE49-F238E27FC236}">
                <a16:creationId xmlns:a16="http://schemas.microsoft.com/office/drawing/2014/main" id="{C31DAC6F-4805-4765-B576-A8C38BFA7D2B}"/>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grpSp>
        <p:nvGrpSpPr>
          <p:cNvPr id="5" name="Group 4">
            <a:extLst>
              <a:ext uri="{FF2B5EF4-FFF2-40B4-BE49-F238E27FC236}">
                <a16:creationId xmlns:a16="http://schemas.microsoft.com/office/drawing/2014/main" id="{6A7985E3-8B02-4E37-8E6D-5CF23FA7AB9A}"/>
              </a:ext>
            </a:extLst>
          </p:cNvPr>
          <p:cNvGrpSpPr/>
          <p:nvPr/>
        </p:nvGrpSpPr>
        <p:grpSpPr>
          <a:xfrm>
            <a:off x="1763688" y="2681882"/>
            <a:ext cx="3255963" cy="3627438"/>
            <a:chOff x="1271" y="1584"/>
            <a:chExt cx="2051" cy="2285"/>
          </a:xfrm>
        </p:grpSpPr>
        <p:grpSp>
          <p:nvGrpSpPr>
            <p:cNvPr id="6" name="Group 5">
              <a:extLst>
                <a:ext uri="{FF2B5EF4-FFF2-40B4-BE49-F238E27FC236}">
                  <a16:creationId xmlns:a16="http://schemas.microsoft.com/office/drawing/2014/main" id="{1AC972C5-AFD6-47BA-BF43-23CD940AB16B}"/>
                </a:ext>
              </a:extLst>
            </p:cNvPr>
            <p:cNvGrpSpPr/>
            <p:nvPr/>
          </p:nvGrpSpPr>
          <p:grpSpPr>
            <a:xfrm>
              <a:off x="1752" y="1680"/>
              <a:ext cx="288" cy="1648"/>
              <a:chOff x="2700" y="3987"/>
              <a:chExt cx="720" cy="4120"/>
            </a:xfrm>
          </p:grpSpPr>
          <p:sp>
            <p:nvSpPr>
              <p:cNvPr id="21" name="Oval 6">
                <a:extLst>
                  <a:ext uri="{FF2B5EF4-FFF2-40B4-BE49-F238E27FC236}">
                    <a16:creationId xmlns:a16="http://schemas.microsoft.com/office/drawing/2014/main" id="{CD1E1CF1-8EF5-4440-9CF7-059B37329A75}"/>
                  </a:ext>
                </a:extLst>
              </p:cNvPr>
              <p:cNvSpPr/>
              <p:nvPr/>
            </p:nvSpPr>
            <p:spPr>
              <a:xfrm>
                <a:off x="2700" y="3987"/>
                <a:ext cx="720" cy="468"/>
              </a:xfrm>
              <a:prstGeom prst="ellipse">
                <a:avLst/>
              </a:prstGeom>
              <a:solidFill>
                <a:srgbClr val="FFFFFF"/>
              </a:solidFill>
              <a:ln w="9525" cap="flat" cmpd="sng">
                <a:solidFill>
                  <a:srgbClr val="000000"/>
                </a:solidFill>
                <a:prstDash val="solid"/>
                <a:headEnd type="none" w="med" len="med"/>
                <a:tailEnd type="none" w="med" len="med"/>
              </a:ln>
            </p:spPr>
            <p:txBody>
              <a:bodyPr/>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2" name="Oval 7">
                <a:extLst>
                  <a:ext uri="{FF2B5EF4-FFF2-40B4-BE49-F238E27FC236}">
                    <a16:creationId xmlns:a16="http://schemas.microsoft.com/office/drawing/2014/main" id="{F94FE323-177F-43AF-8E32-A98625C92746}"/>
                  </a:ext>
                </a:extLst>
              </p:cNvPr>
              <p:cNvSpPr/>
              <p:nvPr/>
            </p:nvSpPr>
            <p:spPr>
              <a:xfrm>
                <a:off x="2700" y="7639"/>
                <a:ext cx="720" cy="468"/>
              </a:xfrm>
              <a:prstGeom prst="ellipse">
                <a:avLst/>
              </a:prstGeom>
              <a:solidFill>
                <a:srgbClr val="FFFFFF"/>
              </a:solidFill>
              <a:ln w="9525" cap="flat" cmpd="sng">
                <a:solidFill>
                  <a:srgbClr val="000000"/>
                </a:solidFill>
                <a:prstDash val="solid"/>
                <a:headEnd type="none" w="med" len="med"/>
                <a:tailEnd type="none" w="med" len="med"/>
              </a:ln>
            </p:spPr>
            <p:txBody>
              <a:bodyPr/>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3" name="Rectangle 8">
                <a:extLst>
                  <a:ext uri="{FF2B5EF4-FFF2-40B4-BE49-F238E27FC236}">
                    <a16:creationId xmlns:a16="http://schemas.microsoft.com/office/drawing/2014/main" id="{3C3A0099-A7B5-4AAF-A9D8-D9326DE2AB62}"/>
                  </a:ext>
                </a:extLst>
              </p:cNvPr>
              <p:cNvSpPr/>
              <p:nvPr/>
            </p:nvSpPr>
            <p:spPr>
              <a:xfrm>
                <a:off x="2700" y="4248"/>
                <a:ext cx="720" cy="35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sp>
          <p:nvSpPr>
            <p:cNvPr id="7" name="Line 9">
              <a:extLst>
                <a:ext uri="{FF2B5EF4-FFF2-40B4-BE49-F238E27FC236}">
                  <a16:creationId xmlns:a16="http://schemas.microsoft.com/office/drawing/2014/main" id="{E6C5C887-3242-43F0-8F60-332CC18550F8}"/>
                </a:ext>
              </a:extLst>
            </p:cNvPr>
            <p:cNvSpPr/>
            <p:nvPr/>
          </p:nvSpPr>
          <p:spPr>
            <a:xfrm>
              <a:off x="1464" y="2596"/>
              <a:ext cx="288" cy="0"/>
            </a:xfrm>
            <a:prstGeom prst="line">
              <a:avLst/>
            </a:prstGeom>
            <a:ln w="9525" cap="flat" cmpd="sng">
              <a:solidFill>
                <a:srgbClr val="000000"/>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Line 10">
              <a:extLst>
                <a:ext uri="{FF2B5EF4-FFF2-40B4-BE49-F238E27FC236}">
                  <a16:creationId xmlns:a16="http://schemas.microsoft.com/office/drawing/2014/main" id="{2E455EC3-DC00-4D04-8FD2-640F3075C1B2}"/>
                </a:ext>
              </a:extLst>
            </p:cNvPr>
            <p:cNvSpPr/>
            <p:nvPr/>
          </p:nvSpPr>
          <p:spPr>
            <a:xfrm>
              <a:off x="2040" y="1909"/>
              <a:ext cx="360" cy="0"/>
            </a:xfrm>
            <a:prstGeom prst="line">
              <a:avLst/>
            </a:prstGeom>
            <a:ln w="9525" cap="flat" cmpd="sng">
              <a:solidFill>
                <a:srgbClr val="000000"/>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Line 11">
              <a:extLst>
                <a:ext uri="{FF2B5EF4-FFF2-40B4-BE49-F238E27FC236}">
                  <a16:creationId xmlns:a16="http://schemas.microsoft.com/office/drawing/2014/main" id="{6ACFA0D5-399D-4E9F-A1EC-97326A577706}"/>
                </a:ext>
              </a:extLst>
            </p:cNvPr>
            <p:cNvSpPr/>
            <p:nvPr/>
          </p:nvSpPr>
          <p:spPr>
            <a:xfrm>
              <a:off x="2040" y="3095"/>
              <a:ext cx="576" cy="0"/>
            </a:xfrm>
            <a:prstGeom prst="line">
              <a:avLst/>
            </a:prstGeom>
            <a:ln w="9525" cap="flat" cmpd="sng">
              <a:solidFill>
                <a:srgbClr val="000000"/>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 Box 12">
              <a:extLst>
                <a:ext uri="{FF2B5EF4-FFF2-40B4-BE49-F238E27FC236}">
                  <a16:creationId xmlns:a16="http://schemas.microsoft.com/office/drawing/2014/main" id="{5C7B0F91-2B27-40F6-BE5A-D00FC4A68044}"/>
                </a:ext>
              </a:extLst>
            </p:cNvPr>
            <p:cNvSpPr txBox="1"/>
            <p:nvPr/>
          </p:nvSpPr>
          <p:spPr>
            <a:xfrm>
              <a:off x="1271" y="2345"/>
              <a:ext cx="648" cy="250"/>
            </a:xfrm>
            <a:prstGeom prst="rect">
              <a:avLst/>
            </a:prstGeom>
            <a:noFill/>
            <a:ln w="9525">
              <a:noFill/>
            </a:ln>
          </p:spPr>
          <p:txBody>
            <a:bodyPr/>
            <a:lstStyle/>
            <a:p>
              <a:pPr>
                <a:spcBef>
                  <a:spcPct val="5000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 B C</a:t>
              </a:r>
            </a:p>
          </p:txBody>
        </p:sp>
        <p:grpSp>
          <p:nvGrpSpPr>
            <p:cNvPr id="11" name="Group 13">
              <a:extLst>
                <a:ext uri="{FF2B5EF4-FFF2-40B4-BE49-F238E27FC236}">
                  <a16:creationId xmlns:a16="http://schemas.microsoft.com/office/drawing/2014/main" id="{E48D449D-59C2-4A52-9E13-143FD962E78B}"/>
                </a:ext>
              </a:extLst>
            </p:cNvPr>
            <p:cNvGrpSpPr/>
            <p:nvPr/>
          </p:nvGrpSpPr>
          <p:grpSpPr>
            <a:xfrm>
              <a:off x="2616" y="2221"/>
              <a:ext cx="288" cy="1648"/>
              <a:chOff x="2700" y="3987"/>
              <a:chExt cx="720" cy="4120"/>
            </a:xfrm>
          </p:grpSpPr>
          <p:sp>
            <p:nvSpPr>
              <p:cNvPr id="18" name="Oval 14">
                <a:extLst>
                  <a:ext uri="{FF2B5EF4-FFF2-40B4-BE49-F238E27FC236}">
                    <a16:creationId xmlns:a16="http://schemas.microsoft.com/office/drawing/2014/main" id="{8A75E9CF-B9F9-411F-B9F3-A8ABEFE881AF}"/>
                  </a:ext>
                </a:extLst>
              </p:cNvPr>
              <p:cNvSpPr/>
              <p:nvPr/>
            </p:nvSpPr>
            <p:spPr>
              <a:xfrm>
                <a:off x="2700" y="3987"/>
                <a:ext cx="720" cy="468"/>
              </a:xfrm>
              <a:prstGeom prst="ellipse">
                <a:avLst/>
              </a:prstGeom>
              <a:solidFill>
                <a:srgbClr val="FFFFFF"/>
              </a:solidFill>
              <a:ln w="9525" cap="flat" cmpd="sng">
                <a:solidFill>
                  <a:srgbClr val="000000"/>
                </a:solidFill>
                <a:prstDash val="solid"/>
                <a:headEnd type="none" w="med" len="med"/>
                <a:tailEnd type="none" w="med" len="med"/>
              </a:ln>
            </p:spPr>
            <p:txBody>
              <a:bodyPr/>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9" name="Oval 15">
                <a:extLst>
                  <a:ext uri="{FF2B5EF4-FFF2-40B4-BE49-F238E27FC236}">
                    <a16:creationId xmlns:a16="http://schemas.microsoft.com/office/drawing/2014/main" id="{2CB3BC28-FD6A-43FE-AA43-2E35E8D7BCD2}"/>
                  </a:ext>
                </a:extLst>
              </p:cNvPr>
              <p:cNvSpPr/>
              <p:nvPr/>
            </p:nvSpPr>
            <p:spPr>
              <a:xfrm>
                <a:off x="2700" y="7639"/>
                <a:ext cx="720" cy="468"/>
              </a:xfrm>
              <a:prstGeom prst="ellipse">
                <a:avLst/>
              </a:prstGeom>
              <a:solidFill>
                <a:srgbClr val="FFFFFF"/>
              </a:solidFill>
              <a:ln w="9525" cap="flat" cmpd="sng">
                <a:solidFill>
                  <a:srgbClr val="000000"/>
                </a:solidFill>
                <a:prstDash val="solid"/>
                <a:headEnd type="none" w="med" len="med"/>
                <a:tailEnd type="none" w="med" len="med"/>
              </a:ln>
            </p:spPr>
            <p:txBody>
              <a:bodyPr/>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0" name="Rectangle 16">
                <a:extLst>
                  <a:ext uri="{FF2B5EF4-FFF2-40B4-BE49-F238E27FC236}">
                    <a16:creationId xmlns:a16="http://schemas.microsoft.com/office/drawing/2014/main" id="{85F4143B-F033-43EF-8452-C9FF0ACCE2A8}"/>
                  </a:ext>
                </a:extLst>
              </p:cNvPr>
              <p:cNvSpPr/>
              <p:nvPr/>
            </p:nvSpPr>
            <p:spPr>
              <a:xfrm>
                <a:off x="2700" y="4248"/>
                <a:ext cx="720" cy="35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sp>
          <p:nvSpPr>
            <p:cNvPr id="12" name="Line 17">
              <a:extLst>
                <a:ext uri="{FF2B5EF4-FFF2-40B4-BE49-F238E27FC236}">
                  <a16:creationId xmlns:a16="http://schemas.microsoft.com/office/drawing/2014/main" id="{92D001E6-1EB1-4199-90D5-7D4EB8D54555}"/>
                </a:ext>
              </a:extLst>
            </p:cNvPr>
            <p:cNvSpPr/>
            <p:nvPr/>
          </p:nvSpPr>
          <p:spPr>
            <a:xfrm>
              <a:off x="2904" y="2471"/>
              <a:ext cx="216" cy="0"/>
            </a:xfrm>
            <a:prstGeom prst="line">
              <a:avLst/>
            </a:prstGeom>
            <a:ln w="9525" cap="flat" cmpd="sng">
              <a:solidFill>
                <a:srgbClr val="000000"/>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Line 18">
              <a:extLst>
                <a:ext uri="{FF2B5EF4-FFF2-40B4-BE49-F238E27FC236}">
                  <a16:creationId xmlns:a16="http://schemas.microsoft.com/office/drawing/2014/main" id="{AF44F11B-076F-4C2E-A46B-7596DB045219}"/>
                </a:ext>
              </a:extLst>
            </p:cNvPr>
            <p:cNvSpPr/>
            <p:nvPr/>
          </p:nvSpPr>
          <p:spPr>
            <a:xfrm>
              <a:off x="2904" y="3594"/>
              <a:ext cx="144" cy="0"/>
            </a:xfrm>
            <a:prstGeom prst="line">
              <a:avLst/>
            </a:prstGeom>
            <a:ln w="9525" cap="flat" cmpd="sng">
              <a:solidFill>
                <a:srgbClr val="000000"/>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 Box 19">
              <a:extLst>
                <a:ext uri="{FF2B5EF4-FFF2-40B4-BE49-F238E27FC236}">
                  <a16:creationId xmlns:a16="http://schemas.microsoft.com/office/drawing/2014/main" id="{D8926D2C-825F-4407-81B7-88DD62F023FF}"/>
                </a:ext>
              </a:extLst>
            </p:cNvPr>
            <p:cNvSpPr txBox="1"/>
            <p:nvPr/>
          </p:nvSpPr>
          <p:spPr>
            <a:xfrm>
              <a:off x="2208" y="1584"/>
              <a:ext cx="288" cy="231"/>
            </a:xfrm>
            <a:prstGeom prst="rect">
              <a:avLst/>
            </a:prstGeom>
            <a:noFill/>
            <a:ln w="9525">
              <a:noFill/>
            </a:ln>
          </p:spPr>
          <p:txBody>
            <a:bodyPr>
              <a:spAutoFit/>
            </a:bodyPr>
            <a:lstStyle/>
            <a:p>
              <a:pPr>
                <a:spcBef>
                  <a:spcPct val="5000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a:t>
              </a:r>
            </a:p>
          </p:txBody>
        </p:sp>
        <p:sp>
          <p:nvSpPr>
            <p:cNvPr id="15" name="Text Box 20">
              <a:extLst>
                <a:ext uri="{FF2B5EF4-FFF2-40B4-BE49-F238E27FC236}">
                  <a16:creationId xmlns:a16="http://schemas.microsoft.com/office/drawing/2014/main" id="{40FCFF8D-002A-48CF-A471-C3C9710C63F1}"/>
                </a:ext>
              </a:extLst>
            </p:cNvPr>
            <p:cNvSpPr txBox="1"/>
            <p:nvPr/>
          </p:nvSpPr>
          <p:spPr>
            <a:xfrm>
              <a:off x="2112" y="2832"/>
              <a:ext cx="480" cy="231"/>
            </a:xfrm>
            <a:prstGeom prst="rect">
              <a:avLst/>
            </a:prstGeom>
            <a:noFill/>
            <a:ln w="9525">
              <a:noFill/>
            </a:ln>
          </p:spPr>
          <p:txBody>
            <a:bodyPr>
              <a:spAutoFit/>
            </a:bodyPr>
            <a:lstStyle/>
            <a:p>
              <a:pPr>
                <a:spcBef>
                  <a:spcPct val="5000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 C</a:t>
              </a:r>
            </a:p>
          </p:txBody>
        </p:sp>
        <p:sp>
          <p:nvSpPr>
            <p:cNvPr id="16" name="Text Box 21">
              <a:extLst>
                <a:ext uri="{FF2B5EF4-FFF2-40B4-BE49-F238E27FC236}">
                  <a16:creationId xmlns:a16="http://schemas.microsoft.com/office/drawing/2014/main" id="{1A3CEB7D-C8B9-4BDA-AAD6-0D940608251D}"/>
                </a:ext>
              </a:extLst>
            </p:cNvPr>
            <p:cNvSpPr txBox="1"/>
            <p:nvPr/>
          </p:nvSpPr>
          <p:spPr>
            <a:xfrm>
              <a:off x="2975" y="2189"/>
              <a:ext cx="215" cy="233"/>
            </a:xfrm>
            <a:prstGeom prst="rect">
              <a:avLst/>
            </a:prstGeom>
            <a:noFill/>
            <a:ln w="9525">
              <a:noFill/>
            </a:ln>
          </p:spPr>
          <p:txBody>
            <a:bodyPr wrap="none">
              <a:spAutoFit/>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a:t>
              </a:r>
            </a:p>
          </p:txBody>
        </p:sp>
        <p:sp>
          <p:nvSpPr>
            <p:cNvPr id="17" name="Text Box 22">
              <a:extLst>
                <a:ext uri="{FF2B5EF4-FFF2-40B4-BE49-F238E27FC236}">
                  <a16:creationId xmlns:a16="http://schemas.microsoft.com/office/drawing/2014/main" id="{DC3EEEC6-057C-49C3-9484-4EA6E1507BC6}"/>
                </a:ext>
              </a:extLst>
            </p:cNvPr>
            <p:cNvSpPr txBox="1"/>
            <p:nvPr/>
          </p:nvSpPr>
          <p:spPr>
            <a:xfrm>
              <a:off x="3072" y="3456"/>
              <a:ext cx="250" cy="231"/>
            </a:xfrm>
            <a:prstGeom prst="rect">
              <a:avLst/>
            </a:prstGeom>
            <a:noFill/>
            <a:ln w="9525">
              <a:noFill/>
            </a:ln>
          </p:spPr>
          <p:txBody>
            <a:bodyPr>
              <a:spAutoFit/>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p>
          </p:txBody>
        </p:sp>
      </p:grpSp>
      <p:grpSp>
        <p:nvGrpSpPr>
          <p:cNvPr id="24" name="Group 23">
            <a:extLst>
              <a:ext uri="{FF2B5EF4-FFF2-40B4-BE49-F238E27FC236}">
                <a16:creationId xmlns:a16="http://schemas.microsoft.com/office/drawing/2014/main" id="{73D7EBC4-19EF-4478-838B-7466AE12234D}"/>
              </a:ext>
            </a:extLst>
          </p:cNvPr>
          <p:cNvGrpSpPr/>
          <p:nvPr/>
        </p:nvGrpSpPr>
        <p:grpSpPr>
          <a:xfrm>
            <a:off x="5079976" y="3099395"/>
            <a:ext cx="2163763" cy="2616200"/>
            <a:chOff x="3360" y="1847"/>
            <a:chExt cx="1363" cy="1648"/>
          </a:xfrm>
        </p:grpSpPr>
        <p:grpSp>
          <p:nvGrpSpPr>
            <p:cNvPr id="25" name="Group 24">
              <a:extLst>
                <a:ext uri="{FF2B5EF4-FFF2-40B4-BE49-F238E27FC236}">
                  <a16:creationId xmlns:a16="http://schemas.microsoft.com/office/drawing/2014/main" id="{A64B1983-0F8B-4383-A0FC-087263C27CE4}"/>
                </a:ext>
              </a:extLst>
            </p:cNvPr>
            <p:cNvGrpSpPr/>
            <p:nvPr/>
          </p:nvGrpSpPr>
          <p:grpSpPr>
            <a:xfrm>
              <a:off x="3912" y="1847"/>
              <a:ext cx="288" cy="1648"/>
              <a:chOff x="2700" y="3987"/>
              <a:chExt cx="720" cy="4120"/>
            </a:xfrm>
          </p:grpSpPr>
          <p:sp>
            <p:nvSpPr>
              <p:cNvPr id="35" name="Oval 25">
                <a:extLst>
                  <a:ext uri="{FF2B5EF4-FFF2-40B4-BE49-F238E27FC236}">
                    <a16:creationId xmlns:a16="http://schemas.microsoft.com/office/drawing/2014/main" id="{D1E2C165-DC71-4954-BBB8-85EAC7AF9D6B}"/>
                  </a:ext>
                </a:extLst>
              </p:cNvPr>
              <p:cNvSpPr/>
              <p:nvPr/>
            </p:nvSpPr>
            <p:spPr>
              <a:xfrm>
                <a:off x="2700" y="3987"/>
                <a:ext cx="720" cy="468"/>
              </a:xfrm>
              <a:prstGeom prst="ellipse">
                <a:avLst/>
              </a:prstGeom>
              <a:solidFill>
                <a:srgbClr val="FFFFFF"/>
              </a:solidFill>
              <a:ln w="9525" cap="flat" cmpd="sng">
                <a:solidFill>
                  <a:srgbClr val="000000"/>
                </a:solidFill>
                <a:prstDash val="solid"/>
                <a:headEnd type="none" w="med" len="med"/>
                <a:tailEnd type="none" w="med" len="med"/>
              </a:ln>
            </p:spPr>
            <p:txBody>
              <a:bodyPr/>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6" name="Oval 26">
                <a:extLst>
                  <a:ext uri="{FF2B5EF4-FFF2-40B4-BE49-F238E27FC236}">
                    <a16:creationId xmlns:a16="http://schemas.microsoft.com/office/drawing/2014/main" id="{76FBCB90-9F44-45A6-AEB4-69694F320489}"/>
                  </a:ext>
                </a:extLst>
              </p:cNvPr>
              <p:cNvSpPr/>
              <p:nvPr/>
            </p:nvSpPr>
            <p:spPr>
              <a:xfrm>
                <a:off x="2700" y="7639"/>
                <a:ext cx="720" cy="468"/>
              </a:xfrm>
              <a:prstGeom prst="ellipse">
                <a:avLst/>
              </a:prstGeom>
              <a:solidFill>
                <a:srgbClr val="FFFFFF"/>
              </a:solidFill>
              <a:ln w="9525" cap="flat" cmpd="sng">
                <a:solidFill>
                  <a:srgbClr val="000000"/>
                </a:solidFill>
                <a:prstDash val="solid"/>
                <a:headEnd type="none" w="med" len="med"/>
                <a:tailEnd type="none" w="med" len="med"/>
              </a:ln>
            </p:spPr>
            <p:txBody>
              <a:bodyPr/>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7" name="Rectangle 27">
                <a:extLst>
                  <a:ext uri="{FF2B5EF4-FFF2-40B4-BE49-F238E27FC236}">
                    <a16:creationId xmlns:a16="http://schemas.microsoft.com/office/drawing/2014/main" id="{8751906D-D617-4493-B266-2C449DCAD1B5}"/>
                  </a:ext>
                </a:extLst>
              </p:cNvPr>
              <p:cNvSpPr/>
              <p:nvPr/>
            </p:nvSpPr>
            <p:spPr>
              <a:xfrm>
                <a:off x="2700" y="4248"/>
                <a:ext cx="720" cy="35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sp>
          <p:nvSpPr>
            <p:cNvPr id="26" name="Line 28">
              <a:extLst>
                <a:ext uri="{FF2B5EF4-FFF2-40B4-BE49-F238E27FC236}">
                  <a16:creationId xmlns:a16="http://schemas.microsoft.com/office/drawing/2014/main" id="{BD223B54-D6D5-49BF-8025-53FD75E07E54}"/>
                </a:ext>
              </a:extLst>
            </p:cNvPr>
            <p:cNvSpPr/>
            <p:nvPr/>
          </p:nvSpPr>
          <p:spPr>
            <a:xfrm>
              <a:off x="3408" y="2845"/>
              <a:ext cx="504" cy="0"/>
            </a:xfrm>
            <a:prstGeom prst="line">
              <a:avLst/>
            </a:prstGeom>
            <a:ln w="9525" cap="flat" cmpd="sng">
              <a:solidFill>
                <a:srgbClr val="000000"/>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Line 29">
              <a:extLst>
                <a:ext uri="{FF2B5EF4-FFF2-40B4-BE49-F238E27FC236}">
                  <a16:creationId xmlns:a16="http://schemas.microsoft.com/office/drawing/2014/main" id="{13BCDCD5-6E69-4699-9D0C-C11FC7B7BB25}"/>
                </a:ext>
              </a:extLst>
            </p:cNvPr>
            <p:cNvSpPr/>
            <p:nvPr/>
          </p:nvSpPr>
          <p:spPr>
            <a:xfrm>
              <a:off x="4200" y="2034"/>
              <a:ext cx="216" cy="0"/>
            </a:xfrm>
            <a:prstGeom prst="line">
              <a:avLst/>
            </a:prstGeom>
            <a:ln w="9525" cap="flat" cmpd="sng">
              <a:solidFill>
                <a:srgbClr val="000000"/>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Line 30">
              <a:extLst>
                <a:ext uri="{FF2B5EF4-FFF2-40B4-BE49-F238E27FC236}">
                  <a16:creationId xmlns:a16="http://schemas.microsoft.com/office/drawing/2014/main" id="{228C6ECB-E5D8-49A3-9A03-4518AD4EEB59}"/>
                </a:ext>
              </a:extLst>
            </p:cNvPr>
            <p:cNvSpPr/>
            <p:nvPr/>
          </p:nvSpPr>
          <p:spPr>
            <a:xfrm>
              <a:off x="4200" y="2346"/>
              <a:ext cx="216" cy="0"/>
            </a:xfrm>
            <a:prstGeom prst="line">
              <a:avLst/>
            </a:prstGeom>
            <a:ln w="9525" cap="flat" cmpd="sng">
              <a:solidFill>
                <a:srgbClr val="000000"/>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Line 31">
              <a:extLst>
                <a:ext uri="{FF2B5EF4-FFF2-40B4-BE49-F238E27FC236}">
                  <a16:creationId xmlns:a16="http://schemas.microsoft.com/office/drawing/2014/main" id="{9713899E-DDAA-4EA7-921A-631452DACD3C}"/>
                </a:ext>
              </a:extLst>
            </p:cNvPr>
            <p:cNvSpPr/>
            <p:nvPr/>
          </p:nvSpPr>
          <p:spPr>
            <a:xfrm>
              <a:off x="4200" y="3282"/>
              <a:ext cx="288" cy="0"/>
            </a:xfrm>
            <a:prstGeom prst="line">
              <a:avLst/>
            </a:prstGeom>
            <a:ln w="9525" cap="flat" cmpd="sng">
              <a:solidFill>
                <a:srgbClr val="000000"/>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0" name="Group 32">
              <a:extLst>
                <a:ext uri="{FF2B5EF4-FFF2-40B4-BE49-F238E27FC236}">
                  <a16:creationId xmlns:a16="http://schemas.microsoft.com/office/drawing/2014/main" id="{6CFF21F9-58D5-42CF-AD5F-9D8CDEB49DA4}"/>
                </a:ext>
              </a:extLst>
            </p:cNvPr>
            <p:cNvGrpSpPr/>
            <p:nvPr/>
          </p:nvGrpSpPr>
          <p:grpSpPr>
            <a:xfrm>
              <a:off x="3360" y="1910"/>
              <a:ext cx="1363" cy="1493"/>
              <a:chOff x="3360" y="1910"/>
              <a:chExt cx="1363" cy="1493"/>
            </a:xfrm>
          </p:grpSpPr>
          <p:sp>
            <p:nvSpPr>
              <p:cNvPr id="31" name="Text Box 33">
                <a:extLst>
                  <a:ext uri="{FF2B5EF4-FFF2-40B4-BE49-F238E27FC236}">
                    <a16:creationId xmlns:a16="http://schemas.microsoft.com/office/drawing/2014/main" id="{94E9BBF1-4DDA-48E8-9A88-FD3EDE23FEDB}"/>
                  </a:ext>
                </a:extLst>
              </p:cNvPr>
              <p:cNvSpPr txBox="1"/>
              <p:nvPr/>
            </p:nvSpPr>
            <p:spPr>
              <a:xfrm>
                <a:off x="3360" y="2544"/>
                <a:ext cx="624" cy="291"/>
              </a:xfrm>
              <a:prstGeom prst="rect">
                <a:avLst/>
              </a:prstGeom>
              <a:noFill/>
              <a:ln w="9525">
                <a:noFill/>
              </a:ln>
            </p:spPr>
            <p:txBody>
              <a:bodyPr>
                <a:spAutoFit/>
              </a:bodyPr>
              <a:lstStyle/>
              <a:p>
                <a:pPr>
                  <a:spcBef>
                    <a:spcPct val="5000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 B C</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2" name="Text Box 34">
                <a:extLst>
                  <a:ext uri="{FF2B5EF4-FFF2-40B4-BE49-F238E27FC236}">
                    <a16:creationId xmlns:a16="http://schemas.microsoft.com/office/drawing/2014/main" id="{789FC85F-9236-4C81-9B94-45C24C991727}"/>
                  </a:ext>
                </a:extLst>
              </p:cNvPr>
              <p:cNvSpPr txBox="1"/>
              <p:nvPr/>
            </p:nvSpPr>
            <p:spPr>
              <a:xfrm>
                <a:off x="4416" y="1910"/>
                <a:ext cx="225" cy="233"/>
              </a:xfrm>
              <a:prstGeom prst="rect">
                <a:avLst/>
              </a:prstGeom>
              <a:noFill/>
              <a:ln w="9525">
                <a:noFill/>
              </a:ln>
            </p:spPr>
            <p:txBody>
              <a:bodyPr wrap="none">
                <a:spAutoFit/>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a:t>
                </a:r>
              </a:p>
            </p:txBody>
          </p:sp>
          <p:sp>
            <p:nvSpPr>
              <p:cNvPr id="33" name="Text Box 35">
                <a:extLst>
                  <a:ext uri="{FF2B5EF4-FFF2-40B4-BE49-F238E27FC236}">
                    <a16:creationId xmlns:a16="http://schemas.microsoft.com/office/drawing/2014/main" id="{8BE900B1-B37B-4D03-88E8-19B712F24DFE}"/>
                  </a:ext>
                </a:extLst>
              </p:cNvPr>
              <p:cNvSpPr txBox="1"/>
              <p:nvPr/>
            </p:nvSpPr>
            <p:spPr>
              <a:xfrm>
                <a:off x="4435" y="2236"/>
                <a:ext cx="288" cy="231"/>
              </a:xfrm>
              <a:prstGeom prst="rect">
                <a:avLst/>
              </a:prstGeom>
              <a:noFill/>
              <a:ln w="9525">
                <a:noFill/>
              </a:ln>
            </p:spPr>
            <p:txBody>
              <a:bodyPr>
                <a:spAutoFit/>
              </a:bodyPr>
              <a:lstStyle/>
              <a:p>
                <a:pPr>
                  <a:spcBef>
                    <a:spcPct val="5000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a:t>
                </a:r>
              </a:p>
            </p:txBody>
          </p:sp>
          <p:sp>
            <p:nvSpPr>
              <p:cNvPr id="34" name="Text Box 36">
                <a:extLst>
                  <a:ext uri="{FF2B5EF4-FFF2-40B4-BE49-F238E27FC236}">
                    <a16:creationId xmlns:a16="http://schemas.microsoft.com/office/drawing/2014/main" id="{2F8A3D1B-3891-460E-B53F-0F04132F7A2D}"/>
                  </a:ext>
                </a:extLst>
              </p:cNvPr>
              <p:cNvSpPr txBox="1"/>
              <p:nvPr/>
            </p:nvSpPr>
            <p:spPr>
              <a:xfrm>
                <a:off x="4501" y="3170"/>
                <a:ext cx="213" cy="233"/>
              </a:xfrm>
              <a:prstGeom prst="rect">
                <a:avLst/>
              </a:prstGeom>
              <a:noFill/>
              <a:ln w="9525">
                <a:noFill/>
              </a:ln>
            </p:spPr>
            <p:txBody>
              <a:bodyPr wrap="none">
                <a:spAutoFit/>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p>
            </p:txBody>
          </p:sp>
        </p:grpSp>
      </p:grpSp>
      <p:cxnSp>
        <p:nvCxnSpPr>
          <p:cNvPr id="38" name="直接连接符 37">
            <a:extLst>
              <a:ext uri="{FF2B5EF4-FFF2-40B4-BE49-F238E27FC236}">
                <a16:creationId xmlns:a16="http://schemas.microsoft.com/office/drawing/2014/main" id="{1BC6F7D8-6034-4ACE-9C3B-A7781377CC6F}"/>
              </a:ext>
            </a:extLst>
          </p:cNvPr>
          <p:cNvCxnSpPr/>
          <p:nvPr/>
        </p:nvCxnSpPr>
        <p:spPr>
          <a:xfrm rot="-5400000" flipH="1">
            <a:off x="5330800" y="4388445"/>
            <a:ext cx="1706563" cy="1587"/>
          </a:xfrm>
          <a:prstGeom prst="line">
            <a:avLst/>
          </a:prstGeom>
          <a:ln w="9525" cap="flat" cmpd="sng">
            <a:solidFill>
              <a:schemeClr val="tx2"/>
            </a:solidFill>
            <a:prstDash val="solid"/>
            <a:miter/>
            <a:headEnd type="none" w="med" len="med"/>
            <a:tailEnd type="none" w="med" len="med"/>
          </a:ln>
        </p:spPr>
      </p:cxnSp>
    </p:spTree>
    <p:extLst>
      <p:ext uri="{BB962C8B-B14F-4D97-AF65-F5344CB8AC3E}">
        <p14:creationId xmlns:p14="http://schemas.microsoft.com/office/powerpoint/2010/main" val="378564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B7015E-A63E-4753-AA30-0E4F7A684182}"/>
              </a:ext>
            </a:extLst>
          </p:cNvPr>
          <p:cNvSpPr>
            <a:spLocks noGrp="1"/>
          </p:cNvSpPr>
          <p:nvPr>
            <p:ph idx="1"/>
          </p:nvPr>
        </p:nvSpPr>
        <p:spPr>
          <a:xfrm>
            <a:off x="0" y="980728"/>
            <a:ext cx="9036496" cy="1224136"/>
          </a:xfrm>
        </p:spPr>
        <p:txBody>
          <a:bodyPr vert="horz" wrap="square" lIns="91440" tIns="45720" rIns="91440" bIns="45720" anchor="t" anchorCtr="0"/>
          <a:lstStyle/>
          <a:p>
            <a:pPr marL="571500" indent="-571500" algn="just" eaLnBrk="1" hangingPunct="1">
              <a:lnSpc>
                <a:spcPct val="125000"/>
              </a:lnSpc>
              <a:spcBef>
                <a:spcPts val="0"/>
              </a:spcBef>
              <a:buNone/>
            </a:pPr>
            <a:r>
              <a:rPr lang="en-US" altLang="zh-CN" sz="3200" b="1" dirty="0">
                <a:solidFill>
                  <a:srgbClr val="C00000"/>
                </a:solidFill>
                <a:ea typeface="微软雅黑" panose="020B0503020204020204" pitchFamily="34" charset="-122"/>
                <a:sym typeface="微软雅黑" panose="020B0503020204020204" pitchFamily="34" charset="-122"/>
              </a:rPr>
              <a:t>3</a:t>
            </a:r>
            <a:r>
              <a:rPr lang="zh-CN" altLang="en-US" sz="3200" b="1" dirty="0">
                <a:solidFill>
                  <a:srgbClr val="C00000"/>
                </a:solidFill>
                <a:ea typeface="微软雅黑" panose="020B0503020204020204" pitchFamily="34" charset="-122"/>
                <a:sym typeface="微软雅黑" panose="020B0503020204020204" pitchFamily="34" charset="-122"/>
              </a:rPr>
              <a:t>、要求</a:t>
            </a:r>
          </a:p>
          <a:p>
            <a:pPr algn="just" eaLnBrk="1" hangingPunct="1">
              <a:lnSpc>
                <a:spcPct val="125000"/>
              </a:lnSpc>
              <a:spcBef>
                <a:spcPts val="0"/>
              </a:spcBef>
              <a:buClrTx/>
              <a:buSzPct val="100000"/>
              <a:buFont typeface="Wingdings" panose="05000000000000000000" pitchFamily="2" charset="2"/>
              <a:buChar char="l"/>
            </a:pPr>
            <a:r>
              <a:rPr lang="zh-CN" altLang="en-US" sz="2800" b="1" dirty="0">
                <a:solidFill>
                  <a:srgbClr val="000000"/>
                </a:solidFill>
                <a:ea typeface="微软雅黑" panose="020B0503020204020204" pitchFamily="34" charset="-122"/>
                <a:sym typeface="微软雅黑" panose="020B0503020204020204" pitchFamily="34" charset="-122"/>
              </a:rPr>
              <a:t>具有扎实的化工基础理论知识</a:t>
            </a:r>
            <a:endParaRPr lang="zh-CN" altLang="en-US" sz="2800" b="1" dirty="0">
              <a:ea typeface="微软雅黑" panose="020B0503020204020204" pitchFamily="34" charset="-122"/>
              <a:sym typeface="微软雅黑" panose="020B0503020204020204" pitchFamily="34" charset="-122"/>
            </a:endParaRPr>
          </a:p>
        </p:txBody>
      </p:sp>
      <p:sp>
        <p:nvSpPr>
          <p:cNvPr id="5" name="Text Box 2">
            <a:extLst>
              <a:ext uri="{FF2B5EF4-FFF2-40B4-BE49-F238E27FC236}">
                <a16:creationId xmlns:a16="http://schemas.microsoft.com/office/drawing/2014/main" id="{DFA0F31E-EFCF-4C0F-A63A-9B6E542EFB87}"/>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
        <p:nvSpPr>
          <p:cNvPr id="40" name="Text Box 2">
            <a:extLst>
              <a:ext uri="{FF2B5EF4-FFF2-40B4-BE49-F238E27FC236}">
                <a16:creationId xmlns:a16="http://schemas.microsoft.com/office/drawing/2014/main" id="{6A0D3ED6-1905-40FD-9984-FE57284BBA38}"/>
              </a:ext>
            </a:extLst>
          </p:cNvPr>
          <p:cNvSpPr txBox="1"/>
          <p:nvPr/>
        </p:nvSpPr>
        <p:spPr>
          <a:xfrm>
            <a:off x="1012007" y="2257662"/>
            <a:ext cx="5276310" cy="1099468"/>
          </a:xfrm>
          <a:prstGeom prst="rect">
            <a:avLst/>
          </a:prstGeom>
          <a:noFill/>
          <a:ln w="9525">
            <a:noFill/>
          </a:ln>
        </p:spPr>
        <p:txBody>
          <a:bodyPr wrap="square">
            <a:spAutoFit/>
          </a:bodyPr>
          <a:lstStyle/>
          <a:p>
            <a:pPr>
              <a:lnSpc>
                <a:spcPct val="125000"/>
              </a:lnSpc>
              <a:spcBef>
                <a:spcPts val="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    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   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p>
          <a:p>
            <a:pPr>
              <a:lnSpc>
                <a:spcPct val="125000"/>
              </a:lnSpc>
              <a:spcBef>
                <a:spcPts val="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    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   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p>
          <a:p>
            <a:pPr>
              <a:lnSpc>
                <a:spcPct val="125000"/>
              </a:lnSpc>
              <a:spcBef>
                <a:spcPts val="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    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a:t>
            </a:r>
          </a:p>
        </p:txBody>
      </p:sp>
      <p:grpSp>
        <p:nvGrpSpPr>
          <p:cNvPr id="41" name="Group 3">
            <a:extLst>
              <a:ext uri="{FF2B5EF4-FFF2-40B4-BE49-F238E27FC236}">
                <a16:creationId xmlns:a16="http://schemas.microsoft.com/office/drawing/2014/main" id="{6CF04DEC-D8A1-4193-B65B-8C82D3DFDD0A}"/>
              </a:ext>
            </a:extLst>
          </p:cNvPr>
          <p:cNvGrpSpPr/>
          <p:nvPr/>
        </p:nvGrpSpPr>
        <p:grpSpPr>
          <a:xfrm>
            <a:off x="1120769" y="5323986"/>
            <a:ext cx="6553200" cy="1398762"/>
            <a:chOff x="376" y="1664"/>
            <a:chExt cx="4128" cy="952"/>
          </a:xfrm>
        </p:grpSpPr>
        <p:sp>
          <p:nvSpPr>
            <p:cNvPr id="42" name="Rectangle 4">
              <a:extLst>
                <a:ext uri="{FF2B5EF4-FFF2-40B4-BE49-F238E27FC236}">
                  <a16:creationId xmlns:a16="http://schemas.microsoft.com/office/drawing/2014/main" id="{A392E9BA-A43A-4E93-94CF-0ED82E6BF92C}"/>
                </a:ext>
              </a:extLst>
            </p:cNvPr>
            <p:cNvSpPr/>
            <p:nvPr/>
          </p:nvSpPr>
          <p:spPr>
            <a:xfrm>
              <a:off x="1737" y="2112"/>
              <a:ext cx="2767" cy="504"/>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p>
              <a:pPr algn="ct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43" name="Line 5">
              <a:extLst>
                <a:ext uri="{FF2B5EF4-FFF2-40B4-BE49-F238E27FC236}">
                  <a16:creationId xmlns:a16="http://schemas.microsoft.com/office/drawing/2014/main" id="{418A32F9-C865-4B55-8D1F-EBF2D6D404CD}"/>
                </a:ext>
              </a:extLst>
            </p:cNvPr>
            <p:cNvSpPr/>
            <p:nvPr/>
          </p:nvSpPr>
          <p:spPr>
            <a:xfrm>
              <a:off x="1200" y="1824"/>
              <a:ext cx="2544" cy="0"/>
            </a:xfrm>
            <a:prstGeom prst="line">
              <a:avLst/>
            </a:prstGeom>
            <a:ln w="2857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Line 6">
              <a:extLst>
                <a:ext uri="{FF2B5EF4-FFF2-40B4-BE49-F238E27FC236}">
                  <a16:creationId xmlns:a16="http://schemas.microsoft.com/office/drawing/2014/main" id="{97BD87E4-CA56-489E-A27B-640DF4A16124}"/>
                </a:ext>
              </a:extLst>
            </p:cNvPr>
            <p:cNvSpPr/>
            <p:nvPr/>
          </p:nvSpPr>
          <p:spPr>
            <a:xfrm>
              <a:off x="3736" y="1824"/>
              <a:ext cx="0" cy="288"/>
            </a:xfrm>
            <a:prstGeom prst="line">
              <a:avLst/>
            </a:prstGeom>
            <a:ln w="2857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Line 7">
              <a:extLst>
                <a:ext uri="{FF2B5EF4-FFF2-40B4-BE49-F238E27FC236}">
                  <a16:creationId xmlns:a16="http://schemas.microsoft.com/office/drawing/2014/main" id="{2513C224-FD3F-47D9-A1D8-47DC4FFB6A24}"/>
                </a:ext>
              </a:extLst>
            </p:cNvPr>
            <p:cNvSpPr/>
            <p:nvPr/>
          </p:nvSpPr>
          <p:spPr>
            <a:xfrm>
              <a:off x="2832" y="1824"/>
              <a:ext cx="0" cy="288"/>
            </a:xfrm>
            <a:prstGeom prst="line">
              <a:avLst/>
            </a:prstGeom>
            <a:ln w="2857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Line 8">
              <a:extLst>
                <a:ext uri="{FF2B5EF4-FFF2-40B4-BE49-F238E27FC236}">
                  <a16:creationId xmlns:a16="http://schemas.microsoft.com/office/drawing/2014/main" id="{D92BAFF1-7606-4D86-8AA6-ACF319949CD8}"/>
                </a:ext>
              </a:extLst>
            </p:cNvPr>
            <p:cNvSpPr/>
            <p:nvPr/>
          </p:nvSpPr>
          <p:spPr>
            <a:xfrm>
              <a:off x="2064" y="1824"/>
              <a:ext cx="0" cy="288"/>
            </a:xfrm>
            <a:prstGeom prst="line">
              <a:avLst/>
            </a:prstGeom>
            <a:ln w="2857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ext Box 9">
              <a:extLst>
                <a:ext uri="{FF2B5EF4-FFF2-40B4-BE49-F238E27FC236}">
                  <a16:creationId xmlns:a16="http://schemas.microsoft.com/office/drawing/2014/main" id="{93BF575F-1AB8-4336-90C0-55C49F6A3C0D}"/>
                </a:ext>
              </a:extLst>
            </p:cNvPr>
            <p:cNvSpPr txBox="1"/>
            <p:nvPr/>
          </p:nvSpPr>
          <p:spPr>
            <a:xfrm>
              <a:off x="662" y="1664"/>
              <a:ext cx="576" cy="272"/>
            </a:xfrm>
            <a:prstGeom prst="rect">
              <a:avLst/>
            </a:prstGeom>
            <a:noFill/>
            <a:ln w="9525">
              <a:noFill/>
            </a:ln>
          </p:spPr>
          <p:txBody>
            <a:bodyPr>
              <a:spAutoFit/>
            </a:bodyPr>
            <a:lstStyle/>
            <a:p>
              <a:pPr>
                <a:spcBef>
                  <a:spcPct val="50000"/>
                </a:spcBef>
              </a:pP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endParaRPr lang="zh-CN" altLang="en-US"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48" name="Line 10">
              <a:extLst>
                <a:ext uri="{FF2B5EF4-FFF2-40B4-BE49-F238E27FC236}">
                  <a16:creationId xmlns:a16="http://schemas.microsoft.com/office/drawing/2014/main" id="{4EECEF0B-7DC9-44D0-B38A-2B9FB6EF5D98}"/>
                </a:ext>
              </a:extLst>
            </p:cNvPr>
            <p:cNvSpPr/>
            <p:nvPr/>
          </p:nvSpPr>
          <p:spPr>
            <a:xfrm>
              <a:off x="960" y="2448"/>
              <a:ext cx="768" cy="0"/>
            </a:xfrm>
            <a:prstGeom prst="line">
              <a:avLst/>
            </a:prstGeom>
            <a:ln w="2857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Text Box 11">
              <a:extLst>
                <a:ext uri="{FF2B5EF4-FFF2-40B4-BE49-F238E27FC236}">
                  <a16:creationId xmlns:a16="http://schemas.microsoft.com/office/drawing/2014/main" id="{C8B76B06-7115-4EC6-B1F1-4ABF126FF0AB}"/>
                </a:ext>
              </a:extLst>
            </p:cNvPr>
            <p:cNvSpPr txBox="1"/>
            <p:nvPr/>
          </p:nvSpPr>
          <p:spPr>
            <a:xfrm>
              <a:off x="376" y="2301"/>
              <a:ext cx="682" cy="272"/>
            </a:xfrm>
            <a:prstGeom prst="rect">
              <a:avLst/>
            </a:prstGeom>
            <a:noFill/>
            <a:ln w="9525">
              <a:noFill/>
            </a:ln>
          </p:spPr>
          <p:txBody>
            <a:bodyPr>
              <a:spAutoFit/>
            </a:bodyPr>
            <a:lstStyle/>
            <a:p>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endParaRPr lang="zh-CN" altLang="en-US"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grpSp>
        <p:nvGrpSpPr>
          <p:cNvPr id="50" name="Group 12">
            <a:extLst>
              <a:ext uri="{FF2B5EF4-FFF2-40B4-BE49-F238E27FC236}">
                <a16:creationId xmlns:a16="http://schemas.microsoft.com/office/drawing/2014/main" id="{1484B549-EC8F-4528-BF21-E8787276FC4C}"/>
              </a:ext>
            </a:extLst>
          </p:cNvPr>
          <p:cNvGrpSpPr/>
          <p:nvPr/>
        </p:nvGrpSpPr>
        <p:grpSpPr>
          <a:xfrm>
            <a:off x="1090607" y="3555462"/>
            <a:ext cx="6583363" cy="1482725"/>
            <a:chOff x="204" y="1172"/>
            <a:chExt cx="4147" cy="934"/>
          </a:xfrm>
        </p:grpSpPr>
        <p:sp>
          <p:nvSpPr>
            <p:cNvPr id="51" name="Rectangle 13">
              <a:extLst>
                <a:ext uri="{FF2B5EF4-FFF2-40B4-BE49-F238E27FC236}">
                  <a16:creationId xmlns:a16="http://schemas.microsoft.com/office/drawing/2014/main" id="{0519B05A-C4E3-406B-A3BD-50B1444C4C51}"/>
                </a:ext>
              </a:extLst>
            </p:cNvPr>
            <p:cNvSpPr/>
            <p:nvPr/>
          </p:nvSpPr>
          <p:spPr>
            <a:xfrm>
              <a:off x="1576" y="1602"/>
              <a:ext cx="2775" cy="504"/>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52" name="Line 14">
              <a:extLst>
                <a:ext uri="{FF2B5EF4-FFF2-40B4-BE49-F238E27FC236}">
                  <a16:creationId xmlns:a16="http://schemas.microsoft.com/office/drawing/2014/main" id="{F33D93A2-2E8A-4E7A-BB6E-8494CEA889DA}"/>
                </a:ext>
              </a:extLst>
            </p:cNvPr>
            <p:cNvSpPr/>
            <p:nvPr/>
          </p:nvSpPr>
          <p:spPr>
            <a:xfrm>
              <a:off x="720" y="1872"/>
              <a:ext cx="864" cy="0"/>
            </a:xfrm>
            <a:prstGeom prst="line">
              <a:avLst/>
            </a:prstGeom>
            <a:ln w="2857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Line 15">
              <a:extLst>
                <a:ext uri="{FF2B5EF4-FFF2-40B4-BE49-F238E27FC236}">
                  <a16:creationId xmlns:a16="http://schemas.microsoft.com/office/drawing/2014/main" id="{40EB1105-1D65-41F2-8506-27C9D2B3B615}"/>
                </a:ext>
              </a:extLst>
            </p:cNvPr>
            <p:cNvSpPr/>
            <p:nvPr/>
          </p:nvSpPr>
          <p:spPr>
            <a:xfrm>
              <a:off x="1200" y="1440"/>
              <a:ext cx="0" cy="432"/>
            </a:xfrm>
            <a:prstGeom prst="line">
              <a:avLst/>
            </a:prstGeom>
            <a:ln w="2857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Text Box 16">
              <a:extLst>
                <a:ext uri="{FF2B5EF4-FFF2-40B4-BE49-F238E27FC236}">
                  <a16:creationId xmlns:a16="http://schemas.microsoft.com/office/drawing/2014/main" id="{C2AB5984-AC8F-4BED-9FE3-E347B4BF47C7}"/>
                </a:ext>
              </a:extLst>
            </p:cNvPr>
            <p:cNvSpPr txBox="1"/>
            <p:nvPr/>
          </p:nvSpPr>
          <p:spPr>
            <a:xfrm>
              <a:off x="912" y="1172"/>
              <a:ext cx="576" cy="252"/>
            </a:xfrm>
            <a:prstGeom prst="rect">
              <a:avLst/>
            </a:prstGeom>
            <a:noFill/>
            <a:ln w="9525">
              <a:noFill/>
            </a:ln>
          </p:spPr>
          <p:txBody>
            <a:bodyPr>
              <a:spAutoFit/>
            </a:bodyPr>
            <a:lstStyle/>
            <a:p>
              <a:pPr>
                <a:spcBef>
                  <a:spcPct val="50000"/>
                </a:spcBef>
              </a:pP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endParaRPr lang="zh-CN" altLang="en-US"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55" name="Text Box 17">
              <a:extLst>
                <a:ext uri="{FF2B5EF4-FFF2-40B4-BE49-F238E27FC236}">
                  <a16:creationId xmlns:a16="http://schemas.microsoft.com/office/drawing/2014/main" id="{B88330BB-B6D3-439D-98F3-B85D7F402544}"/>
                </a:ext>
              </a:extLst>
            </p:cNvPr>
            <p:cNvSpPr txBox="1"/>
            <p:nvPr/>
          </p:nvSpPr>
          <p:spPr>
            <a:xfrm>
              <a:off x="204" y="1740"/>
              <a:ext cx="596" cy="252"/>
            </a:xfrm>
            <a:prstGeom prst="rect">
              <a:avLst/>
            </a:prstGeom>
            <a:noFill/>
            <a:ln w="9525">
              <a:noFill/>
            </a:ln>
          </p:spPr>
          <p:txBody>
            <a:bodyPr wrap="square">
              <a:spAutoFit/>
            </a:bodyPr>
            <a:lstStyle/>
            <a:p>
              <a:pPr>
                <a:spcBef>
                  <a:spcPct val="50000"/>
                </a:spcBef>
              </a:pP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endParaRPr lang="zh-CN" altLang="en-US"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sp>
        <p:nvSpPr>
          <p:cNvPr id="57" name="文本框 56">
            <a:extLst>
              <a:ext uri="{FF2B5EF4-FFF2-40B4-BE49-F238E27FC236}">
                <a16:creationId xmlns:a16="http://schemas.microsoft.com/office/drawing/2014/main" id="{77A35D00-63E5-4F5E-A62F-EF50DD946887}"/>
              </a:ext>
            </a:extLst>
          </p:cNvPr>
          <p:cNvSpPr txBox="1"/>
          <p:nvPr/>
        </p:nvSpPr>
        <p:spPr>
          <a:xfrm>
            <a:off x="5940152" y="2447464"/>
            <a:ext cx="2600685" cy="707886"/>
          </a:xfrm>
          <a:prstGeom prst="rect">
            <a:avLst/>
          </a:prstGeom>
          <a:noFill/>
        </p:spPr>
        <p:txBody>
          <a:bodyPr wrap="square">
            <a:spAutoFit/>
          </a:bodyPr>
          <a:lstStyle/>
          <a:p>
            <a:pPr algn="ctr"/>
            <a:r>
              <a:rPr lang="zh-CN" altLang="en-US" sz="2400" b="1" baseline="-25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乙烯易使催化剂</a:t>
            </a:r>
            <a:endParaRPr lang="en-US" altLang="zh-CN" sz="2400" b="1" baseline="-25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ctr"/>
            <a:r>
              <a:rPr lang="zh-CN" altLang="en-US" sz="2400" b="1" baseline="-25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结焦失活！</a:t>
            </a:r>
            <a:endPar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9063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p:cNvSpPr>
          <p:nvPr>
            <p:ph idx="1"/>
          </p:nvPr>
        </p:nvSpPr>
        <p:spPr>
          <a:xfrm>
            <a:off x="0" y="980728"/>
            <a:ext cx="9036496" cy="1728192"/>
          </a:xfrm>
        </p:spPr>
        <p:txBody>
          <a:bodyPr vert="horz" wrap="square" lIns="91440" tIns="45720" rIns="91440" bIns="45720" anchor="t" anchorCtr="0"/>
          <a:lstStyle/>
          <a:p>
            <a:pPr marL="571500" indent="-571500" algn="just" eaLnBrk="1" hangingPunct="1">
              <a:lnSpc>
                <a:spcPct val="125000"/>
              </a:lnSpc>
              <a:spcBef>
                <a:spcPts val="0"/>
              </a:spcBef>
              <a:buNone/>
            </a:pPr>
            <a:r>
              <a:rPr lang="en-US" altLang="zh-CN" sz="3200" b="1" dirty="0">
                <a:solidFill>
                  <a:srgbClr val="C00000"/>
                </a:solidFill>
                <a:ea typeface="微软雅黑" panose="020B0503020204020204" pitchFamily="34" charset="-122"/>
                <a:sym typeface="微软雅黑" panose="020B0503020204020204" pitchFamily="34" charset="-122"/>
              </a:rPr>
              <a:t>3</a:t>
            </a:r>
            <a:r>
              <a:rPr lang="zh-CN" altLang="en-US" sz="3200" b="1" dirty="0">
                <a:solidFill>
                  <a:srgbClr val="C00000"/>
                </a:solidFill>
                <a:ea typeface="微软雅黑" panose="020B0503020204020204" pitchFamily="34" charset="-122"/>
                <a:sym typeface="微软雅黑" panose="020B0503020204020204" pitchFamily="34" charset="-122"/>
              </a:rPr>
              <a:t>、要求</a:t>
            </a:r>
          </a:p>
          <a:p>
            <a:pPr algn="just" eaLnBrk="1" hangingPunct="1">
              <a:lnSpc>
                <a:spcPct val="125000"/>
              </a:lnSpc>
              <a:spcBef>
                <a:spcPts val="0"/>
              </a:spcBef>
              <a:buClrTx/>
              <a:buSzPct val="100000"/>
              <a:buFont typeface="Wingdings" panose="05000000000000000000" pitchFamily="2" charset="2"/>
              <a:buChar char="l"/>
            </a:pPr>
            <a:r>
              <a:rPr lang="zh-CN" altLang="en-US" sz="2800" b="1" dirty="0">
                <a:solidFill>
                  <a:srgbClr val="000000"/>
                </a:solidFill>
                <a:ea typeface="微软雅黑" panose="020B0503020204020204" pitchFamily="34" charset="-122"/>
                <a:sym typeface="微软雅黑" panose="020B0503020204020204" pitchFamily="34" charset="-122"/>
              </a:rPr>
              <a:t>充分了解工艺特点，熟悉化工设计相关软件，掌握化工单元操作最新发展动态</a:t>
            </a:r>
          </a:p>
        </p:txBody>
      </p:sp>
      <p:sp>
        <p:nvSpPr>
          <p:cNvPr id="4" name="Text Box 2">
            <a:extLst>
              <a:ext uri="{FF2B5EF4-FFF2-40B4-BE49-F238E27FC236}">
                <a16:creationId xmlns:a16="http://schemas.microsoft.com/office/drawing/2014/main" id="{C31DAC6F-4805-4765-B576-A8C38BFA7D2B}"/>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
        <p:nvSpPr>
          <p:cNvPr id="5" name="Text Box 3">
            <a:extLst>
              <a:ext uri="{FF2B5EF4-FFF2-40B4-BE49-F238E27FC236}">
                <a16:creationId xmlns:a16="http://schemas.microsoft.com/office/drawing/2014/main" id="{F8C4A79E-7A47-4DB8-B44C-A7378E30814B}"/>
              </a:ext>
            </a:extLst>
          </p:cNvPr>
          <p:cNvSpPr txBox="1"/>
          <p:nvPr/>
        </p:nvSpPr>
        <p:spPr>
          <a:xfrm>
            <a:off x="1691680" y="2384708"/>
            <a:ext cx="5760639" cy="1791965"/>
          </a:xfrm>
          <a:prstGeom prst="rect">
            <a:avLst/>
          </a:prstGeom>
          <a:noFill/>
          <a:ln w="9525">
            <a:noFill/>
          </a:ln>
        </p:spPr>
        <p:txBody>
          <a:bodyPr wrap="square">
            <a:spAutoFit/>
          </a:bodyPr>
          <a:lstStyle/>
          <a:p>
            <a:pPr>
              <a:lnSpc>
                <a:spcPct val="125000"/>
              </a:lnSpc>
              <a:spcBef>
                <a:spcPct val="50000"/>
              </a:spcBef>
            </a:pP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ctr">
              <a:lnSpc>
                <a:spcPct val="125000"/>
              </a:lnSpc>
              <a:spcBef>
                <a:spcPts val="0"/>
              </a:spcBef>
            </a:pP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环氧乙烷水合制乙二醇</a:t>
            </a:r>
          </a:p>
          <a:p>
            <a:pPr algn="ctr">
              <a:lnSpc>
                <a:spcPct val="125000"/>
              </a:lnSpc>
              <a:spcBef>
                <a:spcPts val="0"/>
              </a:spcBef>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   +  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  → HO-C</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a:t>
            </a:r>
            <a:r>
              <a:rPr lang="en-US" altLang="zh-CN" b="1" baseline="-250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-OH</a:t>
            </a:r>
          </a:p>
          <a:p>
            <a:pPr>
              <a:lnSpc>
                <a:spcPct val="125000"/>
              </a:lnSpc>
              <a:spcBef>
                <a:spcPts val="0"/>
              </a:spcBef>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采用反应精馏可提高选择性，但反应速率较慢需一定持液量，不希望太大压降。</a:t>
            </a:r>
          </a:p>
        </p:txBody>
      </p:sp>
      <p:grpSp>
        <p:nvGrpSpPr>
          <p:cNvPr id="6" name="Group 4">
            <a:extLst>
              <a:ext uri="{FF2B5EF4-FFF2-40B4-BE49-F238E27FC236}">
                <a16:creationId xmlns:a16="http://schemas.microsoft.com/office/drawing/2014/main" id="{4084F006-14D7-4EBB-B676-1D708B476AC5}"/>
              </a:ext>
            </a:extLst>
          </p:cNvPr>
          <p:cNvGrpSpPr/>
          <p:nvPr/>
        </p:nvGrpSpPr>
        <p:grpSpPr>
          <a:xfrm>
            <a:off x="3579233" y="4293096"/>
            <a:ext cx="2448272" cy="2119129"/>
            <a:chOff x="1536" y="2256"/>
            <a:chExt cx="1536" cy="1473"/>
          </a:xfrm>
        </p:grpSpPr>
        <p:sp>
          <p:nvSpPr>
            <p:cNvPr id="7" name="Line 5">
              <a:extLst>
                <a:ext uri="{FF2B5EF4-FFF2-40B4-BE49-F238E27FC236}">
                  <a16:creationId xmlns:a16="http://schemas.microsoft.com/office/drawing/2014/main" id="{34B649C5-1AB3-442C-8451-7D5A12D543C6}"/>
                </a:ext>
              </a:extLst>
            </p:cNvPr>
            <p:cNvSpPr/>
            <p:nvPr/>
          </p:nvSpPr>
          <p:spPr>
            <a:xfrm>
              <a:off x="1536" y="2640"/>
              <a:ext cx="0" cy="912"/>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Line 6">
              <a:extLst>
                <a:ext uri="{FF2B5EF4-FFF2-40B4-BE49-F238E27FC236}">
                  <a16:creationId xmlns:a16="http://schemas.microsoft.com/office/drawing/2014/main" id="{4DEB2EA4-B2C9-4C89-B698-8D729975569F}"/>
                </a:ext>
              </a:extLst>
            </p:cNvPr>
            <p:cNvSpPr/>
            <p:nvPr/>
          </p:nvSpPr>
          <p:spPr>
            <a:xfrm>
              <a:off x="3072" y="2640"/>
              <a:ext cx="0" cy="912"/>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Line 7">
              <a:extLst>
                <a:ext uri="{FF2B5EF4-FFF2-40B4-BE49-F238E27FC236}">
                  <a16:creationId xmlns:a16="http://schemas.microsoft.com/office/drawing/2014/main" id="{B4409A4A-B4C5-49C9-BADD-6CF6863076A9}"/>
                </a:ext>
              </a:extLst>
            </p:cNvPr>
            <p:cNvSpPr/>
            <p:nvPr/>
          </p:nvSpPr>
          <p:spPr>
            <a:xfrm>
              <a:off x="1536" y="3168"/>
              <a:ext cx="432"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Line 8">
              <a:extLst>
                <a:ext uri="{FF2B5EF4-FFF2-40B4-BE49-F238E27FC236}">
                  <a16:creationId xmlns:a16="http://schemas.microsoft.com/office/drawing/2014/main" id="{26937684-ECE1-497D-ACCB-A3417DDFF509}"/>
                </a:ext>
              </a:extLst>
            </p:cNvPr>
            <p:cNvSpPr/>
            <p:nvPr/>
          </p:nvSpPr>
          <p:spPr>
            <a:xfrm>
              <a:off x="2496" y="3168"/>
              <a:ext cx="384"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Line 9">
              <a:extLst>
                <a:ext uri="{FF2B5EF4-FFF2-40B4-BE49-F238E27FC236}">
                  <a16:creationId xmlns:a16="http://schemas.microsoft.com/office/drawing/2014/main" id="{11367EDC-2D77-4151-B0AB-AD162955886A}"/>
                </a:ext>
              </a:extLst>
            </p:cNvPr>
            <p:cNvSpPr/>
            <p:nvPr/>
          </p:nvSpPr>
          <p:spPr>
            <a:xfrm flipH="1">
              <a:off x="1968" y="2784"/>
              <a:ext cx="144" cy="336"/>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10">
              <a:extLst>
                <a:ext uri="{FF2B5EF4-FFF2-40B4-BE49-F238E27FC236}">
                  <a16:creationId xmlns:a16="http://schemas.microsoft.com/office/drawing/2014/main" id="{2D6000F0-4ED7-49B3-87CE-1D048FBD2D6B}"/>
                </a:ext>
              </a:extLst>
            </p:cNvPr>
            <p:cNvSpPr/>
            <p:nvPr/>
          </p:nvSpPr>
          <p:spPr>
            <a:xfrm>
              <a:off x="2352" y="2784"/>
              <a:ext cx="144" cy="336"/>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Line 11">
              <a:extLst>
                <a:ext uri="{FF2B5EF4-FFF2-40B4-BE49-F238E27FC236}">
                  <a16:creationId xmlns:a16="http://schemas.microsoft.com/office/drawing/2014/main" id="{F80D128E-2FCD-4FA4-9B27-5DB641CBBF48}"/>
                </a:ext>
              </a:extLst>
            </p:cNvPr>
            <p:cNvSpPr/>
            <p:nvPr/>
          </p:nvSpPr>
          <p:spPr>
            <a:xfrm>
              <a:off x="1872" y="2736"/>
              <a:ext cx="0" cy="192"/>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Line 12">
              <a:extLst>
                <a:ext uri="{FF2B5EF4-FFF2-40B4-BE49-F238E27FC236}">
                  <a16:creationId xmlns:a16="http://schemas.microsoft.com/office/drawing/2014/main" id="{DB1660C5-C3EB-4476-ABE1-B34D3CD018DE}"/>
                </a:ext>
              </a:extLst>
            </p:cNvPr>
            <p:cNvSpPr/>
            <p:nvPr/>
          </p:nvSpPr>
          <p:spPr>
            <a:xfrm>
              <a:off x="1872" y="2736"/>
              <a:ext cx="672"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Line 13">
              <a:extLst>
                <a:ext uri="{FF2B5EF4-FFF2-40B4-BE49-F238E27FC236}">
                  <a16:creationId xmlns:a16="http://schemas.microsoft.com/office/drawing/2014/main" id="{73ECA9D6-E92D-4C76-8D3B-86F2A33FD075}"/>
                </a:ext>
              </a:extLst>
            </p:cNvPr>
            <p:cNvSpPr/>
            <p:nvPr/>
          </p:nvSpPr>
          <p:spPr>
            <a:xfrm>
              <a:off x="2544" y="2736"/>
              <a:ext cx="0" cy="192"/>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Line 14">
              <a:extLst>
                <a:ext uri="{FF2B5EF4-FFF2-40B4-BE49-F238E27FC236}">
                  <a16:creationId xmlns:a16="http://schemas.microsoft.com/office/drawing/2014/main" id="{43DF831B-2855-4501-9D99-0078A4AC786F}"/>
                </a:ext>
              </a:extLst>
            </p:cNvPr>
            <p:cNvSpPr/>
            <p:nvPr/>
          </p:nvSpPr>
          <p:spPr>
            <a:xfrm>
              <a:off x="1728" y="2976"/>
              <a:ext cx="288" cy="0"/>
            </a:xfrm>
            <a:prstGeom prst="line">
              <a:avLst/>
            </a:prstGeom>
            <a:ln w="9525" cap="flat" cmpd="sng">
              <a:solidFill>
                <a:schemeClr val="tx1"/>
              </a:solidFill>
              <a:prstDash val="sysDot"/>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Line 15">
              <a:extLst>
                <a:ext uri="{FF2B5EF4-FFF2-40B4-BE49-F238E27FC236}">
                  <a16:creationId xmlns:a16="http://schemas.microsoft.com/office/drawing/2014/main" id="{D1CD9704-C2A8-466F-9B6D-FB18ADC59C8E}"/>
                </a:ext>
              </a:extLst>
            </p:cNvPr>
            <p:cNvSpPr/>
            <p:nvPr/>
          </p:nvSpPr>
          <p:spPr>
            <a:xfrm>
              <a:off x="2448" y="2976"/>
              <a:ext cx="432" cy="0"/>
            </a:xfrm>
            <a:prstGeom prst="line">
              <a:avLst/>
            </a:prstGeom>
            <a:ln w="9525" cap="flat" cmpd="sng">
              <a:solidFill>
                <a:schemeClr val="tx1"/>
              </a:solidFill>
              <a:prstDash val="sysDot"/>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Line 16">
              <a:extLst>
                <a:ext uri="{FF2B5EF4-FFF2-40B4-BE49-F238E27FC236}">
                  <a16:creationId xmlns:a16="http://schemas.microsoft.com/office/drawing/2014/main" id="{B0FADC6D-2481-4241-91B1-4ECA1B09E8EE}"/>
                </a:ext>
              </a:extLst>
            </p:cNvPr>
            <p:cNvSpPr/>
            <p:nvPr/>
          </p:nvSpPr>
          <p:spPr>
            <a:xfrm>
              <a:off x="2880" y="2928"/>
              <a:ext cx="0" cy="48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Line 17">
              <a:extLst>
                <a:ext uri="{FF2B5EF4-FFF2-40B4-BE49-F238E27FC236}">
                  <a16:creationId xmlns:a16="http://schemas.microsoft.com/office/drawing/2014/main" id="{2621FD07-4408-433E-B86F-525F2613178E}"/>
                </a:ext>
              </a:extLst>
            </p:cNvPr>
            <p:cNvSpPr/>
            <p:nvPr/>
          </p:nvSpPr>
          <p:spPr>
            <a:xfrm>
              <a:off x="1728" y="2688"/>
              <a:ext cx="0" cy="288"/>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Line 18">
              <a:extLst>
                <a:ext uri="{FF2B5EF4-FFF2-40B4-BE49-F238E27FC236}">
                  <a16:creationId xmlns:a16="http://schemas.microsoft.com/office/drawing/2014/main" id="{731C23DB-C666-44E7-AB03-5CCF26C2F2BE}"/>
                </a:ext>
              </a:extLst>
            </p:cNvPr>
            <p:cNvSpPr/>
            <p:nvPr/>
          </p:nvSpPr>
          <p:spPr>
            <a:xfrm flipV="1">
              <a:off x="2256" y="3072"/>
              <a:ext cx="0" cy="432"/>
            </a:xfrm>
            <a:prstGeom prst="line">
              <a:avLst/>
            </a:prstGeom>
            <a:ln w="38100"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Line 19">
              <a:extLst>
                <a:ext uri="{FF2B5EF4-FFF2-40B4-BE49-F238E27FC236}">
                  <a16:creationId xmlns:a16="http://schemas.microsoft.com/office/drawing/2014/main" id="{DC0EC36F-B168-4EE8-B6A1-B12B36E8473E}"/>
                </a:ext>
              </a:extLst>
            </p:cNvPr>
            <p:cNvSpPr/>
            <p:nvPr/>
          </p:nvSpPr>
          <p:spPr>
            <a:xfrm>
              <a:off x="1632" y="2304"/>
              <a:ext cx="0" cy="384"/>
            </a:xfrm>
            <a:prstGeom prst="line">
              <a:avLst/>
            </a:prstGeom>
            <a:ln w="19050"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 Box 20">
              <a:extLst>
                <a:ext uri="{FF2B5EF4-FFF2-40B4-BE49-F238E27FC236}">
                  <a16:creationId xmlns:a16="http://schemas.microsoft.com/office/drawing/2014/main" id="{89837BB8-A104-4BFC-A0E7-70000CD5C60D}"/>
                </a:ext>
              </a:extLst>
            </p:cNvPr>
            <p:cNvSpPr txBox="1"/>
            <p:nvPr/>
          </p:nvSpPr>
          <p:spPr>
            <a:xfrm>
              <a:off x="1680" y="2256"/>
              <a:ext cx="432" cy="321"/>
            </a:xfrm>
            <a:prstGeom prst="rect">
              <a:avLst/>
            </a:prstGeom>
            <a:noFill/>
            <a:ln w="9525">
              <a:noFill/>
            </a:ln>
          </p:spPr>
          <p:txBody>
            <a:bodyPr>
              <a:spAutoFit/>
            </a:bodyPr>
            <a:lstStyle/>
            <a:p>
              <a:pPr>
                <a:spcBef>
                  <a:spcPct val="50000"/>
                </a:spcBef>
              </a:pPr>
              <a:r>
                <a:rPr lang="zh-CN" altLang="en-US" sz="24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液</a:t>
              </a:r>
            </a:p>
          </p:txBody>
        </p:sp>
        <p:sp>
          <p:nvSpPr>
            <p:cNvPr id="23" name="Line 21">
              <a:extLst>
                <a:ext uri="{FF2B5EF4-FFF2-40B4-BE49-F238E27FC236}">
                  <a16:creationId xmlns:a16="http://schemas.microsoft.com/office/drawing/2014/main" id="{ED7B6CC3-27D1-4990-8567-DD3F0308F5F7}"/>
                </a:ext>
              </a:extLst>
            </p:cNvPr>
            <p:cNvSpPr/>
            <p:nvPr/>
          </p:nvSpPr>
          <p:spPr>
            <a:xfrm>
              <a:off x="1536" y="2784"/>
              <a:ext cx="192" cy="0"/>
            </a:xfrm>
            <a:prstGeom prst="line">
              <a:avLst/>
            </a:prstGeom>
            <a:ln w="9525" cap="flat" cmpd="sng">
              <a:solidFill>
                <a:schemeClr val="tx1"/>
              </a:solidFill>
              <a:prstDash val="sysDot"/>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Line 22">
              <a:extLst>
                <a:ext uri="{FF2B5EF4-FFF2-40B4-BE49-F238E27FC236}">
                  <a16:creationId xmlns:a16="http://schemas.microsoft.com/office/drawing/2014/main" id="{A5673C94-8771-4586-AF23-CF51921CA689}"/>
                </a:ext>
              </a:extLst>
            </p:cNvPr>
            <p:cNvSpPr/>
            <p:nvPr/>
          </p:nvSpPr>
          <p:spPr>
            <a:xfrm>
              <a:off x="1584" y="2928"/>
              <a:ext cx="96" cy="0"/>
            </a:xfrm>
            <a:prstGeom prst="line">
              <a:avLst/>
            </a:prstGeom>
            <a:ln w="9525" cap="flat" cmpd="sng">
              <a:solidFill>
                <a:schemeClr val="tx1"/>
              </a:solidFill>
              <a:prstDash val="sysDot"/>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Line 23">
              <a:extLst>
                <a:ext uri="{FF2B5EF4-FFF2-40B4-BE49-F238E27FC236}">
                  <a16:creationId xmlns:a16="http://schemas.microsoft.com/office/drawing/2014/main" id="{945D6A2C-B275-485F-8DB7-A72133C08BE3}"/>
                </a:ext>
              </a:extLst>
            </p:cNvPr>
            <p:cNvSpPr/>
            <p:nvPr/>
          </p:nvSpPr>
          <p:spPr>
            <a:xfrm>
              <a:off x="1632" y="3072"/>
              <a:ext cx="192" cy="0"/>
            </a:xfrm>
            <a:prstGeom prst="line">
              <a:avLst/>
            </a:prstGeom>
            <a:ln w="9525" cap="flat" cmpd="sng">
              <a:solidFill>
                <a:schemeClr val="tx1"/>
              </a:solidFill>
              <a:prstDash val="sysDot"/>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Line 24">
              <a:extLst>
                <a:ext uri="{FF2B5EF4-FFF2-40B4-BE49-F238E27FC236}">
                  <a16:creationId xmlns:a16="http://schemas.microsoft.com/office/drawing/2014/main" id="{9D8C21A1-9CE4-4FE0-ACC5-F3E2BDA230A8}"/>
                </a:ext>
              </a:extLst>
            </p:cNvPr>
            <p:cNvSpPr/>
            <p:nvPr/>
          </p:nvSpPr>
          <p:spPr>
            <a:xfrm>
              <a:off x="2544" y="3072"/>
              <a:ext cx="192" cy="0"/>
            </a:xfrm>
            <a:prstGeom prst="line">
              <a:avLst/>
            </a:prstGeom>
            <a:ln w="9525" cap="flat" cmpd="sng">
              <a:solidFill>
                <a:schemeClr val="tx1"/>
              </a:solidFill>
              <a:prstDash val="sysDot"/>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 Box 25">
              <a:extLst>
                <a:ext uri="{FF2B5EF4-FFF2-40B4-BE49-F238E27FC236}">
                  <a16:creationId xmlns:a16="http://schemas.microsoft.com/office/drawing/2014/main" id="{04FF8F74-E69E-41C4-A238-CF5E96BE0467}"/>
                </a:ext>
              </a:extLst>
            </p:cNvPr>
            <p:cNvSpPr txBox="1"/>
            <p:nvPr/>
          </p:nvSpPr>
          <p:spPr>
            <a:xfrm>
              <a:off x="2352" y="3408"/>
              <a:ext cx="384" cy="321"/>
            </a:xfrm>
            <a:prstGeom prst="rect">
              <a:avLst/>
            </a:prstGeom>
            <a:noFill/>
            <a:ln w="9525">
              <a:noFill/>
            </a:ln>
          </p:spPr>
          <p:txBody>
            <a:bodyPr>
              <a:spAutoFit/>
            </a:bodyPr>
            <a:lstStyle/>
            <a:p>
              <a:pPr>
                <a:spcBef>
                  <a:spcPct val="50000"/>
                </a:spcBef>
              </a:pPr>
              <a:r>
                <a:rPr lang="zh-CN" altLang="en-US" sz="24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汽</a:t>
              </a:r>
            </a:p>
          </p:txBody>
        </p:sp>
      </p:grpSp>
      <p:sp>
        <p:nvSpPr>
          <p:cNvPr id="28" name="Text Box 26">
            <a:extLst>
              <a:ext uri="{FF2B5EF4-FFF2-40B4-BE49-F238E27FC236}">
                <a16:creationId xmlns:a16="http://schemas.microsoft.com/office/drawing/2014/main" id="{E841AA0C-F3F2-4ECD-B2D3-F8076A422334}"/>
              </a:ext>
            </a:extLst>
          </p:cNvPr>
          <p:cNvSpPr txBox="1"/>
          <p:nvPr/>
        </p:nvSpPr>
        <p:spPr>
          <a:xfrm>
            <a:off x="-1" y="6372839"/>
            <a:ext cx="9143999" cy="337185"/>
          </a:xfrm>
          <a:prstGeom prst="rect">
            <a:avLst/>
          </a:prstGeom>
          <a:noFill/>
          <a:ln w="9525">
            <a:noFill/>
          </a:ln>
        </p:spPr>
        <p:txBody>
          <a:bodyPr wrap="square">
            <a:spAutoFit/>
          </a:bodyPr>
          <a:lstStyle/>
          <a:p>
            <a:pPr algn="ctr">
              <a:spcBef>
                <a:spcPct val="50000"/>
              </a:spcBef>
            </a:pPr>
            <a:r>
              <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垂直筛板示意图</a:t>
            </a:r>
          </a:p>
        </p:txBody>
      </p:sp>
    </p:spTree>
    <p:extLst>
      <p:ext uri="{BB962C8B-B14F-4D97-AF65-F5344CB8AC3E}">
        <p14:creationId xmlns:p14="http://schemas.microsoft.com/office/powerpoint/2010/main" val="240598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p:cNvSpPr>
          <p:nvPr>
            <p:ph idx="1"/>
          </p:nvPr>
        </p:nvSpPr>
        <p:spPr>
          <a:xfrm>
            <a:off x="0" y="980728"/>
            <a:ext cx="9036496" cy="4752528"/>
          </a:xfrm>
        </p:spPr>
        <p:txBody>
          <a:bodyPr vert="horz" wrap="square" lIns="91440" tIns="45720" rIns="91440" bIns="45720" anchor="t" anchorCtr="0"/>
          <a:lstStyle/>
          <a:p>
            <a:pPr marL="571500" indent="-571500" algn="just" eaLnBrk="1" hangingPunct="1">
              <a:lnSpc>
                <a:spcPct val="125000"/>
              </a:lnSpc>
              <a:spcBef>
                <a:spcPts val="0"/>
              </a:spcBef>
              <a:buNone/>
            </a:pPr>
            <a:r>
              <a:rPr lang="en-US" altLang="zh-CN" sz="3200" b="1" dirty="0">
                <a:solidFill>
                  <a:srgbClr val="C00000"/>
                </a:solidFill>
                <a:ea typeface="微软雅黑" panose="020B0503020204020204" pitchFamily="34" charset="-122"/>
                <a:sym typeface="微软雅黑" panose="020B0503020204020204" pitchFamily="34" charset="-122"/>
              </a:rPr>
              <a:t>3</a:t>
            </a:r>
            <a:r>
              <a:rPr lang="zh-CN" altLang="en-US" sz="3200" b="1" dirty="0">
                <a:solidFill>
                  <a:srgbClr val="C00000"/>
                </a:solidFill>
                <a:ea typeface="微软雅黑" panose="020B0503020204020204" pitchFamily="34" charset="-122"/>
                <a:sym typeface="微软雅黑" panose="020B0503020204020204" pitchFamily="34" charset="-122"/>
              </a:rPr>
              <a:t>、要求</a:t>
            </a:r>
          </a:p>
          <a:p>
            <a:pPr algn="just" eaLnBrk="1" hangingPunct="1">
              <a:lnSpc>
                <a:spcPct val="125000"/>
              </a:lnSpc>
              <a:spcBef>
                <a:spcPts val="0"/>
              </a:spcBef>
              <a:buClrTx/>
              <a:buSzPct val="100000"/>
              <a:buFont typeface="Wingdings" panose="05000000000000000000" pitchFamily="2" charset="2"/>
              <a:buChar char="l"/>
            </a:pPr>
            <a:r>
              <a:rPr lang="zh-CN" altLang="en-US" sz="2800" b="1" dirty="0">
                <a:solidFill>
                  <a:srgbClr val="000000"/>
                </a:solidFill>
                <a:ea typeface="微软雅黑" panose="020B0503020204020204" pitchFamily="34" charset="-122"/>
                <a:sym typeface="微软雅黑" panose="020B0503020204020204" pitchFamily="34" charset="-122"/>
              </a:rPr>
              <a:t>熟知本专业与其他相关专业的关系</a:t>
            </a:r>
          </a:p>
        </p:txBody>
      </p:sp>
      <p:sp>
        <p:nvSpPr>
          <p:cNvPr id="4" name="Text Box 2">
            <a:extLst>
              <a:ext uri="{FF2B5EF4-FFF2-40B4-BE49-F238E27FC236}">
                <a16:creationId xmlns:a16="http://schemas.microsoft.com/office/drawing/2014/main" id="{C31DAC6F-4805-4765-B576-A8C38BFA7D2B}"/>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
        <p:nvSpPr>
          <p:cNvPr id="5" name="Text Box 3">
            <a:extLst>
              <a:ext uri="{FF2B5EF4-FFF2-40B4-BE49-F238E27FC236}">
                <a16:creationId xmlns:a16="http://schemas.microsoft.com/office/drawing/2014/main" id="{72BB27CC-9743-421E-877E-632C7A9DEB90}"/>
              </a:ext>
            </a:extLst>
          </p:cNvPr>
          <p:cNvSpPr txBox="1"/>
          <p:nvPr/>
        </p:nvSpPr>
        <p:spPr>
          <a:xfrm>
            <a:off x="1484452" y="2511522"/>
            <a:ext cx="2304256" cy="3231654"/>
          </a:xfrm>
          <a:prstGeom prst="rect">
            <a:avLst/>
          </a:prstGeom>
          <a:noFill/>
          <a:ln w="9525">
            <a:noFill/>
          </a:ln>
        </p:spPr>
        <p:txBody>
          <a:bodyPr wrap="square">
            <a:spAutoFit/>
          </a:bodyPr>
          <a:lstStyle/>
          <a:p>
            <a:pP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设备、机械</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自控、仪表</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建筑、结构</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电气</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给排水</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采暖、通风</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6" name="AutoShape 9">
            <a:extLst>
              <a:ext uri="{FF2B5EF4-FFF2-40B4-BE49-F238E27FC236}">
                <a16:creationId xmlns:a16="http://schemas.microsoft.com/office/drawing/2014/main" id="{2E3196AC-93F5-4ADB-89A4-83087C1492F8}"/>
              </a:ext>
            </a:extLst>
          </p:cNvPr>
          <p:cNvSpPr/>
          <p:nvPr/>
        </p:nvSpPr>
        <p:spPr>
          <a:xfrm>
            <a:off x="4572000" y="3087586"/>
            <a:ext cx="2592387" cy="1439862"/>
          </a:xfrm>
          <a:prstGeom prst="wedgeRectCallout">
            <a:avLst>
              <a:gd name="adj1" fmla="val -47796"/>
              <a:gd name="adj2" fmla="val 75801"/>
            </a:avLst>
          </a:prstGeom>
          <a:solidFill>
            <a:srgbClr val="FFCC99"/>
          </a:solidFill>
          <a:ln w="9525" cap="flat" cmpd="sng">
            <a:solidFill>
              <a:schemeClr val="tx1"/>
            </a:solidFill>
            <a:prstDash val="solid"/>
            <a:miter/>
            <a:headEnd type="none" w="med" len="med"/>
            <a:tailEnd type="none" w="med" len="med"/>
          </a:ln>
        </p:spPr>
        <p:txBody>
          <a:bodyPr/>
          <a:lstStyle/>
          <a:p>
            <a:pPr algn="ct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7" name="Text Box 11">
            <a:extLst>
              <a:ext uri="{FF2B5EF4-FFF2-40B4-BE49-F238E27FC236}">
                <a16:creationId xmlns:a16="http://schemas.microsoft.com/office/drawing/2014/main" id="{701A7B4B-A0C2-4F9D-8B16-70F14FFBB07E}"/>
              </a:ext>
            </a:extLst>
          </p:cNvPr>
          <p:cNvSpPr txBox="1"/>
          <p:nvPr/>
        </p:nvSpPr>
        <p:spPr>
          <a:xfrm>
            <a:off x="4942012" y="3517798"/>
            <a:ext cx="2036763" cy="579438"/>
          </a:xfrm>
          <a:prstGeom prst="rect">
            <a:avLst/>
          </a:prstGeom>
          <a:noFill/>
          <a:ln w="9525">
            <a:noFill/>
          </a:ln>
        </p:spPr>
        <p:txBody>
          <a:bodyPr>
            <a:spAutoFit/>
          </a:bodyPr>
          <a:lstStyle/>
          <a:p>
            <a:pPr eaLnBrk="1" hangingPunct="1"/>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辅助条件</a:t>
            </a:r>
          </a:p>
        </p:txBody>
      </p:sp>
    </p:spTree>
    <p:extLst>
      <p:ext uri="{BB962C8B-B14F-4D97-AF65-F5344CB8AC3E}">
        <p14:creationId xmlns:p14="http://schemas.microsoft.com/office/powerpoint/2010/main" val="159767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979CCE-6E8F-4B43-90E1-D4B3E65E4B3E}"/>
              </a:ext>
            </a:extLst>
          </p:cNvPr>
          <p:cNvSpPr>
            <a:spLocks noGrp="1"/>
          </p:cNvSpPr>
          <p:nvPr>
            <p:ph idx="1"/>
          </p:nvPr>
        </p:nvSpPr>
        <p:spPr>
          <a:xfrm>
            <a:off x="0" y="980728"/>
            <a:ext cx="9036496" cy="3528392"/>
          </a:xfrm>
        </p:spPr>
        <p:txBody>
          <a:bodyPr vert="horz" wrap="square" lIns="91440" tIns="45720" rIns="91440" bIns="45720" anchor="t" anchorCtr="0"/>
          <a:lstStyle/>
          <a:p>
            <a:pPr marL="571500" indent="-571500" algn="just" eaLnBrk="1" hangingPunct="1">
              <a:lnSpc>
                <a:spcPct val="125000"/>
              </a:lnSpc>
              <a:spcBef>
                <a:spcPts val="0"/>
              </a:spcBef>
              <a:buNone/>
            </a:pPr>
            <a:r>
              <a:rPr lang="en-US" altLang="zh-CN" sz="3200" b="1" dirty="0">
                <a:solidFill>
                  <a:srgbClr val="C00000"/>
                </a:solidFill>
                <a:ea typeface="微软雅黑" panose="020B0503020204020204" pitchFamily="34" charset="-122"/>
                <a:sym typeface="微软雅黑" panose="020B0503020204020204" pitchFamily="34" charset="-122"/>
              </a:rPr>
              <a:t>3</a:t>
            </a:r>
            <a:r>
              <a:rPr lang="zh-CN" altLang="en-US" sz="3200" b="1" dirty="0">
                <a:solidFill>
                  <a:srgbClr val="C00000"/>
                </a:solidFill>
                <a:ea typeface="微软雅黑" panose="020B0503020204020204" pitchFamily="34" charset="-122"/>
                <a:sym typeface="微软雅黑" panose="020B0503020204020204" pitchFamily="34" charset="-122"/>
              </a:rPr>
              <a:t>、要求</a:t>
            </a:r>
          </a:p>
          <a:p>
            <a:pPr algn="just" eaLnBrk="1" hangingPunct="1">
              <a:lnSpc>
                <a:spcPct val="125000"/>
              </a:lnSpc>
              <a:spcBef>
                <a:spcPts val="0"/>
              </a:spcBef>
              <a:buClrTx/>
              <a:buSzPct val="100000"/>
              <a:buFont typeface="Wingdings" panose="05000000000000000000" pitchFamily="2" charset="2"/>
              <a:buChar char="l"/>
            </a:pPr>
            <a:r>
              <a:rPr lang="zh-CN" altLang="en-US" sz="2800" b="1" dirty="0">
                <a:solidFill>
                  <a:srgbClr val="000000"/>
                </a:solidFill>
                <a:ea typeface="微软雅黑" panose="020B0503020204020204" pitchFamily="34" charset="-122"/>
                <a:sym typeface="微软雅黑" panose="020B0503020204020204" pitchFamily="34" charset="-122"/>
              </a:rPr>
              <a:t>熟知本专业与其他相关专业的关系</a:t>
            </a:r>
            <a:endParaRPr lang="en-US" altLang="zh-CN" sz="2800" b="1" dirty="0">
              <a:solidFill>
                <a:srgbClr val="000000"/>
              </a:solidFill>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Tx/>
              <a:buSzPct val="100000"/>
              <a:buNone/>
            </a:pPr>
            <a:r>
              <a:rPr lang="zh-CN" altLang="en-US" sz="2800" b="1" dirty="0">
                <a:solidFill>
                  <a:srgbClr val="000000"/>
                </a:solidFill>
                <a:ea typeface="微软雅黑" panose="020B0503020204020204" pitchFamily="34" charset="-122"/>
                <a:sym typeface="微软雅黑" panose="020B0503020204020204" pitchFamily="34" charset="-122"/>
              </a:rPr>
              <a:t>    化工设计的主体是化工工艺人员，但必须有其它专业人员的配合，才能完成整个设计。对一个化工工艺设计人员，不但要求敬业并精通工艺，而且要求具备广泛的工程知识，善于组织各专业共同完成整个设计工作。</a:t>
            </a:r>
          </a:p>
        </p:txBody>
      </p:sp>
      <p:sp>
        <p:nvSpPr>
          <p:cNvPr id="5" name="Text Box 2">
            <a:extLst>
              <a:ext uri="{FF2B5EF4-FFF2-40B4-BE49-F238E27FC236}">
                <a16:creationId xmlns:a16="http://schemas.microsoft.com/office/drawing/2014/main" id="{38563BAE-5AB9-4E9F-BE51-0E4B79EDB9F0}"/>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Tree>
    <p:extLst>
      <p:ext uri="{BB962C8B-B14F-4D97-AF65-F5344CB8AC3E}">
        <p14:creationId xmlns:p14="http://schemas.microsoft.com/office/powerpoint/2010/main" val="45370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p:cNvSpPr>
          <p:nvPr>
            <p:ph idx="1"/>
          </p:nvPr>
        </p:nvSpPr>
        <p:spPr>
          <a:xfrm>
            <a:off x="0" y="980728"/>
            <a:ext cx="9036496" cy="1296144"/>
          </a:xfrm>
        </p:spPr>
        <p:txBody>
          <a:bodyPr vert="horz" wrap="square" lIns="91440" tIns="45720" rIns="91440" bIns="45720" anchor="t" anchorCtr="0"/>
          <a:lstStyle/>
          <a:p>
            <a:pPr marL="571500" indent="-571500" algn="just" eaLnBrk="1" hangingPunct="1">
              <a:lnSpc>
                <a:spcPct val="125000"/>
              </a:lnSpc>
              <a:spcBef>
                <a:spcPts val="0"/>
              </a:spcBef>
              <a:buNone/>
            </a:pPr>
            <a:r>
              <a:rPr lang="en-US" altLang="zh-CN" sz="3200" b="1" dirty="0">
                <a:solidFill>
                  <a:srgbClr val="C00000"/>
                </a:solidFill>
                <a:ea typeface="微软雅黑" panose="020B0503020204020204" pitchFamily="34" charset="-122"/>
                <a:sym typeface="微软雅黑" panose="020B0503020204020204" pitchFamily="34" charset="-122"/>
              </a:rPr>
              <a:t>3</a:t>
            </a:r>
            <a:r>
              <a:rPr lang="zh-CN" altLang="en-US" sz="3200" b="1" dirty="0">
                <a:solidFill>
                  <a:srgbClr val="C00000"/>
                </a:solidFill>
                <a:ea typeface="微软雅黑" panose="020B0503020204020204" pitchFamily="34" charset="-122"/>
                <a:sym typeface="微软雅黑" panose="020B0503020204020204" pitchFamily="34" charset="-122"/>
              </a:rPr>
              <a:t>、要求</a:t>
            </a:r>
          </a:p>
          <a:p>
            <a:pPr algn="just" eaLnBrk="1" hangingPunct="1">
              <a:lnSpc>
                <a:spcPct val="125000"/>
              </a:lnSpc>
              <a:spcBef>
                <a:spcPts val="0"/>
              </a:spcBef>
              <a:buClrTx/>
              <a:buSzPct val="100000"/>
              <a:buFont typeface="Wingdings" panose="05000000000000000000" pitchFamily="2" charset="2"/>
              <a:buChar char="l"/>
            </a:pPr>
            <a:r>
              <a:rPr lang="zh-CN" altLang="en-US" sz="2800" b="1" dirty="0">
                <a:solidFill>
                  <a:srgbClr val="000000"/>
                </a:solidFill>
                <a:ea typeface="微软雅黑" panose="020B0503020204020204" pitchFamily="34" charset="-122"/>
                <a:sym typeface="微软雅黑" panose="020B0503020204020204" pitchFamily="34" charset="-122"/>
              </a:rPr>
              <a:t>了解国家相关政策</a:t>
            </a:r>
            <a:endParaRPr lang="zh-CN" altLang="en-US" sz="2800" b="1" dirty="0">
              <a:ea typeface="微软雅黑" panose="020B0503020204020204" pitchFamily="34" charset="-122"/>
              <a:sym typeface="微软雅黑" panose="020B0503020204020204" pitchFamily="34" charset="-122"/>
            </a:endParaRPr>
          </a:p>
        </p:txBody>
      </p:sp>
      <p:sp>
        <p:nvSpPr>
          <p:cNvPr id="4" name="Text Box 2">
            <a:extLst>
              <a:ext uri="{FF2B5EF4-FFF2-40B4-BE49-F238E27FC236}">
                <a16:creationId xmlns:a16="http://schemas.microsoft.com/office/drawing/2014/main" id="{C31DAC6F-4805-4765-B576-A8C38BFA7D2B}"/>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
        <p:nvSpPr>
          <p:cNvPr id="5" name="Rectangle 3">
            <a:extLst>
              <a:ext uri="{FF2B5EF4-FFF2-40B4-BE49-F238E27FC236}">
                <a16:creationId xmlns:a16="http://schemas.microsoft.com/office/drawing/2014/main" id="{78CD0163-3933-467C-8934-D62BD2BABFB2}"/>
              </a:ext>
            </a:extLst>
          </p:cNvPr>
          <p:cNvSpPr txBox="1">
            <a:spLocks/>
          </p:cNvSpPr>
          <p:nvPr/>
        </p:nvSpPr>
        <p:spPr>
          <a:xfrm>
            <a:off x="1692275" y="2420939"/>
            <a:ext cx="2663825" cy="3024286"/>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微软雅黑" panose="020B0503020204020204" pitchFamily="34" charset="-122"/>
                <a:ea typeface="+mn-ea"/>
                <a:cs typeface="微软雅黑" panose="020B0503020204020204" pitchFamily="34" charset="-122"/>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微软雅黑" panose="020B0503020204020204" pitchFamily="34" charset="-122"/>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微软雅黑" panose="020B0503020204020204" pitchFamily="34" charset="-122"/>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微软雅黑" panose="020B0503020204020204" pitchFamily="34" charset="-122"/>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微软雅黑" panose="020B0503020204020204" pitchFamily="34" charset="-122"/>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0" indent="0" eaLnBrk="1" hangingPunct="1">
              <a:lnSpc>
                <a:spcPct val="125000"/>
              </a:lnSpc>
              <a:buNone/>
            </a:pPr>
            <a:r>
              <a:rPr lang="zh-CN" altLang="en-US" b="1" kern="0" dirty="0">
                <a:solidFill>
                  <a:srgbClr val="000000"/>
                </a:solidFill>
                <a:ea typeface="微软雅黑" panose="020B0503020204020204" pitchFamily="34" charset="-122"/>
                <a:sym typeface="微软雅黑" panose="020B0503020204020204" pitchFamily="34" charset="-122"/>
              </a:rPr>
              <a:t>环保</a:t>
            </a:r>
          </a:p>
          <a:p>
            <a:pPr marL="0" indent="0" eaLnBrk="1" hangingPunct="1">
              <a:lnSpc>
                <a:spcPct val="125000"/>
              </a:lnSpc>
              <a:buNone/>
            </a:pPr>
            <a:r>
              <a:rPr lang="zh-CN" altLang="en-US" b="1" kern="0" dirty="0">
                <a:solidFill>
                  <a:srgbClr val="000000"/>
                </a:solidFill>
                <a:ea typeface="微软雅黑" panose="020B0503020204020204" pitchFamily="34" charset="-122"/>
                <a:sym typeface="微软雅黑" panose="020B0503020204020204" pitchFamily="34" charset="-122"/>
              </a:rPr>
              <a:t>能源</a:t>
            </a:r>
          </a:p>
          <a:p>
            <a:pPr marL="0" indent="0" eaLnBrk="1" hangingPunct="1">
              <a:lnSpc>
                <a:spcPct val="125000"/>
              </a:lnSpc>
              <a:buNone/>
            </a:pPr>
            <a:r>
              <a:rPr lang="zh-CN" altLang="en-US" b="1" kern="0" dirty="0">
                <a:solidFill>
                  <a:srgbClr val="000000"/>
                </a:solidFill>
                <a:ea typeface="微软雅黑" panose="020B0503020204020204" pitchFamily="34" charset="-122"/>
                <a:sym typeface="微软雅黑" panose="020B0503020204020204" pitchFamily="34" charset="-122"/>
              </a:rPr>
              <a:t>文物保护</a:t>
            </a:r>
          </a:p>
          <a:p>
            <a:pPr marL="0" indent="0" eaLnBrk="1" hangingPunct="1">
              <a:lnSpc>
                <a:spcPct val="125000"/>
              </a:lnSpc>
              <a:buNone/>
            </a:pPr>
            <a:r>
              <a:rPr lang="zh-CN" altLang="en-US" b="1" kern="0" dirty="0">
                <a:solidFill>
                  <a:srgbClr val="000000"/>
                </a:solidFill>
                <a:ea typeface="微软雅黑" panose="020B0503020204020204" pitchFamily="34" charset="-122"/>
                <a:sym typeface="微软雅黑" panose="020B0503020204020204" pitchFamily="34" charset="-122"/>
              </a:rPr>
              <a:t>规划</a:t>
            </a:r>
          </a:p>
        </p:txBody>
      </p:sp>
      <p:sp>
        <p:nvSpPr>
          <p:cNvPr id="6" name="AutoShape 4">
            <a:extLst>
              <a:ext uri="{FF2B5EF4-FFF2-40B4-BE49-F238E27FC236}">
                <a16:creationId xmlns:a16="http://schemas.microsoft.com/office/drawing/2014/main" id="{E91B6336-E777-4922-A02A-625ABBE6AA6C}"/>
              </a:ext>
            </a:extLst>
          </p:cNvPr>
          <p:cNvSpPr/>
          <p:nvPr/>
        </p:nvSpPr>
        <p:spPr>
          <a:xfrm>
            <a:off x="4356100" y="2564904"/>
            <a:ext cx="2736850" cy="1439863"/>
          </a:xfrm>
          <a:prstGeom prst="wedgeRectCallout">
            <a:avLst>
              <a:gd name="adj1" fmla="val -47912"/>
              <a:gd name="adj2" fmla="val 75801"/>
            </a:avLst>
          </a:prstGeom>
          <a:solidFill>
            <a:srgbClr val="FFCC99"/>
          </a:solidFill>
          <a:ln w="9525" cap="flat" cmpd="sng">
            <a:solidFill>
              <a:schemeClr val="tx1"/>
            </a:solidFill>
            <a:prstDash val="solid"/>
            <a:miter/>
            <a:headEnd type="none" w="med" len="med"/>
            <a:tailEnd type="none" w="med" len="med"/>
          </a:ln>
        </p:spPr>
        <p:txBody>
          <a:bodyPr/>
          <a:lstStyle/>
          <a:p>
            <a:pPr algn="ctr" eaLnBrk="1" hangingPunct="1"/>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7" name="Text Box 5">
            <a:extLst>
              <a:ext uri="{FF2B5EF4-FFF2-40B4-BE49-F238E27FC236}">
                <a16:creationId xmlns:a16="http://schemas.microsoft.com/office/drawing/2014/main" id="{3362CB49-C520-4CD8-9FE5-FFBC63974988}"/>
              </a:ext>
            </a:extLst>
          </p:cNvPr>
          <p:cNvSpPr txBox="1"/>
          <p:nvPr/>
        </p:nvSpPr>
        <p:spPr>
          <a:xfrm>
            <a:off x="4786596" y="2913311"/>
            <a:ext cx="2232025" cy="641350"/>
          </a:xfrm>
          <a:prstGeom prst="rect">
            <a:avLst/>
          </a:prstGeom>
          <a:noFill/>
          <a:ln w="9525">
            <a:noFill/>
          </a:ln>
        </p:spPr>
        <p:txBody>
          <a:bodyPr>
            <a:spAutoFit/>
          </a:bodyPr>
          <a:lstStyle/>
          <a:p>
            <a:pPr eaLnBrk="1" hangingPunct="1"/>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约束条件</a:t>
            </a:r>
          </a:p>
        </p:txBody>
      </p:sp>
    </p:spTree>
    <p:extLst>
      <p:ext uri="{BB962C8B-B14F-4D97-AF65-F5344CB8AC3E}">
        <p14:creationId xmlns:p14="http://schemas.microsoft.com/office/powerpoint/2010/main" val="14334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2"/>
          <p:cNvSpPr txBox="1"/>
          <p:nvPr/>
        </p:nvSpPr>
        <p:spPr>
          <a:xfrm>
            <a:off x="0" y="980728"/>
            <a:ext cx="9144000" cy="3897349"/>
          </a:xfrm>
          <a:prstGeom prst="rect">
            <a:avLst/>
          </a:prstGeom>
          <a:noFill/>
          <a:ln w="9525">
            <a:noFill/>
          </a:ln>
        </p:spPr>
        <p:txBody>
          <a:bodyPr wrap="square">
            <a:spAutoFit/>
          </a:bodyPr>
          <a:lstStyle/>
          <a:p>
            <a:pPr marL="571500" indent="-571500" algn="just" eaLnBrk="1" hangingPunct="1">
              <a:lnSpc>
                <a:spcPct val="125000"/>
              </a:lnSpc>
              <a:spcBef>
                <a:spcPts val="0"/>
              </a:spcBef>
              <a:buClr>
                <a:schemeClr val="accent1"/>
              </a:buClr>
              <a:buSzPct val="65000"/>
            </a:pPr>
            <a:r>
              <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、地位</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hangingPunct="1">
              <a:lnSpc>
                <a:spcPct val="125000"/>
              </a:lnSpc>
              <a:spcBef>
                <a:spcPts val="0"/>
              </a:spcBef>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大三下半年或大四开设，偏向专业课，要求先修“化工原理”、“反应工程”、“化工热力学”、“物理化学”、“化工设备基础”等，才开始学习本课程；</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eaLnBrk="1" hangingPunct="1">
              <a:lnSpc>
                <a:spcPct val="125000"/>
              </a:lnSpc>
              <a:spcBef>
                <a:spcPts val="0"/>
              </a:spcBef>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综合利用先修专业基础课知识，在化工工艺设计乃至化工厂设计的过程中综合运用；</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eaLnBrk="1" hangingPunct="1">
              <a:lnSpc>
                <a:spcPct val="125000"/>
              </a:lnSpc>
              <a:spcBef>
                <a:spcPts val="0"/>
              </a:spcBef>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“化工设计”课程的学习，更体现化学工程与工艺本科学生综合素质的高低。</a:t>
            </a:r>
            <a:endPar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7" name="Text Box 2">
            <a:extLst>
              <a:ext uri="{FF2B5EF4-FFF2-40B4-BE49-F238E27FC236}">
                <a16:creationId xmlns:a16="http://schemas.microsoft.com/office/drawing/2014/main" id="{887006AB-DBA6-493F-B461-F9F8F2ACB2D1}"/>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980728"/>
            <a:ext cx="9036496" cy="2813142"/>
          </a:xfrm>
          <a:prstGeom prst="rect">
            <a:avLst/>
          </a:prstGeom>
          <a:noFill/>
        </p:spPr>
        <p:txBody>
          <a:bodyPr wrap="square">
            <a:spAutoFit/>
          </a:bodyPr>
          <a:lstStyle/>
          <a:p>
            <a:pPr algn="just" eaLnBrk="1" hangingPunct="1">
              <a:lnSpc>
                <a:spcPct val="125000"/>
              </a:lnSpc>
              <a:spcBef>
                <a:spcPts val="0"/>
              </a:spcBef>
            </a:pPr>
            <a:r>
              <a:rPr lang="en-US" altLang="zh-CN"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、特点</a:t>
            </a:r>
            <a:endParaRPr lang="en-US" altLang="zh-CN"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00"/>
              </a:buClr>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综合性</a:t>
            </a:r>
            <a:endPar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000000"/>
              </a:buClr>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多专业基础课知识的综合与集成</a:t>
            </a:r>
            <a:endPar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00"/>
              </a:buClr>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实践性</a:t>
            </a:r>
            <a:endPar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000000"/>
              </a:buClr>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面向实际化工工艺设计、化工厂设计的工程运用</a:t>
            </a:r>
          </a:p>
        </p:txBody>
      </p:sp>
      <p:sp>
        <p:nvSpPr>
          <p:cNvPr id="7" name="Text Box 2">
            <a:extLst>
              <a:ext uri="{FF2B5EF4-FFF2-40B4-BE49-F238E27FC236}">
                <a16:creationId xmlns:a16="http://schemas.microsoft.com/office/drawing/2014/main" id="{4CFC2F61-F89A-4BEF-9320-59C124F37B17}"/>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0" y="116632"/>
            <a:ext cx="9144000" cy="720080"/>
          </a:xfrm>
        </p:spPr>
        <p:txBody>
          <a:bodyPr vert="horz" wrap="square" lIns="91440" tIns="45720" rIns="91440" bIns="45720" anchor="t" anchorCtr="0"/>
          <a:lstStyle/>
          <a:p>
            <a:pPr eaLnBrk="1" hangingPunct="1"/>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章 绪论</a:t>
            </a:r>
          </a:p>
        </p:txBody>
      </p:sp>
      <p:sp>
        <p:nvSpPr>
          <p:cNvPr id="5123" name="Rectangle 3"/>
          <p:cNvSpPr>
            <a:spLocks noGrp="1"/>
          </p:cNvSpPr>
          <p:nvPr>
            <p:ph idx="1"/>
          </p:nvPr>
        </p:nvSpPr>
        <p:spPr>
          <a:xfrm>
            <a:off x="1691680" y="1772816"/>
            <a:ext cx="6191919" cy="3854450"/>
          </a:xfrm>
        </p:spPr>
        <p:txBody>
          <a:bodyPr vert="horz" wrap="square" lIns="91440" tIns="45720" rIns="91440" bIns="45720" anchor="t" anchorCtr="0"/>
          <a:lstStyle/>
          <a:p>
            <a:pPr eaLnBrk="1" hangingPunct="1">
              <a:lnSpc>
                <a:spcPct val="125000"/>
              </a:lnSpc>
              <a:buNone/>
            </a:pPr>
            <a:r>
              <a:rPr lang="en-US" altLang="zh-CN" sz="3200" b="1" dirty="0">
                <a:solidFill>
                  <a:srgbClr val="000000"/>
                </a:solidFill>
                <a:ea typeface="微软雅黑" panose="020B0503020204020204" pitchFamily="34" charset="-122"/>
                <a:sym typeface="微软雅黑" panose="020B0503020204020204" pitchFamily="34" charset="-122"/>
              </a:rPr>
              <a:t>1.1  </a:t>
            </a:r>
            <a:r>
              <a:rPr lang="zh-CN" altLang="en-US" sz="3200" b="1" dirty="0">
                <a:solidFill>
                  <a:srgbClr val="000000"/>
                </a:solidFill>
                <a:ea typeface="微软雅黑" panose="020B0503020204020204" pitchFamily="34" charset="-122"/>
                <a:sym typeface="微软雅黑" panose="020B0503020204020204" pitchFamily="34" charset="-122"/>
              </a:rPr>
              <a:t>化工设计的含义</a:t>
            </a:r>
          </a:p>
          <a:p>
            <a:pPr eaLnBrk="1" hangingPunct="1">
              <a:lnSpc>
                <a:spcPct val="125000"/>
              </a:lnSpc>
              <a:buNone/>
            </a:pPr>
            <a:r>
              <a:rPr lang="en-US" altLang="zh-CN" sz="3200" b="1" dirty="0">
                <a:solidFill>
                  <a:srgbClr val="000000"/>
                </a:solidFill>
                <a:ea typeface="微软雅黑" panose="020B0503020204020204" pitchFamily="34" charset="-122"/>
                <a:sym typeface="微软雅黑" panose="020B0503020204020204" pitchFamily="34" charset="-122"/>
              </a:rPr>
              <a:t>1.2  </a:t>
            </a:r>
            <a:r>
              <a:rPr lang="zh-CN" altLang="en-US" sz="3200" b="1" dirty="0">
                <a:solidFill>
                  <a:srgbClr val="000000"/>
                </a:solidFill>
                <a:ea typeface="微软雅黑" panose="020B0503020204020204" pitchFamily="34" charset="-122"/>
                <a:sym typeface="微软雅黑" panose="020B0503020204020204" pitchFamily="34" charset="-122"/>
              </a:rPr>
              <a:t>化工设计课程性质和内容</a:t>
            </a:r>
          </a:p>
          <a:p>
            <a:pPr eaLnBrk="1" hangingPunct="1">
              <a:lnSpc>
                <a:spcPct val="125000"/>
              </a:lnSpc>
              <a:buNone/>
            </a:pPr>
            <a:r>
              <a:rPr lang="en-US" altLang="zh-CN" sz="3200" b="1" dirty="0">
                <a:solidFill>
                  <a:srgbClr val="000000"/>
                </a:solidFill>
                <a:ea typeface="微软雅黑" panose="020B0503020204020204" pitchFamily="34" charset="-122"/>
                <a:sym typeface="微软雅黑" panose="020B0503020204020204" pitchFamily="34" charset="-122"/>
              </a:rPr>
              <a:t>1.3  </a:t>
            </a:r>
            <a:r>
              <a:rPr lang="zh-CN" altLang="en-US" sz="3200" b="1" dirty="0">
                <a:solidFill>
                  <a:srgbClr val="000000"/>
                </a:solidFill>
                <a:ea typeface="微软雅黑" panose="020B0503020204020204" pitchFamily="34" charset="-122"/>
                <a:sym typeface="微软雅黑" panose="020B0503020204020204" pitchFamily="34" charset="-122"/>
              </a:rPr>
              <a:t>化工厂概论</a:t>
            </a:r>
            <a:endParaRPr lang="en-US" altLang="zh-CN" sz="3200" b="1" dirty="0">
              <a:solidFill>
                <a:srgbClr val="000000"/>
              </a:solidFill>
              <a:ea typeface="微软雅黑" panose="020B0503020204020204" pitchFamily="34" charset="-122"/>
              <a:sym typeface="微软雅黑" panose="020B0503020204020204" pitchFamily="34" charset="-122"/>
            </a:endParaRPr>
          </a:p>
          <a:p>
            <a:pPr eaLnBrk="1" hangingPunct="1">
              <a:lnSpc>
                <a:spcPct val="125000"/>
              </a:lnSpc>
              <a:buNone/>
            </a:pPr>
            <a:r>
              <a:rPr lang="en-US" altLang="zh-CN" sz="3200" b="1" dirty="0">
                <a:solidFill>
                  <a:srgbClr val="000000"/>
                </a:solidFill>
                <a:ea typeface="微软雅黑" panose="020B0503020204020204" pitchFamily="34" charset="-122"/>
                <a:sym typeface="微软雅黑" panose="020B0503020204020204" pitchFamily="34" charset="-122"/>
              </a:rPr>
              <a:t>1.4  </a:t>
            </a:r>
            <a:r>
              <a:rPr lang="zh-CN" altLang="en-US" sz="3200" b="1" dirty="0">
                <a:solidFill>
                  <a:srgbClr val="000000"/>
                </a:solidFill>
                <a:ea typeface="微软雅黑" panose="020B0503020204020204" pitchFamily="34" charset="-122"/>
                <a:sym typeface="微软雅黑" panose="020B0503020204020204" pitchFamily="34" charset="-122"/>
              </a:rPr>
              <a:t>化工过程设计的技术进展</a:t>
            </a:r>
          </a:p>
          <a:p>
            <a:pPr eaLnBrk="1" hangingPunct="1">
              <a:lnSpc>
                <a:spcPct val="125000"/>
              </a:lnSpc>
              <a:buNone/>
            </a:pPr>
            <a:r>
              <a:rPr lang="en-US" altLang="zh-CN" sz="3200" b="1" dirty="0">
                <a:solidFill>
                  <a:srgbClr val="000000"/>
                </a:solidFill>
                <a:ea typeface="微软雅黑" panose="020B0503020204020204" pitchFamily="34" charset="-122"/>
                <a:sym typeface="微软雅黑" panose="020B0503020204020204" pitchFamily="34" charset="-122"/>
              </a:rPr>
              <a:t>1.5  </a:t>
            </a:r>
            <a:r>
              <a:rPr lang="zh-CN" altLang="en-US" sz="3200" b="1" dirty="0">
                <a:solidFill>
                  <a:srgbClr val="000000"/>
                </a:solidFill>
                <a:ea typeface="微软雅黑" panose="020B0503020204020204" pitchFamily="34" charset="-122"/>
                <a:sym typeface="微软雅黑" panose="020B0503020204020204" pitchFamily="34" charset="-122"/>
              </a:rPr>
              <a:t>工程伦理学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p:nvPr/>
        </p:nvSpPr>
        <p:spPr>
          <a:xfrm>
            <a:off x="0" y="44624"/>
            <a:ext cx="9144000" cy="721544"/>
          </a:xfrm>
          <a:prstGeom prst="rect">
            <a:avLst/>
          </a:prstGeom>
          <a:noFill/>
          <a:ln w="12700">
            <a:noFill/>
          </a:ln>
        </p:spPr>
        <p:txBody>
          <a:bodyPr wrap="square">
            <a:spAutoFit/>
          </a:bodyPr>
          <a:lstStyle/>
          <a:p>
            <a:pPr eaLnBrk="1" hangingPunct="1">
              <a:lnSpc>
                <a:spcPct val="125000"/>
              </a:lnSpc>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化工厂概况</a:t>
            </a:r>
          </a:p>
        </p:txBody>
      </p:sp>
      <p:sp>
        <p:nvSpPr>
          <p:cNvPr id="24579" name="Rectangle 3"/>
          <p:cNvSpPr/>
          <p:nvPr/>
        </p:nvSpPr>
        <p:spPr>
          <a:xfrm>
            <a:off x="0" y="980728"/>
            <a:ext cx="9036496" cy="651653"/>
          </a:xfrm>
          <a:prstGeom prst="rect">
            <a:avLst/>
          </a:prstGeom>
          <a:noFill/>
          <a:ln w="12700">
            <a:noFill/>
          </a:ln>
        </p:spPr>
        <p:txBody>
          <a:bodyPr wrap="square">
            <a:spAutoFit/>
          </a:bodyPr>
          <a:lstStyle/>
          <a:p>
            <a:pPr eaLnBrk="1" hangingPunct="1">
              <a:lnSpc>
                <a:spcPct val="125000"/>
              </a:lnSpc>
            </a:pP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一、化工厂分类</a:t>
            </a:r>
          </a:p>
        </p:txBody>
      </p:sp>
      <p:sp>
        <p:nvSpPr>
          <p:cNvPr id="24580" name="Text Box 4"/>
          <p:cNvSpPr txBox="1"/>
          <p:nvPr/>
        </p:nvSpPr>
        <p:spPr>
          <a:xfrm>
            <a:off x="280988" y="1817241"/>
            <a:ext cx="8755508" cy="1433213"/>
          </a:xfrm>
          <a:prstGeom prst="rect">
            <a:avLst/>
          </a:prstGeom>
          <a:solidFill>
            <a:srgbClr val="FFFFCC"/>
          </a:solidFill>
          <a:ln w="12700" cap="flat" cmpd="sng">
            <a:solidFill>
              <a:srgbClr val="0000C8"/>
            </a:solidFill>
            <a:prstDash val="solid"/>
            <a:miter/>
            <a:headEnd type="none" w="med" len="med"/>
            <a:tailEnd type="none" w="med" len="med"/>
          </a:ln>
        </p:spPr>
        <p:txBody>
          <a:bodyPr wrap="square">
            <a:spAutoFit/>
          </a:bodyPr>
          <a:lstStyle/>
          <a:p>
            <a:pPr eaLnBrk="1" hangingPunct="1">
              <a:lnSpc>
                <a:spcPct val="125000"/>
              </a:lnSpc>
            </a:pPr>
            <a:r>
              <a:rPr lang="zh-CN" altLang="en-US" sz="2400" b="1" u="sng"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化工涉及行业范围包括</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：化肥、无机化工、有机化工、石油化工、合成橡胶、合成纤维、合成树脂和塑料、农药、染料涂料、医药、精细化工等。</a:t>
            </a:r>
          </a:p>
        </p:txBody>
      </p:sp>
      <p:sp>
        <p:nvSpPr>
          <p:cNvPr id="24581" name="Text Box 5"/>
          <p:cNvSpPr txBox="1"/>
          <p:nvPr/>
        </p:nvSpPr>
        <p:spPr>
          <a:xfrm>
            <a:off x="280988" y="3497535"/>
            <a:ext cx="8755508" cy="3095206"/>
          </a:xfrm>
          <a:prstGeom prst="rect">
            <a:avLst/>
          </a:prstGeom>
          <a:solidFill>
            <a:srgbClr val="FFFFCC"/>
          </a:solidFill>
          <a:ln w="12700" cap="flat" cmpd="sng">
            <a:solidFill>
              <a:srgbClr val="0000C8"/>
            </a:solidFill>
            <a:prstDash val="solid"/>
            <a:miter/>
            <a:headEnd type="none" w="med" len="med"/>
            <a:tailEnd type="none" w="med" len="med"/>
          </a:ln>
        </p:spPr>
        <p:txBody>
          <a:bodyPr wrap="square">
            <a:spAutoFit/>
          </a:bodyPr>
          <a:lstStyle/>
          <a:p>
            <a:pPr eaLnBrk="1" hangingPunct="1">
              <a:lnSpc>
                <a:spcPct val="125000"/>
              </a:lnSpc>
              <a:spcBef>
                <a:spcPct val="50000"/>
              </a:spcBef>
            </a:pPr>
            <a:r>
              <a:rPr lang="zh-CN" altLang="en-US" sz="2400" b="1" u="sng"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按   产   品</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日化厂、石化厂、农药厂、橡胶厂、塑料厂等。</a:t>
            </a:r>
          </a:p>
          <a:p>
            <a:pPr eaLnBrk="1" hangingPunct="1">
              <a:lnSpc>
                <a:spcPct val="125000"/>
              </a:lnSpc>
              <a:spcBef>
                <a:spcPct val="50000"/>
              </a:spcBef>
            </a:pPr>
            <a:r>
              <a:rPr lang="zh-CN" altLang="en-US" sz="2400" b="1" u="sng"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按   规   模</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大型化工厂</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(≥100 kt/a)</a:t>
            </a:r>
          </a:p>
          <a:p>
            <a:pPr eaLnBrk="1" hangingPunct="1">
              <a:lnSpc>
                <a:spcPct val="125000"/>
              </a:lnSpc>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中型化工厂</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(10~100 kt/a)</a:t>
            </a:r>
          </a:p>
          <a:p>
            <a:pPr eaLnBrk="1" hangingPunct="1">
              <a:lnSpc>
                <a:spcPct val="125000"/>
              </a:lnSpc>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小型化工厂</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(&lt;10 kt/a)</a:t>
            </a:r>
          </a:p>
          <a:p>
            <a:pPr eaLnBrk="1" hangingPunct="1">
              <a:lnSpc>
                <a:spcPct val="125000"/>
              </a:lnSpc>
              <a:spcBef>
                <a:spcPct val="50000"/>
              </a:spcBef>
            </a:pPr>
            <a:r>
              <a:rPr lang="zh-CN" altLang="en-US" sz="2400" b="1" u="sng"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按生产方式</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连续操作、间歇操作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2" name="Picture 2" descr="b1-1"/>
          <p:cNvPicPr>
            <a:picLocks noChangeAspect="1"/>
          </p:cNvPicPr>
          <p:nvPr/>
        </p:nvPicPr>
        <p:blipFill>
          <a:blip r:embed="rId2"/>
          <a:stretch>
            <a:fillRect/>
          </a:stretch>
        </p:blipFill>
        <p:spPr>
          <a:xfrm>
            <a:off x="755576" y="1124744"/>
            <a:ext cx="7491412" cy="5483121"/>
          </a:xfrm>
          <a:prstGeom prst="rect">
            <a:avLst/>
          </a:prstGeom>
          <a:noFill/>
          <a:ln w="9525">
            <a:noFill/>
          </a:ln>
        </p:spPr>
      </p:pic>
      <p:sp>
        <p:nvSpPr>
          <p:cNvPr id="4" name="Rectangle 2">
            <a:extLst>
              <a:ext uri="{FF2B5EF4-FFF2-40B4-BE49-F238E27FC236}">
                <a16:creationId xmlns:a16="http://schemas.microsoft.com/office/drawing/2014/main" id="{F8BA1EDE-27CF-43A7-B1E2-22077E39FECA}"/>
              </a:ext>
            </a:extLst>
          </p:cNvPr>
          <p:cNvSpPr/>
          <p:nvPr/>
        </p:nvSpPr>
        <p:spPr>
          <a:xfrm>
            <a:off x="0" y="44624"/>
            <a:ext cx="9144000" cy="721544"/>
          </a:xfrm>
          <a:prstGeom prst="rect">
            <a:avLst/>
          </a:prstGeom>
          <a:noFill/>
          <a:ln w="12700">
            <a:noFill/>
          </a:ln>
        </p:spPr>
        <p:txBody>
          <a:bodyPr wrap="square">
            <a:spAutoFit/>
          </a:bodyPr>
          <a:lstStyle/>
          <a:p>
            <a:pPr eaLnBrk="1" hangingPunct="1">
              <a:lnSpc>
                <a:spcPct val="125000"/>
              </a:lnSpc>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化工厂概况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01FBF94-D18A-42FE-BF64-E30CB4BCC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20" y="2348880"/>
            <a:ext cx="7812360" cy="41598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42DA98A-7CF5-4A83-ABB8-4C39C03EF00C}"/>
              </a:ext>
            </a:extLst>
          </p:cNvPr>
          <p:cNvSpPr/>
          <p:nvPr/>
        </p:nvSpPr>
        <p:spPr>
          <a:xfrm>
            <a:off x="0" y="980728"/>
            <a:ext cx="8669337" cy="1127360"/>
          </a:xfrm>
          <a:prstGeom prst="rect">
            <a:avLst/>
          </a:prstGeom>
          <a:noFill/>
          <a:ln w="12700">
            <a:noFill/>
          </a:ln>
        </p:spPr>
        <p:txBody>
          <a:bodyPr>
            <a:spAutoFit/>
          </a:bodyPr>
          <a:lstStyle/>
          <a:p>
            <a:pPr algn="just" eaLnBrk="1" hangingPunct="1">
              <a:lnSpc>
                <a:spcPct val="125000"/>
              </a:lnSpc>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二、化工生产的特点</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工艺流程复杂：流程很长，如乙烯工业</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65CD8DCF-418C-458B-B3B9-609EA91DA289}"/>
              </a:ext>
            </a:extLst>
          </p:cNvPr>
          <p:cNvSpPr/>
          <p:nvPr/>
        </p:nvSpPr>
        <p:spPr>
          <a:xfrm>
            <a:off x="0" y="44624"/>
            <a:ext cx="9144000" cy="721544"/>
          </a:xfrm>
          <a:prstGeom prst="rect">
            <a:avLst/>
          </a:prstGeom>
          <a:noFill/>
          <a:ln w="12700">
            <a:noFill/>
          </a:ln>
        </p:spPr>
        <p:txBody>
          <a:bodyPr wrap="square">
            <a:spAutoFit/>
          </a:bodyPr>
          <a:lstStyle/>
          <a:p>
            <a:pPr eaLnBrk="1" hangingPunct="1">
              <a:lnSpc>
                <a:spcPct val="125000"/>
              </a:lnSpc>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化工厂概况</a:t>
            </a:r>
          </a:p>
        </p:txBody>
      </p:sp>
    </p:spTree>
    <p:extLst>
      <p:ext uri="{BB962C8B-B14F-4D97-AF65-F5344CB8AC3E}">
        <p14:creationId xmlns:p14="http://schemas.microsoft.com/office/powerpoint/2010/main" val="3996040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3"/>
          <p:cNvSpPr/>
          <p:nvPr/>
        </p:nvSpPr>
        <p:spPr>
          <a:xfrm>
            <a:off x="0" y="980728"/>
            <a:ext cx="8669337" cy="1127360"/>
          </a:xfrm>
          <a:prstGeom prst="rect">
            <a:avLst/>
          </a:prstGeom>
          <a:noFill/>
          <a:ln w="12700">
            <a:noFill/>
          </a:ln>
        </p:spPr>
        <p:txBody>
          <a:bodyPr>
            <a:spAutoFit/>
          </a:bodyPr>
          <a:lstStyle/>
          <a:p>
            <a:pPr algn="just" eaLnBrk="1" hangingPunct="1">
              <a:lnSpc>
                <a:spcPct val="125000"/>
              </a:lnSpc>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二、化工生产的特点</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操作状态变化大：如原油的二次加工过程</a:t>
            </a:r>
          </a:p>
        </p:txBody>
      </p:sp>
      <p:sp>
        <p:nvSpPr>
          <p:cNvPr id="5" name="Rectangle 2">
            <a:extLst>
              <a:ext uri="{FF2B5EF4-FFF2-40B4-BE49-F238E27FC236}">
                <a16:creationId xmlns:a16="http://schemas.microsoft.com/office/drawing/2014/main" id="{CECCDBC7-8997-45DB-A1C1-B8785F4C9F83}"/>
              </a:ext>
            </a:extLst>
          </p:cNvPr>
          <p:cNvSpPr/>
          <p:nvPr/>
        </p:nvSpPr>
        <p:spPr>
          <a:xfrm>
            <a:off x="0" y="44624"/>
            <a:ext cx="9144000" cy="721544"/>
          </a:xfrm>
          <a:prstGeom prst="rect">
            <a:avLst/>
          </a:prstGeom>
          <a:noFill/>
          <a:ln w="12700">
            <a:noFill/>
          </a:ln>
        </p:spPr>
        <p:txBody>
          <a:bodyPr wrap="square">
            <a:spAutoFit/>
          </a:bodyPr>
          <a:lstStyle/>
          <a:p>
            <a:pPr eaLnBrk="1" hangingPunct="1">
              <a:lnSpc>
                <a:spcPct val="125000"/>
              </a:lnSpc>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化工厂概况</a:t>
            </a:r>
          </a:p>
        </p:txBody>
      </p:sp>
      <p:pic>
        <p:nvPicPr>
          <p:cNvPr id="2050" name="Picture 2">
            <a:extLst>
              <a:ext uri="{FF2B5EF4-FFF2-40B4-BE49-F238E27FC236}">
                <a16:creationId xmlns:a16="http://schemas.microsoft.com/office/drawing/2014/main" id="{6934ABFF-E26E-4F94-A5DC-C784FDD15E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3" t="5216" r="2873" b="7428"/>
          <a:stretch/>
        </p:blipFill>
        <p:spPr bwMode="auto">
          <a:xfrm>
            <a:off x="1367644" y="2159595"/>
            <a:ext cx="6408712" cy="44548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3E9A5E4-FF23-483B-9609-25EEB3D78CFB}"/>
              </a:ext>
            </a:extLst>
          </p:cNvPr>
          <p:cNvSpPr/>
          <p:nvPr/>
        </p:nvSpPr>
        <p:spPr>
          <a:xfrm>
            <a:off x="0" y="980728"/>
            <a:ext cx="8669337" cy="1127360"/>
          </a:xfrm>
          <a:prstGeom prst="rect">
            <a:avLst/>
          </a:prstGeom>
          <a:noFill/>
          <a:ln w="12700">
            <a:noFill/>
          </a:ln>
        </p:spPr>
        <p:txBody>
          <a:bodyPr>
            <a:spAutoFit/>
          </a:bodyPr>
          <a:lstStyle/>
          <a:p>
            <a:pPr algn="just" eaLnBrk="1" hangingPunct="1">
              <a:lnSpc>
                <a:spcPct val="125000"/>
              </a:lnSpc>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二、化工生产的特点</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流体输送多：管道、输送设备多</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3C540710-2AFA-43E7-82B5-D563F23E810F}"/>
              </a:ext>
            </a:extLst>
          </p:cNvPr>
          <p:cNvSpPr/>
          <p:nvPr/>
        </p:nvSpPr>
        <p:spPr>
          <a:xfrm>
            <a:off x="0" y="44624"/>
            <a:ext cx="9144000" cy="721544"/>
          </a:xfrm>
          <a:prstGeom prst="rect">
            <a:avLst/>
          </a:prstGeom>
          <a:noFill/>
          <a:ln w="12700">
            <a:noFill/>
          </a:ln>
        </p:spPr>
        <p:txBody>
          <a:bodyPr wrap="square">
            <a:spAutoFit/>
          </a:bodyPr>
          <a:lstStyle/>
          <a:p>
            <a:pPr eaLnBrk="1" hangingPunct="1">
              <a:lnSpc>
                <a:spcPct val="125000"/>
              </a:lnSpc>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化工厂概况</a:t>
            </a:r>
          </a:p>
        </p:txBody>
      </p:sp>
      <p:pic>
        <p:nvPicPr>
          <p:cNvPr id="3074" name="Picture 2">
            <a:extLst>
              <a:ext uri="{FF2B5EF4-FFF2-40B4-BE49-F238E27FC236}">
                <a16:creationId xmlns:a16="http://schemas.microsoft.com/office/drawing/2014/main" id="{973B3AE4-CC2B-474F-B920-C0BFC98FB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82059"/>
            <a:ext cx="6647853" cy="448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477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F363A31-8D2F-48B6-8BF4-C75E85690D9E}"/>
              </a:ext>
            </a:extLst>
          </p:cNvPr>
          <p:cNvSpPr/>
          <p:nvPr/>
        </p:nvSpPr>
        <p:spPr>
          <a:xfrm>
            <a:off x="0" y="980728"/>
            <a:ext cx="8669337" cy="2050690"/>
          </a:xfrm>
          <a:prstGeom prst="rect">
            <a:avLst/>
          </a:prstGeom>
          <a:noFill/>
          <a:ln w="12700">
            <a:noFill/>
          </a:ln>
        </p:spPr>
        <p:txBody>
          <a:bodyPr>
            <a:spAutoFit/>
          </a:bodyPr>
          <a:lstStyle/>
          <a:p>
            <a:pPr algn="just" eaLnBrk="1" hangingPunct="1">
              <a:lnSpc>
                <a:spcPct val="125000"/>
              </a:lnSpc>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二、化工生产的特点</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25000"/>
              </a:lnSpc>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具有腐蚀性：管道、设备材质</a:t>
            </a:r>
          </a:p>
          <a:p>
            <a:pPr marL="342900" indent="-342900">
              <a:lnSpc>
                <a:spcPct val="125000"/>
              </a:lnSpc>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有毒：安全卫生</a:t>
            </a:r>
          </a:p>
          <a:p>
            <a:pPr marL="342900" indent="-342900">
              <a:lnSpc>
                <a:spcPct val="125000"/>
              </a:lnSpc>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易燃、易爆：防爆、电气、自动化</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A3642053-9002-462A-B5C7-1D69E90002D4}"/>
              </a:ext>
            </a:extLst>
          </p:cNvPr>
          <p:cNvSpPr/>
          <p:nvPr/>
        </p:nvSpPr>
        <p:spPr>
          <a:xfrm>
            <a:off x="0" y="44624"/>
            <a:ext cx="9144000" cy="721544"/>
          </a:xfrm>
          <a:prstGeom prst="rect">
            <a:avLst/>
          </a:prstGeom>
          <a:noFill/>
          <a:ln w="12700">
            <a:noFill/>
          </a:ln>
        </p:spPr>
        <p:txBody>
          <a:bodyPr wrap="square">
            <a:spAutoFit/>
          </a:bodyPr>
          <a:lstStyle/>
          <a:p>
            <a:pPr eaLnBrk="1" hangingPunct="1">
              <a:lnSpc>
                <a:spcPct val="125000"/>
              </a:lnSpc>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化工厂概况</a:t>
            </a:r>
          </a:p>
        </p:txBody>
      </p:sp>
      <p:pic>
        <p:nvPicPr>
          <p:cNvPr id="4098" name="Picture 2">
            <a:extLst>
              <a:ext uri="{FF2B5EF4-FFF2-40B4-BE49-F238E27FC236}">
                <a16:creationId xmlns:a16="http://schemas.microsoft.com/office/drawing/2014/main" id="{C52B9765-730B-431D-BBA7-BB4C86767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101962"/>
            <a:ext cx="6480720" cy="341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57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74B310F-BA9C-48DC-8BEE-A3D82A27450B}"/>
              </a:ext>
            </a:extLst>
          </p:cNvPr>
          <p:cNvSpPr/>
          <p:nvPr/>
        </p:nvSpPr>
        <p:spPr>
          <a:xfrm>
            <a:off x="0" y="980728"/>
            <a:ext cx="8669337" cy="1127360"/>
          </a:xfrm>
          <a:prstGeom prst="rect">
            <a:avLst/>
          </a:prstGeom>
          <a:noFill/>
          <a:ln w="12700">
            <a:noFill/>
          </a:ln>
        </p:spPr>
        <p:txBody>
          <a:bodyPr>
            <a:spAutoFit/>
          </a:bodyPr>
          <a:lstStyle/>
          <a:p>
            <a:pPr algn="just" eaLnBrk="1" hangingPunct="1">
              <a:lnSpc>
                <a:spcPct val="125000"/>
              </a:lnSpc>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二、化工生产的特点</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25000"/>
              </a:lnSpc>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非标设备多：反应器、塔等</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49BFE13A-92CE-453A-AB16-41A15941FCD5}"/>
              </a:ext>
            </a:extLst>
          </p:cNvPr>
          <p:cNvSpPr/>
          <p:nvPr/>
        </p:nvSpPr>
        <p:spPr>
          <a:xfrm>
            <a:off x="0" y="44624"/>
            <a:ext cx="9144000" cy="721544"/>
          </a:xfrm>
          <a:prstGeom prst="rect">
            <a:avLst/>
          </a:prstGeom>
          <a:noFill/>
          <a:ln w="12700">
            <a:noFill/>
          </a:ln>
        </p:spPr>
        <p:txBody>
          <a:bodyPr wrap="square">
            <a:spAutoFit/>
          </a:bodyPr>
          <a:lstStyle/>
          <a:p>
            <a:pPr eaLnBrk="1" hangingPunct="1">
              <a:lnSpc>
                <a:spcPct val="125000"/>
              </a:lnSpc>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化工厂概况</a:t>
            </a:r>
          </a:p>
        </p:txBody>
      </p:sp>
      <p:pic>
        <p:nvPicPr>
          <p:cNvPr id="5122" name="Picture 2">
            <a:extLst>
              <a:ext uri="{FF2B5EF4-FFF2-40B4-BE49-F238E27FC236}">
                <a16:creationId xmlns:a16="http://schemas.microsoft.com/office/drawing/2014/main" id="{D1A59843-1F40-4D91-BF8B-FA8B255307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981" y="2276872"/>
            <a:ext cx="2857940" cy="187083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3268F0D-01E9-485E-8D80-3DAF726B89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462" y="2273723"/>
            <a:ext cx="2872899"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D8EB494-9465-445D-8AE2-9DCFDC997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81" y="4530525"/>
            <a:ext cx="285794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4BF32615-9427-428F-AA89-94A5D9754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0462" y="4517181"/>
            <a:ext cx="2839557" cy="190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913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251520" y="1699729"/>
            <a:ext cx="8640960" cy="4897623"/>
          </a:xfrm>
          <a:prstGeom prst="rect">
            <a:avLst/>
          </a:prstGeom>
          <a:solidFill>
            <a:srgbClr val="FFFFCC"/>
          </a:solidFill>
          <a:ln w="12700">
            <a:solidFill>
              <a:srgbClr val="0000FF"/>
            </a:solidFill>
            <a:miter lim="800000"/>
          </a:ln>
          <a:effectLst/>
        </p:spPr>
        <p:txBody>
          <a:bodyPr wrap="square">
            <a:spAutoFit/>
          </a:bodyPr>
          <a:lstStyle/>
          <a:p>
            <a:pPr marL="342900" marR="0" lvl="0" indent="-342900" algn="l" defTabSz="914400" rtl="0" eaLnBrk="1" fontAlgn="base" latinLnBrk="0" hangingPunct="1">
              <a:lnSpc>
                <a:spcPct val="125000"/>
              </a:lnSpc>
              <a:spcBef>
                <a:spcPct val="0"/>
              </a:spcBef>
              <a:spcAft>
                <a:spcPct val="0"/>
              </a:spcAft>
              <a:buClrTx/>
              <a:buSzTx/>
              <a:buFont typeface="Wingdings" panose="05000000000000000000" pitchFamily="2" charset="2"/>
              <a:buChar char="l"/>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化工厂结构</a:t>
            </a:r>
          </a:p>
          <a:p>
            <a:pPr lvl="1" eaLnBrk="1" hangingPunct="1">
              <a:lnSpc>
                <a:spcPct val="125000"/>
              </a:lnSpc>
              <a:defRPr/>
            </a:pP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人：人员配置，机关、</a:t>
            </a:r>
            <a:r>
              <a:rPr kumimoji="0" lang="zh-CN" altLang="en-US" sz="2200" b="1"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工程技术、操作</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、后勤行政人员</a:t>
            </a:r>
          </a:p>
          <a:p>
            <a:pPr lvl="1" eaLnBrk="1" hangingPunct="1">
              <a:lnSpc>
                <a:spcPct val="125000"/>
              </a:lnSpc>
              <a:defRPr/>
            </a:pP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财：固定资金、流动资金</a:t>
            </a:r>
          </a:p>
          <a:p>
            <a:pPr lvl="1" eaLnBrk="1" hangingPunct="1">
              <a:lnSpc>
                <a:spcPct val="125000"/>
              </a:lnSpc>
              <a:defRPr/>
            </a:pP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物：机器设备、材料、仪器仪表等</a:t>
            </a:r>
          </a:p>
          <a:p>
            <a:pPr lvl="1" eaLnBrk="1" hangingPunct="1">
              <a:lnSpc>
                <a:spcPct val="125000"/>
              </a:lnSpc>
              <a:defRPr/>
            </a:pP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产：生产</a:t>
            </a: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人、财、物都是为生产服务的</a:t>
            </a:r>
            <a:r>
              <a:rPr kumimoji="0" lang="zh-CN" altLang="en-US" sz="22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endPar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eaLnBrk="1" hangingPunct="1">
              <a:lnSpc>
                <a:spcPct val="125000"/>
              </a:lnSpc>
              <a:defRPr/>
            </a:pP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供：原材料、设备、物资等供应</a:t>
            </a:r>
          </a:p>
          <a:p>
            <a:pPr lvl="1" eaLnBrk="1" hangingPunct="1">
              <a:lnSpc>
                <a:spcPct val="125000"/>
              </a:lnSpc>
              <a:defRPr/>
            </a:pP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销：产品销售</a:t>
            </a: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销售渠道必须畅通</a:t>
            </a:r>
          </a:p>
          <a:p>
            <a:pPr marL="342900" marR="0" lvl="0" indent="-342900" algn="l" defTabSz="914400" rtl="0" eaLnBrk="1" fontAlgn="base" latinLnBrk="0" hangingPunct="1">
              <a:lnSpc>
                <a:spcPct val="125000"/>
              </a:lnSpc>
              <a:spcBef>
                <a:spcPct val="0"/>
              </a:spcBef>
              <a:spcAft>
                <a:spcPct val="0"/>
              </a:spcAft>
              <a:buClrTx/>
              <a:buSzTx/>
              <a:buFont typeface="Wingdings" panose="05000000000000000000" pitchFamily="2" charset="2"/>
              <a:buChar char="l"/>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专业技术人员</a:t>
            </a:r>
          </a:p>
          <a:p>
            <a:pPr lvl="1" eaLnBrk="1" hangingPunct="1">
              <a:lnSpc>
                <a:spcPct val="125000"/>
              </a:lnSpc>
              <a:defRPr/>
            </a:pP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专业：</a:t>
            </a:r>
            <a:r>
              <a:rPr kumimoji="0" lang="zh-CN" altLang="en-US" sz="2200" b="1" i="0"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设备、自动控制、给排水、电气、土建、热工等</a:t>
            </a:r>
          </a:p>
          <a:p>
            <a:pPr marL="342900" marR="0" lvl="0" indent="-342900" algn="l" defTabSz="914400" rtl="0" eaLnBrk="1" fontAlgn="base" latinLnBrk="0" hangingPunct="1">
              <a:lnSpc>
                <a:spcPct val="125000"/>
              </a:lnSpc>
              <a:spcBef>
                <a:spcPct val="0"/>
              </a:spcBef>
              <a:spcAft>
                <a:spcPct val="0"/>
              </a:spcAft>
              <a:buClrTx/>
              <a:buSzTx/>
              <a:buFont typeface="Wingdings" panose="05000000000000000000" pitchFamily="2" charset="2"/>
              <a:buChar char="l"/>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化工厂组成</a:t>
            </a:r>
          </a:p>
          <a:p>
            <a:pPr lvl="1" eaLnBrk="1" hangingPunct="1">
              <a:lnSpc>
                <a:spcPct val="125000"/>
              </a:lnSpc>
              <a:defRPr/>
            </a:pPr>
            <a:r>
              <a:rPr kumimoji="0" lang="zh-CN" altLang="en-US" sz="2200" b="1" i="0"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生产部门</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、辅助生产部门、行政、生活等</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p>
        </p:txBody>
      </p:sp>
      <p:sp>
        <p:nvSpPr>
          <p:cNvPr id="3" name="Rectangle 5"/>
          <p:cNvSpPr/>
          <p:nvPr/>
        </p:nvSpPr>
        <p:spPr>
          <a:xfrm>
            <a:off x="0" y="980728"/>
            <a:ext cx="9144000" cy="584775"/>
          </a:xfrm>
          <a:prstGeom prst="rect">
            <a:avLst/>
          </a:prstGeom>
          <a:noFill/>
          <a:ln w="12700">
            <a:noFill/>
          </a:ln>
        </p:spPr>
        <p:txBody>
          <a:bodyPr wrap="square">
            <a:spAutoFit/>
          </a:bodyPr>
          <a:lstStyle/>
          <a:p>
            <a:pPr eaLnBrk="1" hangingPunct="1"/>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三、化工生产的组成</a:t>
            </a:r>
          </a:p>
        </p:txBody>
      </p:sp>
      <p:sp>
        <p:nvSpPr>
          <p:cNvPr id="5" name="Rectangle 2">
            <a:extLst>
              <a:ext uri="{FF2B5EF4-FFF2-40B4-BE49-F238E27FC236}">
                <a16:creationId xmlns:a16="http://schemas.microsoft.com/office/drawing/2014/main" id="{FED500A8-F86B-4555-A0CF-8AB0F833F91C}"/>
              </a:ext>
            </a:extLst>
          </p:cNvPr>
          <p:cNvSpPr/>
          <p:nvPr/>
        </p:nvSpPr>
        <p:spPr>
          <a:xfrm>
            <a:off x="0" y="44624"/>
            <a:ext cx="9144000" cy="721544"/>
          </a:xfrm>
          <a:prstGeom prst="rect">
            <a:avLst/>
          </a:prstGeom>
          <a:noFill/>
          <a:ln w="12700">
            <a:noFill/>
          </a:ln>
        </p:spPr>
        <p:txBody>
          <a:bodyPr wrap="square">
            <a:spAutoFit/>
          </a:bodyPr>
          <a:lstStyle/>
          <a:p>
            <a:pPr eaLnBrk="1" hangingPunct="1">
              <a:lnSpc>
                <a:spcPct val="125000"/>
              </a:lnSpc>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化工厂概况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2"/>
          <p:cNvSpPr txBox="1"/>
          <p:nvPr/>
        </p:nvSpPr>
        <p:spPr>
          <a:xfrm>
            <a:off x="0" y="116632"/>
            <a:ext cx="9143999"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化工过程设计的技术进展</a:t>
            </a:r>
          </a:p>
        </p:txBody>
      </p:sp>
      <p:sp>
        <p:nvSpPr>
          <p:cNvPr id="192515" name="Text Box 3"/>
          <p:cNvSpPr txBox="1"/>
          <p:nvPr/>
        </p:nvSpPr>
        <p:spPr>
          <a:xfrm>
            <a:off x="2599" y="1777433"/>
            <a:ext cx="2149963" cy="1158138"/>
          </a:xfrm>
          <a:prstGeom prst="rect">
            <a:avLst/>
          </a:prstGeom>
          <a:noFill/>
          <a:ln w="9525">
            <a:noFill/>
          </a:ln>
        </p:spPr>
        <p:txBody>
          <a:bodyPr wrap="square">
            <a:spAutoFit/>
          </a:bodyPr>
          <a:lstStyle/>
          <a:p>
            <a:pPr algn="ctr" eaLnBrk="1" hangingPunct="1">
              <a:lnSpc>
                <a:spcPct val="125000"/>
              </a:lnSpc>
              <a:spcBef>
                <a:spcPct val="50000"/>
              </a:spcBef>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化工过程设计</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ctr" eaLnBrk="1" hangingPunct="1">
              <a:lnSpc>
                <a:spcPct val="125000"/>
              </a:lnSpc>
              <a:spcBef>
                <a:spcPct val="50000"/>
              </a:spcBef>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发展方向</a:t>
            </a:r>
          </a:p>
        </p:txBody>
      </p:sp>
      <p:sp>
        <p:nvSpPr>
          <p:cNvPr id="192516" name="AutoShape 4"/>
          <p:cNvSpPr/>
          <p:nvPr/>
        </p:nvSpPr>
        <p:spPr>
          <a:xfrm>
            <a:off x="2051151" y="1534432"/>
            <a:ext cx="288925" cy="1584325"/>
          </a:xfrm>
          <a:prstGeom prst="leftBrace">
            <a:avLst>
              <a:gd name="adj1" fmla="val 45695"/>
              <a:gd name="adj2" fmla="val 50000"/>
            </a:avLst>
          </a:prstGeom>
          <a:noFill/>
          <a:ln w="9525" cap="flat" cmpd="sng">
            <a:solidFill>
              <a:srgbClr val="000000"/>
            </a:solidFill>
            <a:prstDash val="solid"/>
            <a:headEnd type="none" w="med" len="med"/>
            <a:tailEnd type="none" w="med" len="med"/>
          </a:ln>
        </p:spPr>
        <p:txBody>
          <a:bodyPr wrap="none" anchor="ctr" anchorCtr="0"/>
          <a:lstStyle/>
          <a:p>
            <a:pPr eaLnBrk="1" hangingPunct="1">
              <a:lnSpc>
                <a:spcPct val="125000"/>
              </a:lnSpc>
            </a:pPr>
            <a:endParaRPr lang="zh-CN" altLang="en-US"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92517" name="Text Box 5"/>
          <p:cNvSpPr txBox="1"/>
          <p:nvPr/>
        </p:nvSpPr>
        <p:spPr>
          <a:xfrm>
            <a:off x="2520282" y="1375718"/>
            <a:ext cx="4368800" cy="1861215"/>
          </a:xfrm>
          <a:prstGeom prst="rect">
            <a:avLst/>
          </a:prstGeom>
          <a:noFill/>
          <a:ln w="9525">
            <a:noFill/>
          </a:ln>
        </p:spPr>
        <p:txBody>
          <a:bodyPr wrap="square">
            <a:spAutoFit/>
          </a:bodyPr>
          <a:lstStyle/>
          <a:p>
            <a:pPr marL="285750" indent="-285750" eaLnBrk="1" hangingPunct="1">
              <a:lnSpc>
                <a:spcPct val="125000"/>
              </a:lnSpc>
              <a:spcBef>
                <a:spcPct val="50000"/>
              </a:spcBef>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复杂大型化工厂的设计</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285750" indent="-285750" eaLnBrk="1" hangingPunct="1">
              <a:lnSpc>
                <a:spcPct val="125000"/>
              </a:lnSpc>
              <a:spcBef>
                <a:spcPct val="50000"/>
              </a:spcBef>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智能工厂、柔性化工厂的设计</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285750" indent="-285750" eaLnBrk="1" hangingPunct="1">
              <a:lnSpc>
                <a:spcPct val="125000"/>
              </a:lnSpc>
              <a:spcBef>
                <a:spcPct val="50000"/>
              </a:spcBef>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自主创新设计</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285750" indent="-285750" eaLnBrk="1" hangingPunct="1">
              <a:lnSpc>
                <a:spcPct val="125000"/>
              </a:lnSpc>
              <a:spcBef>
                <a:spcPct val="50000"/>
              </a:spcBef>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与国际工程设计的接轨</a:t>
            </a:r>
          </a:p>
        </p:txBody>
      </p:sp>
      <p:sp>
        <p:nvSpPr>
          <p:cNvPr id="192521" name="Text Box 9"/>
          <p:cNvSpPr txBox="1"/>
          <p:nvPr/>
        </p:nvSpPr>
        <p:spPr>
          <a:xfrm>
            <a:off x="36016" y="3439993"/>
            <a:ext cx="9000480" cy="511807"/>
          </a:xfrm>
          <a:prstGeom prst="rect">
            <a:avLst/>
          </a:prstGeom>
          <a:noFill/>
          <a:ln w="9525">
            <a:noFill/>
          </a:ln>
        </p:spPr>
        <p:txBody>
          <a:bodyPr wrap="square">
            <a:spAutoFit/>
          </a:bodyPr>
          <a:lstStyle/>
          <a:p>
            <a:pPr algn="just" eaLnBrk="1" hangingPunct="1">
              <a:lnSpc>
                <a:spcPct val="125000"/>
              </a:lnSpc>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我国化工设计院，原来的专业部门进行了相应的改革调整。</a:t>
            </a:r>
          </a:p>
        </p:txBody>
      </p:sp>
      <p:sp>
        <p:nvSpPr>
          <p:cNvPr id="192522" name="Text Box 10"/>
          <p:cNvSpPr txBox="1"/>
          <p:nvPr/>
        </p:nvSpPr>
        <p:spPr>
          <a:xfrm>
            <a:off x="175892" y="4415736"/>
            <a:ext cx="1840334" cy="1158138"/>
          </a:xfrm>
          <a:prstGeom prst="rect">
            <a:avLst/>
          </a:prstGeom>
          <a:noFill/>
          <a:ln w="9525">
            <a:noFill/>
          </a:ln>
        </p:spPr>
        <p:txBody>
          <a:bodyPr wrap="square">
            <a:spAutoFit/>
          </a:bodyPr>
          <a:lstStyle/>
          <a:p>
            <a:pPr algn="ctr" eaLnBrk="1" hangingPunct="1">
              <a:lnSpc>
                <a:spcPct val="125000"/>
              </a:lnSpc>
              <a:spcBef>
                <a:spcPct val="50000"/>
              </a:spcBef>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原来的</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ctr" eaLnBrk="1" hangingPunct="1">
              <a:lnSpc>
                <a:spcPct val="125000"/>
              </a:lnSpc>
              <a:spcBef>
                <a:spcPct val="50000"/>
              </a:spcBef>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工艺专业部</a:t>
            </a:r>
          </a:p>
        </p:txBody>
      </p:sp>
      <p:sp>
        <p:nvSpPr>
          <p:cNvPr id="192523" name="AutoShape 11"/>
          <p:cNvSpPr/>
          <p:nvPr/>
        </p:nvSpPr>
        <p:spPr>
          <a:xfrm>
            <a:off x="2016226" y="4356916"/>
            <a:ext cx="358775" cy="1513334"/>
          </a:xfrm>
          <a:prstGeom prst="leftBrace">
            <a:avLst>
              <a:gd name="adj1" fmla="val 25110"/>
              <a:gd name="adj2" fmla="val 50000"/>
            </a:avLst>
          </a:prstGeom>
          <a:noFill/>
          <a:ln w="9525" cap="flat" cmpd="sng">
            <a:solidFill>
              <a:srgbClr val="000000"/>
            </a:solidFill>
            <a:prstDash val="solid"/>
            <a:headEnd type="none" w="med" len="med"/>
            <a:tailEnd type="none" w="med" len="med"/>
          </a:ln>
        </p:spPr>
        <p:txBody>
          <a:bodyPr wrap="none" anchor="ctr" anchorCtr="0"/>
          <a:lstStyle/>
          <a:p>
            <a:pPr eaLnBrk="1" hangingPunct="1">
              <a:lnSpc>
                <a:spcPct val="125000"/>
              </a:lnSpc>
            </a:pPr>
            <a:endParaRPr lang="zh-CN" altLang="en-US"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92524" name="Text Box 12"/>
          <p:cNvSpPr txBox="1"/>
          <p:nvPr/>
        </p:nvSpPr>
        <p:spPr>
          <a:xfrm>
            <a:off x="2520281" y="4232081"/>
            <a:ext cx="6516215" cy="1861215"/>
          </a:xfrm>
          <a:prstGeom prst="rect">
            <a:avLst/>
          </a:prstGeom>
          <a:noFill/>
          <a:ln w="9525">
            <a:noFill/>
          </a:ln>
        </p:spPr>
        <p:txBody>
          <a:bodyPr wrap="square">
            <a:spAutoFit/>
          </a:bodyPr>
          <a:lstStyle/>
          <a:p>
            <a:pPr marL="285750" indent="-285750" eaLnBrk="1" hangingPunct="1">
              <a:lnSpc>
                <a:spcPct val="125000"/>
              </a:lnSpc>
              <a:spcBef>
                <a:spcPct val="50000"/>
              </a:spcBef>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工艺专业部：</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侧重化工工艺设计</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ct val="50000"/>
              </a:spcBef>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（大部分为化学工程与工艺专业人员）</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285750" indent="-285750" eaLnBrk="1" hangingPunct="1">
              <a:lnSpc>
                <a:spcPct val="125000"/>
              </a:lnSpc>
              <a:spcBef>
                <a:spcPct val="50000"/>
              </a:spcBef>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工艺系统专业部：</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侧重除化工工艺设计以外与工艺有关内容</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ct val="50000"/>
              </a:spcBef>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（少量化学工程与工艺专业人员，大量辅助专业）</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547664" y="1124744"/>
            <a:ext cx="5256584" cy="576063"/>
          </a:xfrm>
        </p:spPr>
        <p:txBody>
          <a:bodyPr vert="horz" wrap="square" lIns="91440" tIns="45720" rIns="91440" bIns="45720" anchor="t" anchorCtr="0"/>
          <a:lstStyle/>
          <a:p>
            <a:pPr algn="ct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原化工部九大设计院</a:t>
            </a:r>
            <a:b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25553329"/>
              </p:ext>
            </p:extLst>
          </p:nvPr>
        </p:nvGraphicFramePr>
        <p:xfrm>
          <a:off x="251520" y="1728583"/>
          <a:ext cx="8784975" cy="4472245"/>
        </p:xfrm>
        <a:graphic>
          <a:graphicData uri="http://schemas.openxmlformats.org/drawingml/2006/table">
            <a:tbl>
              <a:tblPr firstRow="1" bandRow="1">
                <a:tableStyleId>{5C22544A-7EE6-4342-B048-85BDC9FD1C3A}</a:tableStyleId>
              </a:tblPr>
              <a:tblGrid>
                <a:gridCol w="465297">
                  <a:extLst>
                    <a:ext uri="{9D8B030D-6E8A-4147-A177-3AD203B41FA5}">
                      <a16:colId xmlns:a16="http://schemas.microsoft.com/office/drawing/2014/main" val="20000"/>
                    </a:ext>
                  </a:extLst>
                </a:gridCol>
                <a:gridCol w="4323001">
                  <a:extLst>
                    <a:ext uri="{9D8B030D-6E8A-4147-A177-3AD203B41FA5}">
                      <a16:colId xmlns:a16="http://schemas.microsoft.com/office/drawing/2014/main" val="20001"/>
                    </a:ext>
                  </a:extLst>
                </a:gridCol>
                <a:gridCol w="959875">
                  <a:extLst>
                    <a:ext uri="{9D8B030D-6E8A-4147-A177-3AD203B41FA5}">
                      <a16:colId xmlns:a16="http://schemas.microsoft.com/office/drawing/2014/main" val="20002"/>
                    </a:ext>
                  </a:extLst>
                </a:gridCol>
                <a:gridCol w="3036802">
                  <a:extLst>
                    <a:ext uri="{9D8B030D-6E8A-4147-A177-3AD203B41FA5}">
                      <a16:colId xmlns:a16="http://schemas.microsoft.com/office/drawing/2014/main" val="20003"/>
                    </a:ext>
                  </a:extLst>
                </a:gridCol>
              </a:tblGrid>
              <a:tr h="495157">
                <a:tc>
                  <a:txBody>
                    <a:bodyPr/>
                    <a:lstStyle/>
                    <a:p>
                      <a:r>
                        <a:rPr lang="en-US" altLang="zh-CN"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90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中国天辰工程有限公司</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90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天津</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90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化工部第一设计院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905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0171">
                <a:tc>
                  <a:txBody>
                    <a:bodyPr/>
                    <a:lstStyle/>
                    <a:p>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赛鼎工程有限公司</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太原</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化工部第二设计院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20171">
                <a:tc>
                  <a:txBody>
                    <a:bodyPr/>
                    <a:lstStyle/>
                    <a:p>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东华工程科技股份有限公司</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合肥</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化工部第三设计院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20171">
                <a:tc>
                  <a:txBody>
                    <a:bodyPr/>
                    <a:lstStyle/>
                    <a:p>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中国五环工程有限公司</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武汉</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化工部第四设计院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728031">
                <a:tc>
                  <a:txBody>
                    <a:bodyPr/>
                    <a:lstStyle/>
                    <a:p>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中国石化集团宁波工程有限公司</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宁波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化工部第五设计院</a:t>
                      </a:r>
                      <a:endParaRPr lang="en-US" altLang="zh-CN"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（兰州设计院）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20171">
                <a:tc>
                  <a:txBody>
                    <a:bodyPr/>
                    <a:lstStyle/>
                    <a:p>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华陆工程科技有限责任公司</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西安</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化工部第六设计院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20171">
                <a:tc>
                  <a:txBody>
                    <a:bodyPr/>
                    <a:lstStyle/>
                    <a:p>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7</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中石化南京工程有限公司</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南京</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化工部第七设计院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20171">
                <a:tc>
                  <a:txBody>
                    <a:bodyPr/>
                    <a:lstStyle/>
                    <a:p>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8</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中国成达工程有限公司</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成都</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化工部第八设计院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728031">
                <a:tc>
                  <a:txBody>
                    <a:bodyPr/>
                    <a:lstStyle/>
                    <a:p>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9</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中国石油集团东北炼化工程有限公司</a:t>
                      </a:r>
                      <a:endParaRPr lang="en-US" altLang="zh-CN"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吉林设计院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吉林</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800" b="1" i="0" kern="12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化工部第九设计院</a:t>
                      </a:r>
                      <a:endPar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marL="91447" marR="91447" marT="45722" marB="45722"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bl>
          </a:graphicData>
        </a:graphic>
      </p:graphicFrame>
      <p:sp>
        <p:nvSpPr>
          <p:cNvPr id="5" name="Text Box 2">
            <a:extLst>
              <a:ext uri="{FF2B5EF4-FFF2-40B4-BE49-F238E27FC236}">
                <a16:creationId xmlns:a16="http://schemas.microsoft.com/office/drawing/2014/main" id="{A45ABEA2-D481-4365-A36A-8411540CB1F3}"/>
              </a:ext>
            </a:extLst>
          </p:cNvPr>
          <p:cNvSpPr txBox="1"/>
          <p:nvPr/>
        </p:nvSpPr>
        <p:spPr>
          <a:xfrm>
            <a:off x="0" y="116632"/>
            <a:ext cx="9143999"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化工过程设计的技术进展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290" y="116632"/>
            <a:ext cx="9144000" cy="721092"/>
          </a:xfrm>
        </p:spPr>
        <p:txBody>
          <a:bodyPr vert="horz" wrap="square" lIns="91440" tIns="45720" rIns="91440" bIns="45720" anchor="t" anchorCtr="0"/>
          <a:lstStyle/>
          <a:p>
            <a:pPr eaLnBrk="1" hangingPunct="1">
              <a:spcBef>
                <a:spcPts val="0"/>
              </a:spcBef>
              <a:spcAft>
                <a:spcPts val="0"/>
              </a:spcAft>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化工设计的含义</a:t>
            </a:r>
          </a:p>
        </p:txBody>
      </p:sp>
      <p:sp>
        <p:nvSpPr>
          <p:cNvPr id="6147" name="Oval 4"/>
          <p:cNvSpPr/>
          <p:nvPr/>
        </p:nvSpPr>
        <p:spPr>
          <a:xfrm>
            <a:off x="431800" y="1676167"/>
            <a:ext cx="1800225" cy="1008063"/>
          </a:xfrm>
          <a:prstGeom prst="ellipse">
            <a:avLst/>
          </a:prstGeom>
          <a:solidFill>
            <a:srgbClr val="FFFF00"/>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a:t>
            </a:r>
          </a:p>
        </p:txBody>
      </p:sp>
      <p:sp>
        <p:nvSpPr>
          <p:cNvPr id="6148" name="Oval 5"/>
          <p:cNvSpPr/>
          <p:nvPr/>
        </p:nvSpPr>
        <p:spPr>
          <a:xfrm>
            <a:off x="1081430" y="3860342"/>
            <a:ext cx="1800225" cy="1008063"/>
          </a:xfrm>
          <a:prstGeom prst="ellipse">
            <a:avLst/>
          </a:prstGeom>
          <a:solidFill>
            <a:srgbClr val="FFFF00"/>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制造</a:t>
            </a:r>
          </a:p>
        </p:txBody>
      </p:sp>
      <p:sp>
        <p:nvSpPr>
          <p:cNvPr id="6149" name="Oval 6"/>
          <p:cNvSpPr/>
          <p:nvPr/>
        </p:nvSpPr>
        <p:spPr>
          <a:xfrm>
            <a:off x="3707606" y="4992198"/>
            <a:ext cx="1728787" cy="1008062"/>
          </a:xfrm>
          <a:prstGeom prst="ellipse">
            <a:avLst/>
          </a:prstGeom>
          <a:solidFill>
            <a:srgbClr val="FFFF00"/>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安装</a:t>
            </a:r>
          </a:p>
        </p:txBody>
      </p:sp>
      <p:sp>
        <p:nvSpPr>
          <p:cNvPr id="6150" name="Oval 7"/>
          <p:cNvSpPr/>
          <p:nvPr/>
        </p:nvSpPr>
        <p:spPr>
          <a:xfrm>
            <a:off x="6300033" y="3860342"/>
            <a:ext cx="1800225" cy="1008062"/>
          </a:xfrm>
          <a:prstGeom prst="ellipse">
            <a:avLst/>
          </a:prstGeom>
          <a:solidFill>
            <a:srgbClr val="FFFF00"/>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试车</a:t>
            </a:r>
          </a:p>
        </p:txBody>
      </p:sp>
      <p:sp>
        <p:nvSpPr>
          <p:cNvPr id="6151" name="Line 8"/>
          <p:cNvSpPr/>
          <p:nvPr/>
        </p:nvSpPr>
        <p:spPr>
          <a:xfrm>
            <a:off x="1367644" y="2772976"/>
            <a:ext cx="360040" cy="1007604"/>
          </a:xfrm>
          <a:prstGeom prst="line">
            <a:avLst/>
          </a:prstGeom>
          <a:ln w="76200"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2" name="Line 14"/>
          <p:cNvSpPr/>
          <p:nvPr/>
        </p:nvSpPr>
        <p:spPr>
          <a:xfrm flipV="1">
            <a:off x="7596337" y="2852738"/>
            <a:ext cx="216024" cy="872930"/>
          </a:xfrm>
          <a:prstGeom prst="line">
            <a:avLst/>
          </a:prstGeom>
          <a:ln w="76200"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3" name="Oval 17"/>
          <p:cNvSpPr/>
          <p:nvPr/>
        </p:nvSpPr>
        <p:spPr>
          <a:xfrm>
            <a:off x="6943539" y="1676167"/>
            <a:ext cx="1800225" cy="1008062"/>
          </a:xfrm>
          <a:prstGeom prst="ellipse">
            <a:avLst/>
          </a:prstGeom>
          <a:solidFill>
            <a:srgbClr val="FFFF00"/>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投产</a:t>
            </a:r>
          </a:p>
        </p:txBody>
      </p:sp>
      <p:sp>
        <p:nvSpPr>
          <p:cNvPr id="6154" name="Line 18"/>
          <p:cNvSpPr/>
          <p:nvPr/>
        </p:nvSpPr>
        <p:spPr>
          <a:xfrm>
            <a:off x="2699792" y="4868404"/>
            <a:ext cx="860176" cy="484157"/>
          </a:xfrm>
          <a:prstGeom prst="line">
            <a:avLst/>
          </a:prstGeom>
          <a:ln w="76200"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5" name="Line 19"/>
          <p:cNvSpPr/>
          <p:nvPr/>
        </p:nvSpPr>
        <p:spPr>
          <a:xfrm flipV="1">
            <a:off x="5763955" y="4868404"/>
            <a:ext cx="791897" cy="583565"/>
          </a:xfrm>
          <a:prstGeom prst="line">
            <a:avLst/>
          </a:prstGeom>
          <a:ln w="76200"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Rectangle 23"/>
          <p:cNvSpPr/>
          <p:nvPr/>
        </p:nvSpPr>
        <p:spPr>
          <a:xfrm>
            <a:off x="2768093" y="6183251"/>
            <a:ext cx="3856038" cy="460375"/>
          </a:xfrm>
          <a:prstGeom prst="rect">
            <a:avLst/>
          </a:prstGeom>
          <a:noFill/>
          <a:ln w="9525">
            <a:noFill/>
          </a:ln>
        </p:spPr>
        <p:txBody>
          <a:bodyPr>
            <a:spAutoFit/>
          </a:bodyPr>
          <a:lstStyle/>
          <a:p>
            <a:pPr eaLnBrk="1" hangingPunct="1"/>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化工工程项目的完成历程</a:t>
            </a:r>
          </a:p>
        </p:txBody>
      </p:sp>
      <p:sp>
        <p:nvSpPr>
          <p:cNvPr id="6157" name="Text Box 24"/>
          <p:cNvSpPr txBox="1"/>
          <p:nvPr/>
        </p:nvSpPr>
        <p:spPr>
          <a:xfrm>
            <a:off x="2516819" y="2934577"/>
            <a:ext cx="4426720" cy="583565"/>
          </a:xfrm>
          <a:prstGeom prst="rect">
            <a:avLst/>
          </a:prstGeom>
          <a:noFill/>
          <a:ln w="9525">
            <a:noFill/>
          </a:ln>
        </p:spPr>
        <p:txBody>
          <a:bodyPr wrap="square">
            <a:spAutoFit/>
          </a:bodyPr>
          <a:lstStyle/>
          <a:p>
            <a:pPr algn="ctr" eaLnBrk="1" hangingPunct="1"/>
            <a:r>
              <a:rPr lang="zh-CN" altLang="en-US"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设计是工程技术的起点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p:nvPr/>
        </p:nvSpPr>
        <p:spPr>
          <a:xfrm>
            <a:off x="0" y="980728"/>
            <a:ext cx="9036496" cy="3981346"/>
          </a:xfrm>
          <a:prstGeom prst="rect">
            <a:avLst/>
          </a:prstGeom>
          <a:noFill/>
          <a:ln w="9525">
            <a:noFill/>
          </a:ln>
        </p:spPr>
        <p:txBody>
          <a:bodyPr wrap="square">
            <a:spAutoFit/>
          </a:bodyPr>
          <a:lstStyle/>
          <a:p>
            <a:pPr marL="342900" indent="-342900" algn="just" eaLnBrk="1" hangingPunct="1">
              <a:lnSpc>
                <a:spcPct val="125000"/>
              </a:lnSpc>
              <a:spcBef>
                <a:spcPts val="0"/>
              </a:spcBef>
              <a:buFont typeface="Wingdings" panose="05000000000000000000" pitchFamily="2" charset="2"/>
              <a:buChar char="l"/>
            </a:pP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工艺专业部：</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侧重出</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PFD</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PID</a:t>
            </a:r>
          </a:p>
          <a:p>
            <a:pPr lvl="1" algn="just" eaLnBrk="1" hangingPunct="1">
              <a:lnSpc>
                <a:spcPct val="125000"/>
              </a:lnSpc>
              <a:spcBef>
                <a:spcPts val="0"/>
              </a:spcBef>
            </a:pP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PFD</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Process Flowsheet  Diagram</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）过程物料流程图</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lgn="just" eaLnBrk="1" hangingPunct="1">
              <a:lnSpc>
                <a:spcPct val="125000"/>
              </a:lnSpc>
              <a:spcBef>
                <a:spcPts val="0"/>
              </a:spcBef>
            </a:pP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P&amp;ID</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Piping &amp; Instrument Diagram</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）带控制点工艺仪表管道流程图</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工艺系统专业部：</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侧重出</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UFD</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UID</a:t>
            </a:r>
          </a:p>
          <a:p>
            <a:pPr lvl="1" algn="just" eaLnBrk="1" hangingPunct="1">
              <a:lnSpc>
                <a:spcPct val="125000"/>
              </a:lnSpc>
              <a:spcBef>
                <a:spcPts val="0"/>
              </a:spcBef>
            </a:pP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UFD</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Utility Flowsheet Diagram</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）公用工程物料流程图</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lgn="just" eaLnBrk="1" hangingPunct="1">
              <a:lnSpc>
                <a:spcPct val="125000"/>
              </a:lnSpc>
              <a:spcBef>
                <a:spcPts val="0"/>
              </a:spcBef>
            </a:pP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UID</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Utility Instrument Diagram</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）公用工程仪表管道流程图</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专业部之间：</a:t>
            </a:r>
            <a:endParaRPr lang="en-US" altLang="zh-CN"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algn="just"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设计工作过程中有许多需要交流的条件、文件（“条件表”），有发出条件的</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主导专业</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，有接收“条件表”的</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接收专业</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p>
        </p:txBody>
      </p:sp>
      <p:sp>
        <p:nvSpPr>
          <p:cNvPr id="11" name="Text Box 2">
            <a:extLst>
              <a:ext uri="{FF2B5EF4-FFF2-40B4-BE49-F238E27FC236}">
                <a16:creationId xmlns:a16="http://schemas.microsoft.com/office/drawing/2014/main" id="{B807E95B-4168-4626-8DDB-2243DF826E96}"/>
              </a:ext>
            </a:extLst>
          </p:cNvPr>
          <p:cNvSpPr txBox="1"/>
          <p:nvPr/>
        </p:nvSpPr>
        <p:spPr>
          <a:xfrm>
            <a:off x="0" y="116632"/>
            <a:ext cx="9143999"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化工过程设计的技术进展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4" name="AutoShape 4"/>
          <p:cNvSpPr/>
          <p:nvPr/>
        </p:nvSpPr>
        <p:spPr>
          <a:xfrm>
            <a:off x="3214689" y="1543336"/>
            <a:ext cx="431800" cy="2820723"/>
          </a:xfrm>
          <a:prstGeom prst="leftBrace">
            <a:avLst>
              <a:gd name="adj1" fmla="val 50030"/>
              <a:gd name="adj2" fmla="val 50000"/>
            </a:avLst>
          </a:prstGeom>
          <a:noFill/>
          <a:ln w="9525" cap="flat" cmpd="sng">
            <a:solidFill>
              <a:srgbClr val="000000"/>
            </a:solidFill>
            <a:prstDash val="solid"/>
            <a:headEnd type="none" w="med" len="med"/>
            <a:tailEnd type="none" w="med" len="med"/>
          </a:ln>
        </p:spPr>
        <p:txBody>
          <a:bodyPr wrap="none" anchor="ctr" anchorCtr="0"/>
          <a:lstStyle/>
          <a:p>
            <a:pPr eaLnBrk="1" hangingPunct="1">
              <a:lnSpc>
                <a:spcPct val="125000"/>
              </a:lnSpc>
            </a:pP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94565" name="Text Box 5"/>
          <p:cNvSpPr txBox="1"/>
          <p:nvPr/>
        </p:nvSpPr>
        <p:spPr>
          <a:xfrm>
            <a:off x="3774588" y="1386218"/>
            <a:ext cx="4109780" cy="3134961"/>
          </a:xfrm>
          <a:prstGeom prst="rect">
            <a:avLst/>
          </a:prstGeom>
          <a:noFill/>
          <a:ln w="9525">
            <a:noFill/>
          </a:ln>
        </p:spPr>
        <p:txBody>
          <a:bodyPr wrap="square">
            <a:spAutoFit/>
          </a:bodyPr>
          <a:lstStyle/>
          <a:p>
            <a:pPr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化学工程与工艺</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化工机械</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自动化及仪表</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总图</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概预算（工程经济）</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建筑、结构、</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暖通、给排水、强弱电</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热工、环境工程（环保）、工业炉</a:t>
            </a:r>
          </a:p>
        </p:txBody>
      </p:sp>
      <p:sp>
        <p:nvSpPr>
          <p:cNvPr id="2" name="矩形 1"/>
          <p:cNvSpPr/>
          <p:nvPr/>
        </p:nvSpPr>
        <p:spPr>
          <a:xfrm>
            <a:off x="3774588" y="4857258"/>
            <a:ext cx="2441079" cy="1596078"/>
          </a:xfrm>
          <a:prstGeom prst="rect">
            <a:avLst/>
          </a:prstGeom>
          <a:noFill/>
          <a:ln w="9525">
            <a:noFill/>
          </a:ln>
        </p:spPr>
        <p:txBody>
          <a:bodyPr wrap="square">
            <a:spAutoFit/>
          </a:bodyPr>
          <a:lstStyle/>
          <a:p>
            <a:pPr eaLnBrk="1" hangingPunct="1">
              <a:lnSpc>
                <a:spcPct val="125000"/>
              </a:lnSpc>
              <a:spcBef>
                <a:spcPts val="0"/>
              </a:spcBef>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注册化工工程师</a:t>
            </a:r>
            <a:b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b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注册安全工程师</a:t>
            </a:r>
            <a:b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b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注册环评工程师</a:t>
            </a:r>
            <a:b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b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注册咨询工程师</a:t>
            </a:r>
          </a:p>
        </p:txBody>
      </p:sp>
      <p:sp>
        <p:nvSpPr>
          <p:cNvPr id="14" name="Text Box 2">
            <a:extLst>
              <a:ext uri="{FF2B5EF4-FFF2-40B4-BE49-F238E27FC236}">
                <a16:creationId xmlns:a16="http://schemas.microsoft.com/office/drawing/2014/main" id="{677AC38C-B40F-4F88-87D4-F51CC4F01DAE}"/>
              </a:ext>
            </a:extLst>
          </p:cNvPr>
          <p:cNvSpPr txBox="1"/>
          <p:nvPr/>
        </p:nvSpPr>
        <p:spPr>
          <a:xfrm>
            <a:off x="0" y="116632"/>
            <a:ext cx="9143999"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化工过程设计的技术进展</a:t>
            </a:r>
          </a:p>
        </p:txBody>
      </p:sp>
      <p:sp>
        <p:nvSpPr>
          <p:cNvPr id="16" name="文本框 15">
            <a:extLst>
              <a:ext uri="{FF2B5EF4-FFF2-40B4-BE49-F238E27FC236}">
                <a16:creationId xmlns:a16="http://schemas.microsoft.com/office/drawing/2014/main" id="{E306F69B-9F4D-422B-A4DC-4EFB81A9FC52}"/>
              </a:ext>
            </a:extLst>
          </p:cNvPr>
          <p:cNvSpPr txBox="1"/>
          <p:nvPr/>
        </p:nvSpPr>
        <p:spPr>
          <a:xfrm>
            <a:off x="525196" y="2445865"/>
            <a:ext cx="2625444" cy="1015663"/>
          </a:xfrm>
          <a:prstGeom prst="rect">
            <a:avLst/>
          </a:prstGeom>
          <a:noFill/>
        </p:spPr>
        <p:txBody>
          <a:bodyPr wrap="square">
            <a:spAutoFit/>
          </a:bodyPr>
          <a:lstStyle/>
          <a:p>
            <a:pPr algn="ctr" eaLnBrk="1" hangingPunct="1">
              <a:spcBef>
                <a:spcPct val="50000"/>
              </a:spcBef>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我国化工设计院</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ctr" eaLnBrk="1" hangingPunct="1">
              <a:spcBef>
                <a:spcPct val="50000"/>
              </a:spcBef>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的专业种类</a:t>
            </a:r>
          </a:p>
        </p:txBody>
      </p:sp>
      <p:sp>
        <p:nvSpPr>
          <p:cNvPr id="17" name="AutoShape 4">
            <a:extLst>
              <a:ext uri="{FF2B5EF4-FFF2-40B4-BE49-F238E27FC236}">
                <a16:creationId xmlns:a16="http://schemas.microsoft.com/office/drawing/2014/main" id="{33AC3AB2-DB6B-481D-8D51-02739DE3F6BA}"/>
              </a:ext>
            </a:extLst>
          </p:cNvPr>
          <p:cNvSpPr/>
          <p:nvPr/>
        </p:nvSpPr>
        <p:spPr>
          <a:xfrm>
            <a:off x="3246932" y="4998675"/>
            <a:ext cx="431800" cy="1310848"/>
          </a:xfrm>
          <a:prstGeom prst="leftBrace">
            <a:avLst>
              <a:gd name="adj1" fmla="val 50030"/>
              <a:gd name="adj2" fmla="val 50000"/>
            </a:avLst>
          </a:prstGeom>
          <a:noFill/>
          <a:ln w="9525" cap="flat" cmpd="sng">
            <a:solidFill>
              <a:srgbClr val="000000"/>
            </a:solidFill>
            <a:prstDash val="solid"/>
            <a:headEnd type="none" w="med" len="med"/>
            <a:tailEnd type="none" w="med" len="med"/>
          </a:ln>
        </p:spPr>
        <p:txBody>
          <a:bodyPr wrap="none" anchor="ctr" anchorCtr="0"/>
          <a:lstStyle/>
          <a:p>
            <a:pPr eaLnBrk="1" hangingPunct="1">
              <a:lnSpc>
                <a:spcPct val="125000"/>
              </a:lnSpc>
            </a:pP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2"/>
          <p:cNvSpPr txBox="1"/>
          <p:nvPr/>
        </p:nvSpPr>
        <p:spPr>
          <a:xfrm>
            <a:off x="0" y="980728"/>
            <a:ext cx="9036496" cy="3435684"/>
          </a:xfrm>
          <a:prstGeom prst="rect">
            <a:avLst/>
          </a:prstGeom>
          <a:noFill/>
          <a:ln w="9525">
            <a:noFill/>
          </a:ln>
        </p:spPr>
        <p:txBody>
          <a:bodyPr wrap="square">
            <a:spAutoFit/>
          </a:bodyPr>
          <a:lstStyle/>
          <a:p>
            <a:pPr algn="just" eaLnBrk="1" hangingPunct="1">
              <a:lnSpc>
                <a:spcPct val="125000"/>
              </a:lnSpc>
              <a:spcBef>
                <a:spcPts val="0"/>
              </a:spcBef>
            </a:pP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计算机辅助化工过程设计</a:t>
            </a:r>
            <a:endParaRPr lang="en-US" altLang="zh-CN"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20</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世纪</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20</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年代前：化工过程设计几乎没有理论作指导，几乎完全凭经验；</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20</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世纪</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20</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60</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年代：化工过程设计开始有化工单元操作理论作指导，可以定量计算设计，但几乎完全凭手工计算与绘图完成设计工作；</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20</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世纪</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60</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年代后：计算机辅助化工过程设计得到发展。</a:t>
            </a:r>
            <a:endPar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7" name="Text Box 2">
            <a:extLst>
              <a:ext uri="{FF2B5EF4-FFF2-40B4-BE49-F238E27FC236}">
                <a16:creationId xmlns:a16="http://schemas.microsoft.com/office/drawing/2014/main" id="{86477644-8648-45FF-B173-9A916618F88A}"/>
              </a:ext>
            </a:extLst>
          </p:cNvPr>
          <p:cNvSpPr txBox="1"/>
          <p:nvPr/>
        </p:nvSpPr>
        <p:spPr>
          <a:xfrm>
            <a:off x="0" y="116632"/>
            <a:ext cx="9143999"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化工过程设计的技术进展</a:t>
            </a:r>
          </a:p>
        </p:txBody>
      </p:sp>
      <p:sp>
        <p:nvSpPr>
          <p:cNvPr id="8" name="Text Box 8">
            <a:extLst>
              <a:ext uri="{FF2B5EF4-FFF2-40B4-BE49-F238E27FC236}">
                <a16:creationId xmlns:a16="http://schemas.microsoft.com/office/drawing/2014/main" id="{71404931-AB7A-48FE-B452-D4B97E684C4B}"/>
              </a:ext>
            </a:extLst>
          </p:cNvPr>
          <p:cNvSpPr txBox="1"/>
          <p:nvPr/>
        </p:nvSpPr>
        <p:spPr>
          <a:xfrm>
            <a:off x="2555776" y="4581128"/>
            <a:ext cx="5112568" cy="1804468"/>
          </a:xfrm>
          <a:prstGeom prst="rect">
            <a:avLst/>
          </a:prstGeom>
          <a:noFill/>
          <a:ln w="9525">
            <a:noFill/>
          </a:ln>
        </p:spPr>
        <p:txBody>
          <a:bodyPr wrap="square">
            <a:spAutoFit/>
          </a:bodyPr>
          <a:lstStyle/>
          <a:p>
            <a:pPr eaLnBrk="1" hangingPunct="1">
              <a:lnSpc>
                <a:spcPct val="125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计算机软、硬件技术的发展</a:t>
            </a:r>
            <a:endPar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化工单元操作等理论的不断成熟</a:t>
            </a:r>
            <a:endPar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数学计算技术的发展</a:t>
            </a:r>
          </a:p>
        </p:txBody>
      </p:sp>
      <p:sp>
        <p:nvSpPr>
          <p:cNvPr id="9" name="AutoShape 4">
            <a:extLst>
              <a:ext uri="{FF2B5EF4-FFF2-40B4-BE49-F238E27FC236}">
                <a16:creationId xmlns:a16="http://schemas.microsoft.com/office/drawing/2014/main" id="{CFBA947A-C3CA-4F98-A92E-1776065E1AD4}"/>
              </a:ext>
            </a:extLst>
          </p:cNvPr>
          <p:cNvSpPr/>
          <p:nvPr/>
        </p:nvSpPr>
        <p:spPr>
          <a:xfrm>
            <a:off x="2074536" y="4827938"/>
            <a:ext cx="431800" cy="1310848"/>
          </a:xfrm>
          <a:prstGeom prst="leftBrace">
            <a:avLst>
              <a:gd name="adj1" fmla="val 50030"/>
              <a:gd name="adj2" fmla="val 50000"/>
            </a:avLst>
          </a:prstGeom>
          <a:noFill/>
          <a:ln w="9525" cap="flat" cmpd="sng">
            <a:solidFill>
              <a:srgbClr val="000000"/>
            </a:solidFill>
            <a:prstDash val="solid"/>
            <a:headEnd type="none" w="med" len="med"/>
            <a:tailEnd type="none" w="med" len="med"/>
          </a:ln>
        </p:spPr>
        <p:txBody>
          <a:bodyPr wrap="none" anchor="ctr" anchorCtr="0"/>
          <a:lstStyle/>
          <a:p>
            <a:pPr eaLnBrk="1" hangingPunct="1">
              <a:lnSpc>
                <a:spcPct val="125000"/>
              </a:lnSpc>
            </a:pP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6146" name="Picture 2">
            <a:extLst>
              <a:ext uri="{FF2B5EF4-FFF2-40B4-BE49-F238E27FC236}">
                <a16:creationId xmlns:a16="http://schemas.microsoft.com/office/drawing/2014/main" id="{A64CCCEB-7A54-4EA3-B6EA-6237E1C7E5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992844"/>
            <a:ext cx="2111048" cy="7018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0265705-74C8-4BAC-BEDC-FFD924125B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248" y="1026416"/>
            <a:ext cx="1190708" cy="63470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7EA1FB6-692C-4CF2-82AE-895196837E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4343" y="1028948"/>
            <a:ext cx="871425" cy="629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BB6A8068-CBE7-4894-B5C5-70A41121C684}"/>
              </a:ext>
            </a:extLst>
          </p:cNvPr>
          <p:cNvSpPr txBox="1"/>
          <p:nvPr/>
        </p:nvSpPr>
        <p:spPr>
          <a:xfrm>
            <a:off x="0" y="980728"/>
            <a:ext cx="9036496" cy="1267206"/>
          </a:xfrm>
          <a:prstGeom prst="rect">
            <a:avLst/>
          </a:prstGeom>
          <a:noFill/>
          <a:ln w="9525">
            <a:noFill/>
          </a:ln>
        </p:spPr>
        <p:txBody>
          <a:bodyPr wrap="square">
            <a:spAutoFit/>
          </a:bodyPr>
          <a:lstStyle/>
          <a:p>
            <a:pPr algn="just" eaLnBrk="1" hangingPunct="1">
              <a:lnSpc>
                <a:spcPct val="125000"/>
              </a:lnSpc>
              <a:spcBef>
                <a:spcPts val="0"/>
              </a:spcBef>
            </a:pP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计算机辅助化工过程设计</a:t>
            </a:r>
            <a:endParaRPr lang="en-US" altLang="zh-CN"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zh-CN" altLang="en-US"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计算机辅助化工过程设计的优势</a:t>
            </a:r>
            <a:endParaRPr lang="en-US" altLang="zh-CN"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4" name="Text Box 2">
            <a:extLst>
              <a:ext uri="{FF2B5EF4-FFF2-40B4-BE49-F238E27FC236}">
                <a16:creationId xmlns:a16="http://schemas.microsoft.com/office/drawing/2014/main" id="{B11427A6-2381-4FAA-A394-D8A7C67E31B1}"/>
              </a:ext>
            </a:extLst>
          </p:cNvPr>
          <p:cNvSpPr txBox="1"/>
          <p:nvPr/>
        </p:nvSpPr>
        <p:spPr>
          <a:xfrm>
            <a:off x="0" y="116632"/>
            <a:ext cx="9143999"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1.4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化工过程设计的技术进展</a:t>
            </a:r>
          </a:p>
        </p:txBody>
      </p:sp>
      <p:sp>
        <p:nvSpPr>
          <p:cNvPr id="6" name="AutoShape 4">
            <a:extLst>
              <a:ext uri="{FF2B5EF4-FFF2-40B4-BE49-F238E27FC236}">
                <a16:creationId xmlns:a16="http://schemas.microsoft.com/office/drawing/2014/main" id="{07C39AA8-5D15-4908-B159-80B84A8A1DFC}"/>
              </a:ext>
            </a:extLst>
          </p:cNvPr>
          <p:cNvSpPr/>
          <p:nvPr/>
        </p:nvSpPr>
        <p:spPr>
          <a:xfrm>
            <a:off x="1307222" y="2477656"/>
            <a:ext cx="431800" cy="1517978"/>
          </a:xfrm>
          <a:prstGeom prst="leftBrace">
            <a:avLst>
              <a:gd name="adj1" fmla="val 50030"/>
              <a:gd name="adj2" fmla="val 50000"/>
            </a:avLst>
          </a:prstGeom>
          <a:noFill/>
          <a:ln w="9525" cap="flat" cmpd="sng">
            <a:solidFill>
              <a:srgbClr val="000000"/>
            </a:solidFill>
            <a:prstDash val="solid"/>
            <a:headEnd type="none" w="med" len="med"/>
            <a:tailEnd type="none" w="med" len="med"/>
          </a:ln>
        </p:spPr>
        <p:txBody>
          <a:bodyPr wrap="none" anchor="ctr" anchorCtr="0"/>
          <a:lstStyle/>
          <a:p>
            <a:pPr eaLnBrk="1" hangingPunct="1">
              <a:lnSpc>
                <a:spcPct val="125000"/>
              </a:lnSpc>
            </a:pP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7" name="Text Box 3">
            <a:extLst>
              <a:ext uri="{FF2B5EF4-FFF2-40B4-BE49-F238E27FC236}">
                <a16:creationId xmlns:a16="http://schemas.microsoft.com/office/drawing/2014/main" id="{A5F71690-98AC-4263-830F-0C8282912D9D}"/>
              </a:ext>
            </a:extLst>
          </p:cNvPr>
          <p:cNvSpPr txBox="1"/>
          <p:nvPr/>
        </p:nvSpPr>
        <p:spPr>
          <a:xfrm>
            <a:off x="1832946" y="2334411"/>
            <a:ext cx="5976664" cy="1804468"/>
          </a:xfrm>
          <a:prstGeom prst="rect">
            <a:avLst/>
          </a:prstGeom>
          <a:noFill/>
          <a:ln w="9525">
            <a:noFill/>
          </a:ln>
        </p:spPr>
        <p:txBody>
          <a:bodyPr wrap="square">
            <a:spAutoFit/>
          </a:bodyPr>
          <a:lstStyle/>
          <a:p>
            <a:pPr eaLnBrk="1" hangingPunct="1">
              <a:lnSpc>
                <a:spcPct val="125000"/>
              </a:lnSpc>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设计工作效率高</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规范性好</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设计水平高（可进行优化设计）</a:t>
            </a:r>
          </a:p>
        </p:txBody>
      </p:sp>
      <p:sp>
        <p:nvSpPr>
          <p:cNvPr id="9" name="文本框 8">
            <a:extLst>
              <a:ext uri="{FF2B5EF4-FFF2-40B4-BE49-F238E27FC236}">
                <a16:creationId xmlns:a16="http://schemas.microsoft.com/office/drawing/2014/main" id="{C938945E-E556-45FB-97BD-255C0F45CA30}"/>
              </a:ext>
            </a:extLst>
          </p:cNvPr>
          <p:cNvSpPr txBox="1"/>
          <p:nvPr/>
        </p:nvSpPr>
        <p:spPr>
          <a:xfrm>
            <a:off x="251520" y="4225356"/>
            <a:ext cx="8784976" cy="2106987"/>
          </a:xfrm>
          <a:prstGeom prst="rect">
            <a:avLst/>
          </a:prstGeom>
          <a:noFill/>
        </p:spPr>
        <p:txBody>
          <a:bodyPr wrap="square">
            <a:spAutoFit/>
          </a:bodyPr>
          <a:lstStyle/>
          <a:p>
            <a:pPr eaLnBrk="1" hangingPunct="1">
              <a:lnSpc>
                <a:spcPct val="125000"/>
              </a:lnSpc>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效率对比：</a:t>
            </a:r>
          </a:p>
          <a:p>
            <a:pPr marL="285750" indent="-285750" algn="just" eaLnBrk="1" hangingPunct="1">
              <a:lnSpc>
                <a:spcPct val="125000"/>
              </a:lnSpc>
              <a:spcBef>
                <a:spcPct val="50000"/>
              </a:spcBef>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手工计算：</a:t>
            </a:r>
            <a:r>
              <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一个年产</a:t>
            </a:r>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30</a:t>
            </a:r>
            <a:r>
              <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万吨的乙烯工程，</a:t>
            </a:r>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400</a:t>
            </a:r>
            <a:r>
              <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个工程师花费近</a:t>
            </a:r>
            <a:r>
              <a:rPr lang="en-US" altLang="zh-CN"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年的时间，</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才能全凭手工计算与绘图完成</a:t>
            </a:r>
            <a:r>
              <a:rPr lang="zh-CN" altLang="en-US" sz="1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一个流程方案的设计。</a:t>
            </a:r>
          </a:p>
          <a:p>
            <a:pPr marL="285750" indent="-285750" algn="just" eaLnBrk="1" hangingPunct="1">
              <a:lnSpc>
                <a:spcPct val="125000"/>
              </a:lnSpc>
              <a:spcBef>
                <a:spcPct val="50000"/>
              </a:spcBef>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计算机辅助设计：</a:t>
            </a: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200</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个工程师花费</a:t>
            </a: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8</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个星期，就能完成一个流程方案。后者的设计工作效率比前者高出</a:t>
            </a: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10</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多倍。</a:t>
            </a:r>
          </a:p>
        </p:txBody>
      </p:sp>
      <p:pic>
        <p:nvPicPr>
          <p:cNvPr id="10" name="Picture 2">
            <a:extLst>
              <a:ext uri="{FF2B5EF4-FFF2-40B4-BE49-F238E27FC236}">
                <a16:creationId xmlns:a16="http://schemas.microsoft.com/office/drawing/2014/main" id="{5E79B9A2-CBE6-4F09-93D0-B348E28A07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992844"/>
            <a:ext cx="2111048" cy="7018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651DCE25-B94A-4C85-AA69-4E001FBB07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1026416"/>
            <a:ext cx="1190708" cy="6347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B025FBF6-C44E-46D9-A3CC-99AB2F3F30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4343" y="1028948"/>
            <a:ext cx="871425" cy="62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64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Text Box 2"/>
          <p:cNvSpPr txBox="1"/>
          <p:nvPr/>
        </p:nvSpPr>
        <p:spPr>
          <a:xfrm>
            <a:off x="0" y="980728"/>
            <a:ext cx="8964488" cy="2498313"/>
          </a:xfrm>
          <a:prstGeom prst="rect">
            <a:avLst/>
          </a:prstGeom>
          <a:noFill/>
          <a:ln w="12700">
            <a:noFill/>
          </a:ln>
        </p:spPr>
        <p:txBody>
          <a:bodyPr wrap="square">
            <a:spAutoFit/>
          </a:bodyPr>
          <a:lstStyle/>
          <a:p>
            <a:pPr marL="457200" indent="-457200" algn="just" eaLnBrk="1" hangingPunct="1">
              <a:lnSpc>
                <a:spcPct val="125000"/>
              </a:lnSpc>
              <a:buClr>
                <a:srgbClr val="000000"/>
              </a:buClr>
              <a:buFont typeface="Wingdings" panose="05000000000000000000" pitchFamily="2" charset="2"/>
              <a:buChar char="l"/>
            </a:pP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工程伦理学</a:t>
            </a:r>
            <a:r>
              <a:rPr lang="zh-CN" altLang="en-US"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：关于工程中道德问题的研究和对于那些应用于指导工程师工作的伦理原则和理想的探讨。</a:t>
            </a:r>
            <a:endParaRPr lang="en-US" altLang="zh-CN"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最集中的问题：</a:t>
            </a: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责任</a:t>
            </a:r>
          </a:p>
        </p:txBody>
      </p:sp>
      <p:sp>
        <p:nvSpPr>
          <p:cNvPr id="34822" name="Rectangle 6"/>
          <p:cNvSpPr/>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1.5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工程伦理学</a:t>
            </a:r>
          </a:p>
        </p:txBody>
      </p:sp>
      <p:pic>
        <p:nvPicPr>
          <p:cNvPr id="7170" name="Picture 2">
            <a:extLst>
              <a:ext uri="{FF2B5EF4-FFF2-40B4-BE49-F238E27FC236}">
                <a16:creationId xmlns:a16="http://schemas.microsoft.com/office/drawing/2014/main" id="{3644648E-09DC-4A49-AC3B-32726F029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307" y="3446936"/>
            <a:ext cx="4311385" cy="3161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980728"/>
            <a:ext cx="9030590" cy="5289397"/>
          </a:xfrm>
          <a:prstGeom prst="rect">
            <a:avLst/>
          </a:prstGeom>
          <a:noFill/>
          <a:ln w="12700">
            <a:noFill/>
            <a:miter lim="800000"/>
          </a:ln>
          <a:effectLst/>
        </p:spPr>
        <p:txBody>
          <a:bodyPr wrap="square" anchor="ctr">
            <a:spAutoFit/>
          </a:bodyPr>
          <a:lstStyle/>
          <a:p>
            <a:pPr marL="0" marR="0" lvl="0" indent="0" algn="just" defTabSz="762000" rtl="0" eaLnBrk="1" fontAlgn="base" latinLnBrk="0" hangingPunct="1">
              <a:lnSpc>
                <a:spcPct val="125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一、国内设计工作存在的问题</a:t>
            </a:r>
            <a:endParaRPr kumimoji="1"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defRPr/>
            </a:pPr>
            <a:r>
              <a:rPr kumimoji="1"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 </a:t>
            </a:r>
            <a:r>
              <a:rPr kumimoji="1"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设计项目</a:t>
            </a:r>
          </a:p>
          <a:p>
            <a:pPr algn="just" eaLnBrk="1" hangingPunct="1">
              <a:lnSpc>
                <a:spcPct val="125000"/>
              </a:lnSpc>
              <a:defRPr/>
            </a:pPr>
            <a:r>
              <a:rPr lang="zh-CN" altLang="en-US" sz="20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同一装置如催化裂化、加氢裂化等，同样条件，投资相差千万甚至上亿，什么原因？</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defRPr/>
            </a:pPr>
            <a:endParaRPr lang="en-US" altLang="zh-CN" sz="20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defRPr/>
            </a:pPr>
            <a:endParaRPr lang="en-US" altLang="zh-CN" sz="20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defRPr/>
            </a:pPr>
            <a:endParaRPr lang="en-US" altLang="zh-CN" sz="20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defRPr/>
            </a:pPr>
            <a:endParaRPr lang="en-US" altLang="zh-CN" sz="20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defRPr/>
            </a:pPr>
            <a:endParaRPr lang="en-US" altLang="zh-CN" sz="20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pP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 </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改造扩建项目</a:t>
            </a:r>
          </a:p>
          <a:p>
            <a:pPr algn="just" eaLnBrk="1" hangingPunct="1">
              <a:lnSpc>
                <a:spcPct val="125000"/>
              </a:lnSpc>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企业为向主管部门申请资金盲目立项；</a:t>
            </a:r>
          </a:p>
          <a:p>
            <a:pPr algn="just" eaLnBrk="1" hangingPunct="1">
              <a:lnSpc>
                <a:spcPct val="125000"/>
              </a:lnSpc>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设计单位为设计收费和局部利益，扩大改造范围，造成不必要的浪费。</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pPr>
            <a:r>
              <a:rPr kumimoji="1"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 </a:t>
            </a:r>
            <a:r>
              <a:rPr kumimoji="1"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不正当收费</a:t>
            </a:r>
            <a:r>
              <a:rPr kumimoji="1" lang="zh-CN" altLang="en-US" sz="20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endPar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4" name="Rectangle 5"/>
          <p:cNvSpPr/>
          <p:nvPr/>
        </p:nvSpPr>
        <p:spPr>
          <a:xfrm>
            <a:off x="251520" y="2841226"/>
            <a:ext cx="8779070" cy="1595886"/>
          </a:xfrm>
          <a:prstGeom prst="rect">
            <a:avLst/>
          </a:prstGeom>
          <a:solidFill>
            <a:srgbClr val="FFFFCC"/>
          </a:solidFill>
          <a:ln w="12700" cap="flat" cmpd="sng">
            <a:solidFill>
              <a:srgbClr val="0000FF"/>
            </a:solidFill>
            <a:prstDash val="solid"/>
            <a:miter/>
            <a:headEnd type="none" w="med" len="med"/>
            <a:tailEnd type="none" w="med" len="med"/>
          </a:ln>
        </p:spPr>
        <p:txBody>
          <a:bodyPr wrap="square">
            <a:spAutoFit/>
          </a:bodyPr>
          <a:lstStyle/>
          <a:p>
            <a:pPr marL="342900" indent="-342900" eaLnBrk="1" hangingPunct="1">
              <a:lnSpc>
                <a:spcPct val="125000"/>
              </a:lnSpc>
              <a:buClr>
                <a:srgbClr val="00000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客观原因；</a:t>
            </a:r>
          </a:p>
          <a:p>
            <a:pPr marL="342900" indent="-342900" eaLnBrk="1" hangingPunct="1">
              <a:lnSpc>
                <a:spcPct val="125000"/>
              </a:lnSpc>
              <a:buClr>
                <a:srgbClr val="00000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竞标体制不完善；</a:t>
            </a:r>
          </a:p>
          <a:p>
            <a:pPr marL="342900" indent="-342900" eaLnBrk="1" hangingPunct="1">
              <a:lnSpc>
                <a:spcPct val="125000"/>
              </a:lnSpc>
              <a:buClr>
                <a:srgbClr val="00000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建设单位盲目预留处理能力；</a:t>
            </a:r>
          </a:p>
          <a:p>
            <a:pPr marL="342900" indent="-342900" eaLnBrk="1" hangingPunct="1">
              <a:lnSpc>
                <a:spcPct val="125000"/>
              </a:lnSpc>
              <a:buClr>
                <a:srgbClr val="00000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工程伦理方面的诸多问题。</a:t>
            </a:r>
          </a:p>
        </p:txBody>
      </p:sp>
      <p:sp>
        <p:nvSpPr>
          <p:cNvPr id="8" name="Rectangle 6">
            <a:extLst>
              <a:ext uri="{FF2B5EF4-FFF2-40B4-BE49-F238E27FC236}">
                <a16:creationId xmlns:a16="http://schemas.microsoft.com/office/drawing/2014/main" id="{3E1A2207-6878-407C-A56A-3CD0A2D8F92D}"/>
              </a:ext>
            </a:extLst>
          </p:cNvPr>
          <p:cNvSpPr/>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1.5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工程伦理学</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900" name="Rectangle 4"/>
          <p:cNvSpPr>
            <a:spLocks noChangeArrowheads="1"/>
          </p:cNvSpPr>
          <p:nvPr/>
        </p:nvSpPr>
        <p:spPr bwMode="auto">
          <a:xfrm>
            <a:off x="0" y="980728"/>
            <a:ext cx="9036496" cy="4428969"/>
          </a:xfrm>
          <a:prstGeom prst="rect">
            <a:avLst/>
          </a:prstGeom>
          <a:noFill/>
          <a:ln w="12700">
            <a:noFill/>
            <a:miter lim="800000"/>
          </a:ln>
          <a:effectLst/>
        </p:spPr>
        <p:txBody>
          <a:bodyPr wrap="square" anchor="ctr">
            <a:spAutoFit/>
          </a:bodyPr>
          <a:lstStyle/>
          <a:p>
            <a:pPr marL="0" marR="0" lvl="0" indent="0" algn="just" defTabSz="762000" rtl="0" eaLnBrk="1" fontAlgn="base" latinLnBrk="0" hangingPunct="1">
              <a:lnSpc>
                <a:spcPct val="125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二、 工程伦理学</a:t>
            </a:r>
            <a:endParaRPr kumimoji="1"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大中型化工项目</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投资动辄达上亿元，设计水平高低直接关系着投资高低、产品质量、运行费用及安全、环保等；</a:t>
            </a: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设计工作者肩负着大量资金高效利用的重任；</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设计工作者要具有良好的工作素质</a:t>
            </a:r>
            <a:r>
              <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专业基础理论、工程经验</a:t>
            </a:r>
            <a:r>
              <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，还必须具备良好协调能力和敬业精神及职业道德。 </a:t>
            </a:r>
          </a:p>
        </p:txBody>
      </p:sp>
      <p:sp>
        <p:nvSpPr>
          <p:cNvPr id="6" name="Rectangle 6">
            <a:extLst>
              <a:ext uri="{FF2B5EF4-FFF2-40B4-BE49-F238E27FC236}">
                <a16:creationId xmlns:a16="http://schemas.microsoft.com/office/drawing/2014/main" id="{17738E0A-9D45-4571-94A0-AAADB69D95A6}"/>
              </a:ext>
            </a:extLst>
          </p:cNvPr>
          <p:cNvSpPr/>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1.5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工程伦理学</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F7A44652-34A7-42FE-8B8A-F1CC9D725366}"/>
              </a:ext>
            </a:extLst>
          </p:cNvPr>
          <p:cNvSpPr/>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1.5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工程伦理学</a:t>
            </a:r>
          </a:p>
        </p:txBody>
      </p:sp>
      <p:sp>
        <p:nvSpPr>
          <p:cNvPr id="6" name="Rectangle 4">
            <a:extLst>
              <a:ext uri="{FF2B5EF4-FFF2-40B4-BE49-F238E27FC236}">
                <a16:creationId xmlns:a16="http://schemas.microsoft.com/office/drawing/2014/main" id="{49CBF69A-2A58-4BFF-B04B-D2DDBE4AE125}"/>
              </a:ext>
            </a:extLst>
          </p:cNvPr>
          <p:cNvSpPr>
            <a:spLocks noChangeArrowheads="1"/>
          </p:cNvSpPr>
          <p:nvPr/>
        </p:nvSpPr>
        <p:spPr bwMode="auto">
          <a:xfrm>
            <a:off x="0" y="980728"/>
            <a:ext cx="9036496" cy="2813142"/>
          </a:xfrm>
          <a:prstGeom prst="rect">
            <a:avLst/>
          </a:prstGeom>
          <a:noFill/>
          <a:ln w="12700">
            <a:noFill/>
            <a:miter lim="800000"/>
          </a:ln>
          <a:effectLst/>
        </p:spPr>
        <p:txBody>
          <a:bodyPr wrap="square" anchor="ctr">
            <a:spAutoFit/>
          </a:bodyPr>
          <a:lstStyle/>
          <a:p>
            <a:pPr marL="0" marR="0" lvl="0" indent="0" algn="just" defTabSz="762000" rtl="0" eaLnBrk="1" fontAlgn="base" latinLnBrk="0" hangingPunct="1">
              <a:lnSpc>
                <a:spcPct val="125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二、 </a:t>
            </a: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工程设计人员应具备工程伦理观念</a:t>
            </a:r>
            <a:endParaRPr lang="en-US" altLang="zh-CN"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R="0" algn="just" defTabSz="914400" eaLnBrk="1" hangingPunct="1">
              <a:lnSpc>
                <a:spcPct val="125000"/>
              </a:lnSpc>
              <a:buClrTx/>
              <a:buSzTx/>
              <a:buFontTx/>
              <a:buNone/>
              <a:defRPr/>
            </a:pPr>
            <a:r>
              <a:rPr kumimoji="0" lang="zh-CN" altLang="en-US" sz="2800" b="1" kern="1200" cap="none" spc="0" normalizeH="0" baseline="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kumimoji="0" lang="zh-CN" altLang="en-US" sz="2800" b="1" kern="1200" cap="none" spc="0" normalizeH="0" baseline="0" noProof="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美国化学工程师协会</a:t>
            </a:r>
            <a:r>
              <a:rPr kumimoji="0" lang="zh-CN" altLang="en-US" sz="2800" b="1" kern="1200" cap="none" spc="0" normalizeH="0" baseline="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endParaRPr kumimoji="0" lang="en-US" altLang="zh-CN" sz="2800" b="1" kern="1200" cap="none" spc="0" normalizeH="0" baseline="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R="0" algn="just" defTabSz="914400" eaLnBrk="1" hangingPunct="1">
              <a:lnSpc>
                <a:spcPct val="125000"/>
              </a:lnSpc>
              <a:buClrTx/>
              <a:buSzTx/>
              <a:buFontTx/>
              <a:buNone/>
              <a:defRPr/>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kumimoji="0" lang="zh-CN" altLang="en-US" sz="2800" b="1" kern="1200" cap="none" spc="0" normalizeH="0" baseline="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会员要以诚实和无私、忠诚于主顾、顾客和大众；努力提高工程专业的胜任能力和声望，运用知识和技能增加人类福祉来支持和推进工程专业的廉政、荣誉和尊严。</a:t>
            </a:r>
            <a:r>
              <a:rPr kumimoji="0" lang="zh-CN" altLang="en-US" sz="2800" kern="1200" cap="none" spc="0" normalizeH="0" baseline="0" noProof="0" dirty="0">
                <a:solidFill>
                  <a:srgbClr val="00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endParaRPr kumimoji="1"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9218" name="Picture 2">
            <a:extLst>
              <a:ext uri="{FF2B5EF4-FFF2-40B4-BE49-F238E27FC236}">
                <a16:creationId xmlns:a16="http://schemas.microsoft.com/office/drawing/2014/main" id="{A588907E-F34F-492D-B5F9-43BC349276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074" b="33851"/>
          <a:stretch/>
        </p:blipFill>
        <p:spPr bwMode="auto">
          <a:xfrm>
            <a:off x="3923928" y="1700808"/>
            <a:ext cx="1524000" cy="5040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4D4772D-8A8A-48D4-B9FB-C7ACCE0B22FF}"/>
              </a:ext>
            </a:extLst>
          </p:cNvPr>
          <p:cNvSpPr/>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1.5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工程伦理学</a:t>
            </a:r>
          </a:p>
        </p:txBody>
      </p:sp>
      <p:sp>
        <p:nvSpPr>
          <p:cNvPr id="3" name="Rectangle 4">
            <a:extLst>
              <a:ext uri="{FF2B5EF4-FFF2-40B4-BE49-F238E27FC236}">
                <a16:creationId xmlns:a16="http://schemas.microsoft.com/office/drawing/2014/main" id="{DF4CB425-1CF2-441F-8F98-320A5AACF4D3}"/>
              </a:ext>
            </a:extLst>
          </p:cNvPr>
          <p:cNvSpPr>
            <a:spLocks noChangeArrowheads="1"/>
          </p:cNvSpPr>
          <p:nvPr/>
        </p:nvSpPr>
        <p:spPr bwMode="auto">
          <a:xfrm>
            <a:off x="0" y="908720"/>
            <a:ext cx="9036496" cy="5289397"/>
          </a:xfrm>
          <a:prstGeom prst="rect">
            <a:avLst/>
          </a:prstGeom>
          <a:noFill/>
          <a:ln w="12700">
            <a:noFill/>
            <a:miter lim="800000"/>
          </a:ln>
          <a:effectLst/>
        </p:spPr>
        <p:txBody>
          <a:bodyPr wrap="square" anchor="ctr">
            <a:spAutoFit/>
          </a:bodyPr>
          <a:lstStyle/>
          <a:p>
            <a:pPr marL="0" marR="0" lvl="0" indent="0" algn="just" defTabSz="762000" rtl="0" eaLnBrk="1" fontAlgn="base" latinLnBrk="0" hangingPunct="1">
              <a:lnSpc>
                <a:spcPct val="125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二、 </a:t>
            </a: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工程设计人员应具备工程伦理观念</a:t>
            </a:r>
            <a:endParaRPr lang="en-US" altLang="zh-CN"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在完成工程任务时，首先应考虑到公众的安全、健康和福祉；</a:t>
            </a:r>
          </a:p>
          <a:p>
            <a:pPr marL="457200" indent="-457200" algn="just" eaLnBrk="1" hangingPunct="1">
              <a:lnSpc>
                <a:spcPct val="125000"/>
              </a:lnSpc>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如发现其工作后果将对其同事或公众现有的或将来的健康、安全构成不利影响时，正式地忠告其雇主或客户</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如认为正确可考虑进一步通告</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对其行动承担责任并承认他人的贡献，要求对其工作的批评性评论及提出对他人工作的客观评论；</a:t>
            </a:r>
          </a:p>
          <a:p>
            <a:pPr marL="457200" indent="-457200" algn="just" eaLnBrk="1" hangingPunct="1">
              <a:lnSpc>
                <a:spcPct val="125000"/>
              </a:lnSpc>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客观并真实的发表报告和提供资料；</a:t>
            </a:r>
          </a:p>
          <a:p>
            <a:pPr marL="457200" indent="-457200" algn="just" eaLnBrk="1" hangingPunct="1">
              <a:lnSpc>
                <a:spcPct val="125000"/>
              </a:lnSpc>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作为忠实的委托人或代理人，对每一顾客和客户进行专业服务，并避免利益冲突；</a:t>
            </a:r>
          </a:p>
          <a:p>
            <a:pPr marL="457200" indent="-457200" algn="just" eaLnBrk="1" hangingPunct="1">
              <a:lnSpc>
                <a:spcPct val="125000"/>
              </a:lnSpc>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与所有同事及合作人公平共事，承认其特有的贡献和能力；</a:t>
            </a:r>
          </a:p>
          <a:p>
            <a:pPr marL="457200" indent="-457200" algn="just" eaLnBrk="1" hangingPunct="1">
              <a:lnSpc>
                <a:spcPct val="125000"/>
              </a:lnSpc>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仅在其能力胜任领域完成专业服务；</a:t>
            </a:r>
          </a:p>
          <a:p>
            <a:pPr marL="457200" indent="-457200" algn="just" eaLnBrk="1" hangingPunct="1">
              <a:lnSpc>
                <a:spcPct val="125000"/>
              </a:lnSpc>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通过其服务的功绩建立其专业信誉；</a:t>
            </a:r>
          </a:p>
          <a:p>
            <a:pPr marL="457200" indent="-457200" algn="just" eaLnBrk="1" hangingPunct="1">
              <a:lnSpc>
                <a:spcPct val="125000"/>
              </a:lnSpc>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通过其经历继续开发其专业，并为在其监管下人员发展专业提供机会。</a:t>
            </a:r>
            <a:endParaRPr kumimoji="1" lang="en-US" altLang="zh-CN" b="1" i="0"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47017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116632"/>
            <a:ext cx="9144000" cy="720080"/>
          </a:xfrm>
        </p:spPr>
        <p:txBody>
          <a:bodyPr vert="horz" wrap="square" lIns="91440" tIns="45720" rIns="91440" bIns="45720" anchor="t" anchorCtr="0"/>
          <a:lstStyle/>
          <a:p>
            <a:pPr eaLnBrk="1" hangingPunct="1"/>
            <a:r>
              <a:rPr lang="zh-CN" altLang="en-US" sz="3600" b="1" kern="1200" dirty="0">
                <a:solidFill>
                  <a:srgbClr val="0000FF"/>
                </a:solidFill>
                <a:latin typeface="微软雅黑" panose="020B0503020204020204" pitchFamily="34" charset="-122"/>
                <a:ea typeface="微软雅黑" panose="020B0503020204020204" pitchFamily="34" charset="-122"/>
                <a:cs typeface="+mn-cs"/>
                <a:sym typeface="微软雅黑" panose="020B0503020204020204" pitchFamily="34" charset="-122"/>
              </a:rPr>
              <a:t>本章思考题：</a:t>
            </a:r>
            <a:endParaRPr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915" name="Rectangle 3"/>
          <p:cNvSpPr>
            <a:spLocks noGrp="1"/>
          </p:cNvSpPr>
          <p:nvPr>
            <p:ph idx="1"/>
          </p:nvPr>
        </p:nvSpPr>
        <p:spPr>
          <a:xfrm>
            <a:off x="0" y="980728"/>
            <a:ext cx="9036496" cy="3240360"/>
          </a:xfrm>
        </p:spPr>
        <p:txBody>
          <a:bodyPr vert="horz" wrap="square" lIns="91440" tIns="45720" rIns="91440" bIns="45720" anchor="t" anchorCtr="0"/>
          <a:lstStyle/>
          <a:p>
            <a:pPr marL="506095" indent="-514350" algn="just" eaLnBrk="1" hangingPunct="1">
              <a:lnSpc>
                <a:spcPct val="125000"/>
              </a:lnSpc>
              <a:spcBef>
                <a:spcPts val="0"/>
              </a:spcBef>
              <a:buClr>
                <a:srgbClr val="000000"/>
              </a:buClr>
              <a:buSzPct val="100000"/>
              <a:buFont typeface="+mj-lt"/>
              <a:buAutoNum type="arabicPeriod"/>
            </a:pPr>
            <a:r>
              <a:rPr lang="zh-CN" altLang="en-US" sz="2800" b="1" dirty="0">
                <a:solidFill>
                  <a:srgbClr val="000000"/>
                </a:solidFill>
                <a:ea typeface="微软雅黑" panose="020B0503020204020204" pitchFamily="34" charset="-122"/>
                <a:sym typeface="微软雅黑" panose="020B0503020204020204" pitchFamily="34" charset="-122"/>
              </a:rPr>
              <a:t>化工项目的开发需要经过哪些过程？</a:t>
            </a:r>
          </a:p>
          <a:p>
            <a:pPr marL="506095" indent="-514350" algn="just" eaLnBrk="1" hangingPunct="1">
              <a:lnSpc>
                <a:spcPct val="125000"/>
              </a:lnSpc>
              <a:spcBef>
                <a:spcPts val="0"/>
              </a:spcBef>
              <a:buClr>
                <a:srgbClr val="000000"/>
              </a:buClr>
              <a:buSzPct val="100000"/>
              <a:buFont typeface="+mj-lt"/>
              <a:buAutoNum type="arabicPeriod"/>
            </a:pPr>
            <a:r>
              <a:rPr lang="zh-CN" altLang="en-US" sz="2800" b="1" dirty="0">
                <a:solidFill>
                  <a:srgbClr val="000000"/>
                </a:solidFill>
                <a:ea typeface="微软雅黑" panose="020B0503020204020204" pitchFamily="34" charset="-122"/>
                <a:sym typeface="微软雅黑" panose="020B0503020204020204" pitchFamily="34" charset="-122"/>
              </a:rPr>
              <a:t>什么是化工设计？它包括哪些内容？</a:t>
            </a:r>
          </a:p>
          <a:p>
            <a:pPr marL="506095" indent="-514350" algn="just" eaLnBrk="1" hangingPunct="1">
              <a:lnSpc>
                <a:spcPct val="125000"/>
              </a:lnSpc>
              <a:spcBef>
                <a:spcPts val="0"/>
              </a:spcBef>
              <a:buClr>
                <a:srgbClr val="000000"/>
              </a:buClr>
              <a:buSzPct val="100000"/>
              <a:buFont typeface="+mj-lt"/>
              <a:buAutoNum type="arabicPeriod"/>
            </a:pPr>
            <a:r>
              <a:rPr lang="zh-CN" altLang="en-US" sz="2800" b="1" dirty="0">
                <a:solidFill>
                  <a:srgbClr val="000000"/>
                </a:solidFill>
                <a:ea typeface="微软雅黑" panose="020B0503020204020204" pitchFamily="34" charset="-122"/>
                <a:sym typeface="微软雅黑" panose="020B0503020204020204" pitchFamily="34" charset="-122"/>
              </a:rPr>
              <a:t>化工工艺设计包括哪些内容？</a:t>
            </a:r>
          </a:p>
          <a:p>
            <a:pPr marL="506095" indent="-514350" algn="just" eaLnBrk="1" hangingPunct="1">
              <a:lnSpc>
                <a:spcPct val="125000"/>
              </a:lnSpc>
              <a:spcBef>
                <a:spcPts val="0"/>
              </a:spcBef>
              <a:buClr>
                <a:srgbClr val="000000"/>
              </a:buClr>
              <a:buSzPct val="100000"/>
              <a:buFont typeface="+mj-lt"/>
              <a:buAutoNum type="arabicPeriod"/>
            </a:pPr>
            <a:r>
              <a:rPr lang="zh-CN" altLang="en-US" sz="2800" b="1" dirty="0">
                <a:solidFill>
                  <a:srgbClr val="000000"/>
                </a:solidFill>
                <a:ea typeface="微软雅黑" panose="020B0503020204020204" pitchFamily="34" charset="-122"/>
                <a:sym typeface="微软雅黑" panose="020B0503020204020204" pitchFamily="34" charset="-122"/>
              </a:rPr>
              <a:t>化工设计人员应具备哪些基本素质才能完成设计任务？</a:t>
            </a:r>
          </a:p>
          <a:p>
            <a:pPr marL="506095" indent="-514350" algn="just" eaLnBrk="1" hangingPunct="1">
              <a:lnSpc>
                <a:spcPct val="125000"/>
              </a:lnSpc>
              <a:spcBef>
                <a:spcPts val="0"/>
              </a:spcBef>
              <a:buClr>
                <a:srgbClr val="000000"/>
              </a:buClr>
              <a:buSzPct val="100000"/>
              <a:buFont typeface="+mj-lt"/>
              <a:buAutoNum type="arabicPeriod"/>
            </a:pPr>
            <a:r>
              <a:rPr lang="zh-CN" altLang="en-US" sz="2800" b="1" dirty="0">
                <a:solidFill>
                  <a:srgbClr val="000000"/>
                </a:solidFill>
                <a:ea typeface="微软雅黑" panose="020B0503020204020204" pitchFamily="34" charset="-122"/>
                <a:sym typeface="微软雅黑" panose="020B0503020204020204" pitchFamily="34" charset="-122"/>
              </a:rPr>
              <a:t>什么是工程伦理学？作为一个化学工程师应具备什么样的工程伦理观念？</a:t>
            </a:r>
            <a:endParaRPr lang="zh-CN" altLang="en-US" sz="2400" b="1" dirty="0">
              <a:solidFill>
                <a:schemeClr val="tx2"/>
              </a:solidFill>
              <a:ea typeface="微软雅黑" panose="020B0503020204020204" pitchFamily="34" charset="-122"/>
              <a:sym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0" y="116632"/>
            <a:ext cx="9144000" cy="708024"/>
          </a:xfrm>
        </p:spPr>
        <p:txBody>
          <a:bodyPr vert="horz" wrap="square" lIns="91440" tIns="45720" rIns="91440" bIns="45720" anchor="t" anchorCtr="0"/>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化工设计的含义</a:t>
            </a:r>
          </a:p>
        </p:txBody>
      </p:sp>
      <p:sp>
        <p:nvSpPr>
          <p:cNvPr id="7171" name="Rectangle 3"/>
          <p:cNvSpPr>
            <a:spLocks noGrp="1"/>
          </p:cNvSpPr>
          <p:nvPr>
            <p:ph idx="1"/>
          </p:nvPr>
        </p:nvSpPr>
        <p:spPr>
          <a:xfrm>
            <a:off x="251520" y="1600200"/>
            <a:ext cx="8640960" cy="1900808"/>
          </a:xfrm>
        </p:spPr>
        <p:txBody>
          <a:bodyPr vert="horz" wrap="square" lIns="91440" tIns="45720" rIns="91440" bIns="45720" anchor="t" anchorCtr="0"/>
          <a:lstStyle/>
          <a:p>
            <a:pPr marL="0" indent="0" algn="just" eaLnBrk="1" hangingPunct="1">
              <a:lnSpc>
                <a:spcPct val="125000"/>
              </a:lnSpc>
              <a:buNone/>
            </a:pPr>
            <a:r>
              <a:rPr lang="en-US" altLang="zh-CN" b="1" dirty="0">
                <a:solidFill>
                  <a:srgbClr val="C00000"/>
                </a:solidFill>
                <a:ea typeface="微软雅黑" panose="020B0503020204020204" pitchFamily="34" charset="-122"/>
                <a:sym typeface="微软雅黑" panose="020B0503020204020204" pitchFamily="34" charset="-122"/>
              </a:rPr>
              <a:t>Robin Smith</a:t>
            </a:r>
            <a:r>
              <a:rPr lang="en-US" altLang="zh-CN" b="1" dirty="0">
                <a:solidFill>
                  <a:srgbClr val="000000"/>
                </a:solidFill>
                <a:ea typeface="微软雅黑" panose="020B0503020204020204" pitchFamily="34" charset="-122"/>
                <a:sym typeface="微软雅黑" panose="020B0503020204020204" pitchFamily="34" charset="-122"/>
              </a:rPr>
              <a:t>: </a:t>
            </a:r>
            <a:r>
              <a:rPr lang="zh-CN" altLang="en-US" b="1" dirty="0">
                <a:solidFill>
                  <a:srgbClr val="000000"/>
                </a:solidFill>
                <a:ea typeface="微软雅黑" panose="020B0503020204020204" pitchFamily="34" charset="-122"/>
                <a:sym typeface="微软雅黑" panose="020B0503020204020204" pitchFamily="34" charset="-122"/>
              </a:rPr>
              <a:t>化工过程设计是选择一系列加工步骤并将它们连接起来，组成一个能将原料转变成所需产品的流程的过程。</a:t>
            </a:r>
            <a:endParaRPr lang="en-US" altLang="zh-CN" b="1" dirty="0">
              <a:solidFill>
                <a:srgbClr val="000000"/>
              </a:solidFill>
              <a:ea typeface="微软雅黑" panose="020B0503020204020204" pitchFamily="34" charset="-122"/>
              <a:sym typeface="微软雅黑" panose="020B0503020204020204" pitchFamily="34" charset="-122"/>
            </a:endParaRPr>
          </a:p>
        </p:txBody>
      </p:sp>
      <p:sp>
        <p:nvSpPr>
          <p:cNvPr id="7172" name="Rectangle 10"/>
          <p:cNvSpPr/>
          <p:nvPr/>
        </p:nvSpPr>
        <p:spPr>
          <a:xfrm>
            <a:off x="3262041" y="4564584"/>
            <a:ext cx="2735263" cy="1296987"/>
          </a:xfrm>
          <a:prstGeom prst="rect">
            <a:avLst/>
          </a:prstGeom>
          <a:solidFill>
            <a:srgbClr val="FFC000"/>
          </a:solidFill>
          <a:ln w="2857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化工过程</a:t>
            </a:r>
          </a:p>
        </p:txBody>
      </p:sp>
      <p:sp>
        <p:nvSpPr>
          <p:cNvPr id="7173" name="Line 11"/>
          <p:cNvSpPr/>
          <p:nvPr/>
        </p:nvSpPr>
        <p:spPr>
          <a:xfrm>
            <a:off x="2180954" y="4941168"/>
            <a:ext cx="1079500" cy="0"/>
          </a:xfrm>
          <a:prstGeom prst="line">
            <a:avLst/>
          </a:prstGeom>
          <a:ln w="28575"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4" name="Line 13"/>
          <p:cNvSpPr/>
          <p:nvPr/>
        </p:nvSpPr>
        <p:spPr>
          <a:xfrm>
            <a:off x="2180954" y="5213077"/>
            <a:ext cx="1079500" cy="0"/>
          </a:xfrm>
          <a:prstGeom prst="line">
            <a:avLst/>
          </a:prstGeom>
          <a:ln w="28575"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5" name="Line 14"/>
          <p:cNvSpPr/>
          <p:nvPr/>
        </p:nvSpPr>
        <p:spPr>
          <a:xfrm>
            <a:off x="2180954" y="5517232"/>
            <a:ext cx="1079500" cy="0"/>
          </a:xfrm>
          <a:prstGeom prst="line">
            <a:avLst/>
          </a:prstGeom>
          <a:ln w="28575"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6" name="Line 15"/>
          <p:cNvSpPr/>
          <p:nvPr/>
        </p:nvSpPr>
        <p:spPr>
          <a:xfrm>
            <a:off x="6070329" y="5517232"/>
            <a:ext cx="1079500" cy="0"/>
          </a:xfrm>
          <a:prstGeom prst="line">
            <a:avLst/>
          </a:prstGeom>
          <a:ln w="28575"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7" name="Line 16"/>
          <p:cNvSpPr/>
          <p:nvPr/>
        </p:nvSpPr>
        <p:spPr>
          <a:xfrm>
            <a:off x="6070329" y="5213077"/>
            <a:ext cx="1079500" cy="0"/>
          </a:xfrm>
          <a:prstGeom prst="line">
            <a:avLst/>
          </a:prstGeom>
          <a:ln w="28575"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8" name="Line 17"/>
          <p:cNvSpPr/>
          <p:nvPr/>
        </p:nvSpPr>
        <p:spPr>
          <a:xfrm>
            <a:off x="6070329" y="4941168"/>
            <a:ext cx="1079500" cy="0"/>
          </a:xfrm>
          <a:prstGeom prst="line">
            <a:avLst/>
          </a:prstGeom>
          <a:ln w="28575" cap="flat" cmpd="sng">
            <a:solidFill>
              <a:schemeClr val="tx1"/>
            </a:solidFill>
            <a:prstDash val="solid"/>
            <a:miter/>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9" name="Text Box 18"/>
          <p:cNvSpPr txBox="1"/>
          <p:nvPr/>
        </p:nvSpPr>
        <p:spPr>
          <a:xfrm>
            <a:off x="625746" y="4982245"/>
            <a:ext cx="1410745" cy="461665"/>
          </a:xfrm>
          <a:prstGeom prst="rect">
            <a:avLst/>
          </a:prstGeom>
          <a:noFill/>
          <a:ln w="9525">
            <a:noFill/>
          </a:ln>
        </p:spPr>
        <p:txBody>
          <a:bodyPr wrap="square">
            <a:spAutoFit/>
          </a:bodyPr>
          <a:lstStyle/>
          <a:p>
            <a:pPr eaLnBrk="1" hangingPunct="1"/>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原料物流</a:t>
            </a:r>
          </a:p>
        </p:txBody>
      </p:sp>
      <p:sp>
        <p:nvSpPr>
          <p:cNvPr id="7180" name="Text Box 19"/>
          <p:cNvSpPr txBox="1"/>
          <p:nvPr/>
        </p:nvSpPr>
        <p:spPr>
          <a:xfrm>
            <a:off x="7250224" y="4982245"/>
            <a:ext cx="1598759" cy="461665"/>
          </a:xfrm>
          <a:prstGeom prst="rect">
            <a:avLst/>
          </a:prstGeom>
          <a:noFill/>
          <a:ln w="9525">
            <a:noFill/>
          </a:ln>
        </p:spPr>
        <p:txBody>
          <a:bodyPr wrap="square">
            <a:spAutoFit/>
          </a:bodyPr>
          <a:lstStyle/>
          <a:p>
            <a:pPr eaLnBrk="1" hangingPunct="1"/>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产品物流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0" y="116632"/>
            <a:ext cx="9144000" cy="648072"/>
          </a:xfrm>
        </p:spPr>
        <p:txBody>
          <a:bodyPr vert="horz" wrap="square" lIns="91440" tIns="45720" rIns="91440" bIns="45720" anchor="t" anchorCtr="0"/>
          <a:lstStyle/>
          <a:p>
            <a:pPr eaLnBrk="1" hangingPunct="1"/>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参考书目</a:t>
            </a:r>
          </a:p>
        </p:txBody>
      </p:sp>
      <p:sp>
        <p:nvSpPr>
          <p:cNvPr id="39939" name="Rectangle 3"/>
          <p:cNvSpPr>
            <a:spLocks noGrp="1"/>
          </p:cNvSpPr>
          <p:nvPr>
            <p:ph idx="1"/>
          </p:nvPr>
        </p:nvSpPr>
        <p:spPr>
          <a:xfrm>
            <a:off x="0" y="1052735"/>
            <a:ext cx="9036496" cy="5616623"/>
          </a:xfrm>
        </p:spPr>
        <p:txBody>
          <a:bodyPr vert="horz" wrap="square" lIns="91440" tIns="45720" rIns="91440" bIns="45720" anchor="t" anchorCtr="0"/>
          <a:lstStyle/>
          <a:p>
            <a:pPr algn="just" eaLnBrk="1" hangingPunct="1">
              <a:lnSpc>
                <a:spcPct val="125000"/>
              </a:lnSpc>
              <a:spcBef>
                <a:spcPts val="0"/>
              </a:spcBef>
              <a:buClrTx/>
              <a:buSzPct val="100000"/>
              <a:buFont typeface="Wingdings" panose="05000000000000000000" pitchFamily="2" charset="2"/>
              <a:buChar char="l"/>
            </a:pPr>
            <a:r>
              <a:rPr lang="zh-CN" altLang="en-US" sz="2000" b="1" dirty="0">
                <a:solidFill>
                  <a:srgbClr val="C00000"/>
                </a:solidFill>
                <a:ea typeface="微软雅黑" panose="020B0503020204020204" pitchFamily="34" charset="-122"/>
                <a:sym typeface="微软雅黑" panose="020B0503020204020204" pitchFamily="34" charset="-122"/>
              </a:rPr>
              <a:t>网站</a:t>
            </a:r>
            <a:r>
              <a:rPr lang="zh-CN" altLang="en-US" sz="2000" b="1" dirty="0">
                <a:solidFill>
                  <a:srgbClr val="000000"/>
                </a:solidFill>
                <a:ea typeface="微软雅黑" panose="020B0503020204020204" pitchFamily="34" charset="-122"/>
                <a:sym typeface="微软雅黑" panose="020B0503020204020204" pitchFamily="34" charset="-122"/>
              </a:rPr>
              <a:t>：</a:t>
            </a:r>
            <a:r>
              <a:rPr lang="en-US" altLang="zh-CN" sz="2000" b="1" dirty="0">
                <a:solidFill>
                  <a:srgbClr val="000000"/>
                </a:solidFill>
                <a:ea typeface="微软雅黑" panose="020B0503020204020204" pitchFamily="34" charset="-122"/>
                <a:sym typeface="微软雅黑" panose="020B0503020204020204" pitchFamily="34" charset="-122"/>
                <a:hlinkClick r:id="rId3">
                  <a:extLst>
                    <a:ext uri="{A12FA001-AC4F-418D-AE19-62706E023703}">
                      <ahyp:hlinkClr xmlns:ahyp="http://schemas.microsoft.com/office/drawing/2018/hyperlinkcolor" val="tx"/>
                    </a:ext>
                  </a:extLst>
                </a:hlinkClick>
              </a:rPr>
              <a:t>http://e-learning.ecust.edu.cn</a:t>
            </a:r>
            <a:endParaRPr lang="zh-CN" altLang="en-US" sz="2000" b="1" dirty="0">
              <a:solidFill>
                <a:srgbClr val="000000"/>
              </a:solidFill>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Pct val="100000"/>
              <a:buFont typeface="Wingdings" panose="05000000000000000000" pitchFamily="2" charset="2"/>
              <a:buChar char="l"/>
            </a:pPr>
            <a:r>
              <a:rPr lang="zh-CN" altLang="en-US" sz="2000" b="1" dirty="0">
                <a:solidFill>
                  <a:srgbClr val="C00000"/>
                </a:solidFill>
                <a:ea typeface="微软雅黑" panose="020B0503020204020204" pitchFamily="34" charset="-122"/>
                <a:sym typeface="微软雅黑" panose="020B0503020204020204" pitchFamily="34" charset="-122"/>
              </a:rPr>
              <a:t>教材</a:t>
            </a:r>
            <a:r>
              <a:rPr lang="zh-CN" altLang="en-US" sz="2000" b="1" dirty="0">
                <a:solidFill>
                  <a:srgbClr val="000000"/>
                </a:solidFill>
                <a:ea typeface="微软雅黑" panose="020B0503020204020204" pitchFamily="34" charset="-122"/>
                <a:sym typeface="微软雅黑" panose="020B0503020204020204" pitchFamily="34" charset="-122"/>
              </a:rPr>
              <a:t>：化工设计，娄爱娟等</a:t>
            </a:r>
            <a:r>
              <a:rPr lang="en-US" altLang="zh-CN" sz="2000" b="1" dirty="0">
                <a:solidFill>
                  <a:srgbClr val="000000"/>
                </a:solidFill>
                <a:ea typeface="微软雅黑" panose="020B0503020204020204" pitchFamily="34" charset="-122"/>
                <a:sym typeface="微软雅黑" panose="020B0503020204020204" pitchFamily="34" charset="-122"/>
              </a:rPr>
              <a:t>. </a:t>
            </a:r>
            <a:r>
              <a:rPr lang="zh-CN" altLang="en-US" sz="2000" b="1" dirty="0">
                <a:solidFill>
                  <a:srgbClr val="000000"/>
                </a:solidFill>
                <a:ea typeface="微软雅黑" panose="020B0503020204020204" pitchFamily="34" charset="-122"/>
                <a:sym typeface="微软雅黑" panose="020B0503020204020204" pitchFamily="34" charset="-122"/>
              </a:rPr>
              <a:t>华东理工大学出版社，</a:t>
            </a:r>
            <a:r>
              <a:rPr lang="en-US" altLang="zh-CN" sz="2000" b="1" dirty="0">
                <a:solidFill>
                  <a:srgbClr val="000000"/>
                </a:solidFill>
                <a:ea typeface="微软雅黑" panose="020B0503020204020204" pitchFamily="34" charset="-122"/>
                <a:sym typeface="微软雅黑" panose="020B0503020204020204" pitchFamily="34" charset="-122"/>
              </a:rPr>
              <a:t>2002</a:t>
            </a:r>
            <a:endParaRPr lang="zh-CN" altLang="en-US" sz="2000" b="1" dirty="0">
              <a:solidFill>
                <a:srgbClr val="000000"/>
              </a:solidFill>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Pct val="100000"/>
              <a:buFont typeface="Wingdings" panose="05000000000000000000" pitchFamily="2" charset="2"/>
              <a:buChar char="l"/>
            </a:pPr>
            <a:r>
              <a:rPr lang="zh-CN" altLang="en-US" sz="2000" b="1" dirty="0">
                <a:solidFill>
                  <a:srgbClr val="C00000"/>
                </a:solidFill>
                <a:ea typeface="微软雅黑" panose="020B0503020204020204" pitchFamily="34" charset="-122"/>
                <a:sym typeface="微软雅黑" panose="020B0503020204020204" pitchFamily="34" charset="-122"/>
              </a:rPr>
              <a:t>参考书</a:t>
            </a:r>
            <a:r>
              <a:rPr lang="zh-CN" altLang="en-US" sz="2000" b="1" dirty="0">
                <a:solidFill>
                  <a:srgbClr val="000000"/>
                </a:solidFill>
                <a:ea typeface="微软雅黑" panose="020B0503020204020204" pitchFamily="34" charset="-122"/>
                <a:sym typeface="微软雅黑" panose="020B0503020204020204" pitchFamily="34" charset="-122"/>
              </a:rPr>
              <a:t>：化工过程设计，倪进方主编</a:t>
            </a:r>
            <a:r>
              <a:rPr lang="en-US" altLang="zh-CN" sz="2000" b="1" dirty="0">
                <a:solidFill>
                  <a:srgbClr val="000000"/>
                </a:solidFill>
                <a:ea typeface="微软雅黑" panose="020B0503020204020204" pitchFamily="34" charset="-122"/>
                <a:sym typeface="微软雅黑" panose="020B0503020204020204" pitchFamily="34" charset="-122"/>
              </a:rPr>
              <a:t>. </a:t>
            </a:r>
            <a:r>
              <a:rPr lang="zh-CN" altLang="en-US" sz="2000" b="1" dirty="0">
                <a:solidFill>
                  <a:srgbClr val="000000"/>
                </a:solidFill>
                <a:ea typeface="微软雅黑" panose="020B0503020204020204" pitchFamily="34" charset="-122"/>
                <a:sym typeface="微软雅黑" panose="020B0503020204020204" pitchFamily="34" charset="-122"/>
              </a:rPr>
              <a:t>化学工业出社，</a:t>
            </a:r>
            <a:r>
              <a:rPr lang="en-US" altLang="zh-CN" sz="2000" b="1" dirty="0">
                <a:solidFill>
                  <a:srgbClr val="000000"/>
                </a:solidFill>
                <a:ea typeface="微软雅黑" panose="020B0503020204020204" pitchFamily="34" charset="-122"/>
                <a:sym typeface="微软雅黑" panose="020B0503020204020204" pitchFamily="34" charset="-122"/>
              </a:rPr>
              <a:t>1999</a:t>
            </a:r>
            <a:r>
              <a:rPr lang="zh-CN" altLang="en-US" sz="2000" b="1" dirty="0">
                <a:solidFill>
                  <a:srgbClr val="000000"/>
                </a:solidFill>
                <a:ea typeface="微软雅黑" panose="020B0503020204020204" pitchFamily="34" charset="-122"/>
                <a:sym typeface="微软雅黑" panose="020B0503020204020204" pitchFamily="34" charset="-122"/>
              </a:rPr>
              <a:t>； 化工过程设计，王静康主编</a:t>
            </a:r>
            <a:r>
              <a:rPr lang="en-US" altLang="zh-CN" sz="2000" b="1" dirty="0">
                <a:solidFill>
                  <a:srgbClr val="000000"/>
                </a:solidFill>
                <a:ea typeface="微软雅黑" panose="020B0503020204020204" pitchFamily="34" charset="-122"/>
                <a:sym typeface="微软雅黑" panose="020B0503020204020204" pitchFamily="34" charset="-122"/>
              </a:rPr>
              <a:t>. </a:t>
            </a:r>
            <a:r>
              <a:rPr lang="zh-CN" altLang="en-US" sz="2000" b="1" dirty="0">
                <a:solidFill>
                  <a:srgbClr val="000000"/>
                </a:solidFill>
                <a:ea typeface="微软雅黑" panose="020B0503020204020204" pitchFamily="34" charset="-122"/>
                <a:sym typeface="微软雅黑" panose="020B0503020204020204" pitchFamily="34" charset="-122"/>
              </a:rPr>
              <a:t>化学工业出版社，</a:t>
            </a:r>
            <a:r>
              <a:rPr lang="en-US" altLang="zh-CN" sz="2000" b="1" dirty="0">
                <a:solidFill>
                  <a:srgbClr val="000000"/>
                </a:solidFill>
                <a:ea typeface="微软雅黑" panose="020B0503020204020204" pitchFamily="34" charset="-122"/>
                <a:sym typeface="微软雅黑" panose="020B0503020204020204" pitchFamily="34" charset="-122"/>
              </a:rPr>
              <a:t>2008</a:t>
            </a:r>
            <a:r>
              <a:rPr lang="zh-CN" altLang="en-US" sz="2000" b="1" dirty="0">
                <a:solidFill>
                  <a:srgbClr val="000000"/>
                </a:solidFill>
                <a:ea typeface="微软雅黑" panose="020B0503020204020204" pitchFamily="34" charset="-122"/>
                <a:sym typeface="微软雅黑" panose="020B0503020204020204" pitchFamily="34" charset="-122"/>
              </a:rPr>
              <a:t>； 产品与过程设计原理，</a:t>
            </a:r>
            <a:r>
              <a:rPr lang="en-US" altLang="zh-CN" sz="2000" b="1" dirty="0">
                <a:solidFill>
                  <a:srgbClr val="000000"/>
                </a:solidFill>
                <a:ea typeface="微软雅黑" panose="020B0503020204020204" pitchFamily="34" charset="-122"/>
                <a:sym typeface="微软雅黑" panose="020B0503020204020204" pitchFamily="34" charset="-122"/>
              </a:rPr>
              <a:t>W.D.Seider</a:t>
            </a:r>
            <a:r>
              <a:rPr lang="zh-CN" altLang="en-US" sz="2000" b="1" dirty="0">
                <a:solidFill>
                  <a:srgbClr val="000000"/>
                </a:solidFill>
                <a:ea typeface="微软雅黑" panose="020B0503020204020204" pitchFamily="34" charset="-122"/>
                <a:sym typeface="微软雅黑" panose="020B0503020204020204" pitchFamily="34" charset="-122"/>
              </a:rPr>
              <a:t>等</a:t>
            </a:r>
            <a:r>
              <a:rPr lang="en-US" altLang="zh-CN" sz="2000" b="1" dirty="0">
                <a:solidFill>
                  <a:srgbClr val="000000"/>
                </a:solidFill>
                <a:ea typeface="微软雅黑" panose="020B0503020204020204" pitchFamily="34" charset="-122"/>
                <a:sym typeface="微软雅黑" panose="020B0503020204020204" pitchFamily="34" charset="-122"/>
              </a:rPr>
              <a:t>. </a:t>
            </a:r>
            <a:r>
              <a:rPr lang="zh-CN" altLang="en-US" sz="2000" b="1" dirty="0">
                <a:solidFill>
                  <a:srgbClr val="000000"/>
                </a:solidFill>
                <a:ea typeface="微软雅黑" panose="020B0503020204020204" pitchFamily="34" charset="-122"/>
                <a:sym typeface="微软雅黑" panose="020B0503020204020204" pitchFamily="34" charset="-122"/>
              </a:rPr>
              <a:t>朱开宏译</a:t>
            </a:r>
            <a:r>
              <a:rPr lang="en-US" altLang="zh-CN" sz="2000" b="1" dirty="0">
                <a:solidFill>
                  <a:srgbClr val="000000"/>
                </a:solidFill>
                <a:ea typeface="微软雅黑" panose="020B0503020204020204" pitchFamily="34" charset="-122"/>
                <a:sym typeface="微软雅黑" panose="020B0503020204020204" pitchFamily="34" charset="-122"/>
              </a:rPr>
              <a:t>. </a:t>
            </a:r>
            <a:r>
              <a:rPr lang="zh-CN" altLang="en-US" sz="2000" b="1" dirty="0">
                <a:solidFill>
                  <a:srgbClr val="000000"/>
                </a:solidFill>
                <a:ea typeface="微软雅黑" panose="020B0503020204020204" pitchFamily="34" charset="-122"/>
                <a:sym typeface="微软雅黑" panose="020B0503020204020204" pitchFamily="34" charset="-122"/>
              </a:rPr>
              <a:t>华东理工大 学出版社</a:t>
            </a:r>
            <a:r>
              <a:rPr lang="en-US" altLang="zh-CN" sz="2000" b="1" dirty="0">
                <a:solidFill>
                  <a:srgbClr val="000000"/>
                </a:solidFill>
                <a:ea typeface="微软雅黑" panose="020B0503020204020204" pitchFamily="34" charset="-122"/>
                <a:sym typeface="微软雅黑" panose="020B0503020204020204" pitchFamily="34" charset="-122"/>
              </a:rPr>
              <a:t>, 2006</a:t>
            </a:r>
            <a:r>
              <a:rPr lang="zh-CN" altLang="en-US" sz="2000" b="1" dirty="0">
                <a:solidFill>
                  <a:srgbClr val="000000"/>
                </a:solidFill>
                <a:ea typeface="微软雅黑" panose="020B0503020204020204" pitchFamily="34" charset="-122"/>
                <a:sym typeface="微软雅黑" panose="020B0503020204020204" pitchFamily="34" charset="-122"/>
              </a:rPr>
              <a:t>； 化工过程设计，</a:t>
            </a:r>
            <a:r>
              <a:rPr lang="en-US" altLang="zh-CN" sz="2000" b="1" dirty="0">
                <a:solidFill>
                  <a:srgbClr val="000000"/>
                </a:solidFill>
                <a:ea typeface="微软雅黑" panose="020B0503020204020204" pitchFamily="34" charset="-122"/>
                <a:sym typeface="微软雅黑" panose="020B0503020204020204" pitchFamily="34" charset="-122"/>
              </a:rPr>
              <a:t>R.Smith.  </a:t>
            </a:r>
            <a:r>
              <a:rPr lang="zh-CN" altLang="en-US" sz="2000" b="1" dirty="0">
                <a:solidFill>
                  <a:srgbClr val="000000"/>
                </a:solidFill>
                <a:ea typeface="微软雅黑" panose="020B0503020204020204" pitchFamily="34" charset="-122"/>
                <a:sym typeface="微软雅黑" panose="020B0503020204020204" pitchFamily="34" charset="-122"/>
              </a:rPr>
              <a:t>王保国译</a:t>
            </a:r>
            <a:r>
              <a:rPr lang="en-US" altLang="zh-CN" sz="2000" b="1" dirty="0">
                <a:solidFill>
                  <a:srgbClr val="000000"/>
                </a:solidFill>
                <a:ea typeface="微软雅黑" panose="020B0503020204020204" pitchFamily="34" charset="-122"/>
                <a:sym typeface="微软雅黑" panose="020B0503020204020204" pitchFamily="34" charset="-122"/>
              </a:rPr>
              <a:t>. </a:t>
            </a:r>
            <a:r>
              <a:rPr lang="zh-CN" altLang="en-US" sz="2000" b="1" dirty="0">
                <a:solidFill>
                  <a:srgbClr val="000000"/>
                </a:solidFill>
                <a:ea typeface="微软雅黑" panose="020B0503020204020204" pitchFamily="34" charset="-122"/>
                <a:sym typeface="微软雅黑" panose="020B0503020204020204" pitchFamily="34" charset="-122"/>
              </a:rPr>
              <a:t>化学工业出版社，</a:t>
            </a:r>
            <a:r>
              <a:rPr lang="en-US" altLang="zh-CN" sz="2000" b="1" dirty="0">
                <a:solidFill>
                  <a:srgbClr val="000000"/>
                </a:solidFill>
                <a:ea typeface="微软雅黑" panose="020B0503020204020204" pitchFamily="34" charset="-122"/>
                <a:sym typeface="微软雅黑" panose="020B0503020204020204" pitchFamily="34" charset="-122"/>
              </a:rPr>
              <a:t>2002</a:t>
            </a:r>
            <a:r>
              <a:rPr lang="zh-CN" altLang="en-US" sz="2000" b="1" dirty="0">
                <a:solidFill>
                  <a:srgbClr val="000000"/>
                </a:solidFill>
                <a:ea typeface="微软雅黑" panose="020B0503020204020204" pitchFamily="34" charset="-122"/>
                <a:sym typeface="微软雅黑" panose="020B0503020204020204" pitchFamily="34" charset="-122"/>
              </a:rPr>
              <a:t>；化工工艺设计手册，第四版，吴德荣主编</a:t>
            </a:r>
            <a:r>
              <a:rPr lang="en-US" altLang="zh-CN" sz="2000" b="1" dirty="0">
                <a:solidFill>
                  <a:srgbClr val="000000"/>
                </a:solidFill>
                <a:ea typeface="微软雅黑" panose="020B0503020204020204" pitchFamily="34" charset="-122"/>
                <a:sym typeface="微软雅黑" panose="020B0503020204020204" pitchFamily="34" charset="-122"/>
              </a:rPr>
              <a:t>. </a:t>
            </a:r>
            <a:r>
              <a:rPr lang="zh-CN" altLang="en-US" sz="2000" b="1" dirty="0">
                <a:solidFill>
                  <a:srgbClr val="000000"/>
                </a:solidFill>
                <a:ea typeface="微软雅黑" panose="020B0503020204020204" pitchFamily="34" charset="-122"/>
                <a:sym typeface="微软雅黑" panose="020B0503020204020204" pitchFamily="34" charset="-122"/>
              </a:rPr>
              <a:t>化学工业出版社，</a:t>
            </a:r>
            <a:r>
              <a:rPr lang="en-US" altLang="zh-CN" sz="2000" b="1" dirty="0">
                <a:solidFill>
                  <a:srgbClr val="000000"/>
                </a:solidFill>
                <a:ea typeface="微软雅黑" panose="020B0503020204020204" pitchFamily="34" charset="-122"/>
                <a:sym typeface="微软雅黑" panose="020B0503020204020204" pitchFamily="34" charset="-122"/>
              </a:rPr>
              <a:t>2009</a:t>
            </a:r>
            <a:r>
              <a:rPr lang="zh-CN" altLang="en-US" sz="2000" b="1" dirty="0">
                <a:solidFill>
                  <a:srgbClr val="000000"/>
                </a:solidFill>
                <a:ea typeface="微软雅黑" panose="020B0503020204020204" pitchFamily="34" charset="-122"/>
                <a:sym typeface="微软雅黑" panose="020B0503020204020204" pitchFamily="34" charset="-122"/>
              </a:rPr>
              <a:t>；化工流程模拟实训</a:t>
            </a:r>
            <a:r>
              <a:rPr lang="en-US" altLang="zh-CN" sz="2000" b="1" dirty="0">
                <a:solidFill>
                  <a:srgbClr val="000000"/>
                </a:solidFill>
                <a:ea typeface="微软雅黑" panose="020B0503020204020204" pitchFamily="34" charset="-122"/>
                <a:sym typeface="微软雅黑" panose="020B0503020204020204" pitchFamily="34" charset="-122"/>
              </a:rPr>
              <a:t>--Aspen Plus</a:t>
            </a:r>
            <a:r>
              <a:rPr lang="zh-CN" altLang="en-US" sz="2000" b="1" dirty="0">
                <a:solidFill>
                  <a:srgbClr val="000000"/>
                </a:solidFill>
                <a:ea typeface="微软雅黑" panose="020B0503020204020204" pitchFamily="34" charset="-122"/>
                <a:sym typeface="微软雅黑" panose="020B0503020204020204" pitchFamily="34" charset="-122"/>
              </a:rPr>
              <a:t>教程，孙兰义主编</a:t>
            </a:r>
            <a:r>
              <a:rPr lang="en-US" altLang="zh-CN" sz="2000" b="1" dirty="0">
                <a:solidFill>
                  <a:srgbClr val="000000"/>
                </a:solidFill>
                <a:ea typeface="微软雅黑" panose="020B0503020204020204" pitchFamily="34" charset="-122"/>
                <a:sym typeface="微软雅黑" panose="020B0503020204020204" pitchFamily="34" charset="-122"/>
              </a:rPr>
              <a:t>. </a:t>
            </a:r>
            <a:r>
              <a:rPr lang="zh-CN" altLang="en-US" sz="2000" b="1" dirty="0">
                <a:solidFill>
                  <a:srgbClr val="000000"/>
                </a:solidFill>
                <a:ea typeface="微软雅黑" panose="020B0503020204020204" pitchFamily="34" charset="-122"/>
                <a:sym typeface="微软雅黑" panose="020B0503020204020204" pitchFamily="34" charset="-122"/>
              </a:rPr>
              <a:t>化学工业出版社，</a:t>
            </a:r>
            <a:r>
              <a:rPr lang="en-US" altLang="zh-CN" sz="2000" b="1" dirty="0">
                <a:solidFill>
                  <a:srgbClr val="000000"/>
                </a:solidFill>
                <a:ea typeface="微软雅黑" panose="020B0503020204020204" pitchFamily="34" charset="-122"/>
                <a:sym typeface="微软雅黑" panose="020B0503020204020204" pitchFamily="34" charset="-122"/>
              </a:rPr>
              <a:t>2012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0" y="116632"/>
            <a:ext cx="9144000" cy="720080"/>
          </a:xfrm>
        </p:spPr>
        <p:txBody>
          <a:bodyPr vert="horz" wrap="square" lIns="91440" tIns="45720" rIns="91440" bIns="45720" anchor="t" anchorCtr="0"/>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化工设计的含义</a:t>
            </a:r>
            <a:endParaRPr lang="zh-CN" altLang="en-US" sz="36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5" name="Rectangle 3"/>
          <p:cNvSpPr>
            <a:spLocks noGrp="1"/>
          </p:cNvSpPr>
          <p:nvPr>
            <p:ph idx="1"/>
          </p:nvPr>
        </p:nvSpPr>
        <p:spPr>
          <a:xfrm>
            <a:off x="251520" y="1425562"/>
            <a:ext cx="8640960" cy="4530725"/>
          </a:xfrm>
        </p:spPr>
        <p:txBody>
          <a:bodyPr vert="horz" wrap="square" lIns="91440" tIns="45720" rIns="91440" bIns="45720" anchor="t" anchorCtr="0"/>
          <a:lstStyle/>
          <a:p>
            <a:pPr marL="0" indent="0" algn="just" eaLnBrk="1" hangingPunct="1">
              <a:lnSpc>
                <a:spcPct val="125000"/>
              </a:lnSpc>
              <a:buNone/>
            </a:pPr>
            <a:r>
              <a:rPr lang="zh-CN" altLang="en-US" b="1" dirty="0">
                <a:solidFill>
                  <a:srgbClr val="C00000"/>
                </a:solidFill>
                <a:ea typeface="微软雅黑" panose="020B0503020204020204" pitchFamily="34" charset="-122"/>
                <a:sym typeface="微软雅黑" panose="020B0503020204020204" pitchFamily="34" charset="-122"/>
              </a:rPr>
              <a:t>化工设计</a:t>
            </a:r>
            <a:r>
              <a:rPr lang="zh-CN" altLang="en-US" b="1" dirty="0">
                <a:solidFill>
                  <a:srgbClr val="000000"/>
                </a:solidFill>
                <a:ea typeface="微软雅黑" panose="020B0503020204020204" pitchFamily="34" charset="-122"/>
                <a:sym typeface="微软雅黑" panose="020B0503020204020204" pitchFamily="34" charset="-122"/>
              </a:rPr>
              <a:t>是运用化学工程与工艺的基础知识，结合技术和经济因素，将实验室的研究成果转化为工业生产的创造性劳动。</a:t>
            </a:r>
          </a:p>
        </p:txBody>
      </p:sp>
      <p:sp>
        <p:nvSpPr>
          <p:cNvPr id="8196" name="AutoShape 4"/>
          <p:cNvSpPr/>
          <p:nvPr/>
        </p:nvSpPr>
        <p:spPr>
          <a:xfrm>
            <a:off x="3059832" y="4725665"/>
            <a:ext cx="3096344" cy="790575"/>
          </a:xfrm>
          <a:prstGeom prst="curvedUpArrow">
            <a:avLst>
              <a:gd name="adj1" fmla="val 47349"/>
              <a:gd name="adj2" fmla="val 94698"/>
              <a:gd name="adj3" fmla="val 33333"/>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lgn="ctr" eaLnBrk="1" hangingPunct="1"/>
            <a:endParaRPr lang="zh-CN" altLang="en-US"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8197" name="Rectangle 6"/>
          <p:cNvSpPr/>
          <p:nvPr/>
        </p:nvSpPr>
        <p:spPr>
          <a:xfrm>
            <a:off x="5508104" y="3825553"/>
            <a:ext cx="1943100" cy="790575"/>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工业生产</a:t>
            </a:r>
          </a:p>
        </p:txBody>
      </p:sp>
      <p:sp>
        <p:nvSpPr>
          <p:cNvPr id="8198" name="Rectangle 7"/>
          <p:cNvSpPr/>
          <p:nvPr/>
        </p:nvSpPr>
        <p:spPr>
          <a:xfrm>
            <a:off x="1547292" y="3825553"/>
            <a:ext cx="1944687" cy="790575"/>
          </a:xfrm>
          <a:prstGeom prst="rect">
            <a:avLst/>
          </a:prstGeom>
          <a:solidFill>
            <a:srgbClr val="FFC000"/>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小试成果</a:t>
            </a:r>
          </a:p>
        </p:txBody>
      </p:sp>
      <p:sp>
        <p:nvSpPr>
          <p:cNvPr id="8199" name="Text Box 11"/>
          <p:cNvSpPr txBox="1"/>
          <p:nvPr/>
        </p:nvSpPr>
        <p:spPr>
          <a:xfrm>
            <a:off x="3634854" y="5662290"/>
            <a:ext cx="1944688" cy="579437"/>
          </a:xfrm>
          <a:prstGeom prst="rect">
            <a:avLst/>
          </a:prstGeom>
          <a:noFill/>
          <a:ln w="9525">
            <a:noFill/>
          </a:ln>
        </p:spPr>
        <p:txBody>
          <a:bodyPr>
            <a:spAutoFit/>
          </a:bodyPr>
          <a:lstStyle/>
          <a:p>
            <a:pPr eaLnBrk="1" hangingPunct="1"/>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150938" y="769938"/>
            <a:ext cx="7716837" cy="990600"/>
          </a:xfrm>
        </p:spPr>
        <p:txBody>
          <a:bodyPr vert="horz" wrap="square" lIns="91440" tIns="45720" rIns="91440" bIns="45720" anchor="t" anchorCtr="0"/>
          <a:lstStyle/>
          <a:p>
            <a:br>
              <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19" name="Rectangle 3"/>
          <p:cNvSpPr>
            <a:spLocks noGrp="1"/>
          </p:cNvSpPr>
          <p:nvPr>
            <p:ph idx="1"/>
          </p:nvPr>
        </p:nvSpPr>
        <p:spPr>
          <a:xfrm>
            <a:off x="1442231" y="2492896"/>
            <a:ext cx="6013349" cy="3005883"/>
          </a:xfrm>
        </p:spPr>
        <p:txBody>
          <a:bodyPr vert="horz" wrap="square" lIns="91440" tIns="45720" rIns="91440" bIns="45720" anchor="t" anchorCtr="0"/>
          <a:lstStyle/>
          <a:p>
            <a:pPr algn="just"/>
            <a:endParaRPr lang="zh-CN" altLang="en-US" dirty="0">
              <a:ea typeface="微软雅黑" panose="020B0503020204020204" pitchFamily="34" charset="-122"/>
              <a:sym typeface="微软雅黑" panose="020B0503020204020204" pitchFamily="34" charset="-122"/>
            </a:endParaRPr>
          </a:p>
          <a:p>
            <a:pPr marL="0" indent="0" algn="just">
              <a:lnSpc>
                <a:spcPct val="125000"/>
              </a:lnSpc>
              <a:buNone/>
            </a:pPr>
            <a:r>
              <a:rPr lang="zh-CN" altLang="en-US" sz="3200" b="1" dirty="0">
                <a:solidFill>
                  <a:srgbClr val="000000"/>
                </a:solidFill>
                <a:ea typeface="微软雅黑" panose="020B0503020204020204" pitchFamily="34" charset="-122"/>
                <a:sym typeface="微软雅黑" panose="020B0503020204020204" pitchFamily="34" charset="-122"/>
              </a:rPr>
              <a:t>客观需要</a:t>
            </a:r>
            <a:r>
              <a:rPr lang="zh-CN" altLang="en-US" sz="3200" dirty="0">
                <a:solidFill>
                  <a:srgbClr val="000000"/>
                </a:solidFill>
                <a:ea typeface="微软雅黑" panose="020B0503020204020204" pitchFamily="34" charset="-122"/>
                <a:sym typeface="微软雅黑" panose="020B0503020204020204" pitchFamily="34" charset="-122"/>
              </a:rPr>
              <a:t>                 </a:t>
            </a:r>
            <a:r>
              <a:rPr lang="zh-CN" altLang="en-US" sz="3200" b="1" dirty="0">
                <a:solidFill>
                  <a:srgbClr val="000000"/>
                </a:solidFill>
                <a:ea typeface="微软雅黑" panose="020B0503020204020204" pitchFamily="34" charset="-122"/>
                <a:sym typeface="微软雅黑" panose="020B0503020204020204" pitchFamily="34" charset="-122"/>
              </a:rPr>
              <a:t>主观实现</a:t>
            </a:r>
            <a:endParaRPr lang="en-US" altLang="zh-CN" sz="3200" b="1" dirty="0">
              <a:solidFill>
                <a:srgbClr val="000000"/>
              </a:solidFill>
              <a:ea typeface="微软雅黑" panose="020B0503020204020204" pitchFamily="34" charset="-122"/>
              <a:sym typeface="微软雅黑" panose="020B0503020204020204" pitchFamily="34" charset="-122"/>
            </a:endParaRPr>
          </a:p>
          <a:p>
            <a:pPr marL="0" indent="0" algn="just">
              <a:lnSpc>
                <a:spcPct val="125000"/>
              </a:lnSpc>
              <a:buNone/>
            </a:pPr>
            <a:r>
              <a:rPr lang="zh-CN" altLang="en-US" sz="3200" b="1" dirty="0">
                <a:solidFill>
                  <a:srgbClr val="000000"/>
                </a:solidFill>
                <a:ea typeface="微软雅黑" panose="020B0503020204020204" pitchFamily="34" charset="-122"/>
                <a:sym typeface="微软雅黑" panose="020B0503020204020204" pitchFamily="34" charset="-122"/>
              </a:rPr>
              <a:t>科技成果                   生产力</a:t>
            </a:r>
          </a:p>
          <a:p>
            <a:pPr marL="0" indent="0" algn="just">
              <a:lnSpc>
                <a:spcPct val="125000"/>
              </a:lnSpc>
              <a:buNone/>
            </a:pPr>
            <a:r>
              <a:rPr lang="zh-CN" altLang="en-US" sz="3200" b="1" dirty="0">
                <a:solidFill>
                  <a:srgbClr val="000000"/>
                </a:solidFill>
                <a:ea typeface="微软雅黑" panose="020B0503020204020204" pitchFamily="34" charset="-122"/>
                <a:sym typeface="微软雅黑" panose="020B0503020204020204" pitchFamily="34" charset="-122"/>
              </a:rPr>
              <a:t>    样品                        产品</a:t>
            </a:r>
            <a:endParaRPr lang="zh-CN" altLang="en-US" dirty="0">
              <a:ea typeface="微软雅黑" panose="020B0503020204020204" pitchFamily="34" charset="-122"/>
              <a:sym typeface="微软雅黑" panose="020B0503020204020204" pitchFamily="34" charset="-122"/>
            </a:endParaRPr>
          </a:p>
        </p:txBody>
      </p:sp>
      <p:sp>
        <p:nvSpPr>
          <p:cNvPr id="9220" name="Line 4"/>
          <p:cNvSpPr/>
          <p:nvPr/>
        </p:nvSpPr>
        <p:spPr>
          <a:xfrm>
            <a:off x="3654070" y="3437136"/>
            <a:ext cx="1066800" cy="0"/>
          </a:xfrm>
          <a:prstGeom prst="line">
            <a:avLst/>
          </a:prstGeom>
          <a:ln w="38100"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1" name="Line 5"/>
          <p:cNvSpPr/>
          <p:nvPr/>
        </p:nvSpPr>
        <p:spPr>
          <a:xfrm>
            <a:off x="3654070" y="4869160"/>
            <a:ext cx="1066800" cy="0"/>
          </a:xfrm>
          <a:prstGeom prst="line">
            <a:avLst/>
          </a:prstGeom>
          <a:ln w="38100"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2" name="Line 6"/>
          <p:cNvSpPr/>
          <p:nvPr/>
        </p:nvSpPr>
        <p:spPr>
          <a:xfrm>
            <a:off x="3654070" y="4149080"/>
            <a:ext cx="1066800" cy="0"/>
          </a:xfrm>
          <a:prstGeom prst="line">
            <a:avLst/>
          </a:prstGeom>
          <a:ln w="38100"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3" name="Text Box 7"/>
          <p:cNvSpPr txBox="1"/>
          <p:nvPr/>
        </p:nvSpPr>
        <p:spPr>
          <a:xfrm>
            <a:off x="3696265" y="4469050"/>
            <a:ext cx="982411" cy="400110"/>
          </a:xfrm>
          <a:prstGeom prst="rect">
            <a:avLst/>
          </a:prstGeom>
          <a:noFill/>
          <a:ln w="9525">
            <a:noFill/>
          </a:ln>
        </p:spPr>
        <p:txBody>
          <a:bodyPr wrap="square">
            <a:spAutoFit/>
          </a:bodyPr>
          <a:lstStyle/>
          <a:p>
            <a:pPr algn="ctr">
              <a:spcBef>
                <a:spcPct val="50000"/>
              </a:spcBef>
            </a:pP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桥梁</a:t>
            </a:r>
          </a:p>
        </p:txBody>
      </p:sp>
      <p:sp>
        <p:nvSpPr>
          <p:cNvPr id="9224" name="Text Box 8"/>
          <p:cNvSpPr txBox="1"/>
          <p:nvPr/>
        </p:nvSpPr>
        <p:spPr>
          <a:xfrm>
            <a:off x="3568278" y="3757296"/>
            <a:ext cx="1238384" cy="400110"/>
          </a:xfrm>
          <a:prstGeom prst="rect">
            <a:avLst/>
          </a:prstGeom>
          <a:noFill/>
          <a:ln w="9525">
            <a:noFill/>
          </a:ln>
        </p:spPr>
        <p:txBody>
          <a:bodyPr wrap="square">
            <a:spAutoFit/>
          </a:bodyPr>
          <a:lstStyle/>
          <a:p>
            <a:pPr algn="ctr">
              <a:spcBef>
                <a:spcPct val="50000"/>
              </a:spcBef>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工具</a:t>
            </a:r>
          </a:p>
        </p:txBody>
      </p:sp>
      <p:sp>
        <p:nvSpPr>
          <p:cNvPr id="9225" name="Text Box 9"/>
          <p:cNvSpPr txBox="1"/>
          <p:nvPr/>
        </p:nvSpPr>
        <p:spPr>
          <a:xfrm>
            <a:off x="3568278" y="3024938"/>
            <a:ext cx="1238384" cy="400110"/>
          </a:xfrm>
          <a:prstGeom prst="rect">
            <a:avLst/>
          </a:prstGeom>
          <a:noFill/>
          <a:ln w="9525">
            <a:noFill/>
          </a:ln>
        </p:spPr>
        <p:txBody>
          <a:bodyPr wrap="square">
            <a:spAutoFit/>
          </a:bodyPr>
          <a:lstStyle/>
          <a:p>
            <a:pPr algn="ctr">
              <a:spcBef>
                <a:spcPct val="50000"/>
              </a:spcBef>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必经之路</a:t>
            </a:r>
          </a:p>
        </p:txBody>
      </p:sp>
      <p:sp>
        <p:nvSpPr>
          <p:cNvPr id="3" name="文本框 2"/>
          <p:cNvSpPr txBox="1"/>
          <p:nvPr/>
        </p:nvSpPr>
        <p:spPr>
          <a:xfrm>
            <a:off x="1" y="980728"/>
            <a:ext cx="9036496" cy="1262974"/>
          </a:xfrm>
          <a:prstGeom prst="rect">
            <a:avLst/>
          </a:prstGeom>
          <a:noFill/>
        </p:spPr>
        <p:txBody>
          <a:bodyPr wrap="square">
            <a:spAutoFit/>
          </a:bodyPr>
          <a:lstStyle/>
          <a:p>
            <a:pPr marL="0" marR="0" lvl="2" indent="-457200" algn="just" defTabSz="914400" rtl="0" eaLnBrk="0" fontAlgn="base" latinLnBrk="0" hangingPunct="0">
              <a:lnSpc>
                <a:spcPct val="125000"/>
              </a:lnSpc>
              <a:spcBef>
                <a:spcPts val="0"/>
              </a:spcBef>
              <a:spcAft>
                <a:spcPct val="0"/>
              </a:spcAft>
              <a:buSzPct val="100000"/>
              <a:buFont typeface="Wingdings" panose="05000000000000000000" pitchFamily="2" charset="2"/>
              <a:buChar char="p"/>
              <a:defRPr/>
            </a:pPr>
            <a:r>
              <a:rPr kumimoji="0" lang="zh-CN" altLang="en-US" sz="3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化工设计的目的、意义</a:t>
            </a:r>
            <a:endParaRPr kumimoji="0" lang="en-US" altLang="zh-CN" sz="3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lvl="2" algn="just">
              <a:lnSpc>
                <a:spcPct val="125000"/>
              </a:lnSpc>
              <a:spcBef>
                <a:spcPts val="0"/>
              </a:spcBef>
              <a:buClr>
                <a:srgbClr val="0000FF"/>
              </a:buClr>
              <a:buSzPct val="100000"/>
              <a:defRPr/>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化工设计是</a:t>
            </a: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知识</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经验</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标准规范</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的综合应用。</a:t>
            </a:r>
            <a:endParaRPr kumimoji="0" lang="zh-CN" altLang="en-US" sz="3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6" name="Rectangle 2">
            <a:extLst>
              <a:ext uri="{FF2B5EF4-FFF2-40B4-BE49-F238E27FC236}">
                <a16:creationId xmlns:a16="http://schemas.microsoft.com/office/drawing/2014/main" id="{3AD04D02-1A58-4D40-98F7-1984EF5073B7}"/>
              </a:ext>
            </a:extLst>
          </p:cNvPr>
          <p:cNvSpPr txBox="1">
            <a:spLocks/>
          </p:cNvSpPr>
          <p:nvPr/>
        </p:nvSpPr>
        <p:spPr>
          <a:xfrm>
            <a:off x="0" y="116632"/>
            <a:ext cx="9144000" cy="720080"/>
          </a:xfrm>
          <a:prstGeom prst="rect">
            <a:avLst/>
          </a:prstGeom>
          <a:noFill/>
          <a:ln w="9525">
            <a:noFill/>
          </a:ln>
        </p:spPr>
        <p:txBody>
          <a:bodyPr vert="horz" wrap="square" lIns="91440" tIns="45720" rIns="91440" bIns="45720" anchor="t" anchorCtr="0"/>
          <a:lstStyle>
            <a:lvl1pPr algn="l" rtl="0" eaLnBrk="0" fontAlgn="base" hangingPunct="0">
              <a:spcBef>
                <a:spcPct val="0"/>
              </a:spcBef>
              <a:spcAft>
                <a:spcPct val="0"/>
              </a:spcAft>
              <a:defRPr sz="4200">
                <a:solidFill>
                  <a:schemeClr val="tx2"/>
                </a:solidFill>
                <a:latin typeface="+mj-lt"/>
                <a:ea typeface="+mj-ea"/>
                <a:cs typeface="微软雅黑" panose="020B0503020204020204" pitchFamily="34" charset="-122"/>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en-US" altLang="zh-CN" sz="36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1.1 </a:t>
            </a:r>
            <a:r>
              <a:rPr lang="zh-CN" altLang="en-US" sz="36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化工设计的含义</a:t>
            </a:r>
            <a:endParaRPr lang="zh-CN" altLang="en-US" sz="360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2"/>
          <p:cNvSpPr txBox="1"/>
          <p:nvPr/>
        </p:nvSpPr>
        <p:spPr>
          <a:xfrm>
            <a:off x="0" y="980728"/>
            <a:ext cx="9036496" cy="4428969"/>
          </a:xfrm>
          <a:prstGeom prst="rect">
            <a:avLst/>
          </a:prstGeom>
          <a:noFill/>
          <a:ln w="9525">
            <a:noFill/>
          </a:ln>
        </p:spPr>
        <p:txBody>
          <a:bodyPr wrap="square">
            <a:spAutoFit/>
          </a:bodyPr>
          <a:lstStyle/>
          <a:p>
            <a:pPr marL="457200" indent="-457200" eaLnBrk="1" hangingPunct="1">
              <a:lnSpc>
                <a:spcPct val="125000"/>
              </a:lnSpc>
              <a:spcBef>
                <a:spcPts val="0"/>
              </a:spcBef>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化工过程设计的目标及内容</a:t>
            </a:r>
            <a:endParaRPr lang="en-US" altLang="zh-CN"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主要目标：</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确定最佳流程及最佳操作条件，达到最优投入产出比。在定量计算的基础上，结合专家的经验，考虑</a:t>
            </a: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HSE(</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健康、安全、环保</a:t>
            </a: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因素，确定一个综合设计方案。</a:t>
            </a:r>
            <a:endPar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l"/>
            </a:pP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内容：</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基本核心是化工工艺设计，附带内容是针对化工工艺设计，对它的配套部分如公用工程、外管设计等进行深入设计和完善。</a:t>
            </a:r>
            <a:endParaRPr lang="zh-CN" altLang="en-US" sz="3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05830" name="Text Box 6"/>
          <p:cNvSpPr txBox="1"/>
          <p:nvPr/>
        </p:nvSpPr>
        <p:spPr>
          <a:xfrm>
            <a:off x="468115" y="5301208"/>
            <a:ext cx="7632700" cy="511807"/>
          </a:xfrm>
          <a:prstGeom prst="rect">
            <a:avLst/>
          </a:prstGeom>
          <a:noFill/>
          <a:ln w="9525">
            <a:noFill/>
          </a:ln>
        </p:spPr>
        <p:txBody>
          <a:bodyPr>
            <a:spAutoFit/>
          </a:bodyPr>
          <a:lstStyle/>
          <a:p>
            <a:pPr eaLnBrk="1" hangingPunct="1">
              <a:lnSpc>
                <a:spcPct val="125000"/>
              </a:lnSpc>
              <a:spcBef>
                <a:spcPct val="50000"/>
              </a:spcBef>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p>
        </p:txBody>
      </p:sp>
      <p:sp>
        <p:nvSpPr>
          <p:cNvPr id="10" name="Rectangle 2">
            <a:extLst>
              <a:ext uri="{FF2B5EF4-FFF2-40B4-BE49-F238E27FC236}">
                <a16:creationId xmlns:a16="http://schemas.microsoft.com/office/drawing/2014/main" id="{B77F462A-6276-49C4-8921-AC0FC0984124}"/>
              </a:ext>
            </a:extLst>
          </p:cNvPr>
          <p:cNvSpPr>
            <a:spLocks noGrp="1"/>
          </p:cNvSpPr>
          <p:nvPr>
            <p:ph type="title"/>
          </p:nvPr>
        </p:nvSpPr>
        <p:spPr>
          <a:xfrm>
            <a:off x="0" y="44624"/>
            <a:ext cx="9144000" cy="720080"/>
          </a:xfrm>
        </p:spPr>
        <p:txBody>
          <a:bodyPr vert="horz" wrap="square" lIns="91440" tIns="45720" rIns="91440" bIns="45720" anchor="t" anchorCtr="0"/>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1.1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化工设计的含义</a:t>
            </a:r>
            <a:endParaRPr lang="zh-CN" altLang="en-US" sz="36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2"/>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
        <p:nvSpPr>
          <p:cNvPr id="11267" name="Text Box 3"/>
          <p:cNvSpPr txBox="1"/>
          <p:nvPr/>
        </p:nvSpPr>
        <p:spPr>
          <a:xfrm>
            <a:off x="838200" y="2286000"/>
            <a:ext cx="6705600" cy="457200"/>
          </a:xfrm>
          <a:prstGeom prst="rect">
            <a:avLst/>
          </a:prstGeom>
          <a:noFill/>
          <a:ln w="9525">
            <a:noFill/>
          </a:ln>
        </p:spPr>
        <p:txBody>
          <a:bodyPr>
            <a:spAutoFit/>
          </a:bodyPr>
          <a:lstStyle/>
          <a:p>
            <a:pPr eaLnBrk="1" hangingPunct="1">
              <a:spcBef>
                <a:spcPct val="5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p:cNvSpPr txBox="1"/>
          <p:nvPr/>
        </p:nvSpPr>
        <p:spPr>
          <a:xfrm>
            <a:off x="0" y="980728"/>
            <a:ext cx="9036496" cy="2899320"/>
          </a:xfrm>
          <a:prstGeom prst="rect">
            <a:avLst/>
          </a:prstGeom>
          <a:noFill/>
        </p:spPr>
        <p:txBody>
          <a:bodyPr wrap="square">
            <a:spAutoFit/>
          </a:bodyPr>
          <a:lstStyle/>
          <a:p>
            <a:pPr marL="0" marR="0" lvl="0" indent="0" algn="l" defTabSz="914400" rtl="0" eaLnBrk="1" fontAlgn="base" latinLnBrk="0" hangingPunct="1">
              <a:lnSpc>
                <a:spcPct val="125000"/>
              </a:lnSpc>
              <a:spcBef>
                <a:spcPts val="0"/>
              </a:spcBef>
              <a:spcAft>
                <a:spcPct val="0"/>
              </a:spcAft>
              <a:buClr>
                <a:srgbClr val="AFBF39"/>
              </a:buClr>
              <a:buSzPct val="60000"/>
              <a:buFont typeface="Wingdings" panose="05000000000000000000" pitchFamily="2" charset="2"/>
              <a:buNone/>
              <a:defRPr/>
            </a:pPr>
            <a:r>
              <a:rPr kumimoji="0" lang="zh-CN" altLang="en-US"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1、目的</a:t>
            </a:r>
            <a:endParaRPr kumimoji="0"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SzPct val="100000"/>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培养学生综合运用知识的能力（化工原理、热力学、力学、反应及分离工程）；</a:t>
            </a:r>
          </a:p>
          <a:p>
            <a:pPr marL="457200" indent="-457200" algn="just" eaLnBrk="1" hangingPunct="1">
              <a:lnSpc>
                <a:spcPct val="125000"/>
              </a:lnSpc>
              <a:spcBef>
                <a:spcPts val="0"/>
              </a:spcBef>
              <a:buSzPct val="100000"/>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帮助学生建立工程观点，实现从学生向工程师的转化；</a:t>
            </a:r>
          </a:p>
          <a:p>
            <a:pPr marL="457200" indent="-457200" algn="just" eaLnBrk="1" hangingPunct="1">
              <a:lnSpc>
                <a:spcPct val="125000"/>
              </a:lnSpc>
              <a:spcBef>
                <a:spcPts val="0"/>
              </a:spcBef>
              <a:buSzPct val="100000"/>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通过课程学习，让学生了解部分设计规范。</a:t>
            </a:r>
            <a:endParaRPr kumimoji="0" lang="zh-CN" altLang="en-US"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3"/>
          <p:cNvSpPr>
            <a:spLocks noGrp="1"/>
          </p:cNvSpPr>
          <p:nvPr>
            <p:ph idx="1"/>
          </p:nvPr>
        </p:nvSpPr>
        <p:spPr>
          <a:xfrm>
            <a:off x="2068913" y="1196752"/>
            <a:ext cx="7056784" cy="4824569"/>
          </a:xfrm>
        </p:spPr>
        <p:txBody>
          <a:bodyPr vert="horz" wrap="square" lIns="91440" tIns="45720" rIns="91440" bIns="45720" anchor="t" anchorCtr="0"/>
          <a:lstStyle/>
          <a:p>
            <a:pPr eaLnBrk="1" hangingPunct="1">
              <a:lnSpc>
                <a:spcPct val="125000"/>
              </a:lnSpc>
              <a:buNone/>
            </a:pPr>
            <a:endParaRPr lang="zh-CN" altLang="en-US" sz="1400" b="1" dirty="0">
              <a:solidFill>
                <a:srgbClr val="000000"/>
              </a:solidFill>
              <a:ea typeface="微软雅黑" panose="020B0503020204020204" pitchFamily="34" charset="-122"/>
              <a:sym typeface="微软雅黑" panose="020B0503020204020204" pitchFamily="34" charset="-122"/>
            </a:endParaRPr>
          </a:p>
          <a:p>
            <a:pPr eaLnBrk="1" hangingPunct="1">
              <a:lnSpc>
                <a:spcPct val="125000"/>
              </a:lnSpc>
              <a:buNone/>
            </a:pPr>
            <a:endParaRPr lang="zh-CN" altLang="en-US" sz="2400" b="1" dirty="0">
              <a:ea typeface="微软雅黑" panose="020B0503020204020204" pitchFamily="34" charset="-122"/>
              <a:sym typeface="微软雅黑" panose="020B0503020204020204" pitchFamily="34" charset="-122"/>
            </a:endParaRPr>
          </a:p>
        </p:txBody>
      </p:sp>
      <p:sp>
        <p:nvSpPr>
          <p:cNvPr id="5" name="文本框 4"/>
          <p:cNvSpPr txBox="1"/>
          <p:nvPr/>
        </p:nvSpPr>
        <p:spPr>
          <a:xfrm>
            <a:off x="0" y="980728"/>
            <a:ext cx="9036496" cy="584775"/>
          </a:xfrm>
          <a:prstGeom prst="rect">
            <a:avLst/>
          </a:prstGeom>
          <a:noFill/>
        </p:spPr>
        <p:txBody>
          <a:bodyPr wrap="square">
            <a:spAutoFit/>
          </a:bodyPr>
          <a:lstStyle/>
          <a:p>
            <a:pPr marL="342900" marR="0" lvl="0" indent="-342900" algn="just"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defRPr/>
            </a:pPr>
            <a:r>
              <a:rPr kumimoji="0" lang="en-US" altLang="zh-CN"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kumimoji="0"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、内容</a:t>
            </a: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kumimoji="0" lang="en-US" altLang="zh-CN"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6" name="Text Box 2">
            <a:extLst>
              <a:ext uri="{FF2B5EF4-FFF2-40B4-BE49-F238E27FC236}">
                <a16:creationId xmlns:a16="http://schemas.microsoft.com/office/drawing/2014/main" id="{95222049-1BA1-42BA-AC62-2E89CA333D26}"/>
              </a:ext>
            </a:extLst>
          </p:cNvPr>
          <p:cNvSpPr txBox="1"/>
          <p:nvPr/>
        </p:nvSpPr>
        <p:spPr>
          <a:xfrm>
            <a:off x="0" y="116632"/>
            <a:ext cx="9144000" cy="646331"/>
          </a:xfrm>
          <a:prstGeom prst="rect">
            <a:avLst/>
          </a:prstGeom>
          <a:noFill/>
          <a:ln w="9525">
            <a:noFill/>
          </a:ln>
        </p:spPr>
        <p:txBody>
          <a:bodyPr wrap="square">
            <a:spAutoFit/>
          </a:bodyPr>
          <a:lstStyle/>
          <a:p>
            <a:pPr eaLnBrk="1" hangingPunct="1">
              <a:spcBef>
                <a:spcPct val="50000"/>
              </a:spcBef>
            </a:pP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化工设计课程性质和内容</a:t>
            </a:r>
          </a:p>
        </p:txBody>
      </p:sp>
      <p:sp>
        <p:nvSpPr>
          <p:cNvPr id="7" name="文本框 6">
            <a:extLst>
              <a:ext uri="{FF2B5EF4-FFF2-40B4-BE49-F238E27FC236}">
                <a16:creationId xmlns:a16="http://schemas.microsoft.com/office/drawing/2014/main" id="{E6E806E0-378D-4D75-AC70-08BD7DC8D132}"/>
              </a:ext>
            </a:extLst>
          </p:cNvPr>
          <p:cNvSpPr txBox="1"/>
          <p:nvPr/>
        </p:nvSpPr>
        <p:spPr>
          <a:xfrm>
            <a:off x="0" y="1988840"/>
            <a:ext cx="4032448" cy="3869008"/>
          </a:xfrm>
          <a:prstGeom prst="rect">
            <a:avLst/>
          </a:prstGeom>
          <a:noFill/>
        </p:spPr>
        <p:txBody>
          <a:bodyPr wrap="square">
            <a:spAutoFit/>
          </a:bodyPr>
          <a:lstStyle/>
          <a:p>
            <a:pPr algn="just" eaLnBrk="1" hangingPunct="1">
              <a:lnSpc>
                <a:spcPct val="125000"/>
              </a:lnSpc>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基础理论</a:t>
            </a:r>
            <a:endParaRPr lang="en-US" altLang="zh-CN" sz="1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buNone/>
            </a:pP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第  </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绪论</a:t>
            </a:r>
          </a:p>
          <a:p>
            <a:pPr algn="just" eaLnBrk="1" hangingPunct="1">
              <a:lnSpc>
                <a:spcPct val="125000"/>
              </a:lnSpc>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第  </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化工设计的内容与程序</a:t>
            </a:r>
          </a:p>
          <a:p>
            <a:pPr algn="just" eaLnBrk="1" hangingPunct="1">
              <a:lnSpc>
                <a:spcPct val="125000"/>
              </a:lnSpc>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第  </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化工设计前期工作</a:t>
            </a:r>
          </a:p>
          <a:p>
            <a:pPr algn="just" eaLnBrk="1" hangingPunct="1">
              <a:lnSpc>
                <a:spcPct val="125000"/>
              </a:lnSpc>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第  </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物料衡算和能量衡算</a:t>
            </a:r>
          </a:p>
          <a:p>
            <a:pPr algn="just" eaLnBrk="1" hangingPunct="1">
              <a:lnSpc>
                <a:spcPct val="125000"/>
              </a:lnSpc>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第  </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工艺流程设计</a:t>
            </a:r>
          </a:p>
          <a:p>
            <a:pPr algn="just" eaLnBrk="1" hangingPunct="1">
              <a:lnSpc>
                <a:spcPct val="125000"/>
              </a:lnSpc>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第  </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化工设备的选型和设计</a:t>
            </a:r>
          </a:p>
          <a:p>
            <a:pPr algn="just" eaLnBrk="1" hangingPunct="1">
              <a:lnSpc>
                <a:spcPct val="125000"/>
              </a:lnSpc>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第  </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7</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化工厂布置</a:t>
            </a:r>
          </a:p>
          <a:p>
            <a:pPr algn="just" eaLnBrk="1" hangingPunct="1">
              <a:lnSpc>
                <a:spcPct val="125000"/>
              </a:lnSpc>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第  </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化工管道布置设计</a:t>
            </a:r>
          </a:p>
          <a:p>
            <a:pPr algn="just" eaLnBrk="1" hangingPunct="1">
              <a:lnSpc>
                <a:spcPct val="125000"/>
              </a:lnSpc>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第  </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非工艺专业设计</a:t>
            </a:r>
          </a:p>
          <a:p>
            <a:pPr algn="just" eaLnBrk="1" hangingPunct="1">
              <a:lnSpc>
                <a:spcPct val="125000"/>
              </a:lnSpc>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第</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章  工程概算</a:t>
            </a:r>
          </a:p>
        </p:txBody>
      </p:sp>
      <p:sp>
        <p:nvSpPr>
          <p:cNvPr id="9" name="文本框 8">
            <a:extLst>
              <a:ext uri="{FF2B5EF4-FFF2-40B4-BE49-F238E27FC236}">
                <a16:creationId xmlns:a16="http://schemas.microsoft.com/office/drawing/2014/main" id="{CECAAC0F-9B06-48B9-89A2-31B82560A749}"/>
              </a:ext>
            </a:extLst>
          </p:cNvPr>
          <p:cNvSpPr txBox="1"/>
          <p:nvPr/>
        </p:nvSpPr>
        <p:spPr>
          <a:xfrm>
            <a:off x="5381357" y="1988840"/>
            <a:ext cx="3511123" cy="3176511"/>
          </a:xfrm>
          <a:prstGeom prst="rect">
            <a:avLst/>
          </a:prstGeom>
          <a:noFill/>
        </p:spPr>
        <p:txBody>
          <a:bodyPr wrap="square">
            <a:spAutoFit/>
          </a:bodyPr>
          <a:lstStyle/>
          <a:p>
            <a:pPr marL="342900" marR="0" lvl="0" indent="-342900" algn="l" defTabSz="914400" rtl="0" eaLnBrk="1" fontAlgn="base" latinLnBrk="0" hangingPunct="1">
              <a:lnSpc>
                <a:spcPct val="125000"/>
              </a:lnSpc>
              <a:spcBef>
                <a:spcPts val="0"/>
              </a:spcBef>
              <a:spcAft>
                <a:spcPct val="0"/>
              </a:spcAft>
              <a:buClr>
                <a:schemeClr val="accent1"/>
              </a:buClr>
              <a:buSzPct val="65000"/>
              <a:buFont typeface="Wingdings" panose="05000000000000000000" pitchFamily="2" charset="2"/>
              <a:buNone/>
              <a:defRPr/>
            </a:pPr>
            <a:r>
              <a:rPr lang="en-US" altLang="zh-CN"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ASPEN PLUS</a:t>
            </a:r>
            <a:r>
              <a:rPr lang="zh-CN" altLang="en-US"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软件</a:t>
            </a:r>
          </a:p>
          <a:p>
            <a:pPr marL="0" marR="0" lvl="0" indent="0" algn="l" defTabSz="914400" rtl="0" eaLnBrk="1" fontAlgn="base" latinLnBrk="0" hangingPunct="1">
              <a:lnSpc>
                <a:spcPct val="125000"/>
              </a:lnSpc>
              <a:spcBef>
                <a:spcPts val="0"/>
              </a:spcBef>
              <a:spcAft>
                <a:spcPct val="0"/>
              </a:spcAft>
              <a:buClr>
                <a:schemeClr val="tx2"/>
              </a:buClr>
              <a:buSzPct val="65000"/>
              <a:buNone/>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1</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PLUS</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模拟软件简介</a:t>
            </a:r>
          </a:p>
          <a:p>
            <a:pPr marL="0" marR="0" lvl="0" indent="0" algn="l" defTabSz="914400" rtl="0" eaLnBrk="1" fontAlgn="base" latinLnBrk="0" hangingPunct="1">
              <a:lnSpc>
                <a:spcPct val="125000"/>
              </a:lnSpc>
              <a:spcBef>
                <a:spcPts val="0"/>
              </a:spcBef>
              <a:spcAft>
                <a:spcPct val="0"/>
              </a:spcAft>
              <a:buClr>
                <a:schemeClr val="tx2"/>
              </a:buClr>
              <a:buSzPct val="65000"/>
              <a:buNone/>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、压力变送</a:t>
            </a:r>
          </a:p>
          <a:p>
            <a:pPr marL="0" marR="0" lvl="0" indent="0" algn="l" defTabSz="914400" rtl="0" eaLnBrk="1" fontAlgn="base" latinLnBrk="0" hangingPunct="1">
              <a:lnSpc>
                <a:spcPct val="125000"/>
              </a:lnSpc>
              <a:spcBef>
                <a:spcPts val="0"/>
              </a:spcBef>
              <a:spcAft>
                <a:spcPct val="0"/>
              </a:spcAft>
              <a:buClr>
                <a:schemeClr val="tx2"/>
              </a:buClr>
              <a:buSzPct val="65000"/>
              <a:buNone/>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3</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、传热单元模拟</a:t>
            </a:r>
          </a:p>
          <a:p>
            <a:pPr marL="0" marR="0" lvl="0" indent="0" algn="l" defTabSz="914400" rtl="0" eaLnBrk="1" fontAlgn="base" latinLnBrk="0" hangingPunct="1">
              <a:lnSpc>
                <a:spcPct val="125000"/>
              </a:lnSpc>
              <a:spcBef>
                <a:spcPts val="0"/>
              </a:spcBef>
              <a:spcAft>
                <a:spcPct val="0"/>
              </a:spcAft>
              <a:buClr>
                <a:schemeClr val="tx2"/>
              </a:buClr>
              <a:buSzPct val="65000"/>
              <a:buNone/>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4</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ASPEN</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物性方法</a:t>
            </a:r>
          </a:p>
          <a:p>
            <a:pPr marL="0" marR="0" lvl="0" indent="0" algn="l" defTabSz="914400" rtl="0" eaLnBrk="1" fontAlgn="base" latinLnBrk="0" hangingPunct="1">
              <a:lnSpc>
                <a:spcPct val="125000"/>
              </a:lnSpc>
              <a:spcBef>
                <a:spcPts val="0"/>
              </a:spcBef>
              <a:spcAft>
                <a:spcPct val="0"/>
              </a:spcAft>
              <a:buClr>
                <a:schemeClr val="tx2"/>
              </a:buClr>
              <a:buSzPct val="65000"/>
              <a:buNone/>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5</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、简捷分离过程模拟</a:t>
            </a:r>
          </a:p>
          <a:p>
            <a:pPr marL="0" marR="0" lvl="0" indent="0" algn="l" defTabSz="914400" rtl="0" eaLnBrk="1" fontAlgn="base" latinLnBrk="0" hangingPunct="1">
              <a:lnSpc>
                <a:spcPct val="125000"/>
              </a:lnSpc>
              <a:spcBef>
                <a:spcPts val="0"/>
              </a:spcBef>
              <a:spcAft>
                <a:spcPct val="0"/>
              </a:spcAft>
              <a:buClr>
                <a:schemeClr val="tx2"/>
              </a:buClr>
              <a:buSzPct val="65000"/>
              <a:buNone/>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6</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、分离设备</a:t>
            </a: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塔</a:t>
            </a:r>
          </a:p>
          <a:p>
            <a:pPr marL="0" marR="0" lvl="0" indent="0" algn="l" defTabSz="914400" rtl="0" eaLnBrk="1" fontAlgn="base" latinLnBrk="0" hangingPunct="1">
              <a:lnSpc>
                <a:spcPct val="125000"/>
              </a:lnSpc>
              <a:spcBef>
                <a:spcPts val="0"/>
              </a:spcBef>
              <a:spcAft>
                <a:spcPct val="0"/>
              </a:spcAft>
              <a:buClr>
                <a:schemeClr val="tx2"/>
              </a:buClr>
              <a:buSzPct val="65000"/>
              <a:buNone/>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7</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、反应器模拟</a:t>
            </a: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1</a:t>
            </a:r>
            <a:endPar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1" fontAlgn="base" latinLnBrk="0" hangingPunct="1">
              <a:lnSpc>
                <a:spcPct val="125000"/>
              </a:lnSpc>
              <a:spcBef>
                <a:spcPts val="0"/>
              </a:spcBef>
              <a:spcAft>
                <a:spcPct val="0"/>
              </a:spcAft>
              <a:buClr>
                <a:schemeClr val="tx2"/>
              </a:buClr>
              <a:buSzPct val="65000"/>
              <a:buNone/>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8</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、反应器模拟</a:t>
            </a: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075a400-8472-480f-a32b-26d9f548a8ae"/>
  <p:tag name="COMMONDATA" val="eyJoZGlkIjoiMmRhZTE4MDU2NjlmNmViYTBmZmU5ZTdhOGNiOWZlY2QifQ=="/>
</p:tagLst>
</file>

<file path=ppt/theme/theme1.xml><?xml version="1.0" encoding="utf-8"?>
<a:theme xmlns:a="http://schemas.openxmlformats.org/drawingml/2006/main" name="Edge">
  <a:themeElements>
    <a:clrScheme name="Edge 11">
      <a:dk1>
        <a:srgbClr val="0033CC"/>
      </a:dk1>
      <a:lt1>
        <a:srgbClr val="FFFFFF"/>
      </a:lt1>
      <a:dk2>
        <a:srgbClr val="FF0000"/>
      </a:dk2>
      <a:lt2>
        <a:srgbClr val="5F5F5F"/>
      </a:lt2>
      <a:accent1>
        <a:srgbClr val="CC9900"/>
      </a:accent1>
      <a:accent2>
        <a:srgbClr val="3B812F"/>
      </a:accent2>
      <a:accent3>
        <a:srgbClr val="FFFFFF"/>
      </a:accent3>
      <a:accent4>
        <a:srgbClr val="002AAE"/>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微软雅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10">
        <a:dk1>
          <a:srgbClr val="0033CC"/>
        </a:dk1>
        <a:lt1>
          <a:srgbClr val="FFFFFF"/>
        </a:lt1>
        <a:dk2>
          <a:srgbClr val="006633"/>
        </a:dk2>
        <a:lt2>
          <a:srgbClr val="5F5F5F"/>
        </a:lt2>
        <a:accent1>
          <a:srgbClr val="CC9900"/>
        </a:accent1>
        <a:accent2>
          <a:srgbClr val="3B812F"/>
        </a:accent2>
        <a:accent3>
          <a:srgbClr val="FFFFFF"/>
        </a:accent3>
        <a:accent4>
          <a:srgbClr val="002AAE"/>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11">
        <a:dk1>
          <a:srgbClr val="0033CC"/>
        </a:dk1>
        <a:lt1>
          <a:srgbClr val="FFFFFF"/>
        </a:lt1>
        <a:dk2>
          <a:srgbClr val="FF0000"/>
        </a:dk2>
        <a:lt2>
          <a:srgbClr val="5F5F5F"/>
        </a:lt2>
        <a:accent1>
          <a:srgbClr val="CC9900"/>
        </a:accent1>
        <a:accent2>
          <a:srgbClr val="3B812F"/>
        </a:accent2>
        <a:accent3>
          <a:srgbClr val="FFFFFF"/>
        </a:accent3>
        <a:accent4>
          <a:srgbClr val="002AAE"/>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Globe</Template>
  <TotalTime>217</TotalTime>
  <Words>2698</Words>
  <Application>Microsoft Office PowerPoint</Application>
  <PresentationFormat>全屏显示(4:3)</PresentationFormat>
  <Paragraphs>363</Paragraphs>
  <Slides>40</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微软雅黑</vt:lpstr>
      <vt:lpstr>Arial</vt:lpstr>
      <vt:lpstr>Dutch801 XBd BT</vt:lpstr>
      <vt:lpstr>Garamond</vt:lpstr>
      <vt:lpstr>Times New Roman</vt:lpstr>
      <vt:lpstr>Wingdings</vt:lpstr>
      <vt:lpstr>Edge</vt:lpstr>
      <vt:lpstr>PowerPoint 演示文稿</vt:lpstr>
      <vt:lpstr>第1章 绪论</vt:lpstr>
      <vt:lpstr>1.1 化工设计的含义</vt:lpstr>
      <vt:lpstr>1.1 化工设计的含义</vt:lpstr>
      <vt:lpstr>1.1 化工设计的含义</vt:lpstr>
      <vt:lpstr> </vt:lpstr>
      <vt:lpstr>1.1 化工设计的含义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原化工部九大设计院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本章思考题：</vt:lpstr>
      <vt:lpstr>参考书目</vt:lpstr>
    </vt:vector>
  </TitlesOfParts>
  <Company>慧能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化 工 设 计 》 </dc:title>
  <dc:creator>HN</dc:creator>
  <cp:lastModifiedBy>Yuan Pei-Qing</cp:lastModifiedBy>
  <cp:revision>382</cp:revision>
  <dcterms:created xsi:type="dcterms:W3CDTF">2000-01-02T00:49:00Z</dcterms:created>
  <dcterms:modified xsi:type="dcterms:W3CDTF">2023-02-13T03:58:27Z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7605FCBAE5D64E5E9180E6DC6B2D587C</vt:lpwstr>
  </property>
  <property fmtid="{D5CDD505-2E9C-101B-9397-08002B2CF9AE}" pid="3" name="KSOProductBuildVer">
    <vt:lpwstr>2052-11.1.0.12980</vt:lpwstr>
  </property>
</Properties>
</file>