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57" r:id="rId2"/>
    <p:sldId id="258" r:id="rId3"/>
    <p:sldId id="275" r:id="rId4"/>
    <p:sldId id="269" r:id="rId5"/>
    <p:sldId id="270" r:id="rId6"/>
    <p:sldId id="271" r:id="rId7"/>
    <p:sldId id="278" r:id="rId8"/>
    <p:sldId id="273" r:id="rId9"/>
    <p:sldId id="261" r:id="rId10"/>
    <p:sldId id="262" r:id="rId11"/>
    <p:sldId id="263" r:id="rId12"/>
    <p:sldId id="279" r:id="rId13"/>
    <p:sldId id="280" r:id="rId14"/>
    <p:sldId id="281" r:id="rId15"/>
    <p:sldId id="282" r:id="rId16"/>
    <p:sldId id="283" r:id="rId17"/>
    <p:sldId id="284" r:id="rId18"/>
  </p:sldIdLst>
  <p:sldSz cx="9144000" cy="6858000" type="screen4x3"/>
  <p:notesSz cx="6858000" cy="9144000"/>
  <p:custDataLst>
    <p:tags r:id="rId21"/>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1" userDrawn="1">
          <p15:clr>
            <a:srgbClr val="A4A3A4"/>
          </p15:clr>
        </p15:guide>
        <p15:guide id="2" pos="46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00FF"/>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124" autoAdjust="0"/>
  </p:normalViewPr>
  <p:slideViewPr>
    <p:cSldViewPr showGuides="1">
      <p:cViewPr varScale="1">
        <p:scale>
          <a:sx n="101" d="100"/>
          <a:sy n="101" d="100"/>
        </p:scale>
        <p:origin x="1050" y="108"/>
      </p:cViewPr>
      <p:guideLst>
        <p:guide orient="horz" pos="2181"/>
        <p:guide pos="464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2023/2/12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73BCD08-21F8-440E-B457-E072D6B4EDB9}"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2023/2/12</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t>‹#›</a:t>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ln>
            <a:solidFill>
              <a:srgbClr val="000000">
                <a:alpha val="100000"/>
              </a:srgbClr>
            </a:solidFill>
            <a:miter lim="800000"/>
          </a:ln>
        </p:spPr>
      </p:sp>
      <p:sp>
        <p:nvSpPr>
          <p:cNvPr id="21507"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2150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t>1</a:t>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050" name="Freeform 7"/>
          <p:cNvSpPr/>
          <p:nvPr/>
        </p:nvSpPr>
        <p:spPr>
          <a:xfrm>
            <a:off x="609600" y="1219200"/>
            <a:ext cx="7924800" cy="914400"/>
          </a:xfrm>
          <a:custGeom>
            <a:avLst/>
            <a:gdLst/>
            <a:ahLst/>
            <a:cxnLst>
              <a:cxn ang="0">
                <a:pos x="0" y="2147483647"/>
              </a:cxn>
              <a:cxn ang="0">
                <a:pos x="0" y="0"/>
              </a:cxn>
              <a:cxn ang="0">
                <a:pos x="2147483647" y="0"/>
              </a:cxn>
            </a:cxnLst>
            <a:rect l="0" t="0" r="0" b="0"/>
            <a:pathLst>
              <a:path w="1000" h="1000">
                <a:moveTo>
                  <a:pt x="0" y="1000"/>
                </a:moveTo>
                <a:lnTo>
                  <a:pt x="0" y="0"/>
                </a:lnTo>
                <a:lnTo>
                  <a:pt x="1000" y="0"/>
                </a:lnTo>
              </a:path>
            </a:pathLst>
          </a:custGeom>
          <a:noFill/>
          <a:ln w="25400" cap="flat" cmpd="sng">
            <a:solidFill>
              <a:schemeClr val="accent1">
                <a:alpha val="100000"/>
              </a:schemeClr>
            </a:solidFill>
            <a:prstDash val="solid"/>
            <a:miter lim="800000"/>
            <a:headEnd type="none" w="med" len="med"/>
            <a:tailEnd type="none" w="med" len="med"/>
          </a:ln>
        </p:spPr>
        <p:txBody>
          <a:bodyPr/>
          <a:lstStyle/>
          <a:p>
            <a:endParaRPr lang="zh-CN" altLang="en-US"/>
          </a:p>
        </p:txBody>
      </p:sp>
      <p:sp>
        <p:nvSpPr>
          <p:cNvPr id="2051" name="Line 8"/>
          <p:cNvSpPr/>
          <p:nvPr/>
        </p:nvSpPr>
        <p:spPr>
          <a:xfrm>
            <a:off x="1981200" y="3962400"/>
            <a:ext cx="6511925" cy="0"/>
          </a:xfrm>
          <a:prstGeom prst="line">
            <a:avLst/>
          </a:prstGeom>
          <a:ln w="19050" cap="flat" cmpd="sng">
            <a:solidFill>
              <a:schemeClr val="accent1"/>
            </a:solidFill>
            <a:prstDash val="solid"/>
            <a:headEnd type="none" w="med" len="med"/>
            <a:tailEnd type="none" w="med" len="med"/>
          </a:ln>
        </p:spPr>
      </p:sp>
      <p:sp>
        <p:nvSpPr>
          <p:cNvPr id="17410" name="Rectangle 2"/>
          <p:cNvSpPr>
            <a:spLocks noGrp="1" noChangeArrowheads="1"/>
          </p:cNvSpPr>
          <p:nvPr>
            <p:ph type="ctrTitle"/>
          </p:nvPr>
        </p:nvSpPr>
        <p:spPr>
          <a:xfrm>
            <a:off x="914400" y="1524000"/>
            <a:ext cx="7623175" cy="1752600"/>
          </a:xfrm>
        </p:spPr>
        <p:txBody>
          <a:bodyPr/>
          <a:lstStyle>
            <a:lvl1pPr>
              <a:defRPr sz="5000">
                <a:solidFill>
                  <a:schemeClr val="bg2"/>
                </a:solidFill>
              </a:defRPr>
            </a:lvl1pPr>
          </a:lstStyle>
          <a:p>
            <a:r>
              <a:rPr lang="zh-CN" altLang="en-US"/>
              <a:t>单击此处编辑母版标题样式</a:t>
            </a:r>
          </a:p>
        </p:txBody>
      </p:sp>
      <p:sp>
        <p:nvSpPr>
          <p:cNvPr id="17411"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solidFill>
                  <a:schemeClr val="bg2"/>
                </a:solidFill>
              </a:defRPr>
            </a:lvl1pPr>
          </a:lstStyle>
          <a:p>
            <a:r>
              <a:rPr lang="zh-CN" altLang="en-US"/>
              <a:t>单击此处编辑母版副标题样式</a:t>
            </a:r>
          </a:p>
        </p:txBody>
      </p:sp>
      <p:sp>
        <p:nvSpPr>
          <p:cNvPr id="11" name="Rectangle 4"/>
          <p:cNvSpPr>
            <a:spLocks noGrp="1" noChangeArrowheads="1"/>
          </p:cNvSpPr>
          <p:nvPr>
            <p:ph type="dt" sz="half" idx="2"/>
          </p:nvPr>
        </p:nvSpPr>
        <p:spPr bwMode="auto">
          <a:xfrm>
            <a:off x="457200" y="6243638"/>
            <a:ext cx="2133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2" name="Rectangle 5"/>
          <p:cNvSpPr>
            <a:spLocks noGrp="1" noChangeArrowheads="1"/>
          </p:cNvSpPr>
          <p:nvPr>
            <p:ph type="ftr" sz="quarter" idx="3"/>
          </p:nvPr>
        </p:nvSpPr>
        <p:spPr bwMode="auto">
          <a:xfrm>
            <a:off x="3124200" y="6243638"/>
            <a:ext cx="2895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3" name="Rectangle 6"/>
          <p:cNvSpPr>
            <a:spLocks noGrp="1" noChangeArrowheads="1"/>
          </p:cNvSpPr>
          <p:nvPr>
            <p:ph type="sldNum" sz="quarter" idx="4"/>
          </p:nvPr>
        </p:nvSpPr>
        <p:spPr bwMode="auto">
          <a:xfrm>
            <a:off x="6553200" y="6243638"/>
            <a:ext cx="2133600" cy="457200"/>
          </a:xfrm>
          <a:prstGeom prst="rect">
            <a:avLst/>
          </a:prstGeom>
          <a:ln>
            <a:miter lim="800000"/>
          </a:ln>
        </p:spPr>
        <p:txBody>
          <a:bodyPr vert="horz" wrap="square" lIns="91440" tIns="45720" rIns="91440" bIns="45720" numCol="1" anchor="b" anchorCtr="0" compatLnSpc="1"/>
          <a:lstStyle/>
          <a:p>
            <a:pPr algn="r" eaLnBrk="1" hangingPunct="1">
              <a:buNone/>
            </a:pPr>
            <a:fld id="{9A0DB2DC-4C9A-4742-B13C-FB6460FD3503}" type="slidenum">
              <a:rPr lang="en-US" altLang="zh-CN" dirty="0">
                <a:latin typeface="Garamond" panose="02020404030301010803" pitchFamily="18" charset="0"/>
              </a:rPr>
              <a:t>‹#›</a:t>
            </a:fld>
            <a:endParaRPr lang="en-US" altLang="zh-CN" dirty="0">
              <a:latin typeface="Garamond" panose="02020404030301010803"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bg2"/>
                </a:solidFill>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lvl1pPr>
              <a:defRPr>
                <a:solidFill>
                  <a:schemeClr val="bg2"/>
                </a:solidFill>
              </a:defRPr>
            </a:lvl1pPr>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bg2"/>
                </a:solidFill>
              </a:defRPr>
            </a:lvl1pPr>
          </a:lstStyle>
          <a:p>
            <a:r>
              <a:rPr lang="zh-CN" altLang="en-US"/>
              <a:t>单击此处编辑母版标题样式</a:t>
            </a:r>
          </a:p>
        </p:txBody>
      </p:sp>
      <p:sp>
        <p:nvSpPr>
          <p:cNvPr id="3" name="内容占位符 2"/>
          <p:cNvSpPr>
            <a:spLocks noGrp="1"/>
          </p:cNvSpPr>
          <p:nvPr>
            <p:ph idx="1"/>
          </p:nvPr>
        </p:nvSpPr>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solidFill>
                  <a:schemeClr val="bg2"/>
                </a:solidFill>
              </a:defRPr>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bg2"/>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bg2"/>
                </a:solidFill>
              </a:defRPr>
            </a:lvl1p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solidFill>
                  <a:schemeClr val="bg2"/>
                </a:solidFill>
              </a:defRPr>
            </a:lvl1pPr>
            <a:lvl2pPr>
              <a:defRPr sz="2400">
                <a:solidFill>
                  <a:schemeClr val="bg2"/>
                </a:solidFill>
              </a:defRPr>
            </a:lvl2pPr>
            <a:lvl3pPr>
              <a:defRPr sz="2000">
                <a:solidFill>
                  <a:schemeClr val="bg2"/>
                </a:solidFill>
              </a:defRPr>
            </a:lvl3pPr>
            <a:lvl4pPr>
              <a:defRPr sz="1800">
                <a:solidFill>
                  <a:schemeClr val="bg2"/>
                </a:solidFill>
              </a:defRPr>
            </a:lvl4pPr>
            <a:lvl5pPr>
              <a:defRPr sz="1800">
                <a:solidFill>
                  <a:schemeClr val="bg2"/>
                </a:solidFill>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solidFill>
                  <a:schemeClr val="bg2"/>
                </a:solidFill>
              </a:defRPr>
            </a:lvl1pPr>
            <a:lvl2pPr>
              <a:defRPr sz="2400">
                <a:solidFill>
                  <a:schemeClr val="bg2"/>
                </a:solidFill>
              </a:defRPr>
            </a:lvl2pPr>
            <a:lvl3pPr>
              <a:defRPr sz="2000">
                <a:solidFill>
                  <a:schemeClr val="bg2"/>
                </a:solidFill>
              </a:defRPr>
            </a:lvl3pPr>
            <a:lvl4pPr>
              <a:defRPr sz="1800">
                <a:solidFill>
                  <a:schemeClr val="bg2"/>
                </a:solidFill>
              </a:defRPr>
            </a:lvl4pPr>
            <a:lvl5pPr>
              <a:defRPr sz="1800">
                <a:solidFill>
                  <a:schemeClr val="bg2"/>
                </a:solidFill>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solidFill>
                  <a:schemeClr val="bg2"/>
                </a:solidFill>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bg2"/>
                </a:solidFill>
              </a:defRPr>
            </a:lvl1p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solidFill>
                  <a:schemeClr val="bg2"/>
                </a:solidFill>
              </a:defRPr>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solidFill>
                  <a:schemeClr val="bg2"/>
                </a:solidFill>
              </a:defRPr>
            </a:lvl1pPr>
            <a:lvl2pPr>
              <a:defRPr sz="2800">
                <a:solidFill>
                  <a:schemeClr val="bg2"/>
                </a:solidFill>
              </a:defRPr>
            </a:lvl2pPr>
            <a:lvl3pPr>
              <a:defRPr sz="2400">
                <a:solidFill>
                  <a:schemeClr val="bg2"/>
                </a:solidFill>
              </a:defRPr>
            </a:lvl3pPr>
            <a:lvl4pPr>
              <a:defRPr sz="2000">
                <a:solidFill>
                  <a:schemeClr val="bg2"/>
                </a:solidFill>
                <a:effectLst/>
              </a:defRPr>
            </a:lvl4pPr>
            <a:lvl5pPr>
              <a:defRPr sz="2000">
                <a:solidFill>
                  <a:schemeClr val="bg2"/>
                </a:solidFill>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solidFill>
                  <a:schemeClr val="bg2"/>
                </a:solidFill>
              </a:defRPr>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77813"/>
            <a:ext cx="8229600" cy="1139825"/>
          </a:xfrm>
          <a:prstGeom prst="rect">
            <a:avLst/>
          </a:prstGeom>
          <a:noFill/>
          <a:ln w="9525">
            <a:noFill/>
          </a:ln>
        </p:spPr>
        <p:txBody>
          <a:bodyPr/>
          <a:lstStyle/>
          <a:p>
            <a:pPr lvl="0"/>
            <a:r>
              <a:rPr lang="zh-CN" altLang="en-US" dirty="0"/>
              <a:t>单击此处编辑母版标题样式</a:t>
            </a:r>
          </a:p>
        </p:txBody>
      </p:sp>
      <p:sp>
        <p:nvSpPr>
          <p:cNvPr id="1027" name="Rectangle 3"/>
          <p:cNvSpPr>
            <a:spLocks noGrp="1"/>
          </p:cNvSpPr>
          <p:nvPr>
            <p:ph type="body" idx="1"/>
          </p:nvPr>
        </p:nvSpPr>
        <p:spPr>
          <a:xfrm>
            <a:off x="457200" y="1600200"/>
            <a:ext cx="8229600" cy="453072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388"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mj-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638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200">
                <a:latin typeface="+mj-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6390"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Garamond" panose="02020404030301010803" pitchFamily="18" charset="0"/>
              </a:defRPr>
            </a:lvl1pPr>
          </a:lstStyle>
          <a:p>
            <a:pPr lvl="0" eaLnBrk="1" hangingPunct="1">
              <a:buNone/>
            </a:pPr>
            <a:fld id="{9A0DB2DC-4C9A-4742-B13C-FB6460FD3503}" type="slidenum">
              <a:rPr lang="en-US" altLang="zh-CN" dirty="0"/>
              <a:t>‹#›</a:t>
            </a:fld>
            <a:endParaRPr lang="en-US" altLang="zh-CN" dirty="0">
              <a:latin typeface="Arial" panose="020B0604020202020204" pitchFamily="34" charset="0"/>
            </a:endParaRPr>
          </a:p>
        </p:txBody>
      </p:sp>
      <p:sp>
        <p:nvSpPr>
          <p:cNvPr id="1031" name="Freeform 7"/>
          <p:cNvSpPr/>
          <p:nvPr/>
        </p:nvSpPr>
        <p:spPr>
          <a:xfrm>
            <a:off x="381000" y="228600"/>
            <a:ext cx="8229600" cy="609600"/>
          </a:xfrm>
          <a:custGeom>
            <a:avLst/>
            <a:gdLst/>
            <a:ahLst/>
            <a:cxnLst>
              <a:cxn ang="0">
                <a:pos x="0" y="2147483647"/>
              </a:cxn>
              <a:cxn ang="0">
                <a:pos x="0" y="0"/>
              </a:cxn>
              <a:cxn ang="0">
                <a:pos x="2147483647" y="0"/>
              </a:cxn>
            </a:cxnLst>
            <a:rect l="0" t="0" r="0" b="0"/>
            <a:pathLst>
              <a:path w="1000" h="1000">
                <a:moveTo>
                  <a:pt x="0" y="1000"/>
                </a:moveTo>
                <a:lnTo>
                  <a:pt x="0" y="0"/>
                </a:lnTo>
                <a:lnTo>
                  <a:pt x="1000" y="0"/>
                </a:lnTo>
              </a:path>
            </a:pathLst>
          </a:custGeom>
          <a:noFill/>
          <a:ln w="19050" cap="flat" cmpd="sng">
            <a:solidFill>
              <a:schemeClr val="accent1">
                <a:alpha val="100000"/>
              </a:schemeClr>
            </a:solidFill>
            <a:prstDash val="solid"/>
            <a:miter lim="800000"/>
            <a:headEnd type="none" w="med" len="med"/>
            <a:tailEnd type="none" w="med" len="med"/>
          </a:ln>
        </p:spPr>
        <p:txBody>
          <a:bodyPr/>
          <a:lstStyle/>
          <a:p>
            <a:endParaRPr lang="zh-CN" altLang="en-US"/>
          </a:p>
        </p:txBody>
      </p:sp>
      <p:sp>
        <p:nvSpPr>
          <p:cNvPr id="1032" name="Line 8"/>
          <p:cNvSpPr/>
          <p:nvPr/>
        </p:nvSpPr>
        <p:spPr>
          <a:xfrm>
            <a:off x="457200" y="6172200"/>
            <a:ext cx="8229600" cy="0"/>
          </a:xfrm>
          <a:prstGeom prst="line">
            <a:avLst/>
          </a:prstGeom>
          <a:ln w="19050" cap="flat" cmpd="sng">
            <a:solidFill>
              <a:schemeClr val="accent1"/>
            </a:solidFill>
            <a:prstDash val="solid"/>
            <a:headEnd type="none" w="med" len="med"/>
            <a:tailEnd type="none" w="med" len="med"/>
          </a:ln>
        </p:spPr>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image" Target="../media/image3.wmf"/><Relationship Id="rId12"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image" Target="../media/image5.wmf"/><Relationship Id="rId5" Type="http://schemas.openxmlformats.org/officeDocument/2006/relationships/oleObject" Target="../embeddings/oleObject2.bin"/><Relationship Id="rId15" Type="http://schemas.openxmlformats.org/officeDocument/2006/relationships/image" Target="../media/image7.wmf"/><Relationship Id="rId10" Type="http://schemas.openxmlformats.org/officeDocument/2006/relationships/oleObject" Target="../embeddings/oleObject5.bin"/><Relationship Id="rId4" Type="http://schemas.openxmlformats.org/officeDocument/2006/relationships/image" Target="../media/image2.wmf"/><Relationship Id="rId9" Type="http://schemas.openxmlformats.org/officeDocument/2006/relationships/image" Target="../media/image4.wmf"/><Relationship Id="rId14"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p:cNvSpPr>
          <p:nvPr>
            <p:ph type="subTitle" idx="1"/>
          </p:nvPr>
        </p:nvSpPr>
        <p:spPr>
          <a:xfrm>
            <a:off x="2015716" y="2247738"/>
            <a:ext cx="5112568" cy="2448149"/>
          </a:xfrm>
        </p:spPr>
        <p:txBody>
          <a:bodyPr vert="horz" wrap="square" lIns="91440" tIns="45720" rIns="91440" bIns="45720" anchor="t" anchorCtr="0"/>
          <a:lstStyle/>
          <a:p>
            <a:pPr eaLnBrk="1" hangingPunct="1">
              <a:lnSpc>
                <a:spcPct val="125000"/>
              </a:lnSpc>
              <a:buSzPct val="65000"/>
            </a:pPr>
            <a:r>
              <a:rPr lang="zh-CN" altLang="en-US" sz="3600" b="1" kern="1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10.1 标准与规范</a:t>
            </a:r>
          </a:p>
          <a:p>
            <a:pPr eaLnBrk="1" hangingPunct="1">
              <a:lnSpc>
                <a:spcPct val="125000"/>
              </a:lnSpc>
              <a:buSzPct val="65000"/>
            </a:pPr>
            <a:r>
              <a:rPr lang="zh-CN" altLang="en-US" sz="3600" b="1" kern="1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10.2 化工过程设计优化</a:t>
            </a:r>
          </a:p>
          <a:p>
            <a:pPr eaLnBrk="1" hangingPunct="1">
              <a:lnSpc>
                <a:spcPct val="125000"/>
              </a:lnSpc>
              <a:buSzPct val="65000"/>
            </a:pPr>
            <a:r>
              <a:rPr lang="zh-CN" altLang="en-US" sz="3600" b="1" kern="1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10.3 节能</a:t>
            </a:r>
          </a:p>
        </p:txBody>
      </p:sp>
      <p:sp>
        <p:nvSpPr>
          <p:cNvPr id="3075" name="Rectangle 3"/>
          <p:cNvSpPr>
            <a:spLocks noGrp="1"/>
          </p:cNvSpPr>
          <p:nvPr>
            <p:ph type="ctrTitle"/>
          </p:nvPr>
        </p:nvSpPr>
        <p:spPr>
          <a:xfrm>
            <a:off x="0" y="116632"/>
            <a:ext cx="9144000" cy="719410"/>
          </a:xfrm>
        </p:spPr>
        <p:txBody>
          <a:bodyPr vert="horz" wrap="square" lIns="91440" tIns="45720" rIns="91440" bIns="45720" anchor="ctr" anchorCtr="0"/>
          <a:lstStyle/>
          <a:p>
            <a:pPr eaLnBrk="1" hangingPunct="1">
              <a:buClrTx/>
              <a:buSzTx/>
              <a:buFontTx/>
            </a:pPr>
            <a:r>
              <a:rPr lang="zh-CN" altLang="en-US" sz="3600" b="1" kern="1200" dirty="0">
                <a:solidFill>
                  <a:srgbClr val="0000FF"/>
                </a:solidFill>
                <a:latin typeface="微软雅黑" panose="020B0503020204020204" pitchFamily="34" charset="-122"/>
                <a:ea typeface="微软雅黑" panose="020B0503020204020204" pitchFamily="34" charset="-122"/>
                <a:cs typeface="+mn-cs"/>
                <a:sym typeface="微软雅黑" panose="020B0503020204020204" pitchFamily="34" charset="-122"/>
              </a:rPr>
              <a:t>第10章 设计中必须注意的几个问题</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Text Box 2"/>
          <p:cNvSpPr txBox="1"/>
          <p:nvPr/>
        </p:nvSpPr>
        <p:spPr>
          <a:xfrm>
            <a:off x="11460" y="980728"/>
            <a:ext cx="9025036" cy="3459473"/>
          </a:xfrm>
          <a:prstGeom prst="rect">
            <a:avLst/>
          </a:prstGeom>
          <a:noFill/>
          <a:ln w="9525">
            <a:noFill/>
          </a:ln>
        </p:spPr>
        <p:txBody>
          <a:bodyPr wrap="square">
            <a:spAutoFit/>
          </a:bodyPr>
          <a:lstStyle/>
          <a:p>
            <a:pPr marL="571500" indent="-571500" algn="just" eaLnBrk="1" hangingPunct="1">
              <a:lnSpc>
                <a:spcPct val="125000"/>
              </a:lnSpc>
              <a:buFont typeface="Wingdings" panose="05000000000000000000" pitchFamily="2" charset="2"/>
              <a:buChar char="p"/>
            </a:pP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工艺节能</a:t>
            </a:r>
            <a:endPar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spcAft>
                <a:spcPct val="50000"/>
              </a:spcAft>
              <a:buFont typeface="Wingdings" panose="05000000000000000000" pitchFamily="2" charset="2"/>
              <a:buChar char="l"/>
            </a:pP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采用新型高效的催化剂改变反应条件，获得高产率；</a:t>
            </a:r>
            <a:endParaRPr lang="en-US" altLang="zh-CN"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spcAft>
                <a:spcPct val="50000"/>
              </a:spcAft>
              <a:buFont typeface="Wingdings" panose="05000000000000000000" pitchFamily="2" charset="2"/>
              <a:buChar char="l"/>
            </a:pP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克服反应中流体阻力，合理供热和利用反应热；</a:t>
            </a:r>
          </a:p>
          <a:p>
            <a:pPr marL="457200" indent="-457200" algn="just" eaLnBrk="1" hangingPunct="1">
              <a:lnSpc>
                <a:spcPct val="125000"/>
              </a:lnSpc>
              <a:spcAft>
                <a:spcPct val="50000"/>
              </a:spcAft>
              <a:buFont typeface="Wingdings" panose="05000000000000000000" pitchFamily="2" charset="2"/>
              <a:buChar char="l"/>
            </a:pP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选择高效低能耗的分离技术；</a:t>
            </a:r>
          </a:p>
          <a:p>
            <a:pPr marL="457200" indent="-457200" algn="just" eaLnBrk="1" hangingPunct="1">
              <a:lnSpc>
                <a:spcPct val="125000"/>
              </a:lnSpc>
              <a:spcAft>
                <a:spcPct val="50000"/>
              </a:spcAft>
              <a:buFont typeface="Wingdings" panose="05000000000000000000" pitchFamily="2" charset="2"/>
              <a:buChar char="l"/>
            </a:pP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改进工艺方法和设备。</a:t>
            </a:r>
            <a:endParaRPr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Rectangle 2">
            <a:extLst>
              <a:ext uri="{FF2B5EF4-FFF2-40B4-BE49-F238E27FC236}">
                <a16:creationId xmlns:a16="http://schemas.microsoft.com/office/drawing/2014/main" id="{598580B9-CA18-47E1-A228-20260E4CE288}"/>
              </a:ext>
            </a:extLst>
          </p:cNvPr>
          <p:cNvSpPr>
            <a:spLocks noChangeArrowheads="1"/>
          </p:cNvSpPr>
          <p:nvPr/>
        </p:nvSpPr>
        <p:spPr bwMode="auto">
          <a:xfrm>
            <a:off x="0" y="116632"/>
            <a:ext cx="9144000" cy="646331"/>
          </a:xfrm>
          <a:prstGeom prst="rect">
            <a:avLst/>
          </a:prstGeom>
          <a:noFill/>
          <a:ln w="9525">
            <a:noFill/>
            <a:miter lim="800000"/>
          </a:ln>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200" cap="none" spc="0" normalizeH="0" baseline="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10.3 节能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Text Box 2"/>
          <p:cNvSpPr txBox="1"/>
          <p:nvPr/>
        </p:nvSpPr>
        <p:spPr>
          <a:xfrm>
            <a:off x="0" y="980728"/>
            <a:ext cx="9036496" cy="3973652"/>
          </a:xfrm>
          <a:prstGeom prst="rect">
            <a:avLst/>
          </a:prstGeom>
          <a:noFill/>
          <a:ln w="9525">
            <a:noFill/>
          </a:ln>
        </p:spPr>
        <p:txBody>
          <a:bodyPr wrap="square">
            <a:spAutoFit/>
          </a:bodyPr>
          <a:lstStyle/>
          <a:p>
            <a:pPr marL="457200" indent="-457200" algn="just" eaLnBrk="1" hangingPunct="1">
              <a:lnSpc>
                <a:spcPct val="125000"/>
              </a:lnSpc>
              <a:buFont typeface="Wingdings" panose="05000000000000000000" pitchFamily="2" charset="2"/>
              <a:buChar char="p"/>
            </a:pP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单元操作节能</a:t>
            </a:r>
            <a:endPar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buFont typeface="Wingdings" panose="05000000000000000000" pitchFamily="2" charset="2"/>
              <a:buChar char="l"/>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精馏过程的节能技术     </a:t>
            </a:r>
          </a:p>
          <a:p>
            <a:pPr marL="914400" lvl="1" indent="-457200" algn="just" eaLnBrk="1" hangingPunct="1">
              <a:lnSpc>
                <a:spcPct val="125000"/>
              </a:lnSpc>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预热进料（显热直接利用图9-2 ）</a:t>
            </a:r>
          </a:p>
          <a:p>
            <a:pPr marL="914400" lvl="1" indent="-457200" algn="just" eaLnBrk="1" hangingPunct="1">
              <a:lnSpc>
                <a:spcPct val="125000"/>
              </a:lnSpc>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塔釜液余热利用（显热变潜热利用图9-3 ）</a:t>
            </a:r>
            <a:endPar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914400" lvl="1" indent="-457200" algn="just" eaLnBrk="1" hangingPunct="1">
              <a:lnSpc>
                <a:spcPct val="125000"/>
              </a:lnSpc>
              <a:buFont typeface="Wingdings" panose="05000000000000000000" pitchFamily="2" charset="2"/>
              <a:buChar char="Ø"/>
              <a:defRPr/>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塔顶蒸汽余热的回收利用</a:t>
            </a:r>
          </a:p>
          <a:p>
            <a:pPr marL="914400" lvl="1" indent="-457200" algn="just" eaLnBrk="1" hangingPunct="1">
              <a:lnSpc>
                <a:spcPct val="125000"/>
              </a:lnSpc>
              <a:buFont typeface="Wingdings" panose="05000000000000000000" pitchFamily="2" charset="2"/>
              <a:buChar char="Ø"/>
              <a:defRPr/>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余热制冷</a:t>
            </a:r>
          </a:p>
          <a:p>
            <a:pPr marL="914400" lvl="1" indent="-457200" algn="just" eaLnBrk="1" hangingPunct="1">
              <a:lnSpc>
                <a:spcPct val="125000"/>
              </a:lnSpc>
              <a:buFont typeface="Wingdings" panose="05000000000000000000" pitchFamily="2" charset="2"/>
              <a:buChar char="Ø"/>
              <a:defRPr/>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余热发电</a:t>
            </a:r>
            <a:endPar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914400" lvl="1" indent="-457200" eaLnBrk="1" hangingPunct="1">
              <a:lnSpc>
                <a:spcPct val="125000"/>
              </a:lnSpc>
              <a:buFont typeface="Wingdings" panose="05000000000000000000" pitchFamily="2" charset="2"/>
              <a:buChar char="Ø"/>
              <a:defRPr/>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产生低压蒸气直接热利用</a:t>
            </a:r>
            <a:endPar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Rectangle 2">
            <a:extLst>
              <a:ext uri="{FF2B5EF4-FFF2-40B4-BE49-F238E27FC236}">
                <a16:creationId xmlns:a16="http://schemas.microsoft.com/office/drawing/2014/main" id="{EA9A566E-6371-47CB-9E37-186369729109}"/>
              </a:ext>
            </a:extLst>
          </p:cNvPr>
          <p:cNvSpPr>
            <a:spLocks noChangeArrowheads="1"/>
          </p:cNvSpPr>
          <p:nvPr/>
        </p:nvSpPr>
        <p:spPr bwMode="auto">
          <a:xfrm>
            <a:off x="648072" y="-4203848"/>
            <a:ext cx="9144000" cy="646331"/>
          </a:xfrm>
          <a:prstGeom prst="rect">
            <a:avLst/>
          </a:prstGeom>
          <a:noFill/>
          <a:ln w="9525">
            <a:noFill/>
            <a:miter lim="800000"/>
          </a:ln>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200" cap="none" spc="0" normalizeH="0" baseline="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10.3 节能          </a:t>
            </a:r>
          </a:p>
        </p:txBody>
      </p:sp>
      <p:sp>
        <p:nvSpPr>
          <p:cNvPr id="7" name="Rectangle 2">
            <a:extLst>
              <a:ext uri="{FF2B5EF4-FFF2-40B4-BE49-F238E27FC236}">
                <a16:creationId xmlns:a16="http://schemas.microsoft.com/office/drawing/2014/main" id="{0359FB8B-ED01-4BB7-BCFD-76F6EFB7A014}"/>
              </a:ext>
            </a:extLst>
          </p:cNvPr>
          <p:cNvSpPr>
            <a:spLocks noChangeArrowheads="1"/>
          </p:cNvSpPr>
          <p:nvPr/>
        </p:nvSpPr>
        <p:spPr bwMode="auto">
          <a:xfrm>
            <a:off x="0" y="116632"/>
            <a:ext cx="9144000" cy="646331"/>
          </a:xfrm>
          <a:prstGeom prst="rect">
            <a:avLst/>
          </a:prstGeom>
          <a:noFill/>
          <a:ln w="9525">
            <a:noFill/>
            <a:miter lim="800000"/>
          </a:ln>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200" cap="none" spc="0" normalizeH="0" baseline="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10.3 节能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71AAC4B6-035F-4ED2-A5E6-9BCC82736ED8}"/>
              </a:ext>
            </a:extLst>
          </p:cNvPr>
          <p:cNvSpPr txBox="1"/>
          <p:nvPr/>
        </p:nvSpPr>
        <p:spPr>
          <a:xfrm>
            <a:off x="0" y="980728"/>
            <a:ext cx="9036496" cy="3050322"/>
          </a:xfrm>
          <a:prstGeom prst="rect">
            <a:avLst/>
          </a:prstGeom>
          <a:noFill/>
          <a:ln w="9525">
            <a:noFill/>
          </a:ln>
        </p:spPr>
        <p:txBody>
          <a:bodyPr wrap="square">
            <a:spAutoFit/>
          </a:bodyPr>
          <a:lstStyle/>
          <a:p>
            <a:pPr marL="457200" indent="-457200" algn="just" eaLnBrk="1" hangingPunct="1">
              <a:lnSpc>
                <a:spcPct val="125000"/>
              </a:lnSpc>
              <a:buFont typeface="Wingdings" panose="05000000000000000000" pitchFamily="2" charset="2"/>
              <a:buChar char="p"/>
            </a:pP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单元操作节能</a:t>
            </a:r>
            <a:endPar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buFont typeface="Wingdings" panose="05000000000000000000" pitchFamily="2" charset="2"/>
              <a:buChar char="l"/>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精馏过程的节能技术     </a:t>
            </a:r>
          </a:p>
          <a:p>
            <a:pPr marL="914400" lvl="1" indent="-457200" algn="just" eaLnBrk="1" hangingPunct="1">
              <a:lnSpc>
                <a:spcPct val="125000"/>
              </a:lnSpc>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减小回流比（能耗减小，但塔板数增多，设备费用增加。）</a:t>
            </a:r>
            <a:endPar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914400" lvl="1" indent="-457200" algn="just" eaLnBrk="1" hangingPunct="1">
              <a:lnSpc>
                <a:spcPct val="125000"/>
              </a:lnSpc>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增设中间再沸器和中间冷凝器（采用中间再沸器方式把再沸器加热量分配到塔底和塔中间段；采用中间冷凝器方式把冷</a:t>
            </a:r>
            <a:r>
              <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凝器热负荷分配到塔顶和塔中间段。）</a:t>
            </a:r>
            <a:endPar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2">
            <a:extLst>
              <a:ext uri="{FF2B5EF4-FFF2-40B4-BE49-F238E27FC236}">
                <a16:creationId xmlns:a16="http://schemas.microsoft.com/office/drawing/2014/main" id="{63572E6C-B6A3-4C44-8B56-ABF99379F329}"/>
              </a:ext>
            </a:extLst>
          </p:cNvPr>
          <p:cNvSpPr>
            <a:spLocks noChangeArrowheads="1"/>
          </p:cNvSpPr>
          <p:nvPr/>
        </p:nvSpPr>
        <p:spPr bwMode="auto">
          <a:xfrm>
            <a:off x="648072" y="-4203848"/>
            <a:ext cx="9144000" cy="646331"/>
          </a:xfrm>
          <a:prstGeom prst="rect">
            <a:avLst/>
          </a:prstGeom>
          <a:noFill/>
          <a:ln w="9525">
            <a:noFill/>
            <a:miter lim="800000"/>
          </a:ln>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200" cap="none" spc="0" normalizeH="0" baseline="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10.3 节能          </a:t>
            </a:r>
          </a:p>
        </p:txBody>
      </p:sp>
      <p:sp>
        <p:nvSpPr>
          <p:cNvPr id="4" name="Rectangle 2">
            <a:extLst>
              <a:ext uri="{FF2B5EF4-FFF2-40B4-BE49-F238E27FC236}">
                <a16:creationId xmlns:a16="http://schemas.microsoft.com/office/drawing/2014/main" id="{FFE518F3-4923-4EE3-85D6-9F2FDFA798F5}"/>
              </a:ext>
            </a:extLst>
          </p:cNvPr>
          <p:cNvSpPr>
            <a:spLocks noChangeArrowheads="1"/>
          </p:cNvSpPr>
          <p:nvPr/>
        </p:nvSpPr>
        <p:spPr bwMode="auto">
          <a:xfrm>
            <a:off x="0" y="116632"/>
            <a:ext cx="9144000" cy="646331"/>
          </a:xfrm>
          <a:prstGeom prst="rect">
            <a:avLst/>
          </a:prstGeom>
          <a:noFill/>
          <a:ln w="9525">
            <a:noFill/>
            <a:miter lim="800000"/>
          </a:ln>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200" cap="none" spc="0" normalizeH="0" baseline="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10.3 节能          </a:t>
            </a:r>
          </a:p>
        </p:txBody>
      </p:sp>
    </p:spTree>
    <p:extLst>
      <p:ext uri="{BB962C8B-B14F-4D97-AF65-F5344CB8AC3E}">
        <p14:creationId xmlns:p14="http://schemas.microsoft.com/office/powerpoint/2010/main" val="4294789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781AE878-69F5-47DE-9926-B143D5B81037}"/>
              </a:ext>
            </a:extLst>
          </p:cNvPr>
          <p:cNvSpPr txBox="1"/>
          <p:nvPr/>
        </p:nvSpPr>
        <p:spPr>
          <a:xfrm>
            <a:off x="0" y="980728"/>
            <a:ext cx="9036496" cy="1735924"/>
          </a:xfrm>
          <a:prstGeom prst="rect">
            <a:avLst/>
          </a:prstGeom>
          <a:noFill/>
          <a:ln w="9525">
            <a:noFill/>
          </a:ln>
        </p:spPr>
        <p:txBody>
          <a:bodyPr wrap="square">
            <a:spAutoFit/>
          </a:bodyPr>
          <a:lstStyle/>
          <a:p>
            <a:pPr marL="457200" indent="-457200" algn="just" eaLnBrk="1" hangingPunct="1">
              <a:lnSpc>
                <a:spcPct val="125000"/>
              </a:lnSpc>
              <a:buFont typeface="Wingdings" panose="05000000000000000000" pitchFamily="2" charset="2"/>
              <a:buChar char="p"/>
            </a:pP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单元操作节能</a:t>
            </a:r>
            <a:endPar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buFont typeface="Wingdings" panose="05000000000000000000" pitchFamily="2" charset="2"/>
              <a:buChar char="l"/>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精馏过程的节能技术</a:t>
            </a:r>
            <a:endParaRPr lang="en-US" altLang="zh-CN"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pPr>
            <a:r>
              <a:rPr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例：</a:t>
            </a: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丙烯腈精馏过程</a:t>
            </a:r>
            <a:endParaRPr lang="en-US" altLang="zh-CN"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Rectangle 2">
            <a:extLst>
              <a:ext uri="{FF2B5EF4-FFF2-40B4-BE49-F238E27FC236}">
                <a16:creationId xmlns:a16="http://schemas.microsoft.com/office/drawing/2014/main" id="{5D0DFD86-E373-49E5-920B-C5F195939D3E}"/>
              </a:ext>
            </a:extLst>
          </p:cNvPr>
          <p:cNvSpPr>
            <a:spLocks noChangeArrowheads="1"/>
          </p:cNvSpPr>
          <p:nvPr/>
        </p:nvSpPr>
        <p:spPr bwMode="auto">
          <a:xfrm>
            <a:off x="0" y="116632"/>
            <a:ext cx="9144000" cy="646331"/>
          </a:xfrm>
          <a:prstGeom prst="rect">
            <a:avLst/>
          </a:prstGeom>
          <a:noFill/>
          <a:ln w="9525">
            <a:noFill/>
            <a:miter lim="800000"/>
          </a:ln>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200" cap="none" spc="0" normalizeH="0" baseline="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10.3 节能          </a:t>
            </a:r>
          </a:p>
        </p:txBody>
      </p:sp>
      <p:grpSp>
        <p:nvGrpSpPr>
          <p:cNvPr id="5" name="Group 6">
            <a:extLst>
              <a:ext uri="{FF2B5EF4-FFF2-40B4-BE49-F238E27FC236}">
                <a16:creationId xmlns:a16="http://schemas.microsoft.com/office/drawing/2014/main" id="{A6D66C4C-57DC-40CF-B03E-E4F4D55EFDFB}"/>
              </a:ext>
            </a:extLst>
          </p:cNvPr>
          <p:cNvGrpSpPr/>
          <p:nvPr/>
        </p:nvGrpSpPr>
        <p:grpSpPr>
          <a:xfrm>
            <a:off x="971600" y="2420888"/>
            <a:ext cx="7632700" cy="4078288"/>
            <a:chOff x="507" y="1751"/>
            <a:chExt cx="4808" cy="2569"/>
          </a:xfrm>
        </p:grpSpPr>
        <p:sp>
          <p:nvSpPr>
            <p:cNvPr id="6" name="Text Box 7">
              <a:extLst>
                <a:ext uri="{FF2B5EF4-FFF2-40B4-BE49-F238E27FC236}">
                  <a16:creationId xmlns:a16="http://schemas.microsoft.com/office/drawing/2014/main" id="{3CBE2A91-7616-45C4-A672-2461537464A2}"/>
                </a:ext>
              </a:extLst>
            </p:cNvPr>
            <p:cNvSpPr txBox="1"/>
            <p:nvPr/>
          </p:nvSpPr>
          <p:spPr>
            <a:xfrm>
              <a:off x="507" y="2859"/>
              <a:ext cx="601" cy="446"/>
            </a:xfrm>
            <a:prstGeom prst="rect">
              <a:avLst/>
            </a:prstGeom>
            <a:noFill/>
            <a:ln w="28575" cmpd="sng">
              <a:solidFill>
                <a:schemeClr val="bg2"/>
              </a:solidFill>
              <a:prstDash val="solid"/>
            </a:ln>
          </p:spPr>
          <p:txBody>
            <a:bodyPr wrap="none">
              <a:spAutoFit/>
            </a:bodyPr>
            <a:lstStyle/>
            <a:p>
              <a:pPr eaLnBrk="1" hangingPunct="1"/>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丙烯腈</a:t>
              </a:r>
            </a:p>
            <a:p>
              <a:pPr eaLnBrk="1" hangingPunct="1"/>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乙腈</a:t>
              </a:r>
            </a:p>
          </p:txBody>
        </p:sp>
        <p:sp>
          <p:nvSpPr>
            <p:cNvPr id="7" name="Line 8">
              <a:extLst>
                <a:ext uri="{FF2B5EF4-FFF2-40B4-BE49-F238E27FC236}">
                  <a16:creationId xmlns:a16="http://schemas.microsoft.com/office/drawing/2014/main" id="{1338108B-7B42-4EA1-9C8E-5FA9A5770AD5}"/>
                </a:ext>
              </a:extLst>
            </p:cNvPr>
            <p:cNvSpPr/>
            <p:nvPr/>
          </p:nvSpPr>
          <p:spPr>
            <a:xfrm>
              <a:off x="1107" y="3080"/>
              <a:ext cx="503" cy="0"/>
            </a:xfrm>
            <a:prstGeom prst="line">
              <a:avLst/>
            </a:prstGeom>
            <a:ln w="28575" cap="flat" cmpd="sng">
              <a:solidFill>
                <a:schemeClr val="bg2"/>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Text Box 9">
              <a:extLst>
                <a:ext uri="{FF2B5EF4-FFF2-40B4-BE49-F238E27FC236}">
                  <a16:creationId xmlns:a16="http://schemas.microsoft.com/office/drawing/2014/main" id="{F105843F-A947-4DA5-A383-B15820EC17E5}"/>
                </a:ext>
              </a:extLst>
            </p:cNvPr>
            <p:cNvSpPr txBox="1"/>
            <p:nvPr/>
          </p:nvSpPr>
          <p:spPr>
            <a:xfrm>
              <a:off x="1610" y="2568"/>
              <a:ext cx="317" cy="1027"/>
            </a:xfrm>
            <a:prstGeom prst="rect">
              <a:avLst/>
            </a:prstGeom>
            <a:noFill/>
            <a:ln w="28575" cap="flat" cmpd="sng">
              <a:solidFill>
                <a:schemeClr val="bg2"/>
              </a:solidFill>
              <a:prstDash val="solid"/>
              <a:miter/>
              <a:headEnd type="none" w="med" len="med"/>
              <a:tailEnd type="none" w="med" len="med"/>
            </a:ln>
          </p:spPr>
          <p:txBody>
            <a:bodyPr>
              <a:spAutoFit/>
            </a:bodyPr>
            <a:lstStyle/>
            <a:p>
              <a:pPr eaLnBrk="1" hangingPunct="1"/>
              <a:endPar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endParaRPr>
            </a:p>
            <a:p>
              <a:pPr algn="ctr" eaLnBrk="1" hangingPunct="1"/>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rPr>
                <a:t>第</a:t>
              </a:r>
            </a:p>
            <a:p>
              <a:pPr algn="ctr" eaLnBrk="1" hangingPunct="1"/>
              <a:r>
                <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rPr>
                <a:t>1</a:t>
              </a:r>
            </a:p>
            <a:p>
              <a:pPr algn="ctr" eaLnBrk="1" hangingPunct="1"/>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rPr>
                <a:t>塔</a:t>
              </a:r>
            </a:p>
            <a:p>
              <a:pPr algn="ctr" eaLnBrk="1" hangingPunct="1"/>
              <a:endPar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endParaRPr>
            </a:p>
          </p:txBody>
        </p:sp>
        <p:sp>
          <p:nvSpPr>
            <p:cNvPr id="9" name="Text Box 10">
              <a:extLst>
                <a:ext uri="{FF2B5EF4-FFF2-40B4-BE49-F238E27FC236}">
                  <a16:creationId xmlns:a16="http://schemas.microsoft.com/office/drawing/2014/main" id="{8522C0CE-A342-4088-A654-ADA0C2452899}"/>
                </a:ext>
              </a:extLst>
            </p:cNvPr>
            <p:cNvSpPr txBox="1"/>
            <p:nvPr/>
          </p:nvSpPr>
          <p:spPr>
            <a:xfrm>
              <a:off x="3243" y="2614"/>
              <a:ext cx="317" cy="1027"/>
            </a:xfrm>
            <a:prstGeom prst="rect">
              <a:avLst/>
            </a:prstGeom>
            <a:noFill/>
            <a:ln w="28575" cap="flat" cmpd="sng">
              <a:solidFill>
                <a:schemeClr val="bg2"/>
              </a:solidFill>
              <a:prstDash val="solid"/>
              <a:miter/>
              <a:headEnd type="none" w="med" len="med"/>
              <a:tailEnd type="none" w="med" len="med"/>
            </a:ln>
          </p:spPr>
          <p:txBody>
            <a:bodyPr>
              <a:spAutoFit/>
            </a:bodyPr>
            <a:lstStyle/>
            <a:p>
              <a:pPr eaLnBrk="1" hangingPunct="1"/>
              <a:endPar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endParaRPr>
            </a:p>
            <a:p>
              <a:pPr algn="ctr" eaLnBrk="1" hangingPunct="1"/>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rPr>
                <a:t>第</a:t>
              </a:r>
            </a:p>
            <a:p>
              <a:pPr algn="ctr" eaLnBrk="1" hangingPunct="1"/>
              <a:r>
                <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rPr>
                <a:t>2</a:t>
              </a:r>
            </a:p>
            <a:p>
              <a:pPr algn="ctr" eaLnBrk="1" hangingPunct="1"/>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rPr>
                <a:t>塔</a:t>
              </a:r>
            </a:p>
            <a:p>
              <a:pPr algn="ctr" eaLnBrk="1" hangingPunct="1"/>
              <a:endPar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endParaRPr>
            </a:p>
          </p:txBody>
        </p:sp>
        <p:sp>
          <p:nvSpPr>
            <p:cNvPr id="10" name="Line 11">
              <a:extLst>
                <a:ext uri="{FF2B5EF4-FFF2-40B4-BE49-F238E27FC236}">
                  <a16:creationId xmlns:a16="http://schemas.microsoft.com/office/drawing/2014/main" id="{38EF13DE-E530-49EC-A7C9-A23F237C4001}"/>
                </a:ext>
              </a:extLst>
            </p:cNvPr>
            <p:cNvSpPr/>
            <p:nvPr/>
          </p:nvSpPr>
          <p:spPr>
            <a:xfrm flipV="1">
              <a:off x="3379" y="2251"/>
              <a:ext cx="680" cy="0"/>
            </a:xfrm>
            <a:prstGeom prst="line">
              <a:avLst/>
            </a:prstGeom>
            <a:ln w="28575" cap="flat" cmpd="sng">
              <a:solidFill>
                <a:schemeClr val="bg2"/>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AutoShape 12">
              <a:extLst>
                <a:ext uri="{FF2B5EF4-FFF2-40B4-BE49-F238E27FC236}">
                  <a16:creationId xmlns:a16="http://schemas.microsoft.com/office/drawing/2014/main" id="{7D75B7E4-6B1F-4011-B65D-36CB262BA2B1}"/>
                </a:ext>
              </a:extLst>
            </p:cNvPr>
            <p:cNvSpPr/>
            <p:nvPr/>
          </p:nvSpPr>
          <p:spPr>
            <a:xfrm>
              <a:off x="4059" y="2069"/>
              <a:ext cx="318" cy="317"/>
            </a:xfrm>
            <a:prstGeom prst="flowChartConnector">
              <a:avLst/>
            </a:prstGeom>
            <a:noFill/>
            <a:ln w="28575" cap="flat" cmpd="sng">
              <a:solidFill>
                <a:schemeClr val="bg2"/>
              </a:solidFill>
              <a:prstDash val="solid"/>
              <a:headEnd type="none" w="med" len="med"/>
              <a:tailEnd type="none" w="med" len="med"/>
            </a:ln>
          </p:spPr>
          <p:txBody>
            <a:bodyPr wrap="none" anchor="ctr" anchorCtr="0"/>
            <a:lstStyle/>
            <a:p>
              <a:pPr eaLnBrk="1" hangingPunct="1"/>
              <a:endPar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Line 13">
              <a:extLst>
                <a:ext uri="{FF2B5EF4-FFF2-40B4-BE49-F238E27FC236}">
                  <a16:creationId xmlns:a16="http://schemas.microsoft.com/office/drawing/2014/main" id="{C4E8E05C-38E7-4309-9DA9-7E6483F68A28}"/>
                </a:ext>
              </a:extLst>
            </p:cNvPr>
            <p:cNvSpPr/>
            <p:nvPr/>
          </p:nvSpPr>
          <p:spPr>
            <a:xfrm>
              <a:off x="4377" y="2251"/>
              <a:ext cx="453" cy="0"/>
            </a:xfrm>
            <a:prstGeom prst="line">
              <a:avLst/>
            </a:prstGeom>
            <a:ln w="28575" cap="flat" cmpd="sng">
              <a:solidFill>
                <a:schemeClr val="bg2"/>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Text Box 14">
              <a:extLst>
                <a:ext uri="{FF2B5EF4-FFF2-40B4-BE49-F238E27FC236}">
                  <a16:creationId xmlns:a16="http://schemas.microsoft.com/office/drawing/2014/main" id="{B4AF8BD3-74E2-4378-8FA9-55D55F4442A5}"/>
                </a:ext>
              </a:extLst>
            </p:cNvPr>
            <p:cNvSpPr txBox="1"/>
            <p:nvPr/>
          </p:nvSpPr>
          <p:spPr>
            <a:xfrm>
              <a:off x="4876" y="2053"/>
              <a:ext cx="439" cy="446"/>
            </a:xfrm>
            <a:prstGeom prst="rect">
              <a:avLst/>
            </a:prstGeom>
            <a:noFill/>
            <a:ln w="28575" cmpd="sng">
              <a:solidFill>
                <a:schemeClr val="bg2"/>
              </a:solidFill>
              <a:prstDash val="solid"/>
            </a:ln>
          </p:spPr>
          <p:txBody>
            <a:bodyPr wrap="none">
              <a:spAutoFit/>
            </a:bodyPr>
            <a:lstStyle/>
            <a:p>
              <a:pPr eaLnBrk="1" hangingPunct="1"/>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乙腈</a:t>
              </a:r>
            </a:p>
            <a:p>
              <a:pPr eaLnBrk="1" hangingPunct="1"/>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水</a:t>
              </a:r>
            </a:p>
          </p:txBody>
        </p:sp>
        <p:sp>
          <p:nvSpPr>
            <p:cNvPr id="14" name="Line 15">
              <a:extLst>
                <a:ext uri="{FF2B5EF4-FFF2-40B4-BE49-F238E27FC236}">
                  <a16:creationId xmlns:a16="http://schemas.microsoft.com/office/drawing/2014/main" id="{EDDE1E71-D0E6-4250-B7DE-E77DF896CF0B}"/>
                </a:ext>
              </a:extLst>
            </p:cNvPr>
            <p:cNvSpPr/>
            <p:nvPr/>
          </p:nvSpPr>
          <p:spPr>
            <a:xfrm flipV="1">
              <a:off x="4241" y="1751"/>
              <a:ext cx="0" cy="318"/>
            </a:xfrm>
            <a:prstGeom prst="line">
              <a:avLst/>
            </a:prstGeom>
            <a:ln w="28575" cap="flat" cmpd="sng">
              <a:solidFill>
                <a:schemeClr val="bg2"/>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Line 16">
              <a:extLst>
                <a:ext uri="{FF2B5EF4-FFF2-40B4-BE49-F238E27FC236}">
                  <a16:creationId xmlns:a16="http://schemas.microsoft.com/office/drawing/2014/main" id="{628D7756-996E-4D7D-8CED-C15F8EE314DA}"/>
                </a:ext>
              </a:extLst>
            </p:cNvPr>
            <p:cNvSpPr/>
            <p:nvPr/>
          </p:nvSpPr>
          <p:spPr>
            <a:xfrm flipH="1" flipV="1">
              <a:off x="4241" y="2397"/>
              <a:ext cx="0" cy="398"/>
            </a:xfrm>
            <a:prstGeom prst="line">
              <a:avLst/>
            </a:prstGeom>
            <a:ln w="28575" cap="flat" cmpd="sng">
              <a:solidFill>
                <a:schemeClr val="bg2"/>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Text Box 17">
              <a:extLst>
                <a:ext uri="{FF2B5EF4-FFF2-40B4-BE49-F238E27FC236}">
                  <a16:creationId xmlns:a16="http://schemas.microsoft.com/office/drawing/2014/main" id="{C0FF6892-7621-49D9-8C2A-1059DF16381C}"/>
                </a:ext>
              </a:extLst>
            </p:cNvPr>
            <p:cNvSpPr txBox="1"/>
            <p:nvPr/>
          </p:nvSpPr>
          <p:spPr>
            <a:xfrm>
              <a:off x="3961" y="2795"/>
              <a:ext cx="601" cy="252"/>
            </a:xfrm>
            <a:prstGeom prst="rect">
              <a:avLst/>
            </a:prstGeom>
            <a:noFill/>
            <a:ln w="28575" cmpd="sng">
              <a:solidFill>
                <a:schemeClr val="bg2"/>
              </a:solidFill>
              <a:prstDash val="solid"/>
            </a:ln>
          </p:spPr>
          <p:txBody>
            <a:bodyPr wrap="none">
              <a:spAutoFit/>
            </a:bodyPr>
            <a:lstStyle/>
            <a:p>
              <a:pPr eaLnBrk="1" hangingPunct="1"/>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冷却水</a:t>
              </a:r>
            </a:p>
          </p:txBody>
        </p:sp>
        <p:sp>
          <p:nvSpPr>
            <p:cNvPr id="17" name="Text Box 18">
              <a:extLst>
                <a:ext uri="{FF2B5EF4-FFF2-40B4-BE49-F238E27FC236}">
                  <a16:creationId xmlns:a16="http://schemas.microsoft.com/office/drawing/2014/main" id="{C7A10D58-51B9-4704-9B4A-E202C4A2736E}"/>
                </a:ext>
              </a:extLst>
            </p:cNvPr>
            <p:cNvSpPr txBox="1"/>
            <p:nvPr/>
          </p:nvSpPr>
          <p:spPr>
            <a:xfrm>
              <a:off x="2290" y="3838"/>
              <a:ext cx="726" cy="251"/>
            </a:xfrm>
            <a:prstGeom prst="rect">
              <a:avLst/>
            </a:prstGeom>
            <a:noFill/>
            <a:ln w="28575" cap="flat" cmpd="sng">
              <a:solidFill>
                <a:schemeClr val="bg2"/>
              </a:solidFill>
              <a:prstDash val="solid"/>
              <a:miter/>
              <a:headEnd type="none" w="med" len="med"/>
              <a:tailEnd type="none" w="med" len="med"/>
            </a:ln>
          </p:spPr>
          <p:txBody>
            <a:bodyPr>
              <a:spAutoFit/>
            </a:bodyPr>
            <a:lstStyle/>
            <a:p>
              <a:pPr algn="ctr" eaLnBrk="1" hangingPunct="1"/>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减压槽</a:t>
              </a:r>
            </a:p>
          </p:txBody>
        </p:sp>
        <p:sp>
          <p:nvSpPr>
            <p:cNvPr id="18" name="Line 19">
              <a:extLst>
                <a:ext uri="{FF2B5EF4-FFF2-40B4-BE49-F238E27FC236}">
                  <a16:creationId xmlns:a16="http://schemas.microsoft.com/office/drawing/2014/main" id="{868259A1-8B28-4358-9DAB-230ECCFB89AA}"/>
                </a:ext>
              </a:extLst>
            </p:cNvPr>
            <p:cNvSpPr/>
            <p:nvPr/>
          </p:nvSpPr>
          <p:spPr>
            <a:xfrm flipH="1">
              <a:off x="3016" y="3974"/>
              <a:ext cx="363" cy="0"/>
            </a:xfrm>
            <a:prstGeom prst="line">
              <a:avLst/>
            </a:prstGeom>
            <a:ln w="28575" cap="flat" cmpd="sng">
              <a:solidFill>
                <a:schemeClr val="bg2"/>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Line 20">
              <a:extLst>
                <a:ext uri="{FF2B5EF4-FFF2-40B4-BE49-F238E27FC236}">
                  <a16:creationId xmlns:a16="http://schemas.microsoft.com/office/drawing/2014/main" id="{D705FB86-C256-4396-AEF7-FC9C5A0DAF91}"/>
                </a:ext>
              </a:extLst>
            </p:cNvPr>
            <p:cNvSpPr/>
            <p:nvPr/>
          </p:nvSpPr>
          <p:spPr>
            <a:xfrm flipH="1" flipV="1">
              <a:off x="3379" y="3638"/>
              <a:ext cx="0" cy="336"/>
            </a:xfrm>
            <a:prstGeom prst="line">
              <a:avLst/>
            </a:prstGeom>
            <a:ln w="28575" cap="flat" cmpd="sng">
              <a:solidFill>
                <a:schemeClr val="bg2"/>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Line 21">
              <a:extLst>
                <a:ext uri="{FF2B5EF4-FFF2-40B4-BE49-F238E27FC236}">
                  <a16:creationId xmlns:a16="http://schemas.microsoft.com/office/drawing/2014/main" id="{EE5B1F89-6DBD-46F7-BC97-B452A2C36238}"/>
                </a:ext>
              </a:extLst>
            </p:cNvPr>
            <p:cNvSpPr/>
            <p:nvPr/>
          </p:nvSpPr>
          <p:spPr>
            <a:xfrm flipV="1">
              <a:off x="2562" y="3385"/>
              <a:ext cx="0" cy="453"/>
            </a:xfrm>
            <a:prstGeom prst="line">
              <a:avLst/>
            </a:prstGeom>
            <a:ln w="28575" cap="flat" cmpd="sng">
              <a:solidFill>
                <a:schemeClr val="bg2"/>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Line 22">
              <a:extLst>
                <a:ext uri="{FF2B5EF4-FFF2-40B4-BE49-F238E27FC236}">
                  <a16:creationId xmlns:a16="http://schemas.microsoft.com/office/drawing/2014/main" id="{5CAAB17E-FDBE-4ABA-9CAF-5E5EDCEBF0C1}"/>
                </a:ext>
              </a:extLst>
            </p:cNvPr>
            <p:cNvSpPr/>
            <p:nvPr/>
          </p:nvSpPr>
          <p:spPr>
            <a:xfrm flipH="1">
              <a:off x="1927" y="3385"/>
              <a:ext cx="635" cy="0"/>
            </a:xfrm>
            <a:prstGeom prst="line">
              <a:avLst/>
            </a:prstGeom>
            <a:ln w="28575" cap="flat" cmpd="sng">
              <a:solidFill>
                <a:schemeClr val="bg2"/>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Line 23">
              <a:extLst>
                <a:ext uri="{FF2B5EF4-FFF2-40B4-BE49-F238E27FC236}">
                  <a16:creationId xmlns:a16="http://schemas.microsoft.com/office/drawing/2014/main" id="{F0A48817-6665-48BB-A34E-8A054E84AAC8}"/>
                </a:ext>
              </a:extLst>
            </p:cNvPr>
            <p:cNvSpPr/>
            <p:nvPr/>
          </p:nvSpPr>
          <p:spPr>
            <a:xfrm>
              <a:off x="2562" y="4110"/>
              <a:ext cx="0" cy="210"/>
            </a:xfrm>
            <a:prstGeom prst="line">
              <a:avLst/>
            </a:prstGeom>
            <a:ln w="28575" cap="flat" cmpd="sng">
              <a:solidFill>
                <a:schemeClr val="bg2"/>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Line 24">
              <a:extLst>
                <a:ext uri="{FF2B5EF4-FFF2-40B4-BE49-F238E27FC236}">
                  <a16:creationId xmlns:a16="http://schemas.microsoft.com/office/drawing/2014/main" id="{9F94128D-E737-4E5D-A494-D716A36A777E}"/>
                </a:ext>
              </a:extLst>
            </p:cNvPr>
            <p:cNvSpPr/>
            <p:nvPr/>
          </p:nvSpPr>
          <p:spPr>
            <a:xfrm flipH="1">
              <a:off x="2109" y="4320"/>
              <a:ext cx="453" cy="0"/>
            </a:xfrm>
            <a:prstGeom prst="line">
              <a:avLst/>
            </a:prstGeom>
            <a:ln w="28575" cap="flat" cmpd="sng">
              <a:solidFill>
                <a:schemeClr val="bg2"/>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Line 25">
              <a:extLst>
                <a:ext uri="{FF2B5EF4-FFF2-40B4-BE49-F238E27FC236}">
                  <a16:creationId xmlns:a16="http://schemas.microsoft.com/office/drawing/2014/main" id="{D8351937-1390-432F-9627-E6CB741662DA}"/>
                </a:ext>
              </a:extLst>
            </p:cNvPr>
            <p:cNvSpPr/>
            <p:nvPr/>
          </p:nvSpPr>
          <p:spPr>
            <a:xfrm flipV="1">
              <a:off x="2109" y="2795"/>
              <a:ext cx="0" cy="1525"/>
            </a:xfrm>
            <a:prstGeom prst="line">
              <a:avLst/>
            </a:prstGeom>
            <a:ln w="28575" cap="flat" cmpd="sng">
              <a:solidFill>
                <a:schemeClr val="bg2"/>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Line 26">
              <a:extLst>
                <a:ext uri="{FF2B5EF4-FFF2-40B4-BE49-F238E27FC236}">
                  <a16:creationId xmlns:a16="http://schemas.microsoft.com/office/drawing/2014/main" id="{C8BBD8D4-09C1-4194-B5B8-CBF36E3CBDB1}"/>
                </a:ext>
              </a:extLst>
            </p:cNvPr>
            <p:cNvSpPr/>
            <p:nvPr/>
          </p:nvSpPr>
          <p:spPr>
            <a:xfrm flipH="1">
              <a:off x="1927" y="2795"/>
              <a:ext cx="182" cy="0"/>
            </a:xfrm>
            <a:prstGeom prst="line">
              <a:avLst/>
            </a:prstGeom>
            <a:ln w="28575" cap="flat" cmpd="sng">
              <a:solidFill>
                <a:schemeClr val="bg2"/>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Line 27">
              <a:extLst>
                <a:ext uri="{FF2B5EF4-FFF2-40B4-BE49-F238E27FC236}">
                  <a16:creationId xmlns:a16="http://schemas.microsoft.com/office/drawing/2014/main" id="{969129AA-B183-4EF9-8E5D-605DAA70C69A}"/>
                </a:ext>
              </a:extLst>
            </p:cNvPr>
            <p:cNvSpPr/>
            <p:nvPr/>
          </p:nvSpPr>
          <p:spPr>
            <a:xfrm>
              <a:off x="1791" y="3592"/>
              <a:ext cx="0" cy="110"/>
            </a:xfrm>
            <a:prstGeom prst="line">
              <a:avLst/>
            </a:prstGeom>
            <a:ln w="28575" cap="flat" cmpd="sng">
              <a:solidFill>
                <a:schemeClr val="bg2"/>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Line 28">
              <a:extLst>
                <a:ext uri="{FF2B5EF4-FFF2-40B4-BE49-F238E27FC236}">
                  <a16:creationId xmlns:a16="http://schemas.microsoft.com/office/drawing/2014/main" id="{6DF5E1FD-C12F-4A15-A1AF-4D1010E3B56A}"/>
                </a:ext>
              </a:extLst>
            </p:cNvPr>
            <p:cNvSpPr/>
            <p:nvPr/>
          </p:nvSpPr>
          <p:spPr>
            <a:xfrm>
              <a:off x="1791" y="3702"/>
              <a:ext cx="1044" cy="0"/>
            </a:xfrm>
            <a:prstGeom prst="line">
              <a:avLst/>
            </a:prstGeom>
            <a:ln w="28575" cap="flat" cmpd="sng">
              <a:solidFill>
                <a:schemeClr val="bg2"/>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Line 29">
              <a:extLst>
                <a:ext uri="{FF2B5EF4-FFF2-40B4-BE49-F238E27FC236}">
                  <a16:creationId xmlns:a16="http://schemas.microsoft.com/office/drawing/2014/main" id="{C27371DA-2B6D-47B1-A54E-21F925FE2D10}"/>
                </a:ext>
              </a:extLst>
            </p:cNvPr>
            <p:cNvSpPr/>
            <p:nvPr/>
          </p:nvSpPr>
          <p:spPr>
            <a:xfrm flipV="1">
              <a:off x="2835" y="3158"/>
              <a:ext cx="0" cy="544"/>
            </a:xfrm>
            <a:prstGeom prst="line">
              <a:avLst/>
            </a:prstGeom>
            <a:ln w="28575" cap="flat" cmpd="sng">
              <a:solidFill>
                <a:schemeClr val="bg2"/>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Line 30">
              <a:extLst>
                <a:ext uri="{FF2B5EF4-FFF2-40B4-BE49-F238E27FC236}">
                  <a16:creationId xmlns:a16="http://schemas.microsoft.com/office/drawing/2014/main" id="{7671F4F6-3444-4BE4-8908-B4864E47215D}"/>
                </a:ext>
              </a:extLst>
            </p:cNvPr>
            <p:cNvSpPr/>
            <p:nvPr/>
          </p:nvSpPr>
          <p:spPr>
            <a:xfrm flipV="1">
              <a:off x="2835" y="3158"/>
              <a:ext cx="408" cy="0"/>
            </a:xfrm>
            <a:prstGeom prst="line">
              <a:avLst/>
            </a:prstGeom>
            <a:ln w="28575" cap="flat" cmpd="sng">
              <a:solidFill>
                <a:schemeClr val="bg2"/>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Line 31">
              <a:extLst>
                <a:ext uri="{FF2B5EF4-FFF2-40B4-BE49-F238E27FC236}">
                  <a16:creationId xmlns:a16="http://schemas.microsoft.com/office/drawing/2014/main" id="{24DE78C8-FF45-4D8D-8C0D-89AE87A01009}"/>
                </a:ext>
              </a:extLst>
            </p:cNvPr>
            <p:cNvSpPr/>
            <p:nvPr/>
          </p:nvSpPr>
          <p:spPr>
            <a:xfrm flipV="1">
              <a:off x="1746" y="2296"/>
              <a:ext cx="0" cy="272"/>
            </a:xfrm>
            <a:prstGeom prst="line">
              <a:avLst/>
            </a:prstGeom>
            <a:ln w="28575" cap="flat" cmpd="sng">
              <a:solidFill>
                <a:schemeClr val="bg2"/>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Line 32">
              <a:extLst>
                <a:ext uri="{FF2B5EF4-FFF2-40B4-BE49-F238E27FC236}">
                  <a16:creationId xmlns:a16="http://schemas.microsoft.com/office/drawing/2014/main" id="{28E38304-C943-4E7B-9834-C1A093510541}"/>
                </a:ext>
              </a:extLst>
            </p:cNvPr>
            <p:cNvSpPr/>
            <p:nvPr/>
          </p:nvSpPr>
          <p:spPr>
            <a:xfrm>
              <a:off x="1746" y="2296"/>
              <a:ext cx="272" cy="0"/>
            </a:xfrm>
            <a:prstGeom prst="line">
              <a:avLst/>
            </a:prstGeom>
            <a:ln w="28575" cap="flat" cmpd="sng">
              <a:solidFill>
                <a:schemeClr val="bg2"/>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Line 33">
              <a:extLst>
                <a:ext uri="{FF2B5EF4-FFF2-40B4-BE49-F238E27FC236}">
                  <a16:creationId xmlns:a16="http://schemas.microsoft.com/office/drawing/2014/main" id="{3A58E033-78A3-41B8-8464-30FA59DA17B3}"/>
                </a:ext>
              </a:extLst>
            </p:cNvPr>
            <p:cNvSpPr/>
            <p:nvPr/>
          </p:nvSpPr>
          <p:spPr>
            <a:xfrm flipV="1">
              <a:off x="3379" y="2251"/>
              <a:ext cx="0" cy="363"/>
            </a:xfrm>
            <a:prstGeom prst="line">
              <a:avLst/>
            </a:prstGeom>
            <a:ln w="28575" cap="flat" cmpd="sng">
              <a:solidFill>
                <a:schemeClr val="bg2"/>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Text Box 34">
              <a:extLst>
                <a:ext uri="{FF2B5EF4-FFF2-40B4-BE49-F238E27FC236}">
                  <a16:creationId xmlns:a16="http://schemas.microsoft.com/office/drawing/2014/main" id="{B5B179F1-BB92-4651-A07B-B89705B2ACEB}"/>
                </a:ext>
              </a:extLst>
            </p:cNvPr>
            <p:cNvSpPr txBox="1"/>
            <p:nvPr/>
          </p:nvSpPr>
          <p:spPr>
            <a:xfrm>
              <a:off x="4377" y="1761"/>
              <a:ext cx="488" cy="252"/>
            </a:xfrm>
            <a:prstGeom prst="rect">
              <a:avLst/>
            </a:prstGeom>
            <a:noFill/>
            <a:ln w="28575" cmpd="sng">
              <a:solidFill>
                <a:schemeClr val="bg2"/>
              </a:solidFill>
              <a:prstDash val="solid"/>
            </a:ln>
          </p:spPr>
          <p:txBody>
            <a:bodyPr wrap="none">
              <a:spAutoFit/>
            </a:bodyPr>
            <a:lstStyle/>
            <a:p>
              <a:pPr eaLnBrk="1" hangingPunct="1"/>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rPr>
                <a:t>蒸汽 </a:t>
              </a:r>
            </a:p>
          </p:txBody>
        </p:sp>
        <p:sp>
          <p:nvSpPr>
            <p:cNvPr id="34" name="Text Box 35">
              <a:extLst>
                <a:ext uri="{FF2B5EF4-FFF2-40B4-BE49-F238E27FC236}">
                  <a16:creationId xmlns:a16="http://schemas.microsoft.com/office/drawing/2014/main" id="{94B5A644-F4B2-4D4D-8468-6AED0B05C840}"/>
                </a:ext>
              </a:extLst>
            </p:cNvPr>
            <p:cNvSpPr txBox="1"/>
            <p:nvPr/>
          </p:nvSpPr>
          <p:spPr>
            <a:xfrm>
              <a:off x="3424" y="1888"/>
              <a:ext cx="553" cy="233"/>
            </a:xfrm>
            <a:prstGeom prst="rect">
              <a:avLst/>
            </a:prstGeom>
            <a:noFill/>
            <a:ln w="28575" cmpd="sng">
              <a:solidFill>
                <a:schemeClr val="bg2"/>
              </a:solidFill>
              <a:prstDash val="solid"/>
            </a:ln>
          </p:spPr>
          <p:txBody>
            <a:bodyPr wrap="none">
              <a:spAutoFit/>
            </a:bodyPr>
            <a:lstStyle/>
            <a:p>
              <a:pPr eaLnBrk="1" hangingPunct="1"/>
              <a:r>
                <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冷凝器</a:t>
              </a:r>
            </a:p>
          </p:txBody>
        </p:sp>
        <p:sp>
          <p:nvSpPr>
            <p:cNvPr id="35" name="Text Box 36">
              <a:extLst>
                <a:ext uri="{FF2B5EF4-FFF2-40B4-BE49-F238E27FC236}">
                  <a16:creationId xmlns:a16="http://schemas.microsoft.com/office/drawing/2014/main" id="{80D98A59-8ADF-4950-9CBA-255562E0BD7B}"/>
                </a:ext>
              </a:extLst>
            </p:cNvPr>
            <p:cNvSpPr txBox="1"/>
            <p:nvPr/>
          </p:nvSpPr>
          <p:spPr>
            <a:xfrm>
              <a:off x="884" y="3702"/>
              <a:ext cx="836" cy="446"/>
            </a:xfrm>
            <a:prstGeom prst="rect">
              <a:avLst/>
            </a:prstGeom>
            <a:noFill/>
            <a:ln w="28575" cmpd="sng">
              <a:solidFill>
                <a:schemeClr val="bg2"/>
              </a:solidFill>
              <a:prstDash val="solid"/>
            </a:ln>
          </p:spPr>
          <p:txBody>
            <a:bodyPr wrap="none">
              <a:spAutoFit/>
            </a:bodyPr>
            <a:lstStyle/>
            <a:p>
              <a:pPr eaLnBrk="1" hangingPunct="1"/>
              <a:r>
                <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rPr>
                <a:t>0.5%</a:t>
              </a: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rPr>
                <a:t>乙腈</a:t>
              </a:r>
            </a:p>
            <a:p>
              <a:pPr eaLnBrk="1" hangingPunct="1"/>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rPr>
                <a:t>水溶液</a:t>
              </a:r>
            </a:p>
          </p:txBody>
        </p:sp>
      </p:grpSp>
    </p:spTree>
    <p:extLst>
      <p:ext uri="{BB962C8B-B14F-4D97-AF65-F5344CB8AC3E}">
        <p14:creationId xmlns:p14="http://schemas.microsoft.com/office/powerpoint/2010/main" val="2532966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100D7CC9-8D48-4185-8697-5B8E1F9C5AFA}"/>
              </a:ext>
            </a:extLst>
          </p:cNvPr>
          <p:cNvSpPr txBox="1"/>
          <p:nvPr/>
        </p:nvSpPr>
        <p:spPr>
          <a:xfrm>
            <a:off x="0" y="980728"/>
            <a:ext cx="9036496" cy="3973652"/>
          </a:xfrm>
          <a:prstGeom prst="rect">
            <a:avLst/>
          </a:prstGeom>
          <a:noFill/>
          <a:ln w="9525">
            <a:noFill/>
          </a:ln>
        </p:spPr>
        <p:txBody>
          <a:bodyPr wrap="square">
            <a:spAutoFit/>
          </a:bodyPr>
          <a:lstStyle/>
          <a:p>
            <a:pPr marL="457200" indent="-457200" algn="just" eaLnBrk="1" hangingPunct="1">
              <a:lnSpc>
                <a:spcPct val="125000"/>
              </a:lnSpc>
              <a:buFont typeface="Wingdings" panose="05000000000000000000" pitchFamily="2" charset="2"/>
              <a:buChar char="p"/>
            </a:pP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单元操作节能</a:t>
            </a:r>
            <a:endPar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buFont typeface="Wingdings" panose="05000000000000000000" pitchFamily="2" charset="2"/>
              <a:buChar char="l"/>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精馏过程的节能技术</a:t>
            </a:r>
            <a:endParaRPr lang="en-US" altLang="zh-CN"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buClr>
                <a:schemeClr val="bg2"/>
              </a:buClr>
              <a:buFont typeface="Wingdings" panose="05000000000000000000" pitchFamily="2" charset="2"/>
              <a:buChar char="Ø"/>
            </a:pPr>
            <a:r>
              <a:rPr lang="zh-CN" altLang="en-US"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多股进料：</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当两种或多种成分相同但浓度不同的料液进行分离时，采用具有两个进料板的一个复杂塔，两股原料液分别在适当的位置加入塔内进行精馏。</a:t>
            </a:r>
          </a:p>
          <a:p>
            <a:pPr marL="342900" indent="-342900" algn="just" eaLnBrk="1" hangingPunct="1">
              <a:lnSpc>
                <a:spcPct val="125000"/>
              </a:lnSpc>
              <a:buClr>
                <a:schemeClr val="bg2"/>
              </a:buClr>
              <a:buFont typeface="Wingdings" panose="05000000000000000000" pitchFamily="2" charset="2"/>
              <a:buChar char="Ø"/>
            </a:pPr>
            <a:r>
              <a:rPr lang="zh-CN" altLang="en-US"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侧线出料：</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当需要组成不同的两种或多种产品时，可在塔内相应组成的塔板上安装侧线，即用一个复杂塔代替多个常规塔联立方式。</a:t>
            </a:r>
            <a:endPar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Rectangle 2">
            <a:extLst>
              <a:ext uri="{FF2B5EF4-FFF2-40B4-BE49-F238E27FC236}">
                <a16:creationId xmlns:a16="http://schemas.microsoft.com/office/drawing/2014/main" id="{4A1317FE-A076-4978-BEF7-0DF24A762CC8}"/>
              </a:ext>
            </a:extLst>
          </p:cNvPr>
          <p:cNvSpPr>
            <a:spLocks noChangeArrowheads="1"/>
          </p:cNvSpPr>
          <p:nvPr/>
        </p:nvSpPr>
        <p:spPr bwMode="auto">
          <a:xfrm>
            <a:off x="0" y="116632"/>
            <a:ext cx="9144000" cy="646331"/>
          </a:xfrm>
          <a:prstGeom prst="rect">
            <a:avLst/>
          </a:prstGeom>
          <a:noFill/>
          <a:ln w="9525">
            <a:noFill/>
            <a:miter lim="800000"/>
          </a:ln>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200" cap="none" spc="0" normalizeH="0" baseline="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10.3 节能          </a:t>
            </a:r>
          </a:p>
        </p:txBody>
      </p:sp>
    </p:spTree>
    <p:extLst>
      <p:ext uri="{BB962C8B-B14F-4D97-AF65-F5344CB8AC3E}">
        <p14:creationId xmlns:p14="http://schemas.microsoft.com/office/powerpoint/2010/main" val="1580524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755C442B-EBFA-42BF-A649-64B4732869EA}"/>
              </a:ext>
            </a:extLst>
          </p:cNvPr>
          <p:cNvSpPr txBox="1"/>
          <p:nvPr/>
        </p:nvSpPr>
        <p:spPr>
          <a:xfrm>
            <a:off x="0" y="980728"/>
            <a:ext cx="9036496" cy="3050322"/>
          </a:xfrm>
          <a:prstGeom prst="rect">
            <a:avLst/>
          </a:prstGeom>
          <a:noFill/>
          <a:ln w="9525">
            <a:noFill/>
          </a:ln>
        </p:spPr>
        <p:txBody>
          <a:bodyPr wrap="square">
            <a:spAutoFit/>
          </a:bodyPr>
          <a:lstStyle/>
          <a:p>
            <a:pPr marL="457200" indent="-457200" algn="just" eaLnBrk="1" hangingPunct="1">
              <a:lnSpc>
                <a:spcPct val="125000"/>
              </a:lnSpc>
              <a:buFont typeface="Wingdings" panose="05000000000000000000" pitchFamily="2" charset="2"/>
              <a:buChar char="p"/>
            </a:pP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单元操作节能</a:t>
            </a:r>
            <a:endPar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buFont typeface="Wingdings" panose="05000000000000000000" pitchFamily="2" charset="2"/>
              <a:buChar char="l"/>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精馏过程的节能技术</a:t>
            </a:r>
            <a:endParaRPr lang="en-US" altLang="zh-CN"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buClr>
                <a:schemeClr val="bg2"/>
              </a:buClr>
              <a:buFont typeface="Wingdings" panose="05000000000000000000" pitchFamily="2" charset="2"/>
              <a:buChar char="Ø"/>
            </a:pPr>
            <a:r>
              <a:rPr lang="zh-CN" altLang="en-US"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热偶精馏：</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通过气、液互逆流动接触来直接进行物料输送和能量传递的流程结构，即从某一塔内引出一股液相物流直接作为另一塔的塔顶回流，或引出气相物流直接作为另一塔的塔低气相回流，可避免某些塔中冷凝器和再沸器的使用。 </a:t>
            </a:r>
            <a:endPar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2">
            <a:extLst>
              <a:ext uri="{FF2B5EF4-FFF2-40B4-BE49-F238E27FC236}">
                <a16:creationId xmlns:a16="http://schemas.microsoft.com/office/drawing/2014/main" id="{F6841A13-20F6-471F-9B25-97E355E1F11A}"/>
              </a:ext>
            </a:extLst>
          </p:cNvPr>
          <p:cNvSpPr>
            <a:spLocks noChangeArrowheads="1"/>
          </p:cNvSpPr>
          <p:nvPr/>
        </p:nvSpPr>
        <p:spPr bwMode="auto">
          <a:xfrm>
            <a:off x="0" y="116632"/>
            <a:ext cx="9144000" cy="646331"/>
          </a:xfrm>
          <a:prstGeom prst="rect">
            <a:avLst/>
          </a:prstGeom>
          <a:noFill/>
          <a:ln w="9525">
            <a:noFill/>
            <a:miter lim="800000"/>
          </a:ln>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200" cap="none" spc="0" normalizeH="0" baseline="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10.3 节能          </a:t>
            </a:r>
          </a:p>
        </p:txBody>
      </p:sp>
    </p:spTree>
    <p:extLst>
      <p:ext uri="{BB962C8B-B14F-4D97-AF65-F5344CB8AC3E}">
        <p14:creationId xmlns:p14="http://schemas.microsoft.com/office/powerpoint/2010/main" val="1344860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3DBE5AD1-D168-483C-BFA0-B9A168C7B018}"/>
              </a:ext>
            </a:extLst>
          </p:cNvPr>
          <p:cNvSpPr txBox="1"/>
          <p:nvPr/>
        </p:nvSpPr>
        <p:spPr>
          <a:xfrm>
            <a:off x="0" y="980728"/>
            <a:ext cx="9036496" cy="1665328"/>
          </a:xfrm>
          <a:prstGeom prst="rect">
            <a:avLst/>
          </a:prstGeom>
          <a:noFill/>
          <a:ln w="9525">
            <a:noFill/>
          </a:ln>
        </p:spPr>
        <p:txBody>
          <a:bodyPr wrap="square">
            <a:spAutoFit/>
          </a:bodyPr>
          <a:lstStyle/>
          <a:p>
            <a:pPr marL="457200" indent="-457200" algn="just" eaLnBrk="1" hangingPunct="1">
              <a:lnSpc>
                <a:spcPct val="125000"/>
              </a:lnSpc>
              <a:buFont typeface="Wingdings" panose="05000000000000000000" pitchFamily="2" charset="2"/>
              <a:buChar char="p"/>
            </a:pP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单元操作节能</a:t>
            </a:r>
            <a:endPar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buFont typeface="Wingdings" panose="05000000000000000000" pitchFamily="2" charset="2"/>
              <a:buChar char="l"/>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精馏过程的节能技术</a:t>
            </a:r>
            <a:endParaRPr lang="en-US" altLang="zh-CN"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buClr>
                <a:schemeClr val="bg2"/>
              </a:buClr>
              <a:buFont typeface="Wingdings" panose="05000000000000000000" pitchFamily="2" charset="2"/>
              <a:buChar char="Ø"/>
            </a:pPr>
            <a:r>
              <a:rPr lang="zh-CN" altLang="en-US"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热偶精馏</a:t>
            </a:r>
            <a:endPar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2">
            <a:extLst>
              <a:ext uri="{FF2B5EF4-FFF2-40B4-BE49-F238E27FC236}">
                <a16:creationId xmlns:a16="http://schemas.microsoft.com/office/drawing/2014/main" id="{7481BE8C-FCCB-4621-B428-21DAAA7EF123}"/>
              </a:ext>
            </a:extLst>
          </p:cNvPr>
          <p:cNvSpPr>
            <a:spLocks noChangeArrowheads="1"/>
          </p:cNvSpPr>
          <p:nvPr/>
        </p:nvSpPr>
        <p:spPr bwMode="auto">
          <a:xfrm>
            <a:off x="0" y="116632"/>
            <a:ext cx="9144000" cy="646331"/>
          </a:xfrm>
          <a:prstGeom prst="rect">
            <a:avLst/>
          </a:prstGeom>
          <a:noFill/>
          <a:ln w="9525">
            <a:noFill/>
            <a:miter lim="800000"/>
          </a:ln>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200" cap="none" spc="0" normalizeH="0" baseline="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10.3 节能          </a:t>
            </a:r>
          </a:p>
        </p:txBody>
      </p:sp>
      <p:grpSp>
        <p:nvGrpSpPr>
          <p:cNvPr id="4" name="组合 3">
            <a:extLst>
              <a:ext uri="{FF2B5EF4-FFF2-40B4-BE49-F238E27FC236}">
                <a16:creationId xmlns:a16="http://schemas.microsoft.com/office/drawing/2014/main" id="{DA87DD5D-3CD5-4676-A774-F33F4CCF3F04}"/>
              </a:ext>
            </a:extLst>
          </p:cNvPr>
          <p:cNvGrpSpPr/>
          <p:nvPr/>
        </p:nvGrpSpPr>
        <p:grpSpPr>
          <a:xfrm>
            <a:off x="91877" y="2276375"/>
            <a:ext cx="4610100" cy="3529012"/>
            <a:chOff x="1979588" y="2420888"/>
            <a:chExt cx="4610100" cy="3529012"/>
          </a:xfrm>
        </p:grpSpPr>
        <p:sp>
          <p:nvSpPr>
            <p:cNvPr id="5" name="AutoShape 4">
              <a:extLst>
                <a:ext uri="{FF2B5EF4-FFF2-40B4-BE49-F238E27FC236}">
                  <a16:creationId xmlns:a16="http://schemas.microsoft.com/office/drawing/2014/main" id="{D7A08C48-E8B3-4F4E-A7B0-9D2EB286FFA5}"/>
                </a:ext>
              </a:extLst>
            </p:cNvPr>
            <p:cNvSpPr/>
            <p:nvPr/>
          </p:nvSpPr>
          <p:spPr>
            <a:xfrm>
              <a:off x="2987651" y="3717875"/>
              <a:ext cx="504825" cy="1150938"/>
            </a:xfrm>
            <a:prstGeom prst="roundRect">
              <a:avLst>
                <a:gd name="adj" fmla="val 16667"/>
              </a:avLst>
            </a:prstGeom>
            <a:noFill/>
            <a:ln w="9525" cap="flat" cmpd="sng">
              <a:solidFill>
                <a:schemeClr val="bg2"/>
              </a:solidFill>
              <a:prstDash val="solid"/>
              <a:headEnd type="none" w="med" len="med"/>
              <a:tailEnd type="none" w="med" len="med"/>
            </a:ln>
          </p:spPr>
          <p:txBody>
            <a:bodyPr wrap="none" anchor="ctr" anchorCtr="0"/>
            <a:lstStyle/>
            <a:p>
              <a:pPr eaLnBrk="1" hangingPunct="1"/>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 Box 5">
              <a:extLst>
                <a:ext uri="{FF2B5EF4-FFF2-40B4-BE49-F238E27FC236}">
                  <a16:creationId xmlns:a16="http://schemas.microsoft.com/office/drawing/2014/main" id="{66230FD6-C328-400F-8CB3-A981184AC4FE}"/>
                </a:ext>
              </a:extLst>
            </p:cNvPr>
            <p:cNvSpPr txBox="1"/>
            <p:nvPr/>
          </p:nvSpPr>
          <p:spPr>
            <a:xfrm>
              <a:off x="4675798" y="3751182"/>
              <a:ext cx="368617" cy="366713"/>
            </a:xfrm>
            <a:prstGeom prst="rect">
              <a:avLst/>
            </a:prstGeom>
            <a:noFill/>
            <a:ln w="9525">
              <a:noFill/>
            </a:ln>
          </p:spPr>
          <p:txBody>
            <a:bodyPr wrap="square">
              <a:spAutoFit/>
            </a:bodyPr>
            <a:lstStyle/>
            <a:p>
              <a:pPr eaLnBrk="1" hangingPunct="1"/>
              <a:r>
                <a:rPr lang="en-US" altLang="zh-CN"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4</a:t>
              </a:r>
              <a:r>
                <a:rPr lang="en-US" altLang="zh-CN"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 </a:t>
              </a:r>
            </a:p>
          </p:txBody>
        </p:sp>
        <p:sp>
          <p:nvSpPr>
            <p:cNvPr id="7" name="Line 6">
              <a:extLst>
                <a:ext uri="{FF2B5EF4-FFF2-40B4-BE49-F238E27FC236}">
                  <a16:creationId xmlns:a16="http://schemas.microsoft.com/office/drawing/2014/main" id="{220944D1-7CBF-46FB-A0E9-369F5439F261}"/>
                </a:ext>
              </a:extLst>
            </p:cNvPr>
            <p:cNvSpPr/>
            <p:nvPr/>
          </p:nvSpPr>
          <p:spPr>
            <a:xfrm>
              <a:off x="5795938" y="2636788"/>
              <a:ext cx="215900" cy="0"/>
            </a:xfrm>
            <a:prstGeom prst="line">
              <a:avLst/>
            </a:prstGeom>
            <a:ln w="9525" cap="flat" cmpd="sng">
              <a:solidFill>
                <a:schemeClr val="bg2"/>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8" name="Group 7">
              <a:extLst>
                <a:ext uri="{FF2B5EF4-FFF2-40B4-BE49-F238E27FC236}">
                  <a16:creationId xmlns:a16="http://schemas.microsoft.com/office/drawing/2014/main" id="{728A3FFE-EB8D-444E-90AC-8D8102800360}"/>
                </a:ext>
              </a:extLst>
            </p:cNvPr>
            <p:cNvGrpSpPr/>
            <p:nvPr/>
          </p:nvGrpSpPr>
          <p:grpSpPr>
            <a:xfrm>
              <a:off x="1979588" y="2420888"/>
              <a:ext cx="4610100" cy="3529012"/>
              <a:chOff x="1020" y="1933"/>
              <a:chExt cx="2904" cy="2223"/>
            </a:xfrm>
          </p:grpSpPr>
          <p:sp>
            <p:nvSpPr>
              <p:cNvPr id="12" name="AutoShape 8">
                <a:extLst>
                  <a:ext uri="{FF2B5EF4-FFF2-40B4-BE49-F238E27FC236}">
                    <a16:creationId xmlns:a16="http://schemas.microsoft.com/office/drawing/2014/main" id="{23538136-9A74-4ABE-9C9D-08A6B856D3E0}"/>
                  </a:ext>
                </a:extLst>
              </p:cNvPr>
              <p:cNvSpPr/>
              <p:nvPr/>
            </p:nvSpPr>
            <p:spPr>
              <a:xfrm>
                <a:off x="2608" y="2296"/>
                <a:ext cx="453" cy="1570"/>
              </a:xfrm>
              <a:prstGeom prst="roundRect">
                <a:avLst>
                  <a:gd name="adj" fmla="val 16667"/>
                </a:avLst>
              </a:prstGeom>
              <a:noFill/>
              <a:ln w="9525" cap="flat" cmpd="sng">
                <a:solidFill>
                  <a:schemeClr val="bg2"/>
                </a:solidFill>
                <a:prstDash val="solid"/>
                <a:headEnd type="none" w="med" len="med"/>
                <a:tailEnd type="none" w="med" len="med"/>
              </a:ln>
            </p:spPr>
            <p:txBody>
              <a:bodyPr wrap="none" anchor="ctr" anchorCtr="0"/>
              <a:lstStyle/>
              <a:p>
                <a:pPr eaLnBrk="1" hangingPunct="1"/>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Line 9">
                <a:extLst>
                  <a:ext uri="{FF2B5EF4-FFF2-40B4-BE49-F238E27FC236}">
                    <a16:creationId xmlns:a16="http://schemas.microsoft.com/office/drawing/2014/main" id="{FAABFFEA-F340-441E-847D-0DE90920B75E}"/>
                  </a:ext>
                </a:extLst>
              </p:cNvPr>
              <p:cNvSpPr/>
              <p:nvPr/>
            </p:nvSpPr>
            <p:spPr>
              <a:xfrm>
                <a:off x="1882" y="3475"/>
                <a:ext cx="0" cy="137"/>
              </a:xfrm>
              <a:prstGeom prst="line">
                <a:avLst/>
              </a:prstGeom>
              <a:ln w="9525" cap="flat" cmpd="sng">
                <a:solidFill>
                  <a:schemeClr val="bg2"/>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Line 10">
                <a:extLst>
                  <a:ext uri="{FF2B5EF4-FFF2-40B4-BE49-F238E27FC236}">
                    <a16:creationId xmlns:a16="http://schemas.microsoft.com/office/drawing/2014/main" id="{AD2E5EB3-BC2C-47DA-93AE-D479EDB0940B}"/>
                  </a:ext>
                </a:extLst>
              </p:cNvPr>
              <p:cNvSpPr/>
              <p:nvPr/>
            </p:nvSpPr>
            <p:spPr>
              <a:xfrm>
                <a:off x="1882" y="3612"/>
                <a:ext cx="726" cy="0"/>
              </a:xfrm>
              <a:prstGeom prst="line">
                <a:avLst/>
              </a:prstGeom>
              <a:ln w="9525" cap="flat" cmpd="sng">
                <a:solidFill>
                  <a:schemeClr val="bg2"/>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Line 11">
                <a:extLst>
                  <a:ext uri="{FF2B5EF4-FFF2-40B4-BE49-F238E27FC236}">
                    <a16:creationId xmlns:a16="http://schemas.microsoft.com/office/drawing/2014/main" id="{3C9B0F75-4981-4FA4-9FAA-65ECBF6AA93B}"/>
                  </a:ext>
                </a:extLst>
              </p:cNvPr>
              <p:cNvSpPr/>
              <p:nvPr/>
            </p:nvSpPr>
            <p:spPr>
              <a:xfrm flipH="1">
                <a:off x="1746" y="3748"/>
                <a:ext cx="862" cy="0"/>
              </a:xfrm>
              <a:prstGeom prst="line">
                <a:avLst/>
              </a:prstGeom>
              <a:ln w="9525" cap="flat" cmpd="sng">
                <a:solidFill>
                  <a:schemeClr val="bg2"/>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Line 12">
                <a:extLst>
                  <a:ext uri="{FF2B5EF4-FFF2-40B4-BE49-F238E27FC236}">
                    <a16:creationId xmlns:a16="http://schemas.microsoft.com/office/drawing/2014/main" id="{A6CB3471-CAFF-477B-BCFC-88DF21DA995F}"/>
                  </a:ext>
                </a:extLst>
              </p:cNvPr>
              <p:cNvSpPr/>
              <p:nvPr/>
            </p:nvSpPr>
            <p:spPr>
              <a:xfrm flipV="1">
                <a:off x="1746" y="3475"/>
                <a:ext cx="0" cy="273"/>
              </a:xfrm>
              <a:prstGeom prst="line">
                <a:avLst/>
              </a:prstGeom>
              <a:ln w="9525" cap="flat" cmpd="sng">
                <a:solidFill>
                  <a:schemeClr val="bg2"/>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Line 13">
                <a:extLst>
                  <a:ext uri="{FF2B5EF4-FFF2-40B4-BE49-F238E27FC236}">
                    <a16:creationId xmlns:a16="http://schemas.microsoft.com/office/drawing/2014/main" id="{7FCC63C1-CB13-430F-A432-7181AAB793FC}"/>
                  </a:ext>
                </a:extLst>
              </p:cNvPr>
              <p:cNvSpPr/>
              <p:nvPr/>
            </p:nvSpPr>
            <p:spPr>
              <a:xfrm flipH="1">
                <a:off x="1927" y="2568"/>
                <a:ext cx="681" cy="0"/>
              </a:xfrm>
              <a:prstGeom prst="line">
                <a:avLst/>
              </a:prstGeom>
              <a:ln w="9525" cap="flat" cmpd="sng">
                <a:solidFill>
                  <a:schemeClr val="bg2"/>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Line 14">
                <a:extLst>
                  <a:ext uri="{FF2B5EF4-FFF2-40B4-BE49-F238E27FC236}">
                    <a16:creationId xmlns:a16="http://schemas.microsoft.com/office/drawing/2014/main" id="{477DD94F-36E5-4396-BED3-20533C21570A}"/>
                  </a:ext>
                </a:extLst>
              </p:cNvPr>
              <p:cNvSpPr/>
              <p:nvPr/>
            </p:nvSpPr>
            <p:spPr>
              <a:xfrm>
                <a:off x="1927" y="2568"/>
                <a:ext cx="0" cy="182"/>
              </a:xfrm>
              <a:prstGeom prst="line">
                <a:avLst/>
              </a:prstGeom>
              <a:ln w="9525" cap="flat" cmpd="sng">
                <a:solidFill>
                  <a:schemeClr val="bg2"/>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Line 15">
                <a:extLst>
                  <a:ext uri="{FF2B5EF4-FFF2-40B4-BE49-F238E27FC236}">
                    <a16:creationId xmlns:a16="http://schemas.microsoft.com/office/drawing/2014/main" id="{8BF97942-09BC-4165-84B8-E311623279E2}"/>
                  </a:ext>
                </a:extLst>
              </p:cNvPr>
              <p:cNvSpPr/>
              <p:nvPr/>
            </p:nvSpPr>
            <p:spPr>
              <a:xfrm flipV="1">
                <a:off x="1791" y="2478"/>
                <a:ext cx="0" cy="272"/>
              </a:xfrm>
              <a:prstGeom prst="line">
                <a:avLst/>
              </a:prstGeom>
              <a:ln w="9525" cap="flat" cmpd="sng">
                <a:solidFill>
                  <a:schemeClr val="bg2"/>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Line 16">
                <a:extLst>
                  <a:ext uri="{FF2B5EF4-FFF2-40B4-BE49-F238E27FC236}">
                    <a16:creationId xmlns:a16="http://schemas.microsoft.com/office/drawing/2014/main" id="{FD63B3A3-22EC-49FC-B4A2-2F0678DEE9C9}"/>
                  </a:ext>
                </a:extLst>
              </p:cNvPr>
              <p:cNvSpPr/>
              <p:nvPr/>
            </p:nvSpPr>
            <p:spPr>
              <a:xfrm flipV="1">
                <a:off x="1791" y="2471"/>
                <a:ext cx="807" cy="6"/>
              </a:xfrm>
              <a:prstGeom prst="line">
                <a:avLst/>
              </a:prstGeom>
              <a:ln w="9525" cap="flat" cmpd="sng">
                <a:solidFill>
                  <a:schemeClr val="bg2"/>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Text Box 17">
                <a:extLst>
                  <a:ext uri="{FF2B5EF4-FFF2-40B4-BE49-F238E27FC236}">
                    <a16:creationId xmlns:a16="http://schemas.microsoft.com/office/drawing/2014/main" id="{139ED9A7-9D88-4FF2-9C07-D7303D050CC0}"/>
                  </a:ext>
                </a:extLst>
              </p:cNvPr>
              <p:cNvSpPr txBox="1"/>
              <p:nvPr/>
            </p:nvSpPr>
            <p:spPr>
              <a:xfrm>
                <a:off x="1655" y="2840"/>
                <a:ext cx="363" cy="577"/>
              </a:xfrm>
              <a:prstGeom prst="rect">
                <a:avLst/>
              </a:prstGeom>
              <a:noFill/>
              <a:ln w="9525">
                <a:noFill/>
              </a:ln>
            </p:spPr>
            <p:txBody>
              <a:bodyPr>
                <a:spAutoFit/>
              </a:bodyPr>
              <a:lstStyle/>
              <a:p>
                <a:pPr algn="ctr" eaLnBrk="1" hangingPunct="1"/>
                <a:r>
                  <a:rPr lang="en-US" altLang="zh-CN"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a:t>
                </a:r>
              </a:p>
              <a:p>
                <a:pPr eaLnBrk="1" hangingPunct="1"/>
                <a:r>
                  <a:rPr lang="en-US" altLang="zh-CN"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a:t>
                </a:r>
              </a:p>
              <a:p>
                <a:pPr algn="ctr" eaLnBrk="1" hangingPunct="1"/>
                <a:r>
                  <a:rPr lang="en-US" altLang="zh-CN"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a:t>
                </a:r>
              </a:p>
            </p:txBody>
          </p:sp>
          <p:sp>
            <p:nvSpPr>
              <p:cNvPr id="22" name="Rectangle 18">
                <a:extLst>
                  <a:ext uri="{FF2B5EF4-FFF2-40B4-BE49-F238E27FC236}">
                    <a16:creationId xmlns:a16="http://schemas.microsoft.com/office/drawing/2014/main" id="{2E2A9162-2E7B-4D2C-93D0-172558A5080C}"/>
                  </a:ext>
                </a:extLst>
              </p:cNvPr>
              <p:cNvSpPr/>
              <p:nvPr/>
            </p:nvSpPr>
            <p:spPr>
              <a:xfrm>
                <a:off x="2605" y="2341"/>
                <a:ext cx="451" cy="407"/>
              </a:xfrm>
              <a:prstGeom prst="rect">
                <a:avLst/>
              </a:prstGeom>
              <a:noFill/>
              <a:ln w="9525">
                <a:noFill/>
              </a:ln>
            </p:spPr>
            <p:txBody>
              <a:bodyPr wrap="none">
                <a:spAutoFit/>
              </a:bodyPr>
              <a:lstStyle/>
              <a:p>
                <a:pPr algn="ctr" eaLnBrk="1" hangingPunct="1"/>
                <a:r>
                  <a:rPr lang="en-US" altLang="zh-CN"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3</a:t>
                </a:r>
              </a:p>
              <a:p>
                <a:pPr algn="ctr" eaLnBrk="1" hangingPunct="1"/>
                <a:r>
                  <a:rPr lang="en-US" altLang="zh-CN"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 ﹉</a:t>
                </a:r>
              </a:p>
            </p:txBody>
          </p:sp>
          <p:sp>
            <p:nvSpPr>
              <p:cNvPr id="23" name="Rectangle 19">
                <a:extLst>
                  <a:ext uri="{FF2B5EF4-FFF2-40B4-BE49-F238E27FC236}">
                    <a16:creationId xmlns:a16="http://schemas.microsoft.com/office/drawing/2014/main" id="{3A7231FE-9583-482D-A57D-F32CAAE590AE}"/>
                  </a:ext>
                </a:extLst>
              </p:cNvPr>
              <p:cNvSpPr/>
              <p:nvPr/>
            </p:nvSpPr>
            <p:spPr>
              <a:xfrm>
                <a:off x="2605" y="3022"/>
                <a:ext cx="451" cy="407"/>
              </a:xfrm>
              <a:prstGeom prst="rect">
                <a:avLst/>
              </a:prstGeom>
              <a:noFill/>
              <a:ln w="9525">
                <a:noFill/>
              </a:ln>
            </p:spPr>
            <p:txBody>
              <a:bodyPr wrap="none">
                <a:spAutoFit/>
              </a:bodyPr>
              <a:lstStyle/>
              <a:p>
                <a:pPr algn="ctr" eaLnBrk="1" hangingPunct="1"/>
                <a:r>
                  <a:rPr lang="en-US" altLang="zh-CN"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 ﹉</a:t>
                </a:r>
              </a:p>
              <a:p>
                <a:pPr algn="ctr" eaLnBrk="1" hangingPunct="1"/>
                <a:r>
                  <a:rPr lang="en-US" altLang="zh-CN"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5</a:t>
                </a:r>
              </a:p>
            </p:txBody>
          </p:sp>
          <p:sp>
            <p:nvSpPr>
              <p:cNvPr id="24" name="Rectangle 20">
                <a:extLst>
                  <a:ext uri="{FF2B5EF4-FFF2-40B4-BE49-F238E27FC236}">
                    <a16:creationId xmlns:a16="http://schemas.microsoft.com/office/drawing/2014/main" id="{5DBCC386-0797-40C1-B704-8B34EDD687C4}"/>
                  </a:ext>
                </a:extLst>
              </p:cNvPr>
              <p:cNvSpPr/>
              <p:nvPr/>
            </p:nvSpPr>
            <p:spPr>
              <a:xfrm>
                <a:off x="2605" y="3475"/>
                <a:ext cx="451" cy="407"/>
              </a:xfrm>
              <a:prstGeom prst="rect">
                <a:avLst/>
              </a:prstGeom>
              <a:noFill/>
              <a:ln w="9525">
                <a:noFill/>
              </a:ln>
            </p:spPr>
            <p:txBody>
              <a:bodyPr wrap="none">
                <a:spAutoFit/>
              </a:bodyPr>
              <a:lstStyle/>
              <a:p>
                <a:pPr algn="ctr" eaLnBrk="1" hangingPunct="1"/>
                <a:r>
                  <a:rPr lang="en-US" altLang="zh-CN"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 ﹉</a:t>
                </a:r>
              </a:p>
              <a:p>
                <a:pPr algn="ctr" eaLnBrk="1" hangingPunct="1"/>
                <a:r>
                  <a:rPr lang="en-US" altLang="zh-CN"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6</a:t>
                </a:r>
              </a:p>
            </p:txBody>
          </p:sp>
          <p:sp>
            <p:nvSpPr>
              <p:cNvPr id="25" name="Line 21">
                <a:extLst>
                  <a:ext uri="{FF2B5EF4-FFF2-40B4-BE49-F238E27FC236}">
                    <a16:creationId xmlns:a16="http://schemas.microsoft.com/office/drawing/2014/main" id="{C31C7C0B-4361-4C8A-A095-00AA1E1635F4}"/>
                  </a:ext>
                </a:extLst>
              </p:cNvPr>
              <p:cNvSpPr/>
              <p:nvPr/>
            </p:nvSpPr>
            <p:spPr>
              <a:xfrm>
                <a:off x="3061" y="2432"/>
                <a:ext cx="862" cy="0"/>
              </a:xfrm>
              <a:prstGeom prst="line">
                <a:avLst/>
              </a:prstGeom>
              <a:ln w="9525" cap="flat" cmpd="sng">
                <a:solidFill>
                  <a:schemeClr val="bg2"/>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Line 22">
                <a:extLst>
                  <a:ext uri="{FF2B5EF4-FFF2-40B4-BE49-F238E27FC236}">
                    <a16:creationId xmlns:a16="http://schemas.microsoft.com/office/drawing/2014/main" id="{87DA14E3-572D-4DA6-9F73-6B67F01ACF26}"/>
                  </a:ext>
                </a:extLst>
              </p:cNvPr>
              <p:cNvSpPr/>
              <p:nvPr/>
            </p:nvSpPr>
            <p:spPr>
              <a:xfrm>
                <a:off x="3016" y="3067"/>
                <a:ext cx="908" cy="0"/>
              </a:xfrm>
              <a:prstGeom prst="line">
                <a:avLst/>
              </a:prstGeom>
              <a:ln w="9525" cap="flat" cmpd="sng">
                <a:solidFill>
                  <a:schemeClr val="bg2"/>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Line 23">
                <a:extLst>
                  <a:ext uri="{FF2B5EF4-FFF2-40B4-BE49-F238E27FC236}">
                    <a16:creationId xmlns:a16="http://schemas.microsoft.com/office/drawing/2014/main" id="{BC4E3EB6-2667-4AEC-9C73-01BC3B1BC1EF}"/>
                  </a:ext>
                </a:extLst>
              </p:cNvPr>
              <p:cNvSpPr/>
              <p:nvPr/>
            </p:nvSpPr>
            <p:spPr>
              <a:xfrm flipV="1">
                <a:off x="2835" y="2069"/>
                <a:ext cx="0" cy="227"/>
              </a:xfrm>
              <a:prstGeom prst="line">
                <a:avLst/>
              </a:prstGeom>
              <a:ln w="9525" cap="flat" cmpd="sng">
                <a:solidFill>
                  <a:schemeClr val="bg2"/>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Line 24">
                <a:extLst>
                  <a:ext uri="{FF2B5EF4-FFF2-40B4-BE49-F238E27FC236}">
                    <a16:creationId xmlns:a16="http://schemas.microsoft.com/office/drawing/2014/main" id="{35AD365E-8CD2-4FCE-9605-9C67F9E587ED}"/>
                  </a:ext>
                </a:extLst>
              </p:cNvPr>
              <p:cNvSpPr/>
              <p:nvPr/>
            </p:nvSpPr>
            <p:spPr>
              <a:xfrm>
                <a:off x="2835" y="2069"/>
                <a:ext cx="408" cy="0"/>
              </a:xfrm>
              <a:prstGeom prst="line">
                <a:avLst/>
              </a:prstGeom>
              <a:ln w="9525" cap="flat" cmpd="sng">
                <a:solidFill>
                  <a:schemeClr val="bg2"/>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9" name="Group 25">
                <a:extLst>
                  <a:ext uri="{FF2B5EF4-FFF2-40B4-BE49-F238E27FC236}">
                    <a16:creationId xmlns:a16="http://schemas.microsoft.com/office/drawing/2014/main" id="{5D38B64E-B6C2-4E28-92C6-B924CF1EC57D}"/>
                  </a:ext>
                </a:extLst>
              </p:cNvPr>
              <p:cNvGrpSpPr/>
              <p:nvPr/>
            </p:nvGrpSpPr>
            <p:grpSpPr>
              <a:xfrm>
                <a:off x="3152" y="1933"/>
                <a:ext cx="362" cy="272"/>
                <a:chOff x="4332" y="1933"/>
                <a:chExt cx="362" cy="272"/>
              </a:xfrm>
            </p:grpSpPr>
            <p:sp>
              <p:nvSpPr>
                <p:cNvPr id="40" name="AutoShape 26">
                  <a:extLst>
                    <a:ext uri="{FF2B5EF4-FFF2-40B4-BE49-F238E27FC236}">
                      <a16:creationId xmlns:a16="http://schemas.microsoft.com/office/drawing/2014/main" id="{73445F39-78EE-4D09-B7C8-FA3131FADAB2}"/>
                    </a:ext>
                  </a:extLst>
                </p:cNvPr>
                <p:cNvSpPr/>
                <p:nvPr/>
              </p:nvSpPr>
              <p:spPr>
                <a:xfrm>
                  <a:off x="4422" y="1979"/>
                  <a:ext cx="182" cy="181"/>
                </a:xfrm>
                <a:prstGeom prst="flowChartConnector">
                  <a:avLst/>
                </a:prstGeom>
                <a:solidFill>
                  <a:schemeClr val="tx1">
                    <a:alpha val="0"/>
                  </a:schemeClr>
                </a:solidFill>
                <a:ln w="9525" cap="flat" cmpd="sng">
                  <a:solidFill>
                    <a:schemeClr val="bg2"/>
                  </a:solidFill>
                  <a:prstDash val="solid"/>
                  <a:headEnd type="none" w="med" len="med"/>
                  <a:tailEnd type="none" w="med" len="med"/>
                </a:ln>
              </p:spPr>
              <p:txBody>
                <a:bodyPr wrap="none" anchor="ctr" anchorCtr="0"/>
                <a:lstStyle/>
                <a:p>
                  <a:pPr eaLnBrk="1" hangingPunct="1"/>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 name="Line 27">
                  <a:extLst>
                    <a:ext uri="{FF2B5EF4-FFF2-40B4-BE49-F238E27FC236}">
                      <a16:creationId xmlns:a16="http://schemas.microsoft.com/office/drawing/2014/main" id="{F20E9FEB-F9AE-45B6-9A63-2AA6017D3028}"/>
                    </a:ext>
                  </a:extLst>
                </p:cNvPr>
                <p:cNvSpPr/>
                <p:nvPr/>
              </p:nvSpPr>
              <p:spPr>
                <a:xfrm flipV="1">
                  <a:off x="4332" y="1933"/>
                  <a:ext cx="362" cy="272"/>
                </a:xfrm>
                <a:prstGeom prst="line">
                  <a:avLst/>
                </a:prstGeom>
                <a:ln w="9525" cap="flat" cmpd="sng">
                  <a:solidFill>
                    <a:schemeClr val="bg2"/>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0" name="Line 28">
                <a:extLst>
                  <a:ext uri="{FF2B5EF4-FFF2-40B4-BE49-F238E27FC236}">
                    <a16:creationId xmlns:a16="http://schemas.microsoft.com/office/drawing/2014/main" id="{6537D56A-F297-4935-A071-23334AAD6E9B}"/>
                  </a:ext>
                </a:extLst>
              </p:cNvPr>
              <p:cNvSpPr/>
              <p:nvPr/>
            </p:nvSpPr>
            <p:spPr>
              <a:xfrm>
                <a:off x="3560" y="2069"/>
                <a:ext cx="0" cy="363"/>
              </a:xfrm>
              <a:prstGeom prst="line">
                <a:avLst/>
              </a:prstGeom>
              <a:ln w="9525" cap="flat" cmpd="sng">
                <a:solidFill>
                  <a:schemeClr val="bg2"/>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1" name="Group 29">
                <a:extLst>
                  <a:ext uri="{FF2B5EF4-FFF2-40B4-BE49-F238E27FC236}">
                    <a16:creationId xmlns:a16="http://schemas.microsoft.com/office/drawing/2014/main" id="{1061DD82-3D90-4233-85E3-14CCBF455DFE}"/>
                  </a:ext>
                </a:extLst>
              </p:cNvPr>
              <p:cNvGrpSpPr/>
              <p:nvPr/>
            </p:nvGrpSpPr>
            <p:grpSpPr>
              <a:xfrm>
                <a:off x="3152" y="3748"/>
                <a:ext cx="272" cy="363"/>
                <a:chOff x="4468" y="3294"/>
                <a:chExt cx="272" cy="363"/>
              </a:xfrm>
            </p:grpSpPr>
            <p:sp>
              <p:nvSpPr>
                <p:cNvPr id="38" name="AutoShape 30">
                  <a:extLst>
                    <a:ext uri="{FF2B5EF4-FFF2-40B4-BE49-F238E27FC236}">
                      <a16:creationId xmlns:a16="http://schemas.microsoft.com/office/drawing/2014/main" id="{5E1C5392-EE65-4A06-9BCE-6B588C2602C4}"/>
                    </a:ext>
                  </a:extLst>
                </p:cNvPr>
                <p:cNvSpPr/>
                <p:nvPr/>
              </p:nvSpPr>
              <p:spPr>
                <a:xfrm>
                  <a:off x="4513" y="3385"/>
                  <a:ext cx="182" cy="181"/>
                </a:xfrm>
                <a:prstGeom prst="flowChartConnector">
                  <a:avLst/>
                </a:prstGeom>
                <a:solidFill>
                  <a:schemeClr val="tx1">
                    <a:alpha val="0"/>
                  </a:schemeClr>
                </a:solidFill>
                <a:ln w="9525" cap="flat" cmpd="sng">
                  <a:solidFill>
                    <a:schemeClr val="bg2"/>
                  </a:solidFill>
                  <a:prstDash val="solid"/>
                  <a:headEnd type="none" w="med" len="med"/>
                  <a:tailEnd type="none" w="med" len="med"/>
                </a:ln>
              </p:spPr>
              <p:txBody>
                <a:bodyPr wrap="none" anchor="ctr" anchorCtr="0"/>
                <a:lstStyle/>
                <a:p>
                  <a:pPr eaLnBrk="1" hangingPunct="1"/>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Line 31">
                  <a:extLst>
                    <a:ext uri="{FF2B5EF4-FFF2-40B4-BE49-F238E27FC236}">
                      <a16:creationId xmlns:a16="http://schemas.microsoft.com/office/drawing/2014/main" id="{0C823631-74C4-4958-A7B5-733EA63B3EA0}"/>
                    </a:ext>
                  </a:extLst>
                </p:cNvPr>
                <p:cNvSpPr/>
                <p:nvPr/>
              </p:nvSpPr>
              <p:spPr>
                <a:xfrm flipH="1">
                  <a:off x="4468" y="3294"/>
                  <a:ext cx="272" cy="363"/>
                </a:xfrm>
                <a:prstGeom prst="line">
                  <a:avLst/>
                </a:prstGeom>
                <a:ln w="9525" cap="flat" cmpd="sng">
                  <a:solidFill>
                    <a:schemeClr val="bg2"/>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2" name="Line 32">
                <a:extLst>
                  <a:ext uri="{FF2B5EF4-FFF2-40B4-BE49-F238E27FC236}">
                    <a16:creationId xmlns:a16="http://schemas.microsoft.com/office/drawing/2014/main" id="{8F5DA49C-FAF1-4A0D-82EA-AE4D66B93160}"/>
                  </a:ext>
                </a:extLst>
              </p:cNvPr>
              <p:cNvSpPr/>
              <p:nvPr/>
            </p:nvSpPr>
            <p:spPr>
              <a:xfrm>
                <a:off x="2835" y="3884"/>
                <a:ext cx="0" cy="272"/>
              </a:xfrm>
              <a:prstGeom prst="line">
                <a:avLst/>
              </a:prstGeom>
              <a:ln w="9525" cap="flat" cmpd="sng">
                <a:solidFill>
                  <a:schemeClr val="bg2"/>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Line 33">
                <a:extLst>
                  <a:ext uri="{FF2B5EF4-FFF2-40B4-BE49-F238E27FC236}">
                    <a16:creationId xmlns:a16="http://schemas.microsoft.com/office/drawing/2014/main" id="{007DF2EC-491D-40C5-B67F-8C5A153A7D8E}"/>
                  </a:ext>
                </a:extLst>
              </p:cNvPr>
              <p:cNvSpPr/>
              <p:nvPr/>
            </p:nvSpPr>
            <p:spPr>
              <a:xfrm>
                <a:off x="3061" y="3657"/>
                <a:ext cx="227" cy="0"/>
              </a:xfrm>
              <a:prstGeom prst="line">
                <a:avLst/>
              </a:prstGeom>
              <a:ln w="9525" cap="flat" cmpd="sng">
                <a:solidFill>
                  <a:schemeClr val="bg2"/>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Line 34">
                <a:extLst>
                  <a:ext uri="{FF2B5EF4-FFF2-40B4-BE49-F238E27FC236}">
                    <a16:creationId xmlns:a16="http://schemas.microsoft.com/office/drawing/2014/main" id="{AE3ABB1D-9CFF-4417-8B54-1836AB559FA9}"/>
                  </a:ext>
                </a:extLst>
              </p:cNvPr>
              <p:cNvSpPr/>
              <p:nvPr/>
            </p:nvSpPr>
            <p:spPr>
              <a:xfrm>
                <a:off x="3288" y="3657"/>
                <a:ext cx="0" cy="181"/>
              </a:xfrm>
              <a:prstGeom prst="line">
                <a:avLst/>
              </a:prstGeom>
              <a:ln w="9525" cap="flat" cmpd="sng">
                <a:solidFill>
                  <a:schemeClr val="bg2"/>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 name="Line 35">
                <a:extLst>
                  <a:ext uri="{FF2B5EF4-FFF2-40B4-BE49-F238E27FC236}">
                    <a16:creationId xmlns:a16="http://schemas.microsoft.com/office/drawing/2014/main" id="{2284CE64-80A7-455D-AD4B-C7FFEFBAA107}"/>
                  </a:ext>
                </a:extLst>
              </p:cNvPr>
              <p:cNvSpPr/>
              <p:nvPr/>
            </p:nvSpPr>
            <p:spPr>
              <a:xfrm flipH="1">
                <a:off x="3287" y="4020"/>
                <a:ext cx="1" cy="136"/>
              </a:xfrm>
              <a:prstGeom prst="line">
                <a:avLst/>
              </a:prstGeom>
              <a:ln w="9525" cap="flat" cmpd="sng">
                <a:solidFill>
                  <a:schemeClr val="bg2"/>
                </a:solidFill>
                <a:prstDash val="solid"/>
                <a:headEnd type="none" w="med" len="med"/>
                <a:tailEnd type="none" w="med" len="med"/>
              </a:ln>
            </p:spPr>
            <p:txBody>
              <a:bodyPr/>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Line 36">
                <a:extLst>
                  <a:ext uri="{FF2B5EF4-FFF2-40B4-BE49-F238E27FC236}">
                    <a16:creationId xmlns:a16="http://schemas.microsoft.com/office/drawing/2014/main" id="{6FFA8C16-EFD6-4339-BFE8-C106589070BC}"/>
                  </a:ext>
                </a:extLst>
              </p:cNvPr>
              <p:cNvSpPr/>
              <p:nvPr/>
            </p:nvSpPr>
            <p:spPr>
              <a:xfrm>
                <a:off x="2835" y="4156"/>
                <a:ext cx="1043" cy="0"/>
              </a:xfrm>
              <a:prstGeom prst="line">
                <a:avLst/>
              </a:prstGeom>
              <a:ln w="9525" cap="flat" cmpd="sng">
                <a:solidFill>
                  <a:schemeClr val="bg2"/>
                </a:solidFill>
                <a:prstDash val="solid"/>
                <a:headEnd type="none" w="med" len="med"/>
                <a:tailEnd type="triangle" w="med" len="med"/>
              </a:ln>
            </p:spPr>
            <p:txBody>
              <a:bodyPr/>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Line 37">
                <a:extLst>
                  <a:ext uri="{FF2B5EF4-FFF2-40B4-BE49-F238E27FC236}">
                    <a16:creationId xmlns:a16="http://schemas.microsoft.com/office/drawing/2014/main" id="{24FBADF8-A2AC-4EF7-8462-69D5C146D0E2}"/>
                  </a:ext>
                </a:extLst>
              </p:cNvPr>
              <p:cNvSpPr/>
              <p:nvPr/>
            </p:nvSpPr>
            <p:spPr>
              <a:xfrm>
                <a:off x="1020" y="3128"/>
                <a:ext cx="635" cy="0"/>
              </a:xfrm>
              <a:prstGeom prst="line">
                <a:avLst/>
              </a:prstGeom>
              <a:ln w="9525" cap="flat" cmpd="sng">
                <a:solidFill>
                  <a:schemeClr val="bg2"/>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9" name="Text Box 38">
              <a:extLst>
                <a:ext uri="{FF2B5EF4-FFF2-40B4-BE49-F238E27FC236}">
                  <a16:creationId xmlns:a16="http://schemas.microsoft.com/office/drawing/2014/main" id="{82262DC9-2B1D-4DC3-855B-75E2C39504DF}"/>
                </a:ext>
              </a:extLst>
            </p:cNvPr>
            <p:cNvSpPr txBox="1"/>
            <p:nvPr/>
          </p:nvSpPr>
          <p:spPr>
            <a:xfrm>
              <a:off x="2058581" y="3917840"/>
              <a:ext cx="892558" cy="400110"/>
            </a:xfrm>
            <a:prstGeom prst="rect">
              <a:avLst/>
            </a:prstGeom>
            <a:noFill/>
            <a:ln w="9525">
              <a:noFill/>
            </a:ln>
          </p:spPr>
          <p:txBody>
            <a:bodyPr wrap="square">
              <a:spAutoFit/>
            </a:bodyPr>
            <a:lstStyle/>
            <a:p>
              <a:pPr eaLnBrk="1" hangingPunct="1"/>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ABC</a:t>
              </a:r>
            </a:p>
          </p:txBody>
        </p:sp>
        <p:sp>
          <p:nvSpPr>
            <p:cNvPr id="10" name="Text Box 39">
              <a:extLst>
                <a:ext uri="{FF2B5EF4-FFF2-40B4-BE49-F238E27FC236}">
                  <a16:creationId xmlns:a16="http://schemas.microsoft.com/office/drawing/2014/main" id="{9E757A0D-E5F4-4319-9C7A-9AD8E8440F11}"/>
                </a:ext>
              </a:extLst>
            </p:cNvPr>
            <p:cNvSpPr txBox="1"/>
            <p:nvPr/>
          </p:nvSpPr>
          <p:spPr>
            <a:xfrm>
              <a:off x="3469061" y="2870944"/>
              <a:ext cx="663575" cy="396875"/>
            </a:xfrm>
            <a:prstGeom prst="rect">
              <a:avLst/>
            </a:prstGeom>
            <a:noFill/>
            <a:ln w="9525">
              <a:noFill/>
            </a:ln>
          </p:spPr>
          <p:txBody>
            <a:bodyPr wrap="square">
              <a:spAutoFit/>
            </a:bodyPr>
            <a:lstStyle/>
            <a:p>
              <a:pPr eaLnBrk="1" hangingPunct="1"/>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AB  </a:t>
              </a:r>
            </a:p>
          </p:txBody>
        </p:sp>
        <p:sp>
          <p:nvSpPr>
            <p:cNvPr id="11" name="Text Box 40">
              <a:extLst>
                <a:ext uri="{FF2B5EF4-FFF2-40B4-BE49-F238E27FC236}">
                  <a16:creationId xmlns:a16="http://schemas.microsoft.com/office/drawing/2014/main" id="{CE019CA8-D285-43EF-81DC-911BE22F0072}"/>
                </a:ext>
              </a:extLst>
            </p:cNvPr>
            <p:cNvSpPr txBox="1"/>
            <p:nvPr/>
          </p:nvSpPr>
          <p:spPr>
            <a:xfrm>
              <a:off x="3563914" y="5291087"/>
              <a:ext cx="677863" cy="396875"/>
            </a:xfrm>
            <a:prstGeom prst="rect">
              <a:avLst/>
            </a:prstGeom>
            <a:noFill/>
            <a:ln w="9525">
              <a:noFill/>
            </a:ln>
          </p:spPr>
          <p:txBody>
            <a:bodyPr wrap="square">
              <a:spAutoFit/>
            </a:bodyPr>
            <a:lstStyle/>
            <a:p>
              <a:pPr eaLnBrk="1" hangingPunct="1"/>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BC  </a:t>
              </a:r>
            </a:p>
          </p:txBody>
        </p:sp>
      </p:grpSp>
      <p:grpSp>
        <p:nvGrpSpPr>
          <p:cNvPr id="42" name="Group 2">
            <a:extLst>
              <a:ext uri="{FF2B5EF4-FFF2-40B4-BE49-F238E27FC236}">
                <a16:creationId xmlns:a16="http://schemas.microsoft.com/office/drawing/2014/main" id="{89BD0AB0-3EAA-4670-B7E0-102AC766C778}"/>
              </a:ext>
            </a:extLst>
          </p:cNvPr>
          <p:cNvGrpSpPr/>
          <p:nvPr/>
        </p:nvGrpSpPr>
        <p:grpSpPr>
          <a:xfrm>
            <a:off x="5079874" y="2276375"/>
            <a:ext cx="3897314" cy="3744913"/>
            <a:chOff x="1837" y="1933"/>
            <a:chExt cx="2455" cy="2359"/>
          </a:xfrm>
        </p:grpSpPr>
        <p:sp>
          <p:nvSpPr>
            <p:cNvPr id="43" name="AutoShape 3">
              <a:extLst>
                <a:ext uri="{FF2B5EF4-FFF2-40B4-BE49-F238E27FC236}">
                  <a16:creationId xmlns:a16="http://schemas.microsoft.com/office/drawing/2014/main" id="{98A2387A-76D7-4ABA-8DE1-A8A04651DCB0}"/>
                </a:ext>
              </a:extLst>
            </p:cNvPr>
            <p:cNvSpPr/>
            <p:nvPr/>
          </p:nvSpPr>
          <p:spPr>
            <a:xfrm>
              <a:off x="2608" y="2296"/>
              <a:ext cx="453" cy="1570"/>
            </a:xfrm>
            <a:prstGeom prst="roundRect">
              <a:avLst>
                <a:gd name="adj" fmla="val 16667"/>
              </a:avLst>
            </a:prstGeom>
            <a:noFill/>
            <a:ln w="9525" cap="flat" cmpd="sng">
              <a:solidFill>
                <a:schemeClr val="bg2"/>
              </a:solidFill>
              <a:prstDash val="solid"/>
              <a:headEnd type="none" w="med" len="med"/>
              <a:tailEnd type="none" w="med" len="med"/>
            </a:ln>
          </p:spPr>
          <p:txBody>
            <a:bodyPr wrap="none" anchor="ctr" anchorCtr="0"/>
            <a:lstStyle/>
            <a:p>
              <a:pPr algn="ctr" eaLnBrk="1" hangingPunct="1"/>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Line 4">
              <a:extLst>
                <a:ext uri="{FF2B5EF4-FFF2-40B4-BE49-F238E27FC236}">
                  <a16:creationId xmlns:a16="http://schemas.microsoft.com/office/drawing/2014/main" id="{A1888FC2-7D3F-4EEB-8311-513F76B70985}"/>
                </a:ext>
              </a:extLst>
            </p:cNvPr>
            <p:cNvSpPr/>
            <p:nvPr/>
          </p:nvSpPr>
          <p:spPr>
            <a:xfrm>
              <a:off x="3061" y="2432"/>
              <a:ext cx="963" cy="0"/>
            </a:xfrm>
            <a:prstGeom prst="line">
              <a:avLst/>
            </a:prstGeom>
            <a:ln w="9525" cap="flat" cmpd="sng">
              <a:solidFill>
                <a:schemeClr val="bg2"/>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5" name="Line 5">
              <a:extLst>
                <a:ext uri="{FF2B5EF4-FFF2-40B4-BE49-F238E27FC236}">
                  <a16:creationId xmlns:a16="http://schemas.microsoft.com/office/drawing/2014/main" id="{E90F9B6C-E2E1-4C01-8EC2-EC87FF6AFE80}"/>
                </a:ext>
              </a:extLst>
            </p:cNvPr>
            <p:cNvSpPr/>
            <p:nvPr/>
          </p:nvSpPr>
          <p:spPr>
            <a:xfrm>
              <a:off x="3061" y="3113"/>
              <a:ext cx="963" cy="0"/>
            </a:xfrm>
            <a:prstGeom prst="line">
              <a:avLst/>
            </a:prstGeom>
            <a:ln w="9525" cap="flat" cmpd="sng">
              <a:solidFill>
                <a:schemeClr val="bg2"/>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6" name="Line 6">
              <a:extLst>
                <a:ext uri="{FF2B5EF4-FFF2-40B4-BE49-F238E27FC236}">
                  <a16:creationId xmlns:a16="http://schemas.microsoft.com/office/drawing/2014/main" id="{9DD0DF90-4676-4BC2-A636-F02CE4EB6444}"/>
                </a:ext>
              </a:extLst>
            </p:cNvPr>
            <p:cNvSpPr/>
            <p:nvPr/>
          </p:nvSpPr>
          <p:spPr>
            <a:xfrm flipV="1">
              <a:off x="2835" y="2069"/>
              <a:ext cx="0" cy="227"/>
            </a:xfrm>
            <a:prstGeom prst="line">
              <a:avLst/>
            </a:prstGeom>
            <a:ln w="9525" cap="flat" cmpd="sng">
              <a:solidFill>
                <a:schemeClr val="bg2"/>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Line 7">
              <a:extLst>
                <a:ext uri="{FF2B5EF4-FFF2-40B4-BE49-F238E27FC236}">
                  <a16:creationId xmlns:a16="http://schemas.microsoft.com/office/drawing/2014/main" id="{3B456329-0D78-4BAE-8A53-23B3118C3737}"/>
                </a:ext>
              </a:extLst>
            </p:cNvPr>
            <p:cNvSpPr/>
            <p:nvPr/>
          </p:nvSpPr>
          <p:spPr>
            <a:xfrm>
              <a:off x="2835" y="2069"/>
              <a:ext cx="408" cy="0"/>
            </a:xfrm>
            <a:prstGeom prst="line">
              <a:avLst/>
            </a:prstGeom>
            <a:ln w="9525" cap="flat" cmpd="sng">
              <a:solidFill>
                <a:schemeClr val="bg2"/>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8" name="Group 8">
              <a:extLst>
                <a:ext uri="{FF2B5EF4-FFF2-40B4-BE49-F238E27FC236}">
                  <a16:creationId xmlns:a16="http://schemas.microsoft.com/office/drawing/2014/main" id="{DB260D26-6687-4291-ABC4-C8961CB9C207}"/>
                </a:ext>
              </a:extLst>
            </p:cNvPr>
            <p:cNvGrpSpPr/>
            <p:nvPr/>
          </p:nvGrpSpPr>
          <p:grpSpPr>
            <a:xfrm>
              <a:off x="3152" y="1933"/>
              <a:ext cx="362" cy="272"/>
              <a:chOff x="4332" y="1933"/>
              <a:chExt cx="362" cy="272"/>
            </a:xfrm>
          </p:grpSpPr>
          <p:sp>
            <p:nvSpPr>
              <p:cNvPr id="67" name="AutoShape 9">
                <a:extLst>
                  <a:ext uri="{FF2B5EF4-FFF2-40B4-BE49-F238E27FC236}">
                    <a16:creationId xmlns:a16="http://schemas.microsoft.com/office/drawing/2014/main" id="{C0AAE779-C167-42D1-BBC0-B0809D807941}"/>
                  </a:ext>
                </a:extLst>
              </p:cNvPr>
              <p:cNvSpPr/>
              <p:nvPr/>
            </p:nvSpPr>
            <p:spPr>
              <a:xfrm>
                <a:off x="4422" y="1979"/>
                <a:ext cx="182" cy="181"/>
              </a:xfrm>
              <a:prstGeom prst="flowChartConnector">
                <a:avLst/>
              </a:prstGeom>
              <a:solidFill>
                <a:schemeClr val="tx1">
                  <a:alpha val="0"/>
                </a:schemeClr>
              </a:solidFill>
              <a:ln w="9525" cap="flat" cmpd="sng">
                <a:solidFill>
                  <a:schemeClr val="bg2"/>
                </a:solidFill>
                <a:prstDash val="solid"/>
                <a:headEnd type="none" w="med" len="med"/>
                <a:tailEnd type="none" w="med" len="med"/>
              </a:ln>
            </p:spPr>
            <p:txBody>
              <a:bodyPr wrap="none" anchor="ctr" anchorCtr="0"/>
              <a:lstStyle/>
              <a:p>
                <a:pPr algn="ctr" eaLnBrk="1" hangingPunct="1"/>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8" name="Line 10">
                <a:extLst>
                  <a:ext uri="{FF2B5EF4-FFF2-40B4-BE49-F238E27FC236}">
                    <a16:creationId xmlns:a16="http://schemas.microsoft.com/office/drawing/2014/main" id="{A2706CEA-A825-44A1-9985-95500D7029B0}"/>
                  </a:ext>
                </a:extLst>
              </p:cNvPr>
              <p:cNvSpPr/>
              <p:nvPr/>
            </p:nvSpPr>
            <p:spPr>
              <a:xfrm flipV="1">
                <a:off x="4332" y="1933"/>
                <a:ext cx="362" cy="272"/>
              </a:xfrm>
              <a:prstGeom prst="line">
                <a:avLst/>
              </a:prstGeom>
              <a:ln w="9525" cap="flat" cmpd="sng">
                <a:solidFill>
                  <a:schemeClr val="bg2"/>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49" name="Line 11">
              <a:extLst>
                <a:ext uri="{FF2B5EF4-FFF2-40B4-BE49-F238E27FC236}">
                  <a16:creationId xmlns:a16="http://schemas.microsoft.com/office/drawing/2014/main" id="{1A80B8BA-C8E9-4AEC-9AF4-F60A3638CFAC}"/>
                </a:ext>
              </a:extLst>
            </p:cNvPr>
            <p:cNvSpPr/>
            <p:nvPr/>
          </p:nvSpPr>
          <p:spPr>
            <a:xfrm>
              <a:off x="3560" y="2069"/>
              <a:ext cx="0" cy="363"/>
            </a:xfrm>
            <a:prstGeom prst="line">
              <a:avLst/>
            </a:prstGeom>
            <a:ln w="9525" cap="flat" cmpd="sng">
              <a:solidFill>
                <a:schemeClr val="bg2"/>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0" name="Group 12">
              <a:extLst>
                <a:ext uri="{FF2B5EF4-FFF2-40B4-BE49-F238E27FC236}">
                  <a16:creationId xmlns:a16="http://schemas.microsoft.com/office/drawing/2014/main" id="{2DF417B3-0C22-4EB0-828F-47A7EDF35D54}"/>
                </a:ext>
              </a:extLst>
            </p:cNvPr>
            <p:cNvGrpSpPr/>
            <p:nvPr/>
          </p:nvGrpSpPr>
          <p:grpSpPr>
            <a:xfrm>
              <a:off x="3152" y="3748"/>
              <a:ext cx="272" cy="363"/>
              <a:chOff x="4468" y="3294"/>
              <a:chExt cx="272" cy="363"/>
            </a:xfrm>
          </p:grpSpPr>
          <p:sp>
            <p:nvSpPr>
              <p:cNvPr id="65" name="AutoShape 13">
                <a:extLst>
                  <a:ext uri="{FF2B5EF4-FFF2-40B4-BE49-F238E27FC236}">
                    <a16:creationId xmlns:a16="http://schemas.microsoft.com/office/drawing/2014/main" id="{03A59885-B2D0-4DC8-A94A-521BBB0FA2D5}"/>
                  </a:ext>
                </a:extLst>
              </p:cNvPr>
              <p:cNvSpPr/>
              <p:nvPr/>
            </p:nvSpPr>
            <p:spPr>
              <a:xfrm>
                <a:off x="4513" y="3385"/>
                <a:ext cx="182" cy="181"/>
              </a:xfrm>
              <a:prstGeom prst="flowChartConnector">
                <a:avLst/>
              </a:prstGeom>
              <a:solidFill>
                <a:schemeClr val="tx1">
                  <a:alpha val="0"/>
                </a:schemeClr>
              </a:solidFill>
              <a:ln w="9525" cap="flat" cmpd="sng">
                <a:solidFill>
                  <a:schemeClr val="bg2"/>
                </a:solidFill>
                <a:prstDash val="solid"/>
                <a:headEnd type="none" w="med" len="med"/>
                <a:tailEnd type="none" w="med" len="med"/>
              </a:ln>
            </p:spPr>
            <p:txBody>
              <a:bodyPr wrap="none" anchor="ctr" anchorCtr="0"/>
              <a:lstStyle/>
              <a:p>
                <a:pPr algn="ctr" eaLnBrk="1" hangingPunct="1"/>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Line 14">
                <a:extLst>
                  <a:ext uri="{FF2B5EF4-FFF2-40B4-BE49-F238E27FC236}">
                    <a16:creationId xmlns:a16="http://schemas.microsoft.com/office/drawing/2014/main" id="{5A0B312C-579F-4D9D-B60D-35E581E4C137}"/>
                  </a:ext>
                </a:extLst>
              </p:cNvPr>
              <p:cNvSpPr/>
              <p:nvPr/>
            </p:nvSpPr>
            <p:spPr>
              <a:xfrm flipH="1">
                <a:off x="4468" y="3294"/>
                <a:ext cx="272" cy="363"/>
              </a:xfrm>
              <a:prstGeom prst="line">
                <a:avLst/>
              </a:prstGeom>
              <a:ln w="9525" cap="flat" cmpd="sng">
                <a:solidFill>
                  <a:schemeClr val="bg2"/>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1" name="Line 15">
              <a:extLst>
                <a:ext uri="{FF2B5EF4-FFF2-40B4-BE49-F238E27FC236}">
                  <a16:creationId xmlns:a16="http://schemas.microsoft.com/office/drawing/2014/main" id="{04193423-C592-4418-8FF5-648DCEB6A4E0}"/>
                </a:ext>
              </a:extLst>
            </p:cNvPr>
            <p:cNvSpPr/>
            <p:nvPr/>
          </p:nvSpPr>
          <p:spPr>
            <a:xfrm>
              <a:off x="2835" y="3866"/>
              <a:ext cx="0" cy="290"/>
            </a:xfrm>
            <a:prstGeom prst="line">
              <a:avLst/>
            </a:prstGeom>
            <a:ln w="9525" cap="flat" cmpd="sng">
              <a:solidFill>
                <a:schemeClr val="bg2"/>
              </a:solidFill>
              <a:prstDash val="solid"/>
              <a:headEnd type="none" w="med" len="med"/>
              <a:tailEnd type="none" w="med" len="med"/>
            </a:ln>
          </p:spPr>
          <p:txBody>
            <a:bodyPr/>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Line 16">
              <a:extLst>
                <a:ext uri="{FF2B5EF4-FFF2-40B4-BE49-F238E27FC236}">
                  <a16:creationId xmlns:a16="http://schemas.microsoft.com/office/drawing/2014/main" id="{F748E43C-BF1A-4729-AD4F-C290F37D2574}"/>
                </a:ext>
              </a:extLst>
            </p:cNvPr>
            <p:cNvSpPr/>
            <p:nvPr/>
          </p:nvSpPr>
          <p:spPr>
            <a:xfrm>
              <a:off x="3061" y="3657"/>
              <a:ext cx="227" cy="0"/>
            </a:xfrm>
            <a:prstGeom prst="line">
              <a:avLst/>
            </a:prstGeom>
            <a:ln w="9525" cap="flat" cmpd="sng">
              <a:solidFill>
                <a:schemeClr val="bg2"/>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3" name="Line 17">
              <a:extLst>
                <a:ext uri="{FF2B5EF4-FFF2-40B4-BE49-F238E27FC236}">
                  <a16:creationId xmlns:a16="http://schemas.microsoft.com/office/drawing/2014/main" id="{5DC863C0-CCED-431B-A23D-536267F78981}"/>
                </a:ext>
              </a:extLst>
            </p:cNvPr>
            <p:cNvSpPr/>
            <p:nvPr/>
          </p:nvSpPr>
          <p:spPr>
            <a:xfrm>
              <a:off x="3288" y="3657"/>
              <a:ext cx="0" cy="181"/>
            </a:xfrm>
            <a:prstGeom prst="line">
              <a:avLst/>
            </a:prstGeom>
            <a:ln w="9525" cap="flat" cmpd="sng">
              <a:solidFill>
                <a:schemeClr val="bg2"/>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4" name="Line 18">
              <a:extLst>
                <a:ext uri="{FF2B5EF4-FFF2-40B4-BE49-F238E27FC236}">
                  <a16:creationId xmlns:a16="http://schemas.microsoft.com/office/drawing/2014/main" id="{30D1F6BB-86C6-462C-88E7-4B63DBAA2A35}"/>
                </a:ext>
              </a:extLst>
            </p:cNvPr>
            <p:cNvSpPr/>
            <p:nvPr/>
          </p:nvSpPr>
          <p:spPr>
            <a:xfrm flipH="1">
              <a:off x="3288" y="4020"/>
              <a:ext cx="0" cy="136"/>
            </a:xfrm>
            <a:prstGeom prst="line">
              <a:avLst/>
            </a:prstGeom>
            <a:ln w="9525" cap="flat" cmpd="sng">
              <a:solidFill>
                <a:schemeClr val="bg2"/>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5" name="Line 19">
              <a:extLst>
                <a:ext uri="{FF2B5EF4-FFF2-40B4-BE49-F238E27FC236}">
                  <a16:creationId xmlns:a16="http://schemas.microsoft.com/office/drawing/2014/main" id="{9A2C88E0-0327-4B17-9207-62F5D38E30CB}"/>
                </a:ext>
              </a:extLst>
            </p:cNvPr>
            <p:cNvSpPr/>
            <p:nvPr/>
          </p:nvSpPr>
          <p:spPr>
            <a:xfrm>
              <a:off x="2835" y="4156"/>
              <a:ext cx="1189" cy="0"/>
            </a:xfrm>
            <a:prstGeom prst="line">
              <a:avLst/>
            </a:prstGeom>
            <a:ln w="9525" cap="flat" cmpd="sng">
              <a:solidFill>
                <a:schemeClr val="bg2"/>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6" name="Line 20">
              <a:extLst>
                <a:ext uri="{FF2B5EF4-FFF2-40B4-BE49-F238E27FC236}">
                  <a16:creationId xmlns:a16="http://schemas.microsoft.com/office/drawing/2014/main" id="{66E545FF-6694-47CC-A9F4-92510BB9ABF9}"/>
                </a:ext>
              </a:extLst>
            </p:cNvPr>
            <p:cNvSpPr/>
            <p:nvPr/>
          </p:nvSpPr>
          <p:spPr>
            <a:xfrm flipV="1">
              <a:off x="1837" y="3067"/>
              <a:ext cx="771" cy="0"/>
            </a:xfrm>
            <a:prstGeom prst="line">
              <a:avLst/>
            </a:prstGeom>
            <a:ln w="9525" cap="flat" cmpd="sng">
              <a:solidFill>
                <a:schemeClr val="bg2"/>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7" name="Line 21">
              <a:extLst>
                <a:ext uri="{FF2B5EF4-FFF2-40B4-BE49-F238E27FC236}">
                  <a16:creationId xmlns:a16="http://schemas.microsoft.com/office/drawing/2014/main" id="{BC3718F6-1A99-4FD7-897A-E94838FA15A6}"/>
                </a:ext>
              </a:extLst>
            </p:cNvPr>
            <p:cNvSpPr/>
            <p:nvPr/>
          </p:nvSpPr>
          <p:spPr>
            <a:xfrm>
              <a:off x="2852" y="2612"/>
              <a:ext cx="0" cy="952"/>
            </a:xfrm>
            <a:prstGeom prst="line">
              <a:avLst/>
            </a:prstGeom>
            <a:ln w="9525" cap="flat" cmpd="sng">
              <a:solidFill>
                <a:schemeClr val="bg2"/>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8" name="Text Box 22">
              <a:extLst>
                <a:ext uri="{FF2B5EF4-FFF2-40B4-BE49-F238E27FC236}">
                  <a16:creationId xmlns:a16="http://schemas.microsoft.com/office/drawing/2014/main" id="{1E7BF73B-5286-4C96-A0A2-453947DE5F81}"/>
                </a:ext>
              </a:extLst>
            </p:cNvPr>
            <p:cNvSpPr txBox="1"/>
            <p:nvPr/>
          </p:nvSpPr>
          <p:spPr>
            <a:xfrm>
              <a:off x="1947" y="2834"/>
              <a:ext cx="457" cy="252"/>
            </a:xfrm>
            <a:prstGeom prst="rect">
              <a:avLst/>
            </a:prstGeom>
            <a:noFill/>
            <a:ln w="9525">
              <a:noFill/>
            </a:ln>
          </p:spPr>
          <p:txBody>
            <a:bodyPr wrap="none">
              <a:spAutoFit/>
            </a:bodyPr>
            <a:lstStyle/>
            <a:p>
              <a:pPr algn="ctr" eaLnBrk="1" hangingPunct="1"/>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ABC</a:t>
              </a:r>
            </a:p>
          </p:txBody>
        </p:sp>
        <p:sp>
          <p:nvSpPr>
            <p:cNvPr id="59" name="Text Box 23">
              <a:extLst>
                <a:ext uri="{FF2B5EF4-FFF2-40B4-BE49-F238E27FC236}">
                  <a16:creationId xmlns:a16="http://schemas.microsoft.com/office/drawing/2014/main" id="{1B10A58F-CB6A-41D4-AEDE-69D2CCEF203F}"/>
                </a:ext>
              </a:extLst>
            </p:cNvPr>
            <p:cNvSpPr txBox="1"/>
            <p:nvPr/>
          </p:nvSpPr>
          <p:spPr>
            <a:xfrm>
              <a:off x="2678" y="2366"/>
              <a:ext cx="348" cy="252"/>
            </a:xfrm>
            <a:prstGeom prst="rect">
              <a:avLst/>
            </a:prstGeom>
            <a:noFill/>
            <a:ln w="9525">
              <a:noFill/>
            </a:ln>
          </p:spPr>
          <p:txBody>
            <a:bodyPr wrap="none">
              <a:spAutoFit/>
            </a:bodyPr>
            <a:lstStyle/>
            <a:p>
              <a:pPr algn="ctr" eaLnBrk="1" hangingPunct="1"/>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AB</a:t>
              </a:r>
            </a:p>
          </p:txBody>
        </p:sp>
        <p:sp>
          <p:nvSpPr>
            <p:cNvPr id="60" name="Text Box 24">
              <a:extLst>
                <a:ext uri="{FF2B5EF4-FFF2-40B4-BE49-F238E27FC236}">
                  <a16:creationId xmlns:a16="http://schemas.microsoft.com/office/drawing/2014/main" id="{DA6FC53B-20E3-4C25-91F3-2B28CBCB8D91}"/>
                </a:ext>
              </a:extLst>
            </p:cNvPr>
            <p:cNvSpPr txBox="1"/>
            <p:nvPr/>
          </p:nvSpPr>
          <p:spPr>
            <a:xfrm>
              <a:off x="2669" y="3560"/>
              <a:ext cx="335" cy="252"/>
            </a:xfrm>
            <a:prstGeom prst="rect">
              <a:avLst/>
            </a:prstGeom>
            <a:noFill/>
            <a:ln w="9525">
              <a:noFill/>
            </a:ln>
          </p:spPr>
          <p:txBody>
            <a:bodyPr wrap="none">
              <a:spAutoFit/>
            </a:bodyPr>
            <a:lstStyle/>
            <a:p>
              <a:pPr algn="ctr" eaLnBrk="1" hangingPunct="1"/>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BC</a:t>
              </a:r>
            </a:p>
          </p:txBody>
        </p:sp>
        <p:sp>
          <p:nvSpPr>
            <p:cNvPr id="61" name="Line 25">
              <a:extLst>
                <a:ext uri="{FF2B5EF4-FFF2-40B4-BE49-F238E27FC236}">
                  <a16:creationId xmlns:a16="http://schemas.microsoft.com/office/drawing/2014/main" id="{EC8D3191-03C5-49C0-B3F8-08103DE0906E}"/>
                </a:ext>
              </a:extLst>
            </p:cNvPr>
            <p:cNvSpPr/>
            <p:nvPr/>
          </p:nvSpPr>
          <p:spPr>
            <a:xfrm>
              <a:off x="3424" y="2069"/>
              <a:ext cx="136" cy="0"/>
            </a:xfrm>
            <a:prstGeom prst="line">
              <a:avLst/>
            </a:prstGeom>
            <a:ln w="9525" cap="flat" cmpd="sng">
              <a:solidFill>
                <a:schemeClr val="bg2"/>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2" name="Text Box 26">
              <a:extLst>
                <a:ext uri="{FF2B5EF4-FFF2-40B4-BE49-F238E27FC236}">
                  <a16:creationId xmlns:a16="http://schemas.microsoft.com/office/drawing/2014/main" id="{7770249B-FA15-4B10-903E-C35B68B7851B}"/>
                </a:ext>
              </a:extLst>
            </p:cNvPr>
            <p:cNvSpPr txBox="1"/>
            <p:nvPr/>
          </p:nvSpPr>
          <p:spPr>
            <a:xfrm>
              <a:off x="4011" y="2316"/>
              <a:ext cx="281" cy="252"/>
            </a:xfrm>
            <a:prstGeom prst="rect">
              <a:avLst/>
            </a:prstGeom>
            <a:noFill/>
            <a:ln w="9525">
              <a:noFill/>
            </a:ln>
          </p:spPr>
          <p:txBody>
            <a:bodyPr wrap="none">
              <a:spAutoFit/>
            </a:bodyPr>
            <a:lstStyle/>
            <a:p>
              <a:pPr algn="ctr" eaLnBrk="1" hangingPunct="1"/>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a:t>
              </a:r>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p>
          </p:txBody>
        </p:sp>
        <p:sp>
          <p:nvSpPr>
            <p:cNvPr id="63" name="Text Box 27">
              <a:extLst>
                <a:ext uri="{FF2B5EF4-FFF2-40B4-BE49-F238E27FC236}">
                  <a16:creationId xmlns:a16="http://schemas.microsoft.com/office/drawing/2014/main" id="{83D42AB8-2C9D-43F5-8E73-EF26391D3641}"/>
                </a:ext>
              </a:extLst>
            </p:cNvPr>
            <p:cNvSpPr txBox="1"/>
            <p:nvPr/>
          </p:nvSpPr>
          <p:spPr>
            <a:xfrm>
              <a:off x="4025" y="3000"/>
              <a:ext cx="252" cy="252"/>
            </a:xfrm>
            <a:prstGeom prst="rect">
              <a:avLst/>
            </a:prstGeom>
            <a:noFill/>
            <a:ln w="9525">
              <a:noFill/>
            </a:ln>
          </p:spPr>
          <p:txBody>
            <a:bodyPr wrap="square">
              <a:spAutoFit/>
            </a:bodyPr>
            <a:lstStyle/>
            <a:p>
              <a:pPr algn="ctr" eaLnBrk="1" hangingPunct="1"/>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a:t>
              </a:r>
            </a:p>
          </p:txBody>
        </p:sp>
        <p:sp>
          <p:nvSpPr>
            <p:cNvPr id="64" name="Text Box 28">
              <a:extLst>
                <a:ext uri="{FF2B5EF4-FFF2-40B4-BE49-F238E27FC236}">
                  <a16:creationId xmlns:a16="http://schemas.microsoft.com/office/drawing/2014/main" id="{C0D1867F-30C3-41EF-B004-87CFF3127EDC}"/>
                </a:ext>
              </a:extLst>
            </p:cNvPr>
            <p:cNvSpPr txBox="1"/>
            <p:nvPr/>
          </p:nvSpPr>
          <p:spPr>
            <a:xfrm>
              <a:off x="4025" y="4040"/>
              <a:ext cx="252" cy="252"/>
            </a:xfrm>
            <a:prstGeom prst="rect">
              <a:avLst/>
            </a:prstGeom>
            <a:noFill/>
            <a:ln w="9525">
              <a:noFill/>
            </a:ln>
          </p:spPr>
          <p:txBody>
            <a:bodyPr wrap="square">
              <a:spAutoFit/>
            </a:bodyPr>
            <a:lstStyle/>
            <a:p>
              <a:pPr algn="ctr" eaLnBrk="1" hangingPunct="1"/>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a:t>
              </a:r>
            </a:p>
          </p:txBody>
        </p:sp>
      </p:grpSp>
      <p:sp>
        <p:nvSpPr>
          <p:cNvPr id="69" name="Text Box 41">
            <a:extLst>
              <a:ext uri="{FF2B5EF4-FFF2-40B4-BE49-F238E27FC236}">
                <a16:creationId xmlns:a16="http://schemas.microsoft.com/office/drawing/2014/main" id="{27410A85-A38C-4CAA-ACB4-3D9523521BCD}"/>
              </a:ext>
            </a:extLst>
          </p:cNvPr>
          <p:cNvSpPr txBox="1"/>
          <p:nvPr/>
        </p:nvSpPr>
        <p:spPr>
          <a:xfrm>
            <a:off x="971600" y="6030015"/>
            <a:ext cx="3002694" cy="707886"/>
          </a:xfrm>
          <a:prstGeom prst="rect">
            <a:avLst/>
          </a:prstGeom>
          <a:noFill/>
          <a:ln w="9525">
            <a:noFill/>
          </a:ln>
        </p:spPr>
        <p:txBody>
          <a:bodyPr wrap="square">
            <a:spAutoFit/>
          </a:bodyPr>
          <a:lstStyle/>
          <a:p>
            <a:pPr algn="ctr" eaLnBrk="1" hangingPunct="1"/>
            <a:r>
              <a:rPr lang="en-US" altLang="zh-CN" sz="20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Petlyuk</a:t>
            </a: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塔</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（完全热偶塔 ）</a:t>
            </a:r>
          </a:p>
        </p:txBody>
      </p:sp>
      <p:sp>
        <p:nvSpPr>
          <p:cNvPr id="70" name="Text Box 29">
            <a:extLst>
              <a:ext uri="{FF2B5EF4-FFF2-40B4-BE49-F238E27FC236}">
                <a16:creationId xmlns:a16="http://schemas.microsoft.com/office/drawing/2014/main" id="{9A5B6192-A2CD-45C9-A75B-E26834CAB2A6}"/>
              </a:ext>
            </a:extLst>
          </p:cNvPr>
          <p:cNvSpPr txBox="1"/>
          <p:nvPr/>
        </p:nvSpPr>
        <p:spPr>
          <a:xfrm>
            <a:off x="5364088" y="6030015"/>
            <a:ext cx="3672406" cy="707886"/>
          </a:xfrm>
          <a:prstGeom prst="rect">
            <a:avLst/>
          </a:prstGeom>
          <a:noFill/>
          <a:ln w="9525">
            <a:noFill/>
          </a:ln>
        </p:spPr>
        <p:txBody>
          <a:bodyPr wrap="square">
            <a:spAutoFit/>
          </a:bodyPr>
          <a:lstStyle/>
          <a:p>
            <a:pPr algn="ctr" eaLnBrk="1" hangingPunct="1"/>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Petlyuk 塔</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（两塔在单塔壳内，隔板分开）</a:t>
            </a:r>
          </a:p>
        </p:txBody>
      </p:sp>
    </p:spTree>
    <p:extLst>
      <p:ext uri="{BB962C8B-B14F-4D97-AF65-F5344CB8AC3E}">
        <p14:creationId xmlns:p14="http://schemas.microsoft.com/office/powerpoint/2010/main" val="2912285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D0DE4789-BAF3-49A4-87F2-C1CAD169D1C7}"/>
              </a:ext>
            </a:extLst>
          </p:cNvPr>
          <p:cNvSpPr txBox="1"/>
          <p:nvPr/>
        </p:nvSpPr>
        <p:spPr>
          <a:xfrm>
            <a:off x="0" y="980728"/>
            <a:ext cx="9036496" cy="3967305"/>
          </a:xfrm>
          <a:prstGeom prst="rect">
            <a:avLst/>
          </a:prstGeom>
          <a:noFill/>
          <a:ln w="9525">
            <a:noFill/>
          </a:ln>
        </p:spPr>
        <p:txBody>
          <a:bodyPr wrap="square">
            <a:spAutoFit/>
          </a:bodyPr>
          <a:lstStyle/>
          <a:p>
            <a:pPr marL="457200" indent="-457200" algn="just" eaLnBrk="1" hangingPunct="1">
              <a:lnSpc>
                <a:spcPct val="125000"/>
              </a:lnSpc>
              <a:buFont typeface="Wingdings" panose="05000000000000000000" pitchFamily="2" charset="2"/>
              <a:buChar char="p"/>
            </a:pP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化工过程系统节能</a:t>
            </a:r>
            <a:endPar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buFont typeface="Wingdings" panose="05000000000000000000" pitchFamily="2" charset="2"/>
              <a:buChar char="l"/>
            </a:pP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夹点技术</a:t>
            </a:r>
          </a:p>
          <a:p>
            <a:pPr marL="457200" indent="-457200" algn="just" eaLnBrk="1" hangingPunct="1">
              <a:lnSpc>
                <a:spcPct val="125000"/>
              </a:lnSpc>
              <a:buFont typeface="Wingdings" panose="05000000000000000000" pitchFamily="2" charset="2"/>
              <a:buChar char="l"/>
            </a:pP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换热网络设计</a:t>
            </a:r>
          </a:p>
          <a:p>
            <a:pPr marL="457200" indent="-457200" algn="just" eaLnBrk="1" hangingPunct="1">
              <a:lnSpc>
                <a:spcPct val="125000"/>
              </a:lnSpc>
              <a:buFont typeface="Wingdings" panose="05000000000000000000" pitchFamily="2" charset="2"/>
              <a:buChar char="l"/>
            </a:pP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合理设计分离序列</a:t>
            </a:r>
            <a:endParaRPr lang="en-US" altLang="zh-CN"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buFont typeface="Wingdings" panose="05000000000000000000" pitchFamily="2" charset="2"/>
              <a:buChar char="p"/>
            </a:pP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控制节能</a:t>
            </a:r>
            <a:endPar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buFont typeface="Wingdings" panose="05000000000000000000" pitchFamily="2" charset="2"/>
              <a:buChar char="l"/>
            </a:pP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通过仪表加强计量</a:t>
            </a:r>
          </a:p>
          <a:p>
            <a:pPr marL="457200" indent="-457200" algn="just" eaLnBrk="1" hangingPunct="1">
              <a:lnSpc>
                <a:spcPct val="125000"/>
              </a:lnSpc>
              <a:buFont typeface="Wingdings" panose="05000000000000000000" pitchFamily="2" charset="2"/>
              <a:buChar char="l"/>
            </a:pP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生产过程中，控制生产始终处于最优化状态进行</a:t>
            </a:r>
            <a:endParaRPr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2">
            <a:extLst>
              <a:ext uri="{FF2B5EF4-FFF2-40B4-BE49-F238E27FC236}">
                <a16:creationId xmlns:a16="http://schemas.microsoft.com/office/drawing/2014/main" id="{A8B85712-EC95-4386-881A-B1B75FD68806}"/>
              </a:ext>
            </a:extLst>
          </p:cNvPr>
          <p:cNvSpPr>
            <a:spLocks noChangeArrowheads="1"/>
          </p:cNvSpPr>
          <p:nvPr/>
        </p:nvSpPr>
        <p:spPr bwMode="auto">
          <a:xfrm>
            <a:off x="0" y="116632"/>
            <a:ext cx="9144000" cy="646331"/>
          </a:xfrm>
          <a:prstGeom prst="rect">
            <a:avLst/>
          </a:prstGeom>
          <a:noFill/>
          <a:ln w="9525">
            <a:noFill/>
            <a:miter lim="800000"/>
          </a:ln>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200" cap="none" spc="0" normalizeH="0" baseline="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10.3 节能          </a:t>
            </a:r>
          </a:p>
        </p:txBody>
      </p:sp>
    </p:spTree>
    <p:extLst>
      <p:ext uri="{BB962C8B-B14F-4D97-AF65-F5344CB8AC3E}">
        <p14:creationId xmlns:p14="http://schemas.microsoft.com/office/powerpoint/2010/main" val="4047558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0" y="116632"/>
            <a:ext cx="9144000" cy="646331"/>
          </a:xfrm>
          <a:prstGeom prst="rect">
            <a:avLst/>
          </a:prstGeom>
          <a:noFill/>
          <a:ln w="9525">
            <a:noFill/>
            <a:miter lim="800000"/>
          </a:ln>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1200" cap="none" spc="0" normalizeH="0" baseline="0" noProof="0" dirty="0">
                <a:ln>
                  <a:noFill/>
                </a:ln>
                <a:solidFill>
                  <a:srgbClr val="0000FF"/>
                </a:solidFill>
                <a:uLnTx/>
                <a:uFillTx/>
                <a:latin typeface="微软雅黑" panose="020B0503020204020204" pitchFamily="34" charset="-122"/>
                <a:ea typeface="微软雅黑" panose="020B0503020204020204" pitchFamily="34" charset="-122"/>
                <a:sym typeface="微软雅黑" panose="020B0503020204020204" pitchFamily="34" charset="-122"/>
              </a:rPr>
              <a:t>10.1 </a:t>
            </a:r>
            <a:r>
              <a:rPr kumimoji="0" lang="zh-CN" altLang="en-US" sz="3600" b="1" i="0" u="none" strike="noStrike" kern="1200" cap="none" spc="0" normalizeH="0" baseline="0" noProof="0" dirty="0">
                <a:ln>
                  <a:noFill/>
                </a:ln>
                <a:solidFill>
                  <a:srgbClr val="0000FF"/>
                </a:solidFill>
                <a:uLnTx/>
                <a:uFillTx/>
                <a:latin typeface="微软雅黑" panose="020B0503020204020204" pitchFamily="34" charset="-122"/>
                <a:ea typeface="微软雅黑" panose="020B0503020204020204" pitchFamily="34" charset="-122"/>
                <a:sym typeface="微软雅黑" panose="020B0503020204020204" pitchFamily="34" charset="-122"/>
              </a:rPr>
              <a:t>标准与规范          </a:t>
            </a:r>
          </a:p>
        </p:txBody>
      </p:sp>
      <p:sp>
        <p:nvSpPr>
          <p:cNvPr id="4100" name="AutoShape 4"/>
          <p:cNvSpPr/>
          <p:nvPr/>
        </p:nvSpPr>
        <p:spPr>
          <a:xfrm>
            <a:off x="3419872" y="2158035"/>
            <a:ext cx="288032" cy="786024"/>
          </a:xfrm>
          <a:prstGeom prst="leftBrace">
            <a:avLst>
              <a:gd name="adj1" fmla="val 44111"/>
              <a:gd name="adj2" fmla="val 50000"/>
            </a:avLst>
          </a:prstGeom>
          <a:noFill/>
          <a:ln w="9525" cap="flat" cmpd="sng">
            <a:solidFill>
              <a:schemeClr val="bg2"/>
            </a:solidFill>
            <a:prstDash val="solid"/>
            <a:headEnd type="none" w="med" len="med"/>
            <a:tailEnd type="none" w="med" len="med"/>
          </a:ln>
        </p:spPr>
        <p:txBody>
          <a:bodyPr wrap="none" anchor="ctr" anchorCtr="0"/>
          <a:lstStyle/>
          <a:p>
            <a:pPr eaLnBrk="1" hangingPunct="1"/>
            <a:endPar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01" name="Text Box 5"/>
          <p:cNvSpPr txBox="1"/>
          <p:nvPr/>
        </p:nvSpPr>
        <p:spPr>
          <a:xfrm>
            <a:off x="1855059" y="2334106"/>
            <a:ext cx="1529586" cy="584775"/>
          </a:xfrm>
          <a:prstGeom prst="rect">
            <a:avLst/>
          </a:prstGeom>
          <a:noFill/>
          <a:ln w="9525">
            <a:noFill/>
          </a:ln>
        </p:spPr>
        <p:txBody>
          <a:bodyPr wrap="none">
            <a:spAutoFit/>
          </a:bodyPr>
          <a:lstStyle/>
          <a:p>
            <a:pPr algn="r" eaLnBrk="1" hangingPunct="1"/>
            <a:r>
              <a:rPr lang="zh-CN" altLang="en-US"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指令性 </a:t>
            </a:r>
          </a:p>
        </p:txBody>
      </p:sp>
      <p:sp>
        <p:nvSpPr>
          <p:cNvPr id="4102" name="Text Box 6"/>
          <p:cNvSpPr txBox="1"/>
          <p:nvPr/>
        </p:nvSpPr>
        <p:spPr>
          <a:xfrm>
            <a:off x="3851920" y="1917861"/>
            <a:ext cx="3392275" cy="1267206"/>
          </a:xfrm>
          <a:prstGeom prst="rect">
            <a:avLst/>
          </a:prstGeom>
          <a:noFill/>
          <a:ln w="9525">
            <a:noFill/>
          </a:ln>
        </p:spPr>
        <p:txBody>
          <a:bodyPr wrap="none">
            <a:spAutoFit/>
          </a:bodyPr>
          <a:lstStyle/>
          <a:p>
            <a:pPr marL="457200" indent="-457200" eaLnBrk="1" hangingPunct="1">
              <a:lnSpc>
                <a:spcPct val="125000"/>
              </a:lnSpc>
              <a:buFont typeface="Wingdings" panose="05000000000000000000" pitchFamily="2" charset="2"/>
              <a:buChar char="l"/>
            </a:pPr>
            <a:r>
              <a:rPr lang="zh-CN" altLang="en-US"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强制性标准</a:t>
            </a:r>
            <a:endParaRPr lang="en-US" altLang="zh-CN"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eaLnBrk="1" hangingPunct="1">
              <a:lnSpc>
                <a:spcPct val="125000"/>
              </a:lnSpc>
              <a:buFont typeface="Wingdings" panose="05000000000000000000" pitchFamily="2" charset="2"/>
              <a:buChar char="l"/>
            </a:pPr>
            <a:r>
              <a:rPr lang="zh-CN" altLang="en-US"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推荐性标准  </a:t>
            </a:r>
            <a:r>
              <a:rPr lang="en-US" altLang="zh-CN"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/T</a:t>
            </a:r>
            <a:endParaRPr lang="zh-CN" altLang="en-US"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文本框 8">
            <a:extLst>
              <a:ext uri="{FF2B5EF4-FFF2-40B4-BE49-F238E27FC236}">
                <a16:creationId xmlns:a16="http://schemas.microsoft.com/office/drawing/2014/main" id="{CB6DE9F5-76B5-4386-A0A7-469F013EE2D3}"/>
              </a:ext>
            </a:extLst>
          </p:cNvPr>
          <p:cNvSpPr txBox="1"/>
          <p:nvPr/>
        </p:nvSpPr>
        <p:spPr>
          <a:xfrm>
            <a:off x="0" y="980728"/>
            <a:ext cx="9144000" cy="584775"/>
          </a:xfrm>
          <a:prstGeom prst="rect">
            <a:avLst/>
          </a:prstGeom>
          <a:noFill/>
        </p:spPr>
        <p:txBody>
          <a:bodyPr wrap="square">
            <a:spAutoFit/>
          </a:bodyPr>
          <a:lstStyle/>
          <a:p>
            <a:pPr marL="285750" indent="-285750" eaLnBrk="1" hangingPunct="1">
              <a:buFont typeface="Wingdings" panose="05000000000000000000" pitchFamily="2" charset="2"/>
              <a:buChar char="p"/>
            </a:pP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规范与标准的分类</a:t>
            </a:r>
          </a:p>
        </p:txBody>
      </p:sp>
      <p:sp>
        <p:nvSpPr>
          <p:cNvPr id="10" name="Text Box 4">
            <a:extLst>
              <a:ext uri="{FF2B5EF4-FFF2-40B4-BE49-F238E27FC236}">
                <a16:creationId xmlns:a16="http://schemas.microsoft.com/office/drawing/2014/main" id="{15A58AA3-D32A-4371-B52C-72961BF6C8D0}"/>
              </a:ext>
            </a:extLst>
          </p:cNvPr>
          <p:cNvSpPr txBox="1"/>
          <p:nvPr/>
        </p:nvSpPr>
        <p:spPr>
          <a:xfrm>
            <a:off x="1763688" y="4781957"/>
            <a:ext cx="1620957" cy="523220"/>
          </a:xfrm>
          <a:prstGeom prst="rect">
            <a:avLst/>
          </a:prstGeom>
          <a:noFill/>
          <a:ln w="9525">
            <a:noFill/>
          </a:ln>
        </p:spPr>
        <p:txBody>
          <a:bodyPr wrap="none">
            <a:spAutoFit/>
          </a:bodyPr>
          <a:lstStyle/>
          <a:p>
            <a:pPr algn="r" eaLnBrk="1" hangingPunct="1"/>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发行单位</a:t>
            </a:r>
          </a:p>
        </p:txBody>
      </p:sp>
      <p:sp>
        <p:nvSpPr>
          <p:cNvPr id="11" name="AutoShape 4">
            <a:extLst>
              <a:ext uri="{FF2B5EF4-FFF2-40B4-BE49-F238E27FC236}">
                <a16:creationId xmlns:a16="http://schemas.microsoft.com/office/drawing/2014/main" id="{78E1B495-C613-4795-890F-E41B0C5840E5}"/>
              </a:ext>
            </a:extLst>
          </p:cNvPr>
          <p:cNvSpPr/>
          <p:nvPr/>
        </p:nvSpPr>
        <p:spPr>
          <a:xfrm>
            <a:off x="3491880" y="3939120"/>
            <a:ext cx="288032" cy="2298192"/>
          </a:xfrm>
          <a:prstGeom prst="leftBrace">
            <a:avLst>
              <a:gd name="adj1" fmla="val 44111"/>
              <a:gd name="adj2" fmla="val 50000"/>
            </a:avLst>
          </a:prstGeom>
          <a:noFill/>
          <a:ln w="9525" cap="flat" cmpd="sng">
            <a:solidFill>
              <a:schemeClr val="bg2"/>
            </a:solidFill>
            <a:prstDash val="solid"/>
            <a:headEnd type="none" w="med" len="med"/>
            <a:tailEnd type="none" w="med" len="med"/>
          </a:ln>
        </p:spPr>
        <p:txBody>
          <a:bodyPr wrap="none" anchor="ctr" anchorCtr="0"/>
          <a:lstStyle/>
          <a:p>
            <a:pPr eaLnBrk="1" hangingPunct="1"/>
            <a:endPar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Text Box 5">
            <a:extLst>
              <a:ext uri="{FF2B5EF4-FFF2-40B4-BE49-F238E27FC236}">
                <a16:creationId xmlns:a16="http://schemas.microsoft.com/office/drawing/2014/main" id="{27A9DE0A-F13A-48B7-A00F-0ACC15A3EE11}"/>
              </a:ext>
            </a:extLst>
          </p:cNvPr>
          <p:cNvSpPr txBox="1"/>
          <p:nvPr/>
        </p:nvSpPr>
        <p:spPr>
          <a:xfrm>
            <a:off x="3851920" y="3673767"/>
            <a:ext cx="4022255" cy="2736198"/>
          </a:xfrm>
          <a:prstGeom prst="rect">
            <a:avLst/>
          </a:prstGeom>
          <a:noFill/>
          <a:ln w="9525">
            <a:noFill/>
          </a:ln>
        </p:spPr>
        <p:txBody>
          <a:bodyPr wrap="none">
            <a:spAutoFit/>
          </a:bodyPr>
          <a:lstStyle/>
          <a:p>
            <a:pPr marL="457200" indent="-457200" eaLnBrk="1" hangingPunct="1">
              <a:lnSpc>
                <a:spcPct val="125000"/>
              </a:lnSpc>
              <a:buFont typeface="Wingdings" panose="05000000000000000000" pitchFamily="2" charset="2"/>
              <a:buChar char="l"/>
            </a:pP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国际标准     </a:t>
            </a:r>
            <a:r>
              <a:rPr lang="en-US" altLang="zh-CN"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ISO</a:t>
            </a:r>
          </a:p>
          <a:p>
            <a:pPr marL="457200" indent="-457200" eaLnBrk="1" hangingPunct="1">
              <a:lnSpc>
                <a:spcPct val="125000"/>
              </a:lnSpc>
              <a:buFont typeface="Wingdings" panose="05000000000000000000" pitchFamily="2" charset="2"/>
              <a:buChar char="l"/>
            </a:pP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国家标准     </a:t>
            </a:r>
            <a:r>
              <a:rPr lang="en-US" altLang="zh-CN"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GB</a:t>
            </a: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endParaRPr lang="en-US" altLang="zh-CN"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eaLnBrk="1" hangingPunct="1">
              <a:lnSpc>
                <a:spcPct val="125000"/>
              </a:lnSpc>
              <a:buFont typeface="Wingdings" panose="05000000000000000000" pitchFamily="2" charset="2"/>
              <a:buChar char="l"/>
            </a:pP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行业标准     HG   SH</a:t>
            </a:r>
            <a:endParaRPr lang="en-US" altLang="zh-CN"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eaLnBrk="1" hangingPunct="1">
              <a:lnSpc>
                <a:spcPct val="125000"/>
              </a:lnSpc>
              <a:buFont typeface="Wingdings" panose="05000000000000000000" pitchFamily="2" charset="2"/>
              <a:buChar char="l"/>
            </a:pP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地方标准     DB</a:t>
            </a:r>
            <a:endParaRPr lang="en-US" altLang="zh-CN"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eaLnBrk="1" hangingPunct="1">
              <a:lnSpc>
                <a:spcPct val="125000"/>
              </a:lnSpc>
              <a:buFont typeface="Wingdings" panose="05000000000000000000" pitchFamily="2" charset="2"/>
              <a:buChar char="l"/>
            </a:pP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企业标准     QB</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CE30FEA3-9783-4DD5-B657-E8FB57E0D341}"/>
              </a:ext>
            </a:extLst>
          </p:cNvPr>
          <p:cNvSpPr>
            <a:spLocks noChangeArrowheads="1"/>
          </p:cNvSpPr>
          <p:nvPr/>
        </p:nvSpPr>
        <p:spPr bwMode="auto">
          <a:xfrm>
            <a:off x="0" y="116632"/>
            <a:ext cx="9144000" cy="646331"/>
          </a:xfrm>
          <a:prstGeom prst="rect">
            <a:avLst/>
          </a:prstGeom>
          <a:noFill/>
          <a:ln w="9525">
            <a:noFill/>
            <a:miter lim="800000"/>
          </a:ln>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1200" cap="none" spc="0" normalizeH="0" baseline="0" noProof="0" dirty="0">
                <a:ln>
                  <a:noFill/>
                </a:ln>
                <a:solidFill>
                  <a:srgbClr val="0000FF"/>
                </a:solidFill>
                <a:uLnTx/>
                <a:uFillTx/>
                <a:latin typeface="微软雅黑" panose="020B0503020204020204" pitchFamily="34" charset="-122"/>
                <a:ea typeface="微软雅黑" panose="020B0503020204020204" pitchFamily="34" charset="-122"/>
                <a:sym typeface="微软雅黑" panose="020B0503020204020204" pitchFamily="34" charset="-122"/>
              </a:rPr>
              <a:t>10.1 </a:t>
            </a:r>
            <a:r>
              <a:rPr kumimoji="0" lang="zh-CN" altLang="en-US" sz="3600" b="1" i="0" u="none" strike="noStrike" kern="1200" cap="none" spc="0" normalizeH="0" baseline="0" noProof="0" dirty="0">
                <a:ln>
                  <a:noFill/>
                </a:ln>
                <a:solidFill>
                  <a:srgbClr val="0000FF"/>
                </a:solidFill>
                <a:uLnTx/>
                <a:uFillTx/>
                <a:latin typeface="微软雅黑" panose="020B0503020204020204" pitchFamily="34" charset="-122"/>
                <a:ea typeface="微软雅黑" panose="020B0503020204020204" pitchFamily="34" charset="-122"/>
                <a:sym typeface="微软雅黑" panose="020B0503020204020204" pitchFamily="34" charset="-122"/>
              </a:rPr>
              <a:t>标准与规范          </a:t>
            </a:r>
          </a:p>
        </p:txBody>
      </p:sp>
      <p:sp>
        <p:nvSpPr>
          <p:cNvPr id="7" name="文本框 6">
            <a:extLst>
              <a:ext uri="{FF2B5EF4-FFF2-40B4-BE49-F238E27FC236}">
                <a16:creationId xmlns:a16="http://schemas.microsoft.com/office/drawing/2014/main" id="{F3608794-BE53-42E8-B147-64652BFE0A7F}"/>
              </a:ext>
            </a:extLst>
          </p:cNvPr>
          <p:cNvSpPr txBox="1"/>
          <p:nvPr/>
        </p:nvSpPr>
        <p:spPr>
          <a:xfrm>
            <a:off x="0" y="980728"/>
            <a:ext cx="9036496" cy="4382803"/>
          </a:xfrm>
          <a:prstGeom prst="rect">
            <a:avLst/>
          </a:prstGeom>
          <a:noFill/>
        </p:spPr>
        <p:txBody>
          <a:bodyPr wrap="square">
            <a:spAutoFit/>
          </a:bodyPr>
          <a:lstStyle/>
          <a:p>
            <a:pPr marL="285750" indent="-285750" algn="just" eaLnBrk="1" hangingPunct="1">
              <a:buFont typeface="Wingdings" panose="05000000000000000000" pitchFamily="2" charset="2"/>
              <a:buChar char="p"/>
            </a:pP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常用设计规范</a:t>
            </a:r>
            <a:endPar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buFont typeface="Wingdings" panose="05000000000000000000" pitchFamily="2" charset="2"/>
              <a:buChar char="l"/>
            </a:pP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建筑设计防火规范                  </a:t>
            </a:r>
          </a:p>
          <a:p>
            <a:pPr marL="457200" indent="-457200" algn="just" eaLnBrk="1" hangingPunct="1">
              <a:lnSpc>
                <a:spcPct val="125000"/>
              </a:lnSpc>
              <a:buFont typeface="Wingdings" panose="05000000000000000000" pitchFamily="2" charset="2"/>
              <a:buChar char="l"/>
            </a:pP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石油化工企业设计防火规范                          </a:t>
            </a:r>
          </a:p>
          <a:p>
            <a:pPr marL="457200" indent="-457200" algn="just" eaLnBrk="1" hangingPunct="1">
              <a:lnSpc>
                <a:spcPct val="125000"/>
              </a:lnSpc>
              <a:buFont typeface="Wingdings" panose="05000000000000000000" pitchFamily="2" charset="2"/>
              <a:buChar char="l"/>
            </a:pP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化工工艺设计施工图内容和深度统一规定</a:t>
            </a:r>
            <a:endParaRPr lang="en-US" altLang="zh-CN"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buFont typeface="Wingdings" panose="05000000000000000000" pitchFamily="2" charset="2"/>
              <a:buChar char="p"/>
            </a:pP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常用安装、施工、试车验收规范</a:t>
            </a:r>
            <a:endPar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buFont typeface="Wingdings" panose="05000000000000000000" pitchFamily="2" charset="2"/>
              <a:buChar char="l"/>
            </a:pP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化工设备安装工程施工及验收规范（通用规定）                 </a:t>
            </a:r>
          </a:p>
          <a:p>
            <a:pPr marL="457200" indent="-457200" algn="just" eaLnBrk="1" hangingPunct="1">
              <a:lnSpc>
                <a:spcPct val="125000"/>
              </a:lnSpc>
              <a:buFont typeface="Wingdings" panose="05000000000000000000" pitchFamily="2" charset="2"/>
              <a:buChar char="l"/>
            </a:pP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工业管道工程施工及验收规范                          </a:t>
            </a:r>
          </a:p>
          <a:p>
            <a:pPr marL="457200" indent="-457200" algn="just" eaLnBrk="1" hangingPunct="1">
              <a:lnSpc>
                <a:spcPct val="125000"/>
              </a:lnSpc>
              <a:buFont typeface="Wingdings" panose="05000000000000000000" pitchFamily="2" charset="2"/>
              <a:buChar char="l"/>
            </a:pP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化学工业大、中型装置试车工作规范</a:t>
            </a:r>
            <a:endPar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3"/>
          <p:cNvSpPr>
            <a:spLocks noGrp="1"/>
          </p:cNvSpPr>
          <p:nvPr>
            <p:ph idx="1"/>
          </p:nvPr>
        </p:nvSpPr>
        <p:spPr>
          <a:xfrm>
            <a:off x="15652" y="980728"/>
            <a:ext cx="9020844" cy="2952328"/>
          </a:xfrm>
        </p:spPr>
        <p:txBody>
          <a:bodyPr vert="horz" wrap="square" lIns="91440" tIns="45720" rIns="91440" bIns="45720" anchor="t" anchorCtr="0"/>
          <a:lstStyle/>
          <a:p>
            <a:pPr marL="285750" indent="-285750" algn="just" eaLnBrk="1" hangingPunct="1">
              <a:lnSpc>
                <a:spcPct val="125000"/>
              </a:lnSpc>
              <a:spcBef>
                <a:spcPct val="0"/>
              </a:spcBef>
              <a:buClr>
                <a:srgbClr val="C00000"/>
              </a:buClr>
              <a:buSzPct val="100000"/>
              <a:buFont typeface="Wingdings" panose="05000000000000000000" pitchFamily="2" charset="2"/>
              <a:buChar char="p"/>
            </a:pPr>
            <a:r>
              <a:rPr lang="zh-CN" altLang="en-US" sz="3200" b="1" kern="12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定义</a:t>
            </a:r>
            <a:endParaRPr lang="en-US" altLang="zh-CN" sz="3200" b="1" kern="12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just" eaLnBrk="1" hangingPunct="1">
              <a:lnSpc>
                <a:spcPct val="125000"/>
              </a:lnSpc>
              <a:spcBef>
                <a:spcPct val="0"/>
              </a:spcBef>
              <a:buClr>
                <a:srgbClr val="C00000"/>
              </a:buClr>
              <a:buSzPct val="100000"/>
              <a:buNone/>
            </a:pPr>
            <a:r>
              <a:rPr lang="en-US" altLang="zh-CN" sz="3200" b="1" kern="12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800" b="1" kern="1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在过程系统性能、特点所给定的约束条件下，找出使</a:t>
            </a:r>
            <a:r>
              <a:rPr lang="zh-CN" altLang="en-US" sz="2800" b="1" kern="12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过程系统的性能指标</a:t>
            </a:r>
            <a:r>
              <a:rPr lang="zh-CN" altLang="en-US" sz="2800" b="1" kern="1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(performance index)或称</a:t>
            </a:r>
            <a:r>
              <a:rPr lang="zh-CN" altLang="en-US" sz="2800" b="1" kern="12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目标函数</a:t>
            </a:r>
            <a:r>
              <a:rPr lang="zh-CN" altLang="en-US" sz="2800" b="1" kern="1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(object function)达到最小(或最大)的设备参数和工艺变量。</a:t>
            </a:r>
            <a:endParaRPr lang="zh-CN" altLang="en-US" sz="3200" b="1" kern="1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71" name="Rectangle 5"/>
          <p:cNvSpPr/>
          <p:nvPr/>
        </p:nvSpPr>
        <p:spPr>
          <a:xfrm>
            <a:off x="0" y="116632"/>
            <a:ext cx="9144000" cy="646331"/>
          </a:xfrm>
          <a:prstGeom prst="rect">
            <a:avLst/>
          </a:prstGeom>
          <a:noFill/>
          <a:ln w="9525">
            <a:noFill/>
          </a:ln>
        </p:spPr>
        <p:txBody>
          <a:bodyPr wrap="square">
            <a:spAutoFit/>
          </a:bodyPr>
          <a:lstStyle/>
          <a:p>
            <a:pPr eaLnBrk="1" hangingPunct="1"/>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10.2 化工过程设计优化</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245F6FE0-D201-4AFD-972E-057AC5EFC7E5}"/>
              </a:ext>
            </a:extLst>
          </p:cNvPr>
          <p:cNvSpPr/>
          <p:nvPr/>
        </p:nvSpPr>
        <p:spPr>
          <a:xfrm>
            <a:off x="0" y="116632"/>
            <a:ext cx="9144000" cy="646331"/>
          </a:xfrm>
          <a:prstGeom prst="rect">
            <a:avLst/>
          </a:prstGeom>
          <a:noFill/>
          <a:ln w="9525">
            <a:noFill/>
          </a:ln>
        </p:spPr>
        <p:txBody>
          <a:bodyPr wrap="square">
            <a:spAutoFit/>
          </a:bodyPr>
          <a:lstStyle/>
          <a:p>
            <a:pPr eaLnBrk="1" hangingPunct="1"/>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10.2 化工过程设计优化</a:t>
            </a:r>
          </a:p>
        </p:txBody>
      </p:sp>
      <p:sp>
        <p:nvSpPr>
          <p:cNvPr id="9" name="文本框 8">
            <a:extLst>
              <a:ext uri="{FF2B5EF4-FFF2-40B4-BE49-F238E27FC236}">
                <a16:creationId xmlns:a16="http://schemas.microsoft.com/office/drawing/2014/main" id="{4B788151-C4B5-4713-8625-AAE8E0E101AF}"/>
              </a:ext>
            </a:extLst>
          </p:cNvPr>
          <p:cNvSpPr txBox="1"/>
          <p:nvPr/>
        </p:nvSpPr>
        <p:spPr>
          <a:xfrm>
            <a:off x="0" y="998140"/>
            <a:ext cx="9036496" cy="4512261"/>
          </a:xfrm>
          <a:prstGeom prst="rect">
            <a:avLst/>
          </a:prstGeom>
          <a:noFill/>
        </p:spPr>
        <p:txBody>
          <a:bodyPr wrap="square">
            <a:spAutoFit/>
          </a:bodyPr>
          <a:lstStyle/>
          <a:p>
            <a:pPr marL="457200" indent="-457200" algn="just">
              <a:lnSpc>
                <a:spcPct val="125000"/>
              </a:lnSpc>
              <a:buFont typeface="Wingdings" panose="05000000000000000000" pitchFamily="2" charset="2"/>
              <a:buChar char="p"/>
            </a:pP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过程优化的基本要素</a:t>
            </a:r>
            <a:endParaRPr lang="en-US" altLang="zh-CN" sz="3200" b="1"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a:lnSpc>
                <a:spcPct val="125000"/>
              </a:lnSpc>
              <a:buFont typeface="Wingdings" panose="05000000000000000000" pitchFamily="2" charset="2"/>
              <a:buChar char="l"/>
            </a:pPr>
            <a:r>
              <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目标函数</a:t>
            </a:r>
            <a:endParaRPr lang="en-US" altLang="zh-CN"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25000"/>
              </a:lnSpc>
            </a:pPr>
            <a:r>
              <a:rPr lang="en-US" altLang="zh-CN" sz="2400" b="1"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400" b="1"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又称性能函数或评价函数，是优化问题的目标。</a:t>
            </a:r>
            <a:endParaRPr lang="en-US" altLang="zh-CN" sz="2400" b="1"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a:lnSpc>
                <a:spcPct val="125000"/>
              </a:lnSpc>
              <a:buFont typeface="Wingdings" panose="05000000000000000000" pitchFamily="2" charset="2"/>
              <a:buChar char="l"/>
            </a:pPr>
            <a:r>
              <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决策变量和状态变量</a:t>
            </a:r>
            <a:endParaRPr lang="en-US" altLang="zh-CN"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marL="800100" lvl="1" indent="-342900" algn="just">
              <a:lnSpc>
                <a:spcPct val="125000"/>
              </a:lnSpc>
              <a:buFont typeface="Wingdings" panose="05000000000000000000" pitchFamily="2" charset="2"/>
              <a:buChar char="Ø"/>
            </a:pPr>
            <a:r>
              <a:rPr lang="zh-CN" altLang="en-US" sz="2000" b="1"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决策变量是过程系统的参数中被选出进行调节以改进系统性能的变量；</a:t>
            </a:r>
            <a:endParaRPr lang="en-US" altLang="zh-CN" sz="2000" b="1"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endParaRPr>
          </a:p>
          <a:p>
            <a:pPr marL="800100" lvl="1" indent="-342900" algn="just">
              <a:lnSpc>
                <a:spcPct val="125000"/>
              </a:lnSpc>
              <a:buFont typeface="Wingdings" panose="05000000000000000000" pitchFamily="2" charset="2"/>
              <a:buChar char="Ø"/>
            </a:pPr>
            <a:r>
              <a:rPr lang="zh-CN" altLang="en-US" sz="2000" b="1"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状态变量是决策变量的函数，用以进一步描述过程系统的行为或特性，是过程系统中不能自由变化的参数，服从于代表过程系统性能的那些状态方程。</a:t>
            </a:r>
            <a:endParaRPr lang="en-US" altLang="zh-CN" sz="2000" b="1"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a:lnSpc>
                <a:spcPct val="125000"/>
              </a:lnSpc>
              <a:buFont typeface="Wingdings" panose="05000000000000000000" pitchFamily="2" charset="2"/>
              <a:buChar char="l"/>
            </a:pPr>
            <a:r>
              <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约束条件</a:t>
            </a:r>
            <a:endParaRPr lang="en-US" altLang="zh-CN"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25000"/>
              </a:lnSpc>
            </a:pPr>
            <a:r>
              <a:rPr lang="zh-CN" altLang="en-US" sz="2400" b="1"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        变量的取值范围</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78FDA1C6-95B2-4C39-9B1C-96899DC6E96D}"/>
              </a:ext>
            </a:extLst>
          </p:cNvPr>
          <p:cNvSpPr/>
          <p:nvPr/>
        </p:nvSpPr>
        <p:spPr>
          <a:xfrm>
            <a:off x="0" y="116632"/>
            <a:ext cx="9144000" cy="646331"/>
          </a:xfrm>
          <a:prstGeom prst="rect">
            <a:avLst/>
          </a:prstGeom>
          <a:noFill/>
          <a:ln w="9525">
            <a:noFill/>
          </a:ln>
        </p:spPr>
        <p:txBody>
          <a:bodyPr wrap="square">
            <a:spAutoFit/>
          </a:bodyPr>
          <a:lstStyle/>
          <a:p>
            <a:pPr eaLnBrk="1" hangingPunct="1"/>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10.2 化工过程设计优化</a:t>
            </a:r>
          </a:p>
        </p:txBody>
      </p:sp>
      <p:sp>
        <p:nvSpPr>
          <p:cNvPr id="7" name="文本框 6">
            <a:extLst>
              <a:ext uri="{FF2B5EF4-FFF2-40B4-BE49-F238E27FC236}">
                <a16:creationId xmlns:a16="http://schemas.microsoft.com/office/drawing/2014/main" id="{5B52D5A1-75D4-4652-AFAA-511B5271910B}"/>
              </a:ext>
            </a:extLst>
          </p:cNvPr>
          <p:cNvSpPr txBox="1"/>
          <p:nvPr/>
        </p:nvSpPr>
        <p:spPr>
          <a:xfrm>
            <a:off x="0" y="980728"/>
            <a:ext cx="9036496" cy="2974019"/>
          </a:xfrm>
          <a:prstGeom prst="rect">
            <a:avLst/>
          </a:prstGeom>
          <a:noFill/>
        </p:spPr>
        <p:txBody>
          <a:bodyPr wrap="square">
            <a:spAutoFit/>
          </a:bodyPr>
          <a:lstStyle/>
          <a:p>
            <a:pPr marL="457200" indent="-457200" algn="just">
              <a:lnSpc>
                <a:spcPct val="125000"/>
              </a:lnSpc>
              <a:buFont typeface="Wingdings" panose="05000000000000000000" pitchFamily="2" charset="2"/>
              <a:buChar char="p"/>
            </a:pP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过程优化的类型</a:t>
            </a:r>
            <a:endPar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a:lnSpc>
                <a:spcPct val="125000"/>
              </a:lnSpc>
              <a:buFont typeface="Wingdings" panose="05000000000000000000" pitchFamily="2" charset="2"/>
              <a:buChar char="l"/>
            </a:pPr>
            <a:r>
              <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参数优化</a:t>
            </a:r>
            <a:endParaRPr lang="en-US" altLang="zh-CN"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25000"/>
              </a:lnSpc>
            </a:pPr>
            <a:r>
              <a:rPr lang="zh-CN" altLang="en-US" sz="2400" b="1"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         在已确定系统流程对其中的操作参数（如温度、压力，组成等）进行优化，满足目标函数（如费用、能耗、产量）达到最优。</a:t>
            </a:r>
            <a:endParaRPr lang="en-US" altLang="zh-CN" sz="2400" b="1"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a:lnSpc>
                <a:spcPct val="125000"/>
              </a:lnSpc>
              <a:buFont typeface="Wingdings" panose="05000000000000000000" pitchFamily="2" charset="2"/>
              <a:buChar char="l"/>
            </a:pPr>
            <a:r>
              <a:rPr lang="en-US" altLang="zh-CN"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结构优化</a:t>
            </a:r>
            <a:endParaRPr lang="en-US" altLang="zh-CN"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25000"/>
              </a:lnSpc>
            </a:pPr>
            <a:r>
              <a:rPr lang="zh-CN" altLang="en-US" sz="2400" b="1"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        改进过程系统的设备类型或相互间的联结，优化过程系统。</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0171347-4650-47FE-BB3E-B7B47E529FC9}"/>
              </a:ext>
            </a:extLst>
          </p:cNvPr>
          <p:cNvSpPr>
            <a:spLocks noGrp="1"/>
          </p:cNvSpPr>
          <p:nvPr>
            <p:ph type="title"/>
          </p:nvPr>
        </p:nvSpPr>
        <p:spPr>
          <a:xfrm>
            <a:off x="0" y="980728"/>
            <a:ext cx="9144000" cy="5639338"/>
          </a:xfrm>
        </p:spPr>
        <p:txBody>
          <a:bodyPr vert="horz" wrap="square" lIns="91440" tIns="45720" rIns="91440" bIns="45720" anchor="t" anchorCtr="0"/>
          <a:lstStyle/>
          <a:p>
            <a:pPr marL="457200" indent="-457200" eaLnBrk="1" hangingPunct="1">
              <a:lnSpc>
                <a:spcPct val="150000"/>
              </a:lnSpc>
              <a:buFont typeface="Wingdings" panose="05000000000000000000" pitchFamily="2" charset="2"/>
              <a:buChar char="p"/>
            </a:pPr>
            <a:r>
              <a:rPr lang="zh-CN" altLang="en-US" sz="3200" b="1" kern="1200" dirty="0">
                <a:solidFill>
                  <a:srgbClr val="C00000"/>
                </a:solidFill>
                <a:latin typeface="微软雅黑" panose="020B0503020204020204" pitchFamily="34" charset="-122"/>
                <a:ea typeface="微软雅黑" panose="020B0503020204020204" pitchFamily="34" charset="-122"/>
                <a:cs typeface="+mn-cs"/>
                <a:sym typeface="微软雅黑" panose="020B0503020204020204" pitchFamily="34" charset="-122"/>
              </a:rPr>
              <a:t>过程优化的数学模型</a:t>
            </a:r>
            <a:br>
              <a:rPr lang="en-US" altLang="zh-CN" sz="2800" b="1" kern="1200" dirty="0">
                <a:solidFill>
                  <a:srgbClr val="C00000"/>
                </a:solidFill>
                <a:latin typeface="微软雅黑" panose="020B0503020204020204" pitchFamily="34" charset="-122"/>
                <a:ea typeface="微软雅黑" panose="020B0503020204020204" pitchFamily="34" charset="-122"/>
                <a:cs typeface="+mn-cs"/>
                <a:sym typeface="微软雅黑" panose="020B0503020204020204" pitchFamily="34" charset="-122"/>
              </a:rPr>
            </a:br>
            <a:r>
              <a:rPr lang="en-US" altLang="zh-CN" sz="2800" b="1" kern="1200" dirty="0">
                <a:solidFill>
                  <a:srgbClr val="C00000"/>
                </a:solidFill>
                <a:latin typeface="微软雅黑" panose="020B0503020204020204" pitchFamily="34" charset="-122"/>
                <a:ea typeface="微软雅黑" panose="020B0503020204020204" pitchFamily="34" charset="-122"/>
                <a:cs typeface="+mn-cs"/>
                <a:sym typeface="微软雅黑" panose="020B0503020204020204" pitchFamily="34" charset="-122"/>
              </a:rPr>
              <a:t>          </a:t>
            </a:r>
            <a:r>
              <a:rPr lang="zh-CN" altLang="en-US" sz="2800" b="1" kern="12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目标函数：</a:t>
            </a:r>
            <a:br>
              <a:rPr lang="zh-CN" altLang="en-US" sz="2800" b="1" kern="12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br>
            <a:r>
              <a:rPr lang="zh-CN" altLang="en-US" sz="2800" b="1" kern="1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服从于</a:t>
            </a:r>
            <a:br>
              <a:rPr lang="zh-CN" altLang="en-US" sz="2800" b="1" kern="1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br>
            <a:r>
              <a:rPr lang="zh-CN" altLang="en-US" sz="2800" b="1" kern="1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800" b="1" kern="12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等式约束：</a:t>
            </a:r>
            <a:br>
              <a:rPr lang="zh-CN" altLang="en-US" sz="2800" b="1" kern="12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br>
            <a:r>
              <a:rPr lang="zh-CN" altLang="en-US" sz="2800" b="1" kern="12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          不等式约束：</a:t>
            </a:r>
            <a:br>
              <a:rPr lang="en-US" altLang="zh-CN" sz="2800" b="1" kern="12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br>
            <a:r>
              <a:rPr lang="zh-CN" altLang="en-US" sz="2800" b="1" kern="1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对于化工大系统，目标函数尚需服从流程描述方程组：</a:t>
            </a:r>
            <a:br>
              <a:rPr lang="zh-CN" altLang="en-US" sz="2800" b="1" kern="1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br>
            <a:endParaRPr lang="zh-CN" altLang="en-US" sz="2800" b="1" kern="1200" dirty="0">
              <a:solidFill>
                <a:srgbClr val="C00000"/>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aphicFrame>
        <p:nvGraphicFramePr>
          <p:cNvPr id="6" name="Object 7">
            <a:extLst>
              <a:ext uri="{FF2B5EF4-FFF2-40B4-BE49-F238E27FC236}">
                <a16:creationId xmlns:a16="http://schemas.microsoft.com/office/drawing/2014/main" id="{0647F687-45A3-4202-B0AA-8D04BC9AC8CC}"/>
              </a:ext>
            </a:extLst>
          </p:cNvPr>
          <p:cNvGraphicFramePr>
            <a:graphicFrameLocks noChangeAspect="1"/>
          </p:cNvGraphicFramePr>
          <p:nvPr/>
        </p:nvGraphicFramePr>
        <p:xfrm>
          <a:off x="4370235" y="3038454"/>
          <a:ext cx="197485" cy="424180"/>
        </p:xfrm>
        <a:graphic>
          <a:graphicData uri="http://schemas.openxmlformats.org/presentationml/2006/ole">
            <mc:AlternateContent xmlns:mc="http://schemas.openxmlformats.org/markup-compatibility/2006">
              <mc:Choice xmlns:v="urn:schemas-microsoft-com:vml" Requires="v">
                <p:oleObj spid="_x0000_s2106" r:id="rId3" imgW="114300" imgH="215900" progId="Equation.3">
                  <p:embed/>
                </p:oleObj>
              </mc:Choice>
              <mc:Fallback>
                <p:oleObj r:id="rId3" imgW="114300" imgH="215900" progId="Equation.3">
                  <p:embed/>
                  <p:pic>
                    <p:nvPicPr>
                      <p:cNvPr id="10245" name="Object 7"/>
                      <p:cNvPicPr/>
                      <p:nvPr/>
                    </p:nvPicPr>
                    <p:blipFill>
                      <a:blip r:embed="rId4">
                        <a:clrChange>
                          <a:clrFrom>
                            <a:srgbClr val="000000"/>
                          </a:clrFrom>
                          <a:clrTo>
                            <a:srgbClr val="009900"/>
                          </a:clrTo>
                        </a:clrChange>
                      </a:blip>
                      <a:stretch>
                        <a:fillRect/>
                      </a:stretch>
                    </p:blipFill>
                    <p:spPr>
                      <a:xfrm>
                        <a:off x="4370235" y="3038454"/>
                        <a:ext cx="197485" cy="424180"/>
                      </a:xfrm>
                      <a:prstGeom prst="rect">
                        <a:avLst/>
                      </a:prstGeom>
                      <a:noFill/>
                      <a:ln w="38100">
                        <a:noFill/>
                        <a:miter/>
                      </a:ln>
                    </p:spPr>
                  </p:pic>
                </p:oleObj>
              </mc:Fallback>
            </mc:AlternateContent>
          </a:graphicData>
        </a:graphic>
      </p:graphicFrame>
      <p:graphicFrame>
        <p:nvGraphicFramePr>
          <p:cNvPr id="7" name="Object 11">
            <a:extLst>
              <a:ext uri="{FF2B5EF4-FFF2-40B4-BE49-F238E27FC236}">
                <a16:creationId xmlns:a16="http://schemas.microsoft.com/office/drawing/2014/main" id="{F943B8C9-1CD8-4E6C-847D-2BC137BA8E87}"/>
              </a:ext>
            </a:extLst>
          </p:cNvPr>
          <p:cNvGraphicFramePr>
            <a:graphicFrameLocks noChangeAspect="1"/>
          </p:cNvGraphicFramePr>
          <p:nvPr/>
        </p:nvGraphicFramePr>
        <p:xfrm>
          <a:off x="4358805" y="4768517"/>
          <a:ext cx="220345" cy="467995"/>
        </p:xfrm>
        <a:graphic>
          <a:graphicData uri="http://schemas.openxmlformats.org/presentationml/2006/ole">
            <mc:AlternateContent xmlns:mc="http://schemas.openxmlformats.org/markup-compatibility/2006">
              <mc:Choice xmlns:v="urn:schemas-microsoft-com:vml" Requires="v">
                <p:oleObj spid="_x0000_s2107" r:id="rId5" imgW="114300" imgH="215900" progId="Equation.3">
                  <p:embed/>
                </p:oleObj>
              </mc:Choice>
              <mc:Fallback>
                <p:oleObj r:id="rId5" imgW="114300" imgH="215900" progId="Equation.3">
                  <p:embed/>
                  <p:pic>
                    <p:nvPicPr>
                      <p:cNvPr id="10247" name="Object 11"/>
                      <p:cNvPicPr/>
                      <p:nvPr/>
                    </p:nvPicPr>
                    <p:blipFill>
                      <a:blip r:embed="rId4">
                        <a:clrChange>
                          <a:clrFrom>
                            <a:srgbClr val="000000"/>
                          </a:clrFrom>
                          <a:clrTo>
                            <a:srgbClr val="009900"/>
                          </a:clrTo>
                        </a:clrChange>
                      </a:blip>
                      <a:stretch>
                        <a:fillRect/>
                      </a:stretch>
                    </p:blipFill>
                    <p:spPr>
                      <a:xfrm>
                        <a:off x="4358805" y="4768517"/>
                        <a:ext cx="220345" cy="467995"/>
                      </a:xfrm>
                      <a:prstGeom prst="rect">
                        <a:avLst/>
                      </a:prstGeom>
                      <a:solidFill>
                        <a:schemeClr val="tx1"/>
                      </a:solidFill>
                      <a:ln w="38100">
                        <a:noFill/>
                        <a:miter/>
                      </a:ln>
                    </p:spPr>
                  </p:pic>
                </p:oleObj>
              </mc:Fallback>
            </mc:AlternateContent>
          </a:graphicData>
        </a:graphic>
      </p:graphicFrame>
      <p:sp>
        <p:nvSpPr>
          <p:cNvPr id="8" name="Text Box 14">
            <a:extLst>
              <a:ext uri="{FF2B5EF4-FFF2-40B4-BE49-F238E27FC236}">
                <a16:creationId xmlns:a16="http://schemas.microsoft.com/office/drawing/2014/main" id="{5F6DDAD1-69A8-42AD-AF15-47F958C11346}"/>
              </a:ext>
            </a:extLst>
          </p:cNvPr>
          <p:cNvSpPr txBox="1"/>
          <p:nvPr/>
        </p:nvSpPr>
        <p:spPr>
          <a:xfrm>
            <a:off x="6042378" y="5122789"/>
            <a:ext cx="1872208" cy="1015663"/>
          </a:xfrm>
          <a:prstGeom prst="rect">
            <a:avLst/>
          </a:prstGeom>
          <a:noFill/>
          <a:ln w="9525">
            <a:noFill/>
          </a:ln>
        </p:spPr>
        <p:txBody>
          <a:bodyPr wrap="square">
            <a:spAutoFit/>
          </a:bodyPr>
          <a:lstStyle/>
          <a:p>
            <a:pPr eaLnBrk="1" hangingPunct="1"/>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X</a:t>
            </a:r>
            <a:r>
              <a:rPr lang="zh-CN" altLang="en-US" sz="2000" b="1" baseline="-25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－决策变量</a:t>
            </a:r>
          </a:p>
          <a:p>
            <a:pPr eaLnBrk="1" hangingPunct="1"/>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x</a:t>
            </a:r>
            <a:r>
              <a:rPr lang="zh-CN" altLang="en-US" sz="2000" b="1" baseline="-25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D</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－状态变量</a:t>
            </a:r>
          </a:p>
          <a:p>
            <a:pPr eaLnBrk="1" hangingPunct="1"/>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x</a:t>
            </a:r>
            <a:r>
              <a:rPr lang="zh-CN" altLang="en-US" sz="2000" b="1" baseline="-25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－流股变量</a:t>
            </a:r>
          </a:p>
        </p:txBody>
      </p:sp>
      <p:sp>
        <p:nvSpPr>
          <p:cNvPr id="9" name="AutoShape 4">
            <a:extLst>
              <a:ext uri="{FF2B5EF4-FFF2-40B4-BE49-F238E27FC236}">
                <a16:creationId xmlns:a16="http://schemas.microsoft.com/office/drawing/2014/main" id="{EF57DE9F-F42F-4A33-B818-19C8F28BACF8}"/>
              </a:ext>
            </a:extLst>
          </p:cNvPr>
          <p:cNvSpPr/>
          <p:nvPr/>
        </p:nvSpPr>
        <p:spPr>
          <a:xfrm rot="10800000">
            <a:off x="5658094" y="5234577"/>
            <a:ext cx="299071" cy="792088"/>
          </a:xfrm>
          <a:prstGeom prst="leftBrace">
            <a:avLst>
              <a:gd name="adj1" fmla="val 44111"/>
              <a:gd name="adj2" fmla="val 50000"/>
            </a:avLst>
          </a:prstGeom>
          <a:noFill/>
          <a:ln w="12700" cap="flat" cmpd="sng">
            <a:solidFill>
              <a:srgbClr val="000000"/>
            </a:solidFill>
            <a:prstDash val="solid"/>
            <a:headEnd type="none" w="med" len="med"/>
            <a:tailEnd type="none" w="med" len="med"/>
          </a:ln>
        </p:spPr>
        <p:txBody>
          <a:bodyPr wrap="none" anchor="ctr" anchorCtr="0"/>
          <a:lstStyle/>
          <a:p>
            <a:pPr eaLnBrk="1" hangingPunct="1"/>
            <a:endPar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10" name="对象 9">
            <a:extLst>
              <a:ext uri="{FF2B5EF4-FFF2-40B4-BE49-F238E27FC236}">
                <a16:creationId xmlns:a16="http://schemas.microsoft.com/office/drawing/2014/main" id="{ADF81D46-2A53-4A02-A829-C99F1AE35F2B}"/>
              </a:ext>
            </a:extLst>
          </p:cNvPr>
          <p:cNvGraphicFramePr/>
          <p:nvPr>
            <p:extLst>
              <p:ext uri="{D42A27DB-BD31-4B8C-83A1-F6EECF244321}">
                <p14:modId xmlns:p14="http://schemas.microsoft.com/office/powerpoint/2010/main" val="3434981724"/>
              </p:ext>
            </p:extLst>
          </p:nvPr>
        </p:nvGraphicFramePr>
        <p:xfrm>
          <a:off x="3299725" y="1894220"/>
          <a:ext cx="2255520" cy="454660"/>
        </p:xfrm>
        <a:graphic>
          <a:graphicData uri="http://schemas.openxmlformats.org/presentationml/2006/ole">
            <mc:AlternateContent xmlns:mc="http://schemas.openxmlformats.org/markup-compatibility/2006">
              <mc:Choice xmlns:v="urn:schemas-microsoft-com:vml" Requires="v">
                <p:oleObj spid="_x0000_s2108" r:id="rId6" imgW="1912620" imgH="323215" progId="Equation.KSEE3">
                  <p:embed/>
                </p:oleObj>
              </mc:Choice>
              <mc:Fallback>
                <p:oleObj r:id="rId6" imgW="1912620" imgH="323215" progId="Equation.KSEE3">
                  <p:embed/>
                  <p:pic>
                    <p:nvPicPr>
                      <p:cNvPr id="9" name="对象 8"/>
                      <p:cNvPicPr/>
                      <p:nvPr/>
                    </p:nvPicPr>
                    <p:blipFill>
                      <a:blip r:embed="rId7"/>
                      <a:stretch>
                        <a:fillRect/>
                      </a:stretch>
                    </p:blipFill>
                    <p:spPr>
                      <a:xfrm>
                        <a:off x="3299725" y="1894220"/>
                        <a:ext cx="2255520" cy="454660"/>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B1B2C282-A3E5-4CCC-8A0D-4FA17D6794E1}"/>
              </a:ext>
            </a:extLst>
          </p:cNvPr>
          <p:cNvGraphicFramePr/>
          <p:nvPr>
            <p:extLst>
              <p:ext uri="{D42A27DB-BD31-4B8C-83A1-F6EECF244321}">
                <p14:modId xmlns:p14="http://schemas.microsoft.com/office/powerpoint/2010/main" val="4255553097"/>
              </p:ext>
            </p:extLst>
          </p:nvPr>
        </p:nvGraphicFramePr>
        <p:xfrm>
          <a:off x="3528960" y="3209414"/>
          <a:ext cx="1797050" cy="435610"/>
        </p:xfrm>
        <a:graphic>
          <a:graphicData uri="http://schemas.openxmlformats.org/presentationml/2006/ole">
            <mc:AlternateContent xmlns:mc="http://schemas.openxmlformats.org/markup-compatibility/2006">
              <mc:Choice xmlns:v="urn:schemas-microsoft-com:vml" Requires="v">
                <p:oleObj spid="_x0000_s2109" r:id="rId8" imgW="1653540" imgH="378460" progId="Equation.KSEE3">
                  <p:embed/>
                </p:oleObj>
              </mc:Choice>
              <mc:Fallback>
                <p:oleObj r:id="rId8" imgW="1653540" imgH="378460" progId="Equation.KSEE3">
                  <p:embed/>
                  <p:pic>
                    <p:nvPicPr>
                      <p:cNvPr id="11" name="对象 10"/>
                      <p:cNvPicPr/>
                      <p:nvPr/>
                    </p:nvPicPr>
                    <p:blipFill>
                      <a:blip r:embed="rId9"/>
                      <a:stretch>
                        <a:fillRect/>
                      </a:stretch>
                    </p:blipFill>
                    <p:spPr>
                      <a:xfrm>
                        <a:off x="3528960" y="3209414"/>
                        <a:ext cx="1797050" cy="435610"/>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DDCD66B7-B8BF-4545-9D7B-68FF1CA98A9F}"/>
              </a:ext>
            </a:extLst>
          </p:cNvPr>
          <p:cNvGraphicFramePr/>
          <p:nvPr>
            <p:extLst>
              <p:ext uri="{D42A27DB-BD31-4B8C-83A1-F6EECF244321}">
                <p14:modId xmlns:p14="http://schemas.microsoft.com/office/powerpoint/2010/main" val="3165044001"/>
              </p:ext>
            </p:extLst>
          </p:nvPr>
        </p:nvGraphicFramePr>
        <p:xfrm>
          <a:off x="3718190" y="3854946"/>
          <a:ext cx="1418590" cy="438150"/>
        </p:xfrm>
        <a:graphic>
          <a:graphicData uri="http://schemas.openxmlformats.org/presentationml/2006/ole">
            <mc:AlternateContent xmlns:mc="http://schemas.openxmlformats.org/markup-compatibility/2006">
              <mc:Choice xmlns:v="urn:schemas-microsoft-com:vml" Requires="v">
                <p:oleObj spid="_x0000_s2110" r:id="rId10" imgW="1426210" imgH="382270" progId="Equation.KSEE3">
                  <p:embed/>
                </p:oleObj>
              </mc:Choice>
              <mc:Fallback>
                <p:oleObj r:id="rId10" imgW="1426210" imgH="382270" progId="Equation.KSEE3">
                  <p:embed/>
                  <p:pic>
                    <p:nvPicPr>
                      <p:cNvPr id="13" name="对象 12"/>
                      <p:cNvPicPr/>
                      <p:nvPr/>
                    </p:nvPicPr>
                    <p:blipFill>
                      <a:blip r:embed="rId11"/>
                      <a:stretch>
                        <a:fillRect/>
                      </a:stretch>
                    </p:blipFill>
                    <p:spPr>
                      <a:xfrm>
                        <a:off x="3718190" y="3854946"/>
                        <a:ext cx="1418590" cy="438150"/>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C9EEB654-6D3D-49BD-9329-3B48653709DC}"/>
              </a:ext>
            </a:extLst>
          </p:cNvPr>
          <p:cNvGraphicFramePr/>
          <p:nvPr>
            <p:extLst>
              <p:ext uri="{D42A27DB-BD31-4B8C-83A1-F6EECF244321}">
                <p14:modId xmlns:p14="http://schemas.microsoft.com/office/powerpoint/2010/main" val="1806606844"/>
              </p:ext>
            </p:extLst>
          </p:nvPr>
        </p:nvGraphicFramePr>
        <p:xfrm>
          <a:off x="3567060" y="5118070"/>
          <a:ext cx="1720850" cy="471170"/>
        </p:xfrm>
        <a:graphic>
          <a:graphicData uri="http://schemas.openxmlformats.org/presentationml/2006/ole">
            <mc:AlternateContent xmlns:mc="http://schemas.openxmlformats.org/markup-compatibility/2006">
              <mc:Choice xmlns:v="urn:schemas-microsoft-com:vml" Requires="v">
                <p:oleObj spid="_x0000_s2111" r:id="rId12" imgW="1866900" imgH="480695" progId="Equation.KSEE3">
                  <p:embed/>
                </p:oleObj>
              </mc:Choice>
              <mc:Fallback>
                <p:oleObj r:id="rId12" imgW="1866900" imgH="480695" progId="Equation.KSEE3">
                  <p:embed/>
                  <p:pic>
                    <p:nvPicPr>
                      <p:cNvPr id="15" name="对象 14"/>
                      <p:cNvPicPr/>
                      <p:nvPr/>
                    </p:nvPicPr>
                    <p:blipFill>
                      <a:blip r:embed="rId13"/>
                      <a:stretch>
                        <a:fillRect/>
                      </a:stretch>
                    </p:blipFill>
                    <p:spPr>
                      <a:xfrm>
                        <a:off x="3567060" y="5118070"/>
                        <a:ext cx="1720850" cy="471170"/>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07FA246A-DAE1-4114-8304-60D67495F8E6}"/>
              </a:ext>
            </a:extLst>
          </p:cNvPr>
          <p:cNvGraphicFramePr/>
          <p:nvPr>
            <p:extLst>
              <p:ext uri="{D42A27DB-BD31-4B8C-83A1-F6EECF244321}">
                <p14:modId xmlns:p14="http://schemas.microsoft.com/office/powerpoint/2010/main" val="1415475084"/>
              </p:ext>
            </p:extLst>
          </p:nvPr>
        </p:nvGraphicFramePr>
        <p:xfrm>
          <a:off x="3469905" y="5746335"/>
          <a:ext cx="1915160" cy="483870"/>
        </p:xfrm>
        <a:graphic>
          <a:graphicData uri="http://schemas.openxmlformats.org/presentationml/2006/ole">
            <mc:AlternateContent xmlns:mc="http://schemas.openxmlformats.org/markup-compatibility/2006">
              <mc:Choice xmlns:v="urn:schemas-microsoft-com:vml" Requires="v">
                <p:oleObj spid="_x0000_s2112" r:id="rId14" imgW="2023745" imgH="452120" progId="Equation.KSEE3">
                  <p:embed/>
                </p:oleObj>
              </mc:Choice>
              <mc:Fallback>
                <p:oleObj r:id="rId14" imgW="2023745" imgH="452120" progId="Equation.KSEE3">
                  <p:embed/>
                  <p:pic>
                    <p:nvPicPr>
                      <p:cNvPr id="17" name="对象 16"/>
                      <p:cNvPicPr/>
                      <p:nvPr/>
                    </p:nvPicPr>
                    <p:blipFill>
                      <a:blip r:embed="rId15"/>
                      <a:stretch>
                        <a:fillRect/>
                      </a:stretch>
                    </p:blipFill>
                    <p:spPr>
                      <a:xfrm>
                        <a:off x="3469905" y="5746335"/>
                        <a:ext cx="1915160" cy="483870"/>
                      </a:xfrm>
                      <a:prstGeom prst="rect">
                        <a:avLst/>
                      </a:prstGeom>
                    </p:spPr>
                  </p:pic>
                </p:oleObj>
              </mc:Fallback>
            </mc:AlternateContent>
          </a:graphicData>
        </a:graphic>
      </p:graphicFrame>
      <p:sp>
        <p:nvSpPr>
          <p:cNvPr id="15" name="Rectangle 5">
            <a:extLst>
              <a:ext uri="{FF2B5EF4-FFF2-40B4-BE49-F238E27FC236}">
                <a16:creationId xmlns:a16="http://schemas.microsoft.com/office/drawing/2014/main" id="{8463D744-7545-4DEC-8408-19C1BBEB35DC}"/>
              </a:ext>
            </a:extLst>
          </p:cNvPr>
          <p:cNvSpPr/>
          <p:nvPr/>
        </p:nvSpPr>
        <p:spPr>
          <a:xfrm>
            <a:off x="0" y="116632"/>
            <a:ext cx="9144000" cy="646331"/>
          </a:xfrm>
          <a:prstGeom prst="rect">
            <a:avLst/>
          </a:prstGeom>
          <a:noFill/>
          <a:ln w="9525">
            <a:noFill/>
          </a:ln>
        </p:spPr>
        <p:txBody>
          <a:bodyPr wrap="square">
            <a:spAutoFit/>
          </a:bodyPr>
          <a:lstStyle/>
          <a:p>
            <a:pPr eaLnBrk="1" hangingPunct="1"/>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10.2 化工过程设计优化</a:t>
            </a:r>
          </a:p>
        </p:txBody>
      </p:sp>
    </p:spTree>
    <p:extLst>
      <p:ext uri="{BB962C8B-B14F-4D97-AF65-F5344CB8AC3E}">
        <p14:creationId xmlns:p14="http://schemas.microsoft.com/office/powerpoint/2010/main" val="3264990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62B1E917-B1A7-422F-A1C6-43B27B14712B}"/>
              </a:ext>
            </a:extLst>
          </p:cNvPr>
          <p:cNvSpPr/>
          <p:nvPr/>
        </p:nvSpPr>
        <p:spPr>
          <a:xfrm>
            <a:off x="0" y="116632"/>
            <a:ext cx="9144000" cy="646331"/>
          </a:xfrm>
          <a:prstGeom prst="rect">
            <a:avLst/>
          </a:prstGeom>
          <a:noFill/>
          <a:ln w="9525">
            <a:noFill/>
          </a:ln>
        </p:spPr>
        <p:txBody>
          <a:bodyPr wrap="square">
            <a:spAutoFit/>
          </a:bodyPr>
          <a:lstStyle/>
          <a:p>
            <a:pPr eaLnBrk="1" hangingPunct="1"/>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10.2 化工过程设计优化</a:t>
            </a:r>
          </a:p>
        </p:txBody>
      </p:sp>
      <p:sp>
        <p:nvSpPr>
          <p:cNvPr id="4" name="文本框 3">
            <a:extLst>
              <a:ext uri="{FF2B5EF4-FFF2-40B4-BE49-F238E27FC236}">
                <a16:creationId xmlns:a16="http://schemas.microsoft.com/office/drawing/2014/main" id="{6FD882A1-C70A-4BF9-AA22-2CD3FCA4BF3D}"/>
              </a:ext>
            </a:extLst>
          </p:cNvPr>
          <p:cNvSpPr txBox="1"/>
          <p:nvPr/>
        </p:nvSpPr>
        <p:spPr>
          <a:xfrm>
            <a:off x="0" y="980728"/>
            <a:ext cx="9036496" cy="3890360"/>
          </a:xfrm>
          <a:prstGeom prst="rect">
            <a:avLst/>
          </a:prstGeom>
          <a:noFill/>
        </p:spPr>
        <p:txBody>
          <a:bodyPr wrap="square" rtlCol="0">
            <a:spAutoFit/>
          </a:bodyPr>
          <a:lstStyle/>
          <a:p>
            <a:pPr marL="457200" indent="-457200" algn="just">
              <a:lnSpc>
                <a:spcPct val="125000"/>
              </a:lnSpc>
              <a:buFont typeface="Wingdings" panose="05000000000000000000" pitchFamily="2" charset="2"/>
              <a:buChar char="p"/>
            </a:pP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过程优化的一般步骤</a:t>
            </a:r>
            <a:endPar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gn="just">
              <a:lnSpc>
                <a:spcPct val="125000"/>
              </a:lnSpc>
              <a:buFont typeface="Wingdings" panose="05000000000000000000" pitchFamily="2" charset="2"/>
              <a:buChar char="l"/>
            </a:pPr>
            <a:r>
              <a:rPr lang="zh-CN" altLang="en-US" sz="2800" b="1"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分析问题，确定优化目标</a:t>
            </a:r>
            <a:endParaRPr lang="en-US" altLang="zh-CN" sz="2800" b="1"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gn="just">
              <a:lnSpc>
                <a:spcPct val="125000"/>
              </a:lnSpc>
              <a:buFont typeface="Wingdings" panose="05000000000000000000" pitchFamily="2" charset="2"/>
              <a:buChar char="l"/>
            </a:pPr>
            <a:r>
              <a:rPr lang="zh-CN" altLang="en-US" sz="2800" b="1"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建立优化数学模型</a:t>
            </a:r>
            <a:endParaRPr lang="en-US" altLang="zh-CN" sz="2800" b="1"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gn="just">
              <a:lnSpc>
                <a:spcPct val="125000"/>
              </a:lnSpc>
              <a:buFont typeface="Wingdings" panose="05000000000000000000" pitchFamily="2" charset="2"/>
              <a:buChar char="l"/>
            </a:pPr>
            <a:r>
              <a:rPr lang="zh-CN" altLang="en-US" sz="2800" b="1"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模型的分解与简化</a:t>
            </a:r>
            <a:endParaRPr lang="en-US" altLang="zh-CN" sz="2800" b="1"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gn="just">
              <a:lnSpc>
                <a:spcPct val="125000"/>
              </a:lnSpc>
              <a:buFont typeface="Wingdings" panose="05000000000000000000" pitchFamily="2" charset="2"/>
              <a:buChar char="l"/>
            </a:pPr>
            <a:r>
              <a:rPr lang="zh-CN" altLang="en-US" sz="2800" b="1"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选择适宜的优化方法</a:t>
            </a:r>
            <a:endParaRPr lang="en-US" altLang="zh-CN" sz="2800" b="1"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gn="just">
              <a:lnSpc>
                <a:spcPct val="125000"/>
              </a:lnSpc>
              <a:buFont typeface="Wingdings" panose="05000000000000000000" pitchFamily="2" charset="2"/>
              <a:buChar char="l"/>
            </a:pPr>
            <a:r>
              <a:rPr lang="zh-CN" altLang="en-US" sz="2800" b="1"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求解优化问题</a:t>
            </a:r>
            <a:endParaRPr lang="en-US" altLang="zh-CN" sz="2800" b="1"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gn="just">
              <a:lnSpc>
                <a:spcPct val="125000"/>
              </a:lnSpc>
              <a:buFont typeface="Wingdings" panose="05000000000000000000" pitchFamily="2" charset="2"/>
              <a:buChar char="l"/>
            </a:pPr>
            <a:r>
              <a:rPr lang="zh-CN" altLang="en-US" sz="2800" b="1"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优化结果分析</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0" y="116632"/>
            <a:ext cx="9144000" cy="646331"/>
          </a:xfrm>
          <a:prstGeom prst="rect">
            <a:avLst/>
          </a:prstGeom>
          <a:noFill/>
          <a:ln w="9525">
            <a:noFill/>
            <a:miter lim="800000"/>
          </a:ln>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200" cap="none" spc="0" normalizeH="0" baseline="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10.3 节能          </a:t>
            </a:r>
          </a:p>
        </p:txBody>
      </p:sp>
      <p:sp>
        <p:nvSpPr>
          <p:cNvPr id="10" name="文本框 9">
            <a:extLst>
              <a:ext uri="{FF2B5EF4-FFF2-40B4-BE49-F238E27FC236}">
                <a16:creationId xmlns:a16="http://schemas.microsoft.com/office/drawing/2014/main" id="{D48C6E9C-C305-4700-8AE1-A14B45ABFCE6}"/>
              </a:ext>
            </a:extLst>
          </p:cNvPr>
          <p:cNvSpPr txBox="1"/>
          <p:nvPr/>
        </p:nvSpPr>
        <p:spPr>
          <a:xfrm>
            <a:off x="-1" y="1013170"/>
            <a:ext cx="8990329" cy="5127814"/>
          </a:xfrm>
          <a:prstGeom prst="rect">
            <a:avLst/>
          </a:prstGeom>
          <a:noFill/>
        </p:spPr>
        <p:txBody>
          <a:bodyPr wrap="square">
            <a:spAutoFit/>
          </a:bodyPr>
          <a:lstStyle/>
          <a:p>
            <a:pPr marL="457200" indent="-457200" algn="just">
              <a:lnSpc>
                <a:spcPct val="125000"/>
              </a:lnSpc>
              <a:buFont typeface="Wingdings" panose="05000000000000000000" pitchFamily="2" charset="2"/>
              <a:buChar char="p"/>
            </a:pP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必要</a:t>
            </a:r>
            <a:endPar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25000"/>
              </a:lnSpc>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我国能源消费量已超过世界能源消费总量的10%，煤、石油、天然气等不可再生资源既是化学工业的能源，又是化学工业的原料，节能是一项长期工作。</a:t>
            </a:r>
            <a:endPar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a:lnSpc>
                <a:spcPct val="125000"/>
              </a:lnSpc>
              <a:buFont typeface="Wingdings" panose="05000000000000000000" pitchFamily="2" charset="2"/>
              <a:buChar char="p"/>
            </a:pP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意义</a:t>
            </a:r>
            <a:endPar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25000"/>
              </a:lnSpc>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有利于环境保护，促进生产，降低成本，促进管理的改善和技术进步。</a:t>
            </a:r>
            <a:endPar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a:lnSpc>
                <a:spcPct val="125000"/>
              </a:lnSpc>
              <a:buFont typeface="Wingdings" panose="05000000000000000000" pitchFamily="2" charset="2"/>
              <a:buChar char="p"/>
            </a:pP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实质</a:t>
            </a:r>
          </a:p>
          <a:p>
            <a:pPr algn="just">
              <a:lnSpc>
                <a:spcPct val="125000"/>
              </a:lnSpc>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节能并非简单的少用能源，其实质是充分有效地发挥能源的作用。</a:t>
            </a:r>
            <a:endParaRPr lang="zh-CN" altLang="en-US"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mRhZTE4MDU2NjlmNmViYTBmZmU5ZTdhOGNiOWZlY2QifQ=="/>
  <p:tag name="KSO_WPP_MARK_KEY" val="898e4229-794b-4814-9b0b-9c49e670d6c5"/>
</p:tagLst>
</file>

<file path=ppt/theme/theme1.xml><?xml version="1.0" encoding="utf-8"?>
<a:theme xmlns:a="http://schemas.openxmlformats.org/drawingml/2006/main" name="Edge">
  <a:themeElements>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139</TotalTime>
  <Words>985</Words>
  <Application>Microsoft Office PowerPoint</Application>
  <PresentationFormat>全屏显示(4:3)</PresentationFormat>
  <Paragraphs>151</Paragraphs>
  <Slides>17</Slides>
  <Notes>2</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2</vt:i4>
      </vt:variant>
      <vt:variant>
        <vt:lpstr>幻灯片标题</vt:lpstr>
      </vt:variant>
      <vt:variant>
        <vt:i4>17</vt:i4>
      </vt:variant>
    </vt:vector>
  </HeadingPairs>
  <TitlesOfParts>
    <vt:vector size="25" baseType="lpstr">
      <vt:lpstr>微软雅黑</vt:lpstr>
      <vt:lpstr>Arial</vt:lpstr>
      <vt:lpstr>Calibri</vt:lpstr>
      <vt:lpstr>Garamond</vt:lpstr>
      <vt:lpstr>Wingdings</vt:lpstr>
      <vt:lpstr>Edge</vt:lpstr>
      <vt:lpstr>Equation.3</vt:lpstr>
      <vt:lpstr>Equation.KSEE3</vt:lpstr>
      <vt:lpstr>第10章 设计中必须注意的几个问题</vt:lpstr>
      <vt:lpstr>PowerPoint 演示文稿</vt:lpstr>
      <vt:lpstr>PowerPoint 演示文稿</vt:lpstr>
      <vt:lpstr>PowerPoint 演示文稿</vt:lpstr>
      <vt:lpstr>PowerPoint 演示文稿</vt:lpstr>
      <vt:lpstr>PowerPoint 演示文稿</vt:lpstr>
      <vt:lpstr>过程优化的数学模型           目标函数：           服从于           等式约束：           不等式约束： 对于化工大系统，目标函数尚需服从流程描述方程组：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ECUST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第11章 设计报告和设计说明书</dc:title>
  <dc:creator>SRC</dc:creator>
  <cp:lastModifiedBy>Yuan Pei-Qing</cp:lastModifiedBy>
  <cp:revision>95</cp:revision>
  <dcterms:created xsi:type="dcterms:W3CDTF">2009-09-24T10:15:00Z</dcterms:created>
  <dcterms:modified xsi:type="dcterms:W3CDTF">2023-02-12T09:15:13Z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43A85B78E8B8423ABACA27A791EDF4B5</vt:lpwstr>
  </property>
  <property fmtid="{D5CDD505-2E9C-101B-9397-08002B2CF9AE}" pid="3" name="KSOProductBuildVer">
    <vt:lpwstr>2052-11.1.0.12980</vt:lpwstr>
  </property>
</Properties>
</file>