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5.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handoutMasterIdLst>
    <p:handoutMasterId r:id="rId50"/>
  </p:handoutMasterIdLst>
  <p:sldIdLst>
    <p:sldId id="957" r:id="rId2"/>
    <p:sldId id="742" r:id="rId3"/>
    <p:sldId id="851" r:id="rId4"/>
    <p:sldId id="958" r:id="rId5"/>
    <p:sldId id="959" r:id="rId6"/>
    <p:sldId id="960" r:id="rId7"/>
    <p:sldId id="961" r:id="rId8"/>
    <p:sldId id="927" r:id="rId9"/>
    <p:sldId id="928" r:id="rId10"/>
    <p:sldId id="929" r:id="rId11"/>
    <p:sldId id="932" r:id="rId12"/>
    <p:sldId id="962" r:id="rId13"/>
    <p:sldId id="933" r:id="rId14"/>
    <p:sldId id="963" r:id="rId15"/>
    <p:sldId id="964" r:id="rId16"/>
    <p:sldId id="965" r:id="rId17"/>
    <p:sldId id="966" r:id="rId18"/>
    <p:sldId id="939" r:id="rId19"/>
    <p:sldId id="967" r:id="rId20"/>
    <p:sldId id="942" r:id="rId21"/>
    <p:sldId id="968" r:id="rId22"/>
    <p:sldId id="969" r:id="rId23"/>
    <p:sldId id="970" r:id="rId24"/>
    <p:sldId id="971" r:id="rId25"/>
    <p:sldId id="972" r:id="rId26"/>
    <p:sldId id="973" r:id="rId27"/>
    <p:sldId id="974" r:id="rId28"/>
    <p:sldId id="975" r:id="rId29"/>
    <p:sldId id="976" r:id="rId30"/>
    <p:sldId id="977" r:id="rId31"/>
    <p:sldId id="978" r:id="rId32"/>
    <p:sldId id="979" r:id="rId33"/>
    <p:sldId id="980" r:id="rId34"/>
    <p:sldId id="956" r:id="rId35"/>
    <p:sldId id="981" r:id="rId36"/>
    <p:sldId id="983" r:id="rId37"/>
    <p:sldId id="984" r:id="rId38"/>
    <p:sldId id="985" r:id="rId39"/>
    <p:sldId id="987" r:id="rId40"/>
    <p:sldId id="986" r:id="rId41"/>
    <p:sldId id="988" r:id="rId42"/>
    <p:sldId id="982" r:id="rId43"/>
    <p:sldId id="989" r:id="rId44"/>
    <p:sldId id="990" r:id="rId45"/>
    <p:sldId id="991" r:id="rId46"/>
    <p:sldId id="954" r:id="rId47"/>
    <p:sldId id="955" r:id="rId48"/>
  </p:sldIdLst>
  <p:sldSz cx="9144000" cy="6858000" type="screen4x3"/>
  <p:notesSz cx="6858000" cy="9144000"/>
  <p:custDataLst>
    <p:tags r:id="rId51"/>
  </p:custDataLst>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5" userDrawn="1">
          <p15:clr>
            <a:srgbClr val="A4A3A4"/>
          </p15:clr>
        </p15:guide>
        <p15:guide id="2" pos="295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727FF"/>
    <a:srgbClr val="000000"/>
    <a:srgbClr val="0033CC"/>
    <a:srgbClr val="CC0000"/>
    <a:srgbClr val="B29BFB"/>
    <a:srgbClr val="CC3300"/>
    <a:srgbClr val="FF9900"/>
    <a:srgbClr val="FF9966"/>
    <a:srgbClr val="FF66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0" autoAdjust="0"/>
    <p:restoredTop sz="87574" autoAdjust="0"/>
  </p:normalViewPr>
  <p:slideViewPr>
    <p:cSldViewPr showGuides="1">
      <p:cViewPr varScale="1">
        <p:scale>
          <a:sx n="95" d="100"/>
          <a:sy n="95" d="100"/>
        </p:scale>
        <p:origin x="1704" y="78"/>
      </p:cViewPr>
      <p:guideLst>
        <p:guide orient="horz" pos="2205"/>
        <p:guide pos="29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eaLnBrk="1" hangingPunct="1">
              <a:defRPr sz="1200"/>
            </a:lvl1pPr>
          </a:lstStyle>
          <a:p>
            <a:pPr>
              <a:defRPr/>
            </a:pPr>
            <a:r>
              <a:rPr lang="en-US" altLang="zh-CN" dirty="0" err="1">
                <a:latin typeface="微软雅黑" panose="020B0503020204020204" pitchFamily="34" charset="-122"/>
                <a:ea typeface="微软雅黑" panose="020B0503020204020204" pitchFamily="34" charset="-122"/>
              </a:rPr>
              <a:t>第一章</a:t>
            </a:r>
            <a:endParaRPr lang="en-US" altLang="zh-CN" dirty="0">
              <a:latin typeface="微软雅黑" panose="020B0503020204020204" pitchFamily="34" charset="-122"/>
              <a:ea typeface="微软雅黑" panose="020B0503020204020204" pitchFamily="34" charset="-122"/>
            </a:endParaRPr>
          </a:p>
        </p:txBody>
      </p:sp>
      <p:sp>
        <p:nvSpPr>
          <p:cNvPr id="31747"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r" eaLnBrk="1" hangingPunct="1">
              <a:defRPr sz="1200"/>
            </a:lvl1pPr>
          </a:lstStyle>
          <a:p>
            <a:pPr>
              <a:defRPr/>
            </a:pPr>
            <a:endParaRPr lang="en-US" altLang="zh-CN" dirty="0">
              <a:latin typeface="微软雅黑" panose="020B0503020204020204" pitchFamily="34" charset="-122"/>
              <a:ea typeface="微软雅黑" panose="020B0503020204020204" pitchFamily="34" charset="-122"/>
            </a:endParaRPr>
          </a:p>
        </p:txBody>
      </p:sp>
      <p:sp>
        <p:nvSpPr>
          <p:cNvPr id="31748"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eaLnBrk="1" hangingPunct="1">
              <a:defRPr sz="1200"/>
            </a:lvl1pPr>
          </a:lstStyle>
          <a:p>
            <a:pPr>
              <a:defRPr/>
            </a:pPr>
            <a:endParaRPr lang="en-US" altLang="zh-CN" dirty="0">
              <a:latin typeface="微软雅黑" panose="020B0503020204020204" pitchFamily="34" charset="-122"/>
              <a:ea typeface="微软雅黑" panose="020B0503020204020204" pitchFamily="34" charset="-122"/>
            </a:endParaRPr>
          </a:p>
        </p:txBody>
      </p:sp>
      <p:sp>
        <p:nvSpPr>
          <p:cNvPr id="31749"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r" eaLnBrk="1" hangingPunct="1">
              <a:defRPr sz="1200"/>
            </a:lvl1pPr>
          </a:lstStyle>
          <a:p>
            <a:pPr>
              <a:defRPr/>
            </a:pPr>
            <a:fld id="{0AD419B9-3304-48FD-94A9-128E91BAF552}" type="slidenum">
              <a:rPr lang="en-US" altLang="zh-CN">
                <a:latin typeface="微软雅黑" panose="020B0503020204020204" pitchFamily="34" charset="-122"/>
                <a:ea typeface="微软雅黑" panose="020B0503020204020204" pitchFamily="34" charset="-122"/>
              </a:rPr>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eaLnBrk="1" hangingPunct="1">
              <a:defRPr sz="1200">
                <a:latin typeface="微软雅黑" panose="020B0503020204020204" pitchFamily="34" charset="-122"/>
                <a:ea typeface="微软雅黑" panose="020B0503020204020204" pitchFamily="34" charset="-122"/>
              </a:defRPr>
            </a:lvl1pPr>
          </a:lstStyle>
          <a:p>
            <a:pPr>
              <a:defRPr/>
            </a:pPr>
            <a:r>
              <a:rPr lang="en-US" altLang="zh-CN" dirty="0" err="1"/>
              <a:t>第一章</a:t>
            </a:r>
            <a:endParaRPr lang="en-US" altLang="zh-CN" dirty="0"/>
          </a:p>
        </p:txBody>
      </p:sp>
      <p:sp>
        <p:nvSpPr>
          <p:cNvPr id="29699"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r" eaLnBrk="1" hangingPunct="1">
              <a:defRPr sz="1200">
                <a:latin typeface="微软雅黑" panose="020B0503020204020204" pitchFamily="34" charset="-122"/>
                <a:ea typeface="微软雅黑" panose="020B0503020204020204" pitchFamily="34" charset="-122"/>
              </a:defRPr>
            </a:lvl1pPr>
          </a:lstStyle>
          <a:p>
            <a:pPr>
              <a:defRPr/>
            </a:pPr>
            <a:endParaRPr lang="en-US" altLang="zh-CN" dirty="0"/>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29702"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eaLnBrk="1" hangingPunct="1">
              <a:defRPr sz="1200">
                <a:latin typeface="微软雅黑" panose="020B0503020204020204" pitchFamily="34" charset="-122"/>
                <a:ea typeface="微软雅黑" panose="020B0503020204020204" pitchFamily="34" charset="-122"/>
              </a:defRPr>
            </a:lvl1pPr>
          </a:lstStyle>
          <a:p>
            <a:pPr>
              <a:defRPr/>
            </a:pPr>
            <a:endParaRPr lang="en-US" altLang="zh-CN" dirty="0"/>
          </a:p>
        </p:txBody>
      </p:sp>
      <p:sp>
        <p:nvSpPr>
          <p:cNvPr id="29703"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r" eaLnBrk="1" hangingPunct="1">
              <a:defRPr sz="1200">
                <a:latin typeface="微软雅黑" panose="020B0503020204020204" pitchFamily="34" charset="-122"/>
                <a:ea typeface="微软雅黑" panose="020B0503020204020204" pitchFamily="34" charset="-122"/>
              </a:defRPr>
            </a:lvl1pPr>
          </a:lstStyle>
          <a:p>
            <a:pPr>
              <a:defRPr/>
            </a:pPr>
            <a:fld id="{33689FAF-3EDD-4ED4-900C-E47A10E7CFD8}" type="slidenum">
              <a:rPr lang="en-US" altLang="zh-CN" smtClean="0"/>
              <a:t>‹#›</a:t>
            </a:fld>
            <a:endParaRPr lang="en-US" altLang="zh-CN" dirty="0"/>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1pPr>
    <a:lvl2pPr marL="457200"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2pPr>
    <a:lvl3pPr marL="914400"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3pPr>
    <a:lvl4pPr marL="1371600"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4pPr>
    <a:lvl5pPr marL="1828800"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第一章</a:t>
            </a:r>
            <a:endParaRPr lang="en-US" altLang="zh-CN" dirty="0"/>
          </a:p>
        </p:txBody>
      </p:sp>
      <p:sp>
        <p:nvSpPr>
          <p:cNvPr id="5" name="灯片编号占位符 4"/>
          <p:cNvSpPr>
            <a:spLocks noGrp="1"/>
          </p:cNvSpPr>
          <p:nvPr>
            <p:ph type="sldNum" sz="quarter" idx="5"/>
          </p:nvPr>
        </p:nvSpPr>
        <p:spPr/>
        <p:txBody>
          <a:bodyPr/>
          <a:lstStyle/>
          <a:p>
            <a:pPr>
              <a:defRPr/>
            </a:pPr>
            <a:fld id="{33689FAF-3EDD-4ED4-900C-E47A10E7CFD8}" type="slidenum">
              <a:rPr lang="en-US" altLang="zh-CN" smtClean="0"/>
              <a:t>2</a:t>
            </a:fld>
            <a:endParaRPr lang="en-US" altLang="zh-CN" dirty="0"/>
          </a:p>
        </p:txBody>
      </p:sp>
    </p:spTree>
    <p:extLst>
      <p:ext uri="{BB962C8B-B14F-4D97-AF65-F5344CB8AC3E}">
        <p14:creationId xmlns:p14="http://schemas.microsoft.com/office/powerpoint/2010/main" val="3966997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第一章</a:t>
            </a:r>
            <a:endParaRPr lang="en-US" altLang="zh-CN" dirty="0"/>
          </a:p>
        </p:txBody>
      </p:sp>
      <p:sp>
        <p:nvSpPr>
          <p:cNvPr id="5" name="灯片编号占位符 4"/>
          <p:cNvSpPr>
            <a:spLocks noGrp="1"/>
          </p:cNvSpPr>
          <p:nvPr>
            <p:ph type="sldNum" sz="quarter" idx="5"/>
          </p:nvPr>
        </p:nvSpPr>
        <p:spPr/>
        <p:txBody>
          <a:bodyPr/>
          <a:lstStyle/>
          <a:p>
            <a:pPr>
              <a:defRPr/>
            </a:pPr>
            <a:fld id="{33689FAF-3EDD-4ED4-900C-E47A10E7CFD8}" type="slidenum">
              <a:rPr lang="en-US" altLang="zh-CN" smtClean="0"/>
              <a:t>10</a:t>
            </a:fld>
            <a:endParaRPr lang="en-US" altLang="zh-CN" dirty="0"/>
          </a:p>
        </p:txBody>
      </p:sp>
    </p:spTree>
    <p:extLst>
      <p:ext uri="{BB962C8B-B14F-4D97-AF65-F5344CB8AC3E}">
        <p14:creationId xmlns:p14="http://schemas.microsoft.com/office/powerpoint/2010/main" val="3068518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第一章</a:t>
            </a:r>
            <a:endParaRPr lang="en-US" altLang="zh-CN" dirty="0"/>
          </a:p>
        </p:txBody>
      </p:sp>
      <p:sp>
        <p:nvSpPr>
          <p:cNvPr id="5" name="灯片编号占位符 4"/>
          <p:cNvSpPr>
            <a:spLocks noGrp="1"/>
          </p:cNvSpPr>
          <p:nvPr>
            <p:ph type="sldNum" sz="quarter" idx="5"/>
          </p:nvPr>
        </p:nvSpPr>
        <p:spPr/>
        <p:txBody>
          <a:bodyPr/>
          <a:lstStyle/>
          <a:p>
            <a:pPr>
              <a:defRPr/>
            </a:pPr>
            <a:fld id="{33689FAF-3EDD-4ED4-900C-E47A10E7CFD8}" type="slidenum">
              <a:rPr lang="en-US" altLang="zh-CN" smtClean="0"/>
              <a:t>18</a:t>
            </a:fld>
            <a:endParaRPr lang="en-US" altLang="zh-CN" dirty="0"/>
          </a:p>
        </p:txBody>
      </p:sp>
    </p:spTree>
    <p:extLst>
      <p:ext uri="{BB962C8B-B14F-4D97-AF65-F5344CB8AC3E}">
        <p14:creationId xmlns:p14="http://schemas.microsoft.com/office/powerpoint/2010/main" val="726207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第一章</a:t>
            </a:r>
            <a:endParaRPr lang="en-US" altLang="zh-CN" dirty="0"/>
          </a:p>
        </p:txBody>
      </p:sp>
      <p:sp>
        <p:nvSpPr>
          <p:cNvPr id="5" name="灯片编号占位符 4"/>
          <p:cNvSpPr>
            <a:spLocks noGrp="1"/>
          </p:cNvSpPr>
          <p:nvPr>
            <p:ph type="sldNum" sz="quarter" idx="5"/>
          </p:nvPr>
        </p:nvSpPr>
        <p:spPr/>
        <p:txBody>
          <a:bodyPr/>
          <a:lstStyle/>
          <a:p>
            <a:pPr>
              <a:defRPr/>
            </a:pPr>
            <a:fld id="{33689FAF-3EDD-4ED4-900C-E47A10E7CFD8}" type="slidenum">
              <a:rPr lang="en-US" altLang="zh-CN" smtClean="0"/>
              <a:t>20</a:t>
            </a:fld>
            <a:endParaRPr lang="en-US" altLang="zh-CN" dirty="0"/>
          </a:p>
        </p:txBody>
      </p:sp>
    </p:spTree>
    <p:extLst>
      <p:ext uri="{BB962C8B-B14F-4D97-AF65-F5344CB8AC3E}">
        <p14:creationId xmlns:p14="http://schemas.microsoft.com/office/powerpoint/2010/main" val="612311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第一章</a:t>
            </a:r>
            <a:endParaRPr lang="en-US" altLang="zh-CN" dirty="0"/>
          </a:p>
        </p:txBody>
      </p:sp>
      <p:sp>
        <p:nvSpPr>
          <p:cNvPr id="5" name="灯片编号占位符 4"/>
          <p:cNvSpPr>
            <a:spLocks noGrp="1"/>
          </p:cNvSpPr>
          <p:nvPr>
            <p:ph type="sldNum" sz="quarter" idx="5"/>
          </p:nvPr>
        </p:nvSpPr>
        <p:spPr/>
        <p:txBody>
          <a:bodyPr/>
          <a:lstStyle/>
          <a:p>
            <a:pPr>
              <a:defRPr/>
            </a:pPr>
            <a:fld id="{33689FAF-3EDD-4ED4-900C-E47A10E7CFD8}" type="slidenum">
              <a:rPr lang="en-US" altLang="zh-CN" smtClean="0"/>
              <a:t>34</a:t>
            </a:fld>
            <a:endParaRPr lang="en-US" altLang="zh-CN" dirty="0"/>
          </a:p>
        </p:txBody>
      </p:sp>
    </p:spTree>
    <p:extLst>
      <p:ext uri="{BB962C8B-B14F-4D97-AF65-F5344CB8AC3E}">
        <p14:creationId xmlns:p14="http://schemas.microsoft.com/office/powerpoint/2010/main" val="2852328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第一章</a:t>
            </a:r>
            <a:endParaRPr lang="en-US" altLang="zh-CN" dirty="0"/>
          </a:p>
        </p:txBody>
      </p:sp>
      <p:sp>
        <p:nvSpPr>
          <p:cNvPr id="5" name="灯片编号占位符 4"/>
          <p:cNvSpPr>
            <a:spLocks noGrp="1"/>
          </p:cNvSpPr>
          <p:nvPr>
            <p:ph type="sldNum" sz="quarter" idx="5"/>
          </p:nvPr>
        </p:nvSpPr>
        <p:spPr/>
        <p:txBody>
          <a:bodyPr/>
          <a:lstStyle/>
          <a:p>
            <a:pPr>
              <a:defRPr/>
            </a:pPr>
            <a:fld id="{33689FAF-3EDD-4ED4-900C-E47A10E7CFD8}" type="slidenum">
              <a:rPr lang="en-US" altLang="zh-CN" smtClean="0"/>
              <a:t>46</a:t>
            </a:fld>
            <a:endParaRPr lang="en-US" altLang="zh-CN" dirty="0"/>
          </a:p>
        </p:txBody>
      </p:sp>
    </p:spTree>
    <p:extLst>
      <p:ext uri="{BB962C8B-B14F-4D97-AF65-F5344CB8AC3E}">
        <p14:creationId xmlns:p14="http://schemas.microsoft.com/office/powerpoint/2010/main" val="872052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第一章</a:t>
            </a:r>
            <a:endParaRPr lang="en-US" altLang="zh-CN" dirty="0"/>
          </a:p>
        </p:txBody>
      </p:sp>
      <p:sp>
        <p:nvSpPr>
          <p:cNvPr id="5" name="灯片编号占位符 4"/>
          <p:cNvSpPr>
            <a:spLocks noGrp="1"/>
          </p:cNvSpPr>
          <p:nvPr>
            <p:ph type="sldNum" sz="quarter" idx="5"/>
          </p:nvPr>
        </p:nvSpPr>
        <p:spPr/>
        <p:txBody>
          <a:bodyPr/>
          <a:lstStyle/>
          <a:p>
            <a:pPr>
              <a:defRPr/>
            </a:pPr>
            <a:fld id="{33689FAF-3EDD-4ED4-900C-E47A10E7CFD8}" type="slidenum">
              <a:rPr lang="en-US" altLang="zh-CN" smtClean="0"/>
              <a:t>47</a:t>
            </a:fld>
            <a:endParaRPr lang="en-US" altLang="zh-CN" dirty="0"/>
          </a:p>
        </p:txBody>
      </p:sp>
    </p:spTree>
    <p:extLst>
      <p:ext uri="{BB962C8B-B14F-4D97-AF65-F5344CB8AC3E}">
        <p14:creationId xmlns:p14="http://schemas.microsoft.com/office/powerpoint/2010/main" val="220853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283075" y="333375"/>
            <a:ext cx="43926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defRPr/>
            </a:pPr>
            <a:r>
              <a:rPr lang="zh-CN" altLang="en-US" sz="1600" dirty="0">
                <a:solidFill>
                  <a:schemeClr val="bg2"/>
                </a:solidFill>
                <a:latin typeface="微软雅黑" panose="020B0503020204020204" pitchFamily="34" charset="-122"/>
                <a:ea typeface="微软雅黑" panose="020B0503020204020204" pitchFamily="34" charset="-122"/>
              </a:rPr>
              <a:t>华东理工大学</a:t>
            </a:r>
          </a:p>
          <a:p>
            <a:pPr algn="r" eaLnBrk="1" hangingPunct="1">
              <a:spcBef>
                <a:spcPct val="50000"/>
              </a:spcBef>
              <a:defRPr/>
            </a:pPr>
            <a:r>
              <a:rPr lang="en-US" altLang="zh-CN" sz="1000" dirty="0">
                <a:solidFill>
                  <a:schemeClr val="bg2"/>
                </a:solidFill>
                <a:latin typeface="微软雅黑" panose="020B0503020204020204" pitchFamily="34" charset="-122"/>
                <a:ea typeface="微软雅黑" panose="020B0503020204020204" pitchFamily="34" charset="-122"/>
              </a:rPr>
              <a:t>East China University of Science And Technology</a:t>
            </a:r>
          </a:p>
        </p:txBody>
      </p:sp>
      <p:sp>
        <p:nvSpPr>
          <p:cNvPr id="5122" name="Rectangle 2"/>
          <p:cNvSpPr>
            <a:spLocks noGrp="1" noChangeArrowheads="1"/>
          </p:cNvSpPr>
          <p:nvPr>
            <p:ph type="ctrTitle"/>
          </p:nvPr>
        </p:nvSpPr>
        <p:spPr>
          <a:xfrm>
            <a:off x="1908175" y="1916113"/>
            <a:ext cx="6840538" cy="1684337"/>
          </a:xfrm>
        </p:spPr>
        <p:txBody>
          <a:bodyPr/>
          <a:lstStyle>
            <a:lvl1pPr>
              <a:defRPr>
                <a:solidFill>
                  <a:srgbClr val="CC0000"/>
                </a:solidFill>
                <a:ea typeface="微软雅黑" panose="020B0503020204020204" pitchFamily="34" charset="-122"/>
              </a:defRPr>
            </a:lvl1pPr>
          </a:lstStyle>
          <a:p>
            <a:r>
              <a:rPr lang="en-US" altLang="zh-CN" dirty="0"/>
              <a:t>Click to edit Master title style</a:t>
            </a:r>
            <a:endParaRPr lang="zh-CN" altLang="en-US" dirty="0"/>
          </a:p>
        </p:txBody>
      </p:sp>
      <p:sp>
        <p:nvSpPr>
          <p:cNvPr id="5123" name="Rectangle 3"/>
          <p:cNvSpPr>
            <a:spLocks noGrp="1" noChangeArrowheads="1"/>
          </p:cNvSpPr>
          <p:nvPr>
            <p:ph type="subTitle" idx="1"/>
          </p:nvPr>
        </p:nvSpPr>
        <p:spPr>
          <a:xfrm>
            <a:off x="2916238" y="4652963"/>
            <a:ext cx="5616575" cy="647700"/>
          </a:xfrm>
        </p:spPr>
        <p:txBody>
          <a:bodyPr/>
          <a:lstStyle>
            <a:lvl1pPr marL="0" indent="0" algn="ctr">
              <a:buFont typeface="Wingdings" panose="05000000000000000000" pitchFamily="2" charset="2"/>
              <a:buNone/>
              <a:defRPr sz="2800">
                <a:ea typeface="微软雅黑" panose="020B0503020204020204" pitchFamily="34" charset="-122"/>
              </a:defRPr>
            </a:lvl1pPr>
          </a:lstStyle>
          <a:p>
            <a:r>
              <a:rPr lang="en-US" altLang="zh-CN"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3888" y="274638"/>
            <a:ext cx="1712912" cy="6034087"/>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1835150" y="274638"/>
            <a:ext cx="4986338" cy="6034087"/>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7092280" y="98891"/>
            <a:ext cx="1296144"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5000"/>
              </a:lnSpc>
              <a:defRPr/>
            </a:pPr>
            <a:r>
              <a:rPr lang="zh-CN" altLang="en-US"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rPr>
              <a:t>顾雄毅；李瑞江</a:t>
            </a:r>
            <a:endParaRPr lang="en-US" altLang="zh-CN"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5000"/>
              </a:lnSpc>
              <a:defRPr/>
            </a:pPr>
            <a:r>
              <a:rPr lang="zh-CN" altLang="en-US"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rPr>
              <a:t>袁佩青；沈荣春</a:t>
            </a:r>
            <a:endParaRPr lang="en-US" altLang="zh-CN"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5000"/>
              </a:lnSpc>
              <a:defRPr/>
            </a:pPr>
            <a:r>
              <a:rPr lang="zh-CN" altLang="en-US"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rPr>
              <a:t>杨座国；张文里</a:t>
            </a:r>
          </a:p>
        </p:txBody>
      </p:sp>
      <p:cxnSp>
        <p:nvCxnSpPr>
          <p:cNvPr id="4" name="直接连接符 3"/>
          <p:cNvCxnSpPr/>
          <p:nvPr userDrawn="1"/>
        </p:nvCxnSpPr>
        <p:spPr>
          <a:xfrm>
            <a:off x="0" y="908720"/>
            <a:ext cx="9144000" cy="0"/>
          </a:xfrm>
          <a:prstGeom prst="line">
            <a:avLst/>
          </a:prstGeom>
          <a:ln w="28575">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0" y="980728"/>
            <a:ext cx="9144000" cy="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pic>
        <p:nvPicPr>
          <p:cNvPr id="6"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7963" y="21269"/>
            <a:ext cx="864096" cy="86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1835150" y="1600200"/>
            <a:ext cx="3349625" cy="4708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337175" y="1600200"/>
            <a:ext cx="3349625" cy="4708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835150" y="274638"/>
            <a:ext cx="68516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1835150" y="1600200"/>
            <a:ext cx="68516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5CEFBF96-D185-4D16-9236-857C018CA2AD}"/>
              </a:ext>
            </a:extLst>
          </p:cNvPr>
          <p:cNvSpPr txBox="1">
            <a:spLocks noChangeArrowheads="1"/>
          </p:cNvSpPr>
          <p:nvPr>
            <p:custDataLst>
              <p:tags r:id="rId1"/>
            </p:custDataLst>
          </p:nvPr>
        </p:nvSpPr>
        <p:spPr bwMode="auto">
          <a:xfrm>
            <a:off x="0" y="116632"/>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Arial" panose="020B0604020202020204" pitchFamily="34" charset="0"/>
                <a:ea typeface="华文中宋" panose="02010600040101010101" pitchFamily="2" charset="-122"/>
              </a:defRPr>
            </a:lvl1pPr>
            <a:lvl2pPr marL="742950" indent="-285750">
              <a:spcBef>
                <a:spcPct val="20000"/>
              </a:spcBef>
              <a:buChar char="–"/>
              <a:defRPr sz="3200" b="1">
                <a:solidFill>
                  <a:srgbClr val="003366"/>
                </a:solidFill>
                <a:latin typeface="Arial" panose="020B0604020202020204" pitchFamily="34" charset="0"/>
                <a:ea typeface="楷体_GB2312" pitchFamily="49" charset="-122"/>
              </a:defRPr>
            </a:lvl2pPr>
            <a:lvl3pPr marL="1143000" indent="-228600">
              <a:spcBef>
                <a:spcPct val="20000"/>
              </a:spcBef>
              <a:buChar char="•"/>
              <a:defRPr sz="3200" b="1">
                <a:solidFill>
                  <a:srgbClr val="003366"/>
                </a:solidFill>
                <a:latin typeface="Arial" panose="020B0604020202020204" pitchFamily="34" charset="0"/>
                <a:ea typeface="楷体_GB2312" pitchFamily="49" charset="-122"/>
              </a:defRPr>
            </a:lvl3pPr>
            <a:lvl4pPr marL="1600200" indent="-228600">
              <a:spcBef>
                <a:spcPct val="20000"/>
              </a:spcBef>
              <a:buChar char="–"/>
              <a:defRPr sz="3200" b="1">
                <a:solidFill>
                  <a:srgbClr val="003366"/>
                </a:solidFill>
                <a:latin typeface="Arial" panose="020B0604020202020204" pitchFamily="34" charset="0"/>
                <a:ea typeface="楷体_GB2312" pitchFamily="49" charset="-122"/>
              </a:defRPr>
            </a:lvl4pPr>
            <a:lvl5pPr marL="2057400" indent="-228600">
              <a:spcBef>
                <a:spcPct val="20000"/>
              </a:spcBef>
              <a:buChar char="»"/>
              <a:defRPr sz="3200" b="1">
                <a:solidFill>
                  <a:srgbClr val="0033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3200" b="1">
                <a:solidFill>
                  <a:srgbClr val="0033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3200" b="1">
                <a:solidFill>
                  <a:srgbClr val="0033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3200" b="1">
                <a:solidFill>
                  <a:srgbClr val="0033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3200" b="1">
                <a:solidFill>
                  <a:srgbClr val="003366"/>
                </a:solidFill>
                <a:latin typeface="Arial" panose="020B0604020202020204" pitchFamily="34" charset="0"/>
                <a:ea typeface="楷体_GB2312" pitchFamily="49" charset="-122"/>
              </a:defRPr>
            </a:lvl9pPr>
          </a:lstStyle>
          <a:p>
            <a:pPr eaLnBrk="1" hangingPunct="1">
              <a:spcBef>
                <a:spcPct val="0"/>
              </a:spcBef>
              <a:buFontTx/>
              <a:buNone/>
            </a:pPr>
            <a:r>
              <a:rPr lang="zh-CN" altLang="en-US" sz="360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第</a:t>
            </a:r>
            <a:r>
              <a:rPr lang="en-US" altLang="zh-CN" sz="360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11</a:t>
            </a:r>
            <a:r>
              <a:rPr lang="zh-CN" altLang="en-US" sz="360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章 工程经济</a:t>
            </a:r>
          </a:p>
        </p:txBody>
      </p:sp>
      <p:sp>
        <p:nvSpPr>
          <p:cNvPr id="3" name="Rectangle 2">
            <a:extLst>
              <a:ext uri="{FF2B5EF4-FFF2-40B4-BE49-F238E27FC236}">
                <a16:creationId xmlns:a16="http://schemas.microsoft.com/office/drawing/2014/main" id="{04D7B35E-4940-44F6-98A0-FD05A5FA601B}"/>
              </a:ext>
            </a:extLst>
          </p:cNvPr>
          <p:cNvSpPr/>
          <p:nvPr>
            <p:custDataLst>
              <p:tags r:id="rId2"/>
            </p:custDataLst>
          </p:nvPr>
        </p:nvSpPr>
        <p:spPr>
          <a:xfrm>
            <a:off x="1907704" y="2020449"/>
            <a:ext cx="6336704" cy="2959977"/>
          </a:xfrm>
          <a:prstGeom prst="rect">
            <a:avLst/>
          </a:prstGeom>
          <a:noFill/>
          <a:ln w="12700">
            <a:noFill/>
          </a:ln>
        </p:spPr>
        <p:txBody>
          <a:bodyPr wrap="square">
            <a:spAutoFit/>
          </a:bodyPr>
          <a:lstStyle/>
          <a:p>
            <a:pPr eaLnBrk="1" hangingPunct="1">
              <a:lnSpc>
                <a:spcPct val="150000"/>
              </a:lnSpc>
            </a:pPr>
            <a:r>
              <a:rPr lang="en-US" altLang="zh-CN" sz="3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11.1 </a:t>
            </a:r>
            <a:r>
              <a:rPr lang="zh-CN" altLang="en-US" sz="3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建设项目投资估算</a:t>
            </a:r>
            <a:endParaRPr lang="en-US" altLang="zh-CN" sz="3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eaLnBrk="1" hangingPunct="1">
              <a:lnSpc>
                <a:spcPct val="150000"/>
              </a:lnSpc>
            </a:pPr>
            <a:r>
              <a:rPr lang="en-US" altLang="zh-CN" sz="3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11.2 </a:t>
            </a:r>
            <a:r>
              <a:rPr lang="zh-CN" altLang="en-US" sz="3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生产成本估算</a:t>
            </a:r>
            <a:endParaRPr lang="en-US" altLang="zh-CN" sz="3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eaLnBrk="1" hangingPunct="1">
              <a:lnSpc>
                <a:spcPct val="150000"/>
              </a:lnSpc>
            </a:pPr>
            <a:r>
              <a:rPr lang="en-US" altLang="zh-CN" sz="3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en-US" altLang="zh-CN" sz="3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eaLnBrk="1" hangingPunct="1">
              <a:lnSpc>
                <a:spcPct val="150000"/>
              </a:lnSpc>
            </a:pPr>
            <a:r>
              <a:rPr lang="en-US" altLang="zh-CN" sz="3200" b="1" dirty="0">
                <a:latin typeface="微软雅黑" panose="020B0503020204020204" pitchFamily="34" charset="-122"/>
                <a:ea typeface="微软雅黑" panose="020B0503020204020204" pitchFamily="34" charset="-122"/>
                <a:sym typeface="微软雅黑" panose="020B0503020204020204" pitchFamily="34" charset="-122"/>
              </a:rPr>
              <a:t>12.4  </a:t>
            </a:r>
            <a:r>
              <a:rPr lang="zh-CN" altLang="en-US" sz="3200" b="1" dirty="0">
                <a:latin typeface="微软雅黑" panose="020B0503020204020204" pitchFamily="34" charset="-122"/>
                <a:ea typeface="微软雅黑" panose="020B0503020204020204" pitchFamily="34" charset="-122"/>
                <a:sym typeface="微软雅黑" panose="020B0503020204020204" pitchFamily="34" charset="-122"/>
              </a:rPr>
              <a:t>工程项目不确定性分析</a:t>
            </a:r>
          </a:p>
        </p:txBody>
      </p:sp>
    </p:spTree>
    <p:extLst>
      <p:ext uri="{BB962C8B-B14F-4D97-AF65-F5344CB8AC3E}">
        <p14:creationId xmlns:p14="http://schemas.microsoft.com/office/powerpoint/2010/main" val="4029683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A7868C-9C3F-C96F-4305-7B9A3129F35A}"/>
              </a:ext>
            </a:extLst>
          </p:cNvPr>
          <p:cNvSpPr txBox="1">
            <a:spLocks noChangeArrowheads="1"/>
          </p:cNvSpPr>
          <p:nvPr/>
        </p:nvSpPr>
        <p:spPr>
          <a:xfrm>
            <a:off x="0" y="980728"/>
            <a:ext cx="9144000" cy="4530725"/>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marL="0" indent="0" algn="just" eaLnBrk="1" hangingPunct="1">
              <a:lnSpc>
                <a:spcPct val="125000"/>
              </a:lnSpc>
              <a:spcBef>
                <a:spcPts val="0"/>
              </a:spcBef>
              <a:buClr>
                <a:srgbClr val="C00000"/>
              </a:buClr>
              <a:buNone/>
            </a:pPr>
            <a:r>
              <a:rPr kumimoji="0" lang="zh-CN" altLang="en-US" sz="2800" kern="0" dirty="0">
                <a:solidFill>
                  <a:schemeClr val="tx1"/>
                </a:solidFill>
                <a:sym typeface="微软雅黑" panose="020B0503020204020204" pitchFamily="34" charset="-122"/>
              </a:rPr>
              <a:t>        生产成本和费用是以货币形式表现的产品生产经营过程中消耗的物化劳动和活劳动，是反映产品生产经营所需物质资料和劳动力消耗的主要指标。</a:t>
            </a:r>
          </a:p>
          <a:p>
            <a:pPr marL="0" indent="0" algn="just" eaLnBrk="1" hangingPunct="1">
              <a:lnSpc>
                <a:spcPct val="125000"/>
              </a:lnSpc>
              <a:spcBef>
                <a:spcPts val="0"/>
              </a:spcBef>
              <a:buClr>
                <a:srgbClr val="C00000"/>
              </a:buClr>
              <a:buNone/>
            </a:pPr>
            <a:r>
              <a:rPr kumimoji="0" lang="zh-CN" altLang="en-US" sz="2800" kern="0" dirty="0">
                <a:solidFill>
                  <a:schemeClr val="tx1"/>
                </a:solidFill>
                <a:sym typeface="微软雅黑" panose="020B0503020204020204" pitchFamily="34" charset="-122"/>
              </a:rPr>
              <a:t>        生产成本和费用是形成产品价格的主要组成部分，是项目财务评价的前提，是预测拟建项目未来生产经营情况和赢利能力的重要依据。</a:t>
            </a:r>
          </a:p>
          <a:p>
            <a:pPr marL="0" indent="0" algn="just" eaLnBrk="1" hangingPunct="1">
              <a:lnSpc>
                <a:spcPct val="125000"/>
              </a:lnSpc>
              <a:spcBef>
                <a:spcPts val="0"/>
              </a:spcBef>
              <a:buClr>
                <a:srgbClr val="C00000"/>
              </a:buClr>
              <a:buNone/>
            </a:pPr>
            <a:endParaRPr kumimoji="0" lang="en-US" altLang="zh-CN" sz="2400" kern="0" dirty="0">
              <a:solidFill>
                <a:srgbClr val="FF0000"/>
              </a:solidFill>
              <a:sym typeface="微软雅黑" panose="020B0503020204020204" pitchFamily="34" charset="-122"/>
            </a:endParaRPr>
          </a:p>
          <a:p>
            <a:pPr marL="0" indent="0" algn="ctr" eaLnBrk="1" hangingPunct="1">
              <a:lnSpc>
                <a:spcPct val="125000"/>
              </a:lnSpc>
              <a:spcBef>
                <a:spcPts val="0"/>
              </a:spcBef>
              <a:buClr>
                <a:srgbClr val="C00000"/>
              </a:buClr>
              <a:buNone/>
            </a:pPr>
            <a:r>
              <a:rPr kumimoji="0" lang="zh-CN" altLang="en-US" sz="2400" kern="0" dirty="0">
                <a:solidFill>
                  <a:srgbClr val="2727FF"/>
                </a:solidFill>
                <a:sym typeface="微软雅黑" panose="020B0503020204020204" pitchFamily="34" charset="-122"/>
              </a:rPr>
              <a:t>总生产成本</a:t>
            </a:r>
            <a:r>
              <a:rPr kumimoji="0" lang="en-US" altLang="zh-CN" sz="2400" kern="0" dirty="0">
                <a:solidFill>
                  <a:srgbClr val="2727FF"/>
                </a:solidFill>
                <a:sym typeface="微软雅黑" panose="020B0503020204020204" pitchFamily="34" charset="-122"/>
              </a:rPr>
              <a:t>=</a:t>
            </a:r>
            <a:r>
              <a:rPr kumimoji="0" lang="zh-CN" altLang="en-US" sz="2400" kern="0" dirty="0">
                <a:solidFill>
                  <a:srgbClr val="2727FF"/>
                </a:solidFill>
                <a:sym typeface="微软雅黑" panose="020B0503020204020204" pitchFamily="34" charset="-122"/>
              </a:rPr>
              <a:t>直接生产成本</a:t>
            </a:r>
            <a:r>
              <a:rPr kumimoji="0" lang="en-US" altLang="zh-CN" sz="2400" kern="0" dirty="0">
                <a:solidFill>
                  <a:srgbClr val="2727FF"/>
                </a:solidFill>
                <a:sym typeface="微软雅黑" panose="020B0503020204020204" pitchFamily="34" charset="-122"/>
              </a:rPr>
              <a:t>+</a:t>
            </a:r>
            <a:r>
              <a:rPr kumimoji="0" lang="zh-CN" altLang="en-US" sz="2400" kern="0" dirty="0">
                <a:solidFill>
                  <a:srgbClr val="2727FF"/>
                </a:solidFill>
                <a:sym typeface="微软雅黑" panose="020B0503020204020204" pitchFamily="34" charset="-122"/>
              </a:rPr>
              <a:t>固定费用</a:t>
            </a:r>
            <a:r>
              <a:rPr kumimoji="0" lang="en-US" altLang="zh-CN" sz="2400" kern="0" dirty="0">
                <a:solidFill>
                  <a:srgbClr val="2727FF"/>
                </a:solidFill>
                <a:sym typeface="微软雅黑" panose="020B0503020204020204" pitchFamily="34" charset="-122"/>
              </a:rPr>
              <a:t>+</a:t>
            </a:r>
            <a:r>
              <a:rPr kumimoji="0" lang="zh-CN" altLang="en-US" sz="2400" kern="0" dirty="0">
                <a:solidFill>
                  <a:srgbClr val="2727FF"/>
                </a:solidFill>
                <a:sym typeface="微软雅黑" panose="020B0503020204020204" pitchFamily="34" charset="-122"/>
              </a:rPr>
              <a:t>工厂管理费</a:t>
            </a:r>
            <a:r>
              <a:rPr kumimoji="0" lang="en-US" altLang="zh-CN" sz="2400" kern="0" dirty="0">
                <a:solidFill>
                  <a:srgbClr val="2727FF"/>
                </a:solidFill>
                <a:sym typeface="微软雅黑" panose="020B0503020204020204" pitchFamily="34" charset="-122"/>
              </a:rPr>
              <a:t>+</a:t>
            </a:r>
            <a:r>
              <a:rPr kumimoji="0" lang="zh-CN" altLang="en-US" sz="2400" kern="0" dirty="0">
                <a:solidFill>
                  <a:srgbClr val="2727FF"/>
                </a:solidFill>
                <a:sym typeface="微软雅黑" panose="020B0503020204020204" pitchFamily="34" charset="-122"/>
              </a:rPr>
              <a:t>销售费用</a:t>
            </a:r>
          </a:p>
          <a:p>
            <a:pPr eaLnBrk="1" hangingPunct="1"/>
            <a:endParaRPr kumimoji="0" lang="en-US" altLang="zh-CN" kern="0" dirty="0">
              <a:sym typeface="微软雅黑" panose="020B0503020204020204" pitchFamily="34" charset="-122"/>
            </a:endParaRPr>
          </a:p>
        </p:txBody>
      </p:sp>
      <p:sp>
        <p:nvSpPr>
          <p:cNvPr id="6" name="Rectangle 2">
            <a:extLst>
              <a:ext uri="{FF2B5EF4-FFF2-40B4-BE49-F238E27FC236}">
                <a16:creationId xmlns:a16="http://schemas.microsoft.com/office/drawing/2014/main" id="{39703F62-6FE6-4EE3-96AB-E61B0B4BB2C6}"/>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11.2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生产成本估算</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81176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6">
            <a:extLst>
              <a:ext uri="{FF2B5EF4-FFF2-40B4-BE49-F238E27FC236}">
                <a16:creationId xmlns:a16="http://schemas.microsoft.com/office/drawing/2014/main" id="{A855C1F7-B9AB-4AB3-B997-25BBD56E77B2}"/>
              </a:ext>
            </a:extLst>
          </p:cNvPr>
          <p:cNvGraphicFramePr>
            <a:graphicFrameLocks noGrp="1"/>
          </p:cNvGraphicFramePr>
          <p:nvPr>
            <p:extLst>
              <p:ext uri="{D42A27DB-BD31-4B8C-83A1-F6EECF244321}">
                <p14:modId xmlns:p14="http://schemas.microsoft.com/office/powerpoint/2010/main" val="2655719589"/>
              </p:ext>
            </p:extLst>
          </p:nvPr>
        </p:nvGraphicFramePr>
        <p:xfrm>
          <a:off x="0" y="1479233"/>
          <a:ext cx="5432576" cy="1878457"/>
        </p:xfrm>
        <a:graphic>
          <a:graphicData uri="http://schemas.openxmlformats.org/drawingml/2006/table">
            <a:tbl>
              <a:tblPr firstRow="1" bandRow="1">
                <a:tableStyleId>{5C22544A-7EE6-4342-B048-85BDC9FD1C3A}</a:tableStyleId>
              </a:tblPr>
              <a:tblGrid>
                <a:gridCol w="2667318">
                  <a:extLst>
                    <a:ext uri="{9D8B030D-6E8A-4147-A177-3AD203B41FA5}">
                      <a16:colId xmlns:a16="http://schemas.microsoft.com/office/drawing/2014/main" val="3931742343"/>
                    </a:ext>
                  </a:extLst>
                </a:gridCol>
                <a:gridCol w="299030">
                  <a:extLst>
                    <a:ext uri="{9D8B030D-6E8A-4147-A177-3AD203B41FA5}">
                      <a16:colId xmlns:a16="http://schemas.microsoft.com/office/drawing/2014/main" val="3889625962"/>
                    </a:ext>
                  </a:extLst>
                </a:gridCol>
                <a:gridCol w="2466228">
                  <a:extLst>
                    <a:ext uri="{9D8B030D-6E8A-4147-A177-3AD203B41FA5}">
                      <a16:colId xmlns:a16="http://schemas.microsoft.com/office/drawing/2014/main" val="3061141184"/>
                    </a:ext>
                  </a:extLst>
                </a:gridCol>
              </a:tblGrid>
              <a:tr h="370840">
                <a:tc>
                  <a:txBody>
                    <a:bodyPr/>
                    <a:lstStyle/>
                    <a:p>
                      <a:pPr marL="571500" indent="-571500" algn="just" eaLnBrk="1" hangingPunct="1">
                        <a:lnSpc>
                          <a:spcPct val="125000"/>
                        </a:lnSpc>
                        <a:buClr>
                          <a:schemeClr val="tx1"/>
                        </a:buClr>
                        <a:buFont typeface="Wingdings" panose="05000000000000000000" pitchFamily="2" charset="2"/>
                        <a:buChar char="l"/>
                      </a:pPr>
                      <a:r>
                        <a:rPr kumimoji="0" lang="zh-CN" altLang="en-US" sz="24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原料费</a:t>
                      </a:r>
                    </a:p>
                    <a:p>
                      <a:pPr marL="571500" indent="-571500" algn="just" eaLnBrk="1" hangingPunct="1">
                        <a:lnSpc>
                          <a:spcPct val="125000"/>
                        </a:lnSpc>
                        <a:buClr>
                          <a:schemeClr val="tx1"/>
                        </a:buClr>
                        <a:buFont typeface="Wingdings" panose="05000000000000000000" pitchFamily="2" charset="2"/>
                        <a:buChar char="l"/>
                      </a:pPr>
                      <a:r>
                        <a:rPr kumimoji="0" lang="zh-CN" altLang="en-US" sz="24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公用工程费用</a:t>
                      </a:r>
                    </a:p>
                    <a:p>
                      <a:pPr marL="571500" indent="-571500" algn="just" eaLnBrk="1" hangingPunct="1">
                        <a:lnSpc>
                          <a:spcPct val="125000"/>
                        </a:lnSpc>
                        <a:buClr>
                          <a:schemeClr val="tx1"/>
                        </a:buClr>
                        <a:buFont typeface="Wingdings" panose="05000000000000000000" pitchFamily="2" charset="2"/>
                        <a:buChar char="l"/>
                      </a:pPr>
                      <a:r>
                        <a:rPr kumimoji="0" lang="zh-CN" altLang="en-US" sz="24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辅助材料</a:t>
                      </a:r>
                    </a:p>
                    <a:p>
                      <a:pPr marL="571500" indent="-571500" algn="just" eaLnBrk="1" hangingPunct="1">
                        <a:lnSpc>
                          <a:spcPct val="125000"/>
                        </a:lnSpc>
                        <a:buClr>
                          <a:schemeClr val="tx1"/>
                        </a:buClr>
                        <a:buFont typeface="Wingdings" panose="05000000000000000000" pitchFamily="2" charset="2"/>
                        <a:buChar char="l"/>
                      </a:pPr>
                      <a:r>
                        <a:rPr kumimoji="0" lang="zh-CN" altLang="en-US" sz="24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操作人工</a:t>
                      </a:r>
                      <a:endParaRPr lang="zh-CN" altLang="en-US" sz="2400" dirty="0">
                        <a:latin typeface="微软雅黑" panose="020B0503020204020204" pitchFamily="34" charset="-122"/>
                        <a:ea typeface="微软雅黑" panose="020B0503020204020204" pitchFamily="34" charset="-122"/>
                        <a:sym typeface="微软雅黑" panose="020B0503020204020204" pitchFamily="34" charset="-122"/>
                      </a:endParaRPr>
                    </a:p>
                  </a:txBody>
                  <a:tcPr>
                    <a:solidFill>
                      <a:schemeClr val="bg1"/>
                    </a:solidFill>
                  </a:tcPr>
                </a:tc>
                <a:tc>
                  <a:txBody>
                    <a:bodyPr/>
                    <a:lstStyle/>
                    <a:p>
                      <a:pPr>
                        <a:lnSpc>
                          <a:spcPct val="125000"/>
                        </a:lnSpc>
                      </a:pP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a:txBody>
                  <a:tcPr>
                    <a:solidFill>
                      <a:schemeClr val="bg1"/>
                    </a:solidFill>
                  </a:tcPr>
                </a:tc>
                <a:tc>
                  <a:txBody>
                    <a:bodyPr/>
                    <a:lstStyle/>
                    <a:p>
                      <a:pPr marL="571500" indent="-571500" algn="just" eaLnBrk="1" hangingPunct="1">
                        <a:lnSpc>
                          <a:spcPct val="125000"/>
                        </a:lnSpc>
                        <a:buClr>
                          <a:schemeClr val="tx1"/>
                        </a:buClr>
                        <a:buFont typeface="Wingdings" panose="05000000000000000000" pitchFamily="2" charset="2"/>
                        <a:buChar char="l"/>
                      </a:pPr>
                      <a:r>
                        <a:rPr kumimoji="0" lang="zh-CN" altLang="en-US" sz="24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实验室费用</a:t>
                      </a:r>
                    </a:p>
                    <a:p>
                      <a:pPr marL="571500" indent="-571500" algn="just" eaLnBrk="1" hangingPunct="1">
                        <a:lnSpc>
                          <a:spcPct val="125000"/>
                        </a:lnSpc>
                        <a:buClr>
                          <a:schemeClr val="tx1"/>
                        </a:buClr>
                        <a:buFont typeface="Wingdings" panose="05000000000000000000" pitchFamily="2" charset="2"/>
                        <a:buChar char="l"/>
                      </a:pPr>
                      <a:r>
                        <a:rPr kumimoji="0" lang="zh-CN" altLang="en-US" sz="24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操作消耗品</a:t>
                      </a:r>
                    </a:p>
                    <a:p>
                      <a:pPr marL="571500" indent="-571500" algn="just" eaLnBrk="1" hangingPunct="1">
                        <a:lnSpc>
                          <a:spcPct val="125000"/>
                        </a:lnSpc>
                        <a:buClr>
                          <a:schemeClr val="tx1"/>
                        </a:buClr>
                        <a:buFont typeface="Wingdings" panose="05000000000000000000" pitchFamily="2" charset="2"/>
                        <a:buChar char="l"/>
                      </a:pPr>
                      <a:r>
                        <a:rPr kumimoji="0" lang="zh-CN" altLang="en-US" sz="24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专利使用费</a:t>
                      </a:r>
                    </a:p>
                    <a:p>
                      <a:pPr marL="571500" indent="-571500" algn="just" eaLnBrk="1" hangingPunct="1">
                        <a:lnSpc>
                          <a:spcPct val="125000"/>
                        </a:lnSpc>
                        <a:buClr>
                          <a:schemeClr val="tx1"/>
                        </a:buClr>
                        <a:buFont typeface="Wingdings" panose="05000000000000000000" pitchFamily="2" charset="2"/>
                        <a:buChar char="l"/>
                      </a:pPr>
                      <a:r>
                        <a:rPr kumimoji="0" lang="zh-CN" altLang="en-US" sz="24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维护检修费</a:t>
                      </a:r>
                      <a:endParaRPr lang="zh-CN" altLang="en-US" sz="2400" dirty="0">
                        <a:latin typeface="微软雅黑" panose="020B0503020204020204" pitchFamily="34" charset="-122"/>
                        <a:ea typeface="微软雅黑" panose="020B0503020204020204" pitchFamily="34" charset="-122"/>
                        <a:sym typeface="微软雅黑" panose="020B0503020204020204" pitchFamily="34" charset="-122"/>
                      </a:endParaRPr>
                    </a:p>
                  </a:txBody>
                  <a:tcPr>
                    <a:solidFill>
                      <a:schemeClr val="bg1"/>
                    </a:solidFill>
                  </a:tcPr>
                </a:tc>
                <a:extLst>
                  <a:ext uri="{0D108BD9-81ED-4DB2-BD59-A6C34878D82A}">
                    <a16:rowId xmlns:a16="http://schemas.microsoft.com/office/drawing/2014/main" val="2888639072"/>
                  </a:ext>
                </a:extLst>
              </a:tr>
            </a:tbl>
          </a:graphicData>
        </a:graphic>
      </p:graphicFrame>
      <p:sp>
        <p:nvSpPr>
          <p:cNvPr id="3" name="Rectangle 2">
            <a:extLst>
              <a:ext uri="{FF2B5EF4-FFF2-40B4-BE49-F238E27FC236}">
                <a16:creationId xmlns:a16="http://schemas.microsoft.com/office/drawing/2014/main" id="{D72CD950-13DE-69D0-718A-0F3E378E62C9}"/>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11.2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生产成本估算</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Rectangle 2">
            <a:extLst>
              <a:ext uri="{FF2B5EF4-FFF2-40B4-BE49-F238E27FC236}">
                <a16:creationId xmlns:a16="http://schemas.microsoft.com/office/drawing/2014/main" id="{D353C643-B290-5EED-67E3-81A26BD84DFA}"/>
              </a:ext>
            </a:extLst>
          </p:cNvPr>
          <p:cNvSpPr txBox="1">
            <a:spLocks noChangeArrowheads="1"/>
          </p:cNvSpPr>
          <p:nvPr/>
        </p:nvSpPr>
        <p:spPr>
          <a:xfrm>
            <a:off x="0" y="980728"/>
            <a:ext cx="5220072" cy="5877272"/>
          </a:xfrm>
          <a:prstGeom prst="rect">
            <a:avLst/>
          </a:prstGeom>
        </p:spPr>
        <p:txBody>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9pPr>
          </a:lstStyle>
          <a:p>
            <a:pPr marL="457200" indent="-457200" algn="just" eaLnBrk="1" hangingPunct="1">
              <a:buFont typeface="Wingdings" panose="05000000000000000000" pitchFamily="2" charset="2"/>
              <a:buChar char="p"/>
            </a:pPr>
            <a:r>
              <a:rPr kumimoji="0" lang="zh-CN" altLang="en-US" sz="3200" kern="0" dirty="0">
                <a:solidFill>
                  <a:srgbClr val="C00000"/>
                </a:solidFill>
                <a:sym typeface="微软雅黑" panose="020B0503020204020204" pitchFamily="34" charset="-122"/>
              </a:rPr>
              <a:t> 直接生产成本</a:t>
            </a:r>
            <a:endParaRPr kumimoji="0" lang="en-US" altLang="zh-CN" sz="3200" kern="0" dirty="0">
              <a:solidFill>
                <a:srgbClr val="C00000"/>
              </a:solidFill>
              <a:sym typeface="微软雅黑" panose="020B0503020204020204" pitchFamily="34" charset="-122"/>
            </a:endParaRPr>
          </a:p>
          <a:p>
            <a:pPr marL="457200" indent="-457200" algn="just" eaLnBrk="1" hangingPunct="1">
              <a:buFont typeface="Wingdings" panose="05000000000000000000" pitchFamily="2" charset="2"/>
              <a:buChar char="p"/>
            </a:pPr>
            <a:endParaRPr kumimoji="0" lang="en-US" altLang="zh-CN" sz="3200" kern="0" dirty="0">
              <a:solidFill>
                <a:srgbClr val="C00000"/>
              </a:solidFill>
              <a:sym typeface="微软雅黑" panose="020B0503020204020204" pitchFamily="34" charset="-122"/>
            </a:endParaRPr>
          </a:p>
          <a:p>
            <a:pPr marL="457200" indent="-457200" algn="just" eaLnBrk="1" hangingPunct="1">
              <a:buFont typeface="Wingdings" panose="05000000000000000000" pitchFamily="2" charset="2"/>
              <a:buChar char="p"/>
            </a:pPr>
            <a:endParaRPr kumimoji="0" lang="en-US" altLang="zh-CN" sz="3200" kern="0" dirty="0">
              <a:solidFill>
                <a:srgbClr val="C00000"/>
              </a:solidFill>
              <a:sym typeface="微软雅黑" panose="020B0503020204020204" pitchFamily="34" charset="-122"/>
            </a:endParaRPr>
          </a:p>
          <a:p>
            <a:pPr marL="457200" indent="-457200" algn="just" eaLnBrk="1" hangingPunct="1">
              <a:buFont typeface="Wingdings" panose="05000000000000000000" pitchFamily="2" charset="2"/>
              <a:buChar char="p"/>
            </a:pPr>
            <a:endParaRPr kumimoji="0" lang="en-US" altLang="zh-CN" sz="3200" kern="0" dirty="0">
              <a:solidFill>
                <a:srgbClr val="C00000"/>
              </a:solidFill>
              <a:sym typeface="微软雅黑" panose="020B0503020204020204" pitchFamily="34" charset="-122"/>
            </a:endParaRPr>
          </a:p>
          <a:p>
            <a:pPr marL="457200" indent="-457200" algn="just" eaLnBrk="1" hangingPunct="1">
              <a:buFont typeface="Wingdings" panose="05000000000000000000" pitchFamily="2" charset="2"/>
              <a:buChar char="p"/>
            </a:pPr>
            <a:endParaRPr kumimoji="0" lang="en-US" altLang="zh-CN" sz="3200" kern="0" dirty="0">
              <a:solidFill>
                <a:srgbClr val="C00000"/>
              </a:solidFill>
              <a:sym typeface="微软雅黑" panose="020B0503020204020204" pitchFamily="34" charset="-122"/>
            </a:endParaRPr>
          </a:p>
          <a:p>
            <a:pPr marL="457200" indent="-457200" algn="just" eaLnBrk="1" hangingPunct="1">
              <a:buFont typeface="Wingdings" panose="05000000000000000000" pitchFamily="2" charset="2"/>
              <a:buChar char="p"/>
            </a:pPr>
            <a:r>
              <a:rPr kumimoji="0" lang="zh-CN" altLang="en-US" sz="3200" kern="0" dirty="0">
                <a:solidFill>
                  <a:srgbClr val="C00000"/>
                </a:solidFill>
                <a:sym typeface="微软雅黑" panose="020B0503020204020204" pitchFamily="34" charset="-122"/>
              </a:rPr>
              <a:t>固定费用</a:t>
            </a:r>
            <a:endParaRPr kumimoji="0" lang="en-US" altLang="zh-CN" sz="3200" kern="0" dirty="0">
              <a:solidFill>
                <a:srgbClr val="C00000"/>
              </a:solidFill>
              <a:sym typeface="微软雅黑" panose="020B0503020204020204" pitchFamily="34" charset="-122"/>
            </a:endParaRPr>
          </a:p>
          <a:p>
            <a:pPr marL="571500" indent="-571500" algn="just" eaLnBrk="1" hangingPunct="1">
              <a:lnSpc>
                <a:spcPct val="125000"/>
              </a:lnSpc>
              <a:buClr>
                <a:schemeClr val="tx1"/>
              </a:buClr>
              <a:buFont typeface="Wingdings" panose="05000000000000000000" pitchFamily="2" charset="2"/>
              <a:buChar char="l"/>
            </a:pPr>
            <a:r>
              <a:rPr kumimoji="0" lang="zh-CN" altLang="en-US" sz="2400" kern="0" dirty="0">
                <a:solidFill>
                  <a:schemeClr val="tx1"/>
                </a:solidFill>
                <a:cs typeface="+mn-cs"/>
                <a:sym typeface="微软雅黑" panose="020B0503020204020204" pitchFamily="34" charset="-122"/>
              </a:rPr>
              <a:t>折旧费</a:t>
            </a:r>
          </a:p>
          <a:p>
            <a:pPr marL="571500" indent="-571500" algn="just" eaLnBrk="1" hangingPunct="1">
              <a:lnSpc>
                <a:spcPct val="125000"/>
              </a:lnSpc>
              <a:buClr>
                <a:schemeClr val="tx1"/>
              </a:buClr>
              <a:buFont typeface="Wingdings" panose="05000000000000000000" pitchFamily="2" charset="2"/>
              <a:buChar char="l"/>
            </a:pPr>
            <a:r>
              <a:rPr kumimoji="0" lang="zh-CN" altLang="en-US" sz="2400" kern="0" dirty="0">
                <a:solidFill>
                  <a:schemeClr val="tx1"/>
                </a:solidFill>
                <a:cs typeface="+mn-cs"/>
                <a:sym typeface="微软雅黑" panose="020B0503020204020204" pitchFamily="34" charset="-122"/>
              </a:rPr>
              <a:t>资金利息</a:t>
            </a:r>
          </a:p>
          <a:p>
            <a:pPr marL="571500" indent="-571500" algn="just" eaLnBrk="1" hangingPunct="1">
              <a:lnSpc>
                <a:spcPct val="125000"/>
              </a:lnSpc>
              <a:buClr>
                <a:schemeClr val="tx1"/>
              </a:buClr>
              <a:buFont typeface="Wingdings" panose="05000000000000000000" pitchFamily="2" charset="2"/>
              <a:buChar char="l"/>
            </a:pPr>
            <a:r>
              <a:rPr kumimoji="0" lang="zh-CN" altLang="en-US" sz="2400" kern="0" dirty="0">
                <a:solidFill>
                  <a:schemeClr val="tx1"/>
                </a:solidFill>
                <a:cs typeface="+mn-cs"/>
                <a:sym typeface="微软雅黑" panose="020B0503020204020204" pitchFamily="34" charset="-122"/>
              </a:rPr>
              <a:t>保险费</a:t>
            </a:r>
          </a:p>
          <a:p>
            <a:pPr marL="457200" indent="-457200" algn="just" eaLnBrk="1" hangingPunct="1">
              <a:buFont typeface="Wingdings" panose="05000000000000000000" pitchFamily="2" charset="2"/>
              <a:buChar char="p"/>
            </a:pPr>
            <a:endParaRPr kumimoji="0" lang="en-US" altLang="zh-CN" sz="3200" kern="0" dirty="0">
              <a:solidFill>
                <a:srgbClr val="C00000"/>
              </a:solidFill>
              <a:sym typeface="微软雅黑" panose="020B0503020204020204" pitchFamily="34" charset="-122"/>
            </a:endParaRPr>
          </a:p>
        </p:txBody>
      </p:sp>
      <p:sp>
        <p:nvSpPr>
          <p:cNvPr id="8" name="文本框 7">
            <a:extLst>
              <a:ext uri="{FF2B5EF4-FFF2-40B4-BE49-F238E27FC236}">
                <a16:creationId xmlns:a16="http://schemas.microsoft.com/office/drawing/2014/main" id="{C5079BBC-A8E1-4AE7-A2F7-49D7DDC23B4C}"/>
              </a:ext>
            </a:extLst>
          </p:cNvPr>
          <p:cNvSpPr txBox="1"/>
          <p:nvPr/>
        </p:nvSpPr>
        <p:spPr>
          <a:xfrm>
            <a:off x="6012160" y="980728"/>
            <a:ext cx="3024336" cy="3113866"/>
          </a:xfrm>
          <a:prstGeom prst="rect">
            <a:avLst/>
          </a:prstGeom>
          <a:noFill/>
        </p:spPr>
        <p:txBody>
          <a:bodyPr wrap="square">
            <a:spAutoFit/>
          </a:bodyPr>
          <a:lstStyle/>
          <a:p>
            <a:pPr marL="457200" indent="-457200" eaLnBrk="1" hangingPunct="1">
              <a:lnSpc>
                <a:spcPct val="125000"/>
              </a:lnSpc>
              <a:buFont typeface="Wingdings" panose="05000000000000000000" pitchFamily="2" charset="2"/>
              <a:buChar char="p"/>
            </a:pPr>
            <a:r>
              <a:rPr kumimoji="0" lang="zh-CN" altLang="en-US" sz="3200" b="1" kern="0" dirty="0">
                <a:solidFill>
                  <a:srgbClr val="C00000"/>
                </a:solidFill>
                <a:latin typeface="微软雅黑" panose="020B0503020204020204" pitchFamily="34" charset="-122"/>
                <a:ea typeface="微软雅黑" panose="020B0503020204020204" pitchFamily="34" charset="-122"/>
                <a:cs typeface="+mj-cs"/>
                <a:sym typeface="微软雅黑" panose="020B0503020204020204" pitchFamily="34" charset="-122"/>
              </a:rPr>
              <a:t>工厂管理费</a:t>
            </a:r>
            <a:endParaRPr kumimoji="0" lang="en-US" altLang="zh-CN" sz="3200" b="1" kern="0" dirty="0">
              <a:solidFill>
                <a:srgbClr val="C00000"/>
              </a:solidFill>
              <a:latin typeface="微软雅黑" panose="020B0503020204020204" pitchFamily="34" charset="-122"/>
              <a:ea typeface="微软雅黑" panose="020B0503020204020204" pitchFamily="34" charset="-122"/>
              <a:cs typeface="+mj-cs"/>
              <a:sym typeface="微软雅黑" panose="020B0503020204020204" pitchFamily="34" charset="-122"/>
            </a:endParaRPr>
          </a:p>
          <a:p>
            <a:pPr marL="571500" indent="-571500" algn="just" eaLnBrk="1" hangingPunct="1">
              <a:lnSpc>
                <a:spcPct val="125000"/>
              </a:lnSpc>
              <a:buClr>
                <a:schemeClr val="tx1"/>
              </a:buClr>
              <a:buFont typeface="Wingdings" panose="05000000000000000000" pitchFamily="2" charset="2"/>
              <a:buChar char="l"/>
            </a:pPr>
            <a:r>
              <a:rPr kumimoji="0" lang="zh-CN" altLang="en-US" b="1" kern="0" dirty="0">
                <a:latin typeface="微软雅黑" panose="020B0503020204020204" pitchFamily="34" charset="-122"/>
                <a:ea typeface="微软雅黑" panose="020B0503020204020204" pitchFamily="34" charset="-122"/>
                <a:sym typeface="微软雅黑" panose="020B0503020204020204" pitchFamily="34" charset="-122"/>
              </a:rPr>
              <a:t>全厂性费用</a:t>
            </a:r>
            <a:endParaRPr kumimoji="0" lang="en-US" altLang="zh-CN" b="1" kern="0" dirty="0">
              <a:latin typeface="微软雅黑" panose="020B0503020204020204" pitchFamily="34" charset="-122"/>
              <a:ea typeface="微软雅黑" panose="020B0503020204020204" pitchFamily="34" charset="-122"/>
              <a:sym typeface="微软雅黑" panose="020B0503020204020204" pitchFamily="34" charset="-122"/>
            </a:endParaRPr>
          </a:p>
          <a:p>
            <a:pPr marL="571500" indent="-571500" algn="just" eaLnBrk="1" hangingPunct="1">
              <a:lnSpc>
                <a:spcPct val="125000"/>
              </a:lnSpc>
              <a:buClr>
                <a:schemeClr val="tx1"/>
              </a:buClr>
              <a:buFont typeface="Wingdings" panose="05000000000000000000" pitchFamily="2" charset="2"/>
              <a:buChar char="l"/>
            </a:pPr>
            <a:r>
              <a:rPr kumimoji="0" lang="zh-CN" altLang="en-US" b="1" kern="0" dirty="0">
                <a:latin typeface="微软雅黑" panose="020B0503020204020204" pitchFamily="34" charset="-122"/>
                <a:ea typeface="微软雅黑" panose="020B0503020204020204" pitchFamily="34" charset="-122"/>
                <a:sym typeface="微软雅黑" panose="020B0503020204020204" pitchFamily="34" charset="-122"/>
              </a:rPr>
              <a:t>研究和开发费用</a:t>
            </a:r>
            <a:endParaRPr kumimoji="0" lang="en-US" altLang="zh-CN" b="1" kern="0" dirty="0">
              <a:latin typeface="微软雅黑" panose="020B0503020204020204" pitchFamily="34" charset="-122"/>
              <a:ea typeface="微软雅黑" panose="020B0503020204020204" pitchFamily="34" charset="-122"/>
              <a:sym typeface="微软雅黑" panose="020B0503020204020204" pitchFamily="34" charset="-122"/>
            </a:endParaRPr>
          </a:p>
          <a:p>
            <a:pPr marL="571500" indent="-571500" algn="just" eaLnBrk="1" hangingPunct="1">
              <a:lnSpc>
                <a:spcPct val="125000"/>
              </a:lnSpc>
              <a:buClr>
                <a:schemeClr val="tx1"/>
              </a:buClr>
              <a:buFont typeface="Wingdings" panose="05000000000000000000" pitchFamily="2" charset="2"/>
              <a:buChar char="l"/>
            </a:pPr>
            <a:endParaRPr kumimoji="0" lang="en-US" altLang="zh-CN" b="1" kern="0" dirty="0">
              <a:latin typeface="微软雅黑" panose="020B0503020204020204" pitchFamily="34" charset="-122"/>
              <a:ea typeface="微软雅黑" panose="020B0503020204020204" pitchFamily="34" charset="-122"/>
              <a:sym typeface="微软雅黑" panose="020B0503020204020204" pitchFamily="34" charset="-122"/>
            </a:endParaRPr>
          </a:p>
          <a:p>
            <a:pPr marL="571500" indent="-571500" eaLnBrk="1" hangingPunct="1">
              <a:lnSpc>
                <a:spcPct val="125000"/>
              </a:lnSpc>
              <a:buClr>
                <a:srgbClr val="C00000"/>
              </a:buClr>
              <a:buFont typeface="Wingdings" panose="05000000000000000000" pitchFamily="2" charset="2"/>
              <a:buAutoNum type="circleNumDbPlain"/>
            </a:pPr>
            <a:endParaRPr kumimoji="0" lang="en-US" altLang="zh-CN" sz="2400" kern="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5000"/>
              </a:lnSpc>
              <a:buClr>
                <a:srgbClr val="C00000"/>
              </a:buClr>
              <a:buFont typeface="Wingdings" panose="05000000000000000000" pitchFamily="2" charset="2"/>
              <a:buChar char="p"/>
            </a:pPr>
            <a:r>
              <a:rPr kumimoji="0" lang="zh-CN" altLang="en-US" sz="3200" b="1" kern="0" dirty="0">
                <a:solidFill>
                  <a:srgbClr val="C00000"/>
                </a:solidFill>
                <a:latin typeface="微软雅黑" panose="020B0503020204020204" pitchFamily="34" charset="-122"/>
                <a:ea typeface="微软雅黑" panose="020B0503020204020204" pitchFamily="34" charset="-122"/>
                <a:cs typeface="+mj-cs"/>
                <a:sym typeface="微软雅黑" panose="020B0503020204020204" pitchFamily="34" charset="-122"/>
              </a:rPr>
              <a:t>销售费用</a:t>
            </a:r>
          </a:p>
        </p:txBody>
      </p:sp>
    </p:spTree>
    <p:extLst>
      <p:ext uri="{BB962C8B-B14F-4D97-AF65-F5344CB8AC3E}">
        <p14:creationId xmlns:p14="http://schemas.microsoft.com/office/powerpoint/2010/main" val="4053644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F74B996-B03E-465E-9DF9-F9E35471F0C1}"/>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 Box 4">
            <a:extLst>
              <a:ext uri="{FF2B5EF4-FFF2-40B4-BE49-F238E27FC236}">
                <a16:creationId xmlns:a16="http://schemas.microsoft.com/office/drawing/2014/main" id="{F1864684-ABC2-4040-8A1F-A41188913A6C}"/>
              </a:ext>
            </a:extLst>
          </p:cNvPr>
          <p:cNvSpPr txBox="1">
            <a:spLocks noChangeArrowheads="1"/>
          </p:cNvSpPr>
          <p:nvPr/>
        </p:nvSpPr>
        <p:spPr bwMode="auto">
          <a:xfrm>
            <a:off x="0" y="980728"/>
            <a:ext cx="9036496" cy="381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algn="just" eaLnBrk="1" hangingPunct="1">
              <a:lnSpc>
                <a:spcPct val="125000"/>
              </a:lnSpc>
              <a:spcBef>
                <a:spcPts val="0"/>
              </a:spcBef>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建设项目的经济评价包括财务评价和国民经济评价。</a:t>
            </a:r>
          </a:p>
          <a:p>
            <a:pPr marL="342900" indent="-342900" algn="just" eaLnBrk="1" hangingPunct="1">
              <a:lnSpc>
                <a:spcPct val="125000"/>
              </a:lnSpc>
              <a:spcBef>
                <a:spcPts val="0"/>
              </a:spcBef>
              <a:buFont typeface="Wingdings" panose="05000000000000000000" pitchFamily="2" charset="2"/>
              <a:buChar char="l"/>
            </a:pPr>
            <a:r>
              <a:rPr kumimoji="1"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财务评价</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：按照国家现行财税制度和价格体系的条件下，计算项目范围内的效益和费用，分析项目的盈利能力、清偿能力。</a:t>
            </a:r>
          </a:p>
          <a:p>
            <a:pPr marL="342900" indent="-342900" algn="just" eaLnBrk="1" hangingPunct="1">
              <a:lnSpc>
                <a:spcPct val="125000"/>
              </a:lnSpc>
              <a:spcBef>
                <a:spcPts val="0"/>
              </a:spcBef>
              <a:buFont typeface="Wingdings" panose="05000000000000000000" pitchFamily="2" charset="2"/>
              <a:buChar char="l"/>
            </a:pPr>
            <a:r>
              <a:rPr kumimoji="1"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国民经济评价</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：从国家整体的角度分析计算项目对国民经济的净贡献，考察项目的经济合理性。</a:t>
            </a:r>
          </a:p>
          <a:p>
            <a:pPr marL="342900" indent="-342900" algn="just" eaLnBrk="1" hangingPunct="1">
              <a:lnSpc>
                <a:spcPct val="125000"/>
              </a:lnSpc>
              <a:spcBef>
                <a:spcPts val="0"/>
              </a:spcBef>
              <a:buFont typeface="Wingdings" panose="05000000000000000000" pitchFamily="2" charset="2"/>
              <a:buChar char="l"/>
            </a:pPr>
            <a:r>
              <a:rPr kumimoji="1"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评价方法</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：动态法和静态法。</a:t>
            </a:r>
          </a:p>
        </p:txBody>
      </p:sp>
    </p:spTree>
    <p:extLst>
      <p:ext uri="{BB962C8B-B14F-4D97-AF65-F5344CB8AC3E}">
        <p14:creationId xmlns:p14="http://schemas.microsoft.com/office/powerpoint/2010/main" val="1276152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72CD950-13DE-69D0-718A-0F3E378E62C9}"/>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Text Box 4">
            <a:extLst>
              <a:ext uri="{FF2B5EF4-FFF2-40B4-BE49-F238E27FC236}">
                <a16:creationId xmlns:a16="http://schemas.microsoft.com/office/drawing/2014/main" id="{332924FF-ACB9-93E2-2F91-3742D842CACF}"/>
              </a:ext>
            </a:extLst>
          </p:cNvPr>
          <p:cNvSpPr txBox="1">
            <a:spLocks noChangeArrowheads="1"/>
          </p:cNvSpPr>
          <p:nvPr/>
        </p:nvSpPr>
        <p:spPr bwMode="auto">
          <a:xfrm>
            <a:off x="0" y="980728"/>
            <a:ext cx="9036496" cy="3512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342900" indent="-342900" algn="just" eaLnBrk="1" hangingPunct="1">
              <a:lnSpc>
                <a:spcPct val="125000"/>
              </a:lnSpc>
              <a:spcBef>
                <a:spcPts val="0"/>
              </a:spcBef>
              <a:buFont typeface="Wingdings" panose="05000000000000000000" pitchFamily="2" charset="2"/>
              <a:buChar char="p"/>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静态评价方法</a:t>
            </a:r>
          </a:p>
          <a:p>
            <a:pPr marL="342900" indent="-3429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投资收益率（</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ROI</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a:t>
            </a: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marL="1085850" lvl="1" indent="-342900" algn="just" eaLnBrk="1" hangingPunct="1">
              <a:lnSpc>
                <a:spcPct val="125000"/>
              </a:lnSpc>
              <a:spcBef>
                <a:spcPts val="0"/>
              </a:spcBef>
              <a:buFont typeface="Wingdings" panose="05000000000000000000" pitchFamily="2" charset="2"/>
              <a:buChar char="Ø"/>
            </a:pPr>
            <a:r>
              <a:rPr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定义</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年平均利润总数与项目投资之比；</a:t>
            </a:r>
          </a:p>
          <a:p>
            <a:pPr marL="1085850" lvl="1" indent="-342900" algn="just" eaLnBrk="1" hangingPunct="1">
              <a:lnSpc>
                <a:spcPct val="125000"/>
              </a:lnSpc>
              <a:spcBef>
                <a:spcPts val="0"/>
              </a:spcBef>
              <a:buFont typeface="Wingdings" panose="05000000000000000000" pitchFamily="2" charset="2"/>
              <a:buChar char="Ø"/>
            </a:pPr>
            <a:r>
              <a:rPr kumimoji="1"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应用</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：应将</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ROI</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的计算值与基准投资收益率相比较，只有</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ROI</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高于基准值项目才可取</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a:t>
            </a:r>
            <a:endPar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marL="1085850" lvl="1" indent="-342900" algn="just" eaLnBrk="1" hangingPunct="1">
              <a:lnSpc>
                <a:spcPct val="125000"/>
              </a:lnSpc>
              <a:spcBef>
                <a:spcPts val="0"/>
              </a:spcBef>
              <a:buFont typeface="Wingdings" panose="05000000000000000000" pitchFamily="2" charset="2"/>
              <a:buChar char="Ø"/>
            </a:pPr>
            <a:r>
              <a:rPr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优点</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：简单、易于理解；</a:t>
            </a:r>
          </a:p>
          <a:p>
            <a:pPr marL="1085850" lvl="1" indent="-342900" algn="just" eaLnBrk="1" hangingPunct="1">
              <a:lnSpc>
                <a:spcPct val="125000"/>
              </a:lnSpc>
              <a:spcBef>
                <a:spcPts val="0"/>
              </a:spcBef>
              <a:buFont typeface="Wingdings" panose="05000000000000000000" pitchFamily="2" charset="2"/>
              <a:buChar char="Ø"/>
            </a:pPr>
            <a:r>
              <a:rPr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缺点</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：忽略了现金流通方式，比较粗略。</a:t>
            </a:r>
            <a:endPar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607081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56257F1-E31A-4914-B17F-718080A9AD79}"/>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 Box 4">
            <a:extLst>
              <a:ext uri="{FF2B5EF4-FFF2-40B4-BE49-F238E27FC236}">
                <a16:creationId xmlns:a16="http://schemas.microsoft.com/office/drawing/2014/main" id="{8065ADB5-D07A-4601-8472-97726877FD96}"/>
              </a:ext>
            </a:extLst>
          </p:cNvPr>
          <p:cNvSpPr txBox="1">
            <a:spLocks noChangeArrowheads="1"/>
          </p:cNvSpPr>
          <p:nvPr/>
        </p:nvSpPr>
        <p:spPr bwMode="auto">
          <a:xfrm>
            <a:off x="0" y="980728"/>
            <a:ext cx="9036496" cy="119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342900" indent="-342900" algn="just" eaLnBrk="1" hangingPunct="1">
              <a:lnSpc>
                <a:spcPct val="125000"/>
              </a:lnSpc>
              <a:spcBef>
                <a:spcPts val="0"/>
              </a:spcBef>
              <a:buFont typeface="Wingdings" panose="05000000000000000000" pitchFamily="2" charset="2"/>
              <a:buChar char="p"/>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静态评价方法</a:t>
            </a:r>
          </a:p>
          <a:p>
            <a:pPr marL="342900" indent="-3429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投资收益率（</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ROI</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）：基准投资收益率</a:t>
            </a: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4" name="表格 4">
            <a:extLst>
              <a:ext uri="{FF2B5EF4-FFF2-40B4-BE49-F238E27FC236}">
                <a16:creationId xmlns:a16="http://schemas.microsoft.com/office/drawing/2014/main" id="{75B8AB3A-A470-4D91-A34E-5353BC494A2D}"/>
              </a:ext>
            </a:extLst>
          </p:cNvPr>
          <p:cNvGraphicFramePr>
            <a:graphicFrameLocks noGrp="1"/>
          </p:cNvGraphicFramePr>
          <p:nvPr>
            <p:extLst>
              <p:ext uri="{D42A27DB-BD31-4B8C-83A1-F6EECF244321}">
                <p14:modId xmlns:p14="http://schemas.microsoft.com/office/powerpoint/2010/main" val="142506351"/>
              </p:ext>
            </p:extLst>
          </p:nvPr>
        </p:nvGraphicFramePr>
        <p:xfrm>
          <a:off x="251520" y="2894338"/>
          <a:ext cx="8640960" cy="3041142"/>
        </p:xfrm>
        <a:graphic>
          <a:graphicData uri="http://schemas.openxmlformats.org/drawingml/2006/table">
            <a:tbl>
              <a:tblPr firstRow="1" bandRow="1">
                <a:tableStyleId>{5C22544A-7EE6-4342-B048-85BDC9FD1C3A}</a:tableStyleId>
              </a:tblPr>
              <a:tblGrid>
                <a:gridCol w="1719825">
                  <a:extLst>
                    <a:ext uri="{9D8B030D-6E8A-4147-A177-3AD203B41FA5}">
                      <a16:colId xmlns:a16="http://schemas.microsoft.com/office/drawing/2014/main" val="1943193435"/>
                    </a:ext>
                  </a:extLst>
                </a:gridCol>
                <a:gridCol w="3588080">
                  <a:extLst>
                    <a:ext uri="{9D8B030D-6E8A-4147-A177-3AD203B41FA5}">
                      <a16:colId xmlns:a16="http://schemas.microsoft.com/office/drawing/2014/main" val="3951821540"/>
                    </a:ext>
                  </a:extLst>
                </a:gridCol>
                <a:gridCol w="3333055">
                  <a:extLst>
                    <a:ext uri="{9D8B030D-6E8A-4147-A177-3AD203B41FA5}">
                      <a16:colId xmlns:a16="http://schemas.microsoft.com/office/drawing/2014/main" val="3709570844"/>
                    </a:ext>
                  </a:extLst>
                </a:gridCol>
              </a:tblGrid>
              <a:tr h="370840">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kumimoji="1"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风险程度</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25000"/>
                        </a:lnSpc>
                      </a:pPr>
                      <a:r>
                        <a:rPr kumimoji="1"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项目类型</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25000"/>
                        </a:lnSpc>
                      </a:pPr>
                      <a:r>
                        <a:rPr kumimoji="1"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最低允许收益率</a:t>
                      </a:r>
                      <a:r>
                        <a:rPr kumimoji="1"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96858458"/>
                  </a:ext>
                </a:extLst>
              </a:tr>
              <a:tr h="370840">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kumimoji="1"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高度风险</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lnSpc>
                          <a:spcPct val="125000"/>
                        </a:lnSpc>
                      </a:pPr>
                      <a:r>
                        <a:rPr kumimoji="1"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工业化试验装置 </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lnSpc>
                          <a:spcPct val="125000"/>
                        </a:lnSpc>
                      </a:pPr>
                      <a:r>
                        <a:rPr kumimoji="1"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20~100</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54002626"/>
                  </a:ext>
                </a:extLst>
              </a:tr>
              <a:tr h="370840">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kumimoji="1"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相当风险</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lnSpc>
                          <a:spcPct val="125000"/>
                        </a:lnSpc>
                      </a:pPr>
                      <a:r>
                        <a:rPr kumimoji="1"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对企业而言是新装置 </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lnSpc>
                          <a:spcPct val="125000"/>
                        </a:lnSpc>
                      </a:pPr>
                      <a:r>
                        <a:rPr kumimoji="1"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10~20</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6882649"/>
                  </a:ext>
                </a:extLst>
              </a:tr>
              <a:tr h="370840">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kumimoji="1"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一般风险</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lnSpc>
                          <a:spcPct val="125000"/>
                        </a:lnSpc>
                      </a:pPr>
                      <a:r>
                        <a:rPr kumimoji="1"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大规模改造</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lnSpc>
                          <a:spcPct val="125000"/>
                        </a:lnSpc>
                      </a:pPr>
                      <a:r>
                        <a:rPr kumimoji="1"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5~10</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0387336"/>
                  </a:ext>
                </a:extLst>
              </a:tr>
              <a:tr h="370840">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kumimoji="1"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较少风险</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lnSpc>
                          <a:spcPct val="125000"/>
                        </a:lnSpc>
                      </a:pPr>
                      <a:r>
                        <a:rPr kumimoji="1"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扩建、改造</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lnSpc>
                          <a:spcPct val="125000"/>
                        </a:lnSpc>
                      </a:pPr>
                      <a:r>
                        <a:rPr kumimoji="1"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1~5</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6608296"/>
                  </a:ext>
                </a:extLst>
              </a:tr>
              <a:tr h="370840">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kumimoji="1"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极少风险</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25000"/>
                        </a:lnSpc>
                      </a:pPr>
                      <a:r>
                        <a:rPr kumimoji="1"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成熟的降低成本措施 </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25000"/>
                        </a:lnSpc>
                      </a:pPr>
                      <a:r>
                        <a:rPr kumimoji="1" lang="en-US" altLang="zh-CN"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5693338"/>
                  </a:ext>
                </a:extLst>
              </a:tr>
            </a:tbl>
          </a:graphicData>
        </a:graphic>
      </p:graphicFrame>
      <p:sp>
        <p:nvSpPr>
          <p:cNvPr id="6" name="文本框 5">
            <a:extLst>
              <a:ext uri="{FF2B5EF4-FFF2-40B4-BE49-F238E27FC236}">
                <a16:creationId xmlns:a16="http://schemas.microsoft.com/office/drawing/2014/main" id="{8CFCD168-6D7F-493A-8A38-7C075ADC9B31}"/>
              </a:ext>
            </a:extLst>
          </p:cNvPr>
          <p:cNvSpPr txBox="1"/>
          <p:nvPr/>
        </p:nvSpPr>
        <p:spPr>
          <a:xfrm>
            <a:off x="0" y="2452826"/>
            <a:ext cx="9144000" cy="400110"/>
          </a:xfrm>
          <a:prstGeom prst="rect">
            <a:avLst/>
          </a:prstGeom>
          <a:noFill/>
        </p:spPr>
        <p:txBody>
          <a:bodyPr wrap="square">
            <a:spAutoFit/>
          </a:bodyPr>
          <a:lstStyle/>
          <a:p>
            <a:pPr algn="ct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西方国家最低允许收益率的典型数值</a:t>
            </a: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829582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5E6F65C-062F-4C65-ADF7-C63ED6A1DF46}"/>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 Box 4">
            <a:extLst>
              <a:ext uri="{FF2B5EF4-FFF2-40B4-BE49-F238E27FC236}">
                <a16:creationId xmlns:a16="http://schemas.microsoft.com/office/drawing/2014/main" id="{6BEC49F9-C00F-43B3-845B-3AD84D1DDD04}"/>
              </a:ext>
            </a:extLst>
          </p:cNvPr>
          <p:cNvSpPr txBox="1">
            <a:spLocks noChangeArrowheads="1"/>
          </p:cNvSpPr>
          <p:nvPr/>
        </p:nvSpPr>
        <p:spPr bwMode="auto">
          <a:xfrm>
            <a:off x="0" y="980728"/>
            <a:ext cx="9036496" cy="3127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342900" indent="-342900" algn="just" eaLnBrk="1" hangingPunct="1">
              <a:lnSpc>
                <a:spcPct val="125000"/>
              </a:lnSpc>
              <a:spcBef>
                <a:spcPts val="0"/>
              </a:spcBef>
              <a:buFont typeface="Wingdings" panose="05000000000000000000" pitchFamily="2" charset="2"/>
              <a:buChar char="p"/>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静态评价方法</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还本期（</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payback period or payout time</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a:t>
            </a: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25000"/>
              </a:lnSpc>
              <a:spcBef>
                <a:spcPts val="0"/>
              </a:spcBef>
              <a:buFont typeface="Wingdings" panose="05000000000000000000" pitchFamily="2" charset="2"/>
              <a:buNone/>
            </a:pPr>
            <a:r>
              <a:rPr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全部投资靠该项目收益加以回收所需要的时间。</a:t>
            </a:r>
            <a:endParaRPr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marL="1200150" lvl="1" indent="-457200" algn="just" eaLnBrk="1" hangingPunct="1">
              <a:lnSpc>
                <a:spcPct val="125000"/>
              </a:lnSpc>
              <a:spcBef>
                <a:spcPts val="0"/>
              </a:spcBef>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优点：简单明了、直观；</a:t>
            </a:r>
          </a:p>
          <a:p>
            <a:pPr marL="1200150" lvl="1" indent="-457200" algn="just" eaLnBrk="1" hangingPunct="1">
              <a:lnSpc>
                <a:spcPct val="125000"/>
              </a:lnSpc>
              <a:spcBef>
                <a:spcPts val="0"/>
              </a:spcBef>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缺点：未考虑项目寿命长短和还本期后收益可能发生变化的情况。（需结合其他评价指标，以免导致错误的结论）</a:t>
            </a:r>
          </a:p>
        </p:txBody>
      </p:sp>
    </p:spTree>
    <p:extLst>
      <p:ext uri="{BB962C8B-B14F-4D97-AF65-F5344CB8AC3E}">
        <p14:creationId xmlns:p14="http://schemas.microsoft.com/office/powerpoint/2010/main" val="122072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3F3E262-5DBC-477B-A4A7-39779F91E85F}"/>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 Box 4">
            <a:extLst>
              <a:ext uri="{FF2B5EF4-FFF2-40B4-BE49-F238E27FC236}">
                <a16:creationId xmlns:a16="http://schemas.microsoft.com/office/drawing/2014/main" id="{148C63F1-2427-4BBA-8383-C6D19BB66777}"/>
              </a:ext>
            </a:extLst>
          </p:cNvPr>
          <p:cNvSpPr txBox="1">
            <a:spLocks noChangeArrowheads="1"/>
          </p:cNvSpPr>
          <p:nvPr/>
        </p:nvSpPr>
        <p:spPr bwMode="auto">
          <a:xfrm>
            <a:off x="0" y="980728"/>
            <a:ext cx="9036496" cy="119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342900" indent="-342900" algn="just" eaLnBrk="1" hangingPunct="1">
              <a:lnSpc>
                <a:spcPct val="125000"/>
              </a:lnSpc>
              <a:spcBef>
                <a:spcPts val="0"/>
              </a:spcBef>
              <a:buFont typeface="Wingdings" panose="05000000000000000000" pitchFamily="2" charset="2"/>
              <a:buChar char="p"/>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静态评价方法</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累计现金价值</a:t>
            </a: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5" name="组合 14">
            <a:extLst>
              <a:ext uri="{FF2B5EF4-FFF2-40B4-BE49-F238E27FC236}">
                <a16:creationId xmlns:a16="http://schemas.microsoft.com/office/drawing/2014/main" id="{C669F155-DA8A-4746-88D1-470063833AA7}"/>
              </a:ext>
            </a:extLst>
          </p:cNvPr>
          <p:cNvGrpSpPr/>
          <p:nvPr/>
        </p:nvGrpSpPr>
        <p:grpSpPr>
          <a:xfrm>
            <a:off x="1349729" y="2564904"/>
            <a:ext cx="6161561" cy="3657317"/>
            <a:chOff x="1564862" y="2722592"/>
            <a:chExt cx="5208777" cy="3010102"/>
          </a:xfrm>
        </p:grpSpPr>
        <p:sp>
          <p:nvSpPr>
            <p:cNvPr id="4" name="Rectangle 4">
              <a:extLst>
                <a:ext uri="{FF2B5EF4-FFF2-40B4-BE49-F238E27FC236}">
                  <a16:creationId xmlns:a16="http://schemas.microsoft.com/office/drawing/2014/main" id="{6C07E0A9-178F-4DE3-87A6-DB8AEB683597}"/>
                </a:ext>
              </a:extLst>
            </p:cNvPr>
            <p:cNvSpPr>
              <a:spLocks noChangeArrowheads="1"/>
            </p:cNvSpPr>
            <p:nvPr/>
          </p:nvSpPr>
          <p:spPr bwMode="auto">
            <a:xfrm>
              <a:off x="2339752" y="2722592"/>
              <a:ext cx="4038600" cy="2590800"/>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eaLnBrk="1" hangingPunct="1"/>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Line 5">
              <a:extLst>
                <a:ext uri="{FF2B5EF4-FFF2-40B4-BE49-F238E27FC236}">
                  <a16:creationId xmlns:a16="http://schemas.microsoft.com/office/drawing/2014/main" id="{5E762A6C-6A46-4769-8C7A-72CEA825C76F}"/>
                </a:ext>
              </a:extLst>
            </p:cNvPr>
            <p:cNvSpPr>
              <a:spLocks noChangeShapeType="1"/>
            </p:cNvSpPr>
            <p:nvPr/>
          </p:nvSpPr>
          <p:spPr bwMode="auto">
            <a:xfrm>
              <a:off x="2349277" y="4373592"/>
              <a:ext cx="4038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Line 6">
              <a:extLst>
                <a:ext uri="{FF2B5EF4-FFF2-40B4-BE49-F238E27FC236}">
                  <a16:creationId xmlns:a16="http://schemas.microsoft.com/office/drawing/2014/main" id="{41C3E555-496B-4215-8C54-617455AB50A1}"/>
                </a:ext>
              </a:extLst>
            </p:cNvPr>
            <p:cNvSpPr>
              <a:spLocks noChangeShapeType="1"/>
            </p:cNvSpPr>
            <p:nvPr/>
          </p:nvSpPr>
          <p:spPr bwMode="auto">
            <a:xfrm>
              <a:off x="2349277" y="4373592"/>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Line 7">
              <a:extLst>
                <a:ext uri="{FF2B5EF4-FFF2-40B4-BE49-F238E27FC236}">
                  <a16:creationId xmlns:a16="http://schemas.microsoft.com/office/drawing/2014/main" id="{05624D78-ABFB-4AF2-A7DE-58B3B14E7BE2}"/>
                </a:ext>
              </a:extLst>
            </p:cNvPr>
            <p:cNvSpPr>
              <a:spLocks noChangeShapeType="1"/>
            </p:cNvSpPr>
            <p:nvPr/>
          </p:nvSpPr>
          <p:spPr bwMode="auto">
            <a:xfrm flipV="1">
              <a:off x="2730277" y="3611592"/>
              <a:ext cx="25146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ext Box 8">
              <a:extLst>
                <a:ext uri="{FF2B5EF4-FFF2-40B4-BE49-F238E27FC236}">
                  <a16:creationId xmlns:a16="http://schemas.microsoft.com/office/drawing/2014/main" id="{C33F41B2-3654-4E0B-B63D-0AFBF3E1EB72}"/>
                </a:ext>
              </a:extLst>
            </p:cNvPr>
            <p:cNvSpPr txBox="1">
              <a:spLocks noChangeArrowheads="1"/>
            </p:cNvSpPr>
            <p:nvPr/>
          </p:nvSpPr>
          <p:spPr bwMode="auto">
            <a:xfrm>
              <a:off x="1963515" y="4160420"/>
              <a:ext cx="381000" cy="37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eaLnBrk="1" hangingPunct="1">
                <a:spcBef>
                  <a:spcPct val="50000"/>
                </a:spcBef>
              </a:pPr>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0</a:t>
              </a:r>
            </a:p>
          </p:txBody>
        </p:sp>
        <p:sp>
          <p:nvSpPr>
            <p:cNvPr id="9" name="Text Box 9">
              <a:extLst>
                <a:ext uri="{FF2B5EF4-FFF2-40B4-BE49-F238E27FC236}">
                  <a16:creationId xmlns:a16="http://schemas.microsoft.com/office/drawing/2014/main" id="{79E87FB7-C327-4F0F-A388-FE777325E5BF}"/>
                </a:ext>
              </a:extLst>
            </p:cNvPr>
            <p:cNvSpPr txBox="1">
              <a:spLocks noChangeArrowheads="1"/>
            </p:cNvSpPr>
            <p:nvPr/>
          </p:nvSpPr>
          <p:spPr bwMode="auto">
            <a:xfrm>
              <a:off x="6392639" y="4160421"/>
              <a:ext cx="381000" cy="37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eaLnBrk="1" hangingPunct="1">
                <a:spcBef>
                  <a:spcPct val="50000"/>
                </a:spcBef>
              </a:pP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a:t>
              </a:r>
            </a:p>
          </p:txBody>
        </p:sp>
        <p:sp>
          <p:nvSpPr>
            <p:cNvPr id="10" name="Text Box 10">
              <a:extLst>
                <a:ext uri="{FF2B5EF4-FFF2-40B4-BE49-F238E27FC236}">
                  <a16:creationId xmlns:a16="http://schemas.microsoft.com/office/drawing/2014/main" id="{60232DB5-E032-495A-BE7A-634A77A76D02}"/>
                </a:ext>
              </a:extLst>
            </p:cNvPr>
            <p:cNvSpPr txBox="1">
              <a:spLocks noChangeArrowheads="1"/>
            </p:cNvSpPr>
            <p:nvPr/>
          </p:nvSpPr>
          <p:spPr bwMode="auto">
            <a:xfrm>
              <a:off x="2550970" y="4779187"/>
              <a:ext cx="457200" cy="329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eaLnBrk="1" hangingPunct="1">
                <a:spcBef>
                  <a:spcPct val="50000"/>
                </a:spcBef>
              </a:pPr>
              <a:r>
                <a:rPr kumimoji="1" lang="en-US" altLang="zh-CN" sz="2000" dirty="0">
                  <a:latin typeface="微软雅黑" panose="020B0503020204020204" pitchFamily="34" charset="-122"/>
                  <a:ea typeface="微软雅黑" panose="020B0503020204020204" pitchFamily="34" charset="-122"/>
                  <a:sym typeface="微软雅黑" panose="020B0503020204020204" pitchFamily="34" charset="-122"/>
                </a:rPr>
                <a:t>A</a:t>
              </a:r>
            </a:p>
          </p:txBody>
        </p:sp>
        <p:sp>
          <p:nvSpPr>
            <p:cNvPr id="11" name="Text Box 11">
              <a:extLst>
                <a:ext uri="{FF2B5EF4-FFF2-40B4-BE49-F238E27FC236}">
                  <a16:creationId xmlns:a16="http://schemas.microsoft.com/office/drawing/2014/main" id="{50DCFD2F-8A7D-45DD-8A49-69C47A3ABB84}"/>
                </a:ext>
              </a:extLst>
            </p:cNvPr>
            <p:cNvSpPr txBox="1">
              <a:spLocks noChangeArrowheads="1"/>
            </p:cNvSpPr>
            <p:nvPr/>
          </p:nvSpPr>
          <p:spPr bwMode="auto">
            <a:xfrm>
              <a:off x="3401329" y="4357717"/>
              <a:ext cx="381000" cy="329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eaLnBrk="1" hangingPunct="1">
                <a:spcBef>
                  <a:spcPct val="50000"/>
                </a:spcBef>
              </a:pPr>
              <a:r>
                <a:rPr lang="en-US" altLang="zh-CN" sz="2000" dirty="0">
                  <a:latin typeface="微软雅黑" panose="020B0503020204020204" pitchFamily="34" charset="-122"/>
                  <a:ea typeface="微软雅黑" panose="020B0503020204020204" pitchFamily="34" charset="-122"/>
                  <a:sym typeface="微软雅黑" panose="020B0503020204020204" pitchFamily="34" charset="-122"/>
                </a:rPr>
                <a:t>B</a:t>
              </a:r>
            </a:p>
          </p:txBody>
        </p:sp>
        <p:sp>
          <p:nvSpPr>
            <p:cNvPr id="12" name="Text Box 13">
              <a:extLst>
                <a:ext uri="{FF2B5EF4-FFF2-40B4-BE49-F238E27FC236}">
                  <a16:creationId xmlns:a16="http://schemas.microsoft.com/office/drawing/2014/main" id="{3AD9D845-260A-4FCA-B51E-3A30450829D6}"/>
                </a:ext>
              </a:extLst>
            </p:cNvPr>
            <p:cNvSpPr txBox="1">
              <a:spLocks noChangeArrowheads="1"/>
            </p:cNvSpPr>
            <p:nvPr/>
          </p:nvSpPr>
          <p:spPr bwMode="auto">
            <a:xfrm>
              <a:off x="3987577" y="5403389"/>
              <a:ext cx="914400" cy="329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algn="ctr" eaLnBrk="1" hangingPunct="1">
                <a:spcBef>
                  <a:spcPct val="50000"/>
                </a:spcBef>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时间</a:t>
              </a:r>
            </a:p>
          </p:txBody>
        </p:sp>
        <p:sp>
          <p:nvSpPr>
            <p:cNvPr id="13" name="Text Box 14">
              <a:extLst>
                <a:ext uri="{FF2B5EF4-FFF2-40B4-BE49-F238E27FC236}">
                  <a16:creationId xmlns:a16="http://schemas.microsoft.com/office/drawing/2014/main" id="{956E3E15-919B-4BA1-8C37-268B927C4444}"/>
                </a:ext>
              </a:extLst>
            </p:cNvPr>
            <p:cNvSpPr txBox="1">
              <a:spLocks noChangeArrowheads="1"/>
            </p:cNvSpPr>
            <p:nvPr/>
          </p:nvSpPr>
          <p:spPr bwMode="auto">
            <a:xfrm>
              <a:off x="1564862" y="3243438"/>
              <a:ext cx="41629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eaLnBrk="1" hangingPunct="1">
                <a:spcBef>
                  <a:spcPct val="50000"/>
                </a:spcBef>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累计现金流量</a:t>
              </a:r>
            </a:p>
          </p:txBody>
        </p:sp>
        <p:sp>
          <p:nvSpPr>
            <p:cNvPr id="14" name="Text Box 12">
              <a:extLst>
                <a:ext uri="{FF2B5EF4-FFF2-40B4-BE49-F238E27FC236}">
                  <a16:creationId xmlns:a16="http://schemas.microsoft.com/office/drawing/2014/main" id="{5091B3A7-80B4-426B-9653-B4164F3907DC}"/>
                </a:ext>
              </a:extLst>
            </p:cNvPr>
            <p:cNvSpPr txBox="1">
              <a:spLocks noChangeArrowheads="1"/>
            </p:cNvSpPr>
            <p:nvPr/>
          </p:nvSpPr>
          <p:spPr bwMode="auto">
            <a:xfrm>
              <a:off x="5192905" y="3243438"/>
              <a:ext cx="403448" cy="329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eaLnBrk="1" hangingPunct="1">
                <a:spcBef>
                  <a:spcPct val="50000"/>
                </a:spcBef>
              </a:pPr>
              <a:r>
                <a:rPr lang="en-US" altLang="zh-CN" sz="2000" dirty="0">
                  <a:latin typeface="微软雅黑" panose="020B0503020204020204" pitchFamily="34" charset="-122"/>
                  <a:ea typeface="微软雅黑" panose="020B0503020204020204" pitchFamily="34" charset="-122"/>
                  <a:sym typeface="微软雅黑" panose="020B0503020204020204" pitchFamily="34" charset="-122"/>
                </a:rPr>
                <a:t>P</a:t>
              </a:r>
            </a:p>
          </p:txBody>
        </p:sp>
      </p:grpSp>
    </p:spTree>
    <p:extLst>
      <p:ext uri="{BB962C8B-B14F-4D97-AF65-F5344CB8AC3E}">
        <p14:creationId xmlns:p14="http://schemas.microsoft.com/office/powerpoint/2010/main" val="2561863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60C0619-7077-4A97-9D15-0FCCBE89518F}"/>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 Box 4">
            <a:extLst>
              <a:ext uri="{FF2B5EF4-FFF2-40B4-BE49-F238E27FC236}">
                <a16:creationId xmlns:a16="http://schemas.microsoft.com/office/drawing/2014/main" id="{9E21CA43-4231-4FE3-ABC2-89BB175109EC}"/>
              </a:ext>
            </a:extLst>
          </p:cNvPr>
          <p:cNvSpPr txBox="1">
            <a:spLocks noChangeArrowheads="1"/>
          </p:cNvSpPr>
          <p:nvPr/>
        </p:nvSpPr>
        <p:spPr bwMode="auto">
          <a:xfrm>
            <a:off x="0" y="980728"/>
            <a:ext cx="9036496" cy="5597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342900" indent="-342900" algn="just" eaLnBrk="1" hangingPunct="1">
              <a:lnSpc>
                <a:spcPct val="125000"/>
              </a:lnSpc>
              <a:spcBef>
                <a:spcPts val="0"/>
              </a:spcBef>
              <a:buFont typeface="Wingdings" panose="05000000000000000000" pitchFamily="2" charset="2"/>
              <a:buChar char="p"/>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静态评价方法</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增量评价法</a:t>
            </a: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kumimoji="1"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将投资方案按投资额大小从小到大顺序排列，求出各方 案的投资收益率，再计算增量投资收益，并逐一比较。</a:t>
            </a:r>
          </a:p>
          <a:p>
            <a:pPr algn="just" eaLnBrk="1" hangingPunct="1">
              <a:lnSpc>
                <a:spcPct val="125000"/>
              </a:lnSpc>
              <a:spcBef>
                <a:spcPts val="0"/>
              </a:spcBef>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：要给一个工业炉设置保温层，采用不同的保温层厚度有如下的数据</a:t>
            </a:r>
          </a:p>
          <a:p>
            <a:pPr algn="just" eaLnBrk="1" hangingPunct="1">
              <a:lnSpc>
                <a:spcPct val="125000"/>
              </a:lnSpc>
              <a:spcBef>
                <a:spcPts val="0"/>
              </a:spcBef>
            </a:pP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a:t>
            </a:r>
            <a:endPar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endPar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endPar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设年固定费用为固定投资的</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10%</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，热量价值为</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1.5</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元</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/10</a:t>
            </a:r>
            <a:r>
              <a:rPr kumimoji="1" lang="en-US" altLang="zh-CN" sz="2000" b="1" baseline="30000" dirty="0">
                <a:latin typeface="微软雅黑" panose="020B0503020204020204" pitchFamily="34" charset="-122"/>
                <a:ea typeface="微软雅黑" panose="020B0503020204020204" pitchFamily="34" charset="-122"/>
                <a:sym typeface="微软雅黑" panose="020B0503020204020204" pitchFamily="34" charset="-122"/>
              </a:rPr>
              <a:t>5</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kJ</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，工业炉每年操作</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8000</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小时，企业要求的最低允许收益率为</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14%</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，试问应采用哪种保温层。</a:t>
            </a:r>
            <a:endParaRPr kumimoji="1" lang="en-US" altLang="zh-CN" sz="3600" b="1" dirty="0">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16" name="表格 16">
            <a:extLst>
              <a:ext uri="{FF2B5EF4-FFF2-40B4-BE49-F238E27FC236}">
                <a16:creationId xmlns:a16="http://schemas.microsoft.com/office/drawing/2014/main" id="{EEC7C9D4-12D8-4D00-8443-8AB810B3611E}"/>
              </a:ext>
            </a:extLst>
          </p:cNvPr>
          <p:cNvGraphicFramePr>
            <a:graphicFrameLocks noGrp="1"/>
          </p:cNvGraphicFramePr>
          <p:nvPr>
            <p:extLst>
              <p:ext uri="{D42A27DB-BD31-4B8C-83A1-F6EECF244321}">
                <p14:modId xmlns:p14="http://schemas.microsoft.com/office/powerpoint/2010/main" val="1942360686"/>
              </p:ext>
            </p:extLst>
          </p:nvPr>
        </p:nvGraphicFramePr>
        <p:xfrm>
          <a:off x="251520" y="3575400"/>
          <a:ext cx="8640960" cy="2015175"/>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3400163956"/>
                    </a:ext>
                  </a:extLst>
                </a:gridCol>
                <a:gridCol w="2880320">
                  <a:extLst>
                    <a:ext uri="{9D8B030D-6E8A-4147-A177-3AD203B41FA5}">
                      <a16:colId xmlns:a16="http://schemas.microsoft.com/office/drawing/2014/main" val="3788386967"/>
                    </a:ext>
                  </a:extLst>
                </a:gridCol>
                <a:gridCol w="2880320">
                  <a:extLst>
                    <a:ext uri="{9D8B030D-6E8A-4147-A177-3AD203B41FA5}">
                      <a16:colId xmlns:a16="http://schemas.microsoft.com/office/drawing/2014/main" val="2591499365"/>
                    </a:ext>
                  </a:extLst>
                </a:gridCol>
              </a:tblGrid>
              <a:tr h="370840">
                <a:tc>
                  <a:txBody>
                    <a:bodyPr/>
                    <a:lstStyle/>
                    <a:p>
                      <a:pPr algn="ctr">
                        <a:lnSpc>
                          <a:spcPct val="125000"/>
                        </a:lnSpc>
                      </a:pPr>
                      <a:r>
                        <a:rPr kumimoji="1" lang="zh-CN" altLang="en-US" sz="18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保温层厚 </a:t>
                      </a:r>
                      <a:r>
                        <a:rPr kumimoji="1" lang="en-US" altLang="zh-CN" sz="18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mm </a:t>
                      </a:r>
                      <a:endParaRPr lang="zh-CN" alt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25000"/>
                        </a:lnSpc>
                      </a:pPr>
                      <a:r>
                        <a:rPr kumimoji="1" lang="zh-CN" altLang="en-US" sz="18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节约热量 </a:t>
                      </a:r>
                      <a:r>
                        <a:rPr kumimoji="1" lang="en-US" altLang="zh-CN" sz="18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kJ/h </a:t>
                      </a:r>
                      <a:endParaRPr lang="zh-CN" alt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kumimoji="1" lang="zh-CN" altLang="en-US" sz="18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保温层费用（元）</a:t>
                      </a: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94428899"/>
                  </a:ext>
                </a:extLst>
              </a:tr>
              <a:tr h="370840">
                <a:tc>
                  <a:txBody>
                    <a:bodyPr/>
                    <a:lstStyle/>
                    <a:p>
                      <a:pPr algn="ctr">
                        <a:lnSpc>
                          <a:spcPct val="125000"/>
                        </a:lnSpc>
                      </a:pPr>
                      <a:r>
                        <a:rPr kumimoji="1" lang="en-US" altLang="zh-CN" sz="18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25</a:t>
                      </a:r>
                      <a:endParaRPr lang="zh-CN" alt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lnSpc>
                          <a:spcPct val="125000"/>
                        </a:lnSpc>
                      </a:pPr>
                      <a:r>
                        <a:rPr kumimoji="1" lang="en-US" altLang="zh-CN" sz="18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300,000 </a:t>
                      </a:r>
                      <a:endParaRPr lang="zh-CN" alt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kumimoji="1" lang="en-US" altLang="zh-CN" sz="18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9,000</a:t>
                      </a:r>
                      <a:endParaRPr lang="zh-CN" alt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78729333"/>
                  </a:ext>
                </a:extLst>
              </a:tr>
              <a:tr h="370840">
                <a:tc>
                  <a:txBody>
                    <a:bodyPr/>
                    <a:lstStyle/>
                    <a:p>
                      <a:pPr algn="ctr">
                        <a:lnSpc>
                          <a:spcPct val="125000"/>
                        </a:lnSpc>
                      </a:pPr>
                      <a:r>
                        <a:rPr kumimoji="1" lang="en-US" altLang="zh-CN" sz="18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50</a:t>
                      </a:r>
                      <a:endParaRPr lang="zh-CN" alt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lnSpc>
                          <a:spcPct val="125000"/>
                        </a:lnSpc>
                      </a:pPr>
                      <a:r>
                        <a:rPr kumimoji="1" lang="en-US" altLang="zh-CN" sz="18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355,000</a:t>
                      </a:r>
                      <a:endParaRPr lang="zh-CN" alt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kumimoji="1" lang="en-US" altLang="zh-CN" sz="18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12,000</a:t>
                      </a:r>
                      <a:endParaRPr lang="zh-CN" alt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0382160"/>
                  </a:ext>
                </a:extLst>
              </a:tr>
              <a:tr h="370840">
                <a:tc>
                  <a:txBody>
                    <a:bodyPr/>
                    <a:lstStyle/>
                    <a:p>
                      <a:pPr algn="ctr">
                        <a:lnSpc>
                          <a:spcPct val="125000"/>
                        </a:lnSpc>
                      </a:pPr>
                      <a:r>
                        <a:rPr kumimoji="1" lang="en-US" altLang="zh-CN" sz="18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75</a:t>
                      </a:r>
                      <a:endParaRPr lang="zh-CN" alt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lnSpc>
                          <a:spcPct val="125000"/>
                        </a:lnSpc>
                      </a:pPr>
                      <a:r>
                        <a:rPr kumimoji="1" lang="en-US" altLang="zh-CN" sz="18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390,000</a:t>
                      </a:r>
                      <a:endParaRPr lang="zh-CN" alt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kumimoji="1" lang="en-US" altLang="zh-CN" sz="18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13,500</a:t>
                      </a:r>
                      <a:endParaRPr lang="zh-CN" alt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9255404"/>
                  </a:ext>
                </a:extLst>
              </a:tr>
              <a:tr h="370840">
                <a:tc>
                  <a:txBody>
                    <a:bodyPr/>
                    <a:lstStyle/>
                    <a:p>
                      <a:pPr marL="0" algn="ctr" defTabSz="914400" rtl="0" eaLnBrk="1" latinLnBrk="0" hangingPunct="1">
                        <a:lnSpc>
                          <a:spcPct val="125000"/>
                        </a:lnSpc>
                      </a:pPr>
                      <a:r>
                        <a:rPr kumimoji="1" lang="en-US" altLang="zh-CN" sz="18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100</a:t>
                      </a:r>
                      <a:endParaRPr kumimoji="1" lang="zh-CN" altLang="en-US" sz="1800" b="1"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25000"/>
                        </a:lnSpc>
                      </a:pPr>
                      <a:r>
                        <a:rPr kumimoji="1" lang="en-US" altLang="zh-CN" sz="18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405,000</a:t>
                      </a:r>
                      <a:endParaRPr lang="zh-CN" alt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kumimoji="1" lang="en-US" altLang="zh-CN" sz="18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14,300</a:t>
                      </a:r>
                      <a:endParaRPr lang="zh-CN" alt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930620"/>
                  </a:ext>
                </a:extLst>
              </a:tr>
            </a:tbl>
          </a:graphicData>
        </a:graphic>
      </p:graphicFrame>
    </p:spTree>
    <p:extLst>
      <p:ext uri="{BB962C8B-B14F-4D97-AF65-F5344CB8AC3E}">
        <p14:creationId xmlns:p14="http://schemas.microsoft.com/office/powerpoint/2010/main" val="2663138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EB506E5-C4E4-D231-74D2-14E9FAD9003C}"/>
              </a:ext>
            </a:extLst>
          </p:cNvPr>
          <p:cNvSpPr txBox="1">
            <a:spLocks noChangeArrowheads="1"/>
          </p:cNvSpPr>
          <p:nvPr/>
        </p:nvSpPr>
        <p:spPr bwMode="auto">
          <a:xfrm>
            <a:off x="0" y="980728"/>
            <a:ext cx="9027718" cy="1092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9pPr>
          </a:lstStyle>
          <a:p>
            <a:pPr algn="just" eaLnBrk="1" hangingPunct="1">
              <a:lnSpc>
                <a:spcPct val="125000"/>
              </a:lnSpc>
            </a:pPr>
            <a:r>
              <a:rPr kumimoji="1" lang="zh-CN" altLang="en-US" sz="2400" kern="0" dirty="0">
                <a:solidFill>
                  <a:srgbClr val="C00000"/>
                </a:solidFill>
                <a:sym typeface="微软雅黑" panose="020B0503020204020204" pitchFamily="34" charset="-122"/>
              </a:rPr>
              <a:t>解</a:t>
            </a:r>
            <a:r>
              <a:rPr kumimoji="1" lang="zh-CN" altLang="en-US" sz="2400" kern="0" dirty="0">
                <a:solidFill>
                  <a:schemeClr val="tx1"/>
                </a:solidFill>
                <a:sym typeface="微软雅黑" panose="020B0503020204020204" pitchFamily="34" charset="-122"/>
              </a:rPr>
              <a:t>：</a:t>
            </a:r>
            <a:endParaRPr kumimoji="1" lang="en-US" altLang="zh-CN" sz="2400" kern="0" dirty="0">
              <a:solidFill>
                <a:schemeClr val="tx1"/>
              </a:solidFill>
              <a:sym typeface="微软雅黑" panose="020B0503020204020204" pitchFamily="34" charset="-122"/>
            </a:endParaRPr>
          </a:p>
          <a:p>
            <a:pPr marL="342900" indent="-342900" algn="just" eaLnBrk="1" hangingPunct="1">
              <a:lnSpc>
                <a:spcPct val="125000"/>
              </a:lnSpc>
              <a:buFont typeface="Wingdings" panose="05000000000000000000" pitchFamily="2" charset="2"/>
              <a:buChar char="l"/>
            </a:pPr>
            <a:r>
              <a:rPr kumimoji="1" lang="zh-CN" altLang="en-US" sz="2400" kern="0" dirty="0">
                <a:solidFill>
                  <a:srgbClr val="2727FF"/>
                </a:solidFill>
                <a:sym typeface="微软雅黑" panose="020B0503020204020204" pitchFamily="34" charset="-122"/>
              </a:rPr>
              <a:t>步骤</a:t>
            </a:r>
            <a:r>
              <a:rPr kumimoji="1" lang="en-US" altLang="zh-CN" sz="2400" kern="0" dirty="0">
                <a:solidFill>
                  <a:srgbClr val="2727FF"/>
                </a:solidFill>
                <a:sym typeface="微软雅黑" panose="020B0503020204020204" pitchFamily="34" charset="-122"/>
              </a:rPr>
              <a:t>1</a:t>
            </a:r>
            <a:r>
              <a:rPr kumimoji="1" lang="zh-CN" altLang="en-US" sz="2400" kern="0" dirty="0">
                <a:solidFill>
                  <a:schemeClr val="tx1"/>
                </a:solidFill>
                <a:sym typeface="微软雅黑" panose="020B0503020204020204" pitchFamily="34" charset="-122"/>
              </a:rPr>
              <a:t>：求出各种保温层下的热量节约值，并求出投资收益率。</a:t>
            </a:r>
            <a:endParaRPr kumimoji="0" lang="zh-CN" altLang="en-US" sz="1900" kern="0" dirty="0">
              <a:sym typeface="微软雅黑" panose="020B0503020204020204" pitchFamily="34" charset="-122"/>
            </a:endParaRPr>
          </a:p>
        </p:txBody>
      </p:sp>
      <p:graphicFrame>
        <p:nvGraphicFramePr>
          <p:cNvPr id="4" name="Group 3">
            <a:extLst>
              <a:ext uri="{FF2B5EF4-FFF2-40B4-BE49-F238E27FC236}">
                <a16:creationId xmlns:a16="http://schemas.microsoft.com/office/drawing/2014/main" id="{E34D1493-ED2C-0422-4D07-AC09151A805E}"/>
              </a:ext>
            </a:extLst>
          </p:cNvPr>
          <p:cNvGraphicFramePr>
            <a:graphicFrameLocks noGrp="1"/>
          </p:cNvGraphicFramePr>
          <p:nvPr>
            <p:extLst>
              <p:ext uri="{D42A27DB-BD31-4B8C-83A1-F6EECF244321}">
                <p14:modId xmlns:p14="http://schemas.microsoft.com/office/powerpoint/2010/main" val="161637904"/>
              </p:ext>
            </p:extLst>
          </p:nvPr>
        </p:nvGraphicFramePr>
        <p:xfrm>
          <a:off x="158479" y="2227439"/>
          <a:ext cx="8878017" cy="3855515"/>
        </p:xfrm>
        <a:graphic>
          <a:graphicData uri="http://schemas.openxmlformats.org/drawingml/2006/table">
            <a:tbl>
              <a:tblPr/>
              <a:tblGrid>
                <a:gridCol w="767080">
                  <a:extLst>
                    <a:ext uri="{9D8B030D-6E8A-4147-A177-3AD203B41FA5}">
                      <a16:colId xmlns:a16="http://schemas.microsoft.com/office/drawing/2014/main" val="20000"/>
                    </a:ext>
                  </a:extLst>
                </a:gridCol>
                <a:gridCol w="1549995">
                  <a:extLst>
                    <a:ext uri="{9D8B030D-6E8A-4147-A177-3AD203B41FA5}">
                      <a16:colId xmlns:a16="http://schemas.microsoft.com/office/drawing/2014/main" val="20001"/>
                    </a:ext>
                  </a:extLst>
                </a:gridCol>
                <a:gridCol w="1783080">
                  <a:extLst>
                    <a:ext uri="{9D8B030D-6E8A-4147-A177-3AD203B41FA5}">
                      <a16:colId xmlns:a16="http://schemas.microsoft.com/office/drawing/2014/main" val="20002"/>
                    </a:ext>
                  </a:extLst>
                </a:gridCol>
                <a:gridCol w="3140393">
                  <a:extLst>
                    <a:ext uri="{9D8B030D-6E8A-4147-A177-3AD203B41FA5}">
                      <a16:colId xmlns:a16="http://schemas.microsoft.com/office/drawing/2014/main" val="20003"/>
                    </a:ext>
                  </a:extLst>
                </a:gridCol>
                <a:gridCol w="1637469">
                  <a:extLst>
                    <a:ext uri="{9D8B030D-6E8A-4147-A177-3AD203B41FA5}">
                      <a16:colId xmlns:a16="http://schemas.microsoft.com/office/drawing/2014/main" val="20004"/>
                    </a:ext>
                  </a:extLst>
                </a:gridCol>
              </a:tblGrid>
              <a:tr h="641297">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序号</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保温层厚度</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节约热量，元</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年净收益，元</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     ROI</a:t>
                      </a: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a:t>
                      </a: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40642">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25</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36,000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36,000-9000=27,000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en-US" altLang="zh-CN" sz="2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      </a:t>
                      </a: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30</a:t>
                      </a:r>
                      <a:endParaRPr kumimoji="0" lang="en-US" altLang="zh-CN" sz="2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1192">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50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42,600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42,600-12,000=30,600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       25.5</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1192">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3</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75 </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47,000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47,000-13,500=33,500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en-US" altLang="zh-CN" sz="2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     </a:t>
                      </a: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24.8</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91192">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4</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48,600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48,600-14,300=34,300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       24.0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Text Box 48">
            <a:extLst>
              <a:ext uri="{FF2B5EF4-FFF2-40B4-BE49-F238E27FC236}">
                <a16:creationId xmlns:a16="http://schemas.microsoft.com/office/drawing/2014/main" id="{FA1153EA-01F7-9BE4-CDE1-966E4DB352EE}"/>
              </a:ext>
            </a:extLst>
          </p:cNvPr>
          <p:cNvSpPr txBox="1">
            <a:spLocks noChangeArrowheads="1"/>
          </p:cNvSpPr>
          <p:nvPr/>
        </p:nvSpPr>
        <p:spPr bwMode="auto">
          <a:xfrm>
            <a:off x="0" y="6237312"/>
            <a:ext cx="90277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eaLnBrk="1" hangingPunct="1">
              <a:spcBef>
                <a:spcPct val="50000"/>
              </a:spcBef>
            </a:pP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kern="0" dirty="0">
                <a:latin typeface="微软雅黑" panose="020B0503020204020204" pitchFamily="34" charset="-122"/>
                <a:ea typeface="微软雅黑" panose="020B0503020204020204" pitchFamily="34" charset="-122"/>
                <a:cs typeface="+mj-cs"/>
                <a:sym typeface="微软雅黑" panose="020B0503020204020204" pitchFamily="34" charset="-122"/>
              </a:rPr>
              <a:t>以上</a:t>
            </a:r>
            <a:r>
              <a:rPr lang="en-US" altLang="zh-CN" b="1" kern="0" dirty="0">
                <a:latin typeface="微软雅黑" panose="020B0503020204020204" pitchFamily="34" charset="-122"/>
                <a:ea typeface="微软雅黑" panose="020B0503020204020204" pitchFamily="34" charset="-122"/>
                <a:cs typeface="+mj-cs"/>
                <a:sym typeface="微软雅黑" panose="020B0503020204020204" pitchFamily="34" charset="-122"/>
              </a:rPr>
              <a:t>4</a:t>
            </a:r>
            <a:r>
              <a:rPr lang="zh-CN" altLang="en-US" b="1" kern="0" dirty="0">
                <a:latin typeface="微软雅黑" panose="020B0503020204020204" pitchFamily="34" charset="-122"/>
                <a:ea typeface="微软雅黑" panose="020B0503020204020204" pitchFamily="34" charset="-122"/>
                <a:cs typeface="+mj-cs"/>
                <a:sym typeface="微软雅黑" panose="020B0503020204020204" pitchFamily="34" charset="-122"/>
              </a:rPr>
              <a:t>个方案的</a:t>
            </a:r>
            <a:r>
              <a:rPr lang="en-US" altLang="zh-CN" b="1" kern="0" dirty="0">
                <a:latin typeface="微软雅黑" panose="020B0503020204020204" pitchFamily="34" charset="-122"/>
                <a:ea typeface="微软雅黑" panose="020B0503020204020204" pitchFamily="34" charset="-122"/>
                <a:cs typeface="+mj-cs"/>
                <a:sym typeface="微软雅黑" panose="020B0503020204020204" pitchFamily="34" charset="-122"/>
              </a:rPr>
              <a:t>ROI</a:t>
            </a:r>
            <a:r>
              <a:rPr lang="zh-CN" altLang="en-US" b="1" kern="0" dirty="0">
                <a:latin typeface="微软雅黑" panose="020B0503020204020204" pitchFamily="34" charset="-122"/>
                <a:ea typeface="微软雅黑" panose="020B0503020204020204" pitchFamily="34" charset="-122"/>
                <a:cs typeface="+mj-cs"/>
                <a:sym typeface="微软雅黑" panose="020B0503020204020204" pitchFamily="34" charset="-122"/>
              </a:rPr>
              <a:t>都大于</a:t>
            </a:r>
            <a:r>
              <a:rPr lang="en-US" altLang="zh-CN" b="1" kern="0" dirty="0">
                <a:latin typeface="微软雅黑" panose="020B0503020204020204" pitchFamily="34" charset="-122"/>
                <a:ea typeface="微软雅黑" panose="020B0503020204020204" pitchFamily="34" charset="-122"/>
                <a:cs typeface="+mj-cs"/>
                <a:sym typeface="微软雅黑" panose="020B0503020204020204" pitchFamily="34" charset="-122"/>
              </a:rPr>
              <a:t>14%</a:t>
            </a:r>
            <a:r>
              <a:rPr lang="zh-CN" altLang="en-US" b="1" kern="0" dirty="0">
                <a:latin typeface="微软雅黑" panose="020B0503020204020204" pitchFamily="34" charset="-122"/>
                <a:ea typeface="微软雅黑" panose="020B0503020204020204" pitchFamily="34" charset="-122"/>
                <a:cs typeface="+mj-cs"/>
                <a:sym typeface="微软雅黑" panose="020B0503020204020204" pitchFamily="34" charset="-122"/>
              </a:rPr>
              <a:t>，因此都为可行方案。</a:t>
            </a:r>
          </a:p>
        </p:txBody>
      </p:sp>
      <p:sp>
        <p:nvSpPr>
          <p:cNvPr id="6" name="Rectangle 2">
            <a:extLst>
              <a:ext uri="{FF2B5EF4-FFF2-40B4-BE49-F238E27FC236}">
                <a16:creationId xmlns:a16="http://schemas.microsoft.com/office/drawing/2014/main" id="{3773DD6D-4DED-47FE-A14F-12382B8FA594}"/>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481665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A878F0B-DFFD-4C50-9855-A33C78C4EB45}"/>
              </a:ext>
            </a:extLst>
          </p:cNvPr>
          <p:cNvSpPr txBox="1">
            <a:spLocks noChangeArrowheads="1"/>
          </p:cNvSpPr>
          <p:nvPr/>
        </p:nvSpPr>
        <p:spPr bwMode="auto">
          <a:xfrm>
            <a:off x="0" y="980727"/>
            <a:ext cx="9027718" cy="1368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9pPr>
          </a:lstStyle>
          <a:p>
            <a:pPr algn="just" eaLnBrk="1" hangingPunct="1">
              <a:lnSpc>
                <a:spcPct val="125000"/>
              </a:lnSpc>
            </a:pPr>
            <a:r>
              <a:rPr kumimoji="1" lang="zh-CN" altLang="en-US" sz="2400" kern="0" dirty="0">
                <a:solidFill>
                  <a:srgbClr val="C00000"/>
                </a:solidFill>
                <a:sym typeface="微软雅黑" panose="020B0503020204020204" pitchFamily="34" charset="-122"/>
              </a:rPr>
              <a:t>解</a:t>
            </a:r>
            <a:r>
              <a:rPr kumimoji="1" lang="zh-CN" altLang="en-US" sz="2400" kern="0" dirty="0">
                <a:solidFill>
                  <a:schemeClr val="tx1"/>
                </a:solidFill>
                <a:sym typeface="微软雅黑" panose="020B0503020204020204" pitchFamily="34" charset="-122"/>
              </a:rPr>
              <a:t>：</a:t>
            </a:r>
            <a:endParaRPr kumimoji="1" lang="en-US" altLang="zh-CN" sz="2400" kern="0" dirty="0">
              <a:solidFill>
                <a:schemeClr val="tx1"/>
              </a:solidFill>
              <a:sym typeface="微软雅黑" panose="020B0503020204020204" pitchFamily="34" charset="-122"/>
            </a:endParaRPr>
          </a:p>
          <a:p>
            <a:pPr marL="342900" indent="-342900" algn="just" eaLnBrk="1" hangingPunct="1">
              <a:lnSpc>
                <a:spcPct val="125000"/>
              </a:lnSpc>
              <a:buFont typeface="Wingdings" panose="05000000000000000000" pitchFamily="2" charset="2"/>
              <a:buChar char="l"/>
            </a:pPr>
            <a:r>
              <a:rPr kumimoji="1" lang="zh-CN" altLang="en-US" sz="2400" kern="0" dirty="0">
                <a:solidFill>
                  <a:srgbClr val="2727FF"/>
                </a:solidFill>
                <a:sym typeface="微软雅黑" panose="020B0503020204020204" pitchFamily="34" charset="-122"/>
              </a:rPr>
              <a:t>步骤</a:t>
            </a:r>
            <a:r>
              <a:rPr kumimoji="1" lang="en-US" altLang="zh-CN" sz="2400" kern="0" dirty="0">
                <a:solidFill>
                  <a:srgbClr val="2727FF"/>
                </a:solidFill>
                <a:sym typeface="微软雅黑" panose="020B0503020204020204" pitchFamily="34" charset="-122"/>
              </a:rPr>
              <a:t>2</a:t>
            </a:r>
            <a:r>
              <a:rPr kumimoji="1" lang="zh-CN" altLang="en-US" sz="2400" kern="0" dirty="0">
                <a:solidFill>
                  <a:schemeClr val="tx1"/>
                </a:solidFill>
                <a:sym typeface="微软雅黑" panose="020B0503020204020204" pitchFamily="34" charset="-122"/>
              </a:rPr>
              <a:t>：以投资费用最低方案</a:t>
            </a:r>
            <a:r>
              <a:rPr kumimoji="1" lang="en-US" altLang="zh-CN" sz="2400" kern="0" dirty="0">
                <a:solidFill>
                  <a:schemeClr val="tx1"/>
                </a:solidFill>
                <a:sym typeface="微软雅黑" panose="020B0503020204020204" pitchFamily="34" charset="-122"/>
              </a:rPr>
              <a:t>1</a:t>
            </a:r>
            <a:r>
              <a:rPr kumimoji="1" lang="zh-CN" altLang="en-US" sz="2400" kern="0" dirty="0">
                <a:solidFill>
                  <a:schemeClr val="tx1"/>
                </a:solidFill>
                <a:sym typeface="微软雅黑" panose="020B0503020204020204" pitchFamily="34" charset="-122"/>
              </a:rPr>
              <a:t>为基准，比较各方案的增量投资收益率</a:t>
            </a:r>
            <a:endParaRPr kumimoji="0" lang="zh-CN" altLang="en-US" sz="1900" kern="0" dirty="0">
              <a:sym typeface="微软雅黑" panose="020B0503020204020204" pitchFamily="34" charset="-122"/>
            </a:endParaRPr>
          </a:p>
        </p:txBody>
      </p:sp>
      <p:sp>
        <p:nvSpPr>
          <p:cNvPr id="5" name="Rectangle 2">
            <a:extLst>
              <a:ext uri="{FF2B5EF4-FFF2-40B4-BE49-F238E27FC236}">
                <a16:creationId xmlns:a16="http://schemas.microsoft.com/office/drawing/2014/main" id="{6F67FB1B-E67A-4218-ADF8-028156C5223E}"/>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mc:AlternateContent xmlns:mc="http://schemas.openxmlformats.org/markup-compatibility/2006">
        <mc:Choice xmlns:a14="http://schemas.microsoft.com/office/drawing/2010/main" Requires="a14">
          <p:sp>
            <p:nvSpPr>
              <p:cNvPr id="6" name="Object 3">
                <a:extLst>
                  <a:ext uri="{FF2B5EF4-FFF2-40B4-BE49-F238E27FC236}">
                    <a16:creationId xmlns:a16="http://schemas.microsoft.com/office/drawing/2014/main" id="{36B8E233-8E7B-4420-A6A8-E10FB14A1FF9}"/>
                  </a:ext>
                </a:extLst>
              </p:cNvPr>
              <p:cNvSpPr txBox="1"/>
              <p:nvPr/>
            </p:nvSpPr>
            <p:spPr bwMode="auto">
              <a:xfrm>
                <a:off x="3851920" y="2440776"/>
                <a:ext cx="4837079" cy="844780"/>
              </a:xfrm>
              <a:prstGeom prst="rect">
                <a:avLst/>
              </a:prstGeom>
              <a:solidFill>
                <a:srgbClr val="FFFFFF"/>
              </a:solid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f>
                        <m:fPr>
                          <m:ctrlPr>
                            <a:rPr lang="zh-CN" altLang="en-US" sz="2600" i="1">
                              <a:solidFill>
                                <a:srgbClr val="000000"/>
                              </a:solidFill>
                              <a:latin typeface="Cambria Math" panose="02040503050406030204" pitchFamily="18" charset="0"/>
                              <a:sym typeface="微软雅黑" panose="020B0503020204020204" pitchFamily="34" charset="-122"/>
                            </a:rPr>
                          </m:ctrlPr>
                        </m:fPr>
                        <m:num>
                          <m:r>
                            <a:rPr lang="zh-CN" altLang="en-US" sz="2600" i="1">
                              <a:solidFill>
                                <a:srgbClr val="000000"/>
                              </a:solidFill>
                              <a:latin typeface="Cambria Math" panose="02040503050406030204" pitchFamily="18" charset="0"/>
                              <a:sym typeface="微软雅黑" panose="020B0503020204020204" pitchFamily="34" charset="-122"/>
                            </a:rPr>
                            <m:t>30,600−27,000</m:t>
                          </m:r>
                        </m:num>
                        <m:den>
                          <m:r>
                            <a:rPr lang="zh-CN" altLang="en-US" sz="2600" i="1">
                              <a:solidFill>
                                <a:srgbClr val="000000"/>
                              </a:solidFill>
                              <a:latin typeface="Cambria Math" panose="02040503050406030204" pitchFamily="18" charset="0"/>
                              <a:sym typeface="微软雅黑" panose="020B0503020204020204" pitchFamily="34" charset="-122"/>
                            </a:rPr>
                            <m:t>120,000−90,000</m:t>
                          </m:r>
                        </m:den>
                      </m:f>
                      <m:r>
                        <a:rPr lang="zh-CN" altLang="en-US" sz="2600" i="1">
                          <a:solidFill>
                            <a:srgbClr val="000000"/>
                          </a:solidFill>
                          <a:latin typeface="Cambria Math" panose="02040503050406030204" pitchFamily="18" charset="0"/>
                          <a:sym typeface="微软雅黑" panose="020B0503020204020204" pitchFamily="34" charset="-122"/>
                        </a:rPr>
                        <m:t>=</m:t>
                      </m:r>
                      <m:f>
                        <m:fPr>
                          <m:ctrlPr>
                            <a:rPr lang="zh-CN" altLang="en-US" sz="2600" i="1">
                              <a:solidFill>
                                <a:srgbClr val="000000"/>
                              </a:solidFill>
                              <a:latin typeface="Cambria Math" panose="02040503050406030204" pitchFamily="18" charset="0"/>
                              <a:sym typeface="微软雅黑" panose="020B0503020204020204" pitchFamily="34" charset="-122"/>
                            </a:rPr>
                          </m:ctrlPr>
                        </m:fPr>
                        <m:num>
                          <m:r>
                            <a:rPr lang="zh-CN" altLang="en-US" sz="2600" i="1">
                              <a:solidFill>
                                <a:srgbClr val="000000"/>
                              </a:solidFill>
                              <a:latin typeface="Cambria Math" panose="02040503050406030204" pitchFamily="18" charset="0"/>
                              <a:sym typeface="微软雅黑" panose="020B0503020204020204" pitchFamily="34" charset="-122"/>
                            </a:rPr>
                            <m:t>3600</m:t>
                          </m:r>
                        </m:num>
                        <m:den>
                          <m:r>
                            <a:rPr lang="zh-CN" altLang="en-US" sz="2600" i="1">
                              <a:solidFill>
                                <a:srgbClr val="000000"/>
                              </a:solidFill>
                              <a:latin typeface="Cambria Math" panose="02040503050406030204" pitchFamily="18" charset="0"/>
                              <a:sym typeface="微软雅黑" panose="020B0503020204020204" pitchFamily="34" charset="-122"/>
                            </a:rPr>
                            <m:t>30,000</m:t>
                          </m:r>
                        </m:den>
                      </m:f>
                      <m:r>
                        <a:rPr lang="zh-CN" altLang="en-US" sz="2600" i="1">
                          <a:solidFill>
                            <a:srgbClr val="000000"/>
                          </a:solidFill>
                          <a:latin typeface="Cambria Math" panose="02040503050406030204" pitchFamily="18" charset="0"/>
                          <a:sym typeface="微软雅黑" panose="020B0503020204020204" pitchFamily="34" charset="-122"/>
                        </a:rPr>
                        <m:t>=12%&lt;14%</m:t>
                      </m:r>
                    </m:oMath>
                  </m:oMathPara>
                </a14:m>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p:sp>
            <p:nvSpPr>
              <p:cNvPr id="6" name="Object 3">
                <a:extLst>
                  <a:ext uri="{FF2B5EF4-FFF2-40B4-BE49-F238E27FC236}">
                    <a16:creationId xmlns:a16="http://schemas.microsoft.com/office/drawing/2014/main" id="{36B8E233-8E7B-4420-A6A8-E10FB14A1FF9}"/>
                  </a:ext>
                </a:extLst>
              </p:cNvPr>
              <p:cNvSpPr txBox="1">
                <a:spLocks noRot="1" noChangeAspect="1" noMove="1" noResize="1" noEditPoints="1" noAdjustHandles="1" noChangeArrowheads="1" noChangeShapeType="1" noTextEdit="1"/>
              </p:cNvSpPr>
              <p:nvPr/>
            </p:nvSpPr>
            <p:spPr bwMode="auto">
              <a:xfrm>
                <a:off x="3851920" y="2440776"/>
                <a:ext cx="4837079" cy="844780"/>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Object 5">
                <a:extLst>
                  <a:ext uri="{FF2B5EF4-FFF2-40B4-BE49-F238E27FC236}">
                    <a16:creationId xmlns:a16="http://schemas.microsoft.com/office/drawing/2014/main" id="{8AC3432A-8D7A-4140-B1A4-B9E7DE8B7499}"/>
                  </a:ext>
                </a:extLst>
              </p:cNvPr>
              <p:cNvSpPr txBox="1"/>
              <p:nvPr/>
            </p:nvSpPr>
            <p:spPr bwMode="auto">
              <a:xfrm>
                <a:off x="3851920" y="3525793"/>
                <a:ext cx="4837078" cy="846000"/>
              </a:xfrm>
              <a:prstGeom prst="rect">
                <a:avLst/>
              </a:prstGeom>
              <a:solidFill>
                <a:srgbClr val="FFFFFF"/>
              </a:solidFill>
              <a:ln>
                <a:noFill/>
              </a:ln>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sz="1800" i="1">
                              <a:solidFill>
                                <a:srgbClr val="000000"/>
                              </a:solidFill>
                              <a:latin typeface="Cambria Math" panose="02040503050406030204" pitchFamily="18" charset="0"/>
                              <a:sym typeface="微软雅黑" panose="020B0503020204020204" pitchFamily="34" charset="-122"/>
                            </a:rPr>
                          </m:ctrlPr>
                        </m:fPr>
                        <m:num>
                          <m:r>
                            <a:rPr lang="zh-CN" altLang="en-US" sz="1800" i="1">
                              <a:solidFill>
                                <a:srgbClr val="000000"/>
                              </a:solidFill>
                              <a:latin typeface="Cambria Math" panose="02040503050406030204" pitchFamily="18" charset="0"/>
                              <a:sym typeface="微软雅黑" panose="020B0503020204020204" pitchFamily="34" charset="-122"/>
                            </a:rPr>
                            <m:t>33,500−27,000</m:t>
                          </m:r>
                        </m:num>
                        <m:den>
                          <m:r>
                            <a:rPr lang="zh-CN" altLang="en-US" sz="1800" i="1">
                              <a:solidFill>
                                <a:srgbClr val="000000"/>
                              </a:solidFill>
                              <a:latin typeface="Cambria Math" panose="02040503050406030204" pitchFamily="18" charset="0"/>
                              <a:sym typeface="微软雅黑" panose="020B0503020204020204" pitchFamily="34" charset="-122"/>
                            </a:rPr>
                            <m:t>135,000−90,000</m:t>
                          </m:r>
                        </m:den>
                      </m:f>
                      <m:r>
                        <a:rPr lang="zh-CN" altLang="en-US" sz="1800" i="1">
                          <a:solidFill>
                            <a:srgbClr val="000000"/>
                          </a:solidFill>
                          <a:latin typeface="Cambria Math" panose="02040503050406030204" pitchFamily="18" charset="0"/>
                          <a:sym typeface="微软雅黑" panose="020B0503020204020204" pitchFamily="34" charset="-122"/>
                        </a:rPr>
                        <m:t>=</m:t>
                      </m:r>
                      <m:f>
                        <m:fPr>
                          <m:ctrlPr>
                            <a:rPr lang="zh-CN" altLang="en-US" sz="1800" i="1">
                              <a:solidFill>
                                <a:srgbClr val="000000"/>
                              </a:solidFill>
                              <a:latin typeface="Cambria Math" panose="02040503050406030204" pitchFamily="18" charset="0"/>
                              <a:sym typeface="微软雅黑" panose="020B0503020204020204" pitchFamily="34" charset="-122"/>
                            </a:rPr>
                          </m:ctrlPr>
                        </m:fPr>
                        <m:num>
                          <m:r>
                            <a:rPr lang="zh-CN" altLang="en-US" sz="1800" i="1">
                              <a:solidFill>
                                <a:srgbClr val="000000"/>
                              </a:solidFill>
                              <a:latin typeface="Cambria Math" panose="02040503050406030204" pitchFamily="18" charset="0"/>
                              <a:sym typeface="微软雅黑" panose="020B0503020204020204" pitchFamily="34" charset="-122"/>
                            </a:rPr>
                            <m:t>6500</m:t>
                          </m:r>
                        </m:num>
                        <m:den>
                          <m:r>
                            <a:rPr lang="zh-CN" altLang="en-US" sz="1800" i="1">
                              <a:solidFill>
                                <a:srgbClr val="000000"/>
                              </a:solidFill>
                              <a:latin typeface="Cambria Math" panose="02040503050406030204" pitchFamily="18" charset="0"/>
                              <a:sym typeface="微软雅黑" panose="020B0503020204020204" pitchFamily="34" charset="-122"/>
                            </a:rPr>
                            <m:t>45,000</m:t>
                          </m:r>
                        </m:den>
                      </m:f>
                      <m:r>
                        <a:rPr lang="zh-CN" altLang="en-US" sz="1800" i="1">
                          <a:solidFill>
                            <a:srgbClr val="000000"/>
                          </a:solidFill>
                          <a:latin typeface="Cambria Math" panose="02040503050406030204" pitchFamily="18" charset="0"/>
                          <a:sym typeface="微软雅黑" panose="020B0503020204020204" pitchFamily="34" charset="-122"/>
                        </a:rPr>
                        <m:t>=14.4%</m:t>
                      </m:r>
                      <m:r>
                        <a:rPr lang="zh-CN" altLang="en-US" sz="1800" i="1">
                          <a:solidFill>
                            <a:srgbClr val="000000"/>
                          </a:solidFill>
                          <a:latin typeface="Cambria Math" panose="02040503050406030204" pitchFamily="18" charset="0"/>
                          <a:sym typeface="微软雅黑" panose="020B0503020204020204" pitchFamily="34" charset="-122"/>
                        </a:rPr>
                        <m:t>＞</m:t>
                      </m:r>
                      <m:r>
                        <a:rPr lang="zh-CN" altLang="en-US" sz="1800" i="1">
                          <a:solidFill>
                            <a:srgbClr val="000000"/>
                          </a:solidFill>
                          <a:latin typeface="Cambria Math" panose="02040503050406030204" pitchFamily="18" charset="0"/>
                          <a:sym typeface="微软雅黑" panose="020B0503020204020204" pitchFamily="34" charset="-122"/>
                        </a:rPr>
                        <m:t>14%</m:t>
                      </m:r>
                    </m:oMath>
                  </m:oMathPara>
                </a14:m>
                <a:endParaRPr lang="zh-CN" altLang="en-US" sz="1800" dirty="0">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p:sp>
            <p:nvSpPr>
              <p:cNvPr id="7" name="Object 5">
                <a:extLst>
                  <a:ext uri="{FF2B5EF4-FFF2-40B4-BE49-F238E27FC236}">
                    <a16:creationId xmlns:a16="http://schemas.microsoft.com/office/drawing/2014/main" id="{8AC3432A-8D7A-4140-B1A4-B9E7DE8B7499}"/>
                  </a:ext>
                </a:extLst>
              </p:cNvPr>
              <p:cNvSpPr txBox="1">
                <a:spLocks noRot="1" noChangeAspect="1" noMove="1" noResize="1" noEditPoints="1" noAdjustHandles="1" noChangeArrowheads="1" noChangeShapeType="1" noTextEdit="1"/>
              </p:cNvSpPr>
              <p:nvPr/>
            </p:nvSpPr>
            <p:spPr bwMode="auto">
              <a:xfrm>
                <a:off x="3851920" y="3525793"/>
                <a:ext cx="4837078" cy="846000"/>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Object 7">
                <a:extLst>
                  <a:ext uri="{FF2B5EF4-FFF2-40B4-BE49-F238E27FC236}">
                    <a16:creationId xmlns:a16="http://schemas.microsoft.com/office/drawing/2014/main" id="{E1ECBCFB-472A-44C0-8187-D0B69345FFBD}"/>
                  </a:ext>
                </a:extLst>
              </p:cNvPr>
              <p:cNvSpPr txBox="1"/>
              <p:nvPr/>
            </p:nvSpPr>
            <p:spPr bwMode="auto">
              <a:xfrm>
                <a:off x="3851920" y="4438032"/>
                <a:ext cx="4787674" cy="846000"/>
              </a:xfrm>
              <a:prstGeom prst="rect">
                <a:avLst/>
              </a:prstGeom>
              <a:solidFill>
                <a:srgbClr val="FFFFFF"/>
              </a:solidFill>
              <a:ln>
                <a:noFill/>
              </a:ln>
            </p:spPr>
            <p:txBody>
              <a:bodyPr>
                <a:normAutofit fontScale="77500" lnSpcReduction="20000"/>
              </a:bodyPr>
              <a:lstStyle/>
              <a:p>
                <a:pPr/>
                <a14:m>
                  <m:oMathPara xmlns:m="http://schemas.openxmlformats.org/officeDocument/2006/math">
                    <m:oMathParaPr>
                      <m:jc m:val="left"/>
                    </m:oMathParaPr>
                    <m:oMath xmlns:m="http://schemas.openxmlformats.org/officeDocument/2006/math">
                      <m:f>
                        <m:fPr>
                          <m:ctrlPr>
                            <a:rPr lang="zh-CN" altLang="en-US" sz="2300" i="1">
                              <a:solidFill>
                                <a:srgbClr val="000000"/>
                              </a:solidFill>
                              <a:latin typeface="Cambria Math" panose="02040503050406030204" pitchFamily="18" charset="0"/>
                              <a:sym typeface="微软雅黑" panose="020B0503020204020204" pitchFamily="34" charset="-122"/>
                            </a:rPr>
                          </m:ctrlPr>
                        </m:fPr>
                        <m:num>
                          <m:r>
                            <a:rPr lang="zh-CN" altLang="en-US" sz="2300" i="1">
                              <a:solidFill>
                                <a:srgbClr val="000000"/>
                              </a:solidFill>
                              <a:latin typeface="Cambria Math" panose="02040503050406030204" pitchFamily="18" charset="0"/>
                              <a:sym typeface="微软雅黑" panose="020B0503020204020204" pitchFamily="34" charset="-122"/>
                            </a:rPr>
                            <m:t>34,300−33,500</m:t>
                          </m:r>
                        </m:num>
                        <m:den>
                          <m:r>
                            <a:rPr lang="zh-CN" altLang="en-US" sz="2300" i="1">
                              <a:solidFill>
                                <a:srgbClr val="000000"/>
                              </a:solidFill>
                              <a:latin typeface="Cambria Math" panose="02040503050406030204" pitchFamily="18" charset="0"/>
                              <a:sym typeface="微软雅黑" panose="020B0503020204020204" pitchFamily="34" charset="-122"/>
                            </a:rPr>
                            <m:t>143,000−135,000</m:t>
                          </m:r>
                        </m:den>
                      </m:f>
                      <m:r>
                        <a:rPr lang="zh-CN" altLang="en-US" sz="2300" i="1">
                          <a:solidFill>
                            <a:srgbClr val="000000"/>
                          </a:solidFill>
                          <a:latin typeface="Cambria Math" panose="02040503050406030204" pitchFamily="18" charset="0"/>
                          <a:sym typeface="微软雅黑" panose="020B0503020204020204" pitchFamily="34" charset="-122"/>
                        </a:rPr>
                        <m:t>=</m:t>
                      </m:r>
                      <m:f>
                        <m:fPr>
                          <m:ctrlPr>
                            <a:rPr lang="zh-CN" altLang="en-US" sz="2300" i="1">
                              <a:solidFill>
                                <a:srgbClr val="000000"/>
                              </a:solidFill>
                              <a:latin typeface="Cambria Math" panose="02040503050406030204" pitchFamily="18" charset="0"/>
                              <a:sym typeface="微软雅黑" panose="020B0503020204020204" pitchFamily="34" charset="-122"/>
                            </a:rPr>
                          </m:ctrlPr>
                        </m:fPr>
                        <m:num>
                          <m:r>
                            <a:rPr lang="zh-CN" altLang="en-US" sz="2300" i="1">
                              <a:solidFill>
                                <a:srgbClr val="000000"/>
                              </a:solidFill>
                              <a:latin typeface="Cambria Math" panose="02040503050406030204" pitchFamily="18" charset="0"/>
                              <a:sym typeface="微软雅黑" panose="020B0503020204020204" pitchFamily="34" charset="-122"/>
                            </a:rPr>
                            <m:t>800</m:t>
                          </m:r>
                        </m:num>
                        <m:den>
                          <m:r>
                            <a:rPr lang="zh-CN" altLang="en-US" sz="2300" i="1">
                              <a:solidFill>
                                <a:srgbClr val="000000"/>
                              </a:solidFill>
                              <a:latin typeface="Cambria Math" panose="02040503050406030204" pitchFamily="18" charset="0"/>
                              <a:sym typeface="微软雅黑" panose="020B0503020204020204" pitchFamily="34" charset="-122"/>
                            </a:rPr>
                            <m:t>8000</m:t>
                          </m:r>
                        </m:den>
                      </m:f>
                      <m:r>
                        <a:rPr lang="zh-CN" altLang="en-US" sz="2300" i="1">
                          <a:solidFill>
                            <a:srgbClr val="000000"/>
                          </a:solidFill>
                          <a:latin typeface="Cambria Math" panose="02040503050406030204" pitchFamily="18" charset="0"/>
                          <a:sym typeface="微软雅黑" panose="020B0503020204020204" pitchFamily="34" charset="-122"/>
                        </a:rPr>
                        <m:t>=10%&lt;14%</m:t>
                      </m:r>
                    </m:oMath>
                  </m:oMathPara>
                </a14:m>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p:sp>
            <p:nvSpPr>
              <p:cNvPr id="8" name="Object 7">
                <a:extLst>
                  <a:ext uri="{FF2B5EF4-FFF2-40B4-BE49-F238E27FC236}">
                    <a16:creationId xmlns:a16="http://schemas.microsoft.com/office/drawing/2014/main" id="{E1ECBCFB-472A-44C0-8187-D0B69345FFBD}"/>
                  </a:ext>
                </a:extLst>
              </p:cNvPr>
              <p:cNvSpPr txBox="1">
                <a:spLocks noRot="1" noChangeAspect="1" noMove="1" noResize="1" noEditPoints="1" noAdjustHandles="1" noChangeArrowheads="1" noChangeShapeType="1" noTextEdit="1"/>
              </p:cNvSpPr>
              <p:nvPr/>
            </p:nvSpPr>
            <p:spPr bwMode="auto">
              <a:xfrm>
                <a:off x="3851920" y="4438032"/>
                <a:ext cx="4787674" cy="846000"/>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Object 9">
                <a:extLst>
                  <a:ext uri="{FF2B5EF4-FFF2-40B4-BE49-F238E27FC236}">
                    <a16:creationId xmlns:a16="http://schemas.microsoft.com/office/drawing/2014/main" id="{61E07000-C1AB-425C-8272-A1A16F78338D}"/>
                  </a:ext>
                </a:extLst>
              </p:cNvPr>
              <p:cNvSpPr txBox="1"/>
              <p:nvPr/>
            </p:nvSpPr>
            <p:spPr bwMode="auto">
              <a:xfrm>
                <a:off x="3851920" y="5463182"/>
                <a:ext cx="4775200" cy="846138"/>
              </a:xfrm>
              <a:prstGeom prst="rect">
                <a:avLst/>
              </a:prstGeom>
              <a:solidFill>
                <a:srgbClr val="FFFFFF"/>
              </a:solid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f>
                        <m:fPr>
                          <m:ctrlPr>
                            <a:rPr lang="zh-CN" altLang="en-US" sz="2600" i="1">
                              <a:solidFill>
                                <a:srgbClr val="000000"/>
                              </a:solidFill>
                              <a:latin typeface="Cambria Math" panose="02040503050406030204" pitchFamily="18" charset="0"/>
                              <a:sym typeface="微软雅黑" panose="020B0503020204020204" pitchFamily="34" charset="-122"/>
                            </a:rPr>
                          </m:ctrlPr>
                        </m:fPr>
                        <m:num>
                          <m:r>
                            <a:rPr lang="zh-CN" altLang="en-US" sz="2600" i="1">
                              <a:solidFill>
                                <a:srgbClr val="000000"/>
                              </a:solidFill>
                              <a:latin typeface="Cambria Math" panose="02040503050406030204" pitchFamily="18" charset="0"/>
                              <a:sym typeface="微软雅黑" panose="020B0503020204020204" pitchFamily="34" charset="-122"/>
                            </a:rPr>
                            <m:t>34,300−27,000</m:t>
                          </m:r>
                        </m:num>
                        <m:den>
                          <m:r>
                            <a:rPr lang="zh-CN" altLang="en-US" sz="2600" i="1">
                              <a:solidFill>
                                <a:srgbClr val="000000"/>
                              </a:solidFill>
                              <a:latin typeface="Cambria Math" panose="02040503050406030204" pitchFamily="18" charset="0"/>
                              <a:sym typeface="微软雅黑" panose="020B0503020204020204" pitchFamily="34" charset="-122"/>
                            </a:rPr>
                            <m:t>143,000−90,000</m:t>
                          </m:r>
                        </m:den>
                      </m:f>
                      <m:r>
                        <a:rPr lang="zh-CN" altLang="en-US" sz="2600" i="1">
                          <a:solidFill>
                            <a:srgbClr val="000000"/>
                          </a:solidFill>
                          <a:latin typeface="Cambria Math" panose="02040503050406030204" pitchFamily="18" charset="0"/>
                          <a:sym typeface="微软雅黑" panose="020B0503020204020204" pitchFamily="34" charset="-122"/>
                        </a:rPr>
                        <m:t>=</m:t>
                      </m:r>
                      <m:f>
                        <m:fPr>
                          <m:ctrlPr>
                            <a:rPr lang="zh-CN" altLang="en-US" sz="2600" i="1">
                              <a:solidFill>
                                <a:srgbClr val="000000"/>
                              </a:solidFill>
                              <a:latin typeface="Cambria Math" panose="02040503050406030204" pitchFamily="18" charset="0"/>
                              <a:sym typeface="微软雅黑" panose="020B0503020204020204" pitchFamily="34" charset="-122"/>
                            </a:rPr>
                          </m:ctrlPr>
                        </m:fPr>
                        <m:num>
                          <m:r>
                            <a:rPr lang="zh-CN" altLang="en-US" sz="2600" i="1">
                              <a:solidFill>
                                <a:srgbClr val="000000"/>
                              </a:solidFill>
                              <a:latin typeface="Cambria Math" panose="02040503050406030204" pitchFamily="18" charset="0"/>
                              <a:sym typeface="微软雅黑" panose="020B0503020204020204" pitchFamily="34" charset="-122"/>
                            </a:rPr>
                            <m:t>7,300</m:t>
                          </m:r>
                        </m:num>
                        <m:den>
                          <m:r>
                            <a:rPr lang="zh-CN" altLang="en-US" sz="2600" i="1">
                              <a:solidFill>
                                <a:srgbClr val="000000"/>
                              </a:solidFill>
                              <a:latin typeface="Cambria Math" panose="02040503050406030204" pitchFamily="18" charset="0"/>
                              <a:sym typeface="微软雅黑" panose="020B0503020204020204" pitchFamily="34" charset="-122"/>
                            </a:rPr>
                            <m:t>53,000</m:t>
                          </m:r>
                        </m:den>
                      </m:f>
                      <m:r>
                        <a:rPr lang="zh-CN" altLang="en-US" sz="2600" i="1">
                          <a:solidFill>
                            <a:srgbClr val="000000"/>
                          </a:solidFill>
                          <a:latin typeface="Cambria Math" panose="02040503050406030204" pitchFamily="18" charset="0"/>
                          <a:sym typeface="微软雅黑" panose="020B0503020204020204" pitchFamily="34" charset="-122"/>
                        </a:rPr>
                        <m:t>=13.7%&lt;14%</m:t>
                      </m:r>
                    </m:oMath>
                  </m:oMathPara>
                </a14:m>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p:sp>
            <p:nvSpPr>
              <p:cNvPr id="9" name="Object 9">
                <a:extLst>
                  <a:ext uri="{FF2B5EF4-FFF2-40B4-BE49-F238E27FC236}">
                    <a16:creationId xmlns:a16="http://schemas.microsoft.com/office/drawing/2014/main" id="{61E07000-C1AB-425C-8272-A1A16F78338D}"/>
                  </a:ext>
                </a:extLst>
              </p:cNvPr>
              <p:cNvSpPr txBox="1">
                <a:spLocks noRot="1" noChangeAspect="1" noMove="1" noResize="1" noEditPoints="1" noAdjustHandles="1" noChangeArrowheads="1" noChangeShapeType="1" noTextEdit="1"/>
              </p:cNvSpPr>
              <p:nvPr/>
            </p:nvSpPr>
            <p:spPr bwMode="auto">
              <a:xfrm>
                <a:off x="3851920" y="5463182"/>
                <a:ext cx="4775200" cy="846138"/>
              </a:xfrm>
              <a:prstGeom prst="rect">
                <a:avLst/>
              </a:prstGeom>
              <a:blipFill>
                <a:blip r:embed="rId6"/>
                <a:stretch>
                  <a:fillRect/>
                </a:stretch>
              </a:blipFill>
              <a:ln>
                <a:noFill/>
              </a:ln>
            </p:spPr>
            <p:txBody>
              <a:bodyPr/>
              <a:lstStyle/>
              <a:p>
                <a:r>
                  <a:rPr lang="zh-CN" altLang="en-US">
                    <a:noFill/>
                  </a:rPr>
                  <a:t> </a:t>
                </a:r>
              </a:p>
            </p:txBody>
          </p:sp>
        </mc:Fallback>
      </mc:AlternateContent>
      <p:graphicFrame>
        <p:nvGraphicFramePr>
          <p:cNvPr id="3" name="Group 3">
            <a:extLst>
              <a:ext uri="{FF2B5EF4-FFF2-40B4-BE49-F238E27FC236}">
                <a16:creationId xmlns:a16="http://schemas.microsoft.com/office/drawing/2014/main" id="{DC7F487B-424C-4E1D-AF33-BCCE9A1FC7D4}"/>
              </a:ext>
            </a:extLst>
          </p:cNvPr>
          <p:cNvGraphicFramePr>
            <a:graphicFrameLocks noGrp="1"/>
          </p:cNvGraphicFramePr>
          <p:nvPr>
            <p:extLst>
              <p:ext uri="{D42A27DB-BD31-4B8C-83A1-F6EECF244321}">
                <p14:modId xmlns:p14="http://schemas.microsoft.com/office/powerpoint/2010/main" val="14550420"/>
              </p:ext>
            </p:extLst>
          </p:nvPr>
        </p:nvGraphicFramePr>
        <p:xfrm>
          <a:off x="107504" y="2348880"/>
          <a:ext cx="8869239" cy="3807968"/>
        </p:xfrm>
        <a:graphic>
          <a:graphicData uri="http://schemas.openxmlformats.org/drawingml/2006/table">
            <a:tbl>
              <a:tblPr/>
              <a:tblGrid>
                <a:gridCol w="2156329">
                  <a:extLst>
                    <a:ext uri="{9D8B030D-6E8A-4147-A177-3AD203B41FA5}">
                      <a16:colId xmlns:a16="http://schemas.microsoft.com/office/drawing/2014/main" val="20000"/>
                    </a:ext>
                  </a:extLst>
                </a:gridCol>
                <a:gridCol w="6712910">
                  <a:extLst>
                    <a:ext uri="{9D8B030D-6E8A-4147-A177-3AD203B41FA5}">
                      <a16:colId xmlns:a16="http://schemas.microsoft.com/office/drawing/2014/main" val="20001"/>
                    </a:ext>
                  </a:extLst>
                </a:gridCol>
              </a:tblGrid>
              <a:tr h="840642">
                <a:tc>
                  <a:txBody>
                    <a:bodyPr/>
                    <a:lstStyle/>
                    <a:p>
                      <a:pPr marL="0" marR="0" lvl="0" indent="0" algn="ctr" defTabSz="914400" rtl="0" eaLnBrk="1" fontAlgn="base" latinLnBrk="0" hangingPunct="1">
                        <a:lnSpc>
                          <a:spcPct val="150000"/>
                        </a:lnSpc>
                        <a:spcBef>
                          <a:spcPts val="0"/>
                        </a:spcBef>
                        <a:spcAft>
                          <a:spcPct val="0"/>
                        </a:spcAft>
                        <a:buClr>
                          <a:schemeClr val="accent1"/>
                        </a:buClr>
                        <a:buSzPct val="65000"/>
                        <a:buFont typeface="Wingdings" pitchFamily="2" charset="2"/>
                        <a:buNone/>
                        <a:tabLst/>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方案</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2</a:t>
                      </a:r>
                    </a:p>
                    <a:p>
                      <a:pPr marL="0" marR="0" lvl="0" indent="0" algn="ctr" defTabSz="914400" rtl="0" eaLnBrk="1" fontAlgn="base" latinLnBrk="0" hangingPunct="1">
                        <a:lnSpc>
                          <a:spcPct val="150000"/>
                        </a:lnSpc>
                        <a:spcBef>
                          <a:spcPts val="0"/>
                        </a:spcBef>
                        <a:spcAft>
                          <a:spcPct val="0"/>
                        </a:spcAft>
                        <a:buClr>
                          <a:schemeClr val="accent1"/>
                        </a:buClr>
                        <a:buSzPct val="65000"/>
                        <a:buFont typeface="Wingdings" pitchFamily="2" charset="2"/>
                        <a:buNone/>
                        <a:tabLst/>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和方案</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1</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比较</a:t>
                      </a:r>
                      <a:endPar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endParaRPr kumimoji="0" lang="en-US" altLang="zh-CN" sz="2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1192">
                <a:tc>
                  <a:txBody>
                    <a:bodyPr/>
                    <a:lstStyle/>
                    <a:p>
                      <a:pPr marL="0" marR="0" lvl="0" indent="0" algn="ctr" defTabSz="914400" rtl="0" eaLnBrk="1" fontAlgn="base" latinLnBrk="0" hangingPunct="1">
                        <a:lnSpc>
                          <a:spcPct val="150000"/>
                        </a:lnSpc>
                        <a:spcBef>
                          <a:spcPts val="0"/>
                        </a:spcBef>
                        <a:spcAft>
                          <a:spcPct val="0"/>
                        </a:spcAft>
                        <a:buClr>
                          <a:schemeClr val="accent1"/>
                        </a:buClr>
                        <a:buSzPct val="65000"/>
                        <a:buFont typeface="Wingdings" pitchFamily="2" charset="2"/>
                        <a:buNone/>
                        <a:tabLst/>
                      </a:pPr>
                      <a:r>
                        <a:rPr kumimoji="1"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方案</a:t>
                      </a:r>
                      <a:r>
                        <a:rPr kumimoji="1" lang="en-US" altLang="zh-CN"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3</a:t>
                      </a:r>
                    </a:p>
                    <a:p>
                      <a:pPr marL="0" marR="0" lvl="0" indent="0" algn="ctr" defTabSz="914400" rtl="0" eaLnBrk="1" fontAlgn="base" latinLnBrk="0" hangingPunct="1">
                        <a:lnSpc>
                          <a:spcPct val="150000"/>
                        </a:lnSpc>
                        <a:spcBef>
                          <a:spcPts val="0"/>
                        </a:spcBef>
                        <a:spcAft>
                          <a:spcPct val="0"/>
                        </a:spcAft>
                        <a:buClr>
                          <a:schemeClr val="accent1"/>
                        </a:buClr>
                        <a:buSzPct val="65000"/>
                        <a:buFont typeface="Wingdings" pitchFamily="2" charset="2"/>
                        <a:buNone/>
                        <a:tabLst/>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和方案</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1</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比较</a:t>
                      </a:r>
                      <a:endPar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endPar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1192">
                <a:tc>
                  <a:txBody>
                    <a:bodyPr/>
                    <a:lstStyle/>
                    <a:p>
                      <a:pPr marL="0" marR="0" lvl="0" indent="0" algn="ctr" defTabSz="914400" rtl="0" eaLnBrk="1" fontAlgn="base" latinLnBrk="0" hangingPunct="1">
                        <a:lnSpc>
                          <a:spcPct val="150000"/>
                        </a:lnSpc>
                        <a:spcBef>
                          <a:spcPts val="0"/>
                        </a:spcBef>
                        <a:spcAft>
                          <a:spcPct val="0"/>
                        </a:spcAft>
                        <a:buClr>
                          <a:schemeClr val="accent1"/>
                        </a:buClr>
                        <a:buSzPct val="65000"/>
                        <a:buFont typeface="Wingdings" pitchFamily="2" charset="2"/>
                        <a:buNone/>
                        <a:tabLst/>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方案</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4</a:t>
                      </a:r>
                    </a:p>
                    <a:p>
                      <a:pPr marL="0" marR="0" lvl="0" indent="0" algn="ctr" defTabSz="914400" rtl="0" eaLnBrk="1" fontAlgn="base" latinLnBrk="0" hangingPunct="1">
                        <a:lnSpc>
                          <a:spcPct val="150000"/>
                        </a:lnSpc>
                        <a:spcBef>
                          <a:spcPts val="0"/>
                        </a:spcBef>
                        <a:spcAft>
                          <a:spcPct val="0"/>
                        </a:spcAft>
                        <a:buClr>
                          <a:schemeClr val="accent1"/>
                        </a:buClr>
                        <a:buSzPct val="65000"/>
                        <a:buFont typeface="Wingdings" pitchFamily="2" charset="2"/>
                        <a:buNone/>
                        <a:tabLst/>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和方案</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3</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比较</a:t>
                      </a:r>
                      <a:endPar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endPar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91192">
                <a:tc>
                  <a:txBody>
                    <a:bodyPr/>
                    <a:lstStyle/>
                    <a:p>
                      <a:pPr marL="0" marR="0" lvl="0" indent="0" algn="ctr" defTabSz="914400" rtl="0" eaLnBrk="1" fontAlgn="base" latinLnBrk="0" hangingPunct="1">
                        <a:lnSpc>
                          <a:spcPct val="150000"/>
                        </a:lnSpc>
                        <a:spcBef>
                          <a:spcPts val="0"/>
                        </a:spcBef>
                        <a:spcAft>
                          <a:spcPct val="0"/>
                        </a:spcAft>
                        <a:buClr>
                          <a:schemeClr val="accent1"/>
                        </a:buClr>
                        <a:buSzPct val="65000"/>
                        <a:buFont typeface="Wingdings" pitchFamily="2" charset="2"/>
                        <a:buNone/>
                        <a:tabLst/>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方案</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4</a:t>
                      </a:r>
                    </a:p>
                    <a:p>
                      <a:pPr marL="0" marR="0" lvl="0" indent="0" algn="ctr" defTabSz="914400" rtl="0" eaLnBrk="1" fontAlgn="base" latinLnBrk="0" hangingPunct="1">
                        <a:lnSpc>
                          <a:spcPct val="150000"/>
                        </a:lnSpc>
                        <a:spcBef>
                          <a:spcPts val="0"/>
                        </a:spcBef>
                        <a:spcAft>
                          <a:spcPct val="0"/>
                        </a:spcAft>
                        <a:buClr>
                          <a:schemeClr val="accent1"/>
                        </a:buClr>
                        <a:buSzPct val="65000"/>
                        <a:buFont typeface="Wingdings" pitchFamily="2" charset="2"/>
                        <a:buNone/>
                        <a:tabLst/>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和方案</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1</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比较</a:t>
                      </a:r>
                      <a:endPar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
                          <a:schemeClr val="accent1"/>
                        </a:buClr>
                        <a:buSzPct val="65000"/>
                        <a:buFont typeface="Wingdings" pitchFamily="2" charset="2"/>
                        <a:buNone/>
                        <a:tabLst/>
                      </a:pPr>
                      <a:endPar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7170" name="Picture 2">
            <a:extLst>
              <a:ext uri="{FF2B5EF4-FFF2-40B4-BE49-F238E27FC236}">
                <a16:creationId xmlns:a16="http://schemas.microsoft.com/office/drawing/2014/main" id="{7A22F157-3884-4629-9666-E2C61519B35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74768" y="3565216"/>
            <a:ext cx="428459" cy="446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06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custDataLst>
              <p:tags r:id="rId1"/>
            </p:custDataLst>
          </p:nvPr>
        </p:nvSpPr>
        <p:spPr bwMode="auto">
          <a:xfrm>
            <a:off x="0" y="116632"/>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Arial" panose="020B0604020202020204" pitchFamily="34" charset="0"/>
                <a:ea typeface="华文中宋" panose="02010600040101010101" pitchFamily="2" charset="-122"/>
              </a:defRPr>
            </a:lvl1pPr>
            <a:lvl2pPr marL="742950" indent="-285750">
              <a:spcBef>
                <a:spcPct val="20000"/>
              </a:spcBef>
              <a:buChar char="–"/>
              <a:defRPr sz="3200" b="1">
                <a:solidFill>
                  <a:srgbClr val="003366"/>
                </a:solidFill>
                <a:latin typeface="Arial" panose="020B0604020202020204" pitchFamily="34" charset="0"/>
                <a:ea typeface="楷体_GB2312" pitchFamily="49" charset="-122"/>
              </a:defRPr>
            </a:lvl2pPr>
            <a:lvl3pPr marL="1143000" indent="-228600">
              <a:spcBef>
                <a:spcPct val="20000"/>
              </a:spcBef>
              <a:buChar char="•"/>
              <a:defRPr sz="3200" b="1">
                <a:solidFill>
                  <a:srgbClr val="003366"/>
                </a:solidFill>
                <a:latin typeface="Arial" panose="020B0604020202020204" pitchFamily="34" charset="0"/>
                <a:ea typeface="楷体_GB2312" pitchFamily="49" charset="-122"/>
              </a:defRPr>
            </a:lvl3pPr>
            <a:lvl4pPr marL="1600200" indent="-228600">
              <a:spcBef>
                <a:spcPct val="20000"/>
              </a:spcBef>
              <a:buChar char="–"/>
              <a:defRPr sz="3200" b="1">
                <a:solidFill>
                  <a:srgbClr val="003366"/>
                </a:solidFill>
                <a:latin typeface="Arial" panose="020B0604020202020204" pitchFamily="34" charset="0"/>
                <a:ea typeface="楷体_GB2312" pitchFamily="49" charset="-122"/>
              </a:defRPr>
            </a:lvl4pPr>
            <a:lvl5pPr marL="2057400" indent="-228600">
              <a:spcBef>
                <a:spcPct val="20000"/>
              </a:spcBef>
              <a:buChar char="»"/>
              <a:defRPr sz="3200" b="1">
                <a:solidFill>
                  <a:srgbClr val="0033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3200" b="1">
                <a:solidFill>
                  <a:srgbClr val="0033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3200" b="1">
                <a:solidFill>
                  <a:srgbClr val="0033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3200" b="1">
                <a:solidFill>
                  <a:srgbClr val="0033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3200" b="1">
                <a:solidFill>
                  <a:srgbClr val="003366"/>
                </a:solidFill>
                <a:latin typeface="Arial" panose="020B0604020202020204" pitchFamily="34" charset="0"/>
                <a:ea typeface="楷体_GB2312" pitchFamily="49" charset="-122"/>
              </a:defRPr>
            </a:lvl9pPr>
          </a:lstStyle>
          <a:p>
            <a:pPr eaLnBrk="1" hangingPunct="1">
              <a:spcBef>
                <a:spcPct val="0"/>
              </a:spcBef>
              <a:buFontTx/>
              <a:buNone/>
            </a:pPr>
            <a:r>
              <a:rPr lang="zh-CN" altLang="en-US" sz="360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第</a:t>
            </a:r>
            <a:r>
              <a:rPr lang="en-US" altLang="zh-CN" sz="360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11</a:t>
            </a:r>
            <a:r>
              <a:rPr lang="zh-CN" altLang="en-US" sz="360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章 工程经济</a:t>
            </a:r>
          </a:p>
        </p:txBody>
      </p:sp>
      <p:sp>
        <p:nvSpPr>
          <p:cNvPr id="4099" name="Rectangle 3"/>
          <p:cNvSpPr>
            <a:spLocks noGrp="1"/>
          </p:cNvSpPr>
          <p:nvPr>
            <p:ph idx="1"/>
            <p:custDataLst>
              <p:tags r:id="rId2"/>
            </p:custDataLst>
          </p:nvPr>
        </p:nvSpPr>
        <p:spPr>
          <a:xfrm>
            <a:off x="0" y="980728"/>
            <a:ext cx="9036496" cy="4680520"/>
          </a:xfrm>
        </p:spPr>
        <p:txBody>
          <a:bodyPr vert="horz" wrap="square" lIns="91440" tIns="45720" rIns="91440" bIns="45720" anchor="t" anchorCtr="0"/>
          <a:lstStyle/>
          <a:p>
            <a:pPr algn="just" eaLnBrk="1" latinLnBrk="0" hangingPunct="1">
              <a:lnSpc>
                <a:spcPct val="125000"/>
              </a:lnSpc>
              <a:spcBef>
                <a:spcPts val="0"/>
              </a:spcBef>
              <a:buClr>
                <a:srgbClr val="C00000"/>
              </a:buClr>
              <a:buFont typeface="Wingdings" panose="05000000000000000000" pitchFamily="2" charset="2"/>
              <a:buChar char="p"/>
            </a:pPr>
            <a:r>
              <a:rPr lang="zh-CN" altLang="en-US" b="1" dirty="0">
                <a:solidFill>
                  <a:srgbClr val="C00000"/>
                </a:solidFill>
                <a:sym typeface="微软雅黑" panose="020B0503020204020204" pitchFamily="34" charset="-122"/>
              </a:rPr>
              <a:t> 核心</a:t>
            </a:r>
          </a:p>
          <a:p>
            <a:pPr algn="just" eaLnBrk="1" latinLnBrk="0" hangingPunct="1">
              <a:lnSpc>
                <a:spcPct val="125000"/>
              </a:lnSpc>
              <a:spcBef>
                <a:spcPts val="0"/>
              </a:spcBef>
              <a:buNone/>
            </a:pPr>
            <a:r>
              <a:rPr lang="zh-CN" altLang="en-US" b="1" dirty="0">
                <a:solidFill>
                  <a:srgbClr val="000000"/>
                </a:solidFill>
                <a:sym typeface="微软雅黑" panose="020B0503020204020204" pitchFamily="34" charset="-122"/>
              </a:rPr>
              <a:t>        根据各种可供选择的价值与成本的比较，</a:t>
            </a:r>
            <a:r>
              <a:rPr lang="zh-CN" altLang="en-US" dirty="0">
                <a:solidFill>
                  <a:srgbClr val="000000"/>
                </a:solidFill>
                <a:sym typeface="微软雅黑" panose="020B0503020204020204" pitchFamily="34" charset="-122"/>
              </a:rPr>
              <a:t>进行过程决策。</a:t>
            </a:r>
            <a:endParaRPr lang="zh-CN" altLang="en-US" b="1" dirty="0">
              <a:solidFill>
                <a:srgbClr val="000000"/>
              </a:solidFill>
              <a:sym typeface="微软雅黑" panose="020B0503020204020204" pitchFamily="34" charset="-122"/>
            </a:endParaRPr>
          </a:p>
          <a:p>
            <a:pPr algn="just" eaLnBrk="1" hangingPunct="1">
              <a:lnSpc>
                <a:spcPct val="125000"/>
              </a:lnSpc>
              <a:spcBef>
                <a:spcPts val="0"/>
              </a:spcBef>
              <a:buClr>
                <a:srgbClr val="C00000"/>
              </a:buClr>
              <a:buFont typeface="Wingdings" panose="05000000000000000000" pitchFamily="2" charset="2"/>
              <a:buChar char="p"/>
            </a:pPr>
            <a:r>
              <a:rPr lang="zh-CN" altLang="en-US" dirty="0">
                <a:solidFill>
                  <a:srgbClr val="C00000"/>
                </a:solidFill>
                <a:sym typeface="微软雅黑" panose="020B0503020204020204" pitchFamily="34" charset="-122"/>
              </a:rPr>
              <a:t> 任务</a:t>
            </a:r>
          </a:p>
          <a:p>
            <a:pPr algn="just" eaLnBrk="1" latinLnBrk="0" hangingPunct="1">
              <a:lnSpc>
                <a:spcPct val="125000"/>
              </a:lnSpc>
              <a:spcBef>
                <a:spcPts val="0"/>
              </a:spcBef>
              <a:buNone/>
            </a:pPr>
            <a:r>
              <a:rPr lang="zh-CN" altLang="en-US" dirty="0">
                <a:solidFill>
                  <a:schemeClr val="tx1"/>
                </a:solidFill>
                <a:sym typeface="微软雅黑" panose="020B0503020204020204" pitchFamily="34" charset="-122"/>
              </a:rPr>
              <a:t>        </a:t>
            </a:r>
            <a:r>
              <a:rPr lang="zh-CN" altLang="en-US" b="1" dirty="0">
                <a:solidFill>
                  <a:schemeClr val="tx1"/>
                </a:solidFill>
                <a:sym typeface="微软雅黑" panose="020B0503020204020204" pitchFamily="34" charset="-122"/>
              </a:rPr>
              <a:t>研究工程技术和经济的相互关系</a:t>
            </a:r>
          </a:p>
          <a:p>
            <a:pPr algn="just" eaLnBrk="1" latinLnBrk="0" hangingPunct="1">
              <a:lnSpc>
                <a:spcPct val="125000"/>
              </a:lnSpc>
              <a:spcBef>
                <a:spcPts val="0"/>
              </a:spcBef>
              <a:buClr>
                <a:srgbClr val="C00000"/>
              </a:buClr>
              <a:buFont typeface="Wingdings" panose="05000000000000000000" pitchFamily="2" charset="2"/>
              <a:buChar char="p"/>
            </a:pPr>
            <a:r>
              <a:rPr lang="zh-CN" altLang="en-US" dirty="0">
                <a:solidFill>
                  <a:srgbClr val="C00000"/>
                </a:solidFill>
                <a:sym typeface="微软雅黑" panose="020B0503020204020204" pitchFamily="34" charset="-122"/>
              </a:rPr>
              <a:t> 目标</a:t>
            </a:r>
          </a:p>
          <a:p>
            <a:pPr algn="just" eaLnBrk="1" latinLnBrk="0" hangingPunct="1">
              <a:lnSpc>
                <a:spcPct val="125000"/>
              </a:lnSpc>
              <a:spcBef>
                <a:spcPts val="0"/>
              </a:spcBef>
              <a:buNone/>
            </a:pPr>
            <a:r>
              <a:rPr lang="zh-CN" altLang="en-US" b="1" dirty="0">
                <a:solidFill>
                  <a:srgbClr val="000000"/>
                </a:solidFill>
                <a:sym typeface="微软雅黑" panose="020B0503020204020204" pitchFamily="34" charset="-122"/>
              </a:rPr>
              <a:t>        寻求工程技术与经济的最佳结合点</a:t>
            </a:r>
            <a:endParaRPr lang="zh-CN" altLang="en-US" sz="3600" b="1" dirty="0">
              <a:solidFill>
                <a:srgbClr val="000000"/>
              </a:solidFill>
              <a:sym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B525298D-6FE4-B5F0-30A5-EBF67D7109C1}"/>
              </a:ext>
            </a:extLst>
          </p:cNvPr>
          <p:cNvSpPr txBox="1">
            <a:spLocks noChangeArrowheads="1"/>
          </p:cNvSpPr>
          <p:nvPr/>
        </p:nvSpPr>
        <p:spPr bwMode="auto">
          <a:xfrm>
            <a:off x="0" y="980728"/>
            <a:ext cx="9036496" cy="550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342900" indent="-342900" algn="just" eaLnBrk="1" hangingPunct="1">
              <a:lnSpc>
                <a:spcPct val="125000"/>
              </a:lnSpc>
              <a:spcBef>
                <a:spcPts val="0"/>
              </a:spcBef>
              <a:buFont typeface="Wingdings" panose="05000000000000000000" pitchFamily="2" charset="2"/>
              <a:buChar char="p"/>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动态评价法</a:t>
            </a:r>
          </a:p>
          <a:p>
            <a:pPr algn="just" eaLnBrk="1" hangingPunct="1">
              <a:lnSpc>
                <a:spcPct val="125000"/>
              </a:lnSpc>
              <a:spcBef>
                <a:spcPts val="0"/>
              </a:spcBef>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        定义：将</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不同时间发生的现金流通，按照同一时间进行换算，在相同的基础上进行比较和评价。</a:t>
            </a:r>
          </a:p>
          <a:p>
            <a:pPr algn="just" eaLnBrk="1" hangingPunct="1">
              <a:lnSpc>
                <a:spcPct val="125000"/>
              </a:lnSpc>
              <a:spcBef>
                <a:spcPts val="0"/>
              </a:spcBef>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        令   </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P =</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本金                                           </a:t>
            </a:r>
            <a:r>
              <a:rPr kumimoji="1" lang="en-US" altLang="zh-CN" sz="2800" b="1" dirty="0" err="1">
                <a:latin typeface="微软雅黑" panose="020B0503020204020204" pitchFamily="34" charset="-122"/>
                <a:ea typeface="微软雅黑" panose="020B0503020204020204" pitchFamily="34" charset="-122"/>
                <a:sym typeface="微软雅黑" panose="020B0503020204020204" pitchFamily="34" charset="-122"/>
              </a:rPr>
              <a:t>i</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 = </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利率</a:t>
            </a:r>
          </a:p>
          <a:p>
            <a:pPr algn="just" eaLnBrk="1" hangingPunct="1">
              <a:lnSpc>
                <a:spcPct val="125000"/>
              </a:lnSpc>
              <a:spcBef>
                <a:spcPts val="0"/>
              </a:spcBef>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S =</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期末本金和利息                       </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n = </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计息周期数</a:t>
            </a:r>
          </a:p>
          <a:p>
            <a:pPr marL="2514600" lvl="4" indent="-4572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单利 </a:t>
            </a:r>
            <a:r>
              <a:rPr kumimoji="1" lang="en-US" altLang="zh-CN" sz="28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S =P×(1+n×i)</a:t>
            </a:r>
          </a:p>
          <a:p>
            <a:pPr marL="2514600" lvl="4" indent="-4572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复利 </a:t>
            </a:r>
            <a:r>
              <a:rPr kumimoji="1" lang="en-US" altLang="zh-CN" sz="28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S =P×(1+i )</a:t>
            </a:r>
            <a:r>
              <a:rPr kumimoji="1" lang="en-US" altLang="zh-CN" sz="2800" b="1" baseline="3000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n</a:t>
            </a:r>
            <a:r>
              <a:rPr kumimoji="1" lang="en-US" altLang="zh-CN" sz="28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 </a:t>
            </a:r>
          </a:p>
          <a:p>
            <a:pPr algn="just" eaLnBrk="1" hangingPunct="1">
              <a:lnSpc>
                <a:spcPct val="125000"/>
              </a:lnSpc>
              <a:spcBef>
                <a:spcPts val="0"/>
              </a:spcBef>
            </a:pP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        P </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称为将来付款额</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S</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的现值，将</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S</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折合成现值</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P</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的系数</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1/(1+i )</a:t>
            </a:r>
            <a:r>
              <a:rPr kumimoji="1" lang="en-US" altLang="zh-CN" sz="2800" b="1" baseline="30000" dirty="0">
                <a:latin typeface="微软雅黑" panose="020B0503020204020204" pitchFamily="34" charset="-122"/>
                <a:ea typeface="微软雅黑" panose="020B0503020204020204" pitchFamily="34" charset="-122"/>
                <a:sym typeface="微软雅黑" panose="020B0503020204020204" pitchFamily="34" charset="-122"/>
              </a:rPr>
              <a:t>n</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称为折现因子。 </a:t>
            </a:r>
          </a:p>
        </p:txBody>
      </p:sp>
      <p:sp>
        <p:nvSpPr>
          <p:cNvPr id="5" name="Rectangle 2">
            <a:extLst>
              <a:ext uri="{FF2B5EF4-FFF2-40B4-BE49-F238E27FC236}">
                <a16:creationId xmlns:a16="http://schemas.microsoft.com/office/drawing/2014/main" id="{52BE07E3-787F-4F42-83E3-5D5DE85D622C}"/>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2775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Object 5">
                <a:extLst>
                  <a:ext uri="{FF2B5EF4-FFF2-40B4-BE49-F238E27FC236}">
                    <a16:creationId xmlns:a16="http://schemas.microsoft.com/office/drawing/2014/main" id="{D7CE3B9B-6872-4229-BBA5-BE80BB996983}"/>
                  </a:ext>
                </a:extLst>
              </p:cNvPr>
              <p:cNvSpPr txBox="1"/>
              <p:nvPr/>
            </p:nvSpPr>
            <p:spPr bwMode="auto">
              <a:xfrm>
                <a:off x="0" y="4779483"/>
                <a:ext cx="9144000" cy="774700"/>
              </a:xfrm>
              <a:prstGeom prst="rect">
                <a:avLst/>
              </a:prstGeom>
              <a:solidFill>
                <a:srgbClr val="FFFFFF"/>
              </a:solidFill>
              <a:ln>
                <a:noFill/>
              </a:ln>
            </p:spPr>
            <p:txBody>
              <a:bodyPr>
                <a:normAutofit fontScale="85000" lnSpcReduction="10000"/>
              </a:bodyPr>
              <a:lstStyle/>
              <a:p>
                <a:pPr/>
                <a14:m>
                  <m:oMathPara xmlns:m="http://schemas.openxmlformats.org/officeDocument/2006/math">
                    <m:oMathParaPr>
                      <m:jc m:val="center"/>
                    </m:oMathParaPr>
                    <m:oMath xmlns:m="http://schemas.openxmlformats.org/officeDocument/2006/math">
                      <m:func>
                        <m:funcPr>
                          <m:ctrlPr>
                            <a:rPr lang="zh-CN" altLang="en-US" i="1">
                              <a:solidFill>
                                <a:srgbClr val="000000"/>
                              </a:solidFill>
                              <a:latin typeface="Cambria Math" panose="02040503050406030204" pitchFamily="18" charset="0"/>
                              <a:sym typeface="微软雅黑" panose="020B0503020204020204" pitchFamily="34" charset="-122"/>
                            </a:rPr>
                          </m:ctrlPr>
                        </m:funcPr>
                        <m:fName>
                          <m:r>
                            <m:rPr>
                              <m:sty m:val="p"/>
                            </m:rPr>
                            <a:rPr lang="zh-CN" altLang="en-US" i="0">
                              <a:solidFill>
                                <a:srgbClr val="000000"/>
                              </a:solidFill>
                              <a:latin typeface="Cambria Math" panose="02040503050406030204" pitchFamily="18" charset="0"/>
                              <a:sym typeface="微软雅黑" panose="020B0503020204020204" pitchFamily="34" charset="-122"/>
                            </a:rPr>
                            <m:t>lim</m:t>
                          </m:r>
                        </m:fName>
                        <m:e>
                          <m:r>
                            <a:rPr lang="zh-CN" altLang="en-US" i="1">
                              <a:solidFill>
                                <a:srgbClr val="000000"/>
                              </a:solidFill>
                              <a:latin typeface="Cambria Math" panose="02040503050406030204" pitchFamily="18" charset="0"/>
                              <a:sym typeface="微软雅黑" panose="020B0503020204020204" pitchFamily="34" charset="-122"/>
                            </a:rPr>
                            <m:t>(</m:t>
                          </m:r>
                        </m:e>
                      </m:func>
                      <m:r>
                        <a:rPr lang="zh-CN" altLang="en-US" i="1">
                          <a:solidFill>
                            <a:srgbClr val="000000"/>
                          </a:solidFill>
                          <a:latin typeface="Cambria Math" panose="02040503050406030204" pitchFamily="18" charset="0"/>
                          <a:sym typeface="微软雅黑" panose="020B0503020204020204" pitchFamily="34" charset="-122"/>
                        </a:rPr>
                        <m:t>1+</m:t>
                      </m:r>
                      <m:f>
                        <m:fPr>
                          <m:ctrlPr>
                            <a:rPr lang="zh-CN" altLang="en-US" i="1">
                              <a:solidFill>
                                <a:srgbClr val="000000"/>
                              </a:solidFill>
                              <a:latin typeface="Cambria Math" panose="02040503050406030204" pitchFamily="18" charset="0"/>
                              <a:sym typeface="微软雅黑" panose="020B0503020204020204" pitchFamily="34" charset="-122"/>
                            </a:rPr>
                          </m:ctrlPr>
                        </m:fPr>
                        <m:num>
                          <m:r>
                            <a:rPr lang="zh-CN" altLang="en-US" i="1">
                              <a:solidFill>
                                <a:srgbClr val="000000"/>
                              </a:solidFill>
                              <a:latin typeface="Cambria Math" panose="02040503050406030204" pitchFamily="18" charset="0"/>
                              <a:sym typeface="微软雅黑" panose="020B0503020204020204" pitchFamily="34" charset="-122"/>
                            </a:rPr>
                            <m:t>𝑖</m:t>
                          </m:r>
                        </m:num>
                        <m:den>
                          <m:r>
                            <a:rPr lang="zh-CN" altLang="en-US" i="1">
                              <a:solidFill>
                                <a:srgbClr val="000000"/>
                              </a:solidFill>
                              <a:latin typeface="Cambria Math" panose="02040503050406030204" pitchFamily="18" charset="0"/>
                              <a:sym typeface="微软雅黑" panose="020B0503020204020204" pitchFamily="34" charset="-122"/>
                            </a:rPr>
                            <m:t>𝑚</m:t>
                          </m:r>
                        </m:den>
                      </m:f>
                      <m:sSup>
                        <m:sSupPr>
                          <m:ctrlPr>
                            <a:rPr lang="zh-CN" altLang="en-US" i="1">
                              <a:solidFill>
                                <a:srgbClr val="000000"/>
                              </a:solidFill>
                              <a:latin typeface="Cambria Math" panose="02040503050406030204" pitchFamily="18" charset="0"/>
                              <a:sym typeface="微软雅黑" panose="020B0503020204020204" pitchFamily="34" charset="-122"/>
                            </a:rPr>
                          </m:ctrlPr>
                        </m:sSupPr>
                        <m:e>
                          <m:r>
                            <a:rPr lang="zh-CN" altLang="en-US" i="1">
                              <a:solidFill>
                                <a:srgbClr val="000000"/>
                              </a:solidFill>
                              <a:latin typeface="Cambria Math" panose="02040503050406030204" pitchFamily="18" charset="0"/>
                              <a:sym typeface="微软雅黑" panose="020B0503020204020204" pitchFamily="34" charset="-122"/>
                            </a:rPr>
                            <m:t>)</m:t>
                          </m:r>
                        </m:e>
                        <m:sup>
                          <m:r>
                            <a:rPr lang="zh-CN" altLang="en-US" i="1">
                              <a:solidFill>
                                <a:srgbClr val="000000"/>
                              </a:solidFill>
                              <a:latin typeface="Cambria Math" panose="02040503050406030204" pitchFamily="18" charset="0"/>
                              <a:sym typeface="微软雅黑" panose="020B0503020204020204" pitchFamily="34" charset="-122"/>
                            </a:rPr>
                            <m:t>𝑚𝑡</m:t>
                          </m:r>
                        </m:sup>
                      </m:sSup>
                      <m:r>
                        <a:rPr lang="zh-CN" altLang="en-US" i="1">
                          <a:solidFill>
                            <a:srgbClr val="000000"/>
                          </a:solidFill>
                          <a:latin typeface="Cambria Math" panose="02040503050406030204" pitchFamily="18" charset="0"/>
                          <a:sym typeface="微软雅黑" panose="020B0503020204020204" pitchFamily="34" charset="-122"/>
                        </a:rPr>
                        <m:t>=</m:t>
                      </m:r>
                      <m:sSup>
                        <m:sSupPr>
                          <m:ctrlPr>
                            <a:rPr lang="zh-CN" altLang="en-US" i="1">
                              <a:solidFill>
                                <a:srgbClr val="000000"/>
                              </a:solidFill>
                              <a:latin typeface="Cambria Math" panose="02040503050406030204" pitchFamily="18" charset="0"/>
                              <a:sym typeface="微软雅黑" panose="020B0503020204020204" pitchFamily="34" charset="-122"/>
                            </a:rPr>
                          </m:ctrlPr>
                        </m:sSupPr>
                        <m:e>
                          <m:func>
                            <m:funcPr>
                              <m:ctrlPr>
                                <a:rPr lang="zh-CN" altLang="en-US" i="1">
                                  <a:solidFill>
                                    <a:srgbClr val="000000"/>
                                  </a:solidFill>
                                  <a:latin typeface="Cambria Math" panose="02040503050406030204" pitchFamily="18" charset="0"/>
                                  <a:sym typeface="微软雅黑" panose="020B0503020204020204" pitchFamily="34" charset="-122"/>
                                </a:rPr>
                              </m:ctrlPr>
                            </m:funcPr>
                            <m:fName>
                              <m:r>
                                <m:rPr>
                                  <m:sty m:val="p"/>
                                </m:rPr>
                                <a:rPr lang="zh-CN" altLang="en-US" i="0">
                                  <a:solidFill>
                                    <a:srgbClr val="000000"/>
                                  </a:solidFill>
                                  <a:latin typeface="Cambria Math" panose="02040503050406030204" pitchFamily="18" charset="0"/>
                                  <a:sym typeface="微软雅黑" panose="020B0503020204020204" pitchFamily="34" charset="-122"/>
                                </a:rPr>
                                <m:t>lim</m:t>
                              </m:r>
                            </m:fName>
                            <m:e>
                              <m:d>
                                <m:dPr>
                                  <m:begChr m:val="{"/>
                                  <m:endChr m:val="}"/>
                                  <m:ctrlPr>
                                    <a:rPr lang="zh-CN" altLang="en-US" i="1">
                                      <a:solidFill>
                                        <a:srgbClr val="000000"/>
                                      </a:solidFill>
                                      <a:latin typeface="Cambria Math" panose="02040503050406030204" pitchFamily="18" charset="0"/>
                                      <a:sym typeface="微软雅黑" panose="020B0503020204020204" pitchFamily="34" charset="-122"/>
                                    </a:rPr>
                                  </m:ctrlPr>
                                </m:dPr>
                                <m:e>
                                  <m:r>
                                    <a:rPr lang="zh-CN" altLang="en-US" i="1">
                                      <a:solidFill>
                                        <a:srgbClr val="000000"/>
                                      </a:solidFill>
                                      <a:latin typeface="Cambria Math" panose="02040503050406030204" pitchFamily="18" charset="0"/>
                                      <a:sym typeface="微软雅黑" panose="020B0503020204020204" pitchFamily="34" charset="-122"/>
                                    </a:rPr>
                                    <m:t>(1+</m:t>
                                  </m:r>
                                  <m:f>
                                    <m:fPr>
                                      <m:ctrlPr>
                                        <a:rPr lang="zh-CN" altLang="en-US" i="1">
                                          <a:solidFill>
                                            <a:srgbClr val="000000"/>
                                          </a:solidFill>
                                          <a:latin typeface="Cambria Math" panose="02040503050406030204" pitchFamily="18" charset="0"/>
                                          <a:sym typeface="微软雅黑" panose="020B0503020204020204" pitchFamily="34" charset="-122"/>
                                        </a:rPr>
                                      </m:ctrlPr>
                                    </m:fPr>
                                    <m:num>
                                      <m:r>
                                        <a:rPr lang="zh-CN" altLang="en-US" i="1">
                                          <a:solidFill>
                                            <a:srgbClr val="000000"/>
                                          </a:solidFill>
                                          <a:latin typeface="Cambria Math" panose="02040503050406030204" pitchFamily="18" charset="0"/>
                                          <a:sym typeface="微软雅黑" panose="020B0503020204020204" pitchFamily="34" charset="-122"/>
                                        </a:rPr>
                                        <m:t>𝑖</m:t>
                                      </m:r>
                                    </m:num>
                                    <m:den>
                                      <m:r>
                                        <a:rPr lang="zh-CN" altLang="en-US" i="1">
                                          <a:solidFill>
                                            <a:srgbClr val="000000"/>
                                          </a:solidFill>
                                          <a:latin typeface="Cambria Math" panose="02040503050406030204" pitchFamily="18" charset="0"/>
                                          <a:sym typeface="微软雅黑" panose="020B0503020204020204" pitchFamily="34" charset="-122"/>
                                        </a:rPr>
                                        <m:t>𝑚</m:t>
                                      </m:r>
                                    </m:den>
                                  </m:f>
                                  <m:sSup>
                                    <m:sSupPr>
                                      <m:ctrlPr>
                                        <a:rPr lang="zh-CN" altLang="en-US" i="1">
                                          <a:solidFill>
                                            <a:srgbClr val="000000"/>
                                          </a:solidFill>
                                          <a:latin typeface="Cambria Math" panose="02040503050406030204" pitchFamily="18" charset="0"/>
                                          <a:sym typeface="微软雅黑" panose="020B0503020204020204" pitchFamily="34" charset="-122"/>
                                        </a:rPr>
                                      </m:ctrlPr>
                                    </m:sSupPr>
                                    <m:e>
                                      <m:r>
                                        <a:rPr lang="zh-CN" altLang="en-US" i="1">
                                          <a:solidFill>
                                            <a:srgbClr val="000000"/>
                                          </a:solidFill>
                                          <a:latin typeface="Cambria Math" panose="02040503050406030204" pitchFamily="18" charset="0"/>
                                          <a:sym typeface="微软雅黑" panose="020B0503020204020204" pitchFamily="34" charset="-122"/>
                                        </a:rPr>
                                        <m:t>)</m:t>
                                      </m:r>
                                    </m:e>
                                    <m:sup>
                                      <m:r>
                                        <a:rPr lang="zh-CN" altLang="en-US" i="1">
                                          <a:solidFill>
                                            <a:srgbClr val="000000"/>
                                          </a:solidFill>
                                          <a:latin typeface="Cambria Math" panose="02040503050406030204" pitchFamily="18" charset="0"/>
                                          <a:sym typeface="微软雅黑" panose="020B0503020204020204" pitchFamily="34" charset="-122"/>
                                        </a:rPr>
                                        <m:t>𝑚</m:t>
                                      </m:r>
                                      <m:r>
                                        <a:rPr lang="zh-CN" altLang="en-US" i="1">
                                          <a:solidFill>
                                            <a:srgbClr val="000000"/>
                                          </a:solidFill>
                                          <a:latin typeface="Cambria Math" panose="02040503050406030204" pitchFamily="18" charset="0"/>
                                          <a:sym typeface="微软雅黑" panose="020B0503020204020204" pitchFamily="34" charset="-122"/>
                                        </a:rPr>
                                        <m:t>/</m:t>
                                      </m:r>
                                      <m:r>
                                        <a:rPr lang="zh-CN" altLang="en-US" i="1">
                                          <a:solidFill>
                                            <a:srgbClr val="000000"/>
                                          </a:solidFill>
                                          <a:latin typeface="Cambria Math" panose="02040503050406030204" pitchFamily="18" charset="0"/>
                                          <a:sym typeface="微软雅黑" panose="020B0503020204020204" pitchFamily="34" charset="-122"/>
                                        </a:rPr>
                                        <m:t>𝑖</m:t>
                                      </m:r>
                                    </m:sup>
                                  </m:sSup>
                                </m:e>
                              </m:d>
                            </m:e>
                          </m:func>
                        </m:e>
                        <m:sup>
                          <m:r>
                            <a:rPr lang="zh-CN" altLang="en-US" i="1">
                              <a:solidFill>
                                <a:srgbClr val="000000"/>
                              </a:solidFill>
                              <a:latin typeface="Cambria Math" panose="02040503050406030204" pitchFamily="18" charset="0"/>
                              <a:sym typeface="微软雅黑" panose="020B0503020204020204" pitchFamily="34" charset="-122"/>
                            </a:rPr>
                            <m:t>𝑖𝑡</m:t>
                          </m:r>
                        </m:sup>
                      </m:sSup>
                      <m:r>
                        <a:rPr lang="zh-CN" altLang="en-US" i="1">
                          <a:solidFill>
                            <a:srgbClr val="000000"/>
                          </a:solidFill>
                          <a:latin typeface="Cambria Math" panose="02040503050406030204" pitchFamily="18" charset="0"/>
                          <a:sym typeface="微软雅黑" panose="020B0503020204020204" pitchFamily="34" charset="-122"/>
                        </a:rPr>
                        <m:t>=</m:t>
                      </m:r>
                      <m:sSup>
                        <m:sSupPr>
                          <m:ctrlPr>
                            <a:rPr lang="zh-CN" altLang="en-US" i="1">
                              <a:solidFill>
                                <a:srgbClr val="000000"/>
                              </a:solidFill>
                              <a:latin typeface="Cambria Math" panose="02040503050406030204" pitchFamily="18" charset="0"/>
                              <a:sym typeface="微软雅黑" panose="020B0503020204020204" pitchFamily="34" charset="-122"/>
                            </a:rPr>
                          </m:ctrlPr>
                        </m:sSupPr>
                        <m:e>
                          <m:r>
                            <a:rPr lang="zh-CN" altLang="en-US" i="1">
                              <a:solidFill>
                                <a:srgbClr val="000000"/>
                              </a:solidFill>
                              <a:latin typeface="Cambria Math" panose="02040503050406030204" pitchFamily="18" charset="0"/>
                              <a:sym typeface="微软雅黑" panose="020B0503020204020204" pitchFamily="34" charset="-122"/>
                            </a:rPr>
                            <m:t>𝑒</m:t>
                          </m:r>
                        </m:e>
                        <m:sup>
                          <m:r>
                            <a:rPr lang="zh-CN" altLang="en-US" i="1">
                              <a:solidFill>
                                <a:srgbClr val="000000"/>
                              </a:solidFill>
                              <a:latin typeface="Cambria Math" panose="02040503050406030204" pitchFamily="18" charset="0"/>
                              <a:sym typeface="微软雅黑" panose="020B0503020204020204" pitchFamily="34" charset="-122"/>
                            </a:rPr>
                            <m:t>𝑖𝑡</m:t>
                          </m:r>
                        </m:sup>
                      </m:sSup>
                    </m:oMath>
                  </m:oMathPara>
                </a14:m>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p:sp>
            <p:nvSpPr>
              <p:cNvPr id="5" name="Object 5">
                <a:extLst>
                  <a:ext uri="{FF2B5EF4-FFF2-40B4-BE49-F238E27FC236}">
                    <a16:creationId xmlns:a16="http://schemas.microsoft.com/office/drawing/2014/main" id="{D7CE3B9B-6872-4229-BBA5-BE80BB996983}"/>
                  </a:ext>
                </a:extLst>
              </p:cNvPr>
              <p:cNvSpPr txBox="1">
                <a:spLocks noRot="1" noChangeAspect="1" noMove="1" noResize="1" noEditPoints="1" noAdjustHandles="1" noChangeArrowheads="1" noChangeShapeType="1" noTextEdit="1"/>
              </p:cNvSpPr>
              <p:nvPr/>
            </p:nvSpPr>
            <p:spPr bwMode="auto">
              <a:xfrm>
                <a:off x="0" y="4779483"/>
                <a:ext cx="9144000" cy="774700"/>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Object 3">
                <a:extLst>
                  <a:ext uri="{FF2B5EF4-FFF2-40B4-BE49-F238E27FC236}">
                    <a16:creationId xmlns:a16="http://schemas.microsoft.com/office/drawing/2014/main" id="{BE9ECA5B-8983-4087-8C08-959CE47EC884}"/>
                  </a:ext>
                </a:extLst>
              </p:cNvPr>
              <p:cNvSpPr txBox="1"/>
              <p:nvPr/>
            </p:nvSpPr>
            <p:spPr bwMode="auto">
              <a:xfrm>
                <a:off x="0" y="3782037"/>
                <a:ext cx="9144000" cy="774605"/>
              </a:xfrm>
              <a:prstGeom prst="rect">
                <a:avLst/>
              </a:prstGeom>
              <a:solidFill>
                <a:srgbClr val="FFFFFF"/>
              </a:solidFill>
              <a:ln>
                <a:noFill/>
              </a:ln>
            </p:spPr>
            <p:txBody>
              <a:bodyPr>
                <a:normAutofit fontScale="92500"/>
              </a:bodyPr>
              <a:lstStyle/>
              <a:p>
                <a:pPr/>
                <a14:m>
                  <m:oMathPara xmlns:m="http://schemas.openxmlformats.org/officeDocument/2006/math">
                    <m:oMathParaPr>
                      <m:jc m:val="center"/>
                    </m:oMathParaPr>
                    <m:oMath xmlns:m="http://schemas.openxmlformats.org/officeDocument/2006/math">
                      <m:r>
                        <a:rPr lang="zh-CN" altLang="en-US" i="1" smtClean="0">
                          <a:solidFill>
                            <a:srgbClr val="000000"/>
                          </a:solidFill>
                          <a:latin typeface="Cambria Math" panose="02040503050406030204" pitchFamily="18" charset="0"/>
                          <a:sym typeface="微软雅黑" panose="020B0503020204020204" pitchFamily="34" charset="-122"/>
                        </a:rPr>
                        <m:t>𝑠</m:t>
                      </m:r>
                      <m:r>
                        <a:rPr lang="zh-CN" altLang="en-US" i="1" smtClean="0">
                          <a:solidFill>
                            <a:srgbClr val="000000"/>
                          </a:solidFill>
                          <a:latin typeface="Cambria Math" panose="02040503050406030204" pitchFamily="18" charset="0"/>
                          <a:sym typeface="微软雅黑" panose="020B0503020204020204" pitchFamily="34" charset="-122"/>
                        </a:rPr>
                        <m:t>=</m:t>
                      </m:r>
                      <m:r>
                        <a:rPr lang="zh-CN" altLang="en-US" i="1" smtClean="0">
                          <a:solidFill>
                            <a:srgbClr val="000000"/>
                          </a:solidFill>
                          <a:latin typeface="Cambria Math" panose="02040503050406030204" pitchFamily="18" charset="0"/>
                          <a:sym typeface="微软雅黑" panose="020B0503020204020204" pitchFamily="34" charset="-122"/>
                        </a:rPr>
                        <m:t>𝑝</m:t>
                      </m:r>
                      <m:d>
                        <m:dPr>
                          <m:begChr m:val="["/>
                          <m:endChr m:val="]"/>
                          <m:ctrlPr>
                            <a:rPr lang="zh-CN" altLang="en-US" i="1">
                              <a:solidFill>
                                <a:srgbClr val="000000"/>
                              </a:solidFill>
                              <a:latin typeface="Cambria Math" panose="02040503050406030204" pitchFamily="18" charset="0"/>
                              <a:sym typeface="微软雅黑" panose="020B0503020204020204" pitchFamily="34" charset="-122"/>
                            </a:rPr>
                          </m:ctrlPr>
                        </m:dPr>
                        <m:e>
                          <m:func>
                            <m:funcPr>
                              <m:ctrlPr>
                                <a:rPr lang="zh-CN" altLang="en-US" i="1">
                                  <a:solidFill>
                                    <a:srgbClr val="000000"/>
                                  </a:solidFill>
                                  <a:latin typeface="Cambria Math" panose="02040503050406030204" pitchFamily="18" charset="0"/>
                                  <a:sym typeface="微软雅黑" panose="020B0503020204020204" pitchFamily="34" charset="-122"/>
                                </a:rPr>
                              </m:ctrlPr>
                            </m:funcPr>
                            <m:fName>
                              <m:limLow>
                                <m:limLowPr>
                                  <m:ctrlPr>
                                    <a:rPr lang="zh-CN" altLang="en-US" i="1">
                                      <a:solidFill>
                                        <a:srgbClr val="000000"/>
                                      </a:solidFill>
                                      <a:latin typeface="Cambria Math" panose="02040503050406030204" pitchFamily="18" charset="0"/>
                                      <a:sym typeface="微软雅黑" panose="020B0503020204020204" pitchFamily="34" charset="-122"/>
                                    </a:rPr>
                                  </m:ctrlPr>
                                </m:limLowPr>
                                <m:e>
                                  <m:r>
                                    <m:rPr>
                                      <m:sty m:val="p"/>
                                    </m:rPr>
                                    <a:rPr lang="zh-CN" altLang="en-US" i="0">
                                      <a:solidFill>
                                        <a:srgbClr val="000000"/>
                                      </a:solidFill>
                                      <a:latin typeface="Cambria Math" panose="02040503050406030204" pitchFamily="18" charset="0"/>
                                      <a:sym typeface="微软雅黑" panose="020B0503020204020204" pitchFamily="34" charset="-122"/>
                                    </a:rPr>
                                    <m:t>lim</m:t>
                                  </m:r>
                                </m:e>
                                <m:lim>
                                  <m:r>
                                    <a:rPr lang="zh-CN" altLang="en-US" i="1">
                                      <a:solidFill>
                                        <a:srgbClr val="000000"/>
                                      </a:solidFill>
                                      <a:latin typeface="Cambria Math" panose="02040503050406030204" pitchFamily="18" charset="0"/>
                                      <a:sym typeface="微软雅黑" panose="020B0503020204020204" pitchFamily="34" charset="-122"/>
                                    </a:rPr>
                                    <m:t>𝑚</m:t>
                                  </m:r>
                                  <m:r>
                                    <a:rPr lang="zh-CN" altLang="en-US" i="1">
                                      <a:solidFill>
                                        <a:srgbClr val="000000"/>
                                      </a:solidFill>
                                      <a:latin typeface="Cambria Math" panose="02040503050406030204" pitchFamily="18" charset="0"/>
                                      <a:sym typeface="微软雅黑" panose="020B0503020204020204" pitchFamily="34" charset="-122"/>
                                    </a:rPr>
                                    <m:t>→∞</m:t>
                                  </m:r>
                                </m:lim>
                              </m:limLow>
                            </m:fName>
                            <m:e>
                              <m:r>
                                <a:rPr lang="zh-CN" altLang="en-US" i="1">
                                  <a:solidFill>
                                    <a:srgbClr val="000000"/>
                                  </a:solidFill>
                                  <a:latin typeface="Cambria Math" panose="02040503050406030204" pitchFamily="18" charset="0"/>
                                  <a:sym typeface="微软雅黑" panose="020B0503020204020204" pitchFamily="34" charset="-122"/>
                                </a:rPr>
                                <m:t>(</m:t>
                              </m:r>
                            </m:e>
                          </m:func>
                          <m:r>
                            <a:rPr lang="zh-CN" altLang="en-US" i="1">
                              <a:solidFill>
                                <a:srgbClr val="000000"/>
                              </a:solidFill>
                              <a:latin typeface="Cambria Math" panose="02040503050406030204" pitchFamily="18" charset="0"/>
                              <a:sym typeface="微软雅黑" panose="020B0503020204020204" pitchFamily="34" charset="-122"/>
                            </a:rPr>
                            <m:t>1+</m:t>
                          </m:r>
                          <m:f>
                            <m:fPr>
                              <m:ctrlPr>
                                <a:rPr lang="zh-CN" altLang="en-US" i="1">
                                  <a:solidFill>
                                    <a:srgbClr val="000000"/>
                                  </a:solidFill>
                                  <a:latin typeface="Cambria Math" panose="02040503050406030204" pitchFamily="18" charset="0"/>
                                  <a:sym typeface="微软雅黑" panose="020B0503020204020204" pitchFamily="34" charset="-122"/>
                                </a:rPr>
                              </m:ctrlPr>
                            </m:fPr>
                            <m:num>
                              <m:r>
                                <a:rPr lang="zh-CN" altLang="en-US" i="1">
                                  <a:solidFill>
                                    <a:srgbClr val="000000"/>
                                  </a:solidFill>
                                  <a:latin typeface="Cambria Math" panose="02040503050406030204" pitchFamily="18" charset="0"/>
                                  <a:sym typeface="微软雅黑" panose="020B0503020204020204" pitchFamily="34" charset="-122"/>
                                </a:rPr>
                                <m:t>𝑖</m:t>
                              </m:r>
                            </m:num>
                            <m:den>
                              <m:r>
                                <a:rPr lang="zh-CN" altLang="en-US" i="1">
                                  <a:solidFill>
                                    <a:srgbClr val="000000"/>
                                  </a:solidFill>
                                  <a:latin typeface="Cambria Math" panose="02040503050406030204" pitchFamily="18" charset="0"/>
                                  <a:sym typeface="微软雅黑" panose="020B0503020204020204" pitchFamily="34" charset="-122"/>
                                </a:rPr>
                                <m:t>𝑚</m:t>
                              </m:r>
                            </m:den>
                          </m:f>
                          <m:sSup>
                            <m:sSupPr>
                              <m:ctrlPr>
                                <a:rPr lang="zh-CN" altLang="en-US" i="1">
                                  <a:solidFill>
                                    <a:srgbClr val="000000"/>
                                  </a:solidFill>
                                  <a:latin typeface="Cambria Math" panose="02040503050406030204" pitchFamily="18" charset="0"/>
                                  <a:sym typeface="微软雅黑" panose="020B0503020204020204" pitchFamily="34" charset="-122"/>
                                </a:rPr>
                              </m:ctrlPr>
                            </m:sSupPr>
                            <m:e>
                              <m:r>
                                <a:rPr lang="zh-CN" altLang="en-US" i="1">
                                  <a:solidFill>
                                    <a:srgbClr val="000000"/>
                                  </a:solidFill>
                                  <a:latin typeface="Cambria Math" panose="02040503050406030204" pitchFamily="18" charset="0"/>
                                  <a:sym typeface="微软雅黑" panose="020B0503020204020204" pitchFamily="34" charset="-122"/>
                                </a:rPr>
                                <m:t>)</m:t>
                              </m:r>
                            </m:e>
                            <m:sup>
                              <m:r>
                                <a:rPr lang="zh-CN" altLang="en-US" i="1">
                                  <a:solidFill>
                                    <a:srgbClr val="000000"/>
                                  </a:solidFill>
                                  <a:latin typeface="Cambria Math" panose="02040503050406030204" pitchFamily="18" charset="0"/>
                                  <a:sym typeface="微软雅黑" panose="020B0503020204020204" pitchFamily="34" charset="-122"/>
                                </a:rPr>
                                <m:t>𝑚𝑡</m:t>
                              </m:r>
                            </m:sup>
                          </m:sSup>
                        </m:e>
                      </m:d>
                      <m:r>
                        <a:rPr lang="en-US" altLang="zh-CN" b="0" i="1" smtClean="0">
                          <a:solidFill>
                            <a:srgbClr val="000000"/>
                          </a:solidFill>
                          <a:latin typeface="Cambria Math" panose="02040503050406030204" pitchFamily="18" charset="0"/>
                          <a:sym typeface="微软雅黑" panose="020B0503020204020204" pitchFamily="34" charset="-122"/>
                        </a:rPr>
                        <m:t>     </m:t>
                      </m:r>
                      <m:r>
                        <a:rPr lang="zh-CN" altLang="en-US" i="1">
                          <a:solidFill>
                            <a:srgbClr val="000000"/>
                          </a:solidFill>
                          <a:latin typeface="Cambria Math" panose="02040503050406030204" pitchFamily="18" charset="0"/>
                          <a:sym typeface="微软雅黑" panose="020B0503020204020204" pitchFamily="34" charset="-122"/>
                        </a:rPr>
                        <m:t>𝑚</m:t>
                      </m:r>
                      <m:r>
                        <a:rPr lang="zh-CN" altLang="en-US" i="1">
                          <a:solidFill>
                            <a:srgbClr val="000000"/>
                          </a:solidFill>
                          <a:latin typeface="Cambria Math" panose="02040503050406030204" pitchFamily="18" charset="0"/>
                          <a:sym typeface="微软雅黑" panose="020B0503020204020204" pitchFamily="34" charset="-122"/>
                        </a:rPr>
                        <m:t>→∞,</m:t>
                      </m:r>
                      <m:f>
                        <m:fPr>
                          <m:ctrlPr>
                            <a:rPr lang="zh-CN" altLang="en-US" i="1">
                              <a:solidFill>
                                <a:srgbClr val="000000"/>
                              </a:solidFill>
                              <a:latin typeface="Cambria Math" panose="02040503050406030204" pitchFamily="18" charset="0"/>
                              <a:sym typeface="微软雅黑" panose="020B0503020204020204" pitchFamily="34" charset="-122"/>
                            </a:rPr>
                          </m:ctrlPr>
                        </m:fPr>
                        <m:num>
                          <m:r>
                            <a:rPr lang="zh-CN" altLang="en-US" i="1">
                              <a:solidFill>
                                <a:srgbClr val="000000"/>
                              </a:solidFill>
                              <a:latin typeface="Cambria Math" panose="02040503050406030204" pitchFamily="18" charset="0"/>
                              <a:sym typeface="微软雅黑" panose="020B0503020204020204" pitchFamily="34" charset="-122"/>
                            </a:rPr>
                            <m:t>𝑖</m:t>
                          </m:r>
                        </m:num>
                        <m:den>
                          <m:r>
                            <a:rPr lang="zh-CN" altLang="en-US" i="1">
                              <a:solidFill>
                                <a:srgbClr val="000000"/>
                              </a:solidFill>
                              <a:latin typeface="Cambria Math" panose="02040503050406030204" pitchFamily="18" charset="0"/>
                              <a:sym typeface="微软雅黑" panose="020B0503020204020204" pitchFamily="34" charset="-122"/>
                            </a:rPr>
                            <m:t>𝑚</m:t>
                          </m:r>
                        </m:den>
                      </m:f>
                      <m:r>
                        <a:rPr lang="zh-CN" altLang="en-US" i="1">
                          <a:solidFill>
                            <a:srgbClr val="000000"/>
                          </a:solidFill>
                          <a:latin typeface="Cambria Math" panose="02040503050406030204" pitchFamily="18" charset="0"/>
                          <a:sym typeface="微软雅黑" panose="020B0503020204020204" pitchFamily="34" charset="-122"/>
                        </a:rPr>
                        <m:t>→0</m:t>
                      </m:r>
                    </m:oMath>
                  </m:oMathPara>
                </a14:m>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p:sp>
            <p:nvSpPr>
              <p:cNvPr id="4" name="Object 3">
                <a:extLst>
                  <a:ext uri="{FF2B5EF4-FFF2-40B4-BE49-F238E27FC236}">
                    <a16:creationId xmlns:a16="http://schemas.microsoft.com/office/drawing/2014/main" id="{BE9ECA5B-8983-4087-8C08-959CE47EC884}"/>
                  </a:ext>
                </a:extLst>
              </p:cNvPr>
              <p:cNvSpPr txBox="1">
                <a:spLocks noRot="1" noChangeAspect="1" noMove="1" noResize="1" noEditPoints="1" noAdjustHandles="1" noChangeArrowheads="1" noChangeShapeType="1" noTextEdit="1"/>
              </p:cNvSpPr>
              <p:nvPr/>
            </p:nvSpPr>
            <p:spPr bwMode="auto">
              <a:xfrm>
                <a:off x="0" y="3782037"/>
                <a:ext cx="9144000" cy="774605"/>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Object 3">
                <a:extLst>
                  <a:ext uri="{FF2B5EF4-FFF2-40B4-BE49-F238E27FC236}">
                    <a16:creationId xmlns:a16="http://schemas.microsoft.com/office/drawing/2014/main" id="{E70B1A57-8F0D-471A-B2FC-AF9C93813E3F}"/>
                  </a:ext>
                </a:extLst>
              </p:cNvPr>
              <p:cNvSpPr txBox="1"/>
              <p:nvPr/>
            </p:nvSpPr>
            <p:spPr bwMode="auto">
              <a:xfrm>
                <a:off x="0" y="2564904"/>
                <a:ext cx="9144000" cy="774605"/>
              </a:xfrm>
              <a:prstGeom prst="rect">
                <a:avLst/>
              </a:prstGeom>
              <a:solidFill>
                <a:srgbClr val="FFFFFF"/>
              </a:solidFill>
              <a:ln>
                <a:noFill/>
              </a:ln>
            </p:spPr>
            <p:txBody>
              <a:bodyPr>
                <a:normAutofit/>
              </a:bodyPr>
              <a:lstStyle/>
              <a:p>
                <a:pPr/>
                <a14:m>
                  <m:oMathPara xmlns:m="http://schemas.openxmlformats.org/officeDocument/2006/math">
                    <m:oMathParaPr>
                      <m:jc m:val="center"/>
                    </m:oMathParaPr>
                    <m:oMath xmlns:m="http://schemas.openxmlformats.org/officeDocument/2006/math">
                      <m:r>
                        <a:rPr lang="zh-CN" altLang="en-US" i="1" smtClean="0">
                          <a:solidFill>
                            <a:srgbClr val="000000"/>
                          </a:solidFill>
                          <a:latin typeface="Cambria Math" panose="02040503050406030204" pitchFamily="18" charset="0"/>
                          <a:sym typeface="微软雅黑" panose="020B0503020204020204" pitchFamily="34" charset="-122"/>
                        </a:rPr>
                        <m:t>𝑠</m:t>
                      </m:r>
                      <m:r>
                        <a:rPr lang="zh-CN" altLang="en-US" i="1" smtClean="0">
                          <a:solidFill>
                            <a:srgbClr val="000000"/>
                          </a:solidFill>
                          <a:latin typeface="Cambria Math" panose="02040503050406030204" pitchFamily="18" charset="0"/>
                          <a:sym typeface="微软雅黑" panose="020B0503020204020204" pitchFamily="34" charset="-122"/>
                        </a:rPr>
                        <m:t>=</m:t>
                      </m:r>
                      <m:r>
                        <a:rPr lang="zh-CN" altLang="en-US" i="1" smtClean="0">
                          <a:solidFill>
                            <a:srgbClr val="000000"/>
                          </a:solidFill>
                          <a:latin typeface="Cambria Math" panose="02040503050406030204" pitchFamily="18" charset="0"/>
                          <a:sym typeface="微软雅黑" panose="020B0503020204020204" pitchFamily="34" charset="-122"/>
                        </a:rPr>
                        <m:t>𝑝</m:t>
                      </m:r>
                      <m:r>
                        <a:rPr lang="en-US" altLang="zh-CN" b="0" i="1" smtClean="0">
                          <a:solidFill>
                            <a:srgbClr val="000000"/>
                          </a:solidFill>
                          <a:latin typeface="Cambria Math" panose="02040503050406030204" pitchFamily="18" charset="0"/>
                          <a:sym typeface="微软雅黑" panose="020B0503020204020204" pitchFamily="34" charset="-122"/>
                        </a:rPr>
                        <m:t>(</m:t>
                      </m:r>
                      <m:r>
                        <a:rPr lang="zh-CN" altLang="en-US" i="1">
                          <a:solidFill>
                            <a:srgbClr val="000000"/>
                          </a:solidFill>
                          <a:latin typeface="Cambria Math" panose="02040503050406030204" pitchFamily="18" charset="0"/>
                          <a:sym typeface="微软雅黑" panose="020B0503020204020204" pitchFamily="34" charset="-122"/>
                        </a:rPr>
                        <m:t>1+</m:t>
                      </m:r>
                      <m:f>
                        <m:fPr>
                          <m:ctrlPr>
                            <a:rPr lang="zh-CN" altLang="en-US" i="1">
                              <a:solidFill>
                                <a:srgbClr val="000000"/>
                              </a:solidFill>
                              <a:latin typeface="Cambria Math" panose="02040503050406030204" pitchFamily="18" charset="0"/>
                              <a:sym typeface="微软雅黑" panose="020B0503020204020204" pitchFamily="34" charset="-122"/>
                            </a:rPr>
                          </m:ctrlPr>
                        </m:fPr>
                        <m:num>
                          <m:r>
                            <a:rPr lang="zh-CN" altLang="en-US" i="1">
                              <a:solidFill>
                                <a:srgbClr val="000000"/>
                              </a:solidFill>
                              <a:latin typeface="Cambria Math" panose="02040503050406030204" pitchFamily="18" charset="0"/>
                              <a:sym typeface="微软雅黑" panose="020B0503020204020204" pitchFamily="34" charset="-122"/>
                            </a:rPr>
                            <m:t>𝑖</m:t>
                          </m:r>
                        </m:num>
                        <m:den>
                          <m:r>
                            <a:rPr lang="zh-CN" altLang="en-US" i="1">
                              <a:solidFill>
                                <a:srgbClr val="000000"/>
                              </a:solidFill>
                              <a:latin typeface="Cambria Math" panose="02040503050406030204" pitchFamily="18" charset="0"/>
                              <a:sym typeface="微软雅黑" panose="020B0503020204020204" pitchFamily="34" charset="-122"/>
                            </a:rPr>
                            <m:t>𝑚</m:t>
                          </m:r>
                        </m:den>
                      </m:f>
                      <m:sSup>
                        <m:sSupPr>
                          <m:ctrlPr>
                            <a:rPr lang="zh-CN" altLang="en-US" i="1">
                              <a:solidFill>
                                <a:srgbClr val="000000"/>
                              </a:solidFill>
                              <a:latin typeface="Cambria Math" panose="02040503050406030204" pitchFamily="18" charset="0"/>
                              <a:sym typeface="微软雅黑" panose="020B0503020204020204" pitchFamily="34" charset="-122"/>
                            </a:rPr>
                          </m:ctrlPr>
                        </m:sSupPr>
                        <m:e>
                          <m:r>
                            <a:rPr lang="zh-CN" altLang="en-US" i="1">
                              <a:solidFill>
                                <a:srgbClr val="000000"/>
                              </a:solidFill>
                              <a:latin typeface="Cambria Math" panose="02040503050406030204" pitchFamily="18" charset="0"/>
                              <a:sym typeface="微软雅黑" panose="020B0503020204020204" pitchFamily="34" charset="-122"/>
                            </a:rPr>
                            <m:t>)</m:t>
                          </m:r>
                        </m:e>
                        <m:sup>
                          <m:r>
                            <a:rPr lang="zh-CN" altLang="en-US" i="1">
                              <a:solidFill>
                                <a:srgbClr val="000000"/>
                              </a:solidFill>
                              <a:latin typeface="Cambria Math" panose="02040503050406030204" pitchFamily="18" charset="0"/>
                              <a:sym typeface="微软雅黑" panose="020B0503020204020204" pitchFamily="34" charset="-122"/>
                            </a:rPr>
                            <m:t>𝑚𝑡</m:t>
                          </m:r>
                        </m:sup>
                      </m:sSup>
                    </m:oMath>
                  </m:oMathPara>
                </a14:m>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p:sp>
            <p:nvSpPr>
              <p:cNvPr id="6" name="Object 3">
                <a:extLst>
                  <a:ext uri="{FF2B5EF4-FFF2-40B4-BE49-F238E27FC236}">
                    <a16:creationId xmlns:a16="http://schemas.microsoft.com/office/drawing/2014/main" id="{E70B1A57-8F0D-471A-B2FC-AF9C93813E3F}"/>
                  </a:ext>
                </a:extLst>
              </p:cNvPr>
              <p:cNvSpPr txBox="1">
                <a:spLocks noRot="1" noChangeAspect="1" noMove="1" noResize="1" noEditPoints="1" noAdjustHandles="1" noChangeArrowheads="1" noChangeShapeType="1" noTextEdit="1"/>
              </p:cNvSpPr>
              <p:nvPr/>
            </p:nvSpPr>
            <p:spPr bwMode="auto">
              <a:xfrm>
                <a:off x="0" y="2564904"/>
                <a:ext cx="9144000" cy="774605"/>
              </a:xfrm>
              <a:prstGeom prst="rect">
                <a:avLst/>
              </a:prstGeom>
              <a:blipFill>
                <a:blip r:embed="rId5"/>
                <a:stretch>
                  <a:fillRect/>
                </a:stretch>
              </a:blipFill>
              <a:ln>
                <a:noFill/>
              </a:ln>
            </p:spPr>
            <p:txBody>
              <a:bodyPr/>
              <a:lstStyle/>
              <a:p>
                <a:r>
                  <a:rPr lang="zh-CN" altLang="en-US">
                    <a:noFill/>
                  </a:rPr>
                  <a:t> </a:t>
                </a:r>
              </a:p>
            </p:txBody>
          </p:sp>
        </mc:Fallback>
      </mc:AlternateContent>
      <p:sp>
        <p:nvSpPr>
          <p:cNvPr id="2" name="Text Box 2">
            <a:extLst>
              <a:ext uri="{FF2B5EF4-FFF2-40B4-BE49-F238E27FC236}">
                <a16:creationId xmlns:a16="http://schemas.microsoft.com/office/drawing/2014/main" id="{68256039-818D-4373-901D-61A791E911B3}"/>
              </a:ext>
            </a:extLst>
          </p:cNvPr>
          <p:cNvSpPr txBox="1">
            <a:spLocks noChangeArrowheads="1"/>
          </p:cNvSpPr>
          <p:nvPr/>
        </p:nvSpPr>
        <p:spPr bwMode="auto">
          <a:xfrm>
            <a:off x="0" y="980728"/>
            <a:ext cx="9036496" cy="55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342900" indent="-342900" algn="just" eaLnBrk="1" hangingPunct="1">
              <a:lnSpc>
                <a:spcPct val="125000"/>
              </a:lnSpc>
              <a:spcBef>
                <a:spcPts val="0"/>
              </a:spcBef>
              <a:buFont typeface="Wingdings" panose="05000000000000000000" pitchFamily="2" charset="2"/>
              <a:buChar char="p"/>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动态评价法</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        设</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m</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为每年计息周期数，</a:t>
            </a:r>
            <a:r>
              <a:rPr kumimoji="1" lang="en-US" altLang="zh-CN" sz="2800" b="1" dirty="0" err="1">
                <a:latin typeface="微软雅黑" panose="020B0503020204020204" pitchFamily="34" charset="-122"/>
                <a:ea typeface="微软雅黑" panose="020B0503020204020204" pitchFamily="34" charset="-122"/>
                <a:sym typeface="微软雅黑" panose="020B0503020204020204" pitchFamily="34" charset="-122"/>
              </a:rPr>
              <a:t>i</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为名义年利率，则本金经过</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t</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年后的将来付款额</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S</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为：</a:t>
            </a: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kumimoji="1" lang="en-US" altLang="zh-CN" sz="3200"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对于连续复利，</a:t>
            </a:r>
            <a:r>
              <a:rPr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m</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趋于无穷大</a:t>
            </a:r>
            <a:endParaRPr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endParaRPr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        此时</a:t>
            </a: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endParaRPr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故   </a:t>
            </a:r>
            <a:r>
              <a:rPr kumimoji="1" lang="en-US" altLang="zh-CN" sz="2800" b="1"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S = </a:t>
            </a:r>
            <a:r>
              <a:rPr kumimoji="1" lang="en-US" altLang="zh-CN" sz="2800" b="1" dirty="0" err="1">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P·e</a:t>
            </a:r>
            <a:r>
              <a:rPr lang="en-US" altLang="zh-CN" sz="2800" b="1" baseline="30000" dirty="0" err="1">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it</a:t>
            </a:r>
            <a:r>
              <a:rPr kumimoji="1" lang="en-US" altLang="zh-CN" sz="2800" b="1"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          </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或   </a:t>
            </a:r>
            <a:r>
              <a:rPr kumimoji="1" lang="en-US" altLang="zh-CN" sz="2800" b="1"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P = </a:t>
            </a:r>
            <a:r>
              <a:rPr kumimoji="1" lang="en-US" altLang="zh-CN" sz="2800" b="1" dirty="0" err="1">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S·e</a:t>
            </a:r>
            <a:r>
              <a:rPr lang="en-US" altLang="zh-CN" sz="2800" b="1" baseline="30000" dirty="0" err="1">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-it</a:t>
            </a:r>
            <a:endParaRPr lang="en-US" altLang="zh-CN" sz="2800" b="1" baseline="30000"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p>
            <a:pPr algn="just" eaLnBrk="1" hangingPunct="1">
              <a:lnSpc>
                <a:spcPct val="125000"/>
              </a:lnSpc>
              <a:spcBef>
                <a:spcPts val="0"/>
              </a:spcBef>
            </a:pP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       e</a:t>
            </a:r>
            <a:r>
              <a:rPr kumimoji="1" lang="en-US" altLang="zh-CN" sz="2800" b="1" baseline="30000" dirty="0">
                <a:latin typeface="微软雅黑" panose="020B0503020204020204" pitchFamily="34" charset="-122"/>
                <a:ea typeface="微软雅黑" panose="020B0503020204020204" pitchFamily="34" charset="-122"/>
                <a:sym typeface="微软雅黑" panose="020B0503020204020204" pitchFamily="34" charset="-122"/>
              </a:rPr>
              <a:t>-it</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为连续复利时的折现因子</a:t>
            </a:r>
            <a:r>
              <a:rPr kumimoji="1" lang="en-US" altLang="zh-CN" sz="2800" b="1"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I</a:t>
            </a:r>
            <a:endParaRPr lang="zh-CN" altLang="en-US"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A4B86CEA-B8BD-4F4C-9725-BBF099DA3137}"/>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425428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Object 3">
                <a:extLst>
                  <a:ext uri="{FF2B5EF4-FFF2-40B4-BE49-F238E27FC236}">
                    <a16:creationId xmlns:a16="http://schemas.microsoft.com/office/drawing/2014/main" id="{B1E2A608-AE8B-4A4E-836E-33C636CCC99C}"/>
                  </a:ext>
                </a:extLst>
              </p:cNvPr>
              <p:cNvSpPr txBox="1"/>
              <p:nvPr/>
            </p:nvSpPr>
            <p:spPr bwMode="auto">
              <a:xfrm>
                <a:off x="0" y="3356992"/>
                <a:ext cx="9144000" cy="770616"/>
              </a:xfrm>
              <a:prstGeom prst="rect">
                <a:avLst/>
              </a:prstGeom>
              <a:solidFill>
                <a:srgbClr val="FFFFFF"/>
              </a:solidFill>
              <a:ln>
                <a:noFill/>
              </a:ln>
            </p:spPr>
            <p:txBody>
              <a:bodyPr>
                <a:normAutofit fontScale="77500" lnSpcReduction="20000"/>
              </a:bodyPr>
              <a:lstStyle/>
              <a:p>
                <a:pPr/>
                <a14:m>
                  <m:oMathPara xmlns:m="http://schemas.openxmlformats.org/officeDocument/2006/math">
                    <m:oMathParaPr>
                      <m:jc m:val="center"/>
                    </m:oMathParaPr>
                    <m:oMath xmlns:m="http://schemas.openxmlformats.org/officeDocument/2006/math">
                      <m:r>
                        <a:rPr lang="zh-CN" altLang="en-US" i="1">
                          <a:solidFill>
                            <a:srgbClr val="000000"/>
                          </a:solidFill>
                          <a:latin typeface="Cambria Math" panose="02040503050406030204" pitchFamily="18" charset="0"/>
                          <a:sym typeface="微软雅黑" panose="020B0503020204020204" pitchFamily="34" charset="-122"/>
                        </a:rPr>
                        <m:t>𝑝</m:t>
                      </m:r>
                      <m:r>
                        <a:rPr lang="zh-CN" altLang="en-US" i="1">
                          <a:solidFill>
                            <a:srgbClr val="000000"/>
                          </a:solidFill>
                          <a:latin typeface="Cambria Math" panose="02040503050406030204" pitchFamily="18" charset="0"/>
                          <a:sym typeface="微软雅黑" panose="020B0503020204020204" pitchFamily="34" charset="-122"/>
                        </a:rPr>
                        <m:t>=</m:t>
                      </m:r>
                      <m:nary>
                        <m:naryPr>
                          <m:ctrlPr>
                            <a:rPr lang="zh-CN" altLang="en-US" i="1">
                              <a:solidFill>
                                <a:srgbClr val="000000"/>
                              </a:solidFill>
                              <a:latin typeface="Cambria Math" panose="02040503050406030204" pitchFamily="18" charset="0"/>
                              <a:sym typeface="微软雅黑" panose="020B0503020204020204" pitchFamily="34" charset="-122"/>
                            </a:rPr>
                          </m:ctrlPr>
                        </m:naryPr>
                        <m:sub>
                          <m:r>
                            <a:rPr lang="zh-CN" altLang="en-US" i="1">
                              <a:solidFill>
                                <a:srgbClr val="000000"/>
                              </a:solidFill>
                              <a:latin typeface="Cambria Math" panose="02040503050406030204" pitchFamily="18" charset="0"/>
                              <a:sym typeface="微软雅黑" panose="020B0503020204020204" pitchFamily="34" charset="-122"/>
                            </a:rPr>
                            <m:t>0</m:t>
                          </m:r>
                        </m:sub>
                        <m:sup>
                          <m:r>
                            <a:rPr lang="zh-CN" altLang="en-US" i="1">
                              <a:solidFill>
                                <a:srgbClr val="000000"/>
                              </a:solidFill>
                              <a:latin typeface="Cambria Math" panose="02040503050406030204" pitchFamily="18" charset="0"/>
                              <a:sym typeface="微软雅黑" panose="020B0503020204020204" pitchFamily="34" charset="-122"/>
                            </a:rPr>
                            <m:t>𝑡</m:t>
                          </m:r>
                        </m:sup>
                        <m:e>
                          <m:sSup>
                            <m:sSupPr>
                              <m:ctrlPr>
                                <a:rPr lang="zh-CN" altLang="en-US" i="1">
                                  <a:solidFill>
                                    <a:srgbClr val="000000"/>
                                  </a:solidFill>
                                  <a:latin typeface="Cambria Math" panose="02040503050406030204" pitchFamily="18" charset="0"/>
                                  <a:sym typeface="微软雅黑" panose="020B0503020204020204" pitchFamily="34" charset="-122"/>
                                </a:rPr>
                              </m:ctrlPr>
                            </m:sSupPr>
                            <m:e>
                              <m:r>
                                <m:rPr>
                                  <m:sty m:val="p"/>
                                </m:rPr>
                                <a:rPr lang="zh-CN" altLang="en-US">
                                  <a:solidFill>
                                    <a:srgbClr val="000000"/>
                                  </a:solidFill>
                                  <a:latin typeface="Cambria Math" panose="02040503050406030204" pitchFamily="18" charset="0"/>
                                  <a:sym typeface="微软雅黑" panose="020B0503020204020204" pitchFamily="34" charset="-122"/>
                                </a:rPr>
                                <m:t>Re</m:t>
                              </m:r>
                            </m:e>
                            <m:sup>
                              <m:r>
                                <a:rPr lang="zh-CN" altLang="en-US" i="1">
                                  <a:solidFill>
                                    <a:srgbClr val="000000"/>
                                  </a:solidFill>
                                  <a:latin typeface="Cambria Math" panose="02040503050406030204" pitchFamily="18" charset="0"/>
                                  <a:sym typeface="微软雅黑" panose="020B0503020204020204" pitchFamily="34" charset="-122"/>
                                </a:rPr>
                                <m:t>−</m:t>
                              </m:r>
                              <m:r>
                                <a:rPr lang="zh-CN" altLang="en-US" i="1">
                                  <a:solidFill>
                                    <a:srgbClr val="000000"/>
                                  </a:solidFill>
                                  <a:latin typeface="Cambria Math" panose="02040503050406030204" pitchFamily="18" charset="0"/>
                                  <a:sym typeface="微软雅黑" panose="020B0503020204020204" pitchFamily="34" charset="-122"/>
                                </a:rPr>
                                <m:t>𝑖𝑡</m:t>
                              </m:r>
                            </m:sup>
                          </m:sSup>
                        </m:e>
                      </m:nary>
                      <m:r>
                        <a:rPr lang="zh-CN" altLang="en-US" i="1">
                          <a:solidFill>
                            <a:srgbClr val="000000"/>
                          </a:solidFill>
                          <a:latin typeface="Cambria Math" panose="02040503050406030204" pitchFamily="18" charset="0"/>
                          <a:sym typeface="微软雅黑" panose="020B0503020204020204" pitchFamily="34" charset="-122"/>
                        </a:rPr>
                        <m:t>𝑑𝑡</m:t>
                      </m:r>
                      <m:r>
                        <a:rPr lang="zh-CN" altLang="en-US" i="1">
                          <a:solidFill>
                            <a:srgbClr val="000000"/>
                          </a:solidFill>
                          <a:latin typeface="Cambria Math" panose="02040503050406030204" pitchFamily="18" charset="0"/>
                          <a:sym typeface="微软雅黑" panose="020B0503020204020204" pitchFamily="34" charset="-122"/>
                        </a:rPr>
                        <m:t>=</m:t>
                      </m:r>
                      <m:f>
                        <m:fPr>
                          <m:ctrlPr>
                            <a:rPr lang="zh-CN" altLang="en-US" i="1">
                              <a:solidFill>
                                <a:srgbClr val="000000"/>
                              </a:solidFill>
                              <a:latin typeface="Cambria Math" panose="02040503050406030204" pitchFamily="18" charset="0"/>
                              <a:sym typeface="微软雅黑" panose="020B0503020204020204" pitchFamily="34" charset="-122"/>
                            </a:rPr>
                          </m:ctrlPr>
                        </m:fPr>
                        <m:num>
                          <m:r>
                            <a:rPr lang="zh-CN" altLang="en-US" i="1">
                              <a:solidFill>
                                <a:srgbClr val="000000"/>
                              </a:solidFill>
                              <a:latin typeface="Cambria Math" panose="02040503050406030204" pitchFamily="18" charset="0"/>
                              <a:sym typeface="微软雅黑" panose="020B0503020204020204" pitchFamily="34" charset="-122"/>
                            </a:rPr>
                            <m:t>𝑅</m:t>
                          </m:r>
                          <m:r>
                            <a:rPr lang="zh-CN" altLang="en-US" i="1">
                              <a:solidFill>
                                <a:srgbClr val="000000"/>
                              </a:solidFill>
                              <a:latin typeface="Cambria Math" panose="02040503050406030204" pitchFamily="18" charset="0"/>
                              <a:sym typeface="微软雅黑" panose="020B0503020204020204" pitchFamily="34" charset="-122"/>
                            </a:rPr>
                            <m:t>(1−</m:t>
                          </m:r>
                          <m:sSup>
                            <m:sSupPr>
                              <m:ctrlPr>
                                <a:rPr lang="zh-CN" altLang="en-US" i="1">
                                  <a:solidFill>
                                    <a:srgbClr val="000000"/>
                                  </a:solidFill>
                                  <a:latin typeface="Cambria Math" panose="02040503050406030204" pitchFamily="18" charset="0"/>
                                  <a:sym typeface="微软雅黑" panose="020B0503020204020204" pitchFamily="34" charset="-122"/>
                                </a:rPr>
                              </m:ctrlPr>
                            </m:sSupPr>
                            <m:e>
                              <m:r>
                                <a:rPr lang="zh-CN" altLang="en-US" i="1">
                                  <a:solidFill>
                                    <a:srgbClr val="000000"/>
                                  </a:solidFill>
                                  <a:latin typeface="Cambria Math" panose="02040503050406030204" pitchFamily="18" charset="0"/>
                                  <a:sym typeface="微软雅黑" panose="020B0503020204020204" pitchFamily="34" charset="-122"/>
                                </a:rPr>
                                <m:t>𝑒</m:t>
                              </m:r>
                            </m:e>
                            <m:sup>
                              <m:r>
                                <a:rPr lang="zh-CN" altLang="en-US" i="1">
                                  <a:solidFill>
                                    <a:srgbClr val="000000"/>
                                  </a:solidFill>
                                  <a:latin typeface="Cambria Math" panose="02040503050406030204" pitchFamily="18" charset="0"/>
                                  <a:sym typeface="微软雅黑" panose="020B0503020204020204" pitchFamily="34" charset="-122"/>
                                </a:rPr>
                                <m:t>−</m:t>
                              </m:r>
                              <m:r>
                                <a:rPr lang="zh-CN" altLang="en-US" i="1">
                                  <a:solidFill>
                                    <a:srgbClr val="000000"/>
                                  </a:solidFill>
                                  <a:latin typeface="Cambria Math" panose="02040503050406030204" pitchFamily="18" charset="0"/>
                                  <a:sym typeface="微软雅黑" panose="020B0503020204020204" pitchFamily="34" charset="-122"/>
                                </a:rPr>
                                <m:t>𝑖𝑡</m:t>
                              </m:r>
                            </m:sup>
                          </m:sSup>
                          <m:r>
                            <a:rPr lang="zh-CN" altLang="en-US" i="1">
                              <a:solidFill>
                                <a:srgbClr val="000000"/>
                              </a:solidFill>
                              <a:latin typeface="Cambria Math" panose="02040503050406030204" pitchFamily="18" charset="0"/>
                              <a:sym typeface="微软雅黑" panose="020B0503020204020204" pitchFamily="34" charset="-122"/>
                            </a:rPr>
                            <m:t>)</m:t>
                          </m:r>
                        </m:num>
                        <m:den>
                          <m:r>
                            <a:rPr lang="zh-CN" altLang="en-US" i="1">
                              <a:solidFill>
                                <a:srgbClr val="000000"/>
                              </a:solidFill>
                              <a:latin typeface="Cambria Math" panose="02040503050406030204" pitchFamily="18" charset="0"/>
                              <a:sym typeface="微软雅黑" panose="020B0503020204020204" pitchFamily="34" charset="-122"/>
                            </a:rPr>
                            <m:t>𝑖</m:t>
                          </m:r>
                        </m:den>
                      </m:f>
                    </m:oMath>
                  </m:oMathPara>
                </a14:m>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p:sp>
            <p:nvSpPr>
              <p:cNvPr id="7" name="Object 3">
                <a:extLst>
                  <a:ext uri="{FF2B5EF4-FFF2-40B4-BE49-F238E27FC236}">
                    <a16:creationId xmlns:a16="http://schemas.microsoft.com/office/drawing/2014/main" id="{B1E2A608-AE8B-4A4E-836E-33C636CCC99C}"/>
                  </a:ext>
                </a:extLst>
              </p:cNvPr>
              <p:cNvSpPr txBox="1">
                <a:spLocks noRot="1" noChangeAspect="1" noMove="1" noResize="1" noEditPoints="1" noAdjustHandles="1" noChangeArrowheads="1" noChangeShapeType="1" noTextEdit="1"/>
              </p:cNvSpPr>
              <p:nvPr/>
            </p:nvSpPr>
            <p:spPr bwMode="auto">
              <a:xfrm>
                <a:off x="0" y="3356992"/>
                <a:ext cx="9144000" cy="770616"/>
              </a:xfrm>
              <a:prstGeom prst="rect">
                <a:avLst/>
              </a:prstGeom>
              <a:blipFill>
                <a:blip r:embed="rId3"/>
                <a:stretch>
                  <a:fillRect/>
                </a:stretch>
              </a:blipFill>
              <a:ln>
                <a:noFill/>
              </a:ln>
            </p:spPr>
            <p:txBody>
              <a:bodyPr/>
              <a:lstStyle/>
              <a:p>
                <a:r>
                  <a:rPr lang="zh-CN" altLang="en-US">
                    <a:noFill/>
                  </a:rPr>
                  <a:t> </a:t>
                </a:r>
              </a:p>
            </p:txBody>
          </p:sp>
        </mc:Fallback>
      </mc:AlternateContent>
      <p:sp>
        <p:nvSpPr>
          <p:cNvPr id="5" name="Text Box 2">
            <a:extLst>
              <a:ext uri="{FF2B5EF4-FFF2-40B4-BE49-F238E27FC236}">
                <a16:creationId xmlns:a16="http://schemas.microsoft.com/office/drawing/2014/main" id="{CA40D9FF-8897-43C2-A9E1-6F1515394F03}"/>
              </a:ext>
            </a:extLst>
          </p:cNvPr>
          <p:cNvSpPr txBox="1">
            <a:spLocks noChangeArrowheads="1"/>
          </p:cNvSpPr>
          <p:nvPr/>
        </p:nvSpPr>
        <p:spPr bwMode="auto">
          <a:xfrm>
            <a:off x="0" y="980728"/>
            <a:ext cx="9036496" cy="5659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342900" indent="-342900" algn="just" eaLnBrk="1" hangingPunct="1">
              <a:lnSpc>
                <a:spcPct val="125000"/>
              </a:lnSpc>
              <a:spcBef>
                <a:spcPts val="0"/>
              </a:spcBef>
              <a:buFont typeface="Wingdings" panose="05000000000000000000" pitchFamily="2" charset="2"/>
              <a:buChar char="p"/>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动态评价法</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对于某工程在一部分时间内，有些现金流通的速度是均匀的，可按下式计算出均匀现金流通的现值。设现金流通速度为</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R</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，在时间增量</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dt</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期间内的流通将为</a:t>
            </a:r>
            <a:r>
              <a:rPr kumimoji="1" lang="en-US" altLang="zh-CN" b="1" dirty="0" err="1">
                <a:latin typeface="微软雅黑" panose="020B0503020204020204" pitchFamily="34" charset="-122"/>
                <a:ea typeface="微软雅黑" panose="020B0503020204020204" pitchFamily="34" charset="-122"/>
                <a:sym typeface="微软雅黑" panose="020B0503020204020204" pitchFamily="34" charset="-122"/>
              </a:rPr>
              <a:t>Rdt</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，而流通的现值为</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Re</a:t>
            </a:r>
            <a:r>
              <a:rPr kumimoji="1" lang="en-US" altLang="zh-CN" b="1" baseline="30000"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b="1" baseline="30000" dirty="0" err="1">
                <a:latin typeface="微软雅黑" panose="020B0503020204020204" pitchFamily="34" charset="-122"/>
                <a:ea typeface="微软雅黑" panose="020B0503020204020204" pitchFamily="34" charset="-122"/>
                <a:sym typeface="微软雅黑" panose="020B0503020204020204" pitchFamily="34" charset="-122"/>
              </a:rPr>
              <a:t>it</a:t>
            </a:r>
            <a:r>
              <a:rPr kumimoji="1" lang="en-US" altLang="zh-CN" b="1" dirty="0" err="1">
                <a:latin typeface="微软雅黑" panose="020B0503020204020204" pitchFamily="34" charset="-122"/>
                <a:ea typeface="微软雅黑" panose="020B0503020204020204" pitchFamily="34" charset="-122"/>
                <a:sym typeface="微软雅黑" panose="020B0503020204020204" pitchFamily="34" charset="-122"/>
              </a:rPr>
              <a:t>dt</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。对此式积分得：</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 </a:t>
            </a: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endParaRPr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        式中</a:t>
            </a: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P</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是在</a:t>
            </a: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t</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年时间内，以每年</a:t>
            </a: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R</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元的均匀速度发生的总现金流通现值。基准点后</a:t>
            </a: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t1</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年均匀现金流通的现值：</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endParaRPr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endParaRPr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t1: </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与基准点相距的时间</a:t>
            </a: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t:  </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现金均匀流通的时间</a:t>
            </a:r>
          </a:p>
        </p:txBody>
      </p:sp>
      <p:sp>
        <p:nvSpPr>
          <p:cNvPr id="6" name="Rectangle 2">
            <a:extLst>
              <a:ext uri="{FF2B5EF4-FFF2-40B4-BE49-F238E27FC236}">
                <a16:creationId xmlns:a16="http://schemas.microsoft.com/office/drawing/2014/main" id="{B39AA7B1-999B-46CF-BEA6-53A53AC2D899}"/>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mc:AlternateContent xmlns:mc="http://schemas.openxmlformats.org/markup-compatibility/2006">
        <mc:Choice xmlns:a14="http://schemas.microsoft.com/office/drawing/2010/main" Requires="a14">
          <p:sp>
            <p:nvSpPr>
              <p:cNvPr id="8" name="Object 5">
                <a:extLst>
                  <a:ext uri="{FF2B5EF4-FFF2-40B4-BE49-F238E27FC236}">
                    <a16:creationId xmlns:a16="http://schemas.microsoft.com/office/drawing/2014/main" id="{EA789439-3815-4BCA-A602-49ED227B7431}"/>
                  </a:ext>
                </a:extLst>
              </p:cNvPr>
              <p:cNvSpPr txBox="1"/>
              <p:nvPr/>
            </p:nvSpPr>
            <p:spPr bwMode="auto">
              <a:xfrm>
                <a:off x="0" y="5160914"/>
                <a:ext cx="9144000" cy="932382"/>
              </a:xfrm>
              <a:prstGeom prst="rect">
                <a:avLst/>
              </a:prstGeom>
              <a:solidFill>
                <a:srgbClr val="FFFFFF"/>
              </a:solidFill>
              <a:ln>
                <a:noFill/>
              </a:ln>
            </p:spPr>
            <p:txBody>
              <a:bodyPr>
                <a:normAutofit/>
              </a:bodyPr>
              <a:lstStyle/>
              <a:p>
                <a:pPr/>
                <a14:m>
                  <m:oMathPara xmlns:m="http://schemas.openxmlformats.org/officeDocument/2006/math">
                    <m:oMathParaPr>
                      <m:jc m:val="center"/>
                    </m:oMathParaPr>
                    <m:oMath xmlns:m="http://schemas.openxmlformats.org/officeDocument/2006/math">
                      <m:r>
                        <a:rPr lang="zh-CN" altLang="en-US" sz="1900" i="1" smtClean="0">
                          <a:solidFill>
                            <a:srgbClr val="000000"/>
                          </a:solidFill>
                          <a:latin typeface="Cambria Math" panose="02040503050406030204" pitchFamily="18" charset="0"/>
                          <a:sym typeface="微软雅黑" panose="020B0503020204020204" pitchFamily="34" charset="-122"/>
                        </a:rPr>
                        <m:t>𝑃</m:t>
                      </m:r>
                      <m:r>
                        <a:rPr lang="zh-CN" altLang="en-US" sz="1900" i="1" smtClean="0">
                          <a:solidFill>
                            <a:srgbClr val="000000"/>
                          </a:solidFill>
                          <a:latin typeface="Cambria Math" panose="02040503050406030204" pitchFamily="18" charset="0"/>
                          <a:sym typeface="微软雅黑" panose="020B0503020204020204" pitchFamily="34" charset="-122"/>
                        </a:rPr>
                        <m:t>=</m:t>
                      </m:r>
                      <m:f>
                        <m:fPr>
                          <m:ctrlPr>
                            <a:rPr lang="zh-CN" altLang="en-US" sz="1900" i="1">
                              <a:solidFill>
                                <a:srgbClr val="000000"/>
                              </a:solidFill>
                              <a:latin typeface="Cambria Math" panose="02040503050406030204" pitchFamily="18" charset="0"/>
                              <a:sym typeface="微软雅黑" panose="020B0503020204020204" pitchFamily="34" charset="-122"/>
                            </a:rPr>
                          </m:ctrlPr>
                        </m:fPr>
                        <m:num>
                          <m:r>
                            <a:rPr lang="en-US" altLang="zh-CN" sz="1900" b="0" i="1" smtClean="0">
                              <a:solidFill>
                                <a:srgbClr val="000000"/>
                              </a:solidFill>
                              <a:latin typeface="Cambria Math" panose="02040503050406030204" pitchFamily="18" charset="0"/>
                              <a:sym typeface="微软雅黑" panose="020B0503020204020204" pitchFamily="34" charset="-122"/>
                            </a:rPr>
                            <m:t>𝑅</m:t>
                          </m:r>
                          <m:sSup>
                            <m:sSupPr>
                              <m:ctrlPr>
                                <a:rPr lang="en-US" altLang="zh-CN" sz="1900" b="0" i="1" smtClean="0">
                                  <a:solidFill>
                                    <a:srgbClr val="000000"/>
                                  </a:solidFill>
                                  <a:latin typeface="Cambria Math" panose="02040503050406030204" pitchFamily="18" charset="0"/>
                                  <a:sym typeface="微软雅黑" panose="020B0503020204020204" pitchFamily="34" charset="-122"/>
                                </a:rPr>
                              </m:ctrlPr>
                            </m:sSupPr>
                            <m:e>
                              <m:r>
                                <a:rPr lang="en-US" altLang="zh-CN" sz="1900" b="0" i="1" smtClean="0">
                                  <a:solidFill>
                                    <a:srgbClr val="000000"/>
                                  </a:solidFill>
                                  <a:latin typeface="Cambria Math" panose="02040503050406030204" pitchFamily="18" charset="0"/>
                                  <a:sym typeface="微软雅黑" panose="020B0503020204020204" pitchFamily="34" charset="-122"/>
                                </a:rPr>
                                <m:t>𝑒</m:t>
                              </m:r>
                            </m:e>
                            <m:sup>
                              <m:r>
                                <a:rPr lang="en-US" altLang="zh-CN" sz="1900" b="0" i="1" smtClean="0">
                                  <a:solidFill>
                                    <a:srgbClr val="000000"/>
                                  </a:solidFill>
                                  <a:latin typeface="Cambria Math" panose="02040503050406030204" pitchFamily="18" charset="0"/>
                                  <a:sym typeface="微软雅黑" panose="020B0503020204020204" pitchFamily="34" charset="-122"/>
                                </a:rPr>
                                <m:t>−</m:t>
                              </m:r>
                              <m:r>
                                <a:rPr lang="en-US" altLang="zh-CN" sz="1900" b="0" i="1" smtClean="0">
                                  <a:solidFill>
                                    <a:srgbClr val="000000"/>
                                  </a:solidFill>
                                  <a:latin typeface="Cambria Math" panose="02040503050406030204" pitchFamily="18" charset="0"/>
                                  <a:sym typeface="微软雅黑" panose="020B0503020204020204" pitchFamily="34" charset="-122"/>
                                </a:rPr>
                                <m:t>𝑖𝑡</m:t>
                              </m:r>
                              <m:r>
                                <a:rPr lang="en-US" altLang="zh-CN" sz="1900" b="0" i="1" smtClean="0">
                                  <a:solidFill>
                                    <a:srgbClr val="000000"/>
                                  </a:solidFill>
                                  <a:latin typeface="Cambria Math" panose="02040503050406030204" pitchFamily="18" charset="0"/>
                                  <a:sym typeface="微软雅黑" panose="020B0503020204020204" pitchFamily="34" charset="-122"/>
                                </a:rPr>
                                <m:t>1</m:t>
                              </m:r>
                            </m:sup>
                          </m:sSup>
                          <m:r>
                            <a:rPr lang="zh-CN" altLang="en-US" sz="1900" i="1" smtClean="0">
                              <a:solidFill>
                                <a:srgbClr val="000000"/>
                              </a:solidFill>
                              <a:latin typeface="Cambria Math" panose="02040503050406030204" pitchFamily="18" charset="0"/>
                              <a:sym typeface="微软雅黑" panose="020B0503020204020204" pitchFamily="34" charset="-122"/>
                            </a:rPr>
                            <m:t> </m:t>
                          </m:r>
                          <m:r>
                            <a:rPr lang="zh-CN" altLang="en-US" sz="1900" i="1">
                              <a:solidFill>
                                <a:srgbClr val="000000"/>
                              </a:solidFill>
                              <a:latin typeface="Cambria Math" panose="02040503050406030204" pitchFamily="18" charset="0"/>
                              <a:sym typeface="微软雅黑" panose="020B0503020204020204" pitchFamily="34" charset="-122"/>
                            </a:rPr>
                            <m:t>(1−</m:t>
                          </m:r>
                          <m:sSup>
                            <m:sSupPr>
                              <m:ctrlPr>
                                <a:rPr lang="zh-CN" altLang="en-US" sz="1900" i="1">
                                  <a:solidFill>
                                    <a:srgbClr val="000000"/>
                                  </a:solidFill>
                                  <a:latin typeface="Cambria Math" panose="02040503050406030204" pitchFamily="18" charset="0"/>
                                  <a:sym typeface="微软雅黑" panose="020B0503020204020204" pitchFamily="34" charset="-122"/>
                                </a:rPr>
                              </m:ctrlPr>
                            </m:sSupPr>
                            <m:e>
                              <m:r>
                                <a:rPr lang="zh-CN" altLang="en-US" sz="1900" i="1">
                                  <a:solidFill>
                                    <a:srgbClr val="000000"/>
                                  </a:solidFill>
                                  <a:latin typeface="Cambria Math" panose="02040503050406030204" pitchFamily="18" charset="0"/>
                                  <a:sym typeface="微软雅黑" panose="020B0503020204020204" pitchFamily="34" charset="-122"/>
                                </a:rPr>
                                <m:t>𝑒</m:t>
                              </m:r>
                            </m:e>
                            <m:sup>
                              <m:r>
                                <a:rPr lang="zh-CN" altLang="en-US" sz="1900" i="1">
                                  <a:solidFill>
                                    <a:srgbClr val="000000"/>
                                  </a:solidFill>
                                  <a:latin typeface="Cambria Math" panose="02040503050406030204" pitchFamily="18" charset="0"/>
                                  <a:sym typeface="微软雅黑" panose="020B0503020204020204" pitchFamily="34" charset="-122"/>
                                </a:rPr>
                                <m:t>−</m:t>
                              </m:r>
                              <m:r>
                                <a:rPr lang="zh-CN" altLang="en-US" sz="1900" i="1">
                                  <a:solidFill>
                                    <a:srgbClr val="000000"/>
                                  </a:solidFill>
                                  <a:latin typeface="Cambria Math" panose="02040503050406030204" pitchFamily="18" charset="0"/>
                                  <a:sym typeface="微软雅黑" panose="020B0503020204020204" pitchFamily="34" charset="-122"/>
                                </a:rPr>
                                <m:t>𝑖𝑡</m:t>
                              </m:r>
                            </m:sup>
                          </m:sSup>
                          <m:r>
                            <a:rPr lang="zh-CN" altLang="en-US" sz="1900" i="1">
                              <a:solidFill>
                                <a:srgbClr val="000000"/>
                              </a:solidFill>
                              <a:latin typeface="Cambria Math" panose="02040503050406030204" pitchFamily="18" charset="0"/>
                              <a:sym typeface="微软雅黑" panose="020B0503020204020204" pitchFamily="34" charset="-122"/>
                            </a:rPr>
                            <m:t>)</m:t>
                          </m:r>
                        </m:num>
                        <m:den>
                          <m:r>
                            <a:rPr lang="zh-CN" altLang="en-US" sz="1900" i="1">
                              <a:solidFill>
                                <a:srgbClr val="000000"/>
                              </a:solidFill>
                              <a:latin typeface="Cambria Math" panose="02040503050406030204" pitchFamily="18" charset="0"/>
                              <a:sym typeface="微软雅黑" panose="020B0503020204020204" pitchFamily="34" charset="-122"/>
                            </a:rPr>
                            <m:t>𝑖</m:t>
                          </m:r>
                        </m:den>
                      </m:f>
                    </m:oMath>
                  </m:oMathPara>
                </a14:m>
                <a:endParaRPr lang="zh-CN" altLang="en-US" sz="1900" dirty="0">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p:sp>
            <p:nvSpPr>
              <p:cNvPr id="8" name="Object 5">
                <a:extLst>
                  <a:ext uri="{FF2B5EF4-FFF2-40B4-BE49-F238E27FC236}">
                    <a16:creationId xmlns:a16="http://schemas.microsoft.com/office/drawing/2014/main" id="{EA789439-3815-4BCA-A602-49ED227B7431}"/>
                  </a:ext>
                </a:extLst>
              </p:cNvPr>
              <p:cNvSpPr txBox="1">
                <a:spLocks noRot="1" noChangeAspect="1" noMove="1" noResize="1" noEditPoints="1" noAdjustHandles="1" noChangeArrowheads="1" noChangeShapeType="1" noTextEdit="1"/>
              </p:cNvSpPr>
              <p:nvPr/>
            </p:nvSpPr>
            <p:spPr bwMode="auto">
              <a:xfrm>
                <a:off x="0" y="5160914"/>
                <a:ext cx="9144000" cy="932382"/>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824505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a:extLst>
              <a:ext uri="{FF2B5EF4-FFF2-40B4-BE49-F238E27FC236}">
                <a16:creationId xmlns:a16="http://schemas.microsoft.com/office/drawing/2014/main" id="{B2113C48-3C1A-48C2-88A1-9AF1704074D9}"/>
              </a:ext>
            </a:extLst>
          </p:cNvPr>
          <p:cNvSpPr txBox="1">
            <a:spLocks noChangeArrowheads="1"/>
          </p:cNvSpPr>
          <p:nvPr/>
        </p:nvSpPr>
        <p:spPr bwMode="auto">
          <a:xfrm>
            <a:off x="0" y="980728"/>
            <a:ext cx="9036496" cy="566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342900" indent="-342900" algn="just" eaLnBrk="1" hangingPunct="1">
              <a:lnSpc>
                <a:spcPct val="125000"/>
              </a:lnSpc>
              <a:spcBef>
                <a:spcPts val="0"/>
              </a:spcBef>
              <a:buFont typeface="Wingdings" panose="05000000000000000000" pitchFamily="2" charset="2"/>
              <a:buChar char="p"/>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动态评价法</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净现值法</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(Net present value</a:t>
            </a:r>
            <a:r>
              <a:rPr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Net present worth) (NPV)</a:t>
            </a:r>
          </a:p>
          <a:p>
            <a:pPr algn="just" eaLnBrk="1" hangingPunct="1">
              <a:lnSpc>
                <a:spcPct val="125000"/>
              </a:lnSpc>
              <a:spcBef>
                <a:spcPts val="0"/>
              </a:spcBef>
            </a:pP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将现金流通的每个分量根据其发生的时刻计算其折现因子和现值，并将项目寿命期内每个分量的现值加和，得到该项目的净现值</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NPV</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，若</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NPV&gt;0</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表示有盈利，若</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NPV&lt;0</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该方案不可取。</a:t>
            </a:r>
          </a:p>
          <a:p>
            <a:pPr marL="1085850" lvl="1" indent="-342900" algn="just" eaLnBrk="1" hangingPunct="1">
              <a:lnSpc>
                <a:spcPct val="125000"/>
              </a:lnSpc>
              <a:spcBef>
                <a:spcPts val="0"/>
              </a:spcBef>
              <a:buFont typeface="Wingdings" panose="05000000000000000000" pitchFamily="2" charset="2"/>
              <a:buChar char="Ø"/>
            </a:pPr>
            <a:r>
              <a:rPr kumimoji="1"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特点</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NPV</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法考虑了金钱的时间价值，若采取的折现率是正确的，则所得利润也是正确的。</a:t>
            </a:r>
          </a:p>
          <a:p>
            <a:pPr marL="1085850" lvl="1" indent="-342900" algn="just" eaLnBrk="1" hangingPunct="1">
              <a:lnSpc>
                <a:spcPct val="125000"/>
              </a:lnSpc>
              <a:spcBef>
                <a:spcPts val="0"/>
              </a:spcBef>
              <a:buFont typeface="Wingdings" panose="05000000000000000000" pitchFamily="2" charset="2"/>
              <a:buChar char="Ø"/>
            </a:pPr>
            <a:r>
              <a:rPr kumimoji="1"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缺点</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未</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考虑投资额</a:t>
            </a:r>
          </a:p>
          <a:p>
            <a:pPr marL="342900" indent="-3429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净现值比（</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NPVR</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a:t>
            </a:r>
          </a:p>
          <a:p>
            <a:pPr algn="just" eaLnBrk="1" hangingPunct="1">
              <a:lnSpc>
                <a:spcPct val="125000"/>
              </a:lnSpc>
              <a:spcBef>
                <a:spcPts val="0"/>
              </a:spcBef>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净现值除以投资现值的比值</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a:extLst>
              <a:ext uri="{FF2B5EF4-FFF2-40B4-BE49-F238E27FC236}">
                <a16:creationId xmlns:a16="http://schemas.microsoft.com/office/drawing/2014/main" id="{F39E3BA5-C666-4608-BA86-133BDF5C2572}"/>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677416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9F683878-5819-49DE-B0F8-5243A4DCF511}"/>
              </a:ext>
            </a:extLst>
          </p:cNvPr>
          <p:cNvSpPr txBox="1">
            <a:spLocks noChangeArrowheads="1"/>
          </p:cNvSpPr>
          <p:nvPr/>
        </p:nvSpPr>
        <p:spPr bwMode="auto">
          <a:xfrm>
            <a:off x="0" y="980728"/>
            <a:ext cx="9036496" cy="20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342900" indent="-342900" algn="just" eaLnBrk="1" hangingPunct="1">
              <a:lnSpc>
                <a:spcPct val="125000"/>
              </a:lnSpc>
              <a:spcBef>
                <a:spcPts val="0"/>
              </a:spcBef>
              <a:buFont typeface="Wingdings" panose="05000000000000000000" pitchFamily="2" charset="2"/>
              <a:buChar char="p"/>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动态评价法</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净现值法</a:t>
            </a: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kumimoji="1"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例</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：某项目建设周期为</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1</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年，寿命为</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20</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年，折现率为</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0.12</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。现有</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A</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B</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两个方案，其年投资收益和流动资金如下表，试用</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NPV</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和</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NPVR</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比较优劣。</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9E740B8F-DDAE-4C44-84DD-4E4B9583C282}"/>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5" name="表格 5">
            <a:extLst>
              <a:ext uri="{FF2B5EF4-FFF2-40B4-BE49-F238E27FC236}">
                <a16:creationId xmlns:a16="http://schemas.microsoft.com/office/drawing/2014/main" id="{3BD7D65D-B577-43D5-B35F-0DBA1C8BA688}"/>
              </a:ext>
            </a:extLst>
          </p:cNvPr>
          <p:cNvGraphicFramePr>
            <a:graphicFrameLocks noGrp="1"/>
          </p:cNvGraphicFramePr>
          <p:nvPr>
            <p:extLst>
              <p:ext uri="{D42A27DB-BD31-4B8C-83A1-F6EECF244321}">
                <p14:modId xmlns:p14="http://schemas.microsoft.com/office/powerpoint/2010/main" val="1270181169"/>
              </p:ext>
            </p:extLst>
          </p:nvPr>
        </p:nvGraphicFramePr>
        <p:xfrm>
          <a:off x="251520" y="3140184"/>
          <a:ext cx="8640960" cy="1584960"/>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4227930810"/>
                    </a:ext>
                  </a:extLst>
                </a:gridCol>
                <a:gridCol w="2880320">
                  <a:extLst>
                    <a:ext uri="{9D8B030D-6E8A-4147-A177-3AD203B41FA5}">
                      <a16:colId xmlns:a16="http://schemas.microsoft.com/office/drawing/2014/main" val="1607038081"/>
                    </a:ext>
                  </a:extLst>
                </a:gridCol>
                <a:gridCol w="2880320">
                  <a:extLst>
                    <a:ext uri="{9D8B030D-6E8A-4147-A177-3AD203B41FA5}">
                      <a16:colId xmlns:a16="http://schemas.microsoft.com/office/drawing/2014/main" val="1797580378"/>
                    </a:ext>
                  </a:extLst>
                </a:gridCol>
              </a:tblGrid>
              <a:tr h="370840">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kumimoji="1"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方案</a:t>
                      </a:r>
                      <a:r>
                        <a:rPr kumimoji="1"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 </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kumimoji="1"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方案</a:t>
                      </a:r>
                      <a:r>
                        <a:rPr kumimoji="1"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3675003"/>
                  </a:ext>
                </a:extLst>
              </a:tr>
              <a:tr h="370840">
                <a:tc>
                  <a:txBody>
                    <a:bodyPr/>
                    <a:lstStyle/>
                    <a:p>
                      <a:pPr algn="ctr"/>
                      <a:r>
                        <a:rPr kumimoji="1"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投资</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6350" cap="flat" cmpd="sng" algn="ctr">
                      <a:solidFill>
                        <a:schemeClr val="tx1"/>
                      </a:solidFill>
                      <a:prstDash val="solid"/>
                      <a:round/>
                      <a:headEnd type="none" w="med" len="med"/>
                      <a:tailEnd type="none" w="med" len="med"/>
                    </a:lnT>
                    <a:noFill/>
                  </a:tcPr>
                </a:tc>
                <a:tc>
                  <a:txBody>
                    <a:bodyPr/>
                    <a:lstStyle/>
                    <a:p>
                      <a:pPr algn="ctr"/>
                      <a:r>
                        <a:rPr kumimoji="1"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100,000</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635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160,000</a:t>
                      </a:r>
                    </a:p>
                  </a:txBody>
                  <a:tcPr>
                    <a:lnT w="63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4192175411"/>
                  </a:ext>
                </a:extLst>
              </a:tr>
              <a:tr h="370840">
                <a:tc>
                  <a:txBody>
                    <a:bodyPr/>
                    <a:lstStyle/>
                    <a:p>
                      <a:pPr algn="ctr"/>
                      <a:r>
                        <a:rPr kumimoji="1"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每年收益 </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oFill/>
                  </a:tcPr>
                </a:tc>
                <a:tc>
                  <a:txBody>
                    <a:bodyPr/>
                    <a:lstStyle/>
                    <a:p>
                      <a:pPr algn="ctr"/>
                      <a:r>
                        <a:rPr kumimoji="1"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30,000</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45,000</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oFill/>
                  </a:tcPr>
                </a:tc>
                <a:extLst>
                  <a:ext uri="{0D108BD9-81ED-4DB2-BD59-A6C34878D82A}">
                    <a16:rowId xmlns:a16="http://schemas.microsoft.com/office/drawing/2014/main" val="668773008"/>
                  </a:ext>
                </a:extLst>
              </a:tr>
              <a:tr h="370840">
                <a:tc>
                  <a:txBody>
                    <a:bodyPr/>
                    <a:lstStyle/>
                    <a:p>
                      <a:pPr algn="ctr"/>
                      <a:r>
                        <a:rPr kumimoji="1"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流动资金</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B w="19050" cap="flat" cmpd="sng" algn="ctr">
                      <a:solidFill>
                        <a:schemeClr val="tx1"/>
                      </a:solidFill>
                      <a:prstDash val="solid"/>
                      <a:round/>
                      <a:headEnd type="none" w="med" len="med"/>
                      <a:tailEnd type="none" w="med" len="med"/>
                    </a:lnB>
                    <a:noFill/>
                  </a:tcPr>
                </a:tc>
                <a:tc>
                  <a:txBody>
                    <a:bodyPr/>
                    <a:lstStyle/>
                    <a:p>
                      <a:pPr algn="ctr"/>
                      <a:r>
                        <a:rPr kumimoji="1"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10,000 </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B w="19050" cap="flat" cmpd="sng" algn="ctr">
                      <a:solidFill>
                        <a:schemeClr val="tx1"/>
                      </a:solidFill>
                      <a:prstDash val="solid"/>
                      <a:round/>
                      <a:headEnd type="none" w="med" len="med"/>
                      <a:tailEnd type="none" w="med" len="med"/>
                    </a:lnB>
                    <a:noFill/>
                  </a:tcPr>
                </a:tc>
                <a:tc>
                  <a:txBody>
                    <a:bodyPr/>
                    <a:lstStyle/>
                    <a:p>
                      <a:pPr algn="ctr"/>
                      <a:r>
                        <a:rPr kumimoji="1"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15,000</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6758006"/>
                  </a:ext>
                </a:extLst>
              </a:tr>
            </a:tbl>
          </a:graphicData>
        </a:graphic>
      </p:graphicFrame>
      <mc:AlternateContent xmlns:mc="http://schemas.openxmlformats.org/markup-compatibility/2006">
        <mc:Choice xmlns:a14="http://schemas.microsoft.com/office/drawing/2010/main" Requires="a14">
          <p:sp>
            <p:nvSpPr>
              <p:cNvPr id="6" name="Object 3">
                <a:extLst>
                  <a:ext uri="{FF2B5EF4-FFF2-40B4-BE49-F238E27FC236}">
                    <a16:creationId xmlns:a16="http://schemas.microsoft.com/office/drawing/2014/main" id="{0693EC72-6493-4542-A1F5-6461EB788DAB}"/>
                  </a:ext>
                </a:extLst>
              </p:cNvPr>
              <p:cNvSpPr txBox="1"/>
              <p:nvPr/>
            </p:nvSpPr>
            <p:spPr bwMode="auto">
              <a:xfrm>
                <a:off x="0" y="4797152"/>
                <a:ext cx="9144000" cy="1274533"/>
              </a:xfrm>
              <a:prstGeom prst="rect">
                <a:avLst/>
              </a:prstGeom>
              <a:solidFill>
                <a:srgbClr val="FFFF00"/>
              </a:solid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sym typeface="微软雅黑" panose="020B0503020204020204" pitchFamily="34" charset="-122"/>
                        </a:rPr>
                        <m:t>𝑁𝑃𝑉</m:t>
                      </m:r>
                      <m:r>
                        <a:rPr lang="zh-CN" altLang="en-US" i="1">
                          <a:solidFill>
                            <a:srgbClr val="000000"/>
                          </a:solidFill>
                          <a:latin typeface="Cambria Math" panose="02040503050406030204" pitchFamily="18" charset="0"/>
                          <a:sym typeface="微软雅黑" panose="020B0503020204020204" pitchFamily="34" charset="-122"/>
                        </a:rPr>
                        <m:t>(</m:t>
                      </m:r>
                      <m:r>
                        <a:rPr lang="zh-CN" altLang="en-US" i="1">
                          <a:solidFill>
                            <a:srgbClr val="000000"/>
                          </a:solidFill>
                          <a:latin typeface="Cambria Math" panose="02040503050406030204" pitchFamily="18" charset="0"/>
                          <a:sym typeface="微软雅黑" panose="020B0503020204020204" pitchFamily="34" charset="-122"/>
                        </a:rPr>
                        <m:t>𝐴</m:t>
                      </m:r>
                      <m:r>
                        <a:rPr lang="zh-CN" altLang="en-US" i="1">
                          <a:solidFill>
                            <a:srgbClr val="000000"/>
                          </a:solidFill>
                          <a:latin typeface="Cambria Math" panose="02040503050406030204" pitchFamily="18" charset="0"/>
                          <a:sym typeface="微软雅黑" panose="020B0503020204020204" pitchFamily="34" charset="-122"/>
                        </a:rPr>
                        <m:t>)=−100,000−10,000</m:t>
                      </m:r>
                      <m:sSup>
                        <m:sSupPr>
                          <m:ctrlPr>
                            <a:rPr lang="zh-CN" altLang="en-US" i="1">
                              <a:solidFill>
                                <a:srgbClr val="000000"/>
                              </a:solidFill>
                              <a:latin typeface="Cambria Math" panose="02040503050406030204" pitchFamily="18" charset="0"/>
                              <a:sym typeface="微软雅黑" panose="020B0503020204020204" pitchFamily="34" charset="-122"/>
                            </a:rPr>
                          </m:ctrlPr>
                        </m:sSupPr>
                        <m:e>
                          <m:r>
                            <a:rPr lang="zh-CN" altLang="en-US" i="1">
                              <a:solidFill>
                                <a:srgbClr val="000000"/>
                              </a:solidFill>
                              <a:latin typeface="Cambria Math" panose="02040503050406030204" pitchFamily="18" charset="0"/>
                              <a:sym typeface="微软雅黑" panose="020B0503020204020204" pitchFamily="34" charset="-122"/>
                            </a:rPr>
                            <m:t>𝑒</m:t>
                          </m:r>
                        </m:e>
                        <m:sup>
                          <m:r>
                            <a:rPr lang="zh-CN" altLang="en-US" i="1">
                              <a:solidFill>
                                <a:srgbClr val="000000"/>
                              </a:solidFill>
                              <a:latin typeface="Cambria Math" panose="02040503050406030204" pitchFamily="18" charset="0"/>
                              <a:sym typeface="微软雅黑" panose="020B0503020204020204" pitchFamily="34" charset="-122"/>
                            </a:rPr>
                            <m:t>−0.12</m:t>
                          </m:r>
                        </m:sup>
                      </m:sSup>
                      <m:r>
                        <a:rPr lang="zh-CN" altLang="en-US" i="1">
                          <a:solidFill>
                            <a:srgbClr val="000000"/>
                          </a:solidFill>
                          <a:latin typeface="Cambria Math" panose="02040503050406030204" pitchFamily="18" charset="0"/>
                          <a:sym typeface="微软雅黑" panose="020B0503020204020204" pitchFamily="34" charset="-122"/>
                        </a:rPr>
                        <m:t>+</m:t>
                      </m:r>
                      <m:d>
                        <m:dPr>
                          <m:begChr m:val="["/>
                          <m:endChr m:val="]"/>
                          <m:ctrlPr>
                            <a:rPr lang="zh-CN" altLang="en-US" i="1">
                              <a:solidFill>
                                <a:srgbClr val="000000"/>
                              </a:solidFill>
                              <a:latin typeface="Cambria Math" panose="02040503050406030204" pitchFamily="18" charset="0"/>
                              <a:sym typeface="微软雅黑" panose="020B0503020204020204" pitchFamily="34" charset="-122"/>
                            </a:rPr>
                          </m:ctrlPr>
                        </m:dPr>
                        <m:e>
                          <m:r>
                            <a:rPr lang="zh-CN" altLang="en-US" i="1">
                              <a:solidFill>
                                <a:srgbClr val="000000"/>
                              </a:solidFill>
                              <a:latin typeface="Cambria Math" panose="02040503050406030204" pitchFamily="18" charset="0"/>
                              <a:sym typeface="微软雅黑" panose="020B0503020204020204" pitchFamily="34" charset="-122"/>
                            </a:rPr>
                            <m:t>30,000×</m:t>
                          </m:r>
                          <m:f>
                            <m:fPr>
                              <m:ctrlPr>
                                <a:rPr lang="zh-CN" altLang="en-US" i="1">
                                  <a:solidFill>
                                    <a:srgbClr val="000000"/>
                                  </a:solidFill>
                                  <a:latin typeface="Cambria Math" panose="02040503050406030204" pitchFamily="18" charset="0"/>
                                  <a:sym typeface="微软雅黑" panose="020B0503020204020204" pitchFamily="34" charset="-122"/>
                                </a:rPr>
                              </m:ctrlPr>
                            </m:fPr>
                            <m:num>
                              <m:r>
                                <a:rPr lang="zh-CN" altLang="en-US" i="1">
                                  <a:solidFill>
                                    <a:srgbClr val="000000"/>
                                  </a:solidFill>
                                  <a:latin typeface="Cambria Math" panose="02040503050406030204" pitchFamily="18" charset="0"/>
                                  <a:sym typeface="微软雅黑" panose="020B0503020204020204" pitchFamily="34" charset="-122"/>
                                </a:rPr>
                                <m:t>1−</m:t>
                              </m:r>
                              <m:sSup>
                                <m:sSupPr>
                                  <m:ctrlPr>
                                    <a:rPr lang="zh-CN" altLang="en-US" i="1">
                                      <a:solidFill>
                                        <a:srgbClr val="000000"/>
                                      </a:solidFill>
                                      <a:latin typeface="Cambria Math" panose="02040503050406030204" pitchFamily="18" charset="0"/>
                                      <a:sym typeface="微软雅黑" panose="020B0503020204020204" pitchFamily="34" charset="-122"/>
                                    </a:rPr>
                                  </m:ctrlPr>
                                </m:sSupPr>
                                <m:e>
                                  <m:r>
                                    <a:rPr lang="zh-CN" altLang="en-US" i="1">
                                      <a:solidFill>
                                        <a:srgbClr val="000000"/>
                                      </a:solidFill>
                                      <a:latin typeface="Cambria Math" panose="02040503050406030204" pitchFamily="18" charset="0"/>
                                      <a:sym typeface="微软雅黑" panose="020B0503020204020204" pitchFamily="34" charset="-122"/>
                                    </a:rPr>
                                    <m:t>𝑒</m:t>
                                  </m:r>
                                </m:e>
                                <m:sup>
                                  <m:r>
                                    <a:rPr lang="zh-CN" altLang="en-US" i="1">
                                      <a:solidFill>
                                        <a:srgbClr val="000000"/>
                                      </a:solidFill>
                                      <a:latin typeface="Cambria Math" panose="02040503050406030204" pitchFamily="18" charset="0"/>
                                      <a:sym typeface="微软雅黑" panose="020B0503020204020204" pitchFamily="34" charset="-122"/>
                                    </a:rPr>
                                    <m:t>−0.12×20</m:t>
                                  </m:r>
                                </m:sup>
                              </m:sSup>
                            </m:num>
                            <m:den>
                              <m:r>
                                <a:rPr lang="zh-CN" altLang="en-US" i="1">
                                  <a:solidFill>
                                    <a:srgbClr val="000000"/>
                                  </a:solidFill>
                                  <a:latin typeface="Cambria Math" panose="02040503050406030204" pitchFamily="18" charset="0"/>
                                  <a:sym typeface="微软雅黑" panose="020B0503020204020204" pitchFamily="34" charset="-122"/>
                                </a:rPr>
                                <m:t>0.12</m:t>
                              </m:r>
                            </m:den>
                          </m:f>
                          <m:r>
                            <a:rPr lang="zh-CN" altLang="en-US" i="1">
                              <a:solidFill>
                                <a:srgbClr val="000000"/>
                              </a:solidFill>
                              <a:latin typeface="Cambria Math" panose="02040503050406030204" pitchFamily="18" charset="0"/>
                              <a:sym typeface="微软雅黑" panose="020B0503020204020204" pitchFamily="34" charset="-122"/>
                            </a:rPr>
                            <m:t>+10,000</m:t>
                          </m:r>
                          <m:sSup>
                            <m:sSupPr>
                              <m:ctrlPr>
                                <a:rPr lang="zh-CN" altLang="en-US" i="1">
                                  <a:solidFill>
                                    <a:srgbClr val="000000"/>
                                  </a:solidFill>
                                  <a:latin typeface="Cambria Math" panose="02040503050406030204" pitchFamily="18" charset="0"/>
                                  <a:sym typeface="微软雅黑" panose="020B0503020204020204" pitchFamily="34" charset="-122"/>
                                </a:rPr>
                              </m:ctrlPr>
                            </m:sSupPr>
                            <m:e>
                              <m:r>
                                <a:rPr lang="zh-CN" altLang="en-US" i="1">
                                  <a:solidFill>
                                    <a:srgbClr val="000000"/>
                                  </a:solidFill>
                                  <a:latin typeface="Cambria Math" panose="02040503050406030204" pitchFamily="18" charset="0"/>
                                  <a:sym typeface="微软雅黑" panose="020B0503020204020204" pitchFamily="34" charset="-122"/>
                                </a:rPr>
                                <m:t>𝑒</m:t>
                              </m:r>
                            </m:e>
                            <m:sup>
                              <m:r>
                                <a:rPr lang="zh-CN" altLang="en-US" i="1">
                                  <a:solidFill>
                                    <a:srgbClr val="000000"/>
                                  </a:solidFill>
                                  <a:latin typeface="Cambria Math" panose="02040503050406030204" pitchFamily="18" charset="0"/>
                                  <a:sym typeface="微软雅黑" panose="020B0503020204020204" pitchFamily="34" charset="-122"/>
                                </a:rPr>
                                <m:t>−2.4</m:t>
                              </m:r>
                            </m:sup>
                          </m:sSup>
                        </m:e>
                      </m:d>
                      <m:sSup>
                        <m:sSupPr>
                          <m:ctrlPr>
                            <a:rPr lang="zh-CN" altLang="en-US" i="1">
                              <a:solidFill>
                                <a:srgbClr val="000000"/>
                              </a:solidFill>
                              <a:latin typeface="Cambria Math" panose="02040503050406030204" pitchFamily="18" charset="0"/>
                              <a:sym typeface="微软雅黑" panose="020B0503020204020204" pitchFamily="34" charset="-122"/>
                            </a:rPr>
                          </m:ctrlPr>
                        </m:sSupPr>
                        <m:e>
                          <m:r>
                            <a:rPr lang="zh-CN" altLang="en-US" i="1">
                              <a:solidFill>
                                <a:srgbClr val="000000"/>
                              </a:solidFill>
                              <a:latin typeface="Cambria Math" panose="02040503050406030204" pitchFamily="18" charset="0"/>
                              <a:sym typeface="微软雅黑" panose="020B0503020204020204" pitchFamily="34" charset="-122"/>
                            </a:rPr>
                            <m:t>𝑒</m:t>
                          </m:r>
                        </m:e>
                        <m:sup>
                          <m:r>
                            <a:rPr lang="zh-CN" altLang="en-US" i="1">
                              <a:solidFill>
                                <a:srgbClr val="000000"/>
                              </a:solidFill>
                              <a:latin typeface="Cambria Math" panose="02040503050406030204" pitchFamily="18" charset="0"/>
                              <a:sym typeface="微软雅黑" panose="020B0503020204020204" pitchFamily="34" charset="-122"/>
                            </a:rPr>
                            <m:t>−0.12</m:t>
                          </m:r>
                        </m:sup>
                      </m:sSup>
                    </m:oMath>
                    <m:oMath xmlns:m="http://schemas.openxmlformats.org/officeDocument/2006/math">
                      <m:r>
                        <a:rPr lang="zh-CN" altLang="en-US" i="1">
                          <a:solidFill>
                            <a:srgbClr val="000000"/>
                          </a:solidFill>
                          <a:latin typeface="Cambria Math" panose="02040503050406030204" pitchFamily="18" charset="0"/>
                          <a:sym typeface="微软雅黑" panose="020B0503020204020204" pitchFamily="34" charset="-122"/>
                        </a:rPr>
                        <m:t>=−100,000−8869+</m:t>
                      </m:r>
                      <m:d>
                        <m:dPr>
                          <m:begChr m:val="["/>
                          <m:endChr m:val="]"/>
                          <m:ctrlPr>
                            <a:rPr lang="zh-CN" altLang="en-US" i="1">
                              <a:solidFill>
                                <a:srgbClr val="000000"/>
                              </a:solidFill>
                              <a:latin typeface="Cambria Math" panose="02040503050406030204" pitchFamily="18" charset="0"/>
                              <a:sym typeface="微软雅黑" panose="020B0503020204020204" pitchFamily="34" charset="-122"/>
                            </a:rPr>
                          </m:ctrlPr>
                        </m:dPr>
                        <m:e>
                          <m:r>
                            <a:rPr lang="zh-CN" altLang="en-US" i="1">
                              <a:solidFill>
                                <a:srgbClr val="000000"/>
                              </a:solidFill>
                              <a:latin typeface="Cambria Math" panose="02040503050406030204" pitchFamily="18" charset="0"/>
                              <a:sym typeface="微软雅黑" panose="020B0503020204020204" pitchFamily="34" charset="-122"/>
                            </a:rPr>
                            <m:t>30,000×7.5775+10,000×0.0907</m:t>
                          </m:r>
                        </m:e>
                      </m:d>
                      <m:r>
                        <a:rPr lang="zh-CN" altLang="en-US" i="1">
                          <a:solidFill>
                            <a:srgbClr val="000000"/>
                          </a:solidFill>
                          <a:latin typeface="Cambria Math" panose="02040503050406030204" pitchFamily="18" charset="0"/>
                          <a:sym typeface="微软雅黑" panose="020B0503020204020204" pitchFamily="34" charset="-122"/>
                        </a:rPr>
                        <m:t>×0.8869</m:t>
                      </m:r>
                    </m:oMath>
                    <m:oMath xmlns:m="http://schemas.openxmlformats.org/officeDocument/2006/math">
                      <m:r>
                        <a:rPr lang="zh-CN" altLang="en-US" i="1">
                          <a:solidFill>
                            <a:srgbClr val="000000"/>
                          </a:solidFill>
                          <a:latin typeface="Cambria Math" panose="02040503050406030204" pitchFamily="18" charset="0"/>
                          <a:sym typeface="微软雅黑" panose="020B0503020204020204" pitchFamily="34" charset="-122"/>
                        </a:rPr>
                        <m:t>=93536</m:t>
                      </m:r>
                    </m:oMath>
                  </m:oMathPara>
                </a14:m>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p:sp>
            <p:nvSpPr>
              <p:cNvPr id="6" name="Object 3">
                <a:extLst>
                  <a:ext uri="{FF2B5EF4-FFF2-40B4-BE49-F238E27FC236}">
                    <a16:creationId xmlns:a16="http://schemas.microsoft.com/office/drawing/2014/main" id="{0693EC72-6493-4542-A1F5-6461EB788DAB}"/>
                  </a:ext>
                </a:extLst>
              </p:cNvPr>
              <p:cNvSpPr txBox="1">
                <a:spLocks noRot="1" noChangeAspect="1" noMove="1" noResize="1" noEditPoints="1" noAdjustHandles="1" noChangeArrowheads="1" noChangeShapeType="1" noTextEdit="1"/>
              </p:cNvSpPr>
              <p:nvPr/>
            </p:nvSpPr>
            <p:spPr bwMode="auto">
              <a:xfrm>
                <a:off x="0" y="4797152"/>
                <a:ext cx="9144000" cy="1274533"/>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Object 5">
                <a:extLst>
                  <a:ext uri="{FF2B5EF4-FFF2-40B4-BE49-F238E27FC236}">
                    <a16:creationId xmlns:a16="http://schemas.microsoft.com/office/drawing/2014/main" id="{0B371721-8C6C-4EE5-9ED9-D51769740A17}"/>
                  </a:ext>
                </a:extLst>
              </p:cNvPr>
              <p:cNvSpPr txBox="1"/>
              <p:nvPr/>
            </p:nvSpPr>
            <p:spPr bwMode="auto">
              <a:xfrm>
                <a:off x="0" y="6038676"/>
                <a:ext cx="9144000" cy="774700"/>
              </a:xfrm>
              <a:prstGeom prst="rect">
                <a:avLst/>
              </a:prstGeom>
              <a:solidFill>
                <a:srgbClr val="FFC000"/>
              </a:solid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sym typeface="微软雅黑" panose="020B0503020204020204" pitchFamily="34" charset="-122"/>
                        </a:rPr>
                        <m:t>𝑁𝑃𝑉</m:t>
                      </m:r>
                      <m:r>
                        <a:rPr lang="zh-CN" altLang="en-US" i="1">
                          <a:solidFill>
                            <a:srgbClr val="000000"/>
                          </a:solidFill>
                          <a:latin typeface="Cambria Math" panose="02040503050406030204" pitchFamily="18" charset="0"/>
                          <a:sym typeface="微软雅黑" panose="020B0503020204020204" pitchFamily="34" charset="-122"/>
                        </a:rPr>
                        <m:t>(</m:t>
                      </m:r>
                      <m:r>
                        <a:rPr lang="zh-CN" altLang="en-US" i="1">
                          <a:solidFill>
                            <a:srgbClr val="000000"/>
                          </a:solidFill>
                          <a:latin typeface="Cambria Math" panose="02040503050406030204" pitchFamily="18" charset="0"/>
                          <a:sym typeface="微软雅黑" panose="020B0503020204020204" pitchFamily="34" charset="-122"/>
                        </a:rPr>
                        <m:t>𝐵</m:t>
                      </m:r>
                      <m:r>
                        <a:rPr lang="zh-CN" altLang="en-US" i="1">
                          <a:solidFill>
                            <a:srgbClr val="000000"/>
                          </a:solidFill>
                          <a:latin typeface="Cambria Math" panose="02040503050406030204" pitchFamily="18" charset="0"/>
                          <a:sym typeface="微软雅黑" panose="020B0503020204020204" pitchFamily="34" charset="-122"/>
                        </a:rPr>
                        <m:t>)=−160,000−15,000</m:t>
                      </m:r>
                      <m:sSup>
                        <m:sSupPr>
                          <m:ctrlPr>
                            <a:rPr lang="zh-CN" altLang="en-US" i="1">
                              <a:solidFill>
                                <a:srgbClr val="000000"/>
                              </a:solidFill>
                              <a:latin typeface="Cambria Math" panose="02040503050406030204" pitchFamily="18" charset="0"/>
                              <a:sym typeface="微软雅黑" panose="020B0503020204020204" pitchFamily="34" charset="-122"/>
                            </a:rPr>
                          </m:ctrlPr>
                        </m:sSupPr>
                        <m:e>
                          <m:r>
                            <a:rPr lang="zh-CN" altLang="en-US" i="1">
                              <a:solidFill>
                                <a:srgbClr val="000000"/>
                              </a:solidFill>
                              <a:latin typeface="Cambria Math" panose="02040503050406030204" pitchFamily="18" charset="0"/>
                              <a:sym typeface="微软雅黑" panose="020B0503020204020204" pitchFamily="34" charset="-122"/>
                            </a:rPr>
                            <m:t>𝑒</m:t>
                          </m:r>
                        </m:e>
                        <m:sup>
                          <m:r>
                            <a:rPr lang="zh-CN" altLang="en-US" i="1">
                              <a:solidFill>
                                <a:srgbClr val="000000"/>
                              </a:solidFill>
                              <a:latin typeface="Cambria Math" panose="02040503050406030204" pitchFamily="18" charset="0"/>
                              <a:sym typeface="微软雅黑" panose="020B0503020204020204" pitchFamily="34" charset="-122"/>
                            </a:rPr>
                            <m:t>−0.12</m:t>
                          </m:r>
                        </m:sup>
                      </m:sSup>
                      <m:r>
                        <a:rPr lang="zh-CN" altLang="en-US" i="1">
                          <a:solidFill>
                            <a:srgbClr val="000000"/>
                          </a:solidFill>
                          <a:latin typeface="Cambria Math" panose="02040503050406030204" pitchFamily="18" charset="0"/>
                          <a:sym typeface="微软雅黑" panose="020B0503020204020204" pitchFamily="34" charset="-122"/>
                        </a:rPr>
                        <m:t>+</m:t>
                      </m:r>
                      <m:d>
                        <m:dPr>
                          <m:begChr m:val="["/>
                          <m:endChr m:val="]"/>
                          <m:ctrlPr>
                            <a:rPr lang="zh-CN" altLang="en-US" i="1">
                              <a:solidFill>
                                <a:srgbClr val="000000"/>
                              </a:solidFill>
                              <a:latin typeface="Cambria Math" panose="02040503050406030204" pitchFamily="18" charset="0"/>
                              <a:sym typeface="微软雅黑" panose="020B0503020204020204" pitchFamily="34" charset="-122"/>
                            </a:rPr>
                          </m:ctrlPr>
                        </m:dPr>
                        <m:e>
                          <m:r>
                            <a:rPr lang="zh-CN" altLang="en-US" i="1">
                              <a:solidFill>
                                <a:srgbClr val="000000"/>
                              </a:solidFill>
                              <a:latin typeface="Cambria Math" panose="02040503050406030204" pitchFamily="18" charset="0"/>
                              <a:sym typeface="微软雅黑" panose="020B0503020204020204" pitchFamily="34" charset="-122"/>
                            </a:rPr>
                            <m:t>45,000×7.5775+15,000×0.0907</m:t>
                          </m:r>
                        </m:e>
                      </m:d>
                      <m:r>
                        <a:rPr lang="zh-CN" altLang="en-US" i="1">
                          <a:solidFill>
                            <a:srgbClr val="000000"/>
                          </a:solidFill>
                          <a:latin typeface="Cambria Math" panose="02040503050406030204" pitchFamily="18" charset="0"/>
                          <a:sym typeface="微软雅黑" panose="020B0503020204020204" pitchFamily="34" charset="-122"/>
                        </a:rPr>
                        <m:t>×0.8869</m:t>
                      </m:r>
                    </m:oMath>
                    <m:oMath xmlns:m="http://schemas.openxmlformats.org/officeDocument/2006/math">
                      <m:r>
                        <a:rPr lang="zh-CN" altLang="en-US" i="1">
                          <a:solidFill>
                            <a:srgbClr val="000000"/>
                          </a:solidFill>
                          <a:latin typeface="Cambria Math" panose="02040503050406030204" pitchFamily="18" charset="0"/>
                          <a:sym typeface="微软雅黑" panose="020B0503020204020204" pitchFamily="34" charset="-122"/>
                        </a:rPr>
                        <m:t>=130303</m:t>
                      </m:r>
                    </m:oMath>
                  </m:oMathPara>
                </a14:m>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p:sp>
            <p:nvSpPr>
              <p:cNvPr id="7" name="Object 5">
                <a:extLst>
                  <a:ext uri="{FF2B5EF4-FFF2-40B4-BE49-F238E27FC236}">
                    <a16:creationId xmlns:a16="http://schemas.microsoft.com/office/drawing/2014/main" id="{0B371721-8C6C-4EE5-9ED9-D51769740A17}"/>
                  </a:ext>
                </a:extLst>
              </p:cNvPr>
              <p:cNvSpPr txBox="1">
                <a:spLocks noRot="1" noChangeAspect="1" noMove="1" noResize="1" noEditPoints="1" noAdjustHandles="1" noChangeArrowheads="1" noChangeShapeType="1" noTextEdit="1"/>
              </p:cNvSpPr>
              <p:nvPr/>
            </p:nvSpPr>
            <p:spPr bwMode="auto">
              <a:xfrm>
                <a:off x="0" y="6038676"/>
                <a:ext cx="9144000" cy="774700"/>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392645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A6C3FD6A-0DB9-4BAB-BF93-998CBD1A51E9}"/>
              </a:ext>
            </a:extLst>
          </p:cNvPr>
          <p:cNvSpPr txBox="1">
            <a:spLocks noChangeArrowheads="1"/>
          </p:cNvSpPr>
          <p:nvPr/>
        </p:nvSpPr>
        <p:spPr bwMode="auto">
          <a:xfrm>
            <a:off x="0" y="980728"/>
            <a:ext cx="9036496" cy="20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342900" indent="-342900" algn="just" eaLnBrk="1" hangingPunct="1">
              <a:lnSpc>
                <a:spcPct val="125000"/>
              </a:lnSpc>
              <a:spcBef>
                <a:spcPts val="0"/>
              </a:spcBef>
              <a:buFont typeface="Wingdings" panose="05000000000000000000" pitchFamily="2" charset="2"/>
              <a:buChar char="p"/>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动态评价法</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净现值法</a:t>
            </a: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kumimoji="1"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例</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：某项目建设周期为</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1</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年，寿命为</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20</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年，折现率为</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0.12</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。现有</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A</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B</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两个方案，其年投资收益和流动资金如下表，试用</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NPV</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和</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NPVR</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比较优劣。</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C9A32F50-14E2-4959-AB61-B8568CC4A385}"/>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4" name="表格 5">
            <a:extLst>
              <a:ext uri="{FF2B5EF4-FFF2-40B4-BE49-F238E27FC236}">
                <a16:creationId xmlns:a16="http://schemas.microsoft.com/office/drawing/2014/main" id="{A5211EE1-B34C-4E3D-97AF-E629BA50A897}"/>
              </a:ext>
            </a:extLst>
          </p:cNvPr>
          <p:cNvGraphicFramePr>
            <a:graphicFrameLocks noGrp="1"/>
          </p:cNvGraphicFramePr>
          <p:nvPr>
            <p:extLst>
              <p:ext uri="{D42A27DB-BD31-4B8C-83A1-F6EECF244321}">
                <p14:modId xmlns:p14="http://schemas.microsoft.com/office/powerpoint/2010/main" val="1346881667"/>
              </p:ext>
            </p:extLst>
          </p:nvPr>
        </p:nvGraphicFramePr>
        <p:xfrm>
          <a:off x="251520" y="3140184"/>
          <a:ext cx="8640960" cy="1584960"/>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4227930810"/>
                    </a:ext>
                  </a:extLst>
                </a:gridCol>
                <a:gridCol w="2880320">
                  <a:extLst>
                    <a:ext uri="{9D8B030D-6E8A-4147-A177-3AD203B41FA5}">
                      <a16:colId xmlns:a16="http://schemas.microsoft.com/office/drawing/2014/main" val="1607038081"/>
                    </a:ext>
                  </a:extLst>
                </a:gridCol>
                <a:gridCol w="2880320">
                  <a:extLst>
                    <a:ext uri="{9D8B030D-6E8A-4147-A177-3AD203B41FA5}">
                      <a16:colId xmlns:a16="http://schemas.microsoft.com/office/drawing/2014/main" val="1797580378"/>
                    </a:ext>
                  </a:extLst>
                </a:gridCol>
              </a:tblGrid>
              <a:tr h="370840">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kumimoji="1"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方案</a:t>
                      </a:r>
                      <a:r>
                        <a:rPr kumimoji="1"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 </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kumimoji="1"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方案</a:t>
                      </a:r>
                      <a:r>
                        <a:rPr kumimoji="1"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3675003"/>
                  </a:ext>
                </a:extLst>
              </a:tr>
              <a:tr h="370840">
                <a:tc>
                  <a:txBody>
                    <a:bodyPr/>
                    <a:lstStyle/>
                    <a:p>
                      <a:pPr algn="ctr"/>
                      <a:r>
                        <a:rPr kumimoji="1"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投资</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6350" cap="flat" cmpd="sng" algn="ctr">
                      <a:solidFill>
                        <a:schemeClr val="tx1"/>
                      </a:solidFill>
                      <a:prstDash val="solid"/>
                      <a:round/>
                      <a:headEnd type="none" w="med" len="med"/>
                      <a:tailEnd type="none" w="med" len="med"/>
                    </a:lnT>
                    <a:noFill/>
                  </a:tcPr>
                </a:tc>
                <a:tc>
                  <a:txBody>
                    <a:bodyPr/>
                    <a:lstStyle/>
                    <a:p>
                      <a:pPr algn="ctr"/>
                      <a:r>
                        <a:rPr kumimoji="1"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100,000</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T w="635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160,000</a:t>
                      </a:r>
                    </a:p>
                  </a:txBody>
                  <a:tcPr>
                    <a:lnT w="63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4192175411"/>
                  </a:ext>
                </a:extLst>
              </a:tr>
              <a:tr h="370840">
                <a:tc>
                  <a:txBody>
                    <a:bodyPr/>
                    <a:lstStyle/>
                    <a:p>
                      <a:pPr algn="ctr"/>
                      <a:r>
                        <a:rPr kumimoji="1"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每年收益 </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oFill/>
                  </a:tcPr>
                </a:tc>
                <a:tc>
                  <a:txBody>
                    <a:bodyPr/>
                    <a:lstStyle/>
                    <a:p>
                      <a:pPr algn="ctr"/>
                      <a:r>
                        <a:rPr kumimoji="1"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30,000</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45,000</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noFill/>
                  </a:tcPr>
                </a:tc>
                <a:extLst>
                  <a:ext uri="{0D108BD9-81ED-4DB2-BD59-A6C34878D82A}">
                    <a16:rowId xmlns:a16="http://schemas.microsoft.com/office/drawing/2014/main" val="668773008"/>
                  </a:ext>
                </a:extLst>
              </a:tr>
              <a:tr h="370840">
                <a:tc>
                  <a:txBody>
                    <a:bodyPr/>
                    <a:lstStyle/>
                    <a:p>
                      <a:pPr algn="ctr"/>
                      <a:r>
                        <a:rPr kumimoji="1"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流动资金</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B w="19050" cap="flat" cmpd="sng" algn="ctr">
                      <a:solidFill>
                        <a:schemeClr val="tx1"/>
                      </a:solidFill>
                      <a:prstDash val="solid"/>
                      <a:round/>
                      <a:headEnd type="none" w="med" len="med"/>
                      <a:tailEnd type="none" w="med" len="med"/>
                    </a:lnB>
                    <a:noFill/>
                  </a:tcPr>
                </a:tc>
                <a:tc>
                  <a:txBody>
                    <a:bodyPr/>
                    <a:lstStyle/>
                    <a:p>
                      <a:pPr algn="ctr"/>
                      <a:r>
                        <a:rPr kumimoji="1"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10,000 </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B w="19050" cap="flat" cmpd="sng" algn="ctr">
                      <a:solidFill>
                        <a:schemeClr val="tx1"/>
                      </a:solidFill>
                      <a:prstDash val="solid"/>
                      <a:round/>
                      <a:headEnd type="none" w="med" len="med"/>
                      <a:tailEnd type="none" w="med" len="med"/>
                    </a:lnB>
                    <a:noFill/>
                  </a:tcPr>
                </a:tc>
                <a:tc>
                  <a:txBody>
                    <a:bodyPr/>
                    <a:lstStyle/>
                    <a:p>
                      <a:pPr algn="ctr"/>
                      <a:r>
                        <a:rPr kumimoji="1"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15,000</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txBody>
                  <a:tcP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6758006"/>
                  </a:ext>
                </a:extLst>
              </a:tr>
            </a:tbl>
          </a:graphicData>
        </a:graphic>
      </p:graphicFrame>
      <mc:AlternateContent xmlns:mc="http://schemas.openxmlformats.org/markup-compatibility/2006">
        <mc:Choice xmlns:a14="http://schemas.microsoft.com/office/drawing/2010/main" Requires="a14">
          <p:sp>
            <p:nvSpPr>
              <p:cNvPr id="7" name="Object 3">
                <a:extLst>
                  <a:ext uri="{FF2B5EF4-FFF2-40B4-BE49-F238E27FC236}">
                    <a16:creationId xmlns:a16="http://schemas.microsoft.com/office/drawing/2014/main" id="{C4764C6D-A790-405F-AA5B-96A41D99F036}"/>
                  </a:ext>
                </a:extLst>
              </p:cNvPr>
              <p:cNvSpPr txBox="1"/>
              <p:nvPr/>
            </p:nvSpPr>
            <p:spPr bwMode="auto">
              <a:xfrm>
                <a:off x="0" y="4941168"/>
                <a:ext cx="9144000" cy="792088"/>
              </a:xfrm>
              <a:prstGeom prst="rect">
                <a:avLst/>
              </a:prstGeom>
              <a:solidFill>
                <a:srgbClr val="FFFF00"/>
              </a:solidFill>
              <a:ln>
                <a:noFill/>
              </a:ln>
            </p:spPr>
            <p:txBody>
              <a:bodyPr>
                <a:noAutofit/>
              </a:bodyPr>
              <a:lstStyle/>
              <a:p>
                <a:pPr algn="ctr"/>
                <a14:m>
                  <m:oMathPara xmlns:m="http://schemas.openxmlformats.org/officeDocument/2006/math">
                    <m:oMathParaPr>
                      <m:jc m:val="center"/>
                    </m:oMathParaPr>
                    <m:oMath xmlns:m="http://schemas.openxmlformats.org/officeDocument/2006/math">
                      <m:r>
                        <a:rPr lang="zh-CN" altLang="en-US" sz="2000" i="1">
                          <a:solidFill>
                            <a:srgbClr val="000000"/>
                          </a:solidFill>
                          <a:latin typeface="Cambria Math" panose="02040503050406030204" pitchFamily="18" charset="0"/>
                          <a:sym typeface="微软雅黑" panose="020B0503020204020204" pitchFamily="34" charset="-122"/>
                        </a:rPr>
                        <m:t>𝑁𝑃𝑉𝑅</m:t>
                      </m:r>
                      <m:r>
                        <a:rPr lang="zh-CN" altLang="en-US" sz="2000" i="1">
                          <a:solidFill>
                            <a:srgbClr val="000000"/>
                          </a:solidFill>
                          <a:latin typeface="Cambria Math" panose="02040503050406030204" pitchFamily="18" charset="0"/>
                          <a:sym typeface="微软雅黑" panose="020B0503020204020204" pitchFamily="34" charset="-122"/>
                        </a:rPr>
                        <m:t>(</m:t>
                      </m:r>
                      <m:r>
                        <a:rPr lang="zh-CN" altLang="en-US" sz="2000" i="1">
                          <a:solidFill>
                            <a:srgbClr val="000000"/>
                          </a:solidFill>
                          <a:latin typeface="Cambria Math" panose="02040503050406030204" pitchFamily="18" charset="0"/>
                          <a:sym typeface="微软雅黑" panose="020B0503020204020204" pitchFamily="34" charset="-122"/>
                        </a:rPr>
                        <m:t>𝐴</m:t>
                      </m:r>
                      <m:r>
                        <a:rPr lang="zh-CN" altLang="en-US" sz="2000" i="1">
                          <a:solidFill>
                            <a:srgbClr val="000000"/>
                          </a:solidFill>
                          <a:latin typeface="Cambria Math" panose="02040503050406030204" pitchFamily="18" charset="0"/>
                          <a:sym typeface="微软雅黑" panose="020B0503020204020204" pitchFamily="34" charset="-122"/>
                        </a:rPr>
                        <m:t>)=</m:t>
                      </m:r>
                      <m:f>
                        <m:fPr>
                          <m:ctrlPr>
                            <a:rPr lang="zh-CN" altLang="en-US" sz="2000" i="1">
                              <a:solidFill>
                                <a:srgbClr val="000000"/>
                              </a:solidFill>
                              <a:latin typeface="Cambria Math" panose="02040503050406030204" pitchFamily="18" charset="0"/>
                              <a:sym typeface="微软雅黑" panose="020B0503020204020204" pitchFamily="34" charset="-122"/>
                            </a:rPr>
                          </m:ctrlPr>
                        </m:fPr>
                        <m:num>
                          <m:r>
                            <a:rPr lang="zh-CN" altLang="en-US" sz="2000" i="1">
                              <a:solidFill>
                                <a:srgbClr val="000000"/>
                              </a:solidFill>
                              <a:latin typeface="Cambria Math" panose="02040503050406030204" pitchFamily="18" charset="0"/>
                              <a:sym typeface="微软雅黑" panose="020B0503020204020204" pitchFamily="34" charset="-122"/>
                            </a:rPr>
                            <m:t>93536</m:t>
                          </m:r>
                        </m:num>
                        <m:den>
                          <m:r>
                            <a:rPr lang="zh-CN" altLang="en-US" sz="2000" i="1">
                              <a:solidFill>
                                <a:srgbClr val="000000"/>
                              </a:solidFill>
                              <a:latin typeface="Cambria Math" panose="02040503050406030204" pitchFamily="18" charset="0"/>
                              <a:sym typeface="微软雅黑" panose="020B0503020204020204" pitchFamily="34" charset="-122"/>
                            </a:rPr>
                            <m:t>100,000+8869</m:t>
                          </m:r>
                        </m:den>
                      </m:f>
                      <m:r>
                        <a:rPr lang="zh-CN" altLang="en-US" sz="2000" i="1">
                          <a:solidFill>
                            <a:srgbClr val="000000"/>
                          </a:solidFill>
                          <a:latin typeface="Cambria Math" panose="02040503050406030204" pitchFamily="18" charset="0"/>
                          <a:sym typeface="微软雅黑" panose="020B0503020204020204" pitchFamily="34" charset="-122"/>
                        </a:rPr>
                        <m:t>=0.859</m:t>
                      </m:r>
                    </m:oMath>
                  </m:oMathPara>
                </a14:m>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p:sp>
            <p:nvSpPr>
              <p:cNvPr id="7" name="Object 3">
                <a:extLst>
                  <a:ext uri="{FF2B5EF4-FFF2-40B4-BE49-F238E27FC236}">
                    <a16:creationId xmlns:a16="http://schemas.microsoft.com/office/drawing/2014/main" id="{C4764C6D-A790-405F-AA5B-96A41D99F036}"/>
                  </a:ext>
                </a:extLst>
              </p:cNvPr>
              <p:cNvSpPr txBox="1">
                <a:spLocks noRot="1" noChangeAspect="1" noMove="1" noResize="1" noEditPoints="1" noAdjustHandles="1" noChangeArrowheads="1" noChangeShapeType="1" noTextEdit="1"/>
              </p:cNvSpPr>
              <p:nvPr/>
            </p:nvSpPr>
            <p:spPr bwMode="auto">
              <a:xfrm>
                <a:off x="0" y="4941168"/>
                <a:ext cx="9144000" cy="792088"/>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5D3D98EE-5E21-4380-8A95-969974C0C08F}"/>
                  </a:ext>
                </a:extLst>
              </p:cNvPr>
              <p:cNvSpPr txBox="1"/>
              <p:nvPr/>
            </p:nvSpPr>
            <p:spPr>
              <a:xfrm>
                <a:off x="0" y="5733256"/>
                <a:ext cx="9144000" cy="672620"/>
              </a:xfrm>
              <a:prstGeom prst="rect">
                <a:avLst/>
              </a:prstGeom>
              <a:solidFill>
                <a:srgbClr val="FFC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900" i="1" smtClean="0">
                          <a:solidFill>
                            <a:srgbClr val="000000"/>
                          </a:solidFill>
                          <a:latin typeface="Cambria Math" panose="02040503050406030204" pitchFamily="18" charset="0"/>
                          <a:sym typeface="微软雅黑" panose="020B0503020204020204" pitchFamily="34" charset="-122"/>
                        </a:rPr>
                        <m:t>𝑁𝑃𝑉𝑅</m:t>
                      </m:r>
                      <m:r>
                        <a:rPr lang="zh-CN" altLang="en-US" sz="1900" i="1" smtClean="0">
                          <a:solidFill>
                            <a:srgbClr val="000000"/>
                          </a:solidFill>
                          <a:latin typeface="Cambria Math" panose="02040503050406030204" pitchFamily="18" charset="0"/>
                          <a:sym typeface="微软雅黑" panose="020B0503020204020204" pitchFamily="34" charset="-122"/>
                        </a:rPr>
                        <m:t>(</m:t>
                      </m:r>
                      <m:r>
                        <a:rPr lang="zh-CN" altLang="en-US" sz="1900" i="1" smtClean="0">
                          <a:solidFill>
                            <a:srgbClr val="000000"/>
                          </a:solidFill>
                          <a:latin typeface="Cambria Math" panose="02040503050406030204" pitchFamily="18" charset="0"/>
                          <a:sym typeface="微软雅黑" panose="020B0503020204020204" pitchFamily="34" charset="-122"/>
                        </a:rPr>
                        <m:t>𝐵</m:t>
                      </m:r>
                      <m:r>
                        <a:rPr lang="zh-CN" altLang="en-US" sz="1900" i="1" smtClean="0">
                          <a:solidFill>
                            <a:srgbClr val="000000"/>
                          </a:solidFill>
                          <a:latin typeface="Cambria Math" panose="02040503050406030204" pitchFamily="18" charset="0"/>
                          <a:sym typeface="微软雅黑" panose="020B0503020204020204" pitchFamily="34" charset="-122"/>
                        </a:rPr>
                        <m:t>)=</m:t>
                      </m:r>
                      <m:f>
                        <m:fPr>
                          <m:ctrlPr>
                            <a:rPr lang="zh-CN" altLang="en-US" sz="1900" i="1">
                              <a:solidFill>
                                <a:srgbClr val="000000"/>
                              </a:solidFill>
                              <a:latin typeface="Cambria Math" panose="02040503050406030204" pitchFamily="18" charset="0"/>
                              <a:sym typeface="微软雅黑" panose="020B0503020204020204" pitchFamily="34" charset="-122"/>
                            </a:rPr>
                          </m:ctrlPr>
                        </m:fPr>
                        <m:num>
                          <m:r>
                            <a:rPr lang="zh-CN" altLang="en-US" sz="1900" i="1">
                              <a:solidFill>
                                <a:srgbClr val="000000"/>
                              </a:solidFill>
                              <a:latin typeface="Cambria Math" panose="02040503050406030204" pitchFamily="18" charset="0"/>
                              <a:sym typeface="微软雅黑" panose="020B0503020204020204" pitchFamily="34" charset="-122"/>
                            </a:rPr>
                            <m:t>130303</m:t>
                          </m:r>
                        </m:num>
                        <m:den>
                          <m:r>
                            <a:rPr lang="zh-CN" altLang="en-US" sz="1900" i="1">
                              <a:solidFill>
                                <a:srgbClr val="000000"/>
                              </a:solidFill>
                              <a:latin typeface="Cambria Math" panose="02040503050406030204" pitchFamily="18" charset="0"/>
                              <a:sym typeface="微软雅黑" panose="020B0503020204020204" pitchFamily="34" charset="-122"/>
                            </a:rPr>
                            <m:t>160,000+13303.5</m:t>
                          </m:r>
                        </m:den>
                      </m:f>
                      <m:r>
                        <a:rPr lang="zh-CN" altLang="en-US" sz="1900" i="1">
                          <a:solidFill>
                            <a:srgbClr val="000000"/>
                          </a:solidFill>
                          <a:latin typeface="Cambria Math" panose="02040503050406030204" pitchFamily="18" charset="0"/>
                          <a:sym typeface="微软雅黑" panose="020B0503020204020204" pitchFamily="34" charset="-122"/>
                        </a:rPr>
                        <m:t>=0.752</m:t>
                      </m:r>
                    </m:oMath>
                  </m:oMathPara>
                </a14:m>
                <a:endParaRPr lang="zh-CN" altLang="en-US" sz="1900" dirty="0">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p:sp>
            <p:nvSpPr>
              <p:cNvPr id="9" name="文本框 8">
                <a:extLst>
                  <a:ext uri="{FF2B5EF4-FFF2-40B4-BE49-F238E27FC236}">
                    <a16:creationId xmlns:a16="http://schemas.microsoft.com/office/drawing/2014/main" id="{5D3D98EE-5E21-4380-8A95-969974C0C08F}"/>
                  </a:ext>
                </a:extLst>
              </p:cNvPr>
              <p:cNvSpPr txBox="1">
                <a:spLocks noRot="1" noChangeAspect="1" noMove="1" noResize="1" noEditPoints="1" noAdjustHandles="1" noChangeArrowheads="1" noChangeShapeType="1" noTextEdit="1"/>
              </p:cNvSpPr>
              <p:nvPr/>
            </p:nvSpPr>
            <p:spPr>
              <a:xfrm>
                <a:off x="0" y="5733256"/>
                <a:ext cx="9144000" cy="67262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2902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63AD5AF0-FE72-41FA-9235-4D17E54C1E88}"/>
              </a:ext>
            </a:extLst>
          </p:cNvPr>
          <p:cNvSpPr txBox="1">
            <a:spLocks noChangeArrowheads="1"/>
          </p:cNvSpPr>
          <p:nvPr/>
        </p:nvSpPr>
        <p:spPr bwMode="auto">
          <a:xfrm>
            <a:off x="0" y="980728"/>
            <a:ext cx="9036496" cy="4512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342900" indent="-342900" algn="just" eaLnBrk="1" hangingPunct="1">
              <a:lnSpc>
                <a:spcPct val="125000"/>
              </a:lnSpc>
              <a:spcBef>
                <a:spcPts val="0"/>
              </a:spcBef>
              <a:buFont typeface="Wingdings" panose="05000000000000000000" pitchFamily="2" charset="2"/>
              <a:buChar char="p"/>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动态评价法</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折现现金流通收益率（内部收益率）</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DCFRR</a:t>
            </a:r>
          </a:p>
          <a:p>
            <a:pPr algn="just" eaLnBrk="1" hangingPunct="1">
              <a:lnSpc>
                <a:spcPct val="125000"/>
              </a:lnSpc>
              <a:spcBef>
                <a:spcPts val="0"/>
              </a:spcBef>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定义：使该工程项目的净现值</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NPV</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为零时的折现率。即贷款利率为</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DCFRR</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时，该项目在整个寿命期内的收益刚够偿还本息，因此</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DCFRR</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表示该工程项目的借贷资金所能负担的最高利率。</a:t>
            </a:r>
            <a:endPar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l"/>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动态还本期</a:t>
            </a:r>
            <a:endParaRPr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定义：以投资开始的年份为基准，将各现金流通乘以折现因子得到折现现金流通量，然后按还本期的定义计算得到的值就为动态还本期。</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8E0E9E31-D62D-4A38-BE7B-B0795F257DEB}"/>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480359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FDC05C7E-CF6E-4541-9AA3-791AEF8F15FE}"/>
              </a:ext>
            </a:extLst>
          </p:cNvPr>
          <p:cNvSpPr txBox="1">
            <a:spLocks noChangeArrowheads="1"/>
          </p:cNvSpPr>
          <p:nvPr/>
        </p:nvSpPr>
        <p:spPr bwMode="auto">
          <a:xfrm>
            <a:off x="0" y="980728"/>
            <a:ext cx="9036496" cy="521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342900" indent="-342900" algn="just" eaLnBrk="1" hangingPunct="1">
              <a:lnSpc>
                <a:spcPct val="125000"/>
              </a:lnSpc>
              <a:spcBef>
                <a:spcPts val="0"/>
              </a:spcBef>
              <a:buFont typeface="Wingdings" panose="05000000000000000000" pitchFamily="2" charset="2"/>
              <a:buChar char="p"/>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动态评价法</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动态还本期</a:t>
            </a: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：某石油化工厂拟建一个年产</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5</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万吨的乙苯装置，装置的固定资本为</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3,000</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万元，建设期为</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2</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年</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建设开始时支出</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1500</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万元，第二年初支出</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1500</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万元，于投产时投入流动资金</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500</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万元，一投产就满负荷运转并达到各种经济指标。每吨产品销售成本为</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2000</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元，销售价为</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2600</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元，增值税每吨产品</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135</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元，所得税率为</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33%</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，折现率为</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15%</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，折旧率为</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10%</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，装置寿命为</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15</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年。试按以下评价准则计算其投资效益指标。</a:t>
            </a:r>
          </a:p>
          <a:p>
            <a:pPr algn="just" eaLnBrk="1" hangingPunct="1">
              <a:lnSpc>
                <a:spcPct val="125000"/>
              </a:lnSpc>
              <a:spcBef>
                <a:spcPts val="0"/>
              </a:spcBef>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1</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ROI          </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2</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）静态还本期            （</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3</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）累计现金位值      （</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4</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NPV</a:t>
            </a:r>
          </a:p>
          <a:p>
            <a:pPr algn="just" eaLnBrk="1" hangingPunct="1">
              <a:lnSpc>
                <a:spcPct val="125000"/>
              </a:lnSpc>
              <a:spcBef>
                <a:spcPts val="0"/>
              </a:spcBef>
            </a:pP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(5)   NPVR        (6)</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动态还本期              （</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7</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DCFRR</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166FE318-7145-440F-B45F-64ED94824ECA}"/>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74794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EF58D840-E138-49C7-A9BC-377C93284211}"/>
              </a:ext>
            </a:extLst>
          </p:cNvPr>
          <p:cNvSpPr txBox="1">
            <a:spLocks noChangeArrowheads="1"/>
          </p:cNvSpPr>
          <p:nvPr/>
        </p:nvSpPr>
        <p:spPr bwMode="auto">
          <a:xfrm>
            <a:off x="0" y="980728"/>
            <a:ext cx="9036496" cy="1665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342900" indent="-342900" algn="just" eaLnBrk="1" hangingPunct="1">
              <a:lnSpc>
                <a:spcPct val="125000"/>
              </a:lnSpc>
              <a:spcBef>
                <a:spcPts val="0"/>
              </a:spcBef>
              <a:buFont typeface="Wingdings" panose="05000000000000000000" pitchFamily="2" charset="2"/>
              <a:buChar char="p"/>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动态评价法</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动态还本期</a:t>
            </a: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kumimoji="1"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解</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1</a:t>
            </a: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计算投产后的净利和现金流通量</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664AC4FD-6BE2-4865-AFD4-DFE1767CF62C}"/>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4" name="Group 2">
            <a:extLst>
              <a:ext uri="{FF2B5EF4-FFF2-40B4-BE49-F238E27FC236}">
                <a16:creationId xmlns:a16="http://schemas.microsoft.com/office/drawing/2014/main" id="{97DC7AF9-43F7-4449-846A-45892CF40E73}"/>
              </a:ext>
            </a:extLst>
          </p:cNvPr>
          <p:cNvGraphicFramePr>
            <a:graphicFrameLocks noGrp="1"/>
          </p:cNvGraphicFramePr>
          <p:nvPr>
            <p:extLst>
              <p:ext uri="{D42A27DB-BD31-4B8C-83A1-F6EECF244321}">
                <p14:modId xmlns:p14="http://schemas.microsoft.com/office/powerpoint/2010/main" val="3199681027"/>
              </p:ext>
            </p:extLst>
          </p:nvPr>
        </p:nvGraphicFramePr>
        <p:xfrm>
          <a:off x="251520" y="2599137"/>
          <a:ext cx="8640961" cy="3878521"/>
        </p:xfrm>
        <a:graphic>
          <a:graphicData uri="http://schemas.openxmlformats.org/drawingml/2006/table">
            <a:tbl>
              <a:tblPr/>
              <a:tblGrid>
                <a:gridCol w="1050117">
                  <a:extLst>
                    <a:ext uri="{9D8B030D-6E8A-4147-A177-3AD203B41FA5}">
                      <a16:colId xmlns:a16="http://schemas.microsoft.com/office/drawing/2014/main" val="20000"/>
                    </a:ext>
                  </a:extLst>
                </a:gridCol>
                <a:gridCol w="1857049">
                  <a:extLst>
                    <a:ext uri="{9D8B030D-6E8A-4147-A177-3AD203B41FA5}">
                      <a16:colId xmlns:a16="http://schemas.microsoft.com/office/drawing/2014/main" val="20001"/>
                    </a:ext>
                  </a:extLst>
                </a:gridCol>
                <a:gridCol w="2987700">
                  <a:extLst>
                    <a:ext uri="{9D8B030D-6E8A-4147-A177-3AD203B41FA5}">
                      <a16:colId xmlns:a16="http://schemas.microsoft.com/office/drawing/2014/main" val="20002"/>
                    </a:ext>
                  </a:extLst>
                </a:gridCol>
                <a:gridCol w="2746095">
                  <a:extLst>
                    <a:ext uri="{9D8B030D-6E8A-4147-A177-3AD203B41FA5}">
                      <a16:colId xmlns:a16="http://schemas.microsoft.com/office/drawing/2014/main" val="20003"/>
                    </a:ext>
                  </a:extLst>
                </a:gridCol>
              </a:tblGrid>
              <a:tr h="3377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序号</a:t>
                      </a:r>
                    </a:p>
                  </a:txBody>
                  <a:tcPr anchor="ctr" anchorCtr="1" horzOverflow="overflow">
                    <a:lnL>
                      <a:noFill/>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项目</a:t>
                      </a:r>
                    </a:p>
                  </a:txBody>
                  <a:tcPr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计算</a:t>
                      </a:r>
                    </a:p>
                  </a:txBody>
                  <a:tcPr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数值（万元）</a:t>
                      </a:r>
                    </a:p>
                  </a:txBody>
                  <a:tcPr anchor="ctr" anchorCtr="1" horzOverflow="overflow">
                    <a:lnL w="12700" cap="flat" cmpd="sng" algn="ctr">
                      <a:no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25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a:t>
                      </a:r>
                    </a:p>
                  </a:txBody>
                  <a:tcPr anchor="ctr" anchorCtr="1" horzOverflow="overflow">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销售收入</a:t>
                      </a:r>
                    </a:p>
                  </a:txBody>
                  <a:tcPr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2600×50000</a:t>
                      </a:r>
                    </a:p>
                  </a:txBody>
                  <a:tcPr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13000(13000)</a:t>
                      </a:r>
                    </a:p>
                  </a:txBody>
                  <a:tcPr anchor="ctr" anchorCtr="1" horzOverflow="overflow">
                    <a:lnL w="1270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77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a:t>
                      </a:r>
                    </a:p>
                  </a:txBody>
                  <a:tcPr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销售成本</a:t>
                      </a:r>
                    </a:p>
                  </a:txBody>
                  <a:tcPr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2000 ×50000</a:t>
                      </a:r>
                    </a:p>
                  </a:txBody>
                  <a:tcPr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10000(9700)</a:t>
                      </a:r>
                    </a:p>
                  </a:txBody>
                  <a:tcPr anchor="ctr" anchorCtr="1"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77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3</a:t>
                      </a:r>
                    </a:p>
                  </a:txBody>
                  <a:tcPr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经营收入</a:t>
                      </a:r>
                    </a:p>
                  </a:txBody>
                  <a:tcPr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(1)-(2)</a:t>
                      </a:r>
                    </a:p>
                  </a:txBody>
                  <a:tcPr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3000(3300)</a:t>
                      </a:r>
                    </a:p>
                  </a:txBody>
                  <a:tcPr anchor="ctr" anchorCtr="1"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988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4</a:t>
                      </a:r>
                    </a:p>
                  </a:txBody>
                  <a:tcPr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折旧</a:t>
                      </a:r>
                    </a:p>
                  </a:txBody>
                  <a:tcPr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30,000,000÷10</a:t>
                      </a:r>
                    </a:p>
                  </a:txBody>
                  <a:tcPr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300(0)</a:t>
                      </a:r>
                    </a:p>
                  </a:txBody>
                  <a:tcPr anchor="ctr" anchorCtr="1"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25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5</a:t>
                      </a:r>
                    </a:p>
                  </a:txBody>
                  <a:tcPr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增值税</a:t>
                      </a:r>
                    </a:p>
                  </a:txBody>
                  <a:tcPr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135 × 50000</a:t>
                      </a:r>
                    </a:p>
                  </a:txBody>
                  <a:tcPr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675(675)</a:t>
                      </a:r>
                    </a:p>
                  </a:txBody>
                  <a:tcPr anchor="ctr" anchorCtr="1"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77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6</a:t>
                      </a:r>
                    </a:p>
                  </a:txBody>
                  <a:tcPr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销售利润</a:t>
                      </a:r>
                    </a:p>
                  </a:txBody>
                  <a:tcPr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(3)-(5)</a:t>
                      </a:r>
                    </a:p>
                  </a:txBody>
                  <a:tcPr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2325(2625)</a:t>
                      </a:r>
                    </a:p>
                  </a:txBody>
                  <a:tcPr anchor="ctr" anchorCtr="1"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77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7</a:t>
                      </a:r>
                    </a:p>
                  </a:txBody>
                  <a:tcPr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所得税</a:t>
                      </a:r>
                    </a:p>
                  </a:txBody>
                  <a:tcPr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(6) ×0.33</a:t>
                      </a:r>
                    </a:p>
                  </a:txBody>
                  <a:tcPr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767(866)</a:t>
                      </a:r>
                    </a:p>
                  </a:txBody>
                  <a:tcPr anchor="ctr" anchorCtr="1"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77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8</a:t>
                      </a:r>
                    </a:p>
                  </a:txBody>
                  <a:tcPr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净利</a:t>
                      </a:r>
                    </a:p>
                  </a:txBody>
                  <a:tcPr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(6)-(7)</a:t>
                      </a:r>
                    </a:p>
                  </a:txBody>
                  <a:tcPr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1558(1759)</a:t>
                      </a:r>
                    </a:p>
                  </a:txBody>
                  <a:tcPr anchor="ctr" anchorCtr="1"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625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9</a:t>
                      </a:r>
                    </a:p>
                  </a:txBody>
                  <a:tcPr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净利</a:t>
                      </a:r>
                      <a:r>
                        <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折旧</a:t>
                      </a:r>
                    </a:p>
                  </a:txBody>
                  <a:tcPr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(8)+(4)</a:t>
                      </a:r>
                    </a:p>
                  </a:txBody>
                  <a:tcPr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1858(1759)</a:t>
                      </a:r>
                    </a:p>
                  </a:txBody>
                  <a:tcPr anchor="ctr" anchorCtr="1"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365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10</a:t>
                      </a:r>
                    </a:p>
                  </a:txBody>
                  <a:tcPr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净利</a:t>
                      </a: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税金</a:t>
                      </a:r>
                    </a:p>
                  </a:txBody>
                  <a:tcPr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(8)+(7)</a:t>
                      </a:r>
                    </a:p>
                  </a:txBody>
                  <a:tcPr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2325(2625)</a:t>
                      </a:r>
                    </a:p>
                  </a:txBody>
                  <a:tcPr anchor="ctr" anchorCtr="1"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6" name="文本框 5">
            <a:extLst>
              <a:ext uri="{FF2B5EF4-FFF2-40B4-BE49-F238E27FC236}">
                <a16:creationId xmlns:a16="http://schemas.microsoft.com/office/drawing/2014/main" id="{67332252-729A-45DC-B2EC-C174D7C24963}"/>
              </a:ext>
            </a:extLst>
          </p:cNvPr>
          <p:cNvSpPr txBox="1"/>
          <p:nvPr/>
        </p:nvSpPr>
        <p:spPr>
          <a:xfrm>
            <a:off x="0" y="6478413"/>
            <a:ext cx="9036496" cy="406971"/>
          </a:xfrm>
          <a:prstGeom prst="rect">
            <a:avLst/>
          </a:prstGeom>
          <a:noFill/>
        </p:spPr>
        <p:txBody>
          <a:bodyPr wrap="square">
            <a:spAutoFit/>
          </a:bodyPr>
          <a:lstStyle/>
          <a:p>
            <a:pPr eaLnBrk="1" hangingPunct="1">
              <a:lnSpc>
                <a:spcPct val="125000"/>
              </a:lnSpc>
              <a:spcBef>
                <a:spcPct val="50000"/>
              </a:spcBef>
            </a:pPr>
            <a:r>
              <a:rPr kumimoji="1" lang="zh-CN" altLang="en-US"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注</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：括号内为</a:t>
            </a:r>
            <a:r>
              <a:rPr kumimoji="1" lang="en-US" altLang="zh-CN" sz="1800" b="1" dirty="0">
                <a:latin typeface="微软雅黑" panose="020B0503020204020204" pitchFamily="34" charset="-122"/>
                <a:ea typeface="微软雅黑" panose="020B0503020204020204" pitchFamily="34" charset="-122"/>
                <a:sym typeface="微软雅黑" panose="020B0503020204020204" pitchFamily="34" charset="-122"/>
              </a:rPr>
              <a:t>10</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年后折旧完毕后的数字</a:t>
            </a:r>
          </a:p>
        </p:txBody>
      </p:sp>
    </p:spTree>
    <p:extLst>
      <p:ext uri="{BB962C8B-B14F-4D97-AF65-F5344CB8AC3E}">
        <p14:creationId xmlns:p14="http://schemas.microsoft.com/office/powerpoint/2010/main" val="437607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5F8F0A4-CBE1-485F-9A05-FFFB38E3E800}"/>
              </a:ext>
            </a:extLst>
          </p:cNvPr>
          <p:cNvSpPr txBox="1">
            <a:spLocks noChangeArrowheads="1"/>
          </p:cNvSpPr>
          <p:nvPr/>
        </p:nvSpPr>
        <p:spPr bwMode="auto">
          <a:xfrm>
            <a:off x="0" y="980728"/>
            <a:ext cx="9036496" cy="2127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342900" indent="-342900" algn="just" eaLnBrk="1" hangingPunct="1">
              <a:lnSpc>
                <a:spcPct val="125000"/>
              </a:lnSpc>
              <a:spcBef>
                <a:spcPts val="0"/>
              </a:spcBef>
              <a:buFont typeface="Wingdings" panose="05000000000000000000" pitchFamily="2" charset="2"/>
              <a:buChar char="p"/>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动态评价法</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动态还本期</a:t>
            </a: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kumimoji="1"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解</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列出各年度的现金流通，折现率为</a:t>
            </a:r>
            <a:r>
              <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rPr>
              <a:t>15%</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时的折现现金流通量及各自的累计量。</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B93CB734-5017-4FE6-B8FF-5FA1F2941C66}"/>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6220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72CD950-13DE-69D0-718A-0F3E378E62C9}"/>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建设项目投资估算</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Rectangle 3">
            <a:extLst>
              <a:ext uri="{FF2B5EF4-FFF2-40B4-BE49-F238E27FC236}">
                <a16:creationId xmlns:a16="http://schemas.microsoft.com/office/drawing/2014/main" id="{E82B9A74-8FE9-B6FF-2C8F-68145A1AE307}"/>
              </a:ext>
            </a:extLst>
          </p:cNvPr>
          <p:cNvSpPr txBox="1">
            <a:spLocks noChangeArrowheads="1"/>
          </p:cNvSpPr>
          <p:nvPr/>
        </p:nvSpPr>
        <p:spPr>
          <a:xfrm>
            <a:off x="0" y="980728"/>
            <a:ext cx="9036496" cy="5760640"/>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eaLnBrk="1" hangingPunct="1">
              <a:lnSpc>
                <a:spcPct val="125000"/>
              </a:lnSpc>
              <a:spcBef>
                <a:spcPts val="0"/>
              </a:spcBef>
              <a:buFont typeface="Wingdings" panose="05000000000000000000" pitchFamily="2" charset="2"/>
              <a:buChar char="p"/>
            </a:pPr>
            <a:r>
              <a:rPr kumimoji="0" lang="en-US" altLang="zh-CN" kern="0" dirty="0">
                <a:solidFill>
                  <a:srgbClr val="C00000"/>
                </a:solidFill>
                <a:sym typeface="微软雅黑" panose="020B0503020204020204" pitchFamily="34" charset="-122"/>
              </a:rPr>
              <a:t> </a:t>
            </a:r>
            <a:r>
              <a:rPr kumimoji="0" lang="zh-CN" altLang="en-US" kern="0" dirty="0">
                <a:solidFill>
                  <a:srgbClr val="C00000"/>
                </a:solidFill>
                <a:sym typeface="微软雅黑" panose="020B0503020204020204" pitchFamily="34" charset="-122"/>
              </a:rPr>
              <a:t>建设项目投资</a:t>
            </a:r>
          </a:p>
          <a:p>
            <a:pPr algn="ctr" eaLnBrk="1" hangingPunct="1">
              <a:lnSpc>
                <a:spcPct val="125000"/>
              </a:lnSpc>
              <a:spcBef>
                <a:spcPts val="0"/>
              </a:spcBef>
              <a:buFont typeface="Wingdings" panose="05000000000000000000" pitchFamily="2" charset="2"/>
              <a:buNone/>
            </a:pPr>
            <a:r>
              <a:rPr kumimoji="0" lang="zh-CN" altLang="en-US" sz="2200" kern="0" dirty="0">
                <a:solidFill>
                  <a:srgbClr val="2727FF"/>
                </a:solidFill>
                <a:sym typeface="微软雅黑" panose="020B0503020204020204" pitchFamily="34" charset="-122"/>
              </a:rPr>
              <a:t>建设项目总投资</a:t>
            </a:r>
            <a:r>
              <a:rPr kumimoji="0" lang="en-US" altLang="zh-CN" sz="2200" kern="0" dirty="0">
                <a:solidFill>
                  <a:srgbClr val="2727FF"/>
                </a:solidFill>
                <a:sym typeface="微软雅黑" panose="020B0503020204020204" pitchFamily="34" charset="-122"/>
              </a:rPr>
              <a:t>=</a:t>
            </a:r>
            <a:r>
              <a:rPr kumimoji="0" lang="zh-CN" altLang="en-US" sz="2200" kern="0" dirty="0">
                <a:solidFill>
                  <a:srgbClr val="2727FF"/>
                </a:solidFill>
                <a:sym typeface="微软雅黑" panose="020B0503020204020204" pitchFamily="34" charset="-122"/>
              </a:rPr>
              <a:t>固定资产投资</a:t>
            </a:r>
            <a:r>
              <a:rPr kumimoji="0" lang="en-US" altLang="zh-CN" sz="2200" kern="0" dirty="0">
                <a:solidFill>
                  <a:srgbClr val="2727FF"/>
                </a:solidFill>
                <a:sym typeface="微软雅黑" panose="020B0503020204020204" pitchFamily="34" charset="-122"/>
              </a:rPr>
              <a:t>+</a:t>
            </a:r>
            <a:r>
              <a:rPr kumimoji="0" lang="zh-CN" altLang="en-US" sz="2200" kern="0" dirty="0">
                <a:solidFill>
                  <a:srgbClr val="2727FF"/>
                </a:solidFill>
                <a:sym typeface="微软雅黑" panose="020B0503020204020204" pitchFamily="34" charset="-122"/>
              </a:rPr>
              <a:t>流动资金</a:t>
            </a:r>
          </a:p>
          <a:p>
            <a:pPr eaLnBrk="1" hangingPunct="1">
              <a:lnSpc>
                <a:spcPct val="125000"/>
              </a:lnSpc>
              <a:spcBef>
                <a:spcPts val="0"/>
              </a:spcBef>
              <a:buFont typeface="Wingdings" panose="05000000000000000000" pitchFamily="2" charset="2"/>
              <a:buNone/>
            </a:pPr>
            <a:r>
              <a:rPr kumimoji="0" lang="zh-CN" altLang="en-US" sz="2200" kern="0" dirty="0">
                <a:solidFill>
                  <a:schemeClr val="tx1"/>
                </a:solidFill>
                <a:sym typeface="微软雅黑" panose="020B0503020204020204" pitchFamily="34" charset="-122"/>
              </a:rPr>
              <a:t>        固定资产投资包括：建设投资、建设期利息、固定资产投资方向税</a:t>
            </a:r>
          </a:p>
          <a:p>
            <a:pPr eaLnBrk="1" hangingPunct="1">
              <a:lnSpc>
                <a:spcPct val="125000"/>
              </a:lnSpc>
              <a:spcBef>
                <a:spcPts val="0"/>
              </a:spcBef>
            </a:pPr>
            <a:r>
              <a:rPr kumimoji="0" lang="zh-CN" altLang="en-US" sz="2200" kern="0" dirty="0">
                <a:solidFill>
                  <a:srgbClr val="2727FF"/>
                </a:solidFill>
                <a:sym typeface="微软雅黑" panose="020B0503020204020204" pitchFamily="34" charset="-122"/>
              </a:rPr>
              <a:t>建设投资：</a:t>
            </a:r>
            <a:r>
              <a:rPr kumimoji="0" lang="zh-CN" altLang="en-US" sz="2200" kern="0" dirty="0">
                <a:solidFill>
                  <a:schemeClr val="tx1"/>
                </a:solidFill>
                <a:sym typeface="微软雅黑" panose="020B0503020204020204" pitchFamily="34" charset="-122"/>
              </a:rPr>
              <a:t>（包括固定资产、无形资产、递延资产及预备费）</a:t>
            </a:r>
          </a:p>
          <a:p>
            <a:pPr lvl="1" eaLnBrk="1" hangingPunct="1">
              <a:lnSpc>
                <a:spcPct val="125000"/>
              </a:lnSpc>
              <a:spcBef>
                <a:spcPts val="0"/>
              </a:spcBef>
              <a:buFont typeface="Wingdings" panose="05000000000000000000" pitchFamily="2" charset="2"/>
              <a:buChar char="Ø"/>
            </a:pPr>
            <a:r>
              <a:rPr kumimoji="0" lang="zh-CN" altLang="en-US" sz="2200" kern="0" dirty="0">
                <a:solidFill>
                  <a:schemeClr val="tx1"/>
                </a:solidFill>
                <a:sym typeface="微软雅黑" panose="020B0503020204020204" pitchFamily="34" charset="-122"/>
              </a:rPr>
              <a:t>固定资产：使用期限超过一年，单位价值在规定标准以上，并且在使用过程中保持原有物质形态的资产。如建筑物、机器设备、运输设备、工具、器具等。</a:t>
            </a:r>
            <a:endParaRPr kumimoji="0" lang="en-US" altLang="zh-CN" sz="2200" kern="0" dirty="0">
              <a:solidFill>
                <a:schemeClr val="tx1"/>
              </a:solidFill>
              <a:sym typeface="微软雅黑" panose="020B0503020204020204" pitchFamily="34" charset="-122"/>
            </a:endParaRPr>
          </a:p>
          <a:p>
            <a:pPr lvl="1" eaLnBrk="1" hangingPunct="1">
              <a:lnSpc>
                <a:spcPct val="125000"/>
              </a:lnSpc>
              <a:spcBef>
                <a:spcPts val="0"/>
              </a:spcBef>
              <a:buFont typeface="Wingdings" panose="05000000000000000000" pitchFamily="2" charset="2"/>
              <a:buChar char="Ø"/>
            </a:pPr>
            <a:r>
              <a:rPr kumimoji="1" lang="en-US" altLang="zh-CN" sz="2200" b="1" dirty="0">
                <a:solidFill>
                  <a:schemeClr val="tx1"/>
                </a:solidFill>
                <a:sym typeface="微软雅黑" panose="020B0503020204020204" pitchFamily="34" charset="-122"/>
              </a:rPr>
              <a:t> </a:t>
            </a:r>
            <a:r>
              <a:rPr kumimoji="1" lang="zh-CN" altLang="en-US" sz="2200" b="1" dirty="0">
                <a:solidFill>
                  <a:schemeClr val="tx1"/>
                </a:solidFill>
                <a:sym typeface="微软雅黑" panose="020B0503020204020204" pitchFamily="34" charset="-122"/>
              </a:rPr>
              <a:t>无形资产：长期使用，但没有实物形态的资产。如专利权、商标权、技术转让费、设计费、土地使用费、商誉。</a:t>
            </a:r>
            <a:endParaRPr kumimoji="1" lang="en-US" altLang="zh-CN" sz="2200" b="1" dirty="0">
              <a:solidFill>
                <a:schemeClr val="tx1"/>
              </a:solidFill>
              <a:sym typeface="微软雅黑" panose="020B0503020204020204" pitchFamily="34" charset="-122"/>
            </a:endParaRPr>
          </a:p>
          <a:p>
            <a:pPr lvl="1" eaLnBrk="1" hangingPunct="1">
              <a:lnSpc>
                <a:spcPct val="125000"/>
              </a:lnSpc>
              <a:spcBef>
                <a:spcPts val="0"/>
              </a:spcBef>
              <a:buFont typeface="Wingdings" panose="05000000000000000000" pitchFamily="2" charset="2"/>
              <a:buChar char="Ø"/>
            </a:pPr>
            <a:r>
              <a:rPr kumimoji="1" lang="zh-CN" altLang="en-US" sz="2200" b="1" dirty="0">
                <a:solidFill>
                  <a:schemeClr val="tx1"/>
                </a:solidFill>
                <a:sym typeface="微软雅黑" panose="020B0503020204020204" pitchFamily="34" charset="-122"/>
              </a:rPr>
              <a:t>递延资产：指不能全部计入当年损益，应当在以后年度内分期摊销的各项费用。如开办费。</a:t>
            </a:r>
            <a:endParaRPr kumimoji="0" lang="zh-CN" altLang="en-US" sz="2600" kern="0" dirty="0">
              <a:solidFill>
                <a:schemeClr val="tx1"/>
              </a:solidFill>
              <a:sym typeface="微软雅黑" panose="020B0503020204020204" pitchFamily="34" charset="-122"/>
            </a:endParaRPr>
          </a:p>
        </p:txBody>
      </p:sp>
    </p:spTree>
    <p:extLst>
      <p:ext uri="{BB962C8B-B14F-4D97-AF65-F5344CB8AC3E}">
        <p14:creationId xmlns:p14="http://schemas.microsoft.com/office/powerpoint/2010/main" val="2483957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8FEF295-32A2-402D-B026-A88E52571A30}"/>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5" name="Group 2">
            <a:extLst>
              <a:ext uri="{FF2B5EF4-FFF2-40B4-BE49-F238E27FC236}">
                <a16:creationId xmlns:a16="http://schemas.microsoft.com/office/drawing/2014/main" id="{B7AC5746-8DB6-4BB5-BD2D-2E62456016A6}"/>
              </a:ext>
            </a:extLst>
          </p:cNvPr>
          <p:cNvGraphicFramePr>
            <a:graphicFrameLocks noGrp="1"/>
          </p:cNvGraphicFramePr>
          <p:nvPr>
            <p:extLst>
              <p:ext uri="{D42A27DB-BD31-4B8C-83A1-F6EECF244321}">
                <p14:modId xmlns:p14="http://schemas.microsoft.com/office/powerpoint/2010/main" val="631651229"/>
              </p:ext>
            </p:extLst>
          </p:nvPr>
        </p:nvGraphicFramePr>
        <p:xfrm>
          <a:off x="179512" y="1022096"/>
          <a:ext cx="8856984" cy="5791280"/>
        </p:xfrm>
        <a:graphic>
          <a:graphicData uri="http://schemas.openxmlformats.org/drawingml/2006/table">
            <a:tbl>
              <a:tblPr/>
              <a:tblGrid>
                <a:gridCol w="1100760">
                  <a:extLst>
                    <a:ext uri="{9D8B030D-6E8A-4147-A177-3AD203B41FA5}">
                      <a16:colId xmlns:a16="http://schemas.microsoft.com/office/drawing/2014/main" val="20000"/>
                    </a:ext>
                  </a:extLst>
                </a:gridCol>
                <a:gridCol w="1644777">
                  <a:extLst>
                    <a:ext uri="{9D8B030D-6E8A-4147-A177-3AD203B41FA5}">
                      <a16:colId xmlns:a16="http://schemas.microsoft.com/office/drawing/2014/main" val="20001"/>
                    </a:ext>
                  </a:extLst>
                </a:gridCol>
                <a:gridCol w="1565243">
                  <a:extLst>
                    <a:ext uri="{9D8B030D-6E8A-4147-A177-3AD203B41FA5}">
                      <a16:colId xmlns:a16="http://schemas.microsoft.com/office/drawing/2014/main" val="20002"/>
                    </a:ext>
                  </a:extLst>
                </a:gridCol>
                <a:gridCol w="1644777">
                  <a:extLst>
                    <a:ext uri="{9D8B030D-6E8A-4147-A177-3AD203B41FA5}">
                      <a16:colId xmlns:a16="http://schemas.microsoft.com/office/drawing/2014/main" val="20003"/>
                    </a:ext>
                  </a:extLst>
                </a:gridCol>
                <a:gridCol w="1358145">
                  <a:extLst>
                    <a:ext uri="{9D8B030D-6E8A-4147-A177-3AD203B41FA5}">
                      <a16:colId xmlns:a16="http://schemas.microsoft.com/office/drawing/2014/main" val="20004"/>
                    </a:ext>
                  </a:extLst>
                </a:gridCol>
                <a:gridCol w="1543282">
                  <a:extLst>
                    <a:ext uri="{9D8B030D-6E8A-4147-A177-3AD203B41FA5}">
                      <a16:colId xmlns:a16="http://schemas.microsoft.com/office/drawing/2014/main" val="20005"/>
                    </a:ext>
                  </a:extLst>
                </a:gridCol>
              </a:tblGrid>
              <a:tr h="284479">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年度</a:t>
                      </a:r>
                    </a:p>
                  </a:txBody>
                  <a:tcPr marT="45722" marB="45722" anchor="ctr" horzOverflow="overflow">
                    <a:lnL>
                      <a:noFill/>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现金流通</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折现因子</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折现现金流通</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累计现金流通</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累计折现现金流通</a:t>
                      </a:r>
                    </a:p>
                  </a:txBody>
                  <a:tcPr marT="45722" marB="45722" anchor="ctr" horzOverflow="overflow">
                    <a:lnL w="12700" cap="flat" cmpd="sng" algn="ctr">
                      <a:no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773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a:t>
                      </a:r>
                    </a:p>
                  </a:txBody>
                  <a:tcPr marT="45722" marB="45722" anchor="ctr" horzOverflow="overflow">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-1500</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1.350</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-2025</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-1500</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-2025</a:t>
                      </a:r>
                    </a:p>
                  </a:txBody>
                  <a:tcPr marT="45722" marB="45722" anchor="ctr" horzOverflow="overflow">
                    <a:lnL w="1270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7734">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a:t>
                      </a:r>
                    </a:p>
                  </a:txBody>
                  <a:tcPr marT="45722" marB="45722"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-1500</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1.162</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-1743</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-3000</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-3768</a:t>
                      </a:r>
                    </a:p>
                  </a:txBody>
                  <a:tcPr marT="45722" marB="45722"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7734">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a:t>
                      </a:r>
                    </a:p>
                  </a:txBody>
                  <a:tcPr marT="45722" marB="45722"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-500</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-500</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-3500</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-4268</a:t>
                      </a:r>
                    </a:p>
                  </a:txBody>
                  <a:tcPr marT="45722" marB="45722"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7734">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0~1</a:t>
                      </a:r>
                    </a:p>
                  </a:txBody>
                  <a:tcPr marT="45722" marB="45722"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1558</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0.9286</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1447</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-1942</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-2821</a:t>
                      </a:r>
                    </a:p>
                  </a:txBody>
                  <a:tcPr marT="45722" marB="45722"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7734">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1~2</a:t>
                      </a:r>
                    </a:p>
                  </a:txBody>
                  <a:tcPr marT="45722" marB="45722"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1558</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0.7993</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1245</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-384</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-1576</a:t>
                      </a:r>
                    </a:p>
                  </a:txBody>
                  <a:tcPr marT="45722" marB="45722"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7734">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2~3</a:t>
                      </a:r>
                    </a:p>
                  </a:txBody>
                  <a:tcPr marT="45722" marB="45722"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1558</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0.6879</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1072</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1174</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-504</a:t>
                      </a:r>
                    </a:p>
                  </a:txBody>
                  <a:tcPr marT="45722" marB="45722"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7734">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3~4</a:t>
                      </a:r>
                    </a:p>
                  </a:txBody>
                  <a:tcPr marT="45722" marB="45722"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1558</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0.5921</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922</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2732</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418</a:t>
                      </a:r>
                    </a:p>
                  </a:txBody>
                  <a:tcPr marT="45722" marB="45722"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7734">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4~5</a:t>
                      </a:r>
                    </a:p>
                  </a:txBody>
                  <a:tcPr marT="45722" marB="45722"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1558</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0.5096</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794</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4290</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1212</a:t>
                      </a:r>
                    </a:p>
                  </a:txBody>
                  <a:tcPr marT="45722" marB="45722"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7734">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5~6</a:t>
                      </a:r>
                    </a:p>
                  </a:txBody>
                  <a:tcPr marT="45722" marB="45722"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1558</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0.4386</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683</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5848</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1895</a:t>
                      </a:r>
                    </a:p>
                  </a:txBody>
                  <a:tcPr marT="45722" marB="45722"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7734">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6~7</a:t>
                      </a:r>
                    </a:p>
                  </a:txBody>
                  <a:tcPr marT="45722" marB="45722"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1558</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0.3775</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588</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7406</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2483</a:t>
                      </a:r>
                    </a:p>
                  </a:txBody>
                  <a:tcPr marT="45722" marB="45722"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7734">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7~8</a:t>
                      </a:r>
                    </a:p>
                  </a:txBody>
                  <a:tcPr marT="45722" marB="45722"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1558</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0.3250</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506</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8964</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2989</a:t>
                      </a:r>
                    </a:p>
                  </a:txBody>
                  <a:tcPr marT="45722" marB="45722"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7734">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8~9</a:t>
                      </a:r>
                    </a:p>
                  </a:txBody>
                  <a:tcPr marT="45722" marB="45722"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1558</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0.2797</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436</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10522</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3425</a:t>
                      </a:r>
                    </a:p>
                  </a:txBody>
                  <a:tcPr marT="45722" marB="45722"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7734">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9~10</a:t>
                      </a:r>
                    </a:p>
                  </a:txBody>
                  <a:tcPr marT="45722" marB="45722"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1558</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0.2407</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375</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12080</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3800</a:t>
                      </a:r>
                    </a:p>
                  </a:txBody>
                  <a:tcPr marT="45722" marB="45722"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7734">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10~11</a:t>
                      </a:r>
                    </a:p>
                  </a:txBody>
                  <a:tcPr marT="45722" marB="45722"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1759</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0.2072</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323</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13839</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4123</a:t>
                      </a:r>
                    </a:p>
                  </a:txBody>
                  <a:tcPr marT="45722" marB="45722"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77734">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11~12</a:t>
                      </a:r>
                    </a:p>
                  </a:txBody>
                  <a:tcPr marT="45722" marB="45722"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1759</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0.1783</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278</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15598</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4401</a:t>
                      </a:r>
                    </a:p>
                  </a:txBody>
                  <a:tcPr marT="45722" marB="45722"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77734">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12~13</a:t>
                      </a:r>
                    </a:p>
                  </a:txBody>
                  <a:tcPr marT="45722" marB="45722"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1759</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0.1535</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239</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17357</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4640</a:t>
                      </a:r>
                    </a:p>
                  </a:txBody>
                  <a:tcPr marT="45722" marB="45722"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77734">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13~14</a:t>
                      </a:r>
                    </a:p>
                  </a:txBody>
                  <a:tcPr marT="45722" marB="45722"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1759</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0.1321</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206</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19116</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4846</a:t>
                      </a:r>
                    </a:p>
                  </a:txBody>
                  <a:tcPr marT="45722" marB="45722"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77734">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14~15</a:t>
                      </a:r>
                    </a:p>
                  </a:txBody>
                  <a:tcPr marT="45722" marB="45722"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1759</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0.1137</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177</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20875</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5023</a:t>
                      </a:r>
                    </a:p>
                  </a:txBody>
                  <a:tcPr marT="45722" marB="45722"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77734">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15</a:t>
                      </a:r>
                    </a:p>
                  </a:txBody>
                  <a:tcPr marT="45722" marB="45722"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500</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0.1054</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53</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21375</a:t>
                      </a:r>
                    </a:p>
                  </a:txBody>
                  <a:tcPr marT="45722" marB="4572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5076</a:t>
                      </a:r>
                    </a:p>
                  </a:txBody>
                  <a:tcPr marT="45722" marB="45722"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4259142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0E709822-BD42-4185-B6FA-789ED81888BA}"/>
              </a:ext>
            </a:extLst>
          </p:cNvPr>
          <p:cNvSpPr txBox="1">
            <a:spLocks noChangeArrowheads="1"/>
          </p:cNvSpPr>
          <p:nvPr/>
        </p:nvSpPr>
        <p:spPr bwMode="auto">
          <a:xfrm>
            <a:off x="0" y="980728"/>
            <a:ext cx="9036496" cy="5596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342900" indent="-342900" algn="just" eaLnBrk="1" hangingPunct="1">
              <a:lnSpc>
                <a:spcPct val="125000"/>
              </a:lnSpc>
              <a:spcBef>
                <a:spcPts val="0"/>
              </a:spcBef>
              <a:buFont typeface="Wingdings" panose="05000000000000000000" pitchFamily="2" charset="2"/>
              <a:buChar char="p"/>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动态评价法</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动态还本期</a:t>
            </a: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kumimoji="1"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解</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3</a:t>
            </a: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求解各种指标</a:t>
            </a:r>
            <a:endPar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ct val="50000"/>
              </a:spcBef>
              <a:buFont typeface="Wingdings" panose="05000000000000000000" pitchFamily="2" charset="2"/>
              <a:buChar char="Ø"/>
            </a:pPr>
            <a:r>
              <a:rPr kumimoji="1" lang="en-US" altLang="zh-CN" sz="20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ROI</a:t>
            </a:r>
          </a:p>
          <a:p>
            <a:pPr algn="just" eaLnBrk="1" hangingPunct="1">
              <a:lnSpc>
                <a:spcPct val="125000"/>
              </a:lnSpc>
              <a:spcBef>
                <a:spcPts val="0"/>
              </a:spcBef>
            </a:pPr>
            <a:r>
              <a:rPr kumimoji="1" lang="en-US" altLang="zh-CN" sz="18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总投资</a:t>
            </a:r>
            <a:r>
              <a:rPr kumimoji="1" lang="en-US" altLang="zh-CN" sz="18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固定资本</a:t>
            </a:r>
            <a:r>
              <a:rPr kumimoji="1" lang="en-US" altLang="zh-CN" sz="18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流动资本</a:t>
            </a:r>
            <a:r>
              <a:rPr kumimoji="1" lang="en-US" altLang="zh-CN" sz="18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建设期利息（按</a:t>
            </a:r>
            <a:r>
              <a:rPr kumimoji="1" lang="en-US" altLang="zh-CN" sz="1800" b="1" dirty="0">
                <a:latin typeface="微软雅黑" panose="020B0503020204020204" pitchFamily="34" charset="-122"/>
                <a:ea typeface="微软雅黑" panose="020B0503020204020204" pitchFamily="34" charset="-122"/>
                <a:sym typeface="微软雅黑" panose="020B0503020204020204" pitchFamily="34" charset="-122"/>
              </a:rPr>
              <a:t>15%</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计）</a:t>
            </a:r>
          </a:p>
          <a:p>
            <a:pPr algn="just" eaLnBrk="1" hangingPunct="1">
              <a:lnSpc>
                <a:spcPct val="125000"/>
              </a:lnSpc>
              <a:spcBef>
                <a:spcPts val="0"/>
              </a:spcBef>
            </a:pP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en-US" altLang="zh-CN" sz="1800" b="1" dirty="0">
                <a:latin typeface="微软雅黑" panose="020B0503020204020204" pitchFamily="34" charset="-122"/>
                <a:ea typeface="微软雅黑" panose="020B0503020204020204" pitchFamily="34" charset="-122"/>
                <a:sym typeface="微软雅黑" panose="020B0503020204020204" pitchFamily="34" charset="-122"/>
              </a:rPr>
              <a:t>=3000+500+1500 × 0.15×2+1500 ×0.15=4175</a:t>
            </a:r>
            <a:r>
              <a:rPr kumimoji="1"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万元</a:t>
            </a:r>
          </a:p>
          <a:p>
            <a:pPr algn="just" eaLnBrk="1" hangingPunct="1">
              <a:lnSpc>
                <a:spcPct val="125000"/>
              </a:lnSpc>
              <a:spcBef>
                <a:spcPts val="0"/>
              </a:spcBef>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投资利润率</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=1558/4175=37.3%</a:t>
            </a:r>
          </a:p>
          <a:p>
            <a:pPr algn="just" eaLnBrk="1" hangingPunct="1">
              <a:lnSpc>
                <a:spcPct val="125000"/>
              </a:lnSpc>
              <a:spcBef>
                <a:spcPts val="0"/>
              </a:spcBef>
            </a:pP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投资折旧率</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=1858/4175=44.5%</a:t>
            </a:r>
          </a:p>
          <a:p>
            <a:pPr algn="just" eaLnBrk="1" hangingPunct="1">
              <a:lnSpc>
                <a:spcPct val="125000"/>
              </a:lnSpc>
              <a:spcBef>
                <a:spcPts val="0"/>
              </a:spcBef>
            </a:pP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投资利税率</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=3000/4175=71.8%</a:t>
            </a:r>
          </a:p>
          <a:p>
            <a:pPr algn="just" eaLnBrk="1" hangingPunct="1">
              <a:lnSpc>
                <a:spcPct val="125000"/>
              </a:lnSpc>
              <a:spcBef>
                <a:spcPts val="0"/>
              </a:spcBef>
            </a:pP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静态还本期</a:t>
            </a:r>
          </a:p>
          <a:p>
            <a:pPr algn="just" eaLnBrk="1" hangingPunct="1">
              <a:lnSpc>
                <a:spcPct val="125000"/>
              </a:lnSpc>
              <a:spcBef>
                <a:spcPts val="0"/>
              </a:spcBef>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为投资利润折旧率的倒数   </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1/0.445=2.25</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年</a:t>
            </a:r>
          </a:p>
          <a:p>
            <a:pPr algn="just" eaLnBrk="1" hangingPunct="1">
              <a:lnSpc>
                <a:spcPct val="125000"/>
              </a:lnSpc>
              <a:spcBef>
                <a:spcPts val="0"/>
              </a:spcBef>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若从投资日开始算起，则还本期为  </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2+2.25=4.25</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年</a:t>
            </a:r>
            <a:endPar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累计现金位值 ：</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21375</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万元</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19BC40D1-C558-482B-8B1E-6C0C5E51E0BA}"/>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446440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2E632F76-0FEB-464E-B1B1-D3DBE89762E9}"/>
              </a:ext>
            </a:extLst>
          </p:cNvPr>
          <p:cNvSpPr txBox="1">
            <a:spLocks noChangeArrowheads="1"/>
          </p:cNvSpPr>
          <p:nvPr/>
        </p:nvSpPr>
        <p:spPr bwMode="auto">
          <a:xfrm>
            <a:off x="0" y="980728"/>
            <a:ext cx="9036496" cy="5135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342900" indent="-342900" algn="just" eaLnBrk="1" hangingPunct="1">
              <a:lnSpc>
                <a:spcPct val="125000"/>
              </a:lnSpc>
              <a:spcBef>
                <a:spcPts val="0"/>
              </a:spcBef>
              <a:buFont typeface="Wingdings" panose="05000000000000000000" pitchFamily="2" charset="2"/>
              <a:buChar char="p"/>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动态评价法</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动态还本期</a:t>
            </a: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kumimoji="1"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解</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3</a:t>
            </a: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求解各种指标</a:t>
            </a:r>
            <a:endPar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Ø"/>
            </a:pPr>
            <a:r>
              <a:rPr kumimoji="1" lang="en-US" altLang="zh-CN" sz="20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NPV</a:t>
            </a:r>
          </a:p>
          <a:p>
            <a:pPr algn="just" eaLnBrk="1" hangingPunct="1">
              <a:lnSpc>
                <a:spcPct val="125000"/>
              </a:lnSpc>
              <a:spcBef>
                <a:spcPts val="0"/>
              </a:spcBef>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列表的</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NPV</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为</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5076</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万元，但该表的基准时间为投产时间，应改成投资时间，因此将</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5076</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除以折现因子。</a:t>
            </a:r>
          </a:p>
          <a:p>
            <a:pPr algn="just" eaLnBrk="1" hangingPunct="1">
              <a:lnSpc>
                <a:spcPct val="125000"/>
              </a:lnSpc>
              <a:spcBef>
                <a:spcPts val="0"/>
              </a:spcBef>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5076/1.350=3760</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万元</a:t>
            </a:r>
          </a:p>
          <a:p>
            <a:pPr marL="342900" indent="-342900" algn="just" eaLnBrk="1" hangingPunct="1">
              <a:lnSpc>
                <a:spcPct val="125000"/>
              </a:lnSpc>
              <a:spcBef>
                <a:spcPts val="0"/>
              </a:spcBef>
              <a:buFont typeface="Wingdings" panose="05000000000000000000" pitchFamily="2" charset="2"/>
              <a:buChar char="Ø"/>
            </a:pPr>
            <a:r>
              <a:rPr kumimoji="1" lang="en-US" altLang="zh-CN" sz="20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NPVR</a:t>
            </a:r>
          </a:p>
          <a:p>
            <a:pPr algn="just" eaLnBrk="1" hangingPunct="1">
              <a:lnSpc>
                <a:spcPct val="125000"/>
              </a:lnSpc>
              <a:spcBef>
                <a:spcPts val="0"/>
              </a:spcBef>
            </a:pP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5976/4268=1.19</a:t>
            </a:r>
          </a:p>
          <a:p>
            <a:pPr marL="342900" indent="-342900" algn="just" eaLnBrk="1" hangingPunct="1">
              <a:lnSpc>
                <a:spcPct val="125000"/>
              </a:lnSpc>
              <a:spcBef>
                <a:spcPts val="0"/>
              </a:spcBef>
              <a:buFont typeface="Wingdings" panose="05000000000000000000" pitchFamily="2" charset="2"/>
              <a:buChar char="Ø"/>
            </a:pPr>
            <a:r>
              <a:rPr lang="zh-CN" altLang="en-US" sz="20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动态还本期</a:t>
            </a:r>
          </a:p>
          <a:p>
            <a:pPr algn="just" eaLnBrk="1" hangingPunct="1">
              <a:lnSpc>
                <a:spcPct val="125000"/>
              </a:lnSpc>
              <a:spcBef>
                <a:spcPts val="0"/>
              </a:spcBef>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从表中看出，投产后三年累计折现现金</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-504</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，投产四年为</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418</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，故动态还本期从投产后算起约</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3.6</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年，从投资算起为</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5.6</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年。</a:t>
            </a:r>
          </a:p>
        </p:txBody>
      </p:sp>
      <p:sp>
        <p:nvSpPr>
          <p:cNvPr id="3" name="Rectangle 2">
            <a:extLst>
              <a:ext uri="{FF2B5EF4-FFF2-40B4-BE49-F238E27FC236}">
                <a16:creationId xmlns:a16="http://schemas.microsoft.com/office/drawing/2014/main" id="{CA7ADD26-381B-4640-85C9-F3D57E125D24}"/>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272218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786DDCE0-6855-403E-BD5F-F3876ED33211}"/>
              </a:ext>
            </a:extLst>
          </p:cNvPr>
          <p:cNvSpPr txBox="1">
            <a:spLocks noChangeArrowheads="1"/>
          </p:cNvSpPr>
          <p:nvPr/>
        </p:nvSpPr>
        <p:spPr bwMode="auto">
          <a:xfrm>
            <a:off x="0" y="980728"/>
            <a:ext cx="9036496" cy="3981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342900" indent="-342900" algn="just" eaLnBrk="1" hangingPunct="1">
              <a:lnSpc>
                <a:spcPct val="125000"/>
              </a:lnSpc>
              <a:spcBef>
                <a:spcPts val="0"/>
              </a:spcBef>
              <a:buFont typeface="Wingdings" panose="05000000000000000000" pitchFamily="2" charset="2"/>
              <a:buChar char="p"/>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动态评价法</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动态还本期</a:t>
            </a: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kumimoji="1"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解</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3</a:t>
            </a: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求解各种指标</a:t>
            </a:r>
            <a:endPar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Ø"/>
            </a:pPr>
            <a:r>
              <a:rPr lang="en-US" altLang="zh-CN" sz="20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DCFRR</a:t>
            </a:r>
          </a:p>
          <a:p>
            <a:pPr algn="just" eaLnBrk="1" hangingPunct="1">
              <a:lnSpc>
                <a:spcPct val="125000"/>
              </a:lnSpc>
              <a:spcBef>
                <a:spcPts val="0"/>
              </a:spcBef>
            </a:pP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DCFRR</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不能直接计算，需要试差。设折现率为</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29%</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，得累计折现现金流通量为</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155</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万元</a:t>
            </a:r>
            <a:endPar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设折现率</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=29.5%</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，得累计折现现金流通量为</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31</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万元。</a:t>
            </a:r>
          </a:p>
          <a:p>
            <a:pPr algn="just" eaLnBrk="1" hangingPunct="1">
              <a:lnSpc>
                <a:spcPct val="125000"/>
              </a:lnSpc>
              <a:spcBef>
                <a:spcPts val="0"/>
              </a:spcBef>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设折现率</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=30%</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得累计折现现金流通量为</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-90</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万元。</a:t>
            </a:r>
          </a:p>
          <a:p>
            <a:pPr algn="just" eaLnBrk="1" hangingPunct="1">
              <a:lnSpc>
                <a:spcPct val="125000"/>
              </a:lnSpc>
              <a:spcBef>
                <a:spcPts val="0"/>
              </a:spcBef>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估计</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DCFRR</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在</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29.5%</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和</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30%</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之间，不作更精确的计算。</a:t>
            </a:r>
          </a:p>
        </p:txBody>
      </p:sp>
      <p:sp>
        <p:nvSpPr>
          <p:cNvPr id="3" name="Rectangle 2">
            <a:extLst>
              <a:ext uri="{FF2B5EF4-FFF2-40B4-BE49-F238E27FC236}">
                <a16:creationId xmlns:a16="http://schemas.microsoft.com/office/drawing/2014/main" id="{E129C0E4-FB79-4E0E-BFB3-BC7A4CA48381}"/>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830983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C4BA9CE-5996-D3BD-797D-799BD30D738F}"/>
              </a:ext>
            </a:extLst>
          </p:cNvPr>
          <p:cNvSpPr txBox="1">
            <a:spLocks noChangeArrowheads="1"/>
          </p:cNvSpPr>
          <p:nvPr/>
        </p:nvSpPr>
        <p:spPr>
          <a:xfrm>
            <a:off x="-1" y="980728"/>
            <a:ext cx="9036663" cy="4752528"/>
          </a:xfrm>
          <a:prstGeom prst="rect">
            <a:avLst/>
          </a:prstGeom>
        </p:spPr>
        <p:txBody>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9pPr>
          </a:lstStyle>
          <a:p>
            <a:pPr marL="457200" indent="-457200" algn="just" eaLnBrk="1" hangingPunct="1">
              <a:lnSpc>
                <a:spcPct val="125000"/>
              </a:lnSpc>
              <a:buFont typeface="Wingdings" panose="05000000000000000000" pitchFamily="2" charset="2"/>
              <a:buChar char="p"/>
            </a:pPr>
            <a:r>
              <a:rPr kumimoji="0" lang="zh-CN" altLang="en-US" sz="3200" kern="0" dirty="0">
                <a:solidFill>
                  <a:srgbClr val="C00000"/>
                </a:solidFill>
                <a:sym typeface="微软雅黑" panose="020B0503020204020204" pitchFamily="34" charset="-122"/>
              </a:rPr>
              <a:t>财务评价的基本报表</a:t>
            </a:r>
            <a:endParaRPr kumimoji="0" lang="en-US" altLang="zh-CN" sz="3200" kern="0" dirty="0">
              <a:solidFill>
                <a:srgbClr val="C00000"/>
              </a:solidFill>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pPr>
            <a:r>
              <a:rPr kumimoji="0" lang="zh-CN" altLang="en-US" sz="2800" kern="0" dirty="0">
                <a:solidFill>
                  <a:schemeClr val="tx1"/>
                </a:solidFill>
                <a:sym typeface="微软雅黑" panose="020B0503020204020204" pitchFamily="34" charset="-122"/>
              </a:rPr>
              <a:t>现金流量表：反映项目计算期内各年的现金收支，用于计算各项动态和静态评价指标。</a:t>
            </a:r>
          </a:p>
          <a:p>
            <a:pPr marL="457200" indent="-457200" algn="just" eaLnBrk="1" hangingPunct="1">
              <a:lnSpc>
                <a:spcPct val="125000"/>
              </a:lnSpc>
              <a:buFont typeface="Wingdings" panose="05000000000000000000" pitchFamily="2" charset="2"/>
              <a:buChar char="l"/>
            </a:pPr>
            <a:r>
              <a:rPr kumimoji="0" lang="zh-CN" altLang="en-US" sz="2800" kern="0" dirty="0">
                <a:solidFill>
                  <a:schemeClr val="tx1"/>
                </a:solidFill>
                <a:sym typeface="微软雅黑" panose="020B0503020204020204" pitchFamily="34" charset="-122"/>
              </a:rPr>
              <a:t>损益表：损益表反映项目计算期内各年的利润额、所得税及税后利润的分配情况，用于计算投资利润率。</a:t>
            </a:r>
          </a:p>
          <a:p>
            <a:pPr marL="457200" indent="-457200" algn="just" eaLnBrk="1" hangingPunct="1">
              <a:lnSpc>
                <a:spcPct val="125000"/>
              </a:lnSpc>
              <a:buFont typeface="Wingdings" panose="05000000000000000000" pitchFamily="2" charset="2"/>
              <a:buChar char="l"/>
            </a:pPr>
            <a:r>
              <a:rPr kumimoji="0" lang="zh-CN" altLang="en-US" sz="2800" kern="0" dirty="0">
                <a:solidFill>
                  <a:schemeClr val="tx1"/>
                </a:solidFill>
                <a:sym typeface="微软雅黑" panose="020B0503020204020204" pitchFamily="34" charset="-122"/>
              </a:rPr>
              <a:t>资金来源与运用表</a:t>
            </a:r>
          </a:p>
          <a:p>
            <a:pPr marL="457200" indent="-457200" algn="just" eaLnBrk="1" hangingPunct="1">
              <a:lnSpc>
                <a:spcPct val="125000"/>
              </a:lnSpc>
              <a:buFont typeface="Wingdings" panose="05000000000000000000" pitchFamily="2" charset="2"/>
              <a:buChar char="l"/>
            </a:pPr>
            <a:r>
              <a:rPr kumimoji="0" lang="zh-CN" altLang="en-US" sz="2800" kern="0" dirty="0">
                <a:solidFill>
                  <a:schemeClr val="tx1"/>
                </a:solidFill>
                <a:sym typeface="微软雅黑" panose="020B0503020204020204" pitchFamily="34" charset="-122"/>
              </a:rPr>
              <a:t>资产负债表</a:t>
            </a:r>
          </a:p>
          <a:p>
            <a:pPr marL="457200" indent="-457200" algn="just" eaLnBrk="1" hangingPunct="1">
              <a:lnSpc>
                <a:spcPct val="125000"/>
              </a:lnSpc>
              <a:buFont typeface="Wingdings" panose="05000000000000000000" pitchFamily="2" charset="2"/>
              <a:buChar char="l"/>
            </a:pPr>
            <a:r>
              <a:rPr kumimoji="0" lang="zh-CN" altLang="en-US" sz="2800" kern="0" dirty="0">
                <a:solidFill>
                  <a:schemeClr val="tx1"/>
                </a:solidFill>
                <a:sym typeface="微软雅黑" panose="020B0503020204020204" pitchFamily="34" charset="-122"/>
              </a:rPr>
              <a:t>财务外汇平衡表</a:t>
            </a:r>
            <a:endParaRPr kumimoji="0" lang="zh-CN" altLang="en-US" sz="3800" kern="0" dirty="0">
              <a:solidFill>
                <a:srgbClr val="FF0000"/>
              </a:solidFill>
              <a:sym typeface="微软雅黑" panose="020B0503020204020204" pitchFamily="34" charset="-122"/>
            </a:endParaRPr>
          </a:p>
        </p:txBody>
      </p:sp>
      <p:sp>
        <p:nvSpPr>
          <p:cNvPr id="4" name="Rectangle 2">
            <a:extLst>
              <a:ext uri="{FF2B5EF4-FFF2-40B4-BE49-F238E27FC236}">
                <a16:creationId xmlns:a16="http://schemas.microsoft.com/office/drawing/2014/main" id="{0E2CBB75-B1C7-494D-BC61-5209E5DEF2D9}"/>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经济评价</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46556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7CC7919-8802-4DCE-834D-5EF058CC1C55}"/>
              </a:ext>
            </a:extLst>
          </p:cNvPr>
          <p:cNvSpPr txBox="1">
            <a:spLocks noChangeArrowheads="1"/>
          </p:cNvSpPr>
          <p:nvPr/>
        </p:nvSpPr>
        <p:spPr>
          <a:xfrm>
            <a:off x="-1" y="980728"/>
            <a:ext cx="9036663" cy="5400600"/>
          </a:xfrm>
          <a:prstGeom prst="rect">
            <a:avLst/>
          </a:prstGeom>
        </p:spPr>
        <p:txBody>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9pPr>
          </a:lstStyle>
          <a:p>
            <a:pPr marL="457200" indent="-457200" algn="just" eaLnBrk="1" hangingPunct="1">
              <a:lnSpc>
                <a:spcPct val="125000"/>
              </a:lnSpc>
              <a:buFont typeface="Wingdings" panose="05000000000000000000" pitchFamily="2" charset="2"/>
              <a:buChar char="p"/>
            </a:pPr>
            <a:r>
              <a:rPr kumimoji="0" lang="zh-CN" altLang="en-US" sz="3200" kern="0" dirty="0">
                <a:solidFill>
                  <a:srgbClr val="C00000"/>
                </a:solidFill>
                <a:sym typeface="微软雅黑" panose="020B0503020204020204" pitchFamily="34" charset="-122"/>
              </a:rPr>
              <a:t> 盈亏平衡分析</a:t>
            </a:r>
            <a:endParaRPr kumimoji="0" lang="en-US" altLang="zh-CN" sz="3200" kern="0" dirty="0">
              <a:solidFill>
                <a:srgbClr val="C00000"/>
              </a:solidFill>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pPr>
            <a:r>
              <a:rPr kumimoji="0" lang="zh-CN" altLang="en-US" sz="2800" kern="0" dirty="0">
                <a:solidFill>
                  <a:srgbClr val="2727FF"/>
                </a:solidFill>
                <a:sym typeface="微软雅黑" panose="020B0503020204020204" pitchFamily="34" charset="-122"/>
              </a:rPr>
              <a:t>定义：      </a:t>
            </a:r>
            <a:endParaRPr kumimoji="0" lang="en-US" altLang="zh-CN" sz="2800" kern="0" dirty="0">
              <a:solidFill>
                <a:srgbClr val="2727FF"/>
              </a:solidFill>
              <a:sym typeface="微软雅黑" panose="020B0503020204020204" pitchFamily="34" charset="-122"/>
            </a:endParaRPr>
          </a:p>
          <a:p>
            <a:pPr algn="just" eaLnBrk="1" hangingPunct="1">
              <a:lnSpc>
                <a:spcPct val="125000"/>
              </a:lnSpc>
            </a:pPr>
            <a:r>
              <a:rPr kumimoji="0" lang="zh-CN" altLang="en-US" sz="2800" kern="0" dirty="0">
                <a:solidFill>
                  <a:schemeClr val="tx1"/>
                </a:solidFill>
                <a:sym typeface="微软雅黑" panose="020B0503020204020204" pitchFamily="34" charset="-122"/>
              </a:rPr>
              <a:t>        </a:t>
            </a:r>
            <a:r>
              <a:rPr kumimoji="0" lang="zh-CN" altLang="en-US" sz="2400" kern="0" dirty="0">
                <a:solidFill>
                  <a:schemeClr val="tx1"/>
                </a:solidFill>
                <a:sym typeface="微软雅黑" panose="020B0503020204020204" pitchFamily="34" charset="-122"/>
              </a:rPr>
              <a:t>盈亏平衡分析是在完全竞争或垄断竞争的市场条件下，研究工程项目特别是工业项目产品生产成本、产销量与盈利的平衡关系的方法。</a:t>
            </a:r>
          </a:p>
          <a:p>
            <a:pPr algn="just" eaLnBrk="1" hangingPunct="1">
              <a:lnSpc>
                <a:spcPct val="125000"/>
              </a:lnSpc>
            </a:pPr>
            <a:r>
              <a:rPr kumimoji="0" lang="zh-CN" altLang="en-US" sz="2400" kern="0" dirty="0">
                <a:solidFill>
                  <a:schemeClr val="tx1"/>
                </a:solidFill>
                <a:sym typeface="微软雅黑" panose="020B0503020204020204" pitchFamily="34" charset="-122"/>
              </a:rPr>
              <a:t>　　对于一个工程项目而言，随着产销量的变化，盈利与亏损之间一般至少有一个转折点，我们称这种转折点为</a:t>
            </a:r>
            <a:r>
              <a:rPr kumimoji="0" lang="zh-CN" altLang="en-US" sz="2400" kern="0" dirty="0">
                <a:solidFill>
                  <a:srgbClr val="2727FF"/>
                </a:solidFill>
                <a:sym typeface="微软雅黑" panose="020B0503020204020204" pitchFamily="34" charset="-122"/>
              </a:rPr>
              <a:t>盈亏平衡点</a:t>
            </a:r>
            <a:r>
              <a:rPr kumimoji="0" lang="zh-CN" altLang="en-US" sz="2400" kern="0" dirty="0">
                <a:solidFill>
                  <a:schemeClr val="tx1"/>
                </a:solidFill>
                <a:sym typeface="微软雅黑" panose="020B0503020204020204" pitchFamily="34" charset="-122"/>
              </a:rPr>
              <a:t>。</a:t>
            </a:r>
          </a:p>
          <a:p>
            <a:pPr algn="just" eaLnBrk="1" hangingPunct="1">
              <a:lnSpc>
                <a:spcPct val="125000"/>
              </a:lnSpc>
            </a:pPr>
            <a:r>
              <a:rPr kumimoji="0" lang="zh-CN" altLang="en-US" sz="2400" kern="0" dirty="0">
                <a:solidFill>
                  <a:schemeClr val="tx1"/>
                </a:solidFill>
                <a:sym typeface="微软雅黑" panose="020B0503020204020204" pitchFamily="34" charset="-122"/>
              </a:rPr>
              <a:t>　　盈亏平衡分析分为</a:t>
            </a:r>
            <a:r>
              <a:rPr kumimoji="0" lang="zh-CN" altLang="en-US" sz="2400" kern="0" dirty="0">
                <a:solidFill>
                  <a:srgbClr val="2727FF"/>
                </a:solidFill>
                <a:sym typeface="微软雅黑" panose="020B0503020204020204" pitchFamily="34" charset="-122"/>
              </a:rPr>
              <a:t>线性平衡分析</a:t>
            </a:r>
            <a:r>
              <a:rPr kumimoji="0" lang="zh-CN" altLang="en-US" sz="2400" kern="0" dirty="0">
                <a:solidFill>
                  <a:schemeClr val="tx1"/>
                </a:solidFill>
                <a:sym typeface="微软雅黑" panose="020B0503020204020204" pitchFamily="34" charset="-122"/>
              </a:rPr>
              <a:t>和</a:t>
            </a:r>
            <a:r>
              <a:rPr kumimoji="0" lang="zh-CN" altLang="en-US" sz="2400" kern="0" dirty="0">
                <a:solidFill>
                  <a:srgbClr val="2727FF"/>
                </a:solidFill>
                <a:sym typeface="微软雅黑" panose="020B0503020204020204" pitchFamily="34" charset="-122"/>
              </a:rPr>
              <a:t>非线性平衡分析</a:t>
            </a:r>
            <a:r>
              <a:rPr kumimoji="0" lang="zh-CN" altLang="en-US" sz="2400" kern="0" dirty="0">
                <a:solidFill>
                  <a:schemeClr val="tx1"/>
                </a:solidFill>
                <a:sym typeface="微软雅黑" panose="020B0503020204020204" pitchFamily="34" charset="-122"/>
              </a:rPr>
              <a:t>。 </a:t>
            </a:r>
            <a:endParaRPr kumimoji="0" lang="en-US" altLang="zh-CN" sz="2400" kern="0" dirty="0">
              <a:solidFill>
                <a:schemeClr val="tx1"/>
              </a:solidFill>
              <a:sym typeface="微软雅黑" panose="020B0503020204020204" pitchFamily="34" charset="-122"/>
            </a:endParaRPr>
          </a:p>
        </p:txBody>
      </p:sp>
      <p:sp>
        <p:nvSpPr>
          <p:cNvPr id="3" name="Rectangle 2">
            <a:extLst>
              <a:ext uri="{FF2B5EF4-FFF2-40B4-BE49-F238E27FC236}">
                <a16:creationId xmlns:a16="http://schemas.microsoft.com/office/drawing/2014/main" id="{0F262E57-655A-450B-860C-E6F518DBE130}"/>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11.4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工程项目不确定性分析</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75848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1B823CC-D868-450B-BD2A-4883C2C1E9E7}"/>
              </a:ext>
            </a:extLst>
          </p:cNvPr>
          <p:cNvSpPr txBox="1">
            <a:spLocks noChangeArrowheads="1"/>
          </p:cNvSpPr>
          <p:nvPr/>
        </p:nvSpPr>
        <p:spPr>
          <a:xfrm>
            <a:off x="-1" y="980728"/>
            <a:ext cx="9036663" cy="3240360"/>
          </a:xfrm>
          <a:prstGeom prst="rect">
            <a:avLst/>
          </a:prstGeom>
        </p:spPr>
        <p:txBody>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9pPr>
          </a:lstStyle>
          <a:p>
            <a:pPr marL="457200" indent="-457200" algn="just" eaLnBrk="1" hangingPunct="1">
              <a:lnSpc>
                <a:spcPct val="125000"/>
              </a:lnSpc>
              <a:buFont typeface="Wingdings" panose="05000000000000000000" pitchFamily="2" charset="2"/>
              <a:buChar char="p"/>
            </a:pPr>
            <a:r>
              <a:rPr kumimoji="0" lang="zh-CN" altLang="en-US" sz="3200" kern="0" dirty="0">
                <a:solidFill>
                  <a:srgbClr val="C00000"/>
                </a:solidFill>
                <a:sym typeface="微软雅黑" panose="020B0503020204020204" pitchFamily="34" charset="-122"/>
              </a:rPr>
              <a:t> 盈亏平衡分析</a:t>
            </a:r>
            <a:endParaRPr kumimoji="0" lang="en-US" altLang="zh-CN" sz="3200" kern="0" dirty="0">
              <a:solidFill>
                <a:srgbClr val="C00000"/>
              </a:solidFill>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pPr>
            <a:r>
              <a:rPr kumimoji="0" lang="zh-CN" altLang="en-US" sz="2800" kern="0" dirty="0">
                <a:solidFill>
                  <a:srgbClr val="2727FF"/>
                </a:solidFill>
                <a:sym typeface="微软雅黑" panose="020B0503020204020204" pitchFamily="34" charset="-122"/>
              </a:rPr>
              <a:t>方法：</a:t>
            </a:r>
            <a:endParaRPr kumimoji="0" lang="en-US" altLang="zh-CN" sz="2800" kern="0" dirty="0">
              <a:solidFill>
                <a:srgbClr val="2727FF"/>
              </a:solidFill>
              <a:sym typeface="微软雅黑" panose="020B0503020204020204" pitchFamily="34" charset="-122"/>
            </a:endParaRPr>
          </a:p>
          <a:p>
            <a:pPr algn="just" eaLnBrk="1" hangingPunct="1">
              <a:lnSpc>
                <a:spcPct val="125000"/>
              </a:lnSpc>
            </a:pPr>
            <a:r>
              <a:rPr kumimoji="0" lang="zh-CN" altLang="en-US" sz="2400" kern="0" dirty="0">
                <a:solidFill>
                  <a:srgbClr val="2727FF"/>
                </a:solidFill>
                <a:sym typeface="微软雅黑" panose="020B0503020204020204" pitchFamily="34" charset="-122"/>
              </a:rPr>
              <a:t>        </a:t>
            </a:r>
            <a:r>
              <a:rPr kumimoji="0" lang="zh-CN" altLang="en-US" sz="2400" kern="0" dirty="0">
                <a:solidFill>
                  <a:srgbClr val="000000"/>
                </a:solidFill>
                <a:sym typeface="微软雅黑" panose="020B0503020204020204" pitchFamily="34" charset="-122"/>
              </a:rPr>
              <a:t>建立成本与产量、销售收入与产量之间的函数关系，通过对这两个函数及其图形的分析，找出盈亏平衡点。</a:t>
            </a:r>
          </a:p>
          <a:p>
            <a:pPr algn="just" eaLnBrk="1" hangingPunct="1">
              <a:lnSpc>
                <a:spcPct val="125000"/>
              </a:lnSpc>
            </a:pPr>
            <a:r>
              <a:rPr kumimoji="0" lang="zh-CN" altLang="en-US" sz="2400" kern="0" dirty="0">
                <a:solidFill>
                  <a:srgbClr val="000000"/>
                </a:solidFill>
                <a:sym typeface="微软雅黑" panose="020B0503020204020204" pitchFamily="34" charset="-122"/>
              </a:rPr>
              <a:t>        盈亏平衡点取决于三个因素：</a:t>
            </a:r>
            <a:r>
              <a:rPr kumimoji="0" lang="zh-CN" altLang="en-US" sz="2400" kern="0" dirty="0">
                <a:solidFill>
                  <a:srgbClr val="2727FF"/>
                </a:solidFill>
                <a:sym typeface="微软雅黑" panose="020B0503020204020204" pitchFamily="34" charset="-122"/>
              </a:rPr>
              <a:t>固定成本</a:t>
            </a:r>
            <a:r>
              <a:rPr kumimoji="0" lang="zh-CN" altLang="en-US" sz="2400" kern="0" dirty="0">
                <a:solidFill>
                  <a:srgbClr val="000000"/>
                </a:solidFill>
                <a:sym typeface="微软雅黑" panose="020B0503020204020204" pitchFamily="34" charset="-122"/>
              </a:rPr>
              <a:t>、</a:t>
            </a:r>
            <a:r>
              <a:rPr kumimoji="0" lang="zh-CN" altLang="en-US" sz="2400" kern="0" dirty="0">
                <a:solidFill>
                  <a:srgbClr val="2727FF"/>
                </a:solidFill>
                <a:sym typeface="微软雅黑" panose="020B0503020204020204" pitchFamily="34" charset="-122"/>
              </a:rPr>
              <a:t>可变成本</a:t>
            </a:r>
            <a:r>
              <a:rPr kumimoji="0" lang="zh-CN" altLang="en-US" sz="2400" kern="0" dirty="0">
                <a:solidFill>
                  <a:srgbClr val="000000"/>
                </a:solidFill>
                <a:sym typeface="微软雅黑" panose="020B0503020204020204" pitchFamily="34" charset="-122"/>
              </a:rPr>
              <a:t>和</a:t>
            </a:r>
            <a:r>
              <a:rPr kumimoji="0" lang="zh-CN" altLang="en-US" sz="2400" kern="0" dirty="0">
                <a:solidFill>
                  <a:srgbClr val="2727FF"/>
                </a:solidFill>
                <a:sym typeface="微软雅黑" panose="020B0503020204020204" pitchFamily="34" charset="-122"/>
              </a:rPr>
              <a:t>单位产品价格</a:t>
            </a:r>
            <a:r>
              <a:rPr kumimoji="0" lang="zh-CN" altLang="en-US" sz="2400" kern="0" dirty="0">
                <a:solidFill>
                  <a:srgbClr val="000000"/>
                </a:solidFill>
                <a:sym typeface="微软雅黑" panose="020B0503020204020204" pitchFamily="34" charset="-122"/>
              </a:rPr>
              <a:t>。</a:t>
            </a:r>
            <a:endParaRPr kumimoji="0" lang="en-US" altLang="zh-CN" sz="2800" kern="0" dirty="0">
              <a:solidFill>
                <a:srgbClr val="2727FF"/>
              </a:solidFill>
              <a:sym typeface="微软雅黑" panose="020B0503020204020204" pitchFamily="34" charset="-122"/>
            </a:endParaRPr>
          </a:p>
        </p:txBody>
      </p:sp>
      <p:sp>
        <p:nvSpPr>
          <p:cNvPr id="3" name="Rectangle 2">
            <a:extLst>
              <a:ext uri="{FF2B5EF4-FFF2-40B4-BE49-F238E27FC236}">
                <a16:creationId xmlns:a16="http://schemas.microsoft.com/office/drawing/2014/main" id="{56C08157-E346-4D5B-A98E-9C32365C7DC6}"/>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11.4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工程项目不确定性分析</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023043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AD653EB-5018-4397-8DF7-66C4EB0EA2FA}"/>
              </a:ext>
            </a:extLst>
          </p:cNvPr>
          <p:cNvSpPr txBox="1">
            <a:spLocks noChangeArrowheads="1"/>
          </p:cNvSpPr>
          <p:nvPr/>
        </p:nvSpPr>
        <p:spPr>
          <a:xfrm>
            <a:off x="-1" y="980728"/>
            <a:ext cx="9036663" cy="4896544"/>
          </a:xfrm>
          <a:prstGeom prst="rect">
            <a:avLst/>
          </a:prstGeom>
        </p:spPr>
        <p:txBody>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9pPr>
          </a:lstStyle>
          <a:p>
            <a:pPr marL="457200" indent="-457200" algn="just" eaLnBrk="1" hangingPunct="1">
              <a:lnSpc>
                <a:spcPct val="125000"/>
              </a:lnSpc>
              <a:buFont typeface="Wingdings" panose="05000000000000000000" pitchFamily="2" charset="2"/>
              <a:buChar char="p"/>
            </a:pPr>
            <a:r>
              <a:rPr kumimoji="0" lang="zh-CN" altLang="en-US" sz="3200" kern="0" dirty="0">
                <a:solidFill>
                  <a:srgbClr val="C00000"/>
                </a:solidFill>
                <a:sym typeface="微软雅黑" panose="020B0503020204020204" pitchFamily="34" charset="-122"/>
              </a:rPr>
              <a:t> 盈亏平衡分析</a:t>
            </a:r>
            <a:endParaRPr kumimoji="0" lang="en-US" altLang="zh-CN" sz="3200" kern="0" dirty="0">
              <a:solidFill>
                <a:srgbClr val="C00000"/>
              </a:solidFill>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pPr>
            <a:r>
              <a:rPr kumimoji="0" lang="zh-CN" altLang="en-US" sz="2800" kern="0" dirty="0">
                <a:solidFill>
                  <a:srgbClr val="2727FF"/>
                </a:solidFill>
                <a:sym typeface="微软雅黑" panose="020B0503020204020204" pitchFamily="34" charset="-122"/>
              </a:rPr>
              <a:t>方法：</a:t>
            </a:r>
            <a:endParaRPr kumimoji="0" lang="en-US" altLang="zh-CN" sz="2800" kern="0" dirty="0">
              <a:solidFill>
                <a:srgbClr val="2727FF"/>
              </a:solidFill>
              <a:sym typeface="微软雅黑" panose="020B0503020204020204" pitchFamily="34" charset="-122"/>
            </a:endParaRPr>
          </a:p>
          <a:p>
            <a:pPr algn="just" eaLnBrk="1" hangingPunct="1">
              <a:lnSpc>
                <a:spcPct val="125000"/>
              </a:lnSpc>
            </a:pPr>
            <a:r>
              <a:rPr kumimoji="0" lang="zh-CN" altLang="en-US" sz="2400" kern="0" dirty="0">
                <a:solidFill>
                  <a:srgbClr val="000000"/>
                </a:solidFill>
                <a:sym typeface="微软雅黑" panose="020B0503020204020204" pitchFamily="34" charset="-122"/>
              </a:rPr>
              <a:t>        线性平衡分析的基本公式如下：</a:t>
            </a:r>
          </a:p>
          <a:p>
            <a:pPr marL="800100" lvl="1" indent="-342900" algn="just" eaLnBrk="1" hangingPunct="1">
              <a:lnSpc>
                <a:spcPct val="125000"/>
              </a:lnSpc>
              <a:buFont typeface="Wingdings" panose="05000000000000000000" pitchFamily="2" charset="2"/>
              <a:buChar char="Ø"/>
            </a:pPr>
            <a:r>
              <a:rPr kumimoji="0" lang="zh-CN" altLang="en-US" sz="2400" kern="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年销售收入方程：</a:t>
            </a:r>
            <a:r>
              <a:rPr kumimoji="0" lang="en-US" altLang="zh-CN" sz="2400" kern="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R=PQ</a:t>
            </a:r>
          </a:p>
          <a:p>
            <a:pPr marL="800100" lvl="1" indent="-342900" algn="just" eaLnBrk="1" hangingPunct="1">
              <a:lnSpc>
                <a:spcPct val="125000"/>
              </a:lnSpc>
              <a:buFont typeface="Wingdings" panose="05000000000000000000" pitchFamily="2" charset="2"/>
              <a:buChar char="Ø"/>
            </a:pPr>
            <a:r>
              <a:rPr kumimoji="0" lang="zh-CN" altLang="en-US" sz="2400" kern="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年总成本费用方程：</a:t>
            </a:r>
            <a:r>
              <a:rPr kumimoji="0" lang="en-US" altLang="zh-CN" sz="2400" kern="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C=F+VQ </a:t>
            </a:r>
          </a:p>
          <a:p>
            <a:pPr marL="800100" lvl="1" indent="-342900" algn="just" eaLnBrk="1" hangingPunct="1">
              <a:lnSpc>
                <a:spcPct val="125000"/>
              </a:lnSpc>
              <a:buFont typeface="Wingdings" panose="05000000000000000000" pitchFamily="2" charset="2"/>
              <a:buChar char="Ø"/>
            </a:pPr>
            <a:r>
              <a:rPr kumimoji="0" lang="zh-CN" altLang="en-US" sz="2400" kern="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年利润方程：</a:t>
            </a:r>
            <a:r>
              <a:rPr kumimoji="0" lang="en-US" altLang="zh-CN" sz="2400" kern="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E=R-C=(P-V)Q-F</a:t>
            </a:r>
          </a:p>
          <a:p>
            <a:pPr algn="just" eaLnBrk="1" hangingPunct="1">
              <a:lnSpc>
                <a:spcPct val="125000"/>
              </a:lnSpc>
              <a:buClr>
                <a:schemeClr val="tx1"/>
              </a:buClr>
            </a:pPr>
            <a:r>
              <a:rPr kumimoji="0" lang="zh-CN" altLang="en-US" sz="2400" kern="0" dirty="0">
                <a:solidFill>
                  <a:srgbClr val="000000"/>
                </a:solidFill>
                <a:sym typeface="微软雅黑" panose="020B0503020204020204" pitchFamily="34" charset="-122"/>
              </a:rPr>
              <a:t>　　盈亏平衡点处，利润为零，即</a:t>
            </a:r>
          </a:p>
          <a:p>
            <a:pPr eaLnBrk="1" hangingPunct="1">
              <a:lnSpc>
                <a:spcPct val="125000"/>
              </a:lnSpc>
              <a:buClr>
                <a:schemeClr val="tx1"/>
              </a:buClr>
            </a:pPr>
            <a:r>
              <a:rPr kumimoji="0" lang="en-US" altLang="zh-CN" sz="2400" kern="0" dirty="0">
                <a:solidFill>
                  <a:srgbClr val="2727FF"/>
                </a:solidFill>
                <a:sym typeface="微软雅黑" panose="020B0503020204020204" pitchFamily="34" charset="-122"/>
              </a:rPr>
              <a:t>R=C</a:t>
            </a:r>
            <a:r>
              <a:rPr kumimoji="0" lang="zh-CN" altLang="en-US" sz="2400" kern="0" dirty="0">
                <a:solidFill>
                  <a:srgbClr val="2727FF"/>
                </a:solidFill>
                <a:sym typeface="微软雅黑" panose="020B0503020204020204" pitchFamily="34" charset="-122"/>
              </a:rPr>
              <a:t>　　</a:t>
            </a:r>
            <a:r>
              <a:rPr kumimoji="0" lang="en-US" altLang="zh-CN" sz="2400" kern="0" dirty="0">
                <a:solidFill>
                  <a:srgbClr val="2727FF"/>
                </a:solidFill>
                <a:sym typeface="微软雅黑" panose="020B0503020204020204" pitchFamily="34" charset="-122"/>
              </a:rPr>
              <a:t>PQ=F+VQ</a:t>
            </a:r>
          </a:p>
          <a:p>
            <a:pPr algn="just" eaLnBrk="1" hangingPunct="1">
              <a:lnSpc>
                <a:spcPct val="125000"/>
              </a:lnSpc>
              <a:buClr>
                <a:schemeClr val="tx1"/>
              </a:buClr>
            </a:pPr>
            <a:r>
              <a:rPr kumimoji="0" lang="zh-CN" altLang="en-US" sz="2400" kern="0" dirty="0">
                <a:solidFill>
                  <a:srgbClr val="000000"/>
                </a:solidFill>
                <a:sym typeface="微软雅黑" panose="020B0503020204020204" pitchFamily="34" charset="-122"/>
              </a:rPr>
              <a:t>　　盈亏平衡点产量</a:t>
            </a:r>
          </a:p>
          <a:p>
            <a:pPr eaLnBrk="1" hangingPunct="1">
              <a:lnSpc>
                <a:spcPct val="125000"/>
              </a:lnSpc>
              <a:buClr>
                <a:schemeClr val="tx1"/>
              </a:buClr>
            </a:pPr>
            <a:r>
              <a:rPr kumimoji="0" lang="en-US" altLang="zh-CN" sz="2400" kern="0" dirty="0">
                <a:solidFill>
                  <a:srgbClr val="2727FF"/>
                </a:solidFill>
                <a:sym typeface="微软雅黑" panose="020B0503020204020204" pitchFamily="34" charset="-122"/>
              </a:rPr>
              <a:t>Q*=F/(P-V)</a:t>
            </a:r>
            <a:endParaRPr kumimoji="0" lang="en-US" altLang="zh-CN" sz="2800" kern="0" dirty="0">
              <a:solidFill>
                <a:srgbClr val="2727FF"/>
              </a:solidFill>
              <a:sym typeface="微软雅黑" panose="020B0503020204020204" pitchFamily="34" charset="-122"/>
            </a:endParaRPr>
          </a:p>
        </p:txBody>
      </p:sp>
      <p:sp>
        <p:nvSpPr>
          <p:cNvPr id="3" name="Rectangle 2">
            <a:extLst>
              <a:ext uri="{FF2B5EF4-FFF2-40B4-BE49-F238E27FC236}">
                <a16:creationId xmlns:a16="http://schemas.microsoft.com/office/drawing/2014/main" id="{CB5625ED-3048-45F8-8820-E157950785E3}"/>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11.4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工程项目不确定性分析</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706524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Gcjj55">
            <a:extLst>
              <a:ext uri="{FF2B5EF4-FFF2-40B4-BE49-F238E27FC236}">
                <a16:creationId xmlns:a16="http://schemas.microsoft.com/office/drawing/2014/main" id="{49DEB78F-252A-4F4E-9DE0-57B852F21E7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1545" y="2636912"/>
            <a:ext cx="5053570"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a:extLst>
              <a:ext uri="{FF2B5EF4-FFF2-40B4-BE49-F238E27FC236}">
                <a16:creationId xmlns:a16="http://schemas.microsoft.com/office/drawing/2014/main" id="{6EFE5D8C-2AFE-42B3-9A68-86579F1BDAB2}"/>
              </a:ext>
            </a:extLst>
          </p:cNvPr>
          <p:cNvSpPr txBox="1">
            <a:spLocks noChangeArrowheads="1"/>
          </p:cNvSpPr>
          <p:nvPr/>
        </p:nvSpPr>
        <p:spPr>
          <a:xfrm>
            <a:off x="-1" y="980728"/>
            <a:ext cx="9036663" cy="1656184"/>
          </a:xfrm>
          <a:prstGeom prst="rect">
            <a:avLst/>
          </a:prstGeom>
        </p:spPr>
        <p:txBody>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9pPr>
          </a:lstStyle>
          <a:p>
            <a:pPr marL="457200" indent="-457200" algn="just" eaLnBrk="1" hangingPunct="1">
              <a:lnSpc>
                <a:spcPct val="125000"/>
              </a:lnSpc>
              <a:spcBef>
                <a:spcPts val="0"/>
              </a:spcBef>
              <a:buFont typeface="Wingdings" panose="05000000000000000000" pitchFamily="2" charset="2"/>
              <a:buChar char="p"/>
            </a:pPr>
            <a:r>
              <a:rPr kumimoji="0" lang="zh-CN" altLang="en-US" sz="3200" kern="0" dirty="0">
                <a:solidFill>
                  <a:srgbClr val="C00000"/>
                </a:solidFill>
                <a:sym typeface="微软雅黑" panose="020B0503020204020204" pitchFamily="34" charset="-122"/>
              </a:rPr>
              <a:t> 盈亏平衡分析</a:t>
            </a:r>
            <a:endParaRPr kumimoji="0" lang="en-US" altLang="zh-CN" sz="3200" kern="0" dirty="0">
              <a:solidFill>
                <a:srgbClr val="C00000"/>
              </a:solidFill>
              <a:sym typeface="微软雅黑" panose="020B0503020204020204" pitchFamily="34" charset="-122"/>
            </a:endParaRPr>
          </a:p>
          <a:p>
            <a:pPr marL="457200" indent="-457200" algn="just" eaLnBrk="1" hangingPunct="1">
              <a:lnSpc>
                <a:spcPct val="125000"/>
              </a:lnSpc>
              <a:spcBef>
                <a:spcPts val="0"/>
              </a:spcBef>
              <a:buFont typeface="Wingdings" panose="05000000000000000000" pitchFamily="2" charset="2"/>
              <a:buChar char="l"/>
            </a:pPr>
            <a:r>
              <a:rPr kumimoji="0" lang="zh-CN" altLang="en-US" sz="2800" kern="0" dirty="0">
                <a:solidFill>
                  <a:srgbClr val="2727FF"/>
                </a:solidFill>
                <a:sym typeface="微软雅黑" panose="020B0503020204020204" pitchFamily="34" charset="-122"/>
              </a:rPr>
              <a:t>方法：</a:t>
            </a:r>
            <a:endParaRPr kumimoji="0" lang="en-US" altLang="zh-CN" sz="2800" kern="0" dirty="0">
              <a:solidFill>
                <a:srgbClr val="2727FF"/>
              </a:solidFill>
              <a:sym typeface="微软雅黑" panose="020B0503020204020204" pitchFamily="34" charset="-122"/>
            </a:endParaRPr>
          </a:p>
          <a:p>
            <a:pPr algn="just" eaLnBrk="1" hangingPunct="1">
              <a:lnSpc>
                <a:spcPct val="125000"/>
              </a:lnSpc>
              <a:spcBef>
                <a:spcPts val="0"/>
              </a:spcBef>
              <a:buClr>
                <a:schemeClr val="tx1"/>
              </a:buClr>
            </a:pPr>
            <a:r>
              <a:rPr lang="en-US" altLang="zh-CN" sz="2800" dirty="0">
                <a:solidFill>
                  <a:schemeClr val="tx2"/>
                </a:solidFill>
                <a:sym typeface="微软雅黑" panose="020B0503020204020204" pitchFamily="34" charset="-122"/>
              </a:rPr>
              <a:t>        </a:t>
            </a:r>
            <a:r>
              <a:rPr lang="zh-CN" altLang="en-US" sz="2400" b="1" dirty="0">
                <a:solidFill>
                  <a:schemeClr val="tx1"/>
                </a:solidFill>
                <a:sym typeface="微软雅黑" panose="020B0503020204020204" pitchFamily="34" charset="-122"/>
              </a:rPr>
              <a:t>以上分析如下图所示：</a:t>
            </a:r>
            <a:endParaRPr kumimoji="0" lang="en-US" altLang="zh-CN" sz="2800" kern="0" dirty="0">
              <a:solidFill>
                <a:srgbClr val="2727FF"/>
              </a:solidFill>
              <a:sym typeface="微软雅黑" panose="020B0503020204020204" pitchFamily="34" charset="-122"/>
            </a:endParaRPr>
          </a:p>
        </p:txBody>
      </p:sp>
      <p:sp>
        <p:nvSpPr>
          <p:cNvPr id="5" name="Rectangle 2">
            <a:extLst>
              <a:ext uri="{FF2B5EF4-FFF2-40B4-BE49-F238E27FC236}">
                <a16:creationId xmlns:a16="http://schemas.microsoft.com/office/drawing/2014/main" id="{FA5D06E1-7FDE-4A12-A56E-52721B08F35E}"/>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11.4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工程项目不确定性分析</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a:extLst>
              <a:ext uri="{FF2B5EF4-FFF2-40B4-BE49-F238E27FC236}">
                <a16:creationId xmlns:a16="http://schemas.microsoft.com/office/drawing/2014/main" id="{7CE1FE0E-450D-4AEC-97EE-5C724F81CEDD}"/>
              </a:ext>
            </a:extLst>
          </p:cNvPr>
          <p:cNvSpPr txBox="1"/>
          <p:nvPr/>
        </p:nvSpPr>
        <p:spPr>
          <a:xfrm>
            <a:off x="0" y="6341258"/>
            <a:ext cx="9144000" cy="400110"/>
          </a:xfrm>
          <a:prstGeom prst="rect">
            <a:avLst/>
          </a:prstGeom>
          <a:noFill/>
        </p:spPr>
        <p:txBody>
          <a:bodyPr wrap="square">
            <a:spAutoFit/>
          </a:bodyPr>
          <a:lstStyle/>
          <a:p>
            <a:pPr algn="ct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线性盈亏平衡分析图</a:t>
            </a: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40146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75B3D5B-186C-465D-BEE9-D10E0584073C}"/>
              </a:ext>
            </a:extLst>
          </p:cNvPr>
          <p:cNvSpPr txBox="1">
            <a:spLocks noChangeArrowheads="1"/>
          </p:cNvSpPr>
          <p:nvPr/>
        </p:nvSpPr>
        <p:spPr>
          <a:xfrm>
            <a:off x="-1" y="980728"/>
            <a:ext cx="9036663" cy="4104456"/>
          </a:xfrm>
          <a:prstGeom prst="rect">
            <a:avLst/>
          </a:prstGeom>
        </p:spPr>
        <p:txBody>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9pPr>
          </a:lstStyle>
          <a:p>
            <a:pPr marL="457200" indent="-457200" algn="just" eaLnBrk="1" hangingPunct="1">
              <a:lnSpc>
                <a:spcPct val="125000"/>
              </a:lnSpc>
              <a:spcBef>
                <a:spcPts val="0"/>
              </a:spcBef>
              <a:buFont typeface="Wingdings" panose="05000000000000000000" pitchFamily="2" charset="2"/>
              <a:buChar char="p"/>
            </a:pPr>
            <a:r>
              <a:rPr kumimoji="0" lang="zh-CN" altLang="en-US" sz="3200" kern="0" dirty="0">
                <a:solidFill>
                  <a:srgbClr val="C00000"/>
                </a:solidFill>
                <a:sym typeface="微软雅黑" panose="020B0503020204020204" pitchFamily="34" charset="-122"/>
              </a:rPr>
              <a:t> 盈亏平衡分析</a:t>
            </a:r>
            <a:endParaRPr kumimoji="0" lang="en-US" altLang="zh-CN" sz="3200" kern="0" dirty="0">
              <a:solidFill>
                <a:srgbClr val="C00000"/>
              </a:solidFill>
              <a:sym typeface="微软雅黑" panose="020B0503020204020204" pitchFamily="34" charset="-122"/>
            </a:endParaRPr>
          </a:p>
          <a:p>
            <a:pPr algn="just" eaLnBrk="1" hangingPunct="1">
              <a:lnSpc>
                <a:spcPct val="125000"/>
              </a:lnSpc>
              <a:spcBef>
                <a:spcPts val="0"/>
              </a:spcBef>
            </a:pPr>
            <a:r>
              <a:rPr lang="zh-CN" altLang="en-US" sz="2400" b="1" dirty="0">
                <a:solidFill>
                  <a:srgbClr val="C00000"/>
                </a:solidFill>
                <a:sym typeface="微软雅黑" panose="020B0503020204020204" pitchFamily="34" charset="-122"/>
              </a:rPr>
              <a:t>例</a:t>
            </a:r>
            <a:r>
              <a:rPr lang="zh-CN" altLang="en-US" sz="2400" b="1" dirty="0">
                <a:solidFill>
                  <a:schemeClr val="tx1"/>
                </a:solidFill>
                <a:sym typeface="微软雅黑" panose="020B0503020204020204" pitchFamily="34" charset="-122"/>
              </a:rPr>
              <a:t>：某企业生产某种产品，每件产品的售价为</a:t>
            </a:r>
            <a:r>
              <a:rPr lang="en-US" altLang="zh-CN" sz="2400" b="1" dirty="0">
                <a:solidFill>
                  <a:schemeClr val="tx1"/>
                </a:solidFill>
                <a:sym typeface="微软雅黑" panose="020B0503020204020204" pitchFamily="34" charset="-122"/>
              </a:rPr>
              <a:t>50</a:t>
            </a:r>
            <a:r>
              <a:rPr lang="zh-CN" altLang="en-US" sz="2400" b="1" dirty="0">
                <a:solidFill>
                  <a:schemeClr val="tx1"/>
                </a:solidFill>
                <a:sym typeface="微软雅黑" panose="020B0503020204020204" pitchFamily="34" charset="-122"/>
              </a:rPr>
              <a:t>元，单位可变成本为</a:t>
            </a:r>
            <a:r>
              <a:rPr lang="en-US" altLang="zh-CN" sz="2400" b="1" dirty="0">
                <a:solidFill>
                  <a:schemeClr val="tx1"/>
                </a:solidFill>
                <a:sym typeface="微软雅黑" panose="020B0503020204020204" pitchFamily="34" charset="-122"/>
              </a:rPr>
              <a:t>28</a:t>
            </a:r>
            <a:r>
              <a:rPr lang="zh-CN" altLang="en-US" sz="2400" b="1" dirty="0">
                <a:solidFill>
                  <a:schemeClr val="tx1"/>
                </a:solidFill>
                <a:sym typeface="微软雅黑" panose="020B0503020204020204" pitchFamily="34" charset="-122"/>
              </a:rPr>
              <a:t>元，年固定成本为</a:t>
            </a:r>
            <a:r>
              <a:rPr lang="en-US" altLang="zh-CN" sz="2400" b="1" dirty="0">
                <a:solidFill>
                  <a:schemeClr val="tx1"/>
                </a:solidFill>
                <a:sym typeface="微软雅黑" panose="020B0503020204020204" pitchFamily="34" charset="-122"/>
              </a:rPr>
              <a:t>66000</a:t>
            </a:r>
            <a:r>
              <a:rPr lang="zh-CN" altLang="en-US" sz="2400" b="1" dirty="0">
                <a:solidFill>
                  <a:schemeClr val="tx1"/>
                </a:solidFill>
                <a:sym typeface="微软雅黑" panose="020B0503020204020204" pitchFamily="34" charset="-122"/>
              </a:rPr>
              <a:t>元，求企业的最低产量，企业产品产量为</a:t>
            </a:r>
            <a:r>
              <a:rPr lang="en-US" altLang="zh-CN" sz="2400" b="1" dirty="0">
                <a:solidFill>
                  <a:schemeClr val="tx1"/>
                </a:solidFill>
                <a:sym typeface="微软雅黑" panose="020B0503020204020204" pitchFamily="34" charset="-122"/>
              </a:rPr>
              <a:t>5000</a:t>
            </a:r>
            <a:r>
              <a:rPr lang="zh-CN" altLang="en-US" sz="2400" b="1" dirty="0">
                <a:solidFill>
                  <a:schemeClr val="tx1"/>
                </a:solidFill>
                <a:sym typeface="微软雅黑" panose="020B0503020204020204" pitchFamily="34" charset="-122"/>
              </a:rPr>
              <a:t>件时的利润，企业年利润达到</a:t>
            </a:r>
            <a:r>
              <a:rPr lang="en-US" altLang="zh-CN" sz="2400" b="1" dirty="0">
                <a:solidFill>
                  <a:schemeClr val="tx1"/>
                </a:solidFill>
                <a:sym typeface="微软雅黑" panose="020B0503020204020204" pitchFamily="34" charset="-122"/>
              </a:rPr>
              <a:t>60000</a:t>
            </a:r>
            <a:r>
              <a:rPr lang="zh-CN" altLang="en-US" sz="2400" b="1" dirty="0">
                <a:solidFill>
                  <a:schemeClr val="tx1"/>
                </a:solidFill>
                <a:sym typeface="微软雅黑" panose="020B0503020204020204" pitchFamily="34" charset="-122"/>
              </a:rPr>
              <a:t>元时的产量。</a:t>
            </a:r>
          </a:p>
          <a:p>
            <a:pPr algn="just" eaLnBrk="1" hangingPunct="1">
              <a:lnSpc>
                <a:spcPct val="125000"/>
              </a:lnSpc>
              <a:spcBef>
                <a:spcPts val="0"/>
              </a:spcBef>
            </a:pPr>
            <a:r>
              <a:rPr lang="zh-CN" altLang="en-US" sz="2400" b="1" dirty="0">
                <a:solidFill>
                  <a:srgbClr val="C00000"/>
                </a:solidFill>
                <a:sym typeface="微软雅黑" panose="020B0503020204020204" pitchFamily="34" charset="-122"/>
              </a:rPr>
              <a:t>解</a:t>
            </a:r>
            <a:r>
              <a:rPr lang="zh-CN" altLang="en-US" sz="2400" b="1" dirty="0">
                <a:solidFill>
                  <a:schemeClr val="tx1"/>
                </a:solidFill>
                <a:sym typeface="微软雅黑" panose="020B0503020204020204" pitchFamily="34" charset="-122"/>
              </a:rPr>
              <a:t>：</a:t>
            </a:r>
            <a:r>
              <a:rPr lang="zh-CN" altLang="en-US" sz="2400" b="1" dirty="0">
                <a:solidFill>
                  <a:srgbClr val="2727FF"/>
                </a:solidFill>
                <a:sym typeface="微软雅黑" panose="020B0503020204020204" pitchFamily="34" charset="-122"/>
              </a:rPr>
              <a:t>步骤</a:t>
            </a:r>
            <a:r>
              <a:rPr lang="en-US" altLang="zh-CN" sz="2400" b="1" dirty="0">
                <a:solidFill>
                  <a:srgbClr val="2727FF"/>
                </a:solidFill>
                <a:sym typeface="微软雅黑" panose="020B0503020204020204" pitchFamily="34" charset="-122"/>
              </a:rPr>
              <a:t>1</a:t>
            </a:r>
            <a:r>
              <a:rPr lang="en-US" altLang="zh-CN" sz="2400" b="1" dirty="0">
                <a:solidFill>
                  <a:schemeClr val="tx1"/>
                </a:solidFill>
                <a:sym typeface="微软雅黑" panose="020B0503020204020204" pitchFamily="34" charset="-122"/>
              </a:rPr>
              <a:t>  </a:t>
            </a:r>
            <a:r>
              <a:rPr lang="zh-CN" altLang="en-US" sz="2400" b="1" dirty="0">
                <a:solidFill>
                  <a:schemeClr val="tx1"/>
                </a:solidFill>
                <a:sym typeface="微软雅黑" panose="020B0503020204020204" pitchFamily="34" charset="-122"/>
              </a:rPr>
              <a:t>求盈亏平衡点的产量</a:t>
            </a:r>
            <a:r>
              <a:rPr lang="en-US" altLang="zh-CN" sz="2400" b="1" dirty="0">
                <a:solidFill>
                  <a:schemeClr val="tx1"/>
                </a:solidFill>
                <a:sym typeface="微软雅黑" panose="020B0503020204020204" pitchFamily="34" charset="-122"/>
              </a:rPr>
              <a:t>Q*</a:t>
            </a:r>
          </a:p>
          <a:p>
            <a:pPr algn="just" eaLnBrk="1" hangingPunct="1">
              <a:lnSpc>
                <a:spcPct val="125000"/>
              </a:lnSpc>
              <a:spcBef>
                <a:spcPts val="0"/>
              </a:spcBef>
            </a:pPr>
            <a:r>
              <a:rPr lang="zh-CN" altLang="en-US" sz="2400" b="1" dirty="0">
                <a:solidFill>
                  <a:schemeClr val="tx1"/>
                </a:solidFill>
                <a:sym typeface="微软雅黑" panose="020B0503020204020204" pitchFamily="34" charset="-122"/>
              </a:rPr>
              <a:t>　　由公式</a:t>
            </a:r>
            <a:r>
              <a:rPr lang="en-US" altLang="zh-CN" sz="2400" b="1" dirty="0">
                <a:solidFill>
                  <a:schemeClr val="tx1"/>
                </a:solidFill>
                <a:sym typeface="微软雅黑" panose="020B0503020204020204" pitchFamily="34" charset="-122"/>
              </a:rPr>
              <a:t>(5.32)</a:t>
            </a:r>
            <a:r>
              <a:rPr lang="zh-CN" altLang="en-US" sz="2400" b="1" dirty="0">
                <a:solidFill>
                  <a:schemeClr val="tx1"/>
                </a:solidFill>
                <a:sym typeface="微软雅黑" panose="020B0503020204020204" pitchFamily="34" charset="-122"/>
              </a:rPr>
              <a:t>得，</a:t>
            </a:r>
          </a:p>
          <a:p>
            <a:pPr eaLnBrk="1" hangingPunct="1">
              <a:lnSpc>
                <a:spcPct val="125000"/>
              </a:lnSpc>
              <a:spcBef>
                <a:spcPts val="0"/>
              </a:spcBef>
            </a:pPr>
            <a:r>
              <a:rPr lang="en-US" altLang="zh-CN" sz="2400" b="1" dirty="0">
                <a:solidFill>
                  <a:schemeClr val="tx1"/>
                </a:solidFill>
                <a:sym typeface="微软雅黑" panose="020B0503020204020204" pitchFamily="34" charset="-122"/>
              </a:rPr>
              <a:t>Q*=F/P-V==2357(</a:t>
            </a:r>
            <a:r>
              <a:rPr lang="zh-CN" altLang="en-US" sz="2400" b="1" dirty="0">
                <a:solidFill>
                  <a:schemeClr val="tx1"/>
                </a:solidFill>
                <a:sym typeface="微软雅黑" panose="020B0503020204020204" pitchFamily="34" charset="-122"/>
              </a:rPr>
              <a:t>件</a:t>
            </a:r>
            <a:r>
              <a:rPr lang="en-US" altLang="zh-CN" sz="2400" b="1" dirty="0">
                <a:solidFill>
                  <a:schemeClr val="tx1"/>
                </a:solidFill>
                <a:sym typeface="微软雅黑" panose="020B0503020204020204" pitchFamily="34" charset="-122"/>
              </a:rPr>
              <a:t>)</a:t>
            </a:r>
          </a:p>
          <a:p>
            <a:pPr algn="just" eaLnBrk="1" hangingPunct="1">
              <a:lnSpc>
                <a:spcPct val="125000"/>
              </a:lnSpc>
              <a:spcBef>
                <a:spcPts val="0"/>
              </a:spcBef>
            </a:pPr>
            <a:r>
              <a:rPr lang="zh-CN" altLang="en-US" sz="2400" b="1" dirty="0">
                <a:solidFill>
                  <a:schemeClr val="tx1"/>
                </a:solidFill>
                <a:sym typeface="微软雅黑" panose="020B0503020204020204" pitchFamily="34" charset="-122"/>
              </a:rPr>
              <a:t>　　所以，该工厂的最低产量为</a:t>
            </a:r>
            <a:r>
              <a:rPr lang="en-US" altLang="zh-CN" sz="2400" b="1" dirty="0">
                <a:solidFill>
                  <a:schemeClr val="tx1"/>
                </a:solidFill>
                <a:sym typeface="微软雅黑" panose="020B0503020204020204" pitchFamily="34" charset="-122"/>
              </a:rPr>
              <a:t>2357</a:t>
            </a:r>
            <a:r>
              <a:rPr lang="zh-CN" altLang="en-US" sz="2400" b="1" dirty="0">
                <a:solidFill>
                  <a:schemeClr val="tx1"/>
                </a:solidFill>
                <a:sym typeface="微软雅黑" panose="020B0503020204020204" pitchFamily="34" charset="-122"/>
              </a:rPr>
              <a:t>件。</a:t>
            </a:r>
            <a:endParaRPr lang="en-US" altLang="zh-CN" sz="2400" b="1" dirty="0">
              <a:solidFill>
                <a:schemeClr val="tx1"/>
              </a:solidFill>
              <a:sym typeface="微软雅黑" panose="020B0503020204020204" pitchFamily="34" charset="-122"/>
            </a:endParaRPr>
          </a:p>
        </p:txBody>
      </p:sp>
      <p:sp>
        <p:nvSpPr>
          <p:cNvPr id="3" name="Rectangle 2">
            <a:extLst>
              <a:ext uri="{FF2B5EF4-FFF2-40B4-BE49-F238E27FC236}">
                <a16:creationId xmlns:a16="http://schemas.microsoft.com/office/drawing/2014/main" id="{4CF52BA7-6DE2-4B8B-BEA6-D4F147F944EB}"/>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11.4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工程项目不确定性分析</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123715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F3518AF-9BA5-4B6F-BA2C-1C222CD68AF9}"/>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建设项目投资估算</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3">
            <a:extLst>
              <a:ext uri="{FF2B5EF4-FFF2-40B4-BE49-F238E27FC236}">
                <a16:creationId xmlns:a16="http://schemas.microsoft.com/office/drawing/2014/main" id="{05970616-82EA-418B-8D8D-F9E2CD244478}"/>
              </a:ext>
            </a:extLst>
          </p:cNvPr>
          <p:cNvSpPr txBox="1">
            <a:spLocks noChangeArrowheads="1"/>
          </p:cNvSpPr>
          <p:nvPr/>
        </p:nvSpPr>
        <p:spPr>
          <a:xfrm>
            <a:off x="0" y="980728"/>
            <a:ext cx="9036496" cy="5760640"/>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eaLnBrk="1" hangingPunct="1">
              <a:lnSpc>
                <a:spcPct val="125000"/>
              </a:lnSpc>
              <a:spcBef>
                <a:spcPts val="0"/>
              </a:spcBef>
              <a:buFont typeface="Wingdings" panose="05000000000000000000" pitchFamily="2" charset="2"/>
              <a:buChar char="p"/>
            </a:pPr>
            <a:r>
              <a:rPr kumimoji="0" lang="en-US" altLang="zh-CN" kern="0" dirty="0">
                <a:solidFill>
                  <a:srgbClr val="C00000"/>
                </a:solidFill>
                <a:sym typeface="微软雅黑" panose="020B0503020204020204" pitchFamily="34" charset="-122"/>
              </a:rPr>
              <a:t> </a:t>
            </a:r>
            <a:r>
              <a:rPr kumimoji="0" lang="zh-CN" altLang="en-US" kern="0" dirty="0">
                <a:solidFill>
                  <a:srgbClr val="C00000"/>
                </a:solidFill>
                <a:sym typeface="微软雅黑" panose="020B0503020204020204" pitchFamily="34" charset="-122"/>
              </a:rPr>
              <a:t>建设项目投资</a:t>
            </a:r>
          </a:p>
          <a:p>
            <a:pPr eaLnBrk="1" hangingPunct="1">
              <a:lnSpc>
                <a:spcPct val="125000"/>
              </a:lnSpc>
              <a:spcBef>
                <a:spcPts val="0"/>
              </a:spcBef>
            </a:pPr>
            <a:r>
              <a:rPr kumimoji="0" lang="zh-CN" altLang="en-US" sz="2800" kern="0" dirty="0">
                <a:solidFill>
                  <a:srgbClr val="2727FF"/>
                </a:solidFill>
                <a:sym typeface="微软雅黑" panose="020B0503020204020204" pitchFamily="34" charset="-122"/>
              </a:rPr>
              <a:t>建设投资</a:t>
            </a:r>
            <a:r>
              <a:rPr kumimoji="0" lang="zh-CN" altLang="en-US" sz="2800" kern="0" dirty="0">
                <a:solidFill>
                  <a:schemeClr val="tx1"/>
                </a:solidFill>
                <a:sym typeface="微软雅黑" panose="020B0503020204020204" pitchFamily="34" charset="-122"/>
              </a:rPr>
              <a:t>（包括固定资产、无形资产、递延资产及预备费）</a:t>
            </a:r>
          </a:p>
          <a:p>
            <a:pPr lvl="1" eaLnBrk="1" hangingPunct="1">
              <a:lnSpc>
                <a:spcPct val="125000"/>
              </a:lnSpc>
              <a:spcBef>
                <a:spcPts val="0"/>
              </a:spcBef>
              <a:buFont typeface="Wingdings" panose="05000000000000000000" pitchFamily="2" charset="2"/>
              <a:buChar char="Ø"/>
            </a:pPr>
            <a:r>
              <a:rPr kumimoji="0" lang="zh-CN" altLang="en-US" sz="2400" kern="0" dirty="0">
                <a:solidFill>
                  <a:schemeClr val="tx1"/>
                </a:solidFill>
                <a:sym typeface="微软雅黑" panose="020B0503020204020204" pitchFamily="34" charset="-122"/>
              </a:rPr>
              <a:t>固定资产：使用期限超过一年，单位价值在规定标准以上，并且在使用过程中保持原有物质形态的资产。如建筑物、机器设备、运输设备、工具、器具等。</a:t>
            </a:r>
            <a:endParaRPr kumimoji="0" lang="en-US" altLang="zh-CN" sz="2400" kern="0" dirty="0">
              <a:solidFill>
                <a:schemeClr val="tx1"/>
              </a:solidFill>
              <a:sym typeface="微软雅黑" panose="020B0503020204020204" pitchFamily="34" charset="-122"/>
            </a:endParaRPr>
          </a:p>
          <a:p>
            <a:pPr lvl="1" eaLnBrk="1" hangingPunct="1">
              <a:lnSpc>
                <a:spcPct val="125000"/>
              </a:lnSpc>
              <a:spcBef>
                <a:spcPts val="0"/>
              </a:spcBef>
              <a:buFont typeface="Wingdings" panose="05000000000000000000" pitchFamily="2" charset="2"/>
              <a:buChar char="Ø"/>
            </a:pPr>
            <a:r>
              <a:rPr kumimoji="1" lang="en-US" altLang="zh-CN" sz="2400" b="1" dirty="0">
                <a:solidFill>
                  <a:schemeClr val="tx1"/>
                </a:solidFill>
                <a:sym typeface="微软雅黑" panose="020B0503020204020204" pitchFamily="34" charset="-122"/>
              </a:rPr>
              <a:t> </a:t>
            </a:r>
            <a:r>
              <a:rPr kumimoji="1" lang="zh-CN" altLang="en-US" sz="2400" b="1" dirty="0">
                <a:solidFill>
                  <a:schemeClr val="tx1"/>
                </a:solidFill>
                <a:sym typeface="微软雅黑" panose="020B0503020204020204" pitchFamily="34" charset="-122"/>
              </a:rPr>
              <a:t>无形资产：长期使用，但没有实物形态的资产。如专利权、商标权、技术转让费、设计费、土地使用费、商誉。</a:t>
            </a:r>
            <a:endParaRPr kumimoji="1" lang="en-US" altLang="zh-CN" sz="2400" b="1" dirty="0">
              <a:solidFill>
                <a:schemeClr val="tx1"/>
              </a:solidFill>
              <a:sym typeface="微软雅黑" panose="020B0503020204020204" pitchFamily="34" charset="-122"/>
            </a:endParaRPr>
          </a:p>
          <a:p>
            <a:pPr lvl="1" eaLnBrk="1" hangingPunct="1">
              <a:lnSpc>
                <a:spcPct val="125000"/>
              </a:lnSpc>
              <a:spcBef>
                <a:spcPts val="0"/>
              </a:spcBef>
              <a:buFont typeface="Wingdings" panose="05000000000000000000" pitchFamily="2" charset="2"/>
              <a:buChar char="Ø"/>
            </a:pPr>
            <a:r>
              <a:rPr kumimoji="1" lang="zh-CN" altLang="en-US" sz="2400" b="1" dirty="0">
                <a:solidFill>
                  <a:schemeClr val="tx1"/>
                </a:solidFill>
                <a:sym typeface="微软雅黑" panose="020B0503020204020204" pitchFamily="34" charset="-122"/>
              </a:rPr>
              <a:t>递延资产：指不能全部计入当年损益，应当在以后年度内分期摊销的各项费用。如开办费。</a:t>
            </a:r>
            <a:endParaRPr kumimoji="0" lang="zh-CN" altLang="en-US" sz="2800" kern="0" dirty="0">
              <a:solidFill>
                <a:schemeClr val="tx1"/>
              </a:solidFill>
              <a:sym typeface="微软雅黑" panose="020B0503020204020204" pitchFamily="34" charset="-122"/>
            </a:endParaRPr>
          </a:p>
        </p:txBody>
      </p:sp>
    </p:spTree>
    <p:extLst>
      <p:ext uri="{BB962C8B-B14F-4D97-AF65-F5344CB8AC3E}">
        <p14:creationId xmlns:p14="http://schemas.microsoft.com/office/powerpoint/2010/main" val="2371546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0B4DF04-6D4F-42C8-94E8-E9485370C522}"/>
              </a:ext>
            </a:extLst>
          </p:cNvPr>
          <p:cNvSpPr txBox="1">
            <a:spLocks noChangeArrowheads="1"/>
          </p:cNvSpPr>
          <p:nvPr/>
        </p:nvSpPr>
        <p:spPr>
          <a:xfrm>
            <a:off x="-1" y="980728"/>
            <a:ext cx="9036663" cy="5184576"/>
          </a:xfrm>
          <a:prstGeom prst="rect">
            <a:avLst/>
          </a:prstGeom>
        </p:spPr>
        <p:txBody>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9pPr>
          </a:lstStyle>
          <a:p>
            <a:pPr marL="457200" indent="-457200" algn="just" eaLnBrk="1" hangingPunct="1">
              <a:lnSpc>
                <a:spcPct val="125000"/>
              </a:lnSpc>
              <a:spcBef>
                <a:spcPts val="0"/>
              </a:spcBef>
              <a:buFont typeface="Wingdings" panose="05000000000000000000" pitchFamily="2" charset="2"/>
              <a:buChar char="p"/>
            </a:pPr>
            <a:r>
              <a:rPr kumimoji="0" lang="zh-CN" altLang="en-US" sz="3200" kern="0" dirty="0">
                <a:solidFill>
                  <a:srgbClr val="C00000"/>
                </a:solidFill>
                <a:sym typeface="微软雅黑" panose="020B0503020204020204" pitchFamily="34" charset="-122"/>
              </a:rPr>
              <a:t> 盈亏平衡分析</a:t>
            </a:r>
            <a:endParaRPr kumimoji="0" lang="en-US" altLang="zh-CN" sz="3200" kern="0" dirty="0">
              <a:solidFill>
                <a:srgbClr val="C00000"/>
              </a:solidFill>
              <a:sym typeface="微软雅黑" panose="020B0503020204020204" pitchFamily="34" charset="-122"/>
            </a:endParaRPr>
          </a:p>
          <a:p>
            <a:pPr algn="just" eaLnBrk="1" hangingPunct="1">
              <a:lnSpc>
                <a:spcPct val="125000"/>
              </a:lnSpc>
              <a:spcBef>
                <a:spcPts val="0"/>
              </a:spcBef>
            </a:pPr>
            <a:r>
              <a:rPr lang="zh-CN" altLang="en-US" sz="2400" b="1" dirty="0">
                <a:solidFill>
                  <a:srgbClr val="C00000"/>
                </a:solidFill>
                <a:sym typeface="微软雅黑" panose="020B0503020204020204" pitchFamily="34" charset="-122"/>
              </a:rPr>
              <a:t>例</a:t>
            </a:r>
            <a:r>
              <a:rPr lang="zh-CN" altLang="en-US" sz="2400" b="1" dirty="0">
                <a:solidFill>
                  <a:schemeClr val="tx1"/>
                </a:solidFill>
                <a:sym typeface="微软雅黑" panose="020B0503020204020204" pitchFamily="34" charset="-122"/>
              </a:rPr>
              <a:t>：某企业生产某种产品，每件产品的售价为</a:t>
            </a:r>
            <a:r>
              <a:rPr lang="en-US" altLang="zh-CN" sz="2400" b="1" dirty="0">
                <a:solidFill>
                  <a:schemeClr val="tx1"/>
                </a:solidFill>
                <a:sym typeface="微软雅黑" panose="020B0503020204020204" pitchFamily="34" charset="-122"/>
              </a:rPr>
              <a:t>50</a:t>
            </a:r>
            <a:r>
              <a:rPr lang="zh-CN" altLang="en-US" sz="2400" b="1" dirty="0">
                <a:solidFill>
                  <a:schemeClr val="tx1"/>
                </a:solidFill>
                <a:sym typeface="微软雅黑" panose="020B0503020204020204" pitchFamily="34" charset="-122"/>
              </a:rPr>
              <a:t>元，单位可变成本为</a:t>
            </a:r>
            <a:r>
              <a:rPr lang="en-US" altLang="zh-CN" sz="2400" b="1" dirty="0">
                <a:solidFill>
                  <a:schemeClr val="tx1"/>
                </a:solidFill>
                <a:sym typeface="微软雅黑" panose="020B0503020204020204" pitchFamily="34" charset="-122"/>
              </a:rPr>
              <a:t>28</a:t>
            </a:r>
            <a:r>
              <a:rPr lang="zh-CN" altLang="en-US" sz="2400" b="1" dirty="0">
                <a:solidFill>
                  <a:schemeClr val="tx1"/>
                </a:solidFill>
                <a:sym typeface="微软雅黑" panose="020B0503020204020204" pitchFamily="34" charset="-122"/>
              </a:rPr>
              <a:t>元，年固定成本为</a:t>
            </a:r>
            <a:r>
              <a:rPr lang="en-US" altLang="zh-CN" sz="2400" b="1" dirty="0">
                <a:solidFill>
                  <a:schemeClr val="tx1"/>
                </a:solidFill>
                <a:sym typeface="微软雅黑" panose="020B0503020204020204" pitchFamily="34" charset="-122"/>
              </a:rPr>
              <a:t>66000</a:t>
            </a:r>
            <a:r>
              <a:rPr lang="zh-CN" altLang="en-US" sz="2400" b="1" dirty="0">
                <a:solidFill>
                  <a:schemeClr val="tx1"/>
                </a:solidFill>
                <a:sym typeface="微软雅黑" panose="020B0503020204020204" pitchFamily="34" charset="-122"/>
              </a:rPr>
              <a:t>元，求企业的最低产量，企业产品产量为</a:t>
            </a:r>
            <a:r>
              <a:rPr lang="en-US" altLang="zh-CN" sz="2400" b="1" dirty="0">
                <a:solidFill>
                  <a:schemeClr val="tx1"/>
                </a:solidFill>
                <a:sym typeface="微软雅黑" panose="020B0503020204020204" pitchFamily="34" charset="-122"/>
              </a:rPr>
              <a:t>5000</a:t>
            </a:r>
            <a:r>
              <a:rPr lang="zh-CN" altLang="en-US" sz="2400" b="1" dirty="0">
                <a:solidFill>
                  <a:schemeClr val="tx1"/>
                </a:solidFill>
                <a:sym typeface="微软雅黑" panose="020B0503020204020204" pitchFamily="34" charset="-122"/>
              </a:rPr>
              <a:t>件时的利润，企业年利润达到</a:t>
            </a:r>
            <a:r>
              <a:rPr lang="en-US" altLang="zh-CN" sz="2400" b="1" dirty="0">
                <a:solidFill>
                  <a:schemeClr val="tx1"/>
                </a:solidFill>
                <a:sym typeface="微软雅黑" panose="020B0503020204020204" pitchFamily="34" charset="-122"/>
              </a:rPr>
              <a:t>60000</a:t>
            </a:r>
            <a:r>
              <a:rPr lang="zh-CN" altLang="en-US" sz="2400" b="1" dirty="0">
                <a:solidFill>
                  <a:schemeClr val="tx1"/>
                </a:solidFill>
                <a:sym typeface="微软雅黑" panose="020B0503020204020204" pitchFamily="34" charset="-122"/>
              </a:rPr>
              <a:t>元时的产量。</a:t>
            </a:r>
          </a:p>
          <a:p>
            <a:pPr algn="just" eaLnBrk="1" hangingPunct="1">
              <a:lnSpc>
                <a:spcPct val="125000"/>
              </a:lnSpc>
              <a:spcBef>
                <a:spcPts val="0"/>
              </a:spcBef>
            </a:pPr>
            <a:r>
              <a:rPr lang="zh-CN" altLang="en-US" sz="2400" b="1" dirty="0">
                <a:solidFill>
                  <a:srgbClr val="C00000"/>
                </a:solidFill>
                <a:sym typeface="微软雅黑" panose="020B0503020204020204" pitchFamily="34" charset="-122"/>
              </a:rPr>
              <a:t>解</a:t>
            </a:r>
            <a:r>
              <a:rPr lang="zh-CN" altLang="en-US" sz="2400" b="1" dirty="0">
                <a:solidFill>
                  <a:schemeClr val="tx1"/>
                </a:solidFill>
                <a:sym typeface="微软雅黑" panose="020B0503020204020204" pitchFamily="34" charset="-122"/>
              </a:rPr>
              <a:t>：</a:t>
            </a:r>
            <a:r>
              <a:rPr lang="zh-CN" altLang="en-US" sz="2400" b="1" dirty="0">
                <a:solidFill>
                  <a:srgbClr val="2727FF"/>
                </a:solidFill>
                <a:sym typeface="微软雅黑" panose="020B0503020204020204" pitchFamily="34" charset="-122"/>
              </a:rPr>
              <a:t>步骤</a:t>
            </a:r>
            <a:r>
              <a:rPr lang="en-US" altLang="zh-CN" sz="2400" dirty="0">
                <a:solidFill>
                  <a:srgbClr val="2727FF"/>
                </a:solidFill>
                <a:sym typeface="微软雅黑" panose="020B0503020204020204" pitchFamily="34" charset="-122"/>
              </a:rPr>
              <a:t>2 </a:t>
            </a:r>
            <a:r>
              <a:rPr lang="zh-CN" altLang="en-US" sz="2400" b="1" dirty="0">
                <a:solidFill>
                  <a:schemeClr val="tx1"/>
                </a:solidFill>
                <a:sym typeface="微软雅黑" panose="020B0503020204020204" pitchFamily="34" charset="-122"/>
              </a:rPr>
              <a:t>若产品产量为</a:t>
            </a:r>
            <a:r>
              <a:rPr lang="en-US" altLang="zh-CN" sz="2400" b="1" dirty="0">
                <a:solidFill>
                  <a:schemeClr val="tx1"/>
                </a:solidFill>
                <a:sym typeface="微软雅黑" panose="020B0503020204020204" pitchFamily="34" charset="-122"/>
              </a:rPr>
              <a:t>5000</a:t>
            </a:r>
            <a:r>
              <a:rPr lang="zh-CN" altLang="en-US" sz="2400" b="1" dirty="0">
                <a:solidFill>
                  <a:schemeClr val="tx1"/>
                </a:solidFill>
                <a:sym typeface="微软雅黑" panose="020B0503020204020204" pitchFamily="34" charset="-122"/>
              </a:rPr>
              <a:t>件，年获利润为</a:t>
            </a:r>
            <a:endParaRPr lang="en-US" altLang="zh-CN" sz="2400" b="1" dirty="0">
              <a:solidFill>
                <a:schemeClr val="tx1"/>
              </a:solidFill>
              <a:sym typeface="微软雅黑" panose="020B0503020204020204" pitchFamily="34" charset="-122"/>
            </a:endParaRPr>
          </a:p>
          <a:p>
            <a:pPr eaLnBrk="1" hangingPunct="1">
              <a:lnSpc>
                <a:spcPct val="125000"/>
              </a:lnSpc>
              <a:spcBef>
                <a:spcPts val="0"/>
              </a:spcBef>
            </a:pPr>
            <a:r>
              <a:rPr lang="en-US" altLang="zh-CN" sz="2400" b="1" dirty="0">
                <a:solidFill>
                  <a:schemeClr val="tx1"/>
                </a:solidFill>
                <a:sym typeface="微软雅黑" panose="020B0503020204020204" pitchFamily="34" charset="-122"/>
              </a:rPr>
              <a:t>E=(P-V)Q-F=(50-28)×5000-66 000=44000(</a:t>
            </a:r>
            <a:r>
              <a:rPr lang="zh-CN" altLang="en-US" sz="2400" b="1" dirty="0">
                <a:solidFill>
                  <a:schemeClr val="tx1"/>
                </a:solidFill>
                <a:sym typeface="微软雅黑" panose="020B0503020204020204" pitchFamily="34" charset="-122"/>
              </a:rPr>
              <a:t>元</a:t>
            </a:r>
            <a:r>
              <a:rPr lang="en-US" altLang="zh-CN" sz="2400" b="1" dirty="0">
                <a:solidFill>
                  <a:schemeClr val="tx1"/>
                </a:solidFill>
                <a:sym typeface="微软雅黑" panose="020B0503020204020204" pitchFamily="34" charset="-122"/>
              </a:rPr>
              <a:t>)</a:t>
            </a:r>
            <a:endParaRPr lang="en-US" altLang="zh-CN" sz="2400" dirty="0">
              <a:solidFill>
                <a:schemeClr val="tx1"/>
              </a:solidFill>
              <a:sym typeface="微软雅黑" panose="020B0503020204020204" pitchFamily="34" charset="-122"/>
            </a:endParaRPr>
          </a:p>
          <a:p>
            <a:pPr algn="just" eaLnBrk="1" hangingPunct="1">
              <a:lnSpc>
                <a:spcPct val="125000"/>
              </a:lnSpc>
              <a:spcBef>
                <a:spcPts val="0"/>
              </a:spcBef>
              <a:buClr>
                <a:schemeClr val="tx1"/>
              </a:buClr>
            </a:pPr>
            <a:r>
              <a:rPr lang="zh-CN" altLang="en-US" sz="2400" b="1" dirty="0">
                <a:solidFill>
                  <a:schemeClr val="tx1"/>
                </a:solidFill>
                <a:sym typeface="微软雅黑" panose="020B0503020204020204" pitchFamily="34" charset="-122"/>
              </a:rPr>
              <a:t>        即当产量达到</a:t>
            </a:r>
            <a:r>
              <a:rPr lang="en-US" altLang="zh-CN" sz="2400" b="1" dirty="0">
                <a:solidFill>
                  <a:schemeClr val="tx1"/>
                </a:solidFill>
                <a:sym typeface="微软雅黑" panose="020B0503020204020204" pitchFamily="34" charset="-122"/>
              </a:rPr>
              <a:t>5000</a:t>
            </a:r>
            <a:r>
              <a:rPr lang="zh-CN" altLang="en-US" sz="2400" b="1" dirty="0">
                <a:solidFill>
                  <a:schemeClr val="tx1"/>
                </a:solidFill>
                <a:sym typeface="微软雅黑" panose="020B0503020204020204" pitchFamily="34" charset="-122"/>
              </a:rPr>
              <a:t>件时，每年可获利</a:t>
            </a:r>
            <a:r>
              <a:rPr lang="en-US" altLang="zh-CN" sz="2400" b="1" dirty="0">
                <a:solidFill>
                  <a:schemeClr val="tx1"/>
                </a:solidFill>
                <a:sym typeface="微软雅黑" panose="020B0503020204020204" pitchFamily="34" charset="-122"/>
              </a:rPr>
              <a:t>44000</a:t>
            </a:r>
            <a:r>
              <a:rPr lang="zh-CN" altLang="en-US" sz="2400" b="1" dirty="0">
                <a:solidFill>
                  <a:schemeClr val="tx1"/>
                </a:solidFill>
                <a:sym typeface="微软雅黑" panose="020B0503020204020204" pitchFamily="34" charset="-122"/>
              </a:rPr>
              <a:t>元。</a:t>
            </a:r>
          </a:p>
          <a:p>
            <a:pPr algn="just" eaLnBrk="1" hangingPunct="1">
              <a:lnSpc>
                <a:spcPct val="125000"/>
              </a:lnSpc>
              <a:spcBef>
                <a:spcPts val="0"/>
              </a:spcBef>
            </a:pPr>
            <a:endParaRPr kumimoji="0" lang="en-US" altLang="zh-CN" sz="2800" kern="0" dirty="0">
              <a:solidFill>
                <a:srgbClr val="2727FF"/>
              </a:solidFill>
              <a:sym typeface="微软雅黑" panose="020B0503020204020204" pitchFamily="34" charset="-122"/>
            </a:endParaRPr>
          </a:p>
        </p:txBody>
      </p:sp>
      <p:sp>
        <p:nvSpPr>
          <p:cNvPr id="4" name="Rectangle 2">
            <a:extLst>
              <a:ext uri="{FF2B5EF4-FFF2-40B4-BE49-F238E27FC236}">
                <a16:creationId xmlns:a16="http://schemas.microsoft.com/office/drawing/2014/main" id="{91393DB5-C678-4BA5-85B3-2A976753DCC3}"/>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11.4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工程项目不确定性分析</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224801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2F874EE-21AA-40B5-AD6F-BECDF85EEA0F}"/>
              </a:ext>
            </a:extLst>
          </p:cNvPr>
          <p:cNvSpPr txBox="1">
            <a:spLocks noChangeArrowheads="1"/>
          </p:cNvSpPr>
          <p:nvPr/>
        </p:nvSpPr>
        <p:spPr>
          <a:xfrm>
            <a:off x="-1" y="980728"/>
            <a:ext cx="9036663" cy="5184576"/>
          </a:xfrm>
          <a:prstGeom prst="rect">
            <a:avLst/>
          </a:prstGeom>
        </p:spPr>
        <p:txBody>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9pPr>
          </a:lstStyle>
          <a:p>
            <a:pPr marL="457200" indent="-457200" algn="just" eaLnBrk="1" hangingPunct="1">
              <a:lnSpc>
                <a:spcPct val="125000"/>
              </a:lnSpc>
              <a:spcBef>
                <a:spcPts val="0"/>
              </a:spcBef>
              <a:buFont typeface="Wingdings" panose="05000000000000000000" pitchFamily="2" charset="2"/>
              <a:buChar char="p"/>
            </a:pPr>
            <a:r>
              <a:rPr kumimoji="0" lang="zh-CN" altLang="en-US" sz="3200" kern="0" dirty="0">
                <a:solidFill>
                  <a:srgbClr val="C00000"/>
                </a:solidFill>
                <a:sym typeface="微软雅黑" panose="020B0503020204020204" pitchFamily="34" charset="-122"/>
              </a:rPr>
              <a:t> 盈亏平衡分析</a:t>
            </a:r>
            <a:endParaRPr kumimoji="0" lang="en-US" altLang="zh-CN" sz="3200" kern="0" dirty="0">
              <a:solidFill>
                <a:srgbClr val="C00000"/>
              </a:solidFill>
              <a:sym typeface="微软雅黑" panose="020B0503020204020204" pitchFamily="34" charset="-122"/>
            </a:endParaRPr>
          </a:p>
          <a:p>
            <a:pPr algn="just" eaLnBrk="1" hangingPunct="1">
              <a:lnSpc>
                <a:spcPct val="125000"/>
              </a:lnSpc>
              <a:spcBef>
                <a:spcPts val="0"/>
              </a:spcBef>
            </a:pPr>
            <a:r>
              <a:rPr lang="zh-CN" altLang="en-US" sz="2400" b="1" dirty="0">
                <a:solidFill>
                  <a:srgbClr val="C00000"/>
                </a:solidFill>
                <a:sym typeface="微软雅黑" panose="020B0503020204020204" pitchFamily="34" charset="-122"/>
              </a:rPr>
              <a:t>例</a:t>
            </a:r>
            <a:r>
              <a:rPr lang="zh-CN" altLang="en-US" sz="2400" b="1" dirty="0">
                <a:solidFill>
                  <a:schemeClr val="tx1"/>
                </a:solidFill>
                <a:sym typeface="微软雅黑" panose="020B0503020204020204" pitchFamily="34" charset="-122"/>
              </a:rPr>
              <a:t>：某企业生产某种产品，每件产品的售价为</a:t>
            </a:r>
            <a:r>
              <a:rPr lang="en-US" altLang="zh-CN" sz="2400" b="1" dirty="0">
                <a:solidFill>
                  <a:schemeClr val="tx1"/>
                </a:solidFill>
                <a:sym typeface="微软雅黑" panose="020B0503020204020204" pitchFamily="34" charset="-122"/>
              </a:rPr>
              <a:t>50</a:t>
            </a:r>
            <a:r>
              <a:rPr lang="zh-CN" altLang="en-US" sz="2400" b="1" dirty="0">
                <a:solidFill>
                  <a:schemeClr val="tx1"/>
                </a:solidFill>
                <a:sym typeface="微软雅黑" panose="020B0503020204020204" pitchFamily="34" charset="-122"/>
              </a:rPr>
              <a:t>元，单位可变成本为</a:t>
            </a:r>
            <a:r>
              <a:rPr lang="en-US" altLang="zh-CN" sz="2400" b="1" dirty="0">
                <a:solidFill>
                  <a:schemeClr val="tx1"/>
                </a:solidFill>
                <a:sym typeface="微软雅黑" panose="020B0503020204020204" pitchFamily="34" charset="-122"/>
              </a:rPr>
              <a:t>28</a:t>
            </a:r>
            <a:r>
              <a:rPr lang="zh-CN" altLang="en-US" sz="2400" b="1" dirty="0">
                <a:solidFill>
                  <a:schemeClr val="tx1"/>
                </a:solidFill>
                <a:sym typeface="微软雅黑" panose="020B0503020204020204" pitchFamily="34" charset="-122"/>
              </a:rPr>
              <a:t>元，年固定成本为</a:t>
            </a:r>
            <a:r>
              <a:rPr lang="en-US" altLang="zh-CN" sz="2400" b="1" dirty="0">
                <a:solidFill>
                  <a:schemeClr val="tx1"/>
                </a:solidFill>
                <a:sym typeface="微软雅黑" panose="020B0503020204020204" pitchFamily="34" charset="-122"/>
              </a:rPr>
              <a:t>66000</a:t>
            </a:r>
            <a:r>
              <a:rPr lang="zh-CN" altLang="en-US" sz="2400" b="1" dirty="0">
                <a:solidFill>
                  <a:schemeClr val="tx1"/>
                </a:solidFill>
                <a:sym typeface="微软雅黑" panose="020B0503020204020204" pitchFamily="34" charset="-122"/>
              </a:rPr>
              <a:t>元，求企业的最低产量，企业产品产量为</a:t>
            </a:r>
            <a:r>
              <a:rPr lang="en-US" altLang="zh-CN" sz="2400" b="1" dirty="0">
                <a:solidFill>
                  <a:schemeClr val="tx1"/>
                </a:solidFill>
                <a:sym typeface="微软雅黑" panose="020B0503020204020204" pitchFamily="34" charset="-122"/>
              </a:rPr>
              <a:t>5000</a:t>
            </a:r>
            <a:r>
              <a:rPr lang="zh-CN" altLang="en-US" sz="2400" b="1" dirty="0">
                <a:solidFill>
                  <a:schemeClr val="tx1"/>
                </a:solidFill>
                <a:sym typeface="微软雅黑" panose="020B0503020204020204" pitchFamily="34" charset="-122"/>
              </a:rPr>
              <a:t>件时的利润，企业年利润达到</a:t>
            </a:r>
            <a:r>
              <a:rPr lang="en-US" altLang="zh-CN" sz="2400" b="1" dirty="0">
                <a:solidFill>
                  <a:schemeClr val="tx1"/>
                </a:solidFill>
                <a:sym typeface="微软雅黑" panose="020B0503020204020204" pitchFamily="34" charset="-122"/>
              </a:rPr>
              <a:t>60000</a:t>
            </a:r>
            <a:r>
              <a:rPr lang="zh-CN" altLang="en-US" sz="2400" b="1" dirty="0">
                <a:solidFill>
                  <a:schemeClr val="tx1"/>
                </a:solidFill>
                <a:sym typeface="微软雅黑" panose="020B0503020204020204" pitchFamily="34" charset="-122"/>
              </a:rPr>
              <a:t>元时的产量。</a:t>
            </a:r>
          </a:p>
          <a:p>
            <a:pPr algn="just" eaLnBrk="1" hangingPunct="1">
              <a:lnSpc>
                <a:spcPct val="125000"/>
              </a:lnSpc>
              <a:spcBef>
                <a:spcPts val="0"/>
              </a:spcBef>
            </a:pPr>
            <a:r>
              <a:rPr lang="zh-CN" altLang="en-US" sz="2400" b="1" dirty="0">
                <a:solidFill>
                  <a:srgbClr val="C00000"/>
                </a:solidFill>
                <a:sym typeface="微软雅黑" panose="020B0503020204020204" pitchFamily="34" charset="-122"/>
              </a:rPr>
              <a:t>解</a:t>
            </a:r>
            <a:r>
              <a:rPr lang="zh-CN" altLang="en-US" sz="2400" b="1" dirty="0">
                <a:solidFill>
                  <a:schemeClr val="tx1"/>
                </a:solidFill>
                <a:sym typeface="微软雅黑" panose="020B0503020204020204" pitchFamily="34" charset="-122"/>
              </a:rPr>
              <a:t>：</a:t>
            </a:r>
            <a:r>
              <a:rPr lang="zh-CN" altLang="en-US" sz="2400" dirty="0">
                <a:solidFill>
                  <a:srgbClr val="2727FF"/>
                </a:solidFill>
                <a:sym typeface="微软雅黑" panose="020B0503020204020204" pitchFamily="34" charset="-122"/>
              </a:rPr>
              <a:t>步骤</a:t>
            </a:r>
            <a:r>
              <a:rPr lang="en-US" altLang="zh-CN" sz="2400" dirty="0">
                <a:solidFill>
                  <a:srgbClr val="2727FF"/>
                </a:solidFill>
                <a:sym typeface="微软雅黑" panose="020B0503020204020204" pitchFamily="34" charset="-122"/>
              </a:rPr>
              <a:t>3 </a:t>
            </a:r>
            <a:r>
              <a:rPr lang="zh-CN" altLang="en-US" sz="2400" b="1" dirty="0">
                <a:solidFill>
                  <a:schemeClr val="tx1"/>
                </a:solidFill>
                <a:sym typeface="微软雅黑" panose="020B0503020204020204" pitchFamily="34" charset="-122"/>
              </a:rPr>
              <a:t>若预期利润达到</a:t>
            </a:r>
            <a:r>
              <a:rPr lang="en-US" altLang="zh-CN" sz="2400" b="1" dirty="0">
                <a:solidFill>
                  <a:schemeClr val="tx1"/>
                </a:solidFill>
                <a:sym typeface="微软雅黑" panose="020B0503020204020204" pitchFamily="34" charset="-122"/>
              </a:rPr>
              <a:t>60000</a:t>
            </a:r>
            <a:r>
              <a:rPr lang="zh-CN" altLang="en-US" sz="2400" b="1" dirty="0">
                <a:solidFill>
                  <a:schemeClr val="tx1"/>
                </a:solidFill>
                <a:sym typeface="微软雅黑" panose="020B0503020204020204" pitchFamily="34" charset="-122"/>
              </a:rPr>
              <a:t>元时，则产量应为</a:t>
            </a:r>
          </a:p>
          <a:p>
            <a:pPr eaLnBrk="1" hangingPunct="1">
              <a:lnSpc>
                <a:spcPct val="125000"/>
              </a:lnSpc>
              <a:spcBef>
                <a:spcPts val="0"/>
              </a:spcBef>
              <a:buClr>
                <a:schemeClr val="tx1"/>
              </a:buClr>
            </a:pPr>
            <a:r>
              <a:rPr lang="en-US" altLang="zh-CN" sz="2400" b="1" dirty="0">
                <a:solidFill>
                  <a:schemeClr val="tx1"/>
                </a:solidFill>
                <a:sym typeface="微软雅黑" panose="020B0503020204020204" pitchFamily="34" charset="-122"/>
              </a:rPr>
              <a:t>Q=(E+F)/(P-V)= 5727(</a:t>
            </a:r>
            <a:r>
              <a:rPr lang="zh-CN" altLang="en-US" sz="2400" b="1" dirty="0">
                <a:solidFill>
                  <a:schemeClr val="tx1"/>
                </a:solidFill>
                <a:sym typeface="微软雅黑" panose="020B0503020204020204" pitchFamily="34" charset="-122"/>
              </a:rPr>
              <a:t>件</a:t>
            </a:r>
            <a:r>
              <a:rPr lang="en-US" altLang="zh-CN" sz="2400" b="1" dirty="0">
                <a:solidFill>
                  <a:schemeClr val="tx1"/>
                </a:solidFill>
                <a:sym typeface="微软雅黑" panose="020B0503020204020204" pitchFamily="34" charset="-122"/>
              </a:rPr>
              <a:t>)</a:t>
            </a:r>
          </a:p>
          <a:p>
            <a:pPr algn="just" eaLnBrk="1" hangingPunct="1">
              <a:lnSpc>
                <a:spcPct val="125000"/>
              </a:lnSpc>
              <a:spcBef>
                <a:spcPts val="0"/>
              </a:spcBef>
              <a:buClr>
                <a:schemeClr val="tx1"/>
              </a:buClr>
            </a:pPr>
            <a:r>
              <a:rPr lang="zh-CN" altLang="en-US" sz="2400" b="1" dirty="0">
                <a:solidFill>
                  <a:schemeClr val="tx1"/>
                </a:solidFill>
                <a:sym typeface="微软雅黑" panose="020B0503020204020204" pitchFamily="34" charset="-122"/>
              </a:rPr>
              <a:t>        即当产量达到</a:t>
            </a:r>
            <a:r>
              <a:rPr lang="en-US" altLang="zh-CN" sz="2400" b="1" dirty="0">
                <a:solidFill>
                  <a:schemeClr val="tx1"/>
                </a:solidFill>
                <a:sym typeface="微软雅黑" panose="020B0503020204020204" pitchFamily="34" charset="-122"/>
              </a:rPr>
              <a:t>5727</a:t>
            </a:r>
            <a:r>
              <a:rPr lang="zh-CN" altLang="en-US" sz="2400" b="1" dirty="0">
                <a:solidFill>
                  <a:schemeClr val="tx1"/>
                </a:solidFill>
                <a:sym typeface="微软雅黑" panose="020B0503020204020204" pitchFamily="34" charset="-122"/>
              </a:rPr>
              <a:t>件时，企业每年可获利</a:t>
            </a:r>
            <a:r>
              <a:rPr lang="en-US" altLang="zh-CN" sz="2400" b="1" dirty="0">
                <a:solidFill>
                  <a:schemeClr val="tx1"/>
                </a:solidFill>
                <a:sym typeface="微软雅黑" panose="020B0503020204020204" pitchFamily="34" charset="-122"/>
              </a:rPr>
              <a:t>60000</a:t>
            </a:r>
            <a:r>
              <a:rPr lang="zh-CN" altLang="en-US" sz="2400" b="1" dirty="0">
                <a:solidFill>
                  <a:schemeClr val="tx1"/>
                </a:solidFill>
                <a:sym typeface="微软雅黑" panose="020B0503020204020204" pitchFamily="34" charset="-122"/>
              </a:rPr>
              <a:t>元。</a:t>
            </a:r>
          </a:p>
          <a:p>
            <a:pPr algn="just" eaLnBrk="1" hangingPunct="1">
              <a:lnSpc>
                <a:spcPct val="125000"/>
              </a:lnSpc>
              <a:spcBef>
                <a:spcPts val="0"/>
              </a:spcBef>
            </a:pPr>
            <a:endParaRPr kumimoji="0" lang="en-US" altLang="zh-CN" sz="2800" kern="0" dirty="0">
              <a:solidFill>
                <a:srgbClr val="2727FF"/>
              </a:solidFill>
              <a:sym typeface="微软雅黑" panose="020B0503020204020204" pitchFamily="34" charset="-122"/>
            </a:endParaRPr>
          </a:p>
        </p:txBody>
      </p:sp>
      <p:sp>
        <p:nvSpPr>
          <p:cNvPr id="3" name="Rectangle 2">
            <a:extLst>
              <a:ext uri="{FF2B5EF4-FFF2-40B4-BE49-F238E27FC236}">
                <a16:creationId xmlns:a16="http://schemas.microsoft.com/office/drawing/2014/main" id="{33493E47-675B-4734-B910-850412475379}"/>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11.4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工程项目不确定性分析</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37299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81BAF98-4412-458A-887E-30D339B61067}"/>
              </a:ext>
            </a:extLst>
          </p:cNvPr>
          <p:cNvSpPr txBox="1">
            <a:spLocks noChangeArrowheads="1"/>
          </p:cNvSpPr>
          <p:nvPr/>
        </p:nvSpPr>
        <p:spPr>
          <a:xfrm>
            <a:off x="-1" y="980728"/>
            <a:ext cx="9036663" cy="5760640"/>
          </a:xfrm>
          <a:prstGeom prst="rect">
            <a:avLst/>
          </a:prstGeom>
        </p:spPr>
        <p:txBody>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9pPr>
          </a:lstStyle>
          <a:p>
            <a:pPr marL="457200" indent="-457200" algn="just" eaLnBrk="1" hangingPunct="1">
              <a:lnSpc>
                <a:spcPct val="125000"/>
              </a:lnSpc>
              <a:buFont typeface="Wingdings" panose="05000000000000000000" pitchFamily="2" charset="2"/>
              <a:buChar char="p"/>
            </a:pPr>
            <a:r>
              <a:rPr kumimoji="0" lang="zh-CN" altLang="en-US" sz="3200" kern="0" dirty="0">
                <a:solidFill>
                  <a:srgbClr val="C00000"/>
                </a:solidFill>
                <a:sym typeface="微软雅黑" panose="020B0503020204020204" pitchFamily="34" charset="-122"/>
              </a:rPr>
              <a:t>敏感性分析</a:t>
            </a:r>
            <a:endParaRPr kumimoji="0" lang="en-US" altLang="zh-CN" sz="3200" kern="0" dirty="0">
              <a:solidFill>
                <a:srgbClr val="C00000"/>
              </a:solidFill>
              <a:sym typeface="微软雅黑" panose="020B0503020204020204" pitchFamily="34" charset="-122"/>
            </a:endParaRPr>
          </a:p>
          <a:p>
            <a:pPr algn="just" eaLnBrk="1" hangingPunct="1">
              <a:lnSpc>
                <a:spcPct val="125000"/>
              </a:lnSpc>
            </a:pPr>
            <a:r>
              <a:rPr kumimoji="0" lang="zh-CN" altLang="en-US" sz="2400" kern="0" dirty="0">
                <a:solidFill>
                  <a:schemeClr val="tx1"/>
                </a:solidFill>
                <a:sym typeface="微软雅黑" panose="020B0503020204020204" pitchFamily="34" charset="-122"/>
              </a:rPr>
              <a:t>        敏感性分析是通过分析、预测项目主要因素发生变化时对经济评价指标的影响，从中找出敏感性因素，并确定其影响程度。</a:t>
            </a:r>
          </a:p>
          <a:p>
            <a:pPr algn="just" eaLnBrk="1" hangingPunct="1">
              <a:lnSpc>
                <a:spcPct val="125000"/>
              </a:lnSpc>
            </a:pPr>
            <a:r>
              <a:rPr kumimoji="0" lang="zh-CN" altLang="en-US" sz="2400" kern="0" dirty="0">
                <a:solidFill>
                  <a:schemeClr val="tx1"/>
                </a:solidFill>
                <a:sym typeface="微软雅黑" panose="020B0503020204020204" pitchFamily="34" charset="-122"/>
              </a:rPr>
              <a:t>       项目计算期内可能发生变化的因素有：</a:t>
            </a:r>
          </a:p>
          <a:p>
            <a:pPr marL="800100" lvl="1" indent="-342900" algn="just" eaLnBrk="1" hangingPunct="1">
              <a:lnSpc>
                <a:spcPct val="125000"/>
              </a:lnSpc>
              <a:buFont typeface="Wingdings" panose="05000000000000000000" pitchFamily="2" charset="2"/>
              <a:buChar char="l"/>
            </a:pPr>
            <a:r>
              <a:rPr kumimoji="0" lang="zh-CN" altLang="en-US" sz="20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投资额，包括固定资产投资与流动资金占用；</a:t>
            </a:r>
          </a:p>
          <a:p>
            <a:pPr marL="800100" lvl="1" indent="-342900" algn="just" eaLnBrk="1" hangingPunct="1">
              <a:lnSpc>
                <a:spcPct val="125000"/>
              </a:lnSpc>
              <a:buFont typeface="Wingdings" panose="05000000000000000000" pitchFamily="2" charset="2"/>
              <a:buChar char="l"/>
            </a:pPr>
            <a:r>
              <a:rPr kumimoji="0" lang="zh-CN" altLang="en-US" sz="20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项目建设期限、投产期限；</a:t>
            </a:r>
          </a:p>
          <a:p>
            <a:pPr marL="800100" lvl="1" indent="-342900" algn="just" eaLnBrk="1" hangingPunct="1">
              <a:lnSpc>
                <a:spcPct val="125000"/>
              </a:lnSpc>
              <a:buFont typeface="Wingdings" panose="05000000000000000000" pitchFamily="2" charset="2"/>
              <a:buChar char="l"/>
            </a:pPr>
            <a:r>
              <a:rPr kumimoji="0" lang="zh-CN" altLang="en-US" sz="20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产品产量及销售量；</a:t>
            </a:r>
          </a:p>
          <a:p>
            <a:pPr marL="800100" lvl="1" indent="-342900" algn="just" eaLnBrk="1" hangingPunct="1">
              <a:lnSpc>
                <a:spcPct val="125000"/>
              </a:lnSpc>
              <a:buFont typeface="Wingdings" panose="05000000000000000000" pitchFamily="2" charset="2"/>
              <a:buChar char="l"/>
            </a:pPr>
            <a:r>
              <a:rPr kumimoji="0" lang="zh-CN" altLang="en-US" sz="20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产品价格或主要原材料与劳动力价格；</a:t>
            </a:r>
          </a:p>
          <a:p>
            <a:pPr marL="800100" lvl="1" indent="-342900" algn="just" eaLnBrk="1" hangingPunct="1">
              <a:lnSpc>
                <a:spcPct val="125000"/>
              </a:lnSpc>
              <a:buFont typeface="Wingdings" panose="05000000000000000000" pitchFamily="2" charset="2"/>
              <a:buChar char="l"/>
            </a:pPr>
            <a:r>
              <a:rPr kumimoji="0" lang="zh-CN" altLang="en-US" sz="20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经营成本，特别是其中的变动成本；</a:t>
            </a:r>
          </a:p>
          <a:p>
            <a:pPr marL="800100" lvl="1" indent="-342900" algn="just" eaLnBrk="1" hangingPunct="1">
              <a:lnSpc>
                <a:spcPct val="125000"/>
              </a:lnSpc>
              <a:buFont typeface="Wingdings" panose="05000000000000000000" pitchFamily="2" charset="2"/>
              <a:buChar char="l"/>
            </a:pPr>
            <a:r>
              <a:rPr kumimoji="0" lang="zh-CN" altLang="en-US" sz="20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项目寿命期；</a:t>
            </a:r>
          </a:p>
          <a:p>
            <a:pPr marL="800100" lvl="1" indent="-342900" algn="just" eaLnBrk="1" hangingPunct="1">
              <a:lnSpc>
                <a:spcPct val="125000"/>
              </a:lnSpc>
              <a:buFont typeface="Wingdings" panose="05000000000000000000" pitchFamily="2" charset="2"/>
              <a:buChar char="l"/>
            </a:pPr>
            <a:r>
              <a:rPr kumimoji="0" lang="zh-CN" altLang="en-US" sz="20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项目寿命期末的资产残值；</a:t>
            </a:r>
          </a:p>
          <a:p>
            <a:pPr marL="800100" lvl="1" indent="-342900" algn="just" eaLnBrk="1" hangingPunct="1">
              <a:lnSpc>
                <a:spcPct val="125000"/>
              </a:lnSpc>
              <a:buFont typeface="Wingdings" panose="05000000000000000000" pitchFamily="2" charset="2"/>
              <a:buChar char="l"/>
            </a:pPr>
            <a:r>
              <a:rPr kumimoji="0" lang="zh-CN" altLang="en-US" sz="20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折现率；</a:t>
            </a:r>
          </a:p>
          <a:p>
            <a:pPr marL="800100" lvl="1" indent="-342900" algn="just" eaLnBrk="1" hangingPunct="1">
              <a:lnSpc>
                <a:spcPct val="125000"/>
              </a:lnSpc>
              <a:buFont typeface="Wingdings" panose="05000000000000000000" pitchFamily="2" charset="2"/>
              <a:buChar char="l"/>
            </a:pPr>
            <a:r>
              <a:rPr kumimoji="0" lang="zh-CN" altLang="en-US" sz="20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外币汇率。 </a:t>
            </a:r>
            <a:endParaRPr kumimoji="0" lang="en-US" altLang="zh-CN" sz="32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E52DE2E8-C740-4316-8777-CE1E029F78BC}"/>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11.4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工程项目不确定性分析</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457356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C58556D-A6D1-45BE-BE50-C394850875DD}"/>
              </a:ext>
            </a:extLst>
          </p:cNvPr>
          <p:cNvSpPr txBox="1">
            <a:spLocks noChangeArrowheads="1"/>
          </p:cNvSpPr>
          <p:nvPr/>
        </p:nvSpPr>
        <p:spPr>
          <a:xfrm>
            <a:off x="-1" y="980728"/>
            <a:ext cx="9036663" cy="5472608"/>
          </a:xfrm>
          <a:prstGeom prst="rect">
            <a:avLst/>
          </a:prstGeom>
        </p:spPr>
        <p:txBody>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9pPr>
          </a:lstStyle>
          <a:p>
            <a:pPr marL="457200" indent="-457200" algn="just" eaLnBrk="1" hangingPunct="1">
              <a:lnSpc>
                <a:spcPct val="125000"/>
              </a:lnSpc>
              <a:spcBef>
                <a:spcPts val="0"/>
              </a:spcBef>
              <a:buFont typeface="Wingdings" panose="05000000000000000000" pitchFamily="2" charset="2"/>
              <a:buChar char="p"/>
            </a:pPr>
            <a:r>
              <a:rPr kumimoji="0" lang="zh-CN" altLang="en-US" sz="3200" kern="0" dirty="0">
                <a:solidFill>
                  <a:srgbClr val="C00000"/>
                </a:solidFill>
                <a:sym typeface="微软雅黑" panose="020B0503020204020204" pitchFamily="34" charset="-122"/>
              </a:rPr>
              <a:t>敏感性分析</a:t>
            </a:r>
            <a:r>
              <a:rPr kumimoji="0" lang="zh-CN" altLang="en-US" sz="3200" kern="0" dirty="0">
                <a:solidFill>
                  <a:schemeClr val="tx1"/>
                </a:solidFill>
                <a:sym typeface="微软雅黑" panose="020B0503020204020204" pitchFamily="34" charset="-122"/>
              </a:rPr>
              <a:t>：单因素</a:t>
            </a:r>
            <a:endParaRPr kumimoji="0" lang="en-US" altLang="zh-CN" sz="3200" kern="0" dirty="0">
              <a:solidFill>
                <a:schemeClr val="tx1"/>
              </a:solidFill>
              <a:sym typeface="微软雅黑" panose="020B0503020204020204" pitchFamily="34" charset="-122"/>
            </a:endParaRPr>
          </a:p>
          <a:p>
            <a:pPr marL="457200" indent="-457200" algn="just" eaLnBrk="1" hangingPunct="1">
              <a:lnSpc>
                <a:spcPct val="125000"/>
              </a:lnSpc>
              <a:spcBef>
                <a:spcPts val="0"/>
              </a:spcBef>
              <a:buFont typeface="Wingdings" panose="05000000000000000000" pitchFamily="2" charset="2"/>
              <a:buChar char="l"/>
            </a:pPr>
            <a:r>
              <a:rPr kumimoji="0" lang="zh-CN" altLang="en-US" sz="2800" kern="0" dirty="0">
                <a:solidFill>
                  <a:schemeClr val="tx1"/>
                </a:solidFill>
                <a:sym typeface="微软雅黑" panose="020B0503020204020204" pitchFamily="34" charset="-122"/>
              </a:rPr>
              <a:t>定义：</a:t>
            </a:r>
            <a:r>
              <a:rPr lang="zh-CN" altLang="en-US" sz="2800" b="1" dirty="0">
                <a:solidFill>
                  <a:schemeClr val="tx1"/>
                </a:solidFill>
                <a:sym typeface="微软雅黑" panose="020B0503020204020204" pitchFamily="34" charset="-122"/>
              </a:rPr>
              <a:t>每次只变动一个因素，而其他因素保持不变时所进行的敏感性分析。</a:t>
            </a:r>
            <a:endParaRPr kumimoji="0" lang="en-US" altLang="zh-CN" sz="2800" kern="0" dirty="0">
              <a:solidFill>
                <a:schemeClr val="tx1"/>
              </a:solidFill>
              <a:sym typeface="微软雅黑" panose="020B0503020204020204" pitchFamily="34" charset="-122"/>
            </a:endParaRPr>
          </a:p>
          <a:p>
            <a:pPr marL="457200" indent="-457200" algn="just" eaLnBrk="1" hangingPunct="1">
              <a:lnSpc>
                <a:spcPct val="125000"/>
              </a:lnSpc>
              <a:spcBef>
                <a:spcPts val="0"/>
              </a:spcBef>
              <a:buFont typeface="Wingdings" panose="05000000000000000000" pitchFamily="2" charset="2"/>
              <a:buChar char="l"/>
            </a:pPr>
            <a:r>
              <a:rPr kumimoji="0" lang="zh-CN" altLang="en-US" sz="2800" kern="0" dirty="0">
                <a:solidFill>
                  <a:schemeClr val="tx1"/>
                </a:solidFill>
                <a:sym typeface="微软雅黑" panose="020B0503020204020204" pitchFamily="34" charset="-122"/>
              </a:rPr>
              <a:t>步骤：</a:t>
            </a:r>
            <a:endParaRPr kumimoji="0" lang="en-US" altLang="zh-CN" sz="2800" kern="0" dirty="0">
              <a:solidFill>
                <a:schemeClr val="tx1"/>
              </a:solidFill>
              <a:sym typeface="微软雅黑" panose="020B0503020204020204" pitchFamily="34" charset="-122"/>
            </a:endParaRPr>
          </a:p>
          <a:p>
            <a:pPr marL="800100" lvl="1" indent="-342900" algn="just" eaLnBrk="1" hangingPunct="1">
              <a:lnSpc>
                <a:spcPct val="125000"/>
              </a:lnSpc>
              <a:spcBef>
                <a:spcPts val="0"/>
              </a:spcBef>
              <a:buClr>
                <a:schemeClr val="tx1"/>
              </a:buClr>
              <a:buFont typeface="Wingdings" panose="05000000000000000000" pitchFamily="2" charset="2"/>
              <a:buChar char="Ø"/>
            </a:pPr>
            <a:r>
              <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确定方案敏感性分析的具体经济效果评价指标，一般可采用净现值、净年值、内部收益率、投资回收期等作为分析评价指标，主要针对项目的具体情况进行选择；</a:t>
            </a:r>
            <a:endParaRPr lang="en-US" altLang="zh-CN"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algn="just" eaLnBrk="1" hangingPunct="1">
              <a:lnSpc>
                <a:spcPct val="125000"/>
              </a:lnSpc>
              <a:spcBef>
                <a:spcPts val="0"/>
              </a:spcBef>
              <a:buClr>
                <a:schemeClr val="tx1"/>
              </a:buClr>
              <a:buFont typeface="Wingdings" panose="05000000000000000000" pitchFamily="2" charset="2"/>
              <a:buChar char="Ø"/>
            </a:pPr>
            <a:r>
              <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选择影响方案经济效果指标的主要变量因素，并设定这些因素变动范围；</a:t>
            </a:r>
          </a:p>
          <a:p>
            <a:pPr marL="800100" lvl="1" indent="-342900" algn="just" eaLnBrk="1" hangingPunct="1">
              <a:lnSpc>
                <a:spcPct val="125000"/>
              </a:lnSpc>
              <a:spcBef>
                <a:spcPts val="0"/>
              </a:spcBef>
              <a:buClr>
                <a:schemeClr val="tx1"/>
              </a:buClr>
              <a:buFont typeface="Wingdings" panose="05000000000000000000" pitchFamily="2" charset="2"/>
              <a:buChar char="Ø"/>
            </a:pPr>
            <a:r>
              <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计算各变量因素在可能的变动范围内发生不同幅度变动所导致的方案经济效果指标的变动结果，建立起一一对应的数量关系，并用图或表的形式表示出来；</a:t>
            </a:r>
          </a:p>
          <a:p>
            <a:pPr marL="800100" lvl="1" indent="-342900" algn="just" eaLnBrk="1" hangingPunct="1">
              <a:lnSpc>
                <a:spcPct val="125000"/>
              </a:lnSpc>
              <a:spcBef>
                <a:spcPts val="0"/>
              </a:spcBef>
              <a:buClr>
                <a:schemeClr val="tx1"/>
              </a:buClr>
              <a:buFont typeface="Wingdings" panose="05000000000000000000" pitchFamily="2" charset="2"/>
              <a:buChar char="Ø"/>
            </a:pPr>
            <a:r>
              <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确定敏感因素，对方案的风险情况作出判断。</a:t>
            </a:r>
            <a:endParaRPr kumimoji="0" lang="en-US" altLang="zh-CN" sz="32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2E825746-C650-4A2A-8F97-23FBFBCE67AF}"/>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11.4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工程项目不确定性分析</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813913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56B4A58-06C8-48CA-B52E-77587E589312}"/>
              </a:ext>
            </a:extLst>
          </p:cNvPr>
          <p:cNvSpPr txBox="1">
            <a:spLocks noChangeArrowheads="1"/>
          </p:cNvSpPr>
          <p:nvPr/>
        </p:nvSpPr>
        <p:spPr>
          <a:xfrm>
            <a:off x="-1" y="980728"/>
            <a:ext cx="9036663" cy="864096"/>
          </a:xfrm>
          <a:prstGeom prst="rect">
            <a:avLst/>
          </a:prstGeom>
        </p:spPr>
        <p:txBody>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9pPr>
          </a:lstStyle>
          <a:p>
            <a:pPr marL="457200" indent="-457200" algn="just" eaLnBrk="1" hangingPunct="1">
              <a:lnSpc>
                <a:spcPct val="125000"/>
              </a:lnSpc>
              <a:spcBef>
                <a:spcPts val="0"/>
              </a:spcBef>
              <a:buFont typeface="Wingdings" panose="05000000000000000000" pitchFamily="2" charset="2"/>
              <a:buChar char="p"/>
            </a:pPr>
            <a:r>
              <a:rPr kumimoji="0" lang="zh-CN" altLang="en-US" sz="3200" kern="0" dirty="0">
                <a:solidFill>
                  <a:srgbClr val="C00000"/>
                </a:solidFill>
                <a:sym typeface="微软雅黑" panose="020B0503020204020204" pitchFamily="34" charset="-122"/>
              </a:rPr>
              <a:t>敏感性分析</a:t>
            </a:r>
            <a:r>
              <a:rPr kumimoji="0" lang="zh-CN" altLang="en-US" sz="3200" kern="0" dirty="0">
                <a:solidFill>
                  <a:schemeClr val="tx1"/>
                </a:solidFill>
                <a:sym typeface="微软雅黑" panose="020B0503020204020204" pitchFamily="34" charset="-122"/>
              </a:rPr>
              <a:t>：单因素</a:t>
            </a:r>
            <a:endParaRPr kumimoji="0" lang="en-US" altLang="zh-CN" sz="3200" kern="0" dirty="0">
              <a:solidFill>
                <a:schemeClr val="tx1"/>
              </a:solidFill>
              <a:sym typeface="微软雅黑" panose="020B0503020204020204" pitchFamily="34" charset="-122"/>
            </a:endParaRPr>
          </a:p>
          <a:p>
            <a:pPr algn="just" eaLnBrk="1" hangingPunct="1">
              <a:lnSpc>
                <a:spcPct val="125000"/>
              </a:lnSpc>
              <a:spcBef>
                <a:spcPts val="0"/>
              </a:spcBef>
            </a:pPr>
            <a:endParaRPr kumimoji="0" lang="en-US" altLang="zh-CN" sz="3200" kern="0" dirty="0">
              <a:solidFill>
                <a:schemeClr val="tx1"/>
              </a:solidFill>
              <a:sym typeface="微软雅黑" panose="020B0503020204020204" pitchFamily="34" charset="-122"/>
            </a:endParaRPr>
          </a:p>
        </p:txBody>
      </p:sp>
      <p:sp>
        <p:nvSpPr>
          <p:cNvPr id="3" name="Rectangle 2">
            <a:extLst>
              <a:ext uri="{FF2B5EF4-FFF2-40B4-BE49-F238E27FC236}">
                <a16:creationId xmlns:a16="http://schemas.microsoft.com/office/drawing/2014/main" id="{95344BA2-F82F-4BD6-993D-1CE1F63DC2AA}"/>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11.4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工程项目不确定性分析</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Picture 4" descr="Gcjj56">
            <a:extLst>
              <a:ext uri="{FF2B5EF4-FFF2-40B4-BE49-F238E27FC236}">
                <a16:creationId xmlns:a16="http://schemas.microsoft.com/office/drawing/2014/main" id="{A8CEFC04-0C92-4D7B-9A50-FA1F1254B7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52" y="1700808"/>
            <a:ext cx="8034186" cy="432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39CD285D-B54D-4BCB-BF5A-37ED5D00D905}"/>
              </a:ext>
            </a:extLst>
          </p:cNvPr>
          <p:cNvSpPr txBox="1"/>
          <p:nvPr/>
        </p:nvSpPr>
        <p:spPr>
          <a:xfrm>
            <a:off x="-1" y="6197242"/>
            <a:ext cx="9144000" cy="400110"/>
          </a:xfrm>
          <a:prstGeom prst="rect">
            <a:avLst/>
          </a:prstGeom>
          <a:noFill/>
        </p:spPr>
        <p:txBody>
          <a:bodyPr wrap="square">
            <a:spAutoFit/>
          </a:bodyPr>
          <a:lstStyle/>
          <a:p>
            <a:pPr algn="ct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单因素敏感性分析图 </a:t>
            </a: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601834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AE0A333-50D1-414F-A587-41072EEFAD34}"/>
              </a:ext>
            </a:extLst>
          </p:cNvPr>
          <p:cNvSpPr txBox="1">
            <a:spLocks noChangeArrowheads="1"/>
          </p:cNvSpPr>
          <p:nvPr/>
        </p:nvSpPr>
        <p:spPr>
          <a:xfrm>
            <a:off x="-1" y="980728"/>
            <a:ext cx="9036663" cy="3600400"/>
          </a:xfrm>
          <a:prstGeom prst="rect">
            <a:avLst/>
          </a:prstGeom>
        </p:spPr>
        <p:txBody>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9pPr>
          </a:lstStyle>
          <a:p>
            <a:pPr marL="457200" indent="-457200" algn="just" eaLnBrk="1" hangingPunct="1">
              <a:lnSpc>
                <a:spcPct val="125000"/>
              </a:lnSpc>
              <a:spcBef>
                <a:spcPts val="0"/>
              </a:spcBef>
              <a:buFont typeface="Wingdings" panose="05000000000000000000" pitchFamily="2" charset="2"/>
              <a:buChar char="p"/>
            </a:pPr>
            <a:r>
              <a:rPr kumimoji="0" lang="zh-CN" altLang="en-US" sz="3200" kern="0" dirty="0">
                <a:solidFill>
                  <a:srgbClr val="C00000"/>
                </a:solidFill>
                <a:sym typeface="微软雅黑" panose="020B0503020204020204" pitchFamily="34" charset="-122"/>
              </a:rPr>
              <a:t>敏感性分析</a:t>
            </a:r>
            <a:r>
              <a:rPr kumimoji="0" lang="zh-CN" altLang="en-US" sz="3200" kern="0" dirty="0">
                <a:solidFill>
                  <a:schemeClr val="tx1"/>
                </a:solidFill>
                <a:sym typeface="微软雅黑" panose="020B0503020204020204" pitchFamily="34" charset="-122"/>
              </a:rPr>
              <a:t>：多因素</a:t>
            </a:r>
            <a:endParaRPr kumimoji="0" lang="en-US" altLang="zh-CN" sz="3200" kern="0" dirty="0">
              <a:solidFill>
                <a:schemeClr val="tx1"/>
              </a:solidFill>
              <a:sym typeface="微软雅黑" panose="020B0503020204020204" pitchFamily="34" charset="-122"/>
            </a:endParaRPr>
          </a:p>
          <a:p>
            <a:pPr algn="just" eaLnBrk="1" hangingPunct="1">
              <a:lnSpc>
                <a:spcPct val="125000"/>
              </a:lnSpc>
              <a:spcBef>
                <a:spcPts val="0"/>
              </a:spcBef>
            </a:pPr>
            <a:r>
              <a:rPr kumimoji="0" lang="zh-CN" altLang="en-US" sz="3200" kern="0" dirty="0">
                <a:solidFill>
                  <a:schemeClr val="tx1"/>
                </a:solidFill>
                <a:sym typeface="微软雅黑" panose="020B0503020204020204" pitchFamily="34" charset="-122"/>
              </a:rPr>
              <a:t>        </a:t>
            </a:r>
            <a:r>
              <a:rPr kumimoji="0" lang="zh-CN" altLang="en-US" sz="2800" kern="0" dirty="0">
                <a:solidFill>
                  <a:schemeClr val="tx1"/>
                </a:solidFill>
                <a:sym typeface="微软雅黑" panose="020B0503020204020204" pitchFamily="34" charset="-122"/>
              </a:rPr>
              <a:t>双因素敏感性分析是指设方案的其他因素不变，每次仅考虑两个因素同时变化对经济效益的影响。</a:t>
            </a:r>
          </a:p>
          <a:p>
            <a:pPr algn="just" eaLnBrk="1" hangingPunct="1">
              <a:lnSpc>
                <a:spcPct val="125000"/>
              </a:lnSpc>
              <a:spcBef>
                <a:spcPts val="0"/>
              </a:spcBef>
            </a:pPr>
            <a:r>
              <a:rPr kumimoji="0" lang="zh-CN" altLang="en-US" sz="2800" kern="0" dirty="0">
                <a:solidFill>
                  <a:schemeClr val="tx1"/>
                </a:solidFill>
                <a:sym typeface="微软雅黑" panose="020B0503020204020204" pitchFamily="34" charset="-122"/>
              </a:rPr>
              <a:t>        双因素敏感性分析是通过进行单因素分析确定两个敏感性大的因素，然后通过双因素敏感性分析考察这两个因素同时变化时对项目经济效益的影响。</a:t>
            </a:r>
            <a:endParaRPr kumimoji="0" lang="en-US" altLang="zh-CN" sz="3200" kern="0" dirty="0">
              <a:solidFill>
                <a:schemeClr val="tx1"/>
              </a:solidFill>
              <a:sym typeface="微软雅黑" panose="020B0503020204020204" pitchFamily="34" charset="-122"/>
            </a:endParaRPr>
          </a:p>
        </p:txBody>
      </p:sp>
      <p:sp>
        <p:nvSpPr>
          <p:cNvPr id="3" name="Rectangle 2">
            <a:extLst>
              <a:ext uri="{FF2B5EF4-FFF2-40B4-BE49-F238E27FC236}">
                <a16:creationId xmlns:a16="http://schemas.microsoft.com/office/drawing/2014/main" id="{5E5AE779-3E70-4EAF-B81E-443E6A5AC85F}"/>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11.4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工程项目不确定性分析</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5470385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6C36D72-18E9-6943-4439-D04EED114CE6}"/>
              </a:ext>
            </a:extLst>
          </p:cNvPr>
          <p:cNvSpPr txBox="1">
            <a:spLocks noChangeArrowheads="1"/>
          </p:cNvSpPr>
          <p:nvPr/>
        </p:nvSpPr>
        <p:spPr>
          <a:xfrm>
            <a:off x="0" y="194419"/>
            <a:ext cx="9144000" cy="570285"/>
          </a:xfrm>
          <a:prstGeom prst="rect">
            <a:avLst/>
          </a:prstGeom>
        </p:spPr>
        <p:txBody>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9pPr>
          </a:lstStyle>
          <a:p>
            <a:pPr algn="l" eaLnBrk="1" hangingPunct="1"/>
            <a:r>
              <a:rPr kumimoji="0" lang="zh-CN" altLang="en-US" sz="3600" kern="0" dirty="0">
                <a:solidFill>
                  <a:srgbClr val="2727FF"/>
                </a:solidFill>
                <a:sym typeface="微软雅黑" panose="020B0503020204020204" pitchFamily="34" charset="-122"/>
              </a:rPr>
              <a:t>本章思考题</a:t>
            </a:r>
          </a:p>
        </p:txBody>
      </p:sp>
      <p:sp>
        <p:nvSpPr>
          <p:cNvPr id="4" name="Rectangle 3">
            <a:extLst>
              <a:ext uri="{FF2B5EF4-FFF2-40B4-BE49-F238E27FC236}">
                <a16:creationId xmlns:a16="http://schemas.microsoft.com/office/drawing/2014/main" id="{9204D239-CF25-611B-8CE1-F33DDB5E1F52}"/>
              </a:ext>
            </a:extLst>
          </p:cNvPr>
          <p:cNvSpPr txBox="1">
            <a:spLocks noChangeArrowheads="1"/>
          </p:cNvSpPr>
          <p:nvPr/>
        </p:nvSpPr>
        <p:spPr>
          <a:xfrm>
            <a:off x="0" y="980729"/>
            <a:ext cx="9036496" cy="2304256"/>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eaLnBrk="1" hangingPunct="1">
              <a:lnSpc>
                <a:spcPct val="125000"/>
              </a:lnSpc>
              <a:spcBef>
                <a:spcPts val="0"/>
              </a:spcBef>
              <a:buClr>
                <a:schemeClr val="tx1"/>
              </a:buClr>
            </a:pPr>
            <a:r>
              <a:rPr kumimoji="0" lang="zh-CN" altLang="en-US" sz="2800" kern="0" dirty="0">
                <a:solidFill>
                  <a:schemeClr val="tx1"/>
                </a:solidFill>
                <a:sym typeface="微软雅黑" panose="020B0503020204020204" pitchFamily="34" charset="-122"/>
              </a:rPr>
              <a:t>投资估算的内容是什么？如何进行投资估算？</a:t>
            </a:r>
          </a:p>
          <a:p>
            <a:pPr eaLnBrk="1" hangingPunct="1">
              <a:lnSpc>
                <a:spcPct val="125000"/>
              </a:lnSpc>
              <a:spcBef>
                <a:spcPts val="0"/>
              </a:spcBef>
              <a:buClr>
                <a:schemeClr val="tx1"/>
              </a:buClr>
            </a:pPr>
            <a:r>
              <a:rPr kumimoji="0" lang="zh-CN" altLang="en-US" sz="2800" kern="0" dirty="0">
                <a:solidFill>
                  <a:schemeClr val="tx1"/>
                </a:solidFill>
                <a:sym typeface="微软雅黑" panose="020B0503020204020204" pitchFamily="34" charset="-122"/>
              </a:rPr>
              <a:t>产品的生产成本包括那些？如何进行成本估算</a:t>
            </a:r>
          </a:p>
          <a:p>
            <a:pPr eaLnBrk="1" hangingPunct="1">
              <a:lnSpc>
                <a:spcPct val="125000"/>
              </a:lnSpc>
              <a:spcBef>
                <a:spcPts val="0"/>
              </a:spcBef>
              <a:buClr>
                <a:schemeClr val="tx1"/>
              </a:buClr>
            </a:pPr>
            <a:r>
              <a:rPr kumimoji="0" lang="zh-CN" altLang="en-US" sz="2800" kern="0" dirty="0">
                <a:solidFill>
                  <a:schemeClr val="tx1"/>
                </a:solidFill>
                <a:sym typeface="微软雅黑" panose="020B0503020204020204" pitchFamily="34" charset="-122"/>
              </a:rPr>
              <a:t>经济评价有那些方法？</a:t>
            </a:r>
          </a:p>
          <a:p>
            <a:pPr eaLnBrk="1" hangingPunct="1">
              <a:lnSpc>
                <a:spcPct val="125000"/>
              </a:lnSpc>
              <a:spcBef>
                <a:spcPts val="0"/>
              </a:spcBef>
              <a:buClr>
                <a:schemeClr val="tx1"/>
              </a:buClr>
            </a:pPr>
            <a:r>
              <a:rPr kumimoji="0" lang="zh-CN" altLang="en-US" sz="2800" kern="0" dirty="0">
                <a:solidFill>
                  <a:schemeClr val="tx1"/>
                </a:solidFill>
                <a:sym typeface="微软雅黑" panose="020B0503020204020204" pitchFamily="34" charset="-122"/>
              </a:rPr>
              <a:t>什么是投资效果的静态分析和动态分析？</a:t>
            </a:r>
          </a:p>
        </p:txBody>
      </p:sp>
    </p:spTree>
    <p:extLst>
      <p:ext uri="{BB962C8B-B14F-4D97-AF65-F5344CB8AC3E}">
        <p14:creationId xmlns:p14="http://schemas.microsoft.com/office/powerpoint/2010/main" val="25121222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BA3856-25C0-ED7A-0F53-0A8D7B070F53}"/>
              </a:ext>
            </a:extLst>
          </p:cNvPr>
          <p:cNvSpPr txBox="1">
            <a:spLocks/>
          </p:cNvSpPr>
          <p:nvPr/>
        </p:nvSpPr>
        <p:spPr>
          <a:xfrm>
            <a:off x="0" y="133520"/>
            <a:ext cx="9144000" cy="631184"/>
          </a:xfrm>
          <a:prstGeom prst="rect">
            <a:avLst/>
          </a:prstGeom>
        </p:spPr>
        <p:txBody>
          <a:bodyPr/>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9pPr>
          </a:lstStyle>
          <a:p>
            <a:pPr algn="l"/>
            <a:r>
              <a:rPr kumimoji="0" lang="zh-CN" altLang="en-US" sz="3600" kern="0" dirty="0">
                <a:solidFill>
                  <a:srgbClr val="2727FF"/>
                </a:solidFill>
                <a:sym typeface="微软雅黑" panose="020B0503020204020204" pitchFamily="34" charset="-122"/>
              </a:rPr>
              <a:t>推荐图书</a:t>
            </a:r>
          </a:p>
        </p:txBody>
      </p:sp>
      <p:sp>
        <p:nvSpPr>
          <p:cNvPr id="4" name="内容占位符 2">
            <a:extLst>
              <a:ext uri="{FF2B5EF4-FFF2-40B4-BE49-F238E27FC236}">
                <a16:creationId xmlns:a16="http://schemas.microsoft.com/office/drawing/2014/main" id="{10E926A2-0759-DEC5-7B27-1FACB3297D31}"/>
              </a:ext>
            </a:extLst>
          </p:cNvPr>
          <p:cNvSpPr txBox="1">
            <a:spLocks/>
          </p:cNvSpPr>
          <p:nvPr/>
        </p:nvSpPr>
        <p:spPr>
          <a:xfrm>
            <a:off x="0" y="980728"/>
            <a:ext cx="9036496" cy="4530725"/>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a:lnSpc>
                <a:spcPct val="125000"/>
              </a:lnSpc>
              <a:defRPr/>
            </a:pPr>
            <a:r>
              <a:rPr kumimoji="0" lang="en-US" altLang="zh-CN" sz="2800" kern="0" dirty="0">
                <a:solidFill>
                  <a:schemeClr val="tx1"/>
                </a:solidFill>
                <a:sym typeface="微软雅黑" panose="020B0503020204020204" pitchFamily="34" charset="-122"/>
              </a:rPr>
              <a:t>《</a:t>
            </a:r>
            <a:r>
              <a:rPr kumimoji="0" lang="zh-CN" altLang="en-US" sz="2800" kern="0" dirty="0">
                <a:solidFill>
                  <a:schemeClr val="tx1"/>
                </a:solidFill>
                <a:sym typeface="微软雅黑" panose="020B0503020204020204" pitchFamily="34" charset="-122"/>
              </a:rPr>
              <a:t>化工技术经济</a:t>
            </a:r>
            <a:r>
              <a:rPr kumimoji="0" lang="en-US" altLang="zh-CN" sz="2800" kern="0" dirty="0">
                <a:solidFill>
                  <a:schemeClr val="tx1"/>
                </a:solidFill>
                <a:sym typeface="微软雅黑" panose="020B0503020204020204" pitchFamily="34" charset="-122"/>
              </a:rPr>
              <a:t>》</a:t>
            </a:r>
            <a:r>
              <a:rPr kumimoji="0" lang="zh-CN" altLang="en-US" sz="2800" kern="0" dirty="0">
                <a:solidFill>
                  <a:schemeClr val="tx1"/>
                </a:solidFill>
                <a:sym typeface="微软雅黑" panose="020B0503020204020204" pitchFamily="34" charset="-122"/>
              </a:rPr>
              <a:t>，索取号 </a:t>
            </a:r>
            <a:r>
              <a:rPr kumimoji="0" lang="en-US" altLang="zh-CN" sz="2800" kern="0" dirty="0">
                <a:solidFill>
                  <a:schemeClr val="tx1"/>
                </a:solidFill>
                <a:sym typeface="微软雅黑" panose="020B0503020204020204" pitchFamily="34" charset="-122"/>
              </a:rPr>
              <a:t>F407.737/3020(4)</a:t>
            </a:r>
            <a:r>
              <a:rPr kumimoji="0" lang="zh-CN" altLang="en-US" sz="2800" kern="0" dirty="0">
                <a:solidFill>
                  <a:schemeClr val="tx1"/>
                </a:solidFill>
                <a:sym typeface="微软雅黑" panose="020B0503020204020204" pitchFamily="34" charset="-122"/>
              </a:rPr>
              <a:t>，宋航主编， 北京化学工业出版社，</a:t>
            </a:r>
            <a:r>
              <a:rPr kumimoji="0" lang="en-US" altLang="zh-CN" sz="2800" kern="0" dirty="0">
                <a:solidFill>
                  <a:schemeClr val="tx1"/>
                </a:solidFill>
                <a:sym typeface="微软雅黑" panose="020B0503020204020204" pitchFamily="34" charset="-122"/>
              </a:rPr>
              <a:t>2019</a:t>
            </a:r>
            <a:endParaRPr kumimoji="0" lang="zh-CN" altLang="en-US" kern="0" dirty="0">
              <a:sym typeface="微软雅黑" panose="020B0503020204020204" pitchFamily="34" charset="-122"/>
            </a:endParaRPr>
          </a:p>
        </p:txBody>
      </p:sp>
    </p:spTree>
    <p:extLst>
      <p:ext uri="{BB962C8B-B14F-4D97-AF65-F5344CB8AC3E}">
        <p14:creationId xmlns:p14="http://schemas.microsoft.com/office/powerpoint/2010/main" val="3452293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260E01A-1A96-4F77-99FB-753189D634F2}"/>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建设项目投资估算</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3">
            <a:extLst>
              <a:ext uri="{FF2B5EF4-FFF2-40B4-BE49-F238E27FC236}">
                <a16:creationId xmlns:a16="http://schemas.microsoft.com/office/drawing/2014/main" id="{387A474B-444B-4712-81D8-59BE776307D8}"/>
              </a:ext>
            </a:extLst>
          </p:cNvPr>
          <p:cNvSpPr txBox="1">
            <a:spLocks noChangeArrowheads="1"/>
          </p:cNvSpPr>
          <p:nvPr/>
        </p:nvSpPr>
        <p:spPr>
          <a:xfrm>
            <a:off x="0" y="980728"/>
            <a:ext cx="9036496" cy="5760640"/>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algn="just" eaLnBrk="1" hangingPunct="1">
              <a:lnSpc>
                <a:spcPct val="125000"/>
              </a:lnSpc>
              <a:spcBef>
                <a:spcPts val="0"/>
              </a:spcBef>
              <a:buFont typeface="Wingdings" panose="05000000000000000000" pitchFamily="2" charset="2"/>
              <a:buChar char="p"/>
            </a:pPr>
            <a:r>
              <a:rPr kumimoji="0" lang="en-US" altLang="zh-CN" kern="0" dirty="0">
                <a:solidFill>
                  <a:srgbClr val="C00000"/>
                </a:solidFill>
                <a:sym typeface="微软雅黑" panose="020B0503020204020204" pitchFamily="34" charset="-122"/>
              </a:rPr>
              <a:t> </a:t>
            </a:r>
            <a:r>
              <a:rPr kumimoji="0" lang="zh-CN" altLang="en-US" kern="0" dirty="0">
                <a:solidFill>
                  <a:srgbClr val="C00000"/>
                </a:solidFill>
                <a:sym typeface="微软雅黑" panose="020B0503020204020204" pitchFamily="34" charset="-122"/>
              </a:rPr>
              <a:t>建设项目投资</a:t>
            </a:r>
          </a:p>
          <a:p>
            <a:pPr algn="just" eaLnBrk="1" hangingPunct="1">
              <a:lnSpc>
                <a:spcPct val="125000"/>
              </a:lnSpc>
              <a:spcBef>
                <a:spcPts val="0"/>
              </a:spcBef>
            </a:pPr>
            <a:r>
              <a:rPr kumimoji="1" lang="zh-CN" altLang="en-US" sz="2800" kern="0" dirty="0">
                <a:solidFill>
                  <a:srgbClr val="2727FF"/>
                </a:solidFill>
                <a:sym typeface="微软雅黑" panose="020B0503020204020204" pitchFamily="34" charset="-122"/>
              </a:rPr>
              <a:t>固定资产</a:t>
            </a:r>
            <a:r>
              <a:rPr kumimoji="1" lang="zh-CN" altLang="en-US" sz="2800" kern="0" dirty="0">
                <a:solidFill>
                  <a:schemeClr val="tx1"/>
                </a:solidFill>
                <a:sym typeface="微软雅黑" panose="020B0503020204020204" pitchFamily="34" charset="-122"/>
              </a:rPr>
              <a:t>（包括工程费用和固定资产其它费用，工程费用包括设备购置费、安装工程费、建筑工程费）</a:t>
            </a:r>
          </a:p>
          <a:p>
            <a:pPr lvl="1" algn="just" eaLnBrk="1" hangingPunct="1">
              <a:lnSpc>
                <a:spcPct val="125000"/>
              </a:lnSpc>
              <a:spcBef>
                <a:spcPts val="0"/>
              </a:spcBef>
              <a:buFont typeface="Wingdings" panose="05000000000000000000" pitchFamily="2" charset="2"/>
              <a:buChar char="Ø"/>
            </a:pPr>
            <a:r>
              <a:rPr kumimoji="1" lang="zh-CN" altLang="en-US" sz="2400" kern="0" dirty="0">
                <a:solidFill>
                  <a:schemeClr val="tx1"/>
                </a:solidFill>
                <a:sym typeface="微软雅黑" panose="020B0503020204020204" pitchFamily="34" charset="-122"/>
              </a:rPr>
              <a:t>设备购置费：设备原价或进口设备到岸价</a:t>
            </a:r>
            <a:r>
              <a:rPr kumimoji="1" lang="en-US" altLang="zh-CN" sz="2400" kern="0" dirty="0">
                <a:solidFill>
                  <a:schemeClr val="tx1"/>
                </a:solidFill>
                <a:sym typeface="微软雅黑" panose="020B0503020204020204" pitchFamily="34" charset="-122"/>
              </a:rPr>
              <a:t>+</a:t>
            </a:r>
            <a:r>
              <a:rPr kumimoji="1" lang="zh-CN" altLang="en-US" sz="2400" kern="0" dirty="0">
                <a:solidFill>
                  <a:schemeClr val="tx1"/>
                </a:solidFill>
                <a:sym typeface="微软雅黑" panose="020B0503020204020204" pitchFamily="34" charset="-122"/>
              </a:rPr>
              <a:t>设备（国内）运杂费；</a:t>
            </a:r>
          </a:p>
          <a:p>
            <a:pPr lvl="1" algn="just" eaLnBrk="1" hangingPunct="1">
              <a:lnSpc>
                <a:spcPct val="125000"/>
              </a:lnSpc>
              <a:spcBef>
                <a:spcPts val="0"/>
              </a:spcBef>
              <a:buFont typeface="Wingdings" panose="05000000000000000000" pitchFamily="2" charset="2"/>
              <a:buChar char="Ø"/>
            </a:pPr>
            <a:r>
              <a:rPr kumimoji="1" lang="zh-CN" altLang="en-US" sz="2400" kern="0" dirty="0">
                <a:solidFill>
                  <a:schemeClr val="tx1"/>
                </a:solidFill>
                <a:sym typeface="微软雅黑" panose="020B0503020204020204" pitchFamily="34" charset="-122"/>
              </a:rPr>
              <a:t>安装工程费：直接工程费、间接费、计划利润、税金；</a:t>
            </a:r>
          </a:p>
          <a:p>
            <a:pPr lvl="1" algn="just" eaLnBrk="1" hangingPunct="1">
              <a:lnSpc>
                <a:spcPct val="125000"/>
              </a:lnSpc>
              <a:spcBef>
                <a:spcPts val="0"/>
              </a:spcBef>
              <a:buFont typeface="Wingdings" panose="05000000000000000000" pitchFamily="2" charset="2"/>
              <a:buChar char="Ø"/>
            </a:pPr>
            <a:r>
              <a:rPr kumimoji="1" lang="zh-CN" altLang="en-US" sz="2400" kern="0" dirty="0">
                <a:solidFill>
                  <a:schemeClr val="tx1"/>
                </a:solidFill>
                <a:sym typeface="微软雅黑" panose="020B0503020204020204" pitchFamily="34" charset="-122"/>
              </a:rPr>
              <a:t>建筑工程费：由建筑物工程（厂房、库房、行政及生活设施等）、构筑物工程（设备基础、操作平台、管架、烟囱、地沟、码头、道路、围墙、大门、水池、栈桥）大型土石方、 场地平整、厂区绿化、民用工程的上下水、煤气管道、电器照明、采暖和空调。</a:t>
            </a:r>
          </a:p>
        </p:txBody>
      </p:sp>
    </p:spTree>
    <p:extLst>
      <p:ext uri="{BB962C8B-B14F-4D97-AF65-F5344CB8AC3E}">
        <p14:creationId xmlns:p14="http://schemas.microsoft.com/office/powerpoint/2010/main" val="2070231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AF73BE9-7296-4136-A6CC-F888B4143ACB}"/>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建设项目投资估算</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3">
            <a:extLst>
              <a:ext uri="{FF2B5EF4-FFF2-40B4-BE49-F238E27FC236}">
                <a16:creationId xmlns:a16="http://schemas.microsoft.com/office/drawing/2014/main" id="{20864801-7A3F-470B-932A-02E511FD7C90}"/>
              </a:ext>
            </a:extLst>
          </p:cNvPr>
          <p:cNvSpPr txBox="1">
            <a:spLocks noChangeArrowheads="1"/>
          </p:cNvSpPr>
          <p:nvPr/>
        </p:nvSpPr>
        <p:spPr>
          <a:xfrm>
            <a:off x="0" y="980728"/>
            <a:ext cx="9036496" cy="5760640"/>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algn="just" eaLnBrk="1" hangingPunct="1">
              <a:lnSpc>
                <a:spcPct val="125000"/>
              </a:lnSpc>
              <a:spcBef>
                <a:spcPts val="0"/>
              </a:spcBef>
              <a:buFont typeface="Wingdings" panose="05000000000000000000" pitchFamily="2" charset="2"/>
              <a:buChar char="p"/>
            </a:pPr>
            <a:r>
              <a:rPr kumimoji="0" lang="en-US" altLang="zh-CN" kern="0" dirty="0">
                <a:solidFill>
                  <a:srgbClr val="C00000"/>
                </a:solidFill>
                <a:sym typeface="微软雅黑" panose="020B0503020204020204" pitchFamily="34" charset="-122"/>
              </a:rPr>
              <a:t> </a:t>
            </a:r>
            <a:r>
              <a:rPr kumimoji="0" lang="zh-CN" altLang="en-US" kern="0" dirty="0">
                <a:solidFill>
                  <a:srgbClr val="C00000"/>
                </a:solidFill>
                <a:sym typeface="微软雅黑" panose="020B0503020204020204" pitchFamily="34" charset="-122"/>
              </a:rPr>
              <a:t>建设项目投资</a:t>
            </a:r>
          </a:p>
          <a:p>
            <a:pPr marL="285750" indent="-285750" algn="just" eaLnBrk="1" hangingPunct="1">
              <a:lnSpc>
                <a:spcPct val="125000"/>
              </a:lnSpc>
              <a:spcBef>
                <a:spcPts val="0"/>
              </a:spcBef>
              <a:buFont typeface="Wingdings" panose="05000000000000000000" pitchFamily="2" charset="2"/>
              <a:buChar char="l"/>
            </a:pPr>
            <a:r>
              <a:rPr kumimoji="1" lang="zh-CN" altLang="en-US" sz="2800" b="1" dirty="0">
                <a:solidFill>
                  <a:srgbClr val="2727FF"/>
                </a:solidFill>
                <a:sym typeface="微软雅黑" panose="020B0503020204020204" pitchFamily="34" charset="-122"/>
              </a:rPr>
              <a:t>流动资金</a:t>
            </a:r>
            <a:endParaRPr kumimoji="1" lang="en-US" altLang="zh-CN" sz="2800" b="1" dirty="0">
              <a:solidFill>
                <a:srgbClr val="2727FF"/>
              </a:solidFill>
              <a:sym typeface="微软雅黑" panose="020B0503020204020204" pitchFamily="34" charset="-122"/>
            </a:endParaRPr>
          </a:p>
          <a:p>
            <a:pPr marL="0" indent="0" algn="just" eaLnBrk="1" hangingPunct="1">
              <a:lnSpc>
                <a:spcPct val="125000"/>
              </a:lnSpc>
              <a:spcBef>
                <a:spcPts val="0"/>
              </a:spcBef>
              <a:buNone/>
            </a:pPr>
            <a:r>
              <a:rPr lang="en-US" altLang="zh-CN" sz="2800" dirty="0">
                <a:solidFill>
                  <a:srgbClr val="2727FF"/>
                </a:solidFill>
                <a:sym typeface="微软雅黑" panose="020B0503020204020204" pitchFamily="34" charset="-122"/>
              </a:rPr>
              <a:t>        </a:t>
            </a:r>
            <a:r>
              <a:rPr lang="zh-CN" altLang="en-US" sz="2800" b="1" dirty="0">
                <a:solidFill>
                  <a:srgbClr val="000000"/>
                </a:solidFill>
                <a:sym typeface="微软雅黑" panose="020B0503020204020204" pitchFamily="34" charset="-122"/>
              </a:rPr>
              <a:t>项目建成投产后为维持正常生产，准备用于支付工资和其他生产费用等方面所必不可少的周转资金。</a:t>
            </a:r>
            <a:endParaRPr lang="en-US" altLang="zh-CN" sz="2800" b="1" dirty="0">
              <a:solidFill>
                <a:srgbClr val="000000"/>
              </a:solidFill>
              <a:sym typeface="微软雅黑" panose="020B0503020204020204" pitchFamily="34" charset="-122"/>
            </a:endParaRPr>
          </a:p>
          <a:p>
            <a:pPr marL="0" indent="0" algn="ctr" eaLnBrk="1" hangingPunct="1">
              <a:lnSpc>
                <a:spcPct val="125000"/>
              </a:lnSpc>
              <a:spcBef>
                <a:spcPts val="0"/>
              </a:spcBef>
              <a:buNone/>
            </a:pPr>
            <a:endParaRPr kumimoji="1" lang="en-US" altLang="zh-CN" sz="2800" b="1" dirty="0">
              <a:solidFill>
                <a:srgbClr val="000000"/>
              </a:solidFill>
              <a:sym typeface="微软雅黑" panose="020B0503020204020204" pitchFamily="34" charset="-122"/>
            </a:endParaRPr>
          </a:p>
          <a:p>
            <a:pPr marL="0" indent="0" algn="ctr" eaLnBrk="1" hangingPunct="1">
              <a:lnSpc>
                <a:spcPct val="150000"/>
              </a:lnSpc>
              <a:spcBef>
                <a:spcPts val="0"/>
              </a:spcBef>
              <a:buNone/>
            </a:pPr>
            <a:r>
              <a:rPr kumimoji="1" lang="zh-CN" altLang="en-US" sz="2400" b="1" dirty="0">
                <a:solidFill>
                  <a:srgbClr val="000000"/>
                </a:solidFill>
                <a:sym typeface="微软雅黑" panose="020B0503020204020204" pitchFamily="34" charset="-122"/>
              </a:rPr>
              <a:t>流动资金</a:t>
            </a:r>
            <a:r>
              <a:rPr kumimoji="1" lang="en-US" altLang="zh-CN" sz="2400" b="1" dirty="0">
                <a:solidFill>
                  <a:srgbClr val="000000"/>
                </a:solidFill>
                <a:sym typeface="微软雅黑" panose="020B0503020204020204" pitchFamily="34" charset="-122"/>
              </a:rPr>
              <a:t>=</a:t>
            </a:r>
            <a:r>
              <a:rPr kumimoji="1" lang="zh-CN" altLang="en-US" sz="2400" b="1" dirty="0">
                <a:solidFill>
                  <a:srgbClr val="000000"/>
                </a:solidFill>
                <a:sym typeface="微软雅黑" panose="020B0503020204020204" pitchFamily="34" charset="-122"/>
              </a:rPr>
              <a:t>流动资产－流动负债</a:t>
            </a:r>
            <a:endParaRPr kumimoji="1" lang="en-US" altLang="zh-CN" sz="2400" b="1" dirty="0">
              <a:solidFill>
                <a:srgbClr val="000000"/>
              </a:solidFill>
              <a:sym typeface="微软雅黑" panose="020B0503020204020204" pitchFamily="34" charset="-122"/>
            </a:endParaRPr>
          </a:p>
          <a:p>
            <a:pPr marL="0" indent="0" algn="ctr" eaLnBrk="1" hangingPunct="1">
              <a:lnSpc>
                <a:spcPct val="150000"/>
              </a:lnSpc>
              <a:spcBef>
                <a:spcPts val="0"/>
              </a:spcBef>
              <a:buNone/>
            </a:pPr>
            <a:r>
              <a:rPr kumimoji="1" lang="zh-CN" altLang="en-US" sz="2400" b="1" dirty="0">
                <a:solidFill>
                  <a:srgbClr val="000000"/>
                </a:solidFill>
                <a:sym typeface="微软雅黑" panose="020B0503020204020204" pitchFamily="34" charset="-122"/>
              </a:rPr>
              <a:t>流动资产</a:t>
            </a:r>
            <a:r>
              <a:rPr kumimoji="1" lang="en-US" altLang="zh-CN" sz="2400" b="1" dirty="0">
                <a:solidFill>
                  <a:srgbClr val="000000"/>
                </a:solidFill>
                <a:sym typeface="微软雅黑" panose="020B0503020204020204" pitchFamily="34" charset="-122"/>
              </a:rPr>
              <a:t>=</a:t>
            </a:r>
            <a:r>
              <a:rPr kumimoji="1" lang="zh-CN" altLang="en-US" sz="2400" b="1" dirty="0">
                <a:solidFill>
                  <a:srgbClr val="000000"/>
                </a:solidFill>
                <a:sym typeface="微软雅黑" panose="020B0503020204020204" pitchFamily="34" charset="-122"/>
              </a:rPr>
              <a:t>现金</a:t>
            </a:r>
            <a:r>
              <a:rPr kumimoji="1" lang="en-US" altLang="zh-CN" sz="2400" b="1" dirty="0">
                <a:solidFill>
                  <a:srgbClr val="000000"/>
                </a:solidFill>
                <a:sym typeface="微软雅黑" panose="020B0503020204020204" pitchFamily="34" charset="-122"/>
              </a:rPr>
              <a:t>+</a:t>
            </a:r>
            <a:r>
              <a:rPr kumimoji="1" lang="zh-CN" altLang="en-US" sz="2400" b="1" dirty="0">
                <a:solidFill>
                  <a:srgbClr val="000000"/>
                </a:solidFill>
                <a:sym typeface="微软雅黑" panose="020B0503020204020204" pitchFamily="34" charset="-122"/>
              </a:rPr>
              <a:t>应收帐款</a:t>
            </a:r>
            <a:r>
              <a:rPr kumimoji="1" lang="en-US" altLang="zh-CN" sz="2400" b="1" dirty="0">
                <a:solidFill>
                  <a:srgbClr val="000000"/>
                </a:solidFill>
                <a:sym typeface="微软雅黑" panose="020B0503020204020204" pitchFamily="34" charset="-122"/>
              </a:rPr>
              <a:t>+</a:t>
            </a:r>
            <a:r>
              <a:rPr kumimoji="1" lang="zh-CN" altLang="en-US" sz="2400" b="1" dirty="0">
                <a:solidFill>
                  <a:srgbClr val="000000"/>
                </a:solidFill>
                <a:sym typeface="微软雅黑" panose="020B0503020204020204" pitchFamily="34" charset="-122"/>
              </a:rPr>
              <a:t>存货</a:t>
            </a:r>
            <a:endParaRPr kumimoji="1" lang="en-US" altLang="zh-CN" sz="2400" b="1" dirty="0">
              <a:solidFill>
                <a:srgbClr val="000000"/>
              </a:solidFill>
              <a:sym typeface="微软雅黑" panose="020B0503020204020204" pitchFamily="34" charset="-122"/>
            </a:endParaRPr>
          </a:p>
          <a:p>
            <a:pPr marL="0" indent="0" algn="ctr" eaLnBrk="1" hangingPunct="1">
              <a:lnSpc>
                <a:spcPct val="150000"/>
              </a:lnSpc>
              <a:spcBef>
                <a:spcPts val="0"/>
              </a:spcBef>
              <a:buNone/>
            </a:pPr>
            <a:r>
              <a:rPr kumimoji="1" lang="zh-CN" altLang="en-US" sz="2400" b="1" dirty="0">
                <a:solidFill>
                  <a:srgbClr val="000000"/>
                </a:solidFill>
                <a:sym typeface="微软雅黑" panose="020B0503020204020204" pitchFamily="34" charset="-122"/>
              </a:rPr>
              <a:t>流动负债</a:t>
            </a:r>
            <a:r>
              <a:rPr kumimoji="1" lang="en-US" altLang="zh-CN" sz="2400" b="1" dirty="0">
                <a:solidFill>
                  <a:srgbClr val="000000"/>
                </a:solidFill>
                <a:sym typeface="微软雅黑" panose="020B0503020204020204" pitchFamily="34" charset="-122"/>
              </a:rPr>
              <a:t>=</a:t>
            </a:r>
            <a:r>
              <a:rPr kumimoji="1" lang="zh-CN" altLang="en-US" sz="2400" b="1" dirty="0">
                <a:solidFill>
                  <a:srgbClr val="000000"/>
                </a:solidFill>
                <a:sym typeface="微软雅黑" panose="020B0503020204020204" pitchFamily="34" charset="-122"/>
              </a:rPr>
              <a:t>应付账款</a:t>
            </a:r>
            <a:r>
              <a:rPr kumimoji="1" lang="en-US" altLang="zh-CN" sz="2400" b="1" dirty="0">
                <a:solidFill>
                  <a:srgbClr val="000000"/>
                </a:solidFill>
                <a:sym typeface="微软雅黑" panose="020B0503020204020204" pitchFamily="34" charset="-122"/>
              </a:rPr>
              <a:t>+</a:t>
            </a:r>
            <a:r>
              <a:rPr kumimoji="1" lang="zh-CN" altLang="en-US" sz="2400" b="1" dirty="0">
                <a:solidFill>
                  <a:srgbClr val="000000"/>
                </a:solidFill>
                <a:sym typeface="微软雅黑" panose="020B0503020204020204" pitchFamily="34" charset="-122"/>
              </a:rPr>
              <a:t>预付账款</a:t>
            </a:r>
            <a:endParaRPr kumimoji="1" lang="en-US" altLang="zh-CN" sz="2400" b="1" dirty="0">
              <a:solidFill>
                <a:srgbClr val="000000"/>
              </a:solidFill>
              <a:sym typeface="微软雅黑" panose="020B0503020204020204" pitchFamily="34" charset="-122"/>
            </a:endParaRPr>
          </a:p>
          <a:p>
            <a:pPr marL="0" indent="0" algn="ctr" eaLnBrk="1" hangingPunct="1">
              <a:lnSpc>
                <a:spcPct val="150000"/>
              </a:lnSpc>
              <a:spcBef>
                <a:spcPts val="0"/>
              </a:spcBef>
              <a:buNone/>
            </a:pPr>
            <a:r>
              <a:rPr kumimoji="1" lang="zh-CN" altLang="en-US" sz="2400" b="1" dirty="0">
                <a:solidFill>
                  <a:srgbClr val="000000"/>
                </a:solidFill>
                <a:sym typeface="微软雅黑" panose="020B0503020204020204" pitchFamily="34" charset="-122"/>
              </a:rPr>
              <a:t>流动资金本年增加额</a:t>
            </a:r>
            <a:r>
              <a:rPr kumimoji="1" lang="en-US" altLang="zh-CN" sz="2400" b="1" dirty="0">
                <a:solidFill>
                  <a:srgbClr val="000000"/>
                </a:solidFill>
                <a:sym typeface="微软雅黑" panose="020B0503020204020204" pitchFamily="34" charset="-122"/>
              </a:rPr>
              <a:t>=</a:t>
            </a:r>
            <a:r>
              <a:rPr kumimoji="1" lang="zh-CN" altLang="en-US" sz="2400" b="1" dirty="0">
                <a:solidFill>
                  <a:srgbClr val="000000"/>
                </a:solidFill>
                <a:sym typeface="微软雅黑" panose="020B0503020204020204" pitchFamily="34" charset="-122"/>
              </a:rPr>
              <a:t>本年流动资金－上年流动资金</a:t>
            </a:r>
            <a:endParaRPr lang="zh-CN" altLang="en-US" sz="2400" b="1" dirty="0">
              <a:solidFill>
                <a:srgbClr val="000000"/>
              </a:solidFill>
              <a:sym typeface="微软雅黑" panose="020B0503020204020204" pitchFamily="34" charset="-122"/>
            </a:endParaRPr>
          </a:p>
        </p:txBody>
      </p:sp>
    </p:spTree>
    <p:extLst>
      <p:ext uri="{BB962C8B-B14F-4D97-AF65-F5344CB8AC3E}">
        <p14:creationId xmlns:p14="http://schemas.microsoft.com/office/powerpoint/2010/main" val="80500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79679AA-3722-4505-9D6C-1BD180FAA7BD}"/>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建设项目投资估算</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3">
            <a:extLst>
              <a:ext uri="{FF2B5EF4-FFF2-40B4-BE49-F238E27FC236}">
                <a16:creationId xmlns:a16="http://schemas.microsoft.com/office/drawing/2014/main" id="{6736F8DA-4EA6-418C-B6C2-C989E990D466}"/>
              </a:ext>
            </a:extLst>
          </p:cNvPr>
          <p:cNvSpPr txBox="1">
            <a:spLocks noChangeArrowheads="1"/>
          </p:cNvSpPr>
          <p:nvPr/>
        </p:nvSpPr>
        <p:spPr>
          <a:xfrm>
            <a:off x="0" y="980728"/>
            <a:ext cx="9036496" cy="5760640"/>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algn="just" eaLnBrk="1" hangingPunct="1">
              <a:lnSpc>
                <a:spcPct val="125000"/>
              </a:lnSpc>
              <a:spcBef>
                <a:spcPts val="0"/>
              </a:spcBef>
              <a:buFont typeface="Wingdings" panose="05000000000000000000" pitchFamily="2" charset="2"/>
              <a:buChar char="p"/>
            </a:pPr>
            <a:r>
              <a:rPr kumimoji="0" lang="en-US" altLang="zh-CN" kern="0" dirty="0">
                <a:solidFill>
                  <a:srgbClr val="C00000"/>
                </a:solidFill>
                <a:sym typeface="微软雅黑" panose="020B0503020204020204" pitchFamily="34" charset="-122"/>
              </a:rPr>
              <a:t> </a:t>
            </a:r>
            <a:r>
              <a:rPr kumimoji="0" lang="zh-CN" altLang="en-US" kern="0" dirty="0">
                <a:solidFill>
                  <a:srgbClr val="C00000"/>
                </a:solidFill>
                <a:sym typeface="微软雅黑" panose="020B0503020204020204" pitchFamily="34" charset="-122"/>
              </a:rPr>
              <a:t>建设项目投资</a:t>
            </a:r>
          </a:p>
          <a:p>
            <a:pPr eaLnBrk="1" hangingPunct="1">
              <a:lnSpc>
                <a:spcPct val="125000"/>
              </a:lnSpc>
              <a:spcBef>
                <a:spcPts val="0"/>
              </a:spcBef>
            </a:pPr>
            <a:r>
              <a:rPr kumimoji="1" lang="zh-CN" altLang="en-US" sz="2800" b="1" dirty="0">
                <a:solidFill>
                  <a:srgbClr val="2727FF"/>
                </a:solidFill>
                <a:sym typeface="微软雅黑" panose="020B0503020204020204" pitchFamily="34" charset="-122"/>
              </a:rPr>
              <a:t> 流动资金</a:t>
            </a:r>
            <a:endParaRPr kumimoji="1" lang="en-US" altLang="zh-CN" sz="2800" b="1" dirty="0">
              <a:solidFill>
                <a:srgbClr val="2727FF"/>
              </a:solidFill>
              <a:sym typeface="微软雅黑" panose="020B0503020204020204" pitchFamily="34" charset="-122"/>
            </a:endParaRPr>
          </a:p>
          <a:p>
            <a:pPr marL="0" indent="0" eaLnBrk="1" hangingPunct="1">
              <a:lnSpc>
                <a:spcPct val="125000"/>
              </a:lnSpc>
              <a:spcBef>
                <a:spcPts val="0"/>
              </a:spcBef>
              <a:buNone/>
            </a:pPr>
            <a:r>
              <a:rPr lang="en-US" altLang="zh-CN" sz="2800" dirty="0">
                <a:solidFill>
                  <a:srgbClr val="2727FF"/>
                </a:solidFill>
                <a:sym typeface="微软雅黑" panose="020B0503020204020204" pitchFamily="34" charset="-122"/>
              </a:rPr>
              <a:t>        </a:t>
            </a:r>
            <a:r>
              <a:rPr kumimoji="1" lang="zh-CN" altLang="en-US" sz="2800" b="1" dirty="0">
                <a:solidFill>
                  <a:schemeClr val="tx1"/>
                </a:solidFill>
                <a:sym typeface="微软雅黑" panose="020B0503020204020204" pitchFamily="34" charset="-122"/>
              </a:rPr>
              <a:t>流动资产和流动负债各项计算公式：</a:t>
            </a:r>
          </a:p>
          <a:p>
            <a:pPr marL="0" indent="0" algn="ctr" eaLnBrk="1" hangingPunct="1">
              <a:lnSpc>
                <a:spcPct val="125000"/>
              </a:lnSpc>
              <a:spcBef>
                <a:spcPts val="0"/>
              </a:spcBef>
              <a:buNone/>
            </a:pPr>
            <a:endParaRPr kumimoji="1" lang="en-US" altLang="zh-CN" sz="2400" b="1" dirty="0">
              <a:solidFill>
                <a:schemeClr val="tx1"/>
              </a:solidFill>
              <a:sym typeface="微软雅黑" panose="020B0503020204020204" pitchFamily="34" charset="-122"/>
            </a:endParaRPr>
          </a:p>
          <a:p>
            <a:pPr marL="0" indent="0" algn="ctr" eaLnBrk="1" hangingPunct="1">
              <a:lnSpc>
                <a:spcPct val="150000"/>
              </a:lnSpc>
              <a:spcBef>
                <a:spcPts val="0"/>
              </a:spcBef>
              <a:buNone/>
            </a:pPr>
            <a:r>
              <a:rPr kumimoji="1" lang="zh-CN" altLang="en-US" sz="2400" b="1" dirty="0">
                <a:solidFill>
                  <a:schemeClr val="tx1"/>
                </a:solidFill>
                <a:sym typeface="微软雅黑" panose="020B0503020204020204" pitchFamily="34" charset="-122"/>
              </a:rPr>
              <a:t>周转次数</a:t>
            </a:r>
            <a:r>
              <a:rPr kumimoji="1" lang="en-US" altLang="zh-CN" sz="2400" b="1" dirty="0">
                <a:solidFill>
                  <a:schemeClr val="tx1"/>
                </a:solidFill>
                <a:sym typeface="微软雅黑" panose="020B0503020204020204" pitchFamily="34" charset="-122"/>
              </a:rPr>
              <a:t>=360÷</a:t>
            </a:r>
            <a:r>
              <a:rPr kumimoji="1" lang="zh-CN" altLang="en-US" sz="2400" b="1" dirty="0">
                <a:solidFill>
                  <a:schemeClr val="tx1"/>
                </a:solidFill>
                <a:sym typeface="微软雅黑" panose="020B0503020204020204" pitchFamily="34" charset="-122"/>
              </a:rPr>
              <a:t>最低周转天数</a:t>
            </a:r>
          </a:p>
          <a:p>
            <a:pPr marL="0" indent="0" algn="ctr" eaLnBrk="1" hangingPunct="1">
              <a:lnSpc>
                <a:spcPct val="150000"/>
              </a:lnSpc>
              <a:spcBef>
                <a:spcPts val="0"/>
              </a:spcBef>
              <a:buNone/>
            </a:pPr>
            <a:r>
              <a:rPr kumimoji="1" lang="zh-CN" altLang="en-US" sz="2400" b="1" dirty="0">
                <a:solidFill>
                  <a:schemeClr val="tx1"/>
                </a:solidFill>
                <a:sym typeface="微软雅黑" panose="020B0503020204020204" pitchFamily="34" charset="-122"/>
              </a:rPr>
              <a:t>现金</a:t>
            </a:r>
            <a:r>
              <a:rPr kumimoji="1" lang="en-US" altLang="zh-CN" sz="2400" b="1" dirty="0">
                <a:solidFill>
                  <a:schemeClr val="tx1"/>
                </a:solidFill>
                <a:sym typeface="微软雅黑" panose="020B0503020204020204" pitchFamily="34" charset="-122"/>
              </a:rPr>
              <a:t>=</a:t>
            </a:r>
            <a:r>
              <a:rPr kumimoji="1" lang="zh-CN" altLang="en-US" sz="2400" b="1" dirty="0">
                <a:solidFill>
                  <a:schemeClr val="tx1"/>
                </a:solidFill>
                <a:sym typeface="微软雅黑" panose="020B0503020204020204" pitchFamily="34" charset="-122"/>
              </a:rPr>
              <a:t>（年工资和福利费</a:t>
            </a:r>
            <a:r>
              <a:rPr kumimoji="1" lang="en-US" altLang="zh-CN" sz="2400" b="1" dirty="0">
                <a:solidFill>
                  <a:schemeClr val="tx1"/>
                </a:solidFill>
                <a:sym typeface="微软雅黑" panose="020B0503020204020204" pitchFamily="34" charset="-122"/>
              </a:rPr>
              <a:t>+</a:t>
            </a:r>
            <a:r>
              <a:rPr kumimoji="1" lang="zh-CN" altLang="en-US" sz="2400" b="1" dirty="0">
                <a:solidFill>
                  <a:schemeClr val="tx1"/>
                </a:solidFill>
                <a:sym typeface="微软雅黑" panose="020B0503020204020204" pitchFamily="34" charset="-122"/>
              </a:rPr>
              <a:t>年其它费用）</a:t>
            </a:r>
            <a:r>
              <a:rPr kumimoji="1" lang="en-US" altLang="zh-CN" sz="2400" b="1" dirty="0">
                <a:solidFill>
                  <a:schemeClr val="tx1"/>
                </a:solidFill>
                <a:sym typeface="微软雅黑" panose="020B0503020204020204" pitchFamily="34" charset="-122"/>
              </a:rPr>
              <a:t>÷</a:t>
            </a:r>
            <a:r>
              <a:rPr kumimoji="1" lang="zh-CN" altLang="en-US" sz="2400" b="1" dirty="0">
                <a:solidFill>
                  <a:schemeClr val="tx1"/>
                </a:solidFill>
                <a:sym typeface="微软雅黑" panose="020B0503020204020204" pitchFamily="34" charset="-122"/>
              </a:rPr>
              <a:t>周转次数</a:t>
            </a:r>
          </a:p>
          <a:p>
            <a:pPr marL="0" indent="0" algn="ctr" eaLnBrk="1" hangingPunct="1">
              <a:lnSpc>
                <a:spcPct val="150000"/>
              </a:lnSpc>
              <a:spcBef>
                <a:spcPts val="0"/>
              </a:spcBef>
              <a:buNone/>
            </a:pPr>
            <a:r>
              <a:rPr kumimoji="1" lang="zh-CN" altLang="en-US" sz="2400" b="1" dirty="0">
                <a:solidFill>
                  <a:schemeClr val="tx1"/>
                </a:solidFill>
                <a:sym typeface="微软雅黑" panose="020B0503020204020204" pitchFamily="34" charset="-122"/>
              </a:rPr>
              <a:t>应收帐款</a:t>
            </a:r>
            <a:r>
              <a:rPr kumimoji="1" lang="en-US" altLang="zh-CN" sz="2400" b="1" dirty="0">
                <a:solidFill>
                  <a:schemeClr val="tx1"/>
                </a:solidFill>
                <a:sym typeface="微软雅黑" panose="020B0503020204020204" pitchFamily="34" charset="-122"/>
              </a:rPr>
              <a:t>=</a:t>
            </a:r>
            <a:r>
              <a:rPr kumimoji="1" lang="zh-CN" altLang="en-US" sz="2400" b="1" dirty="0">
                <a:solidFill>
                  <a:schemeClr val="tx1"/>
                </a:solidFill>
                <a:sym typeface="微软雅黑" panose="020B0503020204020204" pitchFamily="34" charset="-122"/>
              </a:rPr>
              <a:t>年经营成本</a:t>
            </a:r>
            <a:r>
              <a:rPr kumimoji="1" lang="en-US" altLang="zh-CN" sz="2400" b="1" dirty="0">
                <a:solidFill>
                  <a:schemeClr val="tx1"/>
                </a:solidFill>
                <a:sym typeface="微软雅黑" panose="020B0503020204020204" pitchFamily="34" charset="-122"/>
              </a:rPr>
              <a:t>÷</a:t>
            </a:r>
            <a:r>
              <a:rPr kumimoji="1" lang="zh-CN" altLang="en-US" sz="2400" b="1" dirty="0">
                <a:solidFill>
                  <a:schemeClr val="tx1"/>
                </a:solidFill>
                <a:sym typeface="微软雅黑" panose="020B0503020204020204" pitchFamily="34" charset="-122"/>
              </a:rPr>
              <a:t>周转次数</a:t>
            </a:r>
          </a:p>
          <a:p>
            <a:pPr marL="0" indent="0" algn="ctr" eaLnBrk="1" hangingPunct="1">
              <a:lnSpc>
                <a:spcPct val="150000"/>
              </a:lnSpc>
              <a:spcBef>
                <a:spcPts val="0"/>
              </a:spcBef>
              <a:buNone/>
            </a:pPr>
            <a:r>
              <a:rPr kumimoji="1" lang="zh-CN" altLang="en-US" sz="2400" b="1" dirty="0">
                <a:solidFill>
                  <a:schemeClr val="tx1"/>
                </a:solidFill>
                <a:sym typeface="微软雅黑" panose="020B0503020204020204" pitchFamily="34" charset="-122"/>
              </a:rPr>
              <a:t>存货</a:t>
            </a:r>
            <a:r>
              <a:rPr kumimoji="1" lang="en-US" altLang="zh-CN" sz="2400" b="1" dirty="0">
                <a:solidFill>
                  <a:schemeClr val="tx1"/>
                </a:solidFill>
                <a:sym typeface="微软雅黑" panose="020B0503020204020204" pitchFamily="34" charset="-122"/>
              </a:rPr>
              <a:t>=</a:t>
            </a:r>
            <a:r>
              <a:rPr kumimoji="1" lang="zh-CN" altLang="en-US" sz="2400" b="1" dirty="0">
                <a:solidFill>
                  <a:schemeClr val="tx1"/>
                </a:solidFill>
                <a:sym typeface="微软雅黑" panose="020B0503020204020204" pitchFamily="34" charset="-122"/>
              </a:rPr>
              <a:t>外购原材料、燃料费</a:t>
            </a:r>
            <a:r>
              <a:rPr kumimoji="1" lang="en-US" altLang="zh-CN" sz="2400" b="1" dirty="0">
                <a:solidFill>
                  <a:schemeClr val="tx1"/>
                </a:solidFill>
                <a:sym typeface="微软雅黑" panose="020B0503020204020204" pitchFamily="34" charset="-122"/>
              </a:rPr>
              <a:t>+</a:t>
            </a:r>
            <a:r>
              <a:rPr kumimoji="1" lang="zh-CN" altLang="en-US" sz="2400" b="1" dirty="0">
                <a:solidFill>
                  <a:schemeClr val="tx1"/>
                </a:solidFill>
                <a:sym typeface="微软雅黑" panose="020B0503020204020204" pitchFamily="34" charset="-122"/>
              </a:rPr>
              <a:t>在产品价值</a:t>
            </a:r>
            <a:r>
              <a:rPr kumimoji="1" lang="en-US" altLang="zh-CN" sz="2400" b="1" dirty="0">
                <a:solidFill>
                  <a:schemeClr val="tx1"/>
                </a:solidFill>
                <a:sym typeface="微软雅黑" panose="020B0503020204020204" pitchFamily="34" charset="-122"/>
              </a:rPr>
              <a:t>+</a:t>
            </a:r>
            <a:r>
              <a:rPr kumimoji="1" lang="zh-CN" altLang="en-US" sz="2400" b="1" dirty="0">
                <a:solidFill>
                  <a:schemeClr val="tx1"/>
                </a:solidFill>
                <a:sym typeface="微软雅黑" panose="020B0503020204020204" pitchFamily="34" charset="-122"/>
              </a:rPr>
              <a:t>产成品价值</a:t>
            </a:r>
          </a:p>
          <a:p>
            <a:pPr marL="0" indent="0" algn="ctr" eaLnBrk="1" hangingPunct="1">
              <a:lnSpc>
                <a:spcPct val="150000"/>
              </a:lnSpc>
              <a:spcBef>
                <a:spcPts val="0"/>
              </a:spcBef>
              <a:buNone/>
            </a:pPr>
            <a:r>
              <a:rPr kumimoji="1" lang="zh-CN" altLang="en-US" sz="2400" b="1" dirty="0">
                <a:solidFill>
                  <a:schemeClr val="tx1"/>
                </a:solidFill>
                <a:sym typeface="微软雅黑" panose="020B0503020204020204" pitchFamily="34" charset="-122"/>
              </a:rPr>
              <a:t>应付账款＝</a:t>
            </a:r>
            <a:r>
              <a:rPr kumimoji="1" lang="en-US" altLang="zh-CN" sz="2400" b="1" dirty="0">
                <a:solidFill>
                  <a:schemeClr val="tx1"/>
                </a:solidFill>
                <a:sym typeface="微软雅黑" panose="020B0503020204020204" pitchFamily="34" charset="-122"/>
              </a:rPr>
              <a:t>(</a:t>
            </a:r>
            <a:r>
              <a:rPr kumimoji="1" lang="zh-CN" altLang="en-US" sz="2400" b="1" dirty="0">
                <a:solidFill>
                  <a:schemeClr val="tx1"/>
                </a:solidFill>
                <a:sym typeface="微软雅黑" panose="020B0503020204020204" pitchFamily="34" charset="-122"/>
              </a:rPr>
              <a:t>年外购原材料、燃料费＋年外购动力费</a:t>
            </a:r>
            <a:r>
              <a:rPr kumimoji="1" lang="en-US" altLang="zh-CN" sz="2400" b="1" dirty="0">
                <a:solidFill>
                  <a:schemeClr val="tx1"/>
                </a:solidFill>
                <a:sym typeface="微软雅黑" panose="020B0503020204020204" pitchFamily="34" charset="-122"/>
              </a:rPr>
              <a:t>) ÷</a:t>
            </a:r>
            <a:r>
              <a:rPr kumimoji="1" lang="zh-CN" altLang="en-US" sz="2400" b="1" dirty="0">
                <a:solidFill>
                  <a:schemeClr val="tx1"/>
                </a:solidFill>
                <a:sym typeface="微软雅黑" panose="020B0503020204020204" pitchFamily="34" charset="-122"/>
              </a:rPr>
              <a:t>周转次数</a:t>
            </a:r>
            <a:endParaRPr lang="zh-CN" altLang="en-US" sz="2400" b="1" dirty="0">
              <a:solidFill>
                <a:schemeClr val="tx1"/>
              </a:solidFill>
              <a:sym typeface="微软雅黑" panose="020B0503020204020204" pitchFamily="34" charset="-122"/>
            </a:endParaRPr>
          </a:p>
        </p:txBody>
      </p:sp>
    </p:spTree>
    <p:extLst>
      <p:ext uri="{BB962C8B-B14F-4D97-AF65-F5344CB8AC3E}">
        <p14:creationId xmlns:p14="http://schemas.microsoft.com/office/powerpoint/2010/main" val="563314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BF5B1B16-718A-084B-5056-82D143F849C3}"/>
              </a:ext>
            </a:extLst>
          </p:cNvPr>
          <p:cNvSpPr txBox="1">
            <a:spLocks noChangeArrowheads="1"/>
          </p:cNvSpPr>
          <p:nvPr/>
        </p:nvSpPr>
        <p:spPr bwMode="auto">
          <a:xfrm>
            <a:off x="0" y="980728"/>
            <a:ext cx="9036496" cy="442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342900" indent="-342900" algn="just" eaLnBrk="1" hangingPunct="1">
              <a:lnSpc>
                <a:spcPct val="125000"/>
              </a:lnSpc>
              <a:spcBef>
                <a:spcPts val="0"/>
              </a:spcBef>
              <a:buFont typeface="Wingdings" panose="05000000000000000000" pitchFamily="2" charset="2"/>
              <a:buChar char="p"/>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投资估算种类</a:t>
            </a:r>
          </a:p>
          <a:p>
            <a:pPr marL="342900" indent="-3429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数量级估算（项目酝酿初期，又称风险估算）</a:t>
            </a:r>
          </a:p>
          <a:p>
            <a:pPr marL="342900" indent="-3429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研究估算（可行性研究）</a:t>
            </a:r>
          </a:p>
          <a:p>
            <a:pPr marL="342900" indent="-3429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初步估算（初步设计，据此申请贷款）</a:t>
            </a:r>
          </a:p>
          <a:p>
            <a:pPr marL="342900" indent="-3429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定局估算（</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definitive estimate</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，施工设计阶段）（又称预算）</a:t>
            </a:r>
          </a:p>
          <a:p>
            <a:pPr marL="342900" indent="-342900" algn="just" eaLnBrk="1" hangingPunct="1">
              <a:lnSpc>
                <a:spcPct val="125000"/>
              </a:lnSpc>
              <a:spcBef>
                <a:spcPts val="0"/>
              </a:spcBef>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详细估算（</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detailed estimate</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，详细设计结束后，由承包商编制）（又称决算）</a:t>
            </a:r>
          </a:p>
        </p:txBody>
      </p:sp>
      <p:sp>
        <p:nvSpPr>
          <p:cNvPr id="4" name="Rectangle 2">
            <a:extLst>
              <a:ext uri="{FF2B5EF4-FFF2-40B4-BE49-F238E27FC236}">
                <a16:creationId xmlns:a16="http://schemas.microsoft.com/office/drawing/2014/main" id="{D64D9EE1-FA33-4E7E-8BD4-2FFD59D40A1B}"/>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建设项目投资估算</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23856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4F3C634-0BD2-A5FC-35EC-F12624698AA4}"/>
              </a:ext>
            </a:extLst>
          </p:cNvPr>
          <p:cNvSpPr>
            <a:spLocks noChangeArrowheads="1"/>
          </p:cNvSpPr>
          <p:nvPr/>
        </p:nvSpPr>
        <p:spPr bwMode="auto">
          <a:xfrm>
            <a:off x="0" y="980728"/>
            <a:ext cx="9036496" cy="5051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457200" indent="-457200" eaLnBrk="1" hangingPunct="1">
              <a:lnSpc>
                <a:spcPct val="125000"/>
              </a:lnSpc>
              <a:buFont typeface="Wingdings" panose="05000000000000000000" pitchFamily="2" charset="2"/>
              <a:buChar char="p"/>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估算方法</a:t>
            </a:r>
          </a:p>
          <a:p>
            <a:pPr marL="342900" indent="-342900" eaLnBrk="1" hangingPunct="1">
              <a:lnSpc>
                <a:spcPct val="125000"/>
              </a:lnSpc>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比例法</a:t>
            </a:r>
          </a:p>
          <a:p>
            <a:pPr marL="342900" indent="-342900" eaLnBrk="1" hangingPunct="1">
              <a:lnSpc>
                <a:spcPct val="125000"/>
              </a:lnSpc>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因子法（</a:t>
            </a:r>
            <a:r>
              <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lang</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因子法、改进因子法）</a:t>
            </a:r>
          </a:p>
          <a:p>
            <a:pPr marL="342900" indent="-342900" eaLnBrk="1" hangingPunct="1">
              <a:lnSpc>
                <a:spcPct val="125000"/>
              </a:lnSpc>
              <a:buFont typeface="Wingdings" panose="05000000000000000000" pitchFamily="2" charset="2"/>
              <a:buChar char="l"/>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指数法</a:t>
            </a: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marL="1085850" lvl="1" indent="-342900" eaLnBrk="1" hangingPunct="1">
              <a:lnSpc>
                <a:spcPct val="125000"/>
              </a:lnSpc>
              <a:buFont typeface="Wingdings" panose="05000000000000000000" pitchFamily="2" charset="2"/>
              <a:buChar char="Ø"/>
            </a:pP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规模指数法</a:t>
            </a:r>
            <a:endPar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marL="1085850" lvl="1" indent="-342900" eaLnBrk="1" hangingPunct="1">
              <a:lnSpc>
                <a:spcPct val="125000"/>
              </a:lnSpc>
              <a:buFont typeface="Wingdings" panose="05000000000000000000" pitchFamily="2" charset="2"/>
              <a:buChar char="Ø"/>
            </a:pP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marL="1085850" lvl="1" indent="-342900" eaLnBrk="1" hangingPunct="1">
              <a:lnSpc>
                <a:spcPct val="125000"/>
              </a:lnSpc>
              <a:buFont typeface="Wingdings" panose="05000000000000000000" pitchFamily="2" charset="2"/>
              <a:buChar char="Ø"/>
            </a:pP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marL="1085850" lvl="1" indent="-342900" eaLnBrk="1" hangingPunct="1">
              <a:lnSpc>
                <a:spcPct val="125000"/>
              </a:lnSpc>
              <a:buFont typeface="Wingdings" panose="05000000000000000000" pitchFamily="2" charset="2"/>
              <a:buChar char="Ø"/>
            </a:pPr>
            <a:r>
              <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rPr>
              <a:t>价格指数法</a:t>
            </a:r>
          </a:p>
          <a:p>
            <a:pPr eaLnBrk="1" hangingPunct="1">
              <a:lnSpc>
                <a:spcPct val="125000"/>
              </a:lnSpc>
            </a:pPr>
            <a:endParaRPr kumimoji="1" lang="zh-CN" altLang="en-US"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eaLnBrk="1" hangingPunct="1">
              <a:lnSpc>
                <a:spcPct val="125000"/>
              </a:lnSpc>
              <a:buFont typeface="Wingdings" panose="05000000000000000000" pitchFamily="2" charset="2"/>
              <a:buChar char="l"/>
            </a:pPr>
            <a:endParaRPr kumimoji="1"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p:txBody>
      </p:sp>
      <mc:AlternateContent xmlns:mc="http://schemas.openxmlformats.org/markup-compatibility/2006">
        <mc:Choice xmlns:a14="http://schemas.microsoft.com/office/drawing/2010/main" Requires="a14">
          <p:sp>
            <p:nvSpPr>
              <p:cNvPr id="4" name="Object 4">
                <a:extLst>
                  <a:ext uri="{FF2B5EF4-FFF2-40B4-BE49-F238E27FC236}">
                    <a16:creationId xmlns:a16="http://schemas.microsoft.com/office/drawing/2014/main" id="{F57655B7-9E82-FF1E-9B88-3ABF5759F234}"/>
                  </a:ext>
                </a:extLst>
              </p:cNvPr>
              <p:cNvSpPr txBox="1"/>
              <p:nvPr/>
            </p:nvSpPr>
            <p:spPr bwMode="auto">
              <a:xfrm>
                <a:off x="2734716" y="5143847"/>
                <a:ext cx="3455988" cy="7334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sym typeface="微软雅黑" panose="020B0503020204020204" pitchFamily="34" charset="-122"/>
                            </a:rPr>
                          </m:ctrlPr>
                        </m:sSubPr>
                        <m:e>
                          <m:r>
                            <a:rPr lang="zh-CN" altLang="en-US" i="1">
                              <a:solidFill>
                                <a:srgbClr val="000000"/>
                              </a:solidFill>
                              <a:latin typeface="Cambria Math" panose="02040503050406030204" pitchFamily="18" charset="0"/>
                              <a:sym typeface="微软雅黑" panose="020B0503020204020204" pitchFamily="34" charset="-122"/>
                            </a:rPr>
                            <m:t>𝐶</m:t>
                          </m:r>
                        </m:e>
                        <m:sub>
                          <m:r>
                            <a:rPr lang="zh-CN" altLang="en-US" i="1">
                              <a:solidFill>
                                <a:srgbClr val="000000"/>
                              </a:solidFill>
                              <a:latin typeface="Cambria Math" panose="02040503050406030204" pitchFamily="18" charset="0"/>
                              <a:sym typeface="微软雅黑" panose="020B0503020204020204" pitchFamily="34" charset="-122"/>
                            </a:rPr>
                            <m:t>2</m:t>
                          </m:r>
                        </m:sub>
                      </m:sSub>
                      <m:r>
                        <a:rPr lang="zh-CN" altLang="en-US" i="1">
                          <a:solidFill>
                            <a:srgbClr val="000000"/>
                          </a:solidFill>
                          <a:latin typeface="Cambria Math" panose="02040503050406030204" pitchFamily="18" charset="0"/>
                          <a:sym typeface="微软雅黑" panose="020B0503020204020204" pitchFamily="34" charset="-122"/>
                        </a:rPr>
                        <m:t>=</m:t>
                      </m:r>
                      <m:sSub>
                        <m:sSubPr>
                          <m:ctrlPr>
                            <a:rPr lang="zh-CN" altLang="en-US" i="1">
                              <a:solidFill>
                                <a:srgbClr val="000000"/>
                              </a:solidFill>
                              <a:latin typeface="Cambria Math" panose="02040503050406030204" pitchFamily="18" charset="0"/>
                              <a:sym typeface="微软雅黑" panose="020B0503020204020204" pitchFamily="34" charset="-122"/>
                            </a:rPr>
                          </m:ctrlPr>
                        </m:sSubPr>
                        <m:e>
                          <m:r>
                            <a:rPr lang="zh-CN" altLang="en-US" i="1">
                              <a:solidFill>
                                <a:srgbClr val="000000"/>
                              </a:solidFill>
                              <a:latin typeface="Cambria Math" panose="02040503050406030204" pitchFamily="18" charset="0"/>
                              <a:sym typeface="微软雅黑" panose="020B0503020204020204" pitchFamily="34" charset="-122"/>
                            </a:rPr>
                            <m:t>𝐶</m:t>
                          </m:r>
                        </m:e>
                        <m:sub>
                          <m:r>
                            <a:rPr lang="zh-CN" altLang="en-US" i="1">
                              <a:solidFill>
                                <a:srgbClr val="000000"/>
                              </a:solidFill>
                              <a:latin typeface="Cambria Math" panose="02040503050406030204" pitchFamily="18" charset="0"/>
                              <a:sym typeface="微软雅黑" panose="020B0503020204020204" pitchFamily="34" charset="-122"/>
                            </a:rPr>
                            <m:t>1</m:t>
                          </m:r>
                        </m:sub>
                      </m:sSub>
                      <m:r>
                        <a:rPr lang="zh-CN" altLang="en-US" i="1">
                          <a:solidFill>
                            <a:srgbClr val="000000"/>
                          </a:solidFill>
                          <a:latin typeface="Cambria Math" panose="02040503050406030204" pitchFamily="18" charset="0"/>
                          <a:sym typeface="微软雅黑" panose="020B0503020204020204" pitchFamily="34" charset="-122"/>
                        </a:rPr>
                        <m:t>×</m:t>
                      </m:r>
                      <m:sSup>
                        <m:sSupPr>
                          <m:ctrlPr>
                            <a:rPr lang="zh-CN" altLang="en-US" i="1">
                              <a:solidFill>
                                <a:srgbClr val="000000"/>
                              </a:solidFill>
                              <a:latin typeface="Cambria Math" panose="02040503050406030204" pitchFamily="18" charset="0"/>
                              <a:sym typeface="微软雅黑" panose="020B0503020204020204" pitchFamily="34" charset="-122"/>
                            </a:rPr>
                          </m:ctrlPr>
                        </m:sSupPr>
                        <m:e>
                          <m:d>
                            <m:dPr>
                              <m:ctrlPr>
                                <a:rPr lang="zh-CN" altLang="en-US" i="1">
                                  <a:solidFill>
                                    <a:srgbClr val="000000"/>
                                  </a:solidFill>
                                  <a:latin typeface="Cambria Math" panose="02040503050406030204" pitchFamily="18" charset="0"/>
                                  <a:sym typeface="微软雅黑" panose="020B0503020204020204" pitchFamily="34" charset="-122"/>
                                </a:rPr>
                              </m:ctrlPr>
                            </m:dPr>
                            <m:e>
                              <m:sSub>
                                <m:sSubPr>
                                  <m:ctrlPr>
                                    <a:rPr lang="zh-CN" altLang="en-US" i="1">
                                      <a:solidFill>
                                        <a:srgbClr val="000000"/>
                                      </a:solidFill>
                                      <a:latin typeface="Cambria Math" panose="02040503050406030204" pitchFamily="18" charset="0"/>
                                      <a:sym typeface="微软雅黑" panose="020B0503020204020204" pitchFamily="34" charset="-122"/>
                                    </a:rPr>
                                  </m:ctrlPr>
                                </m:sSubPr>
                                <m:e>
                                  <m:r>
                                    <a:rPr lang="zh-CN" altLang="en-US" i="1">
                                      <a:solidFill>
                                        <a:srgbClr val="000000"/>
                                      </a:solidFill>
                                      <a:latin typeface="Cambria Math" panose="02040503050406030204" pitchFamily="18" charset="0"/>
                                      <a:sym typeface="微软雅黑" panose="020B0503020204020204" pitchFamily="34" charset="-122"/>
                                    </a:rPr>
                                    <m:t>𝑆</m:t>
                                  </m:r>
                                </m:e>
                                <m:sub>
                                  <m:r>
                                    <a:rPr lang="zh-CN" altLang="en-US" i="1">
                                      <a:solidFill>
                                        <a:srgbClr val="000000"/>
                                      </a:solidFill>
                                      <a:latin typeface="Cambria Math" panose="02040503050406030204" pitchFamily="18" charset="0"/>
                                      <a:sym typeface="微软雅黑" panose="020B0503020204020204" pitchFamily="34" charset="-122"/>
                                    </a:rPr>
                                    <m:t>2</m:t>
                                  </m:r>
                                </m:sub>
                              </m:sSub>
                              <m:r>
                                <a:rPr lang="zh-CN" altLang="en-US" i="1">
                                  <a:solidFill>
                                    <a:srgbClr val="000000"/>
                                  </a:solidFill>
                                  <a:latin typeface="Cambria Math" panose="02040503050406030204" pitchFamily="18" charset="0"/>
                                  <a:sym typeface="微软雅黑" panose="020B0503020204020204" pitchFamily="34" charset="-122"/>
                                </a:rPr>
                                <m:t>/</m:t>
                              </m:r>
                              <m:sSub>
                                <m:sSubPr>
                                  <m:ctrlPr>
                                    <a:rPr lang="zh-CN" altLang="en-US" i="1">
                                      <a:solidFill>
                                        <a:srgbClr val="000000"/>
                                      </a:solidFill>
                                      <a:latin typeface="Cambria Math" panose="02040503050406030204" pitchFamily="18" charset="0"/>
                                      <a:sym typeface="微软雅黑" panose="020B0503020204020204" pitchFamily="34" charset="-122"/>
                                    </a:rPr>
                                  </m:ctrlPr>
                                </m:sSubPr>
                                <m:e>
                                  <m:r>
                                    <a:rPr lang="zh-CN" altLang="en-US" i="1">
                                      <a:solidFill>
                                        <a:srgbClr val="000000"/>
                                      </a:solidFill>
                                      <a:latin typeface="Cambria Math" panose="02040503050406030204" pitchFamily="18" charset="0"/>
                                      <a:sym typeface="微软雅黑" panose="020B0503020204020204" pitchFamily="34" charset="-122"/>
                                    </a:rPr>
                                    <m:t>𝑆</m:t>
                                  </m:r>
                                </m:e>
                                <m:sub>
                                  <m:r>
                                    <a:rPr lang="zh-CN" altLang="en-US" i="1">
                                      <a:solidFill>
                                        <a:srgbClr val="000000"/>
                                      </a:solidFill>
                                      <a:latin typeface="Cambria Math" panose="02040503050406030204" pitchFamily="18" charset="0"/>
                                      <a:sym typeface="微软雅黑" panose="020B0503020204020204" pitchFamily="34" charset="-122"/>
                                    </a:rPr>
                                    <m:t>1</m:t>
                                  </m:r>
                                </m:sub>
                              </m:sSub>
                            </m:e>
                          </m:d>
                        </m:e>
                        <m:sup>
                          <m:r>
                            <a:rPr lang="zh-CN" altLang="en-US" i="1">
                              <a:solidFill>
                                <a:srgbClr val="000000"/>
                              </a:solidFill>
                              <a:latin typeface="Cambria Math" panose="02040503050406030204" pitchFamily="18" charset="0"/>
                              <a:sym typeface="微软雅黑" panose="020B0503020204020204" pitchFamily="34" charset="-122"/>
                            </a:rPr>
                            <m:t>𝑛</m:t>
                          </m:r>
                        </m:sup>
                      </m:sSup>
                    </m:oMath>
                  </m:oMathPara>
                </a14:m>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p:sp>
            <p:nvSpPr>
              <p:cNvPr id="4" name="Object 4">
                <a:extLst>
                  <a:ext uri="{FF2B5EF4-FFF2-40B4-BE49-F238E27FC236}">
                    <a16:creationId xmlns:a16="http://schemas.microsoft.com/office/drawing/2014/main" id="{F57655B7-9E82-FF1E-9B88-3ABF5759F234}"/>
                  </a:ext>
                </a:extLst>
              </p:cNvPr>
              <p:cNvSpPr txBox="1">
                <a:spLocks noRot="1" noChangeAspect="1" noMove="1" noResize="1" noEditPoints="1" noAdjustHandles="1" noChangeArrowheads="1" noChangeShapeType="1" noTextEdit="1"/>
              </p:cNvSpPr>
              <p:nvPr/>
            </p:nvSpPr>
            <p:spPr bwMode="auto">
              <a:xfrm>
                <a:off x="2734716" y="5143847"/>
                <a:ext cx="3455988" cy="733425"/>
              </a:xfrm>
              <a:prstGeom prst="rect">
                <a:avLst/>
              </a:prstGeom>
              <a:blipFill>
                <a:blip r:embed="rId3"/>
                <a:stretch>
                  <a:fillRect l="-529"/>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Object 7">
                <a:extLst>
                  <a:ext uri="{FF2B5EF4-FFF2-40B4-BE49-F238E27FC236}">
                    <a16:creationId xmlns:a16="http://schemas.microsoft.com/office/drawing/2014/main" id="{CB720D5F-0606-FB0C-4FA3-5E0579F87D5D}"/>
                  </a:ext>
                </a:extLst>
              </p:cNvPr>
              <p:cNvSpPr txBox="1"/>
              <p:nvPr/>
            </p:nvSpPr>
            <p:spPr bwMode="auto">
              <a:xfrm>
                <a:off x="2699792" y="3717032"/>
                <a:ext cx="3490912" cy="7334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sym typeface="微软雅黑" panose="020B0503020204020204" pitchFamily="34" charset="-122"/>
                            </a:rPr>
                          </m:ctrlPr>
                        </m:sSubPr>
                        <m:e>
                          <m:r>
                            <a:rPr lang="zh-CN" altLang="en-US" i="1">
                              <a:solidFill>
                                <a:srgbClr val="000000"/>
                              </a:solidFill>
                              <a:latin typeface="Cambria Math" panose="02040503050406030204" pitchFamily="18" charset="0"/>
                              <a:sym typeface="微软雅黑" panose="020B0503020204020204" pitchFamily="34" charset="-122"/>
                            </a:rPr>
                            <m:t>𝐶</m:t>
                          </m:r>
                        </m:e>
                        <m:sub>
                          <m:r>
                            <a:rPr lang="zh-CN" altLang="en-US" i="1">
                              <a:solidFill>
                                <a:srgbClr val="000000"/>
                              </a:solidFill>
                              <a:latin typeface="Cambria Math" panose="02040503050406030204" pitchFamily="18" charset="0"/>
                              <a:sym typeface="微软雅黑" panose="020B0503020204020204" pitchFamily="34" charset="-122"/>
                            </a:rPr>
                            <m:t>2</m:t>
                          </m:r>
                        </m:sub>
                      </m:sSub>
                      <m:r>
                        <a:rPr lang="zh-CN" altLang="en-US" i="1">
                          <a:solidFill>
                            <a:srgbClr val="000000"/>
                          </a:solidFill>
                          <a:latin typeface="Cambria Math" panose="02040503050406030204" pitchFamily="18" charset="0"/>
                          <a:sym typeface="微软雅黑" panose="020B0503020204020204" pitchFamily="34" charset="-122"/>
                        </a:rPr>
                        <m:t>=</m:t>
                      </m:r>
                      <m:sSub>
                        <m:sSubPr>
                          <m:ctrlPr>
                            <a:rPr lang="zh-CN" altLang="en-US" i="1">
                              <a:solidFill>
                                <a:srgbClr val="000000"/>
                              </a:solidFill>
                              <a:latin typeface="Cambria Math" panose="02040503050406030204" pitchFamily="18" charset="0"/>
                              <a:sym typeface="微软雅黑" panose="020B0503020204020204" pitchFamily="34" charset="-122"/>
                            </a:rPr>
                          </m:ctrlPr>
                        </m:sSubPr>
                        <m:e>
                          <m:r>
                            <a:rPr lang="zh-CN" altLang="en-US" i="1">
                              <a:solidFill>
                                <a:srgbClr val="000000"/>
                              </a:solidFill>
                              <a:latin typeface="Cambria Math" panose="02040503050406030204" pitchFamily="18" charset="0"/>
                              <a:sym typeface="微软雅黑" panose="020B0503020204020204" pitchFamily="34" charset="-122"/>
                            </a:rPr>
                            <m:t>𝐶</m:t>
                          </m:r>
                        </m:e>
                        <m:sub>
                          <m:r>
                            <a:rPr lang="zh-CN" altLang="en-US" i="1">
                              <a:solidFill>
                                <a:srgbClr val="000000"/>
                              </a:solidFill>
                              <a:latin typeface="Cambria Math" panose="02040503050406030204" pitchFamily="18" charset="0"/>
                              <a:sym typeface="微软雅黑" panose="020B0503020204020204" pitchFamily="34" charset="-122"/>
                            </a:rPr>
                            <m:t>1</m:t>
                          </m:r>
                        </m:sub>
                      </m:sSub>
                      <m:r>
                        <a:rPr lang="zh-CN" altLang="en-US" i="1">
                          <a:solidFill>
                            <a:srgbClr val="000000"/>
                          </a:solidFill>
                          <a:latin typeface="Cambria Math" panose="02040503050406030204" pitchFamily="18" charset="0"/>
                          <a:sym typeface="微软雅黑" panose="020B0503020204020204" pitchFamily="34" charset="-122"/>
                        </a:rPr>
                        <m:t>×</m:t>
                      </m:r>
                      <m:sSup>
                        <m:sSupPr>
                          <m:ctrlPr>
                            <a:rPr lang="zh-CN" altLang="en-US" i="1">
                              <a:solidFill>
                                <a:srgbClr val="000000"/>
                              </a:solidFill>
                              <a:latin typeface="Cambria Math" panose="02040503050406030204" pitchFamily="18" charset="0"/>
                              <a:sym typeface="微软雅黑" panose="020B0503020204020204" pitchFamily="34" charset="-122"/>
                            </a:rPr>
                          </m:ctrlPr>
                        </m:sSupPr>
                        <m:e>
                          <m:d>
                            <m:dPr>
                              <m:ctrlPr>
                                <a:rPr lang="zh-CN" altLang="en-US" i="1">
                                  <a:solidFill>
                                    <a:srgbClr val="000000"/>
                                  </a:solidFill>
                                  <a:latin typeface="Cambria Math" panose="02040503050406030204" pitchFamily="18" charset="0"/>
                                  <a:sym typeface="微软雅黑" panose="020B0503020204020204" pitchFamily="34" charset="-122"/>
                                </a:rPr>
                              </m:ctrlPr>
                            </m:dPr>
                            <m:e>
                              <m:sSub>
                                <m:sSubPr>
                                  <m:ctrlPr>
                                    <a:rPr lang="zh-CN" altLang="en-US" i="1">
                                      <a:solidFill>
                                        <a:srgbClr val="000000"/>
                                      </a:solidFill>
                                      <a:latin typeface="Cambria Math" panose="02040503050406030204" pitchFamily="18" charset="0"/>
                                      <a:sym typeface="微软雅黑" panose="020B0503020204020204" pitchFamily="34" charset="-122"/>
                                    </a:rPr>
                                  </m:ctrlPr>
                                </m:sSubPr>
                                <m:e>
                                  <m:r>
                                    <a:rPr lang="zh-CN" altLang="en-US" i="1">
                                      <a:solidFill>
                                        <a:srgbClr val="000000"/>
                                      </a:solidFill>
                                      <a:latin typeface="Cambria Math" panose="02040503050406030204" pitchFamily="18" charset="0"/>
                                      <a:sym typeface="微软雅黑" panose="020B0503020204020204" pitchFamily="34" charset="-122"/>
                                    </a:rPr>
                                    <m:t>𝐹</m:t>
                                  </m:r>
                                </m:e>
                                <m:sub>
                                  <m:r>
                                    <a:rPr lang="zh-CN" altLang="en-US" i="1">
                                      <a:solidFill>
                                        <a:srgbClr val="000000"/>
                                      </a:solidFill>
                                      <a:latin typeface="Cambria Math" panose="02040503050406030204" pitchFamily="18" charset="0"/>
                                      <a:sym typeface="微软雅黑" panose="020B0503020204020204" pitchFamily="34" charset="-122"/>
                                    </a:rPr>
                                    <m:t>2</m:t>
                                  </m:r>
                                </m:sub>
                              </m:sSub>
                              <m:r>
                                <a:rPr lang="zh-CN" altLang="en-US" i="1">
                                  <a:solidFill>
                                    <a:srgbClr val="000000"/>
                                  </a:solidFill>
                                  <a:latin typeface="Cambria Math" panose="02040503050406030204" pitchFamily="18" charset="0"/>
                                  <a:sym typeface="微软雅黑" panose="020B0503020204020204" pitchFamily="34" charset="-122"/>
                                </a:rPr>
                                <m:t>/</m:t>
                              </m:r>
                              <m:sSub>
                                <m:sSubPr>
                                  <m:ctrlPr>
                                    <a:rPr lang="zh-CN" altLang="en-US" i="1">
                                      <a:solidFill>
                                        <a:srgbClr val="000000"/>
                                      </a:solidFill>
                                      <a:latin typeface="Cambria Math" panose="02040503050406030204" pitchFamily="18" charset="0"/>
                                      <a:sym typeface="微软雅黑" panose="020B0503020204020204" pitchFamily="34" charset="-122"/>
                                    </a:rPr>
                                  </m:ctrlPr>
                                </m:sSubPr>
                                <m:e>
                                  <m:r>
                                    <a:rPr lang="zh-CN" altLang="en-US" i="1">
                                      <a:solidFill>
                                        <a:srgbClr val="000000"/>
                                      </a:solidFill>
                                      <a:latin typeface="Cambria Math" panose="02040503050406030204" pitchFamily="18" charset="0"/>
                                      <a:sym typeface="微软雅黑" panose="020B0503020204020204" pitchFamily="34" charset="-122"/>
                                    </a:rPr>
                                    <m:t>𝐹</m:t>
                                  </m:r>
                                </m:e>
                                <m:sub>
                                  <m:r>
                                    <a:rPr lang="zh-CN" altLang="en-US" i="1">
                                      <a:solidFill>
                                        <a:srgbClr val="000000"/>
                                      </a:solidFill>
                                      <a:latin typeface="Cambria Math" panose="02040503050406030204" pitchFamily="18" charset="0"/>
                                      <a:sym typeface="微软雅黑" panose="020B0503020204020204" pitchFamily="34" charset="-122"/>
                                    </a:rPr>
                                    <m:t>1</m:t>
                                  </m:r>
                                </m:sub>
                              </m:sSub>
                            </m:e>
                          </m:d>
                        </m:e>
                        <m:sup>
                          <m:r>
                            <a:rPr lang="zh-CN" altLang="en-US" i="1">
                              <a:solidFill>
                                <a:srgbClr val="000000"/>
                              </a:solidFill>
                              <a:latin typeface="Cambria Math" panose="02040503050406030204" pitchFamily="18" charset="0"/>
                              <a:sym typeface="微软雅黑" panose="020B0503020204020204" pitchFamily="34" charset="-122"/>
                            </a:rPr>
                            <m:t>𝑛</m:t>
                          </m:r>
                        </m:sup>
                      </m:sSup>
                    </m:oMath>
                  </m:oMathPara>
                </a14:m>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p:sp>
            <p:nvSpPr>
              <p:cNvPr id="7" name="Object 7">
                <a:extLst>
                  <a:ext uri="{FF2B5EF4-FFF2-40B4-BE49-F238E27FC236}">
                    <a16:creationId xmlns:a16="http://schemas.microsoft.com/office/drawing/2014/main" id="{CB720D5F-0606-FB0C-4FA3-5E0579F87D5D}"/>
                  </a:ext>
                </a:extLst>
              </p:cNvPr>
              <p:cNvSpPr txBox="1">
                <a:spLocks noRot="1" noChangeAspect="1" noMove="1" noResize="1" noEditPoints="1" noAdjustHandles="1" noChangeArrowheads="1" noChangeShapeType="1" noTextEdit="1"/>
              </p:cNvSpPr>
              <p:nvPr/>
            </p:nvSpPr>
            <p:spPr bwMode="auto">
              <a:xfrm>
                <a:off x="2699792" y="3717032"/>
                <a:ext cx="3490912" cy="733425"/>
              </a:xfrm>
              <a:prstGeom prst="rect">
                <a:avLst/>
              </a:prstGeom>
              <a:blipFill>
                <a:blip r:embed="rId4"/>
                <a:stretch>
                  <a:fillRect l="-524"/>
                </a:stretch>
              </a:blipFill>
              <a:ln>
                <a:noFill/>
              </a:ln>
              <a:effectLst/>
            </p:spPr>
            <p:txBody>
              <a:bodyPr/>
              <a:lstStyle/>
              <a:p>
                <a:r>
                  <a:rPr lang="zh-CN" altLang="en-US">
                    <a:noFill/>
                  </a:rPr>
                  <a:t> </a:t>
                </a:r>
              </a:p>
            </p:txBody>
          </p:sp>
        </mc:Fallback>
      </mc:AlternateContent>
      <p:sp>
        <p:nvSpPr>
          <p:cNvPr id="8" name="Rectangle 2">
            <a:extLst>
              <a:ext uri="{FF2B5EF4-FFF2-40B4-BE49-F238E27FC236}">
                <a16:creationId xmlns:a16="http://schemas.microsoft.com/office/drawing/2014/main" id="{4C5AF3D2-E803-4A94-A095-EA417C9EE00B}"/>
              </a:ext>
            </a:extLst>
          </p:cNvPr>
          <p:cNvSpPr/>
          <p:nvPr>
            <p:custDataLst>
              <p:tags r:id="rId1"/>
            </p:custDataLst>
          </p:nvPr>
        </p:nvSpPr>
        <p:spPr>
          <a:xfrm>
            <a:off x="0" y="116632"/>
            <a:ext cx="9144000" cy="646331"/>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11.1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建设项目投资估算</a:t>
            </a:r>
            <a:endParaRPr lang="zh-CN" altLang="en-US" sz="3600"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8714385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ebd3f453-c12f-460f-b735-9cb8dd36dbd7"/>
  <p:tag name="COMMONDATA" val="eyJoZGlkIjoiZjFlMzg1MTZlOWQ0ZThhMGVkZDA2MzNlMjAwY2IyOD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Theme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TotalTime>
  <Words>3991</Words>
  <Application>Microsoft Office PowerPoint</Application>
  <PresentationFormat>全屏显示(4:3)</PresentationFormat>
  <Paragraphs>614</Paragraphs>
  <Slides>47</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47</vt:i4>
      </vt:variant>
    </vt:vector>
  </HeadingPairs>
  <TitlesOfParts>
    <vt:vector size="53" baseType="lpstr">
      <vt:lpstr>微软雅黑</vt:lpstr>
      <vt:lpstr>Arial</vt:lpstr>
      <vt:lpstr>Cambria Math</vt:lpstr>
      <vt:lpstr>Times New Roman</vt:lpstr>
      <vt:lpstr>Wingdings</vt:lpstr>
      <vt:lpstr>Theme1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化工过程分析与开发</dc:title>
  <dc:creator>pqyuan</dc:creator>
  <cp:lastModifiedBy>Yuan Pei-Qing</cp:lastModifiedBy>
  <cp:revision>1000</cp:revision>
  <dcterms:created xsi:type="dcterms:W3CDTF">2000-06-20T12:20:00Z</dcterms:created>
  <dcterms:modified xsi:type="dcterms:W3CDTF">2023-02-12T09:06:23Z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F826E1A2682044E9A15563197D4D70EA</vt:lpwstr>
  </property>
  <property fmtid="{D5CDD505-2E9C-101B-9397-08002B2CF9AE}" pid="3" name="KSOProductBuildVer">
    <vt:lpwstr>2052-11.1.0.12980</vt:lpwstr>
  </property>
</Properties>
</file>