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742" r:id="rId2"/>
    <p:sldId id="746" r:id="rId3"/>
    <p:sldId id="747" r:id="rId4"/>
    <p:sldId id="748" r:id="rId5"/>
    <p:sldId id="760" r:id="rId6"/>
    <p:sldId id="749" r:id="rId7"/>
    <p:sldId id="761" r:id="rId8"/>
    <p:sldId id="752" r:id="rId9"/>
    <p:sldId id="754" r:id="rId10"/>
    <p:sldId id="762" r:id="rId11"/>
    <p:sldId id="757" r:id="rId12"/>
    <p:sldId id="758" r:id="rId13"/>
    <p:sldId id="763" r:id="rId14"/>
    <p:sldId id="764" r:id="rId15"/>
  </p:sldIdLst>
  <p:sldSz cx="9144000" cy="6858000" type="screen4x3"/>
  <p:notesSz cx="6858000" cy="9144000"/>
  <p:custDataLst>
    <p:tags r:id="rId18"/>
  </p:custDataLst>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5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0033CC"/>
    <a:srgbClr val="CC0000"/>
    <a:srgbClr val="B29BFB"/>
    <a:srgbClr val="CC3300"/>
    <a:srgbClr val="FF9900"/>
    <a:srgbClr val="FF9966"/>
    <a:srgbClr val="FF6600"/>
    <a:srgbClr val="FFFF00"/>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0" autoAdjust="0"/>
    <p:restoredTop sz="88228" autoAdjust="0"/>
  </p:normalViewPr>
  <p:slideViewPr>
    <p:cSldViewPr showGuides="1">
      <p:cViewPr varScale="1">
        <p:scale>
          <a:sx n="96" d="100"/>
          <a:sy n="96" d="100"/>
        </p:scale>
        <p:origin x="930" y="78"/>
      </p:cViewPr>
      <p:guideLst>
        <p:guide orient="horz" pos="2160"/>
        <p:guide pos="28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eaLnBrk="1" hangingPunct="1">
              <a:defRPr sz="1200"/>
            </a:lvl1pPr>
          </a:lstStyle>
          <a:p>
            <a:pPr>
              <a:defRPr/>
            </a:pPr>
            <a:r>
              <a:rPr lang="en-US" altLang="zh-CN" dirty="0" err="1">
                <a:latin typeface="微软雅黑" panose="020B0503020204020204" pitchFamily="34" charset="-122"/>
                <a:ea typeface="微软雅黑" panose="020B0503020204020204" pitchFamily="34" charset="-122"/>
              </a:rPr>
              <a:t>第一章</a:t>
            </a:r>
            <a:endParaRPr lang="en-US" altLang="zh-CN" dirty="0">
              <a:latin typeface="微软雅黑" panose="020B0503020204020204" pitchFamily="34" charset="-122"/>
              <a:ea typeface="微软雅黑" panose="020B0503020204020204" pitchFamily="34" charset="-122"/>
            </a:endParaRPr>
          </a:p>
        </p:txBody>
      </p:sp>
      <p:sp>
        <p:nvSpPr>
          <p:cNvPr id="31747"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eaLnBrk="1" hangingPunct="1">
              <a:defRPr sz="1200"/>
            </a:lvl1pPr>
          </a:lstStyle>
          <a:p>
            <a:pPr>
              <a:defRPr/>
            </a:pPr>
            <a:endParaRPr lang="en-US" altLang="zh-CN" dirty="0">
              <a:latin typeface="微软雅黑" panose="020B0503020204020204" pitchFamily="34" charset="-122"/>
              <a:ea typeface="微软雅黑" panose="020B0503020204020204" pitchFamily="34" charset="-122"/>
            </a:endParaRPr>
          </a:p>
        </p:txBody>
      </p:sp>
      <p:sp>
        <p:nvSpPr>
          <p:cNvPr id="31748"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eaLnBrk="1" hangingPunct="1">
              <a:defRPr sz="1200"/>
            </a:lvl1pPr>
          </a:lstStyle>
          <a:p>
            <a:pPr>
              <a:defRPr/>
            </a:pPr>
            <a:endParaRPr lang="en-US" altLang="zh-CN" dirty="0">
              <a:latin typeface="微软雅黑" panose="020B0503020204020204" pitchFamily="34" charset="-122"/>
              <a:ea typeface="微软雅黑" panose="020B0503020204020204" pitchFamily="34" charset="-122"/>
            </a:endParaRPr>
          </a:p>
        </p:txBody>
      </p:sp>
      <p:sp>
        <p:nvSpPr>
          <p:cNvPr id="31749"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eaLnBrk="1" hangingPunct="1">
              <a:defRPr sz="1200"/>
            </a:lvl1pPr>
          </a:lstStyle>
          <a:p>
            <a:pPr>
              <a:defRPr/>
            </a:pPr>
            <a:fld id="{0AD419B9-3304-48FD-94A9-128E91BAF552}" type="slidenum">
              <a:rPr lang="en-US" altLang="zh-CN">
                <a:latin typeface="微软雅黑" panose="020B0503020204020204" pitchFamily="34" charset="-122"/>
                <a:ea typeface="微软雅黑" panose="020B0503020204020204" pitchFamily="34" charset="-122"/>
              </a:rPr>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eaLnBrk="1" hangingPunct="1">
              <a:defRPr sz="1200">
                <a:latin typeface="微软雅黑" panose="020B0503020204020204" pitchFamily="34" charset="-122"/>
                <a:ea typeface="微软雅黑" panose="020B0503020204020204" pitchFamily="34" charset="-122"/>
              </a:defRPr>
            </a:lvl1pPr>
          </a:lstStyle>
          <a:p>
            <a:pPr>
              <a:defRPr/>
            </a:pPr>
            <a:r>
              <a:rPr lang="en-US" altLang="zh-CN" dirty="0" err="1"/>
              <a:t>第一章</a:t>
            </a:r>
            <a:endParaRPr lang="en-US" altLang="zh-CN" dirty="0"/>
          </a:p>
        </p:txBody>
      </p:sp>
      <p:sp>
        <p:nvSpPr>
          <p:cNvPr id="29699"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eaLnBrk="1" hangingPunct="1">
              <a:defRPr sz="1200">
                <a:latin typeface="微软雅黑" panose="020B0503020204020204" pitchFamily="34" charset="-122"/>
                <a:ea typeface="微软雅黑" panose="020B0503020204020204" pitchFamily="34" charset="-122"/>
              </a:defRPr>
            </a:lvl1pPr>
          </a:lstStyle>
          <a:p>
            <a:pPr>
              <a:defRPr/>
            </a:pPr>
            <a:endParaRPr lang="en-US" altLang="zh-CN" dirty="0"/>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29702"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eaLnBrk="1" hangingPunct="1">
              <a:defRPr sz="1200">
                <a:latin typeface="微软雅黑" panose="020B0503020204020204" pitchFamily="34" charset="-122"/>
                <a:ea typeface="微软雅黑" panose="020B0503020204020204" pitchFamily="34" charset="-122"/>
              </a:defRPr>
            </a:lvl1pPr>
          </a:lstStyle>
          <a:p>
            <a:pPr>
              <a:defRPr/>
            </a:pPr>
            <a:endParaRPr lang="en-US" altLang="zh-CN" dirty="0"/>
          </a:p>
        </p:txBody>
      </p:sp>
      <p:sp>
        <p:nvSpPr>
          <p:cNvPr id="29703"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eaLnBrk="1" hangingPunct="1">
              <a:defRPr sz="1200">
                <a:latin typeface="微软雅黑" panose="020B0503020204020204" pitchFamily="34" charset="-122"/>
                <a:ea typeface="微软雅黑" panose="020B0503020204020204" pitchFamily="34" charset="-122"/>
              </a:defRPr>
            </a:lvl1pPr>
          </a:lstStyle>
          <a:p>
            <a:pPr>
              <a:defRPr/>
            </a:pPr>
            <a:fld id="{33689FAF-3EDD-4ED4-900C-E47A10E7CFD8}" type="slidenum">
              <a:rPr lang="en-US" altLang="zh-CN" smtClean="0"/>
              <a:t>‹#›</a:t>
            </a:fld>
            <a:endParaRPr lang="en-US" altLang="zh-CN" dirty="0"/>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1pPr>
    <a:lvl2pPr marL="4572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2pPr>
    <a:lvl3pPr marL="9144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eaLnBrk="0" fontAlgn="base" hangingPunct="0">
      <a:spcBef>
        <a:spcPct val="30000"/>
      </a:spcBef>
      <a:spcAft>
        <a:spcPct val="0"/>
      </a:spcAft>
      <a:defRPr kumimoji="1"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283075" y="333375"/>
            <a:ext cx="43926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defRPr/>
            </a:pPr>
            <a:r>
              <a:rPr lang="zh-CN" altLang="en-US" sz="1600" dirty="0">
                <a:solidFill>
                  <a:schemeClr val="bg2"/>
                </a:solidFill>
                <a:latin typeface="微软雅黑" panose="020B0503020204020204" pitchFamily="34" charset="-122"/>
                <a:ea typeface="微软雅黑" panose="020B0503020204020204" pitchFamily="34" charset="-122"/>
              </a:rPr>
              <a:t>华东理工大学</a:t>
            </a:r>
          </a:p>
          <a:p>
            <a:pPr algn="r" eaLnBrk="1" hangingPunct="1">
              <a:spcBef>
                <a:spcPct val="50000"/>
              </a:spcBef>
              <a:defRPr/>
            </a:pPr>
            <a:r>
              <a:rPr lang="en-US" altLang="zh-CN" sz="1000" dirty="0">
                <a:solidFill>
                  <a:schemeClr val="bg2"/>
                </a:solidFill>
                <a:latin typeface="微软雅黑" panose="020B0503020204020204" pitchFamily="34" charset="-122"/>
                <a:ea typeface="微软雅黑" panose="020B0503020204020204" pitchFamily="34" charset="-122"/>
              </a:rPr>
              <a:t>East China University of Science And Technology</a:t>
            </a:r>
          </a:p>
        </p:txBody>
      </p:sp>
      <p:sp>
        <p:nvSpPr>
          <p:cNvPr id="5122" name="Rectangle 2"/>
          <p:cNvSpPr>
            <a:spLocks noGrp="1" noChangeArrowheads="1"/>
          </p:cNvSpPr>
          <p:nvPr>
            <p:ph type="ctrTitle"/>
          </p:nvPr>
        </p:nvSpPr>
        <p:spPr>
          <a:xfrm>
            <a:off x="1908175" y="1916113"/>
            <a:ext cx="6840538" cy="1684337"/>
          </a:xfrm>
        </p:spPr>
        <p:txBody>
          <a:bodyPr/>
          <a:lstStyle>
            <a:lvl1pPr>
              <a:defRPr>
                <a:solidFill>
                  <a:srgbClr val="CC0000"/>
                </a:solidFill>
                <a:ea typeface="微软雅黑" panose="020B0503020204020204" pitchFamily="34" charset="-122"/>
              </a:defRPr>
            </a:lvl1pPr>
          </a:lstStyle>
          <a:p>
            <a:r>
              <a:rPr lang="en-US" altLang="zh-CN" dirty="0"/>
              <a:t>Click to edit Master title style</a:t>
            </a:r>
            <a:endParaRPr lang="zh-CN" altLang="en-US" dirty="0"/>
          </a:p>
        </p:txBody>
      </p:sp>
      <p:sp>
        <p:nvSpPr>
          <p:cNvPr id="5123" name="Rectangle 3"/>
          <p:cNvSpPr>
            <a:spLocks noGrp="1" noChangeArrowheads="1"/>
          </p:cNvSpPr>
          <p:nvPr>
            <p:ph type="subTitle" idx="1"/>
          </p:nvPr>
        </p:nvSpPr>
        <p:spPr>
          <a:xfrm>
            <a:off x="2916238" y="4652963"/>
            <a:ext cx="5616575" cy="647700"/>
          </a:xfrm>
        </p:spPr>
        <p:txBody>
          <a:bodyPr/>
          <a:lstStyle>
            <a:lvl1pPr marL="0" indent="0" algn="ctr">
              <a:buFont typeface="Wingdings" panose="05000000000000000000" pitchFamily="2" charset="2"/>
              <a:buNone/>
              <a:defRPr sz="2800">
                <a:ea typeface="微软雅黑" panose="020B0503020204020204" pitchFamily="34" charset="-122"/>
              </a:defRPr>
            </a:lvl1pPr>
          </a:lstStyle>
          <a:p>
            <a:r>
              <a:rPr lang="en-US" altLang="zh-CN"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3888" y="274638"/>
            <a:ext cx="1712912" cy="6034087"/>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835150" y="274638"/>
            <a:ext cx="4986338" cy="6034087"/>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7092280" y="98891"/>
            <a:ext cx="1296144" cy="707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顾雄毅；李瑞江</a:t>
            </a:r>
            <a:endParaRPr lang="en-US" altLang="zh-CN"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袁佩青；沈荣春</a:t>
            </a:r>
            <a:endParaRPr lang="en-US" altLang="zh-CN"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defRPr/>
            </a:pPr>
            <a:r>
              <a:rPr lang="zh-CN" altLang="en-US" sz="1100" dirty="0">
                <a:solidFill>
                  <a:schemeClr val="bg2">
                    <a:lumMod val="40000"/>
                    <a:lumOff val="60000"/>
                  </a:schemeClr>
                </a:solidFill>
                <a:latin typeface="微软雅黑" panose="020B0503020204020204" pitchFamily="34" charset="-122"/>
                <a:ea typeface="微软雅黑" panose="020B0503020204020204" pitchFamily="34" charset="-122"/>
                <a:cs typeface="Times New Roman" panose="02020603050405020304" pitchFamily="18" charset="0"/>
              </a:rPr>
              <a:t>杨座国；张文里</a:t>
            </a:r>
          </a:p>
        </p:txBody>
      </p:sp>
      <p:cxnSp>
        <p:nvCxnSpPr>
          <p:cNvPr id="4" name="直接连接符 3"/>
          <p:cNvCxnSpPr/>
          <p:nvPr userDrawn="1"/>
        </p:nvCxnSpPr>
        <p:spPr>
          <a:xfrm>
            <a:off x="0" y="908720"/>
            <a:ext cx="914400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0" y="980728"/>
            <a:ext cx="9144000" cy="0"/>
          </a:xfrm>
          <a:prstGeom prst="line">
            <a:avLst/>
          </a:prstGeom>
          <a:ln w="12700">
            <a:solidFill>
              <a:srgbClr val="0033CC"/>
            </a:solidFill>
          </a:ln>
        </p:spPr>
        <p:style>
          <a:lnRef idx="1">
            <a:schemeClr val="accent1"/>
          </a:lnRef>
          <a:fillRef idx="0">
            <a:schemeClr val="accent1"/>
          </a:fillRef>
          <a:effectRef idx="0">
            <a:schemeClr val="accent1"/>
          </a:effectRef>
          <a:fontRef idx="minor">
            <a:schemeClr val="tx1"/>
          </a:fontRef>
        </p:style>
      </p:cxnSp>
      <p:pic>
        <p:nvPicPr>
          <p:cNvPr id="6"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7963" y="21269"/>
            <a:ext cx="864096" cy="86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835150" y="1600200"/>
            <a:ext cx="3349625"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337175" y="1600200"/>
            <a:ext cx="3349625" cy="4708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35150" y="274638"/>
            <a:ext cx="68516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1835150" y="1600200"/>
            <a:ext cx="685165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custDataLst>
              <p:tags r:id="rId1"/>
            </p:custDataLst>
          </p:nvPr>
        </p:nvSpPr>
        <p:spPr bwMode="auto">
          <a:xfrm>
            <a:off x="0" y="116632"/>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Arial" panose="020B0604020202020204" pitchFamily="34" charset="0"/>
                <a:ea typeface="华文中宋" panose="02010600040101010101" pitchFamily="2" charset="-122"/>
              </a:defRPr>
            </a:lvl1pPr>
            <a:lvl2pPr marL="742950" indent="-285750">
              <a:spcBef>
                <a:spcPct val="20000"/>
              </a:spcBef>
              <a:buChar char="–"/>
              <a:defRPr sz="3200" b="1">
                <a:solidFill>
                  <a:srgbClr val="003366"/>
                </a:solidFill>
                <a:latin typeface="Arial" panose="020B0604020202020204" pitchFamily="34" charset="0"/>
                <a:ea typeface="楷体_GB2312" pitchFamily="49" charset="-122"/>
              </a:defRPr>
            </a:lvl2pPr>
            <a:lvl3pPr marL="1143000" indent="-228600">
              <a:spcBef>
                <a:spcPct val="20000"/>
              </a:spcBef>
              <a:buChar char="•"/>
              <a:defRPr sz="3200" b="1">
                <a:solidFill>
                  <a:srgbClr val="003366"/>
                </a:solidFill>
                <a:latin typeface="Arial" panose="020B0604020202020204" pitchFamily="34" charset="0"/>
                <a:ea typeface="楷体_GB2312" pitchFamily="49" charset="-122"/>
              </a:defRPr>
            </a:lvl3pPr>
            <a:lvl4pPr marL="1600200" indent="-228600">
              <a:spcBef>
                <a:spcPct val="20000"/>
              </a:spcBef>
              <a:buChar char="–"/>
              <a:defRPr sz="3200" b="1">
                <a:solidFill>
                  <a:srgbClr val="003366"/>
                </a:solidFill>
                <a:latin typeface="Arial" panose="020B0604020202020204" pitchFamily="34" charset="0"/>
                <a:ea typeface="楷体_GB2312" pitchFamily="49" charset="-122"/>
              </a:defRPr>
            </a:lvl4pPr>
            <a:lvl5pPr marL="2057400" indent="-228600">
              <a:spcBef>
                <a:spcPct val="20000"/>
              </a:spcBef>
              <a:buChar char="»"/>
              <a:defRPr sz="3200" b="1">
                <a:solidFill>
                  <a:srgbClr val="0033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9pPr>
          </a:lstStyle>
          <a:p>
            <a:pPr eaLnBrk="1" hangingPunct="1">
              <a:spcBef>
                <a:spcPct val="0"/>
              </a:spcBef>
              <a:buFontTx/>
              <a:buNone/>
            </a:pPr>
            <a:r>
              <a:rPr sz="3600" dirty="0">
                <a:solidFill>
                  <a:srgbClr val="3333FF"/>
                </a:solidFill>
                <a:latin typeface="微软雅黑" panose="020B0503020204020204" pitchFamily="34" charset="-122"/>
                <a:ea typeface="微软雅黑" panose="020B0503020204020204" pitchFamily="34" charset="-122"/>
                <a:sym typeface="微软雅黑" panose="020B0503020204020204" pitchFamily="34" charset="-122"/>
              </a:rPr>
              <a:t>第12章 </a:t>
            </a:r>
            <a:r>
              <a:rPr lang="en-US" sz="3600" dirty="0">
                <a:solidFill>
                  <a:srgbClr val="3333FF"/>
                </a:solidFill>
                <a:latin typeface="微软雅黑" panose="020B0503020204020204" pitchFamily="34" charset="-122"/>
                <a:ea typeface="微软雅黑" panose="020B0503020204020204" pitchFamily="34" charset="-122"/>
                <a:sym typeface="微软雅黑" panose="020B0503020204020204" pitchFamily="34" charset="-122"/>
              </a:rPr>
              <a:t>  </a:t>
            </a:r>
            <a:r>
              <a:rPr sz="3600" dirty="0">
                <a:solidFill>
                  <a:srgbClr val="3333FF"/>
                </a:solidFill>
                <a:latin typeface="微软雅黑" panose="020B0503020204020204" pitchFamily="34" charset="-122"/>
                <a:ea typeface="微软雅黑" panose="020B0503020204020204" pitchFamily="34" charset="-122"/>
                <a:sym typeface="微软雅黑" panose="020B0503020204020204" pitchFamily="34" charset="-122"/>
              </a:rPr>
              <a:t>设计报告和设计说明书</a:t>
            </a:r>
          </a:p>
        </p:txBody>
      </p:sp>
      <p:sp>
        <p:nvSpPr>
          <p:cNvPr id="4099" name="Rectangle 3"/>
          <p:cNvSpPr>
            <a:spLocks noGrp="1"/>
          </p:cNvSpPr>
          <p:nvPr>
            <p:ph idx="1"/>
            <p:custDataLst>
              <p:tags r:id="rId2"/>
            </p:custDataLst>
          </p:nvPr>
        </p:nvSpPr>
        <p:spPr>
          <a:xfrm>
            <a:off x="2451100" y="2708920"/>
            <a:ext cx="4168775" cy="2338070"/>
          </a:xfrm>
        </p:spPr>
        <p:txBody>
          <a:bodyPr vert="horz" wrap="square" lIns="68580" tIns="34290" rIns="68580" bIns="34290" anchor="t" anchorCtr="0">
            <a:noAutofit/>
          </a:bodyPr>
          <a:lstStyle/>
          <a:p>
            <a:pPr eaLnBrk="1" latinLnBrk="0" hangingPunct="1">
              <a:lnSpc>
                <a:spcPct val="150000"/>
              </a:lnSpc>
              <a:spcBef>
                <a:spcPts val="0"/>
              </a:spcBef>
              <a:buNone/>
            </a:pPr>
            <a:r>
              <a:rPr b="1" dirty="0">
                <a:solidFill>
                  <a:srgbClr val="000000"/>
                </a:solidFill>
                <a:cs typeface="微软雅黑" panose="020B0503020204020204" pitchFamily="34" charset="-122"/>
                <a:sym typeface="微软雅黑" panose="020B0503020204020204" pitchFamily="34" charset="-122"/>
              </a:rPr>
              <a:t>12.1  毕业设计报告</a:t>
            </a:r>
          </a:p>
          <a:p>
            <a:pPr eaLnBrk="1" latinLnBrk="0" hangingPunct="1">
              <a:lnSpc>
                <a:spcPct val="150000"/>
              </a:lnSpc>
              <a:spcBef>
                <a:spcPts val="0"/>
              </a:spcBef>
              <a:buNone/>
            </a:pPr>
            <a:r>
              <a:rPr b="1" dirty="0">
                <a:solidFill>
                  <a:srgbClr val="000000"/>
                </a:solidFill>
                <a:cs typeface="微软雅黑" panose="020B0503020204020204" pitchFamily="34" charset="-122"/>
                <a:sym typeface="微软雅黑" panose="020B0503020204020204" pitchFamily="34" charset="-122"/>
              </a:rPr>
              <a:t>12.2  </a:t>
            </a:r>
            <a:r>
              <a:rPr b="1" dirty="0" err="1">
                <a:solidFill>
                  <a:srgbClr val="000000"/>
                </a:solidFill>
                <a:cs typeface="微软雅黑" panose="020B0503020204020204" pitchFamily="34" charset="-122"/>
                <a:sym typeface="微软雅黑" panose="020B0503020204020204" pitchFamily="34" charset="-122"/>
              </a:rPr>
              <a:t>设计说明书</a:t>
            </a:r>
            <a:endParaRPr b="1" dirty="0">
              <a:solidFill>
                <a:srgbClr val="000000"/>
              </a:solidFill>
              <a:cs typeface="微软雅黑" panose="020B0503020204020204" pitchFamily="34" charset="-122"/>
              <a:sym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2F7FE57-83D3-437C-92BE-E7FC2DDE25CB}"/>
              </a:ext>
            </a:extLst>
          </p:cNvPr>
          <p:cNvSpPr/>
          <p:nvPr>
            <p:custDataLst>
              <p:tags r:id="rId1"/>
            </p:custDataLst>
          </p:nvPr>
        </p:nvSpPr>
        <p:spPr>
          <a:xfrm>
            <a:off x="0" y="116632"/>
            <a:ext cx="9144000" cy="645160"/>
          </a:xfrm>
          <a:prstGeom prst="rect">
            <a:avLst/>
          </a:prstGeom>
          <a:noFill/>
          <a:ln w="12700">
            <a:noFill/>
          </a:ln>
        </p:spPr>
        <p:txBody>
          <a:bodyPr wrap="square">
            <a:spAutoFit/>
          </a:bodyPr>
          <a:lstStyle/>
          <a:p>
            <a:pPr eaLnBrk="1" hangingPunct="1"/>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12.</a:t>
            </a:r>
            <a:r>
              <a:rPr lang="en-US"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设计说明书：</a:t>
            </a: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初步设计阶段</a:t>
            </a:r>
            <a:endParaRPr sz="36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A300C611-AA9A-4080-B908-2D4B0CDC6B7F}"/>
              </a:ext>
            </a:extLst>
          </p:cNvPr>
          <p:cNvSpPr txBox="1"/>
          <p:nvPr/>
        </p:nvSpPr>
        <p:spPr>
          <a:xfrm>
            <a:off x="0" y="980728"/>
            <a:ext cx="9036496" cy="5282343"/>
          </a:xfrm>
          <a:prstGeom prst="rect">
            <a:avLst/>
          </a:prstGeom>
          <a:noFill/>
        </p:spPr>
        <p:txBody>
          <a:bodyPr wrap="square" rtlCol="0">
            <a:spAutoFit/>
          </a:bodyPr>
          <a:lstStyle/>
          <a:p>
            <a:pPr marL="457200" indent="-457200" algn="just">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设计说明书的编制内容概述</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latinLnBrk="0">
              <a:lnSpc>
                <a:spcPct val="125000"/>
              </a:lnSpc>
              <a:spcBef>
                <a:spcPts val="0"/>
              </a:spcBef>
              <a:buFont typeface="+mj-lt"/>
              <a:buAutoNum type="arabicPeriod" startAt="5"/>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环境保护：大中型化工基建项目应编制环境影响报告书，在总体设计和初步设计中必须包括环境保护篇（章）。</a:t>
            </a:r>
          </a:p>
          <a:p>
            <a:pPr marL="457200" indent="-457200" algn="just" latinLnBrk="0">
              <a:lnSpc>
                <a:spcPct val="125000"/>
              </a:lnSpc>
              <a:spcBef>
                <a:spcPts val="0"/>
              </a:spcBef>
              <a:buFont typeface="+mj-lt"/>
              <a:buAutoNum type="arabicPeriod" startAt="5"/>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动力（水、电、汽）消耗定额及消耗量</a:t>
            </a:r>
          </a:p>
          <a:p>
            <a:pPr marL="457200" indent="-457200" algn="just" latinLnBrk="0">
              <a:lnSpc>
                <a:spcPct val="125000"/>
              </a:lnSpc>
              <a:spcBef>
                <a:spcPts val="0"/>
              </a:spcBef>
              <a:buFont typeface="+mj-lt"/>
              <a:buAutoNum type="arabicPeriod" startAt="5"/>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主要设备的设计及选型</a:t>
            </a:r>
          </a:p>
          <a:p>
            <a:pPr marL="457200" indent="-457200" algn="just" latinLnBrk="0">
              <a:lnSpc>
                <a:spcPct val="125000"/>
              </a:lnSpc>
              <a:spcBef>
                <a:spcPts val="0"/>
              </a:spcBef>
              <a:buFont typeface="+mj-lt"/>
              <a:buAutoNum type="arabicPeriod" startAt="5"/>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自动控制说明</a:t>
            </a:r>
          </a:p>
          <a:p>
            <a:pPr marL="457200" indent="-457200" algn="just" latinLnBrk="0">
              <a:lnSpc>
                <a:spcPct val="125000"/>
              </a:lnSpc>
              <a:spcBef>
                <a:spcPts val="0"/>
              </a:spcBef>
              <a:buFont typeface="+mj-lt"/>
              <a:buAutoNum type="arabicPeriod" startAt="5"/>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车间定员说明</a:t>
            </a:r>
          </a:p>
          <a:p>
            <a:pPr marL="457200" indent="-457200" algn="just" latinLnBrk="0">
              <a:lnSpc>
                <a:spcPct val="125000"/>
              </a:lnSpc>
              <a:spcBef>
                <a:spcPts val="0"/>
              </a:spcBef>
              <a:buFont typeface="+mj-lt"/>
              <a:buAutoNum type="arabicPeriod" startAt="5"/>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生产控制分析</a:t>
            </a:r>
          </a:p>
          <a:p>
            <a:pPr marL="457200" indent="-457200" algn="just" latinLnBrk="0">
              <a:lnSpc>
                <a:spcPct val="125000"/>
              </a:lnSpc>
              <a:spcBef>
                <a:spcPts val="0"/>
              </a:spcBef>
              <a:buFont typeface="+mj-lt"/>
              <a:buAutoNum type="arabicPeriod" startAt="5"/>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车间规划及设备布置说明</a:t>
            </a:r>
          </a:p>
          <a:p>
            <a:pPr marL="457200" indent="-457200" algn="just" latinLnBrk="0">
              <a:lnSpc>
                <a:spcPct val="125000"/>
              </a:lnSpc>
              <a:spcBef>
                <a:spcPts val="0"/>
              </a:spcBef>
              <a:buFont typeface="+mj-lt"/>
              <a:buAutoNum type="arabicPeriod" startAt="5"/>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产品成本估算</a:t>
            </a:r>
          </a:p>
          <a:p>
            <a:pPr marL="457200" indent="-457200" algn="just" latinLnBrk="0">
              <a:lnSpc>
                <a:spcPct val="125000"/>
              </a:lnSpc>
              <a:spcBef>
                <a:spcPts val="0"/>
              </a:spcBef>
              <a:buFont typeface="+mj-lt"/>
              <a:buAutoNum type="arabicPeriod" startAt="5"/>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存在的问题及解决意见</a:t>
            </a:r>
          </a:p>
        </p:txBody>
      </p:sp>
    </p:spTree>
    <p:extLst>
      <p:ext uri="{BB962C8B-B14F-4D97-AF65-F5344CB8AC3E}">
        <p14:creationId xmlns:p14="http://schemas.microsoft.com/office/powerpoint/2010/main" val="298739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nvSpPr>
        <p:spPr>
          <a:xfrm>
            <a:off x="8748464" y="4458060"/>
            <a:ext cx="6851650" cy="734695"/>
          </a:xfrm>
          <a:prstGeom prst="rect">
            <a:avLst/>
          </a:prstGeom>
          <a:noFill/>
          <a:ln>
            <a:noFill/>
          </a:ln>
        </p:spPr>
        <p:txBody>
          <a:bodyPr vert="horz" wrap="square" lIns="91440" tIns="45720" rIns="91440" bIns="45720" numCol="1" anchor="t" anchorCtr="0" compatLnSpc="1"/>
          <a:lstStyle>
            <a:lvl1pPr algn="ctr" rtl="0" eaLnBrk="0" fontAlgn="base" hangingPunct="0">
              <a:spcBef>
                <a:spcPct val="0"/>
              </a:spcBef>
              <a:spcAft>
                <a:spcPct val="0"/>
              </a:spcAft>
              <a:defRPr sz="4000" b="1">
                <a:solidFill>
                  <a:srgbClr val="003366"/>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2pPr>
            <a:lvl3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3pPr>
            <a:lvl4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4pPr>
            <a:lvl5pPr algn="ctr" rtl="0" eaLnBrk="0" fontAlgn="base" hangingPunct="0">
              <a:spcBef>
                <a:spcPct val="0"/>
              </a:spcBef>
              <a:spcAft>
                <a:spcPct val="0"/>
              </a:spcAft>
              <a:defRPr sz="4000" b="1">
                <a:solidFill>
                  <a:srgbClr val="003366"/>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000" b="1">
                <a:solidFill>
                  <a:srgbClr val="003366"/>
                </a:solidFill>
                <a:latin typeface="Arial" panose="020B0604020202020204" pitchFamily="34" charset="0"/>
                <a:ea typeface="黑体" panose="02010609060101010101" pitchFamily="2" charset="-122"/>
              </a:defRPr>
            </a:lvl9pPr>
          </a:lstStyle>
          <a:p>
            <a:pPr algn="l" eaLnBrk="1" hangingPunct="1"/>
            <a:br>
              <a:rPr lang="zh-CN" altLang="en-US" b="1" dirty="0">
                <a:solidFill>
                  <a:schemeClr val="tx1"/>
                </a:solidFill>
                <a:sym typeface="微软雅黑" panose="020B0503020204020204" pitchFamily="34" charset="-122"/>
              </a:rPr>
            </a:br>
            <a:endParaRPr lang="zh-CN" altLang="en-US" b="1" dirty="0">
              <a:solidFill>
                <a:schemeClr val="tx1"/>
              </a:solidFill>
              <a:sym typeface="微软雅黑" panose="020B0503020204020204" pitchFamily="34" charset="-122"/>
            </a:endParaRPr>
          </a:p>
        </p:txBody>
      </p:sp>
      <p:sp>
        <p:nvSpPr>
          <p:cNvPr id="5" name="Rectangle 2">
            <a:extLst>
              <a:ext uri="{FF2B5EF4-FFF2-40B4-BE49-F238E27FC236}">
                <a16:creationId xmlns:a16="http://schemas.microsoft.com/office/drawing/2014/main" id="{835F05C7-D473-408E-8B47-8E2B7A775230}"/>
              </a:ext>
            </a:extLst>
          </p:cNvPr>
          <p:cNvSpPr/>
          <p:nvPr>
            <p:custDataLst>
              <p:tags r:id="rId1"/>
            </p:custDataLst>
          </p:nvPr>
        </p:nvSpPr>
        <p:spPr>
          <a:xfrm>
            <a:off x="0" y="116632"/>
            <a:ext cx="9144000" cy="645160"/>
          </a:xfrm>
          <a:prstGeom prst="rect">
            <a:avLst/>
          </a:prstGeom>
          <a:noFill/>
          <a:ln w="12700">
            <a:noFill/>
          </a:ln>
        </p:spPr>
        <p:txBody>
          <a:bodyPr wrap="square">
            <a:spAutoFit/>
          </a:bodyPr>
          <a:lstStyle/>
          <a:p>
            <a:pPr eaLnBrk="1" hangingPunct="1"/>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12.</a:t>
            </a:r>
            <a:r>
              <a:rPr lang="en-US"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设计说明书：</a:t>
            </a: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初步设计阶段</a:t>
            </a:r>
            <a:endParaRPr sz="36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8" name="文本框 7">
            <a:extLst>
              <a:ext uri="{FF2B5EF4-FFF2-40B4-BE49-F238E27FC236}">
                <a16:creationId xmlns:a16="http://schemas.microsoft.com/office/drawing/2014/main" id="{E3C9CA9A-5355-4C6D-B979-10D424E1C240}"/>
              </a:ext>
            </a:extLst>
          </p:cNvPr>
          <p:cNvSpPr txBox="1"/>
          <p:nvPr/>
        </p:nvSpPr>
        <p:spPr>
          <a:xfrm>
            <a:off x="10540" y="980728"/>
            <a:ext cx="9025955" cy="5883855"/>
          </a:xfrm>
          <a:prstGeom prst="rect">
            <a:avLst/>
          </a:prstGeom>
          <a:noFill/>
        </p:spPr>
        <p:txBody>
          <a:bodyPr wrap="square">
            <a:spAutoFit/>
          </a:bodyPr>
          <a:lstStyle/>
          <a:p>
            <a:pPr marL="457200" indent="-457200" algn="just">
              <a:lnSpc>
                <a:spcPct val="125000"/>
              </a:lnSpc>
              <a:spcBef>
                <a:spcPts val="0"/>
              </a:spcBef>
              <a:buFont typeface="Wingdings" panose="05000000000000000000" pitchFamily="2" charset="2"/>
              <a:buChar char="p"/>
            </a:pPr>
            <a:r>
              <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设计说明书的附图、附表</a:t>
            </a:r>
          </a:p>
          <a:p>
            <a:pPr marL="457200" indent="-457200" algn="just">
              <a:lnSpc>
                <a:spcPct val="125000"/>
              </a:lnSpc>
              <a:spcBef>
                <a:spcPts val="0"/>
              </a:spcBef>
              <a:buFont typeface="+mj-lt"/>
              <a:buAutoNum type="arabicPeriod"/>
            </a:pPr>
            <a:r>
              <a:rPr lang="zh-CN" altLang="zh-CN" sz="2300" b="1" dirty="0">
                <a:latin typeface="微软雅黑" panose="020B0503020204020204" pitchFamily="34" charset="-122"/>
                <a:ea typeface="微软雅黑" panose="020B0503020204020204" pitchFamily="34" charset="-122"/>
                <a:sym typeface="微软雅黑" panose="020B0503020204020204" pitchFamily="34" charset="-122"/>
              </a:rPr>
              <a:t>工艺物料流程图</a:t>
            </a:r>
          </a:p>
          <a:p>
            <a:pPr marL="457200" indent="-457200" algn="just">
              <a:lnSpc>
                <a:spcPct val="125000"/>
              </a:lnSpc>
              <a:spcBef>
                <a:spcPts val="0"/>
              </a:spcBef>
              <a:buFont typeface="+mj-lt"/>
              <a:buAutoNum type="arabicPeriod"/>
            </a:pPr>
            <a:r>
              <a:rPr lang="zh-CN" altLang="zh-CN" sz="2300" b="1" dirty="0">
                <a:latin typeface="微软雅黑" panose="020B0503020204020204" pitchFamily="34" charset="-122"/>
                <a:ea typeface="微软雅黑" panose="020B0503020204020204" pitchFamily="34" charset="-122"/>
                <a:sym typeface="微软雅黑" panose="020B0503020204020204" pitchFamily="34" charset="-122"/>
              </a:rPr>
              <a:t>带控制点的工艺流程图</a:t>
            </a:r>
          </a:p>
          <a:p>
            <a:pPr marL="457200" indent="-457200" algn="just">
              <a:lnSpc>
                <a:spcPct val="125000"/>
              </a:lnSpc>
              <a:spcBef>
                <a:spcPts val="0"/>
              </a:spcBef>
              <a:buFont typeface="+mj-lt"/>
              <a:buAutoNum type="arabicPeriod"/>
            </a:pPr>
            <a:r>
              <a:rPr lang="zh-CN" altLang="zh-CN" sz="2300" b="1" dirty="0">
                <a:latin typeface="微软雅黑" panose="020B0503020204020204" pitchFamily="34" charset="-122"/>
                <a:ea typeface="微软雅黑" panose="020B0503020204020204" pitchFamily="34" charset="-122"/>
                <a:sym typeface="微软雅黑" panose="020B0503020204020204" pitchFamily="34" charset="-122"/>
              </a:rPr>
              <a:t>设备布置图（平立面部置图）</a:t>
            </a:r>
          </a:p>
          <a:p>
            <a:pPr marL="457200" indent="-457200" algn="just">
              <a:lnSpc>
                <a:spcPct val="125000"/>
              </a:lnSpc>
              <a:spcBef>
                <a:spcPts val="0"/>
              </a:spcBef>
              <a:buFont typeface="+mj-lt"/>
              <a:buAutoNum type="arabicPeriod"/>
            </a:pPr>
            <a:r>
              <a:rPr lang="zh-CN" altLang="zh-CN" sz="2300" b="1" dirty="0">
                <a:latin typeface="微软雅黑" panose="020B0503020204020204" pitchFamily="34" charset="-122"/>
                <a:ea typeface="微软雅黑" panose="020B0503020204020204" pitchFamily="34" charset="-122"/>
                <a:sym typeface="微软雅黑" panose="020B0503020204020204" pitchFamily="34" charset="-122"/>
              </a:rPr>
              <a:t>主要设备设计总图（平立面图）</a:t>
            </a:r>
          </a:p>
          <a:p>
            <a:pPr marL="457200" indent="-457200" algn="just">
              <a:lnSpc>
                <a:spcPct val="125000"/>
              </a:lnSpc>
              <a:spcBef>
                <a:spcPts val="0"/>
              </a:spcBef>
              <a:buFont typeface="+mj-lt"/>
              <a:buAutoNum type="arabicPeriod"/>
            </a:pPr>
            <a:r>
              <a:rPr lang="zh-CN" altLang="zh-CN" sz="2300" b="1" dirty="0">
                <a:latin typeface="微软雅黑" panose="020B0503020204020204" pitchFamily="34" charset="-122"/>
                <a:ea typeface="微软雅黑" panose="020B0503020204020204" pitchFamily="34" charset="-122"/>
                <a:sym typeface="微软雅黑" panose="020B0503020204020204" pitchFamily="34" charset="-122"/>
              </a:rPr>
              <a:t>公用系统流程及平衡图</a:t>
            </a:r>
          </a:p>
          <a:p>
            <a:pPr marL="457200" indent="-457200" algn="just">
              <a:lnSpc>
                <a:spcPct val="125000"/>
              </a:lnSpc>
              <a:spcBef>
                <a:spcPts val="0"/>
              </a:spcBef>
              <a:buFont typeface="+mj-lt"/>
              <a:buAutoNum type="arabicPeriod"/>
            </a:pPr>
            <a:r>
              <a:rPr lang="zh-CN" altLang="zh-CN" sz="2300" b="1" dirty="0">
                <a:latin typeface="微软雅黑" panose="020B0503020204020204" pitchFamily="34" charset="-122"/>
                <a:ea typeface="微软雅黑" panose="020B0503020204020204" pitchFamily="34" charset="-122"/>
                <a:sym typeface="微软雅黑" panose="020B0503020204020204" pitchFamily="34" charset="-122"/>
              </a:rPr>
              <a:t>设备一览表</a:t>
            </a:r>
          </a:p>
          <a:p>
            <a:pPr marL="457200" indent="-457200" algn="just">
              <a:lnSpc>
                <a:spcPct val="125000"/>
              </a:lnSpc>
              <a:spcBef>
                <a:spcPts val="0"/>
              </a:spcBef>
              <a:buFont typeface="+mj-lt"/>
              <a:buAutoNum type="arabicPeriod"/>
            </a:pPr>
            <a:r>
              <a:rPr lang="zh-CN" altLang="zh-CN" sz="2300" b="1" dirty="0">
                <a:latin typeface="微软雅黑" panose="020B0503020204020204" pitchFamily="34" charset="-122"/>
                <a:ea typeface="微软雅黑" panose="020B0503020204020204" pitchFamily="34" charset="-122"/>
                <a:sym typeface="微软雅黑" panose="020B0503020204020204" pitchFamily="34" charset="-122"/>
              </a:rPr>
              <a:t>材料表</a:t>
            </a:r>
          </a:p>
          <a:p>
            <a:pPr marL="457200" indent="-457200" algn="just">
              <a:lnSpc>
                <a:spcPct val="125000"/>
              </a:lnSpc>
              <a:spcBef>
                <a:spcPts val="0"/>
              </a:spcBef>
              <a:buFont typeface="+mj-lt"/>
              <a:buAutoNum type="arabicPeriod"/>
            </a:pPr>
            <a:r>
              <a:rPr lang="zh-CN" altLang="zh-CN" sz="2300" b="1" dirty="0">
                <a:latin typeface="微软雅黑" panose="020B0503020204020204" pitchFamily="34" charset="-122"/>
                <a:ea typeface="微软雅黑" panose="020B0503020204020204" pitchFamily="34" charset="-122"/>
                <a:sym typeface="微软雅黑" panose="020B0503020204020204" pitchFamily="34" charset="-122"/>
              </a:rPr>
              <a:t>仪表设备一览表</a:t>
            </a:r>
          </a:p>
          <a:p>
            <a:pPr marL="457200" indent="-457200" algn="just">
              <a:lnSpc>
                <a:spcPct val="125000"/>
              </a:lnSpc>
              <a:spcBef>
                <a:spcPts val="0"/>
              </a:spcBef>
              <a:buFont typeface="+mj-lt"/>
              <a:buAutoNum type="arabicPeriod"/>
            </a:pPr>
            <a:r>
              <a:rPr lang="zh-CN" altLang="zh-CN" sz="2300" b="1" dirty="0">
                <a:latin typeface="微软雅黑" panose="020B0503020204020204" pitchFamily="34" charset="-122"/>
                <a:ea typeface="微软雅黑" panose="020B0503020204020204" pitchFamily="34" charset="-122"/>
                <a:sym typeface="微软雅黑" panose="020B0503020204020204" pitchFamily="34" charset="-122"/>
              </a:rPr>
              <a:t>能源、物料、定员一览表</a:t>
            </a:r>
          </a:p>
          <a:p>
            <a:pPr marL="457200" indent="-457200" algn="just">
              <a:lnSpc>
                <a:spcPct val="125000"/>
              </a:lnSpc>
              <a:spcBef>
                <a:spcPts val="0"/>
              </a:spcBef>
              <a:buFont typeface="+mj-lt"/>
              <a:buAutoNum type="arabicPeriod"/>
            </a:pPr>
            <a:r>
              <a:rPr lang="zh-CN" altLang="zh-CN" sz="2300" b="1" dirty="0">
                <a:latin typeface="微软雅黑" panose="020B0503020204020204" pitchFamily="34" charset="-122"/>
                <a:ea typeface="微软雅黑" panose="020B0503020204020204" pitchFamily="34" charset="-122"/>
                <a:sym typeface="微软雅黑" panose="020B0503020204020204" pitchFamily="34" charset="-122"/>
              </a:rPr>
              <a:t>图号及编排</a:t>
            </a:r>
            <a:endParaRPr lang="en-US" altLang="zh-CN" sz="2300"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a:lnSpc>
                <a:spcPct val="125000"/>
              </a:lnSpc>
              <a:spcBef>
                <a:spcPts val="0"/>
              </a:spcBef>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 文件归档</a:t>
            </a:r>
            <a:endParaRPr lang="zh-CN"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p:cNvSpPr>
          <p:nvPr>
            <p:ph idx="1"/>
          </p:nvPr>
        </p:nvSpPr>
        <p:spPr>
          <a:xfrm>
            <a:off x="0" y="980728"/>
            <a:ext cx="9036496" cy="2967355"/>
          </a:xfrm>
        </p:spPr>
        <p:txBody>
          <a:bodyPr vert="horz" wrap="square" lIns="91440" tIns="45720" rIns="91440" bIns="45720" anchor="t" anchorCtr="0"/>
          <a:lstStyle/>
          <a:p>
            <a:pPr algn="just" eaLnBrk="1" hangingPunct="1">
              <a:lnSpc>
                <a:spcPct val="125000"/>
              </a:lnSpc>
              <a:spcBef>
                <a:spcPts val="0"/>
              </a:spcBef>
              <a:buFont typeface="Wingdings" panose="05000000000000000000" pitchFamily="2" charset="2"/>
              <a:buChar char="p"/>
            </a:pPr>
            <a:r>
              <a:rPr lang="en-US" altLang="zh-CN" b="1" dirty="0">
                <a:solidFill>
                  <a:srgbClr val="C00000"/>
                </a:solidFill>
                <a:cs typeface="微软雅黑" panose="020B0503020204020204" pitchFamily="34" charset="-122"/>
                <a:sym typeface="微软雅黑" panose="020B0503020204020204" pitchFamily="34" charset="-122"/>
              </a:rPr>
              <a:t> </a:t>
            </a:r>
            <a:r>
              <a:rPr lang="zh-CN" altLang="en-US" b="1" dirty="0">
                <a:solidFill>
                  <a:srgbClr val="C00000"/>
                </a:solidFill>
                <a:cs typeface="微软雅黑" panose="020B0503020204020204" pitchFamily="34" charset="-122"/>
                <a:sym typeface="微软雅黑" panose="020B0503020204020204" pitchFamily="34" charset="-122"/>
              </a:rPr>
              <a:t>施工图设计文件目录</a:t>
            </a:r>
          </a:p>
          <a:p>
            <a:pPr marL="514350" indent="-514350" algn="just" eaLnBrk="1" hangingPunct="1">
              <a:lnSpc>
                <a:spcPct val="125000"/>
              </a:lnSpc>
              <a:spcBef>
                <a:spcPts val="0"/>
              </a:spcBef>
              <a:buFont typeface="+mj-lt"/>
              <a:buAutoNum type="arabicPeriod"/>
            </a:pPr>
            <a:r>
              <a:rPr lang="zh-CN" altLang="en-US" sz="2800" b="1" dirty="0">
                <a:solidFill>
                  <a:schemeClr val="tx1"/>
                </a:solidFill>
                <a:cs typeface="微软雅黑" panose="020B0503020204020204" pitchFamily="34" charset="-122"/>
                <a:sym typeface="微软雅黑" panose="020B0503020204020204" pitchFamily="34" charset="-122"/>
              </a:rPr>
              <a:t>主项图纸总目录</a:t>
            </a:r>
          </a:p>
          <a:p>
            <a:pPr marL="514350" indent="-514350" algn="just" eaLnBrk="1" hangingPunct="1">
              <a:lnSpc>
                <a:spcPct val="125000"/>
              </a:lnSpc>
              <a:spcBef>
                <a:spcPts val="0"/>
              </a:spcBef>
              <a:buFont typeface="+mj-lt"/>
              <a:buAutoNum type="arabicPeriod"/>
            </a:pPr>
            <a:r>
              <a:rPr lang="zh-CN" altLang="en-US" sz="2800" b="1" dirty="0">
                <a:solidFill>
                  <a:schemeClr val="tx1"/>
                </a:solidFill>
                <a:cs typeface="微软雅黑" panose="020B0503020204020204" pitchFamily="34" charset="-122"/>
                <a:sym typeface="微软雅黑" panose="020B0503020204020204" pitchFamily="34" charset="-122"/>
              </a:rPr>
              <a:t>非定型设备图纸目录</a:t>
            </a:r>
          </a:p>
          <a:p>
            <a:pPr marL="514350" indent="-514350" algn="just" eaLnBrk="1" hangingPunct="1">
              <a:lnSpc>
                <a:spcPct val="125000"/>
              </a:lnSpc>
              <a:spcBef>
                <a:spcPts val="0"/>
              </a:spcBef>
              <a:buFont typeface="+mj-lt"/>
              <a:buAutoNum type="arabicPeriod"/>
            </a:pPr>
            <a:r>
              <a:rPr lang="zh-CN" altLang="en-US" sz="2800" b="1" dirty="0">
                <a:solidFill>
                  <a:schemeClr val="tx1"/>
                </a:solidFill>
                <a:cs typeface="微软雅黑" panose="020B0503020204020204" pitchFamily="34" charset="-122"/>
                <a:sym typeface="微软雅黑" panose="020B0503020204020204" pitchFamily="34" charset="-122"/>
              </a:rPr>
              <a:t>工艺图纸目录</a:t>
            </a:r>
          </a:p>
        </p:txBody>
      </p:sp>
      <p:sp>
        <p:nvSpPr>
          <p:cNvPr id="4" name="Rectangle 2">
            <a:extLst>
              <a:ext uri="{FF2B5EF4-FFF2-40B4-BE49-F238E27FC236}">
                <a16:creationId xmlns:a16="http://schemas.microsoft.com/office/drawing/2014/main" id="{5C0F34DC-5C5F-4F76-AF99-963CC5674BB6}"/>
              </a:ext>
            </a:extLst>
          </p:cNvPr>
          <p:cNvSpPr/>
          <p:nvPr>
            <p:custDataLst>
              <p:tags r:id="rId1"/>
            </p:custDataLst>
          </p:nvPr>
        </p:nvSpPr>
        <p:spPr>
          <a:xfrm>
            <a:off x="0" y="116632"/>
            <a:ext cx="9144000" cy="645160"/>
          </a:xfrm>
          <a:prstGeom prst="rect">
            <a:avLst/>
          </a:prstGeom>
          <a:noFill/>
          <a:ln w="12700">
            <a:noFill/>
          </a:ln>
        </p:spPr>
        <p:txBody>
          <a:bodyPr wrap="square">
            <a:spAutoFit/>
          </a:bodyPr>
          <a:lstStyle/>
          <a:p>
            <a:pPr eaLnBrk="1" hangingPunct="1"/>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12.</a:t>
            </a:r>
            <a:r>
              <a:rPr lang="en-US"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设计说明书：</a:t>
            </a: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施工图设计阶段</a:t>
            </a:r>
            <a:endParaRPr sz="36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DA9B4E1-2A26-4FC0-ADFD-1A0315FD49CA}"/>
              </a:ext>
            </a:extLst>
          </p:cNvPr>
          <p:cNvSpPr txBox="1">
            <a:spLocks/>
          </p:cNvSpPr>
          <p:nvPr/>
        </p:nvSpPr>
        <p:spPr>
          <a:xfrm>
            <a:off x="0" y="980728"/>
            <a:ext cx="9036496" cy="5616624"/>
          </a:xfrm>
        </p:spPr>
        <p:txBody>
          <a:bodyPr vert="horz" wrap="square" lIns="91440" tIns="45720" rIns="91440" bIns="45720" anchor="t" anchorCtr="0"/>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kumimoji="0" lang="en-US" altLang="zh-CN" kern="0" dirty="0">
                <a:solidFill>
                  <a:srgbClr val="C00000"/>
                </a:solidFill>
                <a:cs typeface="微软雅黑" panose="020B0503020204020204" pitchFamily="34" charset="-122"/>
                <a:sym typeface="微软雅黑" panose="020B0503020204020204" pitchFamily="34" charset="-122"/>
              </a:rPr>
              <a:t> </a:t>
            </a:r>
            <a:r>
              <a:rPr kumimoji="0" lang="zh-CN" altLang="en-US" kern="0" dirty="0">
                <a:solidFill>
                  <a:srgbClr val="C00000"/>
                </a:solidFill>
                <a:cs typeface="微软雅黑" panose="020B0503020204020204" pitchFamily="34" charset="-122"/>
                <a:sym typeface="微软雅黑" panose="020B0503020204020204" pitchFamily="34" charset="-122"/>
              </a:rPr>
              <a:t>施工图设计文件</a:t>
            </a:r>
            <a:endParaRPr kumimoji="0" lang="en-US" altLang="zh-CN" kern="0" dirty="0">
              <a:solidFill>
                <a:srgbClr val="C00000"/>
              </a:solidFill>
              <a:cs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Font typeface="+mj-lt"/>
              <a:buAutoNum type="arabicPeriod"/>
            </a:pPr>
            <a:r>
              <a:rPr lang="zh-CN" altLang="en-US" sz="2800" b="1" dirty="0">
                <a:solidFill>
                  <a:schemeClr val="tx1"/>
                </a:solidFill>
                <a:cs typeface="微软雅黑" panose="020B0503020204020204" pitchFamily="34" charset="-122"/>
                <a:sym typeface="微软雅黑" panose="020B0503020204020204" pitchFamily="34" charset="-122"/>
              </a:rPr>
              <a:t>工艺设计说明（工艺修改说明、设备安装说明、设备防腐，除污等要求）</a:t>
            </a:r>
            <a:endParaRPr lang="en-US" altLang="zh-CN" sz="2800" b="1" dirty="0">
              <a:solidFill>
                <a:schemeClr val="tx1"/>
              </a:solidFill>
              <a:cs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Font typeface="+mj-lt"/>
              <a:buAutoNum type="arabicPeriod"/>
            </a:pPr>
            <a:r>
              <a:rPr lang="zh-CN" altLang="en-US" sz="2800" b="1" dirty="0">
                <a:solidFill>
                  <a:schemeClr val="tx1"/>
                </a:solidFill>
                <a:cs typeface="微软雅黑" panose="020B0503020204020204" pitchFamily="34" charset="-122"/>
                <a:sym typeface="微软雅黑" panose="020B0503020204020204" pitchFamily="34" charset="-122"/>
              </a:rPr>
              <a:t>带控制点的工艺流程图</a:t>
            </a:r>
            <a:endParaRPr lang="en-US" altLang="zh-CN" sz="2800" b="1" dirty="0">
              <a:solidFill>
                <a:schemeClr val="tx1"/>
              </a:solidFill>
              <a:cs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Font typeface="+mj-lt"/>
              <a:buAutoNum type="arabicPeriod"/>
            </a:pPr>
            <a:r>
              <a:rPr lang="zh-CN" altLang="en-US" sz="2800" b="1" dirty="0">
                <a:solidFill>
                  <a:schemeClr val="tx1"/>
                </a:solidFill>
                <a:cs typeface="微软雅黑" panose="020B0503020204020204" pitchFamily="34" charset="-122"/>
                <a:sym typeface="微软雅黑" panose="020B0503020204020204" pitchFamily="34" charset="-122"/>
              </a:rPr>
              <a:t>首页图</a:t>
            </a:r>
            <a:endParaRPr lang="en-US" altLang="zh-CN" sz="2800" b="1" dirty="0">
              <a:solidFill>
                <a:schemeClr val="tx1"/>
              </a:solidFill>
              <a:cs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Font typeface="+mj-lt"/>
              <a:buAutoNum type="arabicPeriod"/>
            </a:pPr>
            <a:r>
              <a:rPr lang="zh-CN" altLang="en-US" sz="2800" b="1" dirty="0">
                <a:solidFill>
                  <a:schemeClr val="tx1"/>
                </a:solidFill>
                <a:cs typeface="微软雅黑" panose="020B0503020204020204" pitchFamily="34" charset="-122"/>
                <a:sym typeface="微软雅黑" panose="020B0503020204020204" pitchFamily="34" charset="-122"/>
              </a:rPr>
              <a:t>辅助管路系统图</a:t>
            </a:r>
            <a:endParaRPr lang="en-US" altLang="zh-CN" sz="2800" b="1" dirty="0">
              <a:solidFill>
                <a:schemeClr val="tx1"/>
              </a:solidFill>
              <a:cs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Font typeface="+mj-lt"/>
              <a:buAutoNum type="arabicPeriod"/>
            </a:pPr>
            <a:r>
              <a:rPr lang="zh-CN" altLang="en-US" sz="2800" b="1" dirty="0">
                <a:solidFill>
                  <a:schemeClr val="tx1"/>
                </a:solidFill>
                <a:cs typeface="微软雅黑" panose="020B0503020204020204" pitchFamily="34" charset="-122"/>
                <a:sym typeface="微软雅黑" panose="020B0503020204020204" pitchFamily="34" charset="-122"/>
              </a:rPr>
              <a:t>设备布置图</a:t>
            </a:r>
            <a:endParaRPr lang="en-US" altLang="zh-CN" sz="2800" b="1" dirty="0">
              <a:solidFill>
                <a:schemeClr val="tx1"/>
              </a:solidFill>
              <a:cs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Font typeface="+mj-lt"/>
              <a:buAutoNum type="arabicPeriod"/>
            </a:pPr>
            <a:r>
              <a:rPr lang="zh-CN" altLang="en-US" sz="2800" b="1" dirty="0">
                <a:solidFill>
                  <a:schemeClr val="tx1"/>
                </a:solidFill>
                <a:cs typeface="微软雅黑" panose="020B0503020204020204" pitchFamily="34" charset="-122"/>
                <a:sym typeface="微软雅黑" panose="020B0503020204020204" pitchFamily="34" charset="-122"/>
              </a:rPr>
              <a:t>设备一览表</a:t>
            </a:r>
            <a:endParaRPr lang="en-US" altLang="zh-CN" sz="2800" b="1" dirty="0">
              <a:solidFill>
                <a:schemeClr val="tx1"/>
              </a:solidFill>
              <a:cs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Font typeface="+mj-lt"/>
              <a:buAutoNum type="arabicPeriod"/>
            </a:pPr>
            <a:r>
              <a:rPr lang="en-US" altLang="zh-CN" sz="2800" dirty="0" err="1">
                <a:solidFill>
                  <a:schemeClr val="tx1"/>
                </a:solidFill>
                <a:cs typeface="微软雅黑" panose="020B0503020204020204" pitchFamily="34" charset="-122"/>
                <a:sym typeface="微软雅黑" panose="020B0503020204020204" pitchFamily="34" charset="-122"/>
              </a:rPr>
              <a:t>管路布置图（或配管设计模型</a:t>
            </a:r>
            <a:r>
              <a:rPr lang="en-US" altLang="zh-CN" sz="2800" dirty="0">
                <a:solidFill>
                  <a:schemeClr val="tx1"/>
                </a:solidFill>
                <a:cs typeface="微软雅黑" panose="020B0503020204020204" pitchFamily="34" charset="-122"/>
                <a:sym typeface="微软雅黑" panose="020B0503020204020204" pitchFamily="34" charset="-122"/>
              </a:rPr>
              <a:t>）</a:t>
            </a:r>
          </a:p>
          <a:p>
            <a:pPr marL="514350" indent="-514350" algn="just" eaLnBrk="1" hangingPunct="1">
              <a:lnSpc>
                <a:spcPct val="125000"/>
              </a:lnSpc>
              <a:spcBef>
                <a:spcPts val="0"/>
              </a:spcBef>
              <a:buFont typeface="+mj-lt"/>
              <a:buAutoNum type="arabicPeriod"/>
            </a:pPr>
            <a:r>
              <a:rPr lang="en-US" altLang="zh-CN" sz="2800" dirty="0" err="1">
                <a:solidFill>
                  <a:schemeClr val="tx1"/>
                </a:solidFill>
                <a:cs typeface="微软雅黑" panose="020B0503020204020204" pitchFamily="34" charset="-122"/>
                <a:sym typeface="微软雅黑" panose="020B0503020204020204" pitchFamily="34" charset="-122"/>
              </a:rPr>
              <a:t>管段图</a:t>
            </a:r>
            <a:endParaRPr lang="en-US" altLang="zh-CN" sz="2800" b="1" dirty="0">
              <a:solidFill>
                <a:schemeClr val="tx1"/>
              </a:solidFill>
              <a:cs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F68A59EC-8563-43E8-BD31-62FCB7F74CD8}"/>
              </a:ext>
            </a:extLst>
          </p:cNvPr>
          <p:cNvSpPr/>
          <p:nvPr>
            <p:custDataLst>
              <p:tags r:id="rId1"/>
            </p:custDataLst>
          </p:nvPr>
        </p:nvSpPr>
        <p:spPr>
          <a:xfrm>
            <a:off x="0" y="116632"/>
            <a:ext cx="9144000" cy="645160"/>
          </a:xfrm>
          <a:prstGeom prst="rect">
            <a:avLst/>
          </a:prstGeom>
          <a:noFill/>
          <a:ln w="12700">
            <a:noFill/>
          </a:ln>
        </p:spPr>
        <p:txBody>
          <a:bodyPr wrap="square">
            <a:spAutoFit/>
          </a:bodyPr>
          <a:lstStyle/>
          <a:p>
            <a:pPr eaLnBrk="1" hangingPunct="1"/>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12.</a:t>
            </a:r>
            <a:r>
              <a:rPr lang="en-US"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设计说明书：</a:t>
            </a: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施工图设计阶段</a:t>
            </a:r>
            <a:endParaRPr sz="36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4472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B083D12-7C8F-4A67-855F-95DFAD25AEB1}"/>
              </a:ext>
            </a:extLst>
          </p:cNvPr>
          <p:cNvSpPr txBox="1">
            <a:spLocks/>
          </p:cNvSpPr>
          <p:nvPr/>
        </p:nvSpPr>
        <p:spPr>
          <a:xfrm>
            <a:off x="0" y="980728"/>
            <a:ext cx="9036496" cy="5616624"/>
          </a:xfrm>
        </p:spPr>
        <p:txBody>
          <a:bodyPr vert="horz" wrap="square" lIns="91440" tIns="45720" rIns="91440" bIns="45720" anchor="t" anchorCtr="0"/>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kumimoji="0" lang="en-US" altLang="zh-CN" kern="0" dirty="0">
                <a:solidFill>
                  <a:srgbClr val="C00000"/>
                </a:solidFill>
                <a:cs typeface="微软雅黑" panose="020B0503020204020204" pitchFamily="34" charset="-122"/>
                <a:sym typeface="微软雅黑" panose="020B0503020204020204" pitchFamily="34" charset="-122"/>
              </a:rPr>
              <a:t> </a:t>
            </a:r>
            <a:r>
              <a:rPr kumimoji="0" lang="zh-CN" altLang="en-US" kern="0" dirty="0">
                <a:solidFill>
                  <a:srgbClr val="C00000"/>
                </a:solidFill>
                <a:cs typeface="微软雅黑" panose="020B0503020204020204" pitchFamily="34" charset="-122"/>
                <a:sym typeface="微软雅黑" panose="020B0503020204020204" pitchFamily="34" charset="-122"/>
              </a:rPr>
              <a:t>施工图设计文件</a:t>
            </a:r>
            <a:endParaRPr kumimoji="0" lang="en-US" altLang="zh-CN" kern="0" dirty="0">
              <a:solidFill>
                <a:srgbClr val="C00000"/>
              </a:solidFill>
              <a:cs typeface="微软雅黑" panose="020B0503020204020204" pitchFamily="34" charset="-122"/>
              <a:sym typeface="微软雅黑" panose="020B0503020204020204" pitchFamily="34" charset="-122"/>
            </a:endParaRPr>
          </a:p>
          <a:p>
            <a:pPr marL="514350" indent="-514350" algn="just" eaLnBrk="1" hangingPunct="1">
              <a:lnSpc>
                <a:spcPct val="125000"/>
              </a:lnSpc>
              <a:spcBef>
                <a:spcPts val="0"/>
              </a:spcBef>
              <a:buFont typeface="+mj-lt"/>
              <a:buAutoNum type="arabicPeriod" startAt="9"/>
            </a:pPr>
            <a:r>
              <a:rPr lang="zh-CN" altLang="en-US" sz="2800" b="1" dirty="0">
                <a:solidFill>
                  <a:schemeClr val="tx1"/>
                </a:solidFill>
                <a:cs typeface="微软雅黑" panose="020B0503020204020204" pitchFamily="34" charset="-122"/>
                <a:sym typeface="微软雅黑" panose="020B0503020204020204" pitchFamily="34" charset="-122"/>
              </a:rPr>
              <a:t>管架和非标准管件图</a:t>
            </a:r>
          </a:p>
          <a:p>
            <a:pPr marL="514350" indent="-514350" algn="just" eaLnBrk="1" hangingPunct="1">
              <a:lnSpc>
                <a:spcPct val="125000"/>
              </a:lnSpc>
              <a:spcBef>
                <a:spcPts val="0"/>
              </a:spcBef>
              <a:buFont typeface="+mj-lt"/>
              <a:buAutoNum type="arabicPeriod" startAt="9"/>
            </a:pPr>
            <a:r>
              <a:rPr lang="zh-CN" altLang="en-US" sz="2800" b="1" dirty="0">
                <a:solidFill>
                  <a:schemeClr val="tx1"/>
                </a:solidFill>
                <a:cs typeface="微软雅黑" panose="020B0503020204020204" pitchFamily="34" charset="-122"/>
                <a:sym typeface="微软雅黑" panose="020B0503020204020204" pitchFamily="34" charset="-122"/>
              </a:rPr>
              <a:t>管段表和管架表</a:t>
            </a:r>
          </a:p>
          <a:p>
            <a:pPr marL="514350" indent="-514350" algn="just" eaLnBrk="1" hangingPunct="1">
              <a:lnSpc>
                <a:spcPct val="125000"/>
              </a:lnSpc>
              <a:spcBef>
                <a:spcPts val="0"/>
              </a:spcBef>
              <a:buFont typeface="+mj-lt"/>
              <a:buAutoNum type="arabicPeriod" startAt="9"/>
            </a:pPr>
            <a:r>
              <a:rPr lang="zh-CN" altLang="en-US" sz="2800" b="1" dirty="0">
                <a:solidFill>
                  <a:schemeClr val="tx1"/>
                </a:solidFill>
                <a:cs typeface="微软雅黑" panose="020B0503020204020204" pitchFamily="34" charset="-122"/>
                <a:sym typeface="微软雅黑" panose="020B0503020204020204" pitchFamily="34" charset="-122"/>
              </a:rPr>
              <a:t>工艺管道安装一览表</a:t>
            </a:r>
          </a:p>
          <a:p>
            <a:pPr marL="514350" indent="-514350" algn="just" eaLnBrk="1" hangingPunct="1">
              <a:lnSpc>
                <a:spcPct val="125000"/>
              </a:lnSpc>
              <a:spcBef>
                <a:spcPts val="0"/>
              </a:spcBef>
              <a:buFont typeface="+mj-lt"/>
              <a:buAutoNum type="arabicPeriod" startAt="9"/>
            </a:pPr>
            <a:r>
              <a:rPr lang="zh-CN" altLang="en-US" sz="2800" b="1" dirty="0">
                <a:solidFill>
                  <a:schemeClr val="tx1"/>
                </a:solidFill>
                <a:cs typeface="微软雅黑" panose="020B0503020204020204" pitchFamily="34" charset="-122"/>
                <a:sym typeface="微软雅黑" panose="020B0503020204020204" pitchFamily="34" charset="-122"/>
              </a:rPr>
              <a:t>设备管道保温，防腐一览表</a:t>
            </a:r>
          </a:p>
          <a:p>
            <a:pPr marL="514350" indent="-514350" algn="just" eaLnBrk="1" hangingPunct="1">
              <a:lnSpc>
                <a:spcPct val="125000"/>
              </a:lnSpc>
              <a:spcBef>
                <a:spcPts val="0"/>
              </a:spcBef>
              <a:buFont typeface="+mj-lt"/>
              <a:buAutoNum type="arabicPeriod" startAt="9"/>
            </a:pPr>
            <a:r>
              <a:rPr lang="zh-CN" altLang="en-US" sz="2800" b="1" dirty="0">
                <a:solidFill>
                  <a:schemeClr val="tx1"/>
                </a:solidFill>
                <a:cs typeface="微软雅黑" panose="020B0503020204020204" pitchFamily="34" charset="-122"/>
                <a:sym typeface="微软雅黑" panose="020B0503020204020204" pitchFamily="34" charset="-122"/>
              </a:rPr>
              <a:t>工艺管道安装综合材料表</a:t>
            </a:r>
          </a:p>
          <a:p>
            <a:pPr marL="514350" indent="-514350" algn="just" eaLnBrk="1" hangingPunct="1">
              <a:lnSpc>
                <a:spcPct val="125000"/>
              </a:lnSpc>
              <a:spcBef>
                <a:spcPts val="0"/>
              </a:spcBef>
              <a:buFont typeface="+mj-lt"/>
              <a:buAutoNum type="arabicPeriod" startAt="9"/>
            </a:pPr>
            <a:r>
              <a:rPr lang="zh-CN" altLang="en-US" sz="2800" b="1" dirty="0">
                <a:solidFill>
                  <a:schemeClr val="tx1"/>
                </a:solidFill>
                <a:cs typeface="微软雅黑" panose="020B0503020204020204" pitchFamily="34" charset="-122"/>
                <a:sym typeface="微软雅黑" panose="020B0503020204020204" pitchFamily="34" charset="-122"/>
              </a:rPr>
              <a:t>设备管口方位图等</a:t>
            </a:r>
          </a:p>
          <a:p>
            <a:pPr marL="514350" indent="-514350" algn="just" eaLnBrk="1" hangingPunct="1">
              <a:lnSpc>
                <a:spcPct val="125000"/>
              </a:lnSpc>
              <a:spcBef>
                <a:spcPts val="0"/>
              </a:spcBef>
              <a:buFont typeface="+mj-lt"/>
              <a:buAutoNum type="arabicPeriod" startAt="9"/>
            </a:pPr>
            <a:endParaRPr lang="en-US" altLang="zh-CN" sz="2800" b="1" dirty="0">
              <a:solidFill>
                <a:schemeClr val="tx1"/>
              </a:solidFill>
              <a:cs typeface="微软雅黑" panose="020B0503020204020204" pitchFamily="34" charset="-122"/>
              <a:sym typeface="微软雅黑" panose="020B0503020204020204" pitchFamily="34" charset="-122"/>
            </a:endParaRPr>
          </a:p>
        </p:txBody>
      </p:sp>
      <p:sp>
        <p:nvSpPr>
          <p:cNvPr id="3" name="Rectangle 2">
            <a:extLst>
              <a:ext uri="{FF2B5EF4-FFF2-40B4-BE49-F238E27FC236}">
                <a16:creationId xmlns:a16="http://schemas.microsoft.com/office/drawing/2014/main" id="{FB84062F-05AF-466D-99E8-B2FB981D06A0}"/>
              </a:ext>
            </a:extLst>
          </p:cNvPr>
          <p:cNvSpPr/>
          <p:nvPr>
            <p:custDataLst>
              <p:tags r:id="rId1"/>
            </p:custDataLst>
          </p:nvPr>
        </p:nvSpPr>
        <p:spPr>
          <a:xfrm>
            <a:off x="0" y="116632"/>
            <a:ext cx="9144000" cy="645160"/>
          </a:xfrm>
          <a:prstGeom prst="rect">
            <a:avLst/>
          </a:prstGeom>
          <a:noFill/>
          <a:ln w="12700">
            <a:noFill/>
          </a:ln>
        </p:spPr>
        <p:txBody>
          <a:bodyPr wrap="square">
            <a:spAutoFit/>
          </a:bodyPr>
          <a:lstStyle/>
          <a:p>
            <a:pPr eaLnBrk="1" hangingPunct="1"/>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12.</a:t>
            </a:r>
            <a:r>
              <a:rPr lang="en-US"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设计说明书：</a:t>
            </a: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施工图设计阶段</a:t>
            </a:r>
            <a:endParaRPr sz="36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88787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p:cNvSpPr>
          <p:nvPr>
            <p:ph idx="1"/>
          </p:nvPr>
        </p:nvSpPr>
        <p:spPr>
          <a:xfrm>
            <a:off x="0" y="980728"/>
            <a:ext cx="9036496" cy="3816424"/>
          </a:xfrm>
        </p:spPr>
        <p:txBody>
          <a:bodyPr vert="horz" wrap="square" lIns="91440" tIns="45720" rIns="91440" bIns="45720" anchor="t" anchorCtr="0"/>
          <a:lstStyle/>
          <a:p>
            <a:pPr marL="0" indent="711200" algn="just" eaLnBrk="1" latinLnBrk="0" hangingPunct="1">
              <a:lnSpc>
                <a:spcPct val="125000"/>
              </a:lnSpc>
              <a:spcBef>
                <a:spcPts val="0"/>
              </a:spcBef>
              <a:buNone/>
              <a:extLst>
                <a:ext uri="{35155182-B16C-46BC-9424-99874614C6A1}">
                  <wpsdc:indentchars xmlns="" xmlns:wpsdc="http://www.wps.cn/officeDocument/2017/drawingmlCustomData" val="200" checksum="3773799597"/>
                </a:ext>
              </a:extLst>
            </a:pPr>
            <a:r>
              <a:rPr lang="zh-CN" altLang="en-US" sz="2800" b="1" dirty="0">
                <a:solidFill>
                  <a:schemeClr val="tx1"/>
                </a:solidFill>
                <a:cs typeface="微软雅黑" panose="020B0503020204020204" pitchFamily="34" charset="-122"/>
                <a:sym typeface="微软雅黑" panose="020B0503020204020204" pitchFamily="34" charset="-122"/>
              </a:rPr>
              <a:t>设计工作完成时，设计团队需要准备一份详尽的报告，编制有关设计的细节及设计是如何产生的文件，突出利润率，提出是否应组织实施过程或产品投资的建议。    </a:t>
            </a:r>
            <a:endParaRPr lang="en-US" altLang="zh-CN" sz="2800" b="1" dirty="0">
              <a:solidFill>
                <a:schemeClr val="tx1"/>
              </a:solidFill>
              <a:cs typeface="微软雅黑" panose="020B0503020204020204" pitchFamily="34" charset="-122"/>
              <a:sym typeface="微软雅黑" panose="020B0503020204020204" pitchFamily="34" charset="-122"/>
            </a:endParaRPr>
          </a:p>
          <a:p>
            <a:pPr marL="0" indent="711200" algn="just" eaLnBrk="1" latinLnBrk="0" hangingPunct="1">
              <a:lnSpc>
                <a:spcPct val="125000"/>
              </a:lnSpc>
              <a:spcBef>
                <a:spcPts val="0"/>
              </a:spcBef>
              <a:buNone/>
              <a:extLst>
                <a:ext uri="{35155182-B16C-46BC-9424-99874614C6A1}">
                  <wpsdc:indentchars xmlns="" xmlns:wpsdc="http://www.wps.cn/officeDocument/2017/drawingmlCustomData" val="200" checksum="3773799597"/>
                </a:ext>
              </a:extLst>
            </a:pPr>
            <a:r>
              <a:rPr lang="zh-CN" altLang="en-US" sz="2800" b="1" dirty="0">
                <a:solidFill>
                  <a:schemeClr val="tx1"/>
                </a:solidFill>
                <a:cs typeface="微软雅黑" panose="020B0503020204020204" pitchFamily="34" charset="-122"/>
                <a:sym typeface="微软雅黑" panose="020B0503020204020204" pitchFamily="34" charset="-122"/>
              </a:rPr>
              <a:t>过程设计报告确定设计中的关键假设，以及它们对过程性能及其预期利润率的潜在影响。对大学本科生完成的设计是特别重要的，在大学里很少会有设备和时间进行实验室工作和中间试验。</a:t>
            </a:r>
          </a:p>
        </p:txBody>
      </p:sp>
      <p:sp>
        <p:nvSpPr>
          <p:cNvPr id="3" name="Text Box 4">
            <a:extLst>
              <a:ext uri="{FF2B5EF4-FFF2-40B4-BE49-F238E27FC236}">
                <a16:creationId xmlns:a16="http://schemas.microsoft.com/office/drawing/2014/main" id="{C73DDA56-869D-435B-AFA7-397D61415EAD}"/>
              </a:ext>
            </a:extLst>
          </p:cNvPr>
          <p:cNvSpPr txBox="1">
            <a:spLocks noChangeArrowheads="1"/>
          </p:cNvSpPr>
          <p:nvPr>
            <p:custDataLst>
              <p:tags r:id="rId1"/>
            </p:custDataLst>
          </p:nvPr>
        </p:nvSpPr>
        <p:spPr bwMode="auto">
          <a:xfrm>
            <a:off x="0" y="116632"/>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Font typeface="Wingdings" panose="05000000000000000000" pitchFamily="2" charset="2"/>
              <a:buChar char="l"/>
              <a:defRPr sz="3200" b="1">
                <a:solidFill>
                  <a:srgbClr val="003366"/>
                </a:solidFill>
                <a:latin typeface="Arial" panose="020B0604020202020204" pitchFamily="34" charset="0"/>
                <a:ea typeface="华文中宋" panose="02010600040101010101" pitchFamily="2" charset="-122"/>
              </a:defRPr>
            </a:lvl1pPr>
            <a:lvl2pPr marL="742950" indent="-285750">
              <a:spcBef>
                <a:spcPct val="20000"/>
              </a:spcBef>
              <a:buChar char="–"/>
              <a:defRPr sz="3200" b="1">
                <a:solidFill>
                  <a:srgbClr val="003366"/>
                </a:solidFill>
                <a:latin typeface="Arial" panose="020B0604020202020204" pitchFamily="34" charset="0"/>
                <a:ea typeface="楷体_GB2312" pitchFamily="49" charset="-122"/>
              </a:defRPr>
            </a:lvl2pPr>
            <a:lvl3pPr marL="1143000" indent="-228600">
              <a:spcBef>
                <a:spcPct val="20000"/>
              </a:spcBef>
              <a:buChar char="•"/>
              <a:defRPr sz="3200" b="1">
                <a:solidFill>
                  <a:srgbClr val="003366"/>
                </a:solidFill>
                <a:latin typeface="Arial" panose="020B0604020202020204" pitchFamily="34" charset="0"/>
                <a:ea typeface="楷体_GB2312" pitchFamily="49" charset="-122"/>
              </a:defRPr>
            </a:lvl3pPr>
            <a:lvl4pPr marL="1600200" indent="-228600">
              <a:spcBef>
                <a:spcPct val="20000"/>
              </a:spcBef>
              <a:buChar char="–"/>
              <a:defRPr sz="3200" b="1">
                <a:solidFill>
                  <a:srgbClr val="003366"/>
                </a:solidFill>
                <a:latin typeface="Arial" panose="020B0604020202020204" pitchFamily="34" charset="0"/>
                <a:ea typeface="楷体_GB2312" pitchFamily="49" charset="-122"/>
              </a:defRPr>
            </a:lvl4pPr>
            <a:lvl5pPr marL="2057400" indent="-228600">
              <a:spcBef>
                <a:spcPct val="20000"/>
              </a:spcBef>
              <a:buChar char="»"/>
              <a:defRPr sz="3200" b="1">
                <a:solidFill>
                  <a:srgbClr val="0033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3200" b="1">
                <a:solidFill>
                  <a:srgbClr val="003366"/>
                </a:solidFill>
                <a:latin typeface="Arial" panose="020B0604020202020204" pitchFamily="34" charset="0"/>
                <a:ea typeface="楷体_GB2312" pitchFamily="49" charset="-122"/>
              </a:defRPr>
            </a:lvl9pPr>
          </a:lstStyle>
          <a:p>
            <a:pPr eaLnBrk="1" hangingPunct="1">
              <a:spcBef>
                <a:spcPct val="0"/>
              </a:spcBef>
              <a:buFontTx/>
              <a:buNone/>
            </a:pPr>
            <a:r>
              <a:rPr sz="3600" dirty="0">
                <a:solidFill>
                  <a:srgbClr val="3333FF"/>
                </a:solidFill>
                <a:latin typeface="微软雅黑" panose="020B0503020204020204" pitchFamily="34" charset="-122"/>
                <a:ea typeface="微软雅黑" panose="020B0503020204020204" pitchFamily="34" charset="-122"/>
                <a:sym typeface="微软雅黑" panose="020B0503020204020204" pitchFamily="34" charset="-122"/>
              </a:rPr>
              <a:t>第12章 </a:t>
            </a:r>
            <a:r>
              <a:rPr lang="en-US" sz="3600" dirty="0">
                <a:solidFill>
                  <a:srgbClr val="3333FF"/>
                </a:solidFill>
                <a:latin typeface="微软雅黑" panose="020B0503020204020204" pitchFamily="34" charset="-122"/>
                <a:ea typeface="微软雅黑" panose="020B0503020204020204" pitchFamily="34" charset="-122"/>
                <a:sym typeface="微软雅黑" panose="020B0503020204020204" pitchFamily="34" charset="-122"/>
              </a:rPr>
              <a:t>  </a:t>
            </a:r>
            <a:r>
              <a:rPr sz="3600" dirty="0">
                <a:solidFill>
                  <a:srgbClr val="3333FF"/>
                </a:solidFill>
                <a:latin typeface="微软雅黑" panose="020B0503020204020204" pitchFamily="34" charset="-122"/>
                <a:ea typeface="微软雅黑" panose="020B0503020204020204" pitchFamily="34" charset="-122"/>
                <a:sym typeface="微软雅黑" panose="020B0503020204020204" pitchFamily="34" charset="-122"/>
              </a:rPr>
              <a:t>设计报告和设计说明书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p:nvPr>
            <p:custDataLst>
              <p:tags r:id="rId1"/>
            </p:custDataLst>
          </p:nvPr>
        </p:nvSpPr>
        <p:spPr>
          <a:xfrm>
            <a:off x="0" y="116632"/>
            <a:ext cx="9144000" cy="645160"/>
          </a:xfrm>
          <a:prstGeom prst="rect">
            <a:avLst/>
          </a:prstGeom>
          <a:noFill/>
          <a:ln w="12700">
            <a:noFill/>
          </a:ln>
        </p:spPr>
        <p:txBody>
          <a:bodyPr wrap="square">
            <a:spAutoFit/>
          </a:bodyPr>
          <a:lstStyle/>
          <a:p>
            <a:pPr eaLnBrk="1" hangingPunct="1"/>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12.1  毕业设计报告</a:t>
            </a:r>
          </a:p>
        </p:txBody>
      </p:sp>
      <p:sp>
        <p:nvSpPr>
          <p:cNvPr id="5123" name="Rectangle 3"/>
          <p:cNvSpPr>
            <a:spLocks noGrp="1"/>
          </p:cNvSpPr>
          <p:nvPr>
            <p:ph idx="1"/>
          </p:nvPr>
        </p:nvSpPr>
        <p:spPr>
          <a:xfrm>
            <a:off x="0" y="980728"/>
            <a:ext cx="9036496" cy="5135880"/>
          </a:xfrm>
        </p:spPr>
        <p:txBody>
          <a:bodyPr vert="horz" wrap="square" lIns="91440" tIns="45720" rIns="91440" bIns="45720" anchor="t" anchorCtr="0"/>
          <a:lstStyle/>
          <a:p>
            <a:pPr algn="just" eaLnBrk="1" hangingPunct="1">
              <a:lnSpc>
                <a:spcPct val="125000"/>
              </a:lnSpc>
              <a:spcBef>
                <a:spcPts val="0"/>
              </a:spcBef>
              <a:buFont typeface="Wingdings" panose="05000000000000000000" pitchFamily="2" charset="2"/>
              <a:buChar char="p"/>
            </a:pPr>
            <a:r>
              <a:rPr lang="zh-CN" altLang="en-US" b="1" dirty="0">
                <a:solidFill>
                  <a:srgbClr val="C00000"/>
                </a:solidFill>
                <a:cs typeface="微软雅黑" panose="020B0503020204020204" pitchFamily="34" charset="-122"/>
                <a:sym typeface="微软雅黑" panose="020B0503020204020204" pitchFamily="34" charset="-122"/>
              </a:rPr>
              <a:t> 书面报告</a:t>
            </a:r>
            <a:endParaRPr lang="zh-CN" altLang="en-US" sz="2400" b="1" dirty="0">
              <a:solidFill>
                <a:srgbClr val="C00000"/>
              </a:solidFill>
              <a:cs typeface="微软雅黑" panose="020B0503020204020204" pitchFamily="34" charset="-122"/>
              <a:sym typeface="微软雅黑" panose="020B0503020204020204" pitchFamily="34" charset="-122"/>
            </a:endParaRPr>
          </a:p>
          <a:p>
            <a:pPr marL="571500" indent="-571500" algn="just" eaLnBrk="1" hangingPunct="1">
              <a:lnSpc>
                <a:spcPct val="125000"/>
              </a:lnSpc>
              <a:spcBef>
                <a:spcPts val="0"/>
              </a:spcBef>
            </a:pPr>
            <a:r>
              <a:rPr lang="zh-CN" altLang="en-US" sz="2400" b="1" dirty="0">
                <a:solidFill>
                  <a:srgbClr val="3333FF"/>
                </a:solidFill>
                <a:sym typeface="微软雅黑" panose="020B0503020204020204" pitchFamily="34" charset="-122"/>
              </a:rPr>
              <a:t>封面</a:t>
            </a:r>
            <a:r>
              <a:rPr lang="zh-CN" altLang="en-US" sz="2400" b="1" dirty="0">
                <a:solidFill>
                  <a:schemeClr val="tx1"/>
                </a:solidFill>
                <a:sym typeface="微软雅黑" panose="020B0503020204020204" pitchFamily="34" charset="-122"/>
              </a:rPr>
              <a:t>：设计项目的名称。</a:t>
            </a:r>
          </a:p>
          <a:p>
            <a:pPr marL="571500" indent="-571500" algn="just" eaLnBrk="1" hangingPunct="1">
              <a:lnSpc>
                <a:spcPct val="125000"/>
              </a:lnSpc>
              <a:spcBef>
                <a:spcPts val="0"/>
              </a:spcBef>
            </a:pPr>
            <a:r>
              <a:rPr lang="zh-CN" altLang="en-US" sz="2400" b="1" dirty="0">
                <a:solidFill>
                  <a:srgbClr val="3333FF"/>
                </a:solidFill>
                <a:sym typeface="微软雅黑" panose="020B0503020204020204" pitchFamily="34" charset="-122"/>
              </a:rPr>
              <a:t>扉页</a:t>
            </a:r>
            <a:r>
              <a:rPr lang="zh-CN" altLang="en-US" sz="2400" b="1" dirty="0">
                <a:solidFill>
                  <a:schemeClr val="tx1"/>
                </a:solidFill>
                <a:sym typeface="微软雅黑" panose="020B0503020204020204" pitchFamily="34" charset="-122"/>
              </a:rPr>
              <a:t>：列出各位作者及他们的从属关系和发表日期。标题应简短，但能清楚说明问题。</a:t>
            </a:r>
          </a:p>
          <a:p>
            <a:pPr marL="571500" indent="-571500" algn="just" eaLnBrk="1" hangingPunct="1">
              <a:lnSpc>
                <a:spcPct val="125000"/>
              </a:lnSpc>
              <a:spcBef>
                <a:spcPts val="0"/>
              </a:spcBef>
            </a:pPr>
            <a:r>
              <a:rPr lang="zh-CN" altLang="en-US" sz="2400" b="1" dirty="0">
                <a:solidFill>
                  <a:srgbClr val="3333FF"/>
                </a:solidFill>
                <a:sym typeface="微软雅黑" panose="020B0503020204020204" pitchFamily="34" charset="-122"/>
              </a:rPr>
              <a:t>目录表</a:t>
            </a:r>
            <a:r>
              <a:rPr lang="zh-CN" altLang="en-US" sz="2400" b="1" dirty="0">
                <a:solidFill>
                  <a:schemeClr val="tx1"/>
                </a:solidFill>
                <a:sym typeface="微软雅黑" panose="020B0503020204020204" pitchFamily="34" charset="-122"/>
              </a:rPr>
              <a:t>：应列出报告中的所有章节，包括各章节开始的页码。因此，报告中每一页必须编码。这适用于可能已由文字处理软件提供页码的文本页，和可能必需手工编码的表格、图和附录。注意未编码的页读者会很难找，他们可能会抱怨必需花费很多时间翻阅报告寻找遗漏或未编码的页。</a:t>
            </a:r>
          </a:p>
          <a:p>
            <a:pPr marL="571500" indent="-571500" algn="just" eaLnBrk="1" hangingPunct="1">
              <a:lnSpc>
                <a:spcPct val="125000"/>
              </a:lnSpc>
              <a:spcBef>
                <a:spcPts val="0"/>
              </a:spcBef>
            </a:pPr>
            <a:r>
              <a:rPr lang="zh-CN" altLang="en-US" sz="2400" b="1" dirty="0">
                <a:solidFill>
                  <a:srgbClr val="3333FF"/>
                </a:solidFill>
                <a:sym typeface="微软雅黑" panose="020B0503020204020204" pitchFamily="34" charset="-122"/>
              </a:rPr>
              <a:t>摘要</a:t>
            </a:r>
            <a:r>
              <a:rPr lang="zh-CN" altLang="en-US" sz="2400" b="1" dirty="0">
                <a:solidFill>
                  <a:schemeClr val="tx1"/>
                </a:solidFill>
                <a:sym typeface="微软雅黑" panose="020B0503020204020204" pitchFamily="34" charset="-122"/>
              </a:rPr>
              <a:t>：摘要用一、二段简短地描述设计报告、它的关键结论、特色和假定。这些内容包括任何适用的经济优度指标（例如，投资回报和净现值）和组织实施的建议。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p:cNvSpPr>
          <p:nvPr>
            <p:ph idx="1"/>
          </p:nvPr>
        </p:nvSpPr>
        <p:spPr>
          <a:xfrm>
            <a:off x="0" y="980728"/>
            <a:ext cx="9036496" cy="5760640"/>
          </a:xfrm>
        </p:spPr>
        <p:txBody>
          <a:bodyPr vert="horz" wrap="square" lIns="91440" tIns="45720" rIns="91440" bIns="45720" anchor="t" anchorCtr="0"/>
          <a:lstStyle/>
          <a:p>
            <a:pPr algn="just" eaLnBrk="1" hangingPunct="1">
              <a:lnSpc>
                <a:spcPct val="125000"/>
              </a:lnSpc>
              <a:spcBef>
                <a:spcPts val="0"/>
              </a:spcBef>
              <a:buFont typeface="Wingdings" panose="05000000000000000000" pitchFamily="2" charset="2"/>
              <a:buChar char="p"/>
            </a:pPr>
            <a:r>
              <a:rPr lang="zh-CN" altLang="en-US" b="1" dirty="0">
                <a:solidFill>
                  <a:srgbClr val="C00000"/>
                </a:solidFill>
                <a:cs typeface="微软雅黑" panose="020B0503020204020204" pitchFamily="34" charset="-122"/>
                <a:sym typeface="微软雅黑" panose="020B0503020204020204" pitchFamily="34" charset="-122"/>
              </a:rPr>
              <a:t> 书面报告</a:t>
            </a:r>
            <a:endParaRPr lang="en-US" altLang="zh-CN" sz="2000" b="1" dirty="0">
              <a:solidFill>
                <a:schemeClr val="tx1"/>
              </a:solidFill>
              <a:sym typeface="微软雅黑" panose="020B0503020204020204" pitchFamily="34" charset="-122"/>
            </a:endParaRPr>
          </a:p>
          <a:p>
            <a:pPr marL="571500" indent="-571500" algn="just" eaLnBrk="1" latinLnBrk="0" hangingPunct="1">
              <a:lnSpc>
                <a:spcPct val="125000"/>
              </a:lnSpc>
              <a:spcBef>
                <a:spcPts val="0"/>
              </a:spcBef>
            </a:pPr>
            <a:r>
              <a:rPr lang="zh-CN" altLang="en-US" sz="2400" b="1" dirty="0">
                <a:solidFill>
                  <a:srgbClr val="3333FF"/>
                </a:solidFill>
                <a:sym typeface="微软雅黑" panose="020B0503020204020204" pitchFamily="34" charset="-122"/>
              </a:rPr>
              <a:t>引言</a:t>
            </a:r>
            <a:r>
              <a:rPr lang="zh-CN" altLang="en-US" sz="2400" b="1" dirty="0">
                <a:solidFill>
                  <a:schemeClr val="tx1"/>
                </a:solidFill>
                <a:sym typeface="微软雅黑" panose="020B0503020204020204" pitchFamily="34" charset="-122"/>
              </a:rPr>
              <a:t>：包括下列内容的若干项或全部。</a:t>
            </a:r>
          </a:p>
          <a:p>
            <a:pPr marL="687070" lvl="1" indent="-342900" algn="just" eaLnBrk="1" latinLnBrk="0" hangingPunct="1">
              <a:lnSpc>
                <a:spcPct val="125000"/>
              </a:lnSpc>
              <a:spcBef>
                <a:spcPts val="0"/>
              </a:spcBef>
              <a:buFont typeface="Wingdings" panose="05000000000000000000" charset="0"/>
              <a:buChar char="Ø"/>
            </a:pPr>
            <a:r>
              <a:rPr lang="zh-CN" altLang="en-US" sz="2000" b="1" dirty="0">
                <a:solidFill>
                  <a:schemeClr val="tx1"/>
                </a:solidFill>
                <a:sym typeface="微软雅黑" panose="020B0503020204020204" pitchFamily="34" charset="-122"/>
              </a:rPr>
              <a:t>要制造的产品的描述，包括产品的化学分子式，和该产品在工业上的作用及在国内和国际贸易中的意义的讨论；</a:t>
            </a:r>
          </a:p>
          <a:p>
            <a:pPr marL="687070" lvl="1" indent="-342900" algn="just" eaLnBrk="1" latinLnBrk="0" hangingPunct="1">
              <a:lnSpc>
                <a:spcPct val="125000"/>
              </a:lnSpc>
              <a:spcBef>
                <a:spcPts val="0"/>
              </a:spcBef>
              <a:buFont typeface="Wingdings" panose="05000000000000000000" charset="0"/>
              <a:buChar char="Ø"/>
            </a:pPr>
            <a:r>
              <a:rPr lang="zh-CN" altLang="en-US" sz="2000" b="1" dirty="0">
                <a:solidFill>
                  <a:schemeClr val="tx1"/>
                </a:solidFill>
                <a:sym typeface="微软雅黑" panose="020B0503020204020204" pitchFamily="34" charset="-122"/>
              </a:rPr>
              <a:t>用于制造这种产品的各种方法的概述，包括本报告将描述的过程，提供有关原材料、主要化学反应、副产物和中间产物的信息；</a:t>
            </a:r>
          </a:p>
          <a:p>
            <a:pPr marL="687070" lvl="1" indent="-342900" algn="just" eaLnBrk="1" latinLnBrk="0" hangingPunct="1">
              <a:lnSpc>
                <a:spcPct val="125000"/>
              </a:lnSpc>
              <a:spcBef>
                <a:spcPts val="0"/>
              </a:spcBef>
              <a:buFont typeface="Wingdings" panose="05000000000000000000" charset="0"/>
              <a:buChar char="Ø"/>
            </a:pPr>
            <a:r>
              <a:rPr lang="zh-CN" altLang="en-US" sz="2000" b="1" dirty="0">
                <a:solidFill>
                  <a:schemeClr val="tx1"/>
                </a:solidFill>
                <a:sym typeface="微软雅黑" panose="020B0503020204020204" pitchFamily="34" charset="-122"/>
              </a:rPr>
              <a:t>生产方法选择的说明，包括部分合成的流程的描述和这些流程落选而采用选中的设计的理由；</a:t>
            </a:r>
          </a:p>
          <a:p>
            <a:pPr marL="687070" lvl="1" indent="-342900" algn="just" eaLnBrk="1" latinLnBrk="0" hangingPunct="1">
              <a:lnSpc>
                <a:spcPct val="125000"/>
              </a:lnSpc>
              <a:spcBef>
                <a:spcPts val="0"/>
              </a:spcBef>
              <a:buFont typeface="Wingdings" panose="05000000000000000000" charset="0"/>
              <a:buChar char="Ø"/>
            </a:pPr>
            <a:r>
              <a:rPr lang="zh-CN" altLang="en-US" sz="2000" b="1" dirty="0">
                <a:solidFill>
                  <a:schemeClr val="tx1"/>
                </a:solidFill>
                <a:sym typeface="微软雅黑" panose="020B0503020204020204" pitchFamily="34" charset="-122"/>
              </a:rPr>
              <a:t>关于产量和装置位置选择的讨论；</a:t>
            </a:r>
          </a:p>
          <a:p>
            <a:pPr marL="687070" lvl="1" indent="-342900" algn="just" eaLnBrk="1" latinLnBrk="0" hangingPunct="1">
              <a:lnSpc>
                <a:spcPct val="125000"/>
              </a:lnSpc>
              <a:spcBef>
                <a:spcPts val="0"/>
              </a:spcBef>
              <a:buFont typeface="Wingdings" panose="05000000000000000000" charset="0"/>
              <a:buChar char="Ø"/>
            </a:pPr>
            <a:r>
              <a:rPr lang="zh-CN" altLang="en-US" sz="2000" b="1" dirty="0">
                <a:solidFill>
                  <a:schemeClr val="tx1"/>
                </a:solidFill>
                <a:sym typeface="微软雅黑" panose="020B0503020204020204" pitchFamily="34" charset="-122"/>
              </a:rPr>
              <a:t>在此时进入市场的理由的讨论；</a:t>
            </a:r>
          </a:p>
          <a:p>
            <a:pPr marL="687070" lvl="1" indent="-342900" algn="just" eaLnBrk="1" latinLnBrk="0" hangingPunct="1">
              <a:lnSpc>
                <a:spcPct val="125000"/>
              </a:lnSpc>
              <a:spcBef>
                <a:spcPts val="0"/>
              </a:spcBef>
              <a:buFont typeface="Wingdings" panose="05000000000000000000" charset="0"/>
              <a:buChar char="Ø"/>
            </a:pPr>
            <a:r>
              <a:rPr lang="zh-CN" altLang="en-US" sz="2000" b="1" dirty="0">
                <a:solidFill>
                  <a:schemeClr val="tx1"/>
                </a:solidFill>
                <a:sym typeface="微软雅黑" panose="020B0503020204020204" pitchFamily="34" charset="-122"/>
              </a:rPr>
              <a:t>将会遇到的环境问题的概述，包括化学品的毒性和潜在的安全问题。</a:t>
            </a:r>
            <a:endParaRPr lang="zh-CN" altLang="en-US" sz="2000" b="1" i="1" dirty="0">
              <a:solidFill>
                <a:schemeClr val="tx1"/>
              </a:solidFill>
              <a:sym typeface="微软雅黑" panose="020B0503020204020204" pitchFamily="34" charset="-122"/>
            </a:endParaRPr>
          </a:p>
          <a:p>
            <a:pPr marL="571500" indent="-571500" algn="just" eaLnBrk="1" latinLnBrk="0" hangingPunct="1">
              <a:lnSpc>
                <a:spcPct val="125000"/>
              </a:lnSpc>
              <a:spcBef>
                <a:spcPts val="0"/>
              </a:spcBef>
            </a:pPr>
            <a:r>
              <a:rPr lang="zh-CN" altLang="en-US" sz="2400" b="1" dirty="0">
                <a:solidFill>
                  <a:srgbClr val="3333FF"/>
                </a:solidFill>
                <a:sym typeface="微软雅黑" panose="020B0503020204020204" pitchFamily="34" charset="-122"/>
              </a:rPr>
              <a:t>工艺流程图和物料衡算</a:t>
            </a:r>
            <a:r>
              <a:rPr lang="zh-CN" altLang="en-US" sz="2400" b="1" dirty="0">
                <a:solidFill>
                  <a:schemeClr val="tx1"/>
                </a:solidFill>
                <a:sym typeface="微软雅黑" panose="020B0503020204020204" pitchFamily="34" charset="-122"/>
              </a:rPr>
              <a:t>：所有物流均清楚地编号，并对所有过程单元进行标注。在每一物流线的某位置，加注温度和压力，或将这些信息列表。</a:t>
            </a:r>
            <a:r>
              <a:rPr lang="zh-CN" altLang="en-US" sz="2000" b="1" dirty="0">
                <a:sym typeface="微软雅黑" panose="020B0503020204020204" pitchFamily="34" charset="-122"/>
              </a:rPr>
              <a:t>	</a:t>
            </a:r>
          </a:p>
        </p:txBody>
      </p:sp>
      <p:sp>
        <p:nvSpPr>
          <p:cNvPr id="3" name="Rectangle 2">
            <a:extLst>
              <a:ext uri="{FF2B5EF4-FFF2-40B4-BE49-F238E27FC236}">
                <a16:creationId xmlns:a16="http://schemas.microsoft.com/office/drawing/2014/main" id="{9209B742-FBA2-44DA-A457-9208CD270B6D}"/>
              </a:ext>
            </a:extLst>
          </p:cNvPr>
          <p:cNvSpPr/>
          <p:nvPr>
            <p:custDataLst>
              <p:tags r:id="rId1"/>
            </p:custDataLst>
          </p:nvPr>
        </p:nvSpPr>
        <p:spPr>
          <a:xfrm>
            <a:off x="0" y="116632"/>
            <a:ext cx="9144000" cy="645160"/>
          </a:xfrm>
          <a:prstGeom prst="rect">
            <a:avLst/>
          </a:prstGeom>
          <a:noFill/>
          <a:ln w="12700">
            <a:noFill/>
          </a:ln>
        </p:spPr>
        <p:txBody>
          <a:bodyPr wrap="square">
            <a:spAutoFit/>
          </a:bodyPr>
          <a:lstStyle/>
          <a:p>
            <a:pPr eaLnBrk="1" hangingPunct="1"/>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12.1  毕业设计报告</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3798379-1E8C-4724-AFCF-E8701066C5CA}"/>
              </a:ext>
            </a:extLst>
          </p:cNvPr>
          <p:cNvSpPr txBox="1">
            <a:spLocks/>
          </p:cNvSpPr>
          <p:nvPr/>
        </p:nvSpPr>
        <p:spPr>
          <a:xfrm>
            <a:off x="0" y="980728"/>
            <a:ext cx="9036495" cy="5638165"/>
          </a:xfrm>
        </p:spPr>
        <p:txBody>
          <a:bodyPr vert="horz" wrap="square" lIns="91440" tIns="45720" rIns="91440" bIns="45720" anchor="t" anchorCtr="0"/>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kumimoji="0" lang="zh-CN" altLang="en-US" kern="0" dirty="0">
                <a:solidFill>
                  <a:srgbClr val="C00000"/>
                </a:solidFill>
                <a:cs typeface="微软雅黑" panose="020B0503020204020204" pitchFamily="34" charset="-122"/>
                <a:sym typeface="微软雅黑" panose="020B0503020204020204" pitchFamily="34" charset="-122"/>
              </a:rPr>
              <a:t> 书面报告</a:t>
            </a:r>
            <a:endParaRPr kumimoji="0" lang="en-US" altLang="zh-CN" kern="0" dirty="0">
              <a:solidFill>
                <a:schemeClr val="tx1"/>
              </a:solidFill>
              <a:cs typeface="微软雅黑" panose="020B0503020204020204" pitchFamily="34" charset="-122"/>
              <a:sym typeface="微软雅黑" panose="020B0503020204020204" pitchFamily="34" charset="-122"/>
            </a:endParaRPr>
          </a:p>
          <a:p>
            <a:pPr algn="just" eaLnBrk="1" hangingPunct="1">
              <a:lnSpc>
                <a:spcPct val="125000"/>
              </a:lnSpc>
              <a:spcBef>
                <a:spcPts val="0"/>
              </a:spcBef>
            </a:pPr>
            <a:r>
              <a:rPr kumimoji="0" lang="zh-CN" altLang="en-US" sz="2400" kern="0" dirty="0">
                <a:solidFill>
                  <a:srgbClr val="3333FF"/>
                </a:solidFill>
                <a:cs typeface="微软雅黑" panose="020B0503020204020204" pitchFamily="34" charset="-122"/>
                <a:sym typeface="微软雅黑" panose="020B0503020204020204" pitchFamily="34" charset="-122"/>
              </a:rPr>
              <a:t> 过程描述</a:t>
            </a:r>
            <a:r>
              <a:rPr kumimoji="0" lang="zh-CN" altLang="en-US" sz="2400" kern="0" dirty="0">
                <a:solidFill>
                  <a:schemeClr val="tx1"/>
                </a:solidFill>
                <a:cs typeface="微软雅黑" panose="020B0503020204020204" pitchFamily="34" charset="-122"/>
                <a:sym typeface="微软雅黑" panose="020B0503020204020204" pitchFamily="34" charset="-122"/>
              </a:rPr>
              <a:t>：提供流程图的说明。 </a:t>
            </a:r>
          </a:p>
          <a:p>
            <a:pPr algn="just" eaLnBrk="1" hangingPunct="1">
              <a:lnSpc>
                <a:spcPct val="125000"/>
              </a:lnSpc>
              <a:spcBef>
                <a:spcPts val="0"/>
              </a:spcBef>
            </a:pPr>
            <a:r>
              <a:rPr kumimoji="0" lang="zh-CN" altLang="en-US" sz="2400" kern="0" dirty="0">
                <a:solidFill>
                  <a:srgbClr val="3333FF"/>
                </a:solidFill>
                <a:cs typeface="微软雅黑" panose="020B0503020204020204" pitchFamily="34" charset="-122"/>
                <a:sym typeface="微软雅黑" panose="020B0503020204020204" pitchFamily="34" charset="-122"/>
              </a:rPr>
              <a:t> 能量衡算和公用工程需求</a:t>
            </a:r>
            <a:r>
              <a:rPr kumimoji="0" lang="zh-CN" altLang="en-US" sz="2400" kern="0" dirty="0">
                <a:solidFill>
                  <a:schemeClr val="tx1"/>
                </a:solidFill>
                <a:cs typeface="微软雅黑" panose="020B0503020204020204" pitchFamily="34" charset="-122"/>
                <a:sym typeface="微软雅黑" panose="020B0503020204020204" pitchFamily="34" charset="-122"/>
              </a:rPr>
              <a:t>。  </a:t>
            </a:r>
          </a:p>
          <a:p>
            <a:pPr algn="just" eaLnBrk="1" hangingPunct="1">
              <a:lnSpc>
                <a:spcPct val="125000"/>
              </a:lnSpc>
              <a:spcBef>
                <a:spcPts val="0"/>
              </a:spcBef>
            </a:pPr>
            <a:r>
              <a:rPr kumimoji="0" lang="zh-CN" altLang="en-US" sz="2400" kern="0" dirty="0">
                <a:solidFill>
                  <a:srgbClr val="3333FF"/>
                </a:solidFill>
                <a:cs typeface="微软雅黑" panose="020B0503020204020204" pitchFamily="34" charset="-122"/>
                <a:sym typeface="微软雅黑" panose="020B0503020204020204" pitchFamily="34" charset="-122"/>
              </a:rPr>
              <a:t> 设备清单和单元装置描述</a:t>
            </a:r>
            <a:r>
              <a:rPr kumimoji="0" lang="zh-CN" altLang="en-US" sz="2400" kern="0" dirty="0">
                <a:solidFill>
                  <a:schemeClr val="tx1"/>
                </a:solidFill>
                <a:cs typeface="微软雅黑" panose="020B0503020204020204" pitchFamily="34" charset="-122"/>
                <a:sym typeface="微软雅黑" panose="020B0503020204020204" pitchFamily="34" charset="-122"/>
              </a:rPr>
              <a:t>。 </a:t>
            </a:r>
          </a:p>
          <a:p>
            <a:pPr algn="just" eaLnBrk="1" hangingPunct="1">
              <a:lnSpc>
                <a:spcPct val="125000"/>
              </a:lnSpc>
              <a:spcBef>
                <a:spcPts val="0"/>
              </a:spcBef>
            </a:pPr>
            <a:r>
              <a:rPr kumimoji="0" lang="zh-CN" altLang="en-US" sz="2400" kern="0" dirty="0">
                <a:solidFill>
                  <a:srgbClr val="3333FF"/>
                </a:solidFill>
                <a:cs typeface="微软雅黑" panose="020B0503020204020204" pitchFamily="34" charset="-122"/>
                <a:sym typeface="微软雅黑" panose="020B0503020204020204" pitchFamily="34" charset="-122"/>
              </a:rPr>
              <a:t> 规格表</a:t>
            </a:r>
            <a:r>
              <a:rPr kumimoji="0" lang="zh-CN" altLang="en-US" sz="2400" kern="0" dirty="0">
                <a:solidFill>
                  <a:schemeClr val="tx1"/>
                </a:solidFill>
                <a:cs typeface="微软雅黑" panose="020B0503020204020204" pitchFamily="34" charset="-122"/>
                <a:sym typeface="微软雅黑" panose="020B0503020204020204" pitchFamily="34" charset="-122"/>
              </a:rPr>
              <a:t>：规格表是指导采购人员确定供应商和使供应商能准备报价所必需。 </a:t>
            </a:r>
          </a:p>
          <a:p>
            <a:pPr algn="just" eaLnBrk="1" hangingPunct="1">
              <a:lnSpc>
                <a:spcPct val="125000"/>
              </a:lnSpc>
              <a:spcBef>
                <a:spcPts val="0"/>
              </a:spcBef>
            </a:pPr>
            <a:r>
              <a:rPr kumimoji="0" lang="zh-CN" altLang="en-US" sz="2400" kern="0" dirty="0">
                <a:solidFill>
                  <a:srgbClr val="3333FF"/>
                </a:solidFill>
                <a:cs typeface="微软雅黑" panose="020B0503020204020204" pitchFamily="34" charset="-122"/>
                <a:sym typeface="微软雅黑" panose="020B0503020204020204" pitchFamily="34" charset="-122"/>
              </a:rPr>
              <a:t> 设备费用汇总表</a:t>
            </a:r>
            <a:r>
              <a:rPr kumimoji="0" lang="zh-CN" altLang="en-US" sz="2400" kern="0" dirty="0">
                <a:solidFill>
                  <a:schemeClr val="tx1"/>
                </a:solidFill>
                <a:cs typeface="微软雅黑" panose="020B0503020204020204" pitchFamily="34" charset="-122"/>
                <a:sym typeface="微软雅黑" panose="020B0503020204020204" pitchFamily="34" charset="-122"/>
              </a:rPr>
              <a:t>。 </a:t>
            </a:r>
          </a:p>
          <a:p>
            <a:pPr algn="just" eaLnBrk="1" hangingPunct="1">
              <a:lnSpc>
                <a:spcPct val="125000"/>
              </a:lnSpc>
              <a:spcBef>
                <a:spcPts val="0"/>
              </a:spcBef>
            </a:pPr>
            <a:r>
              <a:rPr kumimoji="0" lang="zh-CN" altLang="en-US" sz="2400" kern="0" dirty="0">
                <a:solidFill>
                  <a:srgbClr val="3333FF"/>
                </a:solidFill>
                <a:cs typeface="微软雅黑" panose="020B0503020204020204" pitchFamily="34" charset="-122"/>
                <a:sym typeface="微软雅黑" panose="020B0503020204020204" pitchFamily="34" charset="-122"/>
              </a:rPr>
              <a:t> 固定资本投资汇总表</a:t>
            </a:r>
            <a:r>
              <a:rPr kumimoji="0" lang="zh-CN" altLang="en-US" sz="2400" kern="0" dirty="0">
                <a:solidFill>
                  <a:schemeClr val="tx1"/>
                </a:solidFill>
                <a:cs typeface="微软雅黑" panose="020B0503020204020204" pitchFamily="34" charset="-122"/>
                <a:sym typeface="微软雅黑" panose="020B0503020204020204" pitchFamily="34" charset="-122"/>
              </a:rPr>
              <a:t>。</a:t>
            </a:r>
            <a:r>
              <a:rPr kumimoji="0" lang="zh-CN" altLang="en-US" sz="2400" kern="0" dirty="0">
                <a:sym typeface="微软雅黑" panose="020B0503020204020204" pitchFamily="34" charset="-122"/>
              </a:rPr>
              <a:t> </a:t>
            </a:r>
            <a:endParaRPr kumimoji="0" lang="zh-CN" altLang="en-US" sz="2000" kern="0" dirty="0">
              <a:sym typeface="微软雅黑" panose="020B0503020204020204" pitchFamily="34" charset="-122"/>
            </a:endParaRPr>
          </a:p>
        </p:txBody>
      </p:sp>
      <p:sp>
        <p:nvSpPr>
          <p:cNvPr id="3" name="Rectangle 2">
            <a:extLst>
              <a:ext uri="{FF2B5EF4-FFF2-40B4-BE49-F238E27FC236}">
                <a16:creationId xmlns:a16="http://schemas.microsoft.com/office/drawing/2014/main" id="{F808D938-3C12-4DBE-8A2E-7FF3D537320D}"/>
              </a:ext>
            </a:extLst>
          </p:cNvPr>
          <p:cNvSpPr/>
          <p:nvPr>
            <p:custDataLst>
              <p:tags r:id="rId1"/>
            </p:custDataLst>
          </p:nvPr>
        </p:nvSpPr>
        <p:spPr>
          <a:xfrm>
            <a:off x="0" y="116632"/>
            <a:ext cx="9144000" cy="645160"/>
          </a:xfrm>
          <a:prstGeom prst="rect">
            <a:avLst/>
          </a:prstGeom>
          <a:noFill/>
          <a:ln w="12700">
            <a:noFill/>
          </a:ln>
        </p:spPr>
        <p:txBody>
          <a:bodyPr wrap="square">
            <a:spAutoFit/>
          </a:bodyPr>
          <a:lstStyle/>
          <a:p>
            <a:pPr eaLnBrk="1" hangingPunct="1"/>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12.1  毕业设计报告</a:t>
            </a:r>
          </a:p>
        </p:txBody>
      </p:sp>
    </p:spTree>
    <p:extLst>
      <p:ext uri="{BB962C8B-B14F-4D97-AF65-F5344CB8AC3E}">
        <p14:creationId xmlns:p14="http://schemas.microsoft.com/office/powerpoint/2010/main" val="379082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p:cNvSpPr>
          <p:nvPr>
            <p:ph idx="1"/>
          </p:nvPr>
        </p:nvSpPr>
        <p:spPr>
          <a:xfrm>
            <a:off x="0" y="980729"/>
            <a:ext cx="9036495" cy="3600400"/>
          </a:xfrm>
        </p:spPr>
        <p:txBody>
          <a:bodyPr vert="horz" wrap="square" lIns="91440" tIns="45720" rIns="91440" bIns="45720" anchor="t" anchorCtr="0"/>
          <a:lstStyle/>
          <a:p>
            <a:pPr algn="just" eaLnBrk="1" hangingPunct="1">
              <a:lnSpc>
                <a:spcPct val="125000"/>
              </a:lnSpc>
              <a:spcBef>
                <a:spcPts val="0"/>
              </a:spcBef>
              <a:buFont typeface="Wingdings" panose="05000000000000000000" pitchFamily="2" charset="2"/>
              <a:buChar char="p"/>
            </a:pPr>
            <a:r>
              <a:rPr lang="zh-CN" altLang="en-US" b="1" dirty="0">
                <a:solidFill>
                  <a:srgbClr val="C00000"/>
                </a:solidFill>
                <a:cs typeface="微软雅黑" panose="020B0503020204020204" pitchFamily="34" charset="-122"/>
                <a:sym typeface="微软雅黑" panose="020B0503020204020204" pitchFamily="34" charset="-122"/>
              </a:rPr>
              <a:t> 书面报告</a:t>
            </a:r>
            <a:endParaRPr lang="en-US" altLang="zh-CN" b="1" dirty="0">
              <a:solidFill>
                <a:schemeClr val="tx1"/>
              </a:solidFill>
              <a:cs typeface="微软雅黑" panose="020B0503020204020204" pitchFamily="34" charset="-122"/>
              <a:sym typeface="微软雅黑" panose="020B0503020204020204" pitchFamily="34" charset="-122"/>
            </a:endParaRPr>
          </a:p>
          <a:p>
            <a:pPr marL="571500" indent="-571500" algn="just" eaLnBrk="1" latinLnBrk="0" hangingPunct="1">
              <a:lnSpc>
                <a:spcPct val="125000"/>
              </a:lnSpc>
              <a:spcBef>
                <a:spcPts val="0"/>
              </a:spcBef>
            </a:pPr>
            <a:r>
              <a:rPr lang="zh-CN" altLang="en-US" sz="2400" dirty="0">
                <a:solidFill>
                  <a:srgbClr val="3333FF"/>
                </a:solidFill>
                <a:sym typeface="微软雅黑" panose="020B0503020204020204" pitchFamily="34" charset="-122"/>
              </a:rPr>
              <a:t>其它重要考虑：</a:t>
            </a:r>
          </a:p>
          <a:p>
            <a:pPr lvl="1" algn="just" eaLnBrk="1" hangingPunct="1">
              <a:lnSpc>
                <a:spcPct val="125000"/>
              </a:lnSpc>
              <a:spcBef>
                <a:spcPts val="0"/>
              </a:spcBef>
              <a:buFont typeface="Wingdings" panose="05000000000000000000" pitchFamily="2" charset="2"/>
              <a:buChar char="Ø"/>
            </a:pPr>
            <a:r>
              <a:rPr lang="zh-CN" altLang="en-US" sz="2000" dirty="0">
                <a:solidFill>
                  <a:schemeClr val="tx1"/>
                </a:solidFill>
                <a:cs typeface="微软雅黑" panose="020B0503020204020204" pitchFamily="34" charset="-122"/>
                <a:sym typeface="微软雅黑" panose="020B0503020204020204" pitchFamily="34" charset="-122"/>
              </a:rPr>
              <a:t>环境问题和用于解决环境问题的方法；</a:t>
            </a:r>
            <a:endParaRPr lang="zh-CN" altLang="en-US" sz="2000" b="1" dirty="0">
              <a:solidFill>
                <a:schemeClr val="tx1"/>
              </a:solidFill>
              <a:cs typeface="微软雅黑" panose="020B0503020204020204" pitchFamily="34" charset="-122"/>
              <a:sym typeface="微软雅黑" panose="020B0503020204020204" pitchFamily="34" charset="-122"/>
            </a:endParaRPr>
          </a:p>
          <a:p>
            <a:pPr lvl="1" algn="just" eaLnBrk="1" hangingPunct="1">
              <a:lnSpc>
                <a:spcPct val="125000"/>
              </a:lnSpc>
              <a:spcBef>
                <a:spcPts val="0"/>
              </a:spcBef>
              <a:buFont typeface="Wingdings" panose="05000000000000000000" pitchFamily="2" charset="2"/>
              <a:buChar char="Ø"/>
            </a:pPr>
            <a:r>
              <a:rPr lang="zh-CN" altLang="en-US" sz="2000" dirty="0">
                <a:solidFill>
                  <a:schemeClr val="tx1"/>
                </a:solidFill>
                <a:cs typeface="微软雅黑" panose="020B0503020204020204" pitchFamily="34" charset="-122"/>
                <a:sym typeface="微软雅黑" panose="020B0503020204020204" pitchFamily="34" charset="-122"/>
              </a:rPr>
              <a:t>安全和健康的关注，包括</a:t>
            </a:r>
            <a:r>
              <a:rPr lang="en-US" altLang="zh-CN" sz="2000" dirty="0">
                <a:solidFill>
                  <a:schemeClr val="tx1"/>
                </a:solidFill>
                <a:cs typeface="微软雅黑" panose="020B0503020204020204" pitchFamily="34" charset="-122"/>
                <a:sym typeface="微软雅黑" panose="020B0503020204020204" pitchFamily="34" charset="-122"/>
              </a:rPr>
              <a:t>HAZOP</a:t>
            </a:r>
            <a:r>
              <a:rPr lang="zh-CN" altLang="en-US" sz="2000" dirty="0">
                <a:solidFill>
                  <a:schemeClr val="tx1"/>
                </a:solidFill>
                <a:cs typeface="微软雅黑" panose="020B0503020204020204" pitchFamily="34" charset="-122"/>
                <a:sym typeface="微软雅黑" panose="020B0503020204020204" pitchFamily="34" charset="-122"/>
              </a:rPr>
              <a:t>（危险和可操作性）研究和</a:t>
            </a:r>
            <a:r>
              <a:rPr lang="en-US" altLang="zh-CN" sz="2000" dirty="0">
                <a:solidFill>
                  <a:schemeClr val="tx1"/>
                </a:solidFill>
                <a:cs typeface="微软雅黑" panose="020B0503020204020204" pitchFamily="34" charset="-122"/>
                <a:sym typeface="微软雅黑" panose="020B0503020204020204" pitchFamily="34" charset="-122"/>
              </a:rPr>
              <a:t>HAZAN</a:t>
            </a:r>
            <a:r>
              <a:rPr lang="zh-CN" altLang="en-US" sz="2000" dirty="0">
                <a:solidFill>
                  <a:schemeClr val="tx1"/>
                </a:solidFill>
                <a:cs typeface="微软雅黑" panose="020B0503020204020204" pitchFamily="34" charset="-122"/>
                <a:sym typeface="微软雅黑" panose="020B0503020204020204" pitchFamily="34" charset="-122"/>
              </a:rPr>
              <a:t>（危险分析）；</a:t>
            </a:r>
            <a:endParaRPr lang="zh-CN" altLang="en-US" sz="2000" b="1" dirty="0">
              <a:solidFill>
                <a:schemeClr val="tx1"/>
              </a:solidFill>
              <a:cs typeface="微软雅黑" panose="020B0503020204020204" pitchFamily="34" charset="-122"/>
              <a:sym typeface="微软雅黑" panose="020B0503020204020204" pitchFamily="34" charset="-122"/>
            </a:endParaRPr>
          </a:p>
          <a:p>
            <a:pPr lvl="1" algn="just" eaLnBrk="1" hangingPunct="1">
              <a:lnSpc>
                <a:spcPct val="125000"/>
              </a:lnSpc>
              <a:spcBef>
                <a:spcPts val="0"/>
              </a:spcBef>
              <a:buFont typeface="Wingdings" panose="05000000000000000000" pitchFamily="2" charset="2"/>
              <a:buChar char="Ø"/>
            </a:pPr>
            <a:r>
              <a:rPr lang="zh-CN" altLang="en-US" sz="2000" dirty="0">
                <a:solidFill>
                  <a:schemeClr val="tx1"/>
                </a:solidFill>
                <a:cs typeface="微软雅黑" panose="020B0503020204020204" pitchFamily="34" charset="-122"/>
                <a:sym typeface="微软雅黑" panose="020B0503020204020204" pitchFamily="34" charset="-122"/>
              </a:rPr>
              <a:t>过程可控性和仪表，包括带控制点管道流程图（</a:t>
            </a:r>
            <a:r>
              <a:rPr lang="en-US" altLang="zh-CN" sz="2000" dirty="0">
                <a:solidFill>
                  <a:schemeClr val="tx1"/>
                </a:solidFill>
                <a:cs typeface="微软雅黑" panose="020B0503020204020204" pitchFamily="34" charset="-122"/>
                <a:sym typeface="微软雅黑" panose="020B0503020204020204" pitchFamily="34" charset="-122"/>
              </a:rPr>
              <a:t>P&amp;ID</a:t>
            </a:r>
            <a:r>
              <a:rPr lang="zh-CN" altLang="en-US" sz="2000" dirty="0">
                <a:solidFill>
                  <a:schemeClr val="tx1"/>
                </a:solidFill>
                <a:cs typeface="微软雅黑" panose="020B0503020204020204" pitchFamily="34" charset="-122"/>
                <a:sym typeface="微软雅黑" panose="020B0503020204020204" pitchFamily="34" charset="-122"/>
              </a:rPr>
              <a:t>）；</a:t>
            </a:r>
            <a:endParaRPr lang="zh-CN" altLang="en-US" sz="2000" b="1" dirty="0">
              <a:solidFill>
                <a:schemeClr val="tx1"/>
              </a:solidFill>
              <a:cs typeface="微软雅黑" panose="020B0503020204020204" pitchFamily="34" charset="-122"/>
              <a:sym typeface="微软雅黑" panose="020B0503020204020204" pitchFamily="34" charset="-122"/>
            </a:endParaRPr>
          </a:p>
          <a:p>
            <a:pPr lvl="1" algn="just" eaLnBrk="1" hangingPunct="1">
              <a:lnSpc>
                <a:spcPct val="125000"/>
              </a:lnSpc>
              <a:spcBef>
                <a:spcPts val="0"/>
              </a:spcBef>
              <a:buFont typeface="Wingdings" panose="05000000000000000000" pitchFamily="2" charset="2"/>
              <a:buChar char="Ø"/>
            </a:pPr>
            <a:r>
              <a:rPr lang="zh-CN" altLang="en-US" sz="2000" dirty="0">
                <a:solidFill>
                  <a:schemeClr val="tx1"/>
                </a:solidFill>
                <a:cs typeface="微软雅黑" panose="020B0503020204020204" pitchFamily="34" charset="-122"/>
                <a:sym typeface="微软雅黑" panose="020B0503020204020204" pitchFamily="34" charset="-122"/>
              </a:rPr>
              <a:t>开车，包括附加设备和费用；</a:t>
            </a:r>
            <a:endParaRPr lang="zh-CN" altLang="en-US" sz="2000" b="1" dirty="0">
              <a:solidFill>
                <a:schemeClr val="tx1"/>
              </a:solidFill>
              <a:cs typeface="微软雅黑" panose="020B0503020204020204" pitchFamily="34" charset="-122"/>
              <a:sym typeface="微软雅黑" panose="020B0503020204020204" pitchFamily="34" charset="-122"/>
            </a:endParaRPr>
          </a:p>
          <a:p>
            <a:pPr lvl="1" algn="just" eaLnBrk="1" hangingPunct="1">
              <a:lnSpc>
                <a:spcPct val="125000"/>
              </a:lnSpc>
              <a:spcBef>
                <a:spcPts val="0"/>
              </a:spcBef>
              <a:buFont typeface="Wingdings" panose="05000000000000000000" pitchFamily="2" charset="2"/>
              <a:buChar char="Ø"/>
            </a:pPr>
            <a:r>
              <a:rPr lang="zh-CN" altLang="en-US" sz="2000" dirty="0">
                <a:solidFill>
                  <a:schemeClr val="tx1"/>
                </a:solidFill>
                <a:cs typeface="微软雅黑" panose="020B0503020204020204" pitchFamily="34" charset="-122"/>
                <a:sym typeface="微软雅黑" panose="020B0503020204020204" pitchFamily="34" charset="-122"/>
              </a:rPr>
              <a:t>装置布置。</a:t>
            </a:r>
            <a:endParaRPr lang="zh-CN" altLang="en-US" sz="2000" b="1" dirty="0">
              <a:sym typeface="微软雅黑" panose="020B0503020204020204" pitchFamily="34" charset="-122"/>
            </a:endParaRPr>
          </a:p>
        </p:txBody>
      </p:sp>
      <p:sp>
        <p:nvSpPr>
          <p:cNvPr id="3" name="Rectangle 2">
            <a:extLst>
              <a:ext uri="{FF2B5EF4-FFF2-40B4-BE49-F238E27FC236}">
                <a16:creationId xmlns:a16="http://schemas.microsoft.com/office/drawing/2014/main" id="{55BE5781-6C82-4CDA-AD53-BB1E8A7371B1}"/>
              </a:ext>
            </a:extLst>
          </p:cNvPr>
          <p:cNvSpPr/>
          <p:nvPr>
            <p:custDataLst>
              <p:tags r:id="rId1"/>
            </p:custDataLst>
          </p:nvPr>
        </p:nvSpPr>
        <p:spPr>
          <a:xfrm>
            <a:off x="0" y="116632"/>
            <a:ext cx="9144000" cy="645160"/>
          </a:xfrm>
          <a:prstGeom prst="rect">
            <a:avLst/>
          </a:prstGeom>
          <a:noFill/>
          <a:ln w="12700">
            <a:noFill/>
          </a:ln>
        </p:spPr>
        <p:txBody>
          <a:bodyPr wrap="square">
            <a:spAutoFit/>
          </a:bodyPr>
          <a:lstStyle/>
          <a:p>
            <a:pPr eaLnBrk="1" hangingPunct="1"/>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12.1  毕业设计报告</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B417E76-389D-4DA3-AF76-00F57932459B}"/>
              </a:ext>
            </a:extLst>
          </p:cNvPr>
          <p:cNvSpPr txBox="1">
            <a:spLocks/>
          </p:cNvSpPr>
          <p:nvPr/>
        </p:nvSpPr>
        <p:spPr>
          <a:xfrm>
            <a:off x="0" y="980728"/>
            <a:ext cx="9036495" cy="5400599"/>
          </a:xfrm>
        </p:spPr>
        <p:txBody>
          <a:bodyPr vert="horz" wrap="square" lIns="91440" tIns="45720" rIns="91440" bIns="45720" anchor="t" anchorCtr="0"/>
          <a:lstStyle>
            <a:lvl1pPr marL="342900" indent="-342900" algn="l" rtl="0" eaLnBrk="0" fontAlgn="base" hangingPunct="0">
              <a:spcBef>
                <a:spcPct val="20000"/>
              </a:spcBef>
              <a:spcAft>
                <a:spcPct val="0"/>
              </a:spcAft>
              <a:buFont typeface="Wingdings" panose="05000000000000000000" pitchFamily="2" charset="2"/>
              <a:buChar char="l"/>
              <a:defRPr sz="3200" b="1">
                <a:solidFill>
                  <a:srgbClr val="0033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har char="»"/>
              <a:defRPr sz="3200" b="1">
                <a:solidFill>
                  <a:srgbClr val="003366"/>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6pPr>
            <a:lvl7pPr marL="29718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7pPr>
            <a:lvl8pPr marL="34290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8pPr>
            <a:lvl9pPr marL="3886200" indent="-228600" algn="l" rtl="0" eaLnBrk="1" fontAlgn="base" hangingPunct="1">
              <a:spcBef>
                <a:spcPct val="20000"/>
              </a:spcBef>
              <a:spcAft>
                <a:spcPct val="0"/>
              </a:spcAft>
              <a:buChar char="»"/>
              <a:defRPr sz="3200" b="1">
                <a:solidFill>
                  <a:srgbClr val="003366"/>
                </a:solidFill>
                <a:latin typeface="+mn-lt"/>
                <a:ea typeface="楷体_GB2312" pitchFamily="49" charset="-122"/>
              </a:defRPr>
            </a:lvl9pPr>
          </a:lstStyle>
          <a:p>
            <a:pPr algn="just" eaLnBrk="1" hangingPunct="1">
              <a:lnSpc>
                <a:spcPct val="125000"/>
              </a:lnSpc>
              <a:spcBef>
                <a:spcPts val="0"/>
              </a:spcBef>
              <a:buFont typeface="Wingdings" panose="05000000000000000000" pitchFamily="2" charset="2"/>
              <a:buChar char="p"/>
            </a:pPr>
            <a:r>
              <a:rPr kumimoji="0" lang="zh-CN" altLang="en-US" kern="0" dirty="0">
                <a:solidFill>
                  <a:srgbClr val="C00000"/>
                </a:solidFill>
                <a:cs typeface="微软雅黑" panose="020B0503020204020204" pitchFamily="34" charset="-122"/>
                <a:sym typeface="微软雅黑" panose="020B0503020204020204" pitchFamily="34" charset="-122"/>
              </a:rPr>
              <a:t> 书面报告</a:t>
            </a:r>
            <a:endParaRPr kumimoji="0" lang="en-US" altLang="zh-CN" kern="0" dirty="0">
              <a:solidFill>
                <a:schemeClr val="tx1"/>
              </a:solidFill>
              <a:cs typeface="微软雅黑" panose="020B0503020204020204" pitchFamily="34" charset="-122"/>
              <a:sym typeface="微软雅黑" panose="020B0503020204020204" pitchFamily="34" charset="-122"/>
            </a:endParaRPr>
          </a:p>
          <a:p>
            <a:pPr algn="just" eaLnBrk="1" latinLnBrk="0" hangingPunct="1">
              <a:lnSpc>
                <a:spcPct val="125000"/>
              </a:lnSpc>
              <a:spcBef>
                <a:spcPts val="0"/>
              </a:spcBef>
            </a:pPr>
            <a:r>
              <a:rPr lang="zh-CN" altLang="en-US" sz="2400" b="1" dirty="0">
                <a:solidFill>
                  <a:srgbClr val="3333FF"/>
                </a:solidFill>
                <a:cs typeface="微软雅黑" panose="020B0503020204020204" pitchFamily="34" charset="-122"/>
                <a:sym typeface="微软雅黑" panose="020B0503020204020204" pitchFamily="34" charset="-122"/>
              </a:rPr>
              <a:t>操作费用和经济分析</a:t>
            </a:r>
            <a:r>
              <a:rPr lang="zh-CN" altLang="en-US" sz="2400" b="1" dirty="0">
                <a:solidFill>
                  <a:schemeClr val="tx1"/>
                </a:solidFill>
                <a:cs typeface="微软雅黑" panose="020B0503020204020204" pitchFamily="34" charset="-122"/>
                <a:sym typeface="微软雅黑" panose="020B0503020204020204" pitchFamily="34" charset="-122"/>
              </a:rPr>
              <a:t>。</a:t>
            </a:r>
          </a:p>
          <a:p>
            <a:pPr algn="just" eaLnBrk="1" latinLnBrk="0" hangingPunct="1">
              <a:lnSpc>
                <a:spcPct val="125000"/>
              </a:lnSpc>
              <a:spcBef>
                <a:spcPts val="0"/>
              </a:spcBef>
            </a:pPr>
            <a:r>
              <a:rPr lang="zh-CN" altLang="en-US" sz="2400" b="1" dirty="0">
                <a:solidFill>
                  <a:srgbClr val="3333FF"/>
                </a:solidFill>
                <a:cs typeface="微软雅黑" panose="020B0503020204020204" pitchFamily="34" charset="-122"/>
                <a:sym typeface="微软雅黑" panose="020B0503020204020204" pitchFamily="34" charset="-122"/>
              </a:rPr>
              <a:t>结论和建议</a:t>
            </a:r>
            <a:r>
              <a:rPr lang="zh-CN" altLang="en-US" sz="2400" b="1" dirty="0">
                <a:solidFill>
                  <a:schemeClr val="tx1"/>
                </a:solidFill>
                <a:cs typeface="微软雅黑" panose="020B0503020204020204" pitchFamily="34" charset="-122"/>
                <a:sym typeface="微软雅黑" panose="020B0503020204020204" pitchFamily="34" charset="-122"/>
              </a:rPr>
              <a:t>。 </a:t>
            </a:r>
          </a:p>
          <a:p>
            <a:pPr algn="just" eaLnBrk="1" latinLnBrk="0" hangingPunct="1">
              <a:lnSpc>
                <a:spcPct val="125000"/>
              </a:lnSpc>
              <a:spcBef>
                <a:spcPts val="0"/>
              </a:spcBef>
            </a:pPr>
            <a:r>
              <a:rPr lang="zh-CN" altLang="en-US" sz="2400" b="1" dirty="0">
                <a:solidFill>
                  <a:srgbClr val="3333FF"/>
                </a:solidFill>
                <a:cs typeface="微软雅黑" panose="020B0503020204020204" pitchFamily="34" charset="-122"/>
                <a:sym typeface="微软雅黑" panose="020B0503020204020204" pitchFamily="34" charset="-122"/>
              </a:rPr>
              <a:t>致谢</a:t>
            </a:r>
            <a:r>
              <a:rPr lang="zh-CN" altLang="en-US" sz="2400" b="1" dirty="0">
                <a:solidFill>
                  <a:schemeClr val="tx1"/>
                </a:solidFill>
                <a:cs typeface="微软雅黑" panose="020B0503020204020204" pitchFamily="34" charset="-122"/>
                <a:sym typeface="微软雅黑" panose="020B0503020204020204" pitchFamily="34" charset="-122"/>
              </a:rPr>
              <a:t>：大多数设计团队都会从工业界的顾问、设备供应商、图书管理员、同学、教师及诸如此类的人员处获得相当多的帮助和建议。这一部分提供了对他们的贡献表示赞赏和感谢的机会。</a:t>
            </a:r>
          </a:p>
          <a:p>
            <a:pPr algn="just" eaLnBrk="1" latinLnBrk="0" hangingPunct="1">
              <a:lnSpc>
                <a:spcPct val="125000"/>
              </a:lnSpc>
              <a:spcBef>
                <a:spcPts val="0"/>
              </a:spcBef>
            </a:pPr>
            <a:r>
              <a:rPr lang="zh-CN" altLang="en-US" sz="2400" b="1" dirty="0">
                <a:solidFill>
                  <a:srgbClr val="3333FF"/>
                </a:solidFill>
                <a:cs typeface="微软雅黑" panose="020B0503020204020204" pitchFamily="34" charset="-122"/>
                <a:sym typeface="微软雅黑" panose="020B0503020204020204" pitchFamily="34" charset="-122"/>
              </a:rPr>
              <a:t>参考书目</a:t>
            </a:r>
            <a:r>
              <a:rPr lang="zh-CN" altLang="en-US" sz="2400" b="1" dirty="0">
                <a:solidFill>
                  <a:schemeClr val="tx1"/>
                </a:solidFill>
                <a:cs typeface="微软雅黑" panose="020B0503020204020204" pitchFamily="34" charset="-122"/>
                <a:sym typeface="微软雅黑" panose="020B0503020204020204" pitchFamily="34" charset="-122"/>
              </a:rPr>
              <a:t>：设计报告，包括附录中参考的所有专著应在这一部分中列出。建议以本书每章接近结尾处参考文献部分所用的格式列出参考书目。</a:t>
            </a:r>
          </a:p>
          <a:p>
            <a:pPr algn="just" eaLnBrk="1" latinLnBrk="0" hangingPunct="1">
              <a:lnSpc>
                <a:spcPct val="125000"/>
              </a:lnSpc>
              <a:spcBef>
                <a:spcPts val="0"/>
              </a:spcBef>
            </a:pPr>
            <a:r>
              <a:rPr lang="zh-CN" altLang="en-US" sz="2400" b="1" dirty="0">
                <a:solidFill>
                  <a:srgbClr val="3333FF"/>
                </a:solidFill>
                <a:cs typeface="微软雅黑" panose="020B0503020204020204" pitchFamily="34" charset="-122"/>
                <a:sym typeface="微软雅黑" panose="020B0503020204020204" pitchFamily="34" charset="-122"/>
              </a:rPr>
              <a:t>附录</a:t>
            </a:r>
            <a:r>
              <a:rPr lang="zh-CN" altLang="en-US" sz="2400" b="1" dirty="0">
                <a:solidFill>
                  <a:schemeClr val="tx1"/>
                </a:solidFill>
                <a:cs typeface="微软雅黑" panose="020B0503020204020204" pitchFamily="34" charset="-122"/>
                <a:sym typeface="微软雅黑" panose="020B0503020204020204" pitchFamily="34" charset="-122"/>
              </a:rPr>
              <a:t>。 </a:t>
            </a:r>
          </a:p>
        </p:txBody>
      </p:sp>
      <p:sp>
        <p:nvSpPr>
          <p:cNvPr id="3" name="Rectangle 2">
            <a:extLst>
              <a:ext uri="{FF2B5EF4-FFF2-40B4-BE49-F238E27FC236}">
                <a16:creationId xmlns:a16="http://schemas.microsoft.com/office/drawing/2014/main" id="{F7A041E7-1DF2-4B30-8074-EA749135364D}"/>
              </a:ext>
            </a:extLst>
          </p:cNvPr>
          <p:cNvSpPr/>
          <p:nvPr>
            <p:custDataLst>
              <p:tags r:id="rId1"/>
            </p:custDataLst>
          </p:nvPr>
        </p:nvSpPr>
        <p:spPr>
          <a:xfrm>
            <a:off x="0" y="116632"/>
            <a:ext cx="9144000" cy="645160"/>
          </a:xfrm>
          <a:prstGeom prst="rect">
            <a:avLst/>
          </a:prstGeom>
          <a:noFill/>
          <a:ln w="12700">
            <a:noFill/>
          </a:ln>
        </p:spPr>
        <p:txBody>
          <a:bodyPr wrap="square">
            <a:spAutoFit/>
          </a:bodyPr>
          <a:lstStyle/>
          <a:p>
            <a:pPr eaLnBrk="1" hangingPunct="1"/>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12.1  毕业设计报告</a:t>
            </a:r>
          </a:p>
        </p:txBody>
      </p:sp>
    </p:spTree>
    <p:extLst>
      <p:ext uri="{BB962C8B-B14F-4D97-AF65-F5344CB8AC3E}">
        <p14:creationId xmlns:p14="http://schemas.microsoft.com/office/powerpoint/2010/main" val="405452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p:cNvSpPr>
          <p:nvPr>
            <p:ph idx="1"/>
          </p:nvPr>
        </p:nvSpPr>
        <p:spPr>
          <a:xfrm>
            <a:off x="0" y="980728"/>
            <a:ext cx="9048115" cy="5760640"/>
          </a:xfrm>
        </p:spPr>
        <p:txBody>
          <a:bodyPr vert="horz" wrap="square" lIns="91440" tIns="45720" rIns="91440" bIns="45720" anchor="t" anchorCtr="0"/>
          <a:lstStyle/>
          <a:p>
            <a:pPr algn="just" eaLnBrk="1" hangingPunct="1">
              <a:lnSpc>
                <a:spcPct val="125000"/>
              </a:lnSpc>
              <a:spcBef>
                <a:spcPts val="0"/>
              </a:spcBef>
              <a:buFont typeface="Wingdings" panose="05000000000000000000" pitchFamily="2" charset="2"/>
              <a:buChar char="p"/>
            </a:pPr>
            <a:r>
              <a:rPr lang="zh-CN" altLang="en-US" dirty="0">
                <a:solidFill>
                  <a:srgbClr val="C00000"/>
                </a:solidFill>
                <a:sym typeface="微软雅黑" panose="020B0503020204020204" pitchFamily="34" charset="-122"/>
              </a:rPr>
              <a:t> </a:t>
            </a:r>
            <a:r>
              <a:rPr lang="zh-CN" altLang="en-US" b="1" dirty="0">
                <a:solidFill>
                  <a:srgbClr val="C00000"/>
                </a:solidFill>
                <a:sym typeface="微软雅黑" panose="020B0503020204020204" pitchFamily="34" charset="-122"/>
              </a:rPr>
              <a:t>设计的口头陈述</a:t>
            </a:r>
            <a:endParaRPr lang="en-US" altLang="zh-CN" b="1" dirty="0">
              <a:solidFill>
                <a:schemeClr val="tx1"/>
              </a:solidFill>
              <a:sym typeface="微软雅黑" panose="020B0503020204020204" pitchFamily="34" charset="-122"/>
            </a:endParaRPr>
          </a:p>
          <a:p>
            <a:pPr marL="0" indent="0" algn="just" eaLnBrk="1" latinLnBrk="0" hangingPunct="1">
              <a:lnSpc>
                <a:spcPct val="125000"/>
              </a:lnSpc>
              <a:spcBef>
                <a:spcPts val="0"/>
              </a:spcBef>
              <a:buNone/>
            </a:pPr>
            <a:r>
              <a:rPr lang="zh-CN" altLang="en-US" sz="2200" b="1" dirty="0">
                <a:solidFill>
                  <a:schemeClr val="tx1"/>
                </a:solidFill>
                <a:sym typeface="微软雅黑" panose="020B0503020204020204" pitchFamily="34" charset="-122"/>
              </a:rPr>
              <a:t>        由</a:t>
            </a:r>
            <a:r>
              <a:rPr lang="en-US" altLang="zh-CN" sz="2200" b="1" dirty="0">
                <a:solidFill>
                  <a:schemeClr val="tx1"/>
                </a:solidFill>
                <a:sym typeface="微软雅黑" panose="020B0503020204020204" pitchFamily="34" charset="-122"/>
              </a:rPr>
              <a:t>3</a:t>
            </a:r>
            <a:r>
              <a:rPr lang="zh-CN" altLang="en-US" sz="2200" b="1" dirty="0">
                <a:solidFill>
                  <a:schemeClr val="tx1"/>
                </a:solidFill>
                <a:sym typeface="微软雅黑" panose="020B0503020204020204" pitchFamily="34" charset="-122"/>
              </a:rPr>
              <a:t>～</a:t>
            </a:r>
            <a:r>
              <a:rPr lang="en-US" altLang="zh-CN" sz="2200" b="1" dirty="0">
                <a:solidFill>
                  <a:schemeClr val="tx1"/>
                </a:solidFill>
                <a:sym typeface="微软雅黑" panose="020B0503020204020204" pitchFamily="34" charset="-122"/>
              </a:rPr>
              <a:t>5</a:t>
            </a:r>
            <a:r>
              <a:rPr lang="zh-CN" altLang="en-US" sz="2200" b="1" dirty="0">
                <a:solidFill>
                  <a:schemeClr val="tx1"/>
                </a:solidFill>
                <a:sym typeface="微软雅黑" panose="020B0503020204020204" pitchFamily="34" charset="-122"/>
              </a:rPr>
              <a:t>个学生组成的设计小组所作的典型的口头陈述的时间安排为30  </a:t>
            </a:r>
            <a:r>
              <a:rPr lang="en-US" altLang="zh-CN" sz="2200" b="1" dirty="0">
                <a:solidFill>
                  <a:schemeClr val="tx1"/>
                </a:solidFill>
                <a:sym typeface="微软雅黑" panose="020B0503020204020204" pitchFamily="34" charset="-122"/>
              </a:rPr>
              <a:t>min</a:t>
            </a:r>
            <a:r>
              <a:rPr lang="zh-CN" altLang="en-US" sz="2200" b="1" dirty="0">
                <a:solidFill>
                  <a:schemeClr val="tx1"/>
                </a:solidFill>
                <a:sym typeface="微软雅黑" panose="020B0503020204020204" pitchFamily="34" charset="-122"/>
              </a:rPr>
              <a:t>陈述加10  </a:t>
            </a:r>
            <a:r>
              <a:rPr lang="en-US" altLang="zh-CN" sz="2200" b="1" dirty="0">
                <a:solidFill>
                  <a:schemeClr val="tx1"/>
                </a:solidFill>
                <a:sym typeface="微软雅黑" panose="020B0503020204020204" pitchFamily="34" charset="-122"/>
              </a:rPr>
              <a:t>min</a:t>
            </a:r>
            <a:r>
              <a:rPr lang="zh-CN" altLang="en-US" sz="2200" b="1" dirty="0">
                <a:solidFill>
                  <a:schemeClr val="tx1"/>
                </a:solidFill>
                <a:sym typeface="微软雅黑" panose="020B0503020204020204" pitchFamily="34" charset="-122"/>
              </a:rPr>
              <a:t>提问与讨论。陈述</a:t>
            </a:r>
            <a:r>
              <a:rPr lang="zh-CN" altLang="en-US" sz="2200" dirty="0">
                <a:solidFill>
                  <a:schemeClr val="tx1"/>
                </a:solidFill>
                <a:sym typeface="微软雅黑" panose="020B0503020204020204" pitchFamily="34" charset="-122"/>
              </a:rPr>
              <a:t>内容包括</a:t>
            </a:r>
            <a:r>
              <a:rPr lang="zh-CN" altLang="en-US" sz="2200" b="1" dirty="0">
                <a:solidFill>
                  <a:schemeClr val="tx1"/>
                </a:solidFill>
                <a:sym typeface="微软雅黑" panose="020B0503020204020204" pitchFamily="34" charset="-122"/>
              </a:rPr>
              <a:t>：</a:t>
            </a:r>
            <a:endParaRPr lang="en-US" altLang="zh-CN" sz="2200" b="1" dirty="0">
              <a:solidFill>
                <a:schemeClr val="tx1"/>
              </a:solidFill>
              <a:sym typeface="微软雅黑" panose="020B0503020204020204" pitchFamily="34" charset="-122"/>
            </a:endParaRPr>
          </a:p>
          <a:p>
            <a:pPr lvl="1" algn="just" eaLnBrk="1" hangingPunct="1">
              <a:lnSpc>
                <a:spcPct val="125000"/>
              </a:lnSpc>
              <a:spcBef>
                <a:spcPts val="0"/>
              </a:spcBef>
              <a:buFont typeface="Wingdings" panose="05000000000000000000" pitchFamily="2" charset="2"/>
              <a:buChar char="l"/>
            </a:pPr>
            <a:r>
              <a:rPr lang="zh-CN" altLang="en-US" sz="2200" b="1" dirty="0">
                <a:solidFill>
                  <a:schemeClr val="tx1"/>
                </a:solidFill>
                <a:sym typeface="微软雅黑" panose="020B0503020204020204" pitchFamily="34" charset="-122"/>
              </a:rPr>
              <a:t>设计问题的介绍；</a:t>
            </a:r>
            <a:endParaRPr lang="en-US" altLang="zh-CN" sz="2200" b="1" dirty="0">
              <a:solidFill>
                <a:schemeClr val="tx1"/>
              </a:solidFill>
              <a:sym typeface="微软雅黑" panose="020B0503020204020204" pitchFamily="34" charset="-122"/>
            </a:endParaRPr>
          </a:p>
          <a:p>
            <a:pPr lvl="1" algn="just" eaLnBrk="1" hangingPunct="1">
              <a:lnSpc>
                <a:spcPct val="125000"/>
              </a:lnSpc>
              <a:spcBef>
                <a:spcPts val="0"/>
              </a:spcBef>
              <a:buFont typeface="Wingdings" panose="05000000000000000000" pitchFamily="2" charset="2"/>
              <a:buChar char="l"/>
            </a:pPr>
            <a:r>
              <a:rPr lang="zh-CN" altLang="en-US" sz="2200" b="1" dirty="0">
                <a:solidFill>
                  <a:schemeClr val="tx1"/>
                </a:solidFill>
                <a:sym typeface="微软雅黑" panose="020B0503020204020204" pitchFamily="34" charset="-122"/>
              </a:rPr>
              <a:t>提供计划中的产品或过程的综述（重点是已被排除的候选方案）</a:t>
            </a:r>
            <a:r>
              <a:rPr lang="zh-CN" altLang="en-US" sz="2200" dirty="0">
                <a:solidFill>
                  <a:schemeClr val="tx1"/>
                </a:solidFill>
                <a:sym typeface="微软雅黑" panose="020B0503020204020204" pitchFamily="34" charset="-122"/>
              </a:rPr>
              <a:t>；</a:t>
            </a:r>
            <a:endParaRPr lang="en-US" altLang="zh-CN" sz="2200" b="1" dirty="0">
              <a:solidFill>
                <a:schemeClr val="tx1"/>
              </a:solidFill>
              <a:sym typeface="微软雅黑" panose="020B0503020204020204" pitchFamily="34" charset="-122"/>
            </a:endParaRPr>
          </a:p>
          <a:p>
            <a:pPr lvl="1" algn="just" eaLnBrk="1" hangingPunct="1">
              <a:lnSpc>
                <a:spcPct val="125000"/>
              </a:lnSpc>
              <a:spcBef>
                <a:spcPts val="0"/>
              </a:spcBef>
              <a:buFont typeface="Wingdings" panose="05000000000000000000" pitchFamily="2" charset="2"/>
              <a:buChar char="l"/>
            </a:pPr>
            <a:r>
              <a:rPr lang="zh-CN" altLang="en-US" sz="2200" b="1" dirty="0">
                <a:solidFill>
                  <a:schemeClr val="tx1"/>
                </a:solidFill>
                <a:sym typeface="微软雅黑" panose="020B0503020204020204" pitchFamily="34" charset="-122"/>
              </a:rPr>
              <a:t>讨论计划中的过程的各工段（重点是设计的长处）和计划中的产品的特征</a:t>
            </a:r>
            <a:r>
              <a:rPr lang="zh-CN" altLang="en-US" sz="2200" dirty="0">
                <a:solidFill>
                  <a:schemeClr val="tx1"/>
                </a:solidFill>
                <a:sym typeface="微软雅黑" panose="020B0503020204020204" pitchFamily="34" charset="-122"/>
              </a:rPr>
              <a:t>；</a:t>
            </a:r>
            <a:endParaRPr lang="en-US" altLang="zh-CN" sz="2200" b="1" dirty="0">
              <a:solidFill>
                <a:schemeClr val="tx1"/>
              </a:solidFill>
              <a:sym typeface="微软雅黑" panose="020B0503020204020204" pitchFamily="34" charset="-122"/>
            </a:endParaRPr>
          </a:p>
          <a:p>
            <a:pPr lvl="1" algn="just" eaLnBrk="1" hangingPunct="1">
              <a:lnSpc>
                <a:spcPct val="125000"/>
              </a:lnSpc>
              <a:spcBef>
                <a:spcPts val="0"/>
              </a:spcBef>
              <a:buFont typeface="Wingdings" panose="05000000000000000000" pitchFamily="2" charset="2"/>
              <a:buChar char="l"/>
            </a:pPr>
            <a:r>
              <a:rPr lang="zh-CN" altLang="en-US" sz="2200" b="1" dirty="0">
                <a:solidFill>
                  <a:schemeClr val="tx1"/>
                </a:solidFill>
                <a:sym typeface="微软雅黑" panose="020B0503020204020204" pitchFamily="34" charset="-122"/>
              </a:rPr>
              <a:t>陈述经济分析的结果</a:t>
            </a:r>
            <a:r>
              <a:rPr lang="zh-CN" altLang="en-US" sz="2200" dirty="0">
                <a:solidFill>
                  <a:schemeClr val="tx1"/>
                </a:solidFill>
                <a:sym typeface="微软雅黑" panose="020B0503020204020204" pitchFamily="34" charset="-122"/>
              </a:rPr>
              <a:t>；</a:t>
            </a:r>
            <a:endParaRPr lang="en-US" altLang="zh-CN" sz="2200" b="1" dirty="0">
              <a:solidFill>
                <a:schemeClr val="tx1"/>
              </a:solidFill>
              <a:sym typeface="微软雅黑" panose="020B0503020204020204" pitchFamily="34" charset="-122"/>
            </a:endParaRPr>
          </a:p>
          <a:p>
            <a:pPr lvl="1" algn="just" eaLnBrk="1" hangingPunct="1">
              <a:lnSpc>
                <a:spcPct val="125000"/>
              </a:lnSpc>
              <a:spcBef>
                <a:spcPts val="0"/>
              </a:spcBef>
              <a:buFont typeface="Wingdings" panose="05000000000000000000" pitchFamily="2" charset="2"/>
              <a:buChar char="l"/>
            </a:pPr>
            <a:r>
              <a:rPr lang="zh-CN" altLang="en-US" sz="2200" b="1" dirty="0">
                <a:solidFill>
                  <a:schemeClr val="tx1"/>
                </a:solidFill>
                <a:sym typeface="微软雅黑" panose="020B0503020204020204" pitchFamily="34" charset="-122"/>
              </a:rPr>
              <a:t>讨论其它考虑</a:t>
            </a:r>
            <a:r>
              <a:rPr lang="zh-CN" altLang="en-US" sz="2200" dirty="0">
                <a:solidFill>
                  <a:schemeClr val="tx1"/>
                </a:solidFill>
                <a:sym typeface="微软雅黑" panose="020B0503020204020204" pitchFamily="34" charset="-122"/>
              </a:rPr>
              <a:t>；</a:t>
            </a:r>
            <a:endParaRPr lang="en-US" altLang="zh-CN" sz="2200" b="1" dirty="0">
              <a:solidFill>
                <a:schemeClr val="tx1"/>
              </a:solidFill>
              <a:sym typeface="微软雅黑" panose="020B0503020204020204" pitchFamily="34" charset="-122"/>
            </a:endParaRPr>
          </a:p>
          <a:p>
            <a:pPr lvl="1" algn="just" eaLnBrk="1" hangingPunct="1">
              <a:lnSpc>
                <a:spcPct val="125000"/>
              </a:lnSpc>
              <a:spcBef>
                <a:spcPts val="0"/>
              </a:spcBef>
              <a:buFont typeface="Wingdings" panose="05000000000000000000" pitchFamily="2" charset="2"/>
              <a:buChar char="l"/>
            </a:pPr>
            <a:r>
              <a:rPr lang="zh-CN" altLang="en-US" sz="2200" b="1" dirty="0">
                <a:solidFill>
                  <a:schemeClr val="tx1"/>
                </a:solidFill>
                <a:sym typeface="微软雅黑" panose="020B0503020204020204" pitchFamily="34" charset="-122"/>
              </a:rPr>
              <a:t>对设计进行总结并提出建议。</a:t>
            </a:r>
          </a:p>
          <a:p>
            <a:pPr marL="0" indent="0" algn="just" eaLnBrk="1" latinLnBrk="0" hangingPunct="1">
              <a:lnSpc>
                <a:spcPct val="125000"/>
              </a:lnSpc>
              <a:spcBef>
                <a:spcPts val="0"/>
              </a:spcBef>
              <a:buNone/>
            </a:pPr>
            <a:r>
              <a:rPr lang="zh-CN" altLang="en-US" sz="2200" b="1" dirty="0">
                <a:solidFill>
                  <a:schemeClr val="tx1"/>
                </a:solidFill>
                <a:sym typeface="微软雅黑" panose="020B0503020204020204" pitchFamily="34" charset="-122"/>
              </a:rPr>
              <a:t>        每个学生讲10 </a:t>
            </a:r>
            <a:r>
              <a:rPr lang="en-US" altLang="zh-CN" sz="2200" b="1" dirty="0">
                <a:solidFill>
                  <a:schemeClr val="tx1"/>
                </a:solidFill>
                <a:sym typeface="微软雅黑" panose="020B0503020204020204" pitchFamily="34" charset="-122"/>
              </a:rPr>
              <a:t>min</a:t>
            </a:r>
            <a:r>
              <a:rPr lang="zh-CN" altLang="en-US" sz="2200" b="1" dirty="0">
                <a:solidFill>
                  <a:schemeClr val="tx1"/>
                </a:solidFill>
                <a:sym typeface="微软雅黑" panose="020B0503020204020204" pitchFamily="34" charset="-122"/>
              </a:rPr>
              <a:t>，虽然陈述分为多达六、七个段落，设计小组的每个成员讲述设计中最熟悉的部分。</a:t>
            </a:r>
          </a:p>
        </p:txBody>
      </p:sp>
      <p:sp>
        <p:nvSpPr>
          <p:cNvPr id="4" name="Rectangle 2">
            <a:extLst>
              <a:ext uri="{FF2B5EF4-FFF2-40B4-BE49-F238E27FC236}">
                <a16:creationId xmlns:a16="http://schemas.microsoft.com/office/drawing/2014/main" id="{66E71D4D-D673-4F3E-8EF9-92F3A9DCF611}"/>
              </a:ext>
            </a:extLst>
          </p:cNvPr>
          <p:cNvSpPr/>
          <p:nvPr>
            <p:custDataLst>
              <p:tags r:id="rId1"/>
            </p:custDataLst>
          </p:nvPr>
        </p:nvSpPr>
        <p:spPr>
          <a:xfrm>
            <a:off x="0" y="116632"/>
            <a:ext cx="9144000" cy="645160"/>
          </a:xfrm>
          <a:prstGeom prst="rect">
            <a:avLst/>
          </a:prstGeom>
          <a:noFill/>
          <a:ln w="12700">
            <a:noFill/>
          </a:ln>
        </p:spPr>
        <p:txBody>
          <a:bodyPr wrap="square">
            <a:spAutoFit/>
          </a:bodyPr>
          <a:lstStyle/>
          <a:p>
            <a:pPr eaLnBrk="1" hangingPunct="1"/>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12.1  毕业设计报告</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10BC30A-FC1F-4FD9-94DA-72FAD5F6C0DF}"/>
              </a:ext>
            </a:extLst>
          </p:cNvPr>
          <p:cNvSpPr/>
          <p:nvPr>
            <p:custDataLst>
              <p:tags r:id="rId1"/>
            </p:custDataLst>
          </p:nvPr>
        </p:nvSpPr>
        <p:spPr>
          <a:xfrm>
            <a:off x="0" y="116632"/>
            <a:ext cx="9144000" cy="645160"/>
          </a:xfrm>
          <a:prstGeom prst="rect">
            <a:avLst/>
          </a:prstGeom>
          <a:noFill/>
          <a:ln w="12700">
            <a:noFill/>
          </a:ln>
        </p:spPr>
        <p:txBody>
          <a:bodyPr wrap="square">
            <a:spAutoFit/>
          </a:bodyPr>
          <a:lstStyle/>
          <a:p>
            <a:pPr eaLnBrk="1" hangingPunct="1"/>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12.</a:t>
            </a:r>
            <a:r>
              <a:rPr lang="en-US"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a:t>
            </a:r>
            <a:r>
              <a:rPr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3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设计说明书：</a:t>
            </a: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初步设计阶段</a:t>
            </a:r>
            <a:endParaRPr sz="36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418F0E0B-8C81-4712-B4CF-C80C96F2FC97}"/>
              </a:ext>
            </a:extLst>
          </p:cNvPr>
          <p:cNvSpPr txBox="1"/>
          <p:nvPr/>
        </p:nvSpPr>
        <p:spPr>
          <a:xfrm>
            <a:off x="0" y="980728"/>
            <a:ext cx="9036496" cy="4820679"/>
          </a:xfrm>
          <a:prstGeom prst="rect">
            <a:avLst/>
          </a:prstGeom>
          <a:noFill/>
        </p:spPr>
        <p:txBody>
          <a:bodyPr wrap="square" rtlCol="0">
            <a:spAutoFit/>
          </a:bodyPr>
          <a:lstStyle/>
          <a:p>
            <a:pPr marL="457200" indent="-457200" algn="just">
              <a:lnSpc>
                <a:spcPct val="125000"/>
              </a:lnSpc>
              <a:buFont typeface="Wingdings" panose="05000000000000000000" pitchFamily="2" charset="2"/>
              <a:buChar char="p"/>
            </a:pPr>
            <a:r>
              <a:rPr lang="zh-CN" altLang="en-US"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设计说明书的编制内容概述</a:t>
            </a:r>
            <a:endParaRPr lang="en-US" altLang="zh-CN" sz="3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a:lnSpc>
                <a:spcPct val="125000"/>
              </a:lnSpc>
              <a:buFont typeface="+mj-lt"/>
              <a:buAutoNum type="arabicPeriod"/>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设计原则</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设计依据</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车间概况</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生产规模方法</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流程特点</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800100" lvl="1" indent="-342900" algn="just">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主要设备的选型与选材原则和主要技术方案、技术资料等。</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457200" indent="-457200" algn="just" latinLnBrk="0">
              <a:lnSpc>
                <a:spcPct val="125000"/>
              </a:lnSpc>
              <a:spcBef>
                <a:spcPts val="0"/>
              </a:spcBef>
              <a:buFont typeface="+mj-lt"/>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产品、原料、辅助原料及中间产品主要技术规格</a:t>
            </a:r>
          </a:p>
          <a:p>
            <a:pPr marL="457200" indent="-457200" algn="just" latinLnBrk="0">
              <a:lnSpc>
                <a:spcPct val="125000"/>
              </a:lnSpc>
              <a:spcBef>
                <a:spcPts val="0"/>
              </a:spcBef>
              <a:buFont typeface="+mj-lt"/>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生产流程简述</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457200" indent="-457200" algn="just" latinLnBrk="0">
              <a:lnSpc>
                <a:spcPct val="125000"/>
              </a:lnSpc>
              <a:spcBef>
                <a:spcPts val="0"/>
              </a:spcBef>
              <a:buFont typeface="+mj-lt"/>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物料衡算和能量衡算结果及说明</a:t>
            </a:r>
            <a:endParaRPr lang="zh-CN" altLang="en-US"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02a36f2-3a4a-4c78-a08a-1ad3d848384b"/>
  <p:tag name="COMMONDATA" val="eyJoZGlkIjoiZjFlMzg1MTZlOWQ0ZThhMGVkZDA2MzNlMjAwY2IyOD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Theme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1130</Words>
  <Application>Microsoft Office PowerPoint</Application>
  <PresentationFormat>全屏显示(4:3)</PresentationFormat>
  <Paragraphs>114</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微软雅黑</vt:lpstr>
      <vt:lpstr>Arial</vt:lpstr>
      <vt:lpstr>Times New Roman</vt:lpstr>
      <vt:lpstr>Wingdings</vt:lpstr>
      <vt:lpstr>Theme1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化工过程分析与开发</dc:title>
  <dc:creator>pqyuan</dc:creator>
  <cp:lastModifiedBy>Yuan Pei-Qing</cp:lastModifiedBy>
  <cp:revision>951</cp:revision>
  <dcterms:created xsi:type="dcterms:W3CDTF">2000-06-20T12:20:00Z</dcterms:created>
  <dcterms:modified xsi:type="dcterms:W3CDTF">2023-02-12T09:15:38Z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357D003CAE634C11AE21A67BAA89B83A</vt:lpwstr>
  </property>
  <property fmtid="{D5CDD505-2E9C-101B-9397-08002B2CF9AE}" pid="3" name="KSOProductBuildVer">
    <vt:lpwstr>2052-11.1.0.13703</vt:lpwstr>
  </property>
</Properties>
</file>