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handoutMasterIdLst>
    <p:handoutMasterId r:id="rId88"/>
  </p:handoutMasterIdLst>
  <p:sldIdLst>
    <p:sldId id="891" r:id="rId2"/>
    <p:sldId id="892" r:id="rId3"/>
    <p:sldId id="744" r:id="rId4"/>
    <p:sldId id="893" r:id="rId5"/>
    <p:sldId id="745" r:id="rId6"/>
    <p:sldId id="895" r:id="rId7"/>
    <p:sldId id="894" r:id="rId8"/>
    <p:sldId id="896" r:id="rId9"/>
    <p:sldId id="749" r:id="rId10"/>
    <p:sldId id="750" r:id="rId11"/>
    <p:sldId id="752" r:id="rId12"/>
    <p:sldId id="753" r:id="rId13"/>
    <p:sldId id="754" r:id="rId14"/>
    <p:sldId id="755" r:id="rId15"/>
    <p:sldId id="756" r:id="rId16"/>
    <p:sldId id="897" r:id="rId17"/>
    <p:sldId id="898" r:id="rId18"/>
    <p:sldId id="899" r:id="rId19"/>
    <p:sldId id="900" r:id="rId20"/>
    <p:sldId id="759" r:id="rId21"/>
    <p:sldId id="901" r:id="rId22"/>
    <p:sldId id="902" r:id="rId23"/>
    <p:sldId id="903" r:id="rId24"/>
    <p:sldId id="762" r:id="rId25"/>
    <p:sldId id="905" r:id="rId26"/>
    <p:sldId id="907" r:id="rId27"/>
    <p:sldId id="906" r:id="rId28"/>
    <p:sldId id="766" r:id="rId29"/>
    <p:sldId id="767" r:id="rId30"/>
    <p:sldId id="768" r:id="rId31"/>
    <p:sldId id="769" r:id="rId32"/>
    <p:sldId id="783" r:id="rId33"/>
    <p:sldId id="908" r:id="rId34"/>
    <p:sldId id="909" r:id="rId35"/>
    <p:sldId id="910" r:id="rId36"/>
    <p:sldId id="911" r:id="rId37"/>
    <p:sldId id="912" r:id="rId38"/>
    <p:sldId id="913" r:id="rId39"/>
    <p:sldId id="914" r:id="rId40"/>
    <p:sldId id="915" r:id="rId41"/>
    <p:sldId id="916" r:id="rId42"/>
    <p:sldId id="917" r:id="rId43"/>
    <p:sldId id="918" r:id="rId44"/>
    <p:sldId id="919" r:id="rId45"/>
    <p:sldId id="920" r:id="rId46"/>
    <p:sldId id="921" r:id="rId47"/>
    <p:sldId id="922" r:id="rId48"/>
    <p:sldId id="923" r:id="rId49"/>
    <p:sldId id="924" r:id="rId50"/>
    <p:sldId id="925" r:id="rId51"/>
    <p:sldId id="926" r:id="rId52"/>
    <p:sldId id="927" r:id="rId53"/>
    <p:sldId id="928" r:id="rId54"/>
    <p:sldId id="929" r:id="rId55"/>
    <p:sldId id="930" r:id="rId56"/>
    <p:sldId id="931" r:id="rId57"/>
    <p:sldId id="932" r:id="rId58"/>
    <p:sldId id="933" r:id="rId59"/>
    <p:sldId id="934" r:id="rId60"/>
    <p:sldId id="935" r:id="rId61"/>
    <p:sldId id="936" r:id="rId62"/>
    <p:sldId id="937" r:id="rId63"/>
    <p:sldId id="938" r:id="rId64"/>
    <p:sldId id="939" r:id="rId65"/>
    <p:sldId id="940" r:id="rId66"/>
    <p:sldId id="941" r:id="rId67"/>
    <p:sldId id="942" r:id="rId68"/>
    <p:sldId id="943" r:id="rId69"/>
    <p:sldId id="944" r:id="rId70"/>
    <p:sldId id="945" r:id="rId71"/>
    <p:sldId id="946" r:id="rId72"/>
    <p:sldId id="947" r:id="rId73"/>
    <p:sldId id="948" r:id="rId74"/>
    <p:sldId id="949" r:id="rId75"/>
    <p:sldId id="950" r:id="rId76"/>
    <p:sldId id="951" r:id="rId77"/>
    <p:sldId id="828" r:id="rId78"/>
    <p:sldId id="829" r:id="rId79"/>
    <p:sldId id="830" r:id="rId80"/>
    <p:sldId id="831" r:id="rId81"/>
    <p:sldId id="832" r:id="rId82"/>
    <p:sldId id="833" r:id="rId83"/>
    <p:sldId id="834" r:id="rId84"/>
    <p:sldId id="952" r:id="rId85"/>
    <p:sldId id="838" r:id="rId86"/>
  </p:sldIdLst>
  <p:sldSz cx="9144000" cy="6858000" type="screen4x3"/>
  <p:notesSz cx="6858000" cy="9144000"/>
  <p:custDataLst>
    <p:tags r:id="rId89"/>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2727FF"/>
    <a:srgbClr val="FFFF00"/>
    <a:srgbClr val="0033CC"/>
    <a:srgbClr val="CC0000"/>
    <a:srgbClr val="B29BFB"/>
    <a:srgbClr val="CC3300"/>
    <a:srgbClr val="FF9900"/>
    <a:srgbClr val="FF99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0" autoAdjust="0"/>
    <p:restoredTop sz="88228" autoAdjust="0"/>
  </p:normalViewPr>
  <p:slideViewPr>
    <p:cSldViewPr showGuides="1">
      <p:cViewPr varScale="1">
        <p:scale>
          <a:sx n="96" d="100"/>
          <a:sy n="96" d="100"/>
        </p:scale>
        <p:origin x="1674" y="78"/>
      </p:cViewPr>
      <p:guideLst>
        <p:guide orient="horz" pos="2205"/>
        <p:guide pos="29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vl1pPr>
          </a:lstStyle>
          <a:p>
            <a:pPr>
              <a:defRPr/>
            </a:pPr>
            <a:r>
              <a:rPr lang="en-US" altLang="zh-CN" dirty="0" err="1">
                <a:latin typeface="微软雅黑" panose="020B0503020204020204" pitchFamily="34" charset="-122"/>
                <a:ea typeface="微软雅黑" panose="020B0503020204020204" pitchFamily="34" charset="-122"/>
              </a:rPr>
              <a:t>第一章</a:t>
            </a:r>
            <a:endParaRPr lang="en-US" altLang="zh-CN" dirty="0">
              <a:latin typeface="微软雅黑" panose="020B0503020204020204" pitchFamily="34" charset="-122"/>
              <a:ea typeface="微软雅黑" panose="020B0503020204020204" pitchFamily="34" charset="-122"/>
            </a:endParaRPr>
          </a:p>
        </p:txBody>
      </p:sp>
      <p:sp>
        <p:nvSpPr>
          <p:cNvPr id="3174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174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vl1pPr>
          </a:lstStyle>
          <a:p>
            <a:pPr>
              <a:defRPr/>
            </a:pPr>
            <a:fld id="{0AD419B9-3304-48FD-94A9-128E91BAF552}" type="slidenum">
              <a:rPr lang="en-US" altLang="zh-CN">
                <a:latin typeface="微软雅黑" panose="020B0503020204020204" pitchFamily="34" charset="-122"/>
                <a:ea typeface="微软雅黑" panose="020B0503020204020204" pitchFamily="34" charset="-122"/>
              </a:rPr>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atin typeface="微软雅黑" panose="020B0503020204020204" pitchFamily="34" charset="-122"/>
                <a:ea typeface="微软雅黑" panose="020B0503020204020204" pitchFamily="34" charset="-122"/>
              </a:defRPr>
            </a:lvl1pPr>
          </a:lstStyle>
          <a:p>
            <a:pPr>
              <a:defRPr/>
            </a:pPr>
            <a:r>
              <a:rPr lang="en-US" altLang="zh-CN" dirty="0" err="1"/>
              <a:t>第一章</a:t>
            </a:r>
            <a:endParaRPr lang="en-US" altLang="zh-CN" dirty="0"/>
          </a:p>
        </p:txBody>
      </p:sp>
      <p:sp>
        <p:nvSpPr>
          <p:cNvPr id="296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atin typeface="微软雅黑" panose="020B0503020204020204" pitchFamily="34" charset="-122"/>
                <a:ea typeface="微软雅黑" panose="020B0503020204020204" pitchFamily="34" charset="-122"/>
              </a:defRPr>
            </a:lvl1pPr>
          </a:lstStyle>
          <a:p>
            <a:pPr>
              <a:defRPr/>
            </a:pPr>
            <a:fld id="{33689FAF-3EDD-4ED4-900C-E47A10E7CFD8}"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dirty="0" err="1"/>
              <a:t>第一章</a:t>
            </a:r>
            <a:endParaRPr lang="en-US" altLang="zh-CN" dirty="0"/>
          </a:p>
        </p:txBody>
      </p:sp>
      <p:sp>
        <p:nvSpPr>
          <p:cNvPr id="5" name="灯片编号占位符 4"/>
          <p:cNvSpPr>
            <a:spLocks noGrp="1"/>
          </p:cNvSpPr>
          <p:nvPr>
            <p:ph type="sldNum" sz="quarter" idx="5"/>
          </p:nvPr>
        </p:nvSpPr>
        <p:spPr/>
        <p:txBody>
          <a:bodyPr/>
          <a:lstStyle/>
          <a:p>
            <a:pPr>
              <a:defRPr/>
            </a:pPr>
            <a:fld id="{33689FAF-3EDD-4ED4-900C-E47A10E7CFD8}" type="slidenum">
              <a:rPr lang="en-US" altLang="zh-CN" smtClean="0"/>
              <a:t>78</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283075" y="333375"/>
            <a:ext cx="43926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defRPr/>
            </a:pPr>
            <a:r>
              <a:rPr lang="zh-CN" altLang="en-US" sz="1600" dirty="0">
                <a:solidFill>
                  <a:schemeClr val="bg2"/>
                </a:solidFill>
                <a:latin typeface="微软雅黑" panose="020B0503020204020204" pitchFamily="34" charset="-122"/>
                <a:ea typeface="微软雅黑" panose="020B0503020204020204" pitchFamily="34" charset="-122"/>
              </a:rPr>
              <a:t>华东理工大学</a:t>
            </a:r>
          </a:p>
          <a:p>
            <a:pPr algn="r" eaLnBrk="1" hangingPunct="1">
              <a:spcBef>
                <a:spcPct val="50000"/>
              </a:spcBef>
              <a:defRPr/>
            </a:pPr>
            <a:r>
              <a:rPr lang="en-US" altLang="zh-CN" sz="1000" dirty="0">
                <a:solidFill>
                  <a:schemeClr val="bg2"/>
                </a:solidFill>
                <a:latin typeface="微软雅黑" panose="020B0503020204020204" pitchFamily="34" charset="-122"/>
                <a:ea typeface="微软雅黑" panose="020B0503020204020204" pitchFamily="34" charset="-122"/>
              </a:rPr>
              <a:t>East China University of Science And Technology</a:t>
            </a:r>
          </a:p>
        </p:txBody>
      </p:sp>
      <p:sp>
        <p:nvSpPr>
          <p:cNvPr id="5122" name="Rectangle 2"/>
          <p:cNvSpPr>
            <a:spLocks noGrp="1" noChangeArrowheads="1"/>
          </p:cNvSpPr>
          <p:nvPr>
            <p:ph type="ctrTitle"/>
          </p:nvPr>
        </p:nvSpPr>
        <p:spPr>
          <a:xfrm>
            <a:off x="1908175" y="1916113"/>
            <a:ext cx="6840538" cy="1684337"/>
          </a:xfrm>
        </p:spPr>
        <p:txBody>
          <a:bodyPr/>
          <a:lstStyle>
            <a:lvl1pPr>
              <a:defRPr>
                <a:solidFill>
                  <a:srgbClr val="CC0000"/>
                </a:solidFill>
                <a:ea typeface="微软雅黑" panose="020B0503020204020204" pitchFamily="34" charset="-122"/>
              </a:defRPr>
            </a:lvl1pPr>
          </a:lstStyle>
          <a:p>
            <a:r>
              <a:rPr lang="en-US" altLang="zh-CN" dirty="0"/>
              <a:t>Click to edit Master title style</a:t>
            </a:r>
            <a:endParaRPr lang="zh-CN" altLang="en-US" dirty="0"/>
          </a:p>
        </p:txBody>
      </p:sp>
      <p:sp>
        <p:nvSpPr>
          <p:cNvPr id="5123" name="Rectangle 3"/>
          <p:cNvSpPr>
            <a:spLocks noGrp="1" noChangeArrowheads="1"/>
          </p:cNvSpPr>
          <p:nvPr>
            <p:ph type="subTitle" idx="1"/>
          </p:nvPr>
        </p:nvSpPr>
        <p:spPr>
          <a:xfrm>
            <a:off x="2916238" y="4652963"/>
            <a:ext cx="5616575" cy="647700"/>
          </a:xfrm>
        </p:spPr>
        <p:txBody>
          <a:bodyPr/>
          <a:lstStyle>
            <a:lvl1pPr marL="0" indent="0" algn="ctr">
              <a:buFont typeface="Wingdings" panose="05000000000000000000" pitchFamily="2" charset="2"/>
              <a:buNone/>
              <a:defRPr sz="2800">
                <a:ea typeface="微软雅黑" panose="020B0503020204020204" pitchFamily="34" charset="-122"/>
              </a:defRPr>
            </a:lvl1pPr>
          </a:lstStyle>
          <a:p>
            <a:r>
              <a:rPr lang="en-US" altLang="zh-CN"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3888" y="274638"/>
            <a:ext cx="1712912" cy="603408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835150" y="274638"/>
            <a:ext cx="4986338" cy="603408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7092280" y="98891"/>
            <a:ext cx="1296144"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顾雄毅；李瑞江</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袁佩青；沈荣春</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杨座国；张文里</a:t>
            </a:r>
          </a:p>
        </p:txBody>
      </p:sp>
      <p:cxnSp>
        <p:nvCxnSpPr>
          <p:cNvPr id="4" name="直接连接符 3"/>
          <p:cNvCxnSpPr/>
          <p:nvPr userDrawn="1"/>
        </p:nvCxnSpPr>
        <p:spPr>
          <a:xfrm>
            <a:off x="0" y="908720"/>
            <a:ext cx="91440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0" y="980728"/>
            <a:ext cx="9144000" cy="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pic>
        <p:nvPicPr>
          <p:cNvPr id="6"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7963" y="21269"/>
            <a:ext cx="864096" cy="8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5150"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337175"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35150" y="274638"/>
            <a:ext cx="6851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1835150" y="1600200"/>
            <a:ext cx="68516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26" Type="http://schemas.openxmlformats.org/officeDocument/2006/relationships/tags" Target="../tags/tag105.xml"/><Relationship Id="rId3" Type="http://schemas.openxmlformats.org/officeDocument/2006/relationships/tags" Target="../tags/tag82.xml"/><Relationship Id="rId21" Type="http://schemas.openxmlformats.org/officeDocument/2006/relationships/tags" Target="../tags/tag100.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tags" Target="../tags/tag104.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29" Type="http://schemas.openxmlformats.org/officeDocument/2006/relationships/tags" Target="../tags/tag108.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tags" Target="../tags/tag103.xml"/><Relationship Id="rId32" Type="http://schemas.openxmlformats.org/officeDocument/2006/relationships/slideLayout" Target="../slideLayouts/slideLayout2.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28" Type="http://schemas.openxmlformats.org/officeDocument/2006/relationships/tags" Target="../tags/tag107.xml"/><Relationship Id="rId10" Type="http://schemas.openxmlformats.org/officeDocument/2006/relationships/tags" Target="../tags/tag89.xml"/><Relationship Id="rId19" Type="http://schemas.openxmlformats.org/officeDocument/2006/relationships/tags" Target="../tags/tag98.xml"/><Relationship Id="rId31" Type="http://schemas.openxmlformats.org/officeDocument/2006/relationships/tags" Target="../tags/tag110.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 Id="rId27" Type="http://schemas.openxmlformats.org/officeDocument/2006/relationships/tags" Target="../tags/tag106.xml"/><Relationship Id="rId30" Type="http://schemas.openxmlformats.org/officeDocument/2006/relationships/tags" Target="../tags/tag109.xml"/></Relationships>
</file>

<file path=ppt/slides/_rels/slide19.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Layout" Target="../slideLayouts/slideLayout2.xml"/><Relationship Id="rId4" Type="http://schemas.openxmlformats.org/officeDocument/2006/relationships/tags" Target="../tags/tag120.xml"/></Relationships>
</file>

<file path=ppt/slides/_rels/slide2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tags" Target="../tags/tag12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s>
</file>

<file path=ppt/slides/_rels/slide28.xml.rels><?xml version="1.0" encoding="UTF-8" standalone="yes"?>
<Relationships xmlns="http://schemas.openxmlformats.org/package/2006/relationships"><Relationship Id="rId13" Type="http://schemas.openxmlformats.org/officeDocument/2006/relationships/tags" Target="../tags/tag145.xml"/><Relationship Id="rId18" Type="http://schemas.openxmlformats.org/officeDocument/2006/relationships/tags" Target="../tags/tag150.xml"/><Relationship Id="rId26" Type="http://schemas.openxmlformats.org/officeDocument/2006/relationships/tags" Target="../tags/tag158.xml"/><Relationship Id="rId3" Type="http://schemas.openxmlformats.org/officeDocument/2006/relationships/tags" Target="../tags/tag135.xml"/><Relationship Id="rId21" Type="http://schemas.openxmlformats.org/officeDocument/2006/relationships/tags" Target="../tags/tag153.xml"/><Relationship Id="rId34" Type="http://schemas.openxmlformats.org/officeDocument/2006/relationships/tags" Target="../tags/tag166.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tags" Target="../tags/tag149.xml"/><Relationship Id="rId25" Type="http://schemas.openxmlformats.org/officeDocument/2006/relationships/tags" Target="../tags/tag157.xml"/><Relationship Id="rId33" Type="http://schemas.openxmlformats.org/officeDocument/2006/relationships/tags" Target="../tags/tag165.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tags" Target="../tags/tag152.xml"/><Relationship Id="rId29" Type="http://schemas.openxmlformats.org/officeDocument/2006/relationships/tags" Target="../tags/tag161.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24" Type="http://schemas.openxmlformats.org/officeDocument/2006/relationships/tags" Target="../tags/tag156.xml"/><Relationship Id="rId32" Type="http://schemas.openxmlformats.org/officeDocument/2006/relationships/tags" Target="../tags/tag164.xml"/><Relationship Id="rId5" Type="http://schemas.openxmlformats.org/officeDocument/2006/relationships/tags" Target="../tags/tag137.xml"/><Relationship Id="rId15" Type="http://schemas.openxmlformats.org/officeDocument/2006/relationships/tags" Target="../tags/tag147.xml"/><Relationship Id="rId23" Type="http://schemas.openxmlformats.org/officeDocument/2006/relationships/tags" Target="../tags/tag155.xml"/><Relationship Id="rId28" Type="http://schemas.openxmlformats.org/officeDocument/2006/relationships/tags" Target="../tags/tag160.xml"/><Relationship Id="rId36" Type="http://schemas.openxmlformats.org/officeDocument/2006/relationships/slideLayout" Target="../slideLayouts/slideLayout2.xml"/><Relationship Id="rId10" Type="http://schemas.openxmlformats.org/officeDocument/2006/relationships/tags" Target="../tags/tag142.xml"/><Relationship Id="rId19" Type="http://schemas.openxmlformats.org/officeDocument/2006/relationships/tags" Target="../tags/tag151.xml"/><Relationship Id="rId31" Type="http://schemas.openxmlformats.org/officeDocument/2006/relationships/tags" Target="../tags/tag163.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 Id="rId22" Type="http://schemas.openxmlformats.org/officeDocument/2006/relationships/tags" Target="../tags/tag154.xml"/><Relationship Id="rId27" Type="http://schemas.openxmlformats.org/officeDocument/2006/relationships/tags" Target="../tags/tag159.xml"/><Relationship Id="rId30" Type="http://schemas.openxmlformats.org/officeDocument/2006/relationships/tags" Target="../tags/tag162.xml"/><Relationship Id="rId35" Type="http://schemas.openxmlformats.org/officeDocument/2006/relationships/tags" Target="../tags/tag167.xml"/><Relationship Id="rId8" Type="http://schemas.openxmlformats.org/officeDocument/2006/relationships/tags" Target="../tags/tag140.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slideLayout" Target="../slideLayouts/slideLayout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5.xml.rels><?xml version="1.0" encoding="UTF-8" standalone="yes"?>
<Relationships xmlns="http://schemas.openxmlformats.org/package/2006/relationships"><Relationship Id="rId13" Type="http://schemas.openxmlformats.org/officeDocument/2006/relationships/tags" Target="../tags/tag35.xml"/><Relationship Id="rId18" Type="http://schemas.openxmlformats.org/officeDocument/2006/relationships/tags" Target="../tags/tag40.xml"/><Relationship Id="rId26" Type="http://schemas.openxmlformats.org/officeDocument/2006/relationships/tags" Target="../tags/tag48.xml"/><Relationship Id="rId3" Type="http://schemas.openxmlformats.org/officeDocument/2006/relationships/tags" Target="../tags/tag25.xml"/><Relationship Id="rId21" Type="http://schemas.openxmlformats.org/officeDocument/2006/relationships/tags" Target="../tags/tag43.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5" Type="http://schemas.openxmlformats.org/officeDocument/2006/relationships/tags" Target="../tags/tag47.xml"/><Relationship Id="rId33" Type="http://schemas.openxmlformats.org/officeDocument/2006/relationships/slideLayout" Target="../slideLayouts/slideLayout2.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29" Type="http://schemas.openxmlformats.org/officeDocument/2006/relationships/tags" Target="../tags/tag51.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tags" Target="../tags/tag46.xml"/><Relationship Id="rId32" Type="http://schemas.openxmlformats.org/officeDocument/2006/relationships/tags" Target="../tags/tag54.xml"/><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tags" Target="../tags/tag45.xml"/><Relationship Id="rId28" Type="http://schemas.openxmlformats.org/officeDocument/2006/relationships/tags" Target="../tags/tag50.xml"/><Relationship Id="rId10" Type="http://schemas.openxmlformats.org/officeDocument/2006/relationships/tags" Target="../tags/tag32.xml"/><Relationship Id="rId19" Type="http://schemas.openxmlformats.org/officeDocument/2006/relationships/tags" Target="../tags/tag41.xml"/><Relationship Id="rId31" Type="http://schemas.openxmlformats.org/officeDocument/2006/relationships/tags" Target="../tags/tag53.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tags" Target="../tags/tag44.xml"/><Relationship Id="rId27" Type="http://schemas.openxmlformats.org/officeDocument/2006/relationships/tags" Target="../tags/tag49.xml"/><Relationship Id="rId30" Type="http://schemas.openxmlformats.org/officeDocument/2006/relationships/tags" Target="../tags/tag52.xml"/><Relationship Id="rId8" Type="http://schemas.openxmlformats.org/officeDocument/2006/relationships/tags" Target="../tags/tag3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4.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4.xml"/><Relationship Id="rId1" Type="http://schemas.openxmlformats.org/officeDocument/2006/relationships/tags" Target="../tags/tag23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5.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custDataLst>
              <p:tags r:id="rId1"/>
            </p:custDataLst>
          </p:nvPr>
        </p:nvSpPr>
        <p:spPr bwMode="auto">
          <a:xfrm>
            <a:off x="0" y="188640"/>
            <a:ext cx="91440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Arial" panose="020B0604020202020204" pitchFamily="34" charset="0"/>
                <a:ea typeface="华文中宋" panose="02010600040101010101" pitchFamily="2" charset="-122"/>
              </a:defRPr>
            </a:lvl1pPr>
            <a:lvl2pPr marL="742950" indent="-285750">
              <a:spcBef>
                <a:spcPct val="20000"/>
              </a:spcBef>
              <a:buChar char="–"/>
              <a:defRPr sz="3200" b="1">
                <a:solidFill>
                  <a:srgbClr val="003366"/>
                </a:solidFill>
                <a:latin typeface="Arial" panose="020B0604020202020204" pitchFamily="34" charset="0"/>
                <a:ea typeface="楷体_GB2312" pitchFamily="49" charset="-122"/>
              </a:defRPr>
            </a:lvl2pPr>
            <a:lvl3pPr marL="1143000" indent="-228600">
              <a:spcBef>
                <a:spcPct val="20000"/>
              </a:spcBef>
              <a:buChar char="•"/>
              <a:defRPr sz="3200" b="1">
                <a:solidFill>
                  <a:srgbClr val="003366"/>
                </a:solidFill>
                <a:latin typeface="Arial" panose="020B0604020202020204" pitchFamily="34" charset="0"/>
                <a:ea typeface="楷体_GB2312" pitchFamily="49" charset="-122"/>
              </a:defRPr>
            </a:lvl3pPr>
            <a:lvl4pPr marL="1600200" indent="-228600">
              <a:spcBef>
                <a:spcPct val="20000"/>
              </a:spcBef>
              <a:buChar char="–"/>
              <a:defRPr sz="3200" b="1">
                <a:solidFill>
                  <a:srgbClr val="003366"/>
                </a:solidFill>
                <a:latin typeface="Arial" panose="020B0604020202020204" pitchFamily="34" charset="0"/>
                <a:ea typeface="楷体_GB2312" pitchFamily="49" charset="-122"/>
              </a:defRPr>
            </a:lvl4pPr>
            <a:lvl5pPr marL="2057400" indent="-228600">
              <a:spcBef>
                <a:spcPct val="20000"/>
              </a:spcBef>
              <a:buChar char="»"/>
              <a:defRPr sz="3200" b="1">
                <a:solidFill>
                  <a:srgbClr val="0033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9pPr>
          </a:lstStyle>
          <a:p>
            <a:pPr eaLnBrk="1" hangingPunct="1">
              <a:spcBef>
                <a:spcPct val="0"/>
              </a:spcBef>
              <a:buFontTx/>
              <a:buNone/>
            </a:pPr>
            <a:r>
              <a:rPr lang="zh-CN" altLang="en-US" sz="40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40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40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章</a:t>
            </a:r>
            <a:r>
              <a:rPr lang="en-US" altLang="zh-CN" sz="40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400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化工设计的类型与程序</a:t>
            </a:r>
          </a:p>
        </p:txBody>
      </p:sp>
      <p:sp>
        <p:nvSpPr>
          <p:cNvPr id="4099" name="Rectangle 3"/>
          <p:cNvSpPr>
            <a:spLocks noGrp="1"/>
          </p:cNvSpPr>
          <p:nvPr>
            <p:ph idx="1"/>
            <p:custDataLst>
              <p:tags r:id="rId2"/>
            </p:custDataLst>
          </p:nvPr>
        </p:nvSpPr>
        <p:spPr>
          <a:xfrm>
            <a:off x="2015716" y="1844824"/>
            <a:ext cx="5112568" cy="2664296"/>
          </a:xfrm>
        </p:spPr>
        <p:txBody>
          <a:bodyPr vert="horz" wrap="square" lIns="68580" tIns="34290" rIns="68580" bIns="34290" anchor="t" anchorCtr="0">
            <a:noAutofit/>
          </a:bodyPr>
          <a:lstStyle/>
          <a:p>
            <a:pPr eaLnBrk="1" latinLnBrk="0" hangingPunct="1">
              <a:lnSpc>
                <a:spcPct val="125000"/>
              </a:lnSpc>
              <a:spcBef>
                <a:spcPts val="0"/>
              </a:spcBef>
              <a:buNone/>
            </a:pPr>
            <a:r>
              <a:rPr lang="en-US" altLang="zh-CN" b="1" dirty="0">
                <a:solidFill>
                  <a:srgbClr val="000000"/>
                </a:solidFill>
                <a:cs typeface="微软雅黑" panose="020B0503020204020204" pitchFamily="34" charset="-122"/>
                <a:sym typeface="微软雅黑" panose="020B0503020204020204" pitchFamily="34" charset="-122"/>
              </a:rPr>
              <a:t>2.1  </a:t>
            </a:r>
            <a:r>
              <a:rPr lang="zh-CN" altLang="en-US" b="1" dirty="0">
                <a:solidFill>
                  <a:srgbClr val="000000"/>
                </a:solidFill>
                <a:cs typeface="微软雅黑" panose="020B0503020204020204" pitchFamily="34" charset="-122"/>
                <a:sym typeface="微软雅黑" panose="020B0503020204020204" pitchFamily="34" charset="-122"/>
              </a:rPr>
              <a:t>化工设计的分类</a:t>
            </a:r>
          </a:p>
          <a:p>
            <a:pPr eaLnBrk="1" latinLnBrk="0" hangingPunct="1">
              <a:lnSpc>
                <a:spcPct val="125000"/>
              </a:lnSpc>
              <a:spcBef>
                <a:spcPts val="0"/>
              </a:spcBef>
              <a:buNone/>
            </a:pPr>
            <a:r>
              <a:rPr lang="en-US" altLang="zh-CN" b="1" dirty="0">
                <a:solidFill>
                  <a:srgbClr val="000000"/>
                </a:solidFill>
                <a:cs typeface="微软雅黑" panose="020B0503020204020204" pitchFamily="34" charset="-122"/>
                <a:sym typeface="微软雅黑" panose="020B0503020204020204" pitchFamily="34" charset="-122"/>
              </a:rPr>
              <a:t>2.2  </a:t>
            </a:r>
            <a:r>
              <a:rPr lang="zh-CN" altLang="en-US" b="1" dirty="0">
                <a:solidFill>
                  <a:srgbClr val="000000"/>
                </a:solidFill>
                <a:cs typeface="微软雅黑" panose="020B0503020204020204" pitchFamily="34" charset="-122"/>
                <a:sym typeface="微软雅黑" panose="020B0503020204020204" pitchFamily="34" charset="-122"/>
              </a:rPr>
              <a:t>化工设计的工作程序</a:t>
            </a:r>
          </a:p>
          <a:p>
            <a:pPr eaLnBrk="1" latinLnBrk="0" hangingPunct="1">
              <a:lnSpc>
                <a:spcPct val="125000"/>
              </a:lnSpc>
              <a:spcBef>
                <a:spcPts val="0"/>
              </a:spcBef>
              <a:buNone/>
            </a:pPr>
            <a:r>
              <a:rPr lang="en-US" altLang="zh-CN" b="1" dirty="0">
                <a:solidFill>
                  <a:srgbClr val="000000"/>
                </a:solidFill>
                <a:cs typeface="微软雅黑" panose="020B0503020204020204" pitchFamily="34" charset="-122"/>
                <a:sym typeface="微软雅黑" panose="020B0503020204020204" pitchFamily="34" charset="-122"/>
              </a:rPr>
              <a:t>2.3  </a:t>
            </a:r>
            <a:r>
              <a:rPr lang="zh-CN" altLang="en-US" b="1" dirty="0">
                <a:solidFill>
                  <a:srgbClr val="000000"/>
                </a:solidFill>
                <a:cs typeface="微软雅黑" panose="020B0503020204020204" pitchFamily="34" charset="-122"/>
                <a:sym typeface="微软雅黑" panose="020B0503020204020204" pitchFamily="34" charset="-122"/>
              </a:rPr>
              <a:t>工程设计公司组织结构</a:t>
            </a:r>
          </a:p>
          <a:p>
            <a:pPr eaLnBrk="1" latinLnBrk="0" hangingPunct="1">
              <a:lnSpc>
                <a:spcPct val="125000"/>
              </a:lnSpc>
              <a:spcBef>
                <a:spcPts val="0"/>
              </a:spcBef>
              <a:buNone/>
            </a:pPr>
            <a:r>
              <a:rPr lang="en-US" altLang="zh-CN" b="1" dirty="0">
                <a:solidFill>
                  <a:srgbClr val="000000"/>
                </a:solidFill>
                <a:cs typeface="微软雅黑" panose="020B0503020204020204" pitchFamily="34" charset="-122"/>
                <a:sym typeface="微软雅黑" panose="020B0503020204020204" pitchFamily="34" charset="-122"/>
              </a:rPr>
              <a:t>2.4  </a:t>
            </a:r>
            <a:r>
              <a:rPr lang="zh-CN" altLang="en-US" b="1" dirty="0">
                <a:solidFill>
                  <a:srgbClr val="000000"/>
                </a:solidFill>
                <a:cs typeface="微软雅黑" panose="020B0503020204020204" pitchFamily="34" charset="-122"/>
                <a:sym typeface="微软雅黑" panose="020B0503020204020204" pitchFamily="34" charset="-122"/>
              </a:rPr>
              <a:t>工程项目管理方式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p:nvPr>
            <p:custDataLst>
              <p:tags r:id="rId1"/>
            </p:custDataLst>
          </p:nvPr>
        </p:nvSpPr>
        <p:spPr>
          <a:xfrm>
            <a:off x="0" y="3068960"/>
            <a:ext cx="9036496" cy="3789040"/>
          </a:xfrm>
          <a:prstGeom prst="rect">
            <a:avLst/>
          </a:prstGeom>
          <a:noFill/>
          <a:ln w="12700" cap="flat" cmpd="sng">
            <a:noFill/>
            <a:prstDash val="solid"/>
            <a:miter/>
            <a:headEnd type="none" w="med" len="med"/>
            <a:tailEnd type="none" w="med" len="med"/>
          </a:ln>
        </p:spPr>
        <p:txBody>
          <a:bodyPr>
            <a:noAutofit/>
          </a:bodyPr>
          <a:lstStyle/>
          <a:p>
            <a:pPr marL="0" indent="0" algn="just" eaLnBrk="1" latinLnBrk="0" hangingPunct="1">
              <a:lnSpc>
                <a:spcPct val="125000"/>
              </a:lnSpc>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主要任务：</a:t>
            </a: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验证基础研究得到的规律和概念设计中的一些结果和设想；</a:t>
            </a: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考察从小试到中试的放大效应；</a:t>
            </a: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研究由于各种因素没有条件在实验室进行的课题；</a:t>
            </a: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进行新设备、新材料、新仪器、新控制方案的试验。</a:t>
            </a:r>
            <a:endParaRPr lang="en-US" altLang="zh-CN"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buClrTx/>
              <a:buSzTx/>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设计要求：</a:t>
            </a:r>
          </a:p>
          <a:p>
            <a:pPr marL="0" indent="0" algn="just" eaLnBrk="1" latinLnBrk="0" hangingPunct="1">
              <a:lnSpc>
                <a:spcPct val="125000"/>
              </a:lnSpc>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流程设计</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、规模和设备结构型式不一定与工业装置完全相同，但必须</a:t>
            </a:r>
            <a:r>
              <a:rPr lang="zh-CN" altLang="en-US"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在本质上反映工业装置的特性和规律</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，为基础设计提供数据。</a:t>
            </a:r>
          </a:p>
        </p:txBody>
      </p:sp>
      <p:sp>
        <p:nvSpPr>
          <p:cNvPr id="5" name="Rectangle 2">
            <a:extLst>
              <a:ext uri="{FF2B5EF4-FFF2-40B4-BE49-F238E27FC236}">
                <a16:creationId xmlns:a16="http://schemas.microsoft.com/office/drawing/2014/main" id="{F16B7F56-1F1A-45B6-86ED-2A87DC919784}"/>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7" name="椭圆 6">
            <a:extLst>
              <a:ext uri="{FF2B5EF4-FFF2-40B4-BE49-F238E27FC236}">
                <a16:creationId xmlns:a16="http://schemas.microsoft.com/office/drawing/2014/main" id="{0F2CA110-49B2-4027-B87B-FEF8A6BA564E}"/>
              </a:ext>
            </a:extLst>
          </p:cNvPr>
          <p:cNvSpPr/>
          <p:nvPr/>
        </p:nvSpPr>
        <p:spPr>
          <a:xfrm>
            <a:off x="5508104" y="2436305"/>
            <a:ext cx="1224136" cy="554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a:extLst>
              <a:ext uri="{FF2B5EF4-FFF2-40B4-BE49-F238E27FC236}">
                <a16:creationId xmlns:a16="http://schemas.microsoft.com/office/drawing/2014/main" id="{6863E6AF-316E-4447-AE26-A68FE868998C}"/>
              </a:ext>
            </a:extLst>
          </p:cNvPr>
          <p:cNvPicPr>
            <a:picLocks noChangeAspect="1"/>
          </p:cNvPicPr>
          <p:nvPr/>
        </p:nvPicPr>
        <p:blipFill>
          <a:blip r:embed="rId4"/>
          <a:stretch>
            <a:fillRect/>
          </a:stretch>
        </p:blipFill>
        <p:spPr>
          <a:xfrm>
            <a:off x="1835696" y="1135900"/>
            <a:ext cx="5872698" cy="1933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7"/>
                                        </p:tgtEl>
                                      </p:cBhvr>
                                    </p:animEffect>
                                    <p:animScale>
                                      <p:cBhvr>
                                        <p:cTn id="7" dur="1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p:nvPr>
            <p:custDataLst>
              <p:tags r:id="rId1"/>
            </p:custDataLst>
          </p:nvPr>
        </p:nvSpPr>
        <p:spPr>
          <a:xfrm>
            <a:off x="0" y="3254112"/>
            <a:ext cx="9036496" cy="3343240"/>
          </a:xfrm>
          <a:prstGeom prst="rect">
            <a:avLst/>
          </a:prstGeom>
          <a:noFill/>
          <a:ln w="12700" cap="flat" cmpd="sng">
            <a:noFill/>
            <a:prstDash val="solid"/>
            <a:miter/>
            <a:headEnd type="none" w="med" len="med"/>
            <a:tailEnd type="none" w="med" len="med"/>
          </a:ln>
        </p:spPr>
        <p:txBody>
          <a:bodyPr>
            <a:noAutofit/>
          </a:bodyPr>
          <a:lstStyle/>
          <a:p>
            <a:pPr algn="just" eaLnBrk="1" hangingPunct="1">
              <a:lnSpc>
                <a:spcPct val="125000"/>
              </a:lnSpc>
              <a:spcBef>
                <a:spcPts val="0"/>
              </a:spcBef>
              <a:buClrTx/>
              <a:buSzTx/>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注意事项：</a:t>
            </a:r>
          </a:p>
          <a:p>
            <a:pPr marL="342900" indent="-342900" algn="just" eaLnBrk="1" hangingPunct="1">
              <a:lnSpc>
                <a:spcPct val="125000"/>
              </a:lnSpc>
              <a:spcBef>
                <a:spcPts val="0"/>
              </a:spcBef>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在满足下列条件时，规模尽量小：</a:t>
            </a:r>
          </a:p>
          <a:p>
            <a:pPr algn="just" eaLnBrk="1" hangingPunct="1">
              <a:lnSpc>
                <a:spcPct val="125000"/>
              </a:lnSpc>
              <a:spcBef>
                <a:spcPts val="0"/>
              </a:spcBef>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（a）能满足试验任务；（b）设备、仪表、管件选型容易。</a:t>
            </a:r>
          </a:p>
          <a:p>
            <a:pPr marL="342900" indent="-342900" algn="just" eaLnBrk="1" hangingPunct="1">
              <a:lnSpc>
                <a:spcPct val="125000"/>
              </a:lnSpc>
              <a:spcBef>
                <a:spcPts val="0"/>
              </a:spcBef>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应选在同类生产装置的老厂内；</a:t>
            </a:r>
          </a:p>
          <a:p>
            <a:pPr marL="342900" indent="-342900" algn="just" eaLnBrk="1" hangingPunct="1">
              <a:lnSpc>
                <a:spcPct val="125000"/>
              </a:lnSpc>
              <a:spcBef>
                <a:spcPts val="0"/>
              </a:spcBef>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力求避免全流程；</a:t>
            </a:r>
          </a:p>
          <a:p>
            <a:pPr marL="342900" indent="-342900" algn="just" eaLnBrk="1" hangingPunct="1">
              <a:lnSpc>
                <a:spcPct val="125000"/>
              </a:lnSpc>
              <a:spcBef>
                <a:spcPts val="0"/>
              </a:spcBef>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中试装置形式不一定与工业装置完全相同，但能反映工业装置的特点和规律。</a:t>
            </a:r>
            <a:endParaRPr lang="zh-CN" altLang="en-US" sz="24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E9816286-322D-4DE3-8512-77784B497D23}"/>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4" name="椭圆 3">
            <a:extLst>
              <a:ext uri="{FF2B5EF4-FFF2-40B4-BE49-F238E27FC236}">
                <a16:creationId xmlns:a16="http://schemas.microsoft.com/office/drawing/2014/main" id="{34B6AEA2-1728-43E8-B6B2-A706C0C3AE82}"/>
              </a:ext>
            </a:extLst>
          </p:cNvPr>
          <p:cNvSpPr/>
          <p:nvPr/>
        </p:nvSpPr>
        <p:spPr>
          <a:xfrm>
            <a:off x="5508104" y="2436305"/>
            <a:ext cx="1224136" cy="554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a:extLst>
              <a:ext uri="{FF2B5EF4-FFF2-40B4-BE49-F238E27FC236}">
                <a16:creationId xmlns:a16="http://schemas.microsoft.com/office/drawing/2014/main" id="{7ADDE5C0-9F14-41E7-9688-2B9235E30EE7}"/>
              </a:ext>
            </a:extLst>
          </p:cNvPr>
          <p:cNvPicPr>
            <a:picLocks noChangeAspect="1"/>
          </p:cNvPicPr>
          <p:nvPr/>
        </p:nvPicPr>
        <p:blipFill>
          <a:blip r:embed="rId4"/>
          <a:stretch>
            <a:fillRect/>
          </a:stretch>
        </p:blipFill>
        <p:spPr>
          <a:xfrm>
            <a:off x="1835696" y="1135900"/>
            <a:ext cx="5872698" cy="1933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p:nvPr>
            <p:custDataLst>
              <p:tags r:id="rId1"/>
            </p:custDataLst>
          </p:nvPr>
        </p:nvSpPr>
        <p:spPr>
          <a:xfrm>
            <a:off x="1" y="980728"/>
            <a:ext cx="8966200" cy="5555175"/>
          </a:xfrm>
          <a:prstGeom prst="rect">
            <a:avLst/>
          </a:prstGeom>
          <a:noFill/>
          <a:ln w="12700" cap="flat" cmpd="sng">
            <a:noFill/>
            <a:prstDash val="solid"/>
            <a:miter/>
            <a:headEnd type="none" w="med" len="med"/>
            <a:tailEnd type="none" w="med" len="med"/>
          </a:ln>
        </p:spPr>
        <p:txBody>
          <a:bodyPr wrap="square">
            <a:spAutoFit/>
          </a:bodyPr>
          <a:lstStyle/>
          <a:p>
            <a:pPr marL="0" indent="0" algn="just" eaLnBrk="1" latinLnBrk="0" hangingPunct="1">
              <a:lnSpc>
                <a:spcPct val="125000"/>
              </a:lnSpc>
              <a:buFont typeface="Wingdings" panose="05000000000000000000" pitchFamily="2" charset="2"/>
            </a:pPr>
            <a:r>
              <a:rPr lang="zh-CN" altLang="en-US" sz="22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例：液相法稀乙烯制乙苯新技术</a:t>
            </a:r>
            <a:endParaRPr lang="en-US" altLang="zh-CN" sz="22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buFont typeface="Wingdings" panose="05000000000000000000" pitchFamily="2" charset="2"/>
            </a:pPr>
            <a:r>
              <a:rPr lang="zh-CN" altLang="en-US"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北京服装学院开发液相法稀乙烯制乙苯新技术，采用β沸石催化剂。小试采用鼓泡塔，选择性好、几乎无二甲苯生成、产品质量高，具有较为广阔的工业化前景。自1999年8月，金陵公司研究院和北京服装学院、华东理工大学、天津新天进科技有限公司、上海医药设计院在中石油支持下对液相法催化干气制乙苯技术进行联合攻关，建立ф30、ф50两个模式试验装置。</a:t>
            </a:r>
            <a:endParaRPr lang="en-US" altLang="zh-CN"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buFont typeface="Wingdings" panose="05000000000000000000" pitchFamily="2" charset="2"/>
            </a:pPr>
            <a:r>
              <a:rPr lang="zh-CN" altLang="en-US" sz="22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中试装置考察目的：</a:t>
            </a:r>
          </a:p>
          <a:p>
            <a:pPr marL="0" indent="0" algn="just" eaLnBrk="1" latinLnBrk="0" hangingPunct="1">
              <a:lnSpc>
                <a:spcPct val="125000"/>
              </a:lnSpc>
              <a:buFont typeface="Wingdings" panose="05000000000000000000" pitchFamily="2" charset="2"/>
            </a:pPr>
            <a:r>
              <a:rPr lang="zh-CN" altLang="en-US"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1、催化精馏工艺技术；</a:t>
            </a:r>
          </a:p>
          <a:p>
            <a:pPr marL="0" indent="0" algn="just" eaLnBrk="1" latinLnBrk="0" hangingPunct="1">
              <a:lnSpc>
                <a:spcPct val="125000"/>
              </a:lnSpc>
              <a:buFont typeface="Wingdings" panose="05000000000000000000" pitchFamily="2" charset="2"/>
            </a:pPr>
            <a:r>
              <a:rPr lang="zh-CN" altLang="en-US"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2、工业原料的影响；</a:t>
            </a:r>
          </a:p>
          <a:p>
            <a:pPr marL="0" indent="0" algn="just" eaLnBrk="1" latinLnBrk="0" hangingPunct="1">
              <a:lnSpc>
                <a:spcPct val="125000"/>
              </a:lnSpc>
              <a:buFont typeface="Wingdings" panose="05000000000000000000" pitchFamily="2" charset="2"/>
            </a:pPr>
            <a:r>
              <a:rPr lang="zh-CN" altLang="en-US"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3、催化剂的稳定性；</a:t>
            </a:r>
          </a:p>
          <a:p>
            <a:pPr marL="0" indent="0" algn="just" eaLnBrk="1" latinLnBrk="0" hangingPunct="1">
              <a:lnSpc>
                <a:spcPct val="125000"/>
              </a:lnSpc>
              <a:buFont typeface="Wingdings" panose="05000000000000000000" pitchFamily="2" charset="2"/>
            </a:pPr>
            <a:r>
              <a:rPr lang="zh-CN" altLang="en-US"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4、反应精馏塔内构件；</a:t>
            </a:r>
          </a:p>
          <a:p>
            <a:pPr marL="0" indent="0" algn="just" eaLnBrk="1" latinLnBrk="0" hangingPunct="1">
              <a:lnSpc>
                <a:spcPct val="125000"/>
              </a:lnSpc>
              <a:buFont typeface="Wingdings" panose="05000000000000000000" pitchFamily="2" charset="2"/>
            </a:pPr>
            <a:r>
              <a:rPr lang="zh-CN" altLang="en-US" sz="22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5、工艺流程、反应条件等的优化。</a:t>
            </a:r>
          </a:p>
        </p:txBody>
      </p:sp>
      <p:sp>
        <p:nvSpPr>
          <p:cNvPr id="4" name="Rectangle 2">
            <a:extLst>
              <a:ext uri="{FF2B5EF4-FFF2-40B4-BE49-F238E27FC236}">
                <a16:creationId xmlns:a16="http://schemas.microsoft.com/office/drawing/2014/main" id="{4F76762E-B8EC-4303-9909-FBE68ABD0777}"/>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4" descr="实验室流程"/>
          <p:cNvPicPr>
            <a:picLocks noChangeAspect="1"/>
          </p:cNvPicPr>
          <p:nvPr>
            <p:custDataLst>
              <p:tags r:id="rId1"/>
            </p:custDataLst>
          </p:nvPr>
        </p:nvPicPr>
        <p:blipFill>
          <a:blip r:embed="rId4"/>
          <a:stretch>
            <a:fillRect/>
          </a:stretch>
        </p:blipFill>
        <p:spPr>
          <a:xfrm>
            <a:off x="1966675" y="1492535"/>
            <a:ext cx="5283676" cy="4390919"/>
          </a:xfrm>
          <a:prstGeom prst="rect">
            <a:avLst/>
          </a:prstGeom>
          <a:noFill/>
          <a:ln w="9525">
            <a:noFill/>
          </a:ln>
        </p:spPr>
      </p:pic>
      <p:sp>
        <p:nvSpPr>
          <p:cNvPr id="3" name="Rectangle 2">
            <a:extLst>
              <a:ext uri="{FF2B5EF4-FFF2-40B4-BE49-F238E27FC236}">
                <a16:creationId xmlns:a16="http://schemas.microsoft.com/office/drawing/2014/main" id="{F8BFFC03-7821-4491-BF7F-88289470AF5C}"/>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5" name="文本框 4">
            <a:extLst>
              <a:ext uri="{FF2B5EF4-FFF2-40B4-BE49-F238E27FC236}">
                <a16:creationId xmlns:a16="http://schemas.microsoft.com/office/drawing/2014/main" id="{4839AE04-C0A3-4DE2-8816-84CBF818205C}"/>
              </a:ext>
            </a:extLst>
          </p:cNvPr>
          <p:cNvSpPr txBox="1"/>
          <p:nvPr/>
        </p:nvSpPr>
        <p:spPr>
          <a:xfrm>
            <a:off x="0" y="980728"/>
            <a:ext cx="9144000" cy="511807"/>
          </a:xfrm>
          <a:prstGeom prst="rect">
            <a:avLst/>
          </a:prstGeom>
          <a:noFill/>
        </p:spPr>
        <p:txBody>
          <a:bodyPr wrap="square">
            <a:spAutoFit/>
          </a:bodyPr>
          <a:lstStyle/>
          <a:p>
            <a:pPr marL="0" indent="0" algn="just" eaLnBrk="1" latinLnBrk="0" hangingPunct="1">
              <a:lnSpc>
                <a:spcPct val="125000"/>
              </a:lnSpc>
              <a:buFont typeface="Wingdings" panose="05000000000000000000" pitchFamily="2" charset="2"/>
            </a:pPr>
            <a:r>
              <a:rPr lang="zh-CN" altLang="en-US" sz="24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例：液相法稀乙烯制乙苯新技术</a:t>
            </a:r>
            <a:endParaRPr lang="en-US" altLang="zh-CN" sz="24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D4FE78F1-463E-4100-8963-8DFD3917CFF8}"/>
              </a:ext>
            </a:extLst>
          </p:cNvPr>
          <p:cNvSpPr txBox="1"/>
          <p:nvPr/>
        </p:nvSpPr>
        <p:spPr>
          <a:xfrm>
            <a:off x="0" y="6082836"/>
            <a:ext cx="9144000" cy="441916"/>
          </a:xfrm>
          <a:prstGeom prst="rect">
            <a:avLst/>
          </a:prstGeom>
          <a:noFill/>
        </p:spPr>
        <p:txBody>
          <a:bodyPr wrap="square">
            <a:spAutoFit/>
          </a:bodyPr>
          <a:lstStyle/>
          <a:p>
            <a:pPr marL="0" indent="0" algn="ctr" eaLnBrk="1" latinLnBrk="0" hangingPunct="1">
              <a:lnSpc>
                <a:spcPct val="125000"/>
              </a:lnSpc>
              <a:buFont typeface="Wingdings" panose="05000000000000000000" pitchFamily="2" charset="2"/>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实验室小试装置</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custDataLst>
              <p:tags r:id="rId2"/>
            </p:custDataLst>
            <p:extLst>
              <p:ext uri="{D42A27DB-BD31-4B8C-83A1-F6EECF244321}">
                <p14:modId xmlns:p14="http://schemas.microsoft.com/office/powerpoint/2010/main" val="3887152591"/>
              </p:ext>
            </p:extLst>
          </p:nvPr>
        </p:nvGraphicFramePr>
        <p:xfrm>
          <a:off x="179705" y="1340768"/>
          <a:ext cx="8742680" cy="4907280"/>
        </p:xfrm>
        <a:graphic>
          <a:graphicData uri="http://schemas.openxmlformats.org/presentationml/2006/ole">
            <mc:AlternateContent xmlns:mc="http://schemas.openxmlformats.org/markup-compatibility/2006">
              <mc:Choice xmlns:v="urn:schemas-microsoft-com:vml" Requires="v">
                <p:oleObj spid="_x0000_s3154" r:id="rId5" imgW="6653530" imgH="3256280" progId="MSDraw">
                  <p:embed/>
                </p:oleObj>
              </mc:Choice>
              <mc:Fallback>
                <p:oleObj r:id="rId5" imgW="6653530" imgH="3256280" progId="MSDraw">
                  <p:embed/>
                  <p:pic>
                    <p:nvPicPr>
                      <p:cNvPr id="0" name="图片 3075"/>
                      <p:cNvPicPr/>
                      <p:nvPr/>
                    </p:nvPicPr>
                    <p:blipFill>
                      <a:blip r:embed="rId6"/>
                      <a:srcRect t="8846"/>
                      <a:stretch>
                        <a:fillRect/>
                      </a:stretch>
                    </p:blipFill>
                    <p:spPr>
                      <a:xfrm>
                        <a:off x="179705" y="1340768"/>
                        <a:ext cx="8742680" cy="4907280"/>
                      </a:xfrm>
                      <a:prstGeom prst="rect">
                        <a:avLst/>
                      </a:prstGeom>
                      <a:noFill/>
                      <a:ln w="38100">
                        <a:noFill/>
                        <a:miter/>
                      </a:ln>
                    </p:spPr>
                  </p:pic>
                </p:oleObj>
              </mc:Fallback>
            </mc:AlternateContent>
          </a:graphicData>
        </a:graphic>
      </p:graphicFrame>
      <p:sp>
        <p:nvSpPr>
          <p:cNvPr id="3" name="Rectangle 2">
            <a:extLst>
              <a:ext uri="{FF2B5EF4-FFF2-40B4-BE49-F238E27FC236}">
                <a16:creationId xmlns:a16="http://schemas.microsoft.com/office/drawing/2014/main" id="{00A69825-1524-48EE-80D3-D8BB704D205A}"/>
              </a:ext>
            </a:extLst>
          </p:cNvPr>
          <p:cNvSpPr/>
          <p:nvPr>
            <p:custDataLst>
              <p:tags r:id="rId3"/>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4" name="文本框 3">
            <a:extLst>
              <a:ext uri="{FF2B5EF4-FFF2-40B4-BE49-F238E27FC236}">
                <a16:creationId xmlns:a16="http://schemas.microsoft.com/office/drawing/2014/main" id="{73124FF4-0546-4081-9CE0-D91154265090}"/>
              </a:ext>
            </a:extLst>
          </p:cNvPr>
          <p:cNvSpPr txBox="1"/>
          <p:nvPr/>
        </p:nvSpPr>
        <p:spPr>
          <a:xfrm>
            <a:off x="0" y="980728"/>
            <a:ext cx="9144000" cy="511807"/>
          </a:xfrm>
          <a:prstGeom prst="rect">
            <a:avLst/>
          </a:prstGeom>
          <a:noFill/>
        </p:spPr>
        <p:txBody>
          <a:bodyPr wrap="square">
            <a:spAutoFit/>
          </a:bodyPr>
          <a:lstStyle/>
          <a:p>
            <a:pPr marL="0" indent="0" algn="just" eaLnBrk="1" latinLnBrk="0" hangingPunct="1">
              <a:lnSpc>
                <a:spcPct val="125000"/>
              </a:lnSpc>
              <a:buFont typeface="Wingdings" panose="05000000000000000000" pitchFamily="2" charset="2"/>
            </a:pPr>
            <a:r>
              <a:rPr lang="zh-CN" altLang="en-US" sz="24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例：液相法稀乙烯制乙苯新技术</a:t>
            </a:r>
            <a:endParaRPr lang="en-US" altLang="zh-CN" sz="24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2E3BF17D-E3C8-4D3E-A3D6-7C467076BCBA}"/>
              </a:ext>
            </a:extLst>
          </p:cNvPr>
          <p:cNvSpPr txBox="1"/>
          <p:nvPr/>
        </p:nvSpPr>
        <p:spPr>
          <a:xfrm>
            <a:off x="0" y="6082836"/>
            <a:ext cx="9144000" cy="441916"/>
          </a:xfrm>
          <a:prstGeom prst="rect">
            <a:avLst/>
          </a:prstGeom>
          <a:noFill/>
        </p:spPr>
        <p:txBody>
          <a:bodyPr wrap="square">
            <a:spAutoFit/>
          </a:bodyPr>
          <a:lstStyle/>
          <a:p>
            <a:pPr marL="0" indent="0" algn="ctr" eaLnBrk="1" latinLnBrk="0" hangingPunct="1">
              <a:lnSpc>
                <a:spcPct val="125000"/>
              </a:lnSpc>
              <a:buFont typeface="Wingdings" panose="05000000000000000000" pitchFamily="2" charset="2"/>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中间试验</a:t>
            </a: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装置</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p:nvPr>
            <p:custDataLst>
              <p:tags r:id="rId1"/>
            </p:custDataLst>
          </p:nvPr>
        </p:nvSpPr>
        <p:spPr>
          <a:xfrm>
            <a:off x="-23529" y="3717031"/>
            <a:ext cx="9036496" cy="2304257"/>
          </a:xfrm>
          <a:prstGeom prst="rect">
            <a:avLst/>
          </a:prstGeom>
          <a:noFill/>
          <a:ln w="12700" cap="flat" cmpd="sng">
            <a:noFill/>
            <a:prstDash val="solid"/>
            <a:miter/>
            <a:headEnd type="none" w="med" len="med"/>
            <a:tailEnd type="none" w="med" len="med"/>
          </a:ln>
        </p:spPr>
        <p:txBody>
          <a:bodyPr>
            <a:noAutofit/>
          </a:bodyPr>
          <a:lstStyle/>
          <a:p>
            <a:pPr marL="342900" indent="-342900" algn="just" eaLnBrk="1" latinLnBrk="0" hangingPunct="1">
              <a:lnSpc>
                <a:spcPct val="125000"/>
              </a:lnSpc>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一般在</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研究内容全部完成，并通过鉴定后</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进行；</a:t>
            </a:r>
          </a:p>
          <a:p>
            <a:pPr marL="342900" indent="-342900" algn="just" eaLnBrk="1" latinLnBrk="0" hangingPunct="1">
              <a:lnSpc>
                <a:spcPct val="125000"/>
              </a:lnSpc>
              <a:buClr>
                <a:srgbClr val="000000"/>
              </a:buClr>
              <a:buFont typeface="Wingdings" panose="05000000000000000000" pitchFamily="2" charset="2"/>
              <a:buChar char="l"/>
            </a:pP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新技术开发的最终研究成果</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工程设计的依据</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完整的技术软件，是</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技术开发阶段的研究成果</a:t>
            </a:r>
            <a:r>
              <a:rPr lang="zh-CN" altLang="en-US" b="1" noProof="0" dirty="0">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包括建设生产装置的</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一切技术要点</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 name="Rectangle 2">
            <a:extLst>
              <a:ext uri="{FF2B5EF4-FFF2-40B4-BE49-F238E27FC236}">
                <a16:creationId xmlns:a16="http://schemas.microsoft.com/office/drawing/2014/main" id="{A24A4707-D3D7-4C62-AC58-63A42DEE8202}"/>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pic>
        <p:nvPicPr>
          <p:cNvPr id="2" name="图片 1">
            <a:extLst>
              <a:ext uri="{FF2B5EF4-FFF2-40B4-BE49-F238E27FC236}">
                <a16:creationId xmlns:a16="http://schemas.microsoft.com/office/drawing/2014/main" id="{39FD5353-C5E3-4968-BF03-E67B87F4DF96}"/>
              </a:ext>
            </a:extLst>
          </p:cNvPr>
          <p:cNvPicPr>
            <a:picLocks noChangeAspect="1"/>
          </p:cNvPicPr>
          <p:nvPr/>
        </p:nvPicPr>
        <p:blipFill>
          <a:blip r:embed="rId4"/>
          <a:stretch>
            <a:fillRect/>
          </a:stretch>
        </p:blipFill>
        <p:spPr>
          <a:xfrm>
            <a:off x="1462330" y="1309831"/>
            <a:ext cx="6219340" cy="2047161"/>
          </a:xfrm>
          <a:prstGeom prst="rect">
            <a:avLst/>
          </a:prstGeom>
        </p:spPr>
      </p:pic>
      <p:sp>
        <p:nvSpPr>
          <p:cNvPr id="33" name="椭圆 32">
            <a:extLst>
              <a:ext uri="{FF2B5EF4-FFF2-40B4-BE49-F238E27FC236}">
                <a16:creationId xmlns:a16="http://schemas.microsoft.com/office/drawing/2014/main" id="{673C510D-F615-45F0-9616-A4D04CBF955E}"/>
              </a:ext>
            </a:extLst>
          </p:cNvPr>
          <p:cNvSpPr/>
          <p:nvPr/>
        </p:nvSpPr>
        <p:spPr>
          <a:xfrm>
            <a:off x="5364088" y="1557091"/>
            <a:ext cx="1224136" cy="554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33"/>
                                        </p:tgtEl>
                                      </p:cBhvr>
                                    </p:animEffect>
                                    <p:animScale>
                                      <p:cBhvr>
                                        <p:cTn id="7" dur="150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EB0B51-AFC3-490D-9B77-23DE9BAECD7F}"/>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pic>
        <p:nvPicPr>
          <p:cNvPr id="4" name="图片 3">
            <a:extLst>
              <a:ext uri="{FF2B5EF4-FFF2-40B4-BE49-F238E27FC236}">
                <a16:creationId xmlns:a16="http://schemas.microsoft.com/office/drawing/2014/main" id="{A02C279A-AB52-43EC-AF8A-209DEBC565B9}"/>
              </a:ext>
            </a:extLst>
          </p:cNvPr>
          <p:cNvPicPr>
            <a:picLocks noChangeAspect="1"/>
          </p:cNvPicPr>
          <p:nvPr/>
        </p:nvPicPr>
        <p:blipFill>
          <a:blip r:embed="rId4"/>
          <a:stretch>
            <a:fillRect/>
          </a:stretch>
        </p:blipFill>
        <p:spPr>
          <a:xfrm>
            <a:off x="1462330" y="1309831"/>
            <a:ext cx="6219340" cy="2047161"/>
          </a:xfrm>
          <a:prstGeom prst="rect">
            <a:avLst/>
          </a:prstGeom>
        </p:spPr>
      </p:pic>
      <p:sp>
        <p:nvSpPr>
          <p:cNvPr id="5" name="椭圆 4">
            <a:extLst>
              <a:ext uri="{FF2B5EF4-FFF2-40B4-BE49-F238E27FC236}">
                <a16:creationId xmlns:a16="http://schemas.microsoft.com/office/drawing/2014/main" id="{EA460701-58C8-4362-98E4-0409D592B9A6}"/>
              </a:ext>
            </a:extLst>
          </p:cNvPr>
          <p:cNvSpPr/>
          <p:nvPr/>
        </p:nvSpPr>
        <p:spPr>
          <a:xfrm>
            <a:off x="5364088" y="1557091"/>
            <a:ext cx="1224136" cy="554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 Box 2">
            <a:extLst>
              <a:ext uri="{FF2B5EF4-FFF2-40B4-BE49-F238E27FC236}">
                <a16:creationId xmlns:a16="http://schemas.microsoft.com/office/drawing/2014/main" id="{C08B0830-0AF1-44DC-B2CF-3B8D2CC9163B}"/>
              </a:ext>
            </a:extLst>
          </p:cNvPr>
          <p:cNvSpPr txBox="1"/>
          <p:nvPr>
            <p:custDataLst>
              <p:tags r:id="rId2"/>
            </p:custDataLst>
          </p:nvPr>
        </p:nvSpPr>
        <p:spPr>
          <a:xfrm>
            <a:off x="0" y="3429000"/>
            <a:ext cx="9036496" cy="3165440"/>
          </a:xfrm>
          <a:prstGeom prst="rect">
            <a:avLst/>
          </a:prstGeom>
          <a:noFill/>
          <a:ln w="12700" cap="flat" cmpd="sng">
            <a:noFill/>
            <a:prstDash val="solid"/>
            <a:miter/>
            <a:headEnd type="none" w="med" len="med"/>
            <a:tailEnd type="none" w="med" len="med"/>
          </a:ln>
        </p:spPr>
        <p:txBody>
          <a:bodyPr>
            <a:noAutofit/>
          </a:bodyPr>
          <a:lstStyle/>
          <a:p>
            <a:pPr marL="0" indent="0" algn="just" eaLnBrk="1" latinLnBrk="0" hangingPunct="1">
              <a:lnSpc>
                <a:spcPct val="125000"/>
              </a:lnSpc>
              <a:buClrTx/>
              <a:buSzTx/>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主要内容包括：</a:t>
            </a:r>
          </a:p>
          <a:p>
            <a:pPr marL="342900" indent="-342900" algn="just"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设计基础：依据、技术来源、生产规模、原材料规格等；</a:t>
            </a:r>
          </a:p>
          <a:p>
            <a:pPr marL="342900" indent="-342900" algn="just"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工艺流程：生产工艺、主要特点、反应原理及工艺参数等；</a:t>
            </a:r>
          </a:p>
          <a:p>
            <a:pPr marL="342900" indent="-342900" algn="just"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物料流程图和物流表：完成物料衡算和能量衡算；</a:t>
            </a:r>
          </a:p>
          <a:p>
            <a:pPr marL="342900" indent="-342900" algn="just"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带控制点的管道流程图；</a:t>
            </a:r>
          </a:p>
          <a:p>
            <a:pPr marL="342900" indent="-342900" algn="just"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设备名称表和设备规格说明书；</a:t>
            </a:r>
          </a:p>
          <a:p>
            <a:pPr marL="342900" indent="-342900" algn="just"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对</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工程设计提出要求；</a:t>
            </a:r>
          </a:p>
          <a:p>
            <a:pPr marL="342900" indent="-342900" eaLnBrk="1" latinLnBrk="0" hangingPunct="1">
              <a:lnSpc>
                <a:spcPct val="125000"/>
              </a:lnSpc>
              <a:buFont typeface="Wingdings" panose="05000000000000000000" charset="0"/>
              <a:buChar char="l"/>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2717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5"/>
                                        </p:tgtEl>
                                      </p:cBhvr>
                                    </p:animEffect>
                                    <p:animScale>
                                      <p:cBhvr>
                                        <p:cTn id="7" dur="1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24205F3-B641-487E-B3C4-D307B8485194}"/>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pic>
        <p:nvPicPr>
          <p:cNvPr id="3" name="图片 2">
            <a:extLst>
              <a:ext uri="{FF2B5EF4-FFF2-40B4-BE49-F238E27FC236}">
                <a16:creationId xmlns:a16="http://schemas.microsoft.com/office/drawing/2014/main" id="{96CA1B43-46B2-4FB7-9F1E-61F0AAC36E40}"/>
              </a:ext>
            </a:extLst>
          </p:cNvPr>
          <p:cNvPicPr>
            <a:picLocks noChangeAspect="1"/>
          </p:cNvPicPr>
          <p:nvPr/>
        </p:nvPicPr>
        <p:blipFill>
          <a:blip r:embed="rId5"/>
          <a:stretch>
            <a:fillRect/>
          </a:stretch>
        </p:blipFill>
        <p:spPr>
          <a:xfrm>
            <a:off x="1462330" y="1309831"/>
            <a:ext cx="6219340" cy="2047161"/>
          </a:xfrm>
          <a:prstGeom prst="rect">
            <a:avLst/>
          </a:prstGeom>
        </p:spPr>
      </p:pic>
      <p:sp>
        <p:nvSpPr>
          <p:cNvPr id="4" name="椭圆 3">
            <a:extLst>
              <a:ext uri="{FF2B5EF4-FFF2-40B4-BE49-F238E27FC236}">
                <a16:creationId xmlns:a16="http://schemas.microsoft.com/office/drawing/2014/main" id="{0264C6C6-AF76-4DE4-932B-A653E61BC21B}"/>
              </a:ext>
            </a:extLst>
          </p:cNvPr>
          <p:cNvSpPr/>
          <p:nvPr/>
        </p:nvSpPr>
        <p:spPr>
          <a:xfrm>
            <a:off x="5364088" y="1557091"/>
            <a:ext cx="1224136" cy="554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 Box 2">
            <a:extLst>
              <a:ext uri="{FF2B5EF4-FFF2-40B4-BE49-F238E27FC236}">
                <a16:creationId xmlns:a16="http://schemas.microsoft.com/office/drawing/2014/main" id="{7D4A78B3-BBC1-4D92-9B56-E837F1B6DD13}"/>
              </a:ext>
            </a:extLst>
          </p:cNvPr>
          <p:cNvSpPr txBox="1"/>
          <p:nvPr>
            <p:custDataLst>
              <p:tags r:id="rId2"/>
            </p:custDataLst>
          </p:nvPr>
        </p:nvSpPr>
        <p:spPr>
          <a:xfrm>
            <a:off x="0" y="3429000"/>
            <a:ext cx="9036496" cy="3241471"/>
          </a:xfrm>
          <a:prstGeom prst="rect">
            <a:avLst/>
          </a:prstGeom>
          <a:noFill/>
          <a:ln w="12700" cap="flat" cmpd="sng">
            <a:noFill/>
            <a:prstDash val="solid"/>
            <a:miter/>
            <a:headEnd type="none" w="med" len="med"/>
            <a:tailEnd type="none" w="med" len="med"/>
          </a:ln>
        </p:spPr>
        <p:txBody>
          <a:bodyPr>
            <a:noAutofit/>
          </a:bodyPr>
          <a:lstStyle/>
          <a:p>
            <a:pPr marL="0" indent="0" algn="l" eaLnBrk="1" latinLnBrk="0" hangingPunct="1">
              <a:lnSpc>
                <a:spcPct val="125000"/>
              </a:lnSpc>
              <a:buClrTx/>
              <a:buSzTx/>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主要内容包括：</a:t>
            </a:r>
          </a:p>
          <a:p>
            <a:pPr marL="342900" indent="-342900" eaLnBrk="1" latinLnBrk="0" hangingPunct="1">
              <a:lnSpc>
                <a:spcPct val="125000"/>
              </a:lnSpc>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设备布置建议图；</a:t>
            </a:r>
          </a:p>
          <a:p>
            <a:pPr marL="342900" indent="-342900" eaLnBrk="1" latinLnBrk="0" hangingPunct="1">
              <a:lnSpc>
                <a:spcPct val="125000"/>
              </a:lnSpc>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装置的操作说明；</a:t>
            </a:r>
          </a:p>
          <a:p>
            <a:pPr marL="342900" indent="-342900" eaLnBrk="1" latinLnBrk="0" hangingPunct="1">
              <a:lnSpc>
                <a:spcPct val="125000"/>
              </a:lnSpc>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装置三废的排放；</a:t>
            </a:r>
          </a:p>
          <a:p>
            <a:pPr marL="342900" indent="-342900"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自控设计说明；</a:t>
            </a:r>
          </a:p>
          <a:p>
            <a:pPr marL="342900" indent="-342900"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消耗定额；</a:t>
            </a:r>
          </a:p>
          <a:p>
            <a:pPr marL="342900" indent="-342900"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有关技术资料、物性数据等；</a:t>
            </a:r>
          </a:p>
          <a:p>
            <a:pPr marL="342900" indent="-342900" eaLnBrk="1" latinLnBrk="0" hangingPunct="1">
              <a:lnSpc>
                <a:spcPct val="125000"/>
              </a:lnSpc>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安全技术与劳动保护的说明。</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 Box 4">
            <a:extLst>
              <a:ext uri="{FF2B5EF4-FFF2-40B4-BE49-F238E27FC236}">
                <a16:creationId xmlns:a16="http://schemas.microsoft.com/office/drawing/2014/main" id="{0857DB9C-A835-4CA8-95CA-BEB678A12FC8}"/>
              </a:ext>
            </a:extLst>
          </p:cNvPr>
          <p:cNvSpPr txBox="1"/>
          <p:nvPr>
            <p:custDataLst>
              <p:tags r:id="rId3"/>
            </p:custDataLst>
          </p:nvPr>
        </p:nvSpPr>
        <p:spPr>
          <a:xfrm>
            <a:off x="4932040" y="4631833"/>
            <a:ext cx="3456384" cy="460375"/>
          </a:xfrm>
          <a:prstGeom prst="rect">
            <a:avLst/>
          </a:prstGeom>
          <a:noFill/>
          <a:ln w="9525">
            <a:noFill/>
          </a:ln>
        </p:spPr>
        <p:txBody>
          <a:bodyPr wrap="square">
            <a:spAutoFit/>
          </a:bodyPr>
          <a:lstStyle/>
          <a:p>
            <a:pPr algn="ctr" eaLnBrk="1" hangingPunct="1">
              <a:spcBef>
                <a:spcPct val="50000"/>
              </a:spcBef>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不包括工厂选址及布局！</a:t>
            </a:r>
          </a:p>
        </p:txBody>
      </p:sp>
    </p:spTree>
    <p:extLst>
      <p:ext uri="{BB962C8B-B14F-4D97-AF65-F5344CB8AC3E}">
        <p14:creationId xmlns:p14="http://schemas.microsoft.com/office/powerpoint/2010/main" val="130236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7C1145-106A-4898-B758-65D996EFFE78}"/>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B2635B60-C8F5-42C3-9680-A3BEED3D57B4}"/>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4" name="Rectangle 4">
            <a:extLst>
              <a:ext uri="{FF2B5EF4-FFF2-40B4-BE49-F238E27FC236}">
                <a16:creationId xmlns:a16="http://schemas.microsoft.com/office/drawing/2014/main" id="{B175C512-B26D-4499-8355-0B4B634B67D7}"/>
              </a:ext>
            </a:extLst>
          </p:cNvPr>
          <p:cNvSpPr/>
          <p:nvPr>
            <p:custDataLst>
              <p:tags r:id="rId3"/>
            </p:custDataLst>
          </p:nvPr>
        </p:nvSpPr>
        <p:spPr>
          <a:xfrm>
            <a:off x="1" y="980728"/>
            <a:ext cx="9036495" cy="1197315"/>
          </a:xfrm>
          <a:prstGeom prst="rect">
            <a:avLst/>
          </a:prstGeom>
          <a:noFill/>
          <a:ln w="12700">
            <a:noFill/>
          </a:ln>
        </p:spPr>
        <p:txBody>
          <a:bodyPr wrap="square">
            <a:spAutoFit/>
          </a:bodyPr>
          <a:lstStyle/>
          <a:p>
            <a:pPr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二、根据设计性质分类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、工程设计</a:t>
            </a:r>
            <a:endParaRPr lang="en-US" altLang="zh-CN"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Group 7">
            <a:extLst>
              <a:ext uri="{FF2B5EF4-FFF2-40B4-BE49-F238E27FC236}">
                <a16:creationId xmlns:a16="http://schemas.microsoft.com/office/drawing/2014/main" id="{50A3CE50-405D-4EA3-8A46-A93115B3A7E5}"/>
              </a:ext>
            </a:extLst>
          </p:cNvPr>
          <p:cNvGrpSpPr/>
          <p:nvPr/>
        </p:nvGrpSpPr>
        <p:grpSpPr>
          <a:xfrm>
            <a:off x="787238" y="1351280"/>
            <a:ext cx="6774664" cy="2514603"/>
            <a:chOff x="422" y="916"/>
            <a:chExt cx="4130" cy="1584"/>
          </a:xfrm>
        </p:grpSpPr>
        <p:sp>
          <p:nvSpPr>
            <p:cNvPr id="6" name="Rectangle 9">
              <a:extLst>
                <a:ext uri="{FF2B5EF4-FFF2-40B4-BE49-F238E27FC236}">
                  <a16:creationId xmlns:a16="http://schemas.microsoft.com/office/drawing/2014/main" id="{3C07BAB5-7DAA-4531-A101-749B66C32697}"/>
                </a:ext>
              </a:extLst>
            </p:cNvPr>
            <p:cNvSpPr/>
            <p:nvPr>
              <p:custDataLst>
                <p:tags r:id="rId30"/>
              </p:custDataLst>
            </p:nvPr>
          </p:nvSpPr>
          <p:spPr>
            <a:xfrm>
              <a:off x="3068" y="916"/>
              <a:ext cx="1484" cy="291"/>
            </a:xfrm>
            <a:prstGeom prst="rect">
              <a:avLst/>
            </a:prstGeom>
            <a:noFill/>
            <a:ln w="12700">
              <a:noFill/>
            </a:ln>
          </p:spPr>
          <p:txBody>
            <a:bodyPr>
              <a:spAutoFit/>
            </a:bodyPr>
            <a:lstStyle/>
            <a:p>
              <a:pPr algn="l" eaLnBrk="1" hangingPunct="1">
                <a:buClrTx/>
                <a:buSzTx/>
                <a:buFontTx/>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Rectangle 10">
              <a:extLst>
                <a:ext uri="{FF2B5EF4-FFF2-40B4-BE49-F238E27FC236}">
                  <a16:creationId xmlns:a16="http://schemas.microsoft.com/office/drawing/2014/main" id="{EEE74549-8AD1-470C-A877-8F0D913F474A}"/>
                </a:ext>
              </a:extLst>
            </p:cNvPr>
            <p:cNvSpPr/>
            <p:nvPr>
              <p:custDataLst>
                <p:tags r:id="rId31"/>
              </p:custDataLst>
            </p:nvPr>
          </p:nvSpPr>
          <p:spPr>
            <a:xfrm>
              <a:off x="422" y="2209"/>
              <a:ext cx="113" cy="291"/>
            </a:xfrm>
            <a:prstGeom prst="rect">
              <a:avLst/>
            </a:prstGeom>
            <a:noFill/>
            <a:ln w="12700">
              <a:noFill/>
            </a:ln>
          </p:spPr>
          <p:txBody>
            <a:bodyPr wrap="none">
              <a:spAutoFit/>
            </a:bodyPr>
            <a:lstStyle/>
            <a:p>
              <a:pPr eaLnBrk="1" hangingPunct="1"/>
              <a:endPar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Group 6">
            <a:extLst>
              <a:ext uri="{FF2B5EF4-FFF2-40B4-BE49-F238E27FC236}">
                <a16:creationId xmlns:a16="http://schemas.microsoft.com/office/drawing/2014/main" id="{54E7DB13-9B6C-4A09-9196-D0BA15ED1199}"/>
              </a:ext>
            </a:extLst>
          </p:cNvPr>
          <p:cNvGrpSpPr/>
          <p:nvPr/>
        </p:nvGrpSpPr>
        <p:grpSpPr>
          <a:xfrm>
            <a:off x="474980" y="2531720"/>
            <a:ext cx="8273451" cy="2697480"/>
            <a:chOff x="417" y="2630"/>
            <a:chExt cx="5478" cy="1456"/>
          </a:xfrm>
        </p:grpSpPr>
        <p:sp>
          <p:nvSpPr>
            <p:cNvPr id="11" name="Rectangle 7">
              <a:extLst>
                <a:ext uri="{FF2B5EF4-FFF2-40B4-BE49-F238E27FC236}">
                  <a16:creationId xmlns:a16="http://schemas.microsoft.com/office/drawing/2014/main" id="{D69BF614-3AFE-498F-9194-EC1F38452231}"/>
                </a:ext>
              </a:extLst>
            </p:cNvPr>
            <p:cNvSpPr/>
            <p:nvPr>
              <p:custDataLst>
                <p:tags r:id="rId4"/>
              </p:custDataLst>
            </p:nvPr>
          </p:nvSpPr>
          <p:spPr>
            <a:xfrm>
              <a:off x="1243" y="2630"/>
              <a:ext cx="3656" cy="617"/>
            </a:xfrm>
            <a:prstGeom prst="rect">
              <a:avLst/>
            </a:prstGeom>
            <a:noFill/>
            <a:ln w="2540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 Box 8">
              <a:extLst>
                <a:ext uri="{FF2B5EF4-FFF2-40B4-BE49-F238E27FC236}">
                  <a16:creationId xmlns:a16="http://schemas.microsoft.com/office/drawing/2014/main" id="{3E0688BA-A612-4A20-9169-E88CC8A22232}"/>
                </a:ext>
              </a:extLst>
            </p:cNvPr>
            <p:cNvSpPr txBox="1"/>
            <p:nvPr>
              <p:custDataLst>
                <p:tags r:id="rId5"/>
              </p:custDataLst>
            </p:nvPr>
          </p:nvSpPr>
          <p:spPr>
            <a:xfrm>
              <a:off x="2505" y="2682"/>
              <a:ext cx="1086"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工  程  研  究</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 Box 9">
              <a:extLst>
                <a:ext uri="{FF2B5EF4-FFF2-40B4-BE49-F238E27FC236}">
                  <a16:creationId xmlns:a16="http://schemas.microsoft.com/office/drawing/2014/main" id="{78FD3297-C1D6-4A96-9047-42E98482B1D5}"/>
                </a:ext>
              </a:extLst>
            </p:cNvPr>
            <p:cNvSpPr txBox="1"/>
            <p:nvPr>
              <p:custDataLst>
                <p:tags r:id="rId6"/>
              </p:custDataLst>
            </p:nvPr>
          </p:nvSpPr>
          <p:spPr>
            <a:xfrm>
              <a:off x="1332" y="2887"/>
              <a:ext cx="784"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概念设计</a:t>
              </a:r>
            </a:p>
          </p:txBody>
        </p:sp>
        <p:sp>
          <p:nvSpPr>
            <p:cNvPr id="14" name="Text Box 10">
              <a:extLst>
                <a:ext uri="{FF2B5EF4-FFF2-40B4-BE49-F238E27FC236}">
                  <a16:creationId xmlns:a16="http://schemas.microsoft.com/office/drawing/2014/main" id="{C11F3811-59EB-4ECB-BA9E-DECA6FC358F1}"/>
                </a:ext>
              </a:extLst>
            </p:cNvPr>
            <p:cNvSpPr txBox="1"/>
            <p:nvPr>
              <p:custDataLst>
                <p:tags r:id="rId7"/>
              </p:custDataLst>
            </p:nvPr>
          </p:nvSpPr>
          <p:spPr>
            <a:xfrm>
              <a:off x="3941" y="2899"/>
              <a:ext cx="784"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基础设计</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 Box 11">
              <a:extLst>
                <a:ext uri="{FF2B5EF4-FFF2-40B4-BE49-F238E27FC236}">
                  <a16:creationId xmlns:a16="http://schemas.microsoft.com/office/drawing/2014/main" id="{A17BE089-FA18-4D64-B6C5-8D47FD048B50}"/>
                </a:ext>
              </a:extLst>
            </p:cNvPr>
            <p:cNvSpPr txBox="1"/>
            <p:nvPr>
              <p:custDataLst>
                <p:tags r:id="rId8"/>
              </p:custDataLst>
            </p:nvPr>
          </p:nvSpPr>
          <p:spPr>
            <a:xfrm>
              <a:off x="2490" y="2903"/>
              <a:ext cx="1147"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各级经济评估</a:t>
              </a:r>
              <a:endParaRPr lang="zh-CN" altLang="en-US" sz="1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Rectangle 12">
              <a:extLst>
                <a:ext uri="{FF2B5EF4-FFF2-40B4-BE49-F238E27FC236}">
                  <a16:creationId xmlns:a16="http://schemas.microsoft.com/office/drawing/2014/main" id="{584F9D4F-5229-456D-A99B-DD4877D991A3}"/>
                </a:ext>
              </a:extLst>
            </p:cNvPr>
            <p:cNvSpPr/>
            <p:nvPr>
              <p:custDataLst>
                <p:tags r:id="rId9"/>
              </p:custDataLst>
            </p:nvPr>
          </p:nvSpPr>
          <p:spPr>
            <a:xfrm>
              <a:off x="1393" y="2887"/>
              <a:ext cx="664" cy="231"/>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13">
              <a:extLst>
                <a:ext uri="{FF2B5EF4-FFF2-40B4-BE49-F238E27FC236}">
                  <a16:creationId xmlns:a16="http://schemas.microsoft.com/office/drawing/2014/main" id="{2A2BCBFA-AC4C-4FB2-BDE2-7D0C88558E29}"/>
                </a:ext>
              </a:extLst>
            </p:cNvPr>
            <p:cNvSpPr/>
            <p:nvPr>
              <p:custDataLst>
                <p:tags r:id="rId10"/>
              </p:custDataLst>
            </p:nvPr>
          </p:nvSpPr>
          <p:spPr>
            <a:xfrm>
              <a:off x="3969" y="2887"/>
              <a:ext cx="712" cy="244"/>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14">
              <a:extLst>
                <a:ext uri="{FF2B5EF4-FFF2-40B4-BE49-F238E27FC236}">
                  <a16:creationId xmlns:a16="http://schemas.microsoft.com/office/drawing/2014/main" id="{DCD50A7E-C9F9-4DCE-A73B-435952BF1F99}"/>
                </a:ext>
              </a:extLst>
            </p:cNvPr>
            <p:cNvSpPr/>
            <p:nvPr>
              <p:custDataLst>
                <p:tags r:id="rId11"/>
              </p:custDataLst>
            </p:nvPr>
          </p:nvSpPr>
          <p:spPr>
            <a:xfrm>
              <a:off x="2534" y="2887"/>
              <a:ext cx="1041" cy="244"/>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5">
              <a:extLst>
                <a:ext uri="{FF2B5EF4-FFF2-40B4-BE49-F238E27FC236}">
                  <a16:creationId xmlns:a16="http://schemas.microsoft.com/office/drawing/2014/main" id="{C7FF27BC-433D-40D4-9AE4-63E193A4F4C8}"/>
                </a:ext>
              </a:extLst>
            </p:cNvPr>
            <p:cNvSpPr/>
            <p:nvPr>
              <p:custDataLst>
                <p:tags r:id="rId12"/>
              </p:custDataLst>
            </p:nvPr>
          </p:nvSpPr>
          <p:spPr>
            <a:xfrm>
              <a:off x="2130" y="2987"/>
              <a:ext cx="36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6">
              <a:extLst>
                <a:ext uri="{FF2B5EF4-FFF2-40B4-BE49-F238E27FC236}">
                  <a16:creationId xmlns:a16="http://schemas.microsoft.com/office/drawing/2014/main" id="{6A51C650-891F-4224-8E1F-C35883B79D84}"/>
                </a:ext>
              </a:extLst>
            </p:cNvPr>
            <p:cNvSpPr/>
            <p:nvPr>
              <p:custDataLst>
                <p:tags r:id="rId13"/>
              </p:custDataLst>
            </p:nvPr>
          </p:nvSpPr>
          <p:spPr>
            <a:xfrm>
              <a:off x="3618" y="2990"/>
              <a:ext cx="30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17">
              <a:extLst>
                <a:ext uri="{FF2B5EF4-FFF2-40B4-BE49-F238E27FC236}">
                  <a16:creationId xmlns:a16="http://schemas.microsoft.com/office/drawing/2014/main" id="{C90D859F-E09C-4313-ABF9-D9F62175591D}"/>
                </a:ext>
              </a:extLst>
            </p:cNvPr>
            <p:cNvSpPr/>
            <p:nvPr>
              <p:custDataLst>
                <p:tags r:id="rId14"/>
              </p:custDataLst>
            </p:nvPr>
          </p:nvSpPr>
          <p:spPr>
            <a:xfrm>
              <a:off x="4732" y="2990"/>
              <a:ext cx="36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 Box 18">
              <a:extLst>
                <a:ext uri="{FF2B5EF4-FFF2-40B4-BE49-F238E27FC236}">
                  <a16:creationId xmlns:a16="http://schemas.microsoft.com/office/drawing/2014/main" id="{6B71968E-6ECD-4AA0-961A-6E50D2320CD2}"/>
                </a:ext>
              </a:extLst>
            </p:cNvPr>
            <p:cNvSpPr txBox="1"/>
            <p:nvPr>
              <p:custDataLst>
                <p:tags r:id="rId15"/>
              </p:custDataLst>
            </p:nvPr>
          </p:nvSpPr>
          <p:spPr>
            <a:xfrm>
              <a:off x="5093" y="2861"/>
              <a:ext cx="802" cy="216"/>
            </a:xfrm>
            <a:prstGeom prst="rect">
              <a:avLst/>
            </a:prstGeom>
            <a:noFill/>
            <a:ln w="9525">
              <a:noFill/>
            </a:ln>
          </p:spPr>
          <p:txBody>
            <a:bodyPr wrap="square">
              <a:spAutoFit/>
            </a:bodyPr>
            <a:lstStyle/>
            <a:p>
              <a:pPr eaLnBrk="1" hangingPunct="1"/>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工程设计</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ectangle 19">
              <a:extLst>
                <a:ext uri="{FF2B5EF4-FFF2-40B4-BE49-F238E27FC236}">
                  <a16:creationId xmlns:a16="http://schemas.microsoft.com/office/drawing/2014/main" id="{C8F47662-C991-4D89-970B-11F0336DCF97}"/>
                </a:ext>
              </a:extLst>
            </p:cNvPr>
            <p:cNvSpPr/>
            <p:nvPr>
              <p:custDataLst>
                <p:tags r:id="rId16"/>
              </p:custDataLst>
            </p:nvPr>
          </p:nvSpPr>
          <p:spPr>
            <a:xfrm>
              <a:off x="1255" y="3469"/>
              <a:ext cx="3644" cy="617"/>
            </a:xfrm>
            <a:prstGeom prst="rect">
              <a:avLst/>
            </a:prstGeom>
            <a:noFill/>
            <a:ln w="2540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 Box 20">
              <a:extLst>
                <a:ext uri="{FF2B5EF4-FFF2-40B4-BE49-F238E27FC236}">
                  <a16:creationId xmlns:a16="http://schemas.microsoft.com/office/drawing/2014/main" id="{2DF6CEB5-7911-4430-B559-F50F58A73B47}"/>
                </a:ext>
              </a:extLst>
            </p:cNvPr>
            <p:cNvSpPr txBox="1"/>
            <p:nvPr>
              <p:custDataLst>
                <p:tags r:id="rId17"/>
              </p:custDataLst>
            </p:nvPr>
          </p:nvSpPr>
          <p:spPr>
            <a:xfrm>
              <a:off x="2495" y="3488"/>
              <a:ext cx="1086" cy="199"/>
            </a:xfrm>
            <a:prstGeom prst="rect">
              <a:avLst/>
            </a:prstGeom>
            <a:noFill/>
            <a:ln w="9525">
              <a:noFill/>
            </a:ln>
          </p:spPr>
          <p:txBody>
            <a:bodyPr>
              <a:spAutoFit/>
            </a:bodyPr>
            <a:lstStyle/>
            <a:p>
              <a:pPr algn="ctr" eaLnBrk="1" hangingPunct="1">
                <a:spcBef>
                  <a:spcPct val="50000"/>
                </a:spcBef>
                <a:buClrTx/>
                <a:buSzTx/>
                <a:buFontTx/>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过  程  研  究</a:t>
              </a:r>
            </a:p>
          </p:txBody>
        </p:sp>
        <p:sp>
          <p:nvSpPr>
            <p:cNvPr id="25" name="Text Box 21">
              <a:extLst>
                <a:ext uri="{FF2B5EF4-FFF2-40B4-BE49-F238E27FC236}">
                  <a16:creationId xmlns:a16="http://schemas.microsoft.com/office/drawing/2014/main" id="{0D654605-3ED8-4F58-877A-DE85BE696A4A}"/>
                </a:ext>
              </a:extLst>
            </p:cNvPr>
            <p:cNvSpPr txBox="1"/>
            <p:nvPr>
              <p:custDataLst>
                <p:tags r:id="rId18"/>
              </p:custDataLst>
            </p:nvPr>
          </p:nvSpPr>
          <p:spPr>
            <a:xfrm>
              <a:off x="1468" y="3719"/>
              <a:ext cx="784"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小试验</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 Box 22">
              <a:extLst>
                <a:ext uri="{FF2B5EF4-FFF2-40B4-BE49-F238E27FC236}">
                  <a16:creationId xmlns:a16="http://schemas.microsoft.com/office/drawing/2014/main" id="{93BDFB37-B19A-4160-BB2D-B3B3DEF4281B}"/>
                </a:ext>
              </a:extLst>
            </p:cNvPr>
            <p:cNvSpPr txBox="1"/>
            <p:nvPr>
              <p:custDataLst>
                <p:tags r:id="rId19"/>
              </p:custDataLst>
            </p:nvPr>
          </p:nvSpPr>
          <p:spPr>
            <a:xfrm>
              <a:off x="3944" y="3710"/>
              <a:ext cx="784" cy="199"/>
            </a:xfrm>
            <a:prstGeom prst="rect">
              <a:avLst/>
            </a:prstGeom>
            <a:noFill/>
            <a:ln w="9525">
              <a:noFill/>
            </a:ln>
          </p:spPr>
          <p:txBody>
            <a:bodyPr>
              <a:spAutoFit/>
            </a:bodyPr>
            <a:lstStyle/>
            <a:p>
              <a:pPr algn="ctr" eaLnBrk="1" hangingPunct="1">
                <a:spcBef>
                  <a:spcPct val="50000"/>
                </a:spcBef>
                <a:buClrTx/>
                <a:buSzTx/>
                <a:buFontTx/>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中间试验</a:t>
              </a:r>
            </a:p>
          </p:txBody>
        </p:sp>
        <p:sp>
          <p:nvSpPr>
            <p:cNvPr id="27" name="Text Box 23">
              <a:extLst>
                <a:ext uri="{FF2B5EF4-FFF2-40B4-BE49-F238E27FC236}">
                  <a16:creationId xmlns:a16="http://schemas.microsoft.com/office/drawing/2014/main" id="{70546D25-9E29-491C-B422-FE525D199C57}"/>
                </a:ext>
              </a:extLst>
            </p:cNvPr>
            <p:cNvSpPr txBox="1"/>
            <p:nvPr>
              <p:custDataLst>
                <p:tags r:id="rId20"/>
              </p:custDataLst>
            </p:nvPr>
          </p:nvSpPr>
          <p:spPr>
            <a:xfrm>
              <a:off x="2494" y="3726"/>
              <a:ext cx="1087" cy="199"/>
            </a:xfrm>
            <a:prstGeom prst="rect">
              <a:avLst/>
            </a:prstGeom>
            <a:noFill/>
            <a:ln w="9525">
              <a:noFill/>
            </a:ln>
          </p:spPr>
          <p:txBody>
            <a:bodyPr>
              <a:spAutoFit/>
            </a:bodyPr>
            <a:lstStyle/>
            <a:p>
              <a:pPr algn="ctr" eaLnBrk="1" hangingPunct="1">
                <a:spcBef>
                  <a:spcPct val="50000"/>
                </a:spcBef>
                <a:buClrTx/>
                <a:buSzTx/>
                <a:buFontTx/>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大型冷模试验</a:t>
              </a:r>
            </a:p>
          </p:txBody>
        </p:sp>
        <p:sp>
          <p:nvSpPr>
            <p:cNvPr id="28" name="Rectangle 24">
              <a:extLst>
                <a:ext uri="{FF2B5EF4-FFF2-40B4-BE49-F238E27FC236}">
                  <a16:creationId xmlns:a16="http://schemas.microsoft.com/office/drawing/2014/main" id="{60A1FA60-E1B7-4593-BFE3-3C755D23EEC3}"/>
                </a:ext>
              </a:extLst>
            </p:cNvPr>
            <p:cNvSpPr/>
            <p:nvPr>
              <p:custDataLst>
                <p:tags r:id="rId21"/>
              </p:custDataLst>
            </p:nvPr>
          </p:nvSpPr>
          <p:spPr>
            <a:xfrm>
              <a:off x="1589" y="3710"/>
              <a:ext cx="543" cy="241"/>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Rectangle 25">
              <a:extLst>
                <a:ext uri="{FF2B5EF4-FFF2-40B4-BE49-F238E27FC236}">
                  <a16:creationId xmlns:a16="http://schemas.microsoft.com/office/drawing/2014/main" id="{7CCB658D-2A2A-4542-8D8F-1F9F8E008EED}"/>
                </a:ext>
              </a:extLst>
            </p:cNvPr>
            <p:cNvSpPr/>
            <p:nvPr>
              <p:custDataLst>
                <p:tags r:id="rId22"/>
              </p:custDataLst>
            </p:nvPr>
          </p:nvSpPr>
          <p:spPr>
            <a:xfrm>
              <a:off x="3968" y="3710"/>
              <a:ext cx="713" cy="248"/>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Rectangle 26">
              <a:extLst>
                <a:ext uri="{FF2B5EF4-FFF2-40B4-BE49-F238E27FC236}">
                  <a16:creationId xmlns:a16="http://schemas.microsoft.com/office/drawing/2014/main" id="{EDEA73A1-224D-4FE4-AADD-6F9949E3402A}"/>
                </a:ext>
              </a:extLst>
            </p:cNvPr>
            <p:cNvSpPr/>
            <p:nvPr>
              <p:custDataLst>
                <p:tags r:id="rId23"/>
              </p:custDataLst>
            </p:nvPr>
          </p:nvSpPr>
          <p:spPr>
            <a:xfrm>
              <a:off x="2522" y="3710"/>
              <a:ext cx="1053" cy="248"/>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Line 27">
              <a:extLst>
                <a:ext uri="{FF2B5EF4-FFF2-40B4-BE49-F238E27FC236}">
                  <a16:creationId xmlns:a16="http://schemas.microsoft.com/office/drawing/2014/main" id="{7457E065-3015-47E4-B5D1-97DA33E9C65B}"/>
                </a:ext>
              </a:extLst>
            </p:cNvPr>
            <p:cNvSpPr/>
            <p:nvPr>
              <p:custDataLst>
                <p:tags r:id="rId24"/>
              </p:custDataLst>
            </p:nvPr>
          </p:nvSpPr>
          <p:spPr>
            <a:xfrm flipV="1">
              <a:off x="2180" y="3826"/>
              <a:ext cx="328" cy="3"/>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Line 28">
              <a:extLst>
                <a:ext uri="{FF2B5EF4-FFF2-40B4-BE49-F238E27FC236}">
                  <a16:creationId xmlns:a16="http://schemas.microsoft.com/office/drawing/2014/main" id="{1D36B8AA-85D6-4046-9E8C-6AB4A7850ECF}"/>
                </a:ext>
              </a:extLst>
            </p:cNvPr>
            <p:cNvSpPr/>
            <p:nvPr>
              <p:custDataLst>
                <p:tags r:id="rId25"/>
              </p:custDataLst>
            </p:nvPr>
          </p:nvSpPr>
          <p:spPr>
            <a:xfrm>
              <a:off x="3621" y="3829"/>
              <a:ext cx="30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Line 29">
              <a:extLst>
                <a:ext uri="{FF2B5EF4-FFF2-40B4-BE49-F238E27FC236}">
                  <a16:creationId xmlns:a16="http://schemas.microsoft.com/office/drawing/2014/main" id="{85A5D19C-A2D2-4061-889A-4C17F387AB35}"/>
                </a:ext>
              </a:extLst>
            </p:cNvPr>
            <p:cNvSpPr/>
            <p:nvPr>
              <p:custDataLst>
                <p:tags r:id="rId26"/>
              </p:custDataLst>
            </p:nvPr>
          </p:nvSpPr>
          <p:spPr>
            <a:xfrm>
              <a:off x="1166" y="3829"/>
              <a:ext cx="36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 Box 30">
              <a:extLst>
                <a:ext uri="{FF2B5EF4-FFF2-40B4-BE49-F238E27FC236}">
                  <a16:creationId xmlns:a16="http://schemas.microsoft.com/office/drawing/2014/main" id="{66638E83-6B6C-49A3-9364-0A5882282382}"/>
                </a:ext>
              </a:extLst>
            </p:cNvPr>
            <p:cNvSpPr txBox="1"/>
            <p:nvPr>
              <p:custDataLst>
                <p:tags r:id="rId27"/>
              </p:custDataLst>
            </p:nvPr>
          </p:nvSpPr>
          <p:spPr>
            <a:xfrm>
              <a:off x="417" y="3726"/>
              <a:ext cx="749" cy="199"/>
            </a:xfrm>
            <a:prstGeom prst="rect">
              <a:avLst/>
            </a:prstGeom>
            <a:noFill/>
            <a:ln w="9525">
              <a:noFill/>
            </a:ln>
          </p:spPr>
          <p:txBody>
            <a:bodyPr wrap="square">
              <a:spAutoFit/>
            </a:bodyPr>
            <a:lstStyle/>
            <a:p>
              <a:pPr eaLnBrk="1" hangingPunct="1"/>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化学试验</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Line 31">
              <a:extLst>
                <a:ext uri="{FF2B5EF4-FFF2-40B4-BE49-F238E27FC236}">
                  <a16:creationId xmlns:a16="http://schemas.microsoft.com/office/drawing/2014/main" id="{F8ED5F22-D0E2-45B5-94B1-8F18C592542B}"/>
                </a:ext>
              </a:extLst>
            </p:cNvPr>
            <p:cNvSpPr/>
            <p:nvPr>
              <p:custDataLst>
                <p:tags r:id="rId28"/>
              </p:custDataLst>
            </p:nvPr>
          </p:nvSpPr>
          <p:spPr>
            <a:xfrm>
              <a:off x="2988" y="3247"/>
              <a:ext cx="0" cy="202"/>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Line 32">
              <a:extLst>
                <a:ext uri="{FF2B5EF4-FFF2-40B4-BE49-F238E27FC236}">
                  <a16:creationId xmlns:a16="http://schemas.microsoft.com/office/drawing/2014/main" id="{E98936FF-DC99-4274-948D-7ABAFF57B58A}"/>
                </a:ext>
              </a:extLst>
            </p:cNvPr>
            <p:cNvSpPr/>
            <p:nvPr>
              <p:custDataLst>
                <p:tags r:id="rId29"/>
              </p:custDataLst>
            </p:nvPr>
          </p:nvSpPr>
          <p:spPr>
            <a:xfrm flipV="1">
              <a:off x="3290" y="3247"/>
              <a:ext cx="0" cy="211"/>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7" name="椭圆 36">
            <a:extLst>
              <a:ext uri="{FF2B5EF4-FFF2-40B4-BE49-F238E27FC236}">
                <a16:creationId xmlns:a16="http://schemas.microsoft.com/office/drawing/2014/main" id="{B7ED85A8-DEA3-4697-9C7F-D1A29E63AF5E}"/>
              </a:ext>
            </a:extLst>
          </p:cNvPr>
          <p:cNvSpPr/>
          <p:nvPr/>
        </p:nvSpPr>
        <p:spPr>
          <a:xfrm>
            <a:off x="7454300" y="2852936"/>
            <a:ext cx="1366172" cy="617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548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37"/>
                                        </p:tgtEl>
                                      </p:cBhvr>
                                    </p:animEffect>
                                    <p:animScale>
                                      <p:cBhvr>
                                        <p:cTn id="7" dur="150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AFCB26-CE93-430F-8196-BBF42D71B4D1}"/>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5C6D9F57-4522-4D82-94B3-04607A4C4EA6}"/>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4" name="Rectangle 4">
            <a:extLst>
              <a:ext uri="{FF2B5EF4-FFF2-40B4-BE49-F238E27FC236}">
                <a16:creationId xmlns:a16="http://schemas.microsoft.com/office/drawing/2014/main" id="{CAB31591-7675-4E5D-BEDA-66D4047E1947}"/>
              </a:ext>
            </a:extLst>
          </p:cNvPr>
          <p:cNvSpPr/>
          <p:nvPr>
            <p:custDataLst>
              <p:tags r:id="rId3"/>
            </p:custDataLst>
          </p:nvPr>
        </p:nvSpPr>
        <p:spPr>
          <a:xfrm>
            <a:off x="1" y="980728"/>
            <a:ext cx="9036495" cy="4974567"/>
          </a:xfrm>
          <a:prstGeom prst="rect">
            <a:avLst/>
          </a:prstGeom>
          <a:noFill/>
          <a:ln w="12700">
            <a:noFill/>
          </a:ln>
        </p:spPr>
        <p:txBody>
          <a:bodyPr wrap="square">
            <a:spAutoFit/>
          </a:bodyPr>
          <a:lstStyle/>
          <a:p>
            <a:pPr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二、根据设计性质分类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、工程设计</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根据工程的重要性、技术的复杂性和技术的成熟程度，工程设计分</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一段设计</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两段设计</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三段设计</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，由</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设计单位负责进行</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chemeClr val="tx1"/>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一段设计</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：技术比较简单，规模较小的工厂或车间设计</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buClr>
                <a:schemeClr val="tx1"/>
              </a:buCl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（直接进行施工图设计）</a:t>
            </a:r>
          </a:p>
          <a:p>
            <a:pPr marL="457200" indent="-457200" algn="just" eaLnBrk="1" latinLnBrk="0" hangingPunct="1">
              <a:lnSpc>
                <a:spcPct val="125000"/>
              </a:lnSpc>
              <a:buClr>
                <a:schemeClr val="tx1"/>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两段设计</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：技术比较成熟的大型工厂或车间设计</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buClr>
                <a:schemeClr val="tx1"/>
              </a:buCl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（按扩大初步设计和施工图设计进行）</a:t>
            </a:r>
          </a:p>
          <a:p>
            <a:pPr marL="457200" indent="-457200" algn="just" eaLnBrk="1" latinLnBrk="0" hangingPunct="1">
              <a:lnSpc>
                <a:spcPct val="125000"/>
              </a:lnSpc>
              <a:buClr>
                <a:schemeClr val="tx1"/>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三段设计</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：重要的大型企业和使用较复杂技术</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buClr>
                <a:schemeClr val="tx1"/>
              </a:buCl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（按初步设计、扩大设计及施工图设计三阶段进行）</a:t>
            </a:r>
            <a:endParaRPr lang="en-US" altLang="zh-CN"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5557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0415CB-7C46-453A-A75B-71FA6D0B695A}"/>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Text Box 3">
            <a:extLst>
              <a:ext uri="{FF2B5EF4-FFF2-40B4-BE49-F238E27FC236}">
                <a16:creationId xmlns:a16="http://schemas.microsoft.com/office/drawing/2014/main" id="{803F0F35-B3F7-4EB8-9D4F-C07CDD58EC6E}"/>
              </a:ext>
            </a:extLst>
          </p:cNvPr>
          <p:cNvSpPr txBox="1"/>
          <p:nvPr>
            <p:custDataLst>
              <p:tags r:id="rId2"/>
            </p:custDataLst>
          </p:nvPr>
        </p:nvSpPr>
        <p:spPr>
          <a:xfrm>
            <a:off x="0" y="1014662"/>
            <a:ext cx="9144000" cy="584775"/>
          </a:xfrm>
          <a:prstGeom prst="rect">
            <a:avLst/>
          </a:prstGeom>
          <a:noFill/>
          <a:ln w="12700">
            <a:noFill/>
          </a:ln>
        </p:spPr>
        <p:txBody>
          <a:bodyPr wrap="square">
            <a:spAutoFit/>
          </a:bodyPr>
          <a:lstStyle/>
          <a:p>
            <a:pPr marL="457200" indent="-457200" eaLnBrk="1" hangingPunct="1">
              <a:spcBef>
                <a:spcPct val="50000"/>
              </a:spcBef>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分类依据：</a:t>
            </a: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项目性质、设计性质  </a:t>
            </a:r>
          </a:p>
        </p:txBody>
      </p:sp>
      <p:sp>
        <p:nvSpPr>
          <p:cNvPr id="4" name="Rectangle 4">
            <a:extLst>
              <a:ext uri="{FF2B5EF4-FFF2-40B4-BE49-F238E27FC236}">
                <a16:creationId xmlns:a16="http://schemas.microsoft.com/office/drawing/2014/main" id="{ABB87A4F-7D28-42EF-B266-C6BFB39FC97F}"/>
              </a:ext>
            </a:extLst>
          </p:cNvPr>
          <p:cNvSpPr/>
          <p:nvPr>
            <p:custDataLst>
              <p:tags r:id="rId3"/>
            </p:custDataLst>
          </p:nvPr>
        </p:nvSpPr>
        <p:spPr>
          <a:xfrm>
            <a:off x="517906" y="2517294"/>
            <a:ext cx="2324001" cy="523220"/>
          </a:xfrm>
          <a:prstGeom prst="rect">
            <a:avLst/>
          </a:prstGeom>
          <a:noFill/>
          <a:ln w="12700">
            <a:noFill/>
          </a:ln>
        </p:spPr>
        <p:txBody>
          <a:bodyPr wrap="square">
            <a:spAutoFit/>
          </a:bodyPr>
          <a:lstStyle/>
          <a:p>
            <a:pPr algn="ctr" eaLnBrk="1" hangingPunct="1"/>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项目性质分类</a:t>
            </a:r>
          </a:p>
        </p:txBody>
      </p:sp>
      <p:sp>
        <p:nvSpPr>
          <p:cNvPr id="5" name="Rectangle 5">
            <a:extLst>
              <a:ext uri="{FF2B5EF4-FFF2-40B4-BE49-F238E27FC236}">
                <a16:creationId xmlns:a16="http://schemas.microsoft.com/office/drawing/2014/main" id="{29EDAD55-F650-40FA-A615-EC49C4FA2DF9}"/>
              </a:ext>
            </a:extLst>
          </p:cNvPr>
          <p:cNvSpPr/>
          <p:nvPr>
            <p:custDataLst>
              <p:tags r:id="rId4"/>
            </p:custDataLst>
          </p:nvPr>
        </p:nvSpPr>
        <p:spPr>
          <a:xfrm>
            <a:off x="3355538" y="1949414"/>
            <a:ext cx="3698875" cy="1658980"/>
          </a:xfrm>
          <a:prstGeom prst="rect">
            <a:avLst/>
          </a:prstGeom>
          <a:noFill/>
          <a:ln w="12700">
            <a:noFill/>
          </a:ln>
        </p:spPr>
        <p:txBody>
          <a:bodyPr>
            <a:spAutoFit/>
          </a:bodyPr>
          <a:lstStyle/>
          <a:p>
            <a:pPr marL="457200" indent="-457200" eaLnBrk="1" hangingPunct="1">
              <a:lnSpc>
                <a:spcPct val="125000"/>
              </a:lnSpc>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新建项目设计</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Tx/>
              <a:buAutoNum type="arabicPeriod"/>
            </a:pPr>
            <a:r>
              <a:rPr lang="zh-CN" altLang="en-US" sz="2800" b="1" i="0" u="none" strike="noStrike" kern="1200" cap="none" spc="0" normalizeH="0" baseline="0" dirty="0">
                <a:latin typeface="微软雅黑" panose="020B0503020204020204" pitchFamily="34" charset="-122"/>
                <a:ea typeface="微软雅黑" panose="020B0503020204020204" pitchFamily="34" charset="-122"/>
                <a:sym typeface="微软雅黑" panose="020B0503020204020204" pitchFamily="34" charset="-122"/>
              </a:rPr>
              <a:t>重复建设项目设计</a:t>
            </a:r>
            <a:endParaRPr lang="en-US" altLang="zh-CN" sz="2800" b="1" i="0" u="none" strike="noStrike" kern="1200" cap="none" spc="0" normalizeH="0" baseline="0"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Tx/>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已有装置改造</a:t>
            </a:r>
          </a:p>
        </p:txBody>
      </p:sp>
      <p:sp>
        <p:nvSpPr>
          <p:cNvPr id="9" name="AutoShape 8">
            <a:extLst>
              <a:ext uri="{FF2B5EF4-FFF2-40B4-BE49-F238E27FC236}">
                <a16:creationId xmlns:a16="http://schemas.microsoft.com/office/drawing/2014/main" id="{B6218E3B-953D-45DF-805E-31E68C11E040}"/>
              </a:ext>
            </a:extLst>
          </p:cNvPr>
          <p:cNvSpPr/>
          <p:nvPr>
            <p:custDataLst>
              <p:tags r:id="rId5"/>
            </p:custDataLst>
          </p:nvPr>
        </p:nvSpPr>
        <p:spPr>
          <a:xfrm rot="10800000" flipH="1">
            <a:off x="3007569" y="2336785"/>
            <a:ext cx="173878" cy="884238"/>
          </a:xfrm>
          <a:prstGeom prst="leftBrace">
            <a:avLst>
              <a:gd name="adj1" fmla="val 43789"/>
              <a:gd name="adj2" fmla="val 50000"/>
            </a:avLst>
          </a:prstGeom>
          <a:noFill/>
          <a:ln w="254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4">
            <a:extLst>
              <a:ext uri="{FF2B5EF4-FFF2-40B4-BE49-F238E27FC236}">
                <a16:creationId xmlns:a16="http://schemas.microsoft.com/office/drawing/2014/main" id="{BBC0BEBB-5930-497B-AD3C-DF153A10D196}"/>
              </a:ext>
            </a:extLst>
          </p:cNvPr>
          <p:cNvSpPr/>
          <p:nvPr>
            <p:custDataLst>
              <p:tags r:id="rId6"/>
            </p:custDataLst>
          </p:nvPr>
        </p:nvSpPr>
        <p:spPr>
          <a:xfrm>
            <a:off x="517906" y="4766485"/>
            <a:ext cx="2324001" cy="523220"/>
          </a:xfrm>
          <a:prstGeom prst="rect">
            <a:avLst/>
          </a:prstGeom>
          <a:noFill/>
          <a:ln w="12700">
            <a:noFill/>
          </a:ln>
        </p:spPr>
        <p:txBody>
          <a:bodyPr wrap="square">
            <a:spAutoFit/>
          </a:bodyPr>
          <a:lstStyle/>
          <a:p>
            <a:pPr algn="ctr" eaLnBrk="1" hangingPunct="1"/>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设计性质分类</a:t>
            </a:r>
          </a:p>
        </p:txBody>
      </p:sp>
      <p:sp>
        <p:nvSpPr>
          <p:cNvPr id="15" name="AutoShape 8">
            <a:extLst>
              <a:ext uri="{FF2B5EF4-FFF2-40B4-BE49-F238E27FC236}">
                <a16:creationId xmlns:a16="http://schemas.microsoft.com/office/drawing/2014/main" id="{9ECF7594-DE71-4FFC-B520-082F4099175F}"/>
              </a:ext>
            </a:extLst>
          </p:cNvPr>
          <p:cNvSpPr/>
          <p:nvPr>
            <p:custDataLst>
              <p:tags r:id="rId7"/>
            </p:custDataLst>
          </p:nvPr>
        </p:nvSpPr>
        <p:spPr>
          <a:xfrm rot="10800000" flipH="1">
            <a:off x="3007568" y="4676231"/>
            <a:ext cx="173878" cy="703729"/>
          </a:xfrm>
          <a:prstGeom prst="leftBrace">
            <a:avLst>
              <a:gd name="adj1" fmla="val 43789"/>
              <a:gd name="adj2" fmla="val 50000"/>
            </a:avLst>
          </a:prstGeom>
          <a:noFill/>
          <a:ln w="254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Rectangle 8">
            <a:extLst>
              <a:ext uri="{FF2B5EF4-FFF2-40B4-BE49-F238E27FC236}">
                <a16:creationId xmlns:a16="http://schemas.microsoft.com/office/drawing/2014/main" id="{67181E59-44F7-484A-BB31-AB1883A4607A}"/>
              </a:ext>
            </a:extLst>
          </p:cNvPr>
          <p:cNvSpPr/>
          <p:nvPr/>
        </p:nvSpPr>
        <p:spPr>
          <a:xfrm>
            <a:off x="3355538" y="4467910"/>
            <a:ext cx="4596130" cy="1120371"/>
          </a:xfrm>
          <a:prstGeom prst="rect">
            <a:avLst/>
          </a:prstGeom>
          <a:noFill/>
          <a:ln w="12700">
            <a:noFill/>
          </a:ln>
        </p:spPr>
        <p:txBody>
          <a:bodyPr wrap="none">
            <a:spAutoFit/>
          </a:bodyPr>
          <a:lstStyle/>
          <a:p>
            <a:pPr marL="457200" indent="-457200" algn="l" eaLnBrk="1" hangingPunct="1">
              <a:lnSpc>
                <a:spcPct val="125000"/>
              </a:lnSpc>
              <a:spcBef>
                <a:spcPts val="0"/>
              </a:spcBef>
              <a:buClrTx/>
              <a:buSzTx/>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新技术开发过程中的设计</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ts val="0"/>
              </a:spcBef>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工程设计</a:t>
            </a:r>
          </a:p>
        </p:txBody>
      </p:sp>
    </p:spTree>
    <p:extLst>
      <p:ext uri="{BB962C8B-B14F-4D97-AF65-F5344CB8AC3E}">
        <p14:creationId xmlns:p14="http://schemas.microsoft.com/office/powerpoint/2010/main" val="1348023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FCE1585-635A-40CF-B1C7-0C1F853E2868}"/>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7" name="Rectangle 2">
            <a:extLst>
              <a:ext uri="{FF2B5EF4-FFF2-40B4-BE49-F238E27FC236}">
                <a16:creationId xmlns:a16="http://schemas.microsoft.com/office/drawing/2014/main" id="{928616ED-DB19-45A1-A96A-B63959E9983A}"/>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8" name="Rectangle 4">
            <a:extLst>
              <a:ext uri="{FF2B5EF4-FFF2-40B4-BE49-F238E27FC236}">
                <a16:creationId xmlns:a16="http://schemas.microsoft.com/office/drawing/2014/main" id="{9460A6F4-896C-4311-B2F0-F2F419DF8BE2}"/>
              </a:ext>
            </a:extLst>
          </p:cNvPr>
          <p:cNvSpPr/>
          <p:nvPr>
            <p:custDataLst>
              <p:tags r:id="rId3"/>
            </p:custDataLst>
          </p:nvPr>
        </p:nvSpPr>
        <p:spPr>
          <a:xfrm>
            <a:off x="1" y="980728"/>
            <a:ext cx="9036495" cy="4044249"/>
          </a:xfrm>
          <a:prstGeom prst="rect">
            <a:avLst/>
          </a:prstGeom>
          <a:noFill/>
          <a:ln w="12700">
            <a:noFill/>
          </a:ln>
        </p:spPr>
        <p:txBody>
          <a:bodyPr wrap="square">
            <a:spAutoFit/>
          </a:bodyPr>
          <a:lstStyle/>
          <a:p>
            <a:pPr algn="just"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二、根据设计性质分类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、工程设计</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（初步设计、扩大设计、施工图设计）</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根据设计任务书，对设计对象进行全面研究，</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寻求技术可能、经济合理、安全适用、三废治理完善的设计方案</a:t>
            </a:r>
            <a:r>
              <a:rPr lang="zh-CN" altLang="en-US" b="1" noProof="0" dirty="0">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000000"/>
              </a:buClr>
              <a:buFont typeface="Wingdings" panose="05000000000000000000" pitchFamily="2" charset="2"/>
              <a:buChar char="l"/>
            </a:pP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确定全厂性的设计原则</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、标准、方案以及水、电、汽的供应方式和用量，关键设备的选型及产品成本，三废治理，项目投资等</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重大技术经济问题</a:t>
            </a:r>
            <a:r>
              <a:rPr lang="zh-CN" altLang="en-US" b="1" noProof="0" dirty="0">
                <a:effectLst/>
                <a:uLnTx/>
                <a:uFillTx/>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 </a:t>
            </a:r>
          </a:p>
          <a:p>
            <a:pPr marL="457200" indent="-457200" algn="just" eaLnBrk="1" latinLnBrk="0" hangingPunct="1">
              <a:lnSpc>
                <a:spcPct val="125000"/>
              </a:lnSpc>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初步设计阶段应</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编写初步设计说明书 → </a:t>
            </a:r>
            <a:r>
              <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设计成品</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a:extLst>
              <a:ext uri="{FF2B5EF4-FFF2-40B4-BE49-F238E27FC236}">
                <a16:creationId xmlns:a16="http://schemas.microsoft.com/office/drawing/2014/main" id="{830EB441-A306-4C2F-B5BF-FB5AA76492AD}"/>
              </a:ext>
            </a:extLst>
          </p:cNvPr>
          <p:cNvSpPr/>
          <p:nvPr/>
        </p:nvSpPr>
        <p:spPr>
          <a:xfrm>
            <a:off x="2411760" y="1700808"/>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3"/>
                                        </p:tgtEl>
                                      </p:cBhvr>
                                    </p:animEffect>
                                    <p:animScale>
                                      <p:cBhvr>
                                        <p:cTn id="7" dur="1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9456253-DC8D-45C8-9451-F732895FE915}"/>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E7D75011-CE14-4274-9942-E290FA38D203}"/>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4" name="Rectangle 4">
            <a:extLst>
              <a:ext uri="{FF2B5EF4-FFF2-40B4-BE49-F238E27FC236}">
                <a16:creationId xmlns:a16="http://schemas.microsoft.com/office/drawing/2014/main" id="{D9043259-4166-4693-B094-574A1B787EBC}"/>
              </a:ext>
            </a:extLst>
          </p:cNvPr>
          <p:cNvSpPr/>
          <p:nvPr>
            <p:custDataLst>
              <p:tags r:id="rId3"/>
            </p:custDataLst>
          </p:nvPr>
        </p:nvSpPr>
        <p:spPr>
          <a:xfrm>
            <a:off x="1" y="985770"/>
            <a:ext cx="9036495" cy="2659254"/>
          </a:xfrm>
          <a:prstGeom prst="rect">
            <a:avLst/>
          </a:prstGeom>
          <a:noFill/>
          <a:ln w="12700">
            <a:noFill/>
          </a:ln>
        </p:spPr>
        <p:txBody>
          <a:bodyPr wrap="square">
            <a:spAutoFit/>
          </a:bodyPr>
          <a:lstStyle/>
          <a:p>
            <a:pPr algn="just"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二、根据设计性质分类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、工程设计</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（初步设计、扩大设计、施工图设计）</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latinLnBrk="0" hangingPunct="1">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根据批准的初步设计，解决初步设计中的</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主要技术问题</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，使之更明确、更具体，能够满足</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控制投资或报价使用的工程概算的要求</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a:t>
            </a:r>
          </a:p>
          <a:p>
            <a:pPr marL="457200" indent="-457200" algn="just" eaLnBrk="1" latinLnBrk="0" hangingPunct="1">
              <a:lnSpc>
                <a:spcPct val="125000"/>
              </a:lnSpc>
              <a:buFont typeface="Wingdings" panose="05000000000000000000" pitchFamily="2" charset="2"/>
              <a:buChar char="l"/>
            </a:pPr>
            <a:endParaRPr lang="en-US" altLang="zh-CN"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 Box 4">
            <a:extLst>
              <a:ext uri="{FF2B5EF4-FFF2-40B4-BE49-F238E27FC236}">
                <a16:creationId xmlns:a16="http://schemas.microsoft.com/office/drawing/2014/main" id="{4C3154B4-AB03-4DE4-97FF-7847A64FB2F5}"/>
              </a:ext>
            </a:extLst>
          </p:cNvPr>
          <p:cNvSpPr txBox="1"/>
          <p:nvPr>
            <p:custDataLst>
              <p:tags r:id="rId4"/>
            </p:custDataLst>
          </p:nvPr>
        </p:nvSpPr>
        <p:spPr>
          <a:xfrm>
            <a:off x="107504" y="3200241"/>
            <a:ext cx="8957945" cy="2533015"/>
          </a:xfrm>
          <a:prstGeom prst="rect">
            <a:avLst/>
          </a:prstGeom>
          <a:noFill/>
          <a:ln w="25400" cap="flat" cmpd="sng">
            <a:solidFill>
              <a:srgbClr val="C00000"/>
            </a:solidFill>
            <a:prstDash val="solid"/>
            <a:miter/>
            <a:headEnd type="none" w="med" len="med"/>
            <a:tailEnd type="none" w="med" len="med"/>
          </a:ln>
        </p:spPr>
        <p:txBody>
          <a:bodyPr>
            <a:noAutofit/>
          </a:bodyPr>
          <a:lstStyle/>
          <a:p>
            <a:pPr marL="0" indent="0" algn="just" eaLnBrk="1" hangingPunct="1">
              <a:lnSpc>
                <a:spcPct val="125000"/>
              </a:lnSpc>
              <a:buFont typeface="Wingdings" panose="05000000000000000000" charset="0"/>
              <a:buNone/>
            </a:pP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例如：</a:t>
            </a:r>
          </a:p>
          <a:p>
            <a:pPr marL="342900" indent="-342900" algn="just" eaLnBrk="1" hangingPunct="1">
              <a:lnSpc>
                <a:spcPct val="125000"/>
              </a:lnSpc>
              <a:buFont typeface="Wingdings" panose="05000000000000000000" charset="0"/>
              <a:buChar char="l"/>
            </a:pP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工艺部分－应有工艺流程图及工艺流程说明、物料流程图和物料表、管道流程图、各车间主要设备的选择说明和计算依据、较为详细的车间平面布置图、设备一览表等。</a:t>
            </a:r>
          </a:p>
          <a:p>
            <a:pPr marL="342900" indent="-342900" algn="just" eaLnBrk="1" hangingPunct="1">
              <a:lnSpc>
                <a:spcPct val="125000"/>
              </a:lnSpc>
              <a:buFont typeface="Wingdings" panose="05000000000000000000" charset="0"/>
              <a:buChar char="l"/>
            </a:pP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建筑部分要说明采用的建筑结构、基础工程和施工条件等技术要求。</a:t>
            </a:r>
          </a:p>
          <a:p>
            <a:pPr marL="342900" indent="-342900" algn="just" eaLnBrk="1" hangingPunct="1">
              <a:lnSpc>
                <a:spcPct val="125000"/>
              </a:lnSpc>
              <a:buFont typeface="Wingdings" panose="05000000000000000000" charset="0"/>
              <a:buChar char="l"/>
            </a:pPr>
            <a:r>
              <a:rPr lang="zh-CN" altLang="en-US" sz="2200" b="1" dirty="0">
                <a:latin typeface="微软雅黑" panose="020B0503020204020204" pitchFamily="34" charset="-122"/>
                <a:ea typeface="微软雅黑" panose="020B0503020204020204" pitchFamily="34" charset="-122"/>
                <a:sym typeface="微软雅黑" panose="020B0503020204020204" pitchFamily="34" charset="-122"/>
              </a:rPr>
              <a:t>扩大初步设计阶段应编写扩大初步设计说明书及工程概算书。</a:t>
            </a:r>
          </a:p>
        </p:txBody>
      </p:sp>
      <p:sp>
        <p:nvSpPr>
          <p:cNvPr id="6" name="矩形 5">
            <a:extLst>
              <a:ext uri="{FF2B5EF4-FFF2-40B4-BE49-F238E27FC236}">
                <a16:creationId xmlns:a16="http://schemas.microsoft.com/office/drawing/2014/main" id="{F26591FB-A62A-4836-BF64-0D61F82C0EEC}"/>
              </a:ext>
            </a:extLst>
          </p:cNvPr>
          <p:cNvSpPr/>
          <p:nvPr/>
        </p:nvSpPr>
        <p:spPr>
          <a:xfrm>
            <a:off x="4211960" y="1700808"/>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8735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6"/>
                                        </p:tgtEl>
                                      </p:cBhvr>
                                    </p:animEffect>
                                    <p:animScale>
                                      <p:cBhvr>
                                        <p:cTn id="7" dur="1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E795FE-D34E-43DA-B242-D332D5E1CAB6}"/>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E72B4778-40D5-4B79-AB8C-4482D7B1C721}"/>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4" name="Rectangle 4">
            <a:extLst>
              <a:ext uri="{FF2B5EF4-FFF2-40B4-BE49-F238E27FC236}">
                <a16:creationId xmlns:a16="http://schemas.microsoft.com/office/drawing/2014/main" id="{7C43FBDD-BD3F-4704-A8A3-B8C28438ACB7}"/>
              </a:ext>
            </a:extLst>
          </p:cNvPr>
          <p:cNvSpPr/>
          <p:nvPr>
            <p:custDataLst>
              <p:tags r:id="rId3"/>
            </p:custDataLst>
          </p:nvPr>
        </p:nvSpPr>
        <p:spPr>
          <a:xfrm>
            <a:off x="1" y="980728"/>
            <a:ext cx="9036495" cy="3974293"/>
          </a:xfrm>
          <a:prstGeom prst="rect">
            <a:avLst/>
          </a:prstGeom>
          <a:noFill/>
          <a:ln w="12700">
            <a:noFill/>
          </a:ln>
        </p:spPr>
        <p:txBody>
          <a:bodyPr wrap="square">
            <a:spAutoFit/>
          </a:bodyPr>
          <a:lstStyle/>
          <a:p>
            <a:pPr algn="just"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二、根据设计性质分类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、工程设计</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（初步设计、扩大设计、施工图设计）</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根据已批准的扩大初步设计，结合建厂地区条件，在满足安全、进度及控制投资等前提下开展施工图设计；</a:t>
            </a:r>
          </a:p>
          <a:p>
            <a:pPr marL="342900" indent="-342900" eaLnBrk="1" latinLnBrk="0" hangingPunct="1">
              <a:lnSpc>
                <a:spcPct val="125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根据建筑施工、设备制造及安装工程的需要将初步设计中确定的设计原则和设计方案进一步具体化；</a:t>
            </a:r>
          </a:p>
          <a:p>
            <a:pPr marL="342900" indent="-342900" eaLnBrk="1" latinLnBrk="0" hangingPunct="1">
              <a:lnSpc>
                <a:spcPct val="125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此设计阶段的设计成品包括详细的施工图纸，必要的文字说明和工程预算书。</a:t>
            </a:r>
            <a:endParaRPr lang="en-US" altLang="zh-CN"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a:extLst>
              <a:ext uri="{FF2B5EF4-FFF2-40B4-BE49-F238E27FC236}">
                <a16:creationId xmlns:a16="http://schemas.microsoft.com/office/drawing/2014/main" id="{0272138E-242B-414A-988F-D5913F20F01C}"/>
              </a:ext>
            </a:extLst>
          </p:cNvPr>
          <p:cNvSpPr/>
          <p:nvPr/>
        </p:nvSpPr>
        <p:spPr>
          <a:xfrm>
            <a:off x="5940152" y="1700808"/>
            <a:ext cx="187220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8641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5"/>
                                        </p:tgtEl>
                                      </p:cBhvr>
                                    </p:animEffect>
                                    <p:animScale>
                                      <p:cBhvr>
                                        <p:cTn id="7" dur="1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1B3858C-C165-456F-8584-2E859470BB76}"/>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
        <p:nvSpPr>
          <p:cNvPr id="7" name="文本框 6">
            <a:extLst>
              <a:ext uri="{FF2B5EF4-FFF2-40B4-BE49-F238E27FC236}">
                <a16:creationId xmlns:a16="http://schemas.microsoft.com/office/drawing/2014/main" id="{19935953-E998-4F4B-9F46-2712D3DFDBBA}"/>
              </a:ext>
            </a:extLst>
          </p:cNvPr>
          <p:cNvSpPr txBox="1"/>
          <p:nvPr/>
        </p:nvSpPr>
        <p:spPr>
          <a:xfrm>
            <a:off x="1187624" y="3208051"/>
            <a:ext cx="2592288" cy="584775"/>
          </a:xfrm>
          <a:prstGeom prst="rect">
            <a:avLst/>
          </a:prstGeom>
          <a:noFill/>
        </p:spPr>
        <p:txBody>
          <a:bodyPr wrap="square">
            <a:spAutoFit/>
          </a:bodyPr>
          <a:lstStyle/>
          <a:p>
            <a:pPr algn="ctr"/>
            <a:r>
              <a:rPr lang="zh-CN" altLang="en-US" sz="32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设想 → 投产</a:t>
            </a:r>
            <a:endParaRPr lang="zh-CN" alt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a:extLst>
              <a:ext uri="{FF2B5EF4-FFF2-40B4-BE49-F238E27FC236}">
                <a16:creationId xmlns:a16="http://schemas.microsoft.com/office/drawing/2014/main" id="{672FC7DD-0CA6-4021-8778-344E9E1DE6F3}"/>
              </a:ext>
            </a:extLst>
          </p:cNvPr>
          <p:cNvSpPr txBox="1"/>
          <p:nvPr/>
        </p:nvSpPr>
        <p:spPr>
          <a:xfrm>
            <a:off x="4211960" y="2559219"/>
            <a:ext cx="2520280" cy="1882438"/>
          </a:xfrm>
          <a:prstGeom prst="rect">
            <a:avLst/>
          </a:prstGeom>
          <a:noFill/>
        </p:spPr>
        <p:txBody>
          <a:bodyPr wrap="square">
            <a:spAutoFit/>
          </a:bodyPr>
          <a:lstStyle/>
          <a:p>
            <a:pPr marL="457200" indent="-457200">
              <a:lnSpc>
                <a:spcPct val="125000"/>
              </a:lnSpc>
              <a:buFont typeface="Wingdings" panose="05000000000000000000" pitchFamily="2" charset="2"/>
              <a:buChar char="l"/>
            </a:pPr>
            <a:r>
              <a:rPr lang="zh-CN" altLang="en-US" sz="32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前期工作</a:t>
            </a:r>
            <a:endParaRPr lang="en-US" altLang="zh-CN" sz="32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nSpc>
                <a:spcPct val="125000"/>
              </a:lnSpc>
              <a:buFont typeface="Wingdings" panose="05000000000000000000" pitchFamily="2" charset="2"/>
              <a:buChar char="l"/>
            </a:pPr>
            <a:r>
              <a:rPr lang="zh-CN" altLang="en-US" sz="32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设计阶段</a:t>
            </a:r>
            <a:endParaRPr lang="en-US" altLang="zh-CN" sz="32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nSpc>
                <a:spcPct val="125000"/>
              </a:lnSpc>
              <a:buFont typeface="Wingdings" panose="05000000000000000000" pitchFamily="2" charset="2"/>
              <a:buChar char="l"/>
            </a:pPr>
            <a:r>
              <a:rPr lang="zh-CN" altLang="en-US" sz="32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建设阶段</a:t>
            </a:r>
            <a:r>
              <a:rPr lang="zh-CN" altLang="en-US" sz="3200" b="1" dirty="0">
                <a:ln>
                  <a:noFill/>
                </a:ln>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左大括号 9">
            <a:extLst>
              <a:ext uri="{FF2B5EF4-FFF2-40B4-BE49-F238E27FC236}">
                <a16:creationId xmlns:a16="http://schemas.microsoft.com/office/drawing/2014/main" id="{E2BABFBE-623E-473B-8755-8444F8299153}"/>
              </a:ext>
            </a:extLst>
          </p:cNvPr>
          <p:cNvSpPr/>
          <p:nvPr/>
        </p:nvSpPr>
        <p:spPr>
          <a:xfrm>
            <a:off x="3779912" y="2744354"/>
            <a:ext cx="360040" cy="1512168"/>
          </a:xfrm>
          <a:prstGeom prst="leftBrace">
            <a:avLst>
              <a:gd name="adj1" fmla="val 27657"/>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20159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
        <p:nvSpPr>
          <p:cNvPr id="165890" name="Text Box 2"/>
          <p:cNvSpPr txBox="1"/>
          <p:nvPr>
            <p:custDataLst>
              <p:tags r:id="rId2"/>
            </p:custDataLst>
          </p:nvPr>
        </p:nvSpPr>
        <p:spPr>
          <a:xfrm>
            <a:off x="0" y="980728"/>
            <a:ext cx="9036496" cy="3756025"/>
          </a:xfrm>
          <a:prstGeom prst="rect">
            <a:avLst/>
          </a:prstGeom>
          <a:noFill/>
          <a:ln w="12700" cap="flat" cmpd="sng">
            <a:noFill/>
            <a:prstDash val="solid"/>
            <a:miter/>
            <a:headEnd type="none" w="med" len="med"/>
            <a:tailEnd type="none" w="med" len="med"/>
          </a:ln>
        </p:spPr>
        <p:txBody>
          <a:bodyPr>
            <a:noAutofit/>
          </a:bodyPr>
          <a:lstStyle/>
          <a:p>
            <a:pPr marL="0" indent="0" algn="just" eaLnBrk="1" latinLnBrk="0" hangingPunct="1">
              <a:lnSpc>
                <a:spcPct val="125000"/>
              </a:lnSpc>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前期阶段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设计阶段 → 建设阶段</a:t>
            </a: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工作内容：做好技术经济分析，选择最佳技术方案、确保项目顺利进行和获得最佳经济效益；</a:t>
            </a: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国外：机会研究、初步可行性研究、可行性研究、评估和决策；国内：</a:t>
            </a:r>
            <a:r>
              <a:rPr lang="zh-CN" altLang="en-US"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厂址选择、项目建议书、(预)可行性研究、评估和决策、</a:t>
            </a:r>
            <a:endParaRPr lang="en-US" altLang="zh-CN"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buClr>
                <a:srgbClr val="000000"/>
              </a:buClr>
            </a:pPr>
            <a:r>
              <a:rPr lang="en-US" altLang="zh-CN"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编制设计任务书等内容</a:t>
            </a:r>
            <a:r>
              <a:rPr lang="zh-CN" altLang="en-US" b="1" noProof="0" dirty="0">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决策阶段，设计单位最重要的产品是</a:t>
            </a:r>
            <a:r>
              <a:rPr lang="zh-CN" altLang="en-US"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可行性研究报告</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，送政府有关部门或建设单位董事会审查批准。</a:t>
            </a:r>
          </a:p>
        </p:txBody>
      </p:sp>
      <p:sp>
        <p:nvSpPr>
          <p:cNvPr id="6" name="矩形 5">
            <a:extLst>
              <a:ext uri="{FF2B5EF4-FFF2-40B4-BE49-F238E27FC236}">
                <a16:creationId xmlns:a16="http://schemas.microsoft.com/office/drawing/2014/main" id="{F7F604AF-AF1C-46C6-95A3-FE63708229D1}"/>
              </a:ext>
            </a:extLst>
          </p:cNvPr>
          <p:cNvSpPr/>
          <p:nvPr/>
        </p:nvSpPr>
        <p:spPr>
          <a:xfrm>
            <a:off x="35496" y="1052736"/>
            <a:ext cx="129614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6"/>
                                        </p:tgtEl>
                                      </p:cBhvr>
                                    </p:animEffect>
                                    <p:animScale>
                                      <p:cBhvr>
                                        <p:cTn id="7" dur="1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A68758-5C55-401A-AD27-B94E0C82CA06}"/>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
        <p:nvSpPr>
          <p:cNvPr id="3" name="Text Box 2">
            <a:extLst>
              <a:ext uri="{FF2B5EF4-FFF2-40B4-BE49-F238E27FC236}">
                <a16:creationId xmlns:a16="http://schemas.microsoft.com/office/drawing/2014/main" id="{6FEA70F7-ED27-41F8-8664-E19E1A9AA7B2}"/>
              </a:ext>
            </a:extLst>
          </p:cNvPr>
          <p:cNvSpPr txBox="1"/>
          <p:nvPr>
            <p:custDataLst>
              <p:tags r:id="rId2"/>
            </p:custDataLst>
          </p:nvPr>
        </p:nvSpPr>
        <p:spPr>
          <a:xfrm>
            <a:off x="0" y="980729"/>
            <a:ext cx="9036496" cy="2448272"/>
          </a:xfrm>
          <a:prstGeom prst="rect">
            <a:avLst/>
          </a:prstGeom>
          <a:noFill/>
          <a:ln w="12700" cap="flat" cmpd="sng">
            <a:noFill/>
            <a:prstDash val="solid"/>
            <a:miter/>
            <a:headEnd type="none" w="med" len="med"/>
            <a:tailEnd type="none" w="med" len="med"/>
          </a:ln>
        </p:spPr>
        <p:txBody>
          <a:bodyPr>
            <a:noAutofit/>
          </a:bodyPr>
          <a:lstStyle/>
          <a:p>
            <a:pPr marL="0" indent="0" algn="just" eaLnBrk="1" latinLnBrk="0" hangingPunct="1">
              <a:lnSpc>
                <a:spcPct val="125000"/>
              </a:lnSpc>
              <a:buFont typeface="Wingdings" panose="05000000000000000000" pitchFamily="2" charset="2"/>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前期阶段 →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设计阶段</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 建设阶段</a:t>
            </a: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根据批准的可行性研究报告，制定</a:t>
            </a:r>
            <a:r>
              <a:rPr lang="zh-CN" altLang="en-US"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完成初步设计(基础工程设计)、施工图设计(详细工程设计)</a:t>
            </a:r>
            <a:r>
              <a:rPr lang="zh-CN" altLang="en-US" b="1" noProof="0" dirty="0">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设计阶段成果：一</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套</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可供施工的图纸和说明文件汇编</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，作为</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建设阶段的依据。</a:t>
            </a:r>
          </a:p>
        </p:txBody>
      </p:sp>
      <p:sp>
        <p:nvSpPr>
          <p:cNvPr id="4" name="矩形 3">
            <a:extLst>
              <a:ext uri="{FF2B5EF4-FFF2-40B4-BE49-F238E27FC236}">
                <a16:creationId xmlns:a16="http://schemas.microsoft.com/office/drawing/2014/main" id="{24C0EFF6-F089-42A4-89BF-4C2A980BBE3E}"/>
              </a:ext>
            </a:extLst>
          </p:cNvPr>
          <p:cNvSpPr/>
          <p:nvPr/>
        </p:nvSpPr>
        <p:spPr>
          <a:xfrm>
            <a:off x="1728192" y="1052736"/>
            <a:ext cx="133164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0CAC04C8-A014-4FF5-ABE3-62AE9F123CB0}"/>
              </a:ext>
            </a:extLst>
          </p:cNvPr>
          <p:cNvSpPr txBox="1"/>
          <p:nvPr/>
        </p:nvSpPr>
        <p:spPr>
          <a:xfrm>
            <a:off x="107504" y="3550617"/>
            <a:ext cx="8892988" cy="2830711"/>
          </a:xfrm>
          <a:prstGeom prst="rect">
            <a:avLst/>
          </a:prstGeom>
          <a:solidFill>
            <a:srgbClr val="FFFF00"/>
          </a:solidFill>
          <a:ln>
            <a:solidFill>
              <a:schemeClr val="tx1"/>
            </a:solidFill>
          </a:ln>
        </p:spPr>
        <p:txBody>
          <a:bodyPr wrap="square">
            <a:spAutoFit/>
          </a:bodyPr>
          <a:lstStyle/>
          <a:p>
            <a:pPr marL="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初步设计分为：总体与工艺（技术设计）</a:t>
            </a:r>
          </a:p>
          <a:p>
            <a:pPr marL="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要求：满足项目投资包干，招标，审查，设备订货，土地征用和施工准备；</a:t>
            </a:r>
          </a:p>
          <a:p>
            <a:pPr marL="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内容：总       论：设计目的、原则、条件、规模及发展远景，厂址选择、生产方法、车</a:t>
            </a:r>
            <a:endParaRPr lang="en-US" altLang="zh-CN"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间组成、原材料来源、水电汽供应、协作关系、基建投资</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总图运输：总图布置原则；</a:t>
            </a:r>
          </a:p>
          <a:p>
            <a:pPr marL="45720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工艺部分：总流程及工艺设计说明书，生产规模，生产方法，附工艺流   </a:t>
            </a:r>
            <a:endParaRPr lang="en-US" altLang="zh-CN"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0" algn="just" eaLnBrk="1" latinLnBrk="0" hangingPunct="1">
              <a:lnSpc>
                <a:spcPct val="125000"/>
              </a:lnSpc>
              <a:spcBef>
                <a:spcPts val="0"/>
              </a:spcBef>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程图和主要设备简图建筑部分、辅助生产设施部分、公用工</a:t>
            </a:r>
            <a:endParaRPr lang="en-US" altLang="zh-CN"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0" algn="just" eaLnBrk="1" latinLnBrk="0" hangingPunct="1">
              <a:lnSpc>
                <a:spcPct val="125000"/>
              </a:lnSpc>
              <a:spcBef>
                <a:spcPts val="0"/>
              </a:spcBef>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程、环保、职业安全卫生、概算、其他。</a:t>
            </a:r>
          </a:p>
        </p:txBody>
      </p:sp>
    </p:spTree>
    <p:extLst>
      <p:ext uri="{BB962C8B-B14F-4D97-AF65-F5344CB8AC3E}">
        <p14:creationId xmlns:p14="http://schemas.microsoft.com/office/powerpoint/2010/main" val="151441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BED5B7-FED0-43A0-B14B-16DB0C0C8B49}"/>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
        <p:nvSpPr>
          <p:cNvPr id="3" name="Text Box 2">
            <a:extLst>
              <a:ext uri="{FF2B5EF4-FFF2-40B4-BE49-F238E27FC236}">
                <a16:creationId xmlns:a16="http://schemas.microsoft.com/office/drawing/2014/main" id="{8549799D-07DF-4A48-8A5F-AEC6B339887E}"/>
              </a:ext>
            </a:extLst>
          </p:cNvPr>
          <p:cNvSpPr txBox="1"/>
          <p:nvPr>
            <p:custDataLst>
              <p:tags r:id="rId2"/>
            </p:custDataLst>
          </p:nvPr>
        </p:nvSpPr>
        <p:spPr>
          <a:xfrm>
            <a:off x="0" y="980729"/>
            <a:ext cx="9036496" cy="2448272"/>
          </a:xfrm>
          <a:prstGeom prst="rect">
            <a:avLst/>
          </a:prstGeom>
          <a:noFill/>
          <a:ln w="12700" cap="flat" cmpd="sng">
            <a:noFill/>
            <a:prstDash val="solid"/>
            <a:miter/>
            <a:headEnd type="none" w="med" len="med"/>
            <a:tailEnd type="none" w="med" len="med"/>
          </a:ln>
        </p:spPr>
        <p:txBody>
          <a:bodyPr>
            <a:noAutofit/>
          </a:bodyPr>
          <a:lstStyle/>
          <a:p>
            <a:pPr marL="0" indent="0" algn="just" eaLnBrk="1" latinLnBrk="0" hangingPunct="1">
              <a:lnSpc>
                <a:spcPct val="125000"/>
              </a:lnSpc>
              <a:buFont typeface="Wingdings" panose="05000000000000000000" pitchFamily="2" charset="2"/>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前期阶段 →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设计阶段</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 建设阶段</a:t>
            </a: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根据批准的可行性研究报告，制定</a:t>
            </a:r>
            <a:r>
              <a:rPr lang="zh-CN" altLang="en-US"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完成初步设计(基础工程设计)、施工图设计(详细工程设计)</a:t>
            </a:r>
            <a:r>
              <a:rPr lang="zh-CN" altLang="en-US" b="1" noProof="0" dirty="0">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设计阶段成果：一</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套</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可供施工的图纸和说明文件汇编</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，作为</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建设阶段的依据。</a:t>
            </a:r>
          </a:p>
        </p:txBody>
      </p:sp>
      <p:sp>
        <p:nvSpPr>
          <p:cNvPr id="4" name="矩形 3">
            <a:extLst>
              <a:ext uri="{FF2B5EF4-FFF2-40B4-BE49-F238E27FC236}">
                <a16:creationId xmlns:a16="http://schemas.microsoft.com/office/drawing/2014/main" id="{69F83AC5-AA09-47FB-8CBE-F5B637CC44B9}"/>
              </a:ext>
            </a:extLst>
          </p:cNvPr>
          <p:cNvSpPr/>
          <p:nvPr/>
        </p:nvSpPr>
        <p:spPr>
          <a:xfrm>
            <a:off x="1728192" y="1052736"/>
            <a:ext cx="133164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FD065C31-C705-4309-864F-BCD623115532}"/>
              </a:ext>
            </a:extLst>
          </p:cNvPr>
          <p:cNvSpPr txBox="1"/>
          <p:nvPr/>
        </p:nvSpPr>
        <p:spPr>
          <a:xfrm>
            <a:off x="107504" y="3550617"/>
            <a:ext cx="8892988" cy="1791965"/>
          </a:xfrm>
          <a:prstGeom prst="rect">
            <a:avLst/>
          </a:prstGeom>
          <a:solidFill>
            <a:srgbClr val="FFFF00"/>
          </a:solidFill>
          <a:ln>
            <a:solidFill>
              <a:schemeClr val="tx1"/>
            </a:solidFill>
          </a:ln>
        </p:spPr>
        <p:txBody>
          <a:bodyPr wrap="square">
            <a:spAutoFit/>
          </a:bodyPr>
          <a:lstStyle/>
          <a:p>
            <a:pPr marL="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施工图设计</a:t>
            </a:r>
          </a:p>
          <a:p>
            <a:pPr marL="45720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提供详细的施工图纸，施工文字说明，主要材料汇总表，编制精确的投资估算。</a:t>
            </a:r>
          </a:p>
          <a:p>
            <a:pPr marL="45720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落实设备制造单位或直接定购设备</a:t>
            </a:r>
          </a:p>
          <a:p>
            <a:pPr marL="457200" indent="0" algn="just" eaLnBrk="1" latinLnBrk="0" hangingPunct="1">
              <a:lnSpc>
                <a:spcPct val="125000"/>
              </a:lnSpc>
              <a:spcBef>
                <a:spcPts val="0"/>
              </a:spcBef>
            </a:pPr>
            <a:r>
              <a:rPr lang="zh-CN" altLang="en-US" sz="1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施工图纸：设备制造图、安装图、管道安装图、土建及结构图、供电、热、排水、自控、电信线路安装图</a:t>
            </a:r>
          </a:p>
        </p:txBody>
      </p:sp>
    </p:spTree>
    <p:extLst>
      <p:ext uri="{BB962C8B-B14F-4D97-AF65-F5344CB8AC3E}">
        <p14:creationId xmlns:p14="http://schemas.microsoft.com/office/powerpoint/2010/main" val="46593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F16EBD6-CBD7-4778-8833-ADE952139DDF}"/>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
        <p:nvSpPr>
          <p:cNvPr id="3" name="Text Box 2">
            <a:extLst>
              <a:ext uri="{FF2B5EF4-FFF2-40B4-BE49-F238E27FC236}">
                <a16:creationId xmlns:a16="http://schemas.microsoft.com/office/drawing/2014/main" id="{98D9B089-F0D8-4143-AF57-D8105C29EE2C}"/>
              </a:ext>
            </a:extLst>
          </p:cNvPr>
          <p:cNvSpPr txBox="1"/>
          <p:nvPr>
            <p:custDataLst>
              <p:tags r:id="rId2"/>
            </p:custDataLst>
          </p:nvPr>
        </p:nvSpPr>
        <p:spPr>
          <a:xfrm>
            <a:off x="0" y="980728"/>
            <a:ext cx="9036496" cy="3096343"/>
          </a:xfrm>
          <a:prstGeom prst="rect">
            <a:avLst/>
          </a:prstGeom>
          <a:noFill/>
          <a:ln w="12700" cap="flat" cmpd="sng">
            <a:noFill/>
            <a:prstDash val="solid"/>
            <a:miter/>
            <a:headEnd type="none" w="med" len="med"/>
            <a:tailEnd type="none" w="med" len="med"/>
          </a:ln>
        </p:spPr>
        <p:txBody>
          <a:bodyPr>
            <a:noAutofit/>
          </a:bodyPr>
          <a:lstStyle/>
          <a:p>
            <a:pPr marL="0" indent="0" algn="just" eaLnBrk="1" latinLnBrk="0" hangingPunct="1">
              <a:lnSpc>
                <a:spcPct val="125000"/>
              </a:lnSpc>
              <a:buFont typeface="Wingdings" panose="05000000000000000000" pitchFamily="2" charset="2"/>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前期阶段 → 设计阶段 → </a:t>
            </a: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建设阶段</a:t>
            </a: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根据施工图设计成果，编制</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基建计划、进行商务和技术谈判</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，签订合同，施工、生产准备、试车、竣工和验收等；</a:t>
            </a: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建设阶段，</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设计单位需配合建设单位施工</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进行现场服务</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，并委派</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现场设计代表</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对施工图设计负责</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。必要时下达修改通知单，直至竣工验收。</a:t>
            </a:r>
          </a:p>
        </p:txBody>
      </p:sp>
      <p:sp>
        <p:nvSpPr>
          <p:cNvPr id="4" name="矩形 3">
            <a:extLst>
              <a:ext uri="{FF2B5EF4-FFF2-40B4-BE49-F238E27FC236}">
                <a16:creationId xmlns:a16="http://schemas.microsoft.com/office/drawing/2014/main" id="{83757735-22A8-402A-96BB-0FEBA3AD61A3}"/>
              </a:ext>
            </a:extLst>
          </p:cNvPr>
          <p:cNvSpPr/>
          <p:nvPr/>
        </p:nvSpPr>
        <p:spPr>
          <a:xfrm>
            <a:off x="3419872" y="1052736"/>
            <a:ext cx="14036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58925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p:nvPr>
            <p:custDataLst>
              <p:tags r:id="rId1"/>
            </p:custDataLst>
          </p:nvPr>
        </p:nvSpPr>
        <p:spPr>
          <a:xfrm>
            <a:off x="261302" y="1279583"/>
            <a:ext cx="2690495" cy="2399665"/>
          </a:xfrm>
          <a:prstGeom prst="rect">
            <a:avLst/>
          </a:prstGeom>
          <a:solidFill>
            <a:srgbClr val="FFFF00"/>
          </a:solidFill>
          <a:ln w="25400" cap="flat" cmpd="sng">
            <a:solidFill>
              <a:schemeClr val="tx1"/>
            </a:solidFill>
            <a:prstDash val="solid"/>
            <a:miter/>
            <a:headEnd type="none" w="med" len="med"/>
            <a:tailEnd type="none" w="med" len="med"/>
          </a:ln>
        </p:spPr>
        <p:txBody>
          <a:bodyPr wrap="square">
            <a:spAutoFit/>
          </a:bodyPr>
          <a:lstStyle/>
          <a:p>
            <a:pPr marL="0" indent="0" eaLnBrk="1" latinLnBrk="0" hangingPunct="1">
              <a:lnSpc>
                <a:spcPct val="125000"/>
              </a:lnSpc>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在化工基本建设过程中，化工设计单位根据建设单位的委托，按右图基础程序进行工作。 </a:t>
            </a:r>
            <a:endPar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08" name="AutoShape 4"/>
          <p:cNvSpPr/>
          <p:nvPr>
            <p:custDataLst>
              <p:tags r:id="rId2"/>
            </p:custDataLst>
          </p:nvPr>
        </p:nvSpPr>
        <p:spPr>
          <a:xfrm>
            <a:off x="5285105" y="1052195"/>
            <a:ext cx="1316990" cy="330200"/>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接收委托</a:t>
            </a:r>
          </a:p>
        </p:txBody>
      </p:sp>
      <p:sp>
        <p:nvSpPr>
          <p:cNvPr id="175121" name="AutoShape 17"/>
          <p:cNvSpPr/>
          <p:nvPr>
            <p:custDataLst>
              <p:tags r:id="rId3"/>
            </p:custDataLst>
          </p:nvPr>
        </p:nvSpPr>
        <p:spPr>
          <a:xfrm>
            <a:off x="5814378" y="1413510"/>
            <a:ext cx="323850" cy="295275"/>
          </a:xfrm>
          <a:prstGeom prst="downArrow">
            <a:avLst>
              <a:gd name="adj1" fmla="val 50000"/>
              <a:gd name="adj2" fmla="val 25000"/>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13" name="AutoShape 9"/>
          <p:cNvSpPr/>
          <p:nvPr>
            <p:custDataLst>
              <p:tags r:id="rId4"/>
            </p:custDataLst>
          </p:nvPr>
        </p:nvSpPr>
        <p:spPr>
          <a:xfrm>
            <a:off x="4932045" y="1739583"/>
            <a:ext cx="2033588" cy="37782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编制项目建议书</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23" name="AutoShape 19"/>
          <p:cNvSpPr/>
          <p:nvPr>
            <p:custDataLst>
              <p:tags r:id="rId5"/>
            </p:custDataLst>
          </p:nvPr>
        </p:nvSpPr>
        <p:spPr>
          <a:xfrm>
            <a:off x="5814695" y="2162810"/>
            <a:ext cx="281305" cy="698500"/>
          </a:xfrm>
          <a:prstGeom prst="downArrow">
            <a:avLst>
              <a:gd name="adj1" fmla="val 50000"/>
              <a:gd name="adj2" fmla="val 65536"/>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14" name="AutoShape 10"/>
          <p:cNvSpPr/>
          <p:nvPr>
            <p:custDataLst>
              <p:tags r:id="rId6"/>
            </p:custDataLst>
          </p:nvPr>
        </p:nvSpPr>
        <p:spPr>
          <a:xfrm>
            <a:off x="6084570" y="2266315"/>
            <a:ext cx="1652270" cy="359410"/>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主管部门筛选</a:t>
            </a:r>
          </a:p>
        </p:txBody>
      </p:sp>
      <p:sp>
        <p:nvSpPr>
          <p:cNvPr id="175122" name="AutoShape 18"/>
          <p:cNvSpPr/>
          <p:nvPr>
            <p:custDataLst>
              <p:tags r:id="rId7"/>
            </p:custDataLst>
          </p:nvPr>
        </p:nvSpPr>
        <p:spPr>
          <a:xfrm>
            <a:off x="7811453" y="2265998"/>
            <a:ext cx="503237" cy="265112"/>
          </a:xfrm>
          <a:prstGeom prst="rightArrow">
            <a:avLst>
              <a:gd name="adj1" fmla="val 50000"/>
              <a:gd name="adj2" fmla="val 47455"/>
            </a:avLst>
          </a:prstGeom>
          <a:solidFill>
            <a:schemeClr val="accent2"/>
          </a:solidFill>
          <a:ln w="127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17" name="AutoShape 13"/>
          <p:cNvSpPr/>
          <p:nvPr>
            <p:custDataLst>
              <p:tags r:id="rId8"/>
            </p:custDataLst>
          </p:nvPr>
        </p:nvSpPr>
        <p:spPr>
          <a:xfrm>
            <a:off x="8388350" y="2246948"/>
            <a:ext cx="568325" cy="284162"/>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终止</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18" name="Text Box 14"/>
          <p:cNvSpPr txBox="1"/>
          <p:nvPr>
            <p:custDataLst>
              <p:tags r:id="rId9"/>
            </p:custDataLst>
          </p:nvPr>
        </p:nvSpPr>
        <p:spPr>
          <a:xfrm>
            <a:off x="7856855" y="1859915"/>
            <a:ext cx="330835" cy="360680"/>
          </a:xfrm>
          <a:prstGeom prst="rect">
            <a:avLst/>
          </a:prstGeom>
          <a:noFill/>
          <a:ln w="19050" cap="flat" cmpd="sng">
            <a:solidFill>
              <a:schemeClr val="accent2"/>
            </a:solidFill>
            <a:prstDash val="solid"/>
            <a:miter/>
            <a:headEnd type="none" w="med" len="med"/>
            <a:tailEnd type="none" w="med" len="med"/>
          </a:ln>
        </p:spPr>
        <p:txBody>
          <a:bodyPr>
            <a:noAutofit/>
          </a:bodyPr>
          <a:lstStyle/>
          <a:p>
            <a:pPr marL="342900" indent="-342900" algn="ctr" eaLnBrk="1" hangingPunct="1">
              <a:spcBef>
                <a:spcPct val="5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否</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20" name="Text Box 16"/>
          <p:cNvSpPr txBox="1"/>
          <p:nvPr>
            <p:custDataLst>
              <p:tags r:id="rId10"/>
            </p:custDataLst>
          </p:nvPr>
        </p:nvSpPr>
        <p:spPr>
          <a:xfrm>
            <a:off x="5436235" y="2230755"/>
            <a:ext cx="378460" cy="391160"/>
          </a:xfrm>
          <a:prstGeom prst="rect">
            <a:avLst/>
          </a:prstGeom>
          <a:noFill/>
          <a:ln w="19050" cap="flat" cmpd="sng">
            <a:solidFill>
              <a:schemeClr val="accent2"/>
            </a:solidFill>
            <a:prstDash val="solid"/>
            <a:miter/>
            <a:headEnd type="none" w="med" len="med"/>
            <a:tailEnd type="none" w="med" len="med"/>
          </a:ln>
        </p:spPr>
        <p:txBody>
          <a:bodyPr>
            <a:noAutofit/>
          </a:bodyPr>
          <a:lstStyle/>
          <a:p>
            <a:pPr marL="342900" indent="-342900" algn="ctr" eaLnBrk="1" hangingPunct="1">
              <a:spcBef>
                <a:spcPct val="5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15" name="AutoShape 11"/>
          <p:cNvSpPr/>
          <p:nvPr>
            <p:custDataLst>
              <p:tags r:id="rId11"/>
            </p:custDataLst>
          </p:nvPr>
        </p:nvSpPr>
        <p:spPr>
          <a:xfrm>
            <a:off x="5004435" y="2905760"/>
            <a:ext cx="1898650" cy="39179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可行性研究报告</a:t>
            </a:r>
          </a:p>
        </p:txBody>
      </p:sp>
      <p:sp>
        <p:nvSpPr>
          <p:cNvPr id="2" name="右箭头 1"/>
          <p:cNvSpPr/>
          <p:nvPr/>
        </p:nvSpPr>
        <p:spPr>
          <a:xfrm>
            <a:off x="4427855" y="2997200"/>
            <a:ext cx="504190" cy="2171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40" name="AutoShape 36"/>
          <p:cNvSpPr/>
          <p:nvPr>
            <p:custDataLst>
              <p:tags r:id="rId12"/>
            </p:custDataLst>
          </p:nvPr>
        </p:nvSpPr>
        <p:spPr>
          <a:xfrm>
            <a:off x="3131820" y="2610803"/>
            <a:ext cx="1211263" cy="1106487"/>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厂址选择</a:t>
            </a:r>
          </a:p>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技术考察</a:t>
            </a:r>
          </a:p>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环境影响</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 name="组合 11"/>
          <p:cNvGrpSpPr/>
          <p:nvPr/>
        </p:nvGrpSpPr>
        <p:grpSpPr>
          <a:xfrm>
            <a:off x="5436235" y="3342005"/>
            <a:ext cx="640715" cy="736600"/>
            <a:chOff x="8561" y="5263"/>
            <a:chExt cx="1009" cy="1160"/>
          </a:xfrm>
        </p:grpSpPr>
        <p:sp>
          <p:nvSpPr>
            <p:cNvPr id="3" name="AutoShape 19"/>
            <p:cNvSpPr/>
            <p:nvPr>
              <p:custDataLst>
                <p:tags r:id="rId34"/>
              </p:custDataLst>
            </p:nvPr>
          </p:nvSpPr>
          <p:spPr>
            <a:xfrm>
              <a:off x="9128" y="5263"/>
              <a:ext cx="443" cy="1160"/>
            </a:xfrm>
            <a:prstGeom prst="downArrow">
              <a:avLst>
                <a:gd name="adj1" fmla="val 50000"/>
                <a:gd name="adj2" fmla="val 65536"/>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Text Box 16"/>
            <p:cNvSpPr txBox="1"/>
            <p:nvPr>
              <p:custDataLst>
                <p:tags r:id="rId35"/>
              </p:custDataLst>
            </p:nvPr>
          </p:nvSpPr>
          <p:spPr>
            <a:xfrm>
              <a:off x="8561" y="5400"/>
              <a:ext cx="596" cy="616"/>
            </a:xfrm>
            <a:prstGeom prst="rect">
              <a:avLst/>
            </a:prstGeom>
            <a:noFill/>
            <a:ln w="19050" cap="flat" cmpd="sng">
              <a:solidFill>
                <a:schemeClr val="accent2"/>
              </a:solidFill>
              <a:prstDash val="solid"/>
              <a:miter/>
              <a:headEnd type="none" w="med" len="med"/>
              <a:tailEnd type="none" w="med" len="med"/>
            </a:ln>
          </p:spPr>
          <p:txBody>
            <a:bodyPr>
              <a:noAutofit/>
            </a:bodyPr>
            <a:lstStyle/>
            <a:p>
              <a:pPr marL="342900" indent="-342900" algn="ctr" eaLnBrk="1" hangingPunct="1">
                <a:spcBef>
                  <a:spcPct val="5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AutoShape 10"/>
          <p:cNvSpPr/>
          <p:nvPr>
            <p:custDataLst>
              <p:tags r:id="rId13"/>
            </p:custDataLst>
          </p:nvPr>
        </p:nvSpPr>
        <p:spPr>
          <a:xfrm>
            <a:off x="6085205" y="3460750"/>
            <a:ext cx="1652270" cy="359410"/>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主管部门评价</a:t>
            </a:r>
          </a:p>
        </p:txBody>
      </p:sp>
      <p:grpSp>
        <p:nvGrpSpPr>
          <p:cNvPr id="17" name="组合 16"/>
          <p:cNvGrpSpPr/>
          <p:nvPr/>
        </p:nvGrpSpPr>
        <p:grpSpPr>
          <a:xfrm>
            <a:off x="7811770" y="3170555"/>
            <a:ext cx="502920" cy="666115"/>
            <a:chOff x="12302" y="4993"/>
            <a:chExt cx="792" cy="1049"/>
          </a:xfrm>
        </p:grpSpPr>
        <p:sp>
          <p:nvSpPr>
            <p:cNvPr id="6" name="AutoShape 18"/>
            <p:cNvSpPr/>
            <p:nvPr>
              <p:custDataLst>
                <p:tags r:id="rId32"/>
              </p:custDataLst>
            </p:nvPr>
          </p:nvSpPr>
          <p:spPr>
            <a:xfrm>
              <a:off x="12302" y="5626"/>
              <a:ext cx="792" cy="417"/>
            </a:xfrm>
            <a:prstGeom prst="rightArrow">
              <a:avLst>
                <a:gd name="adj1" fmla="val 50000"/>
                <a:gd name="adj2" fmla="val 47455"/>
              </a:avLst>
            </a:prstGeom>
            <a:solidFill>
              <a:schemeClr val="accent2"/>
            </a:solidFill>
            <a:ln w="127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 Box 14"/>
            <p:cNvSpPr txBox="1"/>
            <p:nvPr>
              <p:custDataLst>
                <p:tags r:id="rId33"/>
              </p:custDataLst>
            </p:nvPr>
          </p:nvSpPr>
          <p:spPr>
            <a:xfrm>
              <a:off x="12373" y="4993"/>
              <a:ext cx="521" cy="568"/>
            </a:xfrm>
            <a:prstGeom prst="rect">
              <a:avLst/>
            </a:prstGeom>
            <a:noFill/>
            <a:ln w="19050" cap="flat" cmpd="sng">
              <a:solidFill>
                <a:schemeClr val="accent2"/>
              </a:solidFill>
              <a:prstDash val="solid"/>
              <a:miter/>
              <a:headEnd type="none" w="med" len="med"/>
              <a:tailEnd type="none" w="med" len="med"/>
            </a:ln>
          </p:spPr>
          <p:txBody>
            <a:bodyPr>
              <a:noAutofit/>
            </a:bodyPr>
            <a:lstStyle/>
            <a:p>
              <a:pPr marL="342900" indent="-342900" algn="ctr" eaLnBrk="1" hangingPunct="1">
                <a:spcBef>
                  <a:spcPct val="5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否</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 name="AutoShape 13"/>
          <p:cNvSpPr/>
          <p:nvPr>
            <p:custDataLst>
              <p:tags r:id="rId14"/>
            </p:custDataLst>
          </p:nvPr>
        </p:nvSpPr>
        <p:spPr>
          <a:xfrm>
            <a:off x="8388985" y="3553143"/>
            <a:ext cx="568325" cy="284162"/>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终止</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09" name="AutoShape 5"/>
          <p:cNvSpPr/>
          <p:nvPr>
            <p:custDataLst>
              <p:tags r:id="rId15"/>
            </p:custDataLst>
          </p:nvPr>
        </p:nvSpPr>
        <p:spPr>
          <a:xfrm>
            <a:off x="4029075" y="4123690"/>
            <a:ext cx="3895090" cy="36258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编写设计任务书（</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主管部门认可</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b="1"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AutoShape 17"/>
          <p:cNvSpPr/>
          <p:nvPr>
            <p:custDataLst>
              <p:tags r:id="rId16"/>
            </p:custDataLst>
          </p:nvPr>
        </p:nvSpPr>
        <p:spPr>
          <a:xfrm>
            <a:off x="5795963" y="4531360"/>
            <a:ext cx="323850" cy="295275"/>
          </a:xfrm>
          <a:prstGeom prst="downArrow">
            <a:avLst>
              <a:gd name="adj1" fmla="val 50000"/>
              <a:gd name="adj2" fmla="val 25000"/>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AutoShape 11"/>
          <p:cNvSpPr/>
          <p:nvPr>
            <p:custDataLst>
              <p:tags r:id="rId17"/>
            </p:custDataLst>
          </p:nvPr>
        </p:nvSpPr>
        <p:spPr>
          <a:xfrm>
            <a:off x="4665345" y="4869180"/>
            <a:ext cx="2620645" cy="39179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初步设计，提出总概算</a:t>
            </a:r>
          </a:p>
        </p:txBody>
      </p:sp>
      <p:grpSp>
        <p:nvGrpSpPr>
          <p:cNvPr id="13" name="组合 12"/>
          <p:cNvGrpSpPr/>
          <p:nvPr/>
        </p:nvGrpSpPr>
        <p:grpSpPr>
          <a:xfrm>
            <a:off x="5436235" y="5301615"/>
            <a:ext cx="640715" cy="736600"/>
            <a:chOff x="8561" y="5263"/>
            <a:chExt cx="1009" cy="1160"/>
          </a:xfrm>
        </p:grpSpPr>
        <p:sp>
          <p:nvSpPr>
            <p:cNvPr id="14" name="AutoShape 19"/>
            <p:cNvSpPr/>
            <p:nvPr>
              <p:custDataLst>
                <p:tags r:id="rId30"/>
              </p:custDataLst>
            </p:nvPr>
          </p:nvSpPr>
          <p:spPr>
            <a:xfrm>
              <a:off x="9128" y="5263"/>
              <a:ext cx="443" cy="1160"/>
            </a:xfrm>
            <a:prstGeom prst="downArrow">
              <a:avLst>
                <a:gd name="adj1" fmla="val 50000"/>
                <a:gd name="adj2" fmla="val 65536"/>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 Box 16"/>
            <p:cNvSpPr txBox="1"/>
            <p:nvPr>
              <p:custDataLst>
                <p:tags r:id="rId31"/>
              </p:custDataLst>
            </p:nvPr>
          </p:nvSpPr>
          <p:spPr>
            <a:xfrm>
              <a:off x="8561" y="5400"/>
              <a:ext cx="596" cy="616"/>
            </a:xfrm>
            <a:prstGeom prst="rect">
              <a:avLst/>
            </a:prstGeom>
            <a:noFill/>
            <a:ln w="19050" cap="flat" cmpd="sng">
              <a:solidFill>
                <a:schemeClr val="accent2"/>
              </a:solidFill>
              <a:prstDash val="solid"/>
              <a:miter/>
              <a:headEnd type="none" w="med" len="med"/>
              <a:tailEnd type="none" w="med" len="med"/>
            </a:ln>
          </p:spPr>
          <p:txBody>
            <a:bodyPr>
              <a:noAutofit/>
            </a:bodyPr>
            <a:lstStyle/>
            <a:p>
              <a:pPr marL="342900" indent="-342900" algn="ctr" eaLnBrk="1" hangingPunct="1">
                <a:spcBef>
                  <a:spcPct val="5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 name="AutoShape 10"/>
          <p:cNvSpPr/>
          <p:nvPr>
            <p:custDataLst>
              <p:tags r:id="rId18"/>
            </p:custDataLst>
          </p:nvPr>
        </p:nvSpPr>
        <p:spPr>
          <a:xfrm>
            <a:off x="6077585" y="5395595"/>
            <a:ext cx="1652270" cy="359410"/>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主管部门评价</a:t>
            </a:r>
          </a:p>
        </p:txBody>
      </p:sp>
      <p:grpSp>
        <p:nvGrpSpPr>
          <p:cNvPr id="18" name="组合 17"/>
          <p:cNvGrpSpPr/>
          <p:nvPr/>
        </p:nvGrpSpPr>
        <p:grpSpPr>
          <a:xfrm>
            <a:off x="7811770" y="5013325"/>
            <a:ext cx="502920" cy="666115"/>
            <a:chOff x="12302" y="4993"/>
            <a:chExt cx="792" cy="1049"/>
          </a:xfrm>
        </p:grpSpPr>
        <p:sp>
          <p:nvSpPr>
            <p:cNvPr id="19" name="AutoShape 18"/>
            <p:cNvSpPr/>
            <p:nvPr>
              <p:custDataLst>
                <p:tags r:id="rId28"/>
              </p:custDataLst>
            </p:nvPr>
          </p:nvSpPr>
          <p:spPr>
            <a:xfrm>
              <a:off x="12302" y="5626"/>
              <a:ext cx="792" cy="417"/>
            </a:xfrm>
            <a:prstGeom prst="rightArrow">
              <a:avLst>
                <a:gd name="adj1" fmla="val 50000"/>
                <a:gd name="adj2" fmla="val 47455"/>
              </a:avLst>
            </a:prstGeom>
            <a:solidFill>
              <a:schemeClr val="accent2"/>
            </a:solidFill>
            <a:ln w="127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 Box 14"/>
            <p:cNvSpPr txBox="1"/>
            <p:nvPr>
              <p:custDataLst>
                <p:tags r:id="rId29"/>
              </p:custDataLst>
            </p:nvPr>
          </p:nvSpPr>
          <p:spPr>
            <a:xfrm>
              <a:off x="12373" y="4993"/>
              <a:ext cx="521" cy="568"/>
            </a:xfrm>
            <a:prstGeom prst="rect">
              <a:avLst/>
            </a:prstGeom>
            <a:noFill/>
            <a:ln w="19050" cap="flat" cmpd="sng">
              <a:solidFill>
                <a:schemeClr val="accent2"/>
              </a:solidFill>
              <a:prstDash val="solid"/>
              <a:miter/>
              <a:headEnd type="none" w="med" len="med"/>
              <a:tailEnd type="none" w="med" len="med"/>
            </a:ln>
          </p:spPr>
          <p:txBody>
            <a:bodyPr>
              <a:noAutofit/>
            </a:bodyPr>
            <a:lstStyle/>
            <a:p>
              <a:pPr marL="342900" indent="-342900" algn="ctr" eaLnBrk="1" hangingPunct="1">
                <a:spcBef>
                  <a:spcPct val="5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否</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AutoShape 13"/>
          <p:cNvSpPr/>
          <p:nvPr>
            <p:custDataLst>
              <p:tags r:id="rId19"/>
            </p:custDataLst>
          </p:nvPr>
        </p:nvSpPr>
        <p:spPr>
          <a:xfrm>
            <a:off x="8388350" y="5395278"/>
            <a:ext cx="568325" cy="284162"/>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终止</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AutoShape 11"/>
          <p:cNvSpPr/>
          <p:nvPr>
            <p:custDataLst>
              <p:tags r:id="rId20"/>
            </p:custDataLst>
          </p:nvPr>
        </p:nvSpPr>
        <p:spPr>
          <a:xfrm>
            <a:off x="4716145" y="6078855"/>
            <a:ext cx="2620645" cy="39179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施工图设计，提出预算</a:t>
            </a:r>
          </a:p>
        </p:txBody>
      </p:sp>
      <p:sp>
        <p:nvSpPr>
          <p:cNvPr id="175136" name="AutoShape 32"/>
          <p:cNvSpPr/>
          <p:nvPr>
            <p:custDataLst>
              <p:tags r:id="rId21"/>
            </p:custDataLst>
          </p:nvPr>
        </p:nvSpPr>
        <p:spPr>
          <a:xfrm>
            <a:off x="4029710" y="6097905"/>
            <a:ext cx="635635" cy="339725"/>
          </a:xfrm>
          <a:prstGeom prst="leftArrow">
            <a:avLst>
              <a:gd name="adj1" fmla="val 50000"/>
              <a:gd name="adj2" fmla="val 66238"/>
            </a:avLst>
          </a:prstGeom>
          <a:solidFill>
            <a:schemeClr val="accent2"/>
          </a:solidFill>
          <a:ln w="127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12" name="AutoShape 8"/>
          <p:cNvSpPr/>
          <p:nvPr>
            <p:custDataLst>
              <p:tags r:id="rId22"/>
            </p:custDataLst>
          </p:nvPr>
        </p:nvSpPr>
        <p:spPr>
          <a:xfrm>
            <a:off x="881380" y="6078855"/>
            <a:ext cx="3097530" cy="39941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组织施工，制定开车方案</a:t>
            </a:r>
            <a:endPar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138" name="AutoShape 34"/>
          <p:cNvSpPr/>
          <p:nvPr>
            <p:custDataLst>
              <p:tags r:id="rId23"/>
            </p:custDataLst>
          </p:nvPr>
        </p:nvSpPr>
        <p:spPr>
          <a:xfrm>
            <a:off x="2020888" y="5805805"/>
            <a:ext cx="338137" cy="234950"/>
          </a:xfrm>
          <a:prstGeom prst="upArrow">
            <a:avLst>
              <a:gd name="adj1" fmla="val 50000"/>
              <a:gd name="adj2" fmla="val 25000"/>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AutoShape 8"/>
          <p:cNvSpPr/>
          <p:nvPr>
            <p:custDataLst>
              <p:tags r:id="rId24"/>
            </p:custDataLst>
          </p:nvPr>
        </p:nvSpPr>
        <p:spPr>
          <a:xfrm>
            <a:off x="876935" y="5368290"/>
            <a:ext cx="3097530" cy="39941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投料试车，考核验收</a:t>
            </a:r>
          </a:p>
        </p:txBody>
      </p:sp>
      <p:sp>
        <p:nvSpPr>
          <p:cNvPr id="24" name="AutoShape 34"/>
          <p:cNvSpPr/>
          <p:nvPr>
            <p:custDataLst>
              <p:tags r:id="rId25"/>
            </p:custDataLst>
          </p:nvPr>
        </p:nvSpPr>
        <p:spPr>
          <a:xfrm>
            <a:off x="2020888" y="5085715"/>
            <a:ext cx="338137" cy="234950"/>
          </a:xfrm>
          <a:prstGeom prst="upArrow">
            <a:avLst>
              <a:gd name="adj1" fmla="val 50000"/>
              <a:gd name="adj2" fmla="val 25000"/>
            </a:avLst>
          </a:prstGeom>
          <a:solidFill>
            <a:schemeClr val="accent2"/>
          </a:solidFill>
          <a:ln w="12700" cap="flat" cmpd="sng">
            <a:solidFill>
              <a:schemeClr val="accent2"/>
            </a:solidFill>
            <a:prstDash val="solid"/>
            <a:miter/>
            <a:headEnd type="none" w="med" len="med"/>
            <a:tailEnd type="none" w="med" len="med"/>
          </a:ln>
        </p:spPr>
        <p:txBody>
          <a:bodyPr vert="eaVert"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8"/>
          <p:cNvSpPr/>
          <p:nvPr>
            <p:custDataLst>
              <p:tags r:id="rId26"/>
            </p:custDataLst>
          </p:nvPr>
        </p:nvSpPr>
        <p:spPr>
          <a:xfrm>
            <a:off x="876935" y="4653280"/>
            <a:ext cx="3097530" cy="399415"/>
          </a:xfrm>
          <a:prstGeom prst="roundRect">
            <a:avLst>
              <a:gd name="adj" fmla="val 16667"/>
            </a:avLst>
          </a:prstGeom>
          <a:noFill/>
          <a:ln w="19050" cap="flat" cmpd="sng">
            <a:solidFill>
              <a:schemeClr val="accent2"/>
            </a:solidFill>
            <a:prstDash val="solid"/>
            <a:headEnd type="none" w="med" len="med"/>
            <a:tailEnd type="none" w="med" len="med"/>
          </a:ln>
        </p:spPr>
        <p:txBody>
          <a:bodyPr wrap="none" anchor="ctr" anchorCtr="0"/>
          <a:lstStyle/>
          <a:p>
            <a:pPr marL="342900" indent="-342900" algn="ctr" eaLnBrk="1" hangingPunct="1">
              <a:spcBef>
                <a:spcPct val="20000"/>
              </a:spcBef>
              <a:buClr>
                <a:schemeClr val="hlink"/>
              </a:buClr>
              <a:buSzPct val="75000"/>
              <a:buFont typeface="Wingdings" panose="05000000000000000000" pitchFamily="2" charset="2"/>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工程总结，设计回访</a:t>
            </a:r>
          </a:p>
        </p:txBody>
      </p:sp>
      <p:sp>
        <p:nvSpPr>
          <p:cNvPr id="42" name="Rectangle 2">
            <a:extLst>
              <a:ext uri="{FF2B5EF4-FFF2-40B4-BE49-F238E27FC236}">
                <a16:creationId xmlns:a16="http://schemas.microsoft.com/office/drawing/2014/main" id="{EA846D23-42CC-49D3-852B-8F4225713BA6}"/>
              </a:ext>
            </a:extLst>
          </p:cNvPr>
          <p:cNvSpPr/>
          <p:nvPr>
            <p:custDataLst>
              <p:tags r:id="rId27"/>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4"/>
          <a:srcRect l="7378" t="7494" r="12663" b="3798"/>
          <a:stretch>
            <a:fillRect/>
          </a:stretch>
        </p:blipFill>
        <p:spPr>
          <a:xfrm>
            <a:off x="252730" y="1510030"/>
            <a:ext cx="8758555" cy="5062220"/>
          </a:xfrm>
          <a:prstGeom prst="rect">
            <a:avLst/>
          </a:prstGeom>
          <a:noFill/>
          <a:ln w="9525">
            <a:noFill/>
          </a:ln>
        </p:spPr>
      </p:pic>
      <p:sp>
        <p:nvSpPr>
          <p:cNvPr id="4" name="文本框 3"/>
          <p:cNvSpPr txBox="1"/>
          <p:nvPr/>
        </p:nvSpPr>
        <p:spPr>
          <a:xfrm>
            <a:off x="3185795" y="1196975"/>
            <a:ext cx="2771775" cy="369332"/>
          </a:xfrm>
          <a:prstGeom prst="rect">
            <a:avLst/>
          </a:prstGeom>
          <a:noFill/>
        </p:spPr>
        <p:txBody>
          <a:bodyPr wrap="square" rtlCol="0">
            <a:spAutoFit/>
          </a:bodyPr>
          <a:lstStyle/>
          <a:p>
            <a:pPr algn="ct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项目实施规划进度表</a:t>
            </a:r>
          </a:p>
        </p:txBody>
      </p:sp>
      <p:sp>
        <p:nvSpPr>
          <p:cNvPr id="5" name="Rectangle 2">
            <a:extLst>
              <a:ext uri="{FF2B5EF4-FFF2-40B4-BE49-F238E27FC236}">
                <a16:creationId xmlns:a16="http://schemas.microsoft.com/office/drawing/2014/main" id="{7074102E-7FBA-43BB-8728-14433DA8A0D3}"/>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162820" name="Rectangle 4"/>
          <p:cNvSpPr/>
          <p:nvPr>
            <p:custDataLst>
              <p:tags r:id="rId2"/>
            </p:custDataLst>
          </p:nvPr>
        </p:nvSpPr>
        <p:spPr>
          <a:xfrm>
            <a:off x="1" y="980728"/>
            <a:ext cx="9144000" cy="4278094"/>
          </a:xfrm>
          <a:prstGeom prst="rect">
            <a:avLst/>
          </a:prstGeom>
          <a:noFill/>
          <a:ln w="12700">
            <a:noFill/>
          </a:ln>
        </p:spPr>
        <p:txBody>
          <a:bodyPr wrap="square">
            <a:spAutoFit/>
          </a:bodyPr>
          <a:lstStyle/>
          <a:p>
            <a:pPr eaLnBrk="1" hangingPunct="1">
              <a:lnSpc>
                <a:spcPct val="125000"/>
              </a:lnSpc>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一、根据项目性质分类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AutoNum type="arabicPeriod"/>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新建项目设计</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AutoNum type="arabicPeriod"/>
            </a:pP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AutoNum type="arabicPeriod"/>
            </a:pP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AutoNum type="arabicPeriod"/>
            </a:pP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buFontTx/>
              <a:buAutoNum type="arabicPeriod"/>
            </a:pPr>
            <a:r>
              <a:rPr lang="zh-CN" altLang="en-US" sz="2800" b="1" i="0" u="none" strike="noStrike" kern="1200" cap="none" spc="0" normalizeH="0" baseline="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重复建设项目设计</a:t>
            </a:r>
            <a:r>
              <a:rPr lang="zh-CN" altLang="en-US" sz="2800" b="1" i="0" u="none" strike="noStrike" kern="1200" cap="none" spc="0" normalizeH="0" baseline="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kumimoji="1" lang="zh-CN" altLang="en-US" sz="2800" b="1" i="0" u="none" strike="noStrike" kern="1200" cap="none" spc="0" normalizeH="0" baseline="0" noProof="0" dirty="0">
              <a:ln>
                <a:noFill/>
              </a:ln>
              <a:solidFill>
                <a:schemeClr val="hlin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endPar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Group 7"/>
          <p:cNvGrpSpPr/>
          <p:nvPr/>
        </p:nvGrpSpPr>
        <p:grpSpPr>
          <a:xfrm>
            <a:off x="787238" y="1351280"/>
            <a:ext cx="6774664" cy="2514603"/>
            <a:chOff x="422" y="916"/>
            <a:chExt cx="4130" cy="1584"/>
          </a:xfrm>
        </p:grpSpPr>
        <p:sp>
          <p:nvSpPr>
            <p:cNvPr id="5133" name="Rectangle 9"/>
            <p:cNvSpPr/>
            <p:nvPr>
              <p:custDataLst>
                <p:tags r:id="rId7"/>
              </p:custDataLst>
            </p:nvPr>
          </p:nvSpPr>
          <p:spPr>
            <a:xfrm>
              <a:off x="3068" y="916"/>
              <a:ext cx="1484" cy="291"/>
            </a:xfrm>
            <a:prstGeom prst="rect">
              <a:avLst/>
            </a:prstGeom>
            <a:noFill/>
            <a:ln w="12700">
              <a:noFill/>
            </a:ln>
          </p:spPr>
          <p:txBody>
            <a:bodyPr>
              <a:spAutoFit/>
            </a:bodyPr>
            <a:lstStyle/>
            <a:p>
              <a:pPr algn="l" eaLnBrk="1" hangingPunct="1">
                <a:buClrTx/>
                <a:buSzTx/>
                <a:buFontTx/>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4" name="Rectangle 10"/>
            <p:cNvSpPr/>
            <p:nvPr>
              <p:custDataLst>
                <p:tags r:id="rId8"/>
              </p:custDataLst>
            </p:nvPr>
          </p:nvSpPr>
          <p:spPr>
            <a:xfrm>
              <a:off x="422" y="2209"/>
              <a:ext cx="113" cy="291"/>
            </a:xfrm>
            <a:prstGeom prst="rect">
              <a:avLst/>
            </a:prstGeom>
            <a:noFill/>
            <a:ln w="12700">
              <a:noFill/>
            </a:ln>
          </p:spPr>
          <p:txBody>
            <a:bodyPr wrap="none">
              <a:spAutoFit/>
            </a:bodyPr>
            <a:lstStyle/>
            <a:p>
              <a:pPr eaLnBrk="1" hangingPunct="1"/>
              <a:endPar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AutoShape 8"/>
          <p:cNvSpPr/>
          <p:nvPr>
            <p:custDataLst>
              <p:tags r:id="rId3"/>
            </p:custDataLst>
          </p:nvPr>
        </p:nvSpPr>
        <p:spPr>
          <a:xfrm flipH="1">
            <a:off x="3554104" y="2334579"/>
            <a:ext cx="173878" cy="884238"/>
          </a:xfrm>
          <a:prstGeom prst="leftBrace">
            <a:avLst>
              <a:gd name="adj1" fmla="val 43789"/>
              <a:gd name="adj2" fmla="val 50000"/>
            </a:avLst>
          </a:prstGeom>
          <a:noFill/>
          <a:ln w="25400" cap="flat" cmpd="sng">
            <a:solidFill>
              <a:srgbClr val="0000FF"/>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2828" name="AutoShape 12"/>
          <p:cNvSpPr/>
          <p:nvPr>
            <p:custDataLst>
              <p:tags r:id="rId4"/>
            </p:custDataLst>
          </p:nvPr>
        </p:nvSpPr>
        <p:spPr>
          <a:xfrm>
            <a:off x="3964305" y="2606836"/>
            <a:ext cx="441325" cy="339725"/>
          </a:xfrm>
          <a:prstGeom prst="rightArrow">
            <a:avLst>
              <a:gd name="adj1" fmla="val 50000"/>
              <a:gd name="adj2" fmla="val 32476"/>
            </a:avLst>
          </a:prstGeom>
          <a:solidFill>
            <a:srgbClr val="0000FF"/>
          </a:solidFill>
          <a:ln w="127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2822" name="Rectangle 6"/>
          <p:cNvSpPr>
            <a:spLocks noChangeArrowheads="1"/>
          </p:cNvSpPr>
          <p:nvPr>
            <p:custDataLst>
              <p:tags r:id="rId5"/>
            </p:custDataLst>
          </p:nvPr>
        </p:nvSpPr>
        <p:spPr bwMode="auto">
          <a:xfrm>
            <a:off x="4632484" y="2038511"/>
            <a:ext cx="4404012" cy="1476375"/>
          </a:xfrm>
          <a:prstGeom prst="rect">
            <a:avLst/>
          </a:prstGeom>
          <a:noFill/>
          <a:ln w="25400">
            <a:solidFill>
              <a:schemeClr val="bg1"/>
            </a:solidFill>
            <a:miter lim="800000"/>
          </a:ln>
          <a:effectLst/>
        </p:spPr>
        <p:txBody>
          <a:bodyPr wrap="square" anchor="ctr">
            <a:spAutoFit/>
          </a:bodyPr>
          <a:lstStyle/>
          <a:p>
            <a:pPr marR="0" lvl="0" algn="just" defTabSz="762000" rtl="0" eaLnBrk="1" hangingPunct="1">
              <a:lnSpc>
                <a:spcPct val="125000"/>
              </a:lnSpc>
              <a:spcBef>
                <a:spcPct val="0"/>
              </a:spcBef>
              <a:spcAft>
                <a:spcPct val="0"/>
              </a:spcAft>
              <a:buClrTx/>
              <a:buSzTx/>
              <a:buFontTx/>
              <a:buNone/>
              <a:defRPr/>
            </a:pPr>
            <a:r>
              <a:rPr lang="zh-CN" altLang="en-US" sz="2400" b="1" i="0" u="none" strike="noStrike" kern="1200" cap="none" spc="0" normalizeH="0" baseline="0" dirty="0">
                <a:latin typeface="微软雅黑" panose="020B0503020204020204" pitchFamily="34" charset="-122"/>
                <a:ea typeface="微软雅黑" panose="020B0503020204020204" pitchFamily="34" charset="-122"/>
                <a:sym typeface="微软雅黑" panose="020B0503020204020204" pitchFamily="34" charset="-122"/>
              </a:rPr>
              <a:t>开发研究单位提供</a:t>
            </a:r>
            <a:r>
              <a:rPr kumimoji="1" lang="zh-CN" altLang="en-US" sz="2400" b="1"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基础设计</a:t>
            </a:r>
            <a:r>
              <a:rPr lang="zh-CN" altLang="en-US" sz="2400" b="1" i="0" u="none" strike="noStrike" kern="1200" cap="none" spc="0" normalizeH="0" baseline="0" dirty="0">
                <a:latin typeface="微软雅黑" panose="020B0503020204020204" pitchFamily="34" charset="-122"/>
                <a:ea typeface="微软雅黑" panose="020B0503020204020204" pitchFamily="34" charset="-122"/>
                <a:sym typeface="微软雅黑" panose="020B0503020204020204" pitchFamily="34" charset="-122"/>
              </a:rPr>
              <a:t>，工程研究部门根据建厂地区的实际情况做出</a:t>
            </a:r>
            <a:r>
              <a:rPr kumimoji="1" lang="zh-CN" altLang="en-US" sz="2400" b="1"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工程设计</a:t>
            </a:r>
            <a:r>
              <a:rPr lang="zh-CN" altLang="en-US" sz="2400" b="1" i="0" u="none" strike="noStrike" kern="1200" cap="none" spc="0" normalizeH="0" baseline="0" dirty="0">
                <a:latin typeface="微软雅黑" panose="020B0503020204020204" pitchFamily="34" charset="-122"/>
                <a:ea typeface="微软雅黑" panose="020B0503020204020204" pitchFamily="34" charset="-122"/>
                <a:sym typeface="微软雅黑" panose="020B0503020204020204" pitchFamily="34" charset="-122"/>
              </a:rPr>
              <a:t>。</a:t>
            </a:r>
            <a:r>
              <a:rPr kumimoji="1" lang="zh-CN" altLang="en-US" sz="2400" b="1" i="0" u="none" strike="noStrike" kern="1200" cap="none" spc="0" normalizeH="0" baseline="0" noProof="0" dirty="0">
                <a:ln>
                  <a:noFill/>
                </a:ln>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62830" name="Text Box 14"/>
          <p:cNvSpPr txBox="1"/>
          <p:nvPr>
            <p:custDataLst>
              <p:tags r:id="rId6"/>
            </p:custDataLst>
          </p:nvPr>
        </p:nvSpPr>
        <p:spPr>
          <a:xfrm>
            <a:off x="0" y="4734560"/>
            <a:ext cx="9036496" cy="1476375"/>
          </a:xfrm>
          <a:prstGeom prst="rect">
            <a:avLst/>
          </a:prstGeom>
          <a:noFill/>
          <a:ln w="25400" cap="flat" cmpd="sng">
            <a:solidFill>
              <a:schemeClr val="bg1"/>
            </a:solidFill>
            <a:prstDash val="solid"/>
            <a:miter/>
            <a:headEnd type="none" w="med" len="med"/>
            <a:tailEnd type="none" w="med" len="med"/>
          </a:ln>
        </p:spPr>
        <p:txBody>
          <a:bodyPr wrap="square">
            <a:spAutoFit/>
          </a:bodyPr>
          <a:lstStyle/>
          <a:p>
            <a:pPr marL="342900" indent="-342900" algn="just" eaLnBrk="1" hangingPunct="1">
              <a:lnSpc>
                <a:spcPct val="125000"/>
              </a:lnSpc>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由于市场需要，产品需要</a:t>
            </a:r>
            <a:r>
              <a:rPr kumimoji="1"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再建生产装置</a:t>
            </a:r>
            <a:r>
              <a:rPr kumimoji="1"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新建厂的</a:t>
            </a:r>
            <a:r>
              <a:rPr kumimoji="1"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具体条件</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与原厂不同，即使产品的规模、规格及工艺完全相同，还是需要</a:t>
            </a:r>
            <a:r>
              <a:rPr kumimoji="1"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由工程设计部门进行设计</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5" name="文本框 14">
            <a:extLst>
              <a:ext uri="{FF2B5EF4-FFF2-40B4-BE49-F238E27FC236}">
                <a16:creationId xmlns:a16="http://schemas.microsoft.com/office/drawing/2014/main" id="{E6E5D214-BF1F-4D35-9D25-0D06636932F2}"/>
              </a:ext>
            </a:extLst>
          </p:cNvPr>
          <p:cNvSpPr txBox="1"/>
          <p:nvPr/>
        </p:nvSpPr>
        <p:spPr>
          <a:xfrm>
            <a:off x="9470" y="2289962"/>
            <a:ext cx="3727981" cy="973472"/>
          </a:xfrm>
          <a:prstGeom prst="rect">
            <a:avLst/>
          </a:prstGeom>
          <a:noFill/>
        </p:spPr>
        <p:txBody>
          <a:bodyPr wrap="square">
            <a:spAutoFit/>
          </a:bodyPr>
          <a:lstStyle/>
          <a:p>
            <a:pPr marL="342900" indent="-342900" eaLnBrk="1" hangingPunct="1">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新产品研发设计</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hangingPunct="1">
              <a:lnSpc>
                <a:spcPct val="125000"/>
              </a:lnSpc>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新工艺或新技术设计</a:t>
            </a:r>
            <a:endPar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3456" y="1875564"/>
            <a:ext cx="1478280" cy="460375"/>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开发项目</a:t>
            </a:r>
          </a:p>
        </p:txBody>
      </p:sp>
      <p:sp>
        <p:nvSpPr>
          <p:cNvPr id="3" name="左大括号 2"/>
          <p:cNvSpPr/>
          <p:nvPr/>
        </p:nvSpPr>
        <p:spPr>
          <a:xfrm>
            <a:off x="1893243" y="1106086"/>
            <a:ext cx="360045" cy="1999330"/>
          </a:xfrm>
          <a:prstGeom prst="leftBrace">
            <a:avLst>
              <a:gd name="adj1" fmla="val 22136"/>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1"/>
            </p:custDataLst>
          </p:nvPr>
        </p:nvSpPr>
        <p:spPr>
          <a:xfrm>
            <a:off x="2300418" y="926518"/>
            <a:ext cx="2197100" cy="2358466"/>
          </a:xfrm>
          <a:prstGeom prst="rect">
            <a:avLst/>
          </a:prstGeom>
          <a:noFill/>
        </p:spPr>
        <p:txBody>
          <a:bodyPr wrap="square" rtlCol="0">
            <a:spAutoFit/>
          </a:bodyPr>
          <a:lstStyle/>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实验研究</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概念设计</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中试设计</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中试</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基础设计</a:t>
            </a:r>
          </a:p>
        </p:txBody>
      </p:sp>
      <p:sp>
        <p:nvSpPr>
          <p:cNvPr id="6" name="文本框 5"/>
          <p:cNvSpPr txBox="1"/>
          <p:nvPr>
            <p:custDataLst>
              <p:tags r:id="rId2"/>
            </p:custDataLst>
          </p:nvPr>
        </p:nvSpPr>
        <p:spPr>
          <a:xfrm>
            <a:off x="5277305" y="1875564"/>
            <a:ext cx="1440815" cy="460375"/>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工程项目</a:t>
            </a:r>
          </a:p>
        </p:txBody>
      </p:sp>
      <p:sp>
        <p:nvSpPr>
          <p:cNvPr id="13" name="文本框 12"/>
          <p:cNvSpPr txBox="1"/>
          <p:nvPr>
            <p:custDataLst>
              <p:tags r:id="rId3"/>
            </p:custDataLst>
          </p:nvPr>
        </p:nvSpPr>
        <p:spPr>
          <a:xfrm>
            <a:off x="7054160" y="1388183"/>
            <a:ext cx="1478280" cy="1435136"/>
          </a:xfrm>
          <a:prstGeom prst="rect">
            <a:avLst/>
          </a:prstGeom>
          <a:noFill/>
        </p:spPr>
        <p:txBody>
          <a:bodyPr wrap="square" rtlCol="0">
            <a:spAutoFit/>
          </a:bodyPr>
          <a:lstStyle/>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扩建项目</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改造项目</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引进项目</a:t>
            </a:r>
          </a:p>
        </p:txBody>
      </p:sp>
      <p:sp>
        <p:nvSpPr>
          <p:cNvPr id="17" name="文本框 16"/>
          <p:cNvSpPr txBox="1"/>
          <p:nvPr>
            <p:custDataLst>
              <p:tags r:id="rId4"/>
            </p:custDataLst>
          </p:nvPr>
        </p:nvSpPr>
        <p:spPr>
          <a:xfrm>
            <a:off x="503456" y="4909833"/>
            <a:ext cx="1478280" cy="460375"/>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工程项目</a:t>
            </a:r>
          </a:p>
        </p:txBody>
      </p:sp>
      <p:sp>
        <p:nvSpPr>
          <p:cNvPr id="20" name="文本框 19"/>
          <p:cNvSpPr txBox="1"/>
          <p:nvPr>
            <p:custDataLst>
              <p:tags r:id="rId5"/>
            </p:custDataLst>
          </p:nvPr>
        </p:nvSpPr>
        <p:spPr>
          <a:xfrm>
            <a:off x="2300418" y="4170524"/>
            <a:ext cx="1478280" cy="193899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前期工作</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设计阶段</a:t>
            </a:r>
          </a:p>
        </p:txBody>
      </p:sp>
      <p:sp>
        <p:nvSpPr>
          <p:cNvPr id="22" name="左大括号 21"/>
          <p:cNvSpPr/>
          <p:nvPr>
            <p:custDataLst>
              <p:tags r:id="rId6"/>
            </p:custDataLst>
          </p:nvPr>
        </p:nvSpPr>
        <p:spPr>
          <a:xfrm>
            <a:off x="3786142" y="3533302"/>
            <a:ext cx="283210" cy="1448923"/>
          </a:xfrm>
          <a:prstGeom prst="leftBrace">
            <a:avLst>
              <a:gd name="adj1" fmla="val 38699"/>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p:cNvSpPr txBox="1"/>
          <p:nvPr>
            <p:custDataLst>
              <p:tags r:id="rId7"/>
            </p:custDataLst>
          </p:nvPr>
        </p:nvSpPr>
        <p:spPr>
          <a:xfrm>
            <a:off x="4086191" y="3315984"/>
            <a:ext cx="2197100" cy="1896801"/>
          </a:xfrm>
          <a:prstGeom prst="rect">
            <a:avLst/>
          </a:prstGeom>
          <a:noFill/>
        </p:spPr>
        <p:txBody>
          <a:bodyPr wrap="square" rtlCol="0">
            <a:spAutoFit/>
          </a:bodyPr>
          <a:lstStyle/>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厂址选择</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项目建议书</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可行性研究</a:t>
            </a:r>
          </a:p>
          <a:p>
            <a:pPr>
              <a:lnSpc>
                <a:spcPct val="125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设计任务书</a:t>
            </a:r>
          </a:p>
        </p:txBody>
      </p:sp>
      <p:sp>
        <p:nvSpPr>
          <p:cNvPr id="25" name="文本框 24"/>
          <p:cNvSpPr txBox="1"/>
          <p:nvPr>
            <p:custDataLst>
              <p:tags r:id="rId8"/>
            </p:custDataLst>
          </p:nvPr>
        </p:nvSpPr>
        <p:spPr>
          <a:xfrm>
            <a:off x="4086191" y="5387776"/>
            <a:ext cx="1478280"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总体设计</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装置设计</a:t>
            </a:r>
          </a:p>
        </p:txBody>
      </p:sp>
      <p:sp>
        <p:nvSpPr>
          <p:cNvPr id="33" name="文本框 32"/>
          <p:cNvSpPr txBox="1"/>
          <p:nvPr>
            <p:custDataLst>
              <p:tags r:id="rId9"/>
            </p:custDataLst>
          </p:nvPr>
        </p:nvSpPr>
        <p:spPr>
          <a:xfrm>
            <a:off x="5906098" y="5051259"/>
            <a:ext cx="2688590" cy="830997"/>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初步设计（总体）</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施工图设计</a:t>
            </a:r>
          </a:p>
        </p:txBody>
      </p:sp>
      <p:sp>
        <p:nvSpPr>
          <p:cNvPr id="35" name="文本框 34"/>
          <p:cNvSpPr txBox="1"/>
          <p:nvPr>
            <p:custDataLst>
              <p:tags r:id="rId10"/>
            </p:custDataLst>
          </p:nvPr>
        </p:nvSpPr>
        <p:spPr>
          <a:xfrm>
            <a:off x="5906098" y="5910371"/>
            <a:ext cx="2002967" cy="830997"/>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初步设计</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施工图设计</a:t>
            </a:r>
          </a:p>
        </p:txBody>
      </p:sp>
      <p:sp>
        <p:nvSpPr>
          <p:cNvPr id="38" name="Rectangle 2">
            <a:extLst>
              <a:ext uri="{FF2B5EF4-FFF2-40B4-BE49-F238E27FC236}">
                <a16:creationId xmlns:a16="http://schemas.microsoft.com/office/drawing/2014/main" id="{C27405AA-9AC4-4ACC-BAAC-E2E47191AE74}"/>
              </a:ext>
            </a:extLst>
          </p:cNvPr>
          <p:cNvSpPr/>
          <p:nvPr>
            <p:custDataLst>
              <p:tags r:id="rId1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化工设计的工作程序</a:t>
            </a:r>
          </a:p>
        </p:txBody>
      </p:sp>
      <p:sp>
        <p:nvSpPr>
          <p:cNvPr id="39" name="左大括号 38">
            <a:extLst>
              <a:ext uri="{FF2B5EF4-FFF2-40B4-BE49-F238E27FC236}">
                <a16:creationId xmlns:a16="http://schemas.microsoft.com/office/drawing/2014/main" id="{22D72EED-F445-46E2-9EC9-D24B29F83319}"/>
              </a:ext>
            </a:extLst>
          </p:cNvPr>
          <p:cNvSpPr/>
          <p:nvPr/>
        </p:nvSpPr>
        <p:spPr>
          <a:xfrm>
            <a:off x="6678980" y="1567508"/>
            <a:ext cx="360045" cy="1076487"/>
          </a:xfrm>
          <a:prstGeom prst="leftBrace">
            <a:avLst>
              <a:gd name="adj1" fmla="val 27657"/>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左大括号 39">
            <a:extLst>
              <a:ext uri="{FF2B5EF4-FFF2-40B4-BE49-F238E27FC236}">
                <a16:creationId xmlns:a16="http://schemas.microsoft.com/office/drawing/2014/main" id="{D7DD31DA-A291-4599-AF9B-361C2A1E28EE}"/>
              </a:ext>
            </a:extLst>
          </p:cNvPr>
          <p:cNvSpPr/>
          <p:nvPr/>
        </p:nvSpPr>
        <p:spPr>
          <a:xfrm>
            <a:off x="1893243" y="4384054"/>
            <a:ext cx="360045" cy="1511935"/>
          </a:xfrm>
          <a:prstGeom prst="leftBrace">
            <a:avLst>
              <a:gd name="adj1" fmla="val 35938"/>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左大括号 40">
            <a:extLst>
              <a:ext uri="{FF2B5EF4-FFF2-40B4-BE49-F238E27FC236}">
                <a16:creationId xmlns:a16="http://schemas.microsoft.com/office/drawing/2014/main" id="{A24D18A9-58BD-4287-9E91-4F1B527F601E}"/>
              </a:ext>
            </a:extLst>
          </p:cNvPr>
          <p:cNvSpPr/>
          <p:nvPr/>
        </p:nvSpPr>
        <p:spPr>
          <a:xfrm>
            <a:off x="3786142" y="5466758"/>
            <a:ext cx="283210" cy="1042366"/>
          </a:xfrm>
          <a:prstGeom prst="leftBrace">
            <a:avLst>
              <a:gd name="adj1" fmla="val 35938"/>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左大括号 41">
            <a:extLst>
              <a:ext uri="{FF2B5EF4-FFF2-40B4-BE49-F238E27FC236}">
                <a16:creationId xmlns:a16="http://schemas.microsoft.com/office/drawing/2014/main" id="{B1907670-2A9B-4281-8E5F-0A5446E7837E}"/>
              </a:ext>
            </a:extLst>
          </p:cNvPr>
          <p:cNvSpPr/>
          <p:nvPr/>
        </p:nvSpPr>
        <p:spPr>
          <a:xfrm>
            <a:off x="5633353" y="5302264"/>
            <a:ext cx="189874" cy="593725"/>
          </a:xfrm>
          <a:prstGeom prst="leftBrace">
            <a:avLst>
              <a:gd name="adj1" fmla="val 35938"/>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箭头: 右 29">
            <a:extLst>
              <a:ext uri="{FF2B5EF4-FFF2-40B4-BE49-F238E27FC236}">
                <a16:creationId xmlns:a16="http://schemas.microsoft.com/office/drawing/2014/main" id="{601E9016-E95A-49DA-AF30-F3186BDC1604}"/>
              </a:ext>
            </a:extLst>
          </p:cNvPr>
          <p:cNvSpPr/>
          <p:nvPr/>
        </p:nvSpPr>
        <p:spPr>
          <a:xfrm>
            <a:off x="4237765" y="1875564"/>
            <a:ext cx="832908" cy="460375"/>
          </a:xfrm>
          <a:prstGeom prst="righ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左大括号 43">
            <a:extLst>
              <a:ext uri="{FF2B5EF4-FFF2-40B4-BE49-F238E27FC236}">
                <a16:creationId xmlns:a16="http://schemas.microsoft.com/office/drawing/2014/main" id="{EDFA2105-56D2-4533-9B8C-4D5CC69CC462}"/>
              </a:ext>
            </a:extLst>
          </p:cNvPr>
          <p:cNvSpPr/>
          <p:nvPr/>
        </p:nvSpPr>
        <p:spPr>
          <a:xfrm>
            <a:off x="5633353" y="6042038"/>
            <a:ext cx="189874" cy="593725"/>
          </a:xfrm>
          <a:prstGeom prst="leftBrace">
            <a:avLst>
              <a:gd name="adj1" fmla="val 35938"/>
              <a:gd name="adj2" fmla="val 50000"/>
            </a:avLst>
          </a:prstGeom>
          <a:ln w="254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p:cNvSpPr>
          <p:nvPr>
            <p:ph idx="1"/>
            <p:custDataLst>
              <p:tags r:id="rId1"/>
            </p:custDataLst>
          </p:nvPr>
        </p:nvSpPr>
        <p:spPr>
          <a:xfrm>
            <a:off x="2195736" y="1952266"/>
            <a:ext cx="5688632" cy="3096344"/>
          </a:xfrm>
        </p:spPr>
        <p:txBody>
          <a:bodyPr vert="horz" wrap="square" lIns="91440" tIns="45720" rIns="91440" bIns="45720" anchor="t" anchorCtr="0"/>
          <a:lstStyle/>
          <a:p>
            <a:pPr marL="514350" indent="-514350" eaLnBrk="1" hangingPunct="1">
              <a:lnSpc>
                <a:spcPct val="125000"/>
              </a:lnSpc>
              <a:spcBef>
                <a:spcPts val="0"/>
              </a:spcBef>
              <a:buFont typeface="+mj-lt"/>
              <a:buAutoNum type="arabicPeriod"/>
            </a:pPr>
            <a:r>
              <a:rPr lang="zh-CN" altLang="en-US" dirty="0">
                <a:solidFill>
                  <a:srgbClr val="000000"/>
                </a:solidFill>
                <a:sym typeface="微软雅黑" panose="020B0503020204020204" pitchFamily="34" charset="-122"/>
              </a:rPr>
              <a:t>可行性研究报告</a:t>
            </a:r>
          </a:p>
          <a:p>
            <a:pPr marL="514350" indent="-514350" eaLnBrk="1" latinLnBrk="0" hangingPunct="1">
              <a:lnSpc>
                <a:spcPct val="125000"/>
              </a:lnSpc>
              <a:spcBef>
                <a:spcPts val="0"/>
              </a:spcBef>
              <a:buFont typeface="+mj-lt"/>
              <a:buAutoNum type="arabicPeriod"/>
            </a:pPr>
            <a:r>
              <a:rPr b="1" dirty="0" err="1">
                <a:solidFill>
                  <a:srgbClr val="000000"/>
                </a:solidFill>
                <a:cs typeface="微软雅黑" panose="020B0503020204020204" pitchFamily="34" charset="-122"/>
                <a:sym typeface="微软雅黑" panose="020B0503020204020204" pitchFamily="34" charset="-122"/>
              </a:rPr>
              <a:t>工厂总体设计</a:t>
            </a:r>
            <a:endParaRPr b="1" dirty="0">
              <a:solidFill>
                <a:srgbClr val="000000"/>
              </a:solidFill>
              <a:cs typeface="微软雅黑" panose="020B0503020204020204" pitchFamily="34" charset="-122"/>
              <a:sym typeface="微软雅黑" panose="020B0503020204020204" pitchFamily="34" charset="-122"/>
            </a:endParaRPr>
          </a:p>
          <a:p>
            <a:pPr marL="514350" indent="-514350" eaLnBrk="1" latinLnBrk="0" hangingPunct="1">
              <a:lnSpc>
                <a:spcPct val="125000"/>
              </a:lnSpc>
              <a:spcBef>
                <a:spcPts val="0"/>
              </a:spcBef>
              <a:buFont typeface="+mj-lt"/>
              <a:buAutoNum type="arabicPeriod"/>
            </a:pPr>
            <a:r>
              <a:rPr b="1" dirty="0" err="1">
                <a:solidFill>
                  <a:srgbClr val="000000"/>
                </a:solidFill>
                <a:cs typeface="微软雅黑" panose="020B0503020204020204" pitchFamily="34" charset="-122"/>
                <a:sym typeface="微软雅黑" panose="020B0503020204020204" pitchFamily="34" charset="-122"/>
              </a:rPr>
              <a:t>装置工艺包设计</a:t>
            </a:r>
            <a:endParaRPr b="1" dirty="0">
              <a:solidFill>
                <a:srgbClr val="000000"/>
              </a:solidFill>
              <a:cs typeface="微软雅黑" panose="020B0503020204020204" pitchFamily="34" charset="-122"/>
              <a:sym typeface="微软雅黑" panose="020B0503020204020204" pitchFamily="34" charset="-122"/>
            </a:endParaRPr>
          </a:p>
          <a:p>
            <a:pPr marL="514350" indent="-514350" eaLnBrk="1" latinLnBrk="0" hangingPunct="1">
              <a:lnSpc>
                <a:spcPct val="125000"/>
              </a:lnSpc>
              <a:spcBef>
                <a:spcPts val="0"/>
              </a:spcBef>
              <a:buFont typeface="+mj-lt"/>
              <a:buAutoNum type="arabicPeriod"/>
            </a:pPr>
            <a:r>
              <a:rPr b="1" dirty="0" err="1">
                <a:solidFill>
                  <a:srgbClr val="000000"/>
                </a:solidFill>
                <a:cs typeface="微软雅黑" panose="020B0503020204020204" pitchFamily="34" charset="-122"/>
                <a:sym typeface="微软雅黑" panose="020B0503020204020204" pitchFamily="34" charset="-122"/>
              </a:rPr>
              <a:t>装置基础工程设计</a:t>
            </a:r>
            <a:endParaRPr b="1" dirty="0">
              <a:solidFill>
                <a:srgbClr val="000000"/>
              </a:solidFill>
              <a:cs typeface="微软雅黑" panose="020B0503020204020204" pitchFamily="34" charset="-122"/>
              <a:sym typeface="微软雅黑" panose="020B0503020204020204" pitchFamily="34" charset="-122"/>
            </a:endParaRPr>
          </a:p>
          <a:p>
            <a:pPr marL="514350" indent="-514350" eaLnBrk="1" latinLnBrk="0" hangingPunct="1">
              <a:lnSpc>
                <a:spcPct val="125000"/>
              </a:lnSpc>
              <a:spcBef>
                <a:spcPts val="0"/>
              </a:spcBef>
              <a:buFont typeface="+mj-lt"/>
              <a:buAutoNum type="arabicPeriod"/>
            </a:pPr>
            <a:r>
              <a:rPr b="1" dirty="0" err="1">
                <a:solidFill>
                  <a:srgbClr val="000000"/>
                </a:solidFill>
                <a:cs typeface="微软雅黑" panose="020B0503020204020204" pitchFamily="34" charset="-122"/>
                <a:sym typeface="微软雅黑" panose="020B0503020204020204" pitchFamily="34" charset="-122"/>
              </a:rPr>
              <a:t>装置详细工程设计</a:t>
            </a:r>
            <a:endParaRPr b="1" dirty="0">
              <a:solidFill>
                <a:srgbClr val="000000"/>
              </a:solidFill>
              <a:cs typeface="微软雅黑" panose="020B0503020204020204" pitchFamily="34" charset="-122"/>
              <a:sym typeface="微软雅黑" panose="020B0503020204020204" pitchFamily="34" charset="-122"/>
            </a:endParaRPr>
          </a:p>
        </p:txBody>
      </p:sp>
      <p:sp>
        <p:nvSpPr>
          <p:cNvPr id="5" name="Rectangle 2">
            <a:extLst>
              <a:ext uri="{FF2B5EF4-FFF2-40B4-BE49-F238E27FC236}">
                <a16:creationId xmlns:a16="http://schemas.microsoft.com/office/drawing/2014/main" id="{323C31E4-D3AA-4AA3-9310-3A3475F94547}"/>
              </a:ext>
            </a:extLst>
          </p:cNvPr>
          <p:cNvSpPr/>
          <p:nvPr>
            <p:custDataLst>
              <p:tags r:id="rId2"/>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 name="文本框 1"/>
          <p:cNvSpPr txBox="1"/>
          <p:nvPr/>
        </p:nvSpPr>
        <p:spPr>
          <a:xfrm>
            <a:off x="0" y="980728"/>
            <a:ext cx="9048870" cy="5185504"/>
          </a:xfrm>
          <a:prstGeom prst="rect">
            <a:avLst/>
          </a:prstGeom>
          <a:noFill/>
        </p:spPr>
        <p:txBody>
          <a:bodyPr wrap="square" rtlCol="0">
            <a:noAutofit/>
          </a:bodyPr>
          <a:lstStyle/>
          <a:p>
            <a:pPr algn="just">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可行性研究报告</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通过对拟建项目有关方面进行调查研究和分析比较，预测项目建成后可取得的经济效益及社会环境影响，分析项目的风险与竞争力，提出项目建设是否可行的咨询意见；</a:t>
            </a: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任务：</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项目投资决定提供技术和经济上的依据。在此阶段，可行性研究从项目的选址、生产计划、原料投入、生产工艺和路线、设备选用、投资费用、生产成本和投资效益等各个方面进行方案比较、选择和优化，提供可行性研究报告，并证明所作的假设和选择的科学合理性；如果证明所选择的方案不可行时，则应在报告中明确说明。</a:t>
            </a:r>
          </a:p>
          <a:p>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F37EC09-E4C8-45C8-A485-8AB693290E9B}"/>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B956BBA-005A-4CD4-ABD3-174989DEAF82}"/>
              </a:ext>
            </a:extLst>
          </p:cNvPr>
          <p:cNvSpPr txBox="1"/>
          <p:nvPr/>
        </p:nvSpPr>
        <p:spPr>
          <a:xfrm>
            <a:off x="0" y="980728"/>
            <a:ext cx="9048870" cy="4104456"/>
          </a:xfrm>
          <a:prstGeom prst="rect">
            <a:avLst/>
          </a:prstGeom>
          <a:noFill/>
        </p:spPr>
        <p:txBody>
          <a:bodyPr wrap="square" rtlCol="0">
            <a:noAutofit/>
          </a:bodyPr>
          <a:lstStyle/>
          <a:p>
            <a:pPr algn="just">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可行性研究报告</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charset="0"/>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编制依据：</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石油化工项目可行性研究报告编制规定，</a:t>
            </a:r>
            <a:r>
              <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rPr>
              <a:t>2005</a:t>
            </a:r>
            <a:endPar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内容：</a:t>
            </a: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左大括号 3">
            <a:extLst>
              <a:ext uri="{FF2B5EF4-FFF2-40B4-BE49-F238E27FC236}">
                <a16:creationId xmlns:a16="http://schemas.microsoft.com/office/drawing/2014/main" id="{3E6B9973-FD8B-45A3-B92A-B197C21F8A74}"/>
              </a:ext>
            </a:extLst>
          </p:cNvPr>
          <p:cNvSpPr/>
          <p:nvPr/>
        </p:nvSpPr>
        <p:spPr>
          <a:xfrm>
            <a:off x="1259632" y="2476539"/>
            <a:ext cx="288032" cy="2608645"/>
          </a:xfrm>
          <a:prstGeom prst="leftBrace">
            <a:avLst>
              <a:gd name="adj1" fmla="val 29325"/>
              <a:gd name="adj2" fmla="val 8592"/>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7BA819EB-3A5A-4FDC-9EBC-0394DCD98158}"/>
              </a:ext>
            </a:extLst>
          </p:cNvPr>
          <p:cNvSpPr txBox="1"/>
          <p:nvPr/>
        </p:nvSpPr>
        <p:spPr>
          <a:xfrm>
            <a:off x="1691680" y="2402271"/>
            <a:ext cx="4248472" cy="2820131"/>
          </a:xfrm>
          <a:prstGeom prst="rect">
            <a:avLst/>
          </a:prstGeom>
          <a:noFill/>
        </p:spPr>
        <p:txBody>
          <a:bodyPr wrap="square">
            <a:spAutoFit/>
          </a:bodyPr>
          <a:lstStyle/>
          <a:p>
            <a:pPr eaLnBrk="1" latinLnBrk="0" hangingPunct="1">
              <a:lnSpc>
                <a:spcPct val="125000"/>
              </a:lnSpc>
              <a:buClr>
                <a:srgbClr val="000000"/>
              </a:buClr>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第一篇  总论</a:t>
            </a:r>
          </a:p>
          <a:p>
            <a:pPr marL="0" indent="0" eaLnBrk="1" latinLnBrk="0" hangingPunct="1">
              <a:lnSpc>
                <a:spcPct val="125000"/>
              </a:lnSpc>
              <a:buClr>
                <a:srgbClr val="000000"/>
              </a:buClr>
              <a:buFont typeface="Wingdings" panose="05000000000000000000" charset="0"/>
              <a:buNone/>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第二篇  市场分析 及预测</a:t>
            </a:r>
          </a:p>
          <a:p>
            <a:pPr marL="0" indent="0" eaLnBrk="1" latinLnBrk="0" hangingPunct="1">
              <a:lnSpc>
                <a:spcPct val="125000"/>
              </a:lnSpc>
              <a:buClr>
                <a:srgbClr val="000000"/>
              </a:buClr>
              <a:buFont typeface="Wingdings" panose="05000000000000000000" charset="0"/>
              <a:buNone/>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第三篇  工程技术方案研究</a:t>
            </a:r>
          </a:p>
          <a:p>
            <a:pPr marL="0" indent="0" eaLnBrk="1" latinLnBrk="0" hangingPunct="1">
              <a:lnSpc>
                <a:spcPct val="125000"/>
              </a:lnSpc>
              <a:buClr>
                <a:srgbClr val="000000"/>
              </a:buClr>
              <a:buFont typeface="Wingdings" panose="05000000000000000000" charset="0"/>
              <a:buNone/>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第四篇  生态环境影响分析 </a:t>
            </a:r>
          </a:p>
          <a:p>
            <a:pPr marL="0" indent="0" eaLnBrk="1" latinLnBrk="0" hangingPunct="1">
              <a:lnSpc>
                <a:spcPct val="125000"/>
              </a:lnSpc>
              <a:buClr>
                <a:srgbClr val="000000"/>
              </a:buClr>
              <a:buFont typeface="Wingdings" panose="05000000000000000000" charset="0"/>
              <a:buNone/>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第五篇  经济分析 与社会评价</a:t>
            </a:r>
          </a:p>
          <a:p>
            <a:pPr marL="0" indent="0" eaLnBrk="1" latinLnBrk="0" hangingPunct="1">
              <a:lnSpc>
                <a:spcPct val="125000"/>
              </a:lnSpc>
              <a:buClr>
                <a:srgbClr val="000000"/>
              </a:buClr>
              <a:buFont typeface="Wingdings" panose="05000000000000000000" charset="0"/>
              <a:buNone/>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第六篇  风险与竞争力分析</a:t>
            </a:r>
          </a:p>
        </p:txBody>
      </p:sp>
    </p:spTree>
    <p:extLst>
      <p:ext uri="{BB962C8B-B14F-4D97-AF65-F5344CB8AC3E}">
        <p14:creationId xmlns:p14="http://schemas.microsoft.com/office/powerpoint/2010/main" val="1764808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C1D92A5-8A9A-452D-ACFC-0868934BEB4E}"/>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C1144270-172F-4CB1-9A1F-830B791CB3BF}"/>
              </a:ext>
            </a:extLst>
          </p:cNvPr>
          <p:cNvSpPr txBox="1"/>
          <p:nvPr/>
        </p:nvSpPr>
        <p:spPr>
          <a:xfrm>
            <a:off x="0" y="980728"/>
            <a:ext cx="9048870" cy="5613712"/>
          </a:xfrm>
          <a:prstGeom prst="rect">
            <a:avLst/>
          </a:prstGeom>
          <a:noFill/>
        </p:spPr>
        <p:txBody>
          <a:bodyPr wrap="square" rtlCol="0">
            <a:noAutofit/>
          </a:bodyPr>
          <a:lstStyle/>
          <a:p>
            <a:pPr marL="514350" indent="-514350" algn="just">
              <a:lnSpc>
                <a:spcPct val="125000"/>
              </a:lnSpc>
              <a:buAutoNum type="arabicPeriod"/>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可行性研究报告</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ct val="125000"/>
              </a:lnSpc>
              <a:buClr>
                <a:srgbClr val="000000"/>
              </a:buClr>
            </a:pP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第一篇   总论</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可行性研究的主要结论和建议</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产业政策与企业投资战略</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项目范围、依托条件 、实施计划及人力资源</a:t>
            </a:r>
          </a:p>
          <a:p>
            <a:pPr lvl="1" eaLnBrk="1" hangingPunct="1">
              <a:lnSpc>
                <a:spcPct val="125000"/>
              </a:lnSpc>
              <a:buClr>
                <a:srgbClr val="000000"/>
              </a:buClr>
            </a:pP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第二篇   市场分析 及预测</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产品供需分析及价格预测</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产品营销策略研究</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主要原材料供应及价格预测</a:t>
            </a:r>
          </a:p>
          <a:p>
            <a:pPr lvl="1" eaLnBrk="1" hangingPunct="1">
              <a:lnSpc>
                <a:spcPct val="125000"/>
              </a:lnSpc>
              <a:buClr>
                <a:srgbClr val="000000"/>
              </a:buClr>
            </a:pP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第三篇   工程技术方案研究</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建设规模、总工艺流程与产品方案</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工艺技术、设备及自动化</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建设地区条件及厂址选择</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总图运输及土建</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储运系统、厂内外工艺及热力管网</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公用工程</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辅助生产设施</a:t>
            </a: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22465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D2B9A51-F3C4-4807-A378-140B5E4126EC}"/>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159E5F0B-6234-422F-8E89-EA5AE1FBF24A}"/>
              </a:ext>
            </a:extLst>
          </p:cNvPr>
          <p:cNvSpPr txBox="1"/>
          <p:nvPr/>
        </p:nvSpPr>
        <p:spPr>
          <a:xfrm>
            <a:off x="0" y="980728"/>
            <a:ext cx="9048870" cy="5613712"/>
          </a:xfrm>
          <a:prstGeom prst="rect">
            <a:avLst/>
          </a:prstGeom>
          <a:noFill/>
        </p:spPr>
        <p:txBody>
          <a:bodyPr wrap="square" rtlCol="0">
            <a:noAutofit/>
          </a:bodyPr>
          <a:lstStyle/>
          <a:p>
            <a:pPr marL="514350" indent="-514350" algn="just">
              <a:lnSpc>
                <a:spcPct val="125000"/>
              </a:lnSpc>
              <a:buAutoNum type="arabicPeriod"/>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可行性研究报告</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hangingPunct="1">
              <a:lnSpc>
                <a:spcPct val="125000"/>
              </a:lnSpc>
              <a:buClr>
                <a:srgbClr val="000000"/>
              </a:buClr>
            </a:pP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第四篇  生态环境影响分析 </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环境保护 </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劳动安全卫生与消防</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能源利用分析 及节能措施</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水资源利用分析及节水措施</a:t>
            </a:r>
          </a:p>
          <a:p>
            <a:pPr marL="1371600" lvl="2" indent="-457200" eaLnBrk="1" hangingPunct="1">
              <a:lnSpc>
                <a:spcPct val="125000"/>
              </a:lnSpc>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土地利用评价</a:t>
            </a:r>
          </a:p>
          <a:p>
            <a:pPr marL="1066800" lvl="1" indent="-609600" eaLnBrk="1" hangingPunct="1">
              <a:lnSpc>
                <a:spcPct val="120000"/>
              </a:lnSpc>
              <a:spcBef>
                <a:spcPct val="20000"/>
              </a:spcBef>
              <a:buClr>
                <a:srgbClr val="FF6600"/>
              </a:buClr>
              <a:buSzPct val="65000"/>
              <a:defRPr/>
            </a:pP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第五篇  经济分析 与社会评价</a:t>
            </a:r>
            <a:endParaRPr lang="zh-CN" altLang="en-US" sz="18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投资估算</a:t>
            </a:r>
            <a:endParaRPr lang="zh-CN" altLang="en-US" sz="16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融资方案</a:t>
            </a:r>
            <a:endParaRPr lang="zh-CN" altLang="en-US" sz="16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财务评价</a:t>
            </a:r>
            <a:endParaRPr lang="zh-CN" altLang="en-US" sz="16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国民经济评价</a:t>
            </a:r>
            <a:endParaRPr lang="zh-CN" altLang="en-US" sz="16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社会评价</a:t>
            </a:r>
            <a:endParaRPr lang="zh-CN" altLang="en-US" sz="16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1066800" lvl="1" indent="-609600" eaLnBrk="1" hangingPunct="1">
              <a:lnSpc>
                <a:spcPct val="120000"/>
              </a:lnSpc>
              <a:spcBef>
                <a:spcPct val="20000"/>
              </a:spcBef>
              <a:buClr>
                <a:srgbClr val="FF6600"/>
              </a:buClr>
              <a:buSzPct val="65000"/>
              <a:defRPr/>
            </a:pP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第六篇  风险与竞争力分析</a:t>
            </a:r>
            <a:r>
              <a:rPr kumimoji="0" lang="zh-CN" altLang="en-US" sz="1800" b="1" kern="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 </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风险分析</a:t>
            </a:r>
            <a:endParaRPr lang="zh-CN" altLang="en-US" sz="1600" b="1" i="0" u="none" strike="noStrike"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lvl="3" indent="-457200" eaLnBrk="1" hangingPunct="1">
              <a:lnSpc>
                <a:spcPct val="125000"/>
              </a:lnSpc>
              <a:spcBef>
                <a:spcPts val="0"/>
              </a:spcBef>
              <a:buClr>
                <a:srgbClr val="000000"/>
              </a:buClr>
              <a:buFont typeface="+mj-ea"/>
              <a:buAutoNum type="circleNumDbPlain"/>
            </a:pPr>
            <a:r>
              <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rPr>
              <a:t>竞争力分析</a:t>
            </a:r>
            <a:r>
              <a:rPr lang="zh-CN" altLang="en-US" sz="1800" b="1" dirty="0">
                <a:ln>
                  <a:noFill/>
                </a:ln>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76039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01A217-99A1-4CA1-B25D-986A40735B89}"/>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D17A3E6-57CF-4EE0-AC21-FF1DA66A91CE}"/>
              </a:ext>
            </a:extLst>
          </p:cNvPr>
          <p:cNvSpPr txBox="1"/>
          <p:nvPr/>
        </p:nvSpPr>
        <p:spPr>
          <a:xfrm>
            <a:off x="-12374" y="983640"/>
            <a:ext cx="9022810" cy="5469696"/>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eaLnBrk="1" latinLnBrk="0" hangingPunct="1">
              <a:lnSpc>
                <a:spcPct val="125000"/>
              </a:lnSpc>
              <a:buClr>
                <a:srgbClr val="000000"/>
              </a:buClr>
              <a:buFont typeface="Wingdings" panose="05000000000000000000" pitchFamily="2" charset="2"/>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编制依据</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石油化工大型建设项目总体设计内容规定，</a:t>
            </a:r>
            <a:r>
              <a:rPr lang="en-US" altLang="zh-CN" sz="2200" b="1" dirty="0">
                <a:ln>
                  <a:noFill/>
                </a:ln>
                <a:latin typeface="微软雅黑" panose="020B0503020204020204" pitchFamily="34" charset="-122"/>
                <a:ea typeface="微软雅黑" panose="020B0503020204020204" pitchFamily="34" charset="-122"/>
                <a:sym typeface="微软雅黑" panose="020B0503020204020204" pitchFamily="34" charset="-122"/>
              </a:rPr>
              <a:t>SHSG-050</a:t>
            </a:r>
            <a:endParaRPr lang="zh-CN" altLang="en-US" sz="22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eaLnBrk="1" latinLnBrk="0" hangingPunct="1">
              <a:lnSpc>
                <a:spcPct val="125000"/>
              </a:lnSpc>
              <a:buClr>
                <a:srgbClr val="000000"/>
              </a:buClr>
              <a:buFont typeface="Wingdings" panose="05000000000000000000" pitchFamily="2" charset="2"/>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任务</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确定工程设计标准、设计原则和技术条件，优化工厂总平面布置，优化公用工程系统的设计方案，提高投资效益，实现对建设项目总工艺流程、总平面布置、总定员、总进度和总投资的控制目标，确保满足环保、安全和职业卫生的法律法规要求，协调并统一总体设计文件的内容和深度。</a:t>
            </a: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适用范围</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：三套及以上工艺装置的新建大型石油化工建设项目的总体设计。对有多套改、扩建的生产装置、配套设施的建设项目可参照执行。</a:t>
            </a:r>
            <a:endParaRPr lang="zh-CN" alt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94498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742A501-3545-4228-B15D-ACAE8B077A15}"/>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B874B4A-1C8C-40CB-988C-CF07522EDF6F}"/>
              </a:ext>
            </a:extLst>
          </p:cNvPr>
          <p:cNvSpPr txBox="1"/>
          <p:nvPr/>
        </p:nvSpPr>
        <p:spPr>
          <a:xfrm>
            <a:off x="0" y="980728"/>
            <a:ext cx="9048870" cy="4752528"/>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总体设计文件</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buClr>
                <a:srgbClr val="000000"/>
              </a:buClr>
              <a:buFont typeface="+mj-lt"/>
              <a:buAutoNum type="arabicPeriod"/>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根据批复的项目申请报告或可行性研究报告进行编制。总体设计应在工艺生产技术路线已经基本确定、项目申请报告核准批复或可行性研究批复之后开始，在各工艺包或等同工艺包设计文件完成后交付。如总体设计文件对批复的可行性研究报告有重大修改，应说明变化的理由和根据。</a:t>
            </a: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buClr>
                <a:srgbClr val="000000"/>
              </a:buClr>
              <a:buFont typeface="+mj-lt"/>
              <a:buAutoNum type="arabicPeriod"/>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做到设计范围明确、所需建设的单项工程考虑齐全，经审核批准后与</a:t>
            </a:r>
            <a:r>
              <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总体设计统一规定</a:t>
            </a:r>
            <a:r>
              <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一并作为各单项工程开展基础工程设计的依据。</a:t>
            </a: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85801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5236EC6-22ED-4B24-8734-117BB8DC0DC5}"/>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7" name="文本框 6">
            <a:extLst>
              <a:ext uri="{FF2B5EF4-FFF2-40B4-BE49-F238E27FC236}">
                <a16:creationId xmlns:a16="http://schemas.microsoft.com/office/drawing/2014/main" id="{5DF0835D-8AA0-43DE-9C91-198C4226C393}"/>
              </a:ext>
            </a:extLst>
          </p:cNvPr>
          <p:cNvSpPr txBox="1"/>
          <p:nvPr/>
        </p:nvSpPr>
        <p:spPr>
          <a:xfrm>
            <a:off x="0" y="980728"/>
            <a:ext cx="9048870" cy="5328592"/>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工作内容</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buClr>
                <a:srgbClr val="000000"/>
              </a:buClr>
              <a:buFont typeface="+mj-lt"/>
              <a:buAutoNum type="arabicPeriod"/>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一   定：定设计主项和分工；</a:t>
            </a:r>
          </a:p>
          <a:p>
            <a:pPr marL="914400" lvl="1" indent="-457200" algn="just" eaLnBrk="1" hangingPunct="1">
              <a:lnSpc>
                <a:spcPct val="125000"/>
              </a:lnSpc>
              <a:buClr>
                <a:srgbClr val="000000"/>
              </a:buClr>
              <a:buFont typeface="+mj-lt"/>
              <a:buAutoNum type="arabicPeriod"/>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二平衡：全厂物料平衡、全厂燃料和能量平衡；</a:t>
            </a:r>
          </a:p>
          <a:p>
            <a:pPr marL="914400" lvl="1" indent="-457200" algn="just" eaLnBrk="1" hangingPunct="1">
              <a:lnSpc>
                <a:spcPct val="125000"/>
              </a:lnSpc>
              <a:buClr>
                <a:srgbClr val="000000"/>
              </a:buClr>
              <a:buFont typeface="+mj-lt"/>
              <a:buAutoNum type="arabicPeriod"/>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三统一：统一设计原则（如：工厂设计水平、工厂管理体制、信息管理水平、公用工程设置，节能减排、环保、安全和职业卫生等原则）；统一技术标准和适用法规要求；统一设计基础（如气象条件、地质条件、公用工程设计参数、原材料和辅助材料规格等）；</a:t>
            </a:r>
          </a:p>
          <a:p>
            <a:pPr marL="914400" lvl="1" indent="-457200" algn="just" eaLnBrk="1" hangingPunct="1">
              <a:lnSpc>
                <a:spcPct val="125000"/>
              </a:lnSpc>
              <a:buClr>
                <a:srgbClr val="000000"/>
              </a:buClr>
              <a:buFont typeface="+mj-lt"/>
              <a:buAutoNum type="arabicPeriod"/>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四协调：协调设计内容、深度和工程有关规定；协调环境保护、安全设施、职业卫生、节能减排和消防设计方案；协调公用工程、辅助生产设施设计规模；调行政生活设施；</a:t>
            </a:r>
          </a:p>
          <a:p>
            <a:pPr marL="914400" lvl="1" indent="-457200" algn="just" eaLnBrk="1" hangingPunct="1">
              <a:lnSpc>
                <a:spcPct val="125000"/>
              </a:lnSpc>
              <a:buClr>
                <a:srgbClr val="000000"/>
              </a:buClr>
              <a:buFont typeface="+mj-lt"/>
              <a:buAutoNum type="arabicPeriod"/>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五确定：确定总工艺流程；确定总平面布置；确定总定员；确定总投资；确定总进度。</a:t>
            </a: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38308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1EB8FF-AB0A-4D2F-B818-48F1B6A72868}"/>
              </a:ext>
            </a:extLst>
          </p:cNvPr>
          <p:cNvSpPr/>
          <p:nvPr/>
        </p:nvSpPr>
        <p:spPr>
          <a:xfrm>
            <a:off x="92899" y="2060847"/>
            <a:ext cx="8953740" cy="4710907"/>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D1C4FBDC-475A-4FFD-B042-91E8AFABD190}"/>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222B490B-99F1-4C74-ABAD-56AEB3524C3D}"/>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FAA7C083-8714-4223-B72D-E8DB1817215D}"/>
              </a:ext>
            </a:extLst>
          </p:cNvPr>
          <p:cNvSpPr txBox="1"/>
          <p:nvPr/>
        </p:nvSpPr>
        <p:spPr>
          <a:xfrm>
            <a:off x="95130" y="2132856"/>
            <a:ext cx="8941366" cy="4638899"/>
          </a:xfrm>
          <a:prstGeom prst="rect">
            <a:avLst/>
          </a:prstGeom>
          <a:noFill/>
          <a:ln w="6350">
            <a:noFill/>
          </a:ln>
        </p:spPr>
        <p:txBody>
          <a:bodyPr wrap="square">
            <a:spAutoFit/>
          </a:bodyPr>
          <a:lstStyle/>
          <a:p>
            <a:pPr marL="0" indent="0" algn="just" defTabSz="914400" eaLnBrk="1" latinLnBrk="0" hangingPunct="1">
              <a:lnSpc>
                <a:spcPct val="125000"/>
              </a:lnSpc>
              <a:buClr>
                <a:srgbClr val="FF0000"/>
              </a:buClr>
              <a:buSzTx/>
              <a:buFontTx/>
              <a:buNone/>
              <a:defRPr/>
            </a:pPr>
            <a:r>
              <a:rPr kumimoji="0" lang="en-US" altLang="zh-CN" sz="2000" b="1"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kumimoji="0" lang="zh-CN" altLang="en-US" sz="2000" b="1"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、总则</a:t>
            </a:r>
          </a:p>
          <a:p>
            <a:pPr marL="0" indent="0" algn="just" defTabSz="914400" eaLnBrk="1" latinLnBrk="0" hangingPunct="1">
              <a:lnSpc>
                <a:spcPct val="125000"/>
              </a:lnSpc>
              <a:buClr>
                <a:srgbClr val="FF0000"/>
              </a:buClr>
              <a:buSzTx/>
              <a:buFontTx/>
              <a:buNone/>
              <a:defRPr/>
            </a:pPr>
            <a:r>
              <a:rPr kumimoji="0" lang="en-US" altLang="zh-CN" sz="2000" b="1"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kumimoji="0" lang="zh-CN" altLang="en-US" sz="2000" b="1"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、总说明</a:t>
            </a:r>
            <a:endParaRPr kumimoji="0" lang="en-US" altLang="zh-CN" sz="2000" b="1" kern="120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概述</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2.2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厂址和建厂条件 </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2.3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建设规模、产品方案</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2.4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全厂工艺总流程及公用系统平衡简述</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2.5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原料、燃料和辅助物料供应</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2.6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主项表、设计分工</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2.7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全厂管理体制和总定员</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2.8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依托社会和企业的情况</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2.9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对可行性研究报告的重大修改</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2.10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主要技术经济指标</a:t>
            </a:r>
            <a:endParaRPr kumimoji="0" lang="en-US" altLang="zh-CN" sz="1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914400" lvl="1" indent="-457200" algn="just" defTabSz="914400" eaLnBrk="1" latinLnBrk="0" hangingPunct="1">
              <a:lnSpc>
                <a:spcPct val="125000"/>
              </a:lnSpc>
              <a:buClr>
                <a:srgbClr val="FF0000"/>
              </a:buClr>
              <a:buSzTx/>
              <a:buFontTx/>
              <a:buNone/>
              <a:defRPr/>
            </a:pPr>
            <a:r>
              <a:rPr kumimoji="0" lang="en-US" altLang="zh-CN"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2.11  </a:t>
            </a:r>
            <a:r>
              <a:rPr kumimoji="0" lang="zh-CN" altLang="en-US" sz="18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存在问题和建设</a:t>
            </a:r>
            <a:endParaRPr kumimoji="1" lang="zh-CN" altLang="en-US" b="1" i="0" u="none" strike="noStrike" kern="1200" cap="none" spc="0" normalizeH="0" baseline="0" dirty="0">
              <a:ln>
                <a:noFill/>
              </a:l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9926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D44A597-5499-4C32-8642-2C20CDD565EB}"/>
              </a:ext>
            </a:extLst>
          </p:cNvPr>
          <p:cNvSpPr/>
          <p:nvPr>
            <p:custDataLst>
              <p:tags r:id="rId1"/>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4">
            <a:extLst>
              <a:ext uri="{FF2B5EF4-FFF2-40B4-BE49-F238E27FC236}">
                <a16:creationId xmlns:a16="http://schemas.microsoft.com/office/drawing/2014/main" id="{4C096B84-BBBB-4ACE-9B60-B152189FB7C5}"/>
              </a:ext>
            </a:extLst>
          </p:cNvPr>
          <p:cNvSpPr/>
          <p:nvPr>
            <p:custDataLst>
              <p:tags r:id="rId2"/>
            </p:custDataLst>
          </p:nvPr>
        </p:nvSpPr>
        <p:spPr>
          <a:xfrm>
            <a:off x="1" y="980728"/>
            <a:ext cx="9036495" cy="3974293"/>
          </a:xfrm>
          <a:prstGeom prst="rect">
            <a:avLst/>
          </a:prstGeom>
          <a:noFill/>
          <a:ln w="12700">
            <a:noFill/>
          </a:ln>
        </p:spPr>
        <p:txBody>
          <a:bodyPr wrap="square">
            <a:spAutoFit/>
          </a:bodyPr>
          <a:lstStyle/>
          <a:p>
            <a:pPr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一、根据项目性质分类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ts val="0"/>
              </a:spcBef>
              <a:buClr>
                <a:srgbClr val="C00000"/>
              </a:buClr>
              <a:buFont typeface="+mj-lt"/>
              <a:buAutoNum type="arabicPeriod" startAt="3"/>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已有装置改造</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（往往由企业的设计部门进行）</a:t>
            </a:r>
            <a:endParaRPr lang="en-US"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just" defTabSz="914400" eaLnBrk="1" latinLnBrk="0" hangingPunct="1">
              <a:lnSpc>
                <a:spcPct val="125000"/>
              </a:lnSpc>
              <a:spcBef>
                <a:spcPts val="0"/>
              </a:spcBef>
              <a:buClrTx/>
              <a:buSzTx/>
              <a:buFont typeface="Wingdings" panose="05000000000000000000" pitchFamily="2" charset="2"/>
              <a:buChar char="l"/>
              <a:defRPr/>
            </a:pP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改造原因：老装置</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的产品质量</a:t>
            </a:r>
            <a:r>
              <a:rPr lang="zh-CN" altLang="en-US" b="1"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和产量</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无法满足市场需求，或因</a:t>
            </a:r>
            <a:endParaRPr lang="en-US" altLang="zh-CN"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R="0" algn="just" defTabSz="914400" eaLnBrk="1" latinLnBrk="0" hangingPunct="1">
              <a:lnSpc>
                <a:spcPct val="125000"/>
              </a:lnSpc>
              <a:spcBef>
                <a:spcPts val="0"/>
              </a:spcBef>
              <a:buClrTx/>
              <a:buSzTx/>
              <a:defRPr/>
            </a:pP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技术原因</a:t>
            </a:r>
            <a:r>
              <a:rPr lang="zh-CN" altLang="en-US" b="1"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原材料消耗过高</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，缺乏竞争能力；</a:t>
            </a:r>
            <a:endParaRPr kumimoji="0" lang="zh-CN" altLang="en-US" b="1" kern="1200" cap="none" spc="0" normalizeH="0" baseline="0" noProof="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just" defTabSz="914400" eaLnBrk="1" latinLnBrk="0" hangingPunct="1">
              <a:lnSpc>
                <a:spcPct val="125000"/>
              </a:lnSpc>
              <a:spcBef>
                <a:spcPts val="0"/>
              </a:spcBef>
              <a:buClrTx/>
              <a:buSzTx/>
              <a:buFont typeface="Wingdings" panose="05000000000000000000" pitchFamily="2" charset="2"/>
              <a:buChar char="l"/>
              <a:defRPr/>
            </a:pP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改造内容：去掉影响产品产量和质量的</a:t>
            </a:r>
            <a:r>
              <a:rPr lang="zh-CN" altLang="en-US" b="1"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“瓶颈”</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，优化生产过</a:t>
            </a:r>
            <a:endParaRPr lang="en-US" altLang="zh-CN"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R="0" algn="just" defTabSz="914400" eaLnBrk="1" latinLnBrk="0" hangingPunct="1">
              <a:lnSpc>
                <a:spcPct val="125000"/>
              </a:lnSpc>
              <a:spcBef>
                <a:spcPts val="0"/>
              </a:spcBef>
              <a:buClrTx/>
              <a:buSzTx/>
              <a:defRPr/>
            </a:pP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程和控制操作；</a:t>
            </a:r>
          </a:p>
          <a:p>
            <a:pPr marL="457200" marR="0" indent="-457200" algn="just" defTabSz="914400" eaLnBrk="1" latinLnBrk="0" hangingPunct="1">
              <a:lnSpc>
                <a:spcPct val="125000"/>
              </a:lnSpc>
              <a:spcBef>
                <a:spcPts val="0"/>
              </a:spcBef>
              <a:buClrTx/>
              <a:buSzTx/>
              <a:buFont typeface="Wingdings" panose="05000000000000000000" pitchFamily="2" charset="2"/>
              <a:buChar char="l"/>
              <a:defRPr/>
            </a:pP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改造目的：提高原材料、能量的</a:t>
            </a:r>
            <a:r>
              <a:rPr lang="zh-CN" altLang="en-US" b="1"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综合利用率</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，更新局部工艺和</a:t>
            </a:r>
            <a:endParaRPr lang="en-US" altLang="zh-CN"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R="0" algn="just" defTabSz="914400" eaLnBrk="1" latinLnBrk="0" hangingPunct="1">
              <a:lnSpc>
                <a:spcPct val="125000"/>
              </a:lnSpc>
              <a:spcBef>
                <a:spcPts val="0"/>
              </a:spcBef>
              <a:buClrTx/>
              <a:buSzTx/>
              <a:defRPr/>
            </a:pP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rPr>
              <a:t>设备。</a:t>
            </a:r>
            <a:endPar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Group 7">
            <a:extLst>
              <a:ext uri="{FF2B5EF4-FFF2-40B4-BE49-F238E27FC236}">
                <a16:creationId xmlns:a16="http://schemas.microsoft.com/office/drawing/2014/main" id="{CFE66B95-F6D9-459C-9182-1319A382A582}"/>
              </a:ext>
            </a:extLst>
          </p:cNvPr>
          <p:cNvGrpSpPr/>
          <p:nvPr/>
        </p:nvGrpSpPr>
        <p:grpSpPr>
          <a:xfrm>
            <a:off x="787238" y="1351280"/>
            <a:ext cx="6774664" cy="2514603"/>
            <a:chOff x="422" y="916"/>
            <a:chExt cx="4130" cy="1584"/>
          </a:xfrm>
        </p:grpSpPr>
        <p:sp>
          <p:nvSpPr>
            <p:cNvPr id="5" name="Rectangle 9">
              <a:extLst>
                <a:ext uri="{FF2B5EF4-FFF2-40B4-BE49-F238E27FC236}">
                  <a16:creationId xmlns:a16="http://schemas.microsoft.com/office/drawing/2014/main" id="{F7C90239-2457-4317-9C8C-4C6A431B301A}"/>
                </a:ext>
              </a:extLst>
            </p:cNvPr>
            <p:cNvSpPr/>
            <p:nvPr>
              <p:custDataLst>
                <p:tags r:id="rId3"/>
              </p:custDataLst>
            </p:nvPr>
          </p:nvSpPr>
          <p:spPr>
            <a:xfrm>
              <a:off x="3068" y="916"/>
              <a:ext cx="1484" cy="291"/>
            </a:xfrm>
            <a:prstGeom prst="rect">
              <a:avLst/>
            </a:prstGeom>
            <a:noFill/>
            <a:ln w="12700">
              <a:noFill/>
            </a:ln>
          </p:spPr>
          <p:txBody>
            <a:bodyPr>
              <a:spAutoFit/>
            </a:bodyPr>
            <a:lstStyle/>
            <a:p>
              <a:pPr algn="l" eaLnBrk="1" hangingPunct="1">
                <a:buClrTx/>
                <a:buSzTx/>
                <a:buFontTx/>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Rectangle 10">
              <a:extLst>
                <a:ext uri="{FF2B5EF4-FFF2-40B4-BE49-F238E27FC236}">
                  <a16:creationId xmlns:a16="http://schemas.microsoft.com/office/drawing/2014/main" id="{DB68B015-A0B5-4FF8-BA24-6180DE45071A}"/>
                </a:ext>
              </a:extLst>
            </p:cNvPr>
            <p:cNvSpPr/>
            <p:nvPr>
              <p:custDataLst>
                <p:tags r:id="rId4"/>
              </p:custDataLst>
            </p:nvPr>
          </p:nvSpPr>
          <p:spPr>
            <a:xfrm>
              <a:off x="422" y="2209"/>
              <a:ext cx="113" cy="291"/>
            </a:xfrm>
            <a:prstGeom prst="rect">
              <a:avLst/>
            </a:prstGeom>
            <a:noFill/>
            <a:ln w="12700">
              <a:noFill/>
            </a:ln>
          </p:spPr>
          <p:txBody>
            <a:bodyPr wrap="none">
              <a:spAutoFit/>
            </a:bodyPr>
            <a:lstStyle/>
            <a:p>
              <a:pPr eaLnBrk="1" hangingPunct="1"/>
              <a:endPar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3022462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A8282EB-8279-4F0D-80F1-2A87EB6F3D12}"/>
              </a:ext>
            </a:extLst>
          </p:cNvPr>
          <p:cNvSpPr/>
          <p:nvPr/>
        </p:nvSpPr>
        <p:spPr>
          <a:xfrm>
            <a:off x="92899" y="2060848"/>
            <a:ext cx="8953740" cy="4616648"/>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DC9E0692-4BA3-4C65-9932-3192F343E2C0}"/>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55D2FCDB-4341-41FE-8754-DB1369EDB669}"/>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51554687-E966-4202-843F-34A5F61ACD49}"/>
              </a:ext>
            </a:extLst>
          </p:cNvPr>
          <p:cNvSpPr txBox="1"/>
          <p:nvPr/>
        </p:nvSpPr>
        <p:spPr>
          <a:xfrm>
            <a:off x="95130" y="2132856"/>
            <a:ext cx="8953740" cy="4616648"/>
          </a:xfrm>
          <a:prstGeom prst="rect">
            <a:avLst/>
          </a:prstGeom>
          <a:noFill/>
          <a:ln w="12700">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r>
              <a:rPr lang="en-US" altLang="zh-CN" dirty="0">
                <a:sym typeface="微软雅黑" panose="020B0503020204020204" pitchFamily="34" charset="-122"/>
              </a:rPr>
              <a:t>3</a:t>
            </a:r>
            <a:r>
              <a:rPr lang="zh-CN" altLang="en-US" dirty="0">
                <a:sym typeface="微软雅黑" panose="020B0503020204020204" pitchFamily="34" charset="-122"/>
              </a:rPr>
              <a:t>、生产装置（按生产装置分别编写）</a:t>
            </a:r>
          </a:p>
          <a:p>
            <a:r>
              <a:rPr lang="zh-CN" altLang="en-US" dirty="0">
                <a:sym typeface="微软雅黑" panose="020B0503020204020204" pitchFamily="34" charset="-122"/>
              </a:rPr>
              <a:t>      </a:t>
            </a:r>
            <a:r>
              <a:rPr lang="en-US" altLang="zh-CN" sz="1800" dirty="0">
                <a:sym typeface="微软雅黑" panose="020B0503020204020204" pitchFamily="34" charset="-122"/>
              </a:rPr>
              <a:t>3.1  </a:t>
            </a:r>
            <a:r>
              <a:rPr lang="zh-CN" altLang="en-US" sz="1800" dirty="0">
                <a:sym typeface="微软雅黑" panose="020B0503020204020204" pitchFamily="34" charset="-122"/>
              </a:rPr>
              <a:t>概述</a:t>
            </a:r>
          </a:p>
          <a:p>
            <a:r>
              <a:rPr lang="zh-CN" altLang="en-US" sz="1800" dirty="0">
                <a:sym typeface="微软雅黑" panose="020B0503020204020204" pitchFamily="34" charset="-122"/>
              </a:rPr>
              <a:t>      </a:t>
            </a:r>
            <a:r>
              <a:rPr lang="en-US" altLang="zh-CN" sz="1800" dirty="0">
                <a:sym typeface="微软雅黑" panose="020B0503020204020204" pitchFamily="34" charset="-122"/>
              </a:rPr>
              <a:t>3.2  </a:t>
            </a:r>
            <a:r>
              <a:rPr lang="zh-CN" altLang="en-US" sz="1800" dirty="0">
                <a:sym typeface="微软雅黑" panose="020B0503020204020204" pitchFamily="34" charset="-122"/>
              </a:rPr>
              <a:t>产品、副产品、原料、催化剂、化学品、公用 物料的规格</a:t>
            </a:r>
          </a:p>
          <a:p>
            <a:r>
              <a:rPr lang="zh-CN" altLang="en-US" sz="1800" dirty="0">
                <a:sym typeface="微软雅黑" panose="020B0503020204020204" pitchFamily="34" charset="-122"/>
              </a:rPr>
              <a:t>      </a:t>
            </a:r>
            <a:r>
              <a:rPr lang="en-US" altLang="zh-CN" sz="1800" dirty="0">
                <a:sym typeface="微软雅黑" panose="020B0503020204020204" pitchFamily="34" charset="-122"/>
              </a:rPr>
              <a:t>3.3  </a:t>
            </a:r>
            <a:r>
              <a:rPr lang="zh-CN" altLang="en-US" sz="1800" dirty="0">
                <a:sym typeface="微软雅黑" panose="020B0503020204020204" pitchFamily="34" charset="-122"/>
              </a:rPr>
              <a:t>消耗（或产出）定额和消耗（或产出）量</a:t>
            </a:r>
          </a:p>
          <a:p>
            <a:r>
              <a:rPr lang="en-US" altLang="zh-CN" sz="1800" dirty="0">
                <a:sym typeface="微软雅黑" panose="020B0503020204020204" pitchFamily="34" charset="-122"/>
              </a:rPr>
              <a:t>      3.4  </a:t>
            </a:r>
            <a:r>
              <a:rPr lang="zh-CN" altLang="en-US" sz="1800" dirty="0">
                <a:sym typeface="微软雅黑" panose="020B0503020204020204" pitchFamily="34" charset="-122"/>
              </a:rPr>
              <a:t>界区条件 </a:t>
            </a:r>
          </a:p>
          <a:p>
            <a:r>
              <a:rPr lang="en-US" altLang="zh-CN" sz="1800" dirty="0">
                <a:sym typeface="微软雅黑" panose="020B0503020204020204" pitchFamily="34" charset="-122"/>
              </a:rPr>
              <a:t>      3.5  </a:t>
            </a:r>
            <a:r>
              <a:rPr lang="zh-CN" altLang="en-US" sz="1800" dirty="0">
                <a:sym typeface="微软雅黑" panose="020B0503020204020204" pitchFamily="34" charset="-122"/>
              </a:rPr>
              <a:t>自动控制</a:t>
            </a:r>
          </a:p>
          <a:p>
            <a:r>
              <a:rPr lang="en-US" altLang="zh-CN" sz="1800" dirty="0">
                <a:sym typeface="微软雅黑" panose="020B0503020204020204" pitchFamily="34" charset="-122"/>
              </a:rPr>
              <a:t>      3.6  </a:t>
            </a:r>
            <a:r>
              <a:rPr lang="zh-CN" altLang="en-US" sz="1800" dirty="0">
                <a:sym typeface="微软雅黑" panose="020B0503020204020204" pitchFamily="34" charset="-122"/>
              </a:rPr>
              <a:t>设备</a:t>
            </a:r>
          </a:p>
          <a:p>
            <a:r>
              <a:rPr lang="en-US" altLang="zh-CN" sz="1800" dirty="0">
                <a:sym typeface="微软雅黑" panose="020B0503020204020204" pitchFamily="34" charset="-122"/>
              </a:rPr>
              <a:t>      3.7  </a:t>
            </a:r>
            <a:r>
              <a:rPr lang="zh-CN" altLang="en-US" sz="1800" dirty="0">
                <a:sym typeface="微软雅黑" panose="020B0503020204020204" pitchFamily="34" charset="-122"/>
              </a:rPr>
              <a:t>包装和成品库</a:t>
            </a:r>
          </a:p>
          <a:p>
            <a:r>
              <a:rPr lang="en-US" altLang="zh-CN" sz="1800" dirty="0">
                <a:sym typeface="微软雅黑" panose="020B0503020204020204" pitchFamily="34" charset="-122"/>
              </a:rPr>
              <a:t>      3.8  </a:t>
            </a:r>
            <a:r>
              <a:rPr lang="zh-CN" altLang="en-US" sz="1800" dirty="0">
                <a:sym typeface="微软雅黑" panose="020B0503020204020204" pitchFamily="34" charset="-122"/>
              </a:rPr>
              <a:t>建筑、结构</a:t>
            </a:r>
          </a:p>
          <a:p>
            <a:r>
              <a:rPr lang="en-US" altLang="zh-CN" sz="1800" dirty="0">
                <a:sym typeface="微软雅黑" panose="020B0503020204020204" pitchFamily="34" charset="-122"/>
              </a:rPr>
              <a:t>      3.9  </a:t>
            </a:r>
            <a:r>
              <a:rPr lang="zh-CN" altLang="en-US" sz="1800" dirty="0">
                <a:sym typeface="微软雅黑" panose="020B0503020204020204" pitchFamily="34" charset="-122"/>
              </a:rPr>
              <a:t>环境保护 </a:t>
            </a:r>
          </a:p>
          <a:p>
            <a:r>
              <a:rPr lang="en-US" altLang="zh-CN" sz="1800" dirty="0">
                <a:sym typeface="微软雅黑" panose="020B0503020204020204" pitchFamily="34" charset="-122"/>
              </a:rPr>
              <a:t>      3.10  </a:t>
            </a:r>
            <a:r>
              <a:rPr lang="zh-CN" altLang="en-US" sz="1800" dirty="0">
                <a:sym typeface="微软雅黑" panose="020B0503020204020204" pitchFamily="34" charset="-122"/>
              </a:rPr>
              <a:t>安全设施</a:t>
            </a:r>
          </a:p>
          <a:p>
            <a:r>
              <a:rPr lang="en-US" altLang="zh-CN" sz="1800" dirty="0">
                <a:sym typeface="微软雅黑" panose="020B0503020204020204" pitchFamily="34" charset="-122"/>
              </a:rPr>
              <a:t>      3.11  </a:t>
            </a:r>
            <a:r>
              <a:rPr lang="zh-CN" altLang="en-US" sz="1800" dirty="0">
                <a:sym typeface="微软雅黑" panose="020B0503020204020204" pitchFamily="34" charset="-122"/>
              </a:rPr>
              <a:t>消防</a:t>
            </a:r>
          </a:p>
          <a:p>
            <a:r>
              <a:rPr lang="en-US" altLang="zh-CN" sz="1800" dirty="0">
                <a:sym typeface="微软雅黑" panose="020B0503020204020204" pitchFamily="34" charset="-122"/>
              </a:rPr>
              <a:t>      3.12  </a:t>
            </a:r>
            <a:r>
              <a:rPr lang="zh-CN" altLang="en-US" sz="1800" dirty="0">
                <a:sym typeface="微软雅黑" panose="020B0503020204020204" pitchFamily="34" charset="-122"/>
              </a:rPr>
              <a:t>职业卫生</a:t>
            </a:r>
          </a:p>
          <a:p>
            <a:r>
              <a:rPr lang="en-US" altLang="zh-CN" sz="1800" dirty="0">
                <a:sym typeface="微软雅黑" panose="020B0503020204020204" pitchFamily="34" charset="-122"/>
              </a:rPr>
              <a:t>      3.13  </a:t>
            </a:r>
            <a:r>
              <a:rPr lang="zh-CN" altLang="en-US" sz="1800" dirty="0">
                <a:sym typeface="微软雅黑" panose="020B0503020204020204" pitchFamily="34" charset="-122"/>
              </a:rPr>
              <a:t>节能</a:t>
            </a:r>
          </a:p>
          <a:p>
            <a:r>
              <a:rPr lang="en-US" altLang="zh-CN" sz="1800" dirty="0">
                <a:sym typeface="微软雅黑" panose="020B0503020204020204" pitchFamily="34" charset="-122"/>
              </a:rPr>
              <a:t>      3.14  </a:t>
            </a:r>
            <a:r>
              <a:rPr lang="zh-CN" altLang="en-US" sz="1800" dirty="0">
                <a:sym typeface="微软雅黑" panose="020B0503020204020204" pitchFamily="34" charset="-122"/>
              </a:rPr>
              <a:t>其它</a:t>
            </a:r>
          </a:p>
          <a:p>
            <a:r>
              <a:rPr lang="en-US" altLang="zh-CN" sz="1800" dirty="0">
                <a:sym typeface="微软雅黑" panose="020B0503020204020204" pitchFamily="34" charset="-122"/>
              </a:rPr>
              <a:t>      3.15  </a:t>
            </a:r>
            <a:r>
              <a:rPr lang="zh-CN" altLang="en-US" sz="1800" dirty="0">
                <a:sym typeface="微软雅黑" panose="020B0503020204020204" pitchFamily="34" charset="-122"/>
              </a:rPr>
              <a:t>装置技术经济指标</a:t>
            </a:r>
            <a:endParaRPr lang="zh-CN" altLang="en-US" dirty="0">
              <a:sym typeface="微软雅黑" panose="020B0503020204020204" pitchFamily="34" charset="-122"/>
            </a:endParaRPr>
          </a:p>
        </p:txBody>
      </p:sp>
    </p:spTree>
    <p:extLst>
      <p:ext uri="{BB962C8B-B14F-4D97-AF65-F5344CB8AC3E}">
        <p14:creationId xmlns:p14="http://schemas.microsoft.com/office/powerpoint/2010/main" val="1390835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C99F10B-B841-4153-B6D1-22268FC6AAAF}"/>
              </a:ext>
            </a:extLst>
          </p:cNvPr>
          <p:cNvSpPr/>
          <p:nvPr/>
        </p:nvSpPr>
        <p:spPr>
          <a:xfrm>
            <a:off x="92899" y="2060848"/>
            <a:ext cx="8953740" cy="4616648"/>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7158F953-06E3-48F4-92A6-103CD5055000}"/>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F001CDA-3C01-4385-8D01-1E2412D6ECC4}"/>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AB1BD4D3-C38B-467B-92D3-31F158DCE282}"/>
              </a:ext>
            </a:extLst>
          </p:cNvPr>
          <p:cNvSpPr txBox="1"/>
          <p:nvPr/>
        </p:nvSpPr>
        <p:spPr>
          <a:xfrm>
            <a:off x="95130" y="2132856"/>
            <a:ext cx="8953740" cy="4485010"/>
          </a:xfrm>
          <a:prstGeom prst="rect">
            <a:avLst/>
          </a:prstGeom>
          <a:noFill/>
          <a:ln>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0" indent="0" algn="just" defTabSz="914400" eaLnBrk="1" latinLnBrk="0" hangingPunct="1">
              <a:lnSpc>
                <a:spcPct val="100000"/>
              </a:lnSpc>
              <a:buClr>
                <a:srgbClr val="FF0000"/>
              </a:buClr>
              <a:buSzTx/>
              <a:buFontTx/>
              <a:buNone/>
              <a:defRPr/>
            </a:pPr>
            <a:r>
              <a:rPr kumimoji="0" lang="en-US" altLang="zh-CN" b="1" noProof="0" dirty="0">
                <a:sym typeface="微软雅黑" panose="020B0503020204020204" pitchFamily="34" charset="-122"/>
              </a:rPr>
              <a:t>4</a:t>
            </a:r>
            <a:r>
              <a:rPr kumimoji="0" lang="zh-CN" altLang="en-US" b="1" noProof="0" dirty="0">
                <a:sym typeface="微软雅黑" panose="020B0503020204020204" pitchFamily="34" charset="-122"/>
              </a:rPr>
              <a:t>、全厂总图运输</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4.1  </a:t>
            </a:r>
            <a:r>
              <a:rPr kumimoji="0" lang="zh-CN" altLang="en-US" sz="1800" b="1" noProof="0" dirty="0">
                <a:ln>
                  <a:noFill/>
                </a:ln>
                <a:effectLst/>
                <a:uLnTx/>
                <a:uFillTx/>
                <a:sym typeface="微软雅黑" panose="020B0503020204020204" pitchFamily="34" charset="-122"/>
              </a:rPr>
              <a:t>厂区总平面布置</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4.2  </a:t>
            </a:r>
            <a:r>
              <a:rPr kumimoji="0" lang="zh-CN" altLang="en-US" sz="1800" b="1" noProof="0" dirty="0">
                <a:ln>
                  <a:noFill/>
                </a:ln>
                <a:effectLst/>
                <a:uLnTx/>
                <a:uFillTx/>
                <a:sym typeface="微软雅黑" panose="020B0503020204020204" pitchFamily="34" charset="-122"/>
              </a:rPr>
              <a:t>厂区竖向布置</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4.2  </a:t>
            </a:r>
            <a:r>
              <a:rPr kumimoji="0" lang="zh-CN" altLang="en-US" sz="1800" b="1" noProof="0" dirty="0">
                <a:ln>
                  <a:noFill/>
                </a:ln>
                <a:effectLst/>
                <a:uLnTx/>
                <a:uFillTx/>
                <a:sym typeface="微软雅黑" panose="020B0503020204020204" pitchFamily="34" charset="-122"/>
              </a:rPr>
              <a:t>全厂运输</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4.4  </a:t>
            </a:r>
            <a:r>
              <a:rPr kumimoji="0" lang="zh-CN" altLang="en-US" sz="1800" b="1" noProof="0" dirty="0">
                <a:ln>
                  <a:noFill/>
                </a:ln>
                <a:effectLst/>
                <a:uLnTx/>
                <a:uFillTx/>
                <a:sym typeface="微软雅黑" panose="020B0503020204020204" pitchFamily="34" charset="-122"/>
              </a:rPr>
              <a:t>总图主要技术经济指标</a:t>
            </a:r>
          </a:p>
          <a:p>
            <a:pPr marL="0" indent="0" algn="just" defTabSz="914400" eaLnBrk="1" latinLnBrk="0" hangingPunct="1">
              <a:lnSpc>
                <a:spcPct val="100000"/>
              </a:lnSpc>
              <a:buClr>
                <a:srgbClr val="FF0000"/>
              </a:buClr>
              <a:buSzTx/>
              <a:buFontTx/>
              <a:buNone/>
              <a:defRPr/>
            </a:pPr>
            <a:r>
              <a:rPr kumimoji="0" lang="en-US" altLang="zh-CN" b="1" noProof="0" dirty="0">
                <a:sym typeface="微软雅黑" panose="020B0503020204020204" pitchFamily="34" charset="-122"/>
              </a:rPr>
              <a:t>5</a:t>
            </a:r>
            <a:r>
              <a:rPr kumimoji="0" lang="zh-CN" altLang="en-US" b="1" noProof="0" dirty="0">
                <a:sym typeface="微软雅黑" panose="020B0503020204020204" pitchFamily="34" charset="-122"/>
              </a:rPr>
              <a:t>、物流系统</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5.1  </a:t>
            </a:r>
            <a:r>
              <a:rPr kumimoji="0" lang="zh-CN" altLang="en-US" sz="1800" b="1" noProof="0" dirty="0">
                <a:ln>
                  <a:noFill/>
                </a:ln>
                <a:effectLst/>
                <a:uLnTx/>
                <a:uFillTx/>
                <a:sym typeface="微软雅黑" panose="020B0503020204020204" pitchFamily="34" charset="-122"/>
              </a:rPr>
              <a:t>液体物料运输</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5.2  </a:t>
            </a:r>
            <a:r>
              <a:rPr kumimoji="0" lang="zh-CN" altLang="en-US" sz="1800" b="1" noProof="0" dirty="0">
                <a:ln>
                  <a:noFill/>
                </a:ln>
                <a:effectLst/>
                <a:uLnTx/>
                <a:uFillTx/>
                <a:sym typeface="微软雅黑" panose="020B0503020204020204" pitchFamily="34" charset="-122"/>
              </a:rPr>
              <a:t>气体储运系统及设施</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5.3  </a:t>
            </a:r>
            <a:r>
              <a:rPr kumimoji="0" lang="zh-CN" altLang="en-US" sz="1800" b="1" noProof="0" dirty="0">
                <a:ln>
                  <a:noFill/>
                </a:ln>
                <a:effectLst/>
                <a:uLnTx/>
                <a:uFillTx/>
                <a:sym typeface="微软雅黑" panose="020B0503020204020204" pitchFamily="34" charset="-122"/>
              </a:rPr>
              <a:t>全厂工艺及供热外管</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5.4  </a:t>
            </a:r>
            <a:r>
              <a:rPr kumimoji="0" lang="zh-CN" altLang="en-US" sz="1800" b="1" noProof="0" dirty="0">
                <a:ln>
                  <a:noFill/>
                </a:ln>
                <a:effectLst/>
                <a:uLnTx/>
                <a:uFillTx/>
                <a:sym typeface="微软雅黑" panose="020B0503020204020204" pitchFamily="34" charset="-122"/>
              </a:rPr>
              <a:t>全厂燃料油和燃料气系统 </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5.5  </a:t>
            </a:r>
            <a:r>
              <a:rPr kumimoji="0" lang="zh-CN" altLang="en-US" sz="1800" b="1" noProof="0" dirty="0">
                <a:ln>
                  <a:noFill/>
                </a:ln>
                <a:effectLst/>
                <a:uLnTx/>
                <a:uFillTx/>
                <a:sym typeface="微软雅黑" panose="020B0503020204020204" pitchFamily="34" charset="-122"/>
              </a:rPr>
              <a:t>全厂污油系统</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5.6  </a:t>
            </a:r>
            <a:r>
              <a:rPr kumimoji="0" lang="zh-CN" altLang="en-US" sz="1800" b="1" noProof="0" dirty="0">
                <a:ln>
                  <a:noFill/>
                </a:ln>
                <a:effectLst/>
                <a:uLnTx/>
                <a:uFillTx/>
                <a:sym typeface="微软雅黑" panose="020B0503020204020204" pitchFamily="34" charset="-122"/>
              </a:rPr>
              <a:t>固体物料储运</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5.7  </a:t>
            </a:r>
            <a:r>
              <a:rPr kumimoji="0" lang="zh-CN" altLang="en-US" sz="1800" b="1" noProof="0" dirty="0">
                <a:ln>
                  <a:noFill/>
                </a:ln>
                <a:effectLst/>
                <a:uLnTx/>
                <a:uFillTx/>
                <a:sym typeface="微软雅黑" panose="020B0503020204020204" pitchFamily="34" charset="-122"/>
              </a:rPr>
              <a:t>存在的问题及建议</a:t>
            </a:r>
            <a:endParaRPr lang="zh-CN" altLang="en-US" dirty="0">
              <a:sym typeface="微软雅黑" panose="020B0503020204020204" pitchFamily="34" charset="-122"/>
            </a:endParaRPr>
          </a:p>
        </p:txBody>
      </p:sp>
    </p:spTree>
    <p:extLst>
      <p:ext uri="{BB962C8B-B14F-4D97-AF65-F5344CB8AC3E}">
        <p14:creationId xmlns:p14="http://schemas.microsoft.com/office/powerpoint/2010/main" val="4114408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F01812-E62F-4347-B196-8961C4FA0B24}"/>
              </a:ext>
            </a:extLst>
          </p:cNvPr>
          <p:cNvSpPr/>
          <p:nvPr/>
        </p:nvSpPr>
        <p:spPr>
          <a:xfrm>
            <a:off x="92899" y="2060848"/>
            <a:ext cx="8953740" cy="4616648"/>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838CC9EA-BC5D-4F93-9BDB-208F67199A2E}"/>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1647526B-B5F4-48F0-8684-5768D7ED52FC}"/>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E24D5357-3E9B-4416-B8E3-9DE745295B57}"/>
              </a:ext>
            </a:extLst>
          </p:cNvPr>
          <p:cNvSpPr txBox="1"/>
          <p:nvPr/>
        </p:nvSpPr>
        <p:spPr>
          <a:xfrm>
            <a:off x="95130" y="2132856"/>
            <a:ext cx="4188838" cy="4523482"/>
          </a:xfrm>
          <a:prstGeom prst="rect">
            <a:avLst/>
          </a:prstGeom>
          <a:noFill/>
          <a:ln>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0" algn="just" defTabSz="914400" eaLnBrk="1" latinLnBrk="0" hangingPunct="1">
              <a:lnSpc>
                <a:spcPct val="100000"/>
              </a:lnSpc>
              <a:buClr>
                <a:srgbClr val="FF0000"/>
              </a:buClr>
              <a:buSzTx/>
              <a:buFontTx/>
              <a:buNone/>
              <a:defRPr/>
            </a:pPr>
            <a:r>
              <a:rPr kumimoji="0" lang="en-US" altLang="zh-CN" b="1" noProof="0" dirty="0">
                <a:sym typeface="微软雅黑" panose="020B0503020204020204" pitchFamily="34" charset="-122"/>
              </a:rPr>
              <a:t>6、公用工程和辅助设施置</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6.1  </a:t>
            </a:r>
            <a:r>
              <a:rPr kumimoji="0" lang="en-US" altLang="zh-CN" sz="1800" b="1" noProof="0" dirty="0" err="1">
                <a:ln>
                  <a:noFill/>
                </a:ln>
                <a:effectLst/>
                <a:uLnTx/>
                <a:uFillTx/>
                <a:sym typeface="微软雅黑" panose="020B0503020204020204" pitchFamily="34" charset="-122"/>
              </a:rPr>
              <a:t>给排水</a:t>
            </a:r>
            <a:endParaRPr kumimoji="0" lang="en-US" altLang="zh-CN" sz="1800" b="1" noProof="0" dirty="0">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6.2  </a:t>
            </a:r>
            <a:r>
              <a:rPr kumimoji="0" lang="en-US" altLang="zh-CN" sz="1800" b="1" noProof="0" dirty="0" err="1">
                <a:ln>
                  <a:noFill/>
                </a:ln>
                <a:effectLst/>
                <a:uLnTx/>
                <a:uFillTx/>
                <a:sym typeface="微软雅黑" panose="020B0503020204020204" pitchFamily="34" charset="-122"/>
              </a:rPr>
              <a:t>供热</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6.3  </a:t>
            </a:r>
            <a:r>
              <a:rPr kumimoji="0" lang="en-US" altLang="zh-CN" sz="1800" b="1" noProof="0" dirty="0" err="1">
                <a:ln>
                  <a:noFill/>
                </a:ln>
                <a:effectLst/>
                <a:uLnTx/>
                <a:uFillTx/>
                <a:sym typeface="微软雅黑" panose="020B0503020204020204" pitchFamily="34" charset="-122"/>
              </a:rPr>
              <a:t>供配电</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6.4  </a:t>
            </a:r>
            <a:r>
              <a:rPr kumimoji="0" lang="en-US" altLang="zh-CN" sz="1800" b="1" noProof="0" dirty="0" err="1">
                <a:ln>
                  <a:noFill/>
                </a:ln>
                <a:effectLst/>
                <a:uLnTx/>
                <a:uFillTx/>
                <a:sym typeface="微软雅黑" panose="020B0503020204020204" pitchFamily="34" charset="-122"/>
              </a:rPr>
              <a:t>电信</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6.5  </a:t>
            </a:r>
            <a:r>
              <a:rPr kumimoji="0" lang="en-US" altLang="zh-CN" sz="1800" b="1" noProof="0" dirty="0" err="1">
                <a:ln>
                  <a:noFill/>
                </a:ln>
                <a:effectLst/>
                <a:uLnTx/>
                <a:uFillTx/>
                <a:sym typeface="微软雅黑" panose="020B0503020204020204" pitchFamily="34" charset="-122"/>
              </a:rPr>
              <a:t>全厂控制系统和中央控制室</a:t>
            </a:r>
            <a:r>
              <a:rPr kumimoji="0" lang="en-US" altLang="zh-CN" sz="1800" b="1" noProof="0" dirty="0">
                <a:ln>
                  <a:noFill/>
                </a:ln>
                <a:effectLst/>
                <a:uLnTx/>
                <a:uFillTx/>
                <a:sym typeface="微软雅黑" panose="020B0503020204020204" pitchFamily="34" charset="-122"/>
              </a:rPr>
              <a:t> </a:t>
            </a: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6.6  </a:t>
            </a:r>
            <a:r>
              <a:rPr kumimoji="0" lang="en-US" altLang="zh-CN" sz="1800" b="1" noProof="0" dirty="0" err="1">
                <a:ln>
                  <a:noFill/>
                </a:ln>
                <a:effectLst/>
                <a:uLnTx/>
                <a:uFillTx/>
                <a:sym typeface="微软雅黑" panose="020B0503020204020204" pitchFamily="34" charset="-122"/>
              </a:rPr>
              <a:t>企业信息管理系统</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6.7  </a:t>
            </a:r>
            <a:r>
              <a:rPr kumimoji="0" lang="en-US" altLang="zh-CN" sz="1800" b="1" noProof="0" dirty="0" err="1">
                <a:ln>
                  <a:noFill/>
                </a:ln>
                <a:effectLst/>
                <a:uLnTx/>
                <a:uFillTx/>
                <a:sym typeface="微软雅黑" panose="020B0503020204020204" pitchFamily="34" charset="-122"/>
              </a:rPr>
              <a:t>中心化验室</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6.8  </a:t>
            </a:r>
            <a:r>
              <a:rPr kumimoji="0" lang="en-US" altLang="zh-CN" sz="1800" b="1" noProof="0" dirty="0" err="1">
                <a:ln>
                  <a:noFill/>
                </a:ln>
                <a:effectLst/>
                <a:uLnTx/>
                <a:uFillTx/>
                <a:sym typeface="微软雅黑" panose="020B0503020204020204" pitchFamily="34" charset="-122"/>
              </a:rPr>
              <a:t>消防站及气防站</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6.9  </a:t>
            </a:r>
            <a:r>
              <a:rPr kumimoji="0" lang="en-US" altLang="zh-CN" sz="1800" b="1" noProof="0" dirty="0" err="1">
                <a:ln>
                  <a:noFill/>
                </a:ln>
                <a:effectLst/>
                <a:uLnTx/>
                <a:uFillTx/>
                <a:sym typeface="微软雅黑" panose="020B0503020204020204" pitchFamily="34" charset="-122"/>
              </a:rPr>
              <a:t>空分站</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6.10  </a:t>
            </a:r>
            <a:r>
              <a:rPr kumimoji="0" lang="en-US" altLang="zh-CN" sz="1800" b="1" noProof="0" dirty="0" err="1">
                <a:ln>
                  <a:noFill/>
                </a:ln>
                <a:effectLst/>
                <a:uLnTx/>
                <a:uFillTx/>
                <a:sym typeface="微软雅黑" panose="020B0503020204020204" pitchFamily="34" charset="-122"/>
              </a:rPr>
              <a:t>空压站</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6.11  </a:t>
            </a:r>
            <a:r>
              <a:rPr kumimoji="0" lang="en-US" altLang="zh-CN" sz="1800" b="1" noProof="0" dirty="0" err="1">
                <a:ln>
                  <a:noFill/>
                </a:ln>
                <a:effectLst/>
                <a:uLnTx/>
                <a:uFillTx/>
                <a:sym typeface="微软雅黑" panose="020B0503020204020204" pitchFamily="34" charset="-122"/>
              </a:rPr>
              <a:t>制冷站</a:t>
            </a:r>
            <a:endParaRPr kumimoji="0" lang="en-US" altLang="zh-CN" sz="1800"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r>
              <a:rPr kumimoji="0" lang="en-US" altLang="zh-CN" sz="1800" b="1" noProof="0" dirty="0">
                <a:ln>
                  <a:noFill/>
                </a:ln>
                <a:effectLst/>
                <a:uLnTx/>
                <a:uFillTx/>
                <a:sym typeface="微软雅黑" panose="020B0503020204020204" pitchFamily="34" charset="-122"/>
              </a:rPr>
              <a:t>6.12  </a:t>
            </a:r>
            <a:r>
              <a:rPr kumimoji="0" lang="en-US" altLang="zh-CN" sz="1800" b="1" noProof="0" dirty="0" err="1">
                <a:ln>
                  <a:noFill/>
                </a:ln>
                <a:effectLst/>
                <a:uLnTx/>
                <a:uFillTx/>
                <a:sym typeface="微软雅黑" panose="020B0503020204020204" pitchFamily="34" charset="-122"/>
              </a:rPr>
              <a:t>换热站</a:t>
            </a:r>
            <a:endParaRPr lang="zh-CN" altLang="en-US" sz="1800" dirty="0">
              <a:sym typeface="微软雅黑" panose="020B0503020204020204" pitchFamily="34" charset="-122"/>
            </a:endParaRPr>
          </a:p>
        </p:txBody>
      </p:sp>
      <p:sp>
        <p:nvSpPr>
          <p:cNvPr id="6" name="文本框 5">
            <a:extLst>
              <a:ext uri="{FF2B5EF4-FFF2-40B4-BE49-F238E27FC236}">
                <a16:creationId xmlns:a16="http://schemas.microsoft.com/office/drawing/2014/main" id="{1C648D32-CD2B-4FB9-B74C-47881514FDD2}"/>
              </a:ext>
            </a:extLst>
          </p:cNvPr>
          <p:cNvSpPr txBox="1"/>
          <p:nvPr/>
        </p:nvSpPr>
        <p:spPr>
          <a:xfrm>
            <a:off x="4298068" y="2132856"/>
            <a:ext cx="4666420" cy="4524315"/>
          </a:xfrm>
          <a:prstGeom prst="rect">
            <a:avLst/>
          </a:prstGeom>
          <a:noFill/>
          <a:ln>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r>
              <a:rPr lang="en-US" altLang="zh-CN" sz="1800" dirty="0">
                <a:sym typeface="微软雅黑" panose="020B0503020204020204" pitchFamily="34" charset="-122"/>
              </a:rPr>
              <a:t>       </a:t>
            </a:r>
          </a:p>
          <a:p>
            <a:r>
              <a:rPr lang="en-US" altLang="zh-CN" sz="1800" dirty="0">
                <a:sym typeface="微软雅黑" panose="020B0503020204020204" pitchFamily="34" charset="-122"/>
              </a:rPr>
              <a:t>       6.13  </a:t>
            </a:r>
            <a:r>
              <a:rPr lang="en-US" altLang="zh-CN" sz="1800" dirty="0" err="1">
                <a:sym typeface="微软雅黑" panose="020B0503020204020204" pitchFamily="34" charset="-122"/>
              </a:rPr>
              <a:t>采暖、通风和空调</a:t>
            </a:r>
            <a:endParaRPr lang="en-US" altLang="zh-CN" sz="1800" dirty="0">
              <a:sym typeface="微软雅黑" panose="020B0503020204020204" pitchFamily="34" charset="-122"/>
            </a:endParaRPr>
          </a:p>
          <a:p>
            <a:r>
              <a:rPr lang="en-US" altLang="zh-CN" sz="1800" dirty="0">
                <a:sym typeface="微软雅黑" panose="020B0503020204020204" pitchFamily="34" charset="-122"/>
              </a:rPr>
              <a:t>       6.14  </a:t>
            </a:r>
            <a:r>
              <a:rPr lang="en-US" altLang="zh-CN" sz="1800" dirty="0" err="1">
                <a:sym typeface="微软雅黑" panose="020B0503020204020204" pitchFamily="34" charset="-122"/>
              </a:rPr>
              <a:t>火炬及火炬气回收系统</a:t>
            </a:r>
            <a:endParaRPr lang="en-US" altLang="zh-CN" sz="1800" dirty="0">
              <a:sym typeface="微软雅黑" panose="020B0503020204020204" pitchFamily="34" charset="-122"/>
            </a:endParaRPr>
          </a:p>
          <a:p>
            <a:r>
              <a:rPr lang="en-US" altLang="zh-CN" sz="1800" dirty="0">
                <a:sym typeface="微软雅黑" panose="020B0503020204020204" pitchFamily="34" charset="-122"/>
              </a:rPr>
              <a:t>       6.15  </a:t>
            </a:r>
            <a:r>
              <a:rPr lang="en-US" altLang="zh-CN" sz="1800" dirty="0" err="1">
                <a:sym typeface="微软雅黑" panose="020B0503020204020204" pitchFamily="34" charset="-122"/>
              </a:rPr>
              <a:t>污水处理场</a:t>
            </a:r>
            <a:endParaRPr lang="en-US" altLang="zh-CN" sz="1800" dirty="0">
              <a:sym typeface="微软雅黑" panose="020B0503020204020204" pitchFamily="34" charset="-122"/>
            </a:endParaRPr>
          </a:p>
          <a:p>
            <a:r>
              <a:rPr lang="en-US" altLang="zh-CN" sz="1800" dirty="0">
                <a:sym typeface="微软雅黑" panose="020B0503020204020204" pitchFamily="34" charset="-122"/>
              </a:rPr>
              <a:t>       6.16  </a:t>
            </a:r>
            <a:r>
              <a:rPr lang="en-US" altLang="zh-CN" sz="1800" dirty="0" err="1">
                <a:sym typeface="微软雅黑" panose="020B0503020204020204" pitchFamily="34" charset="-122"/>
              </a:rPr>
              <a:t>废渣堆埋场</a:t>
            </a:r>
            <a:endParaRPr lang="en-US" altLang="zh-CN" sz="1800" dirty="0">
              <a:sym typeface="微软雅黑" panose="020B0503020204020204" pitchFamily="34" charset="-122"/>
            </a:endParaRPr>
          </a:p>
          <a:p>
            <a:r>
              <a:rPr lang="en-US" altLang="zh-CN" sz="1800" dirty="0">
                <a:sym typeface="微软雅黑" panose="020B0503020204020204" pitchFamily="34" charset="-122"/>
              </a:rPr>
              <a:t>       6.17  </a:t>
            </a:r>
            <a:r>
              <a:rPr lang="en-US" altLang="zh-CN" sz="1800" dirty="0" err="1">
                <a:sym typeface="微软雅黑" panose="020B0503020204020204" pitchFamily="34" charset="-122"/>
              </a:rPr>
              <a:t>废物焚烧设施</a:t>
            </a:r>
            <a:endParaRPr lang="en-US" altLang="zh-CN" sz="1800" dirty="0">
              <a:sym typeface="微软雅黑" panose="020B0503020204020204" pitchFamily="34" charset="-122"/>
            </a:endParaRPr>
          </a:p>
          <a:p>
            <a:r>
              <a:rPr lang="en-US" altLang="zh-CN" sz="1800" dirty="0">
                <a:sym typeface="微软雅黑" panose="020B0503020204020204" pitchFamily="34" charset="-122"/>
              </a:rPr>
              <a:t>       6.18  </a:t>
            </a:r>
            <a:r>
              <a:rPr lang="en-US" altLang="zh-CN" sz="1800" dirty="0" err="1">
                <a:sym typeface="微软雅黑" panose="020B0503020204020204" pitchFamily="34" charset="-122"/>
              </a:rPr>
              <a:t>环境监测站</a:t>
            </a:r>
            <a:endParaRPr lang="en-US" altLang="zh-CN" sz="1800" dirty="0">
              <a:sym typeface="微软雅黑" panose="020B0503020204020204" pitchFamily="34" charset="-122"/>
            </a:endParaRPr>
          </a:p>
          <a:p>
            <a:r>
              <a:rPr lang="en-US" altLang="zh-CN" sz="1800" dirty="0">
                <a:sym typeface="微软雅黑" panose="020B0503020204020204" pitchFamily="34" charset="-122"/>
              </a:rPr>
              <a:t>       6.19  </a:t>
            </a:r>
            <a:r>
              <a:rPr lang="en-US" altLang="zh-CN" sz="1800" dirty="0" err="1">
                <a:sym typeface="微软雅黑" panose="020B0503020204020204" pitchFamily="34" charset="-122"/>
              </a:rPr>
              <a:t>维修</a:t>
            </a:r>
            <a:endParaRPr lang="en-US" altLang="zh-CN" sz="1800" dirty="0">
              <a:sym typeface="微软雅黑" panose="020B0503020204020204" pitchFamily="34" charset="-122"/>
            </a:endParaRPr>
          </a:p>
          <a:p>
            <a:r>
              <a:rPr lang="en-US" altLang="zh-CN" sz="1800" dirty="0">
                <a:sym typeface="微软雅黑" panose="020B0503020204020204" pitchFamily="34" charset="-122"/>
              </a:rPr>
              <a:t>       6.20  </a:t>
            </a:r>
            <a:r>
              <a:rPr lang="en-US" altLang="zh-CN" sz="1800" dirty="0" err="1">
                <a:sym typeface="微软雅黑" panose="020B0503020204020204" pitchFamily="34" charset="-122"/>
              </a:rPr>
              <a:t>行政生活设施</a:t>
            </a:r>
            <a:endParaRPr lang="en-US" altLang="zh-CN" sz="1800" dirty="0">
              <a:sym typeface="微软雅黑" panose="020B0503020204020204" pitchFamily="34" charset="-122"/>
            </a:endParaRPr>
          </a:p>
          <a:p>
            <a:r>
              <a:rPr lang="en-US" altLang="zh-CN" sz="1800" dirty="0">
                <a:sym typeface="微软雅黑" panose="020B0503020204020204" pitchFamily="34" charset="-122"/>
              </a:rPr>
              <a:t>       6.21  </a:t>
            </a:r>
            <a:r>
              <a:rPr lang="en-US" altLang="zh-CN" sz="1800" dirty="0" err="1">
                <a:sym typeface="微软雅黑" panose="020B0503020204020204" pitchFamily="34" charset="-122"/>
              </a:rPr>
              <a:t>建筑、结构</a:t>
            </a:r>
            <a:endParaRPr lang="en-US" altLang="zh-CN" sz="1800" dirty="0">
              <a:sym typeface="微软雅黑" panose="020B0503020204020204" pitchFamily="34" charset="-122"/>
            </a:endParaRPr>
          </a:p>
          <a:p>
            <a:endParaRPr lang="en-US" altLang="zh-CN" sz="1800" dirty="0">
              <a:sym typeface="微软雅黑" panose="020B0503020204020204" pitchFamily="34" charset="-122"/>
            </a:endParaRPr>
          </a:p>
          <a:p>
            <a:endParaRPr lang="en-US" altLang="zh-CN" sz="1800" dirty="0">
              <a:sym typeface="微软雅黑" panose="020B0503020204020204" pitchFamily="34" charset="-122"/>
            </a:endParaRPr>
          </a:p>
          <a:p>
            <a:endParaRPr lang="en-US" altLang="zh-CN" sz="1800" dirty="0">
              <a:sym typeface="微软雅黑" panose="020B0503020204020204" pitchFamily="34" charset="-122"/>
            </a:endParaRPr>
          </a:p>
          <a:p>
            <a:endParaRPr lang="en-US" altLang="zh-CN" sz="1800" dirty="0">
              <a:sym typeface="微软雅黑" panose="020B0503020204020204" pitchFamily="34" charset="-122"/>
            </a:endParaRPr>
          </a:p>
          <a:p>
            <a:endParaRPr lang="en-US" altLang="zh-CN" sz="1800" dirty="0">
              <a:sym typeface="微软雅黑" panose="020B0503020204020204" pitchFamily="34" charset="-122"/>
            </a:endParaRPr>
          </a:p>
          <a:p>
            <a:endParaRPr lang="zh-CN" altLang="en-US" sz="1800" dirty="0">
              <a:sym typeface="微软雅黑" panose="020B0503020204020204" pitchFamily="34" charset="-122"/>
            </a:endParaRPr>
          </a:p>
        </p:txBody>
      </p:sp>
    </p:spTree>
    <p:extLst>
      <p:ext uri="{BB962C8B-B14F-4D97-AF65-F5344CB8AC3E}">
        <p14:creationId xmlns:p14="http://schemas.microsoft.com/office/powerpoint/2010/main" val="2473039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9F66089-B9C4-4D5C-9C2D-27FAE4DA54C7}"/>
              </a:ext>
            </a:extLst>
          </p:cNvPr>
          <p:cNvSpPr/>
          <p:nvPr/>
        </p:nvSpPr>
        <p:spPr>
          <a:xfrm>
            <a:off x="92899" y="2060848"/>
            <a:ext cx="8953740" cy="4616648"/>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90462622-E454-47D8-9940-40C04CE57D34}"/>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43478BB7-38C0-4AEA-8315-23B5F9B8AF1E}"/>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C4BF9F36-598E-4280-908F-FC6636584F94}"/>
              </a:ext>
            </a:extLst>
          </p:cNvPr>
          <p:cNvSpPr txBox="1"/>
          <p:nvPr/>
        </p:nvSpPr>
        <p:spPr>
          <a:xfrm>
            <a:off x="95130" y="2132856"/>
            <a:ext cx="8953740" cy="4673844"/>
          </a:xfrm>
          <a:prstGeom prst="rect">
            <a:avLst/>
          </a:prstGeom>
          <a:noFill/>
          <a:ln>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a:lnSpc>
                <a:spcPct val="125000"/>
              </a:lnSpc>
              <a:defRPr/>
            </a:pPr>
            <a:r>
              <a:rPr lang="en-US" altLang="zh-CN" dirty="0">
                <a:sym typeface="微软雅黑" panose="020B0503020204020204" pitchFamily="34" charset="-122"/>
              </a:rPr>
              <a:t>7、厂外设施</a:t>
            </a:r>
          </a:p>
          <a:p>
            <a:pPr marL="0" indent="493395" algn="just" defTabSz="914400" eaLnBrk="1" latinLnBrk="0" hangingPunct="1">
              <a:lnSpc>
                <a:spcPct val="125000"/>
              </a:lnSpc>
              <a:buClr>
                <a:srgbClr val="FF0000"/>
              </a:buClr>
              <a:buSzTx/>
              <a:buFont typeface="Wingdings" panose="05000000000000000000" charset="0"/>
              <a:buNone/>
              <a:defRPr/>
            </a:pPr>
            <a:r>
              <a:rPr kumimoji="0" lang="en-US" altLang="zh-CN" sz="1800" b="1" noProof="0" dirty="0">
                <a:ln>
                  <a:noFill/>
                </a:ln>
                <a:effectLst/>
                <a:uLnTx/>
                <a:uFillTx/>
                <a:sym typeface="微软雅黑" panose="020B0503020204020204" pitchFamily="34" charset="-122"/>
              </a:rPr>
              <a:t>7.1  </a:t>
            </a:r>
            <a:r>
              <a:rPr kumimoji="0" lang="en-US" altLang="zh-CN" sz="1800" b="1" noProof="0" dirty="0" err="1">
                <a:ln>
                  <a:noFill/>
                </a:ln>
                <a:effectLst/>
                <a:uLnTx/>
                <a:uFillTx/>
                <a:sym typeface="微软雅黑" panose="020B0503020204020204" pitchFamily="34" charset="-122"/>
              </a:rPr>
              <a:t>厂外设施设计的基本要求</a:t>
            </a:r>
            <a:endParaRPr kumimoji="0" lang="en-US" altLang="zh-CN" sz="1800" b="1" noProof="0" dirty="0">
              <a:ln>
                <a:noFill/>
              </a:ln>
              <a:effectLst/>
              <a:uLnTx/>
              <a:uFillTx/>
              <a:sym typeface="微软雅黑" panose="020B0503020204020204" pitchFamily="34" charset="-122"/>
            </a:endParaRPr>
          </a:p>
          <a:p>
            <a:pPr marL="0" marR="0" indent="0" algn="just" defTabSz="914400" eaLnBrk="1" hangingPunct="1">
              <a:lnSpc>
                <a:spcPct val="125000"/>
              </a:lnSpc>
              <a:buClr>
                <a:srgbClr val="FF0000"/>
              </a:buClr>
              <a:buSzTx/>
              <a:buFont typeface="Wingdings" panose="05000000000000000000" pitchFamily="2" charset="2"/>
              <a:buNone/>
              <a:defRPr/>
            </a:pPr>
            <a:r>
              <a:rPr kumimoji="0" lang="en-US" altLang="zh-CN" b="1" noProof="0" dirty="0">
                <a:sym typeface="微软雅黑" panose="020B0503020204020204" pitchFamily="34" charset="-122"/>
              </a:rPr>
              <a:t>8</a:t>
            </a:r>
            <a:r>
              <a:rPr kumimoji="0" lang="zh-CN" altLang="en-US" b="1" noProof="0" dirty="0">
                <a:sym typeface="微软雅黑" panose="020B0503020204020204" pitchFamily="34" charset="-122"/>
              </a:rPr>
              <a:t>、</a:t>
            </a:r>
            <a:r>
              <a:rPr kumimoji="0" lang="en-US" altLang="zh-CN" b="1" noProof="0" dirty="0" err="1">
                <a:sym typeface="微软雅黑" panose="020B0503020204020204" pitchFamily="34" charset="-122"/>
              </a:rPr>
              <a:t>环境保护</a:t>
            </a:r>
            <a:endParaRPr kumimoji="0" lang="en-US" altLang="zh-CN" b="1" kern="1200" cap="none" spc="0" normalizeH="0" baseline="0" noProof="0" dirty="0">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8.1  </a:t>
            </a:r>
            <a:r>
              <a:rPr kumimoji="0" lang="en-US" altLang="zh-CN" b="1" noProof="0" dirty="0" err="1">
                <a:ln>
                  <a:noFill/>
                </a:ln>
                <a:effectLst/>
                <a:uLnTx/>
                <a:uFillTx/>
                <a:sym typeface="微软雅黑" panose="020B0503020204020204" pitchFamily="34" charset="-122"/>
              </a:rPr>
              <a:t>概述</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8.2  </a:t>
            </a:r>
            <a:r>
              <a:rPr kumimoji="0" lang="en-US" altLang="zh-CN" b="1" noProof="0" dirty="0" err="1">
                <a:ln>
                  <a:noFill/>
                </a:ln>
                <a:effectLst/>
                <a:uLnTx/>
                <a:uFillTx/>
                <a:sym typeface="微软雅黑" panose="020B0503020204020204" pitchFamily="34" charset="-122"/>
              </a:rPr>
              <a:t>现有环保</a:t>
            </a:r>
            <a:r>
              <a:rPr kumimoji="0" lang="en-US" altLang="zh-CN" b="1" noProof="0" dirty="0">
                <a:ln>
                  <a:noFill/>
                </a:ln>
                <a:effectLst/>
                <a:uLnTx/>
                <a:uFillTx/>
                <a:sym typeface="微软雅黑" panose="020B0503020204020204" pitchFamily="34" charset="-122"/>
              </a:rPr>
              <a:t> </a:t>
            </a:r>
            <a:r>
              <a:rPr kumimoji="0" lang="en-US" altLang="zh-CN" b="1" noProof="0" dirty="0" err="1">
                <a:ln>
                  <a:noFill/>
                </a:ln>
                <a:effectLst/>
                <a:uLnTx/>
                <a:uFillTx/>
                <a:sym typeface="微软雅黑" panose="020B0503020204020204" pitchFamily="34" charset="-122"/>
              </a:rPr>
              <a:t>设施状况</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8.3  </a:t>
            </a:r>
            <a:r>
              <a:rPr kumimoji="0" lang="en-US" altLang="zh-CN" b="1" noProof="0" dirty="0" err="1">
                <a:ln>
                  <a:noFill/>
                </a:ln>
                <a:effectLst/>
                <a:uLnTx/>
                <a:uFillTx/>
                <a:sym typeface="微软雅黑" panose="020B0503020204020204" pitchFamily="34" charset="-122"/>
              </a:rPr>
              <a:t>设计依据</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8.4  </a:t>
            </a:r>
            <a:r>
              <a:rPr kumimoji="0" lang="en-US" altLang="zh-CN" b="1" noProof="0" dirty="0" err="1">
                <a:ln>
                  <a:noFill/>
                </a:ln>
                <a:effectLst/>
                <a:uLnTx/>
                <a:uFillTx/>
                <a:sym typeface="微软雅黑" panose="020B0503020204020204" pitchFamily="34" charset="-122"/>
              </a:rPr>
              <a:t>主要污染源、主要污染物</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8.5  </a:t>
            </a:r>
            <a:r>
              <a:rPr kumimoji="0" lang="en-US" altLang="zh-CN" b="1" noProof="0" dirty="0" err="1">
                <a:ln>
                  <a:noFill/>
                </a:ln>
                <a:effectLst/>
                <a:uLnTx/>
                <a:uFillTx/>
                <a:sym typeface="微软雅黑" panose="020B0503020204020204" pitchFamily="34" charset="-122"/>
              </a:rPr>
              <a:t>环境保护措施和绿化</a:t>
            </a:r>
            <a:r>
              <a:rPr kumimoji="0" lang="en-US" altLang="zh-CN" b="1" noProof="0" dirty="0">
                <a:ln>
                  <a:noFill/>
                </a:ln>
                <a:effectLst/>
                <a:uLnTx/>
                <a:uFillTx/>
                <a:sym typeface="微软雅黑" panose="020B0503020204020204" pitchFamily="34" charset="-122"/>
              </a:rPr>
              <a:t> </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8.6  </a:t>
            </a:r>
            <a:r>
              <a:rPr kumimoji="0" lang="en-US" altLang="zh-CN" b="1" noProof="0" dirty="0" err="1">
                <a:ln>
                  <a:noFill/>
                </a:ln>
                <a:effectLst/>
                <a:uLnTx/>
                <a:uFillTx/>
                <a:sym typeface="微软雅黑" panose="020B0503020204020204" pitchFamily="34" charset="-122"/>
              </a:rPr>
              <a:t>环境管理与监测</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8.7  </a:t>
            </a:r>
            <a:r>
              <a:rPr kumimoji="0" lang="en-US" altLang="zh-CN" b="1" noProof="0" dirty="0" err="1">
                <a:ln>
                  <a:noFill/>
                </a:ln>
                <a:effectLst/>
                <a:uLnTx/>
                <a:uFillTx/>
                <a:sym typeface="微软雅黑" panose="020B0503020204020204" pitchFamily="34" charset="-122"/>
              </a:rPr>
              <a:t>环境保护投资</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8.8  </a:t>
            </a:r>
            <a:r>
              <a:rPr kumimoji="0" lang="en-US" altLang="zh-CN" b="1" noProof="0" dirty="0" err="1">
                <a:ln>
                  <a:noFill/>
                </a:ln>
                <a:effectLst/>
                <a:uLnTx/>
                <a:uFillTx/>
                <a:sym typeface="微软雅黑" panose="020B0503020204020204" pitchFamily="34" charset="-122"/>
              </a:rPr>
              <a:t>对环境影响报告书和批复意见的落实情况</a:t>
            </a:r>
            <a:r>
              <a:rPr kumimoji="0" lang="en-US" altLang="zh-CN" b="1" noProof="0" dirty="0">
                <a:ln>
                  <a:noFill/>
                </a:ln>
                <a:effectLst/>
                <a:uLnTx/>
                <a:uFillTx/>
                <a:sym typeface="微软雅黑" panose="020B0503020204020204" pitchFamily="34" charset="-122"/>
              </a:rPr>
              <a:t> </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8.9   </a:t>
            </a:r>
            <a:r>
              <a:rPr kumimoji="0" lang="en-US" altLang="zh-CN" b="1" noProof="0" dirty="0" err="1">
                <a:ln>
                  <a:noFill/>
                </a:ln>
                <a:effectLst/>
                <a:uLnTx/>
                <a:uFillTx/>
                <a:sym typeface="微软雅黑" panose="020B0503020204020204" pitchFamily="34" charset="-122"/>
              </a:rPr>
              <a:t>存在的问题和建议</a:t>
            </a:r>
            <a:endParaRPr kumimoji="0" lang="en-US" altLang="zh-CN" b="1" noProof="0" dirty="0">
              <a:ln>
                <a:noFill/>
              </a:ln>
              <a:effectLst/>
              <a:uLnTx/>
              <a:uFillTx/>
              <a:sym typeface="微软雅黑" panose="020B0503020204020204" pitchFamily="34" charset="-122"/>
            </a:endParaRPr>
          </a:p>
          <a:p>
            <a:pPr marL="0" indent="493395" algn="just" defTabSz="914400" eaLnBrk="1" latinLnBrk="0" hangingPunct="1">
              <a:lnSpc>
                <a:spcPct val="125000"/>
              </a:lnSpc>
              <a:buClr>
                <a:srgbClr val="FF0000"/>
              </a:buClr>
              <a:buSzTx/>
              <a:buFontTx/>
              <a:buNone/>
              <a:defRPr/>
            </a:pPr>
            <a:endParaRPr lang="zh-CN" altLang="en-US" dirty="0">
              <a:sym typeface="微软雅黑" panose="020B0503020204020204" pitchFamily="34" charset="-122"/>
            </a:endParaRPr>
          </a:p>
        </p:txBody>
      </p:sp>
    </p:spTree>
    <p:extLst>
      <p:ext uri="{BB962C8B-B14F-4D97-AF65-F5344CB8AC3E}">
        <p14:creationId xmlns:p14="http://schemas.microsoft.com/office/powerpoint/2010/main" val="3907332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B9ABE51-1809-4C6F-9562-A242CBEF29FD}"/>
              </a:ext>
            </a:extLst>
          </p:cNvPr>
          <p:cNvSpPr/>
          <p:nvPr/>
        </p:nvSpPr>
        <p:spPr>
          <a:xfrm>
            <a:off x="92899" y="2060848"/>
            <a:ext cx="8953740" cy="4616648"/>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843D2AB5-9422-4CED-9E2E-7F3F144A7C52}"/>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31446A5-C877-4538-81AC-7A7ACB4E4709}"/>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6F39D499-32C8-4D33-81C9-DB7AACA988B8}"/>
              </a:ext>
            </a:extLst>
          </p:cNvPr>
          <p:cNvSpPr txBox="1"/>
          <p:nvPr/>
        </p:nvSpPr>
        <p:spPr>
          <a:xfrm>
            <a:off x="95130" y="2132856"/>
            <a:ext cx="8953740" cy="3561681"/>
          </a:xfrm>
          <a:prstGeom prst="rect">
            <a:avLst/>
          </a:prstGeom>
          <a:noFill/>
          <a:ln>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0" marR="0" indent="0" algn="just" defTabSz="914400" eaLnBrk="1" hangingPunct="1">
              <a:lnSpc>
                <a:spcPct val="125000"/>
              </a:lnSpc>
              <a:buClr>
                <a:srgbClr val="FF0000"/>
              </a:buClr>
              <a:buSzTx/>
              <a:buFont typeface="+mj-lt"/>
              <a:buNone/>
              <a:defRPr/>
            </a:pPr>
            <a:r>
              <a:rPr kumimoji="0" lang="en-US" altLang="zh-CN" sz="2000" b="1" noProof="0" dirty="0">
                <a:sym typeface="微软雅黑" panose="020B0503020204020204" pitchFamily="34" charset="-122"/>
              </a:rPr>
              <a:t>9</a:t>
            </a:r>
            <a:r>
              <a:rPr kumimoji="0" lang="zh-CN" altLang="en-US" sz="2000" b="1" noProof="0" dirty="0">
                <a:sym typeface="微软雅黑" panose="020B0503020204020204" pitchFamily="34" charset="-122"/>
              </a:rPr>
              <a:t>、安全设施</a:t>
            </a:r>
            <a:endParaRPr kumimoji="0" lang="zh-CN" altLang="en-US" sz="2000" b="1" kern="1200" cap="none" spc="0" normalizeH="0" baseline="0" noProof="0" dirty="0">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9.1  </a:t>
            </a:r>
            <a:r>
              <a:rPr kumimoji="0" lang="en-US" altLang="zh-CN" sz="1800" b="1" noProof="0" dirty="0" err="1">
                <a:ln>
                  <a:noFill/>
                </a:ln>
                <a:effectLst/>
                <a:uLnTx/>
                <a:uFillTx/>
                <a:sym typeface="微软雅黑" panose="020B0503020204020204" pitchFamily="34" charset="-122"/>
              </a:rPr>
              <a:t>项目概况</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9.2  </a:t>
            </a:r>
            <a:r>
              <a:rPr kumimoji="0" lang="en-US" altLang="zh-CN" sz="1800" b="1" noProof="0" dirty="0" err="1">
                <a:ln>
                  <a:noFill/>
                </a:ln>
                <a:effectLst/>
                <a:uLnTx/>
                <a:uFillTx/>
                <a:sym typeface="微软雅黑" panose="020B0503020204020204" pitchFamily="34" charset="-122"/>
              </a:rPr>
              <a:t>生产过程危险、有害因素分析</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9.3  </a:t>
            </a:r>
            <a:r>
              <a:rPr kumimoji="0" lang="en-US" altLang="zh-CN" sz="1800" b="1" noProof="0" dirty="0" err="1">
                <a:ln>
                  <a:noFill/>
                </a:ln>
                <a:effectLst/>
                <a:uLnTx/>
                <a:uFillTx/>
                <a:sym typeface="微软雅黑" panose="020B0503020204020204" pitchFamily="34" charset="-122"/>
              </a:rPr>
              <a:t>采用的主要安全设施和措施</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9.4  </a:t>
            </a:r>
            <a:r>
              <a:rPr kumimoji="0" lang="en-US" altLang="zh-CN" sz="1800" b="1" noProof="0" dirty="0" err="1">
                <a:ln>
                  <a:noFill/>
                </a:ln>
                <a:effectLst/>
                <a:uLnTx/>
                <a:uFillTx/>
                <a:sym typeface="微软雅黑" panose="020B0503020204020204" pitchFamily="34" charset="-122"/>
              </a:rPr>
              <a:t>事故预防及应急救援措施</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9.5 </a:t>
            </a:r>
            <a:r>
              <a:rPr kumimoji="0" lang="en-US" altLang="zh-CN" sz="1800" b="1" noProof="0" dirty="0" err="1">
                <a:ln>
                  <a:noFill/>
                </a:ln>
                <a:effectLst/>
                <a:uLnTx/>
                <a:uFillTx/>
                <a:sym typeface="微软雅黑" panose="020B0503020204020204" pitchFamily="34" charset="-122"/>
              </a:rPr>
              <a:t>安全评价报告意见落实情况说明</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9.6  </a:t>
            </a:r>
            <a:r>
              <a:rPr kumimoji="0" lang="en-US" altLang="zh-CN" sz="1800" b="1" noProof="0" dirty="0" err="1">
                <a:ln>
                  <a:noFill/>
                </a:ln>
                <a:effectLst/>
                <a:uLnTx/>
                <a:uFillTx/>
                <a:sym typeface="微软雅黑" panose="020B0503020204020204" pitchFamily="34" charset="-122"/>
              </a:rPr>
              <a:t>安全管理机构的设置及人员配备</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9.7  </a:t>
            </a:r>
            <a:r>
              <a:rPr kumimoji="0" lang="en-US" altLang="zh-CN" sz="1800" b="1" noProof="0" dirty="0" err="1">
                <a:ln>
                  <a:noFill/>
                </a:ln>
                <a:effectLst/>
                <a:uLnTx/>
                <a:uFillTx/>
                <a:sym typeface="微软雅黑" panose="020B0503020204020204" pitchFamily="34" charset="-122"/>
              </a:rPr>
              <a:t>安全设施投资估算</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9.8  </a:t>
            </a:r>
            <a:r>
              <a:rPr kumimoji="0" lang="en-US" altLang="zh-CN" sz="1800" b="1" noProof="0" dirty="0" err="1">
                <a:ln>
                  <a:noFill/>
                </a:ln>
                <a:effectLst/>
                <a:uLnTx/>
                <a:uFillTx/>
                <a:sym typeface="微软雅黑" panose="020B0503020204020204" pitchFamily="34" charset="-122"/>
              </a:rPr>
              <a:t>预期效果</a:t>
            </a:r>
            <a:endParaRPr kumimoji="0" lang="en-US" altLang="zh-CN" sz="1800"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sz="1800" b="1" noProof="0" dirty="0">
                <a:ln>
                  <a:noFill/>
                </a:ln>
                <a:effectLst/>
                <a:uLnTx/>
                <a:uFillTx/>
                <a:sym typeface="微软雅黑" panose="020B0503020204020204" pitchFamily="34" charset="-122"/>
              </a:rPr>
              <a:t>9.9  </a:t>
            </a:r>
            <a:r>
              <a:rPr kumimoji="0" lang="en-US" altLang="zh-CN" sz="1800" b="1" noProof="0" dirty="0" err="1">
                <a:ln>
                  <a:noFill/>
                </a:ln>
                <a:effectLst/>
                <a:uLnTx/>
                <a:uFillTx/>
                <a:sym typeface="微软雅黑" panose="020B0503020204020204" pitchFamily="34" charset="-122"/>
              </a:rPr>
              <a:t>存在问题和建议</a:t>
            </a:r>
            <a:endParaRPr lang="zh-CN" altLang="en-US" dirty="0">
              <a:sym typeface="微软雅黑" panose="020B0503020204020204" pitchFamily="34" charset="-122"/>
            </a:endParaRPr>
          </a:p>
        </p:txBody>
      </p:sp>
    </p:spTree>
    <p:extLst>
      <p:ext uri="{BB962C8B-B14F-4D97-AF65-F5344CB8AC3E}">
        <p14:creationId xmlns:p14="http://schemas.microsoft.com/office/powerpoint/2010/main" val="1961878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5C9F33-5A7D-40ED-BEAD-591D654816AF}"/>
              </a:ext>
            </a:extLst>
          </p:cNvPr>
          <p:cNvSpPr/>
          <p:nvPr/>
        </p:nvSpPr>
        <p:spPr>
          <a:xfrm>
            <a:off x="92899" y="2060848"/>
            <a:ext cx="8953740" cy="4616648"/>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040428B5-0FC2-4F8E-B373-E522C9E13FDD}"/>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D37AC51A-5030-4265-8180-0CC0B24F88ED}"/>
              </a:ext>
            </a:extLst>
          </p:cNvPr>
          <p:cNvSpPr txBox="1"/>
          <p:nvPr/>
        </p:nvSpPr>
        <p:spPr>
          <a:xfrm>
            <a:off x="0" y="980728"/>
            <a:ext cx="9048870" cy="1080120"/>
          </a:xfrm>
          <a:prstGeom prst="rect">
            <a:avLst/>
          </a:prstGeom>
          <a:noFill/>
        </p:spPr>
        <p:txBody>
          <a:bodyPr wrap="square" rtlCol="0">
            <a:noAutofit/>
          </a:bodyPr>
          <a:lstStyle/>
          <a:p>
            <a:pPr marL="514350" indent="-514350" algn="just">
              <a:lnSpc>
                <a:spcPct val="125000"/>
              </a:lnSpc>
              <a:buFont typeface="+mj-lt"/>
              <a:buAutoNum type="arabicPeriod" startAt="2"/>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工厂总体设计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文件目录</a:t>
            </a:r>
            <a:endPar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endParaRPr lang="en-US" altLang="zh-CN"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Clr>
                <a:srgbClr val="000000"/>
              </a:buClr>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F6AFFCB9-ED2E-470F-AD11-5703ABEE7B74}"/>
              </a:ext>
            </a:extLst>
          </p:cNvPr>
          <p:cNvSpPr txBox="1"/>
          <p:nvPr/>
        </p:nvSpPr>
        <p:spPr>
          <a:xfrm>
            <a:off x="95130" y="2132856"/>
            <a:ext cx="4260846" cy="4292650"/>
          </a:xfrm>
          <a:prstGeom prst="rect">
            <a:avLst/>
          </a:prstGeom>
          <a:noFill/>
          <a:ln>
            <a:noFill/>
          </a:ln>
        </p:spPr>
        <p:txBody>
          <a:bodyPr wrap="square">
            <a:spAutoFit/>
          </a:bodyPr>
          <a:lstStyle>
            <a:defPPr>
              <a:defRPr lang="zh-CN"/>
            </a:defPPr>
            <a:lvl1pPr marL="0" indent="0" algn="just" defTabSz="914400" eaLnBrk="1" latinLnBrk="0" hangingPunct="1">
              <a:lnSpc>
                <a:spcPct val="100000"/>
              </a:lnSpc>
              <a:buClr>
                <a:srgbClr val="FF0000"/>
              </a:buClr>
              <a:buSzTx/>
              <a:buFontTx/>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0" marR="0" indent="0" algn="just" defTabSz="914400" eaLnBrk="1" hangingPunct="1">
              <a:lnSpc>
                <a:spcPct val="125000"/>
              </a:lnSpc>
              <a:buClr>
                <a:srgbClr val="FF0000"/>
              </a:buClr>
              <a:buSzTx/>
              <a:buFont typeface="Wingdings" panose="05000000000000000000" pitchFamily="2" charset="2"/>
              <a:buNone/>
              <a:defRPr/>
            </a:pPr>
            <a:r>
              <a:rPr kumimoji="0" lang="en-US" altLang="zh-CN" b="1" noProof="0" dirty="0">
                <a:sym typeface="微软雅黑" panose="020B0503020204020204" pitchFamily="34" charset="-122"/>
              </a:rPr>
              <a:t>10</a:t>
            </a:r>
            <a:r>
              <a:rPr kumimoji="0" lang="zh-CN" altLang="en-US" b="1" noProof="0" dirty="0">
                <a:sym typeface="微软雅黑" panose="020B0503020204020204" pitchFamily="34" charset="-122"/>
              </a:rPr>
              <a:t>、消防</a:t>
            </a:r>
            <a:endParaRPr kumimoji="0" lang="zh-CN" altLang="en-US" b="1" kern="1200" cap="none" spc="0" normalizeH="0" baseline="0" noProof="0" dirty="0">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10.1  </a:t>
            </a:r>
            <a:r>
              <a:rPr kumimoji="0" lang="en-US" altLang="zh-CN" b="1" noProof="0" dirty="0" err="1">
                <a:ln>
                  <a:noFill/>
                </a:ln>
                <a:effectLst/>
                <a:uLnTx/>
                <a:uFillTx/>
                <a:sym typeface="微软雅黑" panose="020B0503020204020204" pitchFamily="34" charset="-122"/>
              </a:rPr>
              <a:t>项目概况</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10.2  </a:t>
            </a:r>
            <a:r>
              <a:rPr kumimoji="0" lang="en-US" altLang="zh-CN" b="1" noProof="0" dirty="0" err="1">
                <a:ln>
                  <a:noFill/>
                </a:ln>
                <a:effectLst/>
                <a:uLnTx/>
                <a:uFillTx/>
                <a:sym typeface="微软雅黑" panose="020B0503020204020204" pitchFamily="34" charset="-122"/>
              </a:rPr>
              <a:t>危险因素分析</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10.3  </a:t>
            </a:r>
            <a:r>
              <a:rPr kumimoji="0" lang="en-US" altLang="zh-CN" b="1" noProof="0" dirty="0" err="1">
                <a:ln>
                  <a:noFill/>
                </a:ln>
                <a:effectLst/>
                <a:uLnTx/>
                <a:uFillTx/>
                <a:sym typeface="微软雅黑" panose="020B0503020204020204" pitchFamily="34" charset="-122"/>
              </a:rPr>
              <a:t>防火安全措施</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10.4  </a:t>
            </a:r>
            <a:r>
              <a:rPr kumimoji="0" lang="en-US" altLang="zh-CN" b="1" noProof="0" dirty="0" err="1">
                <a:ln>
                  <a:noFill/>
                </a:ln>
                <a:effectLst/>
                <a:uLnTx/>
                <a:uFillTx/>
                <a:sym typeface="微软雅黑" panose="020B0503020204020204" pitchFamily="34" charset="-122"/>
              </a:rPr>
              <a:t>消防设计</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10.5  </a:t>
            </a:r>
            <a:r>
              <a:rPr kumimoji="0" lang="en-US" altLang="zh-CN" b="1" noProof="0" dirty="0" err="1">
                <a:ln>
                  <a:noFill/>
                </a:ln>
                <a:effectLst/>
                <a:uLnTx/>
                <a:uFillTx/>
                <a:sym typeface="微软雅黑" panose="020B0503020204020204" pitchFamily="34" charset="-122"/>
              </a:rPr>
              <a:t>消防专项投资</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0" marR="0" indent="0" algn="just" defTabSz="914400" eaLnBrk="1" hangingPunct="1">
              <a:lnSpc>
                <a:spcPct val="125000"/>
              </a:lnSpc>
              <a:buClr>
                <a:srgbClr val="FF0000"/>
              </a:buClr>
              <a:buSzTx/>
              <a:buFont typeface="Wingdings" panose="05000000000000000000" pitchFamily="2" charset="2"/>
              <a:buNone/>
              <a:defRPr/>
            </a:pPr>
            <a:r>
              <a:rPr kumimoji="0" lang="en-US" altLang="zh-CN" b="1" noProof="0" dirty="0">
                <a:sym typeface="微软雅黑" panose="020B0503020204020204" pitchFamily="34" charset="-122"/>
              </a:rPr>
              <a:t>11</a:t>
            </a:r>
            <a:r>
              <a:rPr kumimoji="0" lang="zh-CN" altLang="en-US" b="1" noProof="0" dirty="0">
                <a:sym typeface="微软雅黑" panose="020B0503020204020204" pitchFamily="34" charset="-122"/>
              </a:rPr>
              <a:t>、职业卫生</a:t>
            </a:r>
            <a:endParaRPr kumimoji="0" lang="zh-CN" altLang="en-US" b="1" kern="1200" cap="none" spc="0" normalizeH="0" baseline="0" noProof="0" dirty="0">
              <a:sym typeface="微软雅黑" panose="020B0503020204020204" pitchFamily="34" charset="-122"/>
            </a:endParaRPr>
          </a:p>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11.1  </a:t>
            </a:r>
            <a:r>
              <a:rPr kumimoji="0" lang="en-US" altLang="zh-CN" b="1" noProof="0" dirty="0" err="1">
                <a:ln>
                  <a:noFill/>
                </a:ln>
                <a:effectLst/>
                <a:uLnTx/>
                <a:uFillTx/>
                <a:sym typeface="微软雅黑" panose="020B0503020204020204" pitchFamily="34" charset="-122"/>
              </a:rPr>
              <a:t>设计依据和设计标准</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11.2  </a:t>
            </a:r>
            <a:r>
              <a:rPr kumimoji="0" lang="en-US" altLang="zh-CN" b="1" noProof="0" dirty="0" err="1">
                <a:ln>
                  <a:noFill/>
                </a:ln>
                <a:effectLst/>
                <a:uLnTx/>
                <a:uFillTx/>
                <a:sym typeface="微软雅黑" panose="020B0503020204020204" pitchFamily="34" charset="-122"/>
              </a:rPr>
              <a:t>职业病危害因素分析</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11.3  </a:t>
            </a:r>
            <a:r>
              <a:rPr kumimoji="0" lang="en-US" altLang="zh-CN" b="1" noProof="0" dirty="0" err="1">
                <a:ln>
                  <a:noFill/>
                </a:ln>
                <a:effectLst/>
                <a:uLnTx/>
                <a:uFillTx/>
                <a:sym typeface="微软雅黑" panose="020B0503020204020204" pitchFamily="34" charset="-122"/>
              </a:rPr>
              <a:t>职业卫生防护措施及设施</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11.4  </a:t>
            </a:r>
            <a:r>
              <a:rPr kumimoji="0" lang="en-US" altLang="zh-CN" b="1" noProof="0" dirty="0" err="1">
                <a:ln>
                  <a:noFill/>
                </a:ln>
                <a:effectLst/>
                <a:uLnTx/>
                <a:uFillTx/>
                <a:sym typeface="微软雅黑" panose="020B0503020204020204" pitchFamily="34" charset="-122"/>
              </a:rPr>
              <a:t>职业病防治工作的组织管理</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11.5  </a:t>
            </a:r>
            <a:r>
              <a:rPr kumimoji="0" lang="en-US" altLang="zh-CN" b="1" noProof="0" dirty="0" err="1">
                <a:ln>
                  <a:noFill/>
                </a:ln>
                <a:effectLst/>
                <a:uLnTx/>
                <a:uFillTx/>
                <a:sym typeface="微软雅黑" panose="020B0503020204020204" pitchFamily="34" charset="-122"/>
              </a:rPr>
              <a:t>职业病防治投资估算</a:t>
            </a:r>
            <a:endParaRPr kumimoji="0" lang="en-US" altLang="zh-CN" b="1" i="0" u="none" strike="noStrike" kern="1200" cap="none" spc="0" normalizeH="0" baseline="0" noProof="0" dirty="0">
              <a:ln>
                <a:noFill/>
              </a:ln>
              <a:effectLst/>
              <a:uLnTx/>
              <a:uFillTx/>
              <a:sym typeface="微软雅黑" panose="020B0503020204020204" pitchFamily="34" charset="-122"/>
            </a:endParaRPr>
          </a:p>
        </p:txBody>
      </p:sp>
      <p:sp>
        <p:nvSpPr>
          <p:cNvPr id="6" name="文本框 5">
            <a:extLst>
              <a:ext uri="{FF2B5EF4-FFF2-40B4-BE49-F238E27FC236}">
                <a16:creationId xmlns:a16="http://schemas.microsoft.com/office/drawing/2014/main" id="{ED514054-2D44-4972-949A-D405B646E1DD}"/>
              </a:ext>
            </a:extLst>
          </p:cNvPr>
          <p:cNvSpPr txBox="1"/>
          <p:nvPr/>
        </p:nvSpPr>
        <p:spPr>
          <a:xfrm>
            <a:off x="4211960" y="2132856"/>
            <a:ext cx="4825551" cy="3978012"/>
          </a:xfrm>
          <a:prstGeom prst="rect">
            <a:avLst/>
          </a:prstGeom>
          <a:noFill/>
          <a:ln>
            <a:noFill/>
          </a:ln>
        </p:spPr>
        <p:txBody>
          <a:bodyPr wrap="square">
            <a:spAutoFit/>
          </a:bodyPr>
          <a:lstStyle>
            <a:defPPr>
              <a:defRPr lang="zh-CN"/>
            </a:defPPr>
            <a:lvl1pPr marL="0" marR="0" indent="0" algn="just" defTabSz="914400" eaLnBrk="1" latinLnBrk="0" hangingPunct="1">
              <a:lnSpc>
                <a:spcPct val="100000"/>
              </a:lnSpc>
              <a:buClr>
                <a:srgbClr val="FF0000"/>
              </a:buClr>
              <a:buSzTx/>
              <a:buFont typeface="Wingdings" panose="05000000000000000000" pitchFamily="2" charset="2"/>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11.6  </a:t>
            </a:r>
            <a:r>
              <a:rPr kumimoji="0" lang="en-US" altLang="zh-CN" b="1" noProof="0" dirty="0" err="1">
                <a:ln>
                  <a:noFill/>
                </a:ln>
                <a:effectLst/>
                <a:uLnTx/>
                <a:uFillTx/>
                <a:sym typeface="微软雅黑" panose="020B0503020204020204" pitchFamily="34" charset="-122"/>
              </a:rPr>
              <a:t>职业病评价报告意见落实情况说明</a:t>
            </a:r>
            <a:endParaRPr kumimoji="0" lang="en-US" altLang="zh-CN" b="1" i="0" u="none" strike="noStrike" kern="1200" cap="none" spc="0" normalizeH="0" baseline="0" noProof="0" dirty="0">
              <a:ln>
                <a:noFill/>
              </a:ln>
              <a:effectLst/>
              <a:uLnTx/>
              <a:uFillTx/>
              <a:sym typeface="微软雅黑" panose="020B0503020204020204" pitchFamily="34" charset="-122"/>
            </a:endParaRPr>
          </a:p>
          <a:p>
            <a:pPr marL="914400" marR="0" lvl="1" indent="-457200" algn="just" defTabSz="914400" rtl="0" eaLnBrk="1" fontAlgn="base" latinLnBrk="0" hangingPunct="1">
              <a:lnSpc>
                <a:spcPct val="125000"/>
              </a:lnSpc>
              <a:spcBef>
                <a:spcPct val="0"/>
              </a:spcBef>
              <a:spcAft>
                <a:spcPct val="0"/>
              </a:spcAft>
              <a:buClr>
                <a:srgbClr val="FF0000"/>
              </a:buClr>
              <a:buSzTx/>
              <a:buFontTx/>
              <a:buNone/>
              <a:defRPr/>
            </a:pPr>
            <a:r>
              <a:rPr kumimoji="0" lang="en-US" altLang="zh-CN" b="1" noProof="0" dirty="0">
                <a:ln>
                  <a:noFill/>
                </a:ln>
                <a:effectLst/>
                <a:uLnTx/>
                <a:uFillTx/>
                <a:sym typeface="微软雅黑" panose="020B0503020204020204" pitchFamily="34" charset="-122"/>
              </a:rPr>
              <a:t>11.7  </a:t>
            </a:r>
            <a:r>
              <a:rPr kumimoji="0" lang="en-US" altLang="zh-CN" b="1" noProof="0" dirty="0" err="1">
                <a:ln>
                  <a:noFill/>
                </a:ln>
                <a:effectLst/>
                <a:uLnTx/>
                <a:uFillTx/>
                <a:sym typeface="微软雅黑" panose="020B0503020204020204" pitchFamily="34" charset="-122"/>
              </a:rPr>
              <a:t>存在问题和建议</a:t>
            </a:r>
            <a:endParaRPr lang="en-US" altLang="zh-CN" dirty="0">
              <a:sym typeface="微软雅黑" panose="020B0503020204020204" pitchFamily="34" charset="-122"/>
            </a:endParaRPr>
          </a:p>
          <a:p>
            <a:pPr>
              <a:lnSpc>
                <a:spcPct val="125000"/>
              </a:lnSpc>
            </a:pPr>
            <a:r>
              <a:rPr lang="en-US" altLang="zh-CN" dirty="0">
                <a:sym typeface="微软雅黑" panose="020B0503020204020204" pitchFamily="34" charset="-122"/>
              </a:rPr>
              <a:t>12</a:t>
            </a:r>
            <a:r>
              <a:rPr lang="zh-CN" altLang="en-US" dirty="0">
                <a:sym typeface="微软雅黑" panose="020B0503020204020204" pitchFamily="34" charset="-122"/>
              </a:rPr>
              <a:t>、节能与节水</a:t>
            </a:r>
          </a:p>
          <a:p>
            <a:pPr lvl="1">
              <a:lnSpc>
                <a:spcPct val="125000"/>
              </a:lnSpc>
            </a:pPr>
            <a:r>
              <a:rPr lang="en-US" altLang="zh-CN" dirty="0">
                <a:sym typeface="微软雅黑" panose="020B0503020204020204" pitchFamily="34" charset="-122"/>
              </a:rPr>
              <a:t>12.1  </a:t>
            </a:r>
            <a:r>
              <a:rPr lang="en-US" altLang="zh-CN" dirty="0" err="1">
                <a:sym typeface="微软雅黑" panose="020B0503020204020204" pitchFamily="34" charset="-122"/>
              </a:rPr>
              <a:t>全厂热能综合利用原则</a:t>
            </a:r>
            <a:endParaRPr lang="en-US" altLang="zh-CN" dirty="0">
              <a:sym typeface="微软雅黑" panose="020B0503020204020204" pitchFamily="34" charset="-122"/>
            </a:endParaRPr>
          </a:p>
          <a:p>
            <a:pPr lvl="1">
              <a:lnSpc>
                <a:spcPct val="125000"/>
              </a:lnSpc>
            </a:pPr>
            <a:r>
              <a:rPr lang="en-US" altLang="zh-CN" dirty="0">
                <a:sym typeface="微软雅黑" panose="020B0503020204020204" pitchFamily="34" charset="-122"/>
              </a:rPr>
              <a:t>12.2  </a:t>
            </a:r>
            <a:r>
              <a:rPr lang="en-US" altLang="zh-CN" dirty="0" err="1">
                <a:sym typeface="微软雅黑" panose="020B0503020204020204" pitchFamily="34" charset="-122"/>
              </a:rPr>
              <a:t>全厂电能利用措施</a:t>
            </a:r>
            <a:endParaRPr lang="en-US" altLang="zh-CN" dirty="0">
              <a:sym typeface="微软雅黑" panose="020B0503020204020204" pitchFamily="34" charset="-122"/>
            </a:endParaRPr>
          </a:p>
          <a:p>
            <a:pPr lvl="1">
              <a:lnSpc>
                <a:spcPct val="125000"/>
              </a:lnSpc>
            </a:pPr>
            <a:r>
              <a:rPr lang="en-US" altLang="zh-CN" dirty="0">
                <a:sym typeface="微软雅黑" panose="020B0503020204020204" pitchFamily="34" charset="-122"/>
              </a:rPr>
              <a:t>12.3  </a:t>
            </a:r>
            <a:r>
              <a:rPr lang="en-US" altLang="zh-CN" dirty="0" err="1">
                <a:sym typeface="微软雅黑" panose="020B0503020204020204" pitchFamily="34" charset="-122"/>
              </a:rPr>
              <a:t>节水措施</a:t>
            </a:r>
            <a:endParaRPr lang="en-US" altLang="zh-CN" dirty="0">
              <a:sym typeface="微软雅黑" panose="020B0503020204020204" pitchFamily="34" charset="-122"/>
            </a:endParaRPr>
          </a:p>
          <a:p>
            <a:pPr>
              <a:lnSpc>
                <a:spcPct val="125000"/>
              </a:lnSpc>
            </a:pPr>
            <a:r>
              <a:rPr lang="en-US" altLang="zh-CN" dirty="0">
                <a:sym typeface="微软雅黑" panose="020B0503020204020204" pitchFamily="34" charset="-122"/>
              </a:rPr>
              <a:t>13</a:t>
            </a:r>
            <a:r>
              <a:rPr lang="zh-CN" altLang="en-US" dirty="0">
                <a:sym typeface="微软雅黑" panose="020B0503020204020204" pitchFamily="34" charset="-122"/>
              </a:rPr>
              <a:t>、工程建设进度初步安排</a:t>
            </a:r>
          </a:p>
          <a:p>
            <a:pPr>
              <a:lnSpc>
                <a:spcPct val="125000"/>
              </a:lnSpc>
            </a:pPr>
            <a:r>
              <a:rPr lang="en-US" altLang="zh-CN" dirty="0">
                <a:sym typeface="微软雅黑" panose="020B0503020204020204" pitchFamily="34" charset="-122"/>
              </a:rPr>
              <a:t>14</a:t>
            </a:r>
            <a:r>
              <a:rPr lang="zh-CN" altLang="en-US" dirty="0">
                <a:sym typeface="微软雅黑" panose="020B0503020204020204" pitchFamily="34" charset="-122"/>
              </a:rPr>
              <a:t>、总体设计概算</a:t>
            </a:r>
          </a:p>
          <a:p>
            <a:pPr>
              <a:lnSpc>
                <a:spcPct val="125000"/>
              </a:lnSpc>
            </a:pPr>
            <a:r>
              <a:rPr lang="en-US" altLang="zh-CN" dirty="0">
                <a:sym typeface="微软雅黑" panose="020B0503020204020204" pitchFamily="34" charset="-122"/>
              </a:rPr>
              <a:t>15</a:t>
            </a:r>
            <a:r>
              <a:rPr lang="zh-CN" altLang="en-US" dirty="0">
                <a:sym typeface="微软雅黑" panose="020B0503020204020204" pitchFamily="34" charset="-122"/>
              </a:rPr>
              <a:t>、附则</a:t>
            </a:r>
            <a:endParaRPr lang="en-US" altLang="zh-CN" dirty="0">
              <a:sym typeface="微软雅黑" panose="020B0503020204020204" pitchFamily="34" charset="-122"/>
            </a:endParaRPr>
          </a:p>
          <a:p>
            <a:pPr marL="914400" marR="0" lvl="1" indent="-457200" algn="just" defTabSz="914400" rtl="0" eaLnBrk="1" fontAlgn="base" latinLnBrk="0" hangingPunct="1">
              <a:lnSpc>
                <a:spcPct val="100000"/>
              </a:lnSpc>
              <a:spcBef>
                <a:spcPct val="0"/>
              </a:spcBef>
              <a:spcAft>
                <a:spcPct val="0"/>
              </a:spcAft>
              <a:buClr>
                <a:srgbClr val="FF0000"/>
              </a:buClr>
              <a:buSzTx/>
              <a:buFontTx/>
              <a:buNone/>
              <a:defRPr/>
            </a:pPr>
            <a:r>
              <a:rPr lang="zh-CN" altLang="en-US" sz="2000" dirty="0">
                <a:sym typeface="微软雅黑" panose="020B0503020204020204" pitchFamily="34" charset="-122"/>
              </a:rPr>
              <a:t>附录</a:t>
            </a:r>
            <a:r>
              <a:rPr lang="en-US" altLang="zh-CN" sz="2000" dirty="0">
                <a:sym typeface="微软雅黑" panose="020B0503020204020204" pitchFamily="34" charset="-122"/>
              </a:rPr>
              <a:t>A——</a:t>
            </a:r>
            <a:r>
              <a:rPr lang="zh-CN" altLang="en-US" sz="2000" dirty="0">
                <a:sym typeface="微软雅黑" panose="020B0503020204020204" pitchFamily="34" charset="-122"/>
              </a:rPr>
              <a:t>总体设计条件表</a:t>
            </a:r>
            <a:endParaRPr lang="en-US" altLang="zh-CN" sz="2000" dirty="0">
              <a:sym typeface="微软雅黑" panose="020B0503020204020204" pitchFamily="34" charset="-122"/>
            </a:endParaRPr>
          </a:p>
          <a:p>
            <a:pPr marL="914400" marR="0" lvl="1" indent="-457200" algn="just" defTabSz="914400" rtl="0" eaLnBrk="1" fontAlgn="base" latinLnBrk="0" hangingPunct="1">
              <a:lnSpc>
                <a:spcPct val="100000"/>
              </a:lnSpc>
              <a:spcBef>
                <a:spcPct val="0"/>
              </a:spcBef>
              <a:spcAft>
                <a:spcPct val="0"/>
              </a:spcAft>
              <a:buClr>
                <a:srgbClr val="FF0000"/>
              </a:buClr>
              <a:buSzTx/>
              <a:buFontTx/>
              <a:buNone/>
              <a:defRPr/>
            </a:pPr>
            <a:r>
              <a:rPr lang="zh-CN" altLang="en-US" sz="2000" dirty="0">
                <a:sym typeface="微软雅黑" panose="020B0503020204020204" pitchFamily="34" charset="-122"/>
              </a:rPr>
              <a:t>附录</a:t>
            </a:r>
            <a:r>
              <a:rPr lang="en-US" altLang="zh-CN" sz="2000" dirty="0">
                <a:sym typeface="微软雅黑" panose="020B0503020204020204" pitchFamily="34" charset="-122"/>
              </a:rPr>
              <a:t>B——</a:t>
            </a:r>
            <a:r>
              <a:rPr lang="zh-CN" altLang="en-US" sz="2000" dirty="0">
                <a:sym typeface="微软雅黑" panose="020B0503020204020204" pitchFamily="34" charset="-122"/>
              </a:rPr>
              <a:t>设计基础数据表</a:t>
            </a:r>
            <a:endParaRPr lang="zh-CN" altLang="en-US" dirty="0">
              <a:sym typeface="微软雅黑" panose="020B0503020204020204" pitchFamily="34" charset="-122"/>
            </a:endParaRPr>
          </a:p>
        </p:txBody>
      </p:sp>
      <p:sp>
        <p:nvSpPr>
          <p:cNvPr id="7" name="矩形 8">
            <a:extLst>
              <a:ext uri="{FF2B5EF4-FFF2-40B4-BE49-F238E27FC236}">
                <a16:creationId xmlns:a16="http://schemas.microsoft.com/office/drawing/2014/main" id="{97FEC50A-964C-4DBB-831A-655601349F00}"/>
              </a:ext>
            </a:extLst>
          </p:cNvPr>
          <p:cNvSpPr/>
          <p:nvPr>
            <p:custDataLst>
              <p:tags r:id="rId2"/>
            </p:custDataLst>
          </p:nvPr>
        </p:nvSpPr>
        <p:spPr>
          <a:xfrm>
            <a:off x="5520056" y="6089615"/>
            <a:ext cx="2952750" cy="504825"/>
          </a:xfrm>
          <a:prstGeom prst="rect">
            <a:avLst/>
          </a:prstGeom>
          <a:noFill/>
          <a:ln w="25400" cap="flat" cmpd="sng">
            <a:solidFill>
              <a:srgbClr val="C00000"/>
            </a:solidFill>
            <a:prstDash val="solid"/>
            <a:round/>
            <a:headEnd type="none" w="med" len="med"/>
            <a:tailEnd type="none" w="med" len="med"/>
          </a:ln>
        </p:spPr>
        <p:txBody>
          <a:bodyPr/>
          <a:lstStyle/>
          <a:p>
            <a:pPr algn="ctr"/>
            <a:r>
              <a:rPr lang="zh-CN" altLang="en-US" sz="2400" b="1"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rPr>
              <a:t>增加抗震设防专篇</a:t>
            </a:r>
          </a:p>
        </p:txBody>
      </p:sp>
    </p:spTree>
    <p:extLst>
      <p:ext uri="{BB962C8B-B14F-4D97-AF65-F5344CB8AC3E}">
        <p14:creationId xmlns:p14="http://schemas.microsoft.com/office/powerpoint/2010/main" val="2682094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912CD4-055C-4F52-8401-568EF63C1032}"/>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371BE705-8E10-4DD4-AB1E-9B1C2ADBC6BE}"/>
              </a:ext>
            </a:extLst>
          </p:cNvPr>
          <p:cNvSpPr txBox="1"/>
          <p:nvPr/>
        </p:nvSpPr>
        <p:spPr>
          <a:xfrm>
            <a:off x="-12374" y="983640"/>
            <a:ext cx="9022810" cy="5469696"/>
          </a:xfrm>
          <a:prstGeom prst="rect">
            <a:avLst/>
          </a:prstGeom>
          <a:noFill/>
        </p:spPr>
        <p:txBody>
          <a:bodyPr wrap="square" rtlCol="0">
            <a:noAutofit/>
          </a:bodyPr>
          <a:lstStyle/>
          <a:p>
            <a:pPr marL="514350" indent="-514350" algn="just">
              <a:lnSpc>
                <a:spcPct val="125000"/>
              </a:lnSpc>
              <a:buFont typeface="+mj-lt"/>
              <a:buAutoNum type="arabicPeriod" startAt="3"/>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装置工艺包设计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设计依据</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石油化工装置工艺设计包内容规定，SHSG-052</a:t>
            </a:r>
          </a:p>
          <a:p>
            <a:pPr marL="0" indent="0" eaLnBrk="1" latinLnBrk="0" hangingPunct="1">
              <a:lnSpc>
                <a:spcPct val="125000"/>
              </a:lnSpc>
              <a:buClr>
                <a:srgbClr val="000000"/>
              </a:buClr>
              <a:buFont typeface="Wingdings" panose="05000000000000000000" charset="0"/>
              <a:buNone/>
            </a:pP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石油化工装置设计文件编制标准，GB/T50933-2013</a:t>
            </a:r>
            <a:endPar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eaLnBrk="1" latinLnBrk="0" hangingPunct="1">
              <a:lnSpc>
                <a:spcPct val="125000"/>
              </a:lnSpc>
              <a:buClr>
                <a:srgbClr val="000000"/>
              </a:buClr>
              <a:buFont typeface="Wingdings" panose="05000000000000000000" pitchFamily="2" charset="2"/>
              <a:buChar char="l"/>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工艺技术的选择</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：包括技术询价、技术附件及合同的谈判，综合确定工艺技术后，用工艺包文件对项目的工艺技术方案进行与合同符合性审查，保证投资项目技术先进、合理，符合环境保护、安全、健康、节能要求。</a:t>
            </a:r>
          </a:p>
          <a:p>
            <a:pPr marL="342900" indent="-342900" eaLnBrk="1" latinLnBrk="0"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特定项目的工艺包设计</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：结合当地的法律法规、标准规范、项目规定进行，在中国不属于工程设计内容，对设计单位没有资质要求，对设计人也没有注册工程师要求。</a:t>
            </a:r>
          </a:p>
          <a:p>
            <a:pPr algn="just">
              <a:lnSpc>
                <a:spcPct val="125000"/>
              </a:lnSpc>
            </a:pP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55989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AC7CCF4-03D9-467C-A8C5-1600F64B30FC}"/>
              </a:ext>
            </a:extLst>
          </p:cNvPr>
          <p:cNvSpPr/>
          <p:nvPr/>
        </p:nvSpPr>
        <p:spPr>
          <a:xfrm>
            <a:off x="92899" y="1700809"/>
            <a:ext cx="8953740" cy="5070946"/>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509FE0E9-F603-4EF4-B26E-4712DD508BF3}"/>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24B9C9AE-F768-4A00-832A-D9C1DDB50635}"/>
              </a:ext>
            </a:extLst>
          </p:cNvPr>
          <p:cNvSpPr txBox="1"/>
          <p:nvPr/>
        </p:nvSpPr>
        <p:spPr>
          <a:xfrm>
            <a:off x="-12374" y="983640"/>
            <a:ext cx="9022810" cy="5469696"/>
          </a:xfrm>
          <a:prstGeom prst="rect">
            <a:avLst/>
          </a:prstGeom>
          <a:noFill/>
          <a:ln>
            <a:noFill/>
          </a:ln>
        </p:spPr>
        <p:txBody>
          <a:bodyPr wrap="square" rtlCol="0">
            <a:noAutofit/>
          </a:bodyPr>
          <a:lstStyle/>
          <a:p>
            <a:pPr marL="514350" indent="-514350" algn="just">
              <a:lnSpc>
                <a:spcPct val="125000"/>
              </a:lnSpc>
              <a:buFont typeface="+mj-lt"/>
              <a:buAutoNum type="arabicPeriod" startAt="3"/>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装置工艺包设计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47A83EF6-943B-47E5-B04A-7394A3C6D6DD}"/>
              </a:ext>
            </a:extLst>
          </p:cNvPr>
          <p:cNvSpPr txBox="1"/>
          <p:nvPr/>
        </p:nvSpPr>
        <p:spPr>
          <a:xfrm>
            <a:off x="133564" y="1700808"/>
            <a:ext cx="4474949" cy="3519681"/>
          </a:xfrm>
          <a:prstGeom prst="rect">
            <a:avLst/>
          </a:prstGeom>
          <a:noFill/>
          <a:ln>
            <a:noFill/>
          </a:ln>
        </p:spPr>
        <p:txBody>
          <a:bodyPr wrap="square">
            <a:spAutoFit/>
          </a:bodyPr>
          <a:lstStyle>
            <a:defPPr>
              <a:defRPr lang="zh-CN"/>
            </a:defPPr>
            <a:lvl1pPr marL="0" marR="0" indent="0" algn="just" defTabSz="914400" eaLnBrk="1" latinLnBrk="0" hangingPunct="1">
              <a:lnSpc>
                <a:spcPct val="100000"/>
              </a:lnSpc>
              <a:buClr>
                <a:srgbClr val="FF0000"/>
              </a:buClr>
              <a:buSzTx/>
              <a:buFont typeface="Wingdings" panose="05000000000000000000" pitchFamily="2" charset="2"/>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457200" indent="-457200">
              <a:lnSpc>
                <a:spcPct val="125000"/>
              </a:lnSpc>
              <a:buClrTx/>
              <a:buFont typeface="+mj-lt"/>
              <a:buAutoNum type="arabicPeriod"/>
            </a:pPr>
            <a:r>
              <a:rPr lang="zh-CN" altLang="en-US" dirty="0">
                <a:sym typeface="微软雅黑" panose="020B0503020204020204" pitchFamily="34" charset="-122"/>
              </a:rPr>
              <a:t>设计基础</a:t>
            </a:r>
          </a:p>
          <a:p>
            <a:pPr marL="457200" indent="-457200">
              <a:lnSpc>
                <a:spcPct val="125000"/>
              </a:lnSpc>
              <a:buClrTx/>
              <a:buFont typeface="+mj-lt"/>
              <a:buAutoNum type="arabicPeriod"/>
            </a:pPr>
            <a:r>
              <a:rPr lang="zh-CN" altLang="en-US" dirty="0">
                <a:sym typeface="微软雅黑" panose="020B0503020204020204" pitchFamily="34" charset="-122"/>
              </a:rPr>
              <a:t>工艺说明</a:t>
            </a:r>
          </a:p>
          <a:p>
            <a:pPr marL="457200" indent="-457200">
              <a:lnSpc>
                <a:spcPct val="125000"/>
              </a:lnSpc>
              <a:buClrTx/>
              <a:buFont typeface="+mj-lt"/>
              <a:buAutoNum type="arabicPeriod"/>
            </a:pPr>
            <a:r>
              <a:rPr lang="zh-CN" altLang="en-US" dirty="0">
                <a:sym typeface="微软雅黑" panose="020B0503020204020204" pitchFamily="34" charset="-122"/>
              </a:rPr>
              <a:t>物料平衡</a:t>
            </a:r>
          </a:p>
          <a:p>
            <a:pPr marL="457200" indent="-457200">
              <a:lnSpc>
                <a:spcPct val="125000"/>
              </a:lnSpc>
              <a:buClrTx/>
              <a:buFont typeface="+mj-lt"/>
              <a:buAutoNum type="arabicPeriod"/>
            </a:pPr>
            <a:r>
              <a:rPr lang="zh-CN" altLang="en-US" dirty="0">
                <a:sym typeface="微软雅黑" panose="020B0503020204020204" pitchFamily="34" charset="-122"/>
              </a:rPr>
              <a:t>消耗量</a:t>
            </a:r>
          </a:p>
          <a:p>
            <a:pPr marL="457200" indent="-457200">
              <a:lnSpc>
                <a:spcPct val="125000"/>
              </a:lnSpc>
              <a:buClrTx/>
              <a:buFont typeface="+mj-lt"/>
              <a:buAutoNum type="arabicPeriod"/>
            </a:pPr>
            <a:r>
              <a:rPr lang="zh-CN" altLang="en-US" dirty="0">
                <a:sym typeface="微软雅黑" panose="020B0503020204020204" pitchFamily="34" charset="-122"/>
              </a:rPr>
              <a:t>界区条件 表</a:t>
            </a:r>
          </a:p>
          <a:p>
            <a:pPr marL="457200" indent="-457200">
              <a:lnSpc>
                <a:spcPct val="125000"/>
              </a:lnSpc>
              <a:buClrTx/>
              <a:buFont typeface="+mj-lt"/>
              <a:buAutoNum type="arabicPeriod"/>
            </a:pPr>
            <a:r>
              <a:rPr lang="zh-CN" altLang="en-US" dirty="0">
                <a:sym typeface="微软雅黑" panose="020B0503020204020204" pitchFamily="34" charset="-122"/>
              </a:rPr>
              <a:t>卫生、安全、环保说明</a:t>
            </a:r>
          </a:p>
          <a:p>
            <a:pPr marL="457200" indent="-457200">
              <a:lnSpc>
                <a:spcPct val="125000"/>
              </a:lnSpc>
              <a:buClrTx/>
              <a:buFont typeface="+mj-lt"/>
              <a:buAutoNum type="arabicPeriod"/>
            </a:pPr>
            <a:r>
              <a:rPr lang="zh-CN" altLang="en-US" dirty="0">
                <a:sym typeface="微软雅黑" panose="020B0503020204020204" pitchFamily="34" charset="-122"/>
              </a:rPr>
              <a:t>分析化验说明</a:t>
            </a:r>
          </a:p>
          <a:p>
            <a:pPr marL="457200" indent="-457200">
              <a:lnSpc>
                <a:spcPct val="125000"/>
              </a:lnSpc>
              <a:buClrTx/>
              <a:buFont typeface="+mj-lt"/>
              <a:buAutoNum type="arabicPeriod"/>
            </a:pPr>
            <a:r>
              <a:rPr lang="zh-CN" altLang="en-US" dirty="0">
                <a:sym typeface="微软雅黑" panose="020B0503020204020204" pitchFamily="34" charset="-122"/>
              </a:rPr>
              <a:t>工艺管道及仪表流程图（</a:t>
            </a:r>
            <a:r>
              <a:rPr lang="en-US" altLang="zh-CN" dirty="0">
                <a:sym typeface="微软雅黑" panose="020B0503020204020204" pitchFamily="34" charset="-122"/>
              </a:rPr>
              <a:t>PID</a:t>
            </a:r>
            <a:r>
              <a:rPr lang="zh-CN" altLang="en-US" dirty="0">
                <a:sym typeface="微软雅黑" panose="020B0503020204020204" pitchFamily="34" charset="-122"/>
              </a:rPr>
              <a:t>）</a:t>
            </a:r>
            <a:endParaRPr lang="en-US" altLang="zh-CN" dirty="0">
              <a:sym typeface="微软雅黑" panose="020B0503020204020204" pitchFamily="34" charset="-122"/>
            </a:endParaRPr>
          </a:p>
          <a:p>
            <a:pPr marL="457200" indent="-457200">
              <a:lnSpc>
                <a:spcPct val="125000"/>
              </a:lnSpc>
              <a:buClrTx/>
              <a:buFont typeface="+mj-lt"/>
              <a:buAutoNum type="arabicPeriod"/>
            </a:pPr>
            <a:endParaRPr lang="zh-CN" altLang="en-US" dirty="0">
              <a:sym typeface="微软雅黑" panose="020B0503020204020204" pitchFamily="34" charset="-122"/>
            </a:endParaRPr>
          </a:p>
        </p:txBody>
      </p:sp>
      <p:sp>
        <p:nvSpPr>
          <p:cNvPr id="5" name="文本框 4">
            <a:extLst>
              <a:ext uri="{FF2B5EF4-FFF2-40B4-BE49-F238E27FC236}">
                <a16:creationId xmlns:a16="http://schemas.microsoft.com/office/drawing/2014/main" id="{660F014E-375F-41BF-8655-51ACFD46D4BC}"/>
              </a:ext>
            </a:extLst>
          </p:cNvPr>
          <p:cNvSpPr txBox="1"/>
          <p:nvPr/>
        </p:nvSpPr>
        <p:spPr>
          <a:xfrm>
            <a:off x="4608513" y="1700808"/>
            <a:ext cx="4401923" cy="3519681"/>
          </a:xfrm>
          <a:prstGeom prst="rect">
            <a:avLst/>
          </a:prstGeom>
          <a:noFill/>
          <a:ln>
            <a:noFill/>
          </a:ln>
        </p:spPr>
        <p:txBody>
          <a:bodyPr wrap="square">
            <a:spAutoFit/>
          </a:bodyPr>
          <a:lstStyle>
            <a:defPPr>
              <a:defRPr lang="zh-CN"/>
            </a:defPPr>
            <a:lvl1pPr marL="457200" marR="0" indent="-457200" algn="just" defTabSz="914400" eaLnBrk="1" latinLnBrk="0" hangingPunct="1">
              <a:lnSpc>
                <a:spcPct val="125000"/>
              </a:lnSpc>
              <a:buClrTx/>
              <a:buSzTx/>
              <a:buFont typeface="+mj-lt"/>
              <a:buAutoNum type="arabicPeriod"/>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a:buFont typeface="+mj-lt"/>
              <a:buAutoNum type="arabicPeriod" startAt="9"/>
            </a:pPr>
            <a:r>
              <a:rPr lang="zh-CN" altLang="en-US" dirty="0">
                <a:sym typeface="微软雅黑" panose="020B0503020204020204" pitchFamily="34" charset="-122"/>
              </a:rPr>
              <a:t>建议的设备布置图及说明</a:t>
            </a:r>
          </a:p>
          <a:p>
            <a:pPr>
              <a:buAutoNum type="arabicPeriod" startAt="9"/>
            </a:pPr>
            <a:r>
              <a:rPr lang="zh-CN" altLang="en-US" dirty="0">
                <a:sym typeface="微软雅黑" panose="020B0503020204020204" pitchFamily="34" charset="-122"/>
              </a:rPr>
              <a:t>工艺设备表</a:t>
            </a:r>
          </a:p>
          <a:p>
            <a:pPr>
              <a:buAutoNum type="arabicPeriod" startAt="9"/>
            </a:pPr>
            <a:r>
              <a:rPr lang="zh-CN" altLang="en-US" dirty="0">
                <a:sym typeface="微软雅黑" panose="020B0503020204020204" pitchFamily="34" charset="-122"/>
              </a:rPr>
              <a:t>工艺设备</a:t>
            </a:r>
          </a:p>
          <a:p>
            <a:pPr>
              <a:buAutoNum type="arabicPeriod" startAt="9"/>
            </a:pPr>
            <a:r>
              <a:rPr lang="zh-CN" altLang="en-US" dirty="0">
                <a:sym typeface="微软雅黑" panose="020B0503020204020204" pitchFamily="34" charset="-122"/>
              </a:rPr>
              <a:t>自控仪表</a:t>
            </a:r>
          </a:p>
          <a:p>
            <a:pPr>
              <a:buAutoNum type="arabicPeriod" startAt="9"/>
            </a:pPr>
            <a:r>
              <a:rPr lang="zh-CN" altLang="en-US" dirty="0">
                <a:sym typeface="微软雅黑" panose="020B0503020204020204" pitchFamily="34" charset="-122"/>
              </a:rPr>
              <a:t>特殊管道</a:t>
            </a:r>
          </a:p>
          <a:p>
            <a:pPr>
              <a:buAutoNum type="arabicPeriod" startAt="9"/>
            </a:pPr>
            <a:r>
              <a:rPr lang="zh-CN" altLang="en-US" dirty="0">
                <a:sym typeface="微软雅黑" panose="020B0503020204020204" pitchFamily="34" charset="-122"/>
              </a:rPr>
              <a:t>主要安全泄放设施数据表</a:t>
            </a:r>
          </a:p>
          <a:p>
            <a:pPr>
              <a:buAutoNum type="arabicPeriod" startAt="9"/>
            </a:pPr>
            <a:r>
              <a:rPr lang="zh-CN" altLang="en-US" dirty="0">
                <a:sym typeface="微软雅黑" panose="020B0503020204020204" pitchFamily="34" charset="-122"/>
              </a:rPr>
              <a:t>有关专利文件目录</a:t>
            </a:r>
          </a:p>
          <a:p>
            <a:pPr>
              <a:buFont typeface="Wingdings" panose="05000000000000000000" pitchFamily="2" charset="2"/>
              <a:buChar char="l"/>
            </a:pPr>
            <a:r>
              <a:rPr lang="en-US" altLang="zh-CN" dirty="0">
                <a:sym typeface="微软雅黑" panose="020B0503020204020204" pitchFamily="34" charset="-122"/>
              </a:rPr>
              <a:t>    </a:t>
            </a:r>
            <a:r>
              <a:rPr lang="zh-CN" altLang="en-US" dirty="0">
                <a:sym typeface="微软雅黑" panose="020B0503020204020204" pitchFamily="34" charset="-122"/>
              </a:rPr>
              <a:t>——工艺手册</a:t>
            </a:r>
          </a:p>
          <a:p>
            <a:pPr>
              <a:buFont typeface="Wingdings" panose="05000000000000000000" pitchFamily="2" charset="2"/>
              <a:buChar char="l"/>
            </a:pPr>
            <a:r>
              <a:rPr lang="zh-CN" altLang="en-US" dirty="0">
                <a:sym typeface="微软雅黑" panose="020B0503020204020204" pitchFamily="34" charset="-122"/>
              </a:rPr>
              <a:t> </a:t>
            </a:r>
            <a:r>
              <a:rPr lang="en-US" altLang="zh-CN" dirty="0">
                <a:sym typeface="微软雅黑" panose="020B0503020204020204" pitchFamily="34" charset="-122"/>
              </a:rPr>
              <a:t>   </a:t>
            </a:r>
            <a:r>
              <a:rPr lang="zh-CN" altLang="en-US" dirty="0">
                <a:sym typeface="微软雅黑" panose="020B0503020204020204" pitchFamily="34" charset="-122"/>
              </a:rPr>
              <a:t>——分析化验手册</a:t>
            </a:r>
          </a:p>
        </p:txBody>
      </p:sp>
    </p:spTree>
    <p:extLst>
      <p:ext uri="{BB962C8B-B14F-4D97-AF65-F5344CB8AC3E}">
        <p14:creationId xmlns:p14="http://schemas.microsoft.com/office/powerpoint/2010/main" val="29440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E28C3B-6842-428F-AD17-8546D82FE69D}"/>
              </a:ext>
            </a:extLst>
          </p:cNvPr>
          <p:cNvSpPr/>
          <p:nvPr/>
        </p:nvSpPr>
        <p:spPr>
          <a:xfrm>
            <a:off x="92899" y="1703719"/>
            <a:ext cx="8953740" cy="5068035"/>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560BC0A9-003E-4EC2-9235-7F3B4747C9D0}"/>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73A5A9D4-1F75-4A4A-B667-9A04CBCFFD57}"/>
              </a:ext>
            </a:extLst>
          </p:cNvPr>
          <p:cNvSpPr txBox="1"/>
          <p:nvPr/>
        </p:nvSpPr>
        <p:spPr>
          <a:xfrm>
            <a:off x="-12374" y="983640"/>
            <a:ext cx="9022810" cy="645160"/>
          </a:xfrm>
          <a:prstGeom prst="rect">
            <a:avLst/>
          </a:prstGeom>
          <a:noFill/>
        </p:spPr>
        <p:txBody>
          <a:bodyPr wrap="square" rtlCol="0">
            <a:noAutofit/>
          </a:bodyPr>
          <a:lstStyle/>
          <a:p>
            <a:pPr marL="514350" indent="-514350" algn="just">
              <a:lnSpc>
                <a:spcPct val="125000"/>
              </a:lnSpc>
              <a:buFont typeface="+mj-lt"/>
              <a:buAutoNum type="arabicPeriod" startAt="3"/>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装置工艺包设计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51A399C5-2E3D-4D53-BF19-C4519F71B176}"/>
              </a:ext>
            </a:extLst>
          </p:cNvPr>
          <p:cNvSpPr txBox="1"/>
          <p:nvPr/>
        </p:nvSpPr>
        <p:spPr>
          <a:xfrm>
            <a:off x="133564" y="1700227"/>
            <a:ext cx="4474949" cy="3889013"/>
          </a:xfrm>
          <a:prstGeom prst="rect">
            <a:avLst/>
          </a:prstGeom>
          <a:noFill/>
          <a:ln>
            <a:noFill/>
          </a:ln>
        </p:spPr>
        <p:txBody>
          <a:bodyPr wrap="square">
            <a:spAutoFit/>
          </a:bodyPr>
          <a:lstStyle>
            <a:defPPr>
              <a:defRPr lang="zh-CN"/>
            </a:defPPr>
            <a:lvl1pPr marL="0" marR="0" indent="0" algn="just" defTabSz="914400" eaLnBrk="1" latinLnBrk="0" hangingPunct="1">
              <a:lnSpc>
                <a:spcPct val="100000"/>
              </a:lnSpc>
              <a:buClr>
                <a:srgbClr val="FF0000"/>
              </a:buClr>
              <a:buSzTx/>
              <a:buFont typeface="Wingdings" panose="05000000000000000000" pitchFamily="2" charset="2"/>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R="0" algn="l" defTabSz="914400" eaLnBrk="1" latinLnBrk="0" hangingPunct="1">
              <a:lnSpc>
                <a:spcPct val="120000"/>
              </a:lnSpc>
              <a:spcBef>
                <a:spcPct val="20000"/>
              </a:spcBef>
              <a:buClr>
                <a:srgbClr val="FF0000"/>
              </a:buClr>
              <a:buSzTx/>
              <a:defRPr/>
            </a:pPr>
            <a:r>
              <a:rPr lang="en-US" altLang="zh-CN" sz="2000" b="1" kern="0" noProof="0" dirty="0">
                <a:solidFill>
                  <a:srgbClr val="2727FF"/>
                </a:solidFill>
                <a:sym typeface="微软雅黑" panose="020B0503020204020204" pitchFamily="34" charset="-122"/>
              </a:rPr>
              <a:t>1. </a:t>
            </a:r>
            <a:r>
              <a:rPr lang="zh-CN" altLang="en-US" sz="2000" b="1" kern="0" noProof="0" dirty="0">
                <a:solidFill>
                  <a:srgbClr val="2727FF"/>
                </a:solidFill>
                <a:sym typeface="微软雅黑" panose="020B0503020204020204" pitchFamily="34" charset="-122"/>
              </a:rPr>
              <a:t>设计基础</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概况</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装置规模及组成</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原料、产品、中间产品、副产品的规格</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催化剂、化学品规格</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公用物料和能量规格</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性能指标</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软件及其版本说明</a:t>
            </a:r>
          </a:p>
          <a:p>
            <a:pPr marL="1028700" marR="0" indent="-514350" defTabSz="914400" eaLnBrk="1" latinLnBrk="0" hangingPunct="1">
              <a:lnSpc>
                <a:spcPct val="125000"/>
              </a:lnSpc>
              <a:spcBef>
                <a:spcPts val="0"/>
              </a:spcBef>
              <a:buClr>
                <a:srgbClr val="000000"/>
              </a:buClr>
              <a:buSzPct val="100000"/>
              <a:buFont typeface="+mj-lt"/>
              <a:buAutoNum type="romanUcPeriod"/>
              <a:defRPr/>
            </a:pPr>
            <a:r>
              <a:rPr lang="zh-CN" altLang="en-US" sz="2000" b="1" dirty="0">
                <a:sym typeface="微软雅黑" panose="020B0503020204020204" pitchFamily="34" charset="-122"/>
              </a:rPr>
              <a:t>建议采用的标准规范</a:t>
            </a:r>
            <a:endParaRPr lang="zh-CN" altLang="en-US" dirty="0">
              <a:sym typeface="微软雅黑" panose="020B0503020204020204" pitchFamily="34" charset="-122"/>
            </a:endParaRPr>
          </a:p>
        </p:txBody>
      </p:sp>
      <p:sp>
        <p:nvSpPr>
          <p:cNvPr id="5" name="文本框 4">
            <a:extLst>
              <a:ext uri="{FF2B5EF4-FFF2-40B4-BE49-F238E27FC236}">
                <a16:creationId xmlns:a16="http://schemas.microsoft.com/office/drawing/2014/main" id="{8CE7B1EA-8BD7-4D83-BDA4-12AF3CE1E67D}"/>
              </a:ext>
            </a:extLst>
          </p:cNvPr>
          <p:cNvSpPr txBox="1"/>
          <p:nvPr/>
        </p:nvSpPr>
        <p:spPr>
          <a:xfrm>
            <a:off x="4608513" y="1700227"/>
            <a:ext cx="4401923" cy="3877472"/>
          </a:xfrm>
          <a:prstGeom prst="rect">
            <a:avLst/>
          </a:prstGeom>
          <a:noFill/>
          <a:ln>
            <a:noFill/>
          </a:ln>
        </p:spPr>
        <p:txBody>
          <a:bodyPr wrap="square">
            <a:spAutoFit/>
          </a:bodyPr>
          <a:lstStyle>
            <a:defPPr>
              <a:defRPr lang="zh-CN"/>
            </a:defPPr>
            <a:lvl1pPr marL="457200" marR="0" indent="-457200" algn="just" defTabSz="914400" eaLnBrk="1" latinLnBrk="0" hangingPunct="1">
              <a:lnSpc>
                <a:spcPct val="125000"/>
              </a:lnSpc>
              <a:buClrTx/>
              <a:buSzTx/>
              <a:buFont typeface="+mj-lt"/>
              <a:buAutoNum type="arabicPeriod"/>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0" marR="0" indent="0" defTabSz="914400" eaLnBrk="1" hangingPunct="1">
              <a:lnSpc>
                <a:spcPct val="120000"/>
              </a:lnSpc>
              <a:spcBef>
                <a:spcPct val="20000"/>
              </a:spcBef>
              <a:buClr>
                <a:srgbClr val="FF0000"/>
              </a:buClr>
              <a:buSzTx/>
              <a:buNone/>
              <a:defRPr/>
            </a:pPr>
            <a:r>
              <a:rPr lang="en-US" altLang="zh-CN" sz="2000" b="1" kern="0" noProof="0" dirty="0">
                <a:solidFill>
                  <a:srgbClr val="2727FF"/>
                </a:solidFill>
                <a:sym typeface="微软雅黑" panose="020B0503020204020204" pitchFamily="34" charset="-122"/>
              </a:rPr>
              <a:t>2. </a:t>
            </a:r>
            <a:r>
              <a:rPr lang="zh-CN" altLang="en-US" sz="2000" b="1" kern="0" noProof="0" dirty="0">
                <a:solidFill>
                  <a:srgbClr val="2727FF"/>
                </a:solidFill>
                <a:sym typeface="微软雅黑" panose="020B0503020204020204" pitchFamily="34" charset="-122"/>
              </a:rPr>
              <a:t>工艺说明</a:t>
            </a:r>
            <a:endParaRPr kumimoji="1" lang="en-US" altLang="zh-CN" sz="2000" b="1" kern="0" cap="none" spc="0" normalizeH="0" baseline="0" noProof="0" dirty="0">
              <a:solidFill>
                <a:srgbClr val="2727FF"/>
              </a:solidFill>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工艺原理及特点</a:t>
            </a:r>
            <a:endParaRPr kumimoji="1" lang="zh-CN" altLang="en-US" sz="2000" b="1" i="0" u="none" strike="noStrike" cap="none" spc="0" normalizeH="0" baseline="0" dirty="0">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主要工艺操作条件 </a:t>
            </a:r>
            <a:endParaRPr lang="zh-CN" altLang="en-US" sz="2000" b="1" i="0" u="none" strike="noStrike" cap="none" spc="0" normalizeH="0" baseline="0" dirty="0">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工艺流程说明</a:t>
            </a:r>
            <a:endParaRPr kumimoji="1" lang="zh-CN" altLang="en-US" sz="2000" b="1" i="0" u="none" strike="noStrike" cap="none" spc="0" normalizeH="0" baseline="0" dirty="0">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工艺流程图（PFD）</a:t>
            </a:r>
            <a:endParaRPr lang="zh-CN" altLang="en-US" sz="2000" b="1" i="0" u="none" strike="noStrike" cap="none" spc="0" normalizeH="0" baseline="0" dirty="0">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物流数据表</a:t>
            </a:r>
            <a:endParaRPr kumimoji="1" lang="zh-CN" altLang="en-US" sz="2000" b="1" i="0" u="none" strike="noStrike" cap="none" spc="0" normalizeH="0" baseline="0" dirty="0">
              <a:sym typeface="微软雅黑" panose="020B0503020204020204" pitchFamily="34" charset="-122"/>
            </a:endParaRPr>
          </a:p>
          <a:p>
            <a:pPr marL="0" marR="0" indent="0" algn="l" defTabSz="914400" eaLnBrk="1" hangingPunct="1">
              <a:lnSpc>
                <a:spcPct val="120000"/>
              </a:lnSpc>
              <a:spcBef>
                <a:spcPct val="20000"/>
              </a:spcBef>
              <a:buClr>
                <a:srgbClr val="FF0000"/>
              </a:buClr>
              <a:buSzTx/>
              <a:buNone/>
              <a:defRPr/>
            </a:pPr>
            <a:r>
              <a:rPr lang="en-US" altLang="zh-CN" sz="2000" b="1" kern="0" noProof="0" dirty="0">
                <a:solidFill>
                  <a:srgbClr val="2727FF"/>
                </a:solidFill>
                <a:sym typeface="微软雅黑" panose="020B0503020204020204" pitchFamily="34" charset="-122"/>
              </a:rPr>
              <a:t>3. </a:t>
            </a:r>
            <a:r>
              <a:rPr lang="zh-CN" altLang="en-US" sz="2000" b="1" kern="0" noProof="0" dirty="0">
                <a:solidFill>
                  <a:srgbClr val="2727FF"/>
                </a:solidFill>
                <a:sym typeface="微软雅黑" panose="020B0503020204020204" pitchFamily="34" charset="-122"/>
              </a:rPr>
              <a:t>物料平衡</a:t>
            </a:r>
            <a:endParaRPr lang="zh-CN" altLang="en-US" sz="2000" b="1" kern="0" cap="none" spc="0" normalizeH="0" baseline="0" noProof="0" dirty="0">
              <a:solidFill>
                <a:srgbClr val="2727FF"/>
              </a:solidFill>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工艺总物料平衡</a:t>
            </a:r>
            <a:endParaRPr lang="zh-CN" altLang="en-US" sz="2000" b="1" i="0" u="none" strike="noStrike" cap="none" spc="0" normalizeH="0" baseline="0" dirty="0">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lang="zh-CN" altLang="en-US" sz="2000" b="1" dirty="0">
                <a:sym typeface="微软雅黑" panose="020B0503020204020204" pitchFamily="34" charset="-122"/>
              </a:rPr>
              <a:t>公用物料平衡图</a:t>
            </a:r>
            <a:endParaRPr lang="zh-CN" altLang="en-US" sz="2000" b="1" i="0" u="none" strike="noStrike" cap="none" spc="0" normalizeH="0" baseline="0" dirty="0">
              <a:sym typeface="微软雅黑" panose="020B0503020204020204" pitchFamily="34" charset="-122"/>
            </a:endParaRPr>
          </a:p>
        </p:txBody>
      </p:sp>
    </p:spTree>
    <p:extLst>
      <p:ext uri="{BB962C8B-B14F-4D97-AF65-F5344CB8AC3E}">
        <p14:creationId xmlns:p14="http://schemas.microsoft.com/office/powerpoint/2010/main" val="1734928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5B1B62B-673A-4087-9555-27CC761A38EA}"/>
              </a:ext>
            </a:extLst>
          </p:cNvPr>
          <p:cNvSpPr/>
          <p:nvPr/>
        </p:nvSpPr>
        <p:spPr>
          <a:xfrm>
            <a:off x="92899" y="1703721"/>
            <a:ext cx="8953740" cy="5068034"/>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9219377B-5554-4A86-8CDC-3E6735FCF8B9}"/>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D7BC6B07-F9E6-478B-A4B0-E35D302F181C}"/>
              </a:ext>
            </a:extLst>
          </p:cNvPr>
          <p:cNvSpPr txBox="1"/>
          <p:nvPr/>
        </p:nvSpPr>
        <p:spPr>
          <a:xfrm>
            <a:off x="-12374" y="983640"/>
            <a:ext cx="9022810" cy="645160"/>
          </a:xfrm>
          <a:prstGeom prst="rect">
            <a:avLst/>
          </a:prstGeom>
          <a:noFill/>
        </p:spPr>
        <p:txBody>
          <a:bodyPr wrap="square" rtlCol="0">
            <a:noAutofit/>
          </a:bodyPr>
          <a:lstStyle/>
          <a:p>
            <a:pPr marL="514350" indent="-514350" algn="just">
              <a:lnSpc>
                <a:spcPct val="125000"/>
              </a:lnSpc>
              <a:buFont typeface="+mj-lt"/>
              <a:buAutoNum type="arabicPeriod" startAt="3"/>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装置工艺包设计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6B6C74F3-E9E7-41D9-8860-64600A486C41}"/>
              </a:ext>
            </a:extLst>
          </p:cNvPr>
          <p:cNvSpPr txBox="1"/>
          <p:nvPr/>
        </p:nvSpPr>
        <p:spPr>
          <a:xfrm>
            <a:off x="133564" y="1700808"/>
            <a:ext cx="5230524" cy="4009880"/>
          </a:xfrm>
          <a:prstGeom prst="rect">
            <a:avLst/>
          </a:prstGeom>
          <a:noFill/>
          <a:ln>
            <a:noFill/>
          </a:ln>
        </p:spPr>
        <p:txBody>
          <a:bodyPr wrap="square">
            <a:spAutoFit/>
          </a:bodyPr>
          <a:lstStyle>
            <a:defPPr>
              <a:defRPr lang="zh-CN"/>
            </a:defPPr>
            <a:lvl1pPr marL="0" marR="0" indent="0" algn="just" defTabSz="914400" eaLnBrk="1" latinLnBrk="0" hangingPunct="1">
              <a:lnSpc>
                <a:spcPct val="100000"/>
              </a:lnSpc>
              <a:buClr>
                <a:srgbClr val="FF0000"/>
              </a:buClr>
              <a:buSzTx/>
              <a:buFont typeface="Wingdings" panose="05000000000000000000" pitchFamily="2" charset="2"/>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R="0" defTabSz="914400" eaLnBrk="1" hangingPunct="1">
              <a:lnSpc>
                <a:spcPct val="120000"/>
              </a:lnSpc>
              <a:spcBef>
                <a:spcPct val="20000"/>
              </a:spcBef>
              <a:buClr>
                <a:srgbClr val="FF0000"/>
              </a:buClr>
              <a:buSzTx/>
              <a:defRPr/>
            </a:pPr>
            <a:r>
              <a:rPr lang="en-US" altLang="zh-CN" sz="2000" b="1" kern="0" noProof="0" dirty="0">
                <a:solidFill>
                  <a:srgbClr val="2727FF"/>
                </a:solidFill>
                <a:sym typeface="微软雅黑" panose="020B0503020204020204" pitchFamily="34" charset="-122"/>
              </a:rPr>
              <a:t>4. </a:t>
            </a:r>
            <a:r>
              <a:rPr lang="zh-CN" altLang="en-US" sz="2000" b="1" kern="0" noProof="0" dirty="0">
                <a:solidFill>
                  <a:srgbClr val="2727FF"/>
                </a:solidFill>
                <a:sym typeface="微软雅黑" panose="020B0503020204020204" pitchFamily="34" charset="-122"/>
              </a:rPr>
              <a:t>消耗量</a:t>
            </a:r>
            <a:endParaRPr kumimoji="1" lang="en-US" altLang="zh-CN" sz="2000" b="1" kern="0" cap="none" spc="0" normalizeH="0" baseline="0" noProof="0" dirty="0">
              <a:solidFill>
                <a:srgbClr val="2727FF"/>
              </a:solidFill>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原料消耗量</a:t>
            </a:r>
            <a:endParaRPr kumimoji="0" lang="en-US" altLang="zh-CN" b="1" i="0" u="none" strike="noStrike" kern="0" cap="none" spc="0" normalizeH="0" baseline="0" noProof="0" dirty="0">
              <a:ln>
                <a:noFill/>
              </a:ln>
              <a:effectLst/>
              <a:uLnTx/>
              <a:uFillTx/>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催化剂、化学品消耗量</a:t>
            </a:r>
            <a:endParaRPr kumimoji="0" lang="en-US" altLang="zh-CN" b="1" i="0" u="none" strike="noStrike" kern="0" cap="none" spc="0" normalizeH="0" baseline="0" noProof="0" dirty="0">
              <a:ln>
                <a:noFill/>
              </a:ln>
              <a:effectLst/>
              <a:uLnTx/>
              <a:uFillTx/>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公用 物料及能量消耗量</a:t>
            </a:r>
            <a:endParaRPr kumimoji="0" lang="en-US" altLang="zh-CN" b="1" i="0" u="none" strike="noStrike" kern="0" cap="none" spc="0" normalizeH="0" baseline="0" noProof="0" dirty="0">
              <a:ln>
                <a:noFill/>
              </a:ln>
              <a:effectLst/>
              <a:uLnTx/>
              <a:uFillTx/>
              <a:sym typeface="微软雅黑" panose="020B0503020204020204" pitchFamily="34" charset="-122"/>
            </a:endParaRPr>
          </a:p>
          <a:p>
            <a:pPr marR="0" defTabSz="914400" eaLnBrk="1" hangingPunct="1">
              <a:lnSpc>
                <a:spcPct val="120000"/>
              </a:lnSpc>
              <a:spcBef>
                <a:spcPct val="20000"/>
              </a:spcBef>
              <a:buClr>
                <a:srgbClr val="FF0000"/>
              </a:buClr>
              <a:buSzTx/>
              <a:defRPr/>
            </a:pPr>
            <a:r>
              <a:rPr kumimoji="0" lang="en-US" altLang="zh-CN" sz="2000" b="1" kern="0" noProof="0" dirty="0">
                <a:solidFill>
                  <a:srgbClr val="2727FF"/>
                </a:solidFill>
                <a:sym typeface="微软雅黑" panose="020B0503020204020204" pitchFamily="34" charset="-122"/>
              </a:rPr>
              <a:t>5. </a:t>
            </a:r>
            <a:r>
              <a:rPr kumimoji="0" lang="zh-CN" altLang="en-US" sz="2000" b="1" kern="0" noProof="0" dirty="0">
                <a:solidFill>
                  <a:srgbClr val="2727FF"/>
                </a:solidFill>
                <a:sym typeface="微软雅黑" panose="020B0503020204020204" pitchFamily="34" charset="-122"/>
              </a:rPr>
              <a:t>界区条件表</a:t>
            </a:r>
            <a:endParaRPr kumimoji="0" lang="en-US" altLang="zh-CN" sz="2000" b="1" kern="0" cap="none" spc="0" normalizeH="0" baseline="0" noProof="0" dirty="0">
              <a:solidFill>
                <a:srgbClr val="2727FF"/>
              </a:solidFill>
              <a:sym typeface="微软雅黑" panose="020B0503020204020204" pitchFamily="34" charset="-122"/>
            </a:endParaRPr>
          </a:p>
          <a:p>
            <a:pPr marR="0" defTabSz="914400" eaLnBrk="1" hangingPunct="1">
              <a:lnSpc>
                <a:spcPct val="120000"/>
              </a:lnSpc>
              <a:spcBef>
                <a:spcPct val="20000"/>
              </a:spcBef>
              <a:buClr>
                <a:srgbClr val="FF0000"/>
              </a:buClr>
              <a:buSzTx/>
              <a:defRPr/>
            </a:pPr>
            <a:r>
              <a:rPr kumimoji="0" lang="en-US" altLang="zh-CN" sz="2000" b="1" kern="0" noProof="0" dirty="0">
                <a:solidFill>
                  <a:srgbClr val="2727FF"/>
                </a:solidFill>
                <a:sym typeface="微软雅黑" panose="020B0503020204020204" pitchFamily="34" charset="-122"/>
              </a:rPr>
              <a:t>6. </a:t>
            </a:r>
            <a:r>
              <a:rPr kumimoji="0" lang="zh-CN" altLang="en-US" sz="2000" b="1" kern="0" noProof="0" dirty="0">
                <a:solidFill>
                  <a:srgbClr val="2727FF"/>
                </a:solidFill>
                <a:sym typeface="微软雅黑" panose="020B0503020204020204" pitchFamily="34" charset="-122"/>
              </a:rPr>
              <a:t>卫生、安全、环保说明</a:t>
            </a:r>
            <a:endParaRPr kumimoji="0" lang="en-US" altLang="zh-CN" sz="2000" b="1" kern="0" cap="none" spc="0" normalizeH="0" baseline="0" noProof="0" dirty="0">
              <a:solidFill>
                <a:srgbClr val="2727FF"/>
              </a:solidFill>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装置中危险物料性质及特殊的储运要求</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主要卫生、安全、环保要点说明</a:t>
            </a:r>
            <a:endParaRPr kumimoji="0" lang="en-US" altLang="zh-CN" b="1" kern="0" noProof="0" dirty="0">
              <a:ln>
                <a:noFill/>
              </a:ln>
              <a:effectLst/>
              <a:uLnTx/>
              <a:uFillTx/>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startAt="3"/>
              <a:defRPr/>
            </a:pPr>
            <a:r>
              <a:rPr kumimoji="0" lang="zh-CN" altLang="en-US" b="1" kern="0" noProof="0" dirty="0">
                <a:ln>
                  <a:noFill/>
                </a:ln>
                <a:effectLst/>
                <a:uLnTx/>
                <a:uFillTx/>
                <a:sym typeface="微软雅黑" panose="020B0503020204020204" pitchFamily="34" charset="-122"/>
              </a:rPr>
              <a:t>安全泄放系统说明</a:t>
            </a:r>
            <a:endParaRPr kumimoji="0" lang="en-US" altLang="zh-CN" b="1" i="0" u="none" strike="noStrike" kern="0" cap="none" spc="0" normalizeH="0" baseline="0" noProof="0" dirty="0">
              <a:ln>
                <a:noFill/>
              </a:ln>
              <a:effectLst/>
              <a:uLnTx/>
              <a:uFillTx/>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startAt="3"/>
              <a:defRPr/>
            </a:pPr>
            <a:r>
              <a:rPr kumimoji="0" lang="zh-CN" altLang="en-US" b="1" kern="0" noProof="0" dirty="0">
                <a:ln>
                  <a:noFill/>
                </a:ln>
                <a:effectLst/>
                <a:uLnTx/>
                <a:uFillTx/>
                <a:sym typeface="微软雅黑" panose="020B0503020204020204" pitchFamily="34" charset="-122"/>
              </a:rPr>
              <a:t>三废排放说明</a:t>
            </a:r>
            <a:endParaRPr lang="zh-CN" altLang="en-US" b="1" dirty="0">
              <a:sym typeface="微软雅黑" panose="020B0503020204020204" pitchFamily="34" charset="-122"/>
            </a:endParaRPr>
          </a:p>
        </p:txBody>
      </p:sp>
      <p:sp>
        <p:nvSpPr>
          <p:cNvPr id="5" name="文本框 4">
            <a:extLst>
              <a:ext uri="{FF2B5EF4-FFF2-40B4-BE49-F238E27FC236}">
                <a16:creationId xmlns:a16="http://schemas.microsoft.com/office/drawing/2014/main" id="{7A350F8F-BF0F-4101-8802-49E11FE591BC}"/>
              </a:ext>
            </a:extLst>
          </p:cNvPr>
          <p:cNvSpPr txBox="1"/>
          <p:nvPr/>
        </p:nvSpPr>
        <p:spPr>
          <a:xfrm>
            <a:off x="5364088" y="1700808"/>
            <a:ext cx="3646348" cy="2932662"/>
          </a:xfrm>
          <a:prstGeom prst="rect">
            <a:avLst/>
          </a:prstGeom>
          <a:noFill/>
          <a:ln>
            <a:noFill/>
          </a:ln>
        </p:spPr>
        <p:txBody>
          <a:bodyPr wrap="square">
            <a:spAutoFit/>
          </a:bodyPr>
          <a:lstStyle>
            <a:defPPr>
              <a:defRPr lang="zh-CN"/>
            </a:defPPr>
            <a:lvl1pPr marL="457200" marR="0" indent="-457200" algn="just" defTabSz="914400" eaLnBrk="1" latinLnBrk="0" hangingPunct="1">
              <a:lnSpc>
                <a:spcPct val="125000"/>
              </a:lnSpc>
              <a:buClrTx/>
              <a:buSzTx/>
              <a:buFont typeface="+mj-lt"/>
              <a:buAutoNum type="arabicPeriod"/>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0" marR="0" lvl="1" indent="0" algn="l" defTabSz="914400" rtl="0" eaLnBrk="1" fontAlgn="base" latinLnBrk="0" hangingPunct="1">
              <a:lnSpc>
                <a:spcPct val="120000"/>
              </a:lnSpc>
              <a:spcBef>
                <a:spcPct val="20000"/>
              </a:spcBef>
              <a:spcAft>
                <a:spcPct val="0"/>
              </a:spcAft>
              <a:buClr>
                <a:srgbClr val="FF0000"/>
              </a:buClr>
              <a:buSzTx/>
              <a:defRPr/>
            </a:pPr>
            <a:r>
              <a:rPr kumimoji="0" lang="en-US" altLang="zh-CN" sz="2000" b="1" kern="0" noProof="0" dirty="0">
                <a:ln>
                  <a:noFill/>
                </a:ln>
                <a:solidFill>
                  <a:srgbClr val="2727FF"/>
                </a:solidFill>
                <a:effectLst/>
                <a:uLnTx/>
                <a:uFillTx/>
                <a:sym typeface="微软雅黑" panose="020B0503020204020204" pitchFamily="34" charset="-122"/>
              </a:rPr>
              <a:t>7. </a:t>
            </a:r>
            <a:r>
              <a:rPr kumimoji="0" lang="zh-CN" altLang="en-US" sz="2000" b="1" kern="0" noProof="0" dirty="0">
                <a:ln>
                  <a:noFill/>
                </a:ln>
                <a:solidFill>
                  <a:srgbClr val="2727FF"/>
                </a:solidFill>
                <a:effectLst/>
                <a:uLnTx/>
                <a:uFillTx/>
                <a:sym typeface="微软雅黑" panose="020B0503020204020204" pitchFamily="34" charset="-122"/>
              </a:rPr>
              <a:t>分析化验项目表</a:t>
            </a:r>
            <a:endParaRPr kumimoji="0" lang="en-US" altLang="zh-CN" sz="2000" b="1" i="0" u="none" strike="noStrike" kern="0" cap="none" spc="0" normalizeH="0" baseline="0" noProof="0" dirty="0">
              <a:ln>
                <a:noFill/>
              </a:ln>
              <a:solidFill>
                <a:srgbClr val="2727FF"/>
              </a:solidFill>
              <a:effectLst/>
              <a:uLnTx/>
              <a:uFillTx/>
              <a:sym typeface="微软雅黑" panose="020B0503020204020204" pitchFamily="34" charset="-122"/>
            </a:endParaRPr>
          </a:p>
          <a:p>
            <a:pPr marL="0" marR="0" lvl="1" indent="0" algn="l" defTabSz="914400" rtl="0" eaLnBrk="1" fontAlgn="base" latinLnBrk="0" hangingPunct="1">
              <a:lnSpc>
                <a:spcPct val="120000"/>
              </a:lnSpc>
              <a:spcBef>
                <a:spcPct val="20000"/>
              </a:spcBef>
              <a:spcAft>
                <a:spcPct val="0"/>
              </a:spcAft>
              <a:buClr>
                <a:srgbClr val="FF0000"/>
              </a:buClr>
              <a:buSzTx/>
              <a:defRPr/>
            </a:pPr>
            <a:r>
              <a:rPr kumimoji="0" lang="en-US" altLang="zh-CN" sz="2000" b="1" kern="0" noProof="0" dirty="0">
                <a:ln>
                  <a:noFill/>
                </a:ln>
                <a:solidFill>
                  <a:srgbClr val="2727FF"/>
                </a:solidFill>
                <a:effectLst/>
                <a:uLnTx/>
                <a:uFillTx/>
                <a:sym typeface="微软雅黑" panose="020B0503020204020204" pitchFamily="34" charset="-122"/>
              </a:rPr>
              <a:t>8. </a:t>
            </a:r>
            <a:r>
              <a:rPr kumimoji="0" lang="zh-CN" altLang="en-US" sz="2000" b="1" kern="0" noProof="0" dirty="0">
                <a:ln>
                  <a:noFill/>
                </a:ln>
                <a:solidFill>
                  <a:srgbClr val="2727FF"/>
                </a:solidFill>
                <a:effectLst/>
                <a:uLnTx/>
                <a:uFillTx/>
                <a:sym typeface="微软雅黑" panose="020B0503020204020204" pitchFamily="34" charset="-122"/>
              </a:rPr>
              <a:t>工艺管道及仪表流程图</a:t>
            </a:r>
            <a:r>
              <a:rPr kumimoji="0" lang="en-US" altLang="zh-CN" sz="2000" b="1" kern="0" noProof="0" dirty="0">
                <a:ln>
                  <a:noFill/>
                </a:ln>
                <a:solidFill>
                  <a:srgbClr val="2727FF"/>
                </a:solidFill>
                <a:effectLst/>
                <a:uLnTx/>
                <a:uFillTx/>
                <a:sym typeface="微软雅黑" panose="020B0503020204020204" pitchFamily="34" charset="-122"/>
              </a:rPr>
              <a:t>PID</a:t>
            </a:r>
            <a:endParaRPr kumimoji="0" lang="en-US" altLang="zh-CN" sz="2000" b="1" i="0" u="none" strike="noStrike" kern="0" cap="none" spc="0" normalizeH="0" baseline="0" noProof="0" dirty="0">
              <a:ln>
                <a:noFill/>
              </a:ln>
              <a:solidFill>
                <a:srgbClr val="2727FF"/>
              </a:solidFill>
              <a:effectLst/>
              <a:uLnTx/>
              <a:uFillTx/>
              <a:sym typeface="微软雅黑" panose="020B0503020204020204" pitchFamily="34" charset="-122"/>
            </a:endParaRPr>
          </a:p>
          <a:p>
            <a:pPr marL="0" marR="0" lvl="1" indent="0" algn="l" defTabSz="914400" rtl="0" eaLnBrk="1" fontAlgn="base" latinLnBrk="0" hangingPunct="1">
              <a:lnSpc>
                <a:spcPct val="120000"/>
              </a:lnSpc>
              <a:spcBef>
                <a:spcPct val="20000"/>
              </a:spcBef>
              <a:spcAft>
                <a:spcPct val="0"/>
              </a:spcAft>
              <a:buClr>
                <a:srgbClr val="FF0000"/>
              </a:buClr>
              <a:buSzTx/>
              <a:defRPr/>
            </a:pPr>
            <a:r>
              <a:rPr kumimoji="0" lang="en-US" altLang="zh-CN" sz="2000" b="1" kern="0" noProof="0" dirty="0">
                <a:ln>
                  <a:noFill/>
                </a:ln>
                <a:solidFill>
                  <a:srgbClr val="2727FF"/>
                </a:solidFill>
                <a:effectLst/>
                <a:uLnTx/>
                <a:uFillTx/>
                <a:sym typeface="微软雅黑" panose="020B0503020204020204" pitchFamily="34" charset="-122"/>
              </a:rPr>
              <a:t>9. </a:t>
            </a:r>
            <a:r>
              <a:rPr kumimoji="0" lang="zh-CN" altLang="en-US" sz="2000" b="1" kern="0" noProof="0" dirty="0">
                <a:ln>
                  <a:noFill/>
                </a:ln>
                <a:solidFill>
                  <a:srgbClr val="2727FF"/>
                </a:solidFill>
                <a:effectLst/>
                <a:uLnTx/>
                <a:uFillTx/>
                <a:sym typeface="微软雅黑" panose="020B0503020204020204" pitchFamily="34" charset="-122"/>
              </a:rPr>
              <a:t>建议的设备布置图及说明</a:t>
            </a:r>
            <a:endParaRPr kumimoji="0" lang="en-US" altLang="zh-CN" sz="2000" b="1" i="0" u="none" strike="noStrike" kern="0" cap="none" spc="0" normalizeH="0" baseline="0" noProof="0" dirty="0">
              <a:ln>
                <a:noFill/>
              </a:ln>
              <a:solidFill>
                <a:srgbClr val="2727FF"/>
              </a:solidFill>
              <a:effectLst/>
              <a:uLnTx/>
              <a:uFillTx/>
              <a:sym typeface="微软雅黑" panose="020B0503020204020204" pitchFamily="34" charset="-122"/>
            </a:endParaRPr>
          </a:p>
          <a:p>
            <a:pPr marL="0" marR="0" lvl="1" indent="0" algn="l" defTabSz="914400" rtl="0" eaLnBrk="1" fontAlgn="base" latinLnBrk="0" hangingPunct="1">
              <a:lnSpc>
                <a:spcPct val="120000"/>
              </a:lnSpc>
              <a:spcBef>
                <a:spcPct val="20000"/>
              </a:spcBef>
              <a:spcAft>
                <a:spcPct val="0"/>
              </a:spcAft>
              <a:buClr>
                <a:srgbClr val="FF0000"/>
              </a:buClr>
              <a:buSzTx/>
              <a:defRPr/>
            </a:pPr>
            <a:r>
              <a:rPr kumimoji="0" lang="en-US" altLang="zh-CN" sz="2000" b="1" kern="0" noProof="0" dirty="0">
                <a:ln>
                  <a:noFill/>
                </a:ln>
                <a:solidFill>
                  <a:srgbClr val="2727FF"/>
                </a:solidFill>
                <a:effectLst/>
                <a:uLnTx/>
                <a:uFillTx/>
                <a:sym typeface="微软雅黑" panose="020B0503020204020204" pitchFamily="34" charset="-122"/>
              </a:rPr>
              <a:t>10. </a:t>
            </a:r>
            <a:r>
              <a:rPr kumimoji="0" lang="zh-CN" altLang="en-US" sz="2000" b="1" kern="0" noProof="0" dirty="0">
                <a:ln>
                  <a:noFill/>
                </a:ln>
                <a:solidFill>
                  <a:srgbClr val="2727FF"/>
                </a:solidFill>
                <a:effectLst/>
                <a:uLnTx/>
                <a:uFillTx/>
                <a:sym typeface="微软雅黑" panose="020B0503020204020204" pitchFamily="34" charset="-122"/>
              </a:rPr>
              <a:t>工艺设备表</a:t>
            </a:r>
            <a:endParaRPr kumimoji="0" lang="en-US" altLang="zh-CN" sz="2000" b="1" i="0" u="none" strike="noStrike" kern="0" cap="none" spc="0" normalizeH="0" baseline="0" noProof="0" dirty="0">
              <a:ln>
                <a:noFill/>
              </a:ln>
              <a:solidFill>
                <a:srgbClr val="2727FF"/>
              </a:solidFill>
              <a:effectLst/>
              <a:uLnTx/>
              <a:uFillTx/>
              <a:sym typeface="微软雅黑" panose="020B0503020204020204" pitchFamily="34" charset="-122"/>
            </a:endParaRPr>
          </a:p>
          <a:p>
            <a:pPr marL="0" marR="0" lvl="1" indent="0" algn="l" defTabSz="914400" rtl="0" eaLnBrk="1" fontAlgn="base" latinLnBrk="0" hangingPunct="1">
              <a:lnSpc>
                <a:spcPct val="120000"/>
              </a:lnSpc>
              <a:spcBef>
                <a:spcPct val="20000"/>
              </a:spcBef>
              <a:spcAft>
                <a:spcPct val="0"/>
              </a:spcAft>
              <a:buClr>
                <a:srgbClr val="FF0000"/>
              </a:buClr>
              <a:buSzTx/>
              <a:defRPr/>
            </a:pPr>
            <a:r>
              <a:rPr kumimoji="0" lang="en-US" altLang="zh-CN" sz="2000" b="1" kern="0" noProof="0" dirty="0">
                <a:ln>
                  <a:noFill/>
                </a:ln>
                <a:solidFill>
                  <a:srgbClr val="2727FF"/>
                </a:solidFill>
                <a:effectLst/>
                <a:uLnTx/>
                <a:uFillTx/>
                <a:sym typeface="微软雅黑" panose="020B0503020204020204" pitchFamily="34" charset="-122"/>
              </a:rPr>
              <a:t>11. </a:t>
            </a:r>
            <a:r>
              <a:rPr kumimoji="0" lang="zh-CN" altLang="en-US" sz="2000" b="1" kern="0" noProof="0" dirty="0">
                <a:ln>
                  <a:noFill/>
                </a:ln>
                <a:solidFill>
                  <a:srgbClr val="2727FF"/>
                </a:solidFill>
                <a:effectLst/>
                <a:uLnTx/>
                <a:uFillTx/>
                <a:sym typeface="微软雅黑" panose="020B0503020204020204" pitchFamily="34" charset="-122"/>
              </a:rPr>
              <a:t>工艺设备</a:t>
            </a:r>
            <a:endParaRPr kumimoji="0" lang="en-US" altLang="zh-CN" sz="2000" b="1" i="0" u="none" strike="noStrike" kern="0" cap="none" spc="0" normalizeH="0" baseline="0" noProof="0" dirty="0">
              <a:ln>
                <a:noFill/>
              </a:ln>
              <a:solidFill>
                <a:srgbClr val="2727FF"/>
              </a:solidFill>
              <a:effectLst/>
              <a:uLnTx/>
              <a:uFillTx/>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工艺设备说明</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工艺设备数据表</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7781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EA223B09-17D8-4892-86DF-8AA188B96FCC}"/>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11" name="Rectangle 2">
            <a:extLst>
              <a:ext uri="{FF2B5EF4-FFF2-40B4-BE49-F238E27FC236}">
                <a16:creationId xmlns:a16="http://schemas.microsoft.com/office/drawing/2014/main" id="{2A2E99E6-2C01-4342-82ED-B2E13AC5B5B2}"/>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12" name="Rectangle 4">
            <a:extLst>
              <a:ext uri="{FF2B5EF4-FFF2-40B4-BE49-F238E27FC236}">
                <a16:creationId xmlns:a16="http://schemas.microsoft.com/office/drawing/2014/main" id="{3EBB2FA6-27F8-4162-A8A1-5C166411EFC3}"/>
              </a:ext>
            </a:extLst>
          </p:cNvPr>
          <p:cNvSpPr/>
          <p:nvPr>
            <p:custDataLst>
              <p:tags r:id="rId3"/>
            </p:custDataLst>
          </p:nvPr>
        </p:nvSpPr>
        <p:spPr>
          <a:xfrm>
            <a:off x="1" y="980728"/>
            <a:ext cx="9036495" cy="2274533"/>
          </a:xfrm>
          <a:prstGeom prst="rect">
            <a:avLst/>
          </a:prstGeom>
          <a:noFill/>
          <a:ln w="12700">
            <a:noFill/>
          </a:ln>
        </p:spPr>
        <p:txBody>
          <a:bodyPr wrap="square">
            <a:spAutoFit/>
          </a:bodyPr>
          <a:lstStyle/>
          <a:p>
            <a:pPr eaLnBrk="1" hangingPunct="1">
              <a:lnSpc>
                <a:spcPct val="125000"/>
              </a:lnSpc>
              <a:spcBef>
                <a:spcPts val="0"/>
              </a:spcBef>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二、根据设计性质分类</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pPr>
            <a:r>
              <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、新技术开发过程的设计</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pPr>
            <a:endParaRPr lang="en-US" altLang="zh-CN"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pPr>
            <a:r>
              <a:rPr lang="zh-CN" altLang="en-US" sz="28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新技术开发过程的设计</a:t>
            </a:r>
            <a:endPar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Group 7">
            <a:extLst>
              <a:ext uri="{FF2B5EF4-FFF2-40B4-BE49-F238E27FC236}">
                <a16:creationId xmlns:a16="http://schemas.microsoft.com/office/drawing/2014/main" id="{3893740D-0AAD-4739-8EBF-A2179315D0C1}"/>
              </a:ext>
            </a:extLst>
          </p:cNvPr>
          <p:cNvGrpSpPr/>
          <p:nvPr/>
        </p:nvGrpSpPr>
        <p:grpSpPr>
          <a:xfrm>
            <a:off x="787238" y="1351280"/>
            <a:ext cx="6774664" cy="2514603"/>
            <a:chOff x="422" y="916"/>
            <a:chExt cx="4130" cy="1584"/>
          </a:xfrm>
        </p:grpSpPr>
        <p:sp>
          <p:nvSpPr>
            <p:cNvPr id="14" name="Rectangle 9">
              <a:extLst>
                <a:ext uri="{FF2B5EF4-FFF2-40B4-BE49-F238E27FC236}">
                  <a16:creationId xmlns:a16="http://schemas.microsoft.com/office/drawing/2014/main" id="{CF5C93AA-99C9-46D3-842B-35355FADDEDB}"/>
                </a:ext>
              </a:extLst>
            </p:cNvPr>
            <p:cNvSpPr/>
            <p:nvPr>
              <p:custDataLst>
                <p:tags r:id="rId31"/>
              </p:custDataLst>
            </p:nvPr>
          </p:nvSpPr>
          <p:spPr>
            <a:xfrm>
              <a:off x="3068" y="916"/>
              <a:ext cx="1484" cy="291"/>
            </a:xfrm>
            <a:prstGeom prst="rect">
              <a:avLst/>
            </a:prstGeom>
            <a:noFill/>
            <a:ln w="12700">
              <a:noFill/>
            </a:ln>
          </p:spPr>
          <p:txBody>
            <a:bodyPr>
              <a:spAutoFit/>
            </a:bodyPr>
            <a:lstStyle/>
            <a:p>
              <a:pPr algn="l" eaLnBrk="1" hangingPunct="1">
                <a:buClrTx/>
                <a:buSzTx/>
                <a:buFontTx/>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10">
              <a:extLst>
                <a:ext uri="{FF2B5EF4-FFF2-40B4-BE49-F238E27FC236}">
                  <a16:creationId xmlns:a16="http://schemas.microsoft.com/office/drawing/2014/main" id="{8A8FDD99-8531-4082-B36C-93E966454BB2}"/>
                </a:ext>
              </a:extLst>
            </p:cNvPr>
            <p:cNvSpPr/>
            <p:nvPr>
              <p:custDataLst>
                <p:tags r:id="rId32"/>
              </p:custDataLst>
            </p:nvPr>
          </p:nvSpPr>
          <p:spPr>
            <a:xfrm>
              <a:off x="422" y="2209"/>
              <a:ext cx="113" cy="291"/>
            </a:xfrm>
            <a:prstGeom prst="rect">
              <a:avLst/>
            </a:prstGeom>
            <a:noFill/>
            <a:ln w="12700">
              <a:noFill/>
            </a:ln>
          </p:spPr>
          <p:txBody>
            <a:bodyPr wrap="none">
              <a:spAutoFit/>
            </a:bodyPr>
            <a:lstStyle/>
            <a:p>
              <a:pPr eaLnBrk="1" hangingPunct="1"/>
              <a:endPar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文本框 16">
            <a:extLst>
              <a:ext uri="{FF2B5EF4-FFF2-40B4-BE49-F238E27FC236}">
                <a16:creationId xmlns:a16="http://schemas.microsoft.com/office/drawing/2014/main" id="{202EF45A-4129-457E-A099-D108128FF0BA}"/>
              </a:ext>
            </a:extLst>
          </p:cNvPr>
          <p:cNvSpPr txBox="1"/>
          <p:nvPr/>
        </p:nvSpPr>
        <p:spPr>
          <a:xfrm>
            <a:off x="4208519" y="2234407"/>
            <a:ext cx="1909782" cy="1434945"/>
          </a:xfrm>
          <a:prstGeom prst="rect">
            <a:avLst/>
          </a:prstGeom>
          <a:noFill/>
        </p:spPr>
        <p:txBody>
          <a:bodyPr wrap="square">
            <a:spAutoFit/>
          </a:bodyPr>
          <a:lstStyle/>
          <a:p>
            <a:pPr>
              <a:lnSpc>
                <a:spcPct val="125000"/>
              </a:lnSpc>
            </a:pPr>
            <a:r>
              <a:rPr lang="zh-CN" altLang="en-US" sz="2400" b="1" noProof="0" dirty="0">
                <a:ln>
                  <a:noFill/>
                </a:ln>
                <a:solidFill>
                  <a:srgbClr val="7030A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概念设计</a:t>
            </a:r>
            <a:endParaRPr lang="en-US" altLang="zh-CN" sz="2400" b="1" dirty="0">
              <a:ln>
                <a:noFill/>
              </a:ln>
              <a:solidFill>
                <a:srgbClr val="7030A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pPr>
            <a:r>
              <a:rPr lang="zh-CN" altLang="en-US" sz="2400" b="1"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中试设计</a:t>
            </a:r>
            <a:endParaRPr lang="en-US" altLang="zh-CN" sz="2400" b="1" dirty="0">
              <a:ln>
                <a:noFill/>
              </a:ln>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pPr>
            <a:r>
              <a:rPr lang="zh-CN" altLang="en-US" sz="2400" b="1" noProof="0" dirty="0">
                <a:ln>
                  <a:noFill/>
                </a:ln>
                <a:solidFill>
                  <a:srgbClr val="00B05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基础设计</a:t>
            </a:r>
            <a:endParaRPr lang="zh-CN" altLang="en-US"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AutoShape 8">
            <a:extLst>
              <a:ext uri="{FF2B5EF4-FFF2-40B4-BE49-F238E27FC236}">
                <a16:creationId xmlns:a16="http://schemas.microsoft.com/office/drawing/2014/main" id="{8B1B93E9-ABA6-461D-BE70-5507B26FA268}"/>
              </a:ext>
            </a:extLst>
          </p:cNvPr>
          <p:cNvSpPr/>
          <p:nvPr>
            <p:custDataLst>
              <p:tags r:id="rId4"/>
            </p:custDataLst>
          </p:nvPr>
        </p:nvSpPr>
        <p:spPr>
          <a:xfrm rot="10800000" flipH="1">
            <a:off x="3806714" y="2509760"/>
            <a:ext cx="173878" cy="884238"/>
          </a:xfrm>
          <a:prstGeom prst="leftBrace">
            <a:avLst>
              <a:gd name="adj1" fmla="val 43789"/>
              <a:gd name="adj2" fmla="val 50000"/>
            </a:avLst>
          </a:prstGeom>
          <a:noFill/>
          <a:ln w="254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 name="Group 6">
            <a:extLst>
              <a:ext uri="{FF2B5EF4-FFF2-40B4-BE49-F238E27FC236}">
                <a16:creationId xmlns:a16="http://schemas.microsoft.com/office/drawing/2014/main" id="{32B3DC5F-6D45-4996-8CBD-1FCD37C6E04C}"/>
              </a:ext>
            </a:extLst>
          </p:cNvPr>
          <p:cNvGrpSpPr/>
          <p:nvPr/>
        </p:nvGrpSpPr>
        <p:grpSpPr>
          <a:xfrm>
            <a:off x="474980" y="3899872"/>
            <a:ext cx="8193405" cy="2697480"/>
            <a:chOff x="417" y="2630"/>
            <a:chExt cx="5425" cy="1456"/>
          </a:xfrm>
        </p:grpSpPr>
        <p:sp>
          <p:nvSpPr>
            <p:cNvPr id="23" name="Rectangle 7">
              <a:extLst>
                <a:ext uri="{FF2B5EF4-FFF2-40B4-BE49-F238E27FC236}">
                  <a16:creationId xmlns:a16="http://schemas.microsoft.com/office/drawing/2014/main" id="{56F581D9-C104-4572-9B90-C83D14E2BC30}"/>
                </a:ext>
              </a:extLst>
            </p:cNvPr>
            <p:cNvSpPr/>
            <p:nvPr>
              <p:custDataLst>
                <p:tags r:id="rId5"/>
              </p:custDataLst>
            </p:nvPr>
          </p:nvSpPr>
          <p:spPr>
            <a:xfrm>
              <a:off x="1243" y="2630"/>
              <a:ext cx="3656" cy="617"/>
            </a:xfrm>
            <a:prstGeom prst="rect">
              <a:avLst/>
            </a:prstGeom>
            <a:noFill/>
            <a:ln w="2540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 Box 8">
              <a:extLst>
                <a:ext uri="{FF2B5EF4-FFF2-40B4-BE49-F238E27FC236}">
                  <a16:creationId xmlns:a16="http://schemas.microsoft.com/office/drawing/2014/main" id="{66223974-9612-4B68-BBD2-5F66381A6945}"/>
                </a:ext>
              </a:extLst>
            </p:cNvPr>
            <p:cNvSpPr txBox="1"/>
            <p:nvPr>
              <p:custDataLst>
                <p:tags r:id="rId6"/>
              </p:custDataLst>
            </p:nvPr>
          </p:nvSpPr>
          <p:spPr>
            <a:xfrm>
              <a:off x="2505" y="2682"/>
              <a:ext cx="1086"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工  程  研  究</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 Box 9">
              <a:extLst>
                <a:ext uri="{FF2B5EF4-FFF2-40B4-BE49-F238E27FC236}">
                  <a16:creationId xmlns:a16="http://schemas.microsoft.com/office/drawing/2014/main" id="{26EB9A87-DE9E-448C-884E-F9D364910739}"/>
                </a:ext>
              </a:extLst>
            </p:cNvPr>
            <p:cNvSpPr txBox="1"/>
            <p:nvPr>
              <p:custDataLst>
                <p:tags r:id="rId7"/>
              </p:custDataLst>
            </p:nvPr>
          </p:nvSpPr>
          <p:spPr>
            <a:xfrm>
              <a:off x="1332" y="2887"/>
              <a:ext cx="784" cy="199"/>
            </a:xfrm>
            <a:prstGeom prst="rect">
              <a:avLst/>
            </a:prstGeom>
            <a:noFill/>
            <a:ln w="9525">
              <a:noFill/>
            </a:ln>
          </p:spPr>
          <p:txBody>
            <a:bodyPr>
              <a:spAutoFit/>
            </a:bodyPr>
            <a:lstStyle/>
            <a:p>
              <a:pPr algn="ctr" eaLnBrk="1" hangingPunct="1">
                <a:spcBef>
                  <a:spcPct val="50000"/>
                </a:spcBef>
              </a:pPr>
              <a:r>
                <a:rPr lang="zh-CN" altLang="en-US" sz="1800" b="1" dirty="0">
                  <a:solidFill>
                    <a:srgbClr val="7030A0"/>
                  </a:solidFill>
                  <a:latin typeface="微软雅黑" panose="020B0503020204020204" pitchFamily="34" charset="-122"/>
                  <a:ea typeface="微软雅黑" panose="020B0503020204020204" pitchFamily="34" charset="-122"/>
                  <a:sym typeface="微软雅黑" panose="020B0503020204020204" pitchFamily="34" charset="-122"/>
                </a:rPr>
                <a:t>概念设计</a:t>
              </a:r>
            </a:p>
          </p:txBody>
        </p:sp>
        <p:sp>
          <p:nvSpPr>
            <p:cNvPr id="26" name="Text Box 10">
              <a:extLst>
                <a:ext uri="{FF2B5EF4-FFF2-40B4-BE49-F238E27FC236}">
                  <a16:creationId xmlns:a16="http://schemas.microsoft.com/office/drawing/2014/main" id="{501CC6B2-D08E-4847-B6EF-502F10DE4223}"/>
                </a:ext>
              </a:extLst>
            </p:cNvPr>
            <p:cNvSpPr txBox="1"/>
            <p:nvPr>
              <p:custDataLst>
                <p:tags r:id="rId8"/>
              </p:custDataLst>
            </p:nvPr>
          </p:nvSpPr>
          <p:spPr>
            <a:xfrm>
              <a:off x="3941" y="2899"/>
              <a:ext cx="784" cy="199"/>
            </a:xfrm>
            <a:prstGeom prst="rect">
              <a:avLst/>
            </a:prstGeom>
            <a:noFill/>
            <a:ln w="9525">
              <a:noFill/>
            </a:ln>
          </p:spPr>
          <p:txBody>
            <a:bodyPr>
              <a:spAutoFit/>
            </a:bodyPr>
            <a:lstStyle/>
            <a:p>
              <a:pPr algn="ctr" eaLnBrk="1" hangingPunct="1">
                <a:spcBef>
                  <a:spcPct val="50000"/>
                </a:spcBef>
              </a:pPr>
              <a:r>
                <a:rPr lang="zh-CN" altLang="en-US" sz="1800" b="1"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基础设计</a:t>
              </a:r>
              <a:endParaRPr lang="zh-CN" altLang="en-US" b="1"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 Box 11">
              <a:extLst>
                <a:ext uri="{FF2B5EF4-FFF2-40B4-BE49-F238E27FC236}">
                  <a16:creationId xmlns:a16="http://schemas.microsoft.com/office/drawing/2014/main" id="{8CB39142-8A64-4B03-AEC8-829DC727EDD8}"/>
                </a:ext>
              </a:extLst>
            </p:cNvPr>
            <p:cNvSpPr txBox="1"/>
            <p:nvPr>
              <p:custDataLst>
                <p:tags r:id="rId9"/>
              </p:custDataLst>
            </p:nvPr>
          </p:nvSpPr>
          <p:spPr>
            <a:xfrm>
              <a:off x="2490" y="2903"/>
              <a:ext cx="1147"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各级经济评估</a:t>
              </a:r>
              <a:endParaRPr lang="zh-CN" altLang="en-US" sz="1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Rectangle 12">
              <a:extLst>
                <a:ext uri="{FF2B5EF4-FFF2-40B4-BE49-F238E27FC236}">
                  <a16:creationId xmlns:a16="http://schemas.microsoft.com/office/drawing/2014/main" id="{6E26C7AD-4EBE-4AF1-8166-94A9D2E43E0B}"/>
                </a:ext>
              </a:extLst>
            </p:cNvPr>
            <p:cNvSpPr/>
            <p:nvPr>
              <p:custDataLst>
                <p:tags r:id="rId10"/>
              </p:custDataLst>
            </p:nvPr>
          </p:nvSpPr>
          <p:spPr>
            <a:xfrm>
              <a:off x="1393" y="2887"/>
              <a:ext cx="664" cy="231"/>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Rectangle 13">
              <a:extLst>
                <a:ext uri="{FF2B5EF4-FFF2-40B4-BE49-F238E27FC236}">
                  <a16:creationId xmlns:a16="http://schemas.microsoft.com/office/drawing/2014/main" id="{7B88AA17-5C50-4EA2-8D9D-0CFBCB64C08D}"/>
                </a:ext>
              </a:extLst>
            </p:cNvPr>
            <p:cNvSpPr/>
            <p:nvPr>
              <p:custDataLst>
                <p:tags r:id="rId11"/>
              </p:custDataLst>
            </p:nvPr>
          </p:nvSpPr>
          <p:spPr>
            <a:xfrm>
              <a:off x="3969" y="2887"/>
              <a:ext cx="712" cy="244"/>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Rectangle 14">
              <a:extLst>
                <a:ext uri="{FF2B5EF4-FFF2-40B4-BE49-F238E27FC236}">
                  <a16:creationId xmlns:a16="http://schemas.microsoft.com/office/drawing/2014/main" id="{28E7BD38-2341-49A9-A51D-F0F510D31318}"/>
                </a:ext>
              </a:extLst>
            </p:cNvPr>
            <p:cNvSpPr/>
            <p:nvPr>
              <p:custDataLst>
                <p:tags r:id="rId12"/>
              </p:custDataLst>
            </p:nvPr>
          </p:nvSpPr>
          <p:spPr>
            <a:xfrm>
              <a:off x="2534" y="2887"/>
              <a:ext cx="1041" cy="244"/>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Line 15">
              <a:extLst>
                <a:ext uri="{FF2B5EF4-FFF2-40B4-BE49-F238E27FC236}">
                  <a16:creationId xmlns:a16="http://schemas.microsoft.com/office/drawing/2014/main" id="{8211D396-2670-4713-BAD2-CE36FFDF5BA5}"/>
                </a:ext>
              </a:extLst>
            </p:cNvPr>
            <p:cNvSpPr/>
            <p:nvPr>
              <p:custDataLst>
                <p:tags r:id="rId13"/>
              </p:custDataLst>
            </p:nvPr>
          </p:nvSpPr>
          <p:spPr>
            <a:xfrm>
              <a:off x="2130" y="2987"/>
              <a:ext cx="36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Line 16">
              <a:extLst>
                <a:ext uri="{FF2B5EF4-FFF2-40B4-BE49-F238E27FC236}">
                  <a16:creationId xmlns:a16="http://schemas.microsoft.com/office/drawing/2014/main" id="{6A123794-51EE-4ABF-A96F-5A8856104FD0}"/>
                </a:ext>
              </a:extLst>
            </p:cNvPr>
            <p:cNvSpPr/>
            <p:nvPr>
              <p:custDataLst>
                <p:tags r:id="rId14"/>
              </p:custDataLst>
            </p:nvPr>
          </p:nvSpPr>
          <p:spPr>
            <a:xfrm>
              <a:off x="3618" y="2990"/>
              <a:ext cx="30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Line 17">
              <a:extLst>
                <a:ext uri="{FF2B5EF4-FFF2-40B4-BE49-F238E27FC236}">
                  <a16:creationId xmlns:a16="http://schemas.microsoft.com/office/drawing/2014/main" id="{0B1516F6-D081-44A6-8564-763D5FBF708F}"/>
                </a:ext>
              </a:extLst>
            </p:cNvPr>
            <p:cNvSpPr/>
            <p:nvPr>
              <p:custDataLst>
                <p:tags r:id="rId15"/>
              </p:custDataLst>
            </p:nvPr>
          </p:nvSpPr>
          <p:spPr>
            <a:xfrm>
              <a:off x="4732" y="2990"/>
              <a:ext cx="36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 Box 18">
              <a:extLst>
                <a:ext uri="{FF2B5EF4-FFF2-40B4-BE49-F238E27FC236}">
                  <a16:creationId xmlns:a16="http://schemas.microsoft.com/office/drawing/2014/main" id="{93C24D8D-CBA0-4D3C-86D8-FF37BD6E3E66}"/>
                </a:ext>
              </a:extLst>
            </p:cNvPr>
            <p:cNvSpPr txBox="1"/>
            <p:nvPr>
              <p:custDataLst>
                <p:tags r:id="rId16"/>
              </p:custDataLst>
            </p:nvPr>
          </p:nvSpPr>
          <p:spPr>
            <a:xfrm>
              <a:off x="5093" y="2861"/>
              <a:ext cx="749" cy="199"/>
            </a:xfrm>
            <a:prstGeom prst="rect">
              <a:avLst/>
            </a:prstGeom>
            <a:noFill/>
            <a:ln w="9525">
              <a:noFill/>
            </a:ln>
          </p:spPr>
          <p:txBody>
            <a:bodyPr wrap="square">
              <a:spAutoFit/>
            </a:bodyPr>
            <a:lstStyle/>
            <a:p>
              <a:pPr eaLnBrk="1" hangingPunct="1"/>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工程设计</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Rectangle 19">
              <a:extLst>
                <a:ext uri="{FF2B5EF4-FFF2-40B4-BE49-F238E27FC236}">
                  <a16:creationId xmlns:a16="http://schemas.microsoft.com/office/drawing/2014/main" id="{4CF6B099-792C-4815-9E61-987C555E4DD9}"/>
                </a:ext>
              </a:extLst>
            </p:cNvPr>
            <p:cNvSpPr/>
            <p:nvPr>
              <p:custDataLst>
                <p:tags r:id="rId17"/>
              </p:custDataLst>
            </p:nvPr>
          </p:nvSpPr>
          <p:spPr>
            <a:xfrm>
              <a:off x="1255" y="3469"/>
              <a:ext cx="3644" cy="617"/>
            </a:xfrm>
            <a:prstGeom prst="rect">
              <a:avLst/>
            </a:prstGeom>
            <a:noFill/>
            <a:ln w="2540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 Box 20">
              <a:extLst>
                <a:ext uri="{FF2B5EF4-FFF2-40B4-BE49-F238E27FC236}">
                  <a16:creationId xmlns:a16="http://schemas.microsoft.com/office/drawing/2014/main" id="{432320B1-0984-4101-898D-F1A257645B67}"/>
                </a:ext>
              </a:extLst>
            </p:cNvPr>
            <p:cNvSpPr txBox="1"/>
            <p:nvPr>
              <p:custDataLst>
                <p:tags r:id="rId18"/>
              </p:custDataLst>
            </p:nvPr>
          </p:nvSpPr>
          <p:spPr>
            <a:xfrm>
              <a:off x="2495" y="3488"/>
              <a:ext cx="1086" cy="199"/>
            </a:xfrm>
            <a:prstGeom prst="rect">
              <a:avLst/>
            </a:prstGeom>
            <a:noFill/>
            <a:ln w="9525">
              <a:noFill/>
            </a:ln>
          </p:spPr>
          <p:txBody>
            <a:bodyPr>
              <a:spAutoFit/>
            </a:bodyPr>
            <a:lstStyle/>
            <a:p>
              <a:pPr algn="ctr" eaLnBrk="1" hangingPunct="1">
                <a:spcBef>
                  <a:spcPct val="50000"/>
                </a:spcBef>
                <a:buClrTx/>
                <a:buSzTx/>
                <a:buFontTx/>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过  程  研  究</a:t>
              </a:r>
            </a:p>
          </p:txBody>
        </p:sp>
        <p:sp>
          <p:nvSpPr>
            <p:cNvPr id="37" name="Text Box 21">
              <a:extLst>
                <a:ext uri="{FF2B5EF4-FFF2-40B4-BE49-F238E27FC236}">
                  <a16:creationId xmlns:a16="http://schemas.microsoft.com/office/drawing/2014/main" id="{81C9A010-EA78-46AF-8BA2-2D7235CBA7CE}"/>
                </a:ext>
              </a:extLst>
            </p:cNvPr>
            <p:cNvSpPr txBox="1"/>
            <p:nvPr>
              <p:custDataLst>
                <p:tags r:id="rId19"/>
              </p:custDataLst>
            </p:nvPr>
          </p:nvSpPr>
          <p:spPr>
            <a:xfrm>
              <a:off x="1468" y="3719"/>
              <a:ext cx="784" cy="199"/>
            </a:xfrm>
            <a:prstGeom prst="rect">
              <a:avLst/>
            </a:prstGeom>
            <a:noFill/>
            <a:ln w="9525">
              <a:noFill/>
            </a:ln>
          </p:spPr>
          <p:txBody>
            <a:bodyPr>
              <a:spAutoFit/>
            </a:bodyPr>
            <a:lstStyle/>
            <a:p>
              <a:pPr algn="ctr" eaLnBrk="1" hangingPunct="1">
                <a:spcBef>
                  <a:spcPct val="50000"/>
                </a:spcBef>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小试验</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 Box 22">
              <a:extLst>
                <a:ext uri="{FF2B5EF4-FFF2-40B4-BE49-F238E27FC236}">
                  <a16:creationId xmlns:a16="http://schemas.microsoft.com/office/drawing/2014/main" id="{BCE7772D-BBB2-49E8-93A1-B2173F4AB893}"/>
                </a:ext>
              </a:extLst>
            </p:cNvPr>
            <p:cNvSpPr txBox="1"/>
            <p:nvPr>
              <p:custDataLst>
                <p:tags r:id="rId20"/>
              </p:custDataLst>
            </p:nvPr>
          </p:nvSpPr>
          <p:spPr>
            <a:xfrm>
              <a:off x="3944" y="3710"/>
              <a:ext cx="784" cy="199"/>
            </a:xfrm>
            <a:prstGeom prst="rect">
              <a:avLst/>
            </a:prstGeom>
            <a:noFill/>
            <a:ln w="9525">
              <a:noFill/>
            </a:ln>
          </p:spPr>
          <p:txBody>
            <a:bodyPr>
              <a:spAutoFit/>
            </a:bodyPr>
            <a:lstStyle/>
            <a:p>
              <a:pPr algn="ctr" eaLnBrk="1" hangingPunct="1">
                <a:spcBef>
                  <a:spcPct val="50000"/>
                </a:spcBef>
                <a:buClrTx/>
                <a:buSzTx/>
                <a:buFontTx/>
              </a:pPr>
              <a:r>
                <a:rPr lang="zh-CN" altLang="en-US" sz="1800" b="1"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rPr>
                <a:t>中间试验</a:t>
              </a:r>
            </a:p>
          </p:txBody>
        </p:sp>
        <p:sp>
          <p:nvSpPr>
            <p:cNvPr id="39" name="Text Box 23">
              <a:extLst>
                <a:ext uri="{FF2B5EF4-FFF2-40B4-BE49-F238E27FC236}">
                  <a16:creationId xmlns:a16="http://schemas.microsoft.com/office/drawing/2014/main" id="{8F5A4719-B656-4B8C-8F3D-BA42715C4360}"/>
                </a:ext>
              </a:extLst>
            </p:cNvPr>
            <p:cNvSpPr txBox="1"/>
            <p:nvPr>
              <p:custDataLst>
                <p:tags r:id="rId21"/>
              </p:custDataLst>
            </p:nvPr>
          </p:nvSpPr>
          <p:spPr>
            <a:xfrm>
              <a:off x="2494" y="3726"/>
              <a:ext cx="1087" cy="199"/>
            </a:xfrm>
            <a:prstGeom prst="rect">
              <a:avLst/>
            </a:prstGeom>
            <a:noFill/>
            <a:ln w="9525">
              <a:noFill/>
            </a:ln>
          </p:spPr>
          <p:txBody>
            <a:bodyPr>
              <a:spAutoFit/>
            </a:bodyPr>
            <a:lstStyle/>
            <a:p>
              <a:pPr algn="ctr" eaLnBrk="1" hangingPunct="1">
                <a:spcBef>
                  <a:spcPct val="50000"/>
                </a:spcBef>
                <a:buClrTx/>
                <a:buSzTx/>
                <a:buFontTx/>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大型冷模试验</a:t>
              </a:r>
            </a:p>
          </p:txBody>
        </p:sp>
        <p:sp>
          <p:nvSpPr>
            <p:cNvPr id="40" name="Rectangle 24">
              <a:extLst>
                <a:ext uri="{FF2B5EF4-FFF2-40B4-BE49-F238E27FC236}">
                  <a16:creationId xmlns:a16="http://schemas.microsoft.com/office/drawing/2014/main" id="{C5667C2D-4C90-4EAD-8E0F-16D3E68F4A59}"/>
                </a:ext>
              </a:extLst>
            </p:cNvPr>
            <p:cNvSpPr/>
            <p:nvPr>
              <p:custDataLst>
                <p:tags r:id="rId22"/>
              </p:custDataLst>
            </p:nvPr>
          </p:nvSpPr>
          <p:spPr>
            <a:xfrm>
              <a:off x="1589" y="3710"/>
              <a:ext cx="543" cy="241"/>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Rectangle 25">
              <a:extLst>
                <a:ext uri="{FF2B5EF4-FFF2-40B4-BE49-F238E27FC236}">
                  <a16:creationId xmlns:a16="http://schemas.microsoft.com/office/drawing/2014/main" id="{7DBC7277-D117-493F-BAA0-D638D0B4D787}"/>
                </a:ext>
              </a:extLst>
            </p:cNvPr>
            <p:cNvSpPr/>
            <p:nvPr>
              <p:custDataLst>
                <p:tags r:id="rId23"/>
              </p:custDataLst>
            </p:nvPr>
          </p:nvSpPr>
          <p:spPr>
            <a:xfrm>
              <a:off x="3968" y="3710"/>
              <a:ext cx="713" cy="248"/>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Rectangle 26">
              <a:extLst>
                <a:ext uri="{FF2B5EF4-FFF2-40B4-BE49-F238E27FC236}">
                  <a16:creationId xmlns:a16="http://schemas.microsoft.com/office/drawing/2014/main" id="{CED57613-2878-4A7D-B725-73D41CF37947}"/>
                </a:ext>
              </a:extLst>
            </p:cNvPr>
            <p:cNvSpPr/>
            <p:nvPr>
              <p:custDataLst>
                <p:tags r:id="rId24"/>
              </p:custDataLst>
            </p:nvPr>
          </p:nvSpPr>
          <p:spPr>
            <a:xfrm>
              <a:off x="2522" y="3710"/>
              <a:ext cx="1053" cy="248"/>
            </a:xfrm>
            <a:prstGeom prst="rect">
              <a:avLst/>
            </a:prstGeom>
            <a:noFill/>
            <a:ln w="19050" cap="flat" cmpd="sng">
              <a:solidFill>
                <a:schemeClr val="bg2"/>
              </a:solidFill>
              <a:prstDash val="solid"/>
              <a:miter/>
              <a:headEnd type="none" w="med" len="med"/>
              <a:tailEnd type="none" w="med" len="med"/>
            </a:ln>
          </p:spPr>
          <p:txBody>
            <a:bodyPr wrap="none" anchor="ctr" anchorCtr="0"/>
            <a:lstStyle/>
            <a:p>
              <a:pPr eaLnBrk="1" hangingPunct="1"/>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Line 27">
              <a:extLst>
                <a:ext uri="{FF2B5EF4-FFF2-40B4-BE49-F238E27FC236}">
                  <a16:creationId xmlns:a16="http://schemas.microsoft.com/office/drawing/2014/main" id="{025CB751-66A8-46ED-84F9-EA55BF97F4A6}"/>
                </a:ext>
              </a:extLst>
            </p:cNvPr>
            <p:cNvSpPr/>
            <p:nvPr>
              <p:custDataLst>
                <p:tags r:id="rId25"/>
              </p:custDataLst>
            </p:nvPr>
          </p:nvSpPr>
          <p:spPr>
            <a:xfrm flipV="1">
              <a:off x="2180" y="3826"/>
              <a:ext cx="328" cy="3"/>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Line 28">
              <a:extLst>
                <a:ext uri="{FF2B5EF4-FFF2-40B4-BE49-F238E27FC236}">
                  <a16:creationId xmlns:a16="http://schemas.microsoft.com/office/drawing/2014/main" id="{7087F5D6-C54D-406A-853E-329EEDDAD687}"/>
                </a:ext>
              </a:extLst>
            </p:cNvPr>
            <p:cNvSpPr/>
            <p:nvPr>
              <p:custDataLst>
                <p:tags r:id="rId26"/>
              </p:custDataLst>
            </p:nvPr>
          </p:nvSpPr>
          <p:spPr>
            <a:xfrm>
              <a:off x="3621" y="3829"/>
              <a:ext cx="30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Line 29">
              <a:extLst>
                <a:ext uri="{FF2B5EF4-FFF2-40B4-BE49-F238E27FC236}">
                  <a16:creationId xmlns:a16="http://schemas.microsoft.com/office/drawing/2014/main" id="{101746E1-14F4-47E6-8B62-54806145D7DE}"/>
                </a:ext>
              </a:extLst>
            </p:cNvPr>
            <p:cNvSpPr/>
            <p:nvPr>
              <p:custDataLst>
                <p:tags r:id="rId27"/>
              </p:custDataLst>
            </p:nvPr>
          </p:nvSpPr>
          <p:spPr>
            <a:xfrm>
              <a:off x="1166" y="3829"/>
              <a:ext cx="362" cy="0"/>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 Box 30">
              <a:extLst>
                <a:ext uri="{FF2B5EF4-FFF2-40B4-BE49-F238E27FC236}">
                  <a16:creationId xmlns:a16="http://schemas.microsoft.com/office/drawing/2014/main" id="{B193C857-0C0B-40EA-873A-700F96F00927}"/>
                </a:ext>
              </a:extLst>
            </p:cNvPr>
            <p:cNvSpPr txBox="1"/>
            <p:nvPr>
              <p:custDataLst>
                <p:tags r:id="rId28"/>
              </p:custDataLst>
            </p:nvPr>
          </p:nvSpPr>
          <p:spPr>
            <a:xfrm>
              <a:off x="417" y="3726"/>
              <a:ext cx="749" cy="199"/>
            </a:xfrm>
            <a:prstGeom prst="rect">
              <a:avLst/>
            </a:prstGeom>
            <a:noFill/>
            <a:ln w="9525">
              <a:noFill/>
            </a:ln>
          </p:spPr>
          <p:txBody>
            <a:bodyPr wrap="square">
              <a:spAutoFit/>
            </a:bodyPr>
            <a:lstStyle/>
            <a:p>
              <a:pPr eaLnBrk="1" hangingPunct="1"/>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化学试验</a:t>
              </a:r>
              <a:endParaRPr lang="zh-CN" altLang="en-US"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Line 31">
              <a:extLst>
                <a:ext uri="{FF2B5EF4-FFF2-40B4-BE49-F238E27FC236}">
                  <a16:creationId xmlns:a16="http://schemas.microsoft.com/office/drawing/2014/main" id="{B23616B6-3771-4395-B1B6-3B98B33765AA}"/>
                </a:ext>
              </a:extLst>
            </p:cNvPr>
            <p:cNvSpPr/>
            <p:nvPr>
              <p:custDataLst>
                <p:tags r:id="rId29"/>
              </p:custDataLst>
            </p:nvPr>
          </p:nvSpPr>
          <p:spPr>
            <a:xfrm>
              <a:off x="2988" y="3247"/>
              <a:ext cx="0" cy="202"/>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Line 32">
              <a:extLst>
                <a:ext uri="{FF2B5EF4-FFF2-40B4-BE49-F238E27FC236}">
                  <a16:creationId xmlns:a16="http://schemas.microsoft.com/office/drawing/2014/main" id="{4ABC9E3B-4388-41BA-A39E-B6702A02860C}"/>
                </a:ext>
              </a:extLst>
            </p:cNvPr>
            <p:cNvSpPr/>
            <p:nvPr>
              <p:custDataLst>
                <p:tags r:id="rId30"/>
              </p:custDataLst>
            </p:nvPr>
          </p:nvSpPr>
          <p:spPr>
            <a:xfrm flipV="1">
              <a:off x="3290" y="3247"/>
              <a:ext cx="0" cy="211"/>
            </a:xfrm>
            <a:prstGeom prst="line">
              <a:avLst/>
            </a:prstGeom>
            <a:ln w="9525" cap="flat" cmpd="sng">
              <a:solidFill>
                <a:schemeClr val="bg2"/>
              </a:solidFill>
              <a:prstDash val="solid"/>
              <a:headEnd type="none" w="med" len="med"/>
              <a:tailEnd type="triangle" w="med" len="lg"/>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C2BD803-3954-4F3B-980D-97A4AFB16422}"/>
              </a:ext>
            </a:extLst>
          </p:cNvPr>
          <p:cNvSpPr/>
          <p:nvPr/>
        </p:nvSpPr>
        <p:spPr>
          <a:xfrm>
            <a:off x="92899" y="1703719"/>
            <a:ext cx="8953740" cy="5068035"/>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6A907DEE-E3A8-4620-85A0-F51600D819F5}"/>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03889632-120F-49C6-89EB-AEAAA545E36B}"/>
              </a:ext>
            </a:extLst>
          </p:cNvPr>
          <p:cNvSpPr txBox="1"/>
          <p:nvPr/>
        </p:nvSpPr>
        <p:spPr>
          <a:xfrm>
            <a:off x="-12374" y="983640"/>
            <a:ext cx="9022810" cy="645160"/>
          </a:xfrm>
          <a:prstGeom prst="rect">
            <a:avLst/>
          </a:prstGeom>
          <a:noFill/>
        </p:spPr>
        <p:txBody>
          <a:bodyPr wrap="square" rtlCol="0">
            <a:noAutofit/>
          </a:bodyPr>
          <a:lstStyle/>
          <a:p>
            <a:pPr marL="514350" indent="-514350" algn="just">
              <a:lnSpc>
                <a:spcPct val="125000"/>
              </a:lnSpc>
              <a:buFont typeface="+mj-lt"/>
              <a:buAutoNum type="arabicPeriod" startAt="3"/>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装置工艺包设计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pP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1FB32866-0D33-460E-8010-5EAF94ED93D2}"/>
              </a:ext>
            </a:extLst>
          </p:cNvPr>
          <p:cNvSpPr txBox="1"/>
          <p:nvPr/>
        </p:nvSpPr>
        <p:spPr>
          <a:xfrm>
            <a:off x="133564" y="1700808"/>
            <a:ext cx="4474949" cy="4480714"/>
          </a:xfrm>
          <a:prstGeom prst="rect">
            <a:avLst/>
          </a:prstGeom>
          <a:noFill/>
          <a:ln>
            <a:noFill/>
          </a:ln>
        </p:spPr>
        <p:txBody>
          <a:bodyPr wrap="square">
            <a:spAutoFit/>
          </a:bodyPr>
          <a:lstStyle>
            <a:defPPr>
              <a:defRPr lang="zh-CN"/>
            </a:defPPr>
            <a:lvl1pPr marL="0" marR="0" indent="0" algn="just" defTabSz="914400" eaLnBrk="1" latinLnBrk="0" hangingPunct="1">
              <a:lnSpc>
                <a:spcPct val="100000"/>
              </a:lnSpc>
              <a:buClr>
                <a:srgbClr val="FF0000"/>
              </a:buClr>
              <a:buSzTx/>
              <a:buFont typeface="Wingdings" panose="05000000000000000000" pitchFamily="2" charset="2"/>
              <a:buNone/>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R="0" defTabSz="914400" eaLnBrk="1" hangingPunct="1">
              <a:lnSpc>
                <a:spcPct val="120000"/>
              </a:lnSpc>
              <a:spcBef>
                <a:spcPct val="20000"/>
              </a:spcBef>
              <a:buClr>
                <a:srgbClr val="FF0000"/>
              </a:buClr>
              <a:buSzTx/>
              <a:defRPr/>
            </a:pPr>
            <a:r>
              <a:rPr lang="en-US" altLang="zh-CN" sz="2000" b="1" kern="0" noProof="0" dirty="0">
                <a:solidFill>
                  <a:srgbClr val="2727FF"/>
                </a:solidFill>
                <a:sym typeface="微软雅黑" panose="020B0503020204020204" pitchFamily="34" charset="-122"/>
              </a:rPr>
              <a:t>12. </a:t>
            </a:r>
            <a:r>
              <a:rPr lang="zh-CN" altLang="en-US" sz="2000" b="1" kern="0" noProof="0" dirty="0">
                <a:solidFill>
                  <a:srgbClr val="2727FF"/>
                </a:solidFill>
                <a:sym typeface="微软雅黑" panose="020B0503020204020204" pitchFamily="34" charset="-122"/>
              </a:rPr>
              <a:t>自控仪表</a:t>
            </a:r>
            <a:endParaRPr kumimoji="1" lang="en-US" altLang="zh-CN" sz="2000" b="1" kern="0" cap="none" spc="0" normalizeH="0" baseline="0" noProof="0" dirty="0">
              <a:solidFill>
                <a:srgbClr val="2727FF"/>
              </a:solidFill>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仪表索引表</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主要仪表数据表</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联锁说明</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R="0" defTabSz="914400" eaLnBrk="1" hangingPunct="1">
              <a:lnSpc>
                <a:spcPct val="120000"/>
              </a:lnSpc>
              <a:spcBef>
                <a:spcPct val="20000"/>
              </a:spcBef>
              <a:buClr>
                <a:srgbClr val="FF0000"/>
              </a:buClr>
              <a:buSzTx/>
              <a:defRPr/>
            </a:pPr>
            <a:r>
              <a:rPr kumimoji="0" lang="en-US" altLang="zh-CN" sz="2000" b="1" kern="0" noProof="0" dirty="0">
                <a:solidFill>
                  <a:srgbClr val="2727FF"/>
                </a:solidFill>
                <a:sym typeface="微软雅黑" panose="020B0503020204020204" pitchFamily="34" charset="-122"/>
              </a:rPr>
              <a:t>13. </a:t>
            </a:r>
            <a:r>
              <a:rPr kumimoji="0" lang="zh-CN" altLang="en-US" sz="2000" b="1" kern="0" noProof="0" dirty="0">
                <a:solidFill>
                  <a:srgbClr val="2727FF"/>
                </a:solidFill>
                <a:sym typeface="微软雅黑" panose="020B0503020204020204" pitchFamily="34" charset="-122"/>
              </a:rPr>
              <a:t>特殊管道</a:t>
            </a:r>
            <a:endParaRPr kumimoji="0" lang="en-US" altLang="zh-CN" sz="2000" b="1" kern="0" cap="none" spc="0" normalizeH="0" baseline="0" noProof="0" dirty="0">
              <a:solidFill>
                <a:srgbClr val="2727FF"/>
              </a:solidFill>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特殊管道材料等级规定</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特殊管道索引表</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L="1066800" marR="0" lvl="1"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b="1" kern="0" noProof="0" dirty="0">
                <a:ln>
                  <a:noFill/>
                </a:ln>
                <a:effectLst/>
                <a:uLnTx/>
                <a:uFillTx/>
                <a:sym typeface="微软雅黑" panose="020B0503020204020204" pitchFamily="34" charset="-122"/>
              </a:rPr>
              <a:t>特殊管道附件数据表</a:t>
            </a:r>
            <a:endParaRPr kumimoji="0" lang="en-US" altLang="zh-CN" b="1" i="0" u="none" strike="noStrike" kern="0" cap="none" spc="0" normalizeH="0" baseline="0" noProof="0" dirty="0">
              <a:ln>
                <a:noFill/>
              </a:ln>
              <a:effectLst/>
              <a:uLnTx/>
              <a:uFillTx/>
              <a:cs typeface="+mn-cs"/>
              <a:sym typeface="微软雅黑" panose="020B0503020204020204" pitchFamily="34" charset="-122"/>
            </a:endParaRPr>
          </a:p>
          <a:p>
            <a:pPr marR="0" defTabSz="914400" eaLnBrk="1" hangingPunct="1">
              <a:lnSpc>
                <a:spcPct val="120000"/>
              </a:lnSpc>
              <a:spcBef>
                <a:spcPct val="20000"/>
              </a:spcBef>
              <a:buClr>
                <a:srgbClr val="FF0000"/>
              </a:buClr>
              <a:buSzTx/>
              <a:defRPr/>
            </a:pPr>
            <a:r>
              <a:rPr kumimoji="0" lang="en-US" altLang="zh-CN" sz="2000" b="1" kern="0" noProof="0" dirty="0">
                <a:solidFill>
                  <a:srgbClr val="2727FF"/>
                </a:solidFill>
                <a:sym typeface="微软雅黑" panose="020B0503020204020204" pitchFamily="34" charset="-122"/>
              </a:rPr>
              <a:t>14. </a:t>
            </a:r>
            <a:r>
              <a:rPr kumimoji="0" lang="zh-CN" altLang="en-US" sz="2000" b="1" kern="0" noProof="0" dirty="0">
                <a:solidFill>
                  <a:srgbClr val="2727FF"/>
                </a:solidFill>
                <a:sym typeface="微软雅黑" panose="020B0503020204020204" pitchFamily="34" charset="-122"/>
              </a:rPr>
              <a:t>主要安全泄放设施数据表</a:t>
            </a:r>
            <a:endParaRPr kumimoji="0" lang="en-US" altLang="zh-CN" sz="2000" b="1" kern="0" cap="none" spc="0" normalizeH="0" baseline="0" noProof="0" dirty="0">
              <a:solidFill>
                <a:srgbClr val="2727FF"/>
              </a:solidFill>
              <a:cs typeface="+mn-cs"/>
              <a:sym typeface="微软雅黑" panose="020B0503020204020204" pitchFamily="34" charset="-122"/>
            </a:endParaRPr>
          </a:p>
          <a:p>
            <a:pPr marR="0" defTabSz="914400" eaLnBrk="1" hangingPunct="1">
              <a:lnSpc>
                <a:spcPct val="120000"/>
              </a:lnSpc>
              <a:spcBef>
                <a:spcPct val="20000"/>
              </a:spcBef>
              <a:buClr>
                <a:srgbClr val="FF0000"/>
              </a:buClr>
              <a:buSzTx/>
              <a:defRPr/>
            </a:pPr>
            <a:r>
              <a:rPr kumimoji="0" lang="en-US" altLang="zh-CN" sz="2000" b="1" kern="0" noProof="0" dirty="0">
                <a:solidFill>
                  <a:srgbClr val="2727FF"/>
                </a:solidFill>
                <a:sym typeface="微软雅黑" panose="020B0503020204020204" pitchFamily="34" charset="-122"/>
              </a:rPr>
              <a:t>15. </a:t>
            </a:r>
            <a:r>
              <a:rPr kumimoji="0" lang="zh-CN" altLang="en-US" sz="2000" b="1" kern="0" noProof="0" dirty="0">
                <a:solidFill>
                  <a:srgbClr val="2727FF"/>
                </a:solidFill>
                <a:sym typeface="微软雅黑" panose="020B0503020204020204" pitchFamily="34" charset="-122"/>
              </a:rPr>
              <a:t>有关专利文件目录</a:t>
            </a:r>
            <a:endParaRPr lang="zh-CN" altLang="en-US" sz="2000" b="1" dirty="0">
              <a:solidFill>
                <a:srgbClr val="2727FF"/>
              </a:solidFill>
              <a:sym typeface="微软雅黑" panose="020B0503020204020204" pitchFamily="34" charset="-122"/>
            </a:endParaRPr>
          </a:p>
          <a:p>
            <a:pPr marR="0" defTabSz="914400" eaLnBrk="1" hangingPunct="1">
              <a:lnSpc>
                <a:spcPct val="120000"/>
              </a:lnSpc>
              <a:spcBef>
                <a:spcPct val="20000"/>
              </a:spcBef>
              <a:buClr>
                <a:srgbClr val="FF0000"/>
              </a:buClr>
              <a:buSzTx/>
              <a:defRPr/>
            </a:pPr>
            <a:endParaRPr lang="zh-CN" altLang="en-US" b="1" dirty="0">
              <a:sym typeface="微软雅黑" panose="020B0503020204020204" pitchFamily="34" charset="-122"/>
            </a:endParaRPr>
          </a:p>
        </p:txBody>
      </p:sp>
      <p:sp>
        <p:nvSpPr>
          <p:cNvPr id="5" name="文本框 4">
            <a:extLst>
              <a:ext uri="{FF2B5EF4-FFF2-40B4-BE49-F238E27FC236}">
                <a16:creationId xmlns:a16="http://schemas.microsoft.com/office/drawing/2014/main" id="{89474727-1D17-4289-B042-47212C721C94}"/>
              </a:ext>
            </a:extLst>
          </p:cNvPr>
          <p:cNvSpPr txBox="1"/>
          <p:nvPr/>
        </p:nvSpPr>
        <p:spPr>
          <a:xfrm>
            <a:off x="4608513" y="1700808"/>
            <a:ext cx="4401923" cy="4699300"/>
          </a:xfrm>
          <a:prstGeom prst="rect">
            <a:avLst/>
          </a:prstGeom>
          <a:noFill/>
          <a:ln>
            <a:noFill/>
          </a:ln>
        </p:spPr>
        <p:txBody>
          <a:bodyPr wrap="square">
            <a:spAutoFit/>
          </a:bodyPr>
          <a:lstStyle>
            <a:defPPr>
              <a:defRPr lang="zh-CN"/>
            </a:defPPr>
            <a:lvl1pPr marL="457200" marR="0" indent="-457200" algn="just" defTabSz="914400" eaLnBrk="1" latinLnBrk="0" hangingPunct="1">
              <a:lnSpc>
                <a:spcPct val="125000"/>
              </a:lnSpc>
              <a:buClrTx/>
              <a:buSzTx/>
              <a:buFont typeface="+mj-lt"/>
              <a:buAutoNum type="arabicPeriod"/>
              <a:defRPr kumimoji="0" sz="2000" b="1">
                <a:latin typeface="微软雅黑" panose="020B0503020204020204" pitchFamily="34" charset="-122"/>
                <a:ea typeface="微软雅黑" panose="020B0503020204020204" pitchFamily="34" charset="-122"/>
                <a:cs typeface="微软雅黑" panose="020B0503020204020204" pitchFamily="34" charset="-122"/>
              </a:defRPr>
            </a:lvl1pPr>
            <a:lvl2pPr marL="914400" marR="0" lvl="1" indent="-457200" algn="just" defTabSz="914400" eaLnBrk="1" latinLnBrk="0" hangingPunct="1">
              <a:lnSpc>
                <a:spcPct val="100000"/>
              </a:lnSpc>
              <a:buClr>
                <a:srgbClr val="FF0000"/>
              </a:buClr>
              <a:buSzTx/>
              <a:buFontTx/>
              <a:buNone/>
              <a:defRPr kumimoji="0" sz="1800" b="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defRPr>
            </a:lvl2pPr>
          </a:lstStyle>
          <a:p>
            <a:pPr marL="609600" marR="0" lvl="1" indent="-609600" algn="l" defTabSz="914400" rtl="0" eaLnBrk="1" fontAlgn="base" latinLnBrk="0" hangingPunct="1">
              <a:lnSpc>
                <a:spcPct val="120000"/>
              </a:lnSpc>
              <a:spcBef>
                <a:spcPct val="20000"/>
              </a:spcBef>
              <a:spcAft>
                <a:spcPct val="0"/>
              </a:spcAft>
              <a:buClr>
                <a:srgbClr val="FF6600"/>
              </a:buClr>
              <a:buSzTx/>
              <a:buFontTx/>
              <a:buNone/>
              <a:defRPr/>
            </a:pPr>
            <a:r>
              <a:rPr kumimoji="0" lang="zh-CN" altLang="en-US" sz="2000" b="1" kern="0" noProof="0" dirty="0">
                <a:ln>
                  <a:noFill/>
                </a:ln>
                <a:solidFill>
                  <a:srgbClr val="2727FF"/>
                </a:solidFill>
                <a:effectLst/>
                <a:uLnTx/>
                <a:uFillTx/>
                <a:sym typeface="微软雅黑" panose="020B0503020204020204" pitchFamily="34" charset="-122"/>
              </a:rPr>
              <a:t>工艺手册：</a:t>
            </a:r>
            <a:endParaRPr kumimoji="0" lang="en-US" altLang="zh-CN" sz="2000" b="1" i="0" u="none" strike="noStrike" kern="0" cap="none" spc="0" normalizeH="0" baseline="0" noProof="0" dirty="0">
              <a:ln>
                <a:noFill/>
              </a:ln>
              <a:solidFill>
                <a:srgbClr val="2727FF"/>
              </a:solidFill>
              <a:effectLst/>
              <a:uLnTx/>
              <a:uFillTx/>
              <a:cs typeface="+mn-cs"/>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工艺说明</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正常操作程序</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开车准备工作程序</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开车程序</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正常停车程序 </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事故处理原则</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催化剂装卸</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采样</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工艺危险因素分析及控制措施</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环境保护</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1066800" marR="0" lvl="2" indent="-609600" algn="l" defTabSz="914400" rtl="0" eaLnBrk="1" fontAlgn="base" latinLnBrk="0" hangingPunct="1">
              <a:lnSpc>
                <a:spcPct val="120000"/>
              </a:lnSpc>
              <a:spcBef>
                <a:spcPct val="20000"/>
              </a:spcBef>
              <a:spcAft>
                <a:spcPct val="0"/>
              </a:spcAft>
              <a:buClr>
                <a:srgbClr val="002060"/>
              </a:buClr>
              <a:buSzTx/>
              <a:buFont typeface="+mj-lt"/>
              <a:buAutoNum type="romanUcPeriod"/>
              <a:defRPr/>
            </a:pPr>
            <a:r>
              <a:rPr kumimoji="0" lang="zh-CN" altLang="en-US" sz="18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设备检查与维护</a:t>
            </a:r>
            <a:endPar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43630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793AFA-687B-4E4E-A1FA-A66FD5A85B10}"/>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1DE33414-26AC-492D-97B0-0FFC61F66969}"/>
              </a:ext>
            </a:extLst>
          </p:cNvPr>
          <p:cNvSpPr txBox="1"/>
          <p:nvPr/>
        </p:nvSpPr>
        <p:spPr>
          <a:xfrm>
            <a:off x="-12374" y="983640"/>
            <a:ext cx="9022810" cy="5253672"/>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000000"/>
              </a:buClr>
              <a:buFont typeface="Wingdings" panose="05000000000000000000" pitchFamily="2" charset="2"/>
              <a:buChar char="l"/>
            </a:pPr>
            <a:r>
              <a:rPr lang="zh-CN" altLang="en-US"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设计依据</a:t>
            </a:r>
            <a:r>
              <a:rPr lang="zh-CN" altLang="en-US" sz="2800" b="1" dirty="0">
                <a:ln>
                  <a:noFill/>
                </a:ln>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石油化工装置基础工程设计内容规定，SHSG-033</a:t>
            </a:r>
          </a:p>
          <a:p>
            <a:pPr marL="0" indent="0" algn="just" eaLnBrk="1" latinLnBrk="0" hangingPunct="1">
              <a:lnSpc>
                <a:spcPct val="125000"/>
              </a:lnSpc>
              <a:buClr>
                <a:srgbClr val="000000"/>
              </a:buClr>
              <a:buFont typeface="Wingdings" panose="05000000000000000000" charset="0"/>
              <a:buNone/>
            </a:pP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石油化工装置设计文件编制标准，GB/T50933-2013</a:t>
            </a:r>
          </a:p>
          <a:p>
            <a:pPr marL="342900" indent="-342900" algn="just" eaLnBrk="1" hangingPunct="1">
              <a:lnSpc>
                <a:spcPct val="125000"/>
              </a:lnSpc>
              <a:spcBef>
                <a:spcPct val="0"/>
              </a:spcBef>
              <a:buClr>
                <a:srgbClr val="000000"/>
              </a:buClr>
              <a:buFont typeface="Wingdings" panose="05000000000000000000" charset="0"/>
              <a:buChar char="l"/>
            </a:pPr>
            <a:r>
              <a:rPr lang="en-US"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b="1"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性质和功能定位</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lvl="1" indent="-457200" algn="just" eaLnBrk="1" latinLnBrk="0" hangingPunct="1">
              <a:lnSpc>
                <a:spcPct val="125000"/>
              </a:lnSpc>
              <a:spcBef>
                <a:spcPct val="0"/>
              </a:spcBef>
              <a:buClr>
                <a:srgbClr val="000000"/>
              </a:buClr>
              <a:buFont typeface="+mj-lt"/>
              <a:buAutoNum type="arabicPeriod"/>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在工艺包的基础上进行工程化的一个工程设计阶段，为提高工程质量、控制工程投资、确保建设进度提供条件，所有的技术原则和技术方案均应确定</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1" indent="-457200" algn="just" eaLnBrk="1" latinLnBrk="0" hangingPunct="1">
              <a:lnSpc>
                <a:spcPct val="125000"/>
              </a:lnSpc>
              <a:spcBef>
                <a:spcPct val="0"/>
              </a:spcBef>
              <a:buClr>
                <a:srgbClr val="000000"/>
              </a:buClr>
              <a:buFont typeface="+mj-lt"/>
              <a:buAutoNum type="arabicPeriod"/>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依据合同及批准的总体设计或可行性研究报告（项目核准申请报告和核准文件或项目备案完成通知书）、工艺设计包和设计基础资料进行并完成基础工程设计，满足建设项目的环境影响报告书（表）、安全评价报告、职业病危害预评价报告、项目节能评估意见等及其它批准文件、工程建设场地地震安全性评价报告等的要求。</a:t>
            </a:r>
            <a:endPar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98805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3D5709-48A4-41BE-BEF2-DD08D747324D}"/>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FD57B0D-2A3A-44EB-8B77-FF7D5BD53BE3}"/>
              </a:ext>
            </a:extLst>
          </p:cNvPr>
          <p:cNvSpPr txBox="1"/>
          <p:nvPr/>
        </p:nvSpPr>
        <p:spPr>
          <a:xfrm>
            <a:off x="-12374" y="983640"/>
            <a:ext cx="9022810" cy="5253672"/>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charset="0"/>
              <a:buChar char="l"/>
            </a:pPr>
            <a:r>
              <a:rPr lang="zh-CN" altLang="zh-CN"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文件的深度</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达到能满足业主审查、工程物资采购准备和施工准备、开展详细工程设计的要求，所有的技术原则和技术方案均确定；完成供政府行政主管部门审查的</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消防设计专篇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环境保护专篇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安全设施设计专篇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职业卫生专篇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抗震设防专篇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节能专篇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。内容和深度达到《石油化工装置基础工程设计内容规定》（</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SHSG-033</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）的要求，保证设计质量和水平。</a:t>
            </a:r>
          </a:p>
          <a:p>
            <a:pPr marL="342900" indent="-342900" algn="just" eaLnBrk="1" latinLnBrk="0" hangingPunct="1">
              <a:lnSpc>
                <a:spcPct val="125000"/>
              </a:lnSpc>
              <a:buClr>
                <a:srgbClr val="000000"/>
              </a:buClr>
              <a:buFont typeface="Wingdings" panose="05000000000000000000" charset="0"/>
              <a:buChar char="l"/>
            </a:pPr>
            <a:r>
              <a:rPr lang="zh-CN" altLang="zh-CN"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审查的主要目的</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对项目的技术方案进行审查协调，保证投资项目的合理性；同时完成供政府行政主管部门审查的</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设计专篇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的审查和批复。</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98213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8350B24-BB7F-4CCC-8C9E-4B50972B0D42}"/>
              </a:ext>
            </a:extLst>
          </p:cNvPr>
          <p:cNvSpPr/>
          <p:nvPr/>
        </p:nvSpPr>
        <p:spPr>
          <a:xfrm>
            <a:off x="92899" y="1703719"/>
            <a:ext cx="8953740" cy="5068035"/>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C09E8404-3537-40D8-9A14-169B16E7E67C}"/>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DBC8E2A4-CCB4-4156-ACED-DEB0C5A773BD}"/>
              </a:ext>
            </a:extLst>
          </p:cNvPr>
          <p:cNvSpPr txBox="1"/>
          <p:nvPr/>
        </p:nvSpPr>
        <p:spPr>
          <a:xfrm>
            <a:off x="-12374" y="983640"/>
            <a:ext cx="9022810" cy="5253672"/>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8688F877-2C8C-487E-97E8-84DE51589143}"/>
              </a:ext>
            </a:extLst>
          </p:cNvPr>
          <p:cNvSpPr txBox="1"/>
          <p:nvPr/>
        </p:nvSpPr>
        <p:spPr>
          <a:xfrm>
            <a:off x="467544" y="1988840"/>
            <a:ext cx="3797935" cy="4289123"/>
          </a:xfrm>
          <a:prstGeom prst="rect">
            <a:avLst/>
          </a:prstGeom>
          <a:noFill/>
        </p:spPr>
        <p:txBody>
          <a:bodyPr wrap="square" rtlCol="0">
            <a:spAutoFit/>
          </a:bodyPr>
          <a:lstStyle/>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概述</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工艺</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设备</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总图运输</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kumimoji="0"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装置布置及配管</a:t>
            </a:r>
            <a:endParaRPr kumimoji="0"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仪表</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kumimoji="0"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电气</a:t>
            </a:r>
            <a:endParaRPr kumimoji="0"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电信</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kumimoji="0"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建筑及结构</a:t>
            </a:r>
            <a:endParaRPr kumimoji="0"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lang="zh-CN" altLang="en-US" sz="2000" b="1" kern="0" noProof="0" dirty="0">
                <a:latin typeface="微软雅黑" panose="020B0503020204020204" pitchFamily="34" charset="-122"/>
                <a:ea typeface="微软雅黑" panose="020B0503020204020204" pitchFamily="34" charset="-122"/>
                <a:sym typeface="微软雅黑" panose="020B0503020204020204" pitchFamily="34" charset="-122"/>
              </a:rPr>
              <a:t>暖通空调</a:t>
            </a:r>
            <a:endParaRPr kumimoji="1" lang="en-US" altLang="zh-CN" sz="2000" b="1" kern="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SzTx/>
              <a:buFont typeface="+mj-lt"/>
              <a:buAutoNum type="arabicPeriod"/>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分析化验</a:t>
            </a:r>
            <a:endParaRPr kumimoji="1" lang="en-US" altLang="zh-CN" sz="2000" b="1" kern="0" cap="none" spc="0" normalizeH="0" baseline="0" noProof="0" dirty="0">
              <a:solidFill>
                <a:srgbClr val="00206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25F69116-9C29-4816-94DD-F45901AA1A4B}"/>
              </a:ext>
            </a:extLst>
          </p:cNvPr>
          <p:cNvSpPr txBox="1"/>
          <p:nvPr/>
        </p:nvSpPr>
        <p:spPr>
          <a:xfrm>
            <a:off x="4739515" y="1988840"/>
            <a:ext cx="4178935" cy="4215765"/>
          </a:xfrm>
          <a:prstGeom prst="rect">
            <a:avLst/>
          </a:prstGeom>
          <a:noFill/>
        </p:spPr>
        <p:txBody>
          <a:bodyPr wrap="square" rtlCol="0">
            <a:spAutoFit/>
          </a:bodyPr>
          <a:lstStyle/>
          <a:p>
            <a:pPr marL="457200" marR="0" indent="-457200" defTabSz="914400" eaLnBrk="1" hangingPunct="1">
              <a:lnSpc>
                <a:spcPct val="120000"/>
              </a:lnSpc>
              <a:spcBef>
                <a:spcPct val="20000"/>
              </a:spcBef>
              <a:buSzTx/>
              <a:buFont typeface="+mj-lt"/>
              <a:buAutoNum type="arabicPeriod" startAt="12"/>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给排水及消防</a:t>
            </a:r>
          </a:p>
          <a:p>
            <a:pPr marL="457200" marR="0" indent="-457200" defTabSz="914400" eaLnBrk="1" hangingPunct="1">
              <a:lnSpc>
                <a:spcPct val="120000"/>
              </a:lnSpc>
              <a:spcBef>
                <a:spcPct val="20000"/>
              </a:spcBef>
              <a:buSzTx/>
              <a:buFont typeface="+mj-lt"/>
              <a:buAutoNum type="arabicPeriod" startAt="12"/>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概算</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Clr>
                <a:srgbClr val="FF6600"/>
              </a:buClr>
              <a:buSzTx/>
              <a:buFont typeface="+mj-ea"/>
              <a:buAutoNum type="arabicPeriod" startAt="11"/>
              <a:defRPr/>
            </a:pP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SzTx/>
              <a:buFont typeface="Wingdings" panose="05000000000000000000" pitchFamily="2" charset="2"/>
              <a:buChar char="l"/>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附录</a:t>
            </a:r>
            <a:r>
              <a:rPr kumimoji="0" lang="en-US" altLang="zh-CN"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a:t>
            </a: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：消防设计专篇</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SzTx/>
              <a:buFont typeface="Wingdings" panose="05000000000000000000" pitchFamily="2" charset="2"/>
              <a:buChar char="l"/>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附录</a:t>
            </a:r>
            <a:r>
              <a:rPr kumimoji="0" lang="en-US" altLang="zh-CN"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t>
            </a: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：环境保护专篇</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SzTx/>
              <a:buFont typeface="Wingdings" panose="05000000000000000000" pitchFamily="2" charset="2"/>
              <a:buChar char="l"/>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附录</a:t>
            </a:r>
            <a:r>
              <a:rPr kumimoji="0" lang="en-US" altLang="zh-CN"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：安全设施设计专篇</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SzTx/>
              <a:buFont typeface="Wingdings" panose="05000000000000000000" pitchFamily="2" charset="2"/>
              <a:buChar char="l"/>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附录</a:t>
            </a:r>
            <a:r>
              <a:rPr kumimoji="0" lang="en-US" altLang="zh-CN"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a:t>
            </a: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：职业卫生专篇</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SzTx/>
              <a:buFont typeface="Wingdings" panose="05000000000000000000" pitchFamily="2" charset="2"/>
              <a:buChar char="l"/>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附录</a:t>
            </a:r>
            <a:r>
              <a:rPr kumimoji="0" lang="en-US" altLang="zh-CN"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a:t>
            </a: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：节能专篇</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609600" marR="0" indent="-609600" defTabSz="914400" eaLnBrk="1" hangingPunct="1">
              <a:lnSpc>
                <a:spcPct val="120000"/>
              </a:lnSpc>
              <a:spcBef>
                <a:spcPct val="20000"/>
              </a:spcBef>
              <a:buSzTx/>
              <a:buFont typeface="Wingdings" panose="05000000000000000000" pitchFamily="2" charset="2"/>
              <a:buChar char="l"/>
              <a:defRPr/>
            </a:pP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附录</a:t>
            </a:r>
            <a:r>
              <a:rPr kumimoji="0" lang="en-US" altLang="zh-CN"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F</a:t>
            </a:r>
            <a:r>
              <a:rPr kumimoji="0" lang="zh-CN" altLang="en-US" sz="2000" b="1" kern="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：抗震设防专篇</a:t>
            </a:r>
            <a:endParaRPr kumimoji="0" lang="en-US" altLang="zh-CN" sz="2000" b="1" kern="0" cap="none" spc="0" normalizeH="0" baseline="0" noProof="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74647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E14D0-7866-4392-BAED-9E56733CC002}"/>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EA6C91DA-1835-45DA-9E4E-3D2487BD17A1}"/>
              </a:ext>
            </a:extLst>
          </p:cNvPr>
          <p:cNvSpPr txBox="1"/>
          <p:nvPr/>
        </p:nvSpPr>
        <p:spPr>
          <a:xfrm>
            <a:off x="-12374" y="983640"/>
            <a:ext cx="9022810" cy="5253672"/>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33CC"/>
              </a:buClr>
              <a:buFont typeface="+mj-lt"/>
              <a:buAutoNum type="arabicPeriod"/>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概述</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对装置基础工程设计作全面概括的说明，其内容包括概况、产品及副产品、主要原料、生产方法及能源利用、生产控制、装置位置及周边情况、公用系统及辅助设施、主要技术经济指标、存在问题和建议。</a:t>
            </a:r>
          </a:p>
          <a:p>
            <a:pPr marL="457200" indent="-457200" algn="l" eaLnBrk="1" latinLnBrk="0" hangingPunct="1">
              <a:lnSpc>
                <a:spcPct val="125000"/>
              </a:lnSpc>
              <a:buClr>
                <a:srgbClr val="0033CC"/>
              </a:buClr>
              <a:buSzTx/>
              <a:buFont typeface="+mj-lt"/>
              <a:buAutoNum type="arabicPeriod" startAt="2"/>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工艺</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工艺部分基础工程设计文件应有：工艺设计基础，工艺说明，界区条件表，管道表，工艺设备表，工艺流程图(PFD)，公用物料流程图(UFD)，管道及仪表流程图(PID、UID)，工艺设备数据表，安全阀、爆破片数据表或规格书以及一览表。</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53287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2DA033-F67C-44EF-8AB3-C6FEC5F3F5AC}"/>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9C0D896A-54C4-4275-83C8-7F6195790EDE}"/>
              </a:ext>
            </a:extLst>
          </p:cNvPr>
          <p:cNvSpPr txBox="1"/>
          <p:nvPr/>
        </p:nvSpPr>
        <p:spPr>
          <a:xfrm>
            <a:off x="-12374" y="983640"/>
            <a:ext cx="9022810" cy="5610800"/>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0033CC"/>
              </a:buClr>
              <a:buSzTx/>
              <a:buFont typeface="+mj-lt"/>
              <a:buAutoNum type="arabicPeriod" startAt="3"/>
            </a:pPr>
            <a:r>
              <a:rPr lang="zh-CN" altLang="en-US" sz="28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设备</a:t>
            </a:r>
          </a:p>
          <a:p>
            <a:pPr marL="342900" indent="-342900" algn="just" eaLnBrk="1" latinLnBrk="0" hangingPunct="1">
              <a:lnSpc>
                <a:spcPct val="125000"/>
              </a:lnSpc>
              <a:buClr>
                <a:srgbClr val="000000"/>
              </a:buClr>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静设备（包括容器、换热器等）基础工程设计文件包括：静设备设计说明，静设备设计规定。当与业主有约定时，还应包括约定设备的工程图。</a:t>
            </a:r>
          </a:p>
          <a:p>
            <a:pPr marL="342900" indent="-342900" algn="just" eaLnBrk="1" latinLnBrk="0" hangingPunct="1">
              <a:lnSpc>
                <a:spcPct val="125000"/>
              </a:lnSpc>
              <a:buClr>
                <a:srgbClr val="000000"/>
              </a:buClr>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工业炉基础工程设计文件应有：工业炉设计说明，工业炉设计规定，工业炉一览表，工业炉数据表或规格书。当与业主有约定时，还应包括所约定工业炉的工程图。</a:t>
            </a:r>
          </a:p>
          <a:p>
            <a:pPr marL="342900" indent="-342900" algn="just" eaLnBrk="1" latinLnBrk="0" hangingPunct="1">
              <a:lnSpc>
                <a:spcPct val="125000"/>
              </a:lnSpc>
              <a:buClr>
                <a:srgbClr val="000000"/>
              </a:buClr>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动设备（包括机泵、机械）基础工程设计文件应有：动设备设计说明，动设备设计规定，动设备一览表，动设备的数据表或规格书。</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514350" marR="0" indent="-514350" defTabSz="914400" eaLnBrk="1" hangingPunct="1">
              <a:lnSpc>
                <a:spcPct val="120000"/>
              </a:lnSpc>
              <a:spcBef>
                <a:spcPct val="20000"/>
              </a:spcBef>
              <a:buClr>
                <a:srgbClr val="2727FF"/>
              </a:buClr>
              <a:buSzTx/>
              <a:buFont typeface="+mj-lt"/>
              <a:buAutoNum type="arabicPeriod" startAt="4"/>
              <a:defRPr/>
            </a:pPr>
            <a:r>
              <a:rPr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总图运输</a:t>
            </a:r>
            <a:endParaRPr kumimoji="1" lang="en-US" altLang="zh-CN"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just" defTabSz="914400" eaLnBrk="1" latinLnBrk="0" hangingPunct="1">
              <a:lnSpc>
                <a:spcPct val="125000"/>
              </a:lnSpc>
              <a:spcBef>
                <a:spcPts val="0"/>
              </a:spcBef>
              <a:buClr>
                <a:srgbClr val="FF6600"/>
              </a:buClr>
              <a:buSzTx/>
              <a:buFont typeface="Wingdings" panose="05000000000000000000" pitchFamily="2" charset="2"/>
              <a:buNone/>
              <a:defRPr/>
            </a:pPr>
            <a:r>
              <a:rPr kumimoji="0" lang="zh-CN" altLang="zh-CN" sz="2000" b="1" noProof="0" dirty="0">
                <a:latin typeface="微软雅黑" panose="020B0503020204020204" pitchFamily="34" charset="-122"/>
                <a:ea typeface="微软雅黑" panose="020B0503020204020204" pitchFamily="34" charset="-122"/>
                <a:sym typeface="微软雅黑" panose="020B0503020204020204" pitchFamily="34" charset="-122"/>
              </a:rPr>
              <a:t>基础工程设计文件</a:t>
            </a:r>
            <a:r>
              <a:rPr kumimoji="0" lang="zh-CN" altLang="en-US" sz="2000" b="1" noProof="0" dirty="0">
                <a:latin typeface="微软雅黑" panose="020B0503020204020204" pitchFamily="34" charset="-122"/>
                <a:ea typeface="微软雅黑" panose="020B0503020204020204" pitchFamily="34" charset="-122"/>
                <a:sym typeface="微软雅黑" panose="020B0503020204020204" pitchFamily="34" charset="-122"/>
              </a:rPr>
              <a:t>应有</a:t>
            </a:r>
            <a:r>
              <a:rPr kumimoji="0" lang="zh-CN" altLang="zh-CN" sz="2000" b="1" noProof="0" dirty="0">
                <a:latin typeface="微软雅黑" panose="020B0503020204020204" pitchFamily="34" charset="-122"/>
                <a:ea typeface="微软雅黑" panose="020B0503020204020204" pitchFamily="34" charset="-122"/>
                <a:sym typeface="微软雅黑" panose="020B0503020204020204" pitchFamily="34" charset="-122"/>
              </a:rPr>
              <a:t>：总图运输设计说明，总图运输设计规定，装置位置图，总平面布置图，竖向布置图。必要时，可出场地初平图，运输、装卸设备表和材料表。</a:t>
            </a:r>
            <a:endParaRPr kumimoji="0" lang="en-US" altLang="zh-CN" sz="2800" b="1" kern="1200" cap="none" spc="0" normalizeH="0" baseline="0" noProof="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Clr>
                <a:srgbClr val="000000"/>
              </a:buClr>
              <a:buFont typeface="Wingdings" panose="05000000000000000000" charset="0"/>
              <a:buChar char="l"/>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32531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60DCC2B-D753-43FE-B8B3-4DF89A433905}"/>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CA6DBDD5-0308-4570-A1CD-1DC64223385E}"/>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l" defTabSz="914400" eaLnBrk="1" hangingPunct="1">
              <a:lnSpc>
                <a:spcPct val="120000"/>
              </a:lnSpc>
              <a:spcBef>
                <a:spcPct val="20000"/>
              </a:spcBef>
              <a:buClr>
                <a:srgbClr val="2727FF"/>
              </a:buClr>
              <a:buSzTx/>
              <a:buFont typeface="+mj-lt"/>
              <a:buAutoNum type="arabicPeriod" startAt="5"/>
              <a:defRPr/>
            </a:pPr>
            <a:r>
              <a:rPr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装置布置及配管</a:t>
            </a:r>
            <a:endParaRPr lang="zh-CN" altLang="en-US"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just" defTabSz="914400" eaLnBrk="1" hangingPunct="1">
              <a:lnSpc>
                <a:spcPct val="125000"/>
              </a:lnSpc>
              <a:spcBef>
                <a:spcPts val="0"/>
              </a:spcBef>
              <a:buClr>
                <a:srgbClr val="FF6600"/>
              </a:buClr>
              <a:buSzTx/>
              <a:buFont typeface="Wingdings" panose="05000000000000000000" pitchFamily="2" charset="2"/>
              <a:buNone/>
              <a:defRPr/>
            </a:pPr>
            <a:r>
              <a:rPr kumimoji="0" lang="zh-CN" altLang="zh-CN" sz="2000" b="1" noProof="0" dirty="0">
                <a:latin typeface="微软雅黑" panose="020B0503020204020204" pitchFamily="34" charset="-122"/>
                <a:ea typeface="微软雅黑" panose="020B0503020204020204" pitchFamily="34" charset="-122"/>
                <a:sym typeface="微软雅黑" panose="020B0503020204020204" pitchFamily="34" charset="-122"/>
              </a:rPr>
              <a:t>装置布置及配管的基础工程设计文件应有：装置布置设计说明，装置布置设计规定，配管设计规定，管道应力设计规定，管道材料等级规定，设备和管道绝热设计规定，设备和管道涂漆设计规定，阀门规格书，综合材料表，装置区域划分图，设备布置图，配管研究图，界区管道接点图。</a:t>
            </a:r>
          </a:p>
        </p:txBody>
      </p:sp>
    </p:spTree>
    <p:extLst>
      <p:ext uri="{BB962C8B-B14F-4D97-AF65-F5344CB8AC3E}">
        <p14:creationId xmlns:p14="http://schemas.microsoft.com/office/powerpoint/2010/main" val="859698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5E1B51-5E82-4B60-937C-F427D461AA1E}"/>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D6B1FE6B-D8EB-4B5C-8BB5-65C7EC330E40}"/>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33CC"/>
              </a:buClr>
              <a:buFont typeface="+mj-lt"/>
              <a:buAutoNum type="arabicPeriod" startAt="6"/>
            </a:pPr>
            <a:r>
              <a:rPr lang="zh-CN" altLang="en-US" sz="28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仪表</a:t>
            </a:r>
          </a:p>
          <a:p>
            <a:pPr marL="457200" indent="-457200" algn="just" eaLnBrk="1" latinLnBrk="0" hangingPunct="1">
              <a:lnSpc>
                <a:spcPct val="125000"/>
              </a:lnSpc>
              <a:buClr>
                <a:srgbClr val="000000"/>
              </a:buClr>
              <a:buSzTx/>
              <a:buFont typeface="Wingdings" panose="05000000000000000000" charset="0"/>
              <a:buChar char="l"/>
            </a:pPr>
            <a:r>
              <a:rPr lang="zh-CN" altLang="en-US" sz="2000" b="1" dirty="0">
                <a:ln>
                  <a:noFill/>
                </a:ln>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仪表的基础工程设计文件应有：仪表设计说明，仪表设计规定，仪表索引表，仪表规格书，仪表盘（柜）规格书，在线分析器室规格书，仪表及主要材料汇总表，控制室平面布置图，气体检测器平面布置图，仪表电缆主槽板敷设图或走向图，安全仪表系统逻辑框图、顺序控制系统逻辑框图或顺序控制系统时序框图、复杂控制回路图或其说明。</a:t>
            </a:r>
          </a:p>
          <a:p>
            <a:pPr marL="457200" indent="-457200" algn="just" eaLnBrk="1" latinLnBrk="0" hangingPunct="1">
              <a:lnSpc>
                <a:spcPct val="125000"/>
              </a:lnSpc>
              <a:buClr>
                <a:srgbClr val="000000"/>
              </a:buClr>
              <a:buFont typeface="Wingdings" panose="05000000000000000000" charset="0"/>
              <a:buChar char="l"/>
            </a:pPr>
            <a:r>
              <a:rPr lang="zh-CN" altLang="en-US" sz="2000" b="1" dirty="0">
                <a:ln>
                  <a:noFill/>
                </a:ln>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当采用分散控制系统(DCS)、安全仪表系统(SIS)、可编程序控制系统（PLC）、过程数据采集系统（SCADA）、过程计算机系统（PCS）时，应有相应的系统规格书。</a:t>
            </a:r>
          </a:p>
        </p:txBody>
      </p:sp>
    </p:spTree>
    <p:extLst>
      <p:ext uri="{BB962C8B-B14F-4D97-AF65-F5344CB8AC3E}">
        <p14:creationId xmlns:p14="http://schemas.microsoft.com/office/powerpoint/2010/main" val="1273820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6FBA96-FB7B-49E8-B5A8-D7638C2E0A72}"/>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ADF04AE3-9F6C-47E9-93B7-AD4B8FE3BED5}"/>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l" eaLnBrk="1" hangingPunct="1">
              <a:lnSpc>
                <a:spcPct val="125000"/>
              </a:lnSpc>
              <a:spcBef>
                <a:spcPts val="0"/>
              </a:spcBef>
              <a:buClr>
                <a:srgbClr val="2727FF"/>
              </a:buClr>
              <a:buSzTx/>
              <a:buFont typeface="+mj-lt"/>
              <a:buAutoNum type="arabicPeriod" startAt="7"/>
            </a:pPr>
            <a:r>
              <a:rPr lang="zh-CN" altLang="en-US" sz="28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电气</a:t>
            </a:r>
            <a:endParaRPr kumimoji="1" lang="zh-CN" altLang="en-US" sz="2800" b="1" cap="none" spc="0" normalizeH="0" baseline="0"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just" eaLnBrk="1" latinLnBrk="0" hangingPunct="1">
              <a:lnSpc>
                <a:spcPct val="125000"/>
              </a:lnSpc>
              <a:spcBef>
                <a:spcPts val="0"/>
              </a:spcBef>
              <a:buClr>
                <a:srgbClr val="000000"/>
              </a:buClr>
              <a:buSzTx/>
              <a:buFont typeface="Wingdings" panose="05000000000000000000" charset="0"/>
              <a:buNone/>
            </a:pPr>
            <a:r>
              <a:rPr kumimoji="0" lang="zh-CN" altLang="zh-CN" sz="2000" b="1" noProof="0" dirty="0">
                <a:latin typeface="微软雅黑" panose="020B0503020204020204" pitchFamily="34" charset="-122"/>
                <a:ea typeface="微软雅黑" panose="020B0503020204020204" pitchFamily="34" charset="-122"/>
                <a:sym typeface="微软雅黑" panose="020B0503020204020204" pitchFamily="34" charset="-122"/>
              </a:rPr>
              <a:t>电气部分的基础工程设计文件应有：电气设计说明，电气设计规定，电气计算，电气设备规格书，电气负荷表，电气设备材料表，高（中）压单线图，逻辑图或电路图，变配电所布置图，爆炸危险区域划分图，电缆桥架或</a:t>
            </a:r>
            <a:r>
              <a:rPr kumimoji="0" lang="zh-CN" altLang="zh-CN" sz="2800" b="1" noProof="0" dirty="0">
                <a:latin typeface="微软雅黑" panose="020B0503020204020204" pitchFamily="34" charset="-122"/>
                <a:ea typeface="微软雅黑" panose="020B0503020204020204" pitchFamily="34" charset="-122"/>
                <a:sym typeface="微软雅黑" panose="020B0503020204020204" pitchFamily="34" charset="-122"/>
              </a:rPr>
              <a:t>电缆沟路径图和接地干线平面图。</a:t>
            </a:r>
          </a:p>
          <a:p>
            <a:pPr marL="457200" marR="0" indent="-457200" algn="l" eaLnBrk="1" hangingPunct="1">
              <a:lnSpc>
                <a:spcPct val="125000"/>
              </a:lnSpc>
              <a:spcBef>
                <a:spcPts val="0"/>
              </a:spcBef>
              <a:buClr>
                <a:srgbClr val="2727FF"/>
              </a:buClr>
              <a:buSzTx/>
              <a:buFont typeface="+mj-lt"/>
              <a:buAutoNum type="arabicPeriod" startAt="8"/>
            </a:pPr>
            <a:r>
              <a:rPr lang="zh-CN" altLang="en-US" sz="28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电信</a:t>
            </a:r>
            <a:endParaRPr lang="zh-CN" altLang="en-US" sz="2800" b="1" cap="none" spc="0" normalizeH="0" baseline="0"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l" eaLnBrk="1" hangingPunct="1">
              <a:lnSpc>
                <a:spcPct val="125000"/>
              </a:lnSpc>
              <a:spcBef>
                <a:spcPts val="0"/>
              </a:spcBef>
              <a:buClr>
                <a:srgbClr val="000000"/>
              </a:buClr>
              <a:buSzTx/>
              <a:buFont typeface="Wingdings" panose="05000000000000000000" charset="0"/>
              <a:buNone/>
            </a:pPr>
            <a:r>
              <a:rPr kumimoji="0" lang="zh-CN" altLang="zh-CN" sz="2000" b="1" noProof="0" dirty="0">
                <a:latin typeface="微软雅黑" panose="020B0503020204020204" pitchFamily="34" charset="-122"/>
                <a:ea typeface="微软雅黑" panose="020B0503020204020204" pitchFamily="34" charset="-122"/>
                <a:sym typeface="微软雅黑" panose="020B0503020204020204" pitchFamily="34" charset="-122"/>
              </a:rPr>
              <a:t>基础工程设计文件应有：电信设计说明、电信设计规定、主要电信设备技术规格书、电信设备配置图、电信设备材料规格表；当装置电信自成系统时，还应包括扩音对讲系统图、电视监视系统图、火灾自动报警系统图。大型生产装置还宜包括局域网络综合布线系统图、电话配线系统图</a:t>
            </a:r>
            <a:endParaRPr lang="zh-CN" altLang="en-US" sz="16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889162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94E0B07-2203-4B25-A559-33EAF88C19B2}"/>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AF3D6582-5DF9-4F9B-B69A-AA08578254EC}"/>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defTabSz="914400" eaLnBrk="1" hangingPunct="1">
              <a:lnSpc>
                <a:spcPct val="120000"/>
              </a:lnSpc>
              <a:spcBef>
                <a:spcPts val="0"/>
              </a:spcBef>
              <a:buClr>
                <a:srgbClr val="2727FF"/>
              </a:buClr>
              <a:buSzTx/>
              <a:buFont typeface="+mj-lt"/>
              <a:buAutoNum type="arabicPeriod" startAt="9"/>
              <a:defRPr/>
            </a:pPr>
            <a:r>
              <a:rPr kumimoji="0"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建筑及结构</a:t>
            </a:r>
            <a:endParaRPr kumimoji="1" lang="en-US" altLang="zh-CN"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latinLnBrk="0" hangingPunct="1">
              <a:lnSpc>
                <a:spcPct val="125000"/>
              </a:lnSpc>
              <a:spcBef>
                <a:spcPts val="0"/>
              </a:spcBef>
              <a:spcAft>
                <a:spcPct val="0"/>
              </a:spcAft>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建筑部分的基础工程设计文件应包括：建筑设计说明，建筑设计规定，建筑物一览表，主要建筑物平面图、剖面图；必要时应附材料表。</a:t>
            </a:r>
          </a:p>
          <a:p>
            <a:pPr marL="457200" marR="0" lvl="2" indent="-457200" algn="just" defTabSz="914400" rtl="0" eaLnBrk="1" latinLnBrk="0" hangingPunct="1">
              <a:lnSpc>
                <a:spcPct val="125000"/>
              </a:lnSpc>
              <a:spcBef>
                <a:spcPts val="0"/>
              </a:spcBef>
              <a:spcAft>
                <a:spcPct val="0"/>
              </a:spcAft>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结构部分的基础工程设计文件应有：结构设计说明，结构设计规定，主要建（构）筑物平面图、剖面图，主要建（构）筑物梁、柱初步布置图，主要建（构）筑物基础平面布置图和材料表。当采用桩基础，必要时尚需桩基布置图、桩的规格及数量</a:t>
            </a:r>
            <a:r>
              <a:rPr kumimoji="0" lang="zh-CN" altLang="zh-CN" sz="2000" b="1"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p>
          <a:p>
            <a:pPr marL="457200" marR="0" indent="-457200" defTabSz="914400" eaLnBrk="1" hangingPunct="1">
              <a:lnSpc>
                <a:spcPct val="120000"/>
              </a:lnSpc>
              <a:spcBef>
                <a:spcPts val="0"/>
              </a:spcBef>
              <a:buClr>
                <a:srgbClr val="2727FF"/>
              </a:buClr>
              <a:buSzTx/>
              <a:buFont typeface="+mj-lt"/>
              <a:buAutoNum type="arabicPeriod" startAt="10"/>
              <a:defRPr/>
            </a:pPr>
            <a:r>
              <a:rPr kumimoji="0" lang="en-US" altLang="zh-CN"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暖通空调</a:t>
            </a:r>
            <a:endParaRPr kumimoji="1" lang="en-US" altLang="zh-CN"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暖通空调（HVAC）部分的基础工程设计文件应有：暖通空调设计说明，暖通空调设计规定，暖通空调设备表，材料表（工程量表）；对于复杂的空调系统、采暖锅炉房、采暖换热站、制冷站等系统，还应包括暖通空调流程图或设备平面布置图。</a:t>
            </a:r>
            <a:endParaRPr lang="zh-CN" altLang="en-US" sz="2000" b="1" i="0" u="none" strike="noStrike"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6791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ED4452-2A9B-4596-9790-CC49B637D919}"/>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91D42014-3305-4735-8B7D-79A3B9697D1A}"/>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pic>
        <p:nvPicPr>
          <p:cNvPr id="4" name="图片 3">
            <a:extLst>
              <a:ext uri="{FF2B5EF4-FFF2-40B4-BE49-F238E27FC236}">
                <a16:creationId xmlns:a16="http://schemas.microsoft.com/office/drawing/2014/main" id="{517FD66F-9ED9-4322-A4AF-A9FC224CF8C7}"/>
              </a:ext>
            </a:extLst>
          </p:cNvPr>
          <p:cNvPicPr>
            <a:picLocks noChangeAspect="1"/>
          </p:cNvPicPr>
          <p:nvPr/>
        </p:nvPicPr>
        <p:blipFill rotWithShape="1">
          <a:blip r:embed="rId4"/>
          <a:srcRect t="8950"/>
          <a:stretch/>
        </p:blipFill>
        <p:spPr>
          <a:xfrm>
            <a:off x="1820669" y="1084104"/>
            <a:ext cx="5502662" cy="1912848"/>
          </a:xfrm>
          <a:prstGeom prst="rect">
            <a:avLst/>
          </a:prstGeom>
        </p:spPr>
      </p:pic>
      <p:sp>
        <p:nvSpPr>
          <p:cNvPr id="5" name="文本框 4">
            <a:extLst>
              <a:ext uri="{FF2B5EF4-FFF2-40B4-BE49-F238E27FC236}">
                <a16:creationId xmlns:a16="http://schemas.microsoft.com/office/drawing/2014/main" id="{F3314D08-405B-4F11-9AA5-763A25B021DD}"/>
              </a:ext>
            </a:extLst>
          </p:cNvPr>
          <p:cNvSpPr txBox="1"/>
          <p:nvPr/>
        </p:nvSpPr>
        <p:spPr>
          <a:xfrm>
            <a:off x="0" y="3069881"/>
            <a:ext cx="9036496" cy="3279872"/>
          </a:xfrm>
          <a:prstGeom prst="rect">
            <a:avLst/>
          </a:prstGeom>
          <a:noFill/>
        </p:spPr>
        <p:txBody>
          <a:bodyPr wrap="square">
            <a:spAutoFit/>
          </a:bodyPr>
          <a:lstStyle/>
          <a:p>
            <a:pPr marL="0" indent="0" algn="just" eaLnBrk="1" latinLnBrk="0" hangingPunct="1">
              <a:lnSpc>
                <a:spcPct val="125000"/>
              </a:lnSpc>
              <a:buFont typeface="Wingdings" panose="05000000000000000000" pitchFamily="2" charset="2"/>
            </a:pPr>
            <a:r>
              <a:rPr lang="zh-CN" altLang="en-US" sz="24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定义：</a:t>
            </a:r>
            <a:endParaRPr lang="en-US" altLang="zh-CN" sz="24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buFont typeface="Wingdings" panose="05000000000000000000" pitchFamily="2" charset="2"/>
            </a:pPr>
            <a:r>
              <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应用研究进行到一定阶段，从</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工程角度</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参照</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常规工程设计方法和步骤</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，按未来工业生产装置规模进行的一种</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假想设计</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buFont typeface="Wingdings" panose="05000000000000000000" pitchFamily="2" charset="2"/>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目的：</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Font typeface="Wingdings" panose="05000000000000000000" pitchFamily="2" charset="2"/>
              <a:buChar char="l"/>
            </a:pP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暴露和提出基础研究</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存在的问题</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，为解决这些问题提供方案。结合技术经济评价，评估该新技术</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是否有工业化价值</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判断研究的工艺条件</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是否合理</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是否充分</a:t>
            </a: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、提出</a:t>
            </a:r>
            <a:r>
              <a:rPr lang="zh-CN" altLang="en-US"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改进方向</a:t>
            </a:r>
            <a:r>
              <a:rPr lang="zh-CN" altLang="en-US" b="1" noProof="0" dirty="0">
                <a:ln>
                  <a:noFill/>
                </a:ln>
                <a:solidFill>
                  <a:schemeClr val="tx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椭圆 5">
            <a:extLst>
              <a:ext uri="{FF2B5EF4-FFF2-40B4-BE49-F238E27FC236}">
                <a16:creationId xmlns:a16="http://schemas.microsoft.com/office/drawing/2014/main" id="{C75F56BA-E7AA-4801-ABB7-8BA86CD7B546}"/>
              </a:ext>
            </a:extLst>
          </p:cNvPr>
          <p:cNvSpPr/>
          <p:nvPr/>
        </p:nvSpPr>
        <p:spPr>
          <a:xfrm>
            <a:off x="2555776" y="1394355"/>
            <a:ext cx="115212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2367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6"/>
                                        </p:tgtEl>
                                      </p:cBhvr>
                                    </p:animEffect>
                                    <p:animScale>
                                      <p:cBhvr>
                                        <p:cTn id="7" dur="1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6CDBD7-B78B-48C6-9884-E7E99AC77E63}"/>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2FC90C5B-0DFC-4BFA-86F0-B2A3F444D0DD}"/>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algn="l" defTabSz="914400" eaLnBrk="1" hangingPunct="1">
              <a:lnSpc>
                <a:spcPct val="125000"/>
              </a:lnSpc>
              <a:spcBef>
                <a:spcPts val="0"/>
              </a:spcBef>
              <a:buClr>
                <a:srgbClr val="2727FF"/>
              </a:buClr>
              <a:buSzTx/>
              <a:buFont typeface="+mj-lt"/>
              <a:buAutoNum type="arabicPeriod" startAt="11"/>
              <a:defRPr/>
            </a:pPr>
            <a:r>
              <a:rPr kumimoji="0" lang="en-US" altLang="zh-CN"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分析化验</a:t>
            </a:r>
            <a:endParaRPr kumimoji="0" lang="zh-CN" altLang="en-US"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分析化验的基础工程设计文件应有：分析化验设计说明，分析项目表，分析仪器设备表，综合材料表和分析室平面布置图。</a:t>
            </a:r>
          </a:p>
          <a:p>
            <a:pPr marL="457200" marR="0" indent="-457200" algn="l" defTabSz="914400" eaLnBrk="1" hangingPunct="1">
              <a:lnSpc>
                <a:spcPct val="125000"/>
              </a:lnSpc>
              <a:spcBef>
                <a:spcPts val="0"/>
              </a:spcBef>
              <a:buClr>
                <a:srgbClr val="2727FF"/>
              </a:buClr>
              <a:buSzTx/>
              <a:buFont typeface="+mj-lt"/>
              <a:buAutoNum type="arabicPeriod" startAt="12"/>
              <a:defRPr/>
            </a:pPr>
            <a:r>
              <a:rPr kumimoji="0" lang="en-US" altLang="zh-CN"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给排水及消防分析化验</a:t>
            </a:r>
            <a:endParaRPr kumimoji="0" lang="zh-CN" altLang="en-US"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给排水部分的基础工程设计文件应有：给排水设计说明，给排水设计规定，给排水管道平面布置图，主要设备材料表。</a:t>
            </a: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消防部分的基础工程设计文件应有：消防设计说明，消防水管道平面布置图，消防设施平面布置图，消防水管道及仪表流程图，消防水泵站布置图；其它消防设施管道及仪表流程图和布置图，主要设备材料表。</a:t>
            </a:r>
            <a:r>
              <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000" b="1" dirty="0">
              <a:ln>
                <a:noFill/>
              </a:ln>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98581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359419E-4399-45AE-9CC8-4ECEAE5E02BC}"/>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79BA54DC-A16C-4163-8F05-38B6A73FC426}"/>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indent="-457200" defTabSz="914400" eaLnBrk="1" hangingPunct="1">
              <a:lnSpc>
                <a:spcPct val="125000"/>
              </a:lnSpc>
              <a:spcBef>
                <a:spcPts val="0"/>
              </a:spcBef>
              <a:buClr>
                <a:srgbClr val="2727FF"/>
              </a:buClr>
              <a:buSzTx/>
              <a:buFont typeface="+mj-lt"/>
              <a:buAutoNum type="arabicPeriod" startAt="13"/>
              <a:defRPr/>
            </a:pPr>
            <a:r>
              <a:rPr kumimoji="0" lang="en-US" altLang="zh-CN"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28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概算</a:t>
            </a:r>
            <a:endParaRPr kumimoji="0" lang="zh-CN" altLang="en-US" sz="28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装置基础工程设计概算按照现行中国石油化工集团公司《石油化工工程建设设计概算编制办法》进行编制，其编制深度应符合基础工程设计各专业设计深度内容。</a:t>
            </a:r>
            <a:endParaRPr lang="zh-CN" altLang="en-US" sz="2000" b="1" i="0" u="none" strike="noStrike"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1066800" marR="0" lvl="3" indent="-609600" algn="just" defTabSz="914400" rtl="0" eaLnBrk="1" fontAlgn="base" latinLnBrk="0" hangingPunct="1">
              <a:lnSpc>
                <a:spcPct val="125000"/>
              </a:lnSpc>
              <a:spcBef>
                <a:spcPts val="0"/>
              </a:spcBef>
              <a:spcAft>
                <a:spcPct val="0"/>
              </a:spcAft>
              <a:buClr>
                <a:srgbClr val="000000"/>
              </a:buClr>
              <a:buSzTx/>
              <a:buFont typeface="Wingdings" panose="05000000000000000000" pitchFamily="2" charset="2"/>
              <a:buChar char="Ø"/>
              <a:defRPr/>
            </a:pPr>
            <a:r>
              <a:rPr kumimoji="0" lang="zh-CN" altLang="zh-CN" sz="2000" b="1"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按估算指标计算建筑物时，应对建筑物的结构形式、层高等进行描述；</a:t>
            </a:r>
            <a:endParaRPr kumimoji="0" lang="zh-CN"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1066800" marR="0" lvl="3" indent="-609600" algn="just" defTabSz="914400" rtl="0" eaLnBrk="1" fontAlgn="base" latinLnBrk="0" hangingPunct="1">
              <a:lnSpc>
                <a:spcPct val="125000"/>
              </a:lnSpc>
              <a:spcBef>
                <a:spcPts val="0"/>
              </a:spcBef>
              <a:buClr>
                <a:srgbClr val="000000"/>
              </a:buClr>
              <a:buSzTx/>
              <a:buFont typeface="Wingdings" panose="05000000000000000000" pitchFamily="2" charset="2"/>
              <a:buChar char="Ø"/>
              <a:defRPr/>
            </a:pPr>
            <a:r>
              <a:rPr kumimoji="0" lang="zh-CN" altLang="zh-CN" sz="2000" b="1"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构筑物应按构筑物一览表所列的工程量分别计价；</a:t>
            </a:r>
            <a:endParaRPr kumimoji="0" lang="zh-CN"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1066800" marR="0" lvl="3" indent="-609600" algn="just" defTabSz="914400" rtl="0" eaLnBrk="1" fontAlgn="base" latinLnBrk="0" hangingPunct="1">
              <a:lnSpc>
                <a:spcPct val="125000"/>
              </a:lnSpc>
              <a:spcBef>
                <a:spcPts val="0"/>
              </a:spcBef>
              <a:buClr>
                <a:srgbClr val="000000"/>
              </a:buClr>
              <a:buSzTx/>
              <a:buFont typeface="Wingdings" panose="05000000000000000000" pitchFamily="2" charset="2"/>
              <a:buChar char="Ø"/>
              <a:defRPr/>
            </a:pPr>
            <a:r>
              <a:rPr kumimoji="0" lang="zh-CN" altLang="zh-CN" sz="2000" b="1"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设备材料计价应对其与价格有关的参数进行描述，如：静设备的规格、材质、质量，机泵的流量、扬程、电机功率，仪表设备的规格、材质、结构形式等。</a:t>
            </a:r>
            <a:endParaRPr kumimoji="0" lang="zh-CN"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概算设计文件的内容还应包括基础工程设计概算和批准的总体设计概算或可行性研究报告估算的对比。概算超过的，应分析超出的原因；必要时，还应进行技术经济分析。</a:t>
            </a:r>
            <a:endParaRPr lang="zh-CN" altLang="en-US" sz="2000" b="1" dirty="0">
              <a:ln>
                <a:noFill/>
              </a:ln>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84301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0AFEE5-18B8-4313-96AA-998C7D2A26C2}"/>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033AEDE0-85C2-4B80-9806-E44F1B0E3125}"/>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indent="0" algn="just" defTabSz="914400" eaLnBrk="1" hangingPunct="1">
              <a:lnSpc>
                <a:spcPct val="125000"/>
              </a:lnSpc>
              <a:spcBef>
                <a:spcPts val="0"/>
              </a:spcBef>
              <a:buClr>
                <a:srgbClr val="0033CC"/>
              </a:buClr>
              <a:buSzTx/>
              <a:buFont typeface="+mj-lt"/>
              <a:buNone/>
              <a:defRPr/>
            </a:pPr>
            <a:r>
              <a:rPr kumimoji="0" lang="zh-CN" altLang="en-US" sz="22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附录A：消防设计专篇</a:t>
            </a:r>
            <a:endParaRPr kumimoji="0" lang="zh-CN" altLang="en-US" sz="2200" b="1"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消防设计专篇的内容应有：设计依据、概述、装置火灾危险因素分析、防火安全措施、消防设计、专项投资概算和相关附图。</a:t>
            </a:r>
          </a:p>
          <a:p>
            <a:pPr marL="0" marR="0" lvl="2" indent="0" algn="just" defTabSz="914400" rtl="0" eaLnBrk="1" fontAlgn="base" latinLnBrk="0" hangingPunct="1">
              <a:lnSpc>
                <a:spcPct val="125000"/>
              </a:lnSpc>
              <a:spcBef>
                <a:spcPts val="0"/>
              </a:spcBef>
              <a:buClr>
                <a:srgbClr val="0033CC"/>
              </a:buClr>
              <a:buSzTx/>
              <a:buFont typeface="+mj-lt"/>
              <a:buNone/>
              <a:defRPr/>
            </a:pPr>
            <a:r>
              <a:rPr kumimoji="0" lang="zh-CN" altLang="en-US" sz="22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附录B：环境保护专篇</a:t>
            </a:r>
            <a:endParaRPr kumimoji="0" lang="zh-CN" altLang="en-US" sz="2200" b="1" i="0" u="none" strike="noStrike"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环境保护专篇的内容应有：设计依据，概述，装置的主要污染源和主要污染物，环境保护措施，绿化，环境监测设施，环境管理机构，环保投资；环境保护措施的预期效果，环境影响报告书（表）及其批复意见的执行情况。</a:t>
            </a:r>
          </a:p>
        </p:txBody>
      </p:sp>
    </p:spTree>
    <p:extLst>
      <p:ext uri="{BB962C8B-B14F-4D97-AF65-F5344CB8AC3E}">
        <p14:creationId xmlns:p14="http://schemas.microsoft.com/office/powerpoint/2010/main" val="1615603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118374-5C21-4928-9F60-94A28C903C7D}"/>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A0140ABC-E47B-4158-B3C5-0D4D3A704BD1}"/>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2" algn="l" defTabSz="914400" rtl="0" eaLnBrk="1" fontAlgn="base" latinLnBrk="0" hangingPunct="1">
              <a:lnSpc>
                <a:spcPct val="120000"/>
              </a:lnSpc>
              <a:spcBef>
                <a:spcPts val="0"/>
              </a:spcBef>
              <a:buClr>
                <a:srgbClr val="0033CC"/>
              </a:buClr>
              <a:buSzTx/>
              <a:buFont typeface="+mj-lt"/>
              <a:buNone/>
              <a:defRPr/>
            </a:pPr>
            <a:r>
              <a:rPr kumimoji="0" lang="zh-CN" altLang="en-US" sz="22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附录C：安全设施设计专篇</a:t>
            </a:r>
            <a:endParaRPr kumimoji="0" lang="zh-CN" altLang="en-US" sz="2200" b="1" i="0" u="none" strike="noStrike"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latinLnBrk="0" hangingPunct="1">
              <a:lnSpc>
                <a:spcPct val="125000"/>
              </a:lnSpc>
              <a:spcBef>
                <a:spcPts val="0"/>
              </a:spcBef>
              <a:buClr>
                <a:srgbClr val="000000"/>
              </a:buClr>
              <a:buSzTx/>
              <a:buFont typeface="Wingdings" panose="05000000000000000000" charset="0"/>
              <a:buChar char="l"/>
              <a:defRPr/>
            </a:pP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安全设施设计专篇的内容应有：设计依据，建设项目概况，建设项目涉及的危险、有害因素分析，设计采用的安全设施和措施，建设项目安全评价报告中的安全对策和采纳情况，事故预防及应急救援措施，安全管理机构的设置及人员配置；安全设施投资概算，结论和建议，相关附图。</a:t>
            </a:r>
            <a:endParaRPr kumimoji="0" lang="zh-CN" altLang="en-US" sz="2200" b="1" kern="0" noProof="0" dirty="0">
              <a:solidFill>
                <a:srgbClr val="0033CC"/>
              </a:solidFill>
              <a:latin typeface="微软雅黑" panose="020B0503020204020204" pitchFamily="34" charset="-122"/>
              <a:ea typeface="微软雅黑" panose="020B0503020204020204" pitchFamily="34" charset="-122"/>
              <a:sym typeface="微软雅黑" panose="020B0503020204020204" pitchFamily="34" charset="-122"/>
            </a:endParaRPr>
          </a:p>
          <a:p>
            <a:pPr marL="609600" marR="0" lvl="2" indent="-609600" algn="l" defTabSz="914400" rtl="0" eaLnBrk="1" fontAlgn="base" latinLnBrk="0" hangingPunct="1">
              <a:lnSpc>
                <a:spcPct val="120000"/>
              </a:lnSpc>
              <a:spcBef>
                <a:spcPts val="0"/>
              </a:spcBef>
              <a:spcAft>
                <a:spcPct val="0"/>
              </a:spcAft>
              <a:buClr>
                <a:srgbClr val="FF6600"/>
              </a:buClr>
              <a:buSzTx/>
              <a:buFontTx/>
              <a:buNone/>
              <a:defRPr/>
            </a:pPr>
            <a:r>
              <a:rPr kumimoji="0" lang="zh-CN" altLang="en-US" sz="22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附录D：职业卫生专篇</a:t>
            </a:r>
            <a:endParaRPr kumimoji="0" lang="zh-CN" altLang="en-US" sz="2200" b="1" i="0" u="none" strike="noStrike"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职业卫生专篇的内容应有：设计依据，项目概况，生产过程中职业病危害因素对作业场所和劳动者健康的影响分析，职业卫生防护措施及控制性能，职业病防治工作的组织管理，对预评价报告的建议采纳落实情况；职业卫生专用投资概算、预期效果和相关附图。</a:t>
            </a:r>
            <a:endParaRPr lang="zh-CN" altLang="en-US" sz="2000" b="1" i="0" u="none" strike="noStrike"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64308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BD8F9B-7F4E-4039-9A2E-7F1A52B3CC67}"/>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4028B197-8914-47DF-809E-7590AEB074FC}"/>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4"/>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装置基础工程设计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609600" marR="0" lvl="2" indent="-609600" algn="just" defTabSz="914400" rtl="0" eaLnBrk="1" fontAlgn="base" latinLnBrk="0" hangingPunct="1">
              <a:lnSpc>
                <a:spcPct val="125000"/>
              </a:lnSpc>
              <a:spcBef>
                <a:spcPts val="0"/>
              </a:spcBef>
              <a:spcAft>
                <a:spcPct val="0"/>
              </a:spcAft>
              <a:buClr>
                <a:srgbClr val="FF6600"/>
              </a:buClr>
              <a:buSzTx/>
              <a:buFontTx/>
              <a:buNone/>
              <a:defRPr/>
            </a:pPr>
            <a:r>
              <a:rPr kumimoji="0" lang="zh-CN" altLang="en-US" sz="22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附录E：节能专篇</a:t>
            </a:r>
            <a:endParaRPr kumimoji="0" lang="zh-CN" altLang="en-US" sz="2200" b="1" i="0" u="none" strike="noStrike"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节能专篇的内容应有：设计依据，概述，装置能耗指标（消耗指标），能耗分析，设计采用的主要节能措施，节能的预期效果和建设项目节能评估和审查意见的落实情况，相关附图。</a:t>
            </a:r>
          </a:p>
          <a:p>
            <a:pPr marL="609600" marR="0" lvl="2" indent="-609600" algn="just" defTabSz="914400" rtl="0" eaLnBrk="1" fontAlgn="base" latinLnBrk="0" hangingPunct="1">
              <a:lnSpc>
                <a:spcPct val="125000"/>
              </a:lnSpc>
              <a:spcBef>
                <a:spcPts val="0"/>
              </a:spcBef>
              <a:spcAft>
                <a:spcPct val="0"/>
              </a:spcAft>
              <a:buClr>
                <a:srgbClr val="FF6600"/>
              </a:buClr>
              <a:buSzTx/>
              <a:buFontTx/>
              <a:buNone/>
              <a:defRPr/>
            </a:pPr>
            <a:r>
              <a:rPr kumimoji="0" lang="zh-CN" altLang="en-US" sz="2200" b="1" kern="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附录F：抗震设防专篇</a:t>
            </a:r>
            <a:endParaRPr kumimoji="0" lang="zh-CN" altLang="en-US" sz="2200" b="1" i="0" u="none" strike="noStrike" kern="0" cap="none" spc="0" normalizeH="0" baseline="0" noProof="0" dirty="0">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抗震设防烈度大于等于6度或设计基本加速度值大于等于0.05g地区的工程，应编制抗震设防专篇。</a:t>
            </a:r>
            <a:endParaRPr lang="zh-CN" altLang="en-US" sz="2200" b="1" i="0" u="none" strike="noStrike"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marR="0" lvl="2" indent="-457200" algn="just" defTabSz="914400" rtl="0" eaLnBrk="1" fontAlgn="base" latinLnBrk="0" hangingPunct="1">
              <a:lnSpc>
                <a:spcPct val="125000"/>
              </a:lnSpc>
              <a:spcBef>
                <a:spcPts val="0"/>
              </a:spcBef>
              <a:buClr>
                <a:srgbClr val="000000"/>
              </a:buClr>
              <a:buSzTx/>
              <a:buFont typeface="Wingdings" panose="05000000000000000000" charset="0"/>
              <a:buChar char="l"/>
              <a:defRPr/>
            </a:pPr>
            <a:r>
              <a:rPr lang="zh-CN" altLang="en-US" sz="2200" b="1" dirty="0">
                <a:ln>
                  <a:noFill/>
                </a:ln>
                <a:latin typeface="微软雅黑" panose="020B0503020204020204" pitchFamily="34" charset="-122"/>
                <a:ea typeface="微软雅黑" panose="020B0503020204020204" pitchFamily="34" charset="-122"/>
                <a:sym typeface="微软雅黑" panose="020B0503020204020204" pitchFamily="34" charset="-122"/>
              </a:rPr>
              <a:t>抗震设防专篇的内容应有：编制依据，项目概况，工程建设场地地震地质灾害评价的主要内容，抗震设计采用的抗震设防参数，抗震设计的技术措施，相关附图。</a:t>
            </a:r>
            <a:endParaRPr lang="zh-CN" altLang="en-US" sz="2200" b="1" i="0" u="none" strike="noStrike"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59616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C2D2284-65C8-4F7C-87B0-BEF5A34D0A4E}"/>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CCA8AF4A-3617-48C9-BD66-A70610AB918C}"/>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spcBef>
                <a:spcPts val="0"/>
              </a:spcBef>
              <a:buClr>
                <a:srgbClr val="000000"/>
              </a:buClr>
              <a:buFont typeface="Wingdings" panose="05000000000000000000" pitchFamily="2" charset="2"/>
              <a:buChar char="l"/>
            </a:pPr>
            <a:r>
              <a:rPr lang="zh-CN" altLang="en-US" b="1" dirty="0">
                <a:ln>
                  <a:noFill/>
                </a:ln>
                <a:latin typeface="微软雅黑" panose="020B0503020204020204" pitchFamily="34" charset="-122"/>
                <a:ea typeface="微软雅黑" panose="020B0503020204020204" pitchFamily="34" charset="-122"/>
                <a:sym typeface="微软雅黑" panose="020B0503020204020204" pitchFamily="34" charset="-122"/>
              </a:rPr>
              <a:t>规范：石油化工装置详细工程设计内容规定，SHSG-053</a:t>
            </a:r>
            <a:endParaRPr lang="zh-CN" altLang="en-US" sz="28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Clr>
                <a:srgbClr val="000000"/>
              </a:buClr>
              <a:buFont typeface="Wingdings" panose="05000000000000000000" charset="0"/>
              <a:buNone/>
            </a:pPr>
            <a:r>
              <a:rPr lang="zh-CN" altLang="en-US" sz="2800" b="1" dirty="0">
                <a:ln>
                  <a:noFill/>
                </a:ln>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石油化工装置设计文件编制标准，GB/T50933-2013</a:t>
            </a:r>
          </a:p>
          <a:p>
            <a:pPr marL="457200" indent="-457200" algn="just" eaLnBrk="1" latinLnBrk="0" hangingPunct="1">
              <a:lnSpc>
                <a:spcPct val="125000"/>
              </a:lnSpc>
              <a:spcBef>
                <a:spcPts val="0"/>
              </a:spcBef>
              <a:buClr>
                <a:srgbClr val="000000"/>
              </a:buClr>
              <a:buFont typeface="Wingdings" panose="05000000000000000000" charset="0"/>
              <a:buChar char="l"/>
            </a:pPr>
            <a:r>
              <a:rPr lang="en-US" altLang="zh-CN" b="1" dirty="0" err="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详细</a:t>
            </a:r>
            <a:r>
              <a:rPr lang="zh-CN" altLang="zh-CN"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工程设计文件应依据项目合同、批复确认的基础工程设计文件和设计基础资料进行编制。</a:t>
            </a:r>
          </a:p>
          <a:p>
            <a:pPr marL="457200" indent="-457200" algn="just" eaLnBrk="1" latinLnBrk="0" hangingPunct="1">
              <a:lnSpc>
                <a:spcPct val="125000"/>
              </a:lnSpc>
              <a:spcBef>
                <a:spcPts val="0"/>
              </a:spcBef>
              <a:buClr>
                <a:srgbClr val="000000"/>
              </a:buClr>
              <a:buSzTx/>
              <a:buFont typeface="Wingdings" panose="05000000000000000000" charset="0"/>
              <a:buChar char="l"/>
            </a:pPr>
            <a:r>
              <a:rPr lang="en-US" altLang="zh-CN" b="1" dirty="0" err="1">
                <a:latin typeface="微软雅黑" panose="020B0503020204020204" pitchFamily="34" charset="-122"/>
                <a:ea typeface="微软雅黑" panose="020B0503020204020204" pitchFamily="34" charset="-122"/>
                <a:sym typeface="微软雅黑" panose="020B0503020204020204" pitchFamily="34" charset="-122"/>
              </a:rPr>
              <a:t>在基础工程设计的基础上进行，其内容和深度应满足通用材料采购、设备制造与安装、工程施工及装置投产运行的要求</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80501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6FBC2FE-6CC2-4DC1-B158-E027AC74C085}"/>
              </a:ext>
            </a:extLst>
          </p:cNvPr>
          <p:cNvSpPr/>
          <p:nvPr/>
        </p:nvSpPr>
        <p:spPr>
          <a:xfrm>
            <a:off x="92899" y="1703719"/>
            <a:ext cx="8953740" cy="5068035"/>
          </a:xfrm>
          <a:prstGeom prst="rect">
            <a:avLst/>
          </a:prstGeom>
          <a:solidFill>
            <a:srgbClr val="FFFF00"/>
          </a:solidFill>
          <a:ln w="63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Rectangle 2">
            <a:extLst>
              <a:ext uri="{FF2B5EF4-FFF2-40B4-BE49-F238E27FC236}">
                <a16:creationId xmlns:a16="http://schemas.microsoft.com/office/drawing/2014/main" id="{D4181091-78CD-44D9-B851-D8CD62CA6C9F}"/>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2123FA8D-B14B-46C8-8063-D896EF8ED0FF}"/>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9309A10F-168B-4AA5-8FA5-46CDA334CBA0}"/>
              </a:ext>
            </a:extLst>
          </p:cNvPr>
          <p:cNvSpPr txBox="1"/>
          <p:nvPr/>
        </p:nvSpPr>
        <p:spPr>
          <a:xfrm>
            <a:off x="755576" y="1988840"/>
            <a:ext cx="4178935" cy="3784600"/>
          </a:xfrm>
          <a:prstGeom prst="rect">
            <a:avLst/>
          </a:prstGeom>
          <a:noFill/>
        </p:spPr>
        <p:txBody>
          <a:bodyPr wrap="square" rtlCol="0">
            <a:spAutoFit/>
          </a:bodyPr>
          <a:lstStyle/>
          <a:p>
            <a:pPr marL="609600" marR="0" indent="-609600" defTabSz="914400" eaLnBrk="1" latinLnBrk="0" hangingPunct="1">
              <a:lnSpc>
                <a:spcPct val="125000"/>
              </a:lnSpc>
              <a:spcBef>
                <a:spcPts val="0"/>
              </a:spcBef>
              <a:buSzTx/>
              <a:buFont typeface="+mj-lt"/>
              <a:buAutoNum type="arabicPeriod"/>
              <a:defRPr/>
            </a:pPr>
            <a:r>
              <a:rPr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工艺</a:t>
            </a:r>
          </a:p>
          <a:p>
            <a:pPr marL="609600" marR="0" indent="-609600" defTabSz="914400" eaLnBrk="1" latinLnBrk="0" hangingPunct="1">
              <a:lnSpc>
                <a:spcPct val="125000"/>
              </a:lnSpc>
              <a:spcBef>
                <a:spcPts val="0"/>
              </a:spcBef>
              <a:buSzTx/>
              <a:buFont typeface="+mj-lt"/>
              <a:buAutoNum type="arabicPeriod"/>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静设备</a:t>
            </a:r>
          </a:p>
          <a:p>
            <a:pPr marL="609600" marR="0" indent="-609600" defTabSz="914400" eaLnBrk="1" latinLnBrk="0" hangingPunct="1">
              <a:lnSpc>
                <a:spcPct val="125000"/>
              </a:lnSpc>
              <a:spcBef>
                <a:spcPts val="0"/>
              </a:spcBef>
              <a:buSzTx/>
              <a:buFont typeface="+mj-lt"/>
              <a:buAutoNum type="arabicPeriod"/>
              <a:defRPr/>
            </a:pPr>
            <a:r>
              <a:rPr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动设备</a:t>
            </a:r>
          </a:p>
          <a:p>
            <a:pPr marL="609600" marR="0" indent="-609600" defTabSz="914400" eaLnBrk="1" latinLnBrk="0" hangingPunct="1">
              <a:lnSpc>
                <a:spcPct val="125000"/>
              </a:lnSpc>
              <a:spcBef>
                <a:spcPts val="0"/>
              </a:spcBef>
              <a:buSzTx/>
              <a:buFont typeface="+mj-lt"/>
              <a:buAutoNum type="arabicPeriod"/>
              <a:defRPr/>
            </a:pPr>
            <a:r>
              <a:rPr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工业炉</a:t>
            </a:r>
          </a:p>
          <a:p>
            <a:pPr marL="609600" marR="0" indent="-609600" defTabSz="914400" eaLnBrk="1" latinLnBrk="0" hangingPunct="1">
              <a:lnSpc>
                <a:spcPct val="125000"/>
              </a:lnSpc>
              <a:spcBef>
                <a:spcPts val="0"/>
              </a:spcBef>
              <a:buSzTx/>
              <a:buFont typeface="+mj-lt"/>
              <a:buAutoNum type="arabicPeriod"/>
              <a:defRPr/>
            </a:pPr>
            <a:r>
              <a:rPr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总图运输</a:t>
            </a:r>
          </a:p>
          <a:p>
            <a:pPr marL="609600" marR="0" indent="-609600" defTabSz="914400" eaLnBrk="1" latinLnBrk="0" hangingPunct="1">
              <a:lnSpc>
                <a:spcPct val="125000"/>
              </a:lnSpc>
              <a:spcBef>
                <a:spcPts val="0"/>
              </a:spcBef>
              <a:buSzTx/>
              <a:buFont typeface="+mj-lt"/>
              <a:buAutoNum type="arabicPeriod"/>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装置布置及配管</a:t>
            </a:r>
          </a:p>
          <a:p>
            <a:pPr marL="609600" marR="0" indent="-609600" defTabSz="914400" eaLnBrk="1" latinLnBrk="0" hangingPunct="1">
              <a:lnSpc>
                <a:spcPct val="125000"/>
              </a:lnSpc>
              <a:spcBef>
                <a:spcPts val="0"/>
              </a:spcBef>
              <a:buSzTx/>
              <a:buFont typeface="+mj-lt"/>
              <a:buAutoNum type="arabicPeriod"/>
              <a:defRPr/>
            </a:pPr>
            <a:r>
              <a:rPr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仪表</a:t>
            </a:r>
          </a:p>
          <a:p>
            <a:pPr marL="609600" marR="0" indent="-609600" defTabSz="914400" eaLnBrk="1" latinLnBrk="0" hangingPunct="1">
              <a:lnSpc>
                <a:spcPct val="125000"/>
              </a:lnSpc>
              <a:spcBef>
                <a:spcPts val="0"/>
              </a:spcBef>
              <a:buSzTx/>
              <a:buFont typeface="+mj-lt"/>
              <a:buAutoNum type="arabicPeriod"/>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电气</a:t>
            </a:r>
            <a:endParaRPr kumimoji="0" lang="zh-CN" altLang="en-US" b="1" kern="0" noProof="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6CE8BD4D-E36B-48D7-89B4-A2B5297F512E}"/>
              </a:ext>
            </a:extLst>
          </p:cNvPr>
          <p:cNvSpPr txBox="1"/>
          <p:nvPr/>
        </p:nvSpPr>
        <p:spPr>
          <a:xfrm>
            <a:off x="4963112" y="1988840"/>
            <a:ext cx="3747135" cy="3784600"/>
          </a:xfrm>
          <a:prstGeom prst="rect">
            <a:avLst/>
          </a:prstGeom>
          <a:noFill/>
        </p:spPr>
        <p:txBody>
          <a:bodyPr wrap="square" rtlCol="0">
            <a:spAutoFit/>
          </a:bodyPr>
          <a:lstStyle/>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电信</a:t>
            </a:r>
          </a:p>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结构</a:t>
            </a:r>
          </a:p>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建筑</a:t>
            </a:r>
          </a:p>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暖通空调</a:t>
            </a:r>
          </a:p>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分析化验</a:t>
            </a:r>
          </a:p>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给排水</a:t>
            </a:r>
          </a:p>
          <a:p>
            <a:pPr marL="609600" marR="0" indent="-609600" defTabSz="914400" eaLnBrk="1" latinLnBrk="0" hangingPunct="1">
              <a:lnSpc>
                <a:spcPct val="125000"/>
              </a:lnSpc>
              <a:spcBef>
                <a:spcPts val="0"/>
              </a:spcBef>
              <a:buSzTx/>
              <a:buFont typeface="+mj-lt"/>
              <a:buAutoNum type="arabicPeriod" startAt="9"/>
              <a:defRPr/>
            </a:pPr>
            <a:r>
              <a:rPr kumimoji="0" lang="zh-CN" altLang="en-US" b="1" kern="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消防</a:t>
            </a:r>
            <a:endParaRPr kumimoji="0" lang="en-US" altLang="zh-CN" b="1" kern="0" cap="none" spc="0" normalizeH="0" baseline="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marL="609600" marR="0" indent="-609600" defTabSz="914400" eaLnBrk="1" latinLnBrk="0" hangingPunct="1">
              <a:lnSpc>
                <a:spcPct val="125000"/>
              </a:lnSpc>
              <a:spcBef>
                <a:spcPts val="0"/>
              </a:spcBef>
              <a:buClr>
                <a:srgbClr val="FF0000"/>
              </a:buClr>
              <a:buSzTx/>
              <a:buFont typeface="+mj-lt"/>
              <a:buAutoNum type="arabicPeriod" startAt="9"/>
              <a:defRPr/>
            </a:pPr>
            <a:endParaRPr kumimoji="0" lang="en-US" altLang="zh-CN" b="1" kern="0" cap="none" spc="0" normalizeH="0" baseline="0" noProof="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15348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E4EE018-A6AE-430D-8025-247829B39E1C}"/>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21ED4662-3842-4727-9870-6AD6CE83E23F}"/>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spcBef>
                <a:spcPts val="0"/>
              </a:spcBef>
              <a:buClr>
                <a:srgbClr val="2727FF"/>
              </a:buClr>
              <a:buFont typeface="+mj-lt"/>
              <a:buAutoNum type="arabicPeriod"/>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工艺</a:t>
            </a:r>
          </a:p>
          <a:p>
            <a:pPr marL="457200" indent="457200" algn="just" eaLnBrk="1" latinLnBrk="0" hangingPunct="1">
              <a:lnSpc>
                <a:spcPct val="125000"/>
              </a:lnSpc>
              <a:spcBef>
                <a:spcPts val="0"/>
              </a:spcBef>
              <a:buClr>
                <a:srgbClr val="000000"/>
              </a:buClr>
              <a:buSzTx/>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工艺部分详细工程设计文件应包括文件目录、说明书、界区条件表、管道表、工艺设备表、工艺管道及仪表流程图（P&amp;ID）、公用系统管道及仪表流程图（UID）、装置联络图（必要时）。</a:t>
            </a:r>
          </a:p>
          <a:p>
            <a:pPr marL="457200" indent="-457200" algn="just" eaLnBrk="1" latinLnBrk="0" hangingPunct="1">
              <a:lnSpc>
                <a:spcPct val="125000"/>
              </a:lnSpc>
              <a:spcBef>
                <a:spcPts val="0"/>
              </a:spcBef>
              <a:buClr>
                <a:srgbClr val="2727FF"/>
              </a:buClr>
              <a:buSzTx/>
              <a:buFont typeface="+mj-lt"/>
              <a:buAutoNum type="arabicPeriod" startAt="2"/>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静设备</a:t>
            </a:r>
          </a:p>
          <a:p>
            <a:pPr marL="457200" indent="457200" algn="just" eaLnBrk="1" latinLnBrk="0" hangingPunct="1">
              <a:lnSpc>
                <a:spcPct val="125000"/>
              </a:lnSpc>
              <a:spcBef>
                <a:spcPts val="0"/>
              </a:spcBef>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静设备部分详细工程设计文件应包括文件目录、强度计算书、装配图、零部件图等设计图样，热处理设备还应包括预焊件图。</a:t>
            </a:r>
          </a:p>
          <a:p>
            <a:pPr marL="457200" indent="-457200" algn="just" eaLnBrk="1" latinLnBrk="0" hangingPunct="1">
              <a:lnSpc>
                <a:spcPct val="125000"/>
              </a:lnSpc>
              <a:spcBef>
                <a:spcPts val="0"/>
              </a:spcBef>
              <a:buClr>
                <a:srgbClr val="2727FF"/>
              </a:buClr>
              <a:buFont typeface="+mj-lt"/>
              <a:buAutoNum type="arabicPeriod" startAt="3"/>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动设备</a:t>
            </a:r>
          </a:p>
          <a:p>
            <a:pPr marL="457200" indent="457200" algn="just" eaLnBrk="1" latinLnBrk="0" hangingPunct="1">
              <a:lnSpc>
                <a:spcPct val="125000"/>
              </a:lnSpc>
              <a:spcBef>
                <a:spcPts val="0"/>
              </a:spcBef>
              <a:buClr>
                <a:srgbClr val="000000"/>
              </a:buClr>
              <a:buSzTx/>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动设备部分详细工程设计文件应包括文件目录、机械设备安装图、大型机泵的辅助流程图和大型机泵的仪表联锁原理图等。</a:t>
            </a:r>
          </a:p>
          <a:p>
            <a:pPr algn="just">
              <a:lnSpc>
                <a:spcPct val="125000"/>
              </a:lnSpc>
              <a:spcBef>
                <a:spcPts val="0"/>
              </a:spcBef>
            </a:pPr>
            <a:endParaRPr lang="en-US" altLang="zh-CN" sz="20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32605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7041BC2-C348-4A6E-B22B-59A0BCC6D5D4}"/>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650A5DFB-D0BF-46D0-A872-92DB60112D14}"/>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2727FF"/>
              </a:buClr>
              <a:buSzTx/>
              <a:buFont typeface="+mj-lt"/>
              <a:buAutoNum type="arabicPeriod" startAt="4"/>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工业炉</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工业炉部分详细工程设计文件应包括文件目录、说明书、工业炉本体部分详图及余热回收系统图、风机表和设备材料规格表。</a:t>
            </a:r>
          </a:p>
          <a:p>
            <a:pPr marL="457200" indent="-457200" algn="just" eaLnBrk="1" latinLnBrk="0" hangingPunct="1">
              <a:lnSpc>
                <a:spcPct val="125000"/>
              </a:lnSpc>
              <a:buClr>
                <a:srgbClr val="2727FF"/>
              </a:buClr>
              <a:buSzTx/>
              <a:buFont typeface="+mj-lt"/>
              <a:buAutoNum type="arabicPeriod" startAt="5"/>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总图运输</a:t>
            </a:r>
          </a:p>
          <a:p>
            <a:pPr marL="457200" indent="457200" algn="just" eaLnBrk="1" latinLnBrk="0" hangingPunct="1">
              <a:lnSpc>
                <a:spcPct val="125000"/>
              </a:lnSpc>
              <a:buClr>
                <a:srgbClr val="000000"/>
              </a:buClr>
              <a:buSzTx/>
              <a:buFont typeface="+mj-lt"/>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总图运输部分详细工程设计文件应包括文件目录、说明书、运输装卸设备表、综合材料表、总平面布置图、土方工程图、道路及明沟排雨水结构图、管线综合图，绿化设计图，和铁路设计图、挡土墙图、护坡图、排洪设计图和装置竖向布置图。</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515363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C5B57C2-57A2-4811-BEED-597E4B5B2454}"/>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9B6F8A46-EDBE-46C8-8B4F-7DA7B074BF85}"/>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6"/>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装置布置及配管</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装置布置及配管部分详细工程设计文件应包括文件目录、配管说明书、装置布置设计说明、装置区域划分图、装置布置图、装置竖面布置图、材料表、管道支吊架汇总表、管道伴热表、阀门规格书、非标准管道附件规格书、管道平面布置图、管段图、伴热管道系统图或伴热管道布置图、管道支吊架图、特殊管件图和界区管道接点图。较小装置可不绘制装置区域划分图。</a:t>
            </a:r>
          </a:p>
          <a:p>
            <a:pPr marL="457200" indent="457200" algn="just" eaLnBrk="1" latinLnBrk="0" hangingPunct="1">
              <a:lnSpc>
                <a:spcPct val="125000"/>
              </a:lnSpc>
              <a:buClr>
                <a:srgbClr val="000000"/>
              </a:buClr>
              <a:buSzTx/>
              <a:buFont typeface="+mj-lt"/>
              <a:buNone/>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1787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DA09D91-7149-4E4B-A5E8-57AEC53A657D}"/>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DEEEAC12-8C84-4137-9A16-61917D647CD1}"/>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pic>
        <p:nvPicPr>
          <p:cNvPr id="38" name="图片 37">
            <a:extLst>
              <a:ext uri="{FF2B5EF4-FFF2-40B4-BE49-F238E27FC236}">
                <a16:creationId xmlns:a16="http://schemas.microsoft.com/office/drawing/2014/main" id="{34B8AC7F-0FA7-40F5-8BF6-8F305C565BB4}"/>
              </a:ext>
            </a:extLst>
          </p:cNvPr>
          <p:cNvPicPr>
            <a:picLocks noChangeAspect="1"/>
          </p:cNvPicPr>
          <p:nvPr/>
        </p:nvPicPr>
        <p:blipFill rotWithShape="1">
          <a:blip r:embed="rId4"/>
          <a:srcRect t="8950"/>
          <a:stretch/>
        </p:blipFill>
        <p:spPr>
          <a:xfrm>
            <a:off x="1820669" y="1084104"/>
            <a:ext cx="5502662" cy="1912848"/>
          </a:xfrm>
          <a:prstGeom prst="rect">
            <a:avLst/>
          </a:prstGeom>
        </p:spPr>
      </p:pic>
      <p:sp>
        <p:nvSpPr>
          <p:cNvPr id="40" name="文本框 39">
            <a:extLst>
              <a:ext uri="{FF2B5EF4-FFF2-40B4-BE49-F238E27FC236}">
                <a16:creationId xmlns:a16="http://schemas.microsoft.com/office/drawing/2014/main" id="{5382022F-355B-4FAC-8821-6CDD0DF6C9A8}"/>
              </a:ext>
            </a:extLst>
          </p:cNvPr>
          <p:cNvSpPr txBox="1"/>
          <p:nvPr/>
        </p:nvSpPr>
        <p:spPr>
          <a:xfrm>
            <a:off x="0" y="3069881"/>
            <a:ext cx="9036496" cy="2818207"/>
          </a:xfrm>
          <a:prstGeom prst="rect">
            <a:avLst/>
          </a:prstGeom>
          <a:noFill/>
        </p:spPr>
        <p:txBody>
          <a:bodyPr wrap="square">
            <a:spAutoFit/>
          </a:bodyPr>
          <a:lstStyle/>
          <a:p>
            <a:pPr marL="363855" indent="-363855" eaLnBrk="1" latinLnBrk="0" hangingPunct="1">
              <a:lnSpc>
                <a:spcPct val="125000"/>
              </a:lnSpc>
              <a:buFont typeface="Wingdings" panose="05000000000000000000" pitchFamily="2" charset="2"/>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内容：</a:t>
            </a:r>
          </a:p>
          <a:p>
            <a:pPr marL="0" indent="0" algn="just" eaLnBrk="1" latinLnBrk="0" hangingPunct="1">
              <a:lnSpc>
                <a:spcPct val="125000"/>
              </a:lnSpc>
              <a:buClr>
                <a:srgbClr val="000000"/>
              </a:buClr>
              <a:buFont typeface="Wingdings" panose="05000000000000000000" charset="0"/>
              <a:buChar char="l"/>
            </a:pPr>
            <a:r>
              <a:rPr lang="en-US" altLang="zh-CN" sz="24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根据基础研究提供的概念和数据，确定</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工艺流程</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buClr>
                <a:srgbClr val="000000"/>
              </a:buClr>
              <a:buFont typeface="Wingdings" panose="05000000000000000000" charset="0"/>
              <a:buChar char="l"/>
            </a:pPr>
            <a:r>
              <a:rPr lang="en-US" altLang="zh-CN" sz="2400" b="1" dirty="0">
                <a:ln>
                  <a:noFill/>
                </a:ln>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对全系统进行</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物料衡算、热量衡算和设备工艺计算</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，确定工艺操作条件、主要设备型式和材质；</a:t>
            </a:r>
          </a:p>
          <a:p>
            <a:pPr marL="0" indent="0" algn="just" eaLnBrk="1" latinLnBrk="0" hangingPunct="1">
              <a:lnSpc>
                <a:spcPct val="125000"/>
              </a:lnSpc>
              <a:buClr>
                <a:srgbClr val="000000"/>
              </a:buClr>
              <a:buFont typeface="Wingdings" panose="05000000000000000000" charset="0"/>
              <a:buChar char="l"/>
            </a:pPr>
            <a:r>
              <a:rPr lang="en-US" altLang="zh-CN" sz="2400" b="1" dirty="0">
                <a:ln>
                  <a:noFill/>
                </a:ln>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确定三废治理措施；</a:t>
            </a:r>
          </a:p>
          <a:p>
            <a:pPr marL="342900" indent="-342900" algn="just" eaLnBrk="1" latinLnBrk="0" hangingPunct="1">
              <a:lnSpc>
                <a:spcPct val="125000"/>
              </a:lnSpc>
              <a:buClr>
                <a:srgbClr val="000000"/>
              </a:buClr>
              <a:buFont typeface="Wingdings" panose="05000000000000000000" charset="0"/>
              <a:buChar char="l"/>
            </a:pP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计算</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基建投资、产品成本</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等主要技术经济指标。</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椭圆 5">
            <a:extLst>
              <a:ext uri="{FF2B5EF4-FFF2-40B4-BE49-F238E27FC236}">
                <a16:creationId xmlns:a16="http://schemas.microsoft.com/office/drawing/2014/main" id="{5373174C-6ACC-4752-830E-260B6BE00963}"/>
              </a:ext>
            </a:extLst>
          </p:cNvPr>
          <p:cNvSpPr/>
          <p:nvPr/>
        </p:nvSpPr>
        <p:spPr>
          <a:xfrm>
            <a:off x="2555776" y="1394355"/>
            <a:ext cx="115212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9469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6"/>
                                        </p:tgtEl>
                                      </p:cBhvr>
                                    </p:animEffect>
                                    <p:animScale>
                                      <p:cBhvr>
                                        <p:cTn id="7" dur="15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12A5D5E-92F1-4290-AB7D-37C485A55F43}"/>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09A220E-A569-4469-BAE9-0222E9850074}"/>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7"/>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仪表</a:t>
            </a:r>
          </a:p>
          <a:p>
            <a:pPr marL="342900" indent="-342900" algn="just" eaLnBrk="1" latinLnBrk="0" hangingPunct="1">
              <a:lnSpc>
                <a:spcPct val="125000"/>
              </a:lnSpc>
              <a:buClr>
                <a:srgbClr val="000000"/>
              </a:buClr>
              <a:buSzTx/>
              <a:buFont typeface="Wingdings" panose="05000000000000000000" charset="0"/>
              <a:buChar char="l"/>
            </a:pPr>
            <a:r>
              <a:rPr lang="zh-CN" altLang="en-US" sz="1900" b="1" dirty="0">
                <a:ln>
                  <a:noFill/>
                </a:ln>
                <a:latin typeface="微软雅黑" panose="020B0503020204020204" pitchFamily="34" charset="-122"/>
                <a:ea typeface="微软雅黑" panose="020B0503020204020204" pitchFamily="34" charset="-122"/>
                <a:sym typeface="微软雅黑" panose="020B0503020204020204" pitchFamily="34" charset="-122"/>
              </a:rPr>
              <a:t>采用常规仪表时，仪表部分详细工程设计文件应包括文件目录、说明书、仪表索引表、仪表规格书、仪表盘（柜）规格书、在线分析器室规格书、报警和联锁一览表、仪表电缆连接表、综合材料表、控制室平面布置图、气体检测器平面布置图、仪表电缆主槽板敷设图、仪表配管配线平面布置图、控制室仪表电缆敷设图、仪表盘(柜)布置图、仪表盘(柜)接线图、仪表测量管路(或导压配管)连接图、安全仪表系统逻辑框图、顺序控制系统逻辑框图、仪表回路图、仪表供电系统图、仪表接地系统图、仪表供气图、仪表保温伴热系统图和分析小屋设备布置图等。</a:t>
            </a:r>
          </a:p>
          <a:p>
            <a:pPr marL="342900" indent="-342900" algn="just" eaLnBrk="1" latinLnBrk="0" hangingPunct="1">
              <a:lnSpc>
                <a:spcPct val="125000"/>
              </a:lnSpc>
              <a:buClr>
                <a:srgbClr val="000000"/>
              </a:buClr>
              <a:buSzTx/>
              <a:buFont typeface="Wingdings" panose="05000000000000000000" charset="0"/>
              <a:buChar char="l"/>
            </a:pPr>
            <a:r>
              <a:rPr lang="zh-CN" altLang="en-US" sz="1900" b="1" dirty="0">
                <a:ln>
                  <a:noFill/>
                </a:ln>
                <a:latin typeface="微软雅黑" panose="020B0503020204020204" pitchFamily="34" charset="-122"/>
                <a:ea typeface="微软雅黑" panose="020B0503020204020204" pitchFamily="34" charset="-122"/>
                <a:sym typeface="微软雅黑" panose="020B0503020204020204" pitchFamily="34" charset="-122"/>
              </a:rPr>
              <a:t>当采用分散型控制系统（DCS）、安全仪表系统（SIS）、可编程序控制系统（PLC）、过程计算机系统（PCS）时, 应在上述规定内容的基础上，再增加分散控制系统规格书、安全仪表系统规格书、可编程序控制系统规格书、过程计算机系统规格书、I/O索引表(或I/O分配表)、端子(安全栅)柜布置图和端子(安全栅)柜接线图。</a:t>
            </a:r>
            <a:endParaRPr lang="zh-CN" altLang="en-US" sz="1900" b="1" kern="1200" cap="none" spc="0" normalizeH="0" baseline="0"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000000"/>
              </a:buClr>
              <a:buSzTx/>
              <a:buFont typeface="+mj-lt"/>
              <a:buNone/>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93657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4408BA2-9E57-4808-9915-D236D2FEF4C9}"/>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0165E675-1FE0-4C2D-A47B-4E7B60701E98}"/>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8"/>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电气</a:t>
            </a:r>
          </a:p>
          <a:p>
            <a:pPr marL="285750" indent="-285750" algn="just" eaLnBrk="1" latinLnBrk="0" hangingPunct="1">
              <a:lnSpc>
                <a:spcPct val="125000"/>
              </a:lnSpc>
              <a:buClr>
                <a:srgbClr val="000000"/>
              </a:buClr>
              <a:buSzTx/>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电气部分详细工程设计文件可按装置和变配电所分别编制。</a:t>
            </a:r>
          </a:p>
          <a:p>
            <a:pPr marL="285750" indent="-285750" algn="just" eaLnBrk="1" latinLnBrk="0" hangingPunct="1">
              <a:lnSpc>
                <a:spcPct val="125000"/>
              </a:lnSpc>
              <a:buClr>
                <a:srgbClr val="000000"/>
              </a:buClr>
              <a:buSzTx/>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装置部分详细工程设计文件应包括文件目录、说明书、电气设备汇总表、综合材料表，爆炸危险区域划分图、配电平面图、电缆桥架（电缆沟）平剖面图、照明平面图、动力（照明）系统图，防雷、防静电接地平面图，电缆表和典型安装图。</a:t>
            </a:r>
          </a:p>
          <a:p>
            <a:pPr marL="285750" indent="-285750" algn="just" eaLnBrk="1" latinLnBrk="0" hangingPunct="1">
              <a:lnSpc>
                <a:spcPct val="125000"/>
              </a:lnSpc>
              <a:buClr>
                <a:srgbClr val="000000"/>
              </a:buClr>
              <a:buSzTx/>
              <a:buFont typeface="Wingdings" panose="05000000000000000000" charset="0"/>
              <a:buChar char="l"/>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变配电所详细工程设计文件应包括文件目录、说明书、电气设备汇总表、综合材料表，高、中压设备选择及校验表，继电保护整定表、电气设备规格书、供电主接线图，高、中压系统图，高、中压电路图，直流供电系统图、低压系统图、低压电路图、低压抽屉柜排列布置图、微机自动化系统接线图、中央信号电路图、中央信号控制盘元件布置图、小母线布置图、互连接线图、变配电所平剖面布置图、电缆桥架（电缆沟）平剖面图、配电平面图、照明平面图、动力（照明）系统图，防雷、接地平面图，电缆表和典型安装图。</a:t>
            </a:r>
          </a:p>
          <a:p>
            <a:pPr marL="457200" indent="457200" algn="just" eaLnBrk="1" latinLnBrk="0" hangingPunct="1">
              <a:lnSpc>
                <a:spcPct val="125000"/>
              </a:lnSpc>
              <a:buClr>
                <a:srgbClr val="000000"/>
              </a:buClr>
              <a:buSzTx/>
              <a:buFont typeface="+mj-lt"/>
              <a:buNone/>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49109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41812D4-B524-4008-975C-51FC8D2C6A4A}"/>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EB374609-3AB7-4AE9-8670-14B6C0AAB12B}"/>
              </a:ext>
            </a:extLst>
          </p:cNvPr>
          <p:cNvSpPr txBox="1"/>
          <p:nvPr/>
        </p:nvSpPr>
        <p:spPr>
          <a:xfrm>
            <a:off x="-12374" y="983640"/>
            <a:ext cx="9022810" cy="503764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9"/>
            </a:pP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电信</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电信部分详细工程设计文件应包括文件目录、说明书、电信设备材料表，无线电话、火灾自动报警、电视监视、扩音对讲等电信系统的系统图及配线图，综合布线系统图、装置各建筑物（室内部分）电信（设备配线）平面图、综合布线设备配线平面图、电源配线图、室外电信平面图、电缆桥架（电缆沟）图、电缆敷设表、电信设备布置图、设备盘面布置图和典型安装图。</a:t>
            </a:r>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10"/>
            </a:pPr>
            <a:r>
              <a:rPr lang="en-US" altLang="zh-CN"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建筑</a:t>
            </a:r>
          </a:p>
          <a:p>
            <a:pPr marL="457200" indent="457200"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建筑部分详细工程设计文件应包括文件目录、说明书、工程做法和室内装修表、门窗表、建筑物平面图、立面图、剖面图、吊顶平面图、局部平面放大图和节点详图。</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201584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38CE7B-A327-40E3-B454-A604A27A81C4}"/>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DB0222CC-7511-4E1D-A7F7-0C0CEAC8BFEC}"/>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11"/>
            </a:pPr>
            <a:r>
              <a:rPr lang="en-US" altLang="zh-CN"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结构</a:t>
            </a:r>
          </a:p>
          <a:p>
            <a:pPr marL="457200" indent="457200"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结构部分详细工程设计文件包括文件目录、说明书、综合材料表；基础总平面图、桩位平面图、桩详图、基础平面图、基础详图、钢筋混凝土结构平面图、立面图、构件详图、钢筋混凝土池类构筑物详图、设备基础详图、钢结构构件平面图、立面图、剖面图、钢结构构件图和节点详图。</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12"/>
            </a:pPr>
            <a:r>
              <a:rPr lang="en-US" altLang="zh-CN"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建筑</a:t>
            </a:r>
          </a:p>
          <a:p>
            <a:pPr marL="457200" indent="457200"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建筑部分详细工程设计文件应包括文件目录、说明书、工程做法和室内装修表、门窗表、建筑物平面图、立面图、剖面图、吊顶平面图、局部平面放大图和节点详图。</a:t>
            </a:r>
          </a:p>
          <a:p>
            <a:pPr marL="457200" indent="457200" eaLnBrk="1" latinLnBrk="0" hangingPunct="1">
              <a:lnSpc>
                <a:spcPct val="125000"/>
              </a:lnSpc>
              <a:buClr>
                <a:srgbClr val="000000"/>
              </a:buClr>
              <a:buFont typeface="Wingdings" panose="05000000000000000000" charset="0"/>
              <a:buNone/>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0000"/>
              </a:buClr>
              <a:buFont typeface="Wingdings" panose="05000000000000000000" charset="0"/>
              <a:buNone/>
            </a:pPr>
            <a:endPar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727844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FE430F-FBD3-4D76-BAC6-15F4EB9AA0AD}"/>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4EA5A9EF-5AEE-4ECC-85FA-06F5971CC827}"/>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11"/>
            </a:pPr>
            <a:r>
              <a:rPr lang="en-US" altLang="zh-CN"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结构</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结构部分详细工程设计文件包括文件目录、说明书、综合材料表；基础总平面图、桩位平面图、桩详图、基础平面图、基础详图、钢筋混凝土结构平面图、立面图、构件详图、钢筋混凝土池类构筑物详图、设备基础详图、钢结构构件平面图、立面图、剖面图、钢结构构件图和节点详图。</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2727FF"/>
              </a:buClr>
              <a:buSzTx/>
              <a:buFont typeface="+mj-lt"/>
              <a:buAutoNum type="arabicPeriod" startAt="12"/>
            </a:pPr>
            <a:r>
              <a:rPr lang="en-US" altLang="zh-CN"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建筑</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建筑部分详细工程设计文件应包括文件目录、说明书、工程做法和室内装修表、门窗表、建筑物平面图、立面图、剖面图、吊顶平面图、局部平面放大图和节点详图。</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72199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BB43D4-AA09-4D8D-B00F-9803935A04B1}"/>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C8492F29-192C-409A-8B6F-579D256826A6}"/>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2727FF"/>
              </a:buClr>
              <a:buSzTx/>
              <a:buFont typeface="+mj-lt"/>
              <a:buAutoNum type="arabicPeriod" startAt="13"/>
            </a:pPr>
            <a:r>
              <a:rPr lang="en-US" altLang="zh-CN"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分析化验</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结构部分详细工程设计文件包括文件目录、说明书、综合材料表；基础总平面图、桩位平面图、桩详图、基础平面图、基础详图、钢筋混凝土结构平面图、立面图、构件详图、钢筋混凝土池类构筑物详图、设备基础详图、钢结构构件平面图、立面图、剖面图、钢结构构件图和节点详图。</a:t>
            </a: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latinLnBrk="0" hangingPunct="1">
              <a:lnSpc>
                <a:spcPct val="125000"/>
              </a:lnSpc>
              <a:buClr>
                <a:srgbClr val="2727FF"/>
              </a:buClr>
              <a:buSzTx/>
              <a:buFont typeface="+mj-lt"/>
              <a:buAutoNum type="arabicPeriod" startAt="14"/>
            </a:pPr>
            <a:r>
              <a:rPr lang="en-US" altLang="zh-CN"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给排水</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给排水部分详细工程设计文件应包括文件目录、说明书、综合材料表、给排水管道平面布置和给排水管道（或设备）安装详图。</a:t>
            </a:r>
          </a:p>
          <a:p>
            <a:pPr marL="457200" indent="457200" eaLnBrk="1" latinLnBrk="0" hangingPunct="1">
              <a:lnSpc>
                <a:spcPct val="125000"/>
              </a:lnSpc>
              <a:buClr>
                <a:srgbClr val="000000"/>
              </a:buClr>
              <a:buFont typeface="Wingdings" panose="05000000000000000000" charset="0"/>
              <a:buNone/>
            </a:pPr>
            <a:endPar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0000"/>
              </a:buClr>
              <a:buFont typeface="Wingdings" panose="05000000000000000000" charset="0"/>
              <a:buNone/>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0000"/>
              </a:buClr>
              <a:buFont typeface="Wingdings" panose="05000000000000000000" charset="0"/>
              <a:buNone/>
            </a:pPr>
            <a:endPar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694601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CD4E14-F429-4B6E-9F09-57BEF3528189}"/>
              </a:ext>
            </a:extLst>
          </p:cNvPr>
          <p:cNvSpPr/>
          <p:nvPr>
            <p:custDataLst>
              <p:tags r:id="rId1"/>
            </p:custDataLst>
          </p:nvPr>
        </p:nvSpPr>
        <p:spPr>
          <a:xfrm>
            <a:off x="12948" y="263560"/>
            <a:ext cx="9144000" cy="645160"/>
          </a:xfrm>
          <a:prstGeom prst="rect">
            <a:avLst/>
          </a:prstGeom>
          <a:noFill/>
          <a:ln w="12700">
            <a:noFill/>
          </a:ln>
        </p:spPr>
        <p:txBody>
          <a:bodyPr wrap="square">
            <a:spAutoFit/>
          </a:bodyPr>
          <a:lstStyle/>
          <a:p>
            <a:pPr eaLnBrk="1" hangingPunct="1"/>
            <a:r>
              <a:rPr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石油化工工程设计内容</a:t>
            </a:r>
            <a:endParaRPr 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89D50E4E-C471-433F-BA54-B66152239ABF}"/>
              </a:ext>
            </a:extLst>
          </p:cNvPr>
          <p:cNvSpPr txBox="1"/>
          <p:nvPr/>
        </p:nvSpPr>
        <p:spPr>
          <a:xfrm>
            <a:off x="-12374" y="983640"/>
            <a:ext cx="9022810" cy="5397688"/>
          </a:xfrm>
          <a:prstGeom prst="rect">
            <a:avLst/>
          </a:prstGeom>
          <a:noFill/>
        </p:spPr>
        <p:txBody>
          <a:bodyPr wrap="square" rtlCol="0">
            <a:noAutofit/>
          </a:bodyPr>
          <a:lstStyle/>
          <a:p>
            <a:pPr marL="514350" indent="-514350" algn="just">
              <a:lnSpc>
                <a:spcPct val="125000"/>
              </a:lnSpc>
              <a:spcBef>
                <a:spcPts val="0"/>
              </a:spcBef>
              <a:buFont typeface="+mj-lt"/>
              <a:buAutoNum type="arabicPeriod" startAt="5"/>
            </a:pP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装置详细工程设计</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l" eaLnBrk="1" latinLnBrk="0" hangingPunct="1">
              <a:lnSpc>
                <a:spcPct val="125000"/>
              </a:lnSpc>
              <a:buClr>
                <a:srgbClr val="2727FF"/>
              </a:buClr>
              <a:buSzTx/>
              <a:buFont typeface="+mj-lt"/>
              <a:buAutoNum type="arabicPeriod" startAt="15"/>
            </a:pPr>
            <a:r>
              <a:rPr lang="en-US" altLang="zh-CN"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消防</a:t>
            </a:r>
          </a:p>
          <a:p>
            <a:pPr marL="457200" indent="457200" algn="just" eaLnBrk="1" latinLnBrk="0" hangingPunct="1">
              <a:lnSpc>
                <a:spcPct val="125000"/>
              </a:lnSpc>
              <a:buClr>
                <a:srgbClr val="000000"/>
              </a:buClr>
              <a:buFont typeface="Wingdings" panose="05000000000000000000" charset="0"/>
              <a:buNone/>
            </a:pPr>
            <a:r>
              <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rPr>
              <a:t>消防部分详细工程设计文件应包括文件目录、说明书、工艺设备表、综合材料表、消防水管道及仪表流程图、泡沫灭火系统管道及仪表流程图、其它自动灭火系统（水喷淋、水喷雾、气体、干粉）管道及仪表流程图、消防设施布置图（可与消防管道平面布置图合并）和消防管道平面布置图（可与给排水管道平面布置图合并）。</a:t>
            </a:r>
          </a:p>
          <a:p>
            <a:pPr marL="457200" indent="457200" eaLnBrk="1" latinLnBrk="0" hangingPunct="1">
              <a:lnSpc>
                <a:spcPct val="125000"/>
              </a:lnSpc>
              <a:buClr>
                <a:srgbClr val="000000"/>
              </a:buClr>
              <a:buFont typeface="Wingdings" panose="05000000000000000000" charset="0"/>
              <a:buNone/>
            </a:pPr>
            <a:endPar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0000"/>
              </a:buClr>
              <a:buFont typeface="Wingdings" panose="05000000000000000000" charset="0"/>
              <a:buNone/>
            </a:pPr>
            <a:endParaRPr lang="en-US" altLang="zh-CN"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latinLnBrk="0" hangingPunct="1">
              <a:lnSpc>
                <a:spcPct val="125000"/>
              </a:lnSpc>
              <a:buClr>
                <a:srgbClr val="000000"/>
              </a:buClr>
              <a:buFont typeface="Wingdings" panose="05000000000000000000" charset="0"/>
              <a:buNone/>
            </a:pPr>
            <a:endParaRPr lang="zh-CN" altLang="en-US" sz="20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ts val="0"/>
              </a:spcBef>
            </a:pP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311000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p:nvPr>
            <p:custDataLst>
              <p:tags r:id="rId1"/>
            </p:custDataLst>
          </p:nvPr>
        </p:nvSpPr>
        <p:spPr>
          <a:xfrm>
            <a:off x="1" y="188640"/>
            <a:ext cx="9143994"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工程设计公司组织结构</a:t>
            </a:r>
          </a:p>
        </p:txBody>
      </p:sp>
      <p:grpSp>
        <p:nvGrpSpPr>
          <p:cNvPr id="86019" name="Group 4"/>
          <p:cNvGrpSpPr/>
          <p:nvPr/>
        </p:nvGrpSpPr>
        <p:grpSpPr>
          <a:xfrm>
            <a:off x="912416" y="1263650"/>
            <a:ext cx="8231584" cy="5380038"/>
            <a:chOff x="244" y="240"/>
            <a:chExt cx="5185" cy="3389"/>
          </a:xfrm>
        </p:grpSpPr>
        <p:sp>
          <p:nvSpPr>
            <p:cNvPr id="86020" name="Line 5"/>
            <p:cNvSpPr/>
            <p:nvPr/>
          </p:nvSpPr>
          <p:spPr>
            <a:xfrm>
              <a:off x="2439" y="754"/>
              <a:ext cx="396"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6021" name="Group 6"/>
            <p:cNvGrpSpPr/>
            <p:nvPr/>
          </p:nvGrpSpPr>
          <p:grpSpPr>
            <a:xfrm>
              <a:off x="1824" y="240"/>
              <a:ext cx="1671" cy="748"/>
              <a:chOff x="1824" y="336"/>
              <a:chExt cx="1824" cy="768"/>
            </a:xfrm>
          </p:grpSpPr>
          <p:sp>
            <p:nvSpPr>
              <p:cNvPr id="86087" name="Rectangle 7"/>
              <p:cNvSpPr/>
              <p:nvPr/>
            </p:nvSpPr>
            <p:spPr>
              <a:xfrm>
                <a:off x="1824" y="336"/>
                <a:ext cx="124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公司经理</a:t>
                </a:r>
              </a:p>
            </p:txBody>
          </p:sp>
          <p:sp>
            <p:nvSpPr>
              <p:cNvPr id="86088" name="Line 8"/>
              <p:cNvSpPr/>
              <p:nvPr/>
            </p:nvSpPr>
            <p:spPr>
              <a:xfrm>
                <a:off x="2496" y="624"/>
                <a:ext cx="0" cy="48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89" name="Rectangle 9"/>
              <p:cNvSpPr/>
              <p:nvPr/>
            </p:nvSpPr>
            <p:spPr>
              <a:xfrm>
                <a:off x="2928" y="720"/>
                <a:ext cx="72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人事部</a:t>
                </a:r>
              </a:p>
            </p:txBody>
          </p:sp>
        </p:grpSp>
        <p:sp>
          <p:nvSpPr>
            <p:cNvPr id="86022" name="Line 10"/>
            <p:cNvSpPr/>
            <p:nvPr/>
          </p:nvSpPr>
          <p:spPr>
            <a:xfrm>
              <a:off x="593" y="988"/>
              <a:ext cx="3781"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3" name="Line 11"/>
            <p:cNvSpPr/>
            <p:nvPr/>
          </p:nvSpPr>
          <p:spPr>
            <a:xfrm>
              <a:off x="4374" y="988"/>
              <a:ext cx="0" cy="23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4" name="Rectangle 12"/>
            <p:cNvSpPr/>
            <p:nvPr/>
          </p:nvSpPr>
          <p:spPr>
            <a:xfrm>
              <a:off x="4154" y="1197"/>
              <a:ext cx="484" cy="259"/>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项目部</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5" name="Line 13"/>
            <p:cNvSpPr/>
            <p:nvPr/>
          </p:nvSpPr>
          <p:spPr>
            <a:xfrm>
              <a:off x="4374" y="1455"/>
              <a:ext cx="0" cy="9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6" name="Rectangle 14"/>
            <p:cNvSpPr/>
            <p:nvPr/>
          </p:nvSpPr>
          <p:spPr>
            <a:xfrm>
              <a:off x="4154" y="1549"/>
              <a:ext cx="484" cy="233"/>
            </a:xfrm>
            <a:prstGeom prst="rect">
              <a:avLst/>
            </a:prstGeom>
            <a:solidFill>
              <a:schemeClr val="accent6">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项目1</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7" name="Line 15"/>
            <p:cNvSpPr/>
            <p:nvPr/>
          </p:nvSpPr>
          <p:spPr>
            <a:xfrm>
              <a:off x="4374" y="1782"/>
              <a:ext cx="0" cy="9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28" name="Rectangle 16"/>
            <p:cNvSpPr/>
            <p:nvPr/>
          </p:nvSpPr>
          <p:spPr>
            <a:xfrm>
              <a:off x="4154" y="1876"/>
              <a:ext cx="484" cy="234"/>
            </a:xfrm>
            <a:prstGeom prst="rect">
              <a:avLst/>
            </a:prstGeom>
            <a:solidFill>
              <a:schemeClr val="accent6">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项目2</a:t>
              </a:r>
            </a:p>
          </p:txBody>
        </p:sp>
        <p:sp>
          <p:nvSpPr>
            <p:cNvPr id="86029" name="Line 17"/>
            <p:cNvSpPr/>
            <p:nvPr/>
          </p:nvSpPr>
          <p:spPr>
            <a:xfrm>
              <a:off x="4374" y="2110"/>
              <a:ext cx="0" cy="93"/>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0" name="Rectangle 18"/>
            <p:cNvSpPr/>
            <p:nvPr/>
          </p:nvSpPr>
          <p:spPr>
            <a:xfrm>
              <a:off x="4154" y="2203"/>
              <a:ext cx="484" cy="234"/>
            </a:xfrm>
            <a:prstGeom prst="rect">
              <a:avLst/>
            </a:prstGeom>
            <a:solidFill>
              <a:schemeClr val="accent6">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项目3</a:t>
              </a:r>
            </a:p>
          </p:txBody>
        </p:sp>
        <p:sp>
          <p:nvSpPr>
            <p:cNvPr id="86031" name="Line 19"/>
            <p:cNvSpPr/>
            <p:nvPr/>
          </p:nvSpPr>
          <p:spPr>
            <a:xfrm>
              <a:off x="4374" y="2437"/>
              <a:ext cx="0" cy="93"/>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2" name="Rectangle 20"/>
            <p:cNvSpPr/>
            <p:nvPr/>
          </p:nvSpPr>
          <p:spPr>
            <a:xfrm>
              <a:off x="4154" y="2530"/>
              <a:ext cx="484" cy="234"/>
            </a:xfrm>
            <a:prstGeom prst="rect">
              <a:avLst/>
            </a:prstGeom>
            <a:solidFill>
              <a:schemeClr val="accent6">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项目4</a:t>
              </a:r>
            </a:p>
          </p:txBody>
        </p:sp>
        <p:sp>
          <p:nvSpPr>
            <p:cNvPr id="86033" name="Line 21"/>
            <p:cNvSpPr/>
            <p:nvPr/>
          </p:nvSpPr>
          <p:spPr>
            <a:xfrm>
              <a:off x="4374" y="2764"/>
              <a:ext cx="0" cy="1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4" name="Rectangle 22"/>
            <p:cNvSpPr/>
            <p:nvPr/>
          </p:nvSpPr>
          <p:spPr>
            <a:xfrm>
              <a:off x="4154" y="2857"/>
              <a:ext cx="484" cy="234"/>
            </a:xfrm>
            <a:prstGeom prst="rect">
              <a:avLst/>
            </a:prstGeom>
            <a:solidFill>
              <a:schemeClr val="accent6">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项目5</a:t>
              </a:r>
            </a:p>
          </p:txBody>
        </p:sp>
        <p:sp>
          <p:nvSpPr>
            <p:cNvPr id="86035" name="Line 23"/>
            <p:cNvSpPr/>
            <p:nvPr/>
          </p:nvSpPr>
          <p:spPr>
            <a:xfrm>
              <a:off x="4374" y="3091"/>
              <a:ext cx="0" cy="93"/>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6" name="Rectangle 24"/>
            <p:cNvSpPr/>
            <p:nvPr/>
          </p:nvSpPr>
          <p:spPr>
            <a:xfrm>
              <a:off x="4154" y="3184"/>
              <a:ext cx="484" cy="234"/>
            </a:xfrm>
            <a:prstGeom prst="rect">
              <a:avLst/>
            </a:prstGeom>
            <a:solidFill>
              <a:schemeClr val="accent6">
                <a:lumMod val="60000"/>
                <a:lumOff val="40000"/>
              </a:schemeClr>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项目6</a:t>
              </a:r>
              <a:endParaRPr lang="en-US" altLang="zh-CN"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7" name="Line 25"/>
            <p:cNvSpPr/>
            <p:nvPr/>
          </p:nvSpPr>
          <p:spPr>
            <a:xfrm flipH="1" flipV="1">
              <a:off x="2527" y="1969"/>
              <a:ext cx="1627"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8" name="Line 26"/>
            <p:cNvSpPr/>
            <p:nvPr/>
          </p:nvSpPr>
          <p:spPr>
            <a:xfrm flipH="1">
              <a:off x="2527" y="2297"/>
              <a:ext cx="1627"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39" name="Rectangle 27"/>
            <p:cNvSpPr/>
            <p:nvPr/>
          </p:nvSpPr>
          <p:spPr>
            <a:xfrm>
              <a:off x="1252" y="1829"/>
              <a:ext cx="1275" cy="60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各个常设的专业职能</a:t>
              </a:r>
            </a:p>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部室对项目部提供</a:t>
              </a:r>
            </a:p>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总体的支持</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6040" name="Group 28"/>
            <p:cNvGrpSpPr/>
            <p:nvPr/>
          </p:nvGrpSpPr>
          <p:grpSpPr>
            <a:xfrm>
              <a:off x="244" y="988"/>
              <a:ext cx="580" cy="2290"/>
              <a:chOff x="107" y="1180"/>
              <a:chExt cx="580" cy="2290"/>
            </a:xfrm>
          </p:grpSpPr>
          <p:grpSp>
            <p:nvGrpSpPr>
              <p:cNvPr id="86083" name="Group 29"/>
              <p:cNvGrpSpPr/>
              <p:nvPr/>
            </p:nvGrpSpPr>
            <p:grpSpPr>
              <a:xfrm>
                <a:off x="107" y="1180"/>
                <a:ext cx="580" cy="468"/>
                <a:chOff x="99" y="1104"/>
                <a:chExt cx="633" cy="481"/>
              </a:xfrm>
            </p:grpSpPr>
            <p:sp>
              <p:nvSpPr>
                <p:cNvPr id="86085" name="Line 30"/>
                <p:cNvSpPr/>
                <p:nvPr/>
              </p:nvSpPr>
              <p:spPr>
                <a:xfrm>
                  <a:off x="480"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86" name="Rectangle 31"/>
                <p:cNvSpPr/>
                <p:nvPr/>
              </p:nvSpPr>
              <p:spPr>
                <a:xfrm>
                  <a:off x="99" y="1319"/>
                  <a:ext cx="633" cy="266"/>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技术质量部</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6084" name="Line 32"/>
              <p:cNvSpPr/>
              <p:nvPr/>
            </p:nvSpPr>
            <p:spPr>
              <a:xfrm>
                <a:off x="456" y="1647"/>
                <a:ext cx="0" cy="1823"/>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6041" name="Line 33"/>
            <p:cNvSpPr/>
            <p:nvPr/>
          </p:nvSpPr>
          <p:spPr>
            <a:xfrm>
              <a:off x="593" y="3418"/>
              <a:ext cx="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42" name="Line 34"/>
            <p:cNvSpPr/>
            <p:nvPr/>
          </p:nvSpPr>
          <p:spPr>
            <a:xfrm flipH="1">
              <a:off x="593" y="3278"/>
              <a:ext cx="3561"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6043" name="Group 35"/>
            <p:cNvGrpSpPr/>
            <p:nvPr/>
          </p:nvGrpSpPr>
          <p:grpSpPr>
            <a:xfrm>
              <a:off x="880" y="988"/>
              <a:ext cx="505" cy="2290"/>
              <a:chOff x="793" y="1104"/>
              <a:chExt cx="552" cy="2352"/>
            </a:xfrm>
          </p:grpSpPr>
          <p:grpSp>
            <p:nvGrpSpPr>
              <p:cNvPr id="86079" name="Group 36"/>
              <p:cNvGrpSpPr/>
              <p:nvPr/>
            </p:nvGrpSpPr>
            <p:grpSpPr>
              <a:xfrm>
                <a:off x="793" y="1104"/>
                <a:ext cx="552" cy="480"/>
                <a:chOff x="793" y="1104"/>
                <a:chExt cx="552" cy="480"/>
              </a:xfrm>
            </p:grpSpPr>
            <p:sp>
              <p:nvSpPr>
                <p:cNvPr id="86081" name="Line 37"/>
                <p:cNvSpPr/>
                <p:nvPr/>
              </p:nvSpPr>
              <p:spPr>
                <a:xfrm>
                  <a:off x="1104"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82" name="Rectangle 38"/>
                <p:cNvSpPr/>
                <p:nvPr/>
              </p:nvSpPr>
              <p:spPr>
                <a:xfrm>
                  <a:off x="793" y="1310"/>
                  <a:ext cx="552" cy="274"/>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设计部</a:t>
                  </a:r>
                </a:p>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各专业室</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6080" name="Line 39"/>
              <p:cNvSpPr/>
              <p:nvPr/>
            </p:nvSpPr>
            <p:spPr>
              <a:xfrm>
                <a:off x="1104" y="1584"/>
                <a:ext cx="0" cy="187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6044" name="Group 40"/>
            <p:cNvGrpSpPr/>
            <p:nvPr/>
          </p:nvGrpSpPr>
          <p:grpSpPr>
            <a:xfrm>
              <a:off x="1428" y="988"/>
              <a:ext cx="484" cy="2290"/>
              <a:chOff x="1392" y="1104"/>
              <a:chExt cx="528" cy="2352"/>
            </a:xfrm>
          </p:grpSpPr>
          <p:sp>
            <p:nvSpPr>
              <p:cNvPr id="86075" name="Line 41"/>
              <p:cNvSpPr/>
              <p:nvPr/>
            </p:nvSpPr>
            <p:spPr>
              <a:xfrm>
                <a:off x="1632"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76" name="Rectangle 42"/>
              <p:cNvSpPr/>
              <p:nvPr/>
            </p:nvSpPr>
            <p:spPr>
              <a:xfrm>
                <a:off x="1392" y="1310"/>
                <a:ext cx="528" cy="274"/>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采购部</a:t>
                </a:r>
              </a:p>
            </p:txBody>
          </p:sp>
          <p:sp>
            <p:nvSpPr>
              <p:cNvPr id="86077" name="Line 43"/>
              <p:cNvSpPr/>
              <p:nvPr/>
            </p:nvSpPr>
            <p:spPr>
              <a:xfrm>
                <a:off x="1632" y="1584"/>
                <a:ext cx="0" cy="38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78" name="Line 44"/>
              <p:cNvSpPr/>
              <p:nvPr/>
            </p:nvSpPr>
            <p:spPr>
              <a:xfrm>
                <a:off x="1632" y="2592"/>
                <a:ext cx="0" cy="86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6045" name="Group 45"/>
            <p:cNvGrpSpPr/>
            <p:nvPr/>
          </p:nvGrpSpPr>
          <p:grpSpPr>
            <a:xfrm>
              <a:off x="1956" y="988"/>
              <a:ext cx="527" cy="2290"/>
              <a:chOff x="2016" y="1104"/>
              <a:chExt cx="576" cy="2352"/>
            </a:xfrm>
          </p:grpSpPr>
          <p:sp>
            <p:nvSpPr>
              <p:cNvPr id="86071" name="Line 46"/>
              <p:cNvSpPr/>
              <p:nvPr/>
            </p:nvSpPr>
            <p:spPr>
              <a:xfrm>
                <a:off x="2304"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72" name="Rectangle 47"/>
              <p:cNvSpPr/>
              <p:nvPr/>
            </p:nvSpPr>
            <p:spPr>
              <a:xfrm>
                <a:off x="2016" y="1309"/>
                <a:ext cx="576" cy="274"/>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建设部</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73" name="Line 48"/>
              <p:cNvSpPr/>
              <p:nvPr/>
            </p:nvSpPr>
            <p:spPr>
              <a:xfrm>
                <a:off x="2304" y="1584"/>
                <a:ext cx="0" cy="38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74" name="Line 49"/>
              <p:cNvSpPr/>
              <p:nvPr/>
            </p:nvSpPr>
            <p:spPr>
              <a:xfrm>
                <a:off x="2352" y="2592"/>
                <a:ext cx="0" cy="86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6046" name="Group 50"/>
            <p:cNvGrpSpPr/>
            <p:nvPr/>
          </p:nvGrpSpPr>
          <p:grpSpPr>
            <a:xfrm>
              <a:off x="2527" y="988"/>
              <a:ext cx="484" cy="2290"/>
              <a:chOff x="2688" y="1104"/>
              <a:chExt cx="528" cy="2352"/>
            </a:xfrm>
          </p:grpSpPr>
          <p:sp>
            <p:nvSpPr>
              <p:cNvPr id="86068" name="Line 51"/>
              <p:cNvSpPr/>
              <p:nvPr/>
            </p:nvSpPr>
            <p:spPr>
              <a:xfrm>
                <a:off x="2928"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69" name="Rectangle 52"/>
              <p:cNvSpPr/>
              <p:nvPr/>
            </p:nvSpPr>
            <p:spPr>
              <a:xfrm>
                <a:off x="2688" y="1318"/>
                <a:ext cx="528" cy="265"/>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开车部</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70" name="Line 53"/>
              <p:cNvSpPr/>
              <p:nvPr/>
            </p:nvSpPr>
            <p:spPr>
              <a:xfrm>
                <a:off x="2928" y="1584"/>
                <a:ext cx="0" cy="187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6047" name="Group 54"/>
            <p:cNvGrpSpPr/>
            <p:nvPr/>
          </p:nvGrpSpPr>
          <p:grpSpPr>
            <a:xfrm>
              <a:off x="3055" y="988"/>
              <a:ext cx="484" cy="2290"/>
              <a:chOff x="3312" y="1104"/>
              <a:chExt cx="528" cy="2352"/>
            </a:xfrm>
          </p:grpSpPr>
          <p:sp>
            <p:nvSpPr>
              <p:cNvPr id="86065" name="Line 55"/>
              <p:cNvSpPr/>
              <p:nvPr/>
            </p:nvSpPr>
            <p:spPr>
              <a:xfrm>
                <a:off x="3552"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66" name="Rectangle 56"/>
              <p:cNvSpPr/>
              <p:nvPr/>
            </p:nvSpPr>
            <p:spPr>
              <a:xfrm>
                <a:off x="3312" y="1319"/>
                <a:ext cx="528" cy="264"/>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IT中心</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67" name="Line 57"/>
              <p:cNvSpPr/>
              <p:nvPr/>
            </p:nvSpPr>
            <p:spPr>
              <a:xfrm>
                <a:off x="3552" y="1584"/>
                <a:ext cx="0" cy="1872"/>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6048" name="Group 58"/>
            <p:cNvGrpSpPr/>
            <p:nvPr/>
          </p:nvGrpSpPr>
          <p:grpSpPr>
            <a:xfrm>
              <a:off x="3583" y="988"/>
              <a:ext cx="527" cy="2290"/>
              <a:chOff x="3984" y="1104"/>
              <a:chExt cx="576" cy="2304"/>
            </a:xfrm>
          </p:grpSpPr>
          <p:sp>
            <p:nvSpPr>
              <p:cNvPr id="86062" name="Line 59"/>
              <p:cNvSpPr/>
              <p:nvPr/>
            </p:nvSpPr>
            <p:spPr>
              <a:xfrm>
                <a:off x="4272" y="1104"/>
                <a:ext cx="0" cy="24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63" name="Rectangle 60"/>
              <p:cNvSpPr/>
              <p:nvPr/>
            </p:nvSpPr>
            <p:spPr>
              <a:xfrm>
                <a:off x="3984" y="1314"/>
                <a:ext cx="576" cy="259"/>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财务部</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64" name="Line 61"/>
              <p:cNvSpPr/>
              <p:nvPr/>
            </p:nvSpPr>
            <p:spPr>
              <a:xfrm>
                <a:off x="4272" y="1584"/>
                <a:ext cx="0" cy="182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6049" name="Line 62"/>
            <p:cNvSpPr/>
            <p:nvPr/>
          </p:nvSpPr>
          <p:spPr>
            <a:xfrm flipH="1">
              <a:off x="593" y="1689"/>
              <a:ext cx="3561"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50" name="Line 63"/>
            <p:cNvSpPr/>
            <p:nvPr/>
          </p:nvSpPr>
          <p:spPr>
            <a:xfrm flipH="1">
              <a:off x="593" y="2671"/>
              <a:ext cx="3561"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51" name="Line 64"/>
            <p:cNvSpPr/>
            <p:nvPr/>
          </p:nvSpPr>
          <p:spPr>
            <a:xfrm flipH="1">
              <a:off x="593" y="2951"/>
              <a:ext cx="3561"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52" name="Line 65"/>
            <p:cNvSpPr/>
            <p:nvPr/>
          </p:nvSpPr>
          <p:spPr>
            <a:xfrm flipH="1">
              <a:off x="593" y="1969"/>
              <a:ext cx="659"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53" name="Line 66"/>
            <p:cNvSpPr/>
            <p:nvPr/>
          </p:nvSpPr>
          <p:spPr>
            <a:xfrm flipH="1">
              <a:off x="593" y="2297"/>
              <a:ext cx="659"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54" name="Text Box 67"/>
            <p:cNvSpPr txBox="1"/>
            <p:nvPr/>
          </p:nvSpPr>
          <p:spPr>
            <a:xfrm>
              <a:off x="4726" y="1595"/>
              <a:ext cx="703" cy="668"/>
            </a:xfrm>
            <a:prstGeom prst="rect">
              <a:avLst/>
            </a:prstGeom>
            <a:noFill/>
            <a:ln w="9525">
              <a:noFill/>
            </a:ln>
          </p:spPr>
          <p:txBody>
            <a:bodyPr>
              <a:spAutoFit/>
            </a:bodyPr>
            <a:lstStyle/>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项目经理 </a:t>
              </a:r>
            </a:p>
            <a:p>
              <a:pPr algn="ctr" eaLnBrk="1" hangingPunct="1">
                <a:buClrTx/>
                <a:buSzTx/>
                <a:buFontTx/>
              </a:pP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计划工程师 控制工程师</a:t>
              </a:r>
            </a:p>
            <a:p>
              <a:pPr eaLnBrk="1" hangingPunct="1">
                <a:spcBef>
                  <a:spcPct val="50000"/>
                </a:spcBef>
              </a:pPr>
              <a:endParaRPr lang="zh-CN" altLang="en-US"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055" name="Text Box 68"/>
            <p:cNvSpPr txBox="1"/>
            <p:nvPr/>
          </p:nvSpPr>
          <p:spPr>
            <a:xfrm>
              <a:off x="263" y="3339"/>
              <a:ext cx="659" cy="174"/>
            </a:xfrm>
            <a:prstGeom prst="rect">
              <a:avLst/>
            </a:prstGeom>
            <a:noFill/>
            <a:ln w="9525">
              <a:noFill/>
            </a:ln>
          </p:spPr>
          <p:txBody>
            <a:bodyPr>
              <a:spAutoFit/>
            </a:bodyPr>
            <a:lstStyle/>
            <a:p>
              <a:pPr algn="ctr" eaLnBrk="1" hangingPunct="1">
                <a:spcBef>
                  <a:spcPts val="0"/>
                </a:spcBef>
                <a:buClrTx/>
                <a:buSzTx/>
                <a:buNone/>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质量工程师</a:t>
              </a:r>
            </a:p>
          </p:txBody>
        </p:sp>
        <p:sp>
          <p:nvSpPr>
            <p:cNvPr id="86056" name="Text Box 69"/>
            <p:cNvSpPr txBox="1"/>
            <p:nvPr/>
          </p:nvSpPr>
          <p:spPr>
            <a:xfrm>
              <a:off x="1385" y="3339"/>
              <a:ext cx="528" cy="174"/>
            </a:xfrm>
            <a:prstGeom prst="rect">
              <a:avLst/>
            </a:prstGeom>
            <a:noFill/>
            <a:ln w="9525">
              <a:noFill/>
            </a:ln>
          </p:spPr>
          <p:txBody>
            <a:bodyPr wrap="square">
              <a:spAutoFit/>
            </a:bodyPr>
            <a:lstStyle/>
            <a:p>
              <a:pPr algn="ctr" eaLnBrk="1" hangingPunct="1">
                <a:spcBef>
                  <a:spcPts val="0"/>
                </a:spcBef>
                <a:buClrTx/>
                <a:buSzTx/>
                <a:buNone/>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采购经理</a:t>
              </a:r>
            </a:p>
          </p:txBody>
        </p:sp>
        <p:sp>
          <p:nvSpPr>
            <p:cNvPr id="86057" name="Text Box 70"/>
            <p:cNvSpPr txBox="1"/>
            <p:nvPr/>
          </p:nvSpPr>
          <p:spPr>
            <a:xfrm>
              <a:off x="2458" y="3339"/>
              <a:ext cx="572" cy="174"/>
            </a:xfrm>
            <a:prstGeom prst="rect">
              <a:avLst/>
            </a:prstGeom>
            <a:noFill/>
            <a:ln w="9525">
              <a:noFill/>
            </a:ln>
          </p:spPr>
          <p:txBody>
            <a:bodyPr>
              <a:spAutoFit/>
            </a:bodyPr>
            <a:lstStyle/>
            <a:p>
              <a:pPr algn="ctr" eaLnBrk="1" hangingPunct="1">
                <a:spcBef>
                  <a:spcPts val="0"/>
                </a:spcBef>
                <a:buClrTx/>
                <a:buSzTx/>
                <a:buNone/>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开车经理</a:t>
              </a:r>
            </a:p>
          </p:txBody>
        </p:sp>
        <p:sp>
          <p:nvSpPr>
            <p:cNvPr id="86058" name="Text Box 71"/>
            <p:cNvSpPr txBox="1"/>
            <p:nvPr/>
          </p:nvSpPr>
          <p:spPr>
            <a:xfrm>
              <a:off x="3011" y="3340"/>
              <a:ext cx="527" cy="174"/>
            </a:xfrm>
            <a:prstGeom prst="rect">
              <a:avLst/>
            </a:prstGeom>
            <a:noFill/>
            <a:ln w="9525">
              <a:noFill/>
            </a:ln>
          </p:spPr>
          <p:txBody>
            <a:bodyPr>
              <a:spAutoFit/>
            </a:bodyPr>
            <a:lstStyle/>
            <a:p>
              <a:pPr algn="ctr" eaLnBrk="1" hangingPunct="1">
                <a:spcBef>
                  <a:spcPts val="0"/>
                </a:spcBef>
                <a:buClrTx/>
                <a:buSzTx/>
                <a:buNone/>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IT工程师</a:t>
              </a:r>
            </a:p>
          </p:txBody>
        </p:sp>
        <p:sp>
          <p:nvSpPr>
            <p:cNvPr id="86059" name="Text Box 72"/>
            <p:cNvSpPr txBox="1"/>
            <p:nvPr/>
          </p:nvSpPr>
          <p:spPr>
            <a:xfrm>
              <a:off x="2005" y="3339"/>
              <a:ext cx="527" cy="174"/>
            </a:xfrm>
            <a:prstGeom prst="rect">
              <a:avLst/>
            </a:prstGeom>
            <a:noFill/>
            <a:ln w="9525">
              <a:noFill/>
            </a:ln>
          </p:spPr>
          <p:txBody>
            <a:bodyPr>
              <a:spAutoFit/>
            </a:bodyPr>
            <a:lstStyle/>
            <a:p>
              <a:pPr algn="ctr" eaLnBrk="1" hangingPunct="1">
                <a:spcBef>
                  <a:spcPts val="0"/>
                </a:spcBef>
                <a:buClrTx/>
                <a:buSzTx/>
                <a:buNone/>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施工经理</a:t>
              </a:r>
            </a:p>
          </p:txBody>
        </p:sp>
        <p:sp>
          <p:nvSpPr>
            <p:cNvPr id="86060" name="Text Box 73"/>
            <p:cNvSpPr txBox="1"/>
            <p:nvPr/>
          </p:nvSpPr>
          <p:spPr>
            <a:xfrm>
              <a:off x="825" y="3339"/>
              <a:ext cx="617" cy="290"/>
            </a:xfrm>
            <a:prstGeom prst="rect">
              <a:avLst/>
            </a:prstGeom>
            <a:noFill/>
            <a:ln w="9525">
              <a:noFill/>
            </a:ln>
          </p:spPr>
          <p:txBody>
            <a:bodyPr wrap="square">
              <a:spAutoFit/>
            </a:bodyPr>
            <a:lstStyle/>
            <a:p>
              <a:pPr marL="0" algn="ctr" eaLnBrk="1" latinLnBrk="0" hangingPunct="1">
                <a:lnSpc>
                  <a:spcPct val="100000"/>
                </a:lnSpc>
                <a:spcBef>
                  <a:spcPts val="0"/>
                </a:spcBef>
                <a:buClrTx/>
                <a:buSzTx/>
                <a:buFontTx/>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设计经理</a:t>
              </a:r>
            </a:p>
            <a:p>
              <a:pPr marL="0" algn="ctr" eaLnBrk="1" latinLnBrk="0" hangingPunct="1">
                <a:lnSpc>
                  <a:spcPct val="100000"/>
                </a:lnSpc>
                <a:spcBef>
                  <a:spcPts val="0"/>
                </a:spcBef>
                <a:buClrTx/>
                <a:buSzTx/>
                <a:buFontTx/>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各专业人员</a:t>
              </a:r>
            </a:p>
          </p:txBody>
        </p:sp>
        <p:sp>
          <p:nvSpPr>
            <p:cNvPr id="86061" name="Text Box 74"/>
            <p:cNvSpPr txBox="1"/>
            <p:nvPr/>
          </p:nvSpPr>
          <p:spPr>
            <a:xfrm>
              <a:off x="3582" y="3340"/>
              <a:ext cx="528" cy="174"/>
            </a:xfrm>
            <a:prstGeom prst="rect">
              <a:avLst/>
            </a:prstGeom>
            <a:noFill/>
            <a:ln w="9525">
              <a:noFill/>
            </a:ln>
          </p:spPr>
          <p:txBody>
            <a:bodyPr>
              <a:spAutoFit/>
            </a:bodyPr>
            <a:lstStyle/>
            <a:p>
              <a:pPr algn="ctr" eaLnBrk="1" hangingPunct="1">
                <a:spcBef>
                  <a:spcPts val="0"/>
                </a:spcBef>
                <a:buClrTx/>
                <a:buSzTx/>
                <a:buNone/>
              </a:pPr>
              <a:r>
                <a:rPr lang="zh-CN" altLang="en-US" sz="1200" b="1" dirty="0">
                  <a:latin typeface="微软雅黑" panose="020B0503020204020204" pitchFamily="34" charset="-122"/>
                  <a:ea typeface="微软雅黑" panose="020B0503020204020204" pitchFamily="34" charset="-122"/>
                  <a:sym typeface="微软雅黑" panose="020B0503020204020204" pitchFamily="34" charset="-122"/>
                </a:rPr>
                <a:t>财务经理</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143913"/>
            <a:ext cx="9143991" cy="556895"/>
          </a:xfrm>
          <a:prstGeom prst="rect">
            <a:avLst/>
          </a:prstGeom>
          <a:noFill/>
        </p:spPr>
        <p:txBody>
          <a:bodyPr wrap="square" rtlCol="0">
            <a:noAutofit/>
          </a:bodyPr>
          <a:lstStyle/>
          <a:p>
            <a:pPr algn="ctr"/>
            <a:r>
              <a:rPr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大型设计院组织架构（约29个专业）</a:t>
            </a:r>
          </a:p>
        </p:txBody>
      </p:sp>
      <p:grpSp>
        <p:nvGrpSpPr>
          <p:cNvPr id="119" name="组合 118"/>
          <p:cNvGrpSpPr/>
          <p:nvPr/>
        </p:nvGrpSpPr>
        <p:grpSpPr>
          <a:xfrm>
            <a:off x="216535" y="1753235"/>
            <a:ext cx="8716010" cy="4960620"/>
            <a:chOff x="341" y="2761"/>
            <a:chExt cx="13726" cy="7812"/>
          </a:xfrm>
        </p:grpSpPr>
        <p:sp>
          <p:nvSpPr>
            <p:cNvPr id="59" name="文本框 58"/>
            <p:cNvSpPr txBox="1"/>
            <p:nvPr/>
          </p:nvSpPr>
          <p:spPr>
            <a:xfrm>
              <a:off x="4930" y="8235"/>
              <a:ext cx="1310" cy="130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设备</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机械</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材料</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机修</a:t>
              </a:r>
            </a:p>
          </p:txBody>
        </p:sp>
        <p:sp>
          <p:nvSpPr>
            <p:cNvPr id="60" name="文本框 59"/>
            <p:cNvSpPr txBox="1"/>
            <p:nvPr/>
          </p:nvSpPr>
          <p:spPr>
            <a:xfrm>
              <a:off x="6479" y="8216"/>
              <a:ext cx="1310" cy="1016"/>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仪表</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电气</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电讯</a:t>
              </a:r>
            </a:p>
          </p:txBody>
        </p:sp>
        <p:sp>
          <p:nvSpPr>
            <p:cNvPr id="61" name="文本框 60"/>
            <p:cNvSpPr txBox="1"/>
            <p:nvPr/>
          </p:nvSpPr>
          <p:spPr>
            <a:xfrm>
              <a:off x="8039" y="8229"/>
              <a:ext cx="1552" cy="130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建筑</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混凝土结构</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钢结构</a:t>
              </a:r>
            </a:p>
          </p:txBody>
        </p:sp>
        <p:sp>
          <p:nvSpPr>
            <p:cNvPr id="62" name="文本框 61"/>
            <p:cNvSpPr txBox="1"/>
            <p:nvPr/>
          </p:nvSpPr>
          <p:spPr>
            <a:xfrm>
              <a:off x="9616" y="8217"/>
              <a:ext cx="1798" cy="188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总图运输</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热工</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给排水</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化学水处理</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采暖通风</a:t>
              </a:r>
            </a:p>
          </p:txBody>
        </p:sp>
        <p:sp>
          <p:nvSpPr>
            <p:cNvPr id="63" name="文本框 62"/>
            <p:cNvSpPr txBox="1"/>
            <p:nvPr/>
          </p:nvSpPr>
          <p:spPr>
            <a:xfrm>
              <a:off x="11425" y="8240"/>
              <a:ext cx="1310" cy="434"/>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估算</a:t>
              </a:r>
            </a:p>
          </p:txBody>
        </p:sp>
        <p:sp>
          <p:nvSpPr>
            <p:cNvPr id="64" name="文本框 63"/>
            <p:cNvSpPr txBox="1"/>
            <p:nvPr/>
          </p:nvSpPr>
          <p:spPr>
            <a:xfrm>
              <a:off x="12757" y="8216"/>
              <a:ext cx="1310" cy="159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环保</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工业卫生及安全</a:t>
              </a:r>
            </a:p>
          </p:txBody>
        </p:sp>
        <p:grpSp>
          <p:nvGrpSpPr>
            <p:cNvPr id="118" name="组合 117"/>
            <p:cNvGrpSpPr/>
            <p:nvPr/>
          </p:nvGrpSpPr>
          <p:grpSpPr>
            <a:xfrm>
              <a:off x="341" y="2761"/>
              <a:ext cx="13636" cy="7813"/>
              <a:chOff x="341" y="2761"/>
              <a:chExt cx="13636" cy="7813"/>
            </a:xfrm>
          </p:grpSpPr>
          <p:grpSp>
            <p:nvGrpSpPr>
              <p:cNvPr id="58" name="组合 57"/>
              <p:cNvGrpSpPr/>
              <p:nvPr/>
            </p:nvGrpSpPr>
            <p:grpSpPr>
              <a:xfrm>
                <a:off x="341" y="7214"/>
                <a:ext cx="13636" cy="3360"/>
                <a:chOff x="454" y="7668"/>
                <a:chExt cx="13636" cy="2839"/>
              </a:xfrm>
            </p:grpSpPr>
            <p:grpSp>
              <p:nvGrpSpPr>
                <p:cNvPr id="18" name="组合 17"/>
                <p:cNvGrpSpPr/>
                <p:nvPr/>
              </p:nvGrpSpPr>
              <p:grpSpPr>
                <a:xfrm>
                  <a:off x="12955" y="7671"/>
                  <a:ext cx="1100" cy="2835"/>
                  <a:chOff x="736" y="6421"/>
                  <a:chExt cx="1474" cy="2268"/>
                </a:xfrm>
              </p:grpSpPr>
              <p:sp>
                <p:nvSpPr>
                  <p:cNvPr id="19" name="矩形 18"/>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0" name="直接连接符 19"/>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1567" y="7671"/>
                  <a:ext cx="1266" cy="2835"/>
                  <a:chOff x="736" y="6421"/>
                  <a:chExt cx="1474" cy="2268"/>
                </a:xfrm>
              </p:grpSpPr>
              <p:sp>
                <p:nvSpPr>
                  <p:cNvPr id="22" name="矩形 21"/>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221" y="7671"/>
                  <a:ext cx="1399" cy="2836"/>
                  <a:chOff x="736" y="6421"/>
                  <a:chExt cx="1474" cy="2268"/>
                </a:xfrm>
              </p:grpSpPr>
              <p:sp>
                <p:nvSpPr>
                  <p:cNvPr id="25" name="矩形 24"/>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 name="直接连接符 25"/>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753" y="7671"/>
                  <a:ext cx="1679" cy="2836"/>
                  <a:chOff x="736" y="6421"/>
                  <a:chExt cx="1474" cy="2268"/>
                </a:xfrm>
              </p:grpSpPr>
              <p:sp>
                <p:nvSpPr>
                  <p:cNvPr id="28" name="矩形 27"/>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088" y="7671"/>
                  <a:ext cx="1266" cy="2836"/>
                  <a:chOff x="736" y="6421"/>
                  <a:chExt cx="1474" cy="2268"/>
                </a:xfrm>
              </p:grpSpPr>
              <p:sp>
                <p:nvSpPr>
                  <p:cNvPr id="31" name="矩形 30"/>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2" name="直接连接符 31"/>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487" y="7668"/>
                  <a:ext cx="1616" cy="2836"/>
                  <a:chOff x="736" y="6421"/>
                  <a:chExt cx="1474" cy="2268"/>
                </a:xfrm>
              </p:grpSpPr>
              <p:sp>
                <p:nvSpPr>
                  <p:cNvPr id="34" name="矩形 33"/>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5" name="直接连接符 34"/>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926" y="7668"/>
                  <a:ext cx="1266" cy="2836"/>
                  <a:chOff x="736" y="6421"/>
                  <a:chExt cx="1474" cy="2268"/>
                </a:xfrm>
              </p:grpSpPr>
              <p:sp>
                <p:nvSpPr>
                  <p:cNvPr id="37" name="矩形 36"/>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8" name="直接连接符 37"/>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354" y="7668"/>
                  <a:ext cx="1555" cy="2836"/>
                  <a:chOff x="736" y="6421"/>
                  <a:chExt cx="1474" cy="2268"/>
                </a:xfrm>
              </p:grpSpPr>
              <p:sp>
                <p:nvSpPr>
                  <p:cNvPr id="40" name="矩形 39"/>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1" name="直接连接符 40"/>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011"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系统室</a:t>
                  </a:r>
                </a:p>
              </p:txBody>
            </p:sp>
            <p:sp>
              <p:nvSpPr>
                <p:cNvPr id="47" name="文本框 46"/>
                <p:cNvSpPr txBox="1"/>
                <p:nvPr/>
              </p:nvSpPr>
              <p:spPr>
                <a:xfrm>
                  <a:off x="3585"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管道室</a:t>
                  </a:r>
                </a:p>
              </p:txBody>
            </p:sp>
            <p:sp>
              <p:nvSpPr>
                <p:cNvPr id="48" name="文本框 47"/>
                <p:cNvSpPr txBox="1"/>
                <p:nvPr/>
              </p:nvSpPr>
              <p:spPr>
                <a:xfrm>
                  <a:off x="5127"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设备室</a:t>
                  </a:r>
                </a:p>
              </p:txBody>
            </p:sp>
            <p:sp>
              <p:nvSpPr>
                <p:cNvPr id="49" name="文本框 48"/>
                <p:cNvSpPr txBox="1"/>
                <p:nvPr/>
              </p:nvSpPr>
              <p:spPr>
                <a:xfrm>
                  <a:off x="8349"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土建室</a:t>
                  </a:r>
                </a:p>
              </p:txBody>
            </p:sp>
            <p:sp>
              <p:nvSpPr>
                <p:cNvPr id="50" name="文本框 49"/>
                <p:cNvSpPr txBox="1"/>
                <p:nvPr/>
              </p:nvSpPr>
              <p:spPr>
                <a:xfrm>
                  <a:off x="6472" y="7781"/>
                  <a:ext cx="1695"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电器仪表室</a:t>
                  </a:r>
                </a:p>
              </p:txBody>
            </p:sp>
            <p:sp>
              <p:nvSpPr>
                <p:cNvPr id="51" name="文本框 50"/>
                <p:cNvSpPr txBox="1"/>
                <p:nvPr/>
              </p:nvSpPr>
              <p:spPr>
                <a:xfrm>
                  <a:off x="9729" y="7781"/>
                  <a:ext cx="1695"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公用工程室</a:t>
                  </a:r>
                </a:p>
              </p:txBody>
            </p:sp>
            <p:sp>
              <p:nvSpPr>
                <p:cNvPr id="52" name="文本框 51"/>
                <p:cNvSpPr txBox="1"/>
                <p:nvPr/>
              </p:nvSpPr>
              <p:spPr>
                <a:xfrm>
                  <a:off x="12932"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环保室</a:t>
                  </a:r>
                </a:p>
              </p:txBody>
            </p:sp>
            <p:sp>
              <p:nvSpPr>
                <p:cNvPr id="53" name="文本框 52"/>
                <p:cNvSpPr txBox="1"/>
                <p:nvPr/>
              </p:nvSpPr>
              <p:spPr>
                <a:xfrm>
                  <a:off x="11610"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估算室</a:t>
                  </a:r>
                </a:p>
              </p:txBody>
            </p:sp>
            <p:grpSp>
              <p:nvGrpSpPr>
                <p:cNvPr id="57" name="组合 56"/>
                <p:cNvGrpSpPr/>
                <p:nvPr/>
              </p:nvGrpSpPr>
              <p:grpSpPr>
                <a:xfrm>
                  <a:off x="454" y="7668"/>
                  <a:ext cx="1322" cy="2836"/>
                  <a:chOff x="454" y="7668"/>
                  <a:chExt cx="1322" cy="2836"/>
                </a:xfrm>
              </p:grpSpPr>
              <p:grpSp>
                <p:nvGrpSpPr>
                  <p:cNvPr id="42" name="组合 41"/>
                  <p:cNvGrpSpPr/>
                  <p:nvPr/>
                </p:nvGrpSpPr>
                <p:grpSpPr>
                  <a:xfrm>
                    <a:off x="510" y="7668"/>
                    <a:ext cx="1266" cy="2836"/>
                    <a:chOff x="736" y="6421"/>
                    <a:chExt cx="1474" cy="2268"/>
                  </a:xfrm>
                </p:grpSpPr>
                <p:sp>
                  <p:nvSpPr>
                    <p:cNvPr id="43" name="矩形 42"/>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4" name="直接连接符 43"/>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文本框 44"/>
                  <p:cNvSpPr txBox="1"/>
                  <p:nvPr/>
                </p:nvSpPr>
                <p:spPr>
                  <a:xfrm>
                    <a:off x="555"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工艺室</a:t>
                    </a:r>
                  </a:p>
                </p:txBody>
              </p:sp>
              <p:sp>
                <p:nvSpPr>
                  <p:cNvPr id="54" name="文本框 53"/>
                  <p:cNvSpPr txBox="1"/>
                  <p:nvPr/>
                </p:nvSpPr>
                <p:spPr>
                  <a:xfrm>
                    <a:off x="454" y="8520"/>
                    <a:ext cx="1310" cy="613"/>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工艺</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分析</a:t>
                    </a:r>
                  </a:p>
                </p:txBody>
              </p:sp>
            </p:grpSp>
            <p:sp>
              <p:nvSpPr>
                <p:cNvPr id="55" name="文本框 54"/>
                <p:cNvSpPr txBox="1"/>
                <p:nvPr/>
              </p:nvSpPr>
              <p:spPr>
                <a:xfrm>
                  <a:off x="1910" y="8515"/>
                  <a:ext cx="1310" cy="85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系统</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粉体工程</a:t>
                  </a:r>
                </a:p>
              </p:txBody>
            </p:sp>
            <p:sp>
              <p:nvSpPr>
                <p:cNvPr id="56" name="文本框 55"/>
                <p:cNvSpPr txBox="1"/>
                <p:nvPr/>
              </p:nvSpPr>
              <p:spPr>
                <a:xfrm>
                  <a:off x="3244" y="8520"/>
                  <a:ext cx="1838" cy="1841"/>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布置</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管道材料</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管道机械</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绝热</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涂漆</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模型</a:t>
                  </a:r>
                </a:p>
              </p:txBody>
            </p:sp>
          </p:grpSp>
          <p:grpSp>
            <p:nvGrpSpPr>
              <p:cNvPr id="104" name="组合 103"/>
              <p:cNvGrpSpPr/>
              <p:nvPr/>
            </p:nvGrpSpPr>
            <p:grpSpPr>
              <a:xfrm>
                <a:off x="1024" y="4412"/>
                <a:ext cx="12692" cy="2806"/>
                <a:chOff x="1024" y="4212"/>
                <a:chExt cx="12692" cy="3006"/>
              </a:xfrm>
            </p:grpSpPr>
            <p:cxnSp>
              <p:nvCxnSpPr>
                <p:cNvPr id="69" name="直接连接符 68"/>
                <p:cNvCxnSpPr/>
                <p:nvPr/>
              </p:nvCxnSpPr>
              <p:spPr>
                <a:xfrm>
                  <a:off x="1030"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437"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018"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585"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182"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815"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0463"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076"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3412"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024" y="6647"/>
                  <a:ext cx="12399" cy="13"/>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5038" y="4212"/>
                  <a:ext cx="611" cy="1971"/>
                  <a:chOff x="2778" y="4212"/>
                  <a:chExt cx="611" cy="1971"/>
                </a:xfrm>
              </p:grpSpPr>
              <p:sp>
                <p:nvSpPr>
                  <p:cNvPr id="85" name="矩形 84"/>
                  <p:cNvSpPr/>
                  <p:nvPr/>
                </p:nvSpPr>
                <p:spPr>
                  <a:xfrm>
                    <a:off x="2778" y="4266"/>
                    <a:ext cx="61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文本框 85"/>
                  <p:cNvSpPr txBox="1"/>
                  <p:nvPr/>
                </p:nvSpPr>
                <p:spPr>
                  <a:xfrm>
                    <a:off x="2815"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技术管理部</a:t>
                    </a:r>
                  </a:p>
                </p:txBody>
              </p:sp>
            </p:grpSp>
            <p:grpSp>
              <p:nvGrpSpPr>
                <p:cNvPr id="97" name="组合 96"/>
                <p:cNvGrpSpPr/>
                <p:nvPr/>
              </p:nvGrpSpPr>
              <p:grpSpPr>
                <a:xfrm>
                  <a:off x="6334" y="4212"/>
                  <a:ext cx="572" cy="1971"/>
                  <a:chOff x="4074" y="4212"/>
                  <a:chExt cx="572" cy="1971"/>
                </a:xfrm>
              </p:grpSpPr>
              <p:sp>
                <p:nvSpPr>
                  <p:cNvPr id="84" name="矩形 83"/>
                  <p:cNvSpPr/>
                  <p:nvPr/>
                </p:nvSpPr>
                <p:spPr>
                  <a:xfrm>
                    <a:off x="4074" y="4266"/>
                    <a:ext cx="572"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文本框 86"/>
                  <p:cNvSpPr txBox="1"/>
                  <p:nvPr/>
                </p:nvSpPr>
                <p:spPr>
                  <a:xfrm>
                    <a:off x="4074"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质量保证部</a:t>
                    </a:r>
                  </a:p>
                </p:txBody>
              </p:sp>
            </p:grpSp>
            <p:grpSp>
              <p:nvGrpSpPr>
                <p:cNvPr id="96" name="组合 95"/>
                <p:cNvGrpSpPr/>
                <p:nvPr/>
              </p:nvGrpSpPr>
              <p:grpSpPr>
                <a:xfrm>
                  <a:off x="7567" y="4212"/>
                  <a:ext cx="524" cy="1971"/>
                  <a:chOff x="5307" y="4212"/>
                  <a:chExt cx="524" cy="1971"/>
                </a:xfrm>
              </p:grpSpPr>
              <p:sp>
                <p:nvSpPr>
                  <p:cNvPr id="83" name="矩形 82"/>
                  <p:cNvSpPr/>
                  <p:nvPr/>
                </p:nvSpPr>
                <p:spPr>
                  <a:xfrm>
                    <a:off x="5307" y="4266"/>
                    <a:ext cx="524"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文本框 87"/>
                  <p:cNvSpPr txBox="1"/>
                  <p:nvPr/>
                </p:nvSpPr>
                <p:spPr>
                  <a:xfrm>
                    <a:off x="5307"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项目管理部</a:t>
                    </a:r>
                  </a:p>
                </p:txBody>
              </p:sp>
            </p:grpSp>
            <p:grpSp>
              <p:nvGrpSpPr>
                <p:cNvPr id="93" name="组合 92"/>
                <p:cNvGrpSpPr/>
                <p:nvPr/>
              </p:nvGrpSpPr>
              <p:grpSpPr>
                <a:xfrm>
                  <a:off x="9442" y="4212"/>
                  <a:ext cx="571" cy="1971"/>
                  <a:chOff x="7182" y="4212"/>
                  <a:chExt cx="571" cy="1971"/>
                </a:xfrm>
              </p:grpSpPr>
              <p:sp>
                <p:nvSpPr>
                  <p:cNvPr id="82" name="矩形 81"/>
                  <p:cNvSpPr/>
                  <p:nvPr/>
                </p:nvSpPr>
                <p:spPr>
                  <a:xfrm>
                    <a:off x="7182" y="4266"/>
                    <a:ext cx="57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文本框 88"/>
                  <p:cNvSpPr txBox="1"/>
                  <p:nvPr/>
                </p:nvSpPr>
                <p:spPr>
                  <a:xfrm>
                    <a:off x="7200"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项目控制部</a:t>
                    </a:r>
                  </a:p>
                </p:txBody>
              </p:sp>
            </p:grpSp>
            <p:grpSp>
              <p:nvGrpSpPr>
                <p:cNvPr id="92" name="组合 91"/>
                <p:cNvGrpSpPr/>
                <p:nvPr/>
              </p:nvGrpSpPr>
              <p:grpSpPr>
                <a:xfrm>
                  <a:off x="11282" y="4267"/>
                  <a:ext cx="621" cy="1907"/>
                  <a:chOff x="9241" y="4266"/>
                  <a:chExt cx="621" cy="1907"/>
                </a:xfrm>
              </p:grpSpPr>
              <p:sp>
                <p:nvSpPr>
                  <p:cNvPr id="81" name="矩形 80"/>
                  <p:cNvSpPr/>
                  <p:nvPr/>
                </p:nvSpPr>
                <p:spPr>
                  <a:xfrm>
                    <a:off x="9241" y="4266"/>
                    <a:ext cx="62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文本框 89"/>
                  <p:cNvSpPr txBox="1"/>
                  <p:nvPr/>
                </p:nvSpPr>
                <p:spPr>
                  <a:xfrm>
                    <a:off x="9354" y="4550"/>
                    <a:ext cx="426" cy="1098"/>
                  </a:xfrm>
                  <a:prstGeom prst="rect">
                    <a:avLst/>
                  </a:prstGeom>
                  <a:noFill/>
                </p:spPr>
                <p:txBody>
                  <a:bodyPr wrap="square" rtlCol="0">
                    <a:noAutofit/>
                  </a:bodyPr>
                  <a:lstStyle/>
                  <a:p>
                    <a:pPr algn="ct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设计部</a:t>
                    </a:r>
                  </a:p>
                </p:txBody>
              </p:sp>
            </p:grpSp>
            <p:grpSp>
              <p:nvGrpSpPr>
                <p:cNvPr id="94" name="组合 93"/>
                <p:cNvGrpSpPr/>
                <p:nvPr/>
              </p:nvGrpSpPr>
              <p:grpSpPr>
                <a:xfrm>
                  <a:off x="13160" y="4266"/>
                  <a:ext cx="556" cy="1907"/>
                  <a:chOff x="13386" y="4266"/>
                  <a:chExt cx="556" cy="1907"/>
                </a:xfrm>
              </p:grpSpPr>
              <p:sp>
                <p:nvSpPr>
                  <p:cNvPr id="79" name="矩形 78"/>
                  <p:cNvSpPr/>
                  <p:nvPr/>
                </p:nvSpPr>
                <p:spPr>
                  <a:xfrm>
                    <a:off x="13386" y="4266"/>
                    <a:ext cx="556"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文本框 90"/>
                  <p:cNvSpPr txBox="1"/>
                  <p:nvPr/>
                </p:nvSpPr>
                <p:spPr>
                  <a:xfrm>
                    <a:off x="13386" y="4382"/>
                    <a:ext cx="426" cy="16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计算中心</a:t>
                    </a:r>
                  </a:p>
                </p:txBody>
              </p:sp>
            </p:grpSp>
            <p:cxnSp>
              <p:nvCxnSpPr>
                <p:cNvPr id="103" name="直接连接符 102"/>
                <p:cNvCxnSpPr/>
                <p:nvPr/>
              </p:nvCxnSpPr>
              <p:spPr>
                <a:xfrm>
                  <a:off x="11593" y="6174"/>
                  <a:ext cx="0" cy="46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p:cNvCxnSpPr/>
              <p:nvPr/>
            </p:nvCxnSpPr>
            <p:spPr>
              <a:xfrm>
                <a:off x="5344" y="4028"/>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633" y="402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789"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1623" y="4028"/>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9728"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3437"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340" y="4014"/>
                <a:ext cx="8097" cy="2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8788" y="3245"/>
                <a:ext cx="0" cy="79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7654" y="2792"/>
                <a:ext cx="2268" cy="454"/>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14" name="直接连接符 113"/>
              <p:cNvCxnSpPr/>
              <p:nvPr/>
            </p:nvCxnSpPr>
            <p:spPr>
              <a:xfrm>
                <a:off x="8788" y="3629"/>
                <a:ext cx="2835" cy="2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11623" y="3414"/>
                <a:ext cx="2268" cy="454"/>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文本框 115"/>
              <p:cNvSpPr txBox="1"/>
              <p:nvPr/>
            </p:nvSpPr>
            <p:spPr>
              <a:xfrm>
                <a:off x="11963" y="3385"/>
                <a:ext cx="1678" cy="483"/>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总</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工</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程</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师</a:t>
                </a:r>
              </a:p>
            </p:txBody>
          </p:sp>
          <p:sp>
            <p:nvSpPr>
              <p:cNvPr id="117" name="文本框 116"/>
              <p:cNvSpPr txBox="1"/>
              <p:nvPr/>
            </p:nvSpPr>
            <p:spPr>
              <a:xfrm>
                <a:off x="7962" y="2761"/>
                <a:ext cx="1678" cy="483"/>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司</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经</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理</a:t>
                </a:r>
              </a:p>
            </p:txBody>
          </p:sp>
        </p:grpSp>
      </p:grpSp>
      <p:sp>
        <p:nvSpPr>
          <p:cNvPr id="95" name="Rectangle 2">
            <a:extLst>
              <a:ext uri="{FF2B5EF4-FFF2-40B4-BE49-F238E27FC236}">
                <a16:creationId xmlns:a16="http://schemas.microsoft.com/office/drawing/2014/main" id="{3565DB43-CA68-4F33-AF89-89DCF796DEF6}"/>
              </a:ext>
            </a:extLst>
          </p:cNvPr>
          <p:cNvSpPr/>
          <p:nvPr>
            <p:custDataLst>
              <p:tags r:id="rId1"/>
            </p:custDataLst>
          </p:nvPr>
        </p:nvSpPr>
        <p:spPr>
          <a:xfrm>
            <a:off x="1" y="188640"/>
            <a:ext cx="9143994"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工程设计公司组织结构</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216535" y="1753235"/>
            <a:ext cx="8716010" cy="5000625"/>
            <a:chOff x="341" y="2761"/>
            <a:chExt cx="13726" cy="7875"/>
          </a:xfrm>
        </p:grpSpPr>
        <p:grpSp>
          <p:nvGrpSpPr>
            <p:cNvPr id="119" name="组合 118"/>
            <p:cNvGrpSpPr/>
            <p:nvPr/>
          </p:nvGrpSpPr>
          <p:grpSpPr>
            <a:xfrm>
              <a:off x="341" y="2761"/>
              <a:ext cx="13726" cy="7812"/>
              <a:chOff x="341" y="2761"/>
              <a:chExt cx="13726" cy="7812"/>
            </a:xfrm>
          </p:grpSpPr>
          <p:sp>
            <p:nvSpPr>
              <p:cNvPr id="59" name="文本框 58"/>
              <p:cNvSpPr txBox="1"/>
              <p:nvPr/>
            </p:nvSpPr>
            <p:spPr>
              <a:xfrm>
                <a:off x="4930" y="8235"/>
                <a:ext cx="1310" cy="130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设备</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机械</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材料</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机修</a:t>
                </a:r>
              </a:p>
            </p:txBody>
          </p:sp>
          <p:sp>
            <p:nvSpPr>
              <p:cNvPr id="60" name="文本框 59"/>
              <p:cNvSpPr txBox="1"/>
              <p:nvPr/>
            </p:nvSpPr>
            <p:spPr>
              <a:xfrm>
                <a:off x="6479" y="8216"/>
                <a:ext cx="1310" cy="1016"/>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仪表</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电气</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电讯</a:t>
                </a:r>
              </a:p>
            </p:txBody>
          </p:sp>
          <p:sp>
            <p:nvSpPr>
              <p:cNvPr id="61" name="文本框 60"/>
              <p:cNvSpPr txBox="1"/>
              <p:nvPr/>
            </p:nvSpPr>
            <p:spPr>
              <a:xfrm>
                <a:off x="8039" y="8229"/>
                <a:ext cx="1552" cy="130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建筑</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混凝土结构</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钢结构</a:t>
                </a:r>
              </a:p>
            </p:txBody>
          </p:sp>
          <p:sp>
            <p:nvSpPr>
              <p:cNvPr id="62" name="文本框 61"/>
              <p:cNvSpPr txBox="1"/>
              <p:nvPr/>
            </p:nvSpPr>
            <p:spPr>
              <a:xfrm>
                <a:off x="9616" y="8217"/>
                <a:ext cx="1798" cy="188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总图运输</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热工</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给排水</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化学水处理</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采暖通风</a:t>
                </a:r>
              </a:p>
            </p:txBody>
          </p:sp>
          <p:sp>
            <p:nvSpPr>
              <p:cNvPr id="63" name="文本框 62"/>
              <p:cNvSpPr txBox="1"/>
              <p:nvPr/>
            </p:nvSpPr>
            <p:spPr>
              <a:xfrm>
                <a:off x="11425" y="8240"/>
                <a:ext cx="1310" cy="434"/>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估算</a:t>
                </a:r>
              </a:p>
            </p:txBody>
          </p:sp>
          <p:sp>
            <p:nvSpPr>
              <p:cNvPr id="64" name="文本框 63"/>
              <p:cNvSpPr txBox="1"/>
              <p:nvPr/>
            </p:nvSpPr>
            <p:spPr>
              <a:xfrm>
                <a:off x="12757" y="8216"/>
                <a:ext cx="1310" cy="159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环保</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工业卫生及安全</a:t>
                </a:r>
              </a:p>
            </p:txBody>
          </p:sp>
          <p:grpSp>
            <p:nvGrpSpPr>
              <p:cNvPr id="118" name="组合 117"/>
              <p:cNvGrpSpPr/>
              <p:nvPr/>
            </p:nvGrpSpPr>
            <p:grpSpPr>
              <a:xfrm>
                <a:off x="341" y="2761"/>
                <a:ext cx="13636" cy="7813"/>
                <a:chOff x="341" y="2761"/>
                <a:chExt cx="13636" cy="7813"/>
              </a:xfrm>
            </p:grpSpPr>
            <p:grpSp>
              <p:nvGrpSpPr>
                <p:cNvPr id="58" name="组合 57"/>
                <p:cNvGrpSpPr/>
                <p:nvPr/>
              </p:nvGrpSpPr>
              <p:grpSpPr>
                <a:xfrm>
                  <a:off x="341" y="7214"/>
                  <a:ext cx="13636" cy="3360"/>
                  <a:chOff x="454" y="7668"/>
                  <a:chExt cx="13636" cy="2839"/>
                </a:xfrm>
              </p:grpSpPr>
              <p:grpSp>
                <p:nvGrpSpPr>
                  <p:cNvPr id="18" name="组合 17"/>
                  <p:cNvGrpSpPr/>
                  <p:nvPr/>
                </p:nvGrpSpPr>
                <p:grpSpPr>
                  <a:xfrm>
                    <a:off x="12955" y="7671"/>
                    <a:ext cx="1100" cy="2835"/>
                    <a:chOff x="736" y="6421"/>
                    <a:chExt cx="1474" cy="2268"/>
                  </a:xfrm>
                </p:grpSpPr>
                <p:sp>
                  <p:nvSpPr>
                    <p:cNvPr id="19" name="矩形 18"/>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0" name="直接连接符 19"/>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1567" y="7671"/>
                    <a:ext cx="1266" cy="2835"/>
                    <a:chOff x="736" y="6421"/>
                    <a:chExt cx="1474" cy="2268"/>
                  </a:xfrm>
                </p:grpSpPr>
                <p:sp>
                  <p:nvSpPr>
                    <p:cNvPr id="22" name="矩形 21"/>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 name="直接连接符 22"/>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221" y="7671"/>
                    <a:ext cx="1399" cy="2836"/>
                    <a:chOff x="736" y="6421"/>
                    <a:chExt cx="1474" cy="2268"/>
                  </a:xfrm>
                </p:grpSpPr>
                <p:sp>
                  <p:nvSpPr>
                    <p:cNvPr id="25" name="矩形 24"/>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 name="直接连接符 25"/>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753" y="7671"/>
                    <a:ext cx="1679" cy="2836"/>
                    <a:chOff x="736" y="6421"/>
                    <a:chExt cx="1474" cy="2268"/>
                  </a:xfrm>
                </p:grpSpPr>
                <p:sp>
                  <p:nvSpPr>
                    <p:cNvPr id="28" name="矩形 27"/>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9" name="直接连接符 28"/>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088" y="7671"/>
                    <a:ext cx="1266" cy="2836"/>
                    <a:chOff x="736" y="6421"/>
                    <a:chExt cx="1474" cy="2268"/>
                  </a:xfrm>
                </p:grpSpPr>
                <p:sp>
                  <p:nvSpPr>
                    <p:cNvPr id="31" name="矩形 30"/>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2" name="直接连接符 31"/>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487" y="7668"/>
                    <a:ext cx="1616" cy="2836"/>
                    <a:chOff x="736" y="6421"/>
                    <a:chExt cx="1474" cy="2268"/>
                  </a:xfrm>
                </p:grpSpPr>
                <p:sp>
                  <p:nvSpPr>
                    <p:cNvPr id="34" name="矩形 33"/>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5" name="直接连接符 34"/>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926" y="7668"/>
                    <a:ext cx="1266" cy="2836"/>
                    <a:chOff x="736" y="6421"/>
                    <a:chExt cx="1474" cy="2268"/>
                  </a:xfrm>
                </p:grpSpPr>
                <p:sp>
                  <p:nvSpPr>
                    <p:cNvPr id="37" name="矩形 36"/>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8" name="直接连接符 37"/>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354" y="7668"/>
                    <a:ext cx="1555" cy="2836"/>
                    <a:chOff x="736" y="6421"/>
                    <a:chExt cx="1474" cy="2268"/>
                  </a:xfrm>
                </p:grpSpPr>
                <p:sp>
                  <p:nvSpPr>
                    <p:cNvPr id="40" name="矩形 39"/>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1" name="直接连接符 40"/>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011"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系统室</a:t>
                    </a:r>
                  </a:p>
                </p:txBody>
              </p:sp>
              <p:sp>
                <p:nvSpPr>
                  <p:cNvPr id="47" name="文本框 46"/>
                  <p:cNvSpPr txBox="1"/>
                  <p:nvPr/>
                </p:nvSpPr>
                <p:spPr>
                  <a:xfrm>
                    <a:off x="3585"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管道室</a:t>
                    </a:r>
                  </a:p>
                </p:txBody>
              </p:sp>
              <p:sp>
                <p:nvSpPr>
                  <p:cNvPr id="48" name="文本框 47"/>
                  <p:cNvSpPr txBox="1"/>
                  <p:nvPr/>
                </p:nvSpPr>
                <p:spPr>
                  <a:xfrm>
                    <a:off x="5127"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设备室</a:t>
                    </a:r>
                  </a:p>
                </p:txBody>
              </p:sp>
              <p:sp>
                <p:nvSpPr>
                  <p:cNvPr id="49" name="文本框 48"/>
                  <p:cNvSpPr txBox="1"/>
                  <p:nvPr/>
                </p:nvSpPr>
                <p:spPr>
                  <a:xfrm>
                    <a:off x="8349"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土建室</a:t>
                    </a:r>
                  </a:p>
                </p:txBody>
              </p:sp>
              <p:sp>
                <p:nvSpPr>
                  <p:cNvPr id="50" name="文本框 49"/>
                  <p:cNvSpPr txBox="1"/>
                  <p:nvPr/>
                </p:nvSpPr>
                <p:spPr>
                  <a:xfrm>
                    <a:off x="6472" y="7781"/>
                    <a:ext cx="1695"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电器仪表室</a:t>
                    </a:r>
                  </a:p>
                </p:txBody>
              </p:sp>
              <p:sp>
                <p:nvSpPr>
                  <p:cNvPr id="51" name="文本框 50"/>
                  <p:cNvSpPr txBox="1"/>
                  <p:nvPr/>
                </p:nvSpPr>
                <p:spPr>
                  <a:xfrm>
                    <a:off x="9729" y="7781"/>
                    <a:ext cx="1695"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公用工程室</a:t>
                    </a:r>
                  </a:p>
                </p:txBody>
              </p:sp>
              <p:sp>
                <p:nvSpPr>
                  <p:cNvPr id="52" name="文本框 51"/>
                  <p:cNvSpPr txBox="1"/>
                  <p:nvPr/>
                </p:nvSpPr>
                <p:spPr>
                  <a:xfrm>
                    <a:off x="12932"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环保室</a:t>
                    </a:r>
                  </a:p>
                </p:txBody>
              </p:sp>
              <p:sp>
                <p:nvSpPr>
                  <p:cNvPr id="53" name="文本框 52"/>
                  <p:cNvSpPr txBox="1"/>
                  <p:nvPr/>
                </p:nvSpPr>
                <p:spPr>
                  <a:xfrm>
                    <a:off x="11610"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估算室</a:t>
                    </a:r>
                  </a:p>
                </p:txBody>
              </p:sp>
              <p:grpSp>
                <p:nvGrpSpPr>
                  <p:cNvPr id="57" name="组合 56"/>
                  <p:cNvGrpSpPr/>
                  <p:nvPr/>
                </p:nvGrpSpPr>
                <p:grpSpPr>
                  <a:xfrm>
                    <a:off x="454" y="7668"/>
                    <a:ext cx="1322" cy="2836"/>
                    <a:chOff x="454" y="7668"/>
                    <a:chExt cx="1322" cy="2836"/>
                  </a:xfrm>
                </p:grpSpPr>
                <p:grpSp>
                  <p:nvGrpSpPr>
                    <p:cNvPr id="42" name="组合 41"/>
                    <p:cNvGrpSpPr/>
                    <p:nvPr/>
                  </p:nvGrpSpPr>
                  <p:grpSpPr>
                    <a:xfrm>
                      <a:off x="510" y="7668"/>
                      <a:ext cx="1266" cy="2836"/>
                      <a:chOff x="736" y="6421"/>
                      <a:chExt cx="1474" cy="2268"/>
                    </a:xfrm>
                  </p:grpSpPr>
                  <p:sp>
                    <p:nvSpPr>
                      <p:cNvPr id="43" name="矩形 42"/>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4" name="直接连接符 43"/>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文本框 44"/>
                    <p:cNvSpPr txBox="1"/>
                    <p:nvPr/>
                  </p:nvSpPr>
                  <p:spPr>
                    <a:xfrm>
                      <a:off x="555"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工艺室</a:t>
                      </a:r>
                    </a:p>
                  </p:txBody>
                </p:sp>
                <p:sp>
                  <p:nvSpPr>
                    <p:cNvPr id="54" name="文本框 53"/>
                    <p:cNvSpPr txBox="1"/>
                    <p:nvPr/>
                  </p:nvSpPr>
                  <p:spPr>
                    <a:xfrm>
                      <a:off x="454" y="8520"/>
                      <a:ext cx="1310" cy="613"/>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工艺</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分析</a:t>
                      </a:r>
                    </a:p>
                  </p:txBody>
                </p:sp>
              </p:grpSp>
              <p:sp>
                <p:nvSpPr>
                  <p:cNvPr id="55" name="文本框 54"/>
                  <p:cNvSpPr txBox="1"/>
                  <p:nvPr/>
                </p:nvSpPr>
                <p:spPr>
                  <a:xfrm>
                    <a:off x="1910" y="8515"/>
                    <a:ext cx="1310" cy="85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系统</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粉体工程</a:t>
                    </a:r>
                  </a:p>
                </p:txBody>
              </p:sp>
              <p:sp>
                <p:nvSpPr>
                  <p:cNvPr id="56" name="文本框 55"/>
                  <p:cNvSpPr txBox="1"/>
                  <p:nvPr/>
                </p:nvSpPr>
                <p:spPr>
                  <a:xfrm>
                    <a:off x="3244" y="8520"/>
                    <a:ext cx="1838" cy="1841"/>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布置</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管道材料</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管道机械</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绝热</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涂漆</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模型</a:t>
                    </a:r>
                  </a:p>
                </p:txBody>
              </p:sp>
            </p:grpSp>
            <p:grpSp>
              <p:nvGrpSpPr>
                <p:cNvPr id="104" name="组合 103"/>
                <p:cNvGrpSpPr/>
                <p:nvPr/>
              </p:nvGrpSpPr>
              <p:grpSpPr>
                <a:xfrm>
                  <a:off x="1024" y="4412"/>
                  <a:ext cx="12692" cy="2806"/>
                  <a:chOff x="1024" y="4212"/>
                  <a:chExt cx="12692" cy="3006"/>
                </a:xfrm>
              </p:grpSpPr>
              <p:cxnSp>
                <p:nvCxnSpPr>
                  <p:cNvPr id="69" name="直接连接符 68"/>
                  <p:cNvCxnSpPr/>
                  <p:nvPr/>
                </p:nvCxnSpPr>
                <p:spPr>
                  <a:xfrm>
                    <a:off x="1030"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437"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018"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585"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182"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815"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0463"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076"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3412"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024" y="6647"/>
                    <a:ext cx="12399" cy="13"/>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5038" y="4212"/>
                    <a:ext cx="611" cy="1971"/>
                    <a:chOff x="2778" y="4212"/>
                    <a:chExt cx="611" cy="1971"/>
                  </a:xfrm>
                </p:grpSpPr>
                <p:sp>
                  <p:nvSpPr>
                    <p:cNvPr id="85" name="矩形 84"/>
                    <p:cNvSpPr/>
                    <p:nvPr/>
                  </p:nvSpPr>
                  <p:spPr>
                    <a:xfrm>
                      <a:off x="2778" y="4266"/>
                      <a:ext cx="61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文本框 85"/>
                    <p:cNvSpPr txBox="1"/>
                    <p:nvPr/>
                  </p:nvSpPr>
                  <p:spPr>
                    <a:xfrm>
                      <a:off x="2815"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技术管理部</a:t>
                      </a:r>
                    </a:p>
                  </p:txBody>
                </p:sp>
              </p:grpSp>
              <p:grpSp>
                <p:nvGrpSpPr>
                  <p:cNvPr id="97" name="组合 96"/>
                  <p:cNvGrpSpPr/>
                  <p:nvPr/>
                </p:nvGrpSpPr>
                <p:grpSpPr>
                  <a:xfrm>
                    <a:off x="6334" y="4212"/>
                    <a:ext cx="572" cy="1971"/>
                    <a:chOff x="4074" y="4212"/>
                    <a:chExt cx="572" cy="1971"/>
                  </a:xfrm>
                </p:grpSpPr>
                <p:sp>
                  <p:nvSpPr>
                    <p:cNvPr id="84" name="矩形 83"/>
                    <p:cNvSpPr/>
                    <p:nvPr/>
                  </p:nvSpPr>
                  <p:spPr>
                    <a:xfrm>
                      <a:off x="4074" y="4266"/>
                      <a:ext cx="572"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文本框 86"/>
                    <p:cNvSpPr txBox="1"/>
                    <p:nvPr/>
                  </p:nvSpPr>
                  <p:spPr>
                    <a:xfrm>
                      <a:off x="4074"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质量保证部</a:t>
                      </a:r>
                    </a:p>
                  </p:txBody>
                </p:sp>
              </p:grpSp>
              <p:grpSp>
                <p:nvGrpSpPr>
                  <p:cNvPr id="96" name="组合 95"/>
                  <p:cNvGrpSpPr/>
                  <p:nvPr/>
                </p:nvGrpSpPr>
                <p:grpSpPr>
                  <a:xfrm>
                    <a:off x="7567" y="4212"/>
                    <a:ext cx="524" cy="1971"/>
                    <a:chOff x="5307" y="4212"/>
                    <a:chExt cx="524" cy="1971"/>
                  </a:xfrm>
                </p:grpSpPr>
                <p:sp>
                  <p:nvSpPr>
                    <p:cNvPr id="83" name="矩形 82"/>
                    <p:cNvSpPr/>
                    <p:nvPr/>
                  </p:nvSpPr>
                  <p:spPr>
                    <a:xfrm>
                      <a:off x="5307" y="4266"/>
                      <a:ext cx="524"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文本框 87"/>
                    <p:cNvSpPr txBox="1"/>
                    <p:nvPr/>
                  </p:nvSpPr>
                  <p:spPr>
                    <a:xfrm>
                      <a:off x="5307"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项目管理部</a:t>
                      </a:r>
                    </a:p>
                  </p:txBody>
                </p:sp>
              </p:grpSp>
              <p:grpSp>
                <p:nvGrpSpPr>
                  <p:cNvPr id="93" name="组合 92"/>
                  <p:cNvGrpSpPr/>
                  <p:nvPr/>
                </p:nvGrpSpPr>
                <p:grpSpPr>
                  <a:xfrm>
                    <a:off x="9442" y="4212"/>
                    <a:ext cx="571" cy="1971"/>
                    <a:chOff x="7182" y="4212"/>
                    <a:chExt cx="571" cy="1971"/>
                  </a:xfrm>
                </p:grpSpPr>
                <p:sp>
                  <p:nvSpPr>
                    <p:cNvPr id="82" name="矩形 81"/>
                    <p:cNvSpPr/>
                    <p:nvPr/>
                  </p:nvSpPr>
                  <p:spPr>
                    <a:xfrm>
                      <a:off x="7182" y="4266"/>
                      <a:ext cx="57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文本框 88"/>
                    <p:cNvSpPr txBox="1"/>
                    <p:nvPr/>
                  </p:nvSpPr>
                  <p:spPr>
                    <a:xfrm>
                      <a:off x="7200"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项目控制部</a:t>
                      </a:r>
                    </a:p>
                  </p:txBody>
                </p:sp>
              </p:grpSp>
              <p:grpSp>
                <p:nvGrpSpPr>
                  <p:cNvPr id="92" name="组合 91"/>
                  <p:cNvGrpSpPr/>
                  <p:nvPr/>
                </p:nvGrpSpPr>
                <p:grpSpPr>
                  <a:xfrm>
                    <a:off x="11282" y="4267"/>
                    <a:ext cx="621" cy="1907"/>
                    <a:chOff x="9241" y="4266"/>
                    <a:chExt cx="621" cy="1907"/>
                  </a:xfrm>
                </p:grpSpPr>
                <p:sp>
                  <p:nvSpPr>
                    <p:cNvPr id="81" name="矩形 80"/>
                    <p:cNvSpPr/>
                    <p:nvPr/>
                  </p:nvSpPr>
                  <p:spPr>
                    <a:xfrm>
                      <a:off x="9241" y="4266"/>
                      <a:ext cx="62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文本框 89"/>
                    <p:cNvSpPr txBox="1"/>
                    <p:nvPr/>
                  </p:nvSpPr>
                  <p:spPr>
                    <a:xfrm>
                      <a:off x="9354" y="4550"/>
                      <a:ext cx="426" cy="1098"/>
                    </a:xfrm>
                    <a:prstGeom prst="rect">
                      <a:avLst/>
                    </a:prstGeom>
                    <a:noFill/>
                  </p:spPr>
                  <p:txBody>
                    <a:bodyPr wrap="square" rtlCol="0">
                      <a:noAutofit/>
                    </a:bodyPr>
                    <a:lstStyle/>
                    <a:p>
                      <a:pPr algn="ct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设计部</a:t>
                      </a:r>
                    </a:p>
                  </p:txBody>
                </p:sp>
              </p:grpSp>
              <p:grpSp>
                <p:nvGrpSpPr>
                  <p:cNvPr id="94" name="组合 93"/>
                  <p:cNvGrpSpPr/>
                  <p:nvPr/>
                </p:nvGrpSpPr>
                <p:grpSpPr>
                  <a:xfrm>
                    <a:off x="13160" y="4266"/>
                    <a:ext cx="556" cy="1907"/>
                    <a:chOff x="13386" y="4266"/>
                    <a:chExt cx="556" cy="1907"/>
                  </a:xfrm>
                </p:grpSpPr>
                <p:sp>
                  <p:nvSpPr>
                    <p:cNvPr id="79" name="矩形 78"/>
                    <p:cNvSpPr/>
                    <p:nvPr/>
                  </p:nvSpPr>
                  <p:spPr>
                    <a:xfrm>
                      <a:off x="13386" y="4266"/>
                      <a:ext cx="556"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文本框 90"/>
                    <p:cNvSpPr txBox="1"/>
                    <p:nvPr/>
                  </p:nvSpPr>
                  <p:spPr>
                    <a:xfrm>
                      <a:off x="13386" y="4382"/>
                      <a:ext cx="426" cy="16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计算中心</a:t>
                      </a:r>
                    </a:p>
                  </p:txBody>
                </p:sp>
              </p:grpSp>
              <p:cxnSp>
                <p:nvCxnSpPr>
                  <p:cNvPr id="103" name="直接连接符 102"/>
                  <p:cNvCxnSpPr/>
                  <p:nvPr/>
                </p:nvCxnSpPr>
                <p:spPr>
                  <a:xfrm>
                    <a:off x="11593" y="6174"/>
                    <a:ext cx="0" cy="46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5" name="直接连接符 104"/>
                <p:cNvCxnSpPr/>
                <p:nvPr/>
              </p:nvCxnSpPr>
              <p:spPr>
                <a:xfrm>
                  <a:off x="5344" y="4028"/>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633" y="402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789"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1623" y="4028"/>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9728"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3437"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340" y="4014"/>
                  <a:ext cx="8097" cy="2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8788" y="3245"/>
                  <a:ext cx="0" cy="79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7654" y="2792"/>
                  <a:ext cx="2268" cy="454"/>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14" name="直接连接符 113"/>
                <p:cNvCxnSpPr/>
                <p:nvPr/>
              </p:nvCxnSpPr>
              <p:spPr>
                <a:xfrm>
                  <a:off x="8788" y="3629"/>
                  <a:ext cx="2835" cy="2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11623" y="3414"/>
                  <a:ext cx="2268" cy="454"/>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文本框 115"/>
                <p:cNvSpPr txBox="1"/>
                <p:nvPr/>
              </p:nvSpPr>
              <p:spPr>
                <a:xfrm>
                  <a:off x="11963" y="3385"/>
                  <a:ext cx="1678" cy="483"/>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总</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工</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程</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师</a:t>
                  </a:r>
                </a:p>
              </p:txBody>
            </p:sp>
            <p:sp>
              <p:nvSpPr>
                <p:cNvPr id="117" name="文本框 116"/>
                <p:cNvSpPr txBox="1"/>
                <p:nvPr/>
              </p:nvSpPr>
              <p:spPr>
                <a:xfrm>
                  <a:off x="7962" y="2761"/>
                  <a:ext cx="1678" cy="483"/>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司</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经</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理</a:t>
                  </a:r>
                </a:p>
              </p:txBody>
            </p:sp>
          </p:grpSp>
        </p:grpSp>
        <p:sp>
          <p:nvSpPr>
            <p:cNvPr id="3" name="矩形 2"/>
            <p:cNvSpPr/>
            <p:nvPr/>
          </p:nvSpPr>
          <p:spPr>
            <a:xfrm>
              <a:off x="9592" y="7215"/>
              <a:ext cx="4414" cy="342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341" y="7214"/>
              <a:ext cx="2777" cy="340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1143" y="8674"/>
              <a:ext cx="434" cy="184"/>
              <a:chOff x="1190" y="4833"/>
              <a:chExt cx="454" cy="340"/>
            </a:xfrm>
          </p:grpSpPr>
          <p:sp>
            <p:nvSpPr>
              <p:cNvPr id="5" name="椭圆 4"/>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 name="直接连接符 5"/>
              <p:cNvCxnSpPr>
                <a:cxnSpLocks/>
              </p:cNvCxnSpPr>
              <p:nvPr/>
            </p:nvCxnSpPr>
            <p:spPr>
              <a:xfrm>
                <a:off x="1274"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018" y="9787"/>
              <a:ext cx="434" cy="184"/>
              <a:chOff x="1190" y="4833"/>
              <a:chExt cx="454" cy="340"/>
            </a:xfrm>
          </p:grpSpPr>
          <p:sp>
            <p:nvSpPr>
              <p:cNvPr id="9" name="椭圆 8"/>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0" name="直接连接符 9"/>
              <p:cNvCxnSpPr>
                <a:stCxn id="9" idx="1"/>
                <a:endCxn id="9"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013" y="9542"/>
              <a:ext cx="434" cy="184"/>
              <a:chOff x="1190" y="4833"/>
              <a:chExt cx="454" cy="340"/>
            </a:xfrm>
          </p:grpSpPr>
          <p:sp>
            <p:nvSpPr>
              <p:cNvPr id="12" name="椭圆 11"/>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3" name="直接连接符 12"/>
              <p:cNvCxnSpPr>
                <a:stCxn id="12" idx="1"/>
                <a:endCxn id="12"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025" y="8365"/>
              <a:ext cx="434" cy="184"/>
              <a:chOff x="1190" y="4833"/>
              <a:chExt cx="454" cy="340"/>
            </a:xfrm>
          </p:grpSpPr>
          <p:sp>
            <p:nvSpPr>
              <p:cNvPr id="15" name="椭圆 14"/>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直接连接符 15"/>
              <p:cNvCxnSpPr>
                <a:stCxn id="15" idx="1"/>
                <a:endCxn id="15"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515" y="8647"/>
              <a:ext cx="434" cy="184"/>
              <a:chOff x="1190" y="4833"/>
              <a:chExt cx="454" cy="340"/>
            </a:xfrm>
          </p:grpSpPr>
          <p:sp>
            <p:nvSpPr>
              <p:cNvPr id="65" name="椭圆 64"/>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6" name="直接连接符 65"/>
              <p:cNvCxnSpPr>
                <a:stCxn id="65" idx="1"/>
                <a:endCxn id="65"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515" y="7528"/>
              <a:ext cx="434" cy="184"/>
              <a:chOff x="1190" y="4833"/>
              <a:chExt cx="454" cy="340"/>
            </a:xfrm>
          </p:grpSpPr>
          <p:sp>
            <p:nvSpPr>
              <p:cNvPr id="68" name="椭圆 67"/>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0" name="直接连接符 79"/>
              <p:cNvCxnSpPr>
                <a:stCxn id="68" idx="1"/>
                <a:endCxn id="68"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9023" y="9205"/>
              <a:ext cx="434" cy="184"/>
              <a:chOff x="1190" y="4833"/>
              <a:chExt cx="454" cy="340"/>
            </a:xfrm>
          </p:grpSpPr>
          <p:sp>
            <p:nvSpPr>
              <p:cNvPr id="99" name="椭圆 98"/>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00" name="直接连接符 99"/>
              <p:cNvCxnSpPr>
                <a:stCxn id="99" idx="1"/>
                <a:endCxn id="99"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5714" y="8944"/>
              <a:ext cx="434" cy="184"/>
              <a:chOff x="1190" y="4833"/>
              <a:chExt cx="454" cy="340"/>
            </a:xfrm>
          </p:grpSpPr>
          <p:sp>
            <p:nvSpPr>
              <p:cNvPr id="102" name="椭圆 101"/>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0" name="直接连接符 119"/>
              <p:cNvCxnSpPr>
                <a:stCxn id="102" idx="1"/>
                <a:endCxn id="102"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1" name="组合 120"/>
            <p:cNvGrpSpPr/>
            <p:nvPr/>
          </p:nvGrpSpPr>
          <p:grpSpPr>
            <a:xfrm>
              <a:off x="4013" y="10078"/>
              <a:ext cx="434" cy="184"/>
              <a:chOff x="1190" y="4833"/>
              <a:chExt cx="454" cy="340"/>
            </a:xfrm>
          </p:grpSpPr>
          <p:sp>
            <p:nvSpPr>
              <p:cNvPr id="122" name="椭圆 121"/>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3" name="直接连接符 122"/>
              <p:cNvCxnSpPr>
                <a:stCxn id="122" idx="1"/>
                <a:endCxn id="122"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13488" y="8620"/>
              <a:ext cx="434" cy="184"/>
              <a:chOff x="1190" y="4833"/>
              <a:chExt cx="454" cy="340"/>
            </a:xfrm>
          </p:grpSpPr>
          <p:sp>
            <p:nvSpPr>
              <p:cNvPr id="125" name="椭圆 124"/>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6" name="直接连接符 125"/>
              <p:cNvCxnSpPr>
                <a:stCxn id="125" idx="1"/>
                <a:endCxn id="125"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12240" y="7555"/>
              <a:ext cx="434" cy="184"/>
              <a:chOff x="1190" y="4833"/>
              <a:chExt cx="454" cy="340"/>
            </a:xfrm>
          </p:grpSpPr>
          <p:sp>
            <p:nvSpPr>
              <p:cNvPr id="128" name="椭圆 127"/>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9" name="直接连接符 128"/>
              <p:cNvCxnSpPr>
                <a:stCxn id="128" idx="1"/>
                <a:endCxn id="128"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0" name="组合 129"/>
            <p:cNvGrpSpPr/>
            <p:nvPr/>
          </p:nvGrpSpPr>
          <p:grpSpPr>
            <a:xfrm>
              <a:off x="10766" y="9229"/>
              <a:ext cx="434" cy="184"/>
              <a:chOff x="1190" y="4833"/>
              <a:chExt cx="454" cy="340"/>
            </a:xfrm>
          </p:grpSpPr>
          <p:sp>
            <p:nvSpPr>
              <p:cNvPr id="131" name="椭圆 130"/>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32" name="直接连接符 131"/>
              <p:cNvCxnSpPr>
                <a:stCxn id="131" idx="1"/>
                <a:endCxn id="131"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3425" y="7582"/>
              <a:ext cx="434" cy="184"/>
              <a:chOff x="1190" y="4833"/>
              <a:chExt cx="454" cy="340"/>
            </a:xfrm>
          </p:grpSpPr>
          <p:sp>
            <p:nvSpPr>
              <p:cNvPr id="134" name="椭圆 133"/>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35" name="直接连接符 134"/>
              <p:cNvCxnSpPr>
                <a:stCxn id="134" idx="1"/>
                <a:endCxn id="134"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7" name="Rectangle 2">
            <a:extLst>
              <a:ext uri="{FF2B5EF4-FFF2-40B4-BE49-F238E27FC236}">
                <a16:creationId xmlns:a16="http://schemas.microsoft.com/office/drawing/2014/main" id="{6CE0B77A-713B-46A6-BD80-7403C035993A}"/>
              </a:ext>
            </a:extLst>
          </p:cNvPr>
          <p:cNvSpPr/>
          <p:nvPr>
            <p:custDataLst>
              <p:tags r:id="rId1"/>
            </p:custDataLst>
          </p:nvPr>
        </p:nvSpPr>
        <p:spPr>
          <a:xfrm>
            <a:off x="1" y="188640"/>
            <a:ext cx="9143994"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工程设计公司组织结构</a:t>
            </a:r>
          </a:p>
        </p:txBody>
      </p:sp>
      <p:sp>
        <p:nvSpPr>
          <p:cNvPr id="138" name="文本框 137">
            <a:extLst>
              <a:ext uri="{FF2B5EF4-FFF2-40B4-BE49-F238E27FC236}">
                <a16:creationId xmlns:a16="http://schemas.microsoft.com/office/drawing/2014/main" id="{AFD9E612-0F2C-4841-B87E-CDE39B8C5550}"/>
              </a:ext>
            </a:extLst>
          </p:cNvPr>
          <p:cNvSpPr txBox="1"/>
          <p:nvPr/>
        </p:nvSpPr>
        <p:spPr>
          <a:xfrm>
            <a:off x="0" y="1143913"/>
            <a:ext cx="9143991" cy="556895"/>
          </a:xfrm>
          <a:prstGeom prst="rect">
            <a:avLst/>
          </a:prstGeom>
          <a:noFill/>
        </p:spPr>
        <p:txBody>
          <a:bodyPr wrap="square" rtlCol="0">
            <a:noAutofit/>
          </a:bodyPr>
          <a:lstStyle/>
          <a:p>
            <a:pPr algn="ct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中</a:t>
            </a:r>
            <a:r>
              <a:rPr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型设计院组织架构（约</a:t>
            </a:r>
            <a:r>
              <a:rPr 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1</a:t>
            </a:r>
            <a:r>
              <a:rPr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9个专业）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FED6DDB-F4FD-410D-9756-CB6AF68FB625}"/>
              </a:ext>
            </a:extLst>
          </p:cNvPr>
          <p:cNvSpPr/>
          <p:nvPr>
            <p:custDataLst>
              <p:tags r:id="rId1"/>
            </p:custDataLst>
          </p:nvPr>
        </p:nvSpPr>
        <p:spPr>
          <a:xfrm>
            <a:off x="0" y="260648"/>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
        <p:nvSpPr>
          <p:cNvPr id="3" name="Rectangle 2">
            <a:extLst>
              <a:ext uri="{FF2B5EF4-FFF2-40B4-BE49-F238E27FC236}">
                <a16:creationId xmlns:a16="http://schemas.microsoft.com/office/drawing/2014/main" id="{A9D5C9A6-A2E3-4A62-B736-E34101A6A259}"/>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pic>
        <p:nvPicPr>
          <p:cNvPr id="4" name="图片 3">
            <a:extLst>
              <a:ext uri="{FF2B5EF4-FFF2-40B4-BE49-F238E27FC236}">
                <a16:creationId xmlns:a16="http://schemas.microsoft.com/office/drawing/2014/main" id="{D47A8C1C-9489-40C5-AAD6-AB5E8C00A4B3}"/>
              </a:ext>
            </a:extLst>
          </p:cNvPr>
          <p:cNvPicPr>
            <a:picLocks noChangeAspect="1"/>
          </p:cNvPicPr>
          <p:nvPr/>
        </p:nvPicPr>
        <p:blipFill rotWithShape="1">
          <a:blip r:embed="rId4"/>
          <a:srcRect t="8950"/>
          <a:stretch/>
        </p:blipFill>
        <p:spPr>
          <a:xfrm>
            <a:off x="1820669" y="1084104"/>
            <a:ext cx="5502662" cy="1912848"/>
          </a:xfrm>
          <a:prstGeom prst="rect">
            <a:avLst/>
          </a:prstGeom>
        </p:spPr>
      </p:pic>
      <p:sp>
        <p:nvSpPr>
          <p:cNvPr id="5" name="文本框 4">
            <a:extLst>
              <a:ext uri="{FF2B5EF4-FFF2-40B4-BE49-F238E27FC236}">
                <a16:creationId xmlns:a16="http://schemas.microsoft.com/office/drawing/2014/main" id="{FE3D56B9-9A6A-4008-B302-1D36AF9EDC22}"/>
              </a:ext>
            </a:extLst>
          </p:cNvPr>
          <p:cNvSpPr txBox="1"/>
          <p:nvPr/>
        </p:nvSpPr>
        <p:spPr>
          <a:xfrm>
            <a:off x="0" y="3069881"/>
            <a:ext cx="9036496" cy="1896801"/>
          </a:xfrm>
          <a:prstGeom prst="rect">
            <a:avLst/>
          </a:prstGeom>
          <a:noFill/>
        </p:spPr>
        <p:txBody>
          <a:bodyPr wrap="square">
            <a:spAutoFit/>
          </a:bodyPr>
          <a:lstStyle/>
          <a:p>
            <a:pPr marL="342900" indent="-342900" algn="just" eaLnBrk="1" hangingPunct="1">
              <a:lnSpc>
                <a:spcPct val="125000"/>
              </a:lnSpc>
              <a:spcBef>
                <a:spcPts val="0"/>
              </a:spcBef>
              <a:buFont typeface="Wingdings" panose="05000000000000000000" pitchFamily="2" charset="2"/>
              <a:buChar char="l"/>
            </a:pP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概念设计是</a:t>
            </a:r>
            <a:r>
              <a:rPr lang="zh-CN" altLang="en-US" sz="2400" b="1"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实现</a:t>
            </a:r>
            <a:r>
              <a:rPr lang="zh-CN" altLang="en-US" sz="2400" b="1"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设计与研究的早期结合</a:t>
            </a:r>
            <a:r>
              <a:rPr lang="zh-CN" altLang="en-US" sz="2400" b="1" dirty="0">
                <a:ln>
                  <a:noFill/>
                </a:ln>
                <a:latin typeface="微软雅黑" panose="020B0503020204020204" pitchFamily="34" charset="-122"/>
                <a:ea typeface="微软雅黑" panose="020B0503020204020204" pitchFamily="34" charset="-122"/>
                <a:sym typeface="微软雅黑" panose="020B0503020204020204" pitchFamily="34" charset="-122"/>
              </a:rPr>
              <a:t>，尽早暴露研究工作中存在的问题和不足。</a:t>
            </a:r>
            <a:endParaRPr lang="en-US" altLang="zh-CN" sz="2400" b="1" dirty="0">
              <a:ln>
                <a:noFill/>
              </a:ln>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latinLnBrk="0" hangingPunct="1">
              <a:lnSpc>
                <a:spcPct val="125000"/>
              </a:lnSpc>
              <a:spcBef>
                <a:spcPts val="0"/>
              </a:spcBef>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要求概念设计人员具备：</a:t>
            </a:r>
          </a:p>
          <a:p>
            <a:pPr marL="0" indent="0" algn="ctr" eaLnBrk="1" latinLnBrk="0" hangingPunct="1">
              <a:lnSpc>
                <a:spcPct val="125000"/>
              </a:lnSpc>
              <a:spcBef>
                <a:spcPts val="0"/>
              </a:spcBef>
            </a:pPr>
            <a:endParaRPr lang="zh-CN" altLang="en-US" sz="24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a:extLst>
              <a:ext uri="{FF2B5EF4-FFF2-40B4-BE49-F238E27FC236}">
                <a16:creationId xmlns:a16="http://schemas.microsoft.com/office/drawing/2014/main" id="{038105CF-B3E8-4050-A2B4-4E732FADCEC5}"/>
              </a:ext>
            </a:extLst>
          </p:cNvPr>
          <p:cNvSpPr txBox="1"/>
          <p:nvPr/>
        </p:nvSpPr>
        <p:spPr>
          <a:xfrm>
            <a:off x="3779912" y="3998834"/>
            <a:ext cx="3816424" cy="1434945"/>
          </a:xfrm>
          <a:prstGeom prst="rect">
            <a:avLst/>
          </a:prstGeom>
          <a:noFill/>
        </p:spPr>
        <p:txBody>
          <a:bodyPr wrap="square">
            <a:spAutoFit/>
          </a:bodyPr>
          <a:lstStyle/>
          <a:p>
            <a:pPr marL="0" indent="0" algn="just" eaLnBrk="1" latinLnBrk="0" hangingPunct="1">
              <a:lnSpc>
                <a:spcPct val="125000"/>
              </a:lnSpc>
              <a:spcBef>
                <a:spcPts val="0"/>
              </a:spcBef>
            </a:pPr>
            <a:r>
              <a:rPr lang="zh-CN" altLang="en-US" sz="2400"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丰富的工程经验</a:t>
            </a:r>
            <a:endParaRPr lang="zh-CN" altLang="en-US" sz="24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pPr>
            <a:r>
              <a:rPr lang="zh-CN" altLang="en-US" sz="2400"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熟悉研究过程和方法</a:t>
            </a:r>
            <a:endParaRPr lang="zh-CN" altLang="en-US" sz="2400" b="1"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pPr>
            <a:r>
              <a:rPr lang="zh-CN" altLang="en-US" sz="2400" b="1"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合理指导过程研究</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6">
            <a:extLst>
              <a:ext uri="{FF2B5EF4-FFF2-40B4-BE49-F238E27FC236}">
                <a16:creationId xmlns:a16="http://schemas.microsoft.com/office/drawing/2014/main" id="{85720452-47D9-40B3-B7D1-41E6CAA047DF}"/>
              </a:ext>
            </a:extLst>
          </p:cNvPr>
          <p:cNvSpPr/>
          <p:nvPr/>
        </p:nvSpPr>
        <p:spPr>
          <a:xfrm>
            <a:off x="2555776" y="1394355"/>
            <a:ext cx="115212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532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3000" tmFilter="0, 0; .2, .5; .8, .5; 1, 0"/>
                                        <p:tgtEl>
                                          <p:spTgt spid="7"/>
                                        </p:tgtEl>
                                      </p:cBhvr>
                                    </p:animEffect>
                                    <p:animScale>
                                      <p:cBhvr>
                                        <p:cTn id="7" dur="1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216535" y="1753235"/>
            <a:ext cx="8716010" cy="4960620"/>
            <a:chOff x="341" y="2761"/>
            <a:chExt cx="13726" cy="7812"/>
          </a:xfrm>
        </p:grpSpPr>
        <p:grpSp>
          <p:nvGrpSpPr>
            <p:cNvPr id="4" name="组合 3"/>
            <p:cNvGrpSpPr/>
            <p:nvPr/>
          </p:nvGrpSpPr>
          <p:grpSpPr>
            <a:xfrm>
              <a:off x="341" y="2761"/>
              <a:ext cx="13726" cy="7812"/>
              <a:chOff x="341" y="2761"/>
              <a:chExt cx="13726" cy="7812"/>
            </a:xfrm>
          </p:grpSpPr>
          <p:sp>
            <p:nvSpPr>
              <p:cNvPr id="5" name="文本框 4"/>
              <p:cNvSpPr txBox="1"/>
              <p:nvPr/>
            </p:nvSpPr>
            <p:spPr>
              <a:xfrm>
                <a:off x="4930" y="8235"/>
                <a:ext cx="1310" cy="130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设备</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机械</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材料</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机修</a:t>
                </a:r>
              </a:p>
            </p:txBody>
          </p:sp>
          <p:sp>
            <p:nvSpPr>
              <p:cNvPr id="6" name="文本框 5"/>
              <p:cNvSpPr txBox="1"/>
              <p:nvPr/>
            </p:nvSpPr>
            <p:spPr>
              <a:xfrm>
                <a:off x="6479" y="8216"/>
                <a:ext cx="1310" cy="1016"/>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仪表</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电气</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电讯</a:t>
                </a:r>
              </a:p>
            </p:txBody>
          </p:sp>
          <p:sp>
            <p:nvSpPr>
              <p:cNvPr id="7" name="文本框 6"/>
              <p:cNvSpPr txBox="1"/>
              <p:nvPr/>
            </p:nvSpPr>
            <p:spPr>
              <a:xfrm>
                <a:off x="8039" y="8229"/>
                <a:ext cx="1552" cy="130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建筑</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混凝土结构</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钢结构</a:t>
                </a:r>
              </a:p>
            </p:txBody>
          </p:sp>
          <p:sp>
            <p:nvSpPr>
              <p:cNvPr id="8" name="文本框 7"/>
              <p:cNvSpPr txBox="1"/>
              <p:nvPr/>
            </p:nvSpPr>
            <p:spPr>
              <a:xfrm>
                <a:off x="9616" y="8217"/>
                <a:ext cx="1798" cy="188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总图运输</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热工</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给排水</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化学水处理</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采暖通风</a:t>
                </a:r>
              </a:p>
            </p:txBody>
          </p:sp>
          <p:sp>
            <p:nvSpPr>
              <p:cNvPr id="9" name="文本框 8"/>
              <p:cNvSpPr txBox="1"/>
              <p:nvPr/>
            </p:nvSpPr>
            <p:spPr>
              <a:xfrm>
                <a:off x="11425" y="8240"/>
                <a:ext cx="1310" cy="434"/>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估算</a:t>
                </a:r>
              </a:p>
            </p:txBody>
          </p:sp>
          <p:sp>
            <p:nvSpPr>
              <p:cNvPr id="10" name="文本框 9"/>
              <p:cNvSpPr txBox="1"/>
              <p:nvPr/>
            </p:nvSpPr>
            <p:spPr>
              <a:xfrm>
                <a:off x="12757" y="8216"/>
                <a:ext cx="1310" cy="159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环保</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工业卫生及安全</a:t>
                </a:r>
              </a:p>
            </p:txBody>
          </p:sp>
          <p:grpSp>
            <p:nvGrpSpPr>
              <p:cNvPr id="11" name="组合 10"/>
              <p:cNvGrpSpPr/>
              <p:nvPr/>
            </p:nvGrpSpPr>
            <p:grpSpPr>
              <a:xfrm>
                <a:off x="341" y="2761"/>
                <a:ext cx="13636" cy="7813"/>
                <a:chOff x="341" y="2761"/>
                <a:chExt cx="13636" cy="7813"/>
              </a:xfrm>
            </p:grpSpPr>
            <p:grpSp>
              <p:nvGrpSpPr>
                <p:cNvPr id="12" name="组合 11"/>
                <p:cNvGrpSpPr/>
                <p:nvPr/>
              </p:nvGrpSpPr>
              <p:grpSpPr>
                <a:xfrm>
                  <a:off x="341" y="7214"/>
                  <a:ext cx="13636" cy="3360"/>
                  <a:chOff x="454" y="7668"/>
                  <a:chExt cx="13636" cy="2839"/>
                </a:xfrm>
              </p:grpSpPr>
              <p:grpSp>
                <p:nvGrpSpPr>
                  <p:cNvPr id="13" name="组合 12"/>
                  <p:cNvGrpSpPr/>
                  <p:nvPr/>
                </p:nvGrpSpPr>
                <p:grpSpPr>
                  <a:xfrm>
                    <a:off x="12955" y="7671"/>
                    <a:ext cx="1100" cy="2835"/>
                    <a:chOff x="736" y="6421"/>
                    <a:chExt cx="1474" cy="2268"/>
                  </a:xfrm>
                </p:grpSpPr>
                <p:sp>
                  <p:nvSpPr>
                    <p:cNvPr id="14" name="矩形 13"/>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5" name="直接连接符 14"/>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1567" y="7671"/>
                    <a:ext cx="1266" cy="2835"/>
                    <a:chOff x="736" y="6421"/>
                    <a:chExt cx="1474" cy="2268"/>
                  </a:xfrm>
                </p:grpSpPr>
                <p:sp>
                  <p:nvSpPr>
                    <p:cNvPr id="17" name="矩形 16"/>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5" name="直接连接符 64"/>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8221" y="7671"/>
                    <a:ext cx="1399" cy="2836"/>
                    <a:chOff x="736" y="6421"/>
                    <a:chExt cx="1474" cy="2268"/>
                  </a:xfrm>
                </p:grpSpPr>
                <p:sp>
                  <p:nvSpPr>
                    <p:cNvPr id="67" name="矩形 66"/>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8" name="直接连接符 67"/>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9753" y="7671"/>
                    <a:ext cx="1679" cy="2836"/>
                    <a:chOff x="736" y="6421"/>
                    <a:chExt cx="1474" cy="2268"/>
                  </a:xfrm>
                </p:grpSpPr>
                <p:sp>
                  <p:nvSpPr>
                    <p:cNvPr id="95" name="矩形 94"/>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9" name="直接连接符 98"/>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5088" y="7671"/>
                    <a:ext cx="1266" cy="2836"/>
                    <a:chOff x="736" y="6421"/>
                    <a:chExt cx="1474" cy="2268"/>
                  </a:xfrm>
                </p:grpSpPr>
                <p:sp>
                  <p:nvSpPr>
                    <p:cNvPr id="101" name="矩形 100"/>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02" name="直接连接符 101"/>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6487" y="7668"/>
                    <a:ext cx="1616" cy="2836"/>
                    <a:chOff x="736" y="6421"/>
                    <a:chExt cx="1474" cy="2268"/>
                  </a:xfrm>
                </p:grpSpPr>
                <p:sp>
                  <p:nvSpPr>
                    <p:cNvPr id="121" name="矩形 120"/>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2" name="直接连接符 121"/>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组合 122"/>
                  <p:cNvGrpSpPr/>
                  <p:nvPr/>
                </p:nvGrpSpPr>
                <p:grpSpPr>
                  <a:xfrm>
                    <a:off x="1926" y="7668"/>
                    <a:ext cx="1266" cy="2836"/>
                    <a:chOff x="736" y="6421"/>
                    <a:chExt cx="1474" cy="2268"/>
                  </a:xfrm>
                </p:grpSpPr>
                <p:sp>
                  <p:nvSpPr>
                    <p:cNvPr id="124" name="矩形 123"/>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5" name="直接连接符 124"/>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组合 125"/>
                  <p:cNvGrpSpPr/>
                  <p:nvPr/>
                </p:nvGrpSpPr>
                <p:grpSpPr>
                  <a:xfrm>
                    <a:off x="3354" y="7668"/>
                    <a:ext cx="1555" cy="2836"/>
                    <a:chOff x="736" y="6421"/>
                    <a:chExt cx="1474" cy="2268"/>
                  </a:xfrm>
                </p:grpSpPr>
                <p:sp>
                  <p:nvSpPr>
                    <p:cNvPr id="127" name="矩形 126"/>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8" name="直接连接符 127"/>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文本框 128"/>
                  <p:cNvSpPr txBox="1"/>
                  <p:nvPr/>
                </p:nvSpPr>
                <p:spPr>
                  <a:xfrm>
                    <a:off x="2011"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系统室</a:t>
                    </a:r>
                  </a:p>
                </p:txBody>
              </p:sp>
              <p:sp>
                <p:nvSpPr>
                  <p:cNvPr id="130" name="文本框 129"/>
                  <p:cNvSpPr txBox="1"/>
                  <p:nvPr/>
                </p:nvSpPr>
                <p:spPr>
                  <a:xfrm>
                    <a:off x="3585"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管道室</a:t>
                    </a:r>
                  </a:p>
                </p:txBody>
              </p:sp>
              <p:sp>
                <p:nvSpPr>
                  <p:cNvPr id="131" name="文本框 130"/>
                  <p:cNvSpPr txBox="1"/>
                  <p:nvPr/>
                </p:nvSpPr>
                <p:spPr>
                  <a:xfrm>
                    <a:off x="5127"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设备室</a:t>
                    </a:r>
                  </a:p>
                </p:txBody>
              </p:sp>
              <p:sp>
                <p:nvSpPr>
                  <p:cNvPr id="132" name="文本框 131"/>
                  <p:cNvSpPr txBox="1"/>
                  <p:nvPr/>
                </p:nvSpPr>
                <p:spPr>
                  <a:xfrm>
                    <a:off x="8349"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土建室</a:t>
                    </a:r>
                  </a:p>
                </p:txBody>
              </p:sp>
              <p:sp>
                <p:nvSpPr>
                  <p:cNvPr id="133" name="文本框 132"/>
                  <p:cNvSpPr txBox="1"/>
                  <p:nvPr/>
                </p:nvSpPr>
                <p:spPr>
                  <a:xfrm>
                    <a:off x="6472" y="7781"/>
                    <a:ext cx="1695"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电器仪表室</a:t>
                    </a:r>
                  </a:p>
                </p:txBody>
              </p:sp>
              <p:sp>
                <p:nvSpPr>
                  <p:cNvPr id="134" name="文本框 133"/>
                  <p:cNvSpPr txBox="1"/>
                  <p:nvPr/>
                </p:nvSpPr>
                <p:spPr>
                  <a:xfrm>
                    <a:off x="9729" y="7781"/>
                    <a:ext cx="1695"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公用工程室</a:t>
                    </a:r>
                  </a:p>
                </p:txBody>
              </p:sp>
              <p:sp>
                <p:nvSpPr>
                  <p:cNvPr id="135" name="文本框 134"/>
                  <p:cNvSpPr txBox="1"/>
                  <p:nvPr/>
                </p:nvSpPr>
                <p:spPr>
                  <a:xfrm>
                    <a:off x="12932"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环保室</a:t>
                    </a:r>
                  </a:p>
                </p:txBody>
              </p:sp>
              <p:sp>
                <p:nvSpPr>
                  <p:cNvPr id="137" name="文本框 136"/>
                  <p:cNvSpPr txBox="1"/>
                  <p:nvPr/>
                </p:nvSpPr>
                <p:spPr>
                  <a:xfrm>
                    <a:off x="11610"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估算室</a:t>
                    </a:r>
                  </a:p>
                </p:txBody>
              </p:sp>
              <p:grpSp>
                <p:nvGrpSpPr>
                  <p:cNvPr id="138" name="组合 137"/>
                  <p:cNvGrpSpPr/>
                  <p:nvPr/>
                </p:nvGrpSpPr>
                <p:grpSpPr>
                  <a:xfrm>
                    <a:off x="454" y="7668"/>
                    <a:ext cx="1322" cy="2836"/>
                    <a:chOff x="454" y="7668"/>
                    <a:chExt cx="1322" cy="2836"/>
                  </a:xfrm>
                </p:grpSpPr>
                <p:grpSp>
                  <p:nvGrpSpPr>
                    <p:cNvPr id="139" name="组合 138"/>
                    <p:cNvGrpSpPr/>
                    <p:nvPr/>
                  </p:nvGrpSpPr>
                  <p:grpSpPr>
                    <a:xfrm>
                      <a:off x="510" y="7668"/>
                      <a:ext cx="1266" cy="2836"/>
                      <a:chOff x="736" y="6421"/>
                      <a:chExt cx="1474" cy="2268"/>
                    </a:xfrm>
                  </p:grpSpPr>
                  <p:sp>
                    <p:nvSpPr>
                      <p:cNvPr id="140" name="矩形 139"/>
                      <p:cNvSpPr/>
                      <p:nvPr/>
                    </p:nvSpPr>
                    <p:spPr>
                      <a:xfrm>
                        <a:off x="736" y="6421"/>
                        <a:ext cx="1474" cy="2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41" name="直接连接符 140"/>
                      <p:cNvCxnSpPr/>
                      <p:nvPr/>
                    </p:nvCxnSpPr>
                    <p:spPr>
                      <a:xfrm>
                        <a:off x="736" y="6987"/>
                        <a:ext cx="1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文本框 141"/>
                    <p:cNvSpPr txBox="1"/>
                    <p:nvPr/>
                  </p:nvSpPr>
                  <p:spPr>
                    <a:xfrm>
                      <a:off x="555" y="7781"/>
                      <a:ext cx="1158" cy="4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工艺室</a:t>
                      </a:r>
                    </a:p>
                  </p:txBody>
                </p:sp>
                <p:sp>
                  <p:nvSpPr>
                    <p:cNvPr id="143" name="文本框 142"/>
                    <p:cNvSpPr txBox="1"/>
                    <p:nvPr/>
                  </p:nvSpPr>
                  <p:spPr>
                    <a:xfrm>
                      <a:off x="454" y="8520"/>
                      <a:ext cx="1310" cy="613"/>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工艺</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分析</a:t>
                      </a:r>
                    </a:p>
                  </p:txBody>
                </p:sp>
              </p:grpSp>
              <p:sp>
                <p:nvSpPr>
                  <p:cNvPr id="144" name="文本框 143"/>
                  <p:cNvSpPr txBox="1"/>
                  <p:nvPr/>
                </p:nvSpPr>
                <p:spPr>
                  <a:xfrm>
                    <a:off x="1910" y="8515"/>
                    <a:ext cx="1310" cy="858"/>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系统</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粉体工程</a:t>
                    </a:r>
                  </a:p>
                </p:txBody>
              </p:sp>
              <p:sp>
                <p:nvSpPr>
                  <p:cNvPr id="145" name="文本框 144"/>
                  <p:cNvSpPr txBox="1"/>
                  <p:nvPr/>
                </p:nvSpPr>
                <p:spPr>
                  <a:xfrm>
                    <a:off x="3244" y="8520"/>
                    <a:ext cx="1838" cy="1841"/>
                  </a:xfrm>
                  <a:prstGeom prst="rect">
                    <a:avLst/>
                  </a:prstGeom>
                  <a:noFill/>
                </p:spPr>
                <p:txBody>
                  <a:bodyPr wrap="square" rtlCol="0">
                    <a:spAutoFit/>
                  </a:bodyPr>
                  <a:lstStyle/>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布置</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管道材料</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管道机械</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绝热</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涂漆</a:t>
                    </a:r>
                  </a:p>
                  <a:p>
                    <a:pPr marL="285750" indent="-285750">
                      <a:buFont typeface="Arial" panose="020B0604020202020204" pitchFamily="34" charset="0"/>
                      <a:buChar char="•"/>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模型</a:t>
                    </a:r>
                  </a:p>
                </p:txBody>
              </p:sp>
            </p:grpSp>
            <p:grpSp>
              <p:nvGrpSpPr>
                <p:cNvPr id="146" name="组合 145"/>
                <p:cNvGrpSpPr/>
                <p:nvPr/>
              </p:nvGrpSpPr>
              <p:grpSpPr>
                <a:xfrm>
                  <a:off x="1024" y="4412"/>
                  <a:ext cx="12692" cy="2806"/>
                  <a:chOff x="1024" y="4212"/>
                  <a:chExt cx="12692" cy="3006"/>
                </a:xfrm>
              </p:grpSpPr>
              <p:cxnSp>
                <p:nvCxnSpPr>
                  <p:cNvPr id="147" name="直接连接符 146"/>
                  <p:cNvCxnSpPr/>
                  <p:nvPr/>
                </p:nvCxnSpPr>
                <p:spPr>
                  <a:xfrm>
                    <a:off x="1030"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437"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018"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585"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7182"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815"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10463"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2076" y="6647"/>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13412" y="6651"/>
                    <a:ext cx="0" cy="567"/>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V="1">
                    <a:off x="1024" y="6647"/>
                    <a:ext cx="12399" cy="13"/>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57" name="组合 156"/>
                  <p:cNvGrpSpPr/>
                  <p:nvPr/>
                </p:nvGrpSpPr>
                <p:grpSpPr>
                  <a:xfrm>
                    <a:off x="5038" y="4212"/>
                    <a:ext cx="611" cy="1971"/>
                    <a:chOff x="2778" y="4212"/>
                    <a:chExt cx="611" cy="1971"/>
                  </a:xfrm>
                </p:grpSpPr>
                <p:sp>
                  <p:nvSpPr>
                    <p:cNvPr id="158" name="矩形 157"/>
                    <p:cNvSpPr/>
                    <p:nvPr/>
                  </p:nvSpPr>
                  <p:spPr>
                    <a:xfrm>
                      <a:off x="2778" y="4266"/>
                      <a:ext cx="61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9" name="文本框 158"/>
                    <p:cNvSpPr txBox="1"/>
                    <p:nvPr/>
                  </p:nvSpPr>
                  <p:spPr>
                    <a:xfrm>
                      <a:off x="2815"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技术管理部</a:t>
                      </a:r>
                    </a:p>
                  </p:txBody>
                </p:sp>
              </p:grpSp>
              <p:grpSp>
                <p:nvGrpSpPr>
                  <p:cNvPr id="160" name="组合 159"/>
                  <p:cNvGrpSpPr/>
                  <p:nvPr/>
                </p:nvGrpSpPr>
                <p:grpSpPr>
                  <a:xfrm>
                    <a:off x="6334" y="4212"/>
                    <a:ext cx="572" cy="1971"/>
                    <a:chOff x="4074" y="4212"/>
                    <a:chExt cx="572" cy="1971"/>
                  </a:xfrm>
                </p:grpSpPr>
                <p:sp>
                  <p:nvSpPr>
                    <p:cNvPr id="161" name="矩形 160"/>
                    <p:cNvSpPr/>
                    <p:nvPr/>
                  </p:nvSpPr>
                  <p:spPr>
                    <a:xfrm>
                      <a:off x="4074" y="4266"/>
                      <a:ext cx="572"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2" name="文本框 161"/>
                    <p:cNvSpPr txBox="1"/>
                    <p:nvPr/>
                  </p:nvSpPr>
                  <p:spPr>
                    <a:xfrm>
                      <a:off x="4074"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质量保证部</a:t>
                      </a:r>
                    </a:p>
                  </p:txBody>
                </p:sp>
              </p:grpSp>
              <p:grpSp>
                <p:nvGrpSpPr>
                  <p:cNvPr id="163" name="组合 162"/>
                  <p:cNvGrpSpPr/>
                  <p:nvPr/>
                </p:nvGrpSpPr>
                <p:grpSpPr>
                  <a:xfrm>
                    <a:off x="7567" y="4212"/>
                    <a:ext cx="524" cy="1971"/>
                    <a:chOff x="5307" y="4212"/>
                    <a:chExt cx="524" cy="1971"/>
                  </a:xfrm>
                </p:grpSpPr>
                <p:sp>
                  <p:nvSpPr>
                    <p:cNvPr id="164" name="矩形 163"/>
                    <p:cNvSpPr/>
                    <p:nvPr/>
                  </p:nvSpPr>
                  <p:spPr>
                    <a:xfrm>
                      <a:off x="5307" y="4266"/>
                      <a:ext cx="524"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5" name="文本框 164"/>
                    <p:cNvSpPr txBox="1"/>
                    <p:nvPr/>
                  </p:nvSpPr>
                  <p:spPr>
                    <a:xfrm>
                      <a:off x="5307"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项目管理部</a:t>
                      </a:r>
                    </a:p>
                  </p:txBody>
                </p:sp>
              </p:grpSp>
              <p:grpSp>
                <p:nvGrpSpPr>
                  <p:cNvPr id="166" name="组合 165"/>
                  <p:cNvGrpSpPr/>
                  <p:nvPr/>
                </p:nvGrpSpPr>
                <p:grpSpPr>
                  <a:xfrm>
                    <a:off x="9442" y="4212"/>
                    <a:ext cx="571" cy="1971"/>
                    <a:chOff x="7182" y="4212"/>
                    <a:chExt cx="571" cy="1971"/>
                  </a:xfrm>
                </p:grpSpPr>
                <p:sp>
                  <p:nvSpPr>
                    <p:cNvPr id="167" name="矩形 166"/>
                    <p:cNvSpPr/>
                    <p:nvPr/>
                  </p:nvSpPr>
                  <p:spPr>
                    <a:xfrm>
                      <a:off x="7182" y="4266"/>
                      <a:ext cx="57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8" name="文本框 167"/>
                    <p:cNvSpPr txBox="1"/>
                    <p:nvPr/>
                  </p:nvSpPr>
                  <p:spPr>
                    <a:xfrm>
                      <a:off x="7200" y="4212"/>
                      <a:ext cx="426" cy="1971"/>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项目控制部</a:t>
                      </a:r>
                    </a:p>
                  </p:txBody>
                </p:sp>
              </p:grpSp>
              <p:grpSp>
                <p:nvGrpSpPr>
                  <p:cNvPr id="169" name="组合 168"/>
                  <p:cNvGrpSpPr/>
                  <p:nvPr/>
                </p:nvGrpSpPr>
                <p:grpSpPr>
                  <a:xfrm>
                    <a:off x="11282" y="4267"/>
                    <a:ext cx="621" cy="1907"/>
                    <a:chOff x="9241" y="4266"/>
                    <a:chExt cx="621" cy="1907"/>
                  </a:xfrm>
                </p:grpSpPr>
                <p:sp>
                  <p:nvSpPr>
                    <p:cNvPr id="170" name="矩形 169"/>
                    <p:cNvSpPr/>
                    <p:nvPr/>
                  </p:nvSpPr>
                  <p:spPr>
                    <a:xfrm>
                      <a:off x="9241" y="4266"/>
                      <a:ext cx="621"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1" name="文本框 170"/>
                    <p:cNvSpPr txBox="1"/>
                    <p:nvPr/>
                  </p:nvSpPr>
                  <p:spPr>
                    <a:xfrm>
                      <a:off x="9354" y="4550"/>
                      <a:ext cx="426" cy="1098"/>
                    </a:xfrm>
                    <a:prstGeom prst="rect">
                      <a:avLst/>
                    </a:prstGeom>
                    <a:noFill/>
                  </p:spPr>
                  <p:txBody>
                    <a:bodyPr wrap="square" rtlCol="0">
                      <a:noAutofit/>
                    </a:bodyPr>
                    <a:lstStyle/>
                    <a:p>
                      <a:pPr algn="ct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设计部</a:t>
                      </a:r>
                    </a:p>
                  </p:txBody>
                </p:sp>
              </p:grpSp>
              <p:grpSp>
                <p:nvGrpSpPr>
                  <p:cNvPr id="172" name="组合 171"/>
                  <p:cNvGrpSpPr/>
                  <p:nvPr/>
                </p:nvGrpSpPr>
                <p:grpSpPr>
                  <a:xfrm>
                    <a:off x="13160" y="4266"/>
                    <a:ext cx="556" cy="1907"/>
                    <a:chOff x="13386" y="4266"/>
                    <a:chExt cx="556" cy="1907"/>
                  </a:xfrm>
                </p:grpSpPr>
                <p:sp>
                  <p:nvSpPr>
                    <p:cNvPr id="173" name="矩形 172"/>
                    <p:cNvSpPr/>
                    <p:nvPr/>
                  </p:nvSpPr>
                  <p:spPr>
                    <a:xfrm>
                      <a:off x="13386" y="4266"/>
                      <a:ext cx="556" cy="1907"/>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 name="文本框 173"/>
                    <p:cNvSpPr txBox="1"/>
                    <p:nvPr/>
                  </p:nvSpPr>
                  <p:spPr>
                    <a:xfrm>
                      <a:off x="13386" y="4382"/>
                      <a:ext cx="426" cy="1608"/>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计算中心</a:t>
                      </a:r>
                    </a:p>
                  </p:txBody>
                </p:sp>
              </p:grpSp>
              <p:cxnSp>
                <p:nvCxnSpPr>
                  <p:cNvPr id="175" name="直接连接符 174"/>
                  <p:cNvCxnSpPr/>
                  <p:nvPr/>
                </p:nvCxnSpPr>
                <p:spPr>
                  <a:xfrm>
                    <a:off x="11593" y="6174"/>
                    <a:ext cx="0" cy="46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6" name="直接连接符 175"/>
                <p:cNvCxnSpPr/>
                <p:nvPr/>
              </p:nvCxnSpPr>
              <p:spPr>
                <a:xfrm>
                  <a:off x="5344" y="4028"/>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6633" y="402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7789"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1623" y="4028"/>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9728"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3437" y="4039"/>
                  <a:ext cx="0" cy="43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340" y="4014"/>
                  <a:ext cx="8097" cy="2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788" y="3245"/>
                  <a:ext cx="0" cy="794"/>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7654" y="2792"/>
                  <a:ext cx="2268" cy="454"/>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85" name="直接连接符 184"/>
                <p:cNvCxnSpPr/>
                <p:nvPr/>
              </p:nvCxnSpPr>
              <p:spPr>
                <a:xfrm>
                  <a:off x="8788" y="3629"/>
                  <a:ext cx="2835" cy="25"/>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a:off x="11623" y="3414"/>
                  <a:ext cx="2268" cy="454"/>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7" name="文本框 186"/>
                <p:cNvSpPr txBox="1"/>
                <p:nvPr/>
              </p:nvSpPr>
              <p:spPr>
                <a:xfrm>
                  <a:off x="11963" y="3385"/>
                  <a:ext cx="1678" cy="483"/>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总</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工</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程</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师</a:t>
                  </a:r>
                </a:p>
              </p:txBody>
            </p:sp>
            <p:sp>
              <p:nvSpPr>
                <p:cNvPr id="188" name="文本框 187"/>
                <p:cNvSpPr txBox="1"/>
                <p:nvPr/>
              </p:nvSpPr>
              <p:spPr>
                <a:xfrm>
                  <a:off x="7962" y="2761"/>
                  <a:ext cx="1678" cy="483"/>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司</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经</a:t>
                  </a:r>
                  <a:r>
                    <a:rPr lang="en-US" altLang="zh-CN" sz="14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sym typeface="微软雅黑" panose="020B0503020204020204" pitchFamily="34" charset="-122"/>
                    </a:rPr>
                    <a:t>理</a:t>
                  </a:r>
                </a:p>
              </p:txBody>
            </p:sp>
          </p:grpSp>
        </p:grpSp>
        <p:grpSp>
          <p:nvGrpSpPr>
            <p:cNvPr id="191" name="组合 190"/>
            <p:cNvGrpSpPr/>
            <p:nvPr/>
          </p:nvGrpSpPr>
          <p:grpSpPr>
            <a:xfrm>
              <a:off x="1144" y="8674"/>
              <a:ext cx="434" cy="184"/>
              <a:chOff x="1190" y="4833"/>
              <a:chExt cx="454" cy="340"/>
            </a:xfrm>
          </p:grpSpPr>
          <p:sp>
            <p:nvSpPr>
              <p:cNvPr id="192" name="椭圆 191"/>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93" name="直接连接符 192"/>
              <p:cNvCxnSpPr>
                <a:stCxn id="192" idx="1"/>
                <a:endCxn id="192"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4" name="组合 193"/>
            <p:cNvGrpSpPr/>
            <p:nvPr/>
          </p:nvGrpSpPr>
          <p:grpSpPr>
            <a:xfrm>
              <a:off x="4018" y="9787"/>
              <a:ext cx="434" cy="184"/>
              <a:chOff x="1190" y="4833"/>
              <a:chExt cx="454" cy="340"/>
            </a:xfrm>
          </p:grpSpPr>
          <p:sp>
            <p:nvSpPr>
              <p:cNvPr id="195" name="椭圆 194"/>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96" name="直接连接符 195"/>
              <p:cNvCxnSpPr>
                <a:stCxn id="195" idx="1"/>
                <a:endCxn id="195"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7" name="组合 196"/>
            <p:cNvGrpSpPr/>
            <p:nvPr/>
          </p:nvGrpSpPr>
          <p:grpSpPr>
            <a:xfrm>
              <a:off x="4013" y="9542"/>
              <a:ext cx="434" cy="184"/>
              <a:chOff x="1190" y="4833"/>
              <a:chExt cx="454" cy="340"/>
            </a:xfrm>
          </p:grpSpPr>
          <p:sp>
            <p:nvSpPr>
              <p:cNvPr id="198" name="椭圆 197"/>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99" name="直接连接符 198"/>
              <p:cNvCxnSpPr>
                <a:stCxn id="198" idx="1"/>
                <a:endCxn id="198"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0" name="组合 199"/>
            <p:cNvGrpSpPr/>
            <p:nvPr/>
          </p:nvGrpSpPr>
          <p:grpSpPr>
            <a:xfrm>
              <a:off x="4025" y="8365"/>
              <a:ext cx="434" cy="184"/>
              <a:chOff x="1190" y="4833"/>
              <a:chExt cx="454" cy="340"/>
            </a:xfrm>
          </p:grpSpPr>
          <p:sp>
            <p:nvSpPr>
              <p:cNvPr id="201" name="椭圆 200"/>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02" name="直接连接符 201"/>
              <p:cNvCxnSpPr>
                <a:stCxn id="201" idx="1"/>
                <a:endCxn id="201"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3" name="组合 202"/>
            <p:cNvGrpSpPr/>
            <p:nvPr/>
          </p:nvGrpSpPr>
          <p:grpSpPr>
            <a:xfrm>
              <a:off x="2515" y="8647"/>
              <a:ext cx="434" cy="184"/>
              <a:chOff x="1190" y="4833"/>
              <a:chExt cx="454" cy="340"/>
            </a:xfrm>
          </p:grpSpPr>
          <p:sp>
            <p:nvSpPr>
              <p:cNvPr id="204" name="椭圆 203"/>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05" name="直接连接符 204"/>
              <p:cNvCxnSpPr>
                <a:stCxn id="204" idx="1"/>
                <a:endCxn id="204"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6" name="组合 205"/>
            <p:cNvGrpSpPr/>
            <p:nvPr/>
          </p:nvGrpSpPr>
          <p:grpSpPr>
            <a:xfrm>
              <a:off x="2515" y="7528"/>
              <a:ext cx="434" cy="184"/>
              <a:chOff x="1190" y="4833"/>
              <a:chExt cx="454" cy="340"/>
            </a:xfrm>
          </p:grpSpPr>
          <p:sp>
            <p:nvSpPr>
              <p:cNvPr id="207" name="椭圆 206"/>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08" name="直接连接符 207"/>
              <p:cNvCxnSpPr>
                <a:stCxn id="207" idx="1"/>
                <a:endCxn id="207"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9" name="组合 208"/>
            <p:cNvGrpSpPr/>
            <p:nvPr/>
          </p:nvGrpSpPr>
          <p:grpSpPr>
            <a:xfrm>
              <a:off x="9023" y="9205"/>
              <a:ext cx="434" cy="184"/>
              <a:chOff x="1190" y="4833"/>
              <a:chExt cx="454" cy="340"/>
            </a:xfrm>
          </p:grpSpPr>
          <p:sp>
            <p:nvSpPr>
              <p:cNvPr id="210" name="椭圆 209"/>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11" name="直接连接符 210"/>
              <p:cNvCxnSpPr>
                <a:stCxn id="210" idx="1"/>
                <a:endCxn id="210"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2" name="组合 211"/>
            <p:cNvGrpSpPr/>
            <p:nvPr/>
          </p:nvGrpSpPr>
          <p:grpSpPr>
            <a:xfrm>
              <a:off x="5714" y="8944"/>
              <a:ext cx="434" cy="184"/>
              <a:chOff x="1190" y="4833"/>
              <a:chExt cx="454" cy="340"/>
            </a:xfrm>
          </p:grpSpPr>
          <p:sp>
            <p:nvSpPr>
              <p:cNvPr id="213" name="椭圆 212"/>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14" name="直接连接符 213"/>
              <p:cNvCxnSpPr>
                <a:stCxn id="213" idx="1"/>
                <a:endCxn id="213"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组合 214"/>
            <p:cNvGrpSpPr/>
            <p:nvPr/>
          </p:nvGrpSpPr>
          <p:grpSpPr>
            <a:xfrm>
              <a:off x="4013" y="10078"/>
              <a:ext cx="434" cy="184"/>
              <a:chOff x="1190" y="4833"/>
              <a:chExt cx="454" cy="340"/>
            </a:xfrm>
          </p:grpSpPr>
          <p:sp>
            <p:nvSpPr>
              <p:cNvPr id="216" name="椭圆 215"/>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17" name="直接连接符 216"/>
              <p:cNvCxnSpPr>
                <a:stCxn id="216" idx="1"/>
                <a:endCxn id="216"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8" name="组合 217"/>
            <p:cNvGrpSpPr/>
            <p:nvPr/>
          </p:nvGrpSpPr>
          <p:grpSpPr>
            <a:xfrm>
              <a:off x="13488" y="8620"/>
              <a:ext cx="434" cy="184"/>
              <a:chOff x="1190" y="4833"/>
              <a:chExt cx="454" cy="340"/>
            </a:xfrm>
          </p:grpSpPr>
          <p:sp>
            <p:nvSpPr>
              <p:cNvPr id="219" name="椭圆 218"/>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20" name="直接连接符 219"/>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组合 220"/>
            <p:cNvGrpSpPr/>
            <p:nvPr/>
          </p:nvGrpSpPr>
          <p:grpSpPr>
            <a:xfrm>
              <a:off x="12240" y="7555"/>
              <a:ext cx="434" cy="184"/>
              <a:chOff x="1190" y="4833"/>
              <a:chExt cx="454" cy="340"/>
            </a:xfrm>
          </p:grpSpPr>
          <p:sp>
            <p:nvSpPr>
              <p:cNvPr id="222" name="椭圆 221"/>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23" name="直接连接符 222"/>
              <p:cNvCxnSpPr>
                <a:stCxn id="222" idx="1"/>
                <a:endCxn id="222"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4" name="组合 223"/>
            <p:cNvGrpSpPr/>
            <p:nvPr/>
          </p:nvGrpSpPr>
          <p:grpSpPr>
            <a:xfrm>
              <a:off x="10766" y="9229"/>
              <a:ext cx="434" cy="184"/>
              <a:chOff x="1190" y="4833"/>
              <a:chExt cx="454" cy="340"/>
            </a:xfrm>
          </p:grpSpPr>
          <p:sp>
            <p:nvSpPr>
              <p:cNvPr id="225" name="椭圆 224"/>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26" name="直接连接符 22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组合 226"/>
            <p:cNvGrpSpPr/>
            <p:nvPr/>
          </p:nvGrpSpPr>
          <p:grpSpPr>
            <a:xfrm>
              <a:off x="13425" y="7582"/>
              <a:ext cx="434" cy="184"/>
              <a:chOff x="1190" y="4833"/>
              <a:chExt cx="454" cy="340"/>
            </a:xfrm>
          </p:grpSpPr>
          <p:sp>
            <p:nvSpPr>
              <p:cNvPr id="228" name="椭圆 227"/>
              <p:cNvSpPr/>
              <p:nvPr/>
            </p:nvSpPr>
            <p:spPr>
              <a:xfrm>
                <a:off x="1190" y="4833"/>
                <a:ext cx="454" cy="34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29" name="直接连接符 228"/>
              <p:cNvCxnSpPr>
                <a:stCxn id="228" idx="1"/>
                <a:endCxn id="228" idx="5"/>
              </p:cNvCxnSpPr>
              <p:nvPr/>
            </p:nvCxnSpPr>
            <p:spPr>
              <a:xfrm>
                <a:off x="1256" y="4883"/>
                <a:ext cx="322" cy="2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30" name="矩形 229"/>
          <p:cNvSpPr/>
          <p:nvPr/>
        </p:nvSpPr>
        <p:spPr>
          <a:xfrm>
            <a:off x="216535" y="4581525"/>
            <a:ext cx="3779520" cy="2160270"/>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3" name="组合 232"/>
          <p:cNvGrpSpPr/>
          <p:nvPr/>
        </p:nvGrpSpPr>
        <p:grpSpPr>
          <a:xfrm>
            <a:off x="6640830" y="5473700"/>
            <a:ext cx="275590" cy="116840"/>
            <a:chOff x="1303" y="4834"/>
            <a:chExt cx="434" cy="184"/>
          </a:xfrm>
        </p:grpSpPr>
        <p:sp>
          <p:nvSpPr>
            <p:cNvPr id="231" name="椭圆 230"/>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2" name="直接连接符 231"/>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34" name="组合 233"/>
          <p:cNvGrpSpPr/>
          <p:nvPr/>
        </p:nvGrpSpPr>
        <p:grpSpPr>
          <a:xfrm>
            <a:off x="3628390" y="4780280"/>
            <a:ext cx="275590" cy="116840"/>
            <a:chOff x="1303" y="4834"/>
            <a:chExt cx="434" cy="184"/>
          </a:xfrm>
        </p:grpSpPr>
        <p:sp>
          <p:nvSpPr>
            <p:cNvPr id="235" name="椭圆 234"/>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6" name="直接连接符 235"/>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37" name="组合 236"/>
          <p:cNvGrpSpPr/>
          <p:nvPr/>
        </p:nvGrpSpPr>
        <p:grpSpPr>
          <a:xfrm>
            <a:off x="2555875" y="5843270"/>
            <a:ext cx="275590" cy="116840"/>
            <a:chOff x="1303" y="4834"/>
            <a:chExt cx="434" cy="184"/>
          </a:xfrm>
        </p:grpSpPr>
        <p:sp>
          <p:nvSpPr>
            <p:cNvPr id="238" name="椭圆 237"/>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39" name="直接连接符 238"/>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40" name="组合 239"/>
          <p:cNvGrpSpPr/>
          <p:nvPr/>
        </p:nvGrpSpPr>
        <p:grpSpPr>
          <a:xfrm>
            <a:off x="2551430" y="5664835"/>
            <a:ext cx="275590" cy="116840"/>
            <a:chOff x="1303" y="4834"/>
            <a:chExt cx="434" cy="184"/>
          </a:xfrm>
        </p:grpSpPr>
        <p:sp>
          <p:nvSpPr>
            <p:cNvPr id="241" name="椭圆 240"/>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2" name="直接连接符 241"/>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43" name="组合 242"/>
          <p:cNvGrpSpPr/>
          <p:nvPr/>
        </p:nvGrpSpPr>
        <p:grpSpPr>
          <a:xfrm>
            <a:off x="2555875" y="5490845"/>
            <a:ext cx="275590" cy="116840"/>
            <a:chOff x="1303" y="4834"/>
            <a:chExt cx="434" cy="184"/>
          </a:xfrm>
        </p:grpSpPr>
        <p:sp>
          <p:nvSpPr>
            <p:cNvPr id="244" name="椭圆 243"/>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5" name="直接连接符 244"/>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46" name="组合 245"/>
          <p:cNvGrpSpPr/>
          <p:nvPr/>
        </p:nvGrpSpPr>
        <p:grpSpPr>
          <a:xfrm>
            <a:off x="2443480" y="4763135"/>
            <a:ext cx="275590" cy="116840"/>
            <a:chOff x="1303" y="4834"/>
            <a:chExt cx="434" cy="184"/>
          </a:xfrm>
        </p:grpSpPr>
        <p:sp>
          <p:nvSpPr>
            <p:cNvPr id="247" name="椭圆 246"/>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48" name="直接连接符 247"/>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49" name="组合 248"/>
          <p:cNvGrpSpPr/>
          <p:nvPr/>
        </p:nvGrpSpPr>
        <p:grpSpPr>
          <a:xfrm>
            <a:off x="1629410" y="5311775"/>
            <a:ext cx="275590" cy="116840"/>
            <a:chOff x="1303" y="4834"/>
            <a:chExt cx="434" cy="184"/>
          </a:xfrm>
        </p:grpSpPr>
        <p:sp>
          <p:nvSpPr>
            <p:cNvPr id="250" name="椭圆 249"/>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51" name="直接连接符 250"/>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52" name="组合 251"/>
          <p:cNvGrpSpPr/>
          <p:nvPr/>
        </p:nvGrpSpPr>
        <p:grpSpPr>
          <a:xfrm>
            <a:off x="5729605" y="4780280"/>
            <a:ext cx="275590" cy="116840"/>
            <a:chOff x="1303" y="4834"/>
            <a:chExt cx="434" cy="184"/>
          </a:xfrm>
        </p:grpSpPr>
        <p:sp>
          <p:nvSpPr>
            <p:cNvPr id="253" name="椭圆 252"/>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54" name="直接连接符 253"/>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55" name="组合 254"/>
          <p:cNvGrpSpPr/>
          <p:nvPr/>
        </p:nvGrpSpPr>
        <p:grpSpPr>
          <a:xfrm>
            <a:off x="4540885" y="5662295"/>
            <a:ext cx="275590" cy="116840"/>
            <a:chOff x="1303" y="4834"/>
            <a:chExt cx="434" cy="184"/>
          </a:xfrm>
        </p:grpSpPr>
        <p:sp>
          <p:nvSpPr>
            <p:cNvPr id="256" name="椭圆 255"/>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57" name="直接连接符 256"/>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58" name="组合 257"/>
          <p:cNvGrpSpPr/>
          <p:nvPr/>
        </p:nvGrpSpPr>
        <p:grpSpPr>
          <a:xfrm>
            <a:off x="4540885" y="4797425"/>
            <a:ext cx="275590" cy="116840"/>
            <a:chOff x="1303" y="4834"/>
            <a:chExt cx="434" cy="184"/>
          </a:xfrm>
        </p:grpSpPr>
        <p:sp>
          <p:nvSpPr>
            <p:cNvPr id="259" name="椭圆 258"/>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0" name="直接连接符 259"/>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61" name="组合 260"/>
          <p:cNvGrpSpPr/>
          <p:nvPr/>
        </p:nvGrpSpPr>
        <p:grpSpPr>
          <a:xfrm>
            <a:off x="3628390" y="5877560"/>
            <a:ext cx="275590" cy="116840"/>
            <a:chOff x="1303" y="4834"/>
            <a:chExt cx="434" cy="184"/>
          </a:xfrm>
        </p:grpSpPr>
        <p:sp>
          <p:nvSpPr>
            <p:cNvPr id="262" name="椭圆 261"/>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3" name="直接连接符 262"/>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64" name="组合 263"/>
          <p:cNvGrpSpPr/>
          <p:nvPr/>
        </p:nvGrpSpPr>
        <p:grpSpPr>
          <a:xfrm>
            <a:off x="3628390" y="5507990"/>
            <a:ext cx="275590" cy="116840"/>
            <a:chOff x="1303" y="4834"/>
            <a:chExt cx="434" cy="184"/>
          </a:xfrm>
        </p:grpSpPr>
        <p:sp>
          <p:nvSpPr>
            <p:cNvPr id="265" name="椭圆 264"/>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6" name="直接连接符 265"/>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67" name="组合 266"/>
          <p:cNvGrpSpPr/>
          <p:nvPr/>
        </p:nvGrpSpPr>
        <p:grpSpPr>
          <a:xfrm>
            <a:off x="8524875" y="5283835"/>
            <a:ext cx="275590" cy="116840"/>
            <a:chOff x="1303" y="4834"/>
            <a:chExt cx="434" cy="184"/>
          </a:xfrm>
        </p:grpSpPr>
        <p:sp>
          <p:nvSpPr>
            <p:cNvPr id="268" name="椭圆 267"/>
            <p:cNvSpPr/>
            <p:nvPr/>
          </p:nvSpPr>
          <p:spPr>
            <a:xfrm>
              <a:off x="1303" y="4834"/>
              <a:ext cx="434" cy="184"/>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69" name="直接连接符 268"/>
            <p:cNvCxnSpPr/>
            <p:nvPr/>
          </p:nvCxnSpPr>
          <p:spPr>
            <a:xfrm>
              <a:off x="1366" y="4861"/>
              <a:ext cx="308" cy="13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70" name="矩形 269"/>
          <p:cNvSpPr/>
          <p:nvPr/>
        </p:nvSpPr>
        <p:spPr>
          <a:xfrm>
            <a:off x="4047490" y="4580890"/>
            <a:ext cx="4828540" cy="2160270"/>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9" name="Rectangle 2">
            <a:extLst>
              <a:ext uri="{FF2B5EF4-FFF2-40B4-BE49-F238E27FC236}">
                <a16:creationId xmlns:a16="http://schemas.microsoft.com/office/drawing/2014/main" id="{395D8440-11F2-4D7E-9A4A-E7FBC3983270}"/>
              </a:ext>
            </a:extLst>
          </p:cNvPr>
          <p:cNvSpPr/>
          <p:nvPr>
            <p:custDataLst>
              <p:tags r:id="rId1"/>
            </p:custDataLst>
          </p:nvPr>
        </p:nvSpPr>
        <p:spPr>
          <a:xfrm>
            <a:off x="1" y="188640"/>
            <a:ext cx="9143994"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2.3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工程设计公司组织结构</a:t>
            </a:r>
          </a:p>
        </p:txBody>
      </p:sp>
      <p:sp>
        <p:nvSpPr>
          <p:cNvPr id="190" name="文本框 189">
            <a:extLst>
              <a:ext uri="{FF2B5EF4-FFF2-40B4-BE49-F238E27FC236}">
                <a16:creationId xmlns:a16="http://schemas.microsoft.com/office/drawing/2014/main" id="{000BA513-1B32-48B2-9D79-5E5F3F3ECB65}"/>
              </a:ext>
            </a:extLst>
          </p:cNvPr>
          <p:cNvSpPr txBox="1"/>
          <p:nvPr/>
        </p:nvSpPr>
        <p:spPr>
          <a:xfrm>
            <a:off x="0" y="1143913"/>
            <a:ext cx="9143991" cy="556895"/>
          </a:xfrm>
          <a:prstGeom prst="rect">
            <a:avLst/>
          </a:prstGeom>
          <a:noFill/>
        </p:spPr>
        <p:txBody>
          <a:bodyPr wrap="square" rtlCol="0">
            <a:noAutofit/>
          </a:bodyPr>
          <a:lstStyle/>
          <a:p>
            <a:pPr algn="ctr"/>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小</a:t>
            </a:r>
            <a:r>
              <a:rPr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型设计院组织架构（约9个专业）</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p:nvPr>
            <p:custDataLst>
              <p:tags r:id="rId1"/>
            </p:custDataLst>
          </p:nvPr>
        </p:nvSpPr>
        <p:spPr>
          <a:xfrm>
            <a:off x="0" y="18864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工程项目管理方式</a:t>
            </a:r>
          </a:p>
        </p:txBody>
      </p:sp>
      <p:sp>
        <p:nvSpPr>
          <p:cNvPr id="165890" name="Text Box 2"/>
          <p:cNvSpPr txBox="1"/>
          <p:nvPr>
            <p:custDataLst>
              <p:tags r:id="rId2"/>
            </p:custDataLst>
          </p:nvPr>
        </p:nvSpPr>
        <p:spPr>
          <a:xfrm>
            <a:off x="0" y="980728"/>
            <a:ext cx="9036496" cy="4393565"/>
          </a:xfrm>
          <a:prstGeom prst="rect">
            <a:avLst/>
          </a:prstGeom>
          <a:noFill/>
          <a:ln w="12700" cap="flat" cmpd="sng">
            <a:noFill/>
            <a:prstDash val="solid"/>
            <a:miter/>
            <a:headEnd type="none" w="med" len="med"/>
            <a:tailEnd type="none" w="med" len="med"/>
          </a:ln>
        </p:spPr>
        <p:txBody>
          <a:bodyPr>
            <a:noAutofit/>
          </a:bodyPr>
          <a:lstStyle/>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业主项目管理</a:t>
            </a:r>
          </a:p>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工程建设指挥部管理</a:t>
            </a:r>
          </a:p>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业主项目管理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第三方建设监理</a:t>
            </a:r>
          </a:p>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业主项目管理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+EPC</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工程总承包</a:t>
            </a:r>
          </a:p>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业主管理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项目管理咨询服务（</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提建议，不指挥）</a:t>
            </a:r>
          </a:p>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业主管理</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项目管理代理服务（</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代表业主管理）</a:t>
            </a:r>
          </a:p>
          <a:p>
            <a:pPr marL="457200" indent="-457200" algn="just" eaLnBrk="1" hangingPunct="1">
              <a:lnSpc>
                <a:spcPct val="125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项目管理承包（</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代表业主管理，为业主承担管理责任和经济责任）</a:t>
            </a:r>
            <a:endParaRPr lang="en-US" altLang="zh-CN" sz="2800" b="1" dirty="0">
              <a:ln>
                <a:no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80728"/>
            <a:ext cx="9144000" cy="4320386"/>
          </a:xfrm>
          <a:prstGeom prst="rect">
            <a:avLst/>
          </a:prstGeom>
          <a:noFill/>
        </p:spPr>
        <p:txBody>
          <a:bodyPr wrap="square" rtlCol="0">
            <a:noAutofit/>
          </a:bodyPr>
          <a:lstStyle/>
          <a:p>
            <a:pPr marL="457200" indent="-457200">
              <a:lnSpc>
                <a:spcPct val="125000"/>
              </a:lnSpc>
              <a:buFont typeface="Wingdings" panose="05000000000000000000" pitchFamily="2" charset="2"/>
              <a:buChar char="p"/>
            </a:pPr>
            <a:r>
              <a:rPr sz="2800" b="1" dirty="0" err="1">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国际工程承包方式</a:t>
            </a:r>
            <a:endParaRPr 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Clr>
                <a:schemeClr val="tx1"/>
              </a:buClr>
              <a:buFont typeface="+mj-lt"/>
              <a:buAutoNum type="arabicPeriod"/>
            </a:pPr>
            <a:r>
              <a:rPr lang="en-US" altLang="zh-CN" sz="22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EPC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工程项目总承包</a:t>
            </a:r>
          </a:p>
          <a:p>
            <a:pPr marL="958850" lvl="2" algn="just" eaLnBrk="1" hangingPunct="1">
              <a:lnSpc>
                <a:spcPct val="125000"/>
              </a:lnSpc>
            </a:pP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engineering</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设计功能；</a:t>
            </a:r>
          </a:p>
          <a:p>
            <a:pPr marL="958850" lvl="2" algn="just" eaLnBrk="1" hangingPunct="1">
              <a:lnSpc>
                <a:spcPct val="125000"/>
              </a:lnSpc>
            </a:pP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procurement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采购功能；</a:t>
            </a:r>
          </a:p>
          <a:p>
            <a:pPr marL="958850" lvl="2" algn="just" eaLnBrk="1" hangingPunct="1">
              <a:lnSpc>
                <a:spcPct val="125000"/>
              </a:lnSpc>
            </a:pP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construction</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施工管理功能；</a:t>
            </a:r>
          </a:p>
          <a:p>
            <a:pPr marL="457200" indent="-457200" algn="just" eaLnBrk="1" hangingPunct="1">
              <a:lnSpc>
                <a:spcPct val="125000"/>
              </a:lnSpc>
              <a:buClr>
                <a:schemeClr val="tx1"/>
              </a:buClr>
              <a:buFont typeface="+mj-lt"/>
              <a:buAutoNum type="arabicPeriod"/>
            </a:pPr>
            <a:r>
              <a:rPr lang="en-US" altLang="zh-CN" sz="22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project Management Contractor</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）项目管理承包商。</a:t>
            </a:r>
          </a:p>
          <a:p>
            <a:pPr marL="457200" indent="-457200" algn="just" eaLnBrk="1" hangingPunct="1">
              <a:lnSpc>
                <a:spcPct val="125000"/>
              </a:lnSpc>
              <a:buClr>
                <a:schemeClr val="tx1"/>
              </a:buClr>
              <a:buFont typeface="+mj-lt"/>
              <a:buAutoNum type="arabicPeriod"/>
            </a:pPr>
            <a:r>
              <a:rPr lang="en-US" altLang="zh-CN" sz="22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BOT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Build operate transfer</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建设</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经营</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转让。</a:t>
            </a:r>
          </a:p>
          <a:p>
            <a:pPr marL="457200" indent="-457200" algn="just" eaLnBrk="1" hangingPunct="1">
              <a:lnSpc>
                <a:spcPct val="125000"/>
              </a:lnSpc>
              <a:buClr>
                <a:schemeClr val="tx1"/>
              </a:buClr>
              <a:buFont typeface="+mj-lt"/>
              <a:buAutoNum type="arabicPeriod"/>
            </a:pPr>
            <a:r>
              <a:rPr lang="en-US" altLang="zh-CN" sz="22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BOO</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Build own operate</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建设</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拥有</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经营。</a:t>
            </a:r>
          </a:p>
          <a:p>
            <a:pPr marL="457200" indent="-457200" algn="just" eaLnBrk="1" hangingPunct="1">
              <a:lnSpc>
                <a:spcPct val="125000"/>
              </a:lnSpc>
              <a:buClr>
                <a:srgbClr val="000000"/>
              </a:buClr>
              <a:buFont typeface="+mj-lt"/>
              <a:buAutoNum type="arabicPeriod"/>
            </a:pPr>
            <a:r>
              <a:rPr lang="en-US" altLang="zh-CN" sz="22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BOOT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Build own operate transfer</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）建设</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拥有</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经营</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转让。</a:t>
            </a:r>
          </a:p>
          <a:p>
            <a:endParaRPr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B0CB56FD-A9CC-4BCF-8ECE-4C15D12CD87D}"/>
              </a:ext>
            </a:extLst>
          </p:cNvPr>
          <p:cNvSpPr/>
          <p:nvPr>
            <p:custDataLst>
              <p:tags r:id="rId1"/>
            </p:custDataLst>
          </p:nvPr>
        </p:nvSpPr>
        <p:spPr>
          <a:xfrm>
            <a:off x="0" y="18864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工程项目管理方式</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980728"/>
            <a:ext cx="9036496" cy="5472608"/>
          </a:xfrm>
          <a:prstGeom prst="rect">
            <a:avLst/>
          </a:prstGeom>
          <a:noFill/>
        </p:spPr>
        <p:txBody>
          <a:bodyPr wrap="square" rtlCol="0">
            <a:noAutofit/>
          </a:bodyPr>
          <a:lstStyle/>
          <a:p>
            <a:pPr marL="571500" indent="-571500" algn="just">
              <a:lnSpc>
                <a:spcPct val="125000"/>
              </a:lnSpc>
              <a:buFont typeface="Wingdings" panose="05000000000000000000" pitchFamily="2" charset="2"/>
              <a:buChar char="p"/>
            </a:pPr>
            <a:r>
              <a:rPr lang="en-US" sz="28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PMC</a:t>
            </a:r>
          </a:p>
          <a:p>
            <a:pPr marL="0" indent="571500" algn="just" eaLnBrk="1" latinLnBrk="0" hangingPunct="1">
              <a:lnSpc>
                <a:spcPct val="125000"/>
              </a:lnSpc>
              <a:buNone/>
            </a:pP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国际通常采用由业主委托一家工程公司对项目进行全面管理，</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Project Management Contractor</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），“项目管理承包商”。</a:t>
            </a:r>
          </a:p>
          <a:p>
            <a:pPr marL="0" indent="571500" algn="just" eaLnBrk="1" latinLnBrk="0" hangingPunct="1">
              <a:lnSpc>
                <a:spcPct val="125000"/>
              </a:lnSpc>
              <a:buNone/>
            </a:pP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的工作范围大致分为两个阶段。</a:t>
            </a:r>
            <a:endPar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eaLnBrk="1" latinLnBrk="0" hangingPunct="1">
              <a:lnSpc>
                <a:spcPct val="125000"/>
              </a:lnSpc>
              <a:buFont typeface="+mj-lt"/>
              <a:buAutoNum type="arabicPeriod"/>
            </a:pPr>
            <a:r>
              <a:rPr lang="zh-CN" altLang="en-US" sz="2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定义阶段</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负责组织或完成基础设计，确定所有技术方案；确定设备、材料的规格及数量；做出相当准确的估算（</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±10%</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）；编制出工程设计、采购和建设的招标书，最终确定工程中各项目的总承包商（</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EPC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或</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EP+C</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a:p>
            <a:pPr marL="457200" indent="-457200" algn="just" eaLnBrk="1" latinLnBrk="0" hangingPunct="1">
              <a:lnSpc>
                <a:spcPct val="125000"/>
              </a:lnSpc>
              <a:buClrTx/>
              <a:buSzTx/>
              <a:buFont typeface="+mj-lt"/>
              <a:buAutoNum type="arabicPeriod"/>
            </a:pPr>
            <a:r>
              <a:rPr lang="zh-CN" altLang="en-US" sz="2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实施阶段</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：由中标的总承包商负责详细设计、采购和建设工作。PMC代业主负起项目的管理、协调和监理作用，直到项目完成。</a:t>
            </a:r>
          </a:p>
          <a:p>
            <a:pPr marL="0" indent="571500" algn="just" eaLnBrk="1" latinLnBrk="0" hangingPunct="1">
              <a:lnSpc>
                <a:spcPct val="125000"/>
              </a:lnSpc>
              <a:buClrTx/>
              <a:buSzTx/>
              <a:buNone/>
            </a:pP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在各阶段，PMC应及时向业主报告工作，业主则派出少量人员对PMC工作进行监督和检查。</a:t>
            </a:r>
            <a:endParaRPr lang="en-US" sz="22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AAA6F41B-857D-43EF-AA63-37BCD548A36E}"/>
              </a:ext>
            </a:extLst>
          </p:cNvPr>
          <p:cNvSpPr/>
          <p:nvPr>
            <p:custDataLst>
              <p:tags r:id="rId1"/>
            </p:custDataLst>
          </p:nvPr>
        </p:nvSpPr>
        <p:spPr>
          <a:xfrm>
            <a:off x="0" y="18864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工程项目管理方式</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3E872A-AFE1-458C-8A36-653A07E71707}"/>
              </a:ext>
            </a:extLst>
          </p:cNvPr>
          <p:cNvSpPr txBox="1"/>
          <p:nvPr/>
        </p:nvSpPr>
        <p:spPr>
          <a:xfrm>
            <a:off x="0" y="980728"/>
            <a:ext cx="9036496" cy="5040560"/>
          </a:xfrm>
          <a:prstGeom prst="rect">
            <a:avLst/>
          </a:prstGeom>
          <a:noFill/>
        </p:spPr>
        <p:txBody>
          <a:bodyPr wrap="square" rtlCol="0">
            <a:noAutofit/>
          </a:bodyPr>
          <a:lstStyle/>
          <a:p>
            <a:pPr marL="571500" indent="-571500" algn="just">
              <a:lnSpc>
                <a:spcPct val="125000"/>
              </a:lnSpc>
              <a:buFont typeface="Wingdings" panose="05000000000000000000" pitchFamily="2" charset="2"/>
              <a:buChar char="p"/>
            </a:pPr>
            <a:r>
              <a:rPr lang="en-US" sz="28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PMC</a:t>
            </a:r>
          </a:p>
          <a:p>
            <a:r>
              <a:rPr lang="zh-CN" altLang="en-US"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优势：</a:t>
            </a:r>
            <a:endParaRPr lang="en-US" altLang="zh-CN" sz="2800"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914400" lvl="1" indent="-457200" algn="just" eaLnBrk="1" hangingPunct="1">
              <a:lnSpc>
                <a:spcPct val="125000"/>
              </a:lnSpc>
              <a:buFont typeface="+mj-lt"/>
              <a:buAutoNum type="arabicPeriod"/>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专业化的项目管理队伍，人力、资源的利用率高于其他模式；</a:t>
            </a:r>
          </a:p>
          <a:p>
            <a:pPr marL="914400" lvl="1" indent="-457200" algn="just" eaLnBrk="1" hangingPunct="1">
              <a:lnSpc>
                <a:spcPct val="125000"/>
              </a:lnSpc>
              <a:buFont typeface="+mj-lt"/>
              <a:buAutoNum type="arabicPeriod"/>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的利益与业主的利益紧密捆绑，</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具有“业主的立场”，尽心竭力为业主谋利益；</a:t>
            </a:r>
          </a:p>
          <a:p>
            <a:pPr marL="914400" lvl="1" indent="-457200" algn="just" eaLnBrk="1" hangingPunct="1">
              <a:lnSpc>
                <a:spcPct val="125000"/>
              </a:lnSpc>
              <a:buFont typeface="+mj-lt"/>
              <a:buAutoNum type="arabicPeriod"/>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业主无需设置专职的项目管理机构和队伍，只有少数从事与</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对口联系人员，节约开支；</a:t>
            </a:r>
          </a:p>
          <a:p>
            <a:pPr marL="914400" lvl="1" indent="-457200" algn="just" eaLnBrk="1" hangingPunct="1">
              <a:lnSpc>
                <a:spcPct val="125000"/>
              </a:lnSpc>
              <a:buFont typeface="+mj-lt"/>
              <a:buAutoNum type="arabicPeriod"/>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PMC</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为实现项目的低成本、高效益打下基础。</a:t>
            </a:r>
            <a:endParaRPr lang="en-US" sz="36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CCEA9909-1E92-4CB9-BDE9-886B86DD1C49}"/>
              </a:ext>
            </a:extLst>
          </p:cNvPr>
          <p:cNvSpPr/>
          <p:nvPr>
            <p:custDataLst>
              <p:tags r:id="rId1"/>
            </p:custDataLst>
          </p:nvPr>
        </p:nvSpPr>
        <p:spPr>
          <a:xfrm>
            <a:off x="0" y="18864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2.4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工程项目管理方式</a:t>
            </a:r>
          </a:p>
        </p:txBody>
      </p:sp>
    </p:spTree>
    <p:extLst>
      <p:ext uri="{BB962C8B-B14F-4D97-AF65-F5344CB8AC3E}">
        <p14:creationId xmlns:p14="http://schemas.microsoft.com/office/powerpoint/2010/main" val="1840826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26" y="188640"/>
            <a:ext cx="9134474" cy="720080"/>
          </a:xfrm>
          <a:prstGeom prst="rect">
            <a:avLst/>
          </a:prstGeom>
          <a:noFill/>
        </p:spPr>
        <p:txBody>
          <a:bodyPr wrap="square" rtlCol="0">
            <a:noAutofit/>
          </a:bodyPr>
          <a:lstStyle/>
          <a:p>
            <a:r>
              <a:rPr lang="en-US" sz="3600" b="1" dirty="0">
                <a:ln>
                  <a:noFill/>
                </a:ln>
                <a:solidFill>
                  <a:srgbClr val="2727FF"/>
                </a:solidFill>
                <a:latin typeface="微软雅黑" panose="020B0503020204020204" pitchFamily="34" charset="-122"/>
                <a:ea typeface="微软雅黑" panose="020B0503020204020204" pitchFamily="34" charset="-122"/>
                <a:sym typeface="微软雅黑" panose="020B0503020204020204" pitchFamily="34" charset="-122"/>
              </a:rPr>
              <a:t>本章思考题</a:t>
            </a:r>
          </a:p>
        </p:txBody>
      </p:sp>
      <p:sp>
        <p:nvSpPr>
          <p:cNvPr id="165890" name="Text Box 2"/>
          <p:cNvSpPr txBox="1"/>
          <p:nvPr>
            <p:custDataLst>
              <p:tags r:id="rId1"/>
            </p:custDataLst>
          </p:nvPr>
        </p:nvSpPr>
        <p:spPr>
          <a:xfrm>
            <a:off x="0" y="908720"/>
            <a:ext cx="9134474" cy="3102099"/>
          </a:xfrm>
          <a:prstGeom prst="rect">
            <a:avLst/>
          </a:prstGeom>
          <a:noFill/>
          <a:ln w="12700" cap="flat" cmpd="sng">
            <a:noFill/>
            <a:prstDash val="solid"/>
            <a:miter/>
            <a:headEnd type="none" w="med" len="med"/>
            <a:tailEnd type="none" w="med" len="med"/>
          </a:ln>
        </p:spPr>
        <p:txBody>
          <a:bodyPr>
            <a:noAutofit/>
          </a:bodyPr>
          <a:lstStyle/>
          <a:p>
            <a:pPr marL="514350" indent="-514350" algn="just" eaLnBrk="1" hangingPunct="1">
              <a:lnSpc>
                <a:spcPct val="125000"/>
              </a:lnSpc>
              <a:buFont typeface="+mj-lt"/>
              <a:buAutoNum type="arabicPeriod"/>
            </a:pP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化工设计有几种类型？如何进行分类？</a:t>
            </a:r>
          </a:p>
          <a:p>
            <a:pPr marL="514350" indent="-514350" algn="just" eaLnBrk="1" hangingPunct="1">
              <a:lnSpc>
                <a:spcPct val="125000"/>
              </a:lnSpc>
              <a:buFont typeface="+mj-lt"/>
              <a:buAutoNum type="arabicPeriod"/>
            </a:pP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如何划分化工设计阶段？</a:t>
            </a:r>
          </a:p>
          <a:p>
            <a:pPr marL="514350" indent="-514350" algn="just" eaLnBrk="1" hangingPunct="1">
              <a:lnSpc>
                <a:spcPct val="125000"/>
              </a:lnSpc>
              <a:buFont typeface="+mj-lt"/>
              <a:buAutoNum type="arabicPeriod"/>
            </a:pP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叙述化工设计的主要工作程序？</a:t>
            </a:r>
          </a:p>
          <a:p>
            <a:pPr marL="514350" indent="-514350" algn="just" eaLnBrk="1" hangingPunct="1">
              <a:lnSpc>
                <a:spcPct val="125000"/>
              </a:lnSpc>
              <a:buFont typeface="+mj-lt"/>
              <a:buAutoNum type="arabicPeriod"/>
            </a:pPr>
            <a:r>
              <a:rPr lang="en-US" altLang="zh-CN"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一般的工程设计公司的组织结构如何？</a:t>
            </a:r>
          </a:p>
          <a:p>
            <a:pPr marL="514350" indent="-514350" algn="just" eaLnBrk="1" hangingPunct="1">
              <a:lnSpc>
                <a:spcPct val="125000"/>
              </a:lnSpc>
              <a:buFont typeface="+mj-lt"/>
              <a:buAutoNum type="arabicPeriod"/>
            </a:pPr>
            <a:r>
              <a:rPr lang="zh-CN" altLang="en-US" sz="2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国际工程承包方式有哪些？</a:t>
            </a:r>
            <a:endParaRPr lang="en-US" altLang="zh-CN" sz="2200" b="1" dirty="0">
              <a:ln>
                <a:no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p:nvPr>
            <p:custDataLst>
              <p:tags r:id="rId1"/>
            </p:custDataLst>
          </p:nvPr>
        </p:nvSpPr>
        <p:spPr>
          <a:xfrm>
            <a:off x="0" y="980728"/>
            <a:ext cx="8975725" cy="5128455"/>
          </a:xfrm>
          <a:prstGeom prst="rect">
            <a:avLst/>
          </a:prstGeom>
          <a:noFill/>
          <a:ln w="12700" cap="flat" cmpd="sng">
            <a:noFill/>
            <a:prstDash val="solid"/>
            <a:miter/>
            <a:headEnd type="none" w="med" len="med"/>
            <a:tailEnd type="none" w="med" len="med"/>
          </a:ln>
        </p:spPr>
        <p:txBody>
          <a:bodyPr wrap="square">
            <a:spAutoFit/>
          </a:bodyPr>
          <a:lstStyle/>
          <a:p>
            <a:pPr marL="0" indent="0" algn="just" eaLnBrk="1" latinLnBrk="0" hangingPunct="1">
              <a:lnSpc>
                <a:spcPct val="125000"/>
              </a:lnSpc>
              <a:buFont typeface="Wingdings" panose="05000000000000000000" pitchFamily="2" charset="2"/>
            </a:pPr>
            <a:r>
              <a:rPr lang="zh-CN" altLang="en-US" b="1" dirty="0">
                <a:ln>
                  <a:noFill/>
                </a:ln>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实验室研究小试合成物质C</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将固体A（47.7 g）与固体B（41 g）加入工业乙醇（50 m</a:t>
            </a:r>
            <a:r>
              <a:rPr lang="en-US" altLang="zh-CN"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），搅拌溶解加热至80 ℃，反应8 </a:t>
            </a:r>
            <a:r>
              <a:rPr lang="en-US" altLang="zh-CN"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，常压（玻璃容器）。反应完成后得到固体C。通过布氏漏斗抽滤得到湿的C。在真空箱中干燥2 </a:t>
            </a:r>
            <a:r>
              <a:rPr lang="en-US" altLang="zh-CN"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得到产品C（69.8 g）。希望做年产500 kg的中试装置。</a:t>
            </a:r>
            <a:endParaRPr lang="en-US" altLang="zh-CN"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Font typeface="Wingdings" panose="05000000000000000000" pitchFamily="2" charset="2"/>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概念设计：</a:t>
            </a:r>
          </a:p>
          <a:p>
            <a:pPr marL="0" indent="0" eaLnBrk="1" latinLnBrk="0" hangingPunct="1">
              <a:lnSpc>
                <a:spcPct val="125000"/>
              </a:lnSpc>
              <a:buFont typeface="Wingdings" panose="05000000000000000000" pitchFamily="2" charset="2"/>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1、考虑乙醇回收？是否可更换？固液比影响？</a:t>
            </a:r>
            <a:endParaRPr kumimoji="1"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latinLnBrk="0" hangingPunct="1">
              <a:lnSpc>
                <a:spcPct val="125000"/>
              </a:lnSpc>
              <a:buFont typeface="Wingdings" panose="05000000000000000000" pitchFamily="2" charset="2"/>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2、考虑反应停留时间影响，温度、压力提高？反应釜大小？</a:t>
            </a:r>
          </a:p>
          <a:p>
            <a:pPr marL="0" indent="0" eaLnBrk="1" latinLnBrk="0" hangingPunct="1">
              <a:lnSpc>
                <a:spcPct val="125000"/>
              </a:lnSpc>
              <a:buFont typeface="Wingdings" panose="05000000000000000000" pitchFamily="2" charset="2"/>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3、考虑过滤的母液处理，结晶C的颗粒直径？滤网目数？</a:t>
            </a:r>
          </a:p>
          <a:p>
            <a:pPr marL="0" indent="0" eaLnBrk="1" latinLnBrk="0" hangingPunct="1">
              <a:lnSpc>
                <a:spcPct val="125000"/>
              </a:lnSpc>
              <a:buFont typeface="Wingdings" panose="05000000000000000000" pitchFamily="2" charset="2"/>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4、考虑干燥的时间、能耗，湿物料C的水含量？</a:t>
            </a:r>
          </a:p>
          <a:p>
            <a:pPr marL="0" indent="0" eaLnBrk="1" latinLnBrk="0" hangingPunct="1">
              <a:lnSpc>
                <a:spcPct val="125000"/>
              </a:lnSpc>
              <a:buFont typeface="Wingdings" panose="05000000000000000000" pitchFamily="2" charset="2"/>
            </a:pPr>
            <a:r>
              <a:rPr lang="zh-CN" altLang="en-US"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ln>
                <a:noFill/>
              </a:ln>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a:extLst>
              <a:ext uri="{FF2B5EF4-FFF2-40B4-BE49-F238E27FC236}">
                <a16:creationId xmlns:a16="http://schemas.microsoft.com/office/drawing/2014/main" id="{DA93FCD7-BDC3-43DE-A9F4-2117DCDC3127}"/>
              </a:ext>
            </a:extLst>
          </p:cNvPr>
          <p:cNvSpPr/>
          <p:nvPr>
            <p:custDataLst>
              <p:tags r:id="rId2"/>
            </p:custDataLst>
          </p:nvPr>
        </p:nvSpPr>
        <p:spPr>
          <a:xfrm>
            <a:off x="0" y="263560"/>
            <a:ext cx="9144000" cy="645160"/>
          </a:xfrm>
          <a:prstGeom prst="rect">
            <a:avLst/>
          </a:prstGeom>
          <a:noFill/>
          <a:ln w="12700">
            <a:noFill/>
          </a:ln>
        </p:spPr>
        <p:txBody>
          <a:bodyPr wrap="square">
            <a:spAutoFit/>
          </a:bodyPr>
          <a:lstStyle/>
          <a:p>
            <a:pPr eaLnBrk="1" hangingPunct="1"/>
            <a:r>
              <a:rPr lang="en-US" altLang="zh-CN"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2.1  </a:t>
            </a:r>
            <a:r>
              <a:rPr lang="zh-CN" altLang="en-US" sz="3600" b="1" dirty="0">
                <a:solidFill>
                  <a:srgbClr val="2727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化工设计的分类</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bd3f453-c12f-460f-b735-9cb8dd36dbd7"/>
  <p:tag name="COMMONDATA" val="eyJoZGlkIjoiZjFlMzg1MTZlOWQ0ZThhMGVkZDA2MzNlMjAwY2IyO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6637.500787401575,&quot;width&quot;:7987.500787401575}"/>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he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7927</Words>
  <Application>Microsoft Office PowerPoint</Application>
  <PresentationFormat>全屏显示(4:3)</PresentationFormat>
  <Paragraphs>987</Paragraphs>
  <Slides>85</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1" baseType="lpstr">
      <vt:lpstr>微软雅黑</vt:lpstr>
      <vt:lpstr>Arial</vt:lpstr>
      <vt:lpstr>Times New Roman</vt:lpstr>
      <vt:lpstr>Wingdings</vt:lpstr>
      <vt:lpstr>Theme1</vt:lpstr>
      <vt:lpstr>MSDraw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化工过程分析与开发</dc:title>
  <dc:creator>pqyuan</dc:creator>
  <cp:lastModifiedBy>Yuan Pei-Qing</cp:lastModifiedBy>
  <cp:revision>1029</cp:revision>
  <dcterms:created xsi:type="dcterms:W3CDTF">2000-06-20T12:20:00Z</dcterms:created>
  <dcterms:modified xsi:type="dcterms:W3CDTF">2023-02-12T09:11:01Z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F826E1A2682044E9A15563197D4D70EA</vt:lpwstr>
  </property>
  <property fmtid="{D5CDD505-2E9C-101B-9397-08002B2CF9AE}" pid="3" name="KSOProductBuildVer">
    <vt:lpwstr>2052-11.1.0.13703</vt:lpwstr>
  </property>
</Properties>
</file>