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notesMasterIdLst>
    <p:notesMasterId r:id="rId64"/>
  </p:notesMasterIdLst>
  <p:sldIdLst>
    <p:sldId id="285" r:id="rId2"/>
    <p:sldId id="286" r:id="rId3"/>
    <p:sldId id="312" r:id="rId4"/>
    <p:sldId id="311" r:id="rId5"/>
    <p:sldId id="288" r:id="rId6"/>
    <p:sldId id="313" r:id="rId7"/>
    <p:sldId id="289" r:id="rId8"/>
    <p:sldId id="290" r:id="rId9"/>
    <p:sldId id="291" r:id="rId10"/>
    <p:sldId id="292" r:id="rId11"/>
    <p:sldId id="293" r:id="rId12"/>
    <p:sldId id="364" r:id="rId13"/>
    <p:sldId id="365" r:id="rId14"/>
    <p:sldId id="314" r:id="rId15"/>
    <p:sldId id="315" r:id="rId16"/>
    <p:sldId id="316" r:id="rId17"/>
    <p:sldId id="317" r:id="rId18"/>
    <p:sldId id="318" r:id="rId19"/>
    <p:sldId id="360" r:id="rId20"/>
    <p:sldId id="319" r:id="rId21"/>
    <p:sldId id="361" r:id="rId22"/>
    <p:sldId id="320" r:id="rId23"/>
    <p:sldId id="321" r:id="rId24"/>
    <p:sldId id="322" r:id="rId25"/>
    <p:sldId id="366" r:id="rId26"/>
    <p:sldId id="362" r:id="rId27"/>
    <p:sldId id="323" r:id="rId28"/>
    <p:sldId id="324" r:id="rId29"/>
    <p:sldId id="325" r:id="rId30"/>
    <p:sldId id="326" r:id="rId31"/>
    <p:sldId id="327" r:id="rId32"/>
    <p:sldId id="331" r:id="rId33"/>
    <p:sldId id="384" r:id="rId34"/>
    <p:sldId id="353" r:id="rId35"/>
    <p:sldId id="294" r:id="rId36"/>
    <p:sldId id="296" r:id="rId37"/>
    <p:sldId id="333" r:id="rId38"/>
    <p:sldId id="334" r:id="rId39"/>
    <p:sldId id="298" r:id="rId40"/>
    <p:sldId id="299" r:id="rId41"/>
    <p:sldId id="370" r:id="rId42"/>
    <p:sldId id="371" r:id="rId43"/>
    <p:sldId id="372" r:id="rId44"/>
    <p:sldId id="374" r:id="rId45"/>
    <p:sldId id="375" r:id="rId46"/>
    <p:sldId id="376" r:id="rId47"/>
    <p:sldId id="377" r:id="rId48"/>
    <p:sldId id="378" r:id="rId49"/>
    <p:sldId id="379" r:id="rId50"/>
    <p:sldId id="380" r:id="rId51"/>
    <p:sldId id="381" r:id="rId52"/>
    <p:sldId id="382" r:id="rId53"/>
    <p:sldId id="383" r:id="rId54"/>
    <p:sldId id="351" r:id="rId55"/>
    <p:sldId id="352" r:id="rId56"/>
    <p:sldId id="355" r:id="rId57"/>
    <p:sldId id="368" r:id="rId58"/>
    <p:sldId id="369" r:id="rId59"/>
    <p:sldId id="357" r:id="rId60"/>
    <p:sldId id="367" r:id="rId61"/>
    <p:sldId id="359" r:id="rId62"/>
    <p:sldId id="308" r:id="rId6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00FF"/>
    <a:srgbClr val="FFFF00"/>
    <a:srgbClr val="3399FF"/>
    <a:srgbClr val="CC33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9" autoAdjust="0"/>
    <p:restoredTop sz="85493" autoAdjust="0"/>
  </p:normalViewPr>
  <p:slideViewPr>
    <p:cSldViewPr>
      <p:cViewPr varScale="1">
        <p:scale>
          <a:sx n="96" d="100"/>
          <a:sy n="96" d="100"/>
        </p:scale>
        <p:origin x="1884" y="9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6" d="100"/>
          <a:sy n="46" d="100"/>
        </p:scale>
        <p:origin x="-136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slide" Target="slides/slide59.xml"/><Relationship Id="rId1"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89F70D-6815-DEC5-931F-8E5F4D073D8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kumimoji="1" sz="1200">
                <a:latin typeface="Times New Roman" pitchFamily="18" charset="0"/>
                <a:ea typeface="宋体" pitchFamily="2" charset="-122"/>
              </a:defRPr>
            </a:lvl1pPr>
          </a:lstStyle>
          <a:p>
            <a:pPr>
              <a:defRPr/>
            </a:pPr>
            <a:endParaRPr lang="en-US" altLang="zh-CN"/>
          </a:p>
        </p:txBody>
      </p:sp>
      <p:sp>
        <p:nvSpPr>
          <p:cNvPr id="27651" name="Rectangle 3">
            <a:extLst>
              <a:ext uri="{FF2B5EF4-FFF2-40B4-BE49-F238E27FC236}">
                <a16:creationId xmlns:a16="http://schemas.microsoft.com/office/drawing/2014/main" id="{65833214-CEE8-1252-8870-3AE290EECDB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1200">
                <a:latin typeface="Times New Roman" pitchFamily="18" charset="0"/>
                <a:ea typeface="宋体" pitchFamily="2" charset="-122"/>
              </a:defRPr>
            </a:lvl1pPr>
          </a:lstStyle>
          <a:p>
            <a:pPr>
              <a:defRPr/>
            </a:pPr>
            <a:endParaRPr lang="en-US" altLang="zh-CN"/>
          </a:p>
        </p:txBody>
      </p:sp>
      <p:sp>
        <p:nvSpPr>
          <p:cNvPr id="7172" name="Rectangle 4">
            <a:extLst>
              <a:ext uri="{FF2B5EF4-FFF2-40B4-BE49-F238E27FC236}">
                <a16:creationId xmlns:a16="http://schemas.microsoft.com/office/drawing/2014/main" id="{B0EF73D0-0D21-A5D4-E745-03E87765E06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E1F458F3-F1A8-7CAB-421B-8C126E48CC23}"/>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AB7ADE97-56E5-5EDA-BABE-571CDFDE0AA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kumimoji="1" sz="1200">
                <a:latin typeface="Times New Roman" pitchFamily="18" charset="0"/>
                <a:ea typeface="宋体" pitchFamily="2" charset="-122"/>
              </a:defRPr>
            </a:lvl1pPr>
          </a:lstStyle>
          <a:p>
            <a:pPr>
              <a:defRPr/>
            </a:pPr>
            <a:endParaRPr lang="en-US" altLang="zh-CN"/>
          </a:p>
        </p:txBody>
      </p:sp>
      <p:sp>
        <p:nvSpPr>
          <p:cNvPr id="27655" name="Rectangle 7">
            <a:extLst>
              <a:ext uri="{FF2B5EF4-FFF2-40B4-BE49-F238E27FC236}">
                <a16:creationId xmlns:a16="http://schemas.microsoft.com/office/drawing/2014/main" id="{D0209F48-94BA-258F-EA50-55BC185E2296}"/>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kumimoji="1" sz="1200">
                <a:latin typeface="Times New Roman" panose="02020603050405020304" pitchFamily="18" charset="0"/>
              </a:defRPr>
            </a:lvl1pPr>
          </a:lstStyle>
          <a:p>
            <a:pPr>
              <a:defRPr/>
            </a:pPr>
            <a:fld id="{4EBD40FB-5022-4ACB-A338-7757AC2A82F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so.com/doc/461491-488653.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26754CF9-A128-FA53-1F5E-1F3203361BF0}"/>
              </a:ext>
            </a:extLst>
          </p:cNvPr>
          <p:cNvSpPr>
            <a:spLocks noGrp="1" noRot="1" noChangeAspect="1" noChangeArrowheads="1" noTextEdit="1"/>
          </p:cNvSpPr>
          <p:nvPr>
            <p:ph type="sldImg"/>
          </p:nvPr>
        </p:nvSpPr>
        <p:spPr>
          <a:ln/>
        </p:spPr>
      </p:sp>
      <p:sp>
        <p:nvSpPr>
          <p:cNvPr id="9219" name="备注占位符 2">
            <a:extLst>
              <a:ext uri="{FF2B5EF4-FFF2-40B4-BE49-F238E27FC236}">
                <a16:creationId xmlns:a16="http://schemas.microsoft.com/office/drawing/2014/main" id="{1D67FD77-D950-79AD-D267-8FDAE953B9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0" name="灯片编号占位符 3">
            <a:extLst>
              <a:ext uri="{FF2B5EF4-FFF2-40B4-BE49-F238E27FC236}">
                <a16:creationId xmlns:a16="http://schemas.microsoft.com/office/drawing/2014/main" id="{9DF1072C-3A5C-3256-665E-89B3C8D10E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AE48A6F-6E5D-4253-872E-4AD742E328BB}" type="slidenum">
              <a:rPr lang="en-US" altLang="zh-CN" smtClean="0">
                <a:latin typeface="Times New Roman" panose="02020603050405020304" pitchFamily="18" charset="0"/>
              </a:rPr>
              <a:pPr/>
              <a:t>1</a:t>
            </a:fld>
            <a:endParaRPr lang="en-US" altLang="zh-CN">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0CB9466-124F-248A-3F7F-9D4BECC22BE7}"/>
              </a:ext>
            </a:extLst>
          </p:cNvPr>
          <p:cNvSpPr>
            <a:spLocks noGrp="1" noRot="1" noChangeAspect="1" noChangeArrowheads="1" noTextEdit="1"/>
          </p:cNvSpPr>
          <p:nvPr>
            <p:ph type="sldImg"/>
          </p:nvPr>
        </p:nvSpPr>
        <p:spPr>
          <a:ln/>
        </p:spPr>
      </p:sp>
      <p:sp>
        <p:nvSpPr>
          <p:cNvPr id="38915" name="备注占位符 2">
            <a:extLst>
              <a:ext uri="{FF2B5EF4-FFF2-40B4-BE49-F238E27FC236}">
                <a16:creationId xmlns:a16="http://schemas.microsoft.com/office/drawing/2014/main" id="{322758A4-D2F5-9251-8B9C-BC70A98798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对</a:t>
            </a:r>
          </a:p>
        </p:txBody>
      </p:sp>
      <p:sp>
        <p:nvSpPr>
          <p:cNvPr id="38916" name="灯片编号占位符 3">
            <a:extLst>
              <a:ext uri="{FF2B5EF4-FFF2-40B4-BE49-F238E27FC236}">
                <a16:creationId xmlns:a16="http://schemas.microsoft.com/office/drawing/2014/main" id="{07D57071-2958-73ED-EE46-1A0A7870CB0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544CBFE-758A-4A01-B5F7-B63B2F292D32}" type="slidenum">
              <a:rPr lang="en-US" altLang="zh-CN" smtClean="0"/>
              <a:pPr>
                <a:spcBef>
                  <a:spcPct val="0"/>
                </a:spcBef>
              </a:pPr>
              <a:t>23</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EBBE905C-B87F-0C19-A60A-967A0D7A6A30}"/>
              </a:ext>
            </a:extLst>
          </p:cNvPr>
          <p:cNvSpPr>
            <a:spLocks noGrp="1" noRot="1" noChangeAspect="1" noChangeArrowheads="1" noTextEdit="1"/>
          </p:cNvSpPr>
          <p:nvPr>
            <p:ph type="sldImg"/>
          </p:nvPr>
        </p:nvSpPr>
        <p:spPr>
          <a:ln/>
        </p:spPr>
      </p:sp>
      <p:sp>
        <p:nvSpPr>
          <p:cNvPr id="40963" name="备注占位符 2">
            <a:extLst>
              <a:ext uri="{FF2B5EF4-FFF2-40B4-BE49-F238E27FC236}">
                <a16:creationId xmlns:a16="http://schemas.microsoft.com/office/drawing/2014/main" id="{30C88B5F-5261-5C8C-E460-5E38F74296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循环气量远远大于进气量。驰放气量和驰放气浓度密切相关，也决定了总成本。</a:t>
            </a:r>
            <a:endParaRPr lang="en-US" altLang="zh-CN"/>
          </a:p>
        </p:txBody>
      </p:sp>
      <p:sp>
        <p:nvSpPr>
          <p:cNvPr id="40964" name="灯片编号占位符 3">
            <a:extLst>
              <a:ext uri="{FF2B5EF4-FFF2-40B4-BE49-F238E27FC236}">
                <a16:creationId xmlns:a16="http://schemas.microsoft.com/office/drawing/2014/main" id="{25B40766-E12A-C10C-32BC-086BC05BF5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FB472D-5F66-4E50-9399-A2DB1F4E60BF}" type="slidenum">
              <a:rPr lang="en-US" altLang="zh-CN" smtClean="0">
                <a:latin typeface="Times New Roman" panose="02020603050405020304" pitchFamily="18" charset="0"/>
              </a:rPr>
              <a:pPr/>
              <a:t>24</a:t>
            </a:fld>
            <a:endParaRPr lang="en-US" altLang="zh-CN">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7DBFA9B7-94AA-B330-E78A-93207BC7A831}"/>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604F7FFB-4234-3093-2922-7F9C18D22CB2}"/>
              </a:ext>
            </a:extLst>
          </p:cNvPr>
          <p:cNvSpPr>
            <a:spLocks noGrp="1"/>
          </p:cNvSpPr>
          <p:nvPr>
            <p:ph type="body" idx="1"/>
          </p:nvPr>
        </p:nvSpPr>
        <p:spPr/>
        <p:txBody>
          <a:bodyPr/>
          <a:lstStyle/>
          <a:p>
            <a:pPr algn="ctr">
              <a:lnSpc>
                <a:spcPts val="2700"/>
              </a:lnSpc>
              <a:spcBef>
                <a:spcPts val="750"/>
              </a:spcBef>
              <a:spcAft>
                <a:spcPts val="1125"/>
              </a:spcAft>
              <a:defRPr/>
            </a:pPr>
            <a:r>
              <a:rPr lang="zh-CN" altLang="zh-CN" sz="1800" b="1" kern="1800" dirty="0">
                <a:solidFill>
                  <a:srgbClr val="333333"/>
                </a:solidFill>
                <a:latin typeface="等线" panose="02010600030101010101" pitchFamily="2" charset="-122"/>
                <a:ea typeface="微软雅黑" panose="020B0503020204020204" pitchFamily="34" charset="-122"/>
                <a:cs typeface="宋体" panose="02010600030101010101" pitchFamily="2" charset="-122"/>
              </a:rPr>
              <a:t>离心式压缩机的功耗及效率详细介绍</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indent="304800">
              <a:lnSpc>
                <a:spcPts val="2100"/>
              </a:lnSpc>
              <a:spcAft>
                <a:spcPts val="1125"/>
              </a:spcAft>
              <a:defRPr/>
            </a:pPr>
            <a:r>
              <a:rPr lang="en-US" altLang="zh-CN" sz="1800" kern="0" dirty="0">
                <a:solidFill>
                  <a:srgbClr val="252525"/>
                </a:solidFill>
                <a:latin typeface="Tahoma" panose="020B0604030504040204" pitchFamily="34" charset="0"/>
                <a:cs typeface="Times New Roman" panose="02020603050405020304" pitchFamily="18" charset="0"/>
              </a:rPr>
              <a:t> </a:t>
            </a:r>
            <a:r>
              <a:rPr lang="zh-CN" altLang="en-US" sz="1800" kern="0" dirty="0">
                <a:solidFill>
                  <a:srgbClr val="252525"/>
                </a:solidFill>
                <a:latin typeface="Tahoma" panose="020B0604030504040204" pitchFamily="34" charset="0"/>
                <a:cs typeface="Times New Roman" panose="02020603050405020304" pitchFamily="18" charset="0"/>
              </a:rPr>
              <a:t>有两个文档帮助理解压缩功</a:t>
            </a:r>
            <a:endParaRPr lang="en-US" altLang="zh-CN" sz="1800" kern="0" dirty="0">
              <a:solidFill>
                <a:srgbClr val="252525"/>
              </a:solidFill>
              <a:latin typeface="Tahoma" panose="020B0604030504040204" pitchFamily="34" charset="0"/>
              <a:cs typeface="Times New Roman" panose="02020603050405020304" pitchFamily="18" charset="0"/>
            </a:endParaRPr>
          </a:p>
          <a:p>
            <a:pPr indent="304800">
              <a:lnSpc>
                <a:spcPts val="2100"/>
              </a:lnSpc>
              <a:spcAft>
                <a:spcPts val="1125"/>
              </a:spcAft>
              <a:defRPr/>
            </a:pPr>
            <a:r>
              <a:rPr lang="zh-CN" altLang="en-US" sz="1800" kern="0" dirty="0">
                <a:solidFill>
                  <a:srgbClr val="252525"/>
                </a:solidFill>
                <a:latin typeface="Tahoma" panose="020B0604030504040204" pitchFamily="34" charset="0"/>
                <a:cs typeface="Times New Roman" panose="02020603050405020304" pitchFamily="18" charset="0"/>
              </a:rPr>
              <a:t>三种压缩方式，能耗大小：等温压缩</a:t>
            </a:r>
            <a:r>
              <a:rPr lang="en-US" altLang="zh-CN" sz="1800" kern="0" dirty="0">
                <a:solidFill>
                  <a:srgbClr val="252525"/>
                </a:solidFill>
                <a:latin typeface="Tahoma" panose="020B0604030504040204" pitchFamily="34" charset="0"/>
                <a:cs typeface="Times New Roman" panose="02020603050405020304" pitchFamily="18" charset="0"/>
              </a:rPr>
              <a:t>&lt;</a:t>
            </a:r>
            <a:r>
              <a:rPr lang="zh-CN" altLang="en-US" sz="1800" kern="0" dirty="0">
                <a:solidFill>
                  <a:srgbClr val="252525"/>
                </a:solidFill>
                <a:latin typeface="Tahoma" panose="020B0604030504040204" pitchFamily="34" charset="0"/>
                <a:cs typeface="Times New Roman" panose="02020603050405020304" pitchFamily="18" charset="0"/>
              </a:rPr>
              <a:t>多变压缩</a:t>
            </a:r>
            <a:r>
              <a:rPr lang="en-US" altLang="zh-CN" sz="1800" kern="0" dirty="0">
                <a:solidFill>
                  <a:srgbClr val="252525"/>
                </a:solidFill>
                <a:latin typeface="Tahoma" panose="020B0604030504040204" pitchFamily="34" charset="0"/>
                <a:cs typeface="Times New Roman" panose="02020603050405020304" pitchFamily="18" charset="0"/>
              </a:rPr>
              <a:t>&lt;</a:t>
            </a:r>
            <a:r>
              <a:rPr lang="zh-CN" altLang="en-US" sz="1800" kern="0" dirty="0">
                <a:solidFill>
                  <a:srgbClr val="252525"/>
                </a:solidFill>
                <a:latin typeface="Tahoma" panose="020B0604030504040204" pitchFamily="34" charset="0"/>
                <a:cs typeface="Times New Roman" panose="02020603050405020304" pitchFamily="18" charset="0"/>
              </a:rPr>
              <a:t>绝热压缩。</a:t>
            </a:r>
            <a:endParaRPr lang="en-US" altLang="zh-CN" sz="1800" kern="0" dirty="0">
              <a:solidFill>
                <a:srgbClr val="252525"/>
              </a:solidFill>
              <a:latin typeface="Tahoma" panose="020B0604030504040204" pitchFamily="34" charset="0"/>
              <a:cs typeface="Times New Roman" panose="02020603050405020304" pitchFamily="18" charset="0"/>
            </a:endParaRPr>
          </a:p>
          <a:p>
            <a:pPr indent="304800">
              <a:lnSpc>
                <a:spcPts val="2100"/>
              </a:lnSpc>
              <a:spcAft>
                <a:spcPts val="1125"/>
              </a:spcAft>
              <a:defRPr/>
            </a:pPr>
            <a:r>
              <a:rPr lang="zh-CN" altLang="en-US" sz="1800" kern="0" dirty="0">
                <a:solidFill>
                  <a:srgbClr val="252525"/>
                </a:solidFill>
                <a:latin typeface="Tahoma" panose="020B0604030504040204" pitchFamily="34" charset="0"/>
                <a:cs typeface="Times New Roman" panose="02020603050405020304" pitchFamily="18" charset="0"/>
              </a:rPr>
              <a:t>对于多变压缩，压缩功和进气温度、压缩比和多变指数相关。</a:t>
            </a:r>
            <a:endParaRPr lang="en-US" altLang="zh-CN" sz="1800" kern="0" dirty="0">
              <a:solidFill>
                <a:srgbClr val="252525"/>
              </a:solidFill>
              <a:latin typeface="Tahoma" panose="020B0604030504040204" pitchFamily="34" charset="0"/>
              <a:cs typeface="Times New Roman" panose="02020603050405020304" pitchFamily="18" charset="0"/>
            </a:endParaRPr>
          </a:p>
          <a:p>
            <a:pPr indent="304800">
              <a:lnSpc>
                <a:spcPts val="2100"/>
              </a:lnSpc>
              <a:spcAft>
                <a:spcPts val="1125"/>
              </a:spcAft>
              <a:defRPr/>
            </a:pPr>
            <a:r>
              <a:rPr lang="zh-CN" altLang="en-US" sz="1800" kern="0" dirty="0">
                <a:solidFill>
                  <a:srgbClr val="252525"/>
                </a:solidFill>
                <a:latin typeface="Tahoma" panose="020B0604030504040204" pitchFamily="34" charset="0"/>
                <a:cs typeface="Times New Roman" panose="02020603050405020304" pitchFamily="18" charset="0"/>
              </a:rPr>
              <a:t>往复式压缩近似多变压缩，离心式压缩近似绝热压缩。</a:t>
            </a:r>
            <a:endParaRPr lang="en-US" altLang="zh-CN" sz="1800" kern="0" dirty="0">
              <a:solidFill>
                <a:srgbClr val="252525"/>
              </a:solidFill>
              <a:latin typeface="Tahoma" panose="020B0604030504040204" pitchFamily="34" charset="0"/>
              <a:cs typeface="Times New Roman" panose="02020603050405020304" pitchFamily="18" charset="0"/>
            </a:endParaRPr>
          </a:p>
          <a:p>
            <a:pPr indent="304800">
              <a:lnSpc>
                <a:spcPts val="2100"/>
              </a:lnSpc>
              <a:spcAft>
                <a:spcPts val="1125"/>
              </a:spcAft>
              <a:defRPr/>
            </a:pPr>
            <a:r>
              <a:rPr lang="zh-CN" altLang="en-US" sz="1800" kern="0" dirty="0">
                <a:solidFill>
                  <a:srgbClr val="252525"/>
                </a:solidFill>
                <a:latin typeface="Tahoma" panose="020B0604030504040204" pitchFamily="34" charset="0"/>
                <a:cs typeface="Times New Roman" panose="02020603050405020304" pitchFamily="18" charset="0"/>
              </a:rPr>
              <a:t>多级冷却，压缩比相同有利于降低压缩功。</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3012" name="灯片编号占位符 3">
            <a:extLst>
              <a:ext uri="{FF2B5EF4-FFF2-40B4-BE49-F238E27FC236}">
                <a16:creationId xmlns:a16="http://schemas.microsoft.com/office/drawing/2014/main" id="{501FB694-17E8-3519-269D-B2BF8E5FC9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A9A7E35-445F-4A98-B861-17C0D6CB002C}" type="slidenum">
              <a:rPr lang="en-US" altLang="zh-CN" smtClean="0">
                <a:latin typeface="Times New Roman" panose="02020603050405020304" pitchFamily="18" charset="0"/>
              </a:rPr>
              <a:pPr/>
              <a:t>27</a:t>
            </a:fld>
            <a:endParaRPr lang="en-US" altLang="zh-CN">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C4F4485-491E-9AFB-293C-1626209993D8}"/>
              </a:ext>
            </a:extLst>
          </p:cNvPr>
          <p:cNvSpPr>
            <a:spLocks noGrp="1" noRot="1" noChangeAspect="1" noChangeArrowheads="1" noTextEdit="1"/>
          </p:cNvSpPr>
          <p:nvPr>
            <p:ph type="sldImg"/>
          </p:nvPr>
        </p:nvSpPr>
        <p:spPr>
          <a:ln/>
        </p:spPr>
      </p:sp>
      <p:sp>
        <p:nvSpPr>
          <p:cNvPr id="46083" name="备注占位符 2">
            <a:extLst>
              <a:ext uri="{FF2B5EF4-FFF2-40B4-BE49-F238E27FC236}">
                <a16:creationId xmlns:a16="http://schemas.microsoft.com/office/drawing/2014/main" id="{85608BC5-F05E-BA50-5FD2-328D412D80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秩可以用</a:t>
            </a:r>
            <a:r>
              <a:rPr lang="en-US" altLang="zh-CN"/>
              <a:t>matlab</a:t>
            </a:r>
            <a:r>
              <a:rPr lang="zh-CN" altLang="en-US"/>
              <a:t>中的</a:t>
            </a:r>
            <a:r>
              <a:rPr lang="en-US" altLang="zh-CN"/>
              <a:t>rank(A)</a:t>
            </a:r>
            <a:r>
              <a:rPr lang="zh-CN" altLang="en-US"/>
              <a:t>计算。</a:t>
            </a:r>
          </a:p>
        </p:txBody>
      </p:sp>
      <p:sp>
        <p:nvSpPr>
          <p:cNvPr id="46084" name="灯片编号占位符 3">
            <a:extLst>
              <a:ext uri="{FF2B5EF4-FFF2-40B4-BE49-F238E27FC236}">
                <a16:creationId xmlns:a16="http://schemas.microsoft.com/office/drawing/2014/main" id="{78656742-F8CF-7E79-A909-E25783D6E1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F52F1C-7F5C-4E6F-AD62-807AB99AAB8F}" type="slidenum">
              <a:rPr lang="en-US" altLang="zh-CN" smtClean="0">
                <a:latin typeface="Times New Roman" panose="02020603050405020304" pitchFamily="18" charset="0"/>
              </a:rPr>
              <a:pPr/>
              <a:t>29</a:t>
            </a:fld>
            <a:endParaRPr lang="en-US" altLang="zh-CN">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FF4198BF-FA49-3A12-570F-55137622C68A}"/>
              </a:ext>
            </a:extLst>
          </p:cNvPr>
          <p:cNvSpPr>
            <a:spLocks noGrp="1" noRot="1" noChangeAspect="1" noChangeArrowheads="1" noTextEdit="1"/>
          </p:cNvSpPr>
          <p:nvPr>
            <p:ph type="sldImg"/>
          </p:nvPr>
        </p:nvSpPr>
        <p:spPr>
          <a:ln/>
        </p:spPr>
      </p:sp>
      <p:sp>
        <p:nvSpPr>
          <p:cNvPr id="50179" name="备注占位符 2">
            <a:extLst>
              <a:ext uri="{FF2B5EF4-FFF2-40B4-BE49-F238E27FC236}">
                <a16:creationId xmlns:a16="http://schemas.microsoft.com/office/drawing/2014/main" id="{FB01146A-4DC0-3ABD-56AA-701974DFF2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顺丁烯二酸酐（</a:t>
            </a:r>
            <a:r>
              <a:rPr lang="en-US" altLang="zh-CN"/>
              <a:t>MA</a:t>
            </a:r>
            <a:r>
              <a:rPr lang="zh-CN" altLang="en-US"/>
              <a:t>），简称顺酐，是顺丁烯二酸的酸酐，室温下为有酸味的无色或白色固体，分子式为</a:t>
            </a:r>
            <a:r>
              <a:rPr lang="en-US" altLang="zh-CN"/>
              <a:t>C4H2O3</a:t>
            </a:r>
            <a:r>
              <a:rPr lang="zh-CN" altLang="en-US"/>
              <a:t>。</a:t>
            </a:r>
          </a:p>
          <a:p>
            <a:endParaRPr lang="zh-CN" altLang="en-US"/>
          </a:p>
        </p:txBody>
      </p:sp>
      <p:sp>
        <p:nvSpPr>
          <p:cNvPr id="50180" name="灯片编号占位符 3">
            <a:extLst>
              <a:ext uri="{FF2B5EF4-FFF2-40B4-BE49-F238E27FC236}">
                <a16:creationId xmlns:a16="http://schemas.microsoft.com/office/drawing/2014/main" id="{68A1FAAD-80A7-2D95-5DC7-680DAD705F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477B655-84A8-42C1-8037-80D9F4B63CD8}" type="slidenum">
              <a:rPr lang="en-US" altLang="zh-CN" smtClean="0"/>
              <a:pPr>
                <a:spcBef>
                  <a:spcPct val="0"/>
                </a:spcBef>
              </a:pPr>
              <a:t>32</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https://www.docin.com/p-1354461193.html</a:t>
            </a:r>
          </a:p>
          <a:p>
            <a:r>
              <a:rPr lang="zh-CN" altLang="en-US" dirty="0"/>
              <a:t>有文档支持理解</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EBD40FB-5022-4ACB-A338-7757AC2A82FD}" type="slidenum">
              <a:rPr lang="en-US" altLang="zh-CN" smtClean="0"/>
              <a:pPr>
                <a:defRPr/>
              </a:pPr>
              <a:t>36</a:t>
            </a:fld>
            <a:endParaRPr lang="en-US" altLang="zh-CN"/>
          </a:p>
        </p:txBody>
      </p:sp>
    </p:spTree>
    <p:extLst>
      <p:ext uri="{BB962C8B-B14F-4D97-AF65-F5344CB8AC3E}">
        <p14:creationId xmlns:p14="http://schemas.microsoft.com/office/powerpoint/2010/main" val="1776743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9807855A-F743-2044-F833-7302C1801CFD}"/>
              </a:ext>
            </a:extLst>
          </p:cNvPr>
          <p:cNvSpPr>
            <a:spLocks noGrp="1" noRot="1" noChangeAspect="1" noChangeArrowheads="1" noTextEdit="1"/>
          </p:cNvSpPr>
          <p:nvPr>
            <p:ph type="sldImg"/>
          </p:nvPr>
        </p:nvSpPr>
        <p:spPr>
          <a:ln/>
        </p:spPr>
      </p:sp>
      <p:sp>
        <p:nvSpPr>
          <p:cNvPr id="11267" name="备注占位符 2">
            <a:extLst>
              <a:ext uri="{FF2B5EF4-FFF2-40B4-BE49-F238E27FC236}">
                <a16:creationId xmlns:a16="http://schemas.microsoft.com/office/drawing/2014/main" id="{B43B489C-CF2B-58F0-5E6B-8B8DCDE454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非牛顿流体：</a:t>
            </a:r>
            <a:r>
              <a:rPr lang="zh-CN" altLang="en-US">
                <a:hlinkClick r:id="rId3"/>
              </a:rPr>
              <a:t>折叠</a:t>
            </a:r>
            <a:r>
              <a:rPr lang="zh-CN" altLang="en-US"/>
              <a:t>射流胀大</a:t>
            </a:r>
            <a:r>
              <a:rPr lang="zh-CN" altLang="en-US">
                <a:hlinkClick r:id="rId3"/>
              </a:rPr>
              <a:t>折叠</a:t>
            </a:r>
            <a:r>
              <a:rPr lang="zh-CN" altLang="en-US"/>
              <a:t>爬杆效应</a:t>
            </a:r>
            <a:r>
              <a:rPr lang="zh-CN" altLang="en-US">
                <a:hlinkClick r:id="rId3"/>
              </a:rPr>
              <a:t>折叠</a:t>
            </a:r>
            <a:r>
              <a:rPr lang="zh-CN" altLang="en-US"/>
              <a:t>无管缸吸或开口虹吸 湍流减阻 </a:t>
            </a:r>
            <a:endParaRPr lang="en-US" altLang="zh-CN"/>
          </a:p>
          <a:p>
            <a:r>
              <a:rPr lang="zh-CN" altLang="en-US"/>
              <a:t>苯 </a:t>
            </a:r>
            <a:r>
              <a:rPr lang="en-US" altLang="zh-CN"/>
              <a:t>5.5</a:t>
            </a:r>
            <a:r>
              <a:rPr lang="zh-CN" altLang="en-US"/>
              <a:t>度凝固点</a:t>
            </a:r>
          </a:p>
          <a:p>
            <a:r>
              <a:rPr lang="en-US" altLang="zh-CN"/>
              <a:t> </a:t>
            </a:r>
            <a:endParaRPr lang="zh-CN" altLang="en-US"/>
          </a:p>
          <a:p>
            <a:endParaRPr lang="zh-CN" altLang="en-US"/>
          </a:p>
          <a:p>
            <a:endParaRPr lang="zh-CN" altLang="en-US"/>
          </a:p>
        </p:txBody>
      </p:sp>
      <p:sp>
        <p:nvSpPr>
          <p:cNvPr id="11268" name="灯片编号占位符 3">
            <a:extLst>
              <a:ext uri="{FF2B5EF4-FFF2-40B4-BE49-F238E27FC236}">
                <a16:creationId xmlns:a16="http://schemas.microsoft.com/office/drawing/2014/main" id="{CCB5CED6-DB2C-596E-C423-1F8453C6D9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28877E7-764B-4F68-9827-F43B672381AD}" type="slidenum">
              <a:rPr lang="en-US" altLang="zh-CN" smtClean="0"/>
              <a:pPr>
                <a:spcBef>
                  <a:spcPct val="0"/>
                </a:spcBef>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879854DA-B6E2-55D7-56B7-F9B3DCADC784}"/>
              </a:ext>
            </a:extLst>
          </p:cNvPr>
          <p:cNvSpPr>
            <a:spLocks noGrp="1" noRot="1" noChangeAspect="1" noChangeArrowheads="1" noTextEdit="1"/>
          </p:cNvSpPr>
          <p:nvPr>
            <p:ph type="sldImg"/>
          </p:nvPr>
        </p:nvSpPr>
        <p:spPr>
          <a:ln/>
        </p:spPr>
      </p:sp>
      <p:sp>
        <p:nvSpPr>
          <p:cNvPr id="13315" name="备注占位符 2">
            <a:extLst>
              <a:ext uri="{FF2B5EF4-FFF2-40B4-BE49-F238E27FC236}">
                <a16:creationId xmlns:a16="http://schemas.microsoft.com/office/drawing/2014/main" id="{51EF9878-26CE-3A4C-A77D-C9BDF87120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6" name="灯片编号占位符 3">
            <a:extLst>
              <a:ext uri="{FF2B5EF4-FFF2-40B4-BE49-F238E27FC236}">
                <a16:creationId xmlns:a16="http://schemas.microsoft.com/office/drawing/2014/main" id="{BBAEF195-31CA-9712-D306-A292106192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C0B48D-FA5A-432A-9B35-369FACE18907}" type="slidenum">
              <a:rPr lang="en-US" altLang="zh-CN" smtClean="0">
                <a:latin typeface="Times New Roman" panose="02020603050405020304" pitchFamily="18" charset="0"/>
              </a:rPr>
              <a:pPr/>
              <a:t>3</a:t>
            </a:fld>
            <a:endParaRPr lang="en-US" altLang="zh-CN">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7D8D0E1-3075-3528-6EE7-865D2375F2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B1A1868-A414-4F0A-A189-1DD5C60A3B1E}" type="slidenum">
              <a:rPr lang="en-US" altLang="zh-CN" smtClean="0"/>
              <a:pPr>
                <a:spcBef>
                  <a:spcPct val="0"/>
                </a:spcBef>
              </a:pPr>
              <a:t>6</a:t>
            </a:fld>
            <a:endParaRPr lang="en-US" altLang="zh-CN"/>
          </a:p>
        </p:txBody>
      </p:sp>
      <p:sp>
        <p:nvSpPr>
          <p:cNvPr id="17411" name="Rectangle 2">
            <a:extLst>
              <a:ext uri="{FF2B5EF4-FFF2-40B4-BE49-F238E27FC236}">
                <a16:creationId xmlns:a16="http://schemas.microsoft.com/office/drawing/2014/main" id="{130246DC-7154-020A-9167-EB1CDDF82AEC}"/>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F206824A-7FD1-F938-1BE2-4BE69EC046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B58C5D7F-B14C-B801-9653-0A7C286A9B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C545171-AAA1-43FC-84FC-E1B2A944833C}" type="slidenum">
              <a:rPr lang="en-US" altLang="zh-CN" smtClean="0"/>
              <a:pPr>
                <a:spcBef>
                  <a:spcPct val="0"/>
                </a:spcBef>
              </a:pPr>
              <a:t>8</a:t>
            </a:fld>
            <a:endParaRPr lang="en-US" altLang="zh-CN"/>
          </a:p>
        </p:txBody>
      </p:sp>
      <p:sp>
        <p:nvSpPr>
          <p:cNvPr id="20483" name="Rectangle 2">
            <a:extLst>
              <a:ext uri="{FF2B5EF4-FFF2-40B4-BE49-F238E27FC236}">
                <a16:creationId xmlns:a16="http://schemas.microsoft.com/office/drawing/2014/main" id="{68705D7A-996C-6554-F6A2-8871AF8E8D60}"/>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D1C0EF61-9371-81D8-7FD0-6C54ABEFB0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1103F703-F7E0-8D22-1604-1306025BEA2F}"/>
              </a:ext>
            </a:extLst>
          </p:cNvPr>
          <p:cNvSpPr>
            <a:spLocks noGrp="1" noRot="1" noChangeAspect="1" noChangeArrowheads="1" noTextEdit="1"/>
          </p:cNvSpPr>
          <p:nvPr>
            <p:ph type="sldImg"/>
          </p:nvPr>
        </p:nvSpPr>
        <p:spPr>
          <a:ln/>
        </p:spPr>
      </p:sp>
      <p:sp>
        <p:nvSpPr>
          <p:cNvPr id="22531" name="备注占位符 2">
            <a:extLst>
              <a:ext uri="{FF2B5EF4-FFF2-40B4-BE49-F238E27FC236}">
                <a16:creationId xmlns:a16="http://schemas.microsoft.com/office/drawing/2014/main" id="{DEA8450A-CDD6-5508-DF01-12B49E22FCC2}"/>
              </a:ext>
            </a:extLst>
          </p:cNvPr>
          <p:cNvSpPr>
            <a:spLocks noGrp="1"/>
          </p:cNvSpPr>
          <p:nvPr>
            <p:ph type="body" idx="1"/>
          </p:nvPr>
        </p:nvSpPr>
        <p:spPr>
          <a:ln/>
        </p:spPr>
        <p:txBody>
          <a:bodyPr/>
          <a:lstStyle/>
          <a:p>
            <a:pPr>
              <a:defRPr/>
            </a:pPr>
            <a:r>
              <a:rPr lang="zh-CN" altLang="en-US" dirty="0"/>
              <a:t>本体法、溶液法、乳液法、悬浮法</a:t>
            </a:r>
          </a:p>
          <a:p>
            <a:pPr>
              <a:defRPr/>
            </a:pPr>
            <a:r>
              <a:rPr lang="zh-CN" altLang="en-US" sz="1400" b="1" dirty="0">
                <a:solidFill>
                  <a:srgbClr val="FF0000"/>
                </a:solidFill>
                <a:highlight>
                  <a:srgbClr val="FFFF00"/>
                </a:highlight>
              </a:rPr>
              <a:t>对于间歇法而言，比较关键的参数有年产量，间歇操作的周期（需要考虑备料和出料时间），年操作时间。这些参数确定后，就可以通过年产量</a:t>
            </a:r>
            <a:r>
              <a:rPr lang="en-US" altLang="zh-CN" sz="1400" b="1" dirty="0">
                <a:solidFill>
                  <a:srgbClr val="FF0000"/>
                </a:solidFill>
                <a:highlight>
                  <a:srgbClr val="FFFF00"/>
                </a:highlight>
              </a:rPr>
              <a:t>/(</a:t>
            </a:r>
            <a:r>
              <a:rPr lang="zh-CN" altLang="en-US" sz="1400" b="1" dirty="0">
                <a:solidFill>
                  <a:srgbClr val="FF0000"/>
                </a:solidFill>
                <a:highlight>
                  <a:srgbClr val="FFFF00"/>
                </a:highlight>
              </a:rPr>
              <a:t>年操作时间</a:t>
            </a:r>
            <a:r>
              <a:rPr lang="en-US" altLang="zh-CN" sz="1400" b="1" dirty="0">
                <a:solidFill>
                  <a:srgbClr val="FF0000"/>
                </a:solidFill>
                <a:highlight>
                  <a:srgbClr val="FFFF00"/>
                </a:highlight>
              </a:rPr>
              <a:t>/</a:t>
            </a:r>
            <a:r>
              <a:rPr lang="zh-CN" altLang="en-US" sz="1400" b="1" dirty="0">
                <a:solidFill>
                  <a:srgbClr val="FF0000"/>
                </a:solidFill>
                <a:highlight>
                  <a:srgbClr val="FFFF00"/>
                </a:highlight>
              </a:rPr>
              <a:t>间歇操作周期）算出每批物料的处理量。根据物料的密度和反应器的装料系数，算出反应器的大小。</a:t>
            </a:r>
          </a:p>
        </p:txBody>
      </p:sp>
      <p:sp>
        <p:nvSpPr>
          <p:cNvPr id="27652" name="灯片编号占位符 3">
            <a:extLst>
              <a:ext uri="{FF2B5EF4-FFF2-40B4-BE49-F238E27FC236}">
                <a16:creationId xmlns:a16="http://schemas.microsoft.com/office/drawing/2014/main" id="{EA8F227B-44C1-460E-A1E9-B919D1DD77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B902EBC-9390-4DE6-8024-988B9E60C246}" type="slidenum">
              <a:rPr lang="en-US" altLang="zh-CN" smtClean="0"/>
              <a:pPr>
                <a:spcBef>
                  <a:spcPct val="0"/>
                </a:spcBef>
              </a:pPr>
              <a:t>14</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7C0F5528-777B-1B16-DC11-256470210720}"/>
              </a:ext>
            </a:extLst>
          </p:cNvPr>
          <p:cNvSpPr>
            <a:spLocks noGrp="1" noRot="1" noChangeAspect="1" noChangeArrowheads="1" noTextEdit="1"/>
          </p:cNvSpPr>
          <p:nvPr>
            <p:ph type="sldImg"/>
          </p:nvPr>
        </p:nvSpPr>
        <p:spPr>
          <a:ln/>
        </p:spPr>
      </p:sp>
      <p:sp>
        <p:nvSpPr>
          <p:cNvPr id="31747" name="备注占位符 2">
            <a:extLst>
              <a:ext uri="{FF2B5EF4-FFF2-40B4-BE49-F238E27FC236}">
                <a16:creationId xmlns:a16="http://schemas.microsoft.com/office/drawing/2014/main" id="{144A9D3A-9BB8-FD24-2035-1A4CFAB71F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48" name="灯片编号占位符 3">
            <a:extLst>
              <a:ext uri="{FF2B5EF4-FFF2-40B4-BE49-F238E27FC236}">
                <a16:creationId xmlns:a16="http://schemas.microsoft.com/office/drawing/2014/main" id="{9C9488A2-FA8E-8467-04C0-A9AEB599F3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F91C29-D4E7-475F-ABDD-38E1E7A9F5F3}" type="slidenum">
              <a:rPr lang="en-US" altLang="zh-CN" smtClean="0">
                <a:latin typeface="Times New Roman" panose="02020603050405020304" pitchFamily="18" charset="0"/>
              </a:rPr>
              <a:pPr/>
              <a:t>17</a:t>
            </a:fld>
            <a:endParaRPr lang="en-US"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FD6B75DF-CE27-2BA1-188F-0042B663F8D1}"/>
              </a:ext>
            </a:extLst>
          </p:cNvPr>
          <p:cNvSpPr>
            <a:spLocks noGrp="1" noRot="1" noChangeAspect="1" noChangeArrowheads="1" noTextEdit="1"/>
          </p:cNvSpPr>
          <p:nvPr>
            <p:ph type="sldImg"/>
          </p:nvPr>
        </p:nvSpPr>
        <p:spPr>
          <a:ln/>
        </p:spPr>
      </p:sp>
      <p:sp>
        <p:nvSpPr>
          <p:cNvPr id="33795" name="备注占位符 2">
            <a:extLst>
              <a:ext uri="{FF2B5EF4-FFF2-40B4-BE49-F238E27FC236}">
                <a16:creationId xmlns:a16="http://schemas.microsoft.com/office/drawing/2014/main" id="{6DC53376-84DB-B4F4-013D-382A2F3E1D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DEC</a:t>
            </a:r>
            <a:r>
              <a:rPr lang="zh-CN" altLang="en-US"/>
              <a:t>的衡算，实际上是针对次氯化进行计算。</a:t>
            </a:r>
          </a:p>
        </p:txBody>
      </p:sp>
      <p:sp>
        <p:nvSpPr>
          <p:cNvPr id="33796" name="灯片编号占位符 3">
            <a:extLst>
              <a:ext uri="{FF2B5EF4-FFF2-40B4-BE49-F238E27FC236}">
                <a16:creationId xmlns:a16="http://schemas.microsoft.com/office/drawing/2014/main" id="{3930D178-EEB1-D594-B380-56CC5A7EA7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A256A0-5D45-4A8B-99B5-78DD566E8B67}" type="slidenum">
              <a:rPr lang="en-US" altLang="zh-CN" smtClean="0">
                <a:latin typeface="Times New Roman" panose="02020603050405020304" pitchFamily="18" charset="0"/>
              </a:rPr>
              <a:pPr/>
              <a:t>18</a:t>
            </a:fld>
            <a:endParaRPr lang="en-US" altLang="zh-CN">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8A24AF41-B468-3FB0-B4D5-F955A96D3650}"/>
              </a:ext>
            </a:extLst>
          </p:cNvPr>
          <p:cNvSpPr>
            <a:spLocks noGrp="1" noRot="1" noChangeAspect="1" noChangeArrowheads="1" noTextEdit="1"/>
          </p:cNvSpPr>
          <p:nvPr>
            <p:ph type="sldImg"/>
          </p:nvPr>
        </p:nvSpPr>
        <p:spPr>
          <a:ln/>
        </p:spPr>
      </p:sp>
      <p:sp>
        <p:nvSpPr>
          <p:cNvPr id="35843" name="备注占位符 2">
            <a:extLst>
              <a:ext uri="{FF2B5EF4-FFF2-40B4-BE49-F238E27FC236}">
                <a16:creationId xmlns:a16="http://schemas.microsoft.com/office/drawing/2014/main" id="{3D56FF4B-EBF3-1DDA-24F6-59606FD691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44" name="灯片编号占位符 3">
            <a:extLst>
              <a:ext uri="{FF2B5EF4-FFF2-40B4-BE49-F238E27FC236}">
                <a16:creationId xmlns:a16="http://schemas.microsoft.com/office/drawing/2014/main" id="{7ADC2143-6FA4-540D-0E0C-5B90A86A8B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CE8022-65FE-478A-8FB1-2C93DC6B34DD}" type="slidenum">
              <a:rPr lang="en-US" altLang="zh-CN" smtClean="0">
                <a:latin typeface="Times New Roman" panose="02020603050405020304" pitchFamily="18" charset="0"/>
              </a:rPr>
              <a:pPr/>
              <a:t>20</a:t>
            </a:fld>
            <a:endParaRPr lang="en-US"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283075" y="333375"/>
            <a:ext cx="43926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defRPr/>
            </a:pPr>
            <a:r>
              <a:rPr lang="zh-CN" altLang="en-US" sz="1600" dirty="0">
                <a:solidFill>
                  <a:schemeClr val="bg2"/>
                </a:solidFill>
                <a:latin typeface="微软雅黑" panose="020B0503020204020204" pitchFamily="34" charset="-122"/>
                <a:ea typeface="微软雅黑" panose="020B0503020204020204" pitchFamily="34" charset="-122"/>
              </a:rPr>
              <a:t>华东理工大学</a:t>
            </a:r>
          </a:p>
          <a:p>
            <a:pPr algn="r" eaLnBrk="1" hangingPunct="1">
              <a:spcBef>
                <a:spcPct val="50000"/>
              </a:spcBef>
              <a:defRPr/>
            </a:pPr>
            <a:r>
              <a:rPr lang="en-US" altLang="zh-CN" sz="1000" dirty="0">
                <a:solidFill>
                  <a:schemeClr val="bg2"/>
                </a:solidFill>
                <a:latin typeface="微软雅黑" panose="020B0503020204020204" pitchFamily="34" charset="-122"/>
                <a:ea typeface="微软雅黑" panose="020B0503020204020204" pitchFamily="34" charset="-122"/>
              </a:rPr>
              <a:t>East China University of Science And Technology</a:t>
            </a:r>
          </a:p>
        </p:txBody>
      </p:sp>
      <p:sp>
        <p:nvSpPr>
          <p:cNvPr id="5122" name="Rectangle 2"/>
          <p:cNvSpPr>
            <a:spLocks noGrp="1" noChangeArrowheads="1"/>
          </p:cNvSpPr>
          <p:nvPr>
            <p:ph type="ctrTitle"/>
          </p:nvPr>
        </p:nvSpPr>
        <p:spPr>
          <a:xfrm>
            <a:off x="1908175" y="1916113"/>
            <a:ext cx="6840538" cy="1684337"/>
          </a:xfrm>
        </p:spPr>
        <p:txBody>
          <a:bodyPr/>
          <a:lstStyle>
            <a:lvl1pPr>
              <a:defRPr>
                <a:solidFill>
                  <a:srgbClr val="CC0000"/>
                </a:solidFill>
                <a:ea typeface="微软雅黑" panose="020B0503020204020204" pitchFamily="34" charset="-122"/>
              </a:defRPr>
            </a:lvl1pPr>
          </a:lstStyle>
          <a:p>
            <a:r>
              <a:rPr lang="en-US" altLang="zh-CN" dirty="0"/>
              <a:t>Click to edit Master title style</a:t>
            </a:r>
            <a:endParaRPr lang="zh-CN" altLang="en-US" dirty="0"/>
          </a:p>
        </p:txBody>
      </p:sp>
      <p:sp>
        <p:nvSpPr>
          <p:cNvPr id="5123" name="Rectangle 3"/>
          <p:cNvSpPr>
            <a:spLocks noGrp="1" noChangeArrowheads="1"/>
          </p:cNvSpPr>
          <p:nvPr>
            <p:ph type="subTitle" idx="1"/>
          </p:nvPr>
        </p:nvSpPr>
        <p:spPr>
          <a:xfrm>
            <a:off x="2916238" y="4652963"/>
            <a:ext cx="5616575" cy="647700"/>
          </a:xfrm>
        </p:spPr>
        <p:txBody>
          <a:bodyPr/>
          <a:lstStyle>
            <a:lvl1pPr marL="0" indent="0" algn="ctr">
              <a:buFont typeface="Wingdings" pitchFamily="2" charset="2"/>
              <a:buNone/>
              <a:defRPr sz="2800">
                <a:ea typeface="微软雅黑" panose="020B0503020204020204" pitchFamily="34" charset="-122"/>
              </a:defRPr>
            </a:lvl1pPr>
          </a:lstStyle>
          <a:p>
            <a:r>
              <a:rPr lang="en-US" altLang="zh-CN" dirty="0"/>
              <a:t>Click to edit Master subtitle style</a:t>
            </a:r>
            <a:endParaRPr lang="zh-CN" altLang="en-US" dirty="0"/>
          </a:p>
        </p:txBody>
      </p:sp>
    </p:spTree>
    <p:extLst>
      <p:ext uri="{BB962C8B-B14F-4D97-AF65-F5344CB8AC3E}">
        <p14:creationId xmlns:p14="http://schemas.microsoft.com/office/powerpoint/2010/main" val="331217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96667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3888" y="274638"/>
            <a:ext cx="1712912" cy="6034087"/>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1835150" y="274638"/>
            <a:ext cx="4986338" cy="603408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26757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7092280" y="98891"/>
            <a:ext cx="1296144"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顾雄毅；李瑞江</a:t>
            </a:r>
            <a:endParaRPr lang="en-US" altLang="zh-CN"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袁佩青；沈荣春</a:t>
            </a:r>
            <a:endParaRPr lang="en-US" altLang="zh-CN"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杨座国；张文里</a:t>
            </a:r>
          </a:p>
        </p:txBody>
      </p:sp>
      <p:cxnSp>
        <p:nvCxnSpPr>
          <p:cNvPr id="4" name="直接连接符 3">
            <a:extLst>
              <a:ext uri="{FF2B5EF4-FFF2-40B4-BE49-F238E27FC236}">
                <a16:creationId xmlns:a16="http://schemas.microsoft.com/office/drawing/2014/main" id="{1BA6F8B4-299C-43FF-93C5-50AD2A5C2F77}"/>
              </a:ext>
            </a:extLst>
          </p:cNvPr>
          <p:cNvCxnSpPr/>
          <p:nvPr userDrawn="1"/>
        </p:nvCxnSpPr>
        <p:spPr>
          <a:xfrm>
            <a:off x="0" y="908720"/>
            <a:ext cx="9144000" cy="0"/>
          </a:xfrm>
          <a:prstGeom prst="line">
            <a:avLst/>
          </a:prstGeom>
          <a:ln w="28575">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A573622A-A12F-4474-B539-6D29D7A3FB01}"/>
              </a:ext>
            </a:extLst>
          </p:cNvPr>
          <p:cNvCxnSpPr/>
          <p:nvPr userDrawn="1"/>
        </p:nvCxnSpPr>
        <p:spPr>
          <a:xfrm>
            <a:off x="0" y="980728"/>
            <a:ext cx="9144000" cy="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pic>
        <p:nvPicPr>
          <p:cNvPr id="6" name="图片 1">
            <a:extLst>
              <a:ext uri="{FF2B5EF4-FFF2-40B4-BE49-F238E27FC236}">
                <a16:creationId xmlns:a16="http://schemas.microsoft.com/office/drawing/2014/main" id="{A7816C19-99C0-4272-ABD0-9ADD2A3CD4E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7963" y="21269"/>
            <a:ext cx="864096" cy="86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3888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extLst>
      <p:ext uri="{BB962C8B-B14F-4D97-AF65-F5344CB8AC3E}">
        <p14:creationId xmlns:p14="http://schemas.microsoft.com/office/powerpoint/2010/main" val="323680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835150" y="1600200"/>
            <a:ext cx="3349625" cy="4708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337175" y="1600200"/>
            <a:ext cx="3349625" cy="4708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15282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648023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38724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783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4017717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77354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35150" y="274638"/>
            <a:ext cx="68516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1835150" y="1600200"/>
            <a:ext cx="68516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751945836"/>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A20646F-D6FA-6D5F-C44F-679AE3A4C874}"/>
              </a:ext>
            </a:extLst>
          </p:cNvPr>
          <p:cNvSpPr>
            <a:spLocks noGrp="1" noChangeArrowheads="1"/>
          </p:cNvSpPr>
          <p:nvPr>
            <p:ph type="ctrTitle" idx="4294967295"/>
          </p:nvPr>
        </p:nvSpPr>
        <p:spPr>
          <a:xfrm>
            <a:off x="0" y="116632"/>
            <a:ext cx="9144000" cy="673208"/>
          </a:xfrm>
        </p:spPr>
        <p:txBody>
          <a:bodyPr/>
          <a:lstStyle/>
          <a:p>
            <a:pPr algn="l" eaLnBrk="1" hangingPunct="1"/>
            <a:r>
              <a:rPr lang="zh-CN" altLang="en-US" sz="3600" dirty="0">
                <a:solidFill>
                  <a:srgbClr val="0000FF"/>
                </a:solidFill>
                <a:sym typeface="微软雅黑" panose="020B0503020204020204" pitchFamily="34" charset="-122"/>
              </a:rPr>
              <a:t>第</a:t>
            </a:r>
            <a:r>
              <a:rPr lang="en-US" altLang="zh-CN" sz="3600" dirty="0">
                <a:solidFill>
                  <a:srgbClr val="0000FF"/>
                </a:solidFill>
                <a:sym typeface="微软雅黑" panose="020B0503020204020204" pitchFamily="34" charset="-122"/>
              </a:rPr>
              <a:t>4</a:t>
            </a:r>
            <a:r>
              <a:rPr lang="zh-CN" altLang="en-US" sz="3600" dirty="0">
                <a:solidFill>
                  <a:srgbClr val="0000FF"/>
                </a:solidFill>
                <a:sym typeface="微软雅黑" panose="020B0503020204020204" pitchFamily="34" charset="-122"/>
              </a:rPr>
              <a:t>章  化工工艺计算</a:t>
            </a:r>
            <a:endParaRPr lang="zh-CN" altLang="en-US" dirty="0">
              <a:solidFill>
                <a:srgbClr val="0000FF"/>
              </a:solidFill>
              <a:sym typeface="微软雅黑" panose="020B0503020204020204" pitchFamily="34" charset="-122"/>
            </a:endParaRPr>
          </a:p>
        </p:txBody>
      </p:sp>
      <p:sp>
        <p:nvSpPr>
          <p:cNvPr id="8195" name="Rectangle 3">
            <a:extLst>
              <a:ext uri="{FF2B5EF4-FFF2-40B4-BE49-F238E27FC236}">
                <a16:creationId xmlns:a16="http://schemas.microsoft.com/office/drawing/2014/main" id="{D1D88D71-E0F2-0C5C-502C-EDB0C1762CD8}"/>
              </a:ext>
            </a:extLst>
          </p:cNvPr>
          <p:cNvSpPr>
            <a:spLocks noGrp="1" noChangeArrowheads="1"/>
          </p:cNvSpPr>
          <p:nvPr>
            <p:ph type="subTitle" idx="4294967295"/>
          </p:nvPr>
        </p:nvSpPr>
        <p:spPr>
          <a:xfrm>
            <a:off x="1619672" y="1916832"/>
            <a:ext cx="5652517" cy="3456384"/>
          </a:xfrm>
        </p:spPr>
        <p:txBody>
          <a:bodyPr/>
          <a:lstStyle/>
          <a:p>
            <a:pPr marL="0" indent="0" algn="just" eaLnBrk="1" hangingPunct="1">
              <a:lnSpc>
                <a:spcPct val="125000"/>
              </a:lnSpc>
              <a:spcBef>
                <a:spcPts val="0"/>
              </a:spcBef>
              <a:buNone/>
            </a:pPr>
            <a:r>
              <a:rPr lang="en-US" altLang="zh-CN" dirty="0">
                <a:solidFill>
                  <a:schemeClr val="tx1"/>
                </a:solidFill>
                <a:sym typeface="微软雅黑" panose="020B0503020204020204" pitchFamily="34" charset="-122"/>
              </a:rPr>
              <a:t>4.1  </a:t>
            </a:r>
            <a:r>
              <a:rPr lang="zh-CN" altLang="en-US" dirty="0">
                <a:solidFill>
                  <a:schemeClr val="tx1"/>
                </a:solidFill>
                <a:sym typeface="微软雅黑" panose="020B0503020204020204" pitchFamily="34" charset="-122"/>
              </a:rPr>
              <a:t>设计计算前的准备工作</a:t>
            </a:r>
          </a:p>
          <a:p>
            <a:pPr marL="0" indent="0" algn="just" eaLnBrk="1" hangingPunct="1">
              <a:lnSpc>
                <a:spcPct val="125000"/>
              </a:lnSpc>
              <a:spcBef>
                <a:spcPts val="0"/>
              </a:spcBef>
              <a:buNone/>
            </a:pPr>
            <a:r>
              <a:rPr lang="en-US" altLang="zh-CN" dirty="0">
                <a:solidFill>
                  <a:schemeClr val="tx1"/>
                </a:solidFill>
                <a:sym typeface="微软雅黑" panose="020B0503020204020204" pitchFamily="34" charset="-122"/>
              </a:rPr>
              <a:t>4.2  </a:t>
            </a:r>
            <a:r>
              <a:rPr lang="zh-CN" altLang="en-US" dirty="0">
                <a:solidFill>
                  <a:schemeClr val="tx1"/>
                </a:solidFill>
                <a:sym typeface="微软雅黑" panose="020B0503020204020204" pitchFamily="34" charset="-122"/>
              </a:rPr>
              <a:t>物料衡算</a:t>
            </a:r>
          </a:p>
          <a:p>
            <a:pPr marL="0" indent="0" algn="just" eaLnBrk="1" hangingPunct="1">
              <a:lnSpc>
                <a:spcPct val="125000"/>
              </a:lnSpc>
              <a:spcBef>
                <a:spcPts val="0"/>
              </a:spcBef>
              <a:buNone/>
            </a:pPr>
            <a:r>
              <a:rPr lang="en-US" altLang="zh-CN" dirty="0">
                <a:solidFill>
                  <a:schemeClr val="tx1"/>
                </a:solidFill>
                <a:sym typeface="微软雅黑" panose="020B0503020204020204" pitchFamily="34" charset="-122"/>
              </a:rPr>
              <a:t>4.3  </a:t>
            </a:r>
            <a:r>
              <a:rPr lang="zh-CN" altLang="en-US" dirty="0">
                <a:solidFill>
                  <a:schemeClr val="tx1"/>
                </a:solidFill>
                <a:sym typeface="微软雅黑" panose="020B0503020204020204" pitchFamily="34" charset="-122"/>
              </a:rPr>
              <a:t>能量衡算 </a:t>
            </a:r>
            <a:endParaRPr lang="en-US" altLang="zh-CN" dirty="0">
              <a:solidFill>
                <a:schemeClr val="tx1"/>
              </a:solidFill>
              <a:sym typeface="微软雅黑" panose="020B0503020204020204" pitchFamily="34" charset="-122"/>
            </a:endParaRPr>
          </a:p>
          <a:p>
            <a:pPr marL="0" indent="0" algn="just" eaLnBrk="1" hangingPunct="1">
              <a:lnSpc>
                <a:spcPct val="125000"/>
              </a:lnSpc>
              <a:spcBef>
                <a:spcPts val="0"/>
              </a:spcBef>
              <a:buNone/>
            </a:pPr>
            <a:r>
              <a:rPr lang="en-US" altLang="zh-CN" dirty="0">
                <a:solidFill>
                  <a:schemeClr val="tx1"/>
                </a:solidFill>
                <a:sym typeface="微软雅黑" panose="020B0503020204020204" pitchFamily="34" charset="-122"/>
              </a:rPr>
              <a:t>4.4  </a:t>
            </a:r>
            <a:r>
              <a:rPr lang="zh-CN" altLang="en-US" dirty="0">
                <a:solidFill>
                  <a:schemeClr val="tx1"/>
                </a:solidFill>
                <a:sym typeface="微软雅黑" panose="020B0503020204020204" pitchFamily="34" charset="-122"/>
              </a:rPr>
              <a:t>化工流程模拟软件的应用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5">
            <a:extLst>
              <a:ext uri="{FF2B5EF4-FFF2-40B4-BE49-F238E27FC236}">
                <a16:creationId xmlns:a16="http://schemas.microsoft.com/office/drawing/2014/main" id="{5FEBDD82-5ECF-B4DB-F63A-A38E46973BE2}"/>
              </a:ext>
            </a:extLst>
          </p:cNvPr>
          <p:cNvSpPr>
            <a:spLocks noChangeArrowheads="1"/>
          </p:cNvSpPr>
          <p:nvPr/>
        </p:nvSpPr>
        <p:spPr bwMode="auto">
          <a:xfrm>
            <a:off x="0" y="980728"/>
            <a:ext cx="9144000" cy="1785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None/>
            </a:pPr>
            <a:r>
              <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物料衡算式：理论基础是质量守恒</a:t>
            </a:r>
            <a:endPar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Clr>
                <a:schemeClr val="tx1"/>
              </a:buClr>
              <a:buSzPct val="100000"/>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进料总量</a:t>
            </a:r>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出料总量</a:t>
            </a:r>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损耗量</a:t>
            </a:r>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积累量</a:t>
            </a: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Clr>
                <a:schemeClr val="tx1"/>
              </a:buClr>
              <a:buSzPct val="100000"/>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对于连续稳定过程：进料总量</a:t>
            </a:r>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出料总量</a:t>
            </a:r>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损耗量</a:t>
            </a:r>
            <a:endPar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a:extLst>
              <a:ext uri="{FF2B5EF4-FFF2-40B4-BE49-F238E27FC236}">
                <a16:creationId xmlns:a16="http://schemas.microsoft.com/office/drawing/2014/main" id="{14C36DC5-67AA-476D-B0CC-E0D5F2D7B192}"/>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3CC45559-9F18-C8E8-8978-3718396021F1}"/>
              </a:ext>
            </a:extLst>
          </p:cNvPr>
          <p:cNvSpPr>
            <a:spLocks noGrp="1" noChangeArrowheads="1"/>
          </p:cNvSpPr>
          <p:nvPr>
            <p:ph type="body" idx="4294967295"/>
          </p:nvPr>
        </p:nvSpPr>
        <p:spPr>
          <a:xfrm>
            <a:off x="0" y="980728"/>
            <a:ext cx="9036496" cy="4876800"/>
          </a:xfrm>
        </p:spPr>
        <p:txBody>
          <a:bodyPr/>
          <a:lstStyle/>
          <a:p>
            <a:pPr marL="0" indent="0" algn="just" eaLnBrk="1" hangingPunct="1">
              <a:lnSpc>
                <a:spcPct val="125000"/>
              </a:lnSpc>
              <a:spcBef>
                <a:spcPct val="0"/>
              </a:spcBef>
              <a:buNone/>
            </a:pPr>
            <a:r>
              <a:rPr lang="en-US" altLang="zh-CN" sz="2800" kern="1200" dirty="0">
                <a:solidFill>
                  <a:srgbClr val="C00000"/>
                </a:solidFill>
                <a:sym typeface="微软雅黑" panose="020B0503020204020204" pitchFamily="34" charset="-122"/>
              </a:rPr>
              <a:t>4. </a:t>
            </a:r>
            <a:r>
              <a:rPr lang="zh-CN" altLang="en-US" sz="2800" kern="1200" dirty="0">
                <a:solidFill>
                  <a:srgbClr val="C00000"/>
                </a:solidFill>
                <a:sym typeface="微软雅黑" panose="020B0503020204020204" pitchFamily="34" charset="-122"/>
              </a:rPr>
              <a:t>物料衡算的基本步骤</a:t>
            </a:r>
            <a:endParaRPr lang="en-US" altLang="zh-CN" sz="2800" kern="1200" dirty="0">
              <a:solidFill>
                <a:srgbClr val="C00000"/>
              </a:solidFill>
              <a:sym typeface="微软雅黑" panose="020B0503020204020204" pitchFamily="34" charset="-122"/>
            </a:endParaRPr>
          </a:p>
          <a:p>
            <a:pPr algn="just" eaLnBrk="1" hangingPunct="1">
              <a:lnSpc>
                <a:spcPct val="125000"/>
              </a:lnSpc>
              <a:buClr>
                <a:schemeClr val="tx1"/>
              </a:buClr>
              <a:buFont typeface="Wingdings" panose="05000000000000000000" pitchFamily="2" charset="2"/>
              <a:buChar char="p"/>
            </a:pPr>
            <a:r>
              <a:rPr lang="zh-CN" altLang="en-US" sz="2800" b="1" dirty="0">
                <a:solidFill>
                  <a:schemeClr val="tx1"/>
                </a:solidFill>
                <a:sym typeface="微软雅黑" panose="020B0503020204020204" pitchFamily="34" charset="-122"/>
              </a:rPr>
              <a:t>画出物料衡算示意图，注明物料衡算的有关数据；</a:t>
            </a:r>
            <a:endParaRPr lang="en-US" altLang="zh-CN" sz="2800" dirty="0">
              <a:solidFill>
                <a:schemeClr val="tx1"/>
              </a:solidFill>
              <a:sym typeface="微软雅黑" panose="020B0503020204020204" pitchFamily="34" charset="-122"/>
            </a:endParaRPr>
          </a:p>
          <a:p>
            <a:pPr algn="just" eaLnBrk="1" hangingPunct="1">
              <a:lnSpc>
                <a:spcPct val="125000"/>
              </a:lnSpc>
              <a:buClr>
                <a:schemeClr val="tx1"/>
              </a:buClr>
              <a:buFont typeface="Wingdings" panose="05000000000000000000" pitchFamily="2" charset="2"/>
              <a:buChar char="p"/>
            </a:pPr>
            <a:r>
              <a:rPr lang="zh-CN" altLang="en-US" sz="2800" b="1" dirty="0">
                <a:solidFill>
                  <a:schemeClr val="tx1"/>
                </a:solidFill>
                <a:sym typeface="微软雅黑" panose="020B0503020204020204" pitchFamily="34" charset="-122"/>
              </a:rPr>
              <a:t>列出反应方程式，识别反应类型；</a:t>
            </a:r>
            <a:endParaRPr lang="en-US" altLang="zh-CN" sz="2800" b="1" dirty="0">
              <a:solidFill>
                <a:schemeClr val="tx1"/>
              </a:solidFill>
              <a:sym typeface="微软雅黑" panose="020B0503020204020204" pitchFamily="34" charset="-122"/>
            </a:endParaRPr>
          </a:p>
          <a:p>
            <a:pPr algn="just" eaLnBrk="1" hangingPunct="1">
              <a:lnSpc>
                <a:spcPct val="125000"/>
              </a:lnSpc>
              <a:buClr>
                <a:schemeClr val="tx1"/>
              </a:buClr>
              <a:buFont typeface="Wingdings" panose="05000000000000000000" pitchFamily="2" charset="2"/>
              <a:buChar char="p"/>
            </a:pPr>
            <a:r>
              <a:rPr lang="zh-CN" altLang="en-US" sz="2800" b="1" dirty="0">
                <a:solidFill>
                  <a:schemeClr val="tx1"/>
                </a:solidFill>
                <a:sym typeface="微软雅黑" panose="020B0503020204020204" pitchFamily="34" charset="-122"/>
              </a:rPr>
              <a:t>确定计算基准，选定工艺参数及计算所必要的数据；</a:t>
            </a:r>
            <a:endParaRPr lang="en-US" altLang="zh-CN" sz="2800" dirty="0">
              <a:solidFill>
                <a:schemeClr val="tx1"/>
              </a:solidFill>
              <a:sym typeface="微软雅黑" panose="020B0503020204020204" pitchFamily="34" charset="-122"/>
            </a:endParaRPr>
          </a:p>
          <a:p>
            <a:pPr algn="just" eaLnBrk="1" hangingPunct="1">
              <a:lnSpc>
                <a:spcPct val="125000"/>
              </a:lnSpc>
              <a:buClr>
                <a:schemeClr val="tx1"/>
              </a:buClr>
              <a:buFont typeface="Wingdings" panose="05000000000000000000" pitchFamily="2" charset="2"/>
              <a:buChar char="p"/>
            </a:pPr>
            <a:r>
              <a:rPr lang="zh-CN" altLang="en-US" sz="2800" b="1" dirty="0">
                <a:solidFill>
                  <a:schemeClr val="tx1"/>
                </a:solidFill>
                <a:sym typeface="微软雅黑" panose="020B0503020204020204" pitchFamily="34" charset="-122"/>
              </a:rPr>
              <a:t>列出物料衡算式；</a:t>
            </a:r>
            <a:endParaRPr lang="en-US" altLang="zh-CN" sz="2800" dirty="0">
              <a:solidFill>
                <a:schemeClr val="tx1"/>
              </a:solidFill>
              <a:sym typeface="微软雅黑" panose="020B0503020204020204" pitchFamily="34" charset="-122"/>
            </a:endParaRPr>
          </a:p>
          <a:p>
            <a:pPr algn="just" eaLnBrk="1" hangingPunct="1">
              <a:lnSpc>
                <a:spcPct val="125000"/>
              </a:lnSpc>
              <a:buClr>
                <a:schemeClr val="tx1"/>
              </a:buClr>
              <a:buFont typeface="Wingdings" panose="05000000000000000000" pitchFamily="2" charset="2"/>
              <a:buChar char="p"/>
            </a:pPr>
            <a:r>
              <a:rPr lang="zh-CN" altLang="en-US" sz="2800" b="1" dirty="0">
                <a:solidFill>
                  <a:schemeClr val="tx1"/>
                </a:solidFill>
                <a:sym typeface="微软雅黑" panose="020B0503020204020204" pitchFamily="34" charset="-122"/>
              </a:rPr>
              <a:t>展开计算，将计算结果列出物料衡算表。 </a:t>
            </a:r>
          </a:p>
          <a:p>
            <a:pPr algn="just" eaLnBrk="1" hangingPunct="1">
              <a:buFont typeface="Wingdings" panose="05000000000000000000" pitchFamily="2" charset="2"/>
              <a:buNone/>
            </a:pPr>
            <a:r>
              <a:rPr lang="zh-CN" altLang="en-US" sz="2800" dirty="0">
                <a:solidFill>
                  <a:schemeClr val="tx1"/>
                </a:solidFill>
                <a:sym typeface="微软雅黑" panose="020B0503020204020204" pitchFamily="34" charset="-122"/>
              </a:rPr>
              <a:t> </a:t>
            </a:r>
          </a:p>
          <a:p>
            <a:pPr eaLnBrk="1" hangingPunct="1"/>
            <a:endParaRPr lang="en-US" altLang="zh-CN" sz="2600" dirty="0">
              <a:sym typeface="微软雅黑" panose="020B0503020204020204" pitchFamily="34" charset="-122"/>
            </a:endParaRPr>
          </a:p>
        </p:txBody>
      </p:sp>
      <p:sp>
        <p:nvSpPr>
          <p:cNvPr id="4" name="文本框 3">
            <a:extLst>
              <a:ext uri="{FF2B5EF4-FFF2-40B4-BE49-F238E27FC236}">
                <a16:creationId xmlns:a16="http://schemas.microsoft.com/office/drawing/2014/main" id="{0A98B7FF-81BA-4355-96E2-B4A2CF228F0F}"/>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1">
            <a:extLst>
              <a:ext uri="{FF2B5EF4-FFF2-40B4-BE49-F238E27FC236}">
                <a16:creationId xmlns:a16="http://schemas.microsoft.com/office/drawing/2014/main" id="{80534889-006C-07A7-819C-5368A15CD591}"/>
              </a:ext>
            </a:extLst>
          </p:cNvPr>
          <p:cNvSpPr txBox="1">
            <a:spLocks noChangeArrowheads="1"/>
          </p:cNvSpPr>
          <p:nvPr/>
        </p:nvSpPr>
        <p:spPr bwMode="auto">
          <a:xfrm>
            <a:off x="0" y="980728"/>
            <a:ext cx="914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0"/>
              </a:spcBef>
              <a:buClrTx/>
              <a:buSzTx/>
              <a:buFont typeface="Wingdings" panose="05000000000000000000" pitchFamily="2" charset="2"/>
              <a:buChar char="p"/>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基本概念</a:t>
            </a:r>
            <a:endPar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spcBef>
                <a:spcPct val="0"/>
              </a:spcBef>
              <a:buClrTx/>
              <a:buSzTx/>
              <a:buNone/>
            </a:pPr>
            <a:r>
              <a:rPr lang="en-US" altLang="zh-CN" sz="2800" b="1" dirty="0" err="1">
                <a:latin typeface="微软雅黑" panose="020B0503020204020204" pitchFamily="34" charset="-122"/>
                <a:ea typeface="微软雅黑" panose="020B0503020204020204" pitchFamily="34" charset="-122"/>
                <a:sym typeface="微软雅黑" panose="020B0503020204020204" pitchFamily="34" charset="-122"/>
              </a:rPr>
              <a:t>aA+bB</a:t>
            </a:r>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 → </a:t>
            </a:r>
            <a:r>
              <a:rPr lang="en-US" altLang="zh-CN" sz="2800" b="1" dirty="0" err="1">
                <a:latin typeface="微软雅黑" panose="020B0503020204020204" pitchFamily="34" charset="-122"/>
                <a:ea typeface="微软雅黑" panose="020B0503020204020204" pitchFamily="34" charset="-122"/>
                <a:sym typeface="微软雅黑" panose="020B0503020204020204" pitchFamily="34" charset="-122"/>
              </a:rPr>
              <a:t>cC+dD</a:t>
            </a:r>
            <a:endPar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Text Box 2">
                <a:extLst>
                  <a:ext uri="{FF2B5EF4-FFF2-40B4-BE49-F238E27FC236}">
                    <a16:creationId xmlns:a16="http://schemas.microsoft.com/office/drawing/2014/main" id="{405172EB-744D-84FA-618A-F6D91E138E49}"/>
                  </a:ext>
                </a:extLst>
              </p:cNvPr>
              <p:cNvSpPr txBox="1">
                <a:spLocks noChangeArrowheads="1"/>
              </p:cNvSpPr>
              <p:nvPr/>
            </p:nvSpPr>
            <p:spPr bwMode="auto">
              <a:xfrm>
                <a:off x="0" y="1973725"/>
                <a:ext cx="9036496" cy="2713756"/>
              </a:xfrm>
              <a:prstGeom prst="rect">
                <a:avLst/>
              </a:prstGeom>
              <a:noFill/>
              <a:ln>
                <a:noFill/>
              </a:ln>
              <a:extLst>
                <a:ext uri="{909E8E84-426E-40DD-AFC4-6F175D3DCCD1}">
                  <a14:hiddenFill>
                    <a:solidFill>
                      <a:srgbClr val="FFFFFF"/>
                    </a:solidFill>
                  </a14:hiddenFill>
                </a:ext>
                <a:ext uri="{91240B29-F687-4F45-9708-019B960494DF}">
                  <a14:hiddenLine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spcBef>
                    <a:spcPct val="0"/>
                  </a:spcBef>
                  <a:buClr>
                    <a:schemeClr val="tx1"/>
                  </a:buClr>
                  <a:buSzTx/>
                  <a:buFont typeface="Wingdings" panose="05000000000000000000" pitchFamily="2" charset="2"/>
                  <a:buChar char="p"/>
                </a:pPr>
                <a14:m>
                  <m:oMath xmlns:m="http://schemas.openxmlformats.org/officeDocument/2006/math">
                    <m:r>
                      <a:rPr kumimoji="1" lang="zh-CN" altLang="en-US" sz="2800" b="0" i="0" smtClean="0">
                        <a:latin typeface="Cambria Math" panose="02040503050406030204" pitchFamily="18" charset="0"/>
                        <a:ea typeface="微软雅黑" panose="020B0503020204020204" pitchFamily="34" charset="-122"/>
                        <a:sym typeface="微软雅黑" panose="020B0503020204020204" pitchFamily="34" charset="-122"/>
                      </a:rPr>
                      <m:t>转化率</m:t>
                    </m:r>
                    <m:r>
                      <a:rPr kumimoji="1" lang="zh-CN" altLang="en-US" sz="2800" i="1">
                        <a:latin typeface="Cambria Math" panose="02040503050406030204" pitchFamily="18" charset="0"/>
                        <a:ea typeface="微软雅黑" panose="020B0503020204020204" pitchFamily="34" charset="-122"/>
                        <a:sym typeface="微软雅黑" panose="020B0503020204020204" pitchFamily="34" charset="-122"/>
                      </a:rPr>
                      <m:t>（</m:t>
                    </m:r>
                    <m:sSub>
                      <m:sSubPr>
                        <m:ctrlPr>
                          <a:rPr kumimoji="1" lang="en-US" altLang="zh-CN" sz="2800" b="1" i="1">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800" b="1" i="1">
                            <a:latin typeface="Cambria Math" panose="02040503050406030204" pitchFamily="18" charset="0"/>
                            <a:ea typeface="微软雅黑" panose="020B0503020204020204" pitchFamily="34" charset="-122"/>
                            <a:sym typeface="微软雅黑" panose="020B0503020204020204" pitchFamily="34" charset="-122"/>
                          </a:rPr>
                          <m:t>𝒙</m:t>
                        </m:r>
                      </m:e>
                      <m:sub>
                        <m:r>
                          <a:rPr kumimoji="1" lang="en-US" altLang="zh-CN" sz="2800" b="1" i="1">
                            <a:latin typeface="Cambria Math" panose="02040503050406030204" pitchFamily="18" charset="0"/>
                            <a:ea typeface="微软雅黑" panose="020B0503020204020204" pitchFamily="34" charset="-122"/>
                            <a:sym typeface="微软雅黑" panose="020B0503020204020204" pitchFamily="34" charset="-122"/>
                          </a:rPr>
                          <m:t>𝑨</m:t>
                        </m:r>
                      </m:sub>
                    </m:sSub>
                    <m:r>
                      <a:rPr kumimoji="1" lang="zh-CN" altLang="en-US" sz="2800" i="1">
                        <a:latin typeface="Cambria Math" panose="02040503050406030204" pitchFamily="18" charset="0"/>
                        <a:ea typeface="微软雅黑" panose="020B0503020204020204" pitchFamily="34" charset="-122"/>
                        <a:sym typeface="微软雅黑" panose="020B0503020204020204" pitchFamily="34" charset="-122"/>
                      </a:rPr>
                      <m:t>）</m:t>
                    </m:r>
                    <m:r>
                      <a:rPr kumimoji="1" lang="en-US" altLang="zh-CN" sz="2800" b="0" i="0" smtClean="0">
                        <a:latin typeface="Cambria Math" panose="02040503050406030204" pitchFamily="18" charset="0"/>
                        <a:ea typeface="Cambria Math" panose="02040503050406030204" pitchFamily="18" charset="0"/>
                        <a:sym typeface="微软雅黑" panose="020B0503020204020204" pitchFamily="34" charset="-122"/>
                      </a:rPr>
                      <m:t>=</m:t>
                    </m:r>
                    <m:f>
                      <m:fPr>
                        <m:ctrlPr>
                          <a:rPr kumimoji="1" lang="en-US" altLang="zh-CN" sz="2800" i="1" smtClean="0">
                            <a:latin typeface="Cambria Math" panose="02040503050406030204" pitchFamily="18" charset="0"/>
                            <a:ea typeface="+mj-ea"/>
                            <a:sym typeface="微软雅黑" panose="020B0503020204020204" pitchFamily="34" charset="-122"/>
                          </a:rPr>
                        </m:ctrlPr>
                      </m:fPr>
                      <m:num>
                        <m:r>
                          <a:rPr kumimoji="1" lang="zh-CN" altLang="en-US" sz="2800" b="0" i="0">
                            <a:latin typeface="Cambria Math" panose="02040503050406030204" pitchFamily="18" charset="0"/>
                            <a:ea typeface="+mj-ea"/>
                            <a:sym typeface="微软雅黑" panose="020B0503020204020204" pitchFamily="34" charset="-122"/>
                          </a:rPr>
                          <m:t>原料的</m:t>
                        </m:r>
                        <m:r>
                          <a:rPr kumimoji="1" lang="zh-CN" altLang="en-US" sz="2800" b="0" i="0" smtClean="0">
                            <a:latin typeface="Cambria Math" panose="02040503050406030204" pitchFamily="18" charset="0"/>
                            <a:ea typeface="+mj-ea"/>
                            <a:sym typeface="微软雅黑" panose="020B0503020204020204" pitchFamily="34" charset="-122"/>
                          </a:rPr>
                          <m:t>反应量</m:t>
                        </m:r>
                      </m:num>
                      <m:den>
                        <m:r>
                          <a:rPr kumimoji="1" lang="zh-CN" altLang="en-US" sz="2800" b="0" i="0">
                            <a:latin typeface="Cambria Math" panose="02040503050406030204" pitchFamily="18" charset="0"/>
                            <a:ea typeface="+mj-ea"/>
                            <a:sym typeface="微软雅黑" panose="020B0503020204020204" pitchFamily="34" charset="-122"/>
                          </a:rPr>
                          <m:t>原料的</m:t>
                        </m:r>
                        <m:r>
                          <a:rPr kumimoji="1" lang="zh-CN" altLang="en-US" sz="2800" b="0" i="0" smtClean="0">
                            <a:latin typeface="Cambria Math" panose="02040503050406030204" pitchFamily="18" charset="0"/>
                            <a:ea typeface="+mj-ea"/>
                            <a:sym typeface="微软雅黑" panose="020B0503020204020204" pitchFamily="34" charset="-122"/>
                          </a:rPr>
                          <m:t>进料量</m:t>
                        </m:r>
                      </m:den>
                    </m:f>
                    <m:r>
                      <a:rPr kumimoji="1" lang="en-US" altLang="zh-CN" sz="2800">
                        <a:latin typeface="Cambria Math" panose="02040503050406030204" pitchFamily="18" charset="0"/>
                        <a:sym typeface="微软雅黑" panose="020B0503020204020204" pitchFamily="34" charset="-122"/>
                      </a:rPr>
                      <m:t>×</m:t>
                    </m:r>
                    <m:r>
                      <a:rPr kumimoji="1" lang="en-US" altLang="zh-CN" sz="2800">
                        <a:latin typeface="Cambria Math" panose="02040503050406030204" pitchFamily="18" charset="0"/>
                        <a:sym typeface="微软雅黑" panose="020B0503020204020204" pitchFamily="34" charset="-122"/>
                      </a:rPr>
                      <m:t>𝟏𝟎𝟎</m:t>
                    </m:r>
                    <m:r>
                      <a:rPr kumimoji="1" lang="en-US" altLang="zh-CN" sz="2800">
                        <a:latin typeface="Cambria Math" panose="02040503050406030204" pitchFamily="18" charset="0"/>
                        <a:sym typeface="微软雅黑" panose="020B0503020204020204" pitchFamily="34" charset="-122"/>
                      </a:rPr>
                      <m:t>%</m:t>
                    </m:r>
                  </m:oMath>
                </a14:m>
                <a:endParaRPr kumimoji="1" lang="en-US" altLang="zh-CN" sz="2800"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ct val="0"/>
                  </a:spcBef>
                  <a:buClr>
                    <a:schemeClr val="tx1"/>
                  </a:buClr>
                  <a:buSzTx/>
                  <a:buNone/>
                </a:pPr>
                <a14:m>
                  <m:oMathPara xmlns:m="http://schemas.openxmlformats.org/officeDocument/2006/math">
                    <m:oMathParaPr>
                      <m:jc m:val="centerGroup"/>
                    </m:oMathParaPr>
                    <m:oMath xmlns:m="http://schemas.openxmlformats.org/officeDocument/2006/math">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m:t>
                      </m:r>
                      <m:f>
                        <m:f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fPr>
                        <m:num>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𝒏</m:t>
                              </m:r>
                            </m:e>
                            <m:sub>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𝑨</m:t>
                                  </m:r>
                                </m:e>
                                <m: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𝟎</m:t>
                                  </m:r>
                                </m:sub>
                              </m:sSub>
                            </m:sub>
                          </m:s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𝒏</m:t>
                              </m:r>
                            </m:e>
                            <m: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𝑨</m:t>
                              </m:r>
                            </m:sub>
                          </m:sSub>
                        </m:num>
                        <m:den>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𝒏</m:t>
                              </m:r>
                            </m:e>
                            <m:sub>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𝑨</m:t>
                                  </m:r>
                                </m:e>
                                <m: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𝟎</m:t>
                                  </m:r>
                                </m:sub>
                              </m:sSub>
                            </m:sub>
                          </m:sSub>
                        </m:den>
                      </m:f>
                      <m:r>
                        <a:rPr kumimoji="1" lang="en-US" altLang="zh-CN" sz="2800">
                          <a:latin typeface="Cambria Math" panose="02040503050406030204" pitchFamily="18" charset="0"/>
                          <a:sym typeface="微软雅黑" panose="020B0503020204020204" pitchFamily="34" charset="-122"/>
                        </a:rPr>
                        <m:t>×</m:t>
                      </m:r>
                      <m:r>
                        <a:rPr kumimoji="1" lang="en-US" altLang="zh-CN" sz="2800">
                          <a:latin typeface="Cambria Math" panose="02040503050406030204" pitchFamily="18" charset="0"/>
                          <a:sym typeface="微软雅黑" panose="020B0503020204020204" pitchFamily="34" charset="-122"/>
                        </a:rPr>
                        <m:t>𝟏𝟎𝟎</m:t>
                      </m:r>
                      <m:r>
                        <a:rPr kumimoji="1" lang="en-US" altLang="zh-CN" sz="2800">
                          <a:latin typeface="Cambria Math" panose="02040503050406030204" pitchFamily="18" charset="0"/>
                          <a:sym typeface="微软雅黑" panose="020B0503020204020204" pitchFamily="34" charset="-122"/>
                        </a:rPr>
                        <m:t>%</m:t>
                      </m:r>
                    </m:oMath>
                  </m:oMathPara>
                </a14:m>
                <a:endParaRPr kumimoji="1" lang="en-US" altLang="zh-CN" sz="2800"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ct val="0"/>
                  </a:spcBef>
                  <a:buClr>
                    <a:schemeClr val="tx1"/>
                  </a:buClr>
                  <a:buSzTx/>
                  <a:buFont typeface="Wingdings" panose="05000000000000000000" pitchFamily="2" charset="2"/>
                  <a:buChar char="p"/>
                </a:pP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xmlns="">
          <p:sp>
            <p:nvSpPr>
              <p:cNvPr id="4" name="Text Box 2">
                <a:extLst>
                  <a:ext uri="{FF2B5EF4-FFF2-40B4-BE49-F238E27FC236}">
                    <a16:creationId xmlns:a16="http://schemas.microsoft.com/office/drawing/2014/main" id="{405172EB-744D-84FA-618A-F6D91E138E49}"/>
                  </a:ext>
                </a:extLst>
              </p:cNvPr>
              <p:cNvSpPr txBox="1">
                <a:spLocks noRot="1" noChangeAspect="1" noMove="1" noResize="1" noEditPoints="1" noAdjustHandles="1" noChangeArrowheads="1" noChangeShapeType="1" noTextEdit="1"/>
              </p:cNvSpPr>
              <p:nvPr/>
            </p:nvSpPr>
            <p:spPr bwMode="auto">
              <a:xfrm>
                <a:off x="0" y="1973725"/>
                <a:ext cx="9036496" cy="2713756"/>
              </a:xfrm>
              <a:prstGeom prst="rect">
                <a:avLst/>
              </a:prstGeom>
              <a:blipFill>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 Box 5">
                <a:extLst>
                  <a:ext uri="{FF2B5EF4-FFF2-40B4-BE49-F238E27FC236}">
                    <a16:creationId xmlns:a16="http://schemas.microsoft.com/office/drawing/2014/main" id="{0D8CC481-8A71-713B-81DC-57C8CA077427}"/>
                  </a:ext>
                </a:extLst>
              </p:cNvPr>
              <p:cNvSpPr txBox="1">
                <a:spLocks noChangeArrowheads="1"/>
              </p:cNvSpPr>
              <p:nvPr/>
            </p:nvSpPr>
            <p:spPr bwMode="auto">
              <a:xfrm>
                <a:off x="-23560" y="4077072"/>
                <a:ext cx="9036496" cy="2688108"/>
              </a:xfrm>
              <a:prstGeom prst="rect">
                <a:avLst/>
              </a:prstGeom>
              <a:solidFill>
                <a:schemeClr val="bg1"/>
              </a:solidFill>
              <a:ln>
                <a:noFill/>
              </a:ln>
              <a:extLst>
                <a:ext uri="{91240B29-F687-4F45-9708-019B960494DF}">
                  <a14:hiddenLine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spcBef>
                    <a:spcPct val="0"/>
                  </a:spcBef>
                  <a:buClr>
                    <a:schemeClr val="tx1"/>
                  </a:buClr>
                  <a:buSzTx/>
                  <a:buFont typeface="Wingdings" panose="05000000000000000000" pitchFamily="2" charset="2"/>
                  <a:buChar char="p"/>
                </a:pPr>
                <a14:m>
                  <m:oMath xmlns:m="http://schemas.openxmlformats.org/officeDocument/2006/math">
                    <m:r>
                      <a:rPr kumimoji="1" lang="zh-CN" altLang="en-US" sz="2800">
                        <a:latin typeface="Cambria Math" panose="02040503050406030204" pitchFamily="18" charset="0"/>
                        <a:ea typeface="+mj-ea"/>
                        <a:sym typeface="微软雅黑" panose="020B0503020204020204" pitchFamily="34" charset="-122"/>
                      </a:rPr>
                      <m:t>选择性</m:t>
                    </m:r>
                    <m:d>
                      <m:dPr>
                        <m:begChr m:val="（"/>
                        <m:endChr m:val="）"/>
                        <m:ctrlPr>
                          <a:rPr kumimoji="1" lang="zh-CN" altLang="en-US" sz="2800" i="1">
                            <a:latin typeface="Cambria Math" panose="02040503050406030204" pitchFamily="18" charset="0"/>
                            <a:ea typeface="+mj-ea"/>
                            <a:sym typeface="微软雅黑" panose="020B0503020204020204" pitchFamily="34" charset="-122"/>
                          </a:rPr>
                        </m:ctrlPr>
                      </m:dPr>
                      <m:e>
                        <m:r>
                          <a:rPr kumimoji="1" lang="zh-CN" altLang="en-US" sz="2800">
                            <a:latin typeface="Cambria Math" panose="02040503050406030204" pitchFamily="18" charset="0"/>
                            <a:ea typeface="+mj-ea"/>
                            <a:sym typeface="微软雅黑" panose="020B0503020204020204" pitchFamily="34" charset="-122"/>
                          </a:rPr>
                          <m:t>𝜷</m:t>
                        </m:r>
                      </m:e>
                    </m:d>
                    <m:r>
                      <a:rPr kumimoji="1" lang="en-US" altLang="zh-CN" sz="2800">
                        <a:latin typeface="Cambria Math" panose="02040503050406030204" pitchFamily="18" charset="0"/>
                        <a:ea typeface="+mj-ea"/>
                        <a:sym typeface="微软雅黑" panose="020B0503020204020204" pitchFamily="34" charset="-122"/>
                      </a:rPr>
                      <m:t>=</m:t>
                    </m:r>
                    <m:f>
                      <m:fPr>
                        <m:ctrlPr>
                          <a:rPr kumimoji="1" lang="en-US" altLang="zh-CN" sz="2800" i="1">
                            <a:latin typeface="Cambria Math" panose="02040503050406030204" pitchFamily="18" charset="0"/>
                            <a:ea typeface="+mj-ea"/>
                            <a:sym typeface="微软雅黑" panose="020B0503020204020204" pitchFamily="34" charset="-122"/>
                          </a:rPr>
                        </m:ctrlPr>
                      </m:fPr>
                      <m:num>
                        <m:r>
                          <a:rPr kumimoji="1" lang="zh-CN" altLang="en-US" sz="2800">
                            <a:latin typeface="Cambria Math" panose="02040503050406030204" pitchFamily="18" charset="0"/>
                            <a:ea typeface="+mj-ea"/>
                            <a:sym typeface="微软雅黑" panose="020B0503020204020204" pitchFamily="34" charset="-122"/>
                          </a:rPr>
                          <m:t>生产目的产物消耗的反应物量</m:t>
                        </m:r>
                      </m:num>
                      <m:den>
                        <m:r>
                          <a:rPr kumimoji="1" lang="zh-CN" altLang="en-US" sz="2800">
                            <a:latin typeface="Cambria Math" panose="02040503050406030204" pitchFamily="18" charset="0"/>
                            <a:ea typeface="+mj-ea"/>
                            <a:sym typeface="微软雅黑" panose="020B0503020204020204" pitchFamily="34" charset="-122"/>
                          </a:rPr>
                          <m:t>原料的反应量</m:t>
                        </m:r>
                      </m:den>
                    </m:f>
                    <m:r>
                      <a:rPr kumimoji="1" lang="en-US" altLang="zh-CN" sz="2800">
                        <a:latin typeface="Cambria Math" panose="02040503050406030204" pitchFamily="18" charset="0"/>
                        <a:ea typeface="+mj-ea"/>
                        <a:sym typeface="微软雅黑" panose="020B0503020204020204" pitchFamily="34" charset="-122"/>
                      </a:rPr>
                      <m:t>×</m:t>
                    </m:r>
                    <m:r>
                      <a:rPr kumimoji="1" lang="en-US" altLang="zh-CN" sz="2800">
                        <a:latin typeface="Cambria Math" panose="02040503050406030204" pitchFamily="18" charset="0"/>
                        <a:ea typeface="+mj-ea"/>
                        <a:sym typeface="微软雅黑" panose="020B0503020204020204" pitchFamily="34" charset="-122"/>
                      </a:rPr>
                      <m:t>𝟏𝟎𝟎</m:t>
                    </m:r>
                    <m:r>
                      <a:rPr kumimoji="1" lang="en-US" altLang="zh-CN" sz="2800">
                        <a:latin typeface="Cambria Math" panose="02040503050406030204" pitchFamily="18" charset="0"/>
                        <a:ea typeface="+mj-ea"/>
                        <a:sym typeface="微软雅黑" panose="020B0503020204020204" pitchFamily="34" charset="-122"/>
                      </a:rPr>
                      <m:t>%</m:t>
                    </m:r>
                  </m:oMath>
                </a14:m>
                <a:endParaRPr kumimoji="1" lang="en-US" altLang="zh-CN" sz="2800"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ct val="0"/>
                  </a:spcBef>
                  <a:buClr>
                    <a:schemeClr val="tx1"/>
                  </a:buClr>
                  <a:buSzTx/>
                  <a:buNone/>
                </a:pP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                      </a:t>
                </a:r>
                <a14:m>
                  <m:oMath xmlns:m="http://schemas.openxmlformats.org/officeDocument/2006/math">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m:t>
                    </m:r>
                    <m:f>
                      <m:f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fPr>
                      <m:num>
                        <m:f>
                          <m:fPr>
                            <m:type m:val="lin"/>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fPr>
                          <m:num>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𝒏</m:t>
                                </m:r>
                              </m:e>
                              <m: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𝒄</m:t>
                                </m:r>
                              </m:sub>
                            </m:s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𝒏</m:t>
                                </m:r>
                              </m:e>
                              <m:sub>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𝒄</m:t>
                                    </m:r>
                                  </m:e>
                                  <m: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𝟎</m:t>
                                    </m:r>
                                  </m:sub>
                                </m:sSub>
                              </m:sub>
                            </m:s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m:t>
                            </m:r>
                          </m:num>
                          <m:den>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𝒄</m:t>
                            </m:r>
                          </m:den>
                        </m:f>
                      </m:num>
                      <m:den>
                        <m:f>
                          <m:fPr>
                            <m:type m:val="lin"/>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fPr>
                          <m:num>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𝒏</m:t>
                                </m:r>
                              </m:e>
                              <m:sub>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𝑨</m:t>
                                    </m:r>
                                  </m:e>
                                  <m: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𝟎</m:t>
                                    </m:r>
                                  </m:sub>
                                </m:sSub>
                              </m:sub>
                            </m:s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𝒏</m:t>
                                </m:r>
                              </m:e>
                              <m: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𝑨</m:t>
                                </m:r>
                              </m:sub>
                            </m:s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m:t>
                            </m:r>
                          </m:num>
                          <m:den>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𝒂</m:t>
                            </m:r>
                          </m:den>
                        </m:f>
                      </m:den>
                    </m:f>
                    <m:r>
                      <a:rPr kumimoji="1" lang="en-US" altLang="zh-CN" sz="3200">
                        <a:latin typeface="Cambria Math" panose="02040503050406030204" pitchFamily="18" charset="0"/>
                        <a:sym typeface="微软雅黑" panose="020B0503020204020204" pitchFamily="34" charset="-122"/>
                      </a:rPr>
                      <m:t>×</m:t>
                    </m:r>
                    <m:r>
                      <a:rPr kumimoji="1" lang="en-US" altLang="zh-CN" sz="3200">
                        <a:latin typeface="Cambria Math" panose="02040503050406030204" pitchFamily="18" charset="0"/>
                        <a:sym typeface="微软雅黑" panose="020B0503020204020204" pitchFamily="34" charset="-122"/>
                      </a:rPr>
                      <m:t>𝟏𝟎𝟎</m:t>
                    </m:r>
                    <m:r>
                      <a:rPr kumimoji="1" lang="en-US" altLang="zh-CN" sz="3200">
                        <a:latin typeface="Cambria Math" panose="02040503050406030204" pitchFamily="18" charset="0"/>
                        <a:sym typeface="微软雅黑" panose="020B0503020204020204" pitchFamily="34" charset="-122"/>
                      </a:rPr>
                      <m:t>%</m:t>
                    </m:r>
                  </m:oMath>
                </a14:m>
                <a:endParaRPr kumimoji="1" lang="en-US" altLang="zh-CN" sz="3200"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ct val="0"/>
                  </a:spcBef>
                  <a:buClr>
                    <a:schemeClr val="tx1"/>
                  </a:buClr>
                  <a:buSzTx/>
                  <a:buNone/>
                </a:pPr>
                <a:endParaRPr kumimoji="1" lang="en-US" altLang="zh-CN" sz="3200" b="1" i="0"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xmlns="">
          <p:sp>
            <p:nvSpPr>
              <p:cNvPr id="5" name="Text Box 5">
                <a:extLst>
                  <a:ext uri="{FF2B5EF4-FFF2-40B4-BE49-F238E27FC236}">
                    <a16:creationId xmlns:a16="http://schemas.microsoft.com/office/drawing/2014/main" id="{0D8CC481-8A71-713B-81DC-57C8CA077427}"/>
                  </a:ext>
                </a:extLst>
              </p:cNvPr>
              <p:cNvSpPr txBox="1">
                <a:spLocks noRot="1" noChangeAspect="1" noMove="1" noResize="1" noEditPoints="1" noAdjustHandles="1" noChangeArrowheads="1" noChangeShapeType="1" noTextEdit="1"/>
              </p:cNvSpPr>
              <p:nvPr/>
            </p:nvSpPr>
            <p:spPr bwMode="auto">
              <a:xfrm>
                <a:off x="-23560" y="4077072"/>
                <a:ext cx="9036496" cy="2688108"/>
              </a:xfrm>
              <a:prstGeom prst="rect">
                <a:avLst/>
              </a:prstGeom>
              <a:blipFill>
                <a:blip r:embed="rId3"/>
                <a:stretch>
                  <a:fillRect/>
                </a:stretch>
              </a:bli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8E11C768-BDE1-4D5B-BCE1-EB55B10242E0}"/>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extLst>
      <p:ext uri="{BB962C8B-B14F-4D97-AF65-F5344CB8AC3E}">
        <p14:creationId xmlns:p14="http://schemas.microsoft.com/office/powerpoint/2010/main" val="150274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Box 2">
                <a:extLst>
                  <a:ext uri="{FF2B5EF4-FFF2-40B4-BE49-F238E27FC236}">
                    <a16:creationId xmlns:a16="http://schemas.microsoft.com/office/drawing/2014/main" id="{087F69B4-6791-5988-0AA7-CDC537809083}"/>
                  </a:ext>
                </a:extLst>
              </p:cNvPr>
              <p:cNvSpPr txBox="1">
                <a:spLocks noChangeArrowheads="1"/>
              </p:cNvSpPr>
              <p:nvPr/>
            </p:nvSpPr>
            <p:spPr bwMode="auto">
              <a:xfrm>
                <a:off x="175246" y="1309700"/>
                <a:ext cx="7965454" cy="3371629"/>
              </a:xfrm>
              <a:prstGeom prst="rect">
                <a:avLst/>
              </a:prstGeom>
              <a:noFill/>
              <a:ln>
                <a:noFill/>
              </a:ln>
              <a:extLst>
                <a:ext uri="{909E8E84-426E-40DD-AFC4-6F175D3DCCD1}">
                  <a14:hiddenFill>
                    <a:solidFill>
                      <a:srgbClr val="FFFFFF"/>
                    </a:solidFill>
                  </a14:hiddenFill>
                </a:ext>
                <a:ext uri="{91240B29-F687-4F45-9708-019B960494DF}">
                  <a14:hiddenLine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25000"/>
                  </a:lnSpc>
                  <a:spcBef>
                    <a:spcPct val="50000"/>
                  </a:spcBef>
                  <a:buClr>
                    <a:srgbClr val="0000FF"/>
                  </a:buClr>
                  <a:buSzTx/>
                  <a:buFont typeface="Wingdings" panose="05000000000000000000" pitchFamily="2" charset="2"/>
                  <a:buChar char="p"/>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收率 </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转化率 ╳ 选择性</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ct val="50000"/>
                  </a:spcBef>
                  <a:buClr>
                    <a:srgbClr val="0000FF"/>
                  </a:buClr>
                  <a:buSzTx/>
                  <a:buNone/>
                </a:pP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           </a:t>
                </a:r>
                <a14:m>
                  <m:oMath xmlns:m="http://schemas.openxmlformats.org/officeDocument/2006/math">
                    <m:r>
                      <a:rPr kumimoji="1" lang="en-US" altLang="zh-CN" sz="2800" b="1" i="1" smtClean="0">
                        <a:latin typeface="Cambria Math" panose="02040503050406030204" pitchFamily="18" charset="0"/>
                        <a:ea typeface="+mj-ea"/>
                        <a:sym typeface="微软雅黑" panose="020B0503020204020204" pitchFamily="34" charset="-122"/>
                      </a:rPr>
                      <m:t>=</m:t>
                    </m:r>
                    <m:f>
                      <m:fPr>
                        <m:ctrlPr>
                          <a:rPr kumimoji="1" lang="en-US" altLang="zh-CN" sz="2800" b="1" i="1" smtClean="0">
                            <a:latin typeface="Cambria Math" panose="02040503050406030204" pitchFamily="18" charset="0"/>
                            <a:ea typeface="+mj-ea"/>
                            <a:sym typeface="微软雅黑" panose="020B0503020204020204" pitchFamily="34" charset="-122"/>
                          </a:rPr>
                        </m:ctrlPr>
                      </m:fPr>
                      <m:num>
                        <m:r>
                          <a:rPr kumimoji="1" lang="zh-CN" altLang="en-US" sz="2800" b="1" i="1">
                            <a:latin typeface="Cambria Math" panose="02040503050406030204" pitchFamily="18" charset="0"/>
                            <a:ea typeface="+mj-ea"/>
                            <a:sym typeface="微软雅黑" panose="020B0503020204020204" pitchFamily="34" charset="-122"/>
                          </a:rPr>
                          <m:t>生产</m:t>
                        </m:r>
                        <m:r>
                          <a:rPr kumimoji="1" lang="zh-CN" altLang="en-US" sz="2800" b="1" i="1" smtClean="0">
                            <a:latin typeface="Cambria Math" panose="02040503050406030204" pitchFamily="18" charset="0"/>
                            <a:ea typeface="+mj-ea"/>
                            <a:sym typeface="微软雅黑" panose="020B0503020204020204" pitchFamily="34" charset="-122"/>
                          </a:rPr>
                          <m:t>目的</m:t>
                        </m:r>
                        <m:r>
                          <a:rPr kumimoji="1" lang="zh-CN" altLang="en-US" sz="2800" b="1" i="1">
                            <a:latin typeface="Cambria Math" panose="02040503050406030204" pitchFamily="18" charset="0"/>
                            <a:ea typeface="+mj-ea"/>
                            <a:sym typeface="微软雅黑" panose="020B0503020204020204" pitchFamily="34" charset="-122"/>
                          </a:rPr>
                          <m:t>产物</m:t>
                        </m:r>
                        <m:r>
                          <a:rPr kumimoji="1" lang="zh-CN" altLang="en-US" sz="2800" b="1" i="1" smtClean="0">
                            <a:latin typeface="Cambria Math" panose="02040503050406030204" pitchFamily="18" charset="0"/>
                            <a:ea typeface="+mj-ea"/>
                            <a:sym typeface="微软雅黑" panose="020B0503020204020204" pitchFamily="34" charset="-122"/>
                          </a:rPr>
                          <m:t>所消耗</m:t>
                        </m:r>
                        <m:r>
                          <a:rPr kumimoji="1" lang="zh-CN" altLang="en-US" sz="2800" b="1" i="1">
                            <a:latin typeface="Cambria Math" panose="02040503050406030204" pitchFamily="18" charset="0"/>
                            <a:ea typeface="+mj-ea"/>
                            <a:sym typeface="微软雅黑" panose="020B0503020204020204" pitchFamily="34" charset="-122"/>
                          </a:rPr>
                          <m:t>的</m:t>
                        </m:r>
                        <m:r>
                          <a:rPr kumimoji="1" lang="zh-CN" altLang="en-US" sz="2800" b="1" i="1" smtClean="0">
                            <a:latin typeface="Cambria Math" panose="02040503050406030204" pitchFamily="18" charset="0"/>
                            <a:ea typeface="+mj-ea"/>
                            <a:sym typeface="微软雅黑" panose="020B0503020204020204" pitchFamily="34" charset="-122"/>
                          </a:rPr>
                          <m:t>反应物</m:t>
                        </m:r>
                        <m:r>
                          <a:rPr kumimoji="1" lang="zh-CN" altLang="en-US" sz="2800" b="1" i="1">
                            <a:latin typeface="Cambria Math" panose="02040503050406030204" pitchFamily="18" charset="0"/>
                            <a:ea typeface="+mj-ea"/>
                            <a:sym typeface="微软雅黑" panose="020B0503020204020204" pitchFamily="34" charset="-122"/>
                          </a:rPr>
                          <m:t>量</m:t>
                        </m:r>
                      </m:num>
                      <m:den>
                        <m:r>
                          <a:rPr kumimoji="1" lang="zh-CN" altLang="en-US" sz="2800" b="1" i="1">
                            <a:latin typeface="Cambria Math" panose="02040503050406030204" pitchFamily="18" charset="0"/>
                            <a:ea typeface="+mj-ea"/>
                            <a:sym typeface="微软雅黑" panose="020B0503020204020204" pitchFamily="34" charset="-122"/>
                          </a:rPr>
                          <m:t>反应物</m:t>
                        </m:r>
                        <m:r>
                          <a:rPr kumimoji="1" lang="zh-CN" altLang="en-US" sz="2800" b="1" i="1" smtClean="0">
                            <a:latin typeface="Cambria Math" panose="02040503050406030204" pitchFamily="18" charset="0"/>
                            <a:ea typeface="+mj-ea"/>
                            <a:sym typeface="微软雅黑" panose="020B0503020204020204" pitchFamily="34" charset="-122"/>
                          </a:rPr>
                          <m:t>的</m:t>
                        </m:r>
                        <m:r>
                          <a:rPr kumimoji="1" lang="zh-CN" altLang="en-US" sz="2800" b="1" i="1">
                            <a:latin typeface="Cambria Math" panose="02040503050406030204" pitchFamily="18" charset="0"/>
                            <a:ea typeface="+mj-ea"/>
                            <a:sym typeface="微软雅黑" panose="020B0503020204020204" pitchFamily="34" charset="-122"/>
                          </a:rPr>
                          <m:t>进料量</m:t>
                        </m:r>
                      </m:den>
                    </m:f>
                  </m:oMath>
                </a14:m>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ct val="50000"/>
                  </a:spcBef>
                  <a:buClr>
                    <a:srgbClr val="0000FF"/>
                  </a:buClr>
                  <a:buSzTx/>
                  <a:buNone/>
                </a:pPr>
                <a14:m>
                  <m:oMathPara xmlns:m="http://schemas.openxmlformats.org/officeDocument/2006/math">
                    <m:oMathParaPr>
                      <m:jc m:val="centerGroup"/>
                    </m:oMathParaPr>
                    <m:oMath xmlns:m="http://schemas.openxmlformats.org/officeDocument/2006/math">
                      <m:r>
                        <a:rPr kumimoji="1" lang="zh-CN" altLang="en-US" sz="2800" b="1" i="1" smtClean="0">
                          <a:latin typeface="Cambria Math" panose="02040503050406030204" pitchFamily="18" charset="0"/>
                          <a:ea typeface="微软雅黑" panose="020B0503020204020204" pitchFamily="34" charset="-122"/>
                          <a:sym typeface="微软雅黑" panose="020B0503020204020204" pitchFamily="34" charset="-122"/>
                        </a:rPr>
                        <m:t>𝝋</m:t>
                      </m:r>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m:t>
                      </m:r>
                      <m:r>
                        <a:rPr kumimoji="1" lang="zh-CN" altLang="en-US" sz="2800" b="1" i="1" smtClean="0">
                          <a:latin typeface="Cambria Math" panose="02040503050406030204" pitchFamily="18" charset="0"/>
                          <a:ea typeface="Cambria Math" panose="02040503050406030204" pitchFamily="18" charset="0"/>
                          <a:sym typeface="微软雅黑" panose="020B0503020204020204" pitchFamily="34" charset="-122"/>
                        </a:rPr>
                        <m:t>𝜷</m:t>
                      </m:r>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𝒙</m:t>
                          </m:r>
                        </m:e>
                        <m: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𝑨</m:t>
                          </m:r>
                        </m:sub>
                      </m:s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m:t>
                      </m:r>
                      <m:f>
                        <m:f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fPr>
                        <m:num>
                          <m:f>
                            <m:fPr>
                              <m:type m:val="lin"/>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fPr>
                            <m:num>
                              <m:d>
                                <m:d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dPr>
                                <m:e>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𝒏</m:t>
                                      </m:r>
                                    </m:e>
                                    <m: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𝒄</m:t>
                                      </m:r>
                                    </m:sub>
                                  </m:s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𝒏</m:t>
                                      </m:r>
                                    </m:e>
                                    <m:sub>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𝒄</m:t>
                                          </m:r>
                                        </m:e>
                                        <m: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𝟎</m:t>
                                          </m:r>
                                        </m:sub>
                                      </m:sSub>
                                    </m:sub>
                                  </m:sSub>
                                </m:e>
                              </m:d>
                            </m:num>
                            <m:den>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𝒄</m:t>
                              </m:r>
                            </m:den>
                          </m:f>
                        </m:num>
                        <m:den>
                          <m:f>
                            <m:fPr>
                              <m:type m:val="lin"/>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fPr>
                            <m:num>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𝒏</m:t>
                                  </m:r>
                                </m:e>
                                <m:sub>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𝑨</m:t>
                                      </m:r>
                                    </m:e>
                                    <m: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𝟎</m:t>
                                      </m:r>
                                    </m:sub>
                                  </m:sSub>
                                </m:sub>
                              </m:sSub>
                            </m:num>
                            <m:den>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𝒂</m:t>
                              </m:r>
                            </m:den>
                          </m:f>
                        </m:den>
                      </m:f>
                    </m:oMath>
                  </m:oMathPara>
                </a14:m>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xmlns="">
          <p:sp>
            <p:nvSpPr>
              <p:cNvPr id="3" name="Text Box 2">
                <a:extLst>
                  <a:ext uri="{FF2B5EF4-FFF2-40B4-BE49-F238E27FC236}">
                    <a16:creationId xmlns:a16="http://schemas.microsoft.com/office/drawing/2014/main" id="{087F69B4-6791-5988-0AA7-CDC537809083}"/>
                  </a:ext>
                </a:extLst>
              </p:cNvPr>
              <p:cNvSpPr txBox="1">
                <a:spLocks noRot="1" noChangeAspect="1" noMove="1" noResize="1" noEditPoints="1" noAdjustHandles="1" noChangeArrowheads="1" noChangeShapeType="1" noTextEdit="1"/>
              </p:cNvSpPr>
              <p:nvPr/>
            </p:nvSpPr>
            <p:spPr bwMode="auto">
              <a:xfrm>
                <a:off x="175246" y="1309700"/>
                <a:ext cx="7965454" cy="3371629"/>
              </a:xfrm>
              <a:prstGeom prst="rect">
                <a:avLst/>
              </a:prstGeom>
              <a:blipFill>
                <a:blip r:embed="rId2"/>
                <a:stretch>
                  <a:fillRect l="-1378" t="-18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zh-CN" altLang="en-US">
                    <a:noFill/>
                  </a:rPr>
                  <a:t> </a:t>
                </a:r>
              </a:p>
            </p:txBody>
          </p:sp>
        </mc:Fallback>
      </mc:AlternateContent>
      <p:sp>
        <p:nvSpPr>
          <p:cNvPr id="4" name="Text Box 6">
            <a:extLst>
              <a:ext uri="{FF2B5EF4-FFF2-40B4-BE49-F238E27FC236}">
                <a16:creationId xmlns:a16="http://schemas.microsoft.com/office/drawing/2014/main" id="{58C0A83B-192D-381E-0645-6634E844147A}"/>
              </a:ext>
            </a:extLst>
          </p:cNvPr>
          <p:cNvSpPr txBox="1">
            <a:spLocks noChangeArrowheads="1"/>
          </p:cNvSpPr>
          <p:nvPr/>
        </p:nvSpPr>
        <p:spPr bwMode="auto">
          <a:xfrm>
            <a:off x="179512" y="4581128"/>
            <a:ext cx="5867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spcBef>
                <a:spcPct val="50000"/>
              </a:spcBef>
              <a:buClr>
                <a:srgbClr val="0000FF"/>
              </a:buClr>
              <a:buSzTx/>
              <a:buFont typeface="Wingdings" panose="05000000000000000000" pitchFamily="2" charset="2"/>
              <a:buChar char="p"/>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限制反应物</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spcBef>
                <a:spcPct val="50000"/>
              </a:spcBef>
              <a:buClr>
                <a:srgbClr val="0000FF"/>
              </a:buClr>
              <a:buSzTx/>
              <a:buFont typeface="Wingdings" panose="05000000000000000000" pitchFamily="2" charset="2"/>
              <a:buChar char="p"/>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过量反应物</a:t>
            </a:r>
          </a:p>
          <a:p>
            <a:pPr eaLnBrk="1" hangingPunct="1">
              <a:spcBef>
                <a:spcPct val="50000"/>
              </a:spcBef>
              <a:buClrTx/>
              <a:buSzTx/>
              <a:buFontTx/>
              <a:buNone/>
            </a:pPr>
            <a:endParaRPr kumimoji="1" lang="en-US" altLang="zh-CN"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a:extLst>
              <a:ext uri="{FF2B5EF4-FFF2-40B4-BE49-F238E27FC236}">
                <a16:creationId xmlns:a16="http://schemas.microsoft.com/office/drawing/2014/main" id="{3875354E-7D73-4394-807F-3E2A9D41F156}"/>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extLst>
      <p:ext uri="{BB962C8B-B14F-4D97-AF65-F5344CB8AC3E}">
        <p14:creationId xmlns:p14="http://schemas.microsoft.com/office/powerpoint/2010/main" val="428728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C52B9F65-1247-35BD-9E72-69593DE4F869}"/>
              </a:ext>
            </a:extLst>
          </p:cNvPr>
          <p:cNvSpPr txBox="1">
            <a:spLocks noChangeArrowheads="1"/>
          </p:cNvSpPr>
          <p:nvPr/>
        </p:nvSpPr>
        <p:spPr bwMode="auto">
          <a:xfrm>
            <a:off x="0" y="980728"/>
            <a:ext cx="9036496" cy="520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0"/>
              </a:spcBef>
              <a:buClrTx/>
              <a:buSzTx/>
              <a:buFontTx/>
              <a:buNone/>
            </a:pPr>
            <a:r>
              <a:rPr kumimoji="1"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5. </a:t>
            </a:r>
            <a:r>
              <a:rPr kumimoji="1"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流程物料衡算的几个问题</a:t>
            </a:r>
            <a:endParaRPr kumimoji="1"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Clr>
                <a:srgbClr val="0000FF"/>
              </a:buClr>
              <a:buSzTx/>
              <a:buFont typeface="Wingdings" panose="05000000000000000000" pitchFamily="2" charset="2"/>
              <a:buChar char="p"/>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计算基准</a:t>
            </a:r>
            <a:endPar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
                <a:srgbClr val="0000FF"/>
              </a:buClr>
              <a:buSz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设计过程中各种计算通常以小时或是以设备为单位进行，而设计任务却是指定年产量，此时应注意计算基准。</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r>
              <a:rPr kumimoji="1"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设计一个年产量为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10000 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的间歇本体法聚丙烯设备装置，由二个反应釜并联操作，反应釜的操作时间表如下：</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endPar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设年操作时为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8000</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小时；消耗定额为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1.1 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丙烯</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聚丙烯；反应釜的装填系数为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0.9</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；试确定所需反应器体积和管道通过能力。</a:t>
            </a:r>
          </a:p>
        </p:txBody>
      </p:sp>
      <p:graphicFrame>
        <p:nvGraphicFramePr>
          <p:cNvPr id="5" name="表格 5">
            <a:extLst>
              <a:ext uri="{FF2B5EF4-FFF2-40B4-BE49-F238E27FC236}">
                <a16:creationId xmlns:a16="http://schemas.microsoft.com/office/drawing/2014/main" id="{6FAF6752-D39A-AFAD-F028-069BCC7F0984}"/>
              </a:ext>
            </a:extLst>
          </p:cNvPr>
          <p:cNvGraphicFramePr>
            <a:graphicFrameLocks noGrp="1"/>
          </p:cNvGraphicFramePr>
          <p:nvPr>
            <p:extLst>
              <p:ext uri="{D42A27DB-BD31-4B8C-83A1-F6EECF244321}">
                <p14:modId xmlns:p14="http://schemas.microsoft.com/office/powerpoint/2010/main" val="2620802773"/>
              </p:ext>
            </p:extLst>
          </p:nvPr>
        </p:nvGraphicFramePr>
        <p:xfrm>
          <a:off x="1524000" y="4005064"/>
          <a:ext cx="6096000" cy="1008112"/>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97198245"/>
                    </a:ext>
                  </a:extLst>
                </a:gridCol>
                <a:gridCol w="1219200">
                  <a:extLst>
                    <a:ext uri="{9D8B030D-6E8A-4147-A177-3AD203B41FA5}">
                      <a16:colId xmlns:a16="http://schemas.microsoft.com/office/drawing/2014/main" val="1372101112"/>
                    </a:ext>
                  </a:extLst>
                </a:gridCol>
                <a:gridCol w="1219200">
                  <a:extLst>
                    <a:ext uri="{9D8B030D-6E8A-4147-A177-3AD203B41FA5}">
                      <a16:colId xmlns:a16="http://schemas.microsoft.com/office/drawing/2014/main" val="1386125417"/>
                    </a:ext>
                  </a:extLst>
                </a:gridCol>
                <a:gridCol w="1219200">
                  <a:extLst>
                    <a:ext uri="{9D8B030D-6E8A-4147-A177-3AD203B41FA5}">
                      <a16:colId xmlns:a16="http://schemas.microsoft.com/office/drawing/2014/main" val="1720002603"/>
                    </a:ext>
                  </a:extLst>
                </a:gridCol>
                <a:gridCol w="1219200">
                  <a:extLst>
                    <a:ext uri="{9D8B030D-6E8A-4147-A177-3AD203B41FA5}">
                      <a16:colId xmlns:a16="http://schemas.microsoft.com/office/drawing/2014/main" val="1710690354"/>
                    </a:ext>
                  </a:extLst>
                </a:gridCol>
              </a:tblGrid>
              <a:tr h="504056">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置换</a:t>
                      </a:r>
                    </a:p>
                  </a:txBody>
                  <a:tcP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进料</a:t>
                      </a:r>
                    </a:p>
                  </a:txBody>
                  <a:tcP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聚合反应</a:t>
                      </a:r>
                    </a:p>
                  </a:txBody>
                  <a:tcP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出料</a:t>
                      </a:r>
                    </a:p>
                  </a:txBody>
                  <a:tcP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清理</a:t>
                      </a:r>
                    </a:p>
                  </a:txBody>
                  <a:tcP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9853798"/>
                  </a:ext>
                </a:extLst>
              </a:tr>
              <a:tr h="504056">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0.5h</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0.5h</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5.0h</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1.5h</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0.5h</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2600463"/>
                  </a:ext>
                </a:extLst>
              </a:tr>
            </a:tbl>
          </a:graphicData>
        </a:graphic>
      </p:graphicFrame>
      <p:sp>
        <p:nvSpPr>
          <p:cNvPr id="6" name="文本框 5">
            <a:extLst>
              <a:ext uri="{FF2B5EF4-FFF2-40B4-BE49-F238E27FC236}">
                <a16:creationId xmlns:a16="http://schemas.microsoft.com/office/drawing/2014/main" id="{AC100A42-5505-424B-BC67-B493FB2E686E}"/>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F863014E-AA90-7FA8-8448-500514C88814}"/>
              </a:ext>
            </a:extLst>
          </p:cNvPr>
          <p:cNvSpPr txBox="1">
            <a:spLocks noChangeArrowheads="1"/>
          </p:cNvSpPr>
          <p:nvPr/>
        </p:nvSpPr>
        <p:spPr bwMode="auto">
          <a:xfrm>
            <a:off x="0" y="932625"/>
            <a:ext cx="9036496" cy="512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0"/>
              </a:spcBef>
              <a:buClrTx/>
              <a:buSzTx/>
              <a:buFontTx/>
              <a:buNone/>
            </a:pPr>
            <a:r>
              <a:rPr kumimoji="1"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解</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：每个反应釜的生产能力为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5000 t/a</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，每批操作周期为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8h</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，故每个反应釜每批的生产量为：</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5000×8/8000=5 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批</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操作状态下丙烯的密度为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470 kg/m</a:t>
            </a:r>
            <a:r>
              <a:rPr kumimoji="1" lang="en-US" altLang="zh-CN" sz="2400" b="1" baseline="30000" dirty="0">
                <a:latin typeface="微软雅黑" panose="020B0503020204020204" pitchFamily="34" charset="-122"/>
                <a:ea typeface="微软雅黑" panose="020B0503020204020204" pitchFamily="34" charset="-122"/>
                <a:sym typeface="微软雅黑" panose="020B0503020204020204" pitchFamily="34" charset="-122"/>
              </a:rPr>
              <a:t>3</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，反应釜的装填系数为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0.9</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，则所需</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ClrTx/>
              <a:buSzTx/>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反应釜体积</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1.1×5/0.47/0.9=13.0 m</a:t>
            </a:r>
            <a:r>
              <a:rPr kumimoji="1" lang="en-US" altLang="zh-CN" sz="2400" b="1" baseline="30000" dirty="0">
                <a:latin typeface="微软雅黑" panose="020B0503020204020204" pitchFamily="34" charset="-122"/>
                <a:ea typeface="微软雅黑" panose="020B0503020204020204" pitchFamily="34" charset="-122"/>
                <a:sym typeface="微软雅黑" panose="020B0503020204020204" pitchFamily="34" charset="-122"/>
              </a:rPr>
              <a:t>3</a:t>
            </a:r>
          </a:p>
          <a:p>
            <a:pPr marL="342900" indent="-342900" algn="just" eaLnBrk="1" hangingPunct="1">
              <a:lnSpc>
                <a:spcPct val="125000"/>
              </a:lnSpc>
              <a:spcBef>
                <a:spcPts val="0"/>
              </a:spcBef>
              <a:buClrTx/>
              <a:buSzTx/>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进口管道通过能力</a:t>
            </a:r>
            <a:r>
              <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每批投料量</a:t>
            </a:r>
            <a:r>
              <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进料时间</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1.1×5/0.5=11 t/h=23.4 m</a:t>
            </a:r>
            <a:r>
              <a:rPr kumimoji="1" lang="en-US" altLang="zh-CN" sz="2400" b="1" baseline="30000" dirty="0">
                <a:latin typeface="微软雅黑" panose="020B0503020204020204" pitchFamily="34" charset="-122"/>
                <a:ea typeface="微软雅黑" panose="020B0503020204020204" pitchFamily="34" charset="-122"/>
                <a:sym typeface="微软雅黑" panose="020B0503020204020204" pitchFamily="34" charset="-122"/>
              </a:rPr>
              <a:t>3</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a:t>
            </a:r>
          </a:p>
          <a:p>
            <a:pPr marL="342900" indent="-342900" algn="just" eaLnBrk="1" hangingPunct="1">
              <a:lnSpc>
                <a:spcPct val="125000"/>
              </a:lnSpc>
              <a:spcBef>
                <a:spcPts val="0"/>
              </a:spcBef>
              <a:buClrTx/>
              <a:buSzTx/>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出口管道的通过能力</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5.5/1.5=3.67 t/h</a:t>
            </a:r>
          </a:p>
        </p:txBody>
      </p:sp>
      <p:sp>
        <p:nvSpPr>
          <p:cNvPr id="4" name="文本框 3">
            <a:extLst>
              <a:ext uri="{FF2B5EF4-FFF2-40B4-BE49-F238E27FC236}">
                <a16:creationId xmlns:a16="http://schemas.microsoft.com/office/drawing/2014/main" id="{A08AD210-3FB5-4261-A2C5-2C9856789B93}"/>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A21CBFDB-24FF-18BB-2A2C-CC2E0AE0A8CD}"/>
              </a:ext>
            </a:extLst>
          </p:cNvPr>
          <p:cNvSpPr txBox="1">
            <a:spLocks noChangeArrowheads="1"/>
          </p:cNvSpPr>
          <p:nvPr/>
        </p:nvSpPr>
        <p:spPr bwMode="auto">
          <a:xfrm>
            <a:off x="-1" y="980728"/>
            <a:ext cx="9036491" cy="3519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spcBef>
                <a:spcPts val="0"/>
              </a:spcBef>
              <a:buClr>
                <a:srgbClr val="0000FF"/>
              </a:buClr>
              <a:buSzTx/>
              <a:buFont typeface="Wingdings" panose="05000000000000000000" pitchFamily="2" charset="2"/>
              <a:buChar char="p"/>
            </a:pPr>
            <a:r>
              <a:rPr kumimoji="1"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比率系数</a:t>
            </a:r>
            <a:endParaRPr kumimoji="1" lang="en-US" altLang="zh-CN"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
                <a:srgbClr val="0000FF"/>
              </a:buClr>
              <a:buSzTx/>
              <a:buNone/>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对于一个较复杂过程，开始进行物料衡算时通常不能确切知道每吨产品的原料消耗，可以</a:t>
            </a:r>
            <a:r>
              <a:rPr kumimoji="1"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任意选择一个进料数值</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，例如</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100 </a:t>
            </a:r>
            <a:r>
              <a:rPr kumimoji="1" lang="en-US" altLang="zh-CN" sz="2000" b="1" dirty="0" err="1">
                <a:latin typeface="微软雅黑" panose="020B0503020204020204" pitchFamily="34" charset="-122"/>
                <a:ea typeface="微软雅黑" panose="020B0503020204020204" pitchFamily="34" charset="-122"/>
                <a:sym typeface="微软雅黑" panose="020B0503020204020204" pitchFamily="34" charset="-122"/>
              </a:rPr>
              <a:t>kmol</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，待系统计算完成得到产品数值时，再</a:t>
            </a:r>
            <a:r>
              <a:rPr kumimoji="1"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将各股物料乘该比例系数</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p>
          <a:p>
            <a:pPr marL="342900" indent="-342900" algn="just" eaLnBrk="1" hangingPunct="1">
              <a:lnSpc>
                <a:spcPct val="125000"/>
              </a:lnSpc>
              <a:spcBef>
                <a:spcPts val="0"/>
              </a:spcBef>
              <a:buClr>
                <a:srgbClr val="0000FF"/>
              </a:buClr>
              <a:buSzTx/>
              <a:buFont typeface="Wingdings" panose="05000000000000000000" pitchFamily="2" charset="2"/>
              <a:buChar char="p"/>
            </a:pPr>
            <a:r>
              <a:rPr kumimoji="1"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物流的循环</a:t>
            </a:r>
            <a:endParaRPr kumimoji="1" lang="en-US" altLang="zh-CN"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对于转化率较低或有一种反应物过量的反应系统，需将未反应的原料与产物分离后，返回到反应器入口，构成物料循环。如此，增加了物料衡算的复杂程度。</a:t>
            </a:r>
          </a:p>
          <a:p>
            <a:pPr algn="just" eaLnBrk="1" hangingPunct="1">
              <a:lnSpc>
                <a:spcPct val="125000"/>
              </a:lnSpc>
              <a:spcBef>
                <a:spcPts val="0"/>
              </a:spcBef>
              <a:buClrTx/>
              <a:buSzTx/>
              <a:buFontTx/>
              <a:buNone/>
            </a:pPr>
            <a:r>
              <a:rPr kumimoji="1"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乙烯与氯气反应生产氯乙烯的过程如下图：</a:t>
            </a:r>
          </a:p>
        </p:txBody>
      </p:sp>
      <p:grpSp>
        <p:nvGrpSpPr>
          <p:cNvPr id="2" name="组合 1">
            <a:extLst>
              <a:ext uri="{FF2B5EF4-FFF2-40B4-BE49-F238E27FC236}">
                <a16:creationId xmlns:a16="http://schemas.microsoft.com/office/drawing/2014/main" id="{DCABDCED-36B0-4D3D-8224-27FE21B856DA}"/>
              </a:ext>
            </a:extLst>
          </p:cNvPr>
          <p:cNvGrpSpPr/>
          <p:nvPr/>
        </p:nvGrpSpPr>
        <p:grpSpPr>
          <a:xfrm>
            <a:off x="251520" y="4594559"/>
            <a:ext cx="8813286" cy="2074801"/>
            <a:chOff x="251520" y="4594559"/>
            <a:chExt cx="8813286" cy="2074801"/>
          </a:xfrm>
        </p:grpSpPr>
        <p:sp>
          <p:nvSpPr>
            <p:cNvPr id="29699" name="Rectangle 3">
              <a:extLst>
                <a:ext uri="{FF2B5EF4-FFF2-40B4-BE49-F238E27FC236}">
                  <a16:creationId xmlns:a16="http://schemas.microsoft.com/office/drawing/2014/main" id="{74148D75-07B6-343E-00E4-21725ADA87B7}"/>
                </a:ext>
              </a:extLst>
            </p:cNvPr>
            <p:cNvSpPr>
              <a:spLocks noChangeArrowheads="1"/>
            </p:cNvSpPr>
            <p:nvPr/>
          </p:nvSpPr>
          <p:spPr bwMode="auto">
            <a:xfrm>
              <a:off x="2173270" y="4611960"/>
              <a:ext cx="11430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0" name="Rectangle 4">
              <a:extLst>
                <a:ext uri="{FF2B5EF4-FFF2-40B4-BE49-F238E27FC236}">
                  <a16:creationId xmlns:a16="http://schemas.microsoft.com/office/drawing/2014/main" id="{2696B183-C325-6906-65A9-18270E0306F6}"/>
                </a:ext>
              </a:extLst>
            </p:cNvPr>
            <p:cNvSpPr>
              <a:spLocks noChangeArrowheads="1"/>
            </p:cNvSpPr>
            <p:nvPr/>
          </p:nvSpPr>
          <p:spPr bwMode="auto">
            <a:xfrm>
              <a:off x="2173270" y="5754960"/>
              <a:ext cx="11430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1" name="Rectangle 5">
              <a:extLst>
                <a:ext uri="{FF2B5EF4-FFF2-40B4-BE49-F238E27FC236}">
                  <a16:creationId xmlns:a16="http://schemas.microsoft.com/office/drawing/2014/main" id="{0BE8B391-801B-4585-8364-DDDD404A4823}"/>
                </a:ext>
              </a:extLst>
            </p:cNvPr>
            <p:cNvSpPr>
              <a:spLocks noChangeArrowheads="1"/>
            </p:cNvSpPr>
            <p:nvPr/>
          </p:nvSpPr>
          <p:spPr bwMode="auto">
            <a:xfrm>
              <a:off x="4306870" y="5145360"/>
              <a:ext cx="11430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2" name="Rectangle 6">
              <a:extLst>
                <a:ext uri="{FF2B5EF4-FFF2-40B4-BE49-F238E27FC236}">
                  <a16:creationId xmlns:a16="http://schemas.microsoft.com/office/drawing/2014/main" id="{6A8E0660-AA63-43BE-FA9F-E3B131B3DCD7}"/>
                </a:ext>
              </a:extLst>
            </p:cNvPr>
            <p:cNvSpPr>
              <a:spLocks noChangeArrowheads="1"/>
            </p:cNvSpPr>
            <p:nvPr/>
          </p:nvSpPr>
          <p:spPr bwMode="auto">
            <a:xfrm>
              <a:off x="6288070" y="5145360"/>
              <a:ext cx="11430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3" name="Line 7">
              <a:extLst>
                <a:ext uri="{FF2B5EF4-FFF2-40B4-BE49-F238E27FC236}">
                  <a16:creationId xmlns:a16="http://schemas.microsoft.com/office/drawing/2014/main" id="{E7A70E25-AB4F-0A75-C51F-CD879CB12E47}"/>
                </a:ext>
              </a:extLst>
            </p:cNvPr>
            <p:cNvSpPr>
              <a:spLocks noChangeShapeType="1"/>
            </p:cNvSpPr>
            <p:nvPr/>
          </p:nvSpPr>
          <p:spPr bwMode="auto">
            <a:xfrm>
              <a:off x="1487470" y="476436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4" name="Line 8">
              <a:extLst>
                <a:ext uri="{FF2B5EF4-FFF2-40B4-BE49-F238E27FC236}">
                  <a16:creationId xmlns:a16="http://schemas.microsoft.com/office/drawing/2014/main" id="{922DA0E2-4C5A-6F1F-2C57-D0CE626409CA}"/>
                </a:ext>
              </a:extLst>
            </p:cNvPr>
            <p:cNvSpPr>
              <a:spLocks noChangeShapeType="1"/>
            </p:cNvSpPr>
            <p:nvPr/>
          </p:nvSpPr>
          <p:spPr bwMode="auto">
            <a:xfrm>
              <a:off x="1792270" y="514536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5" name="Line 9">
              <a:extLst>
                <a:ext uri="{FF2B5EF4-FFF2-40B4-BE49-F238E27FC236}">
                  <a16:creationId xmlns:a16="http://schemas.microsoft.com/office/drawing/2014/main" id="{E32D137B-D600-2301-5ADF-15CC59807B3D}"/>
                </a:ext>
              </a:extLst>
            </p:cNvPr>
            <p:cNvSpPr>
              <a:spLocks noChangeShapeType="1"/>
            </p:cNvSpPr>
            <p:nvPr/>
          </p:nvSpPr>
          <p:spPr bwMode="auto">
            <a:xfrm>
              <a:off x="1792270" y="590736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6" name="Line 10">
              <a:extLst>
                <a:ext uri="{FF2B5EF4-FFF2-40B4-BE49-F238E27FC236}">
                  <a16:creationId xmlns:a16="http://schemas.microsoft.com/office/drawing/2014/main" id="{1DBD40A0-460E-25CB-C776-554DBC12518F}"/>
                </a:ext>
              </a:extLst>
            </p:cNvPr>
            <p:cNvSpPr>
              <a:spLocks noChangeShapeType="1"/>
            </p:cNvSpPr>
            <p:nvPr/>
          </p:nvSpPr>
          <p:spPr bwMode="auto">
            <a:xfrm>
              <a:off x="1792270" y="5145360"/>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7" name="Line 11">
              <a:extLst>
                <a:ext uri="{FF2B5EF4-FFF2-40B4-BE49-F238E27FC236}">
                  <a16:creationId xmlns:a16="http://schemas.microsoft.com/office/drawing/2014/main" id="{F4A405B1-9A73-2551-1962-DE18DA0DA9F8}"/>
                </a:ext>
              </a:extLst>
            </p:cNvPr>
            <p:cNvSpPr>
              <a:spLocks noChangeShapeType="1"/>
            </p:cNvSpPr>
            <p:nvPr/>
          </p:nvSpPr>
          <p:spPr bwMode="auto">
            <a:xfrm>
              <a:off x="1830370" y="628836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8" name="Line 12">
              <a:extLst>
                <a:ext uri="{FF2B5EF4-FFF2-40B4-BE49-F238E27FC236}">
                  <a16:creationId xmlns:a16="http://schemas.microsoft.com/office/drawing/2014/main" id="{6AB7794F-D369-1D70-CEBC-4FA3CA1225DE}"/>
                </a:ext>
              </a:extLst>
            </p:cNvPr>
            <p:cNvSpPr>
              <a:spLocks noChangeShapeType="1"/>
            </p:cNvSpPr>
            <p:nvPr/>
          </p:nvSpPr>
          <p:spPr bwMode="auto">
            <a:xfrm>
              <a:off x="1868470" y="6288360"/>
              <a:ext cx="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9" name="Line 13">
              <a:extLst>
                <a:ext uri="{FF2B5EF4-FFF2-40B4-BE49-F238E27FC236}">
                  <a16:creationId xmlns:a16="http://schemas.microsoft.com/office/drawing/2014/main" id="{D4A49E21-3049-54A0-3E90-FB8317D07E43}"/>
                </a:ext>
              </a:extLst>
            </p:cNvPr>
            <p:cNvSpPr>
              <a:spLocks noChangeShapeType="1"/>
            </p:cNvSpPr>
            <p:nvPr/>
          </p:nvSpPr>
          <p:spPr bwMode="auto">
            <a:xfrm>
              <a:off x="1868470" y="6669360"/>
              <a:ext cx="5029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10" name="Line 14">
              <a:extLst>
                <a:ext uri="{FF2B5EF4-FFF2-40B4-BE49-F238E27FC236}">
                  <a16:creationId xmlns:a16="http://schemas.microsoft.com/office/drawing/2014/main" id="{1BD254EB-AE4C-FBF7-1DC9-11E362D42BF2}"/>
                </a:ext>
              </a:extLst>
            </p:cNvPr>
            <p:cNvSpPr>
              <a:spLocks noChangeShapeType="1"/>
            </p:cNvSpPr>
            <p:nvPr/>
          </p:nvSpPr>
          <p:spPr bwMode="auto">
            <a:xfrm>
              <a:off x="6897670" y="5754960"/>
              <a:ext cx="0"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11" name="Line 15">
              <a:extLst>
                <a:ext uri="{FF2B5EF4-FFF2-40B4-BE49-F238E27FC236}">
                  <a16:creationId xmlns:a16="http://schemas.microsoft.com/office/drawing/2014/main" id="{3814AC9E-6372-5ADA-D67E-0CBB428E3E8A}"/>
                </a:ext>
              </a:extLst>
            </p:cNvPr>
            <p:cNvSpPr>
              <a:spLocks noChangeShapeType="1"/>
            </p:cNvSpPr>
            <p:nvPr/>
          </p:nvSpPr>
          <p:spPr bwMode="auto">
            <a:xfrm>
              <a:off x="3316270" y="491676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12" name="Line 16">
              <a:extLst>
                <a:ext uri="{FF2B5EF4-FFF2-40B4-BE49-F238E27FC236}">
                  <a16:creationId xmlns:a16="http://schemas.microsoft.com/office/drawing/2014/main" id="{E3363712-D836-B30E-836B-5A05B113563D}"/>
                </a:ext>
              </a:extLst>
            </p:cNvPr>
            <p:cNvSpPr>
              <a:spLocks noChangeShapeType="1"/>
            </p:cNvSpPr>
            <p:nvPr/>
          </p:nvSpPr>
          <p:spPr bwMode="auto">
            <a:xfrm>
              <a:off x="3621070" y="4916760"/>
              <a:ext cx="0" cy="1143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13" name="Line 17">
              <a:extLst>
                <a:ext uri="{FF2B5EF4-FFF2-40B4-BE49-F238E27FC236}">
                  <a16:creationId xmlns:a16="http://schemas.microsoft.com/office/drawing/2014/main" id="{BC547595-AABB-E700-ECAD-2D2EA5A0476F}"/>
                </a:ext>
              </a:extLst>
            </p:cNvPr>
            <p:cNvSpPr>
              <a:spLocks noChangeShapeType="1"/>
            </p:cNvSpPr>
            <p:nvPr/>
          </p:nvSpPr>
          <p:spPr bwMode="auto">
            <a:xfrm>
              <a:off x="3316270" y="605976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14" name="Line 18">
              <a:extLst>
                <a:ext uri="{FF2B5EF4-FFF2-40B4-BE49-F238E27FC236}">
                  <a16:creationId xmlns:a16="http://schemas.microsoft.com/office/drawing/2014/main" id="{33FE2F9E-A253-36A7-D41A-5C01C20E0F86}"/>
                </a:ext>
              </a:extLst>
            </p:cNvPr>
            <p:cNvSpPr>
              <a:spLocks noChangeShapeType="1"/>
            </p:cNvSpPr>
            <p:nvPr/>
          </p:nvSpPr>
          <p:spPr bwMode="auto">
            <a:xfrm>
              <a:off x="3621070" y="552636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15" name="Line 19">
              <a:extLst>
                <a:ext uri="{FF2B5EF4-FFF2-40B4-BE49-F238E27FC236}">
                  <a16:creationId xmlns:a16="http://schemas.microsoft.com/office/drawing/2014/main" id="{FD523640-32AB-5CF6-B6A0-50C66C4293A6}"/>
                </a:ext>
              </a:extLst>
            </p:cNvPr>
            <p:cNvSpPr>
              <a:spLocks noChangeShapeType="1"/>
            </p:cNvSpPr>
            <p:nvPr/>
          </p:nvSpPr>
          <p:spPr bwMode="auto">
            <a:xfrm>
              <a:off x="5449870" y="5526360"/>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16" name="Line 20">
              <a:extLst>
                <a:ext uri="{FF2B5EF4-FFF2-40B4-BE49-F238E27FC236}">
                  <a16:creationId xmlns:a16="http://schemas.microsoft.com/office/drawing/2014/main" id="{0C5BACAD-7C0F-6B44-B2CC-71185618622A}"/>
                </a:ext>
              </a:extLst>
            </p:cNvPr>
            <p:cNvSpPr>
              <a:spLocks noChangeShapeType="1"/>
            </p:cNvSpPr>
            <p:nvPr/>
          </p:nvSpPr>
          <p:spPr bwMode="auto">
            <a:xfrm>
              <a:off x="7431070" y="5450160"/>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17" name="Line 21">
              <a:extLst>
                <a:ext uri="{FF2B5EF4-FFF2-40B4-BE49-F238E27FC236}">
                  <a16:creationId xmlns:a16="http://schemas.microsoft.com/office/drawing/2014/main" id="{CB08FECD-6233-7D6F-EC6A-3DB48487F23C}"/>
                </a:ext>
              </a:extLst>
            </p:cNvPr>
            <p:cNvSpPr>
              <a:spLocks noChangeShapeType="1"/>
            </p:cNvSpPr>
            <p:nvPr/>
          </p:nvSpPr>
          <p:spPr bwMode="auto">
            <a:xfrm>
              <a:off x="877870" y="5602560"/>
              <a:ext cx="91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18" name="Text Box 22">
              <a:extLst>
                <a:ext uri="{FF2B5EF4-FFF2-40B4-BE49-F238E27FC236}">
                  <a16:creationId xmlns:a16="http://schemas.microsoft.com/office/drawing/2014/main" id="{2A869225-A5C1-446A-5E62-52BE6B59027E}"/>
                </a:ext>
              </a:extLst>
            </p:cNvPr>
            <p:cNvSpPr txBox="1">
              <a:spLocks noChangeArrowheads="1"/>
            </p:cNvSpPr>
            <p:nvPr/>
          </p:nvSpPr>
          <p:spPr bwMode="auto">
            <a:xfrm>
              <a:off x="1077895" y="459455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Cl</a:t>
              </a:r>
              <a:r>
                <a:rPr kumimoji="1" lang="en-US" altLang="zh-CN" sz="1800" b="1" baseline="-25000" dirty="0">
                  <a:latin typeface="微软雅黑" panose="020B0503020204020204" pitchFamily="34" charset="-122"/>
                  <a:ea typeface="微软雅黑" panose="020B0503020204020204" pitchFamily="34" charset="-122"/>
                  <a:sym typeface="微软雅黑" panose="020B0503020204020204" pitchFamily="34" charset="-122"/>
                </a:rPr>
                <a:t>2</a:t>
              </a:r>
            </a:p>
          </p:txBody>
        </p:sp>
        <p:sp>
          <p:nvSpPr>
            <p:cNvPr id="29719" name="Text Box 23">
              <a:extLst>
                <a:ext uri="{FF2B5EF4-FFF2-40B4-BE49-F238E27FC236}">
                  <a16:creationId xmlns:a16="http://schemas.microsoft.com/office/drawing/2014/main" id="{13887B3D-1C40-10B4-3B1F-41F3970F9FE0}"/>
                </a:ext>
              </a:extLst>
            </p:cNvPr>
            <p:cNvSpPr txBox="1">
              <a:spLocks noChangeArrowheads="1"/>
            </p:cNvSpPr>
            <p:nvPr/>
          </p:nvSpPr>
          <p:spPr bwMode="auto">
            <a:xfrm>
              <a:off x="251520" y="5419203"/>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18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1800" b="1" baseline="-25000" dirty="0">
                  <a:latin typeface="微软雅黑" panose="020B0503020204020204" pitchFamily="34" charset="-122"/>
                  <a:ea typeface="微软雅黑" panose="020B0503020204020204" pitchFamily="34" charset="-122"/>
                  <a:sym typeface="微软雅黑" panose="020B0503020204020204" pitchFamily="34" charset="-122"/>
                </a:rPr>
                <a:t>4</a:t>
              </a:r>
            </a:p>
          </p:txBody>
        </p:sp>
        <p:sp>
          <p:nvSpPr>
            <p:cNvPr id="29720" name="Text Box 24">
              <a:extLst>
                <a:ext uri="{FF2B5EF4-FFF2-40B4-BE49-F238E27FC236}">
                  <a16:creationId xmlns:a16="http://schemas.microsoft.com/office/drawing/2014/main" id="{838F96E8-EB49-96EE-40CB-CC6A266DF9F6}"/>
                </a:ext>
              </a:extLst>
            </p:cNvPr>
            <p:cNvSpPr txBox="1">
              <a:spLocks noChangeArrowheads="1"/>
            </p:cNvSpPr>
            <p:nvPr/>
          </p:nvSpPr>
          <p:spPr bwMode="auto">
            <a:xfrm>
              <a:off x="4002070" y="628836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1">
                  <a:latin typeface="微软雅黑" panose="020B0503020204020204" pitchFamily="34" charset="-122"/>
                  <a:ea typeface="微软雅黑" panose="020B0503020204020204" pitchFamily="34" charset="-122"/>
                  <a:sym typeface="微软雅黑" panose="020B0503020204020204" pitchFamily="34" charset="-122"/>
                </a:rPr>
                <a:t>HCl</a:t>
              </a:r>
            </a:p>
          </p:txBody>
        </p:sp>
        <p:sp>
          <p:nvSpPr>
            <p:cNvPr id="29721" name="Text Box 25">
              <a:extLst>
                <a:ext uri="{FF2B5EF4-FFF2-40B4-BE49-F238E27FC236}">
                  <a16:creationId xmlns:a16="http://schemas.microsoft.com/office/drawing/2014/main" id="{7E12C683-447A-CBCC-A64E-46FE4B5D44BE}"/>
                </a:ext>
              </a:extLst>
            </p:cNvPr>
            <p:cNvSpPr txBox="1">
              <a:spLocks noChangeArrowheads="1"/>
            </p:cNvSpPr>
            <p:nvPr/>
          </p:nvSpPr>
          <p:spPr bwMode="auto">
            <a:xfrm>
              <a:off x="2249470" y="476436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A:</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氯化</a:t>
              </a:r>
            </a:p>
          </p:txBody>
        </p:sp>
        <p:sp>
          <p:nvSpPr>
            <p:cNvPr id="29722" name="Text Box 26">
              <a:extLst>
                <a:ext uri="{FF2B5EF4-FFF2-40B4-BE49-F238E27FC236}">
                  <a16:creationId xmlns:a16="http://schemas.microsoft.com/office/drawing/2014/main" id="{9AA3B843-383B-9EB3-C600-80B4B1A3A0A2}"/>
                </a:ext>
              </a:extLst>
            </p:cNvPr>
            <p:cNvSpPr txBox="1">
              <a:spLocks noChangeArrowheads="1"/>
            </p:cNvSpPr>
            <p:nvPr/>
          </p:nvSpPr>
          <p:spPr bwMode="auto">
            <a:xfrm>
              <a:off x="1983673" y="5907360"/>
              <a:ext cx="15421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B:</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次氯化</a:t>
              </a:r>
            </a:p>
          </p:txBody>
        </p:sp>
        <p:sp>
          <p:nvSpPr>
            <p:cNvPr id="29723" name="Text Box 27">
              <a:extLst>
                <a:ext uri="{FF2B5EF4-FFF2-40B4-BE49-F238E27FC236}">
                  <a16:creationId xmlns:a16="http://schemas.microsoft.com/office/drawing/2014/main" id="{233AE4A9-5090-A3B0-F91A-3D549D55A9FA}"/>
                </a:ext>
              </a:extLst>
            </p:cNvPr>
            <p:cNvSpPr txBox="1">
              <a:spLocks noChangeArrowheads="1"/>
            </p:cNvSpPr>
            <p:nvPr/>
          </p:nvSpPr>
          <p:spPr bwMode="auto">
            <a:xfrm>
              <a:off x="4288904" y="5303594"/>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C:</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热裂解</a:t>
              </a:r>
              <a:endPar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24" name="Text Box 28">
              <a:extLst>
                <a:ext uri="{FF2B5EF4-FFF2-40B4-BE49-F238E27FC236}">
                  <a16:creationId xmlns:a16="http://schemas.microsoft.com/office/drawing/2014/main" id="{1E5B478A-62D8-E1AA-B74B-39DA64DD3DF0}"/>
                </a:ext>
              </a:extLst>
            </p:cNvPr>
            <p:cNvSpPr txBox="1">
              <a:spLocks noChangeArrowheads="1"/>
            </p:cNvSpPr>
            <p:nvPr/>
          </p:nvSpPr>
          <p:spPr bwMode="auto">
            <a:xfrm>
              <a:off x="6478570" y="5306213"/>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分离</a:t>
              </a:r>
            </a:p>
          </p:txBody>
        </p:sp>
        <p:sp>
          <p:nvSpPr>
            <p:cNvPr id="29725" name="Text Box 29">
              <a:extLst>
                <a:ext uri="{FF2B5EF4-FFF2-40B4-BE49-F238E27FC236}">
                  <a16:creationId xmlns:a16="http://schemas.microsoft.com/office/drawing/2014/main" id="{8BCC6BA3-8370-8272-469A-E5A82B5ED9BA}"/>
                </a:ext>
              </a:extLst>
            </p:cNvPr>
            <p:cNvSpPr txBox="1">
              <a:spLocks noChangeArrowheads="1"/>
            </p:cNvSpPr>
            <p:nvPr/>
          </p:nvSpPr>
          <p:spPr bwMode="auto">
            <a:xfrm>
              <a:off x="7999399" y="5273368"/>
              <a:ext cx="10654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3</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Cl</a:t>
              </a:r>
            </a:p>
          </p:txBody>
        </p:sp>
        <p:sp>
          <p:nvSpPr>
            <p:cNvPr id="29726" name="Text Box 30">
              <a:extLst>
                <a:ext uri="{FF2B5EF4-FFF2-40B4-BE49-F238E27FC236}">
                  <a16:creationId xmlns:a16="http://schemas.microsoft.com/office/drawing/2014/main" id="{58ABE89B-EF6C-A121-1D1C-ED8522F3E4D7}"/>
                </a:ext>
              </a:extLst>
            </p:cNvPr>
            <p:cNvSpPr txBox="1">
              <a:spLocks noChangeArrowheads="1"/>
            </p:cNvSpPr>
            <p:nvPr/>
          </p:nvSpPr>
          <p:spPr bwMode="auto">
            <a:xfrm>
              <a:off x="8190802" y="5670947"/>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(VC)</a:t>
              </a:r>
            </a:p>
          </p:txBody>
        </p:sp>
        <p:sp>
          <p:nvSpPr>
            <p:cNvPr id="29727" name="Text Box 31">
              <a:extLst>
                <a:ext uri="{FF2B5EF4-FFF2-40B4-BE49-F238E27FC236}">
                  <a16:creationId xmlns:a16="http://schemas.microsoft.com/office/drawing/2014/main" id="{3C093D48-6582-EEA6-5AD9-5E355CE6BDA9}"/>
                </a:ext>
              </a:extLst>
            </p:cNvPr>
            <p:cNvSpPr txBox="1">
              <a:spLocks noChangeArrowheads="1"/>
            </p:cNvSpPr>
            <p:nvPr/>
          </p:nvSpPr>
          <p:spPr bwMode="auto">
            <a:xfrm>
              <a:off x="1811320" y="4850085"/>
              <a:ext cx="3690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a:latin typeface="微软雅黑" panose="020B0503020204020204" pitchFamily="34" charset="-122"/>
                  <a:ea typeface="微软雅黑" panose="020B0503020204020204" pitchFamily="34" charset="-122"/>
                  <a:sym typeface="微软雅黑" panose="020B0503020204020204" pitchFamily="34" charset="-122"/>
                </a:rPr>
                <a:t>x1</a:t>
              </a:r>
            </a:p>
          </p:txBody>
        </p:sp>
        <p:sp>
          <p:nvSpPr>
            <p:cNvPr id="29728" name="Text Box 32">
              <a:extLst>
                <a:ext uri="{FF2B5EF4-FFF2-40B4-BE49-F238E27FC236}">
                  <a16:creationId xmlns:a16="http://schemas.microsoft.com/office/drawing/2014/main" id="{554CE60D-B824-5357-776C-668219BC559E}"/>
                </a:ext>
              </a:extLst>
            </p:cNvPr>
            <p:cNvSpPr txBox="1">
              <a:spLocks noChangeArrowheads="1"/>
            </p:cNvSpPr>
            <p:nvPr/>
          </p:nvSpPr>
          <p:spPr bwMode="auto">
            <a:xfrm>
              <a:off x="1863708" y="5589240"/>
              <a:ext cx="3690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微软雅黑" panose="020B0503020204020204" pitchFamily="34" charset="-122"/>
                  <a:ea typeface="微软雅黑" panose="020B0503020204020204" pitchFamily="34" charset="-122"/>
                  <a:sym typeface="微软雅黑" panose="020B0503020204020204" pitchFamily="34" charset="-122"/>
                </a:rPr>
                <a:t>x2</a:t>
              </a:r>
            </a:p>
          </p:txBody>
        </p:sp>
        <p:sp>
          <p:nvSpPr>
            <p:cNvPr id="29729" name="Text Box 33">
              <a:extLst>
                <a:ext uri="{FF2B5EF4-FFF2-40B4-BE49-F238E27FC236}">
                  <a16:creationId xmlns:a16="http://schemas.microsoft.com/office/drawing/2014/main" id="{8D9A91D5-3AEC-38E7-FAFB-55420A7EAA71}"/>
                </a:ext>
              </a:extLst>
            </p:cNvPr>
            <p:cNvSpPr txBox="1">
              <a:spLocks noChangeArrowheads="1"/>
            </p:cNvSpPr>
            <p:nvPr/>
          </p:nvSpPr>
          <p:spPr bwMode="auto">
            <a:xfrm>
              <a:off x="4559820" y="6333013"/>
              <a:ext cx="3690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微软雅黑" panose="020B0503020204020204" pitchFamily="34" charset="-122"/>
                  <a:ea typeface="微软雅黑" panose="020B0503020204020204" pitchFamily="34" charset="-122"/>
                  <a:sym typeface="微软雅黑" panose="020B0503020204020204" pitchFamily="34" charset="-122"/>
                </a:rPr>
                <a:t>x3</a:t>
              </a:r>
            </a:p>
          </p:txBody>
        </p:sp>
      </p:grpSp>
      <p:sp>
        <p:nvSpPr>
          <p:cNvPr id="35" name="文本框 34">
            <a:extLst>
              <a:ext uri="{FF2B5EF4-FFF2-40B4-BE49-F238E27FC236}">
                <a16:creationId xmlns:a16="http://schemas.microsoft.com/office/drawing/2014/main" id="{1C8CBEDD-FC2F-408C-A09B-CDE953046B0B}"/>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7F5EDAA9-0715-3716-2626-68CC963ECB85}"/>
              </a:ext>
            </a:extLst>
          </p:cNvPr>
          <p:cNvSpPr txBox="1">
            <a:spLocks noChangeArrowheads="1"/>
          </p:cNvSpPr>
          <p:nvPr/>
        </p:nvSpPr>
        <p:spPr bwMode="auto">
          <a:xfrm>
            <a:off x="0" y="999322"/>
            <a:ext cx="9036496" cy="4204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在各反应器中发生如下反应：</a:t>
            </a:r>
          </a:p>
          <a:p>
            <a:pPr marL="342900" indent="-342900" algn="just" eaLnBrk="1" hangingPunct="1">
              <a:lnSpc>
                <a:spcPct val="125000"/>
              </a:lnSpc>
              <a:spcBef>
                <a:spcPts val="0"/>
              </a:spcBef>
              <a:buClr>
                <a:srgbClr val="0000FF"/>
              </a:buClr>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氯化：</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DCE</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收率</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98%</a:t>
            </a:r>
          </a:p>
          <a:p>
            <a:pPr algn="ctr" eaLnBrk="1" hangingPunct="1">
              <a:lnSpc>
                <a:spcPct val="125000"/>
              </a:lnSpc>
              <a:spcBef>
                <a:spcPts val="0"/>
              </a:spcBef>
              <a:buClr>
                <a:srgbClr val="0000FF"/>
              </a:buClr>
              <a:buSzTx/>
              <a:buNone/>
            </a:pP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4</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+Cl</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 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4</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Cl</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(DCE</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：二氯乙烷）</a:t>
            </a:r>
          </a:p>
          <a:p>
            <a:pPr marL="342900" indent="-342900" algn="just" eaLnBrk="1" hangingPunct="1">
              <a:lnSpc>
                <a:spcPct val="125000"/>
              </a:lnSpc>
              <a:spcBef>
                <a:spcPts val="0"/>
              </a:spcBef>
              <a:buClr>
                <a:srgbClr val="0000FF"/>
              </a:buClr>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次氯化：</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DCE</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以乙烯为基准的收率为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95%</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；以</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HCl</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为基准的收率为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90%</a:t>
            </a:r>
          </a:p>
          <a:p>
            <a:pPr algn="ctr" eaLnBrk="1" hangingPunct="1">
              <a:lnSpc>
                <a:spcPct val="125000"/>
              </a:lnSpc>
              <a:spcBef>
                <a:spcPts val="0"/>
              </a:spcBef>
              <a:buClr>
                <a:srgbClr val="0000FF"/>
              </a:buClr>
              <a:buSz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4</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+2HCl + 0.5O</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 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4</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Cl</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 </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O </a:t>
            </a:r>
          </a:p>
          <a:p>
            <a:pPr marL="342900" indent="-342900" algn="just" eaLnBrk="1" hangingPunct="1">
              <a:lnSpc>
                <a:spcPct val="125000"/>
              </a:lnSpc>
              <a:spcBef>
                <a:spcPts val="0"/>
              </a:spcBef>
              <a:buClr>
                <a:srgbClr val="0000FF"/>
              </a:buClr>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热裂解 ：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VC</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收率</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99%</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HCl</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收率</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99.5%</a:t>
            </a:r>
          </a:p>
          <a:p>
            <a:pPr algn="ctr" eaLnBrk="1" hangingPunct="1">
              <a:lnSpc>
                <a:spcPct val="125000"/>
              </a:lnSpc>
              <a:spcBef>
                <a:spcPts val="0"/>
              </a:spcBef>
              <a:buClr>
                <a:srgbClr val="0000FF"/>
              </a:buClr>
              <a:buSzTx/>
              <a:buNone/>
            </a:pP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4</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Cl</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 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3</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Cl (VC) + HCl</a:t>
            </a: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设</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VC</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产量为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12500 kg/h</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，试求</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Cl</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C</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4</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流量及</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HCl</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的循环量。</a:t>
            </a:r>
            <a:endParaRPr kumimoji="1"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D0BE7360-2C52-40C8-B1FF-0A5DFCCCA2CC}"/>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矩形 4">
            <a:extLst>
              <a:ext uri="{FF2B5EF4-FFF2-40B4-BE49-F238E27FC236}">
                <a16:creationId xmlns:a16="http://schemas.microsoft.com/office/drawing/2014/main" id="{386BAB17-B275-1DC1-EC86-B264050947B0}"/>
              </a:ext>
            </a:extLst>
          </p:cNvPr>
          <p:cNvSpPr>
            <a:spLocks noChangeArrowheads="1"/>
          </p:cNvSpPr>
          <p:nvPr/>
        </p:nvSpPr>
        <p:spPr bwMode="auto">
          <a:xfrm>
            <a:off x="0" y="980728"/>
            <a:ext cx="9036496" cy="559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解：</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endPar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endPar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r>
              <a:rPr kumimoji="1"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1</a:t>
            </a:r>
            <a:r>
              <a:rPr kumimoji="1"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）联立代数方程法</a:t>
            </a:r>
            <a:endPar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已知：</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VC , DCE,   HCl</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分子量分别为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62.5,   99.0,   36.5</a:t>
            </a: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设</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4</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进入（</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）的流量为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1</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进入（</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B</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）的流量为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HCl</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的循环量为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3     </a:t>
            </a:r>
          </a:p>
          <a:p>
            <a:pPr algn="ctr"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VC=12500/62.5=200 </a:t>
            </a:r>
            <a:r>
              <a:rPr kumimoji="1" lang="en-US" altLang="zh-CN" sz="2400" b="1" dirty="0" err="1">
                <a:latin typeface="微软雅黑" panose="020B0503020204020204" pitchFamily="34" charset="-122"/>
                <a:ea typeface="微软雅黑" panose="020B0503020204020204" pitchFamily="34" charset="-122"/>
                <a:sym typeface="微软雅黑" panose="020B0503020204020204" pitchFamily="34" charset="-122"/>
              </a:rPr>
              <a:t>kmol</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a:t>
            </a: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则：</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3</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 0.995(0.98x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1</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+ 0.95x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(1)</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HCL</a:t>
            </a: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衡算</a:t>
            </a: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0.90x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3</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/2 = 0.95x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                                       </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DCE</a:t>
            </a: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衡算（</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次氯化</a:t>
            </a: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0.99(0.98x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1</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+ 0.95x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 200         </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(3)</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VC</a:t>
            </a: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衡算</a:t>
            </a:r>
            <a:endPar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76DFEDD2-ED14-48DF-A139-B7AA6539610A}"/>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pic>
        <p:nvPicPr>
          <p:cNvPr id="2" name="图片 1">
            <a:extLst>
              <a:ext uri="{FF2B5EF4-FFF2-40B4-BE49-F238E27FC236}">
                <a16:creationId xmlns:a16="http://schemas.microsoft.com/office/drawing/2014/main" id="{8D85CFFB-0C52-4777-89E4-BD21D2066130}"/>
              </a:ext>
            </a:extLst>
          </p:cNvPr>
          <p:cNvPicPr>
            <a:picLocks noChangeAspect="1"/>
          </p:cNvPicPr>
          <p:nvPr/>
        </p:nvPicPr>
        <p:blipFill>
          <a:blip r:embed="rId3"/>
          <a:stretch>
            <a:fillRect/>
          </a:stretch>
        </p:blipFill>
        <p:spPr>
          <a:xfrm>
            <a:off x="1835696" y="980728"/>
            <a:ext cx="6554255" cy="162844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803FF0-6293-02EF-050A-A17A4BAD0FEF}"/>
              </a:ext>
            </a:extLst>
          </p:cNvPr>
          <p:cNvSpPr txBox="1"/>
          <p:nvPr/>
        </p:nvSpPr>
        <p:spPr>
          <a:xfrm>
            <a:off x="0" y="980728"/>
            <a:ext cx="9144000" cy="3281796"/>
          </a:xfrm>
          <a:prstGeom prst="rect">
            <a:avLst/>
          </a:prstGeom>
          <a:noFill/>
        </p:spPr>
        <p:txBody>
          <a:bodyPr wrap="square" rtlCol="0">
            <a:spAutoFit/>
          </a:bodyPr>
          <a:lstStyle/>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联立（</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2</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）得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 0.995(0.98x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1</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+ 0.95x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×0.9/1.9</a:t>
            </a: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 0.837x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1</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4</a:t>
            </a:r>
            <a:r>
              <a:rPr kumimoji="1"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t>
            </a: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联立（</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3</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4</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1</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=113.8</a:t>
            </a: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=95.3</a:t>
            </a: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Cl</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流量</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1</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113.8 </a:t>
            </a:r>
            <a:r>
              <a:rPr kumimoji="1" lang="en-US" altLang="zh-CN" sz="2400" b="1" dirty="0" err="1">
                <a:latin typeface="微软雅黑" panose="020B0503020204020204" pitchFamily="34" charset="-122"/>
                <a:ea typeface="微软雅黑" panose="020B0503020204020204" pitchFamily="34" charset="-122"/>
                <a:sym typeface="微软雅黑" panose="020B0503020204020204" pitchFamily="34" charset="-122"/>
              </a:rPr>
              <a:t>kmol</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a:t>
            </a: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4</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1</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209.1 </a:t>
            </a:r>
            <a:r>
              <a:rPr kumimoji="1" lang="en-US" altLang="zh-CN" sz="2400" b="1" dirty="0" err="1">
                <a:latin typeface="微软雅黑" panose="020B0503020204020204" pitchFamily="34" charset="-122"/>
                <a:ea typeface="微软雅黑" panose="020B0503020204020204" pitchFamily="34" charset="-122"/>
                <a:sym typeface="微软雅黑" panose="020B0503020204020204" pitchFamily="34" charset="-122"/>
              </a:rPr>
              <a:t>kmol</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a:t>
            </a: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HCl</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循环</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3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=0.995×(0.98×113.8+0.95 ×95.3)=</a:t>
            </a:r>
            <a:r>
              <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201.1 </a:t>
            </a:r>
            <a:r>
              <a:rPr kumimoji="1" lang="en-US" altLang="zh-CN" sz="2400" b="1" dirty="0" err="1">
                <a:latin typeface="微软雅黑" panose="020B0503020204020204" pitchFamily="34" charset="-122"/>
                <a:ea typeface="微软雅黑" panose="020B0503020204020204" pitchFamily="34" charset="-122"/>
                <a:sym typeface="微软雅黑" panose="020B0503020204020204" pitchFamily="34" charset="-122"/>
              </a:rPr>
              <a:t>kmol</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a:t>
            </a:r>
          </a:p>
        </p:txBody>
      </p:sp>
      <p:sp>
        <p:nvSpPr>
          <p:cNvPr id="5" name="文本框 4">
            <a:extLst>
              <a:ext uri="{FF2B5EF4-FFF2-40B4-BE49-F238E27FC236}">
                <a16:creationId xmlns:a16="http://schemas.microsoft.com/office/drawing/2014/main" id="{29DAB381-F84E-4A49-AB32-B8D86864343A}"/>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extLst>
      <p:ext uri="{BB962C8B-B14F-4D97-AF65-F5344CB8AC3E}">
        <p14:creationId xmlns:p14="http://schemas.microsoft.com/office/powerpoint/2010/main" val="356284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479612E4-FA66-A112-3D87-27BE4BBA8B1C}"/>
              </a:ext>
            </a:extLst>
          </p:cNvPr>
          <p:cNvSpPr>
            <a:spLocks noGrp="1" noChangeArrowheads="1"/>
          </p:cNvSpPr>
          <p:nvPr>
            <p:ph type="body" idx="4294967295"/>
          </p:nvPr>
        </p:nvSpPr>
        <p:spPr>
          <a:xfrm>
            <a:off x="0" y="980728"/>
            <a:ext cx="9144000" cy="4824536"/>
          </a:xfrm>
        </p:spPr>
        <p:txBody>
          <a:bodyPr/>
          <a:lstStyle/>
          <a:p>
            <a:pPr algn="just" eaLnBrk="1" hangingPunct="1">
              <a:lnSpc>
                <a:spcPct val="125000"/>
              </a:lnSpc>
              <a:spcBef>
                <a:spcPts val="0"/>
              </a:spcBef>
              <a:buFont typeface="Wingdings" panose="05000000000000000000" pitchFamily="2" charset="2"/>
              <a:buNone/>
            </a:pPr>
            <a:r>
              <a:rPr lang="en-US" altLang="zh-CN" sz="2800" dirty="0">
                <a:solidFill>
                  <a:srgbClr val="C00000"/>
                </a:solidFill>
                <a:sym typeface="微软雅黑" panose="020B0503020204020204" pitchFamily="34" charset="-122"/>
              </a:rPr>
              <a:t>1. </a:t>
            </a:r>
            <a:r>
              <a:rPr lang="zh-CN" altLang="en-US" sz="2800" dirty="0">
                <a:solidFill>
                  <a:srgbClr val="C00000"/>
                </a:solidFill>
                <a:sym typeface="微软雅黑" panose="020B0503020204020204" pitchFamily="34" charset="-122"/>
              </a:rPr>
              <a:t>工艺性资料的收集</a:t>
            </a:r>
            <a:endParaRPr lang="zh-CN" altLang="en-US" sz="2600" dirty="0">
              <a:solidFill>
                <a:srgbClr val="C00000"/>
              </a:solidFill>
              <a:sym typeface="微软雅黑" panose="020B0503020204020204" pitchFamily="34" charset="-122"/>
            </a:endParaRPr>
          </a:p>
          <a:p>
            <a:pPr algn="just" eaLnBrk="1" hangingPunct="1">
              <a:lnSpc>
                <a:spcPct val="125000"/>
              </a:lnSpc>
              <a:spcBef>
                <a:spcPts val="0"/>
              </a:spcBef>
              <a:buFont typeface="Wingdings" panose="05000000000000000000" pitchFamily="2" charset="2"/>
              <a:buChar char="p"/>
            </a:pPr>
            <a:r>
              <a:rPr lang="zh-CN" altLang="en-US" sz="2400" dirty="0">
                <a:solidFill>
                  <a:schemeClr val="tx1"/>
                </a:solidFill>
                <a:sym typeface="微软雅黑" panose="020B0503020204020204" pitchFamily="34" charset="-122"/>
              </a:rPr>
              <a:t>物料衡算提纲</a:t>
            </a:r>
          </a:p>
          <a:p>
            <a:pPr algn="just" eaLnBrk="1" hangingPunct="1">
              <a:lnSpc>
                <a:spcPct val="125000"/>
              </a:lnSpc>
              <a:spcBef>
                <a:spcPts val="0"/>
              </a:spcBef>
              <a:buFont typeface="Wingdings" panose="05000000000000000000" pitchFamily="2" charset="2"/>
              <a:buNone/>
            </a:pPr>
            <a:r>
              <a:rPr lang="zh-CN" altLang="en-US" sz="2400" dirty="0">
                <a:solidFill>
                  <a:schemeClr val="tx1"/>
                </a:solidFill>
                <a:sym typeface="微软雅黑" panose="020B0503020204020204" pitchFamily="34" charset="-122"/>
              </a:rPr>
              <a:t>       生产步骤和化学反应（包括主、副反应）</a:t>
            </a:r>
          </a:p>
          <a:p>
            <a:pPr algn="just" eaLnBrk="1" hangingPunct="1">
              <a:lnSpc>
                <a:spcPct val="125000"/>
              </a:lnSpc>
              <a:spcBef>
                <a:spcPts val="0"/>
              </a:spcBef>
              <a:buFont typeface="Wingdings" panose="05000000000000000000" pitchFamily="2" charset="2"/>
              <a:buNone/>
            </a:pPr>
            <a:r>
              <a:rPr lang="zh-CN" altLang="en-US" sz="2400" dirty="0">
                <a:solidFill>
                  <a:schemeClr val="tx1"/>
                </a:solidFill>
                <a:sym typeface="微软雅黑" panose="020B0503020204020204" pitchFamily="34" charset="-122"/>
              </a:rPr>
              <a:t>       各步骤所需的原料，中间体规格和物理化学性质</a:t>
            </a:r>
          </a:p>
          <a:p>
            <a:pPr algn="just" eaLnBrk="1" hangingPunct="1">
              <a:lnSpc>
                <a:spcPct val="125000"/>
              </a:lnSpc>
              <a:spcBef>
                <a:spcPts val="0"/>
              </a:spcBef>
              <a:buFont typeface="Wingdings" panose="05000000000000000000" pitchFamily="2" charset="2"/>
              <a:buNone/>
            </a:pPr>
            <a:r>
              <a:rPr lang="zh-CN" altLang="en-US" sz="2400" dirty="0">
                <a:solidFill>
                  <a:schemeClr val="tx1"/>
                </a:solidFill>
                <a:sym typeface="微软雅黑" panose="020B0503020204020204" pitchFamily="34" charset="-122"/>
              </a:rPr>
              <a:t>       成品的规格和物化性质</a:t>
            </a:r>
          </a:p>
          <a:p>
            <a:pPr algn="just" eaLnBrk="1" hangingPunct="1">
              <a:lnSpc>
                <a:spcPct val="125000"/>
              </a:lnSpc>
              <a:spcBef>
                <a:spcPts val="0"/>
              </a:spcBef>
              <a:buFont typeface="Wingdings" panose="05000000000000000000" pitchFamily="2" charset="2"/>
              <a:buNone/>
            </a:pPr>
            <a:r>
              <a:rPr lang="zh-CN" altLang="en-US" sz="2400" dirty="0">
                <a:solidFill>
                  <a:schemeClr val="tx1"/>
                </a:solidFill>
                <a:sym typeface="微软雅黑" panose="020B0503020204020204" pitchFamily="34" charset="-122"/>
              </a:rPr>
              <a:t>       每批加料量或单位时间进料量</a:t>
            </a:r>
          </a:p>
          <a:p>
            <a:pPr algn="just" eaLnBrk="1" hangingPunct="1">
              <a:lnSpc>
                <a:spcPct val="125000"/>
              </a:lnSpc>
              <a:spcBef>
                <a:spcPts val="0"/>
              </a:spcBef>
              <a:buFont typeface="Wingdings" panose="05000000000000000000" pitchFamily="2" charset="2"/>
              <a:buNone/>
            </a:pPr>
            <a:r>
              <a:rPr lang="zh-CN" altLang="en-US" sz="2400" dirty="0">
                <a:solidFill>
                  <a:schemeClr val="tx1"/>
                </a:solidFill>
                <a:sym typeface="微软雅黑" panose="020B0503020204020204" pitchFamily="34" charset="-122"/>
              </a:rPr>
              <a:t>       各生产步骤的产率</a:t>
            </a:r>
            <a:endParaRPr lang="en-US" altLang="zh-CN" sz="2400" dirty="0">
              <a:solidFill>
                <a:schemeClr val="tx1"/>
              </a:solidFill>
              <a:sym typeface="微软雅黑" panose="020B0503020204020204" pitchFamily="34" charset="-122"/>
            </a:endParaRPr>
          </a:p>
          <a:p>
            <a:pPr algn="just" eaLnBrk="1" hangingPunct="1">
              <a:lnSpc>
                <a:spcPct val="125000"/>
              </a:lnSpc>
              <a:spcBef>
                <a:spcPts val="0"/>
              </a:spcBef>
              <a:buClr>
                <a:schemeClr val="tx1"/>
              </a:buClr>
              <a:buFont typeface="Wingdings" panose="05000000000000000000" pitchFamily="2" charset="2"/>
              <a:buChar char="p"/>
            </a:pPr>
            <a:r>
              <a:rPr lang="zh-CN" altLang="en-US" sz="2400" dirty="0">
                <a:solidFill>
                  <a:schemeClr val="tx1"/>
                </a:solidFill>
                <a:sym typeface="微软雅黑" panose="020B0503020204020204" pitchFamily="34" charset="-122"/>
              </a:rPr>
              <a:t>工艺流程图及说明</a:t>
            </a:r>
            <a:endParaRPr lang="en-US" altLang="zh-CN" sz="2400" dirty="0">
              <a:solidFill>
                <a:schemeClr val="tx1"/>
              </a:solidFill>
              <a:sym typeface="微软雅黑" panose="020B0503020204020204" pitchFamily="34" charset="-122"/>
            </a:endParaRPr>
          </a:p>
          <a:p>
            <a:pPr algn="just" eaLnBrk="1" hangingPunct="1">
              <a:lnSpc>
                <a:spcPct val="125000"/>
              </a:lnSpc>
              <a:spcBef>
                <a:spcPts val="0"/>
              </a:spcBef>
              <a:buClr>
                <a:schemeClr val="tx1"/>
              </a:buClr>
              <a:buFont typeface="Wingdings" panose="05000000000000000000" pitchFamily="2" charset="2"/>
              <a:buChar char="p"/>
            </a:pPr>
            <a:r>
              <a:rPr lang="zh-CN" altLang="en-US" sz="2400" dirty="0">
                <a:solidFill>
                  <a:schemeClr val="tx1"/>
                </a:solidFill>
                <a:sym typeface="微软雅黑" panose="020B0503020204020204" pitchFamily="34" charset="-122"/>
              </a:rPr>
              <a:t>热量计算参数和设备计算数据（</a:t>
            </a:r>
            <a:r>
              <a:rPr lang="en-US" altLang="zh-CN" sz="2400" dirty="0">
                <a:solidFill>
                  <a:schemeClr val="tx1"/>
                </a:solidFill>
                <a:sym typeface="微软雅黑" panose="020B0503020204020204" pitchFamily="34" charset="-122"/>
              </a:rPr>
              <a:t>ΔH</a:t>
            </a:r>
            <a:r>
              <a:rPr lang="zh-CN" altLang="en-US" sz="2400" dirty="0">
                <a:solidFill>
                  <a:schemeClr val="tx1"/>
                </a:solidFill>
                <a:sym typeface="微软雅黑" panose="020B0503020204020204" pitchFamily="34" charset="-122"/>
              </a:rPr>
              <a:t>、</a:t>
            </a:r>
            <a:r>
              <a:rPr lang="en-US" altLang="zh-CN" sz="2400" dirty="0">
                <a:solidFill>
                  <a:schemeClr val="tx1"/>
                </a:solidFill>
                <a:sym typeface="微软雅黑" panose="020B0503020204020204" pitchFamily="34" charset="-122"/>
              </a:rPr>
              <a:t>Cp</a:t>
            </a:r>
            <a:r>
              <a:rPr lang="zh-CN" altLang="en-US" sz="2400" dirty="0">
                <a:solidFill>
                  <a:schemeClr val="tx1"/>
                </a:solidFill>
                <a:sym typeface="微软雅黑" panose="020B0503020204020204" pitchFamily="34" charset="-122"/>
              </a:rPr>
              <a:t>、</a:t>
            </a:r>
            <a:r>
              <a:rPr lang="en-US" altLang="zh-CN" sz="2400" dirty="0">
                <a:solidFill>
                  <a:schemeClr val="tx1"/>
                </a:solidFill>
                <a:sym typeface="微软雅黑" panose="020B0503020204020204" pitchFamily="34" charset="-122"/>
              </a:rPr>
              <a:t>K</a:t>
            </a:r>
            <a:r>
              <a:rPr lang="zh-CN" altLang="en-US" sz="2400" dirty="0">
                <a:solidFill>
                  <a:schemeClr val="tx1"/>
                </a:solidFill>
                <a:sym typeface="微软雅黑" panose="020B0503020204020204" pitchFamily="34" charset="-122"/>
              </a:rPr>
              <a:t>、</a:t>
            </a:r>
            <a:r>
              <a:rPr lang="en-US" altLang="zh-CN" sz="2400" dirty="0">
                <a:solidFill>
                  <a:schemeClr val="tx1"/>
                </a:solidFill>
                <a:sym typeface="微软雅黑" panose="020B0503020204020204" pitchFamily="34" charset="-122"/>
              </a:rPr>
              <a:t>λ</a:t>
            </a:r>
            <a:r>
              <a:rPr lang="zh-CN" altLang="en-US" sz="2400" dirty="0">
                <a:solidFill>
                  <a:schemeClr val="tx1"/>
                </a:solidFill>
                <a:sym typeface="微软雅黑" panose="020B0503020204020204" pitchFamily="34" charset="-122"/>
              </a:rPr>
              <a:t>、</a:t>
            </a:r>
            <a:r>
              <a:rPr lang="en-US" altLang="zh-CN" sz="2400" dirty="0">
                <a:solidFill>
                  <a:schemeClr val="tx1"/>
                </a:solidFill>
                <a:sym typeface="微软雅黑" panose="020B0503020204020204" pitchFamily="34" charset="-122"/>
              </a:rPr>
              <a:t>α</a:t>
            </a:r>
            <a:r>
              <a:rPr lang="zh-CN" altLang="en-US" sz="2400" dirty="0">
                <a:solidFill>
                  <a:schemeClr val="tx1"/>
                </a:solidFill>
                <a:sym typeface="微软雅黑" panose="020B0503020204020204" pitchFamily="34" charset="-122"/>
              </a:rPr>
              <a:t>等）</a:t>
            </a:r>
            <a:endParaRPr lang="en-US" altLang="zh-CN" sz="2400" dirty="0">
              <a:solidFill>
                <a:schemeClr val="tx1"/>
              </a:solidFill>
              <a:sym typeface="微软雅黑" panose="020B0503020204020204" pitchFamily="34" charset="-122"/>
            </a:endParaRPr>
          </a:p>
          <a:p>
            <a:pPr algn="just" eaLnBrk="1" hangingPunct="1">
              <a:lnSpc>
                <a:spcPct val="125000"/>
              </a:lnSpc>
              <a:spcBef>
                <a:spcPts val="0"/>
              </a:spcBef>
              <a:buClr>
                <a:schemeClr val="tx1"/>
              </a:buClr>
              <a:buFont typeface="Wingdings" panose="05000000000000000000" pitchFamily="2" charset="2"/>
              <a:buChar char="p"/>
            </a:pPr>
            <a:r>
              <a:rPr lang="zh-CN" altLang="en-US" sz="2400" dirty="0">
                <a:solidFill>
                  <a:schemeClr val="tx1"/>
                </a:solidFill>
                <a:sym typeface="微软雅黑" panose="020B0503020204020204" pitchFamily="34" charset="-122"/>
              </a:rPr>
              <a:t>流体输送过程参数（粘度</a:t>
            </a:r>
            <a:r>
              <a:rPr lang="en-US" altLang="zh-CN" sz="2400" dirty="0">
                <a:solidFill>
                  <a:schemeClr val="tx1"/>
                </a:solidFill>
                <a:sym typeface="微软雅黑" panose="020B0503020204020204" pitchFamily="34" charset="-122"/>
              </a:rPr>
              <a:t>μ</a:t>
            </a:r>
            <a:r>
              <a:rPr lang="zh-CN" altLang="en-US" sz="2400" dirty="0">
                <a:solidFill>
                  <a:schemeClr val="tx1"/>
                </a:solidFill>
                <a:sym typeface="微软雅黑" panose="020B0503020204020204" pitchFamily="34" charset="-122"/>
              </a:rPr>
              <a:t>、密度</a:t>
            </a:r>
            <a:r>
              <a:rPr lang="en-US" altLang="zh-CN" sz="2400" dirty="0">
                <a:solidFill>
                  <a:schemeClr val="tx1"/>
                </a:solidFill>
                <a:sym typeface="微软雅黑" panose="020B0503020204020204" pitchFamily="34" charset="-122"/>
              </a:rPr>
              <a:t>ρ</a:t>
            </a:r>
            <a:r>
              <a:rPr lang="zh-CN" altLang="en-US" sz="2400" dirty="0">
                <a:solidFill>
                  <a:schemeClr val="tx1"/>
                </a:solidFill>
                <a:sym typeface="微软雅黑" panose="020B0503020204020204" pitchFamily="34" charset="-122"/>
              </a:rPr>
              <a:t>、摩擦系数等）</a:t>
            </a:r>
            <a:endParaRPr lang="en-US" altLang="zh-CN" sz="2400" dirty="0">
              <a:solidFill>
                <a:schemeClr val="tx1"/>
              </a:solidFill>
              <a:sym typeface="微软雅黑" panose="020B0503020204020204" pitchFamily="34" charset="-122"/>
            </a:endParaRPr>
          </a:p>
        </p:txBody>
      </p:sp>
      <p:sp>
        <p:nvSpPr>
          <p:cNvPr id="2" name="文本框 1">
            <a:extLst>
              <a:ext uri="{FF2B5EF4-FFF2-40B4-BE49-F238E27FC236}">
                <a16:creationId xmlns:a16="http://schemas.microsoft.com/office/drawing/2014/main" id="{A27B66F4-7534-B21F-DE7B-DA3BA00B9F8B}"/>
              </a:ext>
            </a:extLst>
          </p:cNvPr>
          <p:cNvSpPr txBox="1"/>
          <p:nvPr/>
        </p:nvSpPr>
        <p:spPr>
          <a:xfrm>
            <a:off x="0" y="128109"/>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4.1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设计计算前的准备工作</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矩形 4">
            <a:extLst>
              <a:ext uri="{FF2B5EF4-FFF2-40B4-BE49-F238E27FC236}">
                <a16:creationId xmlns:a16="http://schemas.microsoft.com/office/drawing/2014/main" id="{B4C46473-532F-DFC0-9C3F-8BA92BF40AB0}"/>
              </a:ext>
            </a:extLst>
          </p:cNvPr>
          <p:cNvSpPr>
            <a:spLocks noChangeArrowheads="1"/>
          </p:cNvSpPr>
          <p:nvPr/>
        </p:nvSpPr>
        <p:spPr bwMode="auto">
          <a:xfrm>
            <a:off x="0" y="980728"/>
            <a:ext cx="9036496" cy="3743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0"/>
              </a:spcBef>
              <a:buClrTx/>
              <a:buSzTx/>
              <a:buFontTx/>
              <a:buNone/>
            </a:pPr>
            <a:r>
              <a:rPr kumimoji="1"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直接迭代法</a:t>
            </a: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设以</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HCl</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的循环量</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3</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作为迭代变量，迭代步骤为：</a:t>
            </a: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）假设</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3</a:t>
            </a: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2</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）用式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0.9x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3</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/2=0.95x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0.99(0.98x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1</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+0.95x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)=200</a:t>
            </a: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求出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1</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3</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）将</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1</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代入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3</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=0.995(0.98x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1</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+0.95x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endPar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求出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3</a:t>
            </a:r>
            <a:r>
              <a:rPr kumimoji="1" lang="en-US" altLang="zh-CN" sz="2400" b="1" baseline="30000"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与初值比较，若误差已经达到收敛指标则结束计算。</a:t>
            </a:r>
            <a:endParaRPr kumimoji="1" lang="zh-CN" altLang="en-US" sz="1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6487C9D8-C4E2-4B04-B223-465E7CF454BD}"/>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567A7A58-E577-3436-D25B-0B2FB04E91E6}"/>
              </a:ext>
            </a:extLst>
          </p:cNvPr>
          <p:cNvSpPr txBox="1">
            <a:spLocks noChangeArrowheads="1"/>
          </p:cNvSpPr>
          <p:nvPr/>
        </p:nvSpPr>
        <p:spPr bwMode="auto">
          <a:xfrm>
            <a:off x="-1" y="1124744"/>
            <a:ext cx="9036495"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60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现设</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3</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=150 </a:t>
            </a:r>
            <a:r>
              <a:rPr kumimoji="1" lang="en-US" altLang="zh-CN" sz="2400" b="1" dirty="0" err="1">
                <a:latin typeface="微软雅黑" panose="020B0503020204020204" pitchFamily="34" charset="-122"/>
                <a:ea typeface="微软雅黑" panose="020B0503020204020204" pitchFamily="34" charset="-122"/>
                <a:sym typeface="微软雅黑" panose="020B0503020204020204" pitchFamily="34" charset="-122"/>
              </a:rPr>
              <a:t>kmol</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，迭代过程各变量值如下：</a:t>
            </a:r>
          </a:p>
          <a:p>
            <a:pPr eaLnBrk="1" hangingPunct="1">
              <a:spcBef>
                <a:spcPts val="600"/>
              </a:spcBef>
              <a:buClrTx/>
              <a:buSzTx/>
              <a:buFontTx/>
              <a:buNone/>
            </a:pPr>
            <a:r>
              <a:rPr kumimoji="1" lang="zh-CN" altLang="en-US" sz="2000" dirty="0">
                <a:latin typeface="微软雅黑" panose="020B0503020204020204" pitchFamily="34" charset="-122"/>
                <a:ea typeface="微软雅黑" panose="020B0503020204020204" pitchFamily="34" charset="-122"/>
                <a:sym typeface="微软雅黑" panose="020B0503020204020204" pitchFamily="34" charset="-122"/>
              </a:rPr>
              <a:t>  </a:t>
            </a:r>
            <a:endParaRPr kumimoji="1"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ts val="600"/>
              </a:spcBef>
              <a:buClrTx/>
              <a:buSzTx/>
              <a:buFontTx/>
              <a:buNone/>
            </a:pPr>
            <a:endParaRPr kumimoji="1"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ts val="600"/>
              </a:spcBef>
              <a:buClrTx/>
              <a:buSzTx/>
              <a:buFontTx/>
              <a:buNone/>
            </a:pPr>
            <a:endParaRPr kumimoji="1"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ts val="600"/>
              </a:spcBef>
              <a:buClrTx/>
              <a:buSzTx/>
              <a:buFontTx/>
              <a:buNone/>
            </a:pPr>
            <a:endParaRPr kumimoji="1"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ts val="600"/>
              </a:spcBef>
              <a:buClrTx/>
              <a:buSzTx/>
              <a:buFontTx/>
              <a:buNone/>
            </a:pPr>
            <a:endParaRPr kumimoji="1"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ts val="600"/>
              </a:spcBef>
              <a:buClrTx/>
              <a:buSzTx/>
              <a:buFontTx/>
              <a:buNone/>
            </a:pPr>
            <a:endParaRPr kumimoji="1"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ts val="600"/>
              </a:spcBef>
              <a:buClrTx/>
              <a:buSzTx/>
              <a:buFontTx/>
              <a:buNone/>
            </a:pPr>
            <a:endParaRPr kumimoji="1"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ts val="600"/>
              </a:spcBef>
              <a:buClrTx/>
              <a:buSzTx/>
              <a:buFontTx/>
              <a:buNone/>
            </a:pPr>
            <a:endParaRPr kumimoji="1"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ts val="600"/>
              </a:spcBef>
              <a:buClrTx/>
              <a:buSzTx/>
              <a:buFontTx/>
              <a:buNone/>
            </a:pPr>
            <a:endParaRPr kumimoji="1"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ts val="600"/>
              </a:spcBef>
              <a:buClrTx/>
              <a:buSzTx/>
              <a:buFontTx/>
              <a:buNone/>
            </a:pPr>
            <a:endParaRPr kumimoji="1"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ts val="60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迭代</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3</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次即可收敛 。</a:t>
            </a:r>
          </a:p>
        </p:txBody>
      </p:sp>
      <p:graphicFrame>
        <p:nvGraphicFramePr>
          <p:cNvPr id="4" name="表格 4">
            <a:extLst>
              <a:ext uri="{FF2B5EF4-FFF2-40B4-BE49-F238E27FC236}">
                <a16:creationId xmlns:a16="http://schemas.microsoft.com/office/drawing/2014/main" id="{1428AB11-772E-1946-6B4B-9071C441840C}"/>
              </a:ext>
            </a:extLst>
          </p:cNvPr>
          <p:cNvGraphicFramePr>
            <a:graphicFrameLocks noGrp="1"/>
          </p:cNvGraphicFramePr>
          <p:nvPr>
            <p:extLst>
              <p:ext uri="{D42A27DB-BD31-4B8C-83A1-F6EECF244321}">
                <p14:modId xmlns:p14="http://schemas.microsoft.com/office/powerpoint/2010/main" val="3688800224"/>
              </p:ext>
            </p:extLst>
          </p:nvPr>
        </p:nvGraphicFramePr>
        <p:xfrm>
          <a:off x="107504" y="1812540"/>
          <a:ext cx="8928991" cy="3344652"/>
        </p:xfrm>
        <a:graphic>
          <a:graphicData uri="http://schemas.openxmlformats.org/drawingml/2006/table">
            <a:tbl>
              <a:tblPr firstRow="1" bandRow="1">
                <a:tableStyleId>{5C22544A-7EE6-4342-B048-85BDC9FD1C3A}</a:tableStyleId>
              </a:tblPr>
              <a:tblGrid>
                <a:gridCol w="1717114">
                  <a:extLst>
                    <a:ext uri="{9D8B030D-6E8A-4147-A177-3AD203B41FA5}">
                      <a16:colId xmlns:a16="http://schemas.microsoft.com/office/drawing/2014/main" val="3889161604"/>
                    </a:ext>
                  </a:extLst>
                </a:gridCol>
                <a:gridCol w="1647660">
                  <a:extLst>
                    <a:ext uri="{9D8B030D-6E8A-4147-A177-3AD203B41FA5}">
                      <a16:colId xmlns:a16="http://schemas.microsoft.com/office/drawing/2014/main" val="3149347775"/>
                    </a:ext>
                  </a:extLst>
                </a:gridCol>
                <a:gridCol w="1854739">
                  <a:extLst>
                    <a:ext uri="{9D8B030D-6E8A-4147-A177-3AD203B41FA5}">
                      <a16:colId xmlns:a16="http://schemas.microsoft.com/office/drawing/2014/main" val="3411685272"/>
                    </a:ext>
                  </a:extLst>
                </a:gridCol>
                <a:gridCol w="1854739">
                  <a:extLst>
                    <a:ext uri="{9D8B030D-6E8A-4147-A177-3AD203B41FA5}">
                      <a16:colId xmlns:a16="http://schemas.microsoft.com/office/drawing/2014/main" val="1133830044"/>
                    </a:ext>
                  </a:extLst>
                </a:gridCol>
                <a:gridCol w="1854739">
                  <a:extLst>
                    <a:ext uri="{9D8B030D-6E8A-4147-A177-3AD203B41FA5}">
                      <a16:colId xmlns:a16="http://schemas.microsoft.com/office/drawing/2014/main" val="2799803558"/>
                    </a:ext>
                  </a:extLst>
                </a:gridCol>
              </a:tblGrid>
              <a:tr h="788095">
                <a:tc>
                  <a:txBody>
                    <a:bodyPr/>
                    <a:lstStyle/>
                    <a:p>
                      <a:pPr algn="ctr">
                        <a:lnSpc>
                          <a:spcPct val="125000"/>
                        </a:lnSpc>
                      </a:pPr>
                      <a:r>
                        <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迭代次数</a:t>
                      </a:r>
                    </a:p>
                  </a:txBody>
                  <a:tcP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x</a:t>
                      </a:r>
                      <a:r>
                        <a:rPr lang="en-US" altLang="zh-CN" sz="2400" b="1" baseline="-25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b="1" baseline="-25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x</a:t>
                      </a:r>
                      <a:r>
                        <a:rPr lang="en-US" altLang="zh-CN" sz="2400" b="1" baseline="-25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b="1" baseline="-25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x</a:t>
                      </a:r>
                      <a:r>
                        <a:rPr lang="en-US" altLang="zh-CN" sz="2400" b="1" baseline="-25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400" b="1" baseline="-25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25000"/>
                        </a:lnSpc>
                      </a:pPr>
                      <a:r>
                        <a:rPr lang="en-US" altLang="zh-CN" sz="24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x</a:t>
                      </a:r>
                      <a:r>
                        <a:rPr lang="en-US" altLang="zh-CN" sz="2400" b="1" kern="1200" baseline="-250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3</a:t>
                      </a:r>
                      <a:r>
                        <a:rPr lang="zh-CN" altLang="en-US" sz="2400" b="1" kern="1200" baseline="300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a:t>
                      </a:r>
                    </a:p>
                  </a:txBody>
                  <a:tcP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733500"/>
                  </a:ext>
                </a:extLst>
              </a:tr>
              <a:tr h="891840">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6350" cap="flat" cmpd="sng" algn="ctr">
                      <a:solidFill>
                        <a:schemeClr val="tx1"/>
                      </a:solidFill>
                      <a:prstDash val="solid"/>
                      <a:round/>
                      <a:headEnd type="none" w="med" len="med"/>
                      <a:tailEnd type="none" w="med" len="med"/>
                    </a:lnT>
                    <a:solidFill>
                      <a:schemeClr val="bg1"/>
                    </a:solidFill>
                  </a:tcPr>
                </a:tc>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150.0</a:t>
                      </a:r>
                      <a:endPar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6350" cap="flat" cmpd="sng" algn="ctr">
                      <a:solidFill>
                        <a:schemeClr val="tx1"/>
                      </a:solidFill>
                      <a:prstDash val="solid"/>
                      <a:round/>
                      <a:headEnd type="none" w="med" len="med"/>
                      <a:tailEnd type="none" w="med" len="med"/>
                    </a:lnT>
                    <a:solidFill>
                      <a:schemeClr val="bg1"/>
                    </a:solidFill>
                  </a:tcPr>
                </a:tc>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71.1</a:t>
                      </a:r>
                      <a:endPar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6350" cap="flat" cmpd="sng" algn="ctr">
                      <a:solidFill>
                        <a:schemeClr val="tx1"/>
                      </a:solidFill>
                      <a:prstDash val="solid"/>
                      <a:round/>
                      <a:headEnd type="none" w="med" len="med"/>
                      <a:tailEnd type="none" w="med" len="med"/>
                    </a:lnT>
                    <a:solidFill>
                      <a:schemeClr val="bg1"/>
                    </a:solidFill>
                  </a:tcPr>
                </a:tc>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137.3</a:t>
                      </a:r>
                      <a:endPar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6350" cap="flat" cmpd="sng" algn="ctr">
                      <a:solidFill>
                        <a:schemeClr val="tx1"/>
                      </a:solidFill>
                      <a:prstDash val="solid"/>
                      <a:round/>
                      <a:headEnd type="none" w="med" len="med"/>
                      <a:tailEnd type="none" w="med" len="med"/>
                    </a:lnT>
                    <a:solidFill>
                      <a:schemeClr val="bg1"/>
                    </a:solidFill>
                  </a:tcPr>
                </a:tc>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201.0</a:t>
                      </a:r>
                      <a:endPar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63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629616003"/>
                  </a:ext>
                </a:extLst>
              </a:tr>
              <a:tr h="891840">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solidFill>
                      <a:schemeClr val="bg1"/>
                    </a:solidFill>
                  </a:tcPr>
                </a:tc>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201.0</a:t>
                      </a:r>
                      <a:endPar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solidFill>
                      <a:schemeClr val="bg1"/>
                    </a:solidFill>
                  </a:tcPr>
                </a:tc>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95.2</a:t>
                      </a:r>
                      <a:endPar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solidFill>
                      <a:schemeClr val="bg1"/>
                    </a:solidFill>
                  </a:tcPr>
                </a:tc>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113.9</a:t>
                      </a:r>
                      <a:endPar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solidFill>
                      <a:schemeClr val="bg1"/>
                    </a:solidFill>
                  </a:tcPr>
                </a:tc>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201.0</a:t>
                      </a:r>
                      <a:endPar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solidFill>
                      <a:schemeClr val="bg1"/>
                    </a:solidFill>
                  </a:tcPr>
                </a:tc>
                <a:extLst>
                  <a:ext uri="{0D108BD9-81ED-4DB2-BD59-A6C34878D82A}">
                    <a16:rowId xmlns:a16="http://schemas.microsoft.com/office/drawing/2014/main" val="4136557874"/>
                  </a:ext>
                </a:extLst>
              </a:tr>
              <a:tr h="772877">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201.0</a:t>
                      </a:r>
                      <a:endPar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95.2</a:t>
                      </a:r>
                      <a:endPar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113.9</a:t>
                      </a:r>
                      <a:endPar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25000"/>
                        </a:lnSpc>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201.0</a:t>
                      </a:r>
                      <a:endPar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5362972"/>
                  </a:ext>
                </a:extLst>
              </a:tr>
            </a:tbl>
          </a:graphicData>
        </a:graphic>
      </p:graphicFrame>
      <p:sp>
        <p:nvSpPr>
          <p:cNvPr id="5" name="文本框 4">
            <a:extLst>
              <a:ext uri="{FF2B5EF4-FFF2-40B4-BE49-F238E27FC236}">
                <a16:creationId xmlns:a16="http://schemas.microsoft.com/office/drawing/2014/main" id="{07EA7854-A1A6-4D1C-A1FB-3EDB07FE2906}"/>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extLst>
      <p:ext uri="{BB962C8B-B14F-4D97-AF65-F5344CB8AC3E}">
        <p14:creationId xmlns:p14="http://schemas.microsoft.com/office/powerpoint/2010/main" val="1573195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7543B20B-4EDD-3EB0-C6C7-B20F11F50DA9}"/>
              </a:ext>
            </a:extLst>
          </p:cNvPr>
          <p:cNvSpPr txBox="1">
            <a:spLocks noChangeArrowheads="1"/>
          </p:cNvSpPr>
          <p:nvPr/>
        </p:nvSpPr>
        <p:spPr bwMode="auto">
          <a:xfrm>
            <a:off x="0" y="980728"/>
            <a:ext cx="9036496" cy="5667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spcBef>
                <a:spcPts val="0"/>
              </a:spcBef>
              <a:buClr>
                <a:srgbClr val="0000FF"/>
              </a:buClr>
              <a:buSzTx/>
              <a:buFont typeface="Wingdings" panose="05000000000000000000" pitchFamily="2" charset="2"/>
              <a:buChar char="p"/>
            </a:pPr>
            <a:r>
              <a:rPr kumimoji="1"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物料的排放</a:t>
            </a:r>
          </a:p>
          <a:p>
            <a:pPr algn="just" eaLnBrk="1" hangingPunct="1">
              <a:lnSpc>
                <a:spcPct val="125000"/>
              </a:lnSpc>
              <a:spcBef>
                <a:spcPts val="0"/>
              </a:spcBef>
              <a:buClrTx/>
              <a:buSzTx/>
              <a:buFontTx/>
              <a:buNone/>
            </a:pPr>
            <a:r>
              <a:rPr kumimoji="1" lang="zh-CN" altLang="en-US" sz="2000"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物料排放是为了防止循环过程中某些组分的积累。例如合成氨工艺和氢气循环使用的加氢工艺。</a:t>
            </a:r>
          </a:p>
          <a:p>
            <a:pPr algn="just" eaLnBrk="1" hangingPunct="1">
              <a:lnSpc>
                <a:spcPct val="125000"/>
              </a:lnSpc>
              <a:spcBef>
                <a:spcPts val="0"/>
              </a:spcBef>
              <a:buClrTx/>
              <a:buSzTx/>
              <a:buFontTx/>
              <a:buNone/>
            </a:pPr>
            <a:r>
              <a:rPr kumimoji="1"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由甲苯脱烷基制苯：</a:t>
            </a: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主反应    </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3</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 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 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 CH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4</a:t>
            </a: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副反应    </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6 </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 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联苯）</a:t>
            </a: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反应器的进口压力为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3450 kPa</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，为提高选择性和减轻反应器结焦，氢与甲苯进反应器的摩尔比</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=5:1</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。转化率为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70%</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时选择性为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97.69%</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。进料氢气组成为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95%H</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5%CH</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4</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设循环气体压缩机的设备折旧费和操作费用为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0.4</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元</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kw/h)</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，氢气的价格为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4000</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元</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吨，不计循环中物料加热冷却所需的费用，试确定排放气体的甲烷浓度。</a:t>
            </a:r>
          </a:p>
        </p:txBody>
      </p:sp>
      <p:sp>
        <p:nvSpPr>
          <p:cNvPr id="4" name="文本框 3">
            <a:extLst>
              <a:ext uri="{FF2B5EF4-FFF2-40B4-BE49-F238E27FC236}">
                <a16:creationId xmlns:a16="http://schemas.microsoft.com/office/drawing/2014/main" id="{5D75FC93-B51B-47EA-97BE-141B44143FC1}"/>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2">
            <a:extLst>
              <a:ext uri="{FF2B5EF4-FFF2-40B4-BE49-F238E27FC236}">
                <a16:creationId xmlns:a16="http://schemas.microsoft.com/office/drawing/2014/main" id="{10558324-8A14-5041-AFC8-6EBEBC072B43}"/>
              </a:ext>
            </a:extLst>
          </p:cNvPr>
          <p:cNvSpPr txBox="1">
            <a:spLocks noChangeArrowheads="1"/>
          </p:cNvSpPr>
          <p:nvPr/>
        </p:nvSpPr>
        <p:spPr bwMode="auto">
          <a:xfrm>
            <a:off x="35496" y="3849229"/>
            <a:ext cx="9000996" cy="266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0"/>
              </a:spcBef>
              <a:buClr>
                <a:srgbClr val="0000FF"/>
              </a:buClr>
              <a:buSzTx/>
              <a:buNone/>
            </a:pP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F</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T</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：甲苯进料量；</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P</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B</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：苯产量；</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P</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D</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：联苯产量；</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S</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：反应选择性；</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F</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G</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：氢气进料量；</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P</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G</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：排放气量；</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Y</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PH</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：排放气氢含量</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mol%</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G</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：循环量；</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X</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：转化率</a:t>
            </a:r>
          </a:p>
          <a:p>
            <a:pPr marL="342900" indent="-342900" algn="just" eaLnBrk="1" hangingPunct="1">
              <a:lnSpc>
                <a:spcPct val="125000"/>
              </a:lnSpc>
              <a:spcBef>
                <a:spcPts val="0"/>
              </a:spcBef>
              <a:buClr>
                <a:srgbClr val="0000FF"/>
              </a:buClr>
              <a:buSzTx/>
              <a:buFont typeface="Wingdings" panose="05000000000000000000" pitchFamily="2" charset="2"/>
              <a:buChar char="p"/>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列出各组分物料平衡方程</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
                <a:srgbClr val="0000FF"/>
              </a:buClr>
              <a:buSz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）甲苯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F</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T</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=P</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B</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/S</a:t>
            </a:r>
          </a:p>
          <a:p>
            <a:pPr algn="just" eaLnBrk="1" hangingPunct="1">
              <a:lnSpc>
                <a:spcPct val="125000"/>
              </a:lnSpc>
              <a:spcBef>
                <a:spcPts val="0"/>
              </a:spcBef>
              <a:buClr>
                <a:srgbClr val="0000FF"/>
              </a:buClr>
              <a:buSz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2</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）联苯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P</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D</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F</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T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(1-S)/2=P</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B</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(1-S)/2S              </a:t>
            </a:r>
          </a:p>
          <a:p>
            <a:pPr algn="just" eaLnBrk="1" hangingPunct="1">
              <a:lnSpc>
                <a:spcPct val="125000"/>
              </a:lnSpc>
              <a:spcBef>
                <a:spcPts val="0"/>
              </a:spcBef>
              <a:buClr>
                <a:srgbClr val="0000FF"/>
              </a:buClr>
              <a:buSz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3</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）氢气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0.95F</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G</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=P</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B</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/S-P</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B</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(1-S)/2S+Y</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PH</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×P</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G</a:t>
            </a:r>
            <a:endPar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a:extLst>
              <a:ext uri="{FF2B5EF4-FFF2-40B4-BE49-F238E27FC236}">
                <a16:creationId xmlns:a16="http://schemas.microsoft.com/office/drawing/2014/main" id="{E573B697-70D1-D7E1-6A0C-A9EB8F03E14B}"/>
              </a:ext>
            </a:extLst>
          </p:cNvPr>
          <p:cNvSpPr txBox="1"/>
          <p:nvPr/>
        </p:nvSpPr>
        <p:spPr>
          <a:xfrm>
            <a:off x="0" y="980728"/>
            <a:ext cx="9036495" cy="738664"/>
          </a:xfrm>
          <a:prstGeom prst="rect">
            <a:avLst/>
          </a:prstGeom>
          <a:noFill/>
        </p:spPr>
        <p:txBody>
          <a:bodyPr wrap="square" rtlCol="0">
            <a:spAutoFit/>
          </a:bodyPr>
          <a:lstStyle/>
          <a:p>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解：根据题意流程结构如下</a:t>
            </a:r>
            <a:r>
              <a:rPr kumimoji="1" lang="zh-CN" altLang="en-US" sz="1800" dirty="0">
                <a:latin typeface="微软雅黑" panose="020B0503020204020204" pitchFamily="34" charset="-122"/>
                <a:ea typeface="微软雅黑" panose="020B0503020204020204" pitchFamily="34" charset="-122"/>
                <a:sym typeface="微软雅黑" panose="020B0503020204020204" pitchFamily="34" charset="-122"/>
              </a:rPr>
              <a:t>：</a:t>
            </a:r>
          </a:p>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文本框 33">
            <a:extLst>
              <a:ext uri="{FF2B5EF4-FFF2-40B4-BE49-F238E27FC236}">
                <a16:creationId xmlns:a16="http://schemas.microsoft.com/office/drawing/2014/main" id="{2CF5CF60-D008-4BC8-A789-7912BD762814}"/>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grpSp>
        <p:nvGrpSpPr>
          <p:cNvPr id="3" name="组合 2">
            <a:extLst>
              <a:ext uri="{FF2B5EF4-FFF2-40B4-BE49-F238E27FC236}">
                <a16:creationId xmlns:a16="http://schemas.microsoft.com/office/drawing/2014/main" id="{53F08331-3549-4077-A6C2-C010ACFEEECE}"/>
              </a:ext>
            </a:extLst>
          </p:cNvPr>
          <p:cNvGrpSpPr/>
          <p:nvPr/>
        </p:nvGrpSpPr>
        <p:grpSpPr>
          <a:xfrm>
            <a:off x="395536" y="1484784"/>
            <a:ext cx="8424936" cy="2334428"/>
            <a:chOff x="395536" y="1700561"/>
            <a:chExt cx="8424936" cy="2334428"/>
          </a:xfrm>
        </p:grpSpPr>
        <p:grpSp>
          <p:nvGrpSpPr>
            <p:cNvPr id="37890" name="Group 33">
              <a:extLst>
                <a:ext uri="{FF2B5EF4-FFF2-40B4-BE49-F238E27FC236}">
                  <a16:creationId xmlns:a16="http://schemas.microsoft.com/office/drawing/2014/main" id="{7D5AB2A8-D032-1D12-275C-868657115A18}"/>
                </a:ext>
              </a:extLst>
            </p:cNvPr>
            <p:cNvGrpSpPr>
              <a:grpSpLocks/>
            </p:cNvGrpSpPr>
            <p:nvPr/>
          </p:nvGrpSpPr>
          <p:grpSpPr bwMode="auto">
            <a:xfrm>
              <a:off x="395536" y="1700561"/>
              <a:ext cx="8424936" cy="2334428"/>
              <a:chOff x="336" y="417"/>
              <a:chExt cx="4661" cy="1680"/>
            </a:xfrm>
          </p:grpSpPr>
          <p:sp>
            <p:nvSpPr>
              <p:cNvPr id="37892" name="Rectangle 3">
                <a:extLst>
                  <a:ext uri="{FF2B5EF4-FFF2-40B4-BE49-F238E27FC236}">
                    <a16:creationId xmlns:a16="http://schemas.microsoft.com/office/drawing/2014/main" id="{4FBFA8FE-79B6-ED6F-2D44-D2BD57ABDAD3}"/>
                  </a:ext>
                </a:extLst>
              </p:cNvPr>
              <p:cNvSpPr>
                <a:spLocks noChangeArrowheads="1"/>
              </p:cNvSpPr>
              <p:nvPr/>
            </p:nvSpPr>
            <p:spPr bwMode="auto">
              <a:xfrm>
                <a:off x="1104" y="480"/>
                <a:ext cx="768"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893" name="Rectangle 4">
                <a:extLst>
                  <a:ext uri="{FF2B5EF4-FFF2-40B4-BE49-F238E27FC236}">
                    <a16:creationId xmlns:a16="http://schemas.microsoft.com/office/drawing/2014/main" id="{C438647F-5515-4793-4DEE-79A3AEBA2888}"/>
                  </a:ext>
                </a:extLst>
              </p:cNvPr>
              <p:cNvSpPr>
                <a:spLocks noChangeArrowheads="1"/>
              </p:cNvSpPr>
              <p:nvPr/>
            </p:nvSpPr>
            <p:spPr bwMode="auto">
              <a:xfrm>
                <a:off x="1104" y="1344"/>
                <a:ext cx="768"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894" name="Rectangle 5">
                <a:extLst>
                  <a:ext uri="{FF2B5EF4-FFF2-40B4-BE49-F238E27FC236}">
                    <a16:creationId xmlns:a16="http://schemas.microsoft.com/office/drawing/2014/main" id="{8CB8CBF2-35E3-5AB3-8ABC-F20C4AA7BB93}"/>
                  </a:ext>
                </a:extLst>
              </p:cNvPr>
              <p:cNvSpPr>
                <a:spLocks noChangeArrowheads="1"/>
              </p:cNvSpPr>
              <p:nvPr/>
            </p:nvSpPr>
            <p:spPr bwMode="auto">
              <a:xfrm>
                <a:off x="2592" y="1296"/>
                <a:ext cx="768"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895" name="Rectangle 6">
                <a:extLst>
                  <a:ext uri="{FF2B5EF4-FFF2-40B4-BE49-F238E27FC236}">
                    <a16:creationId xmlns:a16="http://schemas.microsoft.com/office/drawing/2014/main" id="{BF5A2D59-0371-F638-B261-D93EA6666390}"/>
                  </a:ext>
                </a:extLst>
              </p:cNvPr>
              <p:cNvSpPr>
                <a:spLocks noChangeArrowheads="1"/>
              </p:cNvSpPr>
              <p:nvPr/>
            </p:nvSpPr>
            <p:spPr bwMode="auto">
              <a:xfrm>
                <a:off x="2592" y="480"/>
                <a:ext cx="768"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896" name="Line 7">
                <a:extLst>
                  <a:ext uri="{FF2B5EF4-FFF2-40B4-BE49-F238E27FC236}">
                    <a16:creationId xmlns:a16="http://schemas.microsoft.com/office/drawing/2014/main" id="{324B0FE9-6FC4-4FD4-4515-E5124FC2CEB0}"/>
                  </a:ext>
                </a:extLst>
              </p:cNvPr>
              <p:cNvSpPr>
                <a:spLocks noChangeShapeType="1"/>
              </p:cNvSpPr>
              <p:nvPr/>
            </p:nvSpPr>
            <p:spPr bwMode="auto">
              <a:xfrm>
                <a:off x="336" y="1440"/>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897" name="Line 8">
                <a:extLst>
                  <a:ext uri="{FF2B5EF4-FFF2-40B4-BE49-F238E27FC236}">
                    <a16:creationId xmlns:a16="http://schemas.microsoft.com/office/drawing/2014/main" id="{4DA4C551-A12B-E586-D823-439096389DC2}"/>
                  </a:ext>
                </a:extLst>
              </p:cNvPr>
              <p:cNvSpPr>
                <a:spLocks noChangeShapeType="1"/>
              </p:cNvSpPr>
              <p:nvPr/>
            </p:nvSpPr>
            <p:spPr bwMode="auto">
              <a:xfrm>
                <a:off x="336" y="1632"/>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898" name="Line 10">
                <a:extLst>
                  <a:ext uri="{FF2B5EF4-FFF2-40B4-BE49-F238E27FC236}">
                    <a16:creationId xmlns:a16="http://schemas.microsoft.com/office/drawing/2014/main" id="{0185586D-085A-42E2-9E97-9DD43822F1CB}"/>
                  </a:ext>
                </a:extLst>
              </p:cNvPr>
              <p:cNvSpPr>
                <a:spLocks noChangeShapeType="1"/>
              </p:cNvSpPr>
              <p:nvPr/>
            </p:nvSpPr>
            <p:spPr bwMode="auto">
              <a:xfrm>
                <a:off x="1872" y="1488"/>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899" name="Line 11">
                <a:extLst>
                  <a:ext uri="{FF2B5EF4-FFF2-40B4-BE49-F238E27FC236}">
                    <a16:creationId xmlns:a16="http://schemas.microsoft.com/office/drawing/2014/main" id="{02EB6046-3ECF-A957-3A4F-D349DA7945E2}"/>
                  </a:ext>
                </a:extLst>
              </p:cNvPr>
              <p:cNvSpPr>
                <a:spLocks noChangeShapeType="1"/>
              </p:cNvSpPr>
              <p:nvPr/>
            </p:nvSpPr>
            <p:spPr bwMode="auto">
              <a:xfrm flipH="1">
                <a:off x="1872" y="67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900" name="Line 12">
                <a:extLst>
                  <a:ext uri="{FF2B5EF4-FFF2-40B4-BE49-F238E27FC236}">
                    <a16:creationId xmlns:a16="http://schemas.microsoft.com/office/drawing/2014/main" id="{8648F02E-8A32-6448-3DF9-41D391F3F0CE}"/>
                  </a:ext>
                </a:extLst>
              </p:cNvPr>
              <p:cNvSpPr>
                <a:spLocks noChangeShapeType="1"/>
              </p:cNvSpPr>
              <p:nvPr/>
            </p:nvSpPr>
            <p:spPr bwMode="auto">
              <a:xfrm>
                <a:off x="3360" y="672"/>
                <a:ext cx="105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901" name="Line 13">
                <a:extLst>
                  <a:ext uri="{FF2B5EF4-FFF2-40B4-BE49-F238E27FC236}">
                    <a16:creationId xmlns:a16="http://schemas.microsoft.com/office/drawing/2014/main" id="{B79551D6-E7A4-911D-185E-565CC7744B1F}"/>
                  </a:ext>
                </a:extLst>
              </p:cNvPr>
              <p:cNvSpPr>
                <a:spLocks noChangeShapeType="1"/>
              </p:cNvSpPr>
              <p:nvPr/>
            </p:nvSpPr>
            <p:spPr bwMode="auto">
              <a:xfrm>
                <a:off x="3360" y="129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902" name="Line 14">
                <a:extLst>
                  <a:ext uri="{FF2B5EF4-FFF2-40B4-BE49-F238E27FC236}">
                    <a16:creationId xmlns:a16="http://schemas.microsoft.com/office/drawing/2014/main" id="{BEEDF32A-5D66-B07B-89D2-7183B337C21D}"/>
                  </a:ext>
                </a:extLst>
              </p:cNvPr>
              <p:cNvSpPr>
                <a:spLocks noChangeShapeType="1"/>
              </p:cNvSpPr>
              <p:nvPr/>
            </p:nvSpPr>
            <p:spPr bwMode="auto">
              <a:xfrm flipV="1">
                <a:off x="3840" y="67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903" name="Line 15">
                <a:extLst>
                  <a:ext uri="{FF2B5EF4-FFF2-40B4-BE49-F238E27FC236}">
                    <a16:creationId xmlns:a16="http://schemas.microsoft.com/office/drawing/2014/main" id="{EA4E6903-AF01-C40E-9DBD-537F84367F79}"/>
                  </a:ext>
                </a:extLst>
              </p:cNvPr>
              <p:cNvSpPr>
                <a:spLocks noChangeShapeType="1"/>
              </p:cNvSpPr>
              <p:nvPr/>
            </p:nvSpPr>
            <p:spPr bwMode="auto">
              <a:xfrm>
                <a:off x="3360" y="1488"/>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905" name="Line 17">
                <a:extLst>
                  <a:ext uri="{FF2B5EF4-FFF2-40B4-BE49-F238E27FC236}">
                    <a16:creationId xmlns:a16="http://schemas.microsoft.com/office/drawing/2014/main" id="{E47B184D-DA84-10CA-0D5C-BF7263F9DA31}"/>
                  </a:ext>
                </a:extLst>
              </p:cNvPr>
              <p:cNvSpPr>
                <a:spLocks noChangeShapeType="1"/>
              </p:cNvSpPr>
              <p:nvPr/>
            </p:nvSpPr>
            <p:spPr bwMode="auto">
              <a:xfrm>
                <a:off x="3024" y="16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906" name="Line 18">
                <a:extLst>
                  <a:ext uri="{FF2B5EF4-FFF2-40B4-BE49-F238E27FC236}">
                    <a16:creationId xmlns:a16="http://schemas.microsoft.com/office/drawing/2014/main" id="{238D4D37-3ACF-36BE-2C58-F37960E0CF1D}"/>
                  </a:ext>
                </a:extLst>
              </p:cNvPr>
              <p:cNvSpPr>
                <a:spLocks noChangeShapeType="1"/>
              </p:cNvSpPr>
              <p:nvPr/>
            </p:nvSpPr>
            <p:spPr bwMode="auto">
              <a:xfrm>
                <a:off x="864" y="1920"/>
                <a:ext cx="21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907" name="Line 19">
                <a:extLst>
                  <a:ext uri="{FF2B5EF4-FFF2-40B4-BE49-F238E27FC236}">
                    <a16:creationId xmlns:a16="http://schemas.microsoft.com/office/drawing/2014/main" id="{10693F27-7F86-8AAD-457B-F5C4A61AF487}"/>
                  </a:ext>
                </a:extLst>
              </p:cNvPr>
              <p:cNvSpPr>
                <a:spLocks noChangeShapeType="1"/>
              </p:cNvSpPr>
              <p:nvPr/>
            </p:nvSpPr>
            <p:spPr bwMode="auto">
              <a:xfrm flipV="1">
                <a:off x="864" y="163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908" name="Line 20">
                <a:extLst>
                  <a:ext uri="{FF2B5EF4-FFF2-40B4-BE49-F238E27FC236}">
                    <a16:creationId xmlns:a16="http://schemas.microsoft.com/office/drawing/2014/main" id="{CED0669F-07B0-02A4-B414-482AA219D6E1}"/>
                  </a:ext>
                </a:extLst>
              </p:cNvPr>
              <p:cNvSpPr>
                <a:spLocks noChangeShapeType="1"/>
              </p:cNvSpPr>
              <p:nvPr/>
            </p:nvSpPr>
            <p:spPr bwMode="auto">
              <a:xfrm>
                <a:off x="864" y="67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909" name="Line 21">
                <a:extLst>
                  <a:ext uri="{FF2B5EF4-FFF2-40B4-BE49-F238E27FC236}">
                    <a16:creationId xmlns:a16="http://schemas.microsoft.com/office/drawing/2014/main" id="{EA9EBCDE-6E4B-2851-D5D3-B1A49EF4274E}"/>
                  </a:ext>
                </a:extLst>
              </p:cNvPr>
              <p:cNvSpPr>
                <a:spLocks noChangeShapeType="1"/>
              </p:cNvSpPr>
              <p:nvPr/>
            </p:nvSpPr>
            <p:spPr bwMode="auto">
              <a:xfrm>
                <a:off x="864" y="672"/>
                <a:ext cx="0"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910" name="Text Box 22">
                <a:extLst>
                  <a:ext uri="{FF2B5EF4-FFF2-40B4-BE49-F238E27FC236}">
                    <a16:creationId xmlns:a16="http://schemas.microsoft.com/office/drawing/2014/main" id="{320ECDAA-6937-2694-9A2A-EED374578344}"/>
                  </a:ext>
                </a:extLst>
              </p:cNvPr>
              <p:cNvSpPr txBox="1">
                <a:spLocks noChangeArrowheads="1"/>
              </p:cNvSpPr>
              <p:nvPr/>
            </p:nvSpPr>
            <p:spPr bwMode="auto">
              <a:xfrm>
                <a:off x="1152" y="528"/>
                <a:ext cx="67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换热</a:t>
                </a:r>
              </a:p>
            </p:txBody>
          </p:sp>
          <p:sp>
            <p:nvSpPr>
              <p:cNvPr id="37911" name="Text Box 23">
                <a:extLst>
                  <a:ext uri="{FF2B5EF4-FFF2-40B4-BE49-F238E27FC236}">
                    <a16:creationId xmlns:a16="http://schemas.microsoft.com/office/drawing/2014/main" id="{5DA3E285-165C-DF46-7097-DAC7A8EC4119}"/>
                  </a:ext>
                </a:extLst>
              </p:cNvPr>
              <p:cNvSpPr txBox="1">
                <a:spLocks noChangeArrowheads="1"/>
              </p:cNvSpPr>
              <p:nvPr/>
            </p:nvSpPr>
            <p:spPr bwMode="auto">
              <a:xfrm>
                <a:off x="1128" y="1396"/>
                <a:ext cx="72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反应</a:t>
                </a:r>
                <a:endParaRPr kumimoji="1"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912" name="Text Box 24">
                <a:extLst>
                  <a:ext uri="{FF2B5EF4-FFF2-40B4-BE49-F238E27FC236}">
                    <a16:creationId xmlns:a16="http://schemas.microsoft.com/office/drawing/2014/main" id="{1659522C-8055-19FB-1C4D-382C2D7A22F9}"/>
                  </a:ext>
                </a:extLst>
              </p:cNvPr>
              <p:cNvSpPr txBox="1">
                <a:spLocks noChangeArrowheads="1"/>
              </p:cNvSpPr>
              <p:nvPr/>
            </p:nvSpPr>
            <p:spPr bwMode="auto">
              <a:xfrm>
                <a:off x="2688" y="526"/>
                <a:ext cx="57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压缩</a:t>
                </a:r>
              </a:p>
            </p:txBody>
          </p:sp>
          <p:sp>
            <p:nvSpPr>
              <p:cNvPr id="37913" name="Text Box 25">
                <a:extLst>
                  <a:ext uri="{FF2B5EF4-FFF2-40B4-BE49-F238E27FC236}">
                    <a16:creationId xmlns:a16="http://schemas.microsoft.com/office/drawing/2014/main" id="{C910C9EF-C385-40B7-9638-0D81D95C6E65}"/>
                  </a:ext>
                </a:extLst>
              </p:cNvPr>
              <p:cNvSpPr txBox="1">
                <a:spLocks noChangeArrowheads="1"/>
              </p:cNvSpPr>
              <p:nvPr/>
            </p:nvSpPr>
            <p:spPr bwMode="auto">
              <a:xfrm>
                <a:off x="2688" y="1363"/>
                <a:ext cx="62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分离</a:t>
                </a:r>
              </a:p>
            </p:txBody>
          </p:sp>
          <p:sp>
            <p:nvSpPr>
              <p:cNvPr id="37914" name="Text Box 26">
                <a:extLst>
                  <a:ext uri="{FF2B5EF4-FFF2-40B4-BE49-F238E27FC236}">
                    <a16:creationId xmlns:a16="http://schemas.microsoft.com/office/drawing/2014/main" id="{B677BAE8-3430-D94D-14E2-8FD23DEFA9E3}"/>
                  </a:ext>
                </a:extLst>
              </p:cNvPr>
              <p:cNvSpPr txBox="1">
                <a:spLocks noChangeArrowheads="1"/>
              </p:cNvSpPr>
              <p:nvPr/>
            </p:nvSpPr>
            <p:spPr bwMode="auto">
              <a:xfrm>
                <a:off x="336" y="987"/>
                <a:ext cx="43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氢气（</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F</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G</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7915" name="Text Box 27">
                <a:extLst>
                  <a:ext uri="{FF2B5EF4-FFF2-40B4-BE49-F238E27FC236}">
                    <a16:creationId xmlns:a16="http://schemas.microsoft.com/office/drawing/2014/main" id="{38762106-2138-B482-11A9-382F40074018}"/>
                  </a:ext>
                </a:extLst>
              </p:cNvPr>
              <p:cNvSpPr txBox="1">
                <a:spLocks noChangeArrowheads="1"/>
              </p:cNvSpPr>
              <p:nvPr/>
            </p:nvSpPr>
            <p:spPr bwMode="auto">
              <a:xfrm>
                <a:off x="336" y="1632"/>
                <a:ext cx="48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甲苯（</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F</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T</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7916" name="Text Box 28">
                <a:extLst>
                  <a:ext uri="{FF2B5EF4-FFF2-40B4-BE49-F238E27FC236}">
                    <a16:creationId xmlns:a16="http://schemas.microsoft.com/office/drawing/2014/main" id="{AB25ADE9-DA65-A52C-9141-DA20958109CC}"/>
                  </a:ext>
                </a:extLst>
              </p:cNvPr>
              <p:cNvSpPr txBox="1">
                <a:spLocks noChangeArrowheads="1"/>
              </p:cNvSpPr>
              <p:nvPr/>
            </p:nvSpPr>
            <p:spPr bwMode="auto">
              <a:xfrm>
                <a:off x="2049" y="426"/>
                <a:ext cx="62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循环气（</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G</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7917" name="Text Box 29">
                <a:extLst>
                  <a:ext uri="{FF2B5EF4-FFF2-40B4-BE49-F238E27FC236}">
                    <a16:creationId xmlns:a16="http://schemas.microsoft.com/office/drawing/2014/main" id="{8C60D84E-47BF-6EBE-34BC-814A3FC9F5BE}"/>
                  </a:ext>
                </a:extLst>
              </p:cNvPr>
              <p:cNvSpPr txBox="1">
                <a:spLocks noChangeArrowheads="1"/>
              </p:cNvSpPr>
              <p:nvPr/>
            </p:nvSpPr>
            <p:spPr bwMode="auto">
              <a:xfrm>
                <a:off x="3920" y="1273"/>
                <a:ext cx="70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苯（</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P</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B</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7918" name="Text Box 30">
                <a:extLst>
                  <a:ext uri="{FF2B5EF4-FFF2-40B4-BE49-F238E27FC236}">
                    <a16:creationId xmlns:a16="http://schemas.microsoft.com/office/drawing/2014/main" id="{47D7368A-C863-9ED2-CD48-5F0E4D4FD786}"/>
                  </a:ext>
                </a:extLst>
              </p:cNvPr>
              <p:cNvSpPr txBox="1">
                <a:spLocks noChangeArrowheads="1"/>
              </p:cNvSpPr>
              <p:nvPr/>
            </p:nvSpPr>
            <p:spPr bwMode="auto">
              <a:xfrm>
                <a:off x="3855" y="1593"/>
                <a:ext cx="76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联苯</a:t>
                </a: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P</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D</a:t>
                </a: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a:t>
                </a:r>
                <a:endPar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919" name="Text Box 31">
                <a:extLst>
                  <a:ext uri="{FF2B5EF4-FFF2-40B4-BE49-F238E27FC236}">
                    <a16:creationId xmlns:a16="http://schemas.microsoft.com/office/drawing/2014/main" id="{B4A19033-9449-D872-5ED7-3C77326346D6}"/>
                  </a:ext>
                </a:extLst>
              </p:cNvPr>
              <p:cNvSpPr txBox="1">
                <a:spLocks noChangeArrowheads="1"/>
              </p:cNvSpPr>
              <p:nvPr/>
            </p:nvSpPr>
            <p:spPr bwMode="auto">
              <a:xfrm>
                <a:off x="4373" y="417"/>
                <a:ext cx="62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排放气（</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P</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G</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a:t>
                </a:r>
              </a:p>
            </p:txBody>
          </p:sp>
        </p:grpSp>
        <p:sp>
          <p:nvSpPr>
            <p:cNvPr id="35" name="Line 15">
              <a:extLst>
                <a:ext uri="{FF2B5EF4-FFF2-40B4-BE49-F238E27FC236}">
                  <a16:creationId xmlns:a16="http://schemas.microsoft.com/office/drawing/2014/main" id="{DDB95F3B-E576-45D6-B7C3-BFB28F47F7A9}"/>
                </a:ext>
              </a:extLst>
            </p:cNvPr>
            <p:cNvSpPr>
              <a:spLocks noChangeShapeType="1"/>
            </p:cNvSpPr>
            <p:nvPr/>
          </p:nvSpPr>
          <p:spPr bwMode="auto">
            <a:xfrm>
              <a:off x="5861531" y="3438091"/>
              <a:ext cx="108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 name="矩形 3">
            <a:extLst>
              <a:ext uri="{FF2B5EF4-FFF2-40B4-BE49-F238E27FC236}">
                <a16:creationId xmlns:a16="http://schemas.microsoft.com/office/drawing/2014/main" id="{6FEE8A84-56D6-4EC2-B75B-419D30148A96}"/>
              </a:ext>
            </a:extLst>
          </p:cNvPr>
          <p:cNvSpPr/>
          <p:nvPr/>
        </p:nvSpPr>
        <p:spPr>
          <a:xfrm>
            <a:off x="35496" y="1484784"/>
            <a:ext cx="9000996" cy="3168352"/>
          </a:xfrm>
          <a:prstGeom prst="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9938" name="Text Box 2">
                <a:extLst>
                  <a:ext uri="{FF2B5EF4-FFF2-40B4-BE49-F238E27FC236}">
                    <a16:creationId xmlns:a16="http://schemas.microsoft.com/office/drawing/2014/main" id="{20A6E9DA-C766-A900-F921-D553189EE2D4}"/>
                  </a:ext>
                </a:extLst>
              </p:cNvPr>
              <p:cNvSpPr txBox="1">
                <a:spLocks noChangeArrowheads="1"/>
              </p:cNvSpPr>
              <p:nvPr/>
            </p:nvSpPr>
            <p:spPr bwMode="auto">
              <a:xfrm>
                <a:off x="0" y="3501568"/>
                <a:ext cx="9036496" cy="30957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4</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）甲烷 </a:t>
                </a:r>
                <a14:m>
                  <m:oMath xmlns:m="http://schemas.openxmlformats.org/officeDocument/2006/math">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𝟎</m:t>
                    </m:r>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m:t>
                    </m:r>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𝟎𝟓</m:t>
                    </m:r>
                    <m:sSub>
                      <m:sSub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𝐅</m:t>
                        </m:r>
                      </m:e>
                      <m: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𝐆</m:t>
                        </m:r>
                      </m:sub>
                    </m:s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m:t>
                    </m:r>
                    <m:f>
                      <m:fPr>
                        <m:type m:val="lin"/>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fPr>
                      <m:num>
                        <m:sSub>
                          <m:sSub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𝐏</m:t>
                            </m:r>
                          </m:e>
                          <m: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𝐁</m:t>
                            </m:r>
                          </m:sub>
                        </m:sSub>
                      </m:num>
                      <m:den>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𝐒</m:t>
                        </m:r>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m:t>
                        </m:r>
                        <m:d>
                          <m:d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dPr>
                          <m:e>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𝟏</m:t>
                            </m:r>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m:t>
                            </m:r>
                            <m:sSub>
                              <m:sSub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𝐘</m:t>
                                </m:r>
                              </m:e>
                              <m: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𝐏𝐇</m:t>
                                </m:r>
                              </m:sub>
                            </m:sSub>
                          </m:e>
                        </m:d>
                        <m:sSub>
                          <m:sSub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𝐏</m:t>
                            </m:r>
                          </m:e>
                          <m: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𝐆</m:t>
                            </m:r>
                          </m:sub>
                        </m:sSub>
                      </m:den>
                    </m:f>
                  </m:oMath>
                </a14:m>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将（</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3</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4</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）得</a:t>
                </a: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5</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）排放气量 </a:t>
                </a:r>
                <a14:m>
                  <m:oMath xmlns:m="http://schemas.openxmlformats.org/officeDocument/2006/math">
                    <m:sSub>
                      <m:sSub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𝐏</m:t>
                        </m:r>
                      </m:e>
                      <m: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𝐆</m:t>
                        </m:r>
                      </m:sub>
                    </m:s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m:t>
                    </m:r>
                    <m:sSub>
                      <m:sSub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𝐅</m:t>
                        </m:r>
                      </m:e>
                      <m: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𝐆</m:t>
                        </m:r>
                      </m:sub>
                    </m:s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m:t>
                    </m:r>
                    <m:f>
                      <m:fPr>
                        <m:type m:val="lin"/>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fPr>
                      <m:num>
                        <m:sSub>
                          <m:sSub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i="0">
                                <a:latin typeface="Cambria Math" panose="02040503050406030204" pitchFamily="18" charset="0"/>
                                <a:ea typeface="微软雅黑" panose="020B0503020204020204" pitchFamily="34" charset="-122"/>
                                <a:sym typeface="微软雅黑" panose="020B0503020204020204" pitchFamily="34" charset="-122"/>
                              </a:rPr>
                              <m:t>𝐏</m:t>
                            </m:r>
                          </m:e>
                          <m:sub>
                            <m:r>
                              <a:rPr kumimoji="1" lang="en-US" altLang="zh-CN" sz="2400" b="1" i="0">
                                <a:latin typeface="Cambria Math" panose="02040503050406030204" pitchFamily="18" charset="0"/>
                                <a:ea typeface="微软雅黑" panose="020B0503020204020204" pitchFamily="34" charset="-122"/>
                                <a:sym typeface="微软雅黑" panose="020B0503020204020204" pitchFamily="34" charset="-122"/>
                              </a:rPr>
                              <m:t>𝐁</m:t>
                            </m:r>
                          </m:sub>
                        </m:sSub>
                        <m:d>
                          <m:d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dPr>
                          <m:e>
                            <m:r>
                              <a:rPr kumimoji="1" lang="en-US" altLang="zh-CN" sz="2400" b="1" i="0">
                                <a:latin typeface="Cambria Math" panose="02040503050406030204" pitchFamily="18" charset="0"/>
                                <a:ea typeface="微软雅黑" panose="020B0503020204020204" pitchFamily="34" charset="-122"/>
                                <a:sym typeface="微软雅黑" panose="020B0503020204020204" pitchFamily="34" charset="-122"/>
                              </a:rPr>
                              <m:t>𝟏</m:t>
                            </m:r>
                            <m:r>
                              <a:rPr kumimoji="1" lang="en-US" altLang="zh-CN" sz="2400" b="1" i="0">
                                <a:latin typeface="Cambria Math" panose="02040503050406030204" pitchFamily="18" charset="0"/>
                                <a:ea typeface="微软雅黑" panose="020B0503020204020204" pitchFamily="34" charset="-122"/>
                                <a:sym typeface="微软雅黑" panose="020B0503020204020204" pitchFamily="34" charset="-122"/>
                              </a:rPr>
                              <m:t>−</m:t>
                            </m:r>
                            <m:r>
                              <a:rPr kumimoji="1" lang="en-US" altLang="zh-CN" sz="2400" b="1" i="0">
                                <a:latin typeface="Cambria Math" panose="02040503050406030204" pitchFamily="18" charset="0"/>
                                <a:ea typeface="微软雅黑" panose="020B0503020204020204" pitchFamily="34" charset="-122"/>
                                <a:sym typeface="微软雅黑" panose="020B0503020204020204" pitchFamily="34" charset="-122"/>
                              </a:rPr>
                              <m:t>𝐒</m:t>
                            </m:r>
                          </m:e>
                        </m:d>
                      </m:num>
                      <m:den>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𝟐𝐒</m:t>
                        </m:r>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m:t>
                        </m:r>
                        <m:sSub>
                          <m:sSub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𝐅</m:t>
                            </m:r>
                          </m:e>
                          <m: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𝐆</m:t>
                            </m:r>
                          </m:sub>
                        </m:s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m:t>
                        </m:r>
                        <m:sSub>
                          <m:sSub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𝐏</m:t>
                            </m:r>
                          </m:e>
                          <m: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𝐃</m:t>
                            </m:r>
                          </m:sub>
                        </m:sSub>
                      </m:den>
                    </m:f>
                  </m:oMath>
                </a14:m>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以（</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5</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）代入（</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3</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）得</a:t>
                </a: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6</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）氢气进料量 </a:t>
                </a:r>
                <a14:m>
                  <m:oMath xmlns:m="http://schemas.openxmlformats.org/officeDocument/2006/math">
                    <m:sSub>
                      <m:sSubPr>
                        <m:ctrlPr>
                          <a:rPr kumimoji="1" lang="zh-CN" altLang="en-US" sz="2400" b="1" i="1" smtClean="0">
                            <a:solidFill>
                              <a:srgbClr val="836967"/>
                            </a:solidFill>
                            <a:latin typeface="Cambria Math" panose="02040503050406030204" pitchFamily="18" charset="0"/>
                            <a:sym typeface="微软雅黑" panose="020B0503020204020204" pitchFamily="34" charset="-122"/>
                          </a:rPr>
                        </m:ctrlPr>
                      </m:sSubPr>
                      <m:e>
                        <m:r>
                          <a:rPr kumimoji="1" lang="zh-CN" altLang="en-US" sz="2400" b="1" i="0" smtClean="0">
                            <a:latin typeface="Cambria Math" panose="02040503050406030204" pitchFamily="18" charset="0"/>
                            <a:sym typeface="微软雅黑" panose="020B0503020204020204" pitchFamily="34" charset="-122"/>
                          </a:rPr>
                          <m:t>𝐅</m:t>
                        </m:r>
                      </m:e>
                      <m:sub>
                        <m:r>
                          <a:rPr kumimoji="1" lang="zh-CN" altLang="en-US" sz="2400" b="1" i="0" smtClean="0">
                            <a:latin typeface="Cambria Math" panose="02040503050406030204" pitchFamily="18" charset="0"/>
                            <a:sym typeface="微软雅黑" panose="020B0503020204020204" pitchFamily="34" charset="-122"/>
                          </a:rPr>
                          <m:t>𝐆</m:t>
                        </m:r>
                      </m:sub>
                    </m:sSub>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m:t>
                    </m:r>
                    <m:f>
                      <m:fPr>
                        <m:ctrlP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ctrlPr>
                      </m:fPr>
                      <m:num>
                        <m:sSub>
                          <m:sSubPr>
                            <m:ctrlPr>
                              <a:rPr kumimoji="1" lang="en-US" altLang="zh-CN" sz="2400" b="1" i="1" smtClean="0">
                                <a:solidFill>
                                  <a:srgbClr val="836967"/>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𝐏</m:t>
                            </m:r>
                          </m:e>
                          <m:sub>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𝐁</m:t>
                            </m:r>
                          </m:sub>
                        </m:sSub>
                      </m:num>
                      <m:den>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𝐒</m:t>
                        </m:r>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𝟎</m:t>
                        </m:r>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𝟗𝟓</m:t>
                        </m:r>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400" b="1" i="1" smtClean="0">
                                <a:solidFill>
                                  <a:srgbClr val="836967"/>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𝐘</m:t>
                            </m:r>
                          </m:e>
                          <m:sub>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𝐏𝐇</m:t>
                            </m:r>
                          </m:sub>
                        </m:sSub>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m:t>
                        </m:r>
                      </m:den>
                    </m:f>
                    <m:d>
                      <m:dPr>
                        <m:begChr m:val="["/>
                        <m:endChr m:val="]"/>
                        <m:ctrlP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ctrlPr>
                      </m:dPr>
                      <m:e>
                        <m: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t>𝟏</m:t>
                        </m:r>
                        <m: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t>−</m:t>
                        </m:r>
                        <m:f>
                          <m:fPr>
                            <m:ctrlP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ctrlPr>
                          </m:fPr>
                          <m:num>
                            <m: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t>𝟏</m:t>
                            </m:r>
                          </m:num>
                          <m:den>
                            <m: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t>𝟐</m:t>
                            </m:r>
                          </m:den>
                        </m:f>
                        <m:d>
                          <m:dPr>
                            <m:ctrlP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ctrlPr>
                          </m:dPr>
                          <m:e>
                            <m: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t>𝟏</m:t>
                            </m:r>
                            <m: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t>𝒀</m:t>
                                </m:r>
                              </m:e>
                              <m:sub>
                                <m: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t>𝑷𝑯</m:t>
                                </m:r>
                              </m:sub>
                            </m:sSub>
                          </m:e>
                        </m:d>
                        <m:d>
                          <m:dPr>
                            <m:ctrlP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ctrlPr>
                          </m:dPr>
                          <m:e>
                            <m: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t>𝟏</m:t>
                            </m:r>
                            <m: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t>𝑺</m:t>
                            </m:r>
                          </m:e>
                        </m:d>
                      </m:e>
                    </m:d>
                  </m:oMath>
                </a14:m>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7</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）循环气量 </a:t>
                </a:r>
                <a14:m>
                  <m:oMath xmlns:m="http://schemas.openxmlformats.org/officeDocument/2006/math">
                    <m:sSub>
                      <m:sSub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𝐂</m:t>
                        </m:r>
                      </m:e>
                      <m: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𝐆</m:t>
                        </m:r>
                      </m:sub>
                    </m:s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m:t>
                    </m:r>
                    <m:d>
                      <m:d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dPr>
                      <m:e>
                        <m:sSub>
                          <m:sSub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𝐅</m:t>
                            </m:r>
                          </m:e>
                          <m: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𝐓</m:t>
                            </m:r>
                          </m:sub>
                        </m:sSub>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m:t>
                        </m:r>
                        <m:f>
                          <m:fPr>
                            <m:type m:val="lin"/>
                            <m:ctrlP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ctrlPr>
                          </m:fPr>
                          <m:num>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𝟓</m:t>
                            </m:r>
                          </m:num>
                          <m:den>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𝐗</m:t>
                            </m:r>
                          </m:den>
                        </m:f>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𝐅</m:t>
                            </m:r>
                          </m:e>
                          <m:sub>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𝐆</m:t>
                            </m:r>
                          </m:sub>
                        </m:sSub>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𝟎</m:t>
                        </m:r>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𝟗𝟓</m:t>
                        </m:r>
                      </m:e>
                    </m:d>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m:t>
                    </m:r>
                    <m:sSub>
                      <m:sSub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𝐘</m:t>
                        </m:r>
                      </m:e>
                      <m: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𝐏𝐇</m:t>
                        </m:r>
                      </m:sub>
                    </m:sSub>
                  </m:oMath>
                </a14:m>
                <a:endParaRPr kumimoji="1" lang="en-US" altLang="zh-CN" sz="2400" baseline="-25000"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xmlns="">
          <p:sp>
            <p:nvSpPr>
              <p:cNvPr id="39938" name="Text Box 2">
                <a:extLst>
                  <a:ext uri="{FF2B5EF4-FFF2-40B4-BE49-F238E27FC236}">
                    <a16:creationId xmlns:a16="http://schemas.microsoft.com/office/drawing/2014/main" id="{20A6E9DA-C766-A900-F921-D553189EE2D4}"/>
                  </a:ext>
                </a:extLst>
              </p:cNvPr>
              <p:cNvSpPr txBox="1">
                <a:spLocks noRot="1" noChangeAspect="1" noMove="1" noResize="1" noEditPoints="1" noAdjustHandles="1" noChangeArrowheads="1" noChangeShapeType="1" noTextEdit="1"/>
              </p:cNvSpPr>
              <p:nvPr/>
            </p:nvSpPr>
            <p:spPr bwMode="auto">
              <a:xfrm>
                <a:off x="0" y="3501568"/>
                <a:ext cx="9036496" cy="3095784"/>
              </a:xfrm>
              <a:prstGeom prst="rect">
                <a:avLst/>
              </a:prstGeom>
              <a:blipFill>
                <a:blip r:embed="rId3"/>
                <a:stretch>
                  <a:fillRect l="-1012" t="-16929" b="-2795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FC2A8699-3BC7-4B8A-A541-F807B7339685}"/>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grpSp>
        <p:nvGrpSpPr>
          <p:cNvPr id="5" name="组合 4">
            <a:extLst>
              <a:ext uri="{FF2B5EF4-FFF2-40B4-BE49-F238E27FC236}">
                <a16:creationId xmlns:a16="http://schemas.microsoft.com/office/drawing/2014/main" id="{E8200E5B-96BB-44D2-97F7-53362A15F926}"/>
              </a:ext>
            </a:extLst>
          </p:cNvPr>
          <p:cNvGrpSpPr/>
          <p:nvPr/>
        </p:nvGrpSpPr>
        <p:grpSpPr>
          <a:xfrm>
            <a:off x="395536" y="1166580"/>
            <a:ext cx="8424936" cy="2334428"/>
            <a:chOff x="395536" y="1700561"/>
            <a:chExt cx="8424936" cy="2334428"/>
          </a:xfrm>
        </p:grpSpPr>
        <p:grpSp>
          <p:nvGrpSpPr>
            <p:cNvPr id="6" name="Group 33">
              <a:extLst>
                <a:ext uri="{FF2B5EF4-FFF2-40B4-BE49-F238E27FC236}">
                  <a16:creationId xmlns:a16="http://schemas.microsoft.com/office/drawing/2014/main" id="{F518ECD5-2FDD-4C98-8F8C-5452031BEE93}"/>
                </a:ext>
              </a:extLst>
            </p:cNvPr>
            <p:cNvGrpSpPr>
              <a:grpSpLocks/>
            </p:cNvGrpSpPr>
            <p:nvPr/>
          </p:nvGrpSpPr>
          <p:grpSpPr bwMode="auto">
            <a:xfrm>
              <a:off x="395536" y="1700561"/>
              <a:ext cx="8424936" cy="2334428"/>
              <a:chOff x="336" y="417"/>
              <a:chExt cx="4661" cy="1680"/>
            </a:xfrm>
          </p:grpSpPr>
          <p:sp>
            <p:nvSpPr>
              <p:cNvPr id="8" name="Rectangle 3">
                <a:extLst>
                  <a:ext uri="{FF2B5EF4-FFF2-40B4-BE49-F238E27FC236}">
                    <a16:creationId xmlns:a16="http://schemas.microsoft.com/office/drawing/2014/main" id="{6D5E96B4-FBFF-4363-B5DF-E211D9A90F8E}"/>
                  </a:ext>
                </a:extLst>
              </p:cNvPr>
              <p:cNvSpPr>
                <a:spLocks noChangeArrowheads="1"/>
              </p:cNvSpPr>
              <p:nvPr/>
            </p:nvSpPr>
            <p:spPr bwMode="auto">
              <a:xfrm>
                <a:off x="1104" y="480"/>
                <a:ext cx="768"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Rectangle 4">
                <a:extLst>
                  <a:ext uri="{FF2B5EF4-FFF2-40B4-BE49-F238E27FC236}">
                    <a16:creationId xmlns:a16="http://schemas.microsoft.com/office/drawing/2014/main" id="{79781DDC-2B4F-480B-8C4B-0C690E04CA72}"/>
                  </a:ext>
                </a:extLst>
              </p:cNvPr>
              <p:cNvSpPr>
                <a:spLocks noChangeArrowheads="1"/>
              </p:cNvSpPr>
              <p:nvPr/>
            </p:nvSpPr>
            <p:spPr bwMode="auto">
              <a:xfrm>
                <a:off x="1104" y="1344"/>
                <a:ext cx="768"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Rectangle 5">
                <a:extLst>
                  <a:ext uri="{FF2B5EF4-FFF2-40B4-BE49-F238E27FC236}">
                    <a16:creationId xmlns:a16="http://schemas.microsoft.com/office/drawing/2014/main" id="{FAE5697E-56CB-458B-8954-EE989C5C66E3}"/>
                  </a:ext>
                </a:extLst>
              </p:cNvPr>
              <p:cNvSpPr>
                <a:spLocks noChangeArrowheads="1"/>
              </p:cNvSpPr>
              <p:nvPr/>
            </p:nvSpPr>
            <p:spPr bwMode="auto">
              <a:xfrm>
                <a:off x="2592" y="1296"/>
                <a:ext cx="768"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Rectangle 6">
                <a:extLst>
                  <a:ext uri="{FF2B5EF4-FFF2-40B4-BE49-F238E27FC236}">
                    <a16:creationId xmlns:a16="http://schemas.microsoft.com/office/drawing/2014/main" id="{4FF0C0B0-2DA6-4A37-9E52-E61BBA4C46B5}"/>
                  </a:ext>
                </a:extLst>
              </p:cNvPr>
              <p:cNvSpPr>
                <a:spLocks noChangeArrowheads="1"/>
              </p:cNvSpPr>
              <p:nvPr/>
            </p:nvSpPr>
            <p:spPr bwMode="auto">
              <a:xfrm>
                <a:off x="2592" y="480"/>
                <a:ext cx="768"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Line 7">
                <a:extLst>
                  <a:ext uri="{FF2B5EF4-FFF2-40B4-BE49-F238E27FC236}">
                    <a16:creationId xmlns:a16="http://schemas.microsoft.com/office/drawing/2014/main" id="{D56EE3C7-FD81-4279-AD64-9D30EC95A8ED}"/>
                  </a:ext>
                </a:extLst>
              </p:cNvPr>
              <p:cNvSpPr>
                <a:spLocks noChangeShapeType="1"/>
              </p:cNvSpPr>
              <p:nvPr/>
            </p:nvSpPr>
            <p:spPr bwMode="auto">
              <a:xfrm>
                <a:off x="336" y="1440"/>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Line 8">
                <a:extLst>
                  <a:ext uri="{FF2B5EF4-FFF2-40B4-BE49-F238E27FC236}">
                    <a16:creationId xmlns:a16="http://schemas.microsoft.com/office/drawing/2014/main" id="{2BF458C8-E357-4932-A1BA-8442F0802326}"/>
                  </a:ext>
                </a:extLst>
              </p:cNvPr>
              <p:cNvSpPr>
                <a:spLocks noChangeShapeType="1"/>
              </p:cNvSpPr>
              <p:nvPr/>
            </p:nvSpPr>
            <p:spPr bwMode="auto">
              <a:xfrm>
                <a:off x="336" y="1632"/>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Line 10">
                <a:extLst>
                  <a:ext uri="{FF2B5EF4-FFF2-40B4-BE49-F238E27FC236}">
                    <a16:creationId xmlns:a16="http://schemas.microsoft.com/office/drawing/2014/main" id="{FDB740F4-B588-4937-BC87-D730EC1DC876}"/>
                  </a:ext>
                </a:extLst>
              </p:cNvPr>
              <p:cNvSpPr>
                <a:spLocks noChangeShapeType="1"/>
              </p:cNvSpPr>
              <p:nvPr/>
            </p:nvSpPr>
            <p:spPr bwMode="auto">
              <a:xfrm>
                <a:off x="1872" y="1488"/>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Line 11">
                <a:extLst>
                  <a:ext uri="{FF2B5EF4-FFF2-40B4-BE49-F238E27FC236}">
                    <a16:creationId xmlns:a16="http://schemas.microsoft.com/office/drawing/2014/main" id="{86468336-0441-4CB3-B0E6-B4FDA7F2A07C}"/>
                  </a:ext>
                </a:extLst>
              </p:cNvPr>
              <p:cNvSpPr>
                <a:spLocks noChangeShapeType="1"/>
              </p:cNvSpPr>
              <p:nvPr/>
            </p:nvSpPr>
            <p:spPr bwMode="auto">
              <a:xfrm flipH="1">
                <a:off x="1872" y="67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Line 12">
                <a:extLst>
                  <a:ext uri="{FF2B5EF4-FFF2-40B4-BE49-F238E27FC236}">
                    <a16:creationId xmlns:a16="http://schemas.microsoft.com/office/drawing/2014/main" id="{EF576680-C524-4163-87C2-BE058FE227E6}"/>
                  </a:ext>
                </a:extLst>
              </p:cNvPr>
              <p:cNvSpPr>
                <a:spLocks noChangeShapeType="1"/>
              </p:cNvSpPr>
              <p:nvPr/>
            </p:nvSpPr>
            <p:spPr bwMode="auto">
              <a:xfrm>
                <a:off x="3360" y="672"/>
                <a:ext cx="105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Line 13">
                <a:extLst>
                  <a:ext uri="{FF2B5EF4-FFF2-40B4-BE49-F238E27FC236}">
                    <a16:creationId xmlns:a16="http://schemas.microsoft.com/office/drawing/2014/main" id="{B20537CF-E974-42C8-B42E-597ADE78679D}"/>
                  </a:ext>
                </a:extLst>
              </p:cNvPr>
              <p:cNvSpPr>
                <a:spLocks noChangeShapeType="1"/>
              </p:cNvSpPr>
              <p:nvPr/>
            </p:nvSpPr>
            <p:spPr bwMode="auto">
              <a:xfrm>
                <a:off x="3360" y="129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Line 14">
                <a:extLst>
                  <a:ext uri="{FF2B5EF4-FFF2-40B4-BE49-F238E27FC236}">
                    <a16:creationId xmlns:a16="http://schemas.microsoft.com/office/drawing/2014/main" id="{D66B27B3-0266-46FF-AC5B-7EED660D6888}"/>
                  </a:ext>
                </a:extLst>
              </p:cNvPr>
              <p:cNvSpPr>
                <a:spLocks noChangeShapeType="1"/>
              </p:cNvSpPr>
              <p:nvPr/>
            </p:nvSpPr>
            <p:spPr bwMode="auto">
              <a:xfrm flipV="1">
                <a:off x="3840" y="67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Line 15">
                <a:extLst>
                  <a:ext uri="{FF2B5EF4-FFF2-40B4-BE49-F238E27FC236}">
                    <a16:creationId xmlns:a16="http://schemas.microsoft.com/office/drawing/2014/main" id="{1CE3E963-731E-45FE-B2CA-153EA1C0715A}"/>
                  </a:ext>
                </a:extLst>
              </p:cNvPr>
              <p:cNvSpPr>
                <a:spLocks noChangeShapeType="1"/>
              </p:cNvSpPr>
              <p:nvPr/>
            </p:nvSpPr>
            <p:spPr bwMode="auto">
              <a:xfrm>
                <a:off x="3360" y="1475"/>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Line 17">
                <a:extLst>
                  <a:ext uri="{FF2B5EF4-FFF2-40B4-BE49-F238E27FC236}">
                    <a16:creationId xmlns:a16="http://schemas.microsoft.com/office/drawing/2014/main" id="{BCFAA0E0-7B92-4C46-A325-D817A9112223}"/>
                  </a:ext>
                </a:extLst>
              </p:cNvPr>
              <p:cNvSpPr>
                <a:spLocks noChangeShapeType="1"/>
              </p:cNvSpPr>
              <p:nvPr/>
            </p:nvSpPr>
            <p:spPr bwMode="auto">
              <a:xfrm>
                <a:off x="3024" y="16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Line 18">
                <a:extLst>
                  <a:ext uri="{FF2B5EF4-FFF2-40B4-BE49-F238E27FC236}">
                    <a16:creationId xmlns:a16="http://schemas.microsoft.com/office/drawing/2014/main" id="{C7D87F78-8600-4C23-AA19-9E9135ABBCCB}"/>
                  </a:ext>
                </a:extLst>
              </p:cNvPr>
              <p:cNvSpPr>
                <a:spLocks noChangeShapeType="1"/>
              </p:cNvSpPr>
              <p:nvPr/>
            </p:nvSpPr>
            <p:spPr bwMode="auto">
              <a:xfrm>
                <a:off x="864" y="1920"/>
                <a:ext cx="21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Line 19">
                <a:extLst>
                  <a:ext uri="{FF2B5EF4-FFF2-40B4-BE49-F238E27FC236}">
                    <a16:creationId xmlns:a16="http://schemas.microsoft.com/office/drawing/2014/main" id="{1E8111BB-6DAB-4B76-A501-DBFA68A93010}"/>
                  </a:ext>
                </a:extLst>
              </p:cNvPr>
              <p:cNvSpPr>
                <a:spLocks noChangeShapeType="1"/>
              </p:cNvSpPr>
              <p:nvPr/>
            </p:nvSpPr>
            <p:spPr bwMode="auto">
              <a:xfrm flipV="1">
                <a:off x="864" y="163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Line 20">
                <a:extLst>
                  <a:ext uri="{FF2B5EF4-FFF2-40B4-BE49-F238E27FC236}">
                    <a16:creationId xmlns:a16="http://schemas.microsoft.com/office/drawing/2014/main" id="{2A02E268-0C17-4923-9260-49B49A5A7212}"/>
                  </a:ext>
                </a:extLst>
              </p:cNvPr>
              <p:cNvSpPr>
                <a:spLocks noChangeShapeType="1"/>
              </p:cNvSpPr>
              <p:nvPr/>
            </p:nvSpPr>
            <p:spPr bwMode="auto">
              <a:xfrm>
                <a:off x="864" y="67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Line 21">
                <a:extLst>
                  <a:ext uri="{FF2B5EF4-FFF2-40B4-BE49-F238E27FC236}">
                    <a16:creationId xmlns:a16="http://schemas.microsoft.com/office/drawing/2014/main" id="{7F7A5B57-E8BA-481E-B957-8E2CE8D8F060}"/>
                  </a:ext>
                </a:extLst>
              </p:cNvPr>
              <p:cNvSpPr>
                <a:spLocks noChangeShapeType="1"/>
              </p:cNvSpPr>
              <p:nvPr/>
            </p:nvSpPr>
            <p:spPr bwMode="auto">
              <a:xfrm>
                <a:off x="864" y="672"/>
                <a:ext cx="0"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Text Box 22">
                <a:extLst>
                  <a:ext uri="{FF2B5EF4-FFF2-40B4-BE49-F238E27FC236}">
                    <a16:creationId xmlns:a16="http://schemas.microsoft.com/office/drawing/2014/main" id="{115F6AB4-D149-4A74-A437-CA77780D7B5E}"/>
                  </a:ext>
                </a:extLst>
              </p:cNvPr>
              <p:cNvSpPr txBox="1">
                <a:spLocks noChangeArrowheads="1"/>
              </p:cNvSpPr>
              <p:nvPr/>
            </p:nvSpPr>
            <p:spPr bwMode="auto">
              <a:xfrm>
                <a:off x="1152" y="528"/>
                <a:ext cx="67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换热</a:t>
                </a:r>
              </a:p>
            </p:txBody>
          </p:sp>
          <p:sp>
            <p:nvSpPr>
              <p:cNvPr id="26" name="Text Box 23">
                <a:extLst>
                  <a:ext uri="{FF2B5EF4-FFF2-40B4-BE49-F238E27FC236}">
                    <a16:creationId xmlns:a16="http://schemas.microsoft.com/office/drawing/2014/main" id="{F74AF65D-1FDA-41A6-B5E5-CE065ED7BA3F}"/>
                  </a:ext>
                </a:extLst>
              </p:cNvPr>
              <p:cNvSpPr txBox="1">
                <a:spLocks noChangeArrowheads="1"/>
              </p:cNvSpPr>
              <p:nvPr/>
            </p:nvSpPr>
            <p:spPr bwMode="auto">
              <a:xfrm>
                <a:off x="1128" y="1396"/>
                <a:ext cx="72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反应</a:t>
                </a:r>
                <a:endParaRPr kumimoji="1"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 Box 24">
                <a:extLst>
                  <a:ext uri="{FF2B5EF4-FFF2-40B4-BE49-F238E27FC236}">
                    <a16:creationId xmlns:a16="http://schemas.microsoft.com/office/drawing/2014/main" id="{91640E65-DD37-445A-B97F-430C9B261768}"/>
                  </a:ext>
                </a:extLst>
              </p:cNvPr>
              <p:cNvSpPr txBox="1">
                <a:spLocks noChangeArrowheads="1"/>
              </p:cNvSpPr>
              <p:nvPr/>
            </p:nvSpPr>
            <p:spPr bwMode="auto">
              <a:xfrm>
                <a:off x="2688" y="526"/>
                <a:ext cx="57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压缩</a:t>
                </a:r>
              </a:p>
            </p:txBody>
          </p:sp>
          <p:sp>
            <p:nvSpPr>
              <p:cNvPr id="28" name="Text Box 25">
                <a:extLst>
                  <a:ext uri="{FF2B5EF4-FFF2-40B4-BE49-F238E27FC236}">
                    <a16:creationId xmlns:a16="http://schemas.microsoft.com/office/drawing/2014/main" id="{3D9A49BB-F193-45DC-8281-F53D0A060350}"/>
                  </a:ext>
                </a:extLst>
              </p:cNvPr>
              <p:cNvSpPr txBox="1">
                <a:spLocks noChangeArrowheads="1"/>
              </p:cNvSpPr>
              <p:nvPr/>
            </p:nvSpPr>
            <p:spPr bwMode="auto">
              <a:xfrm>
                <a:off x="2688" y="1363"/>
                <a:ext cx="62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分离</a:t>
                </a:r>
              </a:p>
            </p:txBody>
          </p:sp>
          <p:sp>
            <p:nvSpPr>
              <p:cNvPr id="29" name="Text Box 26">
                <a:extLst>
                  <a:ext uri="{FF2B5EF4-FFF2-40B4-BE49-F238E27FC236}">
                    <a16:creationId xmlns:a16="http://schemas.microsoft.com/office/drawing/2014/main" id="{80AC81E0-FBA6-4029-8B1D-16DEACA06D38}"/>
                  </a:ext>
                </a:extLst>
              </p:cNvPr>
              <p:cNvSpPr txBox="1">
                <a:spLocks noChangeArrowheads="1"/>
              </p:cNvSpPr>
              <p:nvPr/>
            </p:nvSpPr>
            <p:spPr bwMode="auto">
              <a:xfrm>
                <a:off x="336" y="987"/>
                <a:ext cx="43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氢气（</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F</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G</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0" name="Text Box 27">
                <a:extLst>
                  <a:ext uri="{FF2B5EF4-FFF2-40B4-BE49-F238E27FC236}">
                    <a16:creationId xmlns:a16="http://schemas.microsoft.com/office/drawing/2014/main" id="{56D9C758-E404-47E8-A141-556C56FE324D}"/>
                  </a:ext>
                </a:extLst>
              </p:cNvPr>
              <p:cNvSpPr txBox="1">
                <a:spLocks noChangeArrowheads="1"/>
              </p:cNvSpPr>
              <p:nvPr/>
            </p:nvSpPr>
            <p:spPr bwMode="auto">
              <a:xfrm>
                <a:off x="336" y="1632"/>
                <a:ext cx="48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甲苯（</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F</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T</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2" name="Text Box 29">
                <a:extLst>
                  <a:ext uri="{FF2B5EF4-FFF2-40B4-BE49-F238E27FC236}">
                    <a16:creationId xmlns:a16="http://schemas.microsoft.com/office/drawing/2014/main" id="{A8982AB8-4F0E-47CF-9EB0-7DC287306151}"/>
                  </a:ext>
                </a:extLst>
              </p:cNvPr>
              <p:cNvSpPr txBox="1">
                <a:spLocks noChangeArrowheads="1"/>
              </p:cNvSpPr>
              <p:nvPr/>
            </p:nvSpPr>
            <p:spPr bwMode="auto">
              <a:xfrm>
                <a:off x="3920" y="1273"/>
                <a:ext cx="70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苯（</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P</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B</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3" name="Text Box 30">
                <a:extLst>
                  <a:ext uri="{FF2B5EF4-FFF2-40B4-BE49-F238E27FC236}">
                    <a16:creationId xmlns:a16="http://schemas.microsoft.com/office/drawing/2014/main" id="{8B1EB744-7847-4008-A941-A524F350A272}"/>
                  </a:ext>
                </a:extLst>
              </p:cNvPr>
              <p:cNvSpPr txBox="1">
                <a:spLocks noChangeArrowheads="1"/>
              </p:cNvSpPr>
              <p:nvPr/>
            </p:nvSpPr>
            <p:spPr bwMode="auto">
              <a:xfrm>
                <a:off x="3834" y="1583"/>
                <a:ext cx="76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联苯</a:t>
                </a: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P</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D</a:t>
                </a: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a:t>
                </a:r>
                <a:endPar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 Box 31">
                <a:extLst>
                  <a:ext uri="{FF2B5EF4-FFF2-40B4-BE49-F238E27FC236}">
                    <a16:creationId xmlns:a16="http://schemas.microsoft.com/office/drawing/2014/main" id="{639D0BD0-FDB6-419D-BAC1-7F4EF69A6FFA}"/>
                  </a:ext>
                </a:extLst>
              </p:cNvPr>
              <p:cNvSpPr txBox="1">
                <a:spLocks noChangeArrowheads="1"/>
              </p:cNvSpPr>
              <p:nvPr/>
            </p:nvSpPr>
            <p:spPr bwMode="auto">
              <a:xfrm>
                <a:off x="4373" y="417"/>
                <a:ext cx="62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排放气（</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P</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G</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a:t>
                </a:r>
              </a:p>
            </p:txBody>
          </p:sp>
        </p:grpSp>
        <p:sp>
          <p:nvSpPr>
            <p:cNvPr id="7" name="Line 15">
              <a:extLst>
                <a:ext uri="{FF2B5EF4-FFF2-40B4-BE49-F238E27FC236}">
                  <a16:creationId xmlns:a16="http://schemas.microsoft.com/office/drawing/2014/main" id="{8CF4A1EE-3BDB-4B1F-9959-EA9F1E7DECB0}"/>
                </a:ext>
              </a:extLst>
            </p:cNvPr>
            <p:cNvSpPr>
              <a:spLocks noChangeShapeType="1"/>
            </p:cNvSpPr>
            <p:nvPr/>
          </p:nvSpPr>
          <p:spPr bwMode="auto">
            <a:xfrm>
              <a:off x="5861531" y="3458925"/>
              <a:ext cx="108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5" name="矩形 34">
            <a:extLst>
              <a:ext uri="{FF2B5EF4-FFF2-40B4-BE49-F238E27FC236}">
                <a16:creationId xmlns:a16="http://schemas.microsoft.com/office/drawing/2014/main" id="{50959254-5A7F-4800-8D99-26900CF6F536}"/>
              </a:ext>
            </a:extLst>
          </p:cNvPr>
          <p:cNvSpPr/>
          <p:nvPr/>
        </p:nvSpPr>
        <p:spPr>
          <a:xfrm>
            <a:off x="35496" y="1124744"/>
            <a:ext cx="9000996" cy="2376264"/>
          </a:xfrm>
          <a:prstGeom prst="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 Box 28">
            <a:extLst>
              <a:ext uri="{FF2B5EF4-FFF2-40B4-BE49-F238E27FC236}">
                <a16:creationId xmlns:a16="http://schemas.microsoft.com/office/drawing/2014/main" id="{4EACE576-051A-4997-ADEC-F263E66E2AEA}"/>
              </a:ext>
            </a:extLst>
          </p:cNvPr>
          <p:cNvSpPr txBox="1">
            <a:spLocks noChangeArrowheads="1"/>
          </p:cNvSpPr>
          <p:nvPr/>
        </p:nvSpPr>
        <p:spPr bwMode="auto">
          <a:xfrm>
            <a:off x="3419872" y="1198688"/>
            <a:ext cx="1127904" cy="64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循环气（</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G</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F9907423-AB6D-4C42-A7EA-0CE840B28A6E}"/>
              </a:ext>
            </a:extLst>
          </p:cNvPr>
          <p:cNvSpPr txBox="1">
            <a:spLocks noChangeArrowheads="1"/>
          </p:cNvSpPr>
          <p:nvPr/>
        </p:nvSpPr>
        <p:spPr bwMode="auto">
          <a:xfrm>
            <a:off x="0" y="980728"/>
            <a:ext cx="9036496" cy="5313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0"/>
              </a:spcBef>
              <a:buClr>
                <a:srgbClr val="0000FF"/>
              </a:buClr>
              <a:buSz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设</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F</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T</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=100 </a:t>
            </a:r>
            <a:r>
              <a:rPr kumimoji="1" lang="en-US" altLang="zh-CN" sz="2400" b="1" dirty="0" err="1">
                <a:latin typeface="微软雅黑" panose="020B0503020204020204" pitchFamily="34" charset="-122"/>
                <a:ea typeface="微软雅黑" panose="020B0503020204020204" pitchFamily="34" charset="-122"/>
                <a:sym typeface="微软雅黑" panose="020B0503020204020204" pitchFamily="34" charset="-122"/>
              </a:rPr>
              <a:t>kmol</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 Y</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PH</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=40%</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，求循环气量、补充气量和循环压缩机功率。</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Clr>
                <a:schemeClr val="tx1"/>
              </a:buClr>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根据式</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6     </a:t>
            </a:r>
          </a:p>
          <a:p>
            <a:pPr algn="just" eaLnBrk="1" hangingPunct="1">
              <a:lnSpc>
                <a:spcPct val="125000"/>
              </a:lnSpc>
              <a:spcBef>
                <a:spcPts val="0"/>
              </a:spcBef>
              <a:buClr>
                <a:srgbClr val="0000FF"/>
              </a:buClr>
              <a:buSz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F</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G</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=100(1-0.5×0.6 ×0.0231)/(0.95-0.4)=180.6 </a:t>
            </a:r>
            <a:r>
              <a:rPr kumimoji="1" lang="en-US" altLang="zh-CN" sz="2400" b="1" dirty="0" err="1">
                <a:latin typeface="微软雅黑" panose="020B0503020204020204" pitchFamily="34" charset="-122"/>
                <a:ea typeface="微软雅黑" panose="020B0503020204020204" pitchFamily="34" charset="-122"/>
                <a:sym typeface="微软雅黑" panose="020B0503020204020204" pitchFamily="34" charset="-122"/>
              </a:rPr>
              <a:t>kmol</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a:t>
            </a:r>
          </a:p>
          <a:p>
            <a:pPr marL="342900" indent="-342900" algn="just" eaLnBrk="1" hangingPunct="1">
              <a:lnSpc>
                <a:spcPct val="125000"/>
              </a:lnSpc>
              <a:spcBef>
                <a:spcPts val="0"/>
              </a:spcBef>
              <a:buClr>
                <a:schemeClr val="tx1"/>
              </a:buClr>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根据式</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5    </a:t>
            </a:r>
          </a:p>
          <a:p>
            <a:pPr algn="just" eaLnBrk="1" hangingPunct="1">
              <a:lnSpc>
                <a:spcPct val="125000"/>
              </a:lnSpc>
              <a:spcBef>
                <a:spcPts val="0"/>
              </a:spcBef>
              <a:buClr>
                <a:srgbClr val="0000FF"/>
              </a:buClr>
              <a:buSz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P</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G</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=F</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G</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+P</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D</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=180.6+100(1-0.9769)/2=181.8 </a:t>
            </a:r>
            <a:r>
              <a:rPr kumimoji="1" lang="en-US" altLang="zh-CN" sz="2400" b="1" dirty="0" err="1">
                <a:latin typeface="微软雅黑" panose="020B0503020204020204" pitchFamily="34" charset="-122"/>
                <a:ea typeface="微软雅黑" panose="020B0503020204020204" pitchFamily="34" charset="-122"/>
                <a:sym typeface="微软雅黑" panose="020B0503020204020204" pitchFamily="34" charset="-122"/>
              </a:rPr>
              <a:t>kmol</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a:t>
            </a:r>
          </a:p>
          <a:p>
            <a:pPr marL="342900" indent="-342900" algn="just" eaLnBrk="1" hangingPunct="1">
              <a:lnSpc>
                <a:spcPct val="125000"/>
              </a:lnSpc>
              <a:spcBef>
                <a:spcPts val="0"/>
              </a:spcBef>
              <a:buClr>
                <a:schemeClr val="tx1"/>
              </a:buClr>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根据式</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7</a:t>
            </a:r>
          </a:p>
          <a:p>
            <a:pPr algn="just" eaLnBrk="1" hangingPunct="1">
              <a:lnSpc>
                <a:spcPct val="125000"/>
              </a:lnSpc>
              <a:spcBef>
                <a:spcPts val="0"/>
              </a:spcBef>
              <a:buClr>
                <a:srgbClr val="0000FF"/>
              </a:buClr>
              <a:buSz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C</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G</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=(5 ×100/0.7-180.6 ×0.95)/0.4=1356 </a:t>
            </a:r>
            <a:r>
              <a:rPr kumimoji="1" lang="en-US" altLang="zh-CN" sz="2400" b="1" dirty="0" err="1">
                <a:latin typeface="微软雅黑" panose="020B0503020204020204" pitchFamily="34" charset="-122"/>
                <a:ea typeface="微软雅黑" panose="020B0503020204020204" pitchFamily="34" charset="-122"/>
                <a:sym typeface="微软雅黑" panose="020B0503020204020204" pitchFamily="34" charset="-122"/>
              </a:rPr>
              <a:t>kmol</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a:t>
            </a:r>
          </a:p>
          <a:p>
            <a:pPr marL="342900" indent="-342900" algn="just" eaLnBrk="1" hangingPunct="1">
              <a:lnSpc>
                <a:spcPct val="125000"/>
              </a:lnSpc>
              <a:spcBef>
                <a:spcPts val="0"/>
              </a:spcBef>
              <a:buClr>
                <a:srgbClr val="0000FF"/>
              </a:buClr>
              <a:buSzTx/>
            </a:pP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
                <a:srgbClr val="0000FF"/>
              </a:buClr>
              <a:buSzTx/>
              <a:buNone/>
            </a:pP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
                <a:srgbClr val="0000FF"/>
              </a:buClr>
              <a:buSzTx/>
              <a:buNone/>
            </a:pP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8CCB2B4E-18F2-4BCD-8C68-E289969A43CE}"/>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extLst>
      <p:ext uri="{BB962C8B-B14F-4D97-AF65-F5344CB8AC3E}">
        <p14:creationId xmlns:p14="http://schemas.microsoft.com/office/powerpoint/2010/main" val="1454850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82A6C74-54D4-85DC-3DE7-C5907AFF9E55}"/>
                  </a:ext>
                </a:extLst>
              </p:cNvPr>
              <p:cNvSpPr txBox="1"/>
              <p:nvPr/>
            </p:nvSpPr>
            <p:spPr>
              <a:xfrm>
                <a:off x="0" y="980728"/>
                <a:ext cx="9036496" cy="5444888"/>
              </a:xfrm>
              <a:prstGeom prst="rect">
                <a:avLst/>
              </a:prstGeom>
              <a:noFill/>
            </p:spPr>
            <p:txBody>
              <a:bodyPr wrap="square" rtlCol="0">
                <a:spAutoFit/>
              </a:bodyPr>
              <a:lstStyle/>
              <a:p>
                <a:pPr algn="just" eaLnBrk="1" hangingPunct="1">
                  <a:lnSpc>
                    <a:spcPct val="125000"/>
                  </a:lnSpc>
                  <a:spcBef>
                    <a:spcPts val="0"/>
                  </a:spcBef>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设反应器入口至循环压缩机进口压降为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450 kPa</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，进口温度</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313 K</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，压缩机出口压力</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3500 kPa</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，压缩过程的多变指数</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n=1.4</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，效率</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=0.72</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，压缩因子</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Z=1</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，则每</a:t>
                </a:r>
                <a:r>
                  <a:rPr kumimoji="1" lang="en-US" altLang="zh-CN" sz="2400" b="1" dirty="0" err="1">
                    <a:latin typeface="微软雅黑" panose="020B0503020204020204" pitchFamily="34" charset="-122"/>
                    <a:ea typeface="微软雅黑" panose="020B0503020204020204" pitchFamily="34" charset="-122"/>
                    <a:sym typeface="微软雅黑" panose="020B0503020204020204" pitchFamily="34" charset="-122"/>
                  </a:rPr>
                  <a:t>kmol</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循环压缩机的理论功耗：</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pPr>
                <a14:m>
                  <m:oMathPara xmlns:m="http://schemas.openxmlformats.org/officeDocument/2006/math">
                    <m:oMathParaPr>
                      <m:jc m:val="centerGroup"/>
                    </m:oMathParaPr>
                    <m:oMath xmlns:m="http://schemas.openxmlformats.org/officeDocument/2006/math">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𝐖</m:t>
                      </m:r>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m:t>
                      </m:r>
                      <m:f>
                        <m:fPr>
                          <m:ctrlP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ctrlPr>
                        </m:fPr>
                        <m:num>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𝐧</m:t>
                          </m:r>
                        </m:num>
                        <m:den>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𝐧</m:t>
                          </m:r>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𝟏</m:t>
                          </m:r>
                        </m:den>
                      </m:f>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𝐙𝐑𝐓</m:t>
                      </m:r>
                      <m:d>
                        <m:dPr>
                          <m:begChr m:val="["/>
                          <m:endChr m:val="]"/>
                          <m:ctrlP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ctrlPr>
                        </m:dPr>
                        <m:e>
                          <m:sSup>
                            <m:sSupPr>
                              <m:ctrlP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ctrlPr>
                            </m:sSupPr>
                            <m:e>
                              <m:d>
                                <m:dPr>
                                  <m:ctrlP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ctrlPr>
                                </m:dPr>
                                <m:e>
                                  <m:f>
                                    <m:fPr>
                                      <m:ctrlP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ctrlPr>
                                    </m:fPr>
                                    <m:num>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𝐏𝟐</m:t>
                                      </m:r>
                                    </m:num>
                                    <m:den>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𝐏𝟏</m:t>
                                      </m:r>
                                    </m:den>
                                  </m:f>
                                </m:e>
                              </m:d>
                            </m:e>
                            <m:sup>
                              <m:f>
                                <m:fPr>
                                  <m:type m:val="lin"/>
                                  <m:ctrlP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ctrlPr>
                                </m:fPr>
                                <m:num>
                                  <m:d>
                                    <m:dPr>
                                      <m:ctrlPr>
                                        <a:rPr kumimoji="1" lang="en-US" altLang="zh-CN" sz="2400" b="1" i="1" smtClean="0">
                                          <a:latin typeface="Cambria Math" panose="02040503050406030204" pitchFamily="18" charset="0"/>
                                          <a:ea typeface="Cambria Math" panose="02040503050406030204" pitchFamily="18" charset="0"/>
                                          <a:sym typeface="微软雅黑" panose="020B0503020204020204" pitchFamily="34" charset="-122"/>
                                        </a:rPr>
                                      </m:ctrlPr>
                                    </m:dPr>
                                    <m:e>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𝐧</m:t>
                                      </m:r>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𝟏</m:t>
                                      </m:r>
                                    </m:e>
                                  </m:d>
                                </m:num>
                                <m:den>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𝐧</m:t>
                                  </m:r>
                                </m:den>
                              </m:f>
                            </m:sup>
                          </m:sSup>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400" b="1" i="0" smtClean="0">
                              <a:latin typeface="Cambria Math" panose="02040503050406030204" pitchFamily="18" charset="0"/>
                              <a:ea typeface="Cambria Math" panose="02040503050406030204" pitchFamily="18" charset="0"/>
                              <a:sym typeface="微软雅黑" panose="020B0503020204020204" pitchFamily="34" charset="-122"/>
                            </a:rPr>
                            <m:t>𝟏</m:t>
                          </m:r>
                        </m:e>
                      </m:d>
                    </m:oMath>
                  </m:oMathPara>
                </a14:m>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W=410.11 kJ/</a:t>
                </a:r>
                <a:r>
                  <a:rPr kumimoji="1" lang="en-US" altLang="zh-CN" sz="2400" b="1" dirty="0" err="1">
                    <a:latin typeface="微软雅黑" panose="020B0503020204020204" pitchFamily="34" charset="-122"/>
                    <a:ea typeface="微软雅黑" panose="020B0503020204020204" pitchFamily="34" charset="-122"/>
                    <a:sym typeface="微软雅黑" panose="020B0503020204020204" pitchFamily="34" charset="-122"/>
                  </a:rPr>
                  <a:t>kmol</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hangingPunct="1">
                  <a:lnSpc>
                    <a:spcPct val="125000"/>
                  </a:lnSpc>
                  <a:spcBef>
                    <a:spcPts val="0"/>
                  </a:spcBef>
                  <a:buClr>
                    <a:schemeClr val="tx1"/>
                  </a:buClr>
                  <a:buSzTx/>
                  <a:buFont typeface="Wingdings" panose="05000000000000000000" pitchFamily="2" charset="2"/>
                  <a:buChar char="l"/>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压缩机理论功耗</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endPar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W×C</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G</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=1356 ×410.11=5.56 ×10</a:t>
                </a:r>
                <a:r>
                  <a:rPr kumimoji="1" lang="en-US" altLang="zh-CN" sz="2400" b="1" baseline="30000" dirty="0">
                    <a:latin typeface="微软雅黑" panose="020B0503020204020204" pitchFamily="34" charset="-122"/>
                    <a:ea typeface="微软雅黑" panose="020B0503020204020204" pitchFamily="34" charset="-122"/>
                    <a:sym typeface="微软雅黑" panose="020B0503020204020204" pitchFamily="34" charset="-122"/>
                  </a:rPr>
                  <a:t>6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kJ/h</a:t>
                </a:r>
              </a:p>
              <a:p>
                <a:pPr algn="ctr"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=154.5 </a:t>
                </a:r>
                <a:r>
                  <a:rPr kumimoji="1" lang="en-US" altLang="zh-CN" sz="2400" b="1" dirty="0" err="1">
                    <a:latin typeface="微软雅黑" panose="020B0503020204020204" pitchFamily="34" charset="-122"/>
                    <a:ea typeface="微软雅黑" panose="020B0503020204020204" pitchFamily="34" charset="-122"/>
                    <a:sym typeface="微软雅黑" panose="020B0503020204020204" pitchFamily="34" charset="-122"/>
                  </a:rPr>
                  <a:t>kw.h</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hangingPunct="1">
                  <a:lnSpc>
                    <a:spcPct val="125000"/>
                  </a:lnSpc>
                  <a:spcBef>
                    <a:spcPts val="0"/>
                  </a:spcBef>
                  <a:buSzTx/>
                  <a:buFont typeface="Wingdings" panose="05000000000000000000" pitchFamily="2" charset="2"/>
                  <a:buChar char="l"/>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压缩机实际功耗</a:t>
                </a:r>
              </a:p>
              <a:p>
                <a:pPr algn="ctr"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W ×C</a:t>
                </a:r>
                <a:r>
                  <a:rPr kumimoji="1"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G</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/=154.5/0.72=214.5 </a:t>
                </a:r>
                <a:r>
                  <a:rPr kumimoji="1" lang="en-US" altLang="zh-CN" sz="2400" b="1" dirty="0" err="1">
                    <a:latin typeface="微软雅黑" panose="020B0503020204020204" pitchFamily="34" charset="-122"/>
                    <a:ea typeface="微软雅黑" panose="020B0503020204020204" pitchFamily="34" charset="-122"/>
                    <a:sym typeface="微软雅黑" panose="020B0503020204020204" pitchFamily="34" charset="-122"/>
                  </a:rPr>
                  <a:t>kw.h</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F82A6C74-54D4-85DC-3DE7-C5907AFF9E55}"/>
                  </a:ext>
                </a:extLst>
              </p:cNvPr>
              <p:cNvSpPr txBox="1">
                <a:spLocks noRot="1" noChangeAspect="1" noMove="1" noResize="1" noEditPoints="1" noAdjustHandles="1" noChangeArrowheads="1" noChangeShapeType="1" noTextEdit="1"/>
              </p:cNvSpPr>
              <p:nvPr/>
            </p:nvSpPr>
            <p:spPr>
              <a:xfrm>
                <a:off x="0" y="980728"/>
                <a:ext cx="9036496" cy="5444888"/>
              </a:xfrm>
              <a:prstGeom prst="rect">
                <a:avLst/>
              </a:prstGeom>
              <a:blipFill>
                <a:blip r:embed="rId2"/>
                <a:stretch>
                  <a:fillRect l="-1012" r="-4453" b="-168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31939AD-744C-4005-B249-C36362E617B7}"/>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extLst>
      <p:ext uri="{BB962C8B-B14F-4D97-AF65-F5344CB8AC3E}">
        <p14:creationId xmlns:p14="http://schemas.microsoft.com/office/powerpoint/2010/main" val="3992476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6">
            <a:extLst>
              <a:ext uri="{FF2B5EF4-FFF2-40B4-BE49-F238E27FC236}">
                <a16:creationId xmlns:a16="http://schemas.microsoft.com/office/drawing/2014/main" id="{2AB5D640-AD6E-13FC-9D7C-7F68744E0E10}"/>
              </a:ext>
            </a:extLst>
          </p:cNvPr>
          <p:cNvSpPr txBox="1">
            <a:spLocks noChangeArrowheads="1"/>
          </p:cNvSpPr>
          <p:nvPr/>
        </p:nvSpPr>
        <p:spPr bwMode="auto">
          <a:xfrm>
            <a:off x="0" y="980728"/>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SzTx/>
              <a:buNone/>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计算不同</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Y</a:t>
            </a:r>
            <a:r>
              <a:rPr kumimoji="1" lang="en-US" altLang="zh-CN" sz="2800" b="1" baseline="-25000" dirty="0">
                <a:latin typeface="微软雅黑" panose="020B0503020204020204" pitchFamily="34" charset="-122"/>
                <a:ea typeface="微软雅黑" panose="020B0503020204020204" pitchFamily="34" charset="-122"/>
                <a:sym typeface="微软雅黑" panose="020B0503020204020204" pitchFamily="34" charset="-122"/>
              </a:rPr>
              <a:t>PH</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的氢气成本和操作费用</a:t>
            </a:r>
          </a:p>
        </p:txBody>
      </p:sp>
      <p:graphicFrame>
        <p:nvGraphicFramePr>
          <p:cNvPr id="3" name="表格 3">
            <a:extLst>
              <a:ext uri="{FF2B5EF4-FFF2-40B4-BE49-F238E27FC236}">
                <a16:creationId xmlns:a16="http://schemas.microsoft.com/office/drawing/2014/main" id="{6A9C51BD-95DC-53DE-6731-42B97359A5B6}"/>
              </a:ext>
            </a:extLst>
          </p:cNvPr>
          <p:cNvGraphicFramePr>
            <a:graphicFrameLocks noGrp="1"/>
          </p:cNvGraphicFramePr>
          <p:nvPr>
            <p:extLst>
              <p:ext uri="{D42A27DB-BD31-4B8C-83A1-F6EECF244321}">
                <p14:modId xmlns:p14="http://schemas.microsoft.com/office/powerpoint/2010/main" val="124631719"/>
              </p:ext>
            </p:extLst>
          </p:nvPr>
        </p:nvGraphicFramePr>
        <p:xfrm>
          <a:off x="107504" y="4077075"/>
          <a:ext cx="8928990" cy="2664293"/>
        </p:xfrm>
        <a:graphic>
          <a:graphicData uri="http://schemas.openxmlformats.org/drawingml/2006/table">
            <a:tbl>
              <a:tblPr firstRow="1" bandRow="1">
                <a:tableStyleId>{21E4AEA4-8DFA-4A89-87EB-49C32662AFE0}</a:tableStyleId>
              </a:tblPr>
              <a:tblGrid>
                <a:gridCol w="1275570">
                  <a:extLst>
                    <a:ext uri="{9D8B030D-6E8A-4147-A177-3AD203B41FA5}">
                      <a16:colId xmlns:a16="http://schemas.microsoft.com/office/drawing/2014/main" val="2426948707"/>
                    </a:ext>
                  </a:extLst>
                </a:gridCol>
                <a:gridCol w="1275570">
                  <a:extLst>
                    <a:ext uri="{9D8B030D-6E8A-4147-A177-3AD203B41FA5}">
                      <a16:colId xmlns:a16="http://schemas.microsoft.com/office/drawing/2014/main" val="3635214829"/>
                    </a:ext>
                  </a:extLst>
                </a:gridCol>
                <a:gridCol w="1275570">
                  <a:extLst>
                    <a:ext uri="{9D8B030D-6E8A-4147-A177-3AD203B41FA5}">
                      <a16:colId xmlns:a16="http://schemas.microsoft.com/office/drawing/2014/main" val="908194514"/>
                    </a:ext>
                  </a:extLst>
                </a:gridCol>
                <a:gridCol w="1275570">
                  <a:extLst>
                    <a:ext uri="{9D8B030D-6E8A-4147-A177-3AD203B41FA5}">
                      <a16:colId xmlns:a16="http://schemas.microsoft.com/office/drawing/2014/main" val="2663398491"/>
                    </a:ext>
                  </a:extLst>
                </a:gridCol>
                <a:gridCol w="1275570">
                  <a:extLst>
                    <a:ext uri="{9D8B030D-6E8A-4147-A177-3AD203B41FA5}">
                      <a16:colId xmlns:a16="http://schemas.microsoft.com/office/drawing/2014/main" val="1303456195"/>
                    </a:ext>
                  </a:extLst>
                </a:gridCol>
                <a:gridCol w="1275570">
                  <a:extLst>
                    <a:ext uri="{9D8B030D-6E8A-4147-A177-3AD203B41FA5}">
                      <a16:colId xmlns:a16="http://schemas.microsoft.com/office/drawing/2014/main" val="939969950"/>
                    </a:ext>
                  </a:extLst>
                </a:gridCol>
                <a:gridCol w="1275570">
                  <a:extLst>
                    <a:ext uri="{9D8B030D-6E8A-4147-A177-3AD203B41FA5}">
                      <a16:colId xmlns:a16="http://schemas.microsoft.com/office/drawing/2014/main" val="1063331721"/>
                    </a:ext>
                  </a:extLst>
                </a:gridCol>
              </a:tblGrid>
              <a:tr h="781176">
                <a:tc>
                  <a:txBody>
                    <a:bodyPr/>
                    <a:lstStyle/>
                    <a:p>
                      <a:pPr algn="ctr"/>
                      <a:r>
                        <a:rPr kumimoji="1"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Y</a:t>
                      </a:r>
                      <a:r>
                        <a:rPr kumimoji="1" lang="en-US" altLang="zh-CN" sz="2000" b="1" baseline="-25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PH</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0.05</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0.6</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0.8</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6696123"/>
                  </a:ext>
                </a:extLst>
              </a:tr>
              <a:tr h="637161">
                <a:tc>
                  <a:txBody>
                    <a:bodyPr/>
                    <a:lstStyle/>
                    <a:p>
                      <a:pPr algn="ctr"/>
                      <a:r>
                        <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氢气成本</a:t>
                      </a:r>
                    </a:p>
                  </a:txBody>
                  <a:tcPr anchor="ctr">
                    <a:lnT w="6350" cap="flat" cmpd="sng" algn="ctr">
                      <a:solidFill>
                        <a:schemeClr val="tx1"/>
                      </a:solidFill>
                      <a:prstDash val="solid"/>
                      <a:round/>
                      <a:headEnd type="none" w="med" len="med"/>
                      <a:tailEnd type="none" w="med" len="med"/>
                    </a:lnT>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958.3</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1015</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1152</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1445</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2480</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5800</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86945870"/>
                  </a:ext>
                </a:extLst>
              </a:tr>
              <a:tr h="622978">
                <a:tc>
                  <a:txBody>
                    <a:bodyPr/>
                    <a:lstStyle/>
                    <a:p>
                      <a:pPr algn="ctr"/>
                      <a:r>
                        <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操作费用</a:t>
                      </a:r>
                    </a:p>
                  </a:txBody>
                  <a:tcPr anchor="ctr">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771.6</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318.9</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106.2</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85.8</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46.8</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6.5</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noFill/>
                  </a:tcPr>
                </a:tc>
                <a:extLst>
                  <a:ext uri="{0D108BD9-81ED-4DB2-BD59-A6C34878D82A}">
                    <a16:rowId xmlns:a16="http://schemas.microsoft.com/office/drawing/2014/main" val="1125670263"/>
                  </a:ext>
                </a:extLst>
              </a:tr>
              <a:tr h="622978">
                <a:tc>
                  <a:txBody>
                    <a:bodyPr/>
                    <a:lstStyle/>
                    <a:p>
                      <a:pPr algn="ctr"/>
                      <a:r>
                        <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总费用</a:t>
                      </a:r>
                    </a:p>
                  </a:txBody>
                  <a:tcPr anchor="ctr">
                    <a:lnB w="1905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1729.9</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1905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1396.9</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1905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1258.2</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1905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1530.8</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1905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2226.8</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1905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5806.5</a:t>
                      </a:r>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5210378"/>
                  </a:ext>
                </a:extLst>
              </a:tr>
            </a:tbl>
          </a:graphicData>
        </a:graphic>
      </p:graphicFrame>
      <p:sp>
        <p:nvSpPr>
          <p:cNvPr id="5" name="文本框 4">
            <a:extLst>
              <a:ext uri="{FF2B5EF4-FFF2-40B4-BE49-F238E27FC236}">
                <a16:creationId xmlns:a16="http://schemas.microsoft.com/office/drawing/2014/main" id="{A2B35B5C-56C5-4465-AE24-E9FC2A1DFDB2}"/>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grpSp>
        <p:nvGrpSpPr>
          <p:cNvPr id="6" name="组合 5">
            <a:extLst>
              <a:ext uri="{FF2B5EF4-FFF2-40B4-BE49-F238E27FC236}">
                <a16:creationId xmlns:a16="http://schemas.microsoft.com/office/drawing/2014/main" id="{FCAACCF1-56CF-412D-89DF-1A0413A909AD}"/>
              </a:ext>
            </a:extLst>
          </p:cNvPr>
          <p:cNvGrpSpPr/>
          <p:nvPr/>
        </p:nvGrpSpPr>
        <p:grpSpPr>
          <a:xfrm>
            <a:off x="395536" y="1598628"/>
            <a:ext cx="8424936" cy="2334428"/>
            <a:chOff x="395536" y="1700561"/>
            <a:chExt cx="8424936" cy="2334428"/>
          </a:xfrm>
        </p:grpSpPr>
        <p:grpSp>
          <p:nvGrpSpPr>
            <p:cNvPr id="7" name="Group 33">
              <a:extLst>
                <a:ext uri="{FF2B5EF4-FFF2-40B4-BE49-F238E27FC236}">
                  <a16:creationId xmlns:a16="http://schemas.microsoft.com/office/drawing/2014/main" id="{6BB3FAE6-1F60-4D0F-9260-59FB64B3E52D}"/>
                </a:ext>
              </a:extLst>
            </p:cNvPr>
            <p:cNvGrpSpPr>
              <a:grpSpLocks/>
            </p:cNvGrpSpPr>
            <p:nvPr/>
          </p:nvGrpSpPr>
          <p:grpSpPr bwMode="auto">
            <a:xfrm>
              <a:off x="395536" y="1700561"/>
              <a:ext cx="8424936" cy="2334428"/>
              <a:chOff x="336" y="417"/>
              <a:chExt cx="4661" cy="1680"/>
            </a:xfrm>
          </p:grpSpPr>
          <p:sp>
            <p:nvSpPr>
              <p:cNvPr id="9" name="Rectangle 3">
                <a:extLst>
                  <a:ext uri="{FF2B5EF4-FFF2-40B4-BE49-F238E27FC236}">
                    <a16:creationId xmlns:a16="http://schemas.microsoft.com/office/drawing/2014/main" id="{5C5A3F75-5826-43FA-B729-D7C81A5D5DAA}"/>
                  </a:ext>
                </a:extLst>
              </p:cNvPr>
              <p:cNvSpPr>
                <a:spLocks noChangeArrowheads="1"/>
              </p:cNvSpPr>
              <p:nvPr/>
            </p:nvSpPr>
            <p:spPr bwMode="auto">
              <a:xfrm>
                <a:off x="1104" y="480"/>
                <a:ext cx="768"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Rectangle 4">
                <a:extLst>
                  <a:ext uri="{FF2B5EF4-FFF2-40B4-BE49-F238E27FC236}">
                    <a16:creationId xmlns:a16="http://schemas.microsoft.com/office/drawing/2014/main" id="{61F44E3C-597E-435C-8976-B6F0B5B91BD7}"/>
                  </a:ext>
                </a:extLst>
              </p:cNvPr>
              <p:cNvSpPr>
                <a:spLocks noChangeArrowheads="1"/>
              </p:cNvSpPr>
              <p:nvPr/>
            </p:nvSpPr>
            <p:spPr bwMode="auto">
              <a:xfrm>
                <a:off x="1104" y="1344"/>
                <a:ext cx="768"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Rectangle 5">
                <a:extLst>
                  <a:ext uri="{FF2B5EF4-FFF2-40B4-BE49-F238E27FC236}">
                    <a16:creationId xmlns:a16="http://schemas.microsoft.com/office/drawing/2014/main" id="{302EC62A-9C98-49E8-9549-FE9B74623CE4}"/>
                  </a:ext>
                </a:extLst>
              </p:cNvPr>
              <p:cNvSpPr>
                <a:spLocks noChangeArrowheads="1"/>
              </p:cNvSpPr>
              <p:nvPr/>
            </p:nvSpPr>
            <p:spPr bwMode="auto">
              <a:xfrm>
                <a:off x="2592" y="1296"/>
                <a:ext cx="768"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ectangle 6">
                <a:extLst>
                  <a:ext uri="{FF2B5EF4-FFF2-40B4-BE49-F238E27FC236}">
                    <a16:creationId xmlns:a16="http://schemas.microsoft.com/office/drawing/2014/main" id="{B304C752-E3CC-495F-8491-C1195052A31C}"/>
                  </a:ext>
                </a:extLst>
              </p:cNvPr>
              <p:cNvSpPr>
                <a:spLocks noChangeArrowheads="1"/>
              </p:cNvSpPr>
              <p:nvPr/>
            </p:nvSpPr>
            <p:spPr bwMode="auto">
              <a:xfrm>
                <a:off x="2592" y="480"/>
                <a:ext cx="768"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Line 7">
                <a:extLst>
                  <a:ext uri="{FF2B5EF4-FFF2-40B4-BE49-F238E27FC236}">
                    <a16:creationId xmlns:a16="http://schemas.microsoft.com/office/drawing/2014/main" id="{AF89F58D-10DC-40E5-8A09-24A6BB31D9F7}"/>
                  </a:ext>
                </a:extLst>
              </p:cNvPr>
              <p:cNvSpPr>
                <a:spLocks noChangeShapeType="1"/>
              </p:cNvSpPr>
              <p:nvPr/>
            </p:nvSpPr>
            <p:spPr bwMode="auto">
              <a:xfrm>
                <a:off x="336" y="1440"/>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Line 8">
                <a:extLst>
                  <a:ext uri="{FF2B5EF4-FFF2-40B4-BE49-F238E27FC236}">
                    <a16:creationId xmlns:a16="http://schemas.microsoft.com/office/drawing/2014/main" id="{CE967617-2DE8-4CD7-B84A-B669996D9A6B}"/>
                  </a:ext>
                </a:extLst>
              </p:cNvPr>
              <p:cNvSpPr>
                <a:spLocks noChangeShapeType="1"/>
              </p:cNvSpPr>
              <p:nvPr/>
            </p:nvSpPr>
            <p:spPr bwMode="auto">
              <a:xfrm>
                <a:off x="336" y="1632"/>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Line 10">
                <a:extLst>
                  <a:ext uri="{FF2B5EF4-FFF2-40B4-BE49-F238E27FC236}">
                    <a16:creationId xmlns:a16="http://schemas.microsoft.com/office/drawing/2014/main" id="{F1FE91E7-7816-4423-9269-57097810315F}"/>
                  </a:ext>
                </a:extLst>
              </p:cNvPr>
              <p:cNvSpPr>
                <a:spLocks noChangeShapeType="1"/>
              </p:cNvSpPr>
              <p:nvPr/>
            </p:nvSpPr>
            <p:spPr bwMode="auto">
              <a:xfrm>
                <a:off x="1872" y="1488"/>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Line 11">
                <a:extLst>
                  <a:ext uri="{FF2B5EF4-FFF2-40B4-BE49-F238E27FC236}">
                    <a16:creationId xmlns:a16="http://schemas.microsoft.com/office/drawing/2014/main" id="{23AFE340-F4B3-489D-92D5-B724EAA9D09D}"/>
                  </a:ext>
                </a:extLst>
              </p:cNvPr>
              <p:cNvSpPr>
                <a:spLocks noChangeShapeType="1"/>
              </p:cNvSpPr>
              <p:nvPr/>
            </p:nvSpPr>
            <p:spPr bwMode="auto">
              <a:xfrm flipH="1">
                <a:off x="1872" y="67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Line 12">
                <a:extLst>
                  <a:ext uri="{FF2B5EF4-FFF2-40B4-BE49-F238E27FC236}">
                    <a16:creationId xmlns:a16="http://schemas.microsoft.com/office/drawing/2014/main" id="{B37AE12A-68E3-4DB9-989D-B7EDED2A76C4}"/>
                  </a:ext>
                </a:extLst>
              </p:cNvPr>
              <p:cNvSpPr>
                <a:spLocks noChangeShapeType="1"/>
              </p:cNvSpPr>
              <p:nvPr/>
            </p:nvSpPr>
            <p:spPr bwMode="auto">
              <a:xfrm>
                <a:off x="3360" y="672"/>
                <a:ext cx="105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Line 13">
                <a:extLst>
                  <a:ext uri="{FF2B5EF4-FFF2-40B4-BE49-F238E27FC236}">
                    <a16:creationId xmlns:a16="http://schemas.microsoft.com/office/drawing/2014/main" id="{0DF9096C-5B62-4AE5-957A-9644674E57F4}"/>
                  </a:ext>
                </a:extLst>
              </p:cNvPr>
              <p:cNvSpPr>
                <a:spLocks noChangeShapeType="1"/>
              </p:cNvSpPr>
              <p:nvPr/>
            </p:nvSpPr>
            <p:spPr bwMode="auto">
              <a:xfrm>
                <a:off x="3360" y="129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Line 14">
                <a:extLst>
                  <a:ext uri="{FF2B5EF4-FFF2-40B4-BE49-F238E27FC236}">
                    <a16:creationId xmlns:a16="http://schemas.microsoft.com/office/drawing/2014/main" id="{823E2E0B-AC9D-4AFA-A7EA-48F42BA907CD}"/>
                  </a:ext>
                </a:extLst>
              </p:cNvPr>
              <p:cNvSpPr>
                <a:spLocks noChangeShapeType="1"/>
              </p:cNvSpPr>
              <p:nvPr/>
            </p:nvSpPr>
            <p:spPr bwMode="auto">
              <a:xfrm flipV="1">
                <a:off x="3840" y="67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Line 15">
                <a:extLst>
                  <a:ext uri="{FF2B5EF4-FFF2-40B4-BE49-F238E27FC236}">
                    <a16:creationId xmlns:a16="http://schemas.microsoft.com/office/drawing/2014/main" id="{A4A50D10-B1E4-4129-B757-C8A39E3880A0}"/>
                  </a:ext>
                </a:extLst>
              </p:cNvPr>
              <p:cNvSpPr>
                <a:spLocks noChangeShapeType="1"/>
              </p:cNvSpPr>
              <p:nvPr/>
            </p:nvSpPr>
            <p:spPr bwMode="auto">
              <a:xfrm>
                <a:off x="3360" y="1475"/>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Line 17">
                <a:extLst>
                  <a:ext uri="{FF2B5EF4-FFF2-40B4-BE49-F238E27FC236}">
                    <a16:creationId xmlns:a16="http://schemas.microsoft.com/office/drawing/2014/main" id="{D3EA3A15-D4F4-4933-890E-3D9F5AECDE4F}"/>
                  </a:ext>
                </a:extLst>
              </p:cNvPr>
              <p:cNvSpPr>
                <a:spLocks noChangeShapeType="1"/>
              </p:cNvSpPr>
              <p:nvPr/>
            </p:nvSpPr>
            <p:spPr bwMode="auto">
              <a:xfrm>
                <a:off x="3024" y="16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Line 18">
                <a:extLst>
                  <a:ext uri="{FF2B5EF4-FFF2-40B4-BE49-F238E27FC236}">
                    <a16:creationId xmlns:a16="http://schemas.microsoft.com/office/drawing/2014/main" id="{8EDD4FF5-8DBD-4960-AF83-3B107AC785B7}"/>
                  </a:ext>
                </a:extLst>
              </p:cNvPr>
              <p:cNvSpPr>
                <a:spLocks noChangeShapeType="1"/>
              </p:cNvSpPr>
              <p:nvPr/>
            </p:nvSpPr>
            <p:spPr bwMode="auto">
              <a:xfrm>
                <a:off x="864" y="1920"/>
                <a:ext cx="21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Line 19">
                <a:extLst>
                  <a:ext uri="{FF2B5EF4-FFF2-40B4-BE49-F238E27FC236}">
                    <a16:creationId xmlns:a16="http://schemas.microsoft.com/office/drawing/2014/main" id="{CC7FB8C6-F21F-44D1-A42A-9292DCEE1CE1}"/>
                  </a:ext>
                </a:extLst>
              </p:cNvPr>
              <p:cNvSpPr>
                <a:spLocks noChangeShapeType="1"/>
              </p:cNvSpPr>
              <p:nvPr/>
            </p:nvSpPr>
            <p:spPr bwMode="auto">
              <a:xfrm flipV="1">
                <a:off x="864" y="163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Line 20">
                <a:extLst>
                  <a:ext uri="{FF2B5EF4-FFF2-40B4-BE49-F238E27FC236}">
                    <a16:creationId xmlns:a16="http://schemas.microsoft.com/office/drawing/2014/main" id="{3C7432D9-D270-4D2B-AAB9-5FCB5EAF5FA2}"/>
                  </a:ext>
                </a:extLst>
              </p:cNvPr>
              <p:cNvSpPr>
                <a:spLocks noChangeShapeType="1"/>
              </p:cNvSpPr>
              <p:nvPr/>
            </p:nvSpPr>
            <p:spPr bwMode="auto">
              <a:xfrm>
                <a:off x="864" y="67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Line 21">
                <a:extLst>
                  <a:ext uri="{FF2B5EF4-FFF2-40B4-BE49-F238E27FC236}">
                    <a16:creationId xmlns:a16="http://schemas.microsoft.com/office/drawing/2014/main" id="{AC97AD9A-E343-4925-8C31-B1EF9261ABF1}"/>
                  </a:ext>
                </a:extLst>
              </p:cNvPr>
              <p:cNvSpPr>
                <a:spLocks noChangeShapeType="1"/>
              </p:cNvSpPr>
              <p:nvPr/>
            </p:nvSpPr>
            <p:spPr bwMode="auto">
              <a:xfrm>
                <a:off x="864" y="672"/>
                <a:ext cx="0"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Text Box 22">
                <a:extLst>
                  <a:ext uri="{FF2B5EF4-FFF2-40B4-BE49-F238E27FC236}">
                    <a16:creationId xmlns:a16="http://schemas.microsoft.com/office/drawing/2014/main" id="{D2E4BBEB-B35B-4A0D-A309-6976A5F47386}"/>
                  </a:ext>
                </a:extLst>
              </p:cNvPr>
              <p:cNvSpPr txBox="1">
                <a:spLocks noChangeArrowheads="1"/>
              </p:cNvSpPr>
              <p:nvPr/>
            </p:nvSpPr>
            <p:spPr bwMode="auto">
              <a:xfrm>
                <a:off x="1152" y="528"/>
                <a:ext cx="67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换热</a:t>
                </a:r>
              </a:p>
            </p:txBody>
          </p:sp>
          <p:sp>
            <p:nvSpPr>
              <p:cNvPr id="27" name="Text Box 23">
                <a:extLst>
                  <a:ext uri="{FF2B5EF4-FFF2-40B4-BE49-F238E27FC236}">
                    <a16:creationId xmlns:a16="http://schemas.microsoft.com/office/drawing/2014/main" id="{D9AD2297-68DB-4EDF-B1DB-EE8B9FF61E14}"/>
                  </a:ext>
                </a:extLst>
              </p:cNvPr>
              <p:cNvSpPr txBox="1">
                <a:spLocks noChangeArrowheads="1"/>
              </p:cNvSpPr>
              <p:nvPr/>
            </p:nvSpPr>
            <p:spPr bwMode="auto">
              <a:xfrm>
                <a:off x="1128" y="1396"/>
                <a:ext cx="72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反应</a:t>
                </a:r>
                <a:endParaRPr kumimoji="1"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 Box 24">
                <a:extLst>
                  <a:ext uri="{FF2B5EF4-FFF2-40B4-BE49-F238E27FC236}">
                    <a16:creationId xmlns:a16="http://schemas.microsoft.com/office/drawing/2014/main" id="{4DEEF37C-04E0-42A3-B95F-31FE538A12B7}"/>
                  </a:ext>
                </a:extLst>
              </p:cNvPr>
              <p:cNvSpPr txBox="1">
                <a:spLocks noChangeArrowheads="1"/>
              </p:cNvSpPr>
              <p:nvPr/>
            </p:nvSpPr>
            <p:spPr bwMode="auto">
              <a:xfrm>
                <a:off x="2688" y="526"/>
                <a:ext cx="57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压缩</a:t>
                </a:r>
              </a:p>
            </p:txBody>
          </p:sp>
          <p:sp>
            <p:nvSpPr>
              <p:cNvPr id="29" name="Text Box 25">
                <a:extLst>
                  <a:ext uri="{FF2B5EF4-FFF2-40B4-BE49-F238E27FC236}">
                    <a16:creationId xmlns:a16="http://schemas.microsoft.com/office/drawing/2014/main" id="{33BCBEAF-7394-4693-8BF5-FD0236061892}"/>
                  </a:ext>
                </a:extLst>
              </p:cNvPr>
              <p:cNvSpPr txBox="1">
                <a:spLocks noChangeArrowheads="1"/>
              </p:cNvSpPr>
              <p:nvPr/>
            </p:nvSpPr>
            <p:spPr bwMode="auto">
              <a:xfrm>
                <a:off x="2688" y="1363"/>
                <a:ext cx="62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分离</a:t>
                </a:r>
              </a:p>
            </p:txBody>
          </p:sp>
          <p:sp>
            <p:nvSpPr>
              <p:cNvPr id="30" name="Text Box 26">
                <a:extLst>
                  <a:ext uri="{FF2B5EF4-FFF2-40B4-BE49-F238E27FC236}">
                    <a16:creationId xmlns:a16="http://schemas.microsoft.com/office/drawing/2014/main" id="{EF5C2994-1A37-4B2B-B878-EA60C8A5B18D}"/>
                  </a:ext>
                </a:extLst>
              </p:cNvPr>
              <p:cNvSpPr txBox="1">
                <a:spLocks noChangeArrowheads="1"/>
              </p:cNvSpPr>
              <p:nvPr/>
            </p:nvSpPr>
            <p:spPr bwMode="auto">
              <a:xfrm>
                <a:off x="336" y="987"/>
                <a:ext cx="43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氢气（</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F</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G</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1" name="Text Box 27">
                <a:extLst>
                  <a:ext uri="{FF2B5EF4-FFF2-40B4-BE49-F238E27FC236}">
                    <a16:creationId xmlns:a16="http://schemas.microsoft.com/office/drawing/2014/main" id="{61F02C00-6F55-461F-836B-57C20040BAED}"/>
                  </a:ext>
                </a:extLst>
              </p:cNvPr>
              <p:cNvSpPr txBox="1">
                <a:spLocks noChangeArrowheads="1"/>
              </p:cNvSpPr>
              <p:nvPr/>
            </p:nvSpPr>
            <p:spPr bwMode="auto">
              <a:xfrm>
                <a:off x="336" y="1632"/>
                <a:ext cx="48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甲苯（</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F</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T</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2" name="Text Box 29">
                <a:extLst>
                  <a:ext uri="{FF2B5EF4-FFF2-40B4-BE49-F238E27FC236}">
                    <a16:creationId xmlns:a16="http://schemas.microsoft.com/office/drawing/2014/main" id="{C9563BE1-4F16-48CF-9124-3FB89264325D}"/>
                  </a:ext>
                </a:extLst>
              </p:cNvPr>
              <p:cNvSpPr txBox="1">
                <a:spLocks noChangeArrowheads="1"/>
              </p:cNvSpPr>
              <p:nvPr/>
            </p:nvSpPr>
            <p:spPr bwMode="auto">
              <a:xfrm>
                <a:off x="3920" y="1273"/>
                <a:ext cx="70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苯（</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P</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B</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3" name="Text Box 30">
                <a:extLst>
                  <a:ext uri="{FF2B5EF4-FFF2-40B4-BE49-F238E27FC236}">
                    <a16:creationId xmlns:a16="http://schemas.microsoft.com/office/drawing/2014/main" id="{5B4C6E6B-63EC-459F-A449-500784E118D8}"/>
                  </a:ext>
                </a:extLst>
              </p:cNvPr>
              <p:cNvSpPr txBox="1">
                <a:spLocks noChangeArrowheads="1"/>
              </p:cNvSpPr>
              <p:nvPr/>
            </p:nvSpPr>
            <p:spPr bwMode="auto">
              <a:xfrm>
                <a:off x="3834" y="1583"/>
                <a:ext cx="76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联苯</a:t>
                </a: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P</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D</a:t>
                </a: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a:t>
                </a:r>
                <a:endPar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 Box 31">
                <a:extLst>
                  <a:ext uri="{FF2B5EF4-FFF2-40B4-BE49-F238E27FC236}">
                    <a16:creationId xmlns:a16="http://schemas.microsoft.com/office/drawing/2014/main" id="{4C39B942-B7E7-40E0-9F40-D73DE7A56297}"/>
                  </a:ext>
                </a:extLst>
              </p:cNvPr>
              <p:cNvSpPr txBox="1">
                <a:spLocks noChangeArrowheads="1"/>
              </p:cNvSpPr>
              <p:nvPr/>
            </p:nvSpPr>
            <p:spPr bwMode="auto">
              <a:xfrm>
                <a:off x="4373" y="417"/>
                <a:ext cx="62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排放气（</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P</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G</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a:t>
                </a:r>
              </a:p>
            </p:txBody>
          </p:sp>
        </p:grpSp>
        <p:sp>
          <p:nvSpPr>
            <p:cNvPr id="8" name="Line 15">
              <a:extLst>
                <a:ext uri="{FF2B5EF4-FFF2-40B4-BE49-F238E27FC236}">
                  <a16:creationId xmlns:a16="http://schemas.microsoft.com/office/drawing/2014/main" id="{1B0CE03B-9F79-47AC-AEBF-46620EEFFA4B}"/>
                </a:ext>
              </a:extLst>
            </p:cNvPr>
            <p:cNvSpPr>
              <a:spLocks noChangeShapeType="1"/>
            </p:cNvSpPr>
            <p:nvPr/>
          </p:nvSpPr>
          <p:spPr bwMode="auto">
            <a:xfrm>
              <a:off x="5861531" y="3458925"/>
              <a:ext cx="108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5" name="矩形 34">
            <a:extLst>
              <a:ext uri="{FF2B5EF4-FFF2-40B4-BE49-F238E27FC236}">
                <a16:creationId xmlns:a16="http://schemas.microsoft.com/office/drawing/2014/main" id="{B8CB5F8C-08D4-4233-8471-F59B10A8A4DD}"/>
              </a:ext>
            </a:extLst>
          </p:cNvPr>
          <p:cNvSpPr/>
          <p:nvPr/>
        </p:nvSpPr>
        <p:spPr>
          <a:xfrm>
            <a:off x="35496" y="1556792"/>
            <a:ext cx="9000996" cy="2376264"/>
          </a:xfrm>
          <a:prstGeom prst="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 Box 28">
            <a:extLst>
              <a:ext uri="{FF2B5EF4-FFF2-40B4-BE49-F238E27FC236}">
                <a16:creationId xmlns:a16="http://schemas.microsoft.com/office/drawing/2014/main" id="{494C446E-E6D9-4982-99F5-0DAA87AA92E2}"/>
              </a:ext>
            </a:extLst>
          </p:cNvPr>
          <p:cNvSpPr txBox="1">
            <a:spLocks noChangeArrowheads="1"/>
          </p:cNvSpPr>
          <p:nvPr/>
        </p:nvSpPr>
        <p:spPr bwMode="auto">
          <a:xfrm>
            <a:off x="3419872" y="1630736"/>
            <a:ext cx="1127904" cy="64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循环气（</a:t>
            </a:r>
            <a:r>
              <a:rPr kumimoji="1"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18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G</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C0B24845-8B56-870C-BCD1-AF784EF5B287}"/>
              </a:ext>
            </a:extLst>
          </p:cNvPr>
          <p:cNvSpPr txBox="1">
            <a:spLocks noChangeArrowheads="1"/>
          </p:cNvSpPr>
          <p:nvPr/>
        </p:nvSpPr>
        <p:spPr bwMode="auto">
          <a:xfrm>
            <a:off x="0" y="980728"/>
            <a:ext cx="9036496" cy="474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spcBef>
                <a:spcPts val="0"/>
              </a:spcBef>
              <a:buClr>
                <a:srgbClr val="0000FF"/>
              </a:buClr>
              <a:buSzTx/>
              <a:buFont typeface="Wingdings" panose="05000000000000000000" pitchFamily="2" charset="2"/>
              <a:buChar char="p"/>
            </a:pPr>
            <a:r>
              <a:rPr kumimoji="1"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化学计量学</a:t>
            </a: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反应物系中各组分的反应量服从化学计量关系，这不仅是进行反应器物料衡算的基础，而且对确定反应器的进料配比、工艺流程的安排具有重要意义。</a:t>
            </a:r>
          </a:p>
          <a:p>
            <a:pPr marL="342900" indent="-342900" algn="just" eaLnBrk="1" hangingPunct="1">
              <a:lnSpc>
                <a:spcPct val="125000"/>
              </a:lnSpc>
              <a:spcBef>
                <a:spcPts val="0"/>
              </a:spcBef>
              <a:buClrTx/>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步骤</a:t>
            </a:r>
          </a:p>
          <a:p>
            <a:pPr marL="457200" indent="-457200" algn="just" eaLnBrk="1" hangingPunct="1">
              <a:lnSpc>
                <a:spcPct val="125000"/>
              </a:lnSpc>
              <a:spcBef>
                <a:spcPts val="0"/>
              </a:spcBef>
              <a:buClrTx/>
              <a:buSzTx/>
              <a:buFont typeface="+mj-lt"/>
              <a:buAutoNum type="arabicPeriod"/>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写出化学反应方程式</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Tx/>
              <a:buSzTx/>
              <a:buFont typeface="+mj-lt"/>
              <a:buAutoNum type="arabicPeriod"/>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列出化学计量系数矩阵</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Tx/>
              <a:buSzTx/>
              <a:buFont typeface="+mj-lt"/>
              <a:buAutoNum type="arabicPeriod"/>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求出矩阵的秩</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Tx/>
              <a:buSzTx/>
              <a:buFont typeface="+mj-lt"/>
              <a:buAutoNum type="arabicPeriod"/>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确定独立反应数和关键组分数</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Tx/>
              <a:buSzTx/>
              <a:buFont typeface="+mj-lt"/>
              <a:buAutoNum type="arabicPeriod"/>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对关键组分进行物料衡算</a:t>
            </a:r>
          </a:p>
        </p:txBody>
      </p:sp>
      <p:sp>
        <p:nvSpPr>
          <p:cNvPr id="4" name="文本框 3">
            <a:extLst>
              <a:ext uri="{FF2B5EF4-FFF2-40B4-BE49-F238E27FC236}">
                <a16:creationId xmlns:a16="http://schemas.microsoft.com/office/drawing/2014/main" id="{5C07EA8F-F6B7-4520-A372-CD7D0543435A}"/>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8EE222BA-6B39-9FFE-420E-F033BD851C27}"/>
              </a:ext>
            </a:extLst>
          </p:cNvPr>
          <p:cNvSpPr txBox="1">
            <a:spLocks noChangeArrowheads="1"/>
          </p:cNvSpPr>
          <p:nvPr/>
        </p:nvSpPr>
        <p:spPr bwMode="auto">
          <a:xfrm>
            <a:off x="0" y="980728"/>
            <a:ext cx="9143999" cy="4666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0"/>
              </a:spcBef>
              <a:buClrTx/>
              <a:buSzTx/>
              <a:buFontTx/>
              <a:buNone/>
            </a:pPr>
            <a:r>
              <a:rPr kumimoji="1"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苯与乙烯在一绝热反应器中进行气相烷基化反应，主要反应有：</a:t>
            </a:r>
          </a:p>
          <a:p>
            <a:pPr algn="ctr" eaLnBrk="1" hangingPunct="1">
              <a:lnSpc>
                <a:spcPct val="125000"/>
              </a:lnSpc>
              <a:spcBef>
                <a:spcPts val="0"/>
              </a:spcBef>
              <a:buClrTx/>
              <a:buSzTx/>
              <a:buFontTx/>
              <a:buNone/>
            </a:pP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  +  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4</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(B) → 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p>
          <a:p>
            <a:pPr algn="ctr" eaLnBrk="1" hangingPunct="1">
              <a:lnSpc>
                <a:spcPct val="125000"/>
              </a:lnSpc>
              <a:spcBef>
                <a:spcPts val="0"/>
              </a:spcBef>
              <a:buClrTx/>
              <a:buSzTx/>
              <a:buFontTx/>
              <a:buNone/>
            </a:pP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   + 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4</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(B)→ 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4</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(D) </a:t>
            </a:r>
          </a:p>
          <a:p>
            <a:pPr algn="ctr" eaLnBrk="1" hangingPunct="1">
              <a:lnSpc>
                <a:spcPct val="125000"/>
              </a:lnSpc>
              <a:spcBef>
                <a:spcPts val="0"/>
              </a:spcBef>
              <a:buClrTx/>
              <a:buSzTx/>
              <a:buFontTx/>
              <a:buNone/>
            </a:pP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4</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(D)  + 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  → 2C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p>
          <a:p>
            <a:pPr algn="ctr" eaLnBrk="1" hangingPunct="1">
              <a:lnSpc>
                <a:spcPct val="125000"/>
              </a:lnSpc>
              <a:spcBef>
                <a:spcPts val="0"/>
              </a:spcBef>
              <a:buClrTx/>
              <a:buSzTx/>
              <a:buFontTx/>
              <a:buNone/>
            </a:pP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  → C</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4</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(CH</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3</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400" b="1" baseline="-250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(E)</a:t>
            </a:r>
          </a:p>
          <a:p>
            <a:pPr marL="342900" indent="-342900" algn="just" eaLnBrk="1" hangingPunct="1">
              <a:lnSpc>
                <a:spcPct val="125000"/>
              </a:lnSpc>
              <a:spcBef>
                <a:spcPts val="0"/>
              </a:spcBef>
              <a:buClr>
                <a:schemeClr val="tx1"/>
              </a:buClr>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已知某中试反应器乙烯进料量为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12.5 kg/h</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，苯进料量为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255 kg/h</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，反应产物经精馏分离，未反应的乙烯作为尾气排放。</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Clr>
                <a:schemeClr val="tx1"/>
              </a:buClr>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对液相产物分析表明，苯出料量为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224 kg/h</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，乙苯出料量</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37.2 kg/h</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，二乙苯出料量为</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5.9 kg/h</a:t>
            </a:r>
          </a:p>
          <a:p>
            <a:pPr marL="342900" indent="-342900" algn="just" eaLnBrk="1" hangingPunct="1">
              <a:lnSpc>
                <a:spcPct val="125000"/>
              </a:lnSpc>
              <a:spcBef>
                <a:spcPts val="0"/>
              </a:spcBef>
              <a:buClr>
                <a:schemeClr val="tx1"/>
              </a:buClr>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请计算乙烯的转化率，以及乙烯生成乙苯的选择性。</a:t>
            </a:r>
          </a:p>
        </p:txBody>
      </p:sp>
      <p:sp>
        <p:nvSpPr>
          <p:cNvPr id="4" name="文本框 3">
            <a:extLst>
              <a:ext uri="{FF2B5EF4-FFF2-40B4-BE49-F238E27FC236}">
                <a16:creationId xmlns:a16="http://schemas.microsoft.com/office/drawing/2014/main" id="{2A9AD3F0-C165-4E7F-9DBE-EA79002D52A5}"/>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050">
            <a:extLst>
              <a:ext uri="{FF2B5EF4-FFF2-40B4-BE49-F238E27FC236}">
                <a16:creationId xmlns:a16="http://schemas.microsoft.com/office/drawing/2014/main" id="{DA828BF6-4C50-967E-2465-BB20B61295F0}"/>
              </a:ext>
            </a:extLst>
          </p:cNvPr>
          <p:cNvSpPr txBox="1">
            <a:spLocks noChangeArrowheads="1"/>
          </p:cNvSpPr>
          <p:nvPr/>
        </p:nvSpPr>
        <p:spPr bwMode="auto">
          <a:xfrm>
            <a:off x="0" y="980728"/>
            <a:ext cx="9036496" cy="4899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Clr>
                <a:schemeClr val="hlink"/>
              </a:buClr>
              <a:buSzPct val="60000"/>
              <a:buNone/>
            </a:pPr>
            <a:r>
              <a:rPr lang="en-US" altLang="zh-CN" sz="2800" dirty="0">
                <a:solidFill>
                  <a:srgbClr val="C00000"/>
                </a:solidFill>
                <a:sym typeface="微软雅黑" panose="020B0503020204020204" pitchFamily="34" charset="-122"/>
              </a:rPr>
              <a:t>1. </a:t>
            </a:r>
            <a:r>
              <a:rPr lang="zh-CN" altLang="en-US" sz="2800" dirty="0">
                <a:solidFill>
                  <a:srgbClr val="C00000"/>
                </a:solidFill>
                <a:sym typeface="微软雅黑" panose="020B0503020204020204" pitchFamily="34" charset="-122"/>
              </a:rPr>
              <a:t>工艺性资料的收集</a:t>
            </a:r>
            <a:r>
              <a:rPr lang="en-US" altLang="zh-CN" sz="2800" dirty="0">
                <a:solidFill>
                  <a:srgbClr val="C00000"/>
                </a:solidFill>
                <a:sym typeface="微软雅黑" panose="020B0503020204020204" pitchFamily="34" charset="-122"/>
              </a:rPr>
              <a:t>  </a:t>
            </a:r>
          </a:p>
          <a:p>
            <a:pPr marL="342900" indent="-342900" algn="just" eaLnBrk="1" hangingPunct="1">
              <a:lnSpc>
                <a:spcPct val="125000"/>
              </a:lnSpc>
              <a:buSzPct val="100000"/>
              <a:buFont typeface="Wingdings" panose="05000000000000000000" pitchFamily="2" charset="2"/>
              <a:buChar char="p"/>
            </a:pPr>
            <a:r>
              <a:rPr kumimoji="1" lang="zh-CN" altLang="en-US" sz="2400" dirty="0">
                <a:solidFill>
                  <a:schemeClr val="tx1"/>
                </a:solidFill>
                <a:sym typeface="微软雅黑" panose="020B0503020204020204" pitchFamily="34" charset="-122"/>
              </a:rPr>
              <a:t>传质过程系数，相平衡数据</a:t>
            </a:r>
            <a:endParaRPr kumimoji="1" lang="en-US" altLang="zh-CN" sz="2400" dirty="0">
              <a:solidFill>
                <a:schemeClr val="tx1"/>
              </a:solidFill>
              <a:sym typeface="微软雅黑" panose="020B0503020204020204" pitchFamily="34" charset="-122"/>
            </a:endParaRPr>
          </a:p>
          <a:p>
            <a:pPr marL="342900" indent="-342900" algn="just" eaLnBrk="1" hangingPunct="1">
              <a:lnSpc>
                <a:spcPct val="125000"/>
              </a:lnSpc>
              <a:buSzPct val="100000"/>
              <a:buFont typeface="Wingdings" panose="05000000000000000000" pitchFamily="2" charset="2"/>
              <a:buChar char="p"/>
            </a:pPr>
            <a:r>
              <a:rPr kumimoji="1" lang="zh-CN" altLang="en-US" sz="2400" dirty="0">
                <a:solidFill>
                  <a:schemeClr val="tx1"/>
                </a:solidFill>
                <a:sym typeface="微软雅黑" panose="020B0503020204020204" pitchFamily="34" charset="-122"/>
              </a:rPr>
              <a:t>冷冻过程的热力学参数</a:t>
            </a:r>
            <a:endParaRPr kumimoji="1" lang="en-US" altLang="zh-CN" sz="2400" dirty="0">
              <a:solidFill>
                <a:schemeClr val="tx1"/>
              </a:solidFill>
              <a:sym typeface="微软雅黑" panose="020B0503020204020204" pitchFamily="34" charset="-122"/>
            </a:endParaRPr>
          </a:p>
          <a:p>
            <a:pPr marL="342900" indent="-342900" algn="just" eaLnBrk="1" hangingPunct="1">
              <a:lnSpc>
                <a:spcPct val="125000"/>
              </a:lnSpc>
              <a:buSzPct val="100000"/>
              <a:buFont typeface="Wingdings" panose="05000000000000000000" pitchFamily="2" charset="2"/>
              <a:buChar char="p"/>
            </a:pPr>
            <a:r>
              <a:rPr kumimoji="1" lang="zh-CN" altLang="en-US" sz="2400" dirty="0">
                <a:solidFill>
                  <a:schemeClr val="tx1"/>
                </a:solidFill>
                <a:sym typeface="微软雅黑" panose="020B0503020204020204" pitchFamily="34" charset="-122"/>
              </a:rPr>
              <a:t>具体的工艺操作条件（温度</a:t>
            </a:r>
            <a:r>
              <a:rPr kumimoji="1" lang="en-US" altLang="zh-CN" sz="2400" dirty="0">
                <a:solidFill>
                  <a:schemeClr val="tx1"/>
                </a:solidFill>
                <a:sym typeface="微软雅黑" panose="020B0503020204020204" pitchFamily="34" charset="-122"/>
              </a:rPr>
              <a:t>T</a:t>
            </a:r>
            <a:r>
              <a:rPr kumimoji="1" lang="zh-CN" altLang="en-US" sz="2400" dirty="0">
                <a:solidFill>
                  <a:schemeClr val="tx1"/>
                </a:solidFill>
                <a:sym typeface="微软雅黑" panose="020B0503020204020204" pitchFamily="34" charset="-122"/>
              </a:rPr>
              <a:t>、压力</a:t>
            </a:r>
            <a:r>
              <a:rPr kumimoji="1" lang="en-US" altLang="zh-CN" sz="2400" dirty="0">
                <a:solidFill>
                  <a:schemeClr val="tx1"/>
                </a:solidFill>
                <a:sym typeface="微软雅黑" panose="020B0503020204020204" pitchFamily="34" charset="-122"/>
              </a:rPr>
              <a:t>P</a:t>
            </a:r>
            <a:r>
              <a:rPr kumimoji="1" lang="zh-CN" altLang="en-US" sz="2400" dirty="0">
                <a:solidFill>
                  <a:schemeClr val="tx1"/>
                </a:solidFill>
                <a:sym typeface="微软雅黑" panose="020B0503020204020204" pitchFamily="34" charset="-122"/>
              </a:rPr>
              <a:t>、流量</a:t>
            </a:r>
            <a:r>
              <a:rPr kumimoji="1" lang="en-US" altLang="zh-CN" sz="2400" dirty="0">
                <a:solidFill>
                  <a:schemeClr val="tx1"/>
                </a:solidFill>
                <a:sym typeface="微软雅黑" panose="020B0503020204020204" pitchFamily="34" charset="-122"/>
              </a:rPr>
              <a:t>G</a:t>
            </a:r>
            <a:r>
              <a:rPr kumimoji="1" lang="zh-CN" altLang="en-US" sz="2400" dirty="0">
                <a:solidFill>
                  <a:schemeClr val="tx1"/>
                </a:solidFill>
                <a:sym typeface="微软雅黑" panose="020B0503020204020204" pitchFamily="34" charset="-122"/>
              </a:rPr>
              <a:t>）</a:t>
            </a:r>
            <a:endParaRPr kumimoji="1" lang="en-US" altLang="zh-CN" sz="2400" dirty="0">
              <a:solidFill>
                <a:schemeClr val="tx1"/>
              </a:solidFill>
              <a:sym typeface="微软雅黑" panose="020B0503020204020204" pitchFamily="34" charset="-122"/>
            </a:endParaRPr>
          </a:p>
          <a:p>
            <a:pPr marL="342900" indent="-342900" algn="just" eaLnBrk="1" hangingPunct="1">
              <a:lnSpc>
                <a:spcPct val="125000"/>
              </a:lnSpc>
              <a:buSzPct val="100000"/>
              <a:buFont typeface="Wingdings" panose="05000000000000000000" pitchFamily="2" charset="2"/>
              <a:buChar char="p"/>
            </a:pPr>
            <a:r>
              <a:rPr kumimoji="1" lang="zh-CN" altLang="en-US" sz="2400" dirty="0">
                <a:solidFill>
                  <a:schemeClr val="tx1"/>
                </a:solidFill>
                <a:sym typeface="微软雅黑" panose="020B0503020204020204" pitchFamily="34" charset="-122"/>
              </a:rPr>
              <a:t>介质物性和材质性能，材质数据，腐蚀数据。</a:t>
            </a:r>
            <a:endParaRPr kumimoji="1" lang="en-US" altLang="zh-CN" sz="2400" dirty="0">
              <a:solidFill>
                <a:schemeClr val="tx1"/>
              </a:solidFill>
              <a:sym typeface="微软雅黑" panose="020B0503020204020204" pitchFamily="34" charset="-122"/>
            </a:endParaRPr>
          </a:p>
          <a:p>
            <a:pPr marL="342900" indent="-342900" algn="just" eaLnBrk="1" hangingPunct="1">
              <a:lnSpc>
                <a:spcPct val="125000"/>
              </a:lnSpc>
              <a:buSzPct val="100000"/>
              <a:buFont typeface="Wingdings" panose="05000000000000000000" pitchFamily="2" charset="2"/>
              <a:buChar char="p"/>
            </a:pPr>
            <a:r>
              <a:rPr kumimoji="1" lang="zh-CN" altLang="en-US" sz="2400" dirty="0">
                <a:solidFill>
                  <a:schemeClr val="tx1"/>
                </a:solidFill>
                <a:sym typeface="微软雅黑" panose="020B0503020204020204" pitchFamily="34" charset="-122"/>
              </a:rPr>
              <a:t>车间平立面布置的参考资料。</a:t>
            </a:r>
            <a:endParaRPr kumimoji="1" lang="en-US" altLang="zh-CN" sz="2400" dirty="0">
              <a:solidFill>
                <a:schemeClr val="tx1"/>
              </a:solidFill>
              <a:sym typeface="微软雅黑" panose="020B0503020204020204" pitchFamily="34" charset="-122"/>
            </a:endParaRPr>
          </a:p>
          <a:p>
            <a:pPr marL="342900" indent="-342900" algn="just" eaLnBrk="1" hangingPunct="1">
              <a:lnSpc>
                <a:spcPct val="125000"/>
              </a:lnSpc>
              <a:buSzPct val="100000"/>
              <a:buFont typeface="Wingdings" panose="05000000000000000000" pitchFamily="2" charset="2"/>
              <a:buChar char="p"/>
            </a:pPr>
            <a:r>
              <a:rPr kumimoji="1" lang="zh-CN" altLang="en-US" sz="2400" dirty="0">
                <a:solidFill>
                  <a:schemeClr val="tx1"/>
                </a:solidFill>
                <a:sym typeface="微软雅黑" panose="020B0503020204020204" pitchFamily="34" charset="-122"/>
              </a:rPr>
              <a:t>管道设计资料（配置、材质、架设方式、管件、阀件等）</a:t>
            </a:r>
            <a:endParaRPr kumimoji="1" lang="en-US" altLang="zh-CN" sz="2400" dirty="0">
              <a:solidFill>
                <a:schemeClr val="tx1"/>
              </a:solidFill>
              <a:sym typeface="微软雅黑" panose="020B0503020204020204" pitchFamily="34" charset="-122"/>
            </a:endParaRPr>
          </a:p>
          <a:p>
            <a:pPr marL="342900" indent="-342900" algn="just" eaLnBrk="1" hangingPunct="1">
              <a:lnSpc>
                <a:spcPct val="125000"/>
              </a:lnSpc>
              <a:buSzPct val="100000"/>
              <a:buFont typeface="Wingdings" panose="05000000000000000000" pitchFamily="2" charset="2"/>
              <a:buChar char="p"/>
            </a:pPr>
            <a:r>
              <a:rPr kumimoji="1" lang="zh-CN" altLang="en-US" sz="2400" dirty="0">
                <a:solidFill>
                  <a:schemeClr val="tx1"/>
                </a:solidFill>
                <a:sym typeface="微软雅黑" panose="020B0503020204020204" pitchFamily="34" charset="-122"/>
              </a:rPr>
              <a:t>环境保护、安全保护等规范和资料</a:t>
            </a:r>
          </a:p>
          <a:p>
            <a:pPr algn="just" eaLnBrk="1" hangingPunct="1">
              <a:lnSpc>
                <a:spcPct val="135000"/>
              </a:lnSpc>
              <a:buClr>
                <a:schemeClr val="hlink"/>
              </a:buClr>
              <a:buSzPct val="60000"/>
              <a:buFont typeface="Wingdings" panose="05000000000000000000" pitchFamily="2" charset="2"/>
              <a:buNone/>
            </a:pPr>
            <a:endParaRPr kumimoji="1" lang="en-US" altLang="zh-CN" sz="2400" b="0" dirty="0">
              <a:solidFill>
                <a:srgbClr val="0000FF"/>
              </a:solidFill>
              <a:sym typeface="微软雅黑" panose="020B0503020204020204" pitchFamily="34" charset="-122"/>
            </a:endParaRPr>
          </a:p>
        </p:txBody>
      </p:sp>
      <p:sp>
        <p:nvSpPr>
          <p:cNvPr id="4" name="文本框 3">
            <a:extLst>
              <a:ext uri="{FF2B5EF4-FFF2-40B4-BE49-F238E27FC236}">
                <a16:creationId xmlns:a16="http://schemas.microsoft.com/office/drawing/2014/main" id="{FE4FE5A3-44E7-4222-A420-F19AA4C984BA}"/>
              </a:ext>
            </a:extLst>
          </p:cNvPr>
          <p:cNvSpPr txBox="1"/>
          <p:nvPr/>
        </p:nvSpPr>
        <p:spPr>
          <a:xfrm>
            <a:off x="0" y="128109"/>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4.1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设计计算前的准备工作</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3B46BA0D-CE50-4C41-6409-2641AEFA3CCC}"/>
              </a:ext>
            </a:extLst>
          </p:cNvPr>
          <p:cNvSpPr txBox="1">
            <a:spLocks noChangeArrowheads="1"/>
          </p:cNvSpPr>
          <p:nvPr/>
        </p:nvSpPr>
        <p:spPr bwMode="auto">
          <a:xfrm>
            <a:off x="0" y="3573016"/>
            <a:ext cx="9036496" cy="313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spcBef>
                <a:spcPts val="0"/>
              </a:spcBef>
              <a:buClr>
                <a:schemeClr val="tx1"/>
              </a:buClr>
              <a:buSzTx/>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独立反应数为</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3</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，三个独立反应可选为      </a:t>
            </a:r>
          </a:p>
          <a:p>
            <a:pPr algn="ctr" eaLnBrk="1" hangingPunct="1">
              <a:lnSpc>
                <a:spcPct val="125000"/>
              </a:lnSpc>
              <a:spcBef>
                <a:spcPts val="0"/>
              </a:spcBef>
              <a:buClrTx/>
              <a:buSzTx/>
              <a:buFontTx/>
              <a:buNone/>
            </a:pP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  C</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4</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 C</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5</a:t>
            </a:r>
            <a:endPar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25000"/>
              </a:lnSpc>
              <a:spcBef>
                <a:spcPts val="0"/>
              </a:spcBef>
              <a:buClrTx/>
              <a:buSzTx/>
              <a:buFontTx/>
              <a:buNone/>
            </a:pP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  C</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4</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 C</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4</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a:t>
            </a:r>
          </a:p>
          <a:p>
            <a:pPr algn="ctr" eaLnBrk="1" hangingPunct="1">
              <a:lnSpc>
                <a:spcPct val="125000"/>
              </a:lnSpc>
              <a:spcBef>
                <a:spcPts val="0"/>
              </a:spcBef>
              <a:buClrTx/>
              <a:buSzTx/>
              <a:buFontTx/>
              <a:buNone/>
            </a:pP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C</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5     </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     C</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6</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4</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(CH</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3</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000" b="1" baseline="-25000" dirty="0">
                <a:latin typeface="微软雅黑" panose="020B0503020204020204" pitchFamily="34" charset="-122"/>
                <a:ea typeface="微软雅黑" panose="020B0503020204020204" pitchFamily="34" charset="-122"/>
                <a:sym typeface="微软雅黑" panose="020B0503020204020204" pitchFamily="34" charset="-122"/>
              </a:rPr>
              <a:t>2</a:t>
            </a:r>
            <a:endPar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Clr>
                <a:schemeClr val="tx1"/>
              </a:buClr>
              <a:buSzTx/>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选择苯、乙苯、二乙苯为关键组分，三关键组分的反应量为</a:t>
            </a:r>
          </a:p>
          <a:p>
            <a:pPr algn="just" eaLnBrk="1" hangingPunct="1">
              <a:lnSpc>
                <a:spcPct val="125000"/>
              </a:lnSpc>
              <a:spcBef>
                <a:spcPts val="0"/>
              </a:spcBef>
              <a:buClrTx/>
              <a:buSzTx/>
              <a:buFontTx/>
              <a:buNone/>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苯：  △</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N</a:t>
            </a:r>
            <a:r>
              <a:rPr kumimoji="1" lang="zh-CN" altLang="en-US" sz="2000" b="1" baseline="-25000" dirty="0">
                <a:latin typeface="微软雅黑" panose="020B0503020204020204" pitchFamily="34" charset="-122"/>
                <a:ea typeface="微软雅黑" panose="020B0503020204020204" pitchFamily="34" charset="-122"/>
                <a:sym typeface="微软雅黑" panose="020B0503020204020204" pitchFamily="34" charset="-122"/>
              </a:rPr>
              <a:t>苯</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224-255 = -31 kg/h = -0.397 </a:t>
            </a:r>
            <a:r>
              <a:rPr kumimoji="1" lang="en-US" altLang="zh-CN" sz="2000" b="1" dirty="0" err="1">
                <a:latin typeface="微软雅黑" panose="020B0503020204020204" pitchFamily="34" charset="-122"/>
                <a:ea typeface="微软雅黑" panose="020B0503020204020204" pitchFamily="34" charset="-122"/>
                <a:sym typeface="微软雅黑" panose="020B0503020204020204" pitchFamily="34" charset="-122"/>
              </a:rPr>
              <a:t>kmol</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a:t>
            </a:r>
          </a:p>
          <a:p>
            <a:pPr algn="just" eaLnBrk="1" hangingPunct="1">
              <a:lnSpc>
                <a:spcPct val="125000"/>
              </a:lnSpc>
              <a:spcBef>
                <a:spcPts val="0"/>
              </a:spcBef>
              <a:buClrTx/>
              <a:buSzTx/>
              <a:buFontTx/>
              <a:buNone/>
            </a:pP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乙苯： △</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N</a:t>
            </a:r>
            <a:r>
              <a:rPr kumimoji="1" lang="zh-CN" altLang="en-US" sz="2000" b="1" baseline="-25000" dirty="0">
                <a:latin typeface="微软雅黑" panose="020B0503020204020204" pitchFamily="34" charset="-122"/>
                <a:ea typeface="微软雅黑" panose="020B0503020204020204" pitchFamily="34" charset="-122"/>
                <a:sym typeface="微软雅黑" panose="020B0503020204020204" pitchFamily="34" charset="-122"/>
              </a:rPr>
              <a:t>乙苯</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37.2 kg/h = 0.351 </a:t>
            </a:r>
            <a:r>
              <a:rPr kumimoji="1" lang="en-US" altLang="zh-CN" sz="2000" b="1" dirty="0" err="1">
                <a:latin typeface="微软雅黑" panose="020B0503020204020204" pitchFamily="34" charset="-122"/>
                <a:ea typeface="微软雅黑" panose="020B0503020204020204" pitchFamily="34" charset="-122"/>
                <a:sym typeface="微软雅黑" panose="020B0503020204020204" pitchFamily="34" charset="-122"/>
              </a:rPr>
              <a:t>kmol</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a:t>
            </a:r>
          </a:p>
          <a:p>
            <a:pPr algn="just" eaLnBrk="1" hangingPunct="1">
              <a:lnSpc>
                <a:spcPct val="125000"/>
              </a:lnSpc>
              <a:spcBef>
                <a:spcPts val="0"/>
              </a:spcBef>
              <a:buClrTx/>
              <a:buSzTx/>
              <a:buFontTx/>
              <a:buNone/>
            </a:pP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二乙苯： △</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N</a:t>
            </a:r>
            <a:r>
              <a:rPr kumimoji="1" lang="zh-CN" altLang="en-US" sz="2000" b="1" baseline="-25000" dirty="0">
                <a:latin typeface="微软雅黑" panose="020B0503020204020204" pitchFamily="34" charset="-122"/>
                <a:ea typeface="微软雅黑" panose="020B0503020204020204" pitchFamily="34" charset="-122"/>
                <a:sym typeface="微软雅黑" panose="020B0503020204020204" pitchFamily="34" charset="-122"/>
              </a:rPr>
              <a:t>二乙苯</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5.9kg/h = 0.044 </a:t>
            </a:r>
            <a:r>
              <a:rPr kumimoji="1" lang="en-US" altLang="zh-CN" sz="2000" b="1" dirty="0" err="1">
                <a:latin typeface="微软雅黑" panose="020B0503020204020204" pitchFamily="34" charset="-122"/>
                <a:ea typeface="微软雅黑" panose="020B0503020204020204" pitchFamily="34" charset="-122"/>
                <a:sym typeface="微软雅黑" panose="020B0503020204020204" pitchFamily="34" charset="-122"/>
              </a:rPr>
              <a:t>kmol</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a:t>
            </a:r>
            <a:endParaRPr kumimoji="1"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3" name="Group 207">
            <a:extLst>
              <a:ext uri="{FF2B5EF4-FFF2-40B4-BE49-F238E27FC236}">
                <a16:creationId xmlns:a16="http://schemas.microsoft.com/office/drawing/2014/main" id="{34E89BFA-8BA3-2A4E-F30E-545DEDC315ED}"/>
              </a:ext>
            </a:extLst>
          </p:cNvPr>
          <p:cNvGraphicFramePr>
            <a:graphicFrameLocks noGrp="1"/>
          </p:cNvGraphicFramePr>
          <p:nvPr>
            <p:extLst>
              <p:ext uri="{D42A27DB-BD31-4B8C-83A1-F6EECF244321}">
                <p14:modId xmlns:p14="http://schemas.microsoft.com/office/powerpoint/2010/main" val="1741111986"/>
              </p:ext>
            </p:extLst>
          </p:nvPr>
        </p:nvGraphicFramePr>
        <p:xfrm>
          <a:off x="430175" y="1519808"/>
          <a:ext cx="2663577" cy="1981200"/>
        </p:xfrm>
        <a:graphic>
          <a:graphicData uri="http://schemas.openxmlformats.org/drawingml/2006/table">
            <a:tbl>
              <a:tblPr/>
              <a:tblGrid>
                <a:gridCol w="623639">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471488">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B</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C</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D</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E</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937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937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Line 196">
            <a:extLst>
              <a:ext uri="{FF2B5EF4-FFF2-40B4-BE49-F238E27FC236}">
                <a16:creationId xmlns:a16="http://schemas.microsoft.com/office/drawing/2014/main" id="{9AB2CE11-30F5-D361-F364-32E446FE92DE}"/>
              </a:ext>
            </a:extLst>
          </p:cNvPr>
          <p:cNvSpPr>
            <a:spLocks noChangeShapeType="1"/>
          </p:cNvSpPr>
          <p:nvPr/>
        </p:nvSpPr>
        <p:spPr bwMode="auto">
          <a:xfrm>
            <a:off x="3200400" y="2541927"/>
            <a:ext cx="13716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5" name="Group 208">
            <a:extLst>
              <a:ext uri="{FF2B5EF4-FFF2-40B4-BE49-F238E27FC236}">
                <a16:creationId xmlns:a16="http://schemas.microsoft.com/office/drawing/2014/main" id="{C12DB16D-A990-7170-3715-AF4104293C3B}"/>
              </a:ext>
            </a:extLst>
          </p:cNvPr>
          <p:cNvGraphicFramePr>
            <a:graphicFrameLocks noGrp="1"/>
          </p:cNvGraphicFramePr>
          <p:nvPr>
            <p:extLst>
              <p:ext uri="{D42A27DB-BD31-4B8C-83A1-F6EECF244321}">
                <p14:modId xmlns:p14="http://schemas.microsoft.com/office/powerpoint/2010/main" val="2388485441"/>
              </p:ext>
            </p:extLst>
          </p:nvPr>
        </p:nvGraphicFramePr>
        <p:xfrm>
          <a:off x="4678648" y="1806673"/>
          <a:ext cx="2660650" cy="1638644"/>
        </p:xfrm>
        <a:graphic>
          <a:graphicData uri="http://schemas.openxmlformats.org/drawingml/2006/table">
            <a:tbl>
              <a:tblPr/>
              <a:tblGrid>
                <a:gridCol w="531152">
                  <a:extLst>
                    <a:ext uri="{9D8B030D-6E8A-4147-A177-3AD203B41FA5}">
                      <a16:colId xmlns:a16="http://schemas.microsoft.com/office/drawing/2014/main" val="20000"/>
                    </a:ext>
                  </a:extLst>
                </a:gridCol>
                <a:gridCol w="534411">
                  <a:extLst>
                    <a:ext uri="{9D8B030D-6E8A-4147-A177-3AD203B41FA5}">
                      <a16:colId xmlns:a16="http://schemas.microsoft.com/office/drawing/2014/main" val="20001"/>
                    </a:ext>
                  </a:extLst>
                </a:gridCol>
                <a:gridCol w="529524">
                  <a:extLst>
                    <a:ext uri="{9D8B030D-6E8A-4147-A177-3AD203B41FA5}">
                      <a16:colId xmlns:a16="http://schemas.microsoft.com/office/drawing/2014/main" val="20002"/>
                    </a:ext>
                  </a:extLst>
                </a:gridCol>
                <a:gridCol w="534411">
                  <a:extLst>
                    <a:ext uri="{9D8B030D-6E8A-4147-A177-3AD203B41FA5}">
                      <a16:colId xmlns:a16="http://schemas.microsoft.com/office/drawing/2014/main" val="20003"/>
                    </a:ext>
                  </a:extLst>
                </a:gridCol>
                <a:gridCol w="531152">
                  <a:extLst>
                    <a:ext uri="{9D8B030D-6E8A-4147-A177-3AD203B41FA5}">
                      <a16:colId xmlns:a16="http://schemas.microsoft.com/office/drawing/2014/main" val="20004"/>
                    </a:ext>
                  </a:extLst>
                </a:gridCol>
              </a:tblGrid>
              <a:tr h="44982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marT="45737" marB="4573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95114">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marT="45737" marB="4573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8143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marT="45737" marB="4573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7930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marT="45737" marB="4573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文本框 6">
            <a:extLst>
              <a:ext uri="{FF2B5EF4-FFF2-40B4-BE49-F238E27FC236}">
                <a16:creationId xmlns:a16="http://schemas.microsoft.com/office/drawing/2014/main" id="{ED1E8F00-A1EA-4C5B-AC17-42B3E38C6CDD}"/>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
        <p:nvSpPr>
          <p:cNvPr id="8" name="文本框 7">
            <a:extLst>
              <a:ext uri="{FF2B5EF4-FFF2-40B4-BE49-F238E27FC236}">
                <a16:creationId xmlns:a16="http://schemas.microsoft.com/office/drawing/2014/main" id="{73915F12-534F-48A7-98C2-B8E740FBB766}"/>
              </a:ext>
            </a:extLst>
          </p:cNvPr>
          <p:cNvSpPr txBox="1"/>
          <p:nvPr/>
        </p:nvSpPr>
        <p:spPr>
          <a:xfrm>
            <a:off x="0" y="980728"/>
            <a:ext cx="9036496" cy="461665"/>
          </a:xfrm>
          <a:prstGeom prst="rect">
            <a:avLst/>
          </a:prstGeom>
          <a:noFill/>
        </p:spPr>
        <p:txBody>
          <a:bodyPr wrap="square">
            <a:spAutoFit/>
          </a:bodyPr>
          <a:lstStyle/>
          <a:p>
            <a:r>
              <a:rPr kumimoji="1"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解</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：首先列出化学计量系数矩阵，通过线性变换确定秩</a:t>
            </a:r>
            <a:endParaRPr lang="zh-CN" altLang="en-US"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026">
            <a:extLst>
              <a:ext uri="{FF2B5EF4-FFF2-40B4-BE49-F238E27FC236}">
                <a16:creationId xmlns:a16="http://schemas.microsoft.com/office/drawing/2014/main" id="{2DA04E8B-E1C4-F0B9-92EF-7B29DFAD477C}"/>
              </a:ext>
            </a:extLst>
          </p:cNvPr>
          <p:cNvSpPr txBox="1">
            <a:spLocks noChangeArrowheads="1"/>
          </p:cNvSpPr>
          <p:nvPr/>
        </p:nvSpPr>
        <p:spPr bwMode="auto">
          <a:xfrm>
            <a:off x="0" y="1033805"/>
            <a:ext cx="9036496" cy="559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spcBef>
                <a:spcPts val="0"/>
              </a:spcBef>
              <a:buClr>
                <a:schemeClr val="tx1"/>
              </a:buClr>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二甲苯的生成量由化学计量方程求得（苯环守恒）</a:t>
            </a: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N</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二甲苯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-△N</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苯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△N</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乙苯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△N</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二乙苯</a:t>
            </a: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=0.397–0.351–0.044</a:t>
            </a: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=0.002 </a:t>
            </a:r>
            <a:r>
              <a:rPr kumimoji="1" lang="en-US" altLang="zh-CN" sz="2400" b="1" dirty="0" err="1">
                <a:latin typeface="微软雅黑" panose="020B0503020204020204" pitchFamily="34" charset="-122"/>
                <a:ea typeface="微软雅黑" panose="020B0503020204020204" pitchFamily="34" charset="-122"/>
                <a:sym typeface="微软雅黑" panose="020B0503020204020204" pitchFamily="34" charset="-122"/>
              </a:rPr>
              <a:t>kmol</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 0.212 kg/h</a:t>
            </a:r>
          </a:p>
          <a:p>
            <a:pPr marL="342900" indent="-342900" algn="just" eaLnBrk="1" hangingPunct="1">
              <a:lnSpc>
                <a:spcPct val="125000"/>
              </a:lnSpc>
              <a:spcBef>
                <a:spcPts val="0"/>
              </a:spcBef>
              <a:buClr>
                <a:schemeClr val="tx1"/>
              </a:buClr>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由独立化学反应计量方程求得乙烯反应量：</a:t>
            </a: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N</a:t>
            </a:r>
            <a:r>
              <a:rPr kumimoji="1" lang="zh-CN" altLang="en-US" sz="2400" b="1" baseline="-25000" dirty="0">
                <a:latin typeface="微软雅黑" panose="020B0503020204020204" pitchFamily="34" charset="-122"/>
                <a:ea typeface="微软雅黑" panose="020B0503020204020204" pitchFamily="34" charset="-122"/>
                <a:sym typeface="微软雅黑" panose="020B0503020204020204" pitchFamily="34" charset="-122"/>
              </a:rPr>
              <a:t>乙烯</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△N</a:t>
            </a:r>
            <a:r>
              <a:rPr kumimoji="1" lang="zh-CN" altLang="en-US" sz="2400" b="1" baseline="-25000" dirty="0">
                <a:latin typeface="微软雅黑" panose="020B0503020204020204" pitchFamily="34" charset="-122"/>
                <a:ea typeface="微软雅黑" panose="020B0503020204020204" pitchFamily="34" charset="-122"/>
                <a:sym typeface="微软雅黑" panose="020B0503020204020204" pitchFamily="34" charset="-122"/>
              </a:rPr>
              <a:t>苯</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-△N</a:t>
            </a:r>
            <a:r>
              <a:rPr kumimoji="1" lang="zh-CN" altLang="en-US" sz="2400" b="1" baseline="-25000" dirty="0">
                <a:latin typeface="微软雅黑" panose="020B0503020204020204" pitchFamily="34" charset="-122"/>
                <a:ea typeface="微软雅黑" panose="020B0503020204020204" pitchFamily="34" charset="-122"/>
                <a:sym typeface="微软雅黑" panose="020B0503020204020204" pitchFamily="34" charset="-122"/>
              </a:rPr>
              <a:t>二乙苯</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 -0.397-0.044 </a:t>
            </a:r>
          </a:p>
          <a:p>
            <a:pPr algn="just" eaLnBrk="1" hangingPunct="1">
              <a:lnSpc>
                <a:spcPct val="125000"/>
              </a:lnSpc>
              <a:spcBef>
                <a:spcPts val="0"/>
              </a:spcBef>
              <a:buClrTx/>
              <a:buSzTx/>
              <a:buFontTx/>
              <a:buNone/>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 -0.441 </a:t>
            </a:r>
            <a:r>
              <a:rPr kumimoji="1" lang="en-US" altLang="zh-CN" sz="2400" b="1" dirty="0" err="1">
                <a:latin typeface="微软雅黑" panose="020B0503020204020204" pitchFamily="34" charset="-122"/>
                <a:ea typeface="微软雅黑" panose="020B0503020204020204" pitchFamily="34" charset="-122"/>
                <a:sym typeface="微软雅黑" panose="020B0503020204020204" pitchFamily="34" charset="-122"/>
              </a:rPr>
              <a:t>kmol</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=12.35 kg/h</a:t>
            </a:r>
          </a:p>
          <a:p>
            <a:pPr marL="342900" indent="-342900" algn="just" eaLnBrk="1" hangingPunct="1">
              <a:lnSpc>
                <a:spcPct val="125000"/>
              </a:lnSpc>
              <a:spcBef>
                <a:spcPts val="0"/>
              </a:spcBef>
              <a:buClr>
                <a:schemeClr val="tx1"/>
              </a:buClr>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乙烯转化率：</a:t>
            </a:r>
          </a:p>
          <a:p>
            <a:pPr algn="just"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x= 12.35/12.5=98.8%</a:t>
            </a:r>
          </a:p>
          <a:p>
            <a:pPr marL="342900" indent="-342900" algn="just" eaLnBrk="1" hangingPunct="1">
              <a:lnSpc>
                <a:spcPct val="125000"/>
              </a:lnSpc>
              <a:spcBef>
                <a:spcPts val="0"/>
              </a:spcBef>
              <a:buClr>
                <a:schemeClr val="tx1"/>
              </a:buClr>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乙烯生成乙苯的选择性</a:t>
            </a:r>
          </a:p>
          <a:p>
            <a:pPr eaLnBrk="1" hangingPunct="1">
              <a:lnSpc>
                <a:spcPct val="125000"/>
              </a:lnSpc>
              <a:spcBef>
                <a:spcPts val="0"/>
              </a:spcBef>
              <a:buClrTx/>
              <a:buSzTx/>
              <a:buFontTx/>
              <a:buNone/>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B= 0.351/0.441=79.6%</a:t>
            </a:r>
          </a:p>
        </p:txBody>
      </p:sp>
      <p:sp>
        <p:nvSpPr>
          <p:cNvPr id="4" name="文本框 3">
            <a:extLst>
              <a:ext uri="{FF2B5EF4-FFF2-40B4-BE49-F238E27FC236}">
                <a16:creationId xmlns:a16="http://schemas.microsoft.com/office/drawing/2014/main" id="{F8B543CB-C870-4F9C-B5EC-5A696EF44E22}"/>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c:\DOCUME~1\ADMINI~1\APPLIC~1\360se6\USERDA~1\Temp\D0C8A7~1.JPG">
            <a:extLst>
              <a:ext uri="{FF2B5EF4-FFF2-40B4-BE49-F238E27FC236}">
                <a16:creationId xmlns:a16="http://schemas.microsoft.com/office/drawing/2014/main" id="{73CAB2A6-9DFB-4EE7-8D52-18B04D916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904" y="3561232"/>
            <a:ext cx="2428875"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DOCUME~1\ADMINI~1\APPLIC~1\360se6\USERDA~1\Temp\AC3459~1.JPG">
            <a:extLst>
              <a:ext uri="{FF2B5EF4-FFF2-40B4-BE49-F238E27FC236}">
                <a16:creationId xmlns:a16="http://schemas.microsoft.com/office/drawing/2014/main" id="{39EEB56D-24D0-4196-8BD3-F7967E3CA7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2164" y="3716926"/>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E8792092-881A-47CA-BA02-601B0241ABFC}"/>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1D9F21A-9E86-4817-A2AF-4DF6E5B78CA9}"/>
                  </a:ext>
                </a:extLst>
              </p:cNvPr>
              <p:cNvSpPr txBox="1"/>
              <p:nvPr/>
            </p:nvSpPr>
            <p:spPr>
              <a:xfrm>
                <a:off x="0" y="980728"/>
                <a:ext cx="9036496" cy="2736198"/>
              </a:xfrm>
              <a:prstGeom prst="rect">
                <a:avLst/>
              </a:prstGeom>
              <a:noFill/>
            </p:spPr>
            <p:txBody>
              <a:bodyPr wrap="square">
                <a:spAutoFit/>
              </a:bodyPr>
              <a:lstStyle/>
              <a:p>
                <a:pPr marL="457200" indent="-457200" algn="just">
                  <a:lnSpc>
                    <a:spcPct val="125000"/>
                  </a:lnSpc>
                  <a:buFont typeface="Wingdings" panose="05000000000000000000" pitchFamily="2" charset="2"/>
                  <a:buChar char="p"/>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课堂作业：</a:t>
                </a:r>
                <a:endPar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进行空气氧化邻二甲苯生产苯酐的物料衡算</a:t>
                </a: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a:lnSpc>
                    <a:spcPct val="125000"/>
                  </a:lnSpc>
                  <a:buClr>
                    <a:schemeClr val="tx1"/>
                  </a:buClr>
                  <a:buFont typeface="+mj-lt"/>
                  <a:buAutoNum type="arabicPeriod"/>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主反应 </a:t>
                </a:r>
                <a14:m>
                  <m:oMath xmlns:m="http://schemas.openxmlformats.org/officeDocument/2006/math">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𝐂</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𝟖</m:t>
                        </m:r>
                      </m:sub>
                    </m:sSub>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𝐇</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𝟏𝟎</m:t>
                        </m:r>
                      </m:sub>
                    </m:s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m:t>
                    </m:r>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𝟑</m:t>
                    </m:r>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𝐎</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𝟐</m:t>
                        </m:r>
                      </m:sub>
                    </m:s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m:t>
                    </m:r>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𝐂</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𝟖</m:t>
                        </m:r>
                      </m:sub>
                    </m:sSub>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𝐇</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𝟒</m:t>
                        </m:r>
                      </m:sub>
                    </m:sSub>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𝐎</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𝟑</m:t>
                        </m:r>
                      </m:sub>
                    </m:s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m:t>
                    </m:r>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𝟑</m:t>
                    </m:r>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𝐇</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𝟐</m:t>
                        </m:r>
                      </m:sub>
                    </m:s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𝐎</m:t>
                    </m:r>
                  </m:oMath>
                </a14:m>
                <a:endPar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a:lnSpc>
                    <a:spcPct val="125000"/>
                  </a:lnSpc>
                  <a:buClr>
                    <a:schemeClr val="tx1"/>
                  </a:buClr>
                  <a:buFont typeface="+mj-lt"/>
                  <a:buAutoNum type="arabicPeriod"/>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副反应 </a:t>
                </a:r>
                <a14:m>
                  <m:oMath xmlns:m="http://schemas.openxmlformats.org/officeDocument/2006/math">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𝐂</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𝟖</m:t>
                        </m:r>
                      </m:sub>
                    </m:sSub>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𝐇</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𝟏𝟎</m:t>
                        </m:r>
                      </m:sub>
                    </m:s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m:t>
                    </m:r>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𝟕</m:t>
                    </m:r>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m:t>
                    </m:r>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𝟓</m:t>
                    </m:r>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𝐎</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𝟐</m:t>
                        </m:r>
                      </m:sub>
                    </m:s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m:t>
                    </m:r>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𝐂</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𝟒</m:t>
                        </m:r>
                      </m:sub>
                    </m:sSub>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𝐇</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𝟐</m:t>
                        </m:r>
                      </m:sub>
                    </m:sSub>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𝐎</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𝟑</m:t>
                        </m:r>
                      </m:sub>
                    </m:s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m:t>
                    </m:r>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𝟒</m:t>
                    </m:r>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𝐇</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𝟐</m:t>
                        </m:r>
                      </m:sub>
                    </m:s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𝟎</m:t>
                    </m:r>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m:t>
                    </m:r>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𝟒𝐂</m:t>
                    </m:r>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𝐎</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𝟐</m:t>
                        </m:r>
                      </m:sub>
                    </m:sSub>
                  </m:oMath>
                </a14:m>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a:lnSpc>
                    <a:spcPct val="125000"/>
                  </a:lnSpc>
                  <a:buClr>
                    <a:schemeClr val="tx1"/>
                  </a:buClr>
                  <a:buFont typeface="+mj-lt"/>
                  <a:buAutoNum type="arabicPeriod"/>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副反应 </a:t>
                </a:r>
                <a14:m>
                  <m:oMath xmlns:m="http://schemas.openxmlformats.org/officeDocument/2006/math">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𝐂</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𝟖</m:t>
                        </m:r>
                      </m:sub>
                    </m:sSub>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𝐇</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𝟏𝟎</m:t>
                        </m:r>
                      </m:sub>
                    </m:s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m:t>
                    </m:r>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𝟏𝟎</m:t>
                    </m:r>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m:t>
                    </m:r>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𝟓</m:t>
                    </m:r>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𝐎</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𝟐</m:t>
                        </m:r>
                      </m:sub>
                    </m:s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m:t>
                    </m:r>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𝟓</m:t>
                    </m:r>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𝐇</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𝟐</m:t>
                        </m:r>
                      </m:sub>
                    </m:s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𝐎</m:t>
                    </m:r>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m:t>
                    </m:r>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𝟖𝐂</m:t>
                    </m:r>
                    <m:sSub>
                      <m:sSubPr>
                        <m:ctrlPr>
                          <a:rPr lang="en-US" altLang="zh-CN" sz="2800" b="1" i="1"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ctrlPr>
                      </m:sSubPr>
                      <m:e>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𝐎</m:t>
                        </m:r>
                      </m:e>
                      <m:sub>
                        <m:r>
                          <a:rPr lang="en-US" altLang="zh-CN" sz="2800" b="1" i="0" smtClean="0">
                            <a:solidFill>
                              <a:srgbClr val="C00000"/>
                            </a:solidFill>
                            <a:latin typeface="Cambria Math" panose="02040503050406030204" pitchFamily="18" charset="0"/>
                            <a:ea typeface="微软雅黑" panose="020B0503020204020204" pitchFamily="34" charset="-122"/>
                            <a:sym typeface="微软雅黑" panose="020B0503020204020204" pitchFamily="34" charset="-122"/>
                          </a:rPr>
                          <m:t>𝟐</m:t>
                        </m:r>
                      </m:sub>
                    </m:sSub>
                  </m:oMath>
                </a14:m>
                <a:endParaRPr lang="zh-CN" altLang="en-US"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E1D9F21A-9E86-4817-A2AF-4DF6E5B78CA9}"/>
                  </a:ext>
                </a:extLst>
              </p:cNvPr>
              <p:cNvSpPr txBox="1">
                <a:spLocks noRot="1" noChangeAspect="1" noMove="1" noResize="1" noEditPoints="1" noAdjustHandles="1" noChangeArrowheads="1" noChangeShapeType="1" noTextEdit="1"/>
              </p:cNvSpPr>
              <p:nvPr/>
            </p:nvSpPr>
            <p:spPr>
              <a:xfrm>
                <a:off x="0" y="980728"/>
                <a:ext cx="9036496" cy="2736198"/>
              </a:xfrm>
              <a:prstGeom prst="rect">
                <a:avLst/>
              </a:prstGeom>
              <a:blipFill>
                <a:blip r:embed="rId5"/>
                <a:stretch>
                  <a:fillRect l="-1552" t="-223" b="-6236"/>
                </a:stretch>
              </a:blipFill>
            </p:spPr>
            <p:txBody>
              <a:bodyPr/>
              <a:lstStyle/>
              <a:p>
                <a:r>
                  <a:rPr lang="zh-CN" altLang="en-US">
                    <a:noFill/>
                  </a:rPr>
                  <a:t> </a:t>
                </a:r>
              </a:p>
            </p:txBody>
          </p:sp>
        </mc:Fallback>
      </mc:AlternateContent>
      <p:sp>
        <p:nvSpPr>
          <p:cNvPr id="10" name="矩形 7">
            <a:extLst>
              <a:ext uri="{FF2B5EF4-FFF2-40B4-BE49-F238E27FC236}">
                <a16:creationId xmlns:a16="http://schemas.microsoft.com/office/drawing/2014/main" id="{A84187D7-D9B0-4DCB-A059-841F8C6139DB}"/>
              </a:ext>
            </a:extLst>
          </p:cNvPr>
          <p:cNvSpPr>
            <a:spLocks noChangeArrowheads="1"/>
          </p:cNvSpPr>
          <p:nvPr/>
        </p:nvSpPr>
        <p:spPr bwMode="auto">
          <a:xfrm>
            <a:off x="1030193" y="5553545"/>
            <a:ext cx="30748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邻苯二甲酸酐（苯酐</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8">
            <a:extLst>
              <a:ext uri="{FF2B5EF4-FFF2-40B4-BE49-F238E27FC236}">
                <a16:creationId xmlns:a16="http://schemas.microsoft.com/office/drawing/2014/main" id="{E3A853CB-FBF8-4EAC-808E-9A5F77658764}"/>
              </a:ext>
            </a:extLst>
          </p:cNvPr>
          <p:cNvSpPr>
            <a:spLocks noChangeArrowheads="1"/>
          </p:cNvSpPr>
          <p:nvPr/>
        </p:nvSpPr>
        <p:spPr bwMode="auto">
          <a:xfrm>
            <a:off x="5065000" y="5553545"/>
            <a:ext cx="24593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马来酸酐（顺酐</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50">
            <a:extLst>
              <a:ext uri="{FF2B5EF4-FFF2-40B4-BE49-F238E27FC236}">
                <a16:creationId xmlns:a16="http://schemas.microsoft.com/office/drawing/2014/main" id="{C9B422CB-0C9F-4D3F-ACF7-5E484DE08735}"/>
              </a:ext>
            </a:extLst>
          </p:cNvPr>
          <p:cNvGraphicFramePr>
            <a:graphicFrameLocks/>
          </p:cNvGraphicFramePr>
          <p:nvPr>
            <p:extLst>
              <p:ext uri="{D42A27DB-BD31-4B8C-83A1-F6EECF244321}">
                <p14:modId xmlns:p14="http://schemas.microsoft.com/office/powerpoint/2010/main" val="1854923454"/>
              </p:ext>
            </p:extLst>
          </p:nvPr>
        </p:nvGraphicFramePr>
        <p:xfrm>
          <a:off x="107504" y="2852936"/>
          <a:ext cx="8964487" cy="1674813"/>
        </p:xfrm>
        <a:graphic>
          <a:graphicData uri="http://schemas.openxmlformats.org/drawingml/2006/table">
            <a:tbl>
              <a:tblPr/>
              <a:tblGrid>
                <a:gridCol w="1048791">
                  <a:extLst>
                    <a:ext uri="{9D8B030D-6E8A-4147-A177-3AD203B41FA5}">
                      <a16:colId xmlns:a16="http://schemas.microsoft.com/office/drawing/2014/main" val="20000"/>
                    </a:ext>
                  </a:extLst>
                </a:gridCol>
                <a:gridCol w="1132097">
                  <a:extLst>
                    <a:ext uri="{9D8B030D-6E8A-4147-A177-3AD203B41FA5}">
                      <a16:colId xmlns:a16="http://schemas.microsoft.com/office/drawing/2014/main" val="20001"/>
                    </a:ext>
                  </a:extLst>
                </a:gridCol>
                <a:gridCol w="1176520">
                  <a:extLst>
                    <a:ext uri="{9D8B030D-6E8A-4147-A177-3AD203B41FA5}">
                      <a16:colId xmlns:a16="http://schemas.microsoft.com/office/drawing/2014/main" val="20002"/>
                    </a:ext>
                  </a:extLst>
                </a:gridCol>
                <a:gridCol w="1214381">
                  <a:extLst>
                    <a:ext uri="{9D8B030D-6E8A-4147-A177-3AD203B41FA5}">
                      <a16:colId xmlns:a16="http://schemas.microsoft.com/office/drawing/2014/main" val="20003"/>
                    </a:ext>
                  </a:extLst>
                </a:gridCol>
                <a:gridCol w="1000000">
                  <a:extLst>
                    <a:ext uri="{9D8B030D-6E8A-4147-A177-3AD203B41FA5}">
                      <a16:colId xmlns:a16="http://schemas.microsoft.com/office/drawing/2014/main" val="20004"/>
                    </a:ext>
                  </a:extLst>
                </a:gridCol>
                <a:gridCol w="1132097">
                  <a:extLst>
                    <a:ext uri="{9D8B030D-6E8A-4147-A177-3AD203B41FA5}">
                      <a16:colId xmlns:a16="http://schemas.microsoft.com/office/drawing/2014/main" val="20005"/>
                    </a:ext>
                  </a:extLst>
                </a:gridCol>
                <a:gridCol w="1130300">
                  <a:extLst>
                    <a:ext uri="{9D8B030D-6E8A-4147-A177-3AD203B41FA5}">
                      <a16:colId xmlns:a16="http://schemas.microsoft.com/office/drawing/2014/main" val="20006"/>
                    </a:ext>
                  </a:extLst>
                </a:gridCol>
                <a:gridCol w="1130301">
                  <a:extLst>
                    <a:ext uri="{9D8B030D-6E8A-4147-A177-3AD203B41FA5}">
                      <a16:colId xmlns:a16="http://schemas.microsoft.com/office/drawing/2014/main" val="20007"/>
                    </a:ext>
                  </a:extLst>
                </a:gridCol>
              </a:tblGrid>
              <a:tr h="101306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组分</a:t>
                      </a:r>
                    </a:p>
                  </a:txBody>
                  <a:tcPr marT="43157" marB="43157"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苯酐</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主产物）</a:t>
                      </a:r>
                    </a:p>
                  </a:txBody>
                  <a:tcPr marT="43157" marB="4315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顺酐</a:t>
                      </a:r>
                      <a:endParaRPr kumimoji="0" lang="en-US" altLang="zh-CN" sz="19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9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19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副产物</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p>
                  </a:txBody>
                  <a:tcPr marT="43157" marB="4315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邻二甲苯</a:t>
                      </a:r>
                    </a:p>
                  </a:txBody>
                  <a:tcPr marT="43157" marB="4315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9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O</a:t>
                      </a:r>
                      <a:r>
                        <a:rPr kumimoji="0" lang="en-US" altLang="zh-CN" sz="1900" b="1"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a:t>
                      </a:r>
                    </a:p>
                  </a:txBody>
                  <a:tcPr marT="43157" marB="4315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9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N</a:t>
                      </a:r>
                      <a:r>
                        <a:rPr kumimoji="0" lang="en-US" altLang="zh-CN" sz="1900" b="1"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a:t>
                      </a:r>
                    </a:p>
                  </a:txBody>
                  <a:tcPr marT="43157" marB="4315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其它</a:t>
                      </a:r>
                    </a:p>
                  </a:txBody>
                  <a:tcPr marT="43157" marB="4315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合计</a:t>
                      </a:r>
                    </a:p>
                  </a:txBody>
                  <a:tcPr marT="43157" marB="43157"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1746">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en-US" altLang="zh-CN" sz="19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(mol)</a:t>
                      </a:r>
                    </a:p>
                  </a:txBody>
                  <a:tcPr marT="43157" marB="43157"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9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0.65</a:t>
                      </a:r>
                    </a:p>
                  </a:txBody>
                  <a:tcPr marT="43157" marB="4315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9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0.04</a:t>
                      </a:r>
                    </a:p>
                  </a:txBody>
                  <a:tcPr marT="43157" marB="4315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9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0.03</a:t>
                      </a:r>
                    </a:p>
                  </a:txBody>
                  <a:tcPr marT="43157" marB="4315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9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16.58</a:t>
                      </a:r>
                    </a:p>
                  </a:txBody>
                  <a:tcPr marT="43157" marB="4315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9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78</a:t>
                      </a:r>
                    </a:p>
                  </a:txBody>
                  <a:tcPr marT="43157" marB="4315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9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4.7</a:t>
                      </a:r>
                    </a:p>
                  </a:txBody>
                  <a:tcPr marT="43157" marB="4315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9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100</a:t>
                      </a:r>
                    </a:p>
                  </a:txBody>
                  <a:tcPr marT="43157" marB="43157"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文本框 2">
            <a:extLst>
              <a:ext uri="{FF2B5EF4-FFF2-40B4-BE49-F238E27FC236}">
                <a16:creationId xmlns:a16="http://schemas.microsoft.com/office/drawing/2014/main" id="{97F35C00-E840-49C3-83F2-1C4C7C4C17E4}"/>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
        <p:nvSpPr>
          <p:cNvPr id="4" name="文本框 3">
            <a:extLst>
              <a:ext uri="{FF2B5EF4-FFF2-40B4-BE49-F238E27FC236}">
                <a16:creationId xmlns:a16="http://schemas.microsoft.com/office/drawing/2014/main" id="{F21278A2-DE82-4A7C-AF70-999F3B01F678}"/>
              </a:ext>
            </a:extLst>
          </p:cNvPr>
          <p:cNvSpPr txBox="1"/>
          <p:nvPr/>
        </p:nvSpPr>
        <p:spPr>
          <a:xfrm>
            <a:off x="0" y="980728"/>
            <a:ext cx="9036496" cy="6021007"/>
          </a:xfrm>
          <a:prstGeom prst="rect">
            <a:avLst/>
          </a:prstGeom>
          <a:noFill/>
        </p:spPr>
        <p:txBody>
          <a:bodyPr wrap="square">
            <a:spAutoFit/>
          </a:bodyPr>
          <a:lstStyle/>
          <a:p>
            <a:pPr marL="457200" indent="-457200" algn="just">
              <a:buFont typeface="Wingdings" panose="05000000000000000000" pitchFamily="2" charset="2"/>
              <a:buChar char="p"/>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课堂作业：利用联系物作物料衡算</a:t>
            </a:r>
            <a:endPar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a:lnSpc>
                <a:spcPct val="125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原料流量：</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205 kg/h</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邻二甲苯；</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4500m</a:t>
            </a:r>
            <a:r>
              <a:rPr lang="en-US" altLang="zh-CN" sz="2400" b="1" baseline="30000" dirty="0">
                <a:latin typeface="微软雅黑" panose="020B0503020204020204" pitchFamily="34" charset="-122"/>
                <a:ea typeface="微软雅黑" panose="020B0503020204020204" pitchFamily="34" charset="-122"/>
                <a:sym typeface="微软雅黑" panose="020B0503020204020204" pitchFamily="34" charset="-122"/>
              </a:rPr>
              <a:t>3</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(STP)/h</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空气；</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a:lnSpc>
                <a:spcPct val="125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由反应的化学计量关系，生成</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1mol</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苯酐消耗</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1mol</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邻二甲苯。反应器出口气体组成如下表：</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a:lnSpc>
                <a:spcPct val="125000"/>
              </a:lnSpc>
              <a:buClr>
                <a:srgbClr val="0000FF"/>
              </a:buClr>
              <a:buFont typeface="Wingdings" panose="05000000000000000000" pitchFamily="2" charset="2"/>
              <a:buChar char="l"/>
            </a:pP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a:lnSpc>
                <a:spcPct val="125000"/>
              </a:lnSpc>
              <a:buClr>
                <a:srgbClr val="0000FF"/>
              </a:buClr>
              <a:buFont typeface="Wingdings" panose="05000000000000000000" pitchFamily="2" charset="2"/>
              <a:buChar char="l"/>
            </a:pP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a:lnSpc>
                <a:spcPct val="125000"/>
              </a:lnSpc>
              <a:buClr>
                <a:srgbClr val="0000FF"/>
              </a:buClr>
              <a:buFont typeface="Wingdings" panose="05000000000000000000" pitchFamily="2" charset="2"/>
              <a:buChar char="l"/>
            </a:pP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a:lnSpc>
                <a:spcPct val="125000"/>
              </a:lnSpc>
              <a:buClr>
                <a:srgbClr val="0000FF"/>
              </a:buClr>
              <a:buFont typeface="Wingdings" panose="05000000000000000000" pitchFamily="2" charset="2"/>
              <a:buChar char="l"/>
            </a:pP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571500" indent="-571500" algn="just" eaLnBrk="1" hangingPunct="1">
              <a:lnSpc>
                <a:spcPct val="125000"/>
              </a:lnSpc>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试计算：</a:t>
            </a:r>
          </a:p>
          <a:p>
            <a:pPr marL="457200" indent="-457200" algn="just" eaLnBrk="1" hangingPunct="1">
              <a:lnSpc>
                <a:spcPct val="125000"/>
              </a:lnSpc>
              <a:buClr>
                <a:schemeClr val="tx1"/>
              </a:buClr>
              <a:buFont typeface="+mj-lt"/>
              <a:buAutoNum type="arabicPeriod"/>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邻二甲苯的转化率，苯酐的收率、反应的选择性；</a:t>
            </a:r>
          </a:p>
          <a:p>
            <a:pPr marL="457200" indent="-457200" algn="just" eaLnBrk="1" hangingPunct="1">
              <a:lnSpc>
                <a:spcPct val="125000"/>
              </a:lnSpc>
              <a:buClr>
                <a:schemeClr val="tx1"/>
              </a:buClr>
              <a:buFont typeface="+mj-lt"/>
              <a:buAutoNum type="arabicPeriod"/>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苯酐的年产量</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年工作日</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330</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天</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p>
          <a:p>
            <a:pPr marL="571500" indent="-571500" algn="just" eaLnBrk="1" hangingPunct="1">
              <a:lnSpc>
                <a:spcPct val="125000"/>
              </a:lnSpc>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注：邻二甲苯的分子量为</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106</a:t>
            </a:r>
          </a:p>
          <a:p>
            <a:pPr marL="457200" indent="-457200" algn="just">
              <a:lnSpc>
                <a:spcPct val="125000"/>
              </a:lnSpc>
              <a:buClr>
                <a:srgbClr val="0000FF"/>
              </a:buClr>
              <a:buFont typeface="Wingdings" panose="05000000000000000000" pitchFamily="2" charset="2"/>
              <a:buChar char="l"/>
            </a:pP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879767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a:extLst>
              <a:ext uri="{FF2B5EF4-FFF2-40B4-BE49-F238E27FC236}">
                <a16:creationId xmlns:a16="http://schemas.microsoft.com/office/drawing/2014/main" id="{583F8A79-B350-8669-02B7-00BEEAE8DACE}"/>
              </a:ext>
            </a:extLst>
          </p:cNvPr>
          <p:cNvSpPr>
            <a:spLocks noGrp="1" noChangeArrowheads="1"/>
          </p:cNvSpPr>
          <p:nvPr>
            <p:ph idx="4294967295"/>
          </p:nvPr>
        </p:nvSpPr>
        <p:spPr>
          <a:xfrm>
            <a:off x="1" y="980728"/>
            <a:ext cx="9036496" cy="5329238"/>
          </a:xfrm>
        </p:spPr>
        <p:txBody>
          <a:bodyPr/>
          <a:lstStyle/>
          <a:p>
            <a:pPr marL="0" indent="0" eaLnBrk="1" hangingPunct="1">
              <a:buClr>
                <a:srgbClr val="0000FF"/>
              </a:buClr>
              <a:buNone/>
            </a:pPr>
            <a:r>
              <a:rPr lang="zh-CN" altLang="en-US" sz="2400" dirty="0">
                <a:solidFill>
                  <a:srgbClr val="C00000"/>
                </a:solidFill>
                <a:sym typeface="微软雅黑" panose="020B0503020204020204" pitchFamily="34" charset="-122"/>
              </a:rPr>
              <a:t>解：</a:t>
            </a:r>
            <a:endParaRPr lang="en-US" altLang="zh-CN" sz="2400" dirty="0">
              <a:solidFill>
                <a:srgbClr val="C00000"/>
              </a:solidFill>
              <a:sym typeface="微软雅黑" panose="020B0503020204020204" pitchFamily="34" charset="-122"/>
            </a:endParaRPr>
          </a:p>
          <a:p>
            <a:pPr eaLnBrk="1" hangingPunct="1">
              <a:lnSpc>
                <a:spcPct val="125000"/>
              </a:lnSpc>
              <a:spcBef>
                <a:spcPts val="0"/>
              </a:spcBef>
              <a:buClr>
                <a:schemeClr val="tx1"/>
              </a:buClr>
            </a:pPr>
            <a:r>
              <a:rPr lang="zh-CN" altLang="en-US" sz="2400" dirty="0">
                <a:solidFill>
                  <a:schemeClr val="tx1"/>
                </a:solidFill>
                <a:sym typeface="微软雅黑" panose="020B0503020204020204" pitchFamily="34" charset="-122"/>
              </a:rPr>
              <a:t>空气：</a:t>
            </a:r>
            <a:r>
              <a:rPr lang="en-US" altLang="zh-CN" sz="2400" dirty="0">
                <a:solidFill>
                  <a:schemeClr val="tx1"/>
                </a:solidFill>
                <a:sym typeface="微软雅黑" panose="020B0503020204020204" pitchFamily="34" charset="-122"/>
              </a:rPr>
              <a:t>4500m</a:t>
            </a:r>
            <a:r>
              <a:rPr lang="en-US" altLang="zh-CN" sz="2400" baseline="30000" dirty="0">
                <a:solidFill>
                  <a:schemeClr val="tx1"/>
                </a:solidFill>
                <a:sym typeface="微软雅黑" panose="020B0503020204020204" pitchFamily="34" charset="-122"/>
              </a:rPr>
              <a:t>3</a:t>
            </a:r>
            <a:r>
              <a:rPr lang="en-US" altLang="zh-CN" sz="2400" dirty="0">
                <a:solidFill>
                  <a:schemeClr val="tx1"/>
                </a:solidFill>
                <a:sym typeface="微软雅黑" panose="020B0503020204020204" pitchFamily="34" charset="-122"/>
              </a:rPr>
              <a:t>/</a:t>
            </a:r>
            <a:r>
              <a:rPr lang="en-US" altLang="zh-CN" sz="2400" dirty="0" err="1">
                <a:solidFill>
                  <a:schemeClr val="tx1"/>
                </a:solidFill>
                <a:sym typeface="微软雅黑" panose="020B0503020204020204" pitchFamily="34" charset="-122"/>
              </a:rPr>
              <a:t>hr</a:t>
            </a:r>
            <a:r>
              <a:rPr lang="en-US" altLang="zh-CN" sz="2400" dirty="0">
                <a:solidFill>
                  <a:schemeClr val="tx1"/>
                </a:solidFill>
                <a:sym typeface="微软雅黑" panose="020B0503020204020204" pitchFamily="34" charset="-122"/>
              </a:rPr>
              <a:t>=4500/22.4 </a:t>
            </a:r>
            <a:r>
              <a:rPr lang="en-US" altLang="zh-CN" sz="2400" dirty="0" err="1">
                <a:solidFill>
                  <a:schemeClr val="tx1"/>
                </a:solidFill>
                <a:sym typeface="微软雅黑" panose="020B0503020204020204" pitchFamily="34" charset="-122"/>
              </a:rPr>
              <a:t>kmol</a:t>
            </a:r>
            <a:r>
              <a:rPr lang="en-US" altLang="zh-CN" sz="2400" dirty="0">
                <a:solidFill>
                  <a:schemeClr val="tx1"/>
                </a:solidFill>
                <a:sym typeface="微软雅黑" panose="020B0503020204020204" pitchFamily="34" charset="-122"/>
              </a:rPr>
              <a:t>/</a:t>
            </a:r>
            <a:r>
              <a:rPr lang="en-US" altLang="zh-CN" sz="2400" dirty="0" err="1">
                <a:solidFill>
                  <a:schemeClr val="tx1"/>
                </a:solidFill>
                <a:sym typeface="微软雅黑" panose="020B0503020204020204" pitchFamily="34" charset="-122"/>
              </a:rPr>
              <a:t>hr</a:t>
            </a:r>
            <a:r>
              <a:rPr lang="en-US" altLang="zh-CN" sz="2400" dirty="0">
                <a:solidFill>
                  <a:schemeClr val="tx1"/>
                </a:solidFill>
                <a:sym typeface="微软雅黑" panose="020B0503020204020204" pitchFamily="34" charset="-122"/>
              </a:rPr>
              <a:t>=200.9 </a:t>
            </a:r>
            <a:r>
              <a:rPr lang="en-US" altLang="zh-CN" sz="2400" dirty="0" err="1">
                <a:solidFill>
                  <a:schemeClr val="tx1"/>
                </a:solidFill>
                <a:sym typeface="微软雅黑" panose="020B0503020204020204" pitchFamily="34" charset="-122"/>
              </a:rPr>
              <a:t>kmol</a:t>
            </a:r>
            <a:r>
              <a:rPr lang="en-US" altLang="zh-CN" sz="2400" dirty="0">
                <a:solidFill>
                  <a:schemeClr val="tx1"/>
                </a:solidFill>
                <a:sym typeface="微软雅黑" panose="020B0503020204020204" pitchFamily="34" charset="-122"/>
              </a:rPr>
              <a:t>/</a:t>
            </a:r>
            <a:r>
              <a:rPr lang="en-US" altLang="zh-CN" sz="2400" dirty="0" err="1">
                <a:solidFill>
                  <a:schemeClr val="tx1"/>
                </a:solidFill>
                <a:sym typeface="微软雅黑" panose="020B0503020204020204" pitchFamily="34" charset="-122"/>
              </a:rPr>
              <a:t>hr</a:t>
            </a:r>
            <a:endParaRPr lang="en-US" altLang="zh-CN" sz="2400" dirty="0">
              <a:solidFill>
                <a:schemeClr val="tx1"/>
              </a:solidFill>
              <a:sym typeface="微软雅黑" panose="020B0503020204020204" pitchFamily="34" charset="-122"/>
            </a:endParaRPr>
          </a:p>
          <a:p>
            <a:pPr eaLnBrk="1" hangingPunct="1">
              <a:lnSpc>
                <a:spcPct val="125000"/>
              </a:lnSpc>
              <a:spcBef>
                <a:spcPts val="0"/>
              </a:spcBef>
              <a:buClr>
                <a:schemeClr val="tx1"/>
              </a:buClr>
            </a:pPr>
            <a:r>
              <a:rPr lang="en-US" altLang="zh-CN" sz="2400" dirty="0">
                <a:solidFill>
                  <a:schemeClr val="tx1"/>
                </a:solidFill>
                <a:sym typeface="微软雅黑" panose="020B0503020204020204" pitchFamily="34" charset="-122"/>
              </a:rPr>
              <a:t>N</a:t>
            </a:r>
            <a:r>
              <a:rPr lang="en-US" altLang="zh-CN" sz="2400" baseline="-25000" dirty="0">
                <a:solidFill>
                  <a:schemeClr val="tx1"/>
                </a:solidFill>
                <a:sym typeface="微软雅黑" panose="020B0503020204020204" pitchFamily="34" charset="-122"/>
              </a:rPr>
              <a:t>2</a:t>
            </a:r>
            <a:r>
              <a:rPr lang="en-US" altLang="zh-CN" sz="2400" dirty="0">
                <a:solidFill>
                  <a:schemeClr val="tx1"/>
                </a:solidFill>
                <a:sym typeface="微软雅黑" panose="020B0503020204020204" pitchFamily="34" charset="-122"/>
              </a:rPr>
              <a:t>:200.9╳0.79=158.71 </a:t>
            </a:r>
            <a:r>
              <a:rPr lang="en-US" altLang="zh-CN" sz="2400" dirty="0" err="1">
                <a:solidFill>
                  <a:schemeClr val="tx1"/>
                </a:solidFill>
                <a:sym typeface="微软雅黑" panose="020B0503020204020204" pitchFamily="34" charset="-122"/>
              </a:rPr>
              <a:t>kmol</a:t>
            </a:r>
            <a:r>
              <a:rPr lang="en-US" altLang="zh-CN" sz="2400" dirty="0">
                <a:solidFill>
                  <a:schemeClr val="tx1"/>
                </a:solidFill>
                <a:sym typeface="微软雅黑" panose="020B0503020204020204" pitchFamily="34" charset="-122"/>
              </a:rPr>
              <a:t>/</a:t>
            </a:r>
            <a:r>
              <a:rPr lang="en-US" altLang="zh-CN" sz="2400" dirty="0" err="1">
                <a:solidFill>
                  <a:schemeClr val="tx1"/>
                </a:solidFill>
                <a:sym typeface="微软雅黑" panose="020B0503020204020204" pitchFamily="34" charset="-122"/>
              </a:rPr>
              <a:t>hr</a:t>
            </a:r>
            <a:endParaRPr lang="en-US" altLang="zh-CN" sz="2400" dirty="0">
              <a:solidFill>
                <a:schemeClr val="tx1"/>
              </a:solidFill>
              <a:sym typeface="微软雅黑" panose="020B0503020204020204" pitchFamily="34" charset="-122"/>
            </a:endParaRPr>
          </a:p>
          <a:p>
            <a:pPr eaLnBrk="1" hangingPunct="1">
              <a:lnSpc>
                <a:spcPct val="125000"/>
              </a:lnSpc>
              <a:spcBef>
                <a:spcPts val="0"/>
              </a:spcBef>
              <a:buClr>
                <a:schemeClr val="tx1"/>
              </a:buClr>
            </a:pPr>
            <a:r>
              <a:rPr lang="zh-CN" altLang="en-US" sz="2400" dirty="0">
                <a:solidFill>
                  <a:schemeClr val="tx1"/>
                </a:solidFill>
                <a:sym typeface="微软雅黑" panose="020B0503020204020204" pitchFamily="34" charset="-122"/>
              </a:rPr>
              <a:t>邻二甲苯：</a:t>
            </a:r>
            <a:r>
              <a:rPr lang="en-US" altLang="zh-CN" sz="2400" dirty="0">
                <a:solidFill>
                  <a:schemeClr val="tx1"/>
                </a:solidFill>
                <a:sym typeface="微软雅黑" panose="020B0503020204020204" pitchFamily="34" charset="-122"/>
              </a:rPr>
              <a:t>205/106=1.934 </a:t>
            </a:r>
            <a:r>
              <a:rPr lang="en-US" altLang="zh-CN" sz="2400" dirty="0" err="1">
                <a:solidFill>
                  <a:schemeClr val="tx1"/>
                </a:solidFill>
                <a:sym typeface="微软雅黑" panose="020B0503020204020204" pitchFamily="34" charset="-122"/>
              </a:rPr>
              <a:t>kmol</a:t>
            </a:r>
            <a:r>
              <a:rPr lang="en-US" altLang="zh-CN" sz="2400" dirty="0">
                <a:solidFill>
                  <a:schemeClr val="tx1"/>
                </a:solidFill>
                <a:sym typeface="微软雅黑" panose="020B0503020204020204" pitchFamily="34" charset="-122"/>
              </a:rPr>
              <a:t>/</a:t>
            </a:r>
            <a:r>
              <a:rPr lang="en-US" altLang="zh-CN" sz="2400" dirty="0" err="1">
                <a:solidFill>
                  <a:schemeClr val="tx1"/>
                </a:solidFill>
                <a:sym typeface="微软雅黑" panose="020B0503020204020204" pitchFamily="34" charset="-122"/>
              </a:rPr>
              <a:t>hr</a:t>
            </a:r>
            <a:endParaRPr lang="en-US" altLang="zh-CN" sz="2400" dirty="0">
              <a:solidFill>
                <a:schemeClr val="tx1"/>
              </a:solidFill>
              <a:sym typeface="微软雅黑" panose="020B0503020204020204" pitchFamily="34" charset="-122"/>
            </a:endParaRPr>
          </a:p>
          <a:p>
            <a:pPr eaLnBrk="1" hangingPunct="1">
              <a:lnSpc>
                <a:spcPct val="125000"/>
              </a:lnSpc>
              <a:spcBef>
                <a:spcPts val="0"/>
              </a:spcBef>
              <a:buClr>
                <a:schemeClr val="tx1"/>
              </a:buClr>
            </a:pPr>
            <a:r>
              <a:rPr lang="zh-CN" altLang="en-US" sz="2400" dirty="0">
                <a:solidFill>
                  <a:schemeClr val="tx1"/>
                </a:solidFill>
                <a:sym typeface="微软雅黑" panose="020B0503020204020204" pitchFamily="34" charset="-122"/>
              </a:rPr>
              <a:t>出口气体</a:t>
            </a:r>
            <a:r>
              <a:rPr lang="en-US" altLang="zh-CN" sz="2400" dirty="0">
                <a:solidFill>
                  <a:schemeClr val="tx1"/>
                </a:solidFill>
                <a:sym typeface="微软雅黑" panose="020B0503020204020204" pitchFamily="34" charset="-122"/>
              </a:rPr>
              <a:t>:158.71/0.78=203.5 </a:t>
            </a:r>
            <a:r>
              <a:rPr lang="en-US" altLang="zh-CN" sz="2400" dirty="0" err="1">
                <a:solidFill>
                  <a:schemeClr val="tx1"/>
                </a:solidFill>
                <a:sym typeface="微软雅黑" panose="020B0503020204020204" pitchFamily="34" charset="-122"/>
              </a:rPr>
              <a:t>kmol</a:t>
            </a:r>
            <a:r>
              <a:rPr lang="en-US" altLang="zh-CN" sz="2400" dirty="0">
                <a:solidFill>
                  <a:schemeClr val="tx1"/>
                </a:solidFill>
                <a:sym typeface="微软雅黑" panose="020B0503020204020204" pitchFamily="34" charset="-122"/>
              </a:rPr>
              <a:t>/h</a:t>
            </a:r>
          </a:p>
          <a:p>
            <a:pPr eaLnBrk="1" hangingPunct="1">
              <a:lnSpc>
                <a:spcPct val="125000"/>
              </a:lnSpc>
              <a:spcBef>
                <a:spcPts val="0"/>
              </a:spcBef>
              <a:buClr>
                <a:schemeClr val="tx1"/>
              </a:buClr>
            </a:pPr>
            <a:r>
              <a:rPr lang="zh-CN" altLang="en-US" sz="2400" dirty="0">
                <a:solidFill>
                  <a:schemeClr val="tx1"/>
                </a:solidFill>
                <a:sym typeface="微软雅黑" panose="020B0503020204020204" pitchFamily="34" charset="-122"/>
              </a:rPr>
              <a:t>邻二甲苯转化率： </a:t>
            </a:r>
            <a:endParaRPr lang="en-US" altLang="zh-CN" sz="2400" dirty="0">
              <a:solidFill>
                <a:schemeClr val="tx1"/>
              </a:solidFill>
              <a:sym typeface="微软雅黑" panose="020B0503020204020204" pitchFamily="34" charset="-122"/>
            </a:endParaRPr>
          </a:p>
          <a:p>
            <a:pPr marL="0" indent="0" algn="ctr" eaLnBrk="1" hangingPunct="1">
              <a:lnSpc>
                <a:spcPct val="125000"/>
              </a:lnSpc>
              <a:spcBef>
                <a:spcPts val="0"/>
              </a:spcBef>
              <a:buNone/>
            </a:pPr>
            <a:r>
              <a:rPr lang="en-US" altLang="zh-CN" sz="2400" dirty="0">
                <a:solidFill>
                  <a:schemeClr val="tx1"/>
                </a:solidFill>
                <a:sym typeface="微软雅黑" panose="020B0503020204020204" pitchFamily="34" charset="-122"/>
              </a:rPr>
              <a:t>(1.934-0.0003╳203.5)/1.934╳100%=96.84%</a:t>
            </a:r>
          </a:p>
          <a:p>
            <a:pPr eaLnBrk="1" hangingPunct="1">
              <a:lnSpc>
                <a:spcPct val="125000"/>
              </a:lnSpc>
              <a:spcBef>
                <a:spcPts val="0"/>
              </a:spcBef>
              <a:buClr>
                <a:schemeClr val="tx1"/>
              </a:buClr>
            </a:pPr>
            <a:r>
              <a:rPr lang="zh-CN" altLang="en-US" sz="2400" dirty="0">
                <a:solidFill>
                  <a:schemeClr val="tx1"/>
                </a:solidFill>
                <a:sym typeface="微软雅黑" panose="020B0503020204020204" pitchFamily="34" charset="-122"/>
              </a:rPr>
              <a:t>苯酐收率：</a:t>
            </a:r>
            <a:endParaRPr lang="en-US" altLang="zh-CN" sz="2400" dirty="0">
              <a:solidFill>
                <a:schemeClr val="tx1"/>
              </a:solidFill>
              <a:sym typeface="微软雅黑" panose="020B0503020204020204" pitchFamily="34" charset="-122"/>
            </a:endParaRPr>
          </a:p>
          <a:p>
            <a:pPr marL="0" indent="0" algn="ctr" eaLnBrk="1" hangingPunct="1">
              <a:lnSpc>
                <a:spcPct val="125000"/>
              </a:lnSpc>
              <a:spcBef>
                <a:spcPts val="0"/>
              </a:spcBef>
              <a:buNone/>
            </a:pPr>
            <a:r>
              <a:rPr lang="en-US" altLang="zh-CN" sz="2400" dirty="0">
                <a:solidFill>
                  <a:schemeClr val="tx1"/>
                </a:solidFill>
                <a:sym typeface="微软雅黑" panose="020B0503020204020204" pitchFamily="34" charset="-122"/>
              </a:rPr>
              <a:t>203.5╳0.0065/(1.934-0.0003╳203.5)╳100%=68.39%</a:t>
            </a:r>
          </a:p>
          <a:p>
            <a:pPr eaLnBrk="1" hangingPunct="1">
              <a:lnSpc>
                <a:spcPct val="125000"/>
              </a:lnSpc>
              <a:spcBef>
                <a:spcPts val="0"/>
              </a:spcBef>
              <a:buClr>
                <a:schemeClr val="tx1"/>
              </a:buClr>
            </a:pPr>
            <a:r>
              <a:rPr lang="zh-CN" altLang="en-US" sz="2400" dirty="0">
                <a:solidFill>
                  <a:schemeClr val="tx1"/>
                </a:solidFill>
                <a:sym typeface="微软雅黑" panose="020B0503020204020204" pitchFamily="34" charset="-122"/>
              </a:rPr>
              <a:t>苯酐选择性：</a:t>
            </a:r>
            <a:r>
              <a:rPr lang="en-US" altLang="zh-CN" sz="2400" dirty="0">
                <a:solidFill>
                  <a:schemeClr val="tx1"/>
                </a:solidFill>
                <a:sym typeface="微软雅黑" panose="020B0503020204020204" pitchFamily="34" charset="-122"/>
              </a:rPr>
              <a:t>68.39/96.84╳100%=70.62%</a:t>
            </a:r>
          </a:p>
          <a:p>
            <a:pPr eaLnBrk="1" hangingPunct="1">
              <a:lnSpc>
                <a:spcPct val="125000"/>
              </a:lnSpc>
              <a:spcBef>
                <a:spcPts val="0"/>
              </a:spcBef>
              <a:buClr>
                <a:schemeClr val="tx1"/>
              </a:buClr>
            </a:pPr>
            <a:r>
              <a:rPr lang="zh-CN" altLang="en-US" sz="2400" dirty="0">
                <a:solidFill>
                  <a:schemeClr val="tx1"/>
                </a:solidFill>
                <a:sym typeface="微软雅黑" panose="020B0503020204020204" pitchFamily="34" charset="-122"/>
              </a:rPr>
              <a:t>苯酐产量：</a:t>
            </a:r>
            <a:r>
              <a:rPr lang="en-US" altLang="zh-CN" sz="2400" dirty="0">
                <a:solidFill>
                  <a:schemeClr val="tx1"/>
                </a:solidFill>
                <a:sym typeface="微软雅黑" panose="020B0503020204020204" pitchFamily="34" charset="-122"/>
              </a:rPr>
              <a:t>1.934╳0.6839╳148╳24╳330/1000=1550.6 t/a</a:t>
            </a:r>
            <a:endParaRPr lang="zh-CN" altLang="en-US" sz="2400" dirty="0">
              <a:sym typeface="微软雅黑" panose="020B0503020204020204" pitchFamily="34" charset="-122"/>
            </a:endParaRPr>
          </a:p>
        </p:txBody>
      </p:sp>
      <p:sp>
        <p:nvSpPr>
          <p:cNvPr id="4" name="文本框 3">
            <a:extLst>
              <a:ext uri="{FF2B5EF4-FFF2-40B4-BE49-F238E27FC236}">
                <a16:creationId xmlns:a16="http://schemas.microsoft.com/office/drawing/2014/main" id="{403CF9C3-7B61-406E-B08C-F9AE077B6822}"/>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574C07C-EC39-6507-A201-E0E5C050D086}"/>
              </a:ext>
            </a:extLst>
          </p:cNvPr>
          <p:cNvSpPr>
            <a:spLocks noGrp="1" noChangeArrowheads="1"/>
          </p:cNvSpPr>
          <p:nvPr>
            <p:ph type="title" idx="4294967295"/>
          </p:nvPr>
        </p:nvSpPr>
        <p:spPr>
          <a:xfrm>
            <a:off x="0" y="54819"/>
            <a:ext cx="9144000" cy="781893"/>
          </a:xfrm>
        </p:spPr>
        <p:txBody>
          <a:bodyPr/>
          <a:lstStyle/>
          <a:p>
            <a:pPr algn="l" eaLnBrk="1" hangingPunct="1"/>
            <a:r>
              <a:rPr lang="en-US" altLang="zh-CN" sz="3600" dirty="0">
                <a:solidFill>
                  <a:srgbClr val="0000FF"/>
                </a:solidFill>
                <a:sym typeface="微软雅黑" panose="020B0503020204020204" pitchFamily="34" charset="-122"/>
              </a:rPr>
              <a:t>4.3 </a:t>
            </a:r>
            <a:r>
              <a:rPr lang="zh-CN" altLang="en-US" sz="3600" dirty="0">
                <a:solidFill>
                  <a:srgbClr val="0000FF"/>
                </a:solidFill>
                <a:sym typeface="微软雅黑" panose="020B0503020204020204" pitchFamily="34" charset="-122"/>
              </a:rPr>
              <a:t>能量衡算</a:t>
            </a:r>
          </a:p>
        </p:txBody>
      </p:sp>
      <p:sp>
        <p:nvSpPr>
          <p:cNvPr id="57347" name="Rectangle 3">
            <a:extLst>
              <a:ext uri="{FF2B5EF4-FFF2-40B4-BE49-F238E27FC236}">
                <a16:creationId xmlns:a16="http://schemas.microsoft.com/office/drawing/2014/main" id="{68F1C58C-467C-80A9-4BDB-B1C884552FF6}"/>
              </a:ext>
            </a:extLst>
          </p:cNvPr>
          <p:cNvSpPr>
            <a:spLocks noGrp="1" noChangeArrowheads="1"/>
          </p:cNvSpPr>
          <p:nvPr>
            <p:ph type="body" idx="4294967295"/>
          </p:nvPr>
        </p:nvSpPr>
        <p:spPr>
          <a:xfrm>
            <a:off x="1856" y="980728"/>
            <a:ext cx="9034640" cy="3600400"/>
          </a:xfrm>
        </p:spPr>
        <p:txBody>
          <a:bodyPr/>
          <a:lstStyle/>
          <a:p>
            <a:pPr algn="just" eaLnBrk="1" hangingPunct="1">
              <a:buFont typeface="Wingdings" panose="05000000000000000000" pitchFamily="2" charset="2"/>
              <a:buChar char="p"/>
            </a:pPr>
            <a:r>
              <a:rPr lang="zh-CN" altLang="en-US" dirty="0">
                <a:solidFill>
                  <a:srgbClr val="C00000"/>
                </a:solidFill>
                <a:sym typeface="微软雅黑" panose="020B0503020204020204" pitchFamily="34" charset="-122"/>
              </a:rPr>
              <a:t>能量衡算解决的问题</a:t>
            </a:r>
          </a:p>
          <a:p>
            <a:pPr algn="just" eaLnBrk="1" hangingPunct="1">
              <a:lnSpc>
                <a:spcPct val="150000"/>
              </a:lnSpc>
            </a:pPr>
            <a:r>
              <a:rPr lang="zh-CN" altLang="en-US" sz="2800" b="1" dirty="0">
                <a:solidFill>
                  <a:schemeClr val="tx1"/>
                </a:solidFill>
                <a:sym typeface="微软雅黑" panose="020B0503020204020204" pitchFamily="34" charset="-122"/>
              </a:rPr>
              <a:t>确定物料输送机械和其他操作机械所需功率；</a:t>
            </a:r>
          </a:p>
          <a:p>
            <a:pPr algn="just" eaLnBrk="1" hangingPunct="1">
              <a:lnSpc>
                <a:spcPct val="150000"/>
              </a:lnSpc>
            </a:pPr>
            <a:r>
              <a:rPr lang="zh-CN" altLang="en-US" sz="2800" b="1" dirty="0">
                <a:solidFill>
                  <a:schemeClr val="tx1"/>
                </a:solidFill>
                <a:sym typeface="微软雅黑" panose="020B0503020204020204" pitchFamily="34" charset="-122"/>
              </a:rPr>
              <a:t>确定各单元过程所需热量或冷量及其传递速率；</a:t>
            </a:r>
          </a:p>
          <a:p>
            <a:pPr algn="just" eaLnBrk="1" hangingPunct="1">
              <a:lnSpc>
                <a:spcPct val="150000"/>
              </a:lnSpc>
            </a:pPr>
            <a:r>
              <a:rPr lang="zh-CN" altLang="en-US" sz="2800" b="1" dirty="0">
                <a:solidFill>
                  <a:schemeClr val="tx1"/>
                </a:solidFill>
                <a:sym typeface="微软雅黑" panose="020B0503020204020204" pitchFamily="34" charset="-122"/>
              </a:rPr>
              <a:t>化学反应所需的放热和供热速率；</a:t>
            </a:r>
          </a:p>
          <a:p>
            <a:pPr algn="just" eaLnBrk="1" hangingPunct="1">
              <a:lnSpc>
                <a:spcPct val="150000"/>
              </a:lnSpc>
            </a:pPr>
            <a:r>
              <a:rPr lang="zh-CN" altLang="en-US" sz="2800" b="1" dirty="0">
                <a:solidFill>
                  <a:schemeClr val="tx1"/>
                </a:solidFill>
                <a:sym typeface="微软雅黑" panose="020B0503020204020204" pitchFamily="34" charset="-122"/>
              </a:rPr>
              <a:t>充分利用余热的综合利用。</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322" name="Rectangle 5">
                <a:extLst>
                  <a:ext uri="{FF2B5EF4-FFF2-40B4-BE49-F238E27FC236}">
                    <a16:creationId xmlns:a16="http://schemas.microsoft.com/office/drawing/2014/main" id="{1B4B43C4-C9A1-4AA1-9F18-D121824D43B2}"/>
                  </a:ext>
                </a:extLst>
              </p:cNvPr>
              <p:cNvSpPr>
                <a:spLocks noChangeArrowheads="1"/>
              </p:cNvSpPr>
              <p:nvPr/>
            </p:nvSpPr>
            <p:spPr bwMode="auto">
              <a:xfrm>
                <a:off x="0" y="981074"/>
                <a:ext cx="9036495" cy="554799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tabLst>
                    <a:tab pos="457200" algn="l"/>
                    <a:tab pos="571500" algn="l"/>
                  </a:tabLst>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tabLst>
                    <a:tab pos="457200" algn="l"/>
                    <a:tab pos="571500" algn="l"/>
                  </a:tabLst>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tabLst>
                    <a:tab pos="457200" algn="l"/>
                    <a:tab pos="571500" algn="l"/>
                  </a:tabLst>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ct val="120000"/>
                  </a:lnSpc>
                  <a:spcBef>
                    <a:spcPct val="0"/>
                  </a:spcBef>
                  <a:buClrTx/>
                  <a:buSzTx/>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热量衡算基本关系式</a:t>
                </a:r>
                <a:r>
                  <a:rPr kumimoji="1" lang="zh-CN" altLang="en-US" sz="3200" b="1" dirty="0">
                    <a:latin typeface="微软雅黑" panose="020B0503020204020204" pitchFamily="34" charset="-122"/>
                    <a:ea typeface="微软雅黑" panose="020B0503020204020204" pitchFamily="34" charset="-122"/>
                    <a:sym typeface="微软雅黑" panose="020B0503020204020204" pitchFamily="34" charset="-122"/>
                  </a:rPr>
                  <a:t>（理论基础为能量守恒）</a:t>
                </a:r>
              </a:p>
              <a:p>
                <a:pPr marL="457200" indent="-457200" algn="just" eaLnBrk="1" hangingPunct="1">
                  <a:lnSpc>
                    <a:spcPct val="120000"/>
                  </a:lnSpc>
                  <a:spcBef>
                    <a:spcPct val="0"/>
                  </a:spcBef>
                  <a:buClrTx/>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连续流动系统</a:t>
                </a:r>
                <a:endParaRPr kumimoji="1" lang="zh-CN" altLang="en-US" sz="2400"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0000"/>
                  </a:lnSpc>
                  <a:spcBef>
                    <a:spcPct val="0"/>
                  </a:spcBef>
                  <a:buClrTx/>
                  <a:buSzTx/>
                  <a:buFontTx/>
                  <a:buNone/>
                </a:pPr>
                <a14:m>
                  <m:oMathPara xmlns:m="http://schemas.openxmlformats.org/officeDocument/2006/math">
                    <m:oMathParaPr>
                      <m:jc m:val="centerGroup"/>
                    </m:oMathParaPr>
                    <m:oMath xmlns:m="http://schemas.openxmlformats.org/officeDocument/2006/math">
                      <m:r>
                        <a:rPr kumimoji="1" lang="zh-CN" altLang="en-US" sz="2400" b="1" i="0" smtClean="0">
                          <a:solidFill>
                            <a:schemeClr val="tx1"/>
                          </a:solidFill>
                          <a:latin typeface="Cambria Math" panose="02040503050406030204" pitchFamily="18" charset="0"/>
                          <a:sym typeface="微软雅黑" panose="020B0503020204020204" pitchFamily="34" charset="-122"/>
                        </a:rPr>
                        <m:t>∆</m:t>
                      </m:r>
                      <m:r>
                        <a:rPr kumimoji="1" lang="en-US" altLang="zh-CN" sz="2400" b="1" i="0" smtClean="0">
                          <a:solidFill>
                            <a:schemeClr val="tx1"/>
                          </a:solidFill>
                          <a:latin typeface="Cambria Math" panose="02040503050406030204" pitchFamily="18" charset="0"/>
                          <a:sym typeface="微软雅黑" panose="020B0503020204020204" pitchFamily="34" charset="-122"/>
                        </a:rPr>
                        <m:t>𝐇</m:t>
                      </m:r>
                      <m:r>
                        <a:rPr kumimoji="1" lang="en-US" altLang="zh-CN" sz="2400" b="1" i="0" smtClean="0">
                          <a:solidFill>
                            <a:schemeClr val="tx1"/>
                          </a:solidFill>
                          <a:latin typeface="Cambria Math" panose="02040503050406030204" pitchFamily="18" charset="0"/>
                          <a:sym typeface="微软雅黑" panose="020B0503020204020204" pitchFamily="34" charset="-122"/>
                        </a:rPr>
                        <m:t>+</m:t>
                      </m:r>
                      <m:r>
                        <a:rPr kumimoji="1" lang="en-US" altLang="zh-CN" sz="2400" b="1" i="0">
                          <a:solidFill>
                            <a:schemeClr val="tx1"/>
                          </a:solidFill>
                          <a:latin typeface="Cambria Math" panose="02040503050406030204" pitchFamily="18" charset="0"/>
                          <a:sym typeface="微软雅黑" panose="020B0503020204020204" pitchFamily="34" charset="-122"/>
                        </a:rPr>
                        <m:t>𝐠</m:t>
                      </m:r>
                      <m:r>
                        <a:rPr kumimoji="1"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𝐙</m:t>
                      </m:r>
                      <m:r>
                        <a:rPr kumimoji="1"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p>
                        <m:sSupPr>
                          <m:ctrlPr>
                            <a:rPr kumimoji="1" lang="en-US" altLang="zh-CN" sz="2400" b="1" i="1">
                              <a:latin typeface="Cambria Math" panose="02040503050406030204" pitchFamily="18" charset="0"/>
                              <a:ea typeface="Cambria Math" panose="02040503050406030204" pitchFamily="18" charset="0"/>
                              <a:sym typeface="微软雅黑" panose="020B0503020204020204" pitchFamily="34" charset="-122"/>
                            </a:rPr>
                          </m:ctrlPr>
                        </m:sSupPr>
                        <m:e>
                          <m:r>
                            <a:rPr kumimoji="1" lang="en-US" altLang="zh-CN" sz="2400" b="1">
                              <a:latin typeface="Cambria Math" panose="02040503050406030204" pitchFamily="18" charset="0"/>
                              <a:ea typeface="Cambria Math" panose="02040503050406030204" pitchFamily="18" charset="0"/>
                              <a:sym typeface="微软雅黑" panose="020B0503020204020204" pitchFamily="34" charset="-122"/>
                            </a:rPr>
                            <m:t>𝐮</m:t>
                          </m:r>
                        </m:e>
                        <m:sup>
                          <m:r>
                            <a:rPr kumimoji="1" lang="en-US" altLang="zh-CN" sz="2400" b="1">
                              <a:latin typeface="Cambria Math" panose="02040503050406030204" pitchFamily="18" charset="0"/>
                              <a:ea typeface="Cambria Math" panose="02040503050406030204" pitchFamily="18" charset="0"/>
                              <a:sym typeface="微软雅黑" panose="020B0503020204020204" pitchFamily="34" charset="-122"/>
                            </a:rPr>
                            <m:t>𝟐</m:t>
                          </m:r>
                        </m:sup>
                      </m:sSup>
                      <m:r>
                        <a:rPr kumimoji="1" lang="en-US" altLang="zh-CN" sz="2400" b="1" i="1">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400" b="1" i="1">
                          <a:latin typeface="Cambria Math" panose="02040503050406030204" pitchFamily="18" charset="0"/>
                          <a:ea typeface="Cambria Math" panose="02040503050406030204" pitchFamily="18" charset="0"/>
                          <a:sym typeface="微软雅黑" panose="020B0503020204020204" pitchFamily="34" charset="-122"/>
                        </a:rPr>
                        <m:t>𝟐</m:t>
                      </m:r>
                      <m:r>
                        <a:rPr kumimoji="1"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𝐐</m:t>
                      </m:r>
                      <m:r>
                        <a:rPr kumimoji="1"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𝐖</m:t>
                      </m:r>
                    </m:oMath>
                  </m:oMathPara>
                </a14:m>
                <a:endParaRPr kumimoji="1"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a:lnSpc>
                    <a:spcPct val="120000"/>
                  </a:lnSpc>
                  <a:spcBef>
                    <a:spcPct val="0"/>
                  </a:spcBef>
                  <a:buClrTx/>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等压时通过热容计算</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spcBef>
                    <a:spcPct val="0"/>
                  </a:spcBef>
                  <a:buClrTx/>
                  <a:buSzTx/>
                  <a:buFontTx/>
                  <a:buNone/>
                </a:pPr>
                <a14:m>
                  <m:oMath xmlns:m="http://schemas.openxmlformats.org/officeDocument/2006/math">
                    <m:r>
                      <a:rPr kumimoji="1" lang="zh-CN" altLang="en-US" sz="2400" b="1" i="0" smtClean="0">
                        <a:latin typeface="Cambria Math" panose="02040503050406030204" pitchFamily="18" charset="0"/>
                        <a:ea typeface="微软雅黑" panose="020B0503020204020204" pitchFamily="34" charset="-122"/>
                        <a:sym typeface="微软雅黑" panose="020B0503020204020204" pitchFamily="34" charset="-122"/>
                      </a:rPr>
                      <m:t>∆</m:t>
                    </m:r>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𝐇</m:t>
                    </m:r>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m:t>
                    </m:r>
                    <m:nary>
                      <m:nary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naryPr>
                      <m:sub>
                        <m:sSub>
                          <m:sSub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𝐓</m:t>
                            </m:r>
                          </m:e>
                          <m: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𝟏</m:t>
                            </m:r>
                          </m:sub>
                        </m:sSub>
                      </m:sub>
                      <m:sup>
                        <m:sSub>
                          <m:sSub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𝐓</m:t>
                            </m:r>
                          </m:e>
                          <m: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𝟐</m:t>
                            </m:r>
                          </m:sub>
                        </m:sSub>
                      </m:sup>
                      <m:e>
                        <m:sSub>
                          <m:sSub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𝐂</m:t>
                            </m:r>
                          </m:e>
                          <m:sub>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𝐏</m:t>
                            </m:r>
                          </m:sub>
                        </m:sSub>
                        <m:d>
                          <m:dPr>
                            <m:ctrlPr>
                              <a:rPr kumimoji="1" lang="en-US" altLang="zh-CN" sz="2400" b="1" i="1" smtClean="0">
                                <a:latin typeface="Cambria Math" panose="02040503050406030204" pitchFamily="18" charset="0"/>
                                <a:ea typeface="微软雅黑" panose="020B0503020204020204" pitchFamily="34" charset="-122"/>
                                <a:sym typeface="微软雅黑" panose="020B0503020204020204" pitchFamily="34" charset="-122"/>
                              </a:rPr>
                            </m:ctrlPr>
                          </m:dPr>
                          <m:e>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𝐓</m:t>
                            </m:r>
                          </m:e>
                        </m:d>
                        <m:r>
                          <a:rPr kumimoji="1" lang="en-US" altLang="zh-CN" sz="2400" b="1" i="0" smtClean="0">
                            <a:latin typeface="Cambria Math" panose="02040503050406030204" pitchFamily="18" charset="0"/>
                            <a:ea typeface="微软雅黑" panose="020B0503020204020204" pitchFamily="34" charset="-122"/>
                            <a:sym typeface="微软雅黑" panose="020B0503020204020204" pitchFamily="34" charset="-122"/>
                          </a:rPr>
                          <m:t>𝐝𝐓</m:t>
                        </m:r>
                      </m:e>
                    </m:nary>
                  </m:oMath>
                </a14:m>
                <a:r>
                  <a:rPr kumimoji="1" lang="zh-CN" altLang="en-US" sz="15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    </a:t>
                </a:r>
                <a:endParaRPr kumimoji="1" lang="en-US" altLang="zh-CN" sz="15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a:lnSpc>
                    <a:spcPct val="120000"/>
                  </a:lnSpc>
                  <a:spcBef>
                    <a:spcPct val="0"/>
                  </a:spcBef>
                  <a:buClrTx/>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最小分离功</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0000"/>
                  </a:lnSpc>
                  <a:spcBef>
                    <a:spcPct val="0"/>
                  </a:spcBef>
                  <a:buClrTx/>
                  <a:buSzTx/>
                  <a:buFontTx/>
                  <a:buNone/>
                </a:pPr>
                <a14:m>
                  <m:oMathPara xmlns:m="http://schemas.openxmlformats.org/officeDocument/2006/math">
                    <m:oMathParaPr>
                      <m:jc m:val="centerGroup"/>
                    </m:oMathParaPr>
                    <m:oMath xmlns:m="http://schemas.openxmlformats.org/officeDocument/2006/math">
                      <m:sSub>
                        <m:sSub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𝐖</m:t>
                          </m:r>
                        </m:e>
                        <m: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𝐦𝐢𝐧</m:t>
                          </m:r>
                        </m:sub>
                      </m:s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m:t>
                      </m:r>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𝐑𝐓</m:t>
                      </m:r>
                      <m:nary>
                        <m:naryPr>
                          <m:chr m:val="∑"/>
                          <m:subHide m:val="on"/>
                          <m:supHide m:val="on"/>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naryPr>
                        <m:sub/>
                        <m:sup/>
                        <m:e>
                          <m:sSub>
                            <m:sSub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𝐗</m:t>
                              </m:r>
                            </m:e>
                            <m: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𝐣</m:t>
                              </m:r>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m:t>
                              </m:r>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𝐟</m:t>
                              </m:r>
                            </m:sub>
                          </m:sSub>
                          <m:func>
                            <m:func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funcPr>
                            <m:fName>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𝐥𝐧</m:t>
                              </m:r>
                            </m:fName>
                            <m:e>
                              <m:d>
                                <m:d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dPr>
                                <m:e>
                                  <m:sSub>
                                    <m:sSub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zh-CN" altLang="en-US" sz="2400" b="1">
                                          <a:latin typeface="Cambria Math" panose="02040503050406030204" pitchFamily="18" charset="0"/>
                                          <a:ea typeface="微软雅黑" panose="020B0503020204020204" pitchFamily="34" charset="-122"/>
                                          <a:sym typeface="微软雅黑" panose="020B0503020204020204" pitchFamily="34" charset="-122"/>
                                        </a:rPr>
                                        <m:t>𝛄</m:t>
                                      </m:r>
                                    </m:e>
                                    <m: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𝐣</m:t>
                                      </m:r>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m:t>
                                      </m:r>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𝐟</m:t>
                                      </m:r>
                                    </m:sub>
                                  </m:s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m:t>
                                  </m:r>
                                  <m:sSub>
                                    <m:sSub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𝐗</m:t>
                                      </m:r>
                                    </m:e>
                                    <m: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𝐣</m:t>
                                      </m:r>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m:t>
                                      </m:r>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𝐟</m:t>
                                      </m:r>
                                    </m:sub>
                                  </m:sSub>
                                </m:e>
                              </m:d>
                            </m:e>
                          </m:func>
                        </m:e>
                      </m:nary>
                    </m:oMath>
                  </m:oMathPara>
                </a14:m>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a:lnSpc>
                    <a:spcPct val="120000"/>
                  </a:lnSpc>
                  <a:spcBef>
                    <a:spcPct val="0"/>
                  </a:spcBef>
                  <a:buClrTx/>
                  <a:buSzTx/>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净功耗</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0000"/>
                  </a:lnSpc>
                  <a:spcBef>
                    <a:spcPct val="0"/>
                  </a:spcBef>
                  <a:buClrTx/>
                  <a:buSzTx/>
                  <a:buFontTx/>
                  <a:buNone/>
                </a:pPr>
                <a14:m>
                  <m:oMathPara xmlns:m="http://schemas.openxmlformats.org/officeDocument/2006/math">
                    <m:oMathParaPr>
                      <m:jc m:val="centerGroup"/>
                    </m:oMathParaPr>
                    <m:oMath xmlns:m="http://schemas.openxmlformats.org/officeDocument/2006/math">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𝐖</m:t>
                      </m:r>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m:t>
                      </m:r>
                      <m:sSub>
                        <m:sSub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𝐐</m:t>
                          </m:r>
                        </m:e>
                        <m: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𝐇</m:t>
                          </m:r>
                        </m:sub>
                      </m:s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m:t>
                      </m:r>
                      <m:f>
                        <m:f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fPr>
                        <m:num>
                          <m:sSub>
                            <m:sSub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𝐓</m:t>
                              </m:r>
                            </m:e>
                            <m: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𝐇</m:t>
                              </m:r>
                            </m:sub>
                          </m:s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m:t>
                          </m:r>
                          <m:sSub>
                            <m:sSub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𝐓</m:t>
                              </m:r>
                            </m:e>
                            <m: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𝟎</m:t>
                              </m:r>
                            </m:sub>
                          </m:sSub>
                        </m:num>
                        <m:den>
                          <m:sSub>
                            <m:sSub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𝐓</m:t>
                              </m:r>
                            </m:e>
                            <m: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𝐇</m:t>
                              </m:r>
                            </m:sub>
                          </m:sSub>
                        </m:den>
                      </m:f>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m:t>
                      </m:r>
                      <m:sSub>
                        <m:sSub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𝐐</m:t>
                          </m:r>
                        </m:e>
                        <m: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𝐋</m:t>
                          </m:r>
                        </m:sub>
                      </m:s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m:t>
                      </m:r>
                      <m:f>
                        <m:f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fPr>
                        <m:num>
                          <m:sSub>
                            <m:sSub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𝐓</m:t>
                              </m:r>
                            </m:e>
                            <m: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𝐋</m:t>
                              </m:r>
                            </m:sub>
                          </m:s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m:t>
                          </m:r>
                          <m:sSub>
                            <m:sSub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𝐓</m:t>
                              </m:r>
                            </m:e>
                            <m: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𝟎</m:t>
                              </m:r>
                            </m:sub>
                          </m:sSub>
                        </m:num>
                        <m:den>
                          <m:sSub>
                            <m:sSubPr>
                              <m:ctrlPr>
                                <a:rPr kumimoji="1" lang="en-US" altLang="zh-CN" sz="2400" b="1" i="1">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𝐓</m:t>
                              </m:r>
                            </m:e>
                            <m:sub>
                              <m:r>
                                <a:rPr kumimoji="1" lang="en-US" altLang="zh-CN" sz="2400" b="1">
                                  <a:latin typeface="Cambria Math" panose="02040503050406030204" pitchFamily="18" charset="0"/>
                                  <a:ea typeface="微软雅黑" panose="020B0503020204020204" pitchFamily="34" charset="-122"/>
                                  <a:sym typeface="微软雅黑" panose="020B0503020204020204" pitchFamily="34" charset="-122"/>
                                </a:rPr>
                                <m:t>𝐋</m:t>
                              </m:r>
                            </m:sub>
                          </m:sSub>
                        </m:den>
                      </m:f>
                    </m:oMath>
                  </m:oMathPara>
                </a14:m>
                <a:endParaRPr kumimoji="1"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xmlns="">
          <p:sp>
            <p:nvSpPr>
              <p:cNvPr id="56322" name="Rectangle 5">
                <a:extLst>
                  <a:ext uri="{FF2B5EF4-FFF2-40B4-BE49-F238E27FC236}">
                    <a16:creationId xmlns:a16="http://schemas.microsoft.com/office/drawing/2014/main" id="{1B4B43C4-C9A1-4AA1-9F18-D121824D43B2}"/>
                  </a:ext>
                </a:extLst>
              </p:cNvPr>
              <p:cNvSpPr>
                <a:spLocks noRot="1" noChangeAspect="1" noMove="1" noResize="1" noEditPoints="1" noAdjustHandles="1" noChangeArrowheads="1" noChangeShapeType="1" noTextEdit="1"/>
              </p:cNvSpPr>
              <p:nvPr/>
            </p:nvSpPr>
            <p:spPr bwMode="auto">
              <a:xfrm>
                <a:off x="0" y="981074"/>
                <a:ext cx="9036495" cy="5547994"/>
              </a:xfrm>
              <a:prstGeom prst="rect">
                <a:avLst/>
              </a:prstGeom>
              <a:blipFill>
                <a:blip r:embed="rId3"/>
                <a:stretch>
                  <a:fillRect l="-1484" t="-5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26CF00D9-91EB-48D8-886D-814628B41F52}"/>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pic>
        <p:nvPicPr>
          <p:cNvPr id="6" name="图片 5">
            <a:extLst>
              <a:ext uri="{FF2B5EF4-FFF2-40B4-BE49-F238E27FC236}">
                <a16:creationId xmlns:a16="http://schemas.microsoft.com/office/drawing/2014/main" id="{CE2E90E3-8495-4504-AB98-2A3FAFAB40A1}"/>
              </a:ext>
            </a:extLst>
          </p:cNvPr>
          <p:cNvPicPr>
            <a:picLocks noChangeAspect="1"/>
          </p:cNvPicPr>
          <p:nvPr/>
        </p:nvPicPr>
        <p:blipFill>
          <a:blip r:embed="rId4"/>
          <a:stretch>
            <a:fillRect/>
          </a:stretch>
        </p:blipFill>
        <p:spPr>
          <a:xfrm>
            <a:off x="6947306" y="3212976"/>
            <a:ext cx="2068874" cy="281218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a:extLst>
              <a:ext uri="{FF2B5EF4-FFF2-40B4-BE49-F238E27FC236}">
                <a16:creationId xmlns:a16="http://schemas.microsoft.com/office/drawing/2014/main" id="{C3A00FDE-EB96-3BEE-C7B4-C4F34993085F}"/>
              </a:ext>
            </a:extLst>
          </p:cNvPr>
          <p:cNvSpPr>
            <a:spLocks noGrp="1" noChangeArrowheads="1"/>
          </p:cNvSpPr>
          <p:nvPr>
            <p:ph type="body" idx="4294967295"/>
          </p:nvPr>
        </p:nvSpPr>
        <p:spPr>
          <a:xfrm>
            <a:off x="0" y="980728"/>
            <a:ext cx="9036496" cy="4410075"/>
          </a:xfrm>
        </p:spPr>
        <p:txBody>
          <a:bodyPr/>
          <a:lstStyle/>
          <a:p>
            <a:pPr algn="just" eaLnBrk="1" hangingPunct="1">
              <a:lnSpc>
                <a:spcPct val="125000"/>
              </a:lnSpc>
              <a:spcBef>
                <a:spcPts val="0"/>
              </a:spcBef>
              <a:buFont typeface="Wingdings" panose="05000000000000000000" pitchFamily="2" charset="2"/>
              <a:buChar char="p"/>
            </a:pPr>
            <a:r>
              <a:rPr kumimoji="1" lang="zh-CN" altLang="en-US" kern="1200" dirty="0">
                <a:solidFill>
                  <a:srgbClr val="C00000"/>
                </a:solidFill>
                <a:sym typeface="微软雅黑" panose="020B0503020204020204" pitchFamily="34" charset="-122"/>
              </a:rPr>
              <a:t>能量衡算的基准</a:t>
            </a:r>
          </a:p>
          <a:p>
            <a:pPr algn="just" eaLnBrk="1" hangingPunct="1">
              <a:lnSpc>
                <a:spcPct val="125000"/>
              </a:lnSpc>
              <a:spcBef>
                <a:spcPts val="0"/>
              </a:spcBef>
              <a:buClr>
                <a:schemeClr val="tx1"/>
              </a:buClr>
            </a:pPr>
            <a:r>
              <a:rPr lang="zh-CN" altLang="en-US" sz="2800" b="1" dirty="0">
                <a:solidFill>
                  <a:schemeClr val="tx1"/>
                </a:solidFill>
                <a:sym typeface="微软雅黑" panose="020B0503020204020204" pitchFamily="34" charset="-122"/>
              </a:rPr>
              <a:t>数量的基准</a:t>
            </a:r>
          </a:p>
          <a:p>
            <a:pPr algn="just" eaLnBrk="1" hangingPunct="1">
              <a:lnSpc>
                <a:spcPct val="125000"/>
              </a:lnSpc>
              <a:spcBef>
                <a:spcPts val="0"/>
              </a:spcBef>
              <a:buFont typeface="Wingdings" panose="05000000000000000000" pitchFamily="2" charset="2"/>
              <a:buNone/>
            </a:pPr>
            <a:r>
              <a:rPr lang="zh-CN" altLang="en-US" sz="2800" b="1" dirty="0">
                <a:solidFill>
                  <a:schemeClr val="tx1"/>
                </a:solidFill>
                <a:sym typeface="微软雅黑" panose="020B0503020204020204" pitchFamily="34" charset="-122"/>
              </a:rPr>
              <a:t>    以物料的量或者时间为基准</a:t>
            </a:r>
          </a:p>
          <a:p>
            <a:pPr algn="just" eaLnBrk="1" hangingPunct="1">
              <a:lnSpc>
                <a:spcPct val="125000"/>
              </a:lnSpc>
              <a:spcBef>
                <a:spcPts val="0"/>
              </a:spcBef>
              <a:buClr>
                <a:schemeClr val="tx1"/>
              </a:buClr>
            </a:pPr>
            <a:r>
              <a:rPr lang="zh-CN" altLang="en-US" sz="2800" b="1" dirty="0">
                <a:solidFill>
                  <a:schemeClr val="tx1"/>
                </a:solidFill>
                <a:sym typeface="微软雅黑" panose="020B0503020204020204" pitchFamily="34" charset="-122"/>
              </a:rPr>
              <a:t>物料焓的基准态</a:t>
            </a:r>
          </a:p>
          <a:p>
            <a:pPr algn="just" eaLnBrk="1" hangingPunct="1">
              <a:lnSpc>
                <a:spcPct val="125000"/>
              </a:lnSpc>
              <a:spcBef>
                <a:spcPts val="0"/>
              </a:spcBef>
              <a:buFont typeface="Wingdings" panose="05000000000000000000" pitchFamily="2" charset="2"/>
              <a:buNone/>
            </a:pPr>
            <a:r>
              <a:rPr lang="zh-CN" altLang="en-US" sz="2800" b="1" dirty="0">
                <a:solidFill>
                  <a:schemeClr val="tx1"/>
                </a:solidFill>
                <a:sym typeface="微软雅黑" panose="020B0503020204020204" pitchFamily="34" charset="-122"/>
              </a:rPr>
              <a:t>   不同物料可使用不同基准态，但同一物料必须使用相同基准态。</a:t>
            </a:r>
          </a:p>
        </p:txBody>
      </p:sp>
      <p:sp>
        <p:nvSpPr>
          <p:cNvPr id="4" name="Rectangle 2">
            <a:extLst>
              <a:ext uri="{FF2B5EF4-FFF2-40B4-BE49-F238E27FC236}">
                <a16:creationId xmlns:a16="http://schemas.microsoft.com/office/drawing/2014/main" id="{021E4CBC-C857-4F98-BD9C-6E6CEFE606A7}"/>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AD109320-B425-5B2C-DB5D-A84A35D3B002}"/>
              </a:ext>
            </a:extLst>
          </p:cNvPr>
          <p:cNvSpPr>
            <a:spLocks noGrp="1" noChangeArrowheads="1"/>
          </p:cNvSpPr>
          <p:nvPr>
            <p:ph type="body" idx="4294967295"/>
          </p:nvPr>
        </p:nvSpPr>
        <p:spPr>
          <a:xfrm>
            <a:off x="0" y="980728"/>
            <a:ext cx="9036496" cy="4411662"/>
          </a:xfrm>
        </p:spPr>
        <p:txBody>
          <a:bodyPr/>
          <a:lstStyle/>
          <a:p>
            <a:pPr eaLnBrk="1" hangingPunct="1">
              <a:lnSpc>
                <a:spcPct val="125000"/>
              </a:lnSpc>
              <a:spcBef>
                <a:spcPts val="0"/>
              </a:spcBef>
              <a:buFont typeface="Wingdings" panose="05000000000000000000" pitchFamily="2" charset="2"/>
              <a:buChar char="p"/>
            </a:pPr>
            <a:r>
              <a:rPr lang="zh-CN" altLang="en-US" dirty="0">
                <a:solidFill>
                  <a:srgbClr val="C00000"/>
                </a:solidFill>
                <a:sym typeface="微软雅黑" panose="020B0503020204020204" pitchFamily="34" charset="-122"/>
              </a:rPr>
              <a:t>能量衡算中使用的基本数据</a:t>
            </a:r>
            <a:endParaRPr lang="en-US" altLang="zh-CN" dirty="0">
              <a:solidFill>
                <a:srgbClr val="C00000"/>
              </a:solidFill>
              <a:sym typeface="微软雅黑" panose="020B0503020204020204" pitchFamily="34" charset="-122"/>
            </a:endParaRPr>
          </a:p>
          <a:p>
            <a:pPr algn="just" eaLnBrk="1" hangingPunct="1">
              <a:lnSpc>
                <a:spcPct val="125000"/>
              </a:lnSpc>
              <a:spcBef>
                <a:spcPts val="0"/>
              </a:spcBef>
              <a:buClr>
                <a:schemeClr val="tx1"/>
              </a:buClr>
            </a:pPr>
            <a:r>
              <a:rPr lang="zh-CN" altLang="en-US" sz="2800" dirty="0">
                <a:solidFill>
                  <a:schemeClr val="tx1"/>
                </a:solidFill>
                <a:sym typeface="微软雅黑" panose="020B0503020204020204" pitchFamily="34" charset="-122"/>
              </a:rPr>
              <a:t>热容</a:t>
            </a:r>
            <a:endParaRPr lang="en-US" altLang="zh-CN" sz="2800" dirty="0">
              <a:solidFill>
                <a:schemeClr val="tx1"/>
              </a:solidFill>
              <a:sym typeface="微软雅黑" panose="020B0503020204020204" pitchFamily="34" charset="-122"/>
            </a:endParaRPr>
          </a:p>
          <a:p>
            <a:pPr algn="just" eaLnBrk="1" hangingPunct="1">
              <a:lnSpc>
                <a:spcPct val="125000"/>
              </a:lnSpc>
              <a:spcBef>
                <a:spcPts val="0"/>
              </a:spcBef>
              <a:buClr>
                <a:schemeClr val="tx1"/>
              </a:buClr>
            </a:pPr>
            <a:r>
              <a:rPr lang="zh-CN" altLang="en-US" sz="2800" dirty="0">
                <a:solidFill>
                  <a:schemeClr val="tx1"/>
                </a:solidFill>
                <a:sym typeface="微软雅黑" panose="020B0503020204020204" pitchFamily="34" charset="-122"/>
              </a:rPr>
              <a:t>焓</a:t>
            </a:r>
            <a:endParaRPr lang="en-US" altLang="zh-CN" sz="2800" dirty="0">
              <a:solidFill>
                <a:schemeClr val="tx1"/>
              </a:solidFill>
              <a:sym typeface="微软雅黑" panose="020B0503020204020204" pitchFamily="34" charset="-122"/>
            </a:endParaRPr>
          </a:p>
          <a:p>
            <a:pPr algn="just" eaLnBrk="1" hangingPunct="1">
              <a:lnSpc>
                <a:spcPct val="125000"/>
              </a:lnSpc>
              <a:spcBef>
                <a:spcPts val="0"/>
              </a:spcBef>
              <a:buClr>
                <a:schemeClr val="tx1"/>
              </a:buClr>
            </a:pPr>
            <a:r>
              <a:rPr lang="zh-CN" altLang="en-US" sz="2800" dirty="0">
                <a:solidFill>
                  <a:schemeClr val="tx1"/>
                </a:solidFill>
                <a:sym typeface="微软雅黑" panose="020B0503020204020204" pitchFamily="34" charset="-122"/>
              </a:rPr>
              <a:t>相变热</a:t>
            </a:r>
            <a:endParaRPr lang="en-US" altLang="zh-CN" sz="2800" dirty="0">
              <a:solidFill>
                <a:schemeClr val="tx1"/>
              </a:solidFill>
              <a:sym typeface="微软雅黑" panose="020B0503020204020204" pitchFamily="34" charset="-122"/>
            </a:endParaRPr>
          </a:p>
          <a:p>
            <a:pPr algn="just" eaLnBrk="1" hangingPunct="1">
              <a:lnSpc>
                <a:spcPct val="125000"/>
              </a:lnSpc>
              <a:spcBef>
                <a:spcPts val="0"/>
              </a:spcBef>
              <a:buClr>
                <a:schemeClr val="tx1"/>
              </a:buClr>
            </a:pPr>
            <a:r>
              <a:rPr lang="zh-CN" altLang="en-US" sz="2800" dirty="0">
                <a:solidFill>
                  <a:schemeClr val="tx1"/>
                </a:solidFill>
                <a:sym typeface="微软雅黑" panose="020B0503020204020204" pitchFamily="34" charset="-122"/>
              </a:rPr>
              <a:t>反应热</a:t>
            </a:r>
            <a:endParaRPr lang="en-US" altLang="zh-CN" sz="2800" dirty="0">
              <a:solidFill>
                <a:schemeClr val="tx1"/>
              </a:solidFill>
              <a:sym typeface="微软雅黑" panose="020B0503020204020204" pitchFamily="34" charset="-122"/>
            </a:endParaRPr>
          </a:p>
          <a:p>
            <a:pPr algn="just" eaLnBrk="1" hangingPunct="1">
              <a:lnSpc>
                <a:spcPct val="125000"/>
              </a:lnSpc>
              <a:spcBef>
                <a:spcPts val="0"/>
              </a:spcBef>
              <a:buClr>
                <a:schemeClr val="tx1"/>
              </a:buClr>
            </a:pPr>
            <a:r>
              <a:rPr lang="zh-CN" altLang="en-US" sz="2800" dirty="0">
                <a:solidFill>
                  <a:schemeClr val="tx1"/>
                </a:solidFill>
                <a:sym typeface="微软雅黑" panose="020B0503020204020204" pitchFamily="34" charset="-122"/>
              </a:rPr>
              <a:t>溶解热</a:t>
            </a:r>
          </a:p>
          <a:p>
            <a:pPr marL="571500" indent="-571500" eaLnBrk="1" hangingPunct="1">
              <a:buFont typeface="Wingdings" panose="05000000000000000000" pitchFamily="2" charset="2"/>
              <a:buNone/>
            </a:pPr>
            <a:endParaRPr lang="en-US" altLang="zh-CN" sz="3200" b="1" dirty="0">
              <a:solidFill>
                <a:srgbClr val="0000FF"/>
              </a:solidFill>
              <a:sym typeface="微软雅黑" panose="020B0503020204020204" pitchFamily="34" charset="-122"/>
            </a:endParaRPr>
          </a:p>
        </p:txBody>
      </p:sp>
      <p:sp>
        <p:nvSpPr>
          <p:cNvPr id="4" name="Rectangle 2">
            <a:extLst>
              <a:ext uri="{FF2B5EF4-FFF2-40B4-BE49-F238E27FC236}">
                <a16:creationId xmlns:a16="http://schemas.microsoft.com/office/drawing/2014/main" id="{581428F1-57D1-4A42-9614-25B473DE413B}"/>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61D3195-F901-4472-7D2B-E413CB545AF7}"/>
              </a:ext>
            </a:extLst>
          </p:cNvPr>
          <p:cNvSpPr>
            <a:spLocks noGrp="1" noChangeArrowheads="1"/>
          </p:cNvSpPr>
          <p:nvPr>
            <p:ph type="title" idx="4294967295"/>
          </p:nvPr>
        </p:nvSpPr>
        <p:spPr>
          <a:xfrm>
            <a:off x="609600" y="0"/>
            <a:ext cx="8534400" cy="228600"/>
          </a:xfrm>
        </p:spPr>
        <p:txBody>
          <a:bodyPr/>
          <a:lstStyle/>
          <a:p>
            <a:pPr algn="just" eaLnBrk="1" hangingPunct="1"/>
            <a:br>
              <a:rPr lang="en-US" altLang="zh-CN" dirty="0">
                <a:solidFill>
                  <a:srgbClr val="0000FF"/>
                </a:solidFill>
                <a:sym typeface="微软雅黑" panose="020B0503020204020204" pitchFamily="34" charset="-122"/>
              </a:rPr>
            </a:br>
            <a:endParaRPr lang="en-US" altLang="zh-CN" dirty="0">
              <a:solidFill>
                <a:srgbClr val="0000FF"/>
              </a:solidFill>
              <a:sym typeface="微软雅黑" panose="020B0503020204020204" pitchFamily="34" charset="-122"/>
            </a:endParaRPr>
          </a:p>
        </p:txBody>
      </p:sp>
      <mc:AlternateContent xmlns:mc="http://schemas.openxmlformats.org/markup-compatibility/2006" xmlns:a14="http://schemas.microsoft.com/office/drawing/2010/main">
        <mc:Choice Requires="a14">
          <p:sp>
            <p:nvSpPr>
              <p:cNvPr id="61443" name="Rectangle 3">
                <a:extLst>
                  <a:ext uri="{FF2B5EF4-FFF2-40B4-BE49-F238E27FC236}">
                    <a16:creationId xmlns:a16="http://schemas.microsoft.com/office/drawing/2014/main" id="{01EE2310-A74A-A0CD-715F-91749B5C08FC}"/>
                  </a:ext>
                </a:extLst>
              </p:cNvPr>
              <p:cNvSpPr>
                <a:spLocks noGrp="1" noChangeArrowheads="1"/>
              </p:cNvSpPr>
              <p:nvPr>
                <p:ph type="body" idx="4294967295"/>
              </p:nvPr>
            </p:nvSpPr>
            <p:spPr>
              <a:xfrm>
                <a:off x="0" y="980728"/>
                <a:ext cx="9036496" cy="5516563"/>
              </a:xfrm>
            </p:spPr>
            <p:txBody>
              <a:bodyPr/>
              <a:lstStyle/>
              <a:p>
                <a:pPr algn="just" eaLnBrk="1" hangingPunct="1">
                  <a:lnSpc>
                    <a:spcPct val="125000"/>
                  </a:lnSpc>
                  <a:buFont typeface="Wingdings" panose="05000000000000000000" pitchFamily="2" charset="2"/>
                  <a:buChar char="p"/>
                </a:pPr>
                <a:r>
                  <a:rPr lang="zh-CN" altLang="en-US" dirty="0">
                    <a:solidFill>
                      <a:srgbClr val="C00000"/>
                    </a:solidFill>
                    <a:sym typeface="微软雅黑" panose="020B0503020204020204" pitchFamily="34" charset="-122"/>
                  </a:rPr>
                  <a:t>能量衡算中使用的基本数据</a:t>
                </a:r>
                <a:endParaRPr lang="en-US" altLang="zh-CN" dirty="0">
                  <a:solidFill>
                    <a:srgbClr val="0000FF"/>
                  </a:solidFill>
                  <a:sym typeface="微软雅黑" panose="020B0503020204020204" pitchFamily="34" charset="-122"/>
                </a:endParaRPr>
              </a:p>
              <a:p>
                <a:pPr algn="just" eaLnBrk="1" hangingPunct="1">
                  <a:lnSpc>
                    <a:spcPct val="125000"/>
                  </a:lnSpc>
                  <a:buFont typeface="Wingdings" panose="05000000000000000000" pitchFamily="2" charset="2"/>
                  <a:buNone/>
                </a:pPr>
                <a:r>
                  <a:rPr lang="en-US" altLang="zh-CN" sz="2800" dirty="0">
                    <a:solidFill>
                      <a:srgbClr val="0000FF"/>
                    </a:solidFill>
                    <a:sym typeface="微软雅黑" panose="020B0503020204020204" pitchFamily="34" charset="-122"/>
                  </a:rPr>
                  <a:t>1. </a:t>
                </a:r>
                <a:r>
                  <a:rPr lang="zh-CN" altLang="en-US" sz="2800" dirty="0">
                    <a:solidFill>
                      <a:srgbClr val="0000FF"/>
                    </a:solidFill>
                    <a:sym typeface="微软雅黑" panose="020B0503020204020204" pitchFamily="34" charset="-122"/>
                  </a:rPr>
                  <a:t>热容的计算</a:t>
                </a:r>
              </a:p>
              <a:p>
                <a:pPr marL="0" indent="0" algn="just" eaLnBrk="1" hangingPunct="1">
                  <a:lnSpc>
                    <a:spcPct val="125000"/>
                  </a:lnSpc>
                  <a:buClr>
                    <a:srgbClr val="0000FF"/>
                  </a:buClr>
                  <a:buNone/>
                </a:pPr>
                <a:r>
                  <a:rPr lang="zh-CN" altLang="en-US" sz="2800" dirty="0">
                    <a:solidFill>
                      <a:schemeClr val="tx1"/>
                    </a:solidFill>
                    <a:sym typeface="微软雅黑" panose="020B0503020204020204" pitchFamily="34" charset="-122"/>
                  </a:rPr>
                  <a:t>经验公式（多项式）</a:t>
                </a:r>
                <a:r>
                  <a:rPr lang="en-US" altLang="zh-CN" sz="2800" dirty="0">
                    <a:solidFill>
                      <a:schemeClr val="tx1"/>
                    </a:solidFill>
                    <a:sym typeface="微软雅黑" panose="020B0503020204020204" pitchFamily="34" charset="-122"/>
                  </a:rPr>
                  <a:t>:</a:t>
                </a:r>
              </a:p>
              <a:p>
                <a:pPr marL="0" indent="0" algn="just" eaLnBrk="1" hangingPunct="1">
                  <a:lnSpc>
                    <a:spcPct val="125000"/>
                  </a:lnSpc>
                  <a:buNone/>
                </a:pPr>
                <a14:m>
                  <m:oMathPara xmlns:m="http://schemas.openxmlformats.org/officeDocument/2006/math">
                    <m:oMathParaPr>
                      <m:jc m:val="center"/>
                    </m:oMathParaPr>
                    <m:oMath xmlns:m="http://schemas.openxmlformats.org/officeDocument/2006/math">
                      <m:sSub>
                        <m:sSubPr>
                          <m:ctrlPr>
                            <a:rPr lang="en-US" altLang="zh-CN" sz="2800" i="1" smtClean="0">
                              <a:solidFill>
                                <a:schemeClr val="tx1"/>
                              </a:solidFill>
                              <a:latin typeface="Cambria Math" panose="02040503050406030204" pitchFamily="18" charset="0"/>
                              <a:sym typeface="微软雅黑" panose="020B0503020204020204" pitchFamily="34" charset="-122"/>
                            </a:rPr>
                          </m:ctrlPr>
                        </m:sSubPr>
                        <m:e>
                          <m:r>
                            <a:rPr lang="en-US" altLang="zh-CN" sz="2800" b="1" i="0" smtClean="0">
                              <a:solidFill>
                                <a:schemeClr val="tx1"/>
                              </a:solidFill>
                              <a:latin typeface="Cambria Math" panose="02040503050406030204" pitchFamily="18" charset="0"/>
                              <a:sym typeface="微软雅黑" panose="020B0503020204020204" pitchFamily="34" charset="-122"/>
                            </a:rPr>
                            <m:t>𝐂</m:t>
                          </m:r>
                        </m:e>
                        <m:sub>
                          <m:r>
                            <a:rPr lang="en-US" altLang="zh-CN" sz="2800" b="1" i="0" smtClean="0">
                              <a:solidFill>
                                <a:schemeClr val="tx1"/>
                              </a:solidFill>
                              <a:latin typeface="Cambria Math" panose="02040503050406030204" pitchFamily="18" charset="0"/>
                              <a:sym typeface="微软雅黑" panose="020B0503020204020204" pitchFamily="34" charset="-122"/>
                            </a:rPr>
                            <m:t>𝐩</m:t>
                          </m:r>
                        </m:sub>
                      </m:sSub>
                      <m:r>
                        <a:rPr lang="en-US" altLang="zh-CN" sz="2800"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𝐚</m:t>
                      </m:r>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𝐛𝐓</m:t>
                      </m:r>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𝐜</m:t>
                      </m:r>
                      <m:sSup>
                        <m:sSupPr>
                          <m:ctrlPr>
                            <a:rPr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pPr>
                        <m:e>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p>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𝟐</m:t>
                          </m:r>
                        </m:sup>
                      </m:sSup>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𝐝</m:t>
                      </m:r>
                      <m:sSup>
                        <m:sSupPr>
                          <m:ctrlPr>
                            <a:rPr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pPr>
                        <m:e>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p>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𝟑</m:t>
                          </m:r>
                        </m:sup>
                      </m:sSup>
                    </m:oMath>
                  </m:oMathPara>
                </a14:m>
                <a:endParaRPr lang="zh-CN" altLang="en-US" sz="2800" dirty="0">
                  <a:solidFill>
                    <a:schemeClr val="tx1"/>
                  </a:solidFill>
                  <a:sym typeface="微软雅黑" panose="020B0503020204020204" pitchFamily="34" charset="-122"/>
                </a:endParaRPr>
              </a:p>
              <a:p>
                <a:pPr algn="just" eaLnBrk="1" hangingPunct="1">
                  <a:lnSpc>
                    <a:spcPct val="125000"/>
                  </a:lnSpc>
                  <a:buFont typeface="Wingdings" panose="05000000000000000000" pitchFamily="2" charset="2"/>
                  <a:buNone/>
                </a:pPr>
                <a:r>
                  <a:rPr lang="zh-CN" altLang="en-US" sz="2800" dirty="0">
                    <a:solidFill>
                      <a:schemeClr val="tx1"/>
                    </a:solidFill>
                    <a:sym typeface="微软雅黑" panose="020B0503020204020204" pitchFamily="34" charset="-122"/>
                  </a:rPr>
                  <a:t>或：</a:t>
                </a:r>
                <a:endParaRPr lang="en-US" altLang="zh-CN" sz="2800" dirty="0">
                  <a:solidFill>
                    <a:schemeClr val="tx1"/>
                  </a:solidFill>
                  <a:sym typeface="微软雅黑" panose="020B0503020204020204" pitchFamily="34" charset="-122"/>
                </a:endParaRPr>
              </a:p>
              <a:p>
                <a:pPr algn="just" eaLnBrk="1" hangingPunct="1">
                  <a:lnSpc>
                    <a:spcPct val="125000"/>
                  </a:lnSpc>
                  <a:buFont typeface="Wingdings" panose="05000000000000000000" pitchFamily="2" charset="2"/>
                  <a:buNone/>
                </a:pPr>
                <a14:m>
                  <m:oMathPara xmlns:m="http://schemas.openxmlformats.org/officeDocument/2006/math">
                    <m:oMathParaPr>
                      <m:jc m:val="centerGroup"/>
                    </m:oMathParaPr>
                    <m:oMath xmlns:m="http://schemas.openxmlformats.org/officeDocument/2006/math">
                      <m:sSub>
                        <m:sSubPr>
                          <m:ctrlPr>
                            <a:rPr lang="en-US" altLang="zh-CN" sz="2800" i="1" smtClean="0">
                              <a:solidFill>
                                <a:schemeClr val="tx1"/>
                              </a:solidFill>
                              <a:latin typeface="Cambria Math" panose="02040503050406030204" pitchFamily="18" charset="0"/>
                              <a:sym typeface="微软雅黑" panose="020B0503020204020204" pitchFamily="34" charset="-122"/>
                            </a:rPr>
                          </m:ctrlPr>
                        </m:sSubPr>
                        <m:e>
                          <m:r>
                            <a:rPr lang="en-US" altLang="zh-CN" sz="2800" b="1" i="0" smtClean="0">
                              <a:solidFill>
                                <a:schemeClr val="tx1"/>
                              </a:solidFill>
                              <a:latin typeface="Cambria Math" panose="02040503050406030204" pitchFamily="18" charset="0"/>
                              <a:sym typeface="微软雅黑" panose="020B0503020204020204" pitchFamily="34" charset="-122"/>
                            </a:rPr>
                            <m:t>𝐂</m:t>
                          </m:r>
                        </m:e>
                        <m:sub>
                          <m:r>
                            <a:rPr lang="en-US" altLang="zh-CN" sz="2800" b="1" i="0" smtClean="0">
                              <a:solidFill>
                                <a:schemeClr val="tx1"/>
                              </a:solidFill>
                              <a:latin typeface="Cambria Math" panose="02040503050406030204" pitchFamily="18" charset="0"/>
                              <a:sym typeface="微软雅黑" panose="020B0503020204020204" pitchFamily="34" charset="-122"/>
                            </a:rPr>
                            <m:t>𝐩</m:t>
                          </m:r>
                        </m:sub>
                      </m:sSub>
                      <m:r>
                        <a:rPr lang="en-US" altLang="zh-CN" sz="2800"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𝐚</m:t>
                      </m:r>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𝐛𝐓</m:t>
                      </m:r>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𝐜</m:t>
                      </m:r>
                      <m:sSup>
                        <m:sSupPr>
                          <m:ctrlPr>
                            <a:rPr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pPr>
                        <m:e>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p>
                          <m:r>
                            <a:rPr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𝟐</m:t>
                          </m:r>
                        </m:sup>
                      </m:sSup>
                    </m:oMath>
                  </m:oMathPara>
                </a14:m>
                <a:endParaRPr lang="zh-CN" altLang="en-US" sz="2800" dirty="0">
                  <a:solidFill>
                    <a:schemeClr val="tx1"/>
                  </a:solidFill>
                  <a:sym typeface="微软雅黑" panose="020B0503020204020204" pitchFamily="34" charset="-122"/>
                </a:endParaRPr>
              </a:p>
              <a:p>
                <a:pPr algn="just" eaLnBrk="1" hangingPunct="1">
                  <a:lnSpc>
                    <a:spcPct val="125000"/>
                  </a:lnSpc>
                  <a:buFont typeface="Wingdings" panose="05000000000000000000" pitchFamily="2" charset="2"/>
                  <a:buNone/>
                </a:pPr>
                <a:r>
                  <a:rPr lang="zh-CN" altLang="en-US" sz="2800" dirty="0">
                    <a:solidFill>
                      <a:schemeClr val="tx1"/>
                    </a:solidFill>
                    <a:sym typeface="微软雅黑" panose="020B0503020204020204" pitchFamily="34" charset="-122"/>
                  </a:rPr>
                  <a:t>式中：</a:t>
                </a:r>
                <a14:m>
                  <m:oMath xmlns:m="http://schemas.openxmlformats.org/officeDocument/2006/math">
                    <m:r>
                      <a:rPr lang="en-US" altLang="zh-CN" sz="2800" b="1" i="0" smtClean="0">
                        <a:solidFill>
                          <a:schemeClr val="tx1"/>
                        </a:solidFill>
                        <a:latin typeface="Cambria Math" panose="02040503050406030204" pitchFamily="18" charset="0"/>
                        <a:sym typeface="微软雅黑" panose="020B0503020204020204" pitchFamily="34" charset="-122"/>
                      </a:rPr>
                      <m:t>𝐚</m:t>
                    </m:r>
                    <m:r>
                      <a:rPr lang="en-US" altLang="zh-CN" sz="2800" b="1" i="0" smtClean="0">
                        <a:solidFill>
                          <a:schemeClr val="tx1"/>
                        </a:solidFill>
                        <a:latin typeface="Cambria Math" panose="02040503050406030204" pitchFamily="18" charset="0"/>
                        <a:sym typeface="微软雅黑" panose="020B0503020204020204" pitchFamily="34" charset="-122"/>
                      </a:rPr>
                      <m:t>,</m:t>
                    </m:r>
                    <m:r>
                      <a:rPr lang="en-US" altLang="zh-CN" sz="2800" b="1" i="0" smtClean="0">
                        <a:solidFill>
                          <a:schemeClr val="tx1"/>
                        </a:solidFill>
                        <a:latin typeface="Cambria Math" panose="02040503050406030204" pitchFamily="18" charset="0"/>
                        <a:sym typeface="微软雅黑" panose="020B0503020204020204" pitchFamily="34" charset="-122"/>
                      </a:rPr>
                      <m:t>𝐛</m:t>
                    </m:r>
                    <m:r>
                      <a:rPr lang="en-US" altLang="zh-CN" sz="2800" b="1" i="0" smtClean="0">
                        <a:solidFill>
                          <a:schemeClr val="tx1"/>
                        </a:solidFill>
                        <a:latin typeface="Cambria Math" panose="02040503050406030204" pitchFamily="18" charset="0"/>
                        <a:sym typeface="微软雅黑" panose="020B0503020204020204" pitchFamily="34" charset="-122"/>
                      </a:rPr>
                      <m:t>,</m:t>
                    </m:r>
                    <m:r>
                      <a:rPr lang="en-US" altLang="zh-CN" sz="2800" b="1" i="0" smtClean="0">
                        <a:solidFill>
                          <a:schemeClr val="tx1"/>
                        </a:solidFill>
                        <a:latin typeface="Cambria Math" panose="02040503050406030204" pitchFamily="18" charset="0"/>
                        <a:sym typeface="微软雅黑" panose="020B0503020204020204" pitchFamily="34" charset="-122"/>
                      </a:rPr>
                      <m:t>𝐜</m:t>
                    </m:r>
                    <m:r>
                      <a:rPr lang="en-US" altLang="zh-CN" sz="2800" b="1" i="0" smtClean="0">
                        <a:solidFill>
                          <a:schemeClr val="tx1"/>
                        </a:solidFill>
                        <a:latin typeface="Cambria Math" panose="02040503050406030204" pitchFamily="18" charset="0"/>
                        <a:sym typeface="微软雅黑" panose="020B0503020204020204" pitchFamily="34" charset="-122"/>
                      </a:rPr>
                      <m:t>,</m:t>
                    </m:r>
                    <m:r>
                      <a:rPr lang="en-US" altLang="zh-CN" sz="2800" b="1" i="0" smtClean="0">
                        <a:solidFill>
                          <a:schemeClr val="tx1"/>
                        </a:solidFill>
                        <a:latin typeface="Cambria Math" panose="02040503050406030204" pitchFamily="18" charset="0"/>
                        <a:sym typeface="微软雅黑" panose="020B0503020204020204" pitchFamily="34" charset="-122"/>
                      </a:rPr>
                      <m:t>𝐝</m:t>
                    </m:r>
                  </m:oMath>
                </a14:m>
                <a:r>
                  <a:rPr lang="zh-CN" altLang="en-US" sz="2800" dirty="0">
                    <a:solidFill>
                      <a:schemeClr val="tx1"/>
                    </a:solidFill>
                    <a:sym typeface="微软雅黑" panose="020B0503020204020204" pitchFamily="34" charset="-122"/>
                  </a:rPr>
                  <a:t>  为经验常数</a:t>
                </a:r>
              </a:p>
            </p:txBody>
          </p:sp>
        </mc:Choice>
        <mc:Fallback xmlns="">
          <p:sp>
            <p:nvSpPr>
              <p:cNvPr id="61443" name="Rectangle 3">
                <a:extLst>
                  <a:ext uri="{FF2B5EF4-FFF2-40B4-BE49-F238E27FC236}">
                    <a16:creationId xmlns:a16="http://schemas.microsoft.com/office/drawing/2014/main" id="{01EE2310-A74A-A0CD-715F-91749B5C08FC}"/>
                  </a:ext>
                </a:extLst>
              </p:cNvPr>
              <p:cNvSpPr>
                <a:spLocks noGrp="1" noRot="1" noChangeAspect="1" noMove="1" noResize="1" noEditPoints="1" noAdjustHandles="1" noChangeArrowheads="1" noChangeShapeType="1" noTextEdit="1"/>
              </p:cNvSpPr>
              <p:nvPr>
                <p:ph type="body" idx="4294967295"/>
              </p:nvPr>
            </p:nvSpPr>
            <p:spPr>
              <a:xfrm>
                <a:off x="0" y="980728"/>
                <a:ext cx="9036496" cy="5516563"/>
              </a:xfrm>
              <a:blipFill>
                <a:blip r:embed="rId2"/>
                <a:stretch>
                  <a:fillRect l="-1484" t="-221"/>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458FC272-0B99-4540-908C-D15C7227344E}"/>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37FF1F36-200B-52A4-D8FA-8313C38ECB5C}"/>
              </a:ext>
            </a:extLst>
          </p:cNvPr>
          <p:cNvSpPr>
            <a:spLocks noGrp="1" noChangeArrowheads="1"/>
          </p:cNvSpPr>
          <p:nvPr>
            <p:ph type="body" idx="4294967295"/>
          </p:nvPr>
        </p:nvSpPr>
        <p:spPr>
          <a:xfrm>
            <a:off x="0" y="980728"/>
            <a:ext cx="9036496" cy="4495800"/>
          </a:xfrm>
        </p:spPr>
        <p:txBody>
          <a:bodyPr/>
          <a:lstStyle/>
          <a:p>
            <a:pPr algn="just" eaLnBrk="1" hangingPunct="1">
              <a:lnSpc>
                <a:spcPct val="125000"/>
              </a:lnSpc>
              <a:buFont typeface="Wingdings" panose="05000000000000000000" pitchFamily="2" charset="2"/>
              <a:buNone/>
            </a:pPr>
            <a:r>
              <a:rPr lang="en-US" altLang="zh-CN" sz="2800" dirty="0">
                <a:solidFill>
                  <a:srgbClr val="C00000"/>
                </a:solidFill>
                <a:sym typeface="微软雅黑" panose="020B0503020204020204" pitchFamily="34" charset="-122"/>
              </a:rPr>
              <a:t>2. </a:t>
            </a:r>
            <a:r>
              <a:rPr lang="zh-CN" altLang="en-US" sz="2800" dirty="0">
                <a:solidFill>
                  <a:srgbClr val="C00000"/>
                </a:solidFill>
                <a:sym typeface="微软雅黑" panose="020B0503020204020204" pitchFamily="34" charset="-122"/>
              </a:rPr>
              <a:t>工程性资料的收集</a:t>
            </a:r>
            <a:endParaRPr lang="en-US" altLang="zh-CN" sz="2800" dirty="0">
              <a:solidFill>
                <a:srgbClr val="C00000"/>
              </a:solidFill>
              <a:sym typeface="微软雅黑" panose="020B0503020204020204" pitchFamily="34" charset="-122"/>
            </a:endParaRPr>
          </a:p>
          <a:p>
            <a:pPr algn="just" eaLnBrk="1" hangingPunct="1">
              <a:lnSpc>
                <a:spcPct val="125000"/>
              </a:lnSpc>
              <a:buClr>
                <a:schemeClr val="tx1"/>
              </a:buClr>
              <a:buFont typeface="Wingdings" panose="05000000000000000000" pitchFamily="2" charset="2"/>
              <a:buChar char="p"/>
            </a:pPr>
            <a:r>
              <a:rPr lang="zh-CN" altLang="en-US" sz="2400" dirty="0">
                <a:solidFill>
                  <a:schemeClr val="tx1"/>
                </a:solidFill>
                <a:sym typeface="微软雅黑" panose="020B0503020204020204" pitchFamily="34" charset="-122"/>
              </a:rPr>
              <a:t>气象、地质资料</a:t>
            </a:r>
            <a:endParaRPr lang="en-US" altLang="zh-CN" sz="2400" dirty="0">
              <a:solidFill>
                <a:schemeClr val="tx1"/>
              </a:solidFill>
              <a:sym typeface="微软雅黑" panose="020B0503020204020204" pitchFamily="34" charset="-122"/>
            </a:endParaRPr>
          </a:p>
          <a:p>
            <a:pPr algn="just" eaLnBrk="1" hangingPunct="1">
              <a:lnSpc>
                <a:spcPct val="125000"/>
              </a:lnSpc>
              <a:buClr>
                <a:schemeClr val="tx1"/>
              </a:buClr>
              <a:buFont typeface="Wingdings" panose="05000000000000000000" pitchFamily="2" charset="2"/>
              <a:buChar char="p"/>
            </a:pPr>
            <a:r>
              <a:rPr lang="zh-CN" altLang="en-US" sz="2400" dirty="0">
                <a:solidFill>
                  <a:schemeClr val="tx1"/>
                </a:solidFill>
                <a:sym typeface="微软雅黑" panose="020B0503020204020204" pitchFamily="34" charset="-122"/>
              </a:rPr>
              <a:t>公用工程的消耗量，辅助设施能力</a:t>
            </a:r>
            <a:endParaRPr lang="en-US" altLang="zh-CN" sz="2400" dirty="0">
              <a:solidFill>
                <a:schemeClr val="tx1"/>
              </a:solidFill>
              <a:sym typeface="微软雅黑" panose="020B0503020204020204" pitchFamily="34" charset="-122"/>
            </a:endParaRPr>
          </a:p>
          <a:p>
            <a:pPr algn="just" eaLnBrk="1" hangingPunct="1">
              <a:lnSpc>
                <a:spcPct val="125000"/>
              </a:lnSpc>
              <a:buClr>
                <a:schemeClr val="tx1"/>
              </a:buClr>
              <a:buFont typeface="Wingdings" panose="05000000000000000000" pitchFamily="2" charset="2"/>
              <a:buChar char="p"/>
            </a:pPr>
            <a:r>
              <a:rPr lang="zh-CN" altLang="en-US" sz="2400" dirty="0">
                <a:solidFill>
                  <a:schemeClr val="tx1"/>
                </a:solidFill>
                <a:sym typeface="微软雅黑" panose="020B0503020204020204" pitchFamily="34" charset="-122"/>
              </a:rPr>
              <a:t>总图运输、原料输送方式、储存方式</a:t>
            </a:r>
            <a:endParaRPr lang="en-US" altLang="zh-CN" sz="2400" dirty="0">
              <a:solidFill>
                <a:schemeClr val="tx1"/>
              </a:solidFill>
              <a:sym typeface="微软雅黑" panose="020B0503020204020204" pitchFamily="34" charset="-122"/>
            </a:endParaRPr>
          </a:p>
          <a:p>
            <a:pPr algn="just" eaLnBrk="1" hangingPunct="1">
              <a:lnSpc>
                <a:spcPct val="125000"/>
              </a:lnSpc>
              <a:buClr>
                <a:schemeClr val="tx1"/>
              </a:buClr>
              <a:buFont typeface="Wingdings" panose="05000000000000000000" pitchFamily="2" charset="2"/>
              <a:buChar char="p"/>
            </a:pPr>
            <a:r>
              <a:rPr lang="zh-CN" altLang="en-US" sz="2400" dirty="0">
                <a:solidFill>
                  <a:schemeClr val="tx1"/>
                </a:solidFill>
                <a:sym typeface="微软雅黑" panose="020B0503020204020204" pitchFamily="34" charset="-122"/>
              </a:rPr>
              <a:t>上、下水资料</a:t>
            </a:r>
            <a:endParaRPr lang="en-US" altLang="zh-CN" sz="2400" dirty="0">
              <a:solidFill>
                <a:schemeClr val="tx1"/>
              </a:solidFill>
              <a:sym typeface="微软雅黑" panose="020B0503020204020204" pitchFamily="34" charset="-122"/>
            </a:endParaRPr>
          </a:p>
          <a:p>
            <a:pPr algn="just" eaLnBrk="1" hangingPunct="1">
              <a:lnSpc>
                <a:spcPct val="125000"/>
              </a:lnSpc>
              <a:buClr>
                <a:schemeClr val="tx1"/>
              </a:buClr>
              <a:buFont typeface="Wingdings" panose="05000000000000000000" pitchFamily="2" charset="2"/>
              <a:buChar char="p"/>
            </a:pPr>
            <a:r>
              <a:rPr lang="zh-CN" altLang="en-US" sz="2400" dirty="0">
                <a:solidFill>
                  <a:schemeClr val="tx1"/>
                </a:solidFill>
                <a:sym typeface="微软雅黑" panose="020B0503020204020204" pitchFamily="34" charset="-122"/>
              </a:rPr>
              <a:t>配电工程资料</a:t>
            </a:r>
            <a:endParaRPr lang="en-US" altLang="zh-CN" sz="2400" dirty="0">
              <a:solidFill>
                <a:schemeClr val="tx1"/>
              </a:solidFill>
              <a:sym typeface="微软雅黑" panose="020B0503020204020204" pitchFamily="34" charset="-122"/>
            </a:endParaRPr>
          </a:p>
          <a:p>
            <a:pPr algn="just" eaLnBrk="1" hangingPunct="1">
              <a:lnSpc>
                <a:spcPct val="125000"/>
              </a:lnSpc>
              <a:buClr>
                <a:schemeClr val="tx1"/>
              </a:buClr>
              <a:buFont typeface="Wingdings" panose="05000000000000000000" pitchFamily="2" charset="2"/>
              <a:buChar char="p"/>
            </a:pPr>
            <a:r>
              <a:rPr lang="zh-CN" altLang="en-US" sz="2400" dirty="0">
                <a:solidFill>
                  <a:schemeClr val="tx1"/>
                </a:solidFill>
                <a:sym typeface="微软雅黑" panose="020B0503020204020204" pitchFamily="34" charset="-122"/>
              </a:rPr>
              <a:t>仪表自控资料等</a:t>
            </a:r>
          </a:p>
          <a:p>
            <a:pPr eaLnBrk="1" hangingPunct="1"/>
            <a:endParaRPr lang="en-US" altLang="zh-CN" sz="2800" dirty="0">
              <a:solidFill>
                <a:srgbClr val="0000FF"/>
              </a:solidFill>
              <a:sym typeface="微软雅黑" panose="020B0503020204020204" pitchFamily="34" charset="-122"/>
            </a:endParaRPr>
          </a:p>
        </p:txBody>
      </p:sp>
      <p:sp>
        <p:nvSpPr>
          <p:cNvPr id="4" name="文本框 3">
            <a:extLst>
              <a:ext uri="{FF2B5EF4-FFF2-40B4-BE49-F238E27FC236}">
                <a16:creationId xmlns:a16="http://schemas.microsoft.com/office/drawing/2014/main" id="{5AC80375-97BD-4FF3-83E4-C49ADCF292DC}"/>
              </a:ext>
            </a:extLst>
          </p:cNvPr>
          <p:cNvSpPr txBox="1"/>
          <p:nvPr/>
        </p:nvSpPr>
        <p:spPr>
          <a:xfrm>
            <a:off x="0" y="128109"/>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4.1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设计计算前的准备工作</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2466" name="Rectangle 7">
                <a:extLst>
                  <a:ext uri="{FF2B5EF4-FFF2-40B4-BE49-F238E27FC236}">
                    <a16:creationId xmlns:a16="http://schemas.microsoft.com/office/drawing/2014/main" id="{D3899690-FB82-E043-9585-A0AEFC298748}"/>
                  </a:ext>
                </a:extLst>
              </p:cNvPr>
              <p:cNvSpPr>
                <a:spLocks noChangeArrowheads="1"/>
              </p:cNvSpPr>
              <p:nvPr/>
            </p:nvSpPr>
            <p:spPr bwMode="auto">
              <a:xfrm>
                <a:off x="-2540" y="980728"/>
                <a:ext cx="8964488" cy="55301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tabLst>
                    <a:tab pos="457200" algn="l"/>
                    <a:tab pos="571500" algn="l"/>
                  </a:tabLst>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tabLst>
                    <a:tab pos="457200" algn="l"/>
                    <a:tab pos="571500" algn="l"/>
                  </a:tabLst>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tabLst>
                    <a:tab pos="457200" algn="l"/>
                    <a:tab pos="571500" algn="l"/>
                  </a:tabLst>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ct val="125000"/>
                  </a:lnSpc>
                  <a:spcBef>
                    <a:spcPct val="0"/>
                  </a:spcBef>
                  <a:buClr>
                    <a:srgbClr val="C00000"/>
                  </a:buClr>
                  <a:buSzTx/>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能量衡算中使用的基本数据</a:t>
                </a:r>
                <a:endParaRPr lang="en-US" altLang="zh-CN" sz="32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0000"/>
                  </a:lnSpc>
                  <a:spcBef>
                    <a:spcPct val="0"/>
                  </a:spcBef>
                  <a:buClr>
                    <a:srgbClr val="0000FF"/>
                  </a:buClr>
                  <a:buSzTx/>
                  <a:buNone/>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平均热容：</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0000"/>
                  </a:lnSpc>
                  <a:spcBef>
                    <a:spcPct val="0"/>
                  </a:spcBef>
                  <a:buClr>
                    <a:srgbClr val="0000FF"/>
                  </a:buClr>
                  <a:buSzTx/>
                  <a:buNone/>
                </a:pPr>
                <a14:m>
                  <m:oMathPara xmlns:m="http://schemas.openxmlformats.org/officeDocument/2006/math">
                    <m:oMathParaPr>
                      <m:jc m:val="centerGroup"/>
                    </m:oMathParaPr>
                    <m:oMath xmlns:m="http://schemas.openxmlformats.org/officeDocument/2006/math">
                      <m:acc>
                        <m:accPr>
                          <m:chr m:val="̅"/>
                          <m:ctrlPr>
                            <a:rPr kumimoji="1" lang="zh-CN" altLang="en-US" sz="2800" b="1" i="1" smtClean="0">
                              <a:solidFill>
                                <a:schemeClr val="tx1"/>
                              </a:solidFill>
                              <a:latin typeface="Cambria Math" panose="02040503050406030204" pitchFamily="18" charset="0"/>
                              <a:ea typeface="微软雅黑" panose="020B0503020204020204" pitchFamily="34" charset="-122"/>
                              <a:sym typeface="微软雅黑" panose="020B0503020204020204" pitchFamily="34" charset="-122"/>
                            </a:rPr>
                          </m:ctrlPr>
                        </m:accPr>
                        <m:e>
                          <m:sSub>
                            <m:sSubPr>
                              <m:ctrlPr>
                                <a:rPr kumimoji="1" lang="en-US" altLang="zh-CN" sz="2800" b="1" i="1" smtClean="0">
                                  <a:solidFill>
                                    <a:schemeClr val="tx1"/>
                                  </a:solidFill>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微软雅黑" panose="020B0503020204020204" pitchFamily="34" charset="-122"/>
                                  <a:sym typeface="微软雅黑" panose="020B0503020204020204" pitchFamily="34" charset="-122"/>
                                </a:rPr>
                                <m:t>𝐂</m:t>
                              </m:r>
                            </m:e>
                            <m:sub>
                              <m:r>
                                <a:rPr kumimoji="1" lang="en-US" altLang="zh-CN" sz="2800" b="1" i="0" smtClean="0">
                                  <a:solidFill>
                                    <a:schemeClr val="tx1"/>
                                  </a:solidFill>
                                  <a:latin typeface="Cambria Math" panose="02040503050406030204" pitchFamily="18" charset="0"/>
                                  <a:ea typeface="微软雅黑" panose="020B0503020204020204" pitchFamily="34" charset="-122"/>
                                  <a:sym typeface="微软雅黑" panose="020B0503020204020204" pitchFamily="34" charset="-122"/>
                                </a:rPr>
                                <m:t>𝐩</m:t>
                              </m:r>
                            </m:sub>
                          </m:sSub>
                        </m:e>
                      </m:acc>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b="1" i="1">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a:latin typeface="Cambria Math" panose="02040503050406030204" pitchFamily="18" charset="0"/>
                              <a:ea typeface="Cambria Math" panose="02040503050406030204" pitchFamily="18" charset="0"/>
                              <a:sym typeface="微软雅黑" panose="020B0503020204020204" pitchFamily="34" charset="-122"/>
                            </a:rPr>
                            <m:t>𝐇</m:t>
                          </m:r>
                        </m:e>
                        <m:sub>
                          <m:r>
                            <a:rPr kumimoji="1" lang="en-US" altLang="zh-CN" sz="2800" b="1">
                              <a:latin typeface="Cambria Math" panose="02040503050406030204" pitchFamily="18" charset="0"/>
                              <a:ea typeface="Cambria Math" panose="02040503050406030204" pitchFamily="18" charset="0"/>
                              <a:sym typeface="微软雅黑" panose="020B0503020204020204" pitchFamily="34" charset="-122"/>
                            </a:rPr>
                            <m:t>𝟐</m:t>
                          </m:r>
                        </m:sub>
                      </m:sSub>
                      <m:r>
                        <a:rPr kumimoji="1" lang="en-US" altLang="zh-CN" sz="2800" b="1">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b="1" i="1">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a:latin typeface="Cambria Math" panose="02040503050406030204" pitchFamily="18" charset="0"/>
                              <a:ea typeface="Cambria Math" panose="02040503050406030204" pitchFamily="18" charset="0"/>
                              <a:sym typeface="微软雅黑" panose="020B0503020204020204" pitchFamily="34" charset="-122"/>
                            </a:rPr>
                            <m:t>𝐇</m:t>
                          </m:r>
                        </m:e>
                        <m:sub>
                          <m:r>
                            <a:rPr kumimoji="1" lang="en-US" altLang="zh-CN" sz="2800" b="1">
                              <a:latin typeface="Cambria Math" panose="02040503050406030204" pitchFamily="18" charset="0"/>
                              <a:ea typeface="Cambria Math" panose="02040503050406030204" pitchFamily="18" charset="0"/>
                              <a:sym typeface="微软雅黑" panose="020B0503020204020204" pitchFamily="34" charset="-122"/>
                            </a:rPr>
                            <m:t>𝟏</m:t>
                          </m:r>
                        </m:sub>
                      </m:sSub>
                      <m: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 /(</m:t>
                      </m:r>
                      <m:sSub>
                        <m:sSubPr>
                          <m:ctrlPr>
                            <a:rPr kumimoji="1" lang="en-US" altLang="zh-CN" sz="2800" b="1" i="1">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a:latin typeface="Cambria Math" panose="02040503050406030204" pitchFamily="18" charset="0"/>
                              <a:ea typeface="Cambria Math" panose="02040503050406030204" pitchFamily="18" charset="0"/>
                              <a:sym typeface="微软雅黑" panose="020B0503020204020204" pitchFamily="34" charset="-122"/>
                            </a:rPr>
                            <m:t>𝟐</m:t>
                          </m:r>
                        </m:sub>
                      </m:sSub>
                      <m:r>
                        <a:rPr kumimoji="1" lang="en-US" altLang="zh-CN" sz="2800" b="1">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b="1" i="1">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a:latin typeface="Cambria Math" panose="02040503050406030204" pitchFamily="18" charset="0"/>
                              <a:ea typeface="Cambria Math" panose="02040503050406030204" pitchFamily="18" charset="0"/>
                              <a:sym typeface="微软雅黑" panose="020B0503020204020204" pitchFamily="34" charset="-122"/>
                            </a:rPr>
                            <m:t>𝟏</m:t>
                          </m:r>
                        </m:sub>
                      </m:sSub>
                      <m: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t>)</m:t>
                      </m:r>
                    </m:oMath>
                  </m:oMathPara>
                </a14:m>
                <a:endParaRPr kumimoji="1" lang="en-US" altLang="zh-CN" sz="2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0000"/>
                  </a:lnSpc>
                  <a:spcBef>
                    <a:spcPct val="0"/>
                  </a:spcBef>
                  <a:buClr>
                    <a:srgbClr val="0000FF"/>
                  </a:buClr>
                  <a:buSzTx/>
                  <a:buNone/>
                </a:pPr>
                <a14:m>
                  <m:oMathPara xmlns:m="http://schemas.openxmlformats.org/officeDocument/2006/math">
                    <m:oMathParaPr>
                      <m:jc m:val="centerGroup"/>
                    </m:oMathParaPr>
                    <m:oMath xmlns:m="http://schemas.openxmlformats.org/officeDocument/2006/math">
                      <m:acc>
                        <m:accPr>
                          <m:chr m:val="̅"/>
                          <m:ctrlPr>
                            <a:rPr kumimoji="1" lang="zh-CN" altLang="en-US" sz="2800" b="1" i="1" smtClean="0">
                              <a:solidFill>
                                <a:schemeClr val="tx1"/>
                              </a:solidFill>
                              <a:latin typeface="Cambria Math" panose="02040503050406030204" pitchFamily="18" charset="0"/>
                              <a:ea typeface="微软雅黑" panose="020B0503020204020204" pitchFamily="34" charset="-122"/>
                              <a:sym typeface="微软雅黑" panose="020B0503020204020204" pitchFamily="34" charset="-122"/>
                            </a:rPr>
                          </m:ctrlPr>
                        </m:accPr>
                        <m:e>
                          <m:sSub>
                            <m:sSubPr>
                              <m:ctrlPr>
                                <a:rPr kumimoji="1" lang="en-US" altLang="zh-CN" sz="2800" b="1" i="1" smtClean="0">
                                  <a:solidFill>
                                    <a:schemeClr val="tx1"/>
                                  </a:solidFill>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微软雅黑" panose="020B0503020204020204" pitchFamily="34" charset="-122"/>
                                  <a:sym typeface="微软雅黑" panose="020B0503020204020204" pitchFamily="34" charset="-122"/>
                                </a:rPr>
                                <m:t>𝐂</m:t>
                              </m:r>
                            </m:e>
                            <m:sub>
                              <m:r>
                                <a:rPr kumimoji="1" lang="en-US" altLang="zh-CN" sz="2800" b="1" i="0" smtClean="0">
                                  <a:solidFill>
                                    <a:schemeClr val="tx1"/>
                                  </a:solidFill>
                                  <a:latin typeface="Cambria Math" panose="02040503050406030204" pitchFamily="18" charset="0"/>
                                  <a:ea typeface="微软雅黑" panose="020B0503020204020204" pitchFamily="34" charset="-122"/>
                                  <a:sym typeface="微软雅黑" panose="020B0503020204020204" pitchFamily="34" charset="-122"/>
                                </a:rPr>
                                <m:t>𝐩</m:t>
                              </m:r>
                            </m:sub>
                          </m:sSub>
                        </m:e>
                      </m:acc>
                      <m:d>
                        <m:dPr>
                          <m:ctrlPr>
                            <a:rPr kumimoji="1" lang="en-US" altLang="zh-CN" sz="2800" b="1" i="1" smtClean="0">
                              <a:solidFill>
                                <a:schemeClr val="tx1"/>
                              </a:solidFill>
                              <a:latin typeface="Cambria Math" panose="02040503050406030204" pitchFamily="18" charset="0"/>
                              <a:ea typeface="微软雅黑" panose="020B0503020204020204" pitchFamily="34" charset="-122"/>
                              <a:sym typeface="微软雅黑" panose="020B0503020204020204" pitchFamily="34" charset="-122"/>
                            </a:rPr>
                          </m:ctrlPr>
                        </m:dPr>
                        <m:e>
                          <m:sSub>
                            <m:sSubPr>
                              <m:ctrlPr>
                                <a:rPr kumimoji="1" lang="en-US" altLang="zh-CN" sz="2800" b="1" i="1" smtClean="0">
                                  <a:solidFill>
                                    <a:schemeClr val="tx1"/>
                                  </a:solidFill>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微软雅黑" panose="020B0503020204020204" pitchFamily="34" charset="-122"/>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微软雅黑" panose="020B0503020204020204" pitchFamily="34" charset="-122"/>
                                  <a:sym typeface="微软雅黑" panose="020B0503020204020204" pitchFamily="34" charset="-122"/>
                                </a:rPr>
                                <m:t>𝟐</m:t>
                              </m:r>
                            </m:sub>
                          </m:s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𝟏</m:t>
                              </m:r>
                            </m:sub>
                          </m:sSub>
                        </m:e>
                      </m:d>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nary>
                        <m:nary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naryPr>
                        <m:sub>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𝟏</m:t>
                              </m:r>
                            </m:sub>
                          </m:sSub>
                        </m:sub>
                        <m:sup>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𝟐</m:t>
                              </m:r>
                            </m:sub>
                          </m:sSub>
                        </m:sup>
                        <m:e>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𝐂</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𝐩</m:t>
                              </m:r>
                            </m:sub>
                          </m:s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𝐝𝐓</m:t>
                          </m:r>
                        </m:e>
                      </m:nary>
                    </m:oMath>
                  </m:oMathPara>
                </a14:m>
                <a:endParaRPr kumimoji="1" lang="zh-CN" altLang="en-US" sz="2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0000"/>
                  </a:lnSpc>
                  <a:spcBef>
                    <a:spcPct val="0"/>
                  </a:spcBef>
                  <a:buClrTx/>
                  <a:buSzTx/>
                  <a:buFontTx/>
                  <a:buNone/>
                </a:pPr>
                <a14:m>
                  <m:oMathPara xmlns:m="http://schemas.openxmlformats.org/officeDocument/2006/math">
                    <m:oMathParaPr>
                      <m:jc m:val="centerGroup"/>
                    </m:oMathParaPr>
                    <m:oMath xmlns:m="http://schemas.openxmlformats.org/officeDocument/2006/math">
                      <m:acc>
                        <m:accPr>
                          <m:chr m:val="̅"/>
                          <m:ctrlPr>
                            <a:rPr kumimoji="1" lang="zh-CN" altLang="en-US" sz="2800" b="1" i="1"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accPr>
                        <m:e>
                          <m:sSub>
                            <m:sSubPr>
                              <m:ctrlPr>
                                <a:rPr kumimoji="1" lang="en-US" altLang="zh-CN" sz="2800" b="1" i="1"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𝐂</m:t>
                              </m:r>
                            </m:e>
                            <m:sub>
                              <m:r>
                                <a:rPr kumimoji="1" lang="en-US" altLang="zh-CN" sz="2800" b="1" i="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𝐩</m:t>
                              </m:r>
                            </m:sub>
                          </m:sSub>
                        </m:e>
                      </m:acc>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f>
                        <m:f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fPr>
                        <m:num>
                          <m:nary>
                            <m:nary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naryPr>
                            <m:sub>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𝟏</m:t>
                                  </m:r>
                                </m:sub>
                              </m:sSub>
                            </m:sub>
                            <m:sup>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𝟐</m:t>
                                  </m:r>
                                </m:sub>
                              </m:sSub>
                            </m:sup>
                            <m:e>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𝐂</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𝐩</m:t>
                                  </m:r>
                                </m:sub>
                              </m:s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𝐝𝐓</m:t>
                              </m:r>
                            </m:e>
                          </m:nary>
                        </m:num>
                        <m:den>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𝟐</m:t>
                              </m:r>
                            </m:sub>
                          </m:s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𝟏</m:t>
                              </m:r>
                            </m:sub>
                          </m:sSub>
                        </m:den>
                      </m:f>
                    </m:oMath>
                  </m:oMathPara>
                </a14:m>
                <a:endParaRPr kumimoji="1"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0000"/>
                  </a:lnSpc>
                  <a:spcBef>
                    <a:spcPct val="0"/>
                  </a:spcBef>
                  <a:buClrTx/>
                  <a:buSzTx/>
                  <a:buFontTx/>
                  <a:buNone/>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已知</a:t>
                </a:r>
                <a14:m>
                  <m:oMath xmlns:m="http://schemas.openxmlformats.org/officeDocument/2006/math">
                    <m:acc>
                      <m:accPr>
                        <m:chr m:val="̅"/>
                        <m:ctrlPr>
                          <a:rPr kumimoji="1" lang="zh-CN" altLang="en-US" sz="2800" b="1" i="1" smtClean="0">
                            <a:latin typeface="Cambria Math" panose="02040503050406030204" pitchFamily="18" charset="0"/>
                            <a:ea typeface="微软雅黑" panose="020B0503020204020204" pitchFamily="34" charset="-122"/>
                            <a:sym typeface="微软雅黑" panose="020B0503020204020204" pitchFamily="34" charset="-122"/>
                          </a:rPr>
                        </m:ctrlPr>
                      </m:accPr>
                      <m:e>
                        <m:sSub>
                          <m:sSubPr>
                            <m:ctrlP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800" b="1" i="0" smtClean="0">
                                <a:latin typeface="Cambria Math" panose="02040503050406030204" pitchFamily="18" charset="0"/>
                                <a:ea typeface="微软雅黑" panose="020B0503020204020204" pitchFamily="34" charset="-122"/>
                                <a:sym typeface="微软雅黑" panose="020B0503020204020204" pitchFamily="34" charset="-122"/>
                              </a:rPr>
                              <m:t>𝐂</m:t>
                            </m:r>
                          </m:e>
                          <m:sub>
                            <m:r>
                              <a:rPr kumimoji="1" lang="en-US" altLang="zh-CN" sz="2800" b="1" i="0" smtClean="0">
                                <a:latin typeface="Cambria Math" panose="02040503050406030204" pitchFamily="18" charset="0"/>
                                <a:ea typeface="微软雅黑" panose="020B0503020204020204" pitchFamily="34" charset="-122"/>
                                <a:sym typeface="微软雅黑" panose="020B0503020204020204" pitchFamily="34" charset="-122"/>
                              </a:rPr>
                              <m:t>𝐩</m:t>
                            </m:r>
                          </m:sub>
                        </m:sSub>
                      </m:e>
                    </m:acc>
                  </m:oMath>
                </a14:m>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则焓变可由下式算得：</a:t>
                </a:r>
                <a:endParaRPr kumimoji="1"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0000"/>
                  </a:lnSpc>
                  <a:spcBef>
                    <a:spcPct val="0"/>
                  </a:spcBef>
                  <a:buClrTx/>
                  <a:buSzTx/>
                  <a:buFontTx/>
                  <a:buNone/>
                </a:pPr>
                <a14:m>
                  <m:oMathPara xmlns:m="http://schemas.openxmlformats.org/officeDocument/2006/math">
                    <m:oMathParaPr>
                      <m:jc m:val="centerGroup"/>
                    </m:oMathParaPr>
                    <m:oMath xmlns:m="http://schemas.openxmlformats.org/officeDocument/2006/math">
                      <m:r>
                        <a:rPr kumimoji="1" lang="zh-CN" altLang="en-US" sz="2800" b="1" i="0" smtClean="0">
                          <a:latin typeface="Cambria Math" panose="02040503050406030204" pitchFamily="18" charset="0"/>
                          <a:ea typeface="微软雅黑" panose="020B0503020204020204" pitchFamily="34" charset="-122"/>
                          <a:sym typeface="微软雅黑" panose="020B0503020204020204" pitchFamily="34" charset="-122"/>
                        </a:rPr>
                        <m:t>∆</m:t>
                      </m:r>
                      <m:r>
                        <a:rPr kumimoji="1" lang="en-US" altLang="zh-CN" sz="2800" b="1" i="0" smtClean="0">
                          <a:latin typeface="Cambria Math" panose="02040503050406030204" pitchFamily="18" charset="0"/>
                          <a:ea typeface="微软雅黑" panose="020B0503020204020204" pitchFamily="34" charset="-122"/>
                          <a:sym typeface="微软雅黑" panose="020B0503020204020204" pitchFamily="34" charset="-122"/>
                        </a:rPr>
                        <m:t>𝐇</m:t>
                      </m:r>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m:t>
                      </m:r>
                      <m:acc>
                        <m:accPr>
                          <m:chr m:val="̅"/>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accPr>
                        <m:e>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𝐂</m:t>
                              </m:r>
                            </m:e>
                            <m:sub>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𝐩</m:t>
                              </m:r>
                            </m:sub>
                          </m:sSub>
                        </m:e>
                      </m:acc>
                      <m:r>
                        <a:rPr kumimoji="1" lang="zh-CN" altLang="en-US" sz="2800" b="1" i="0" smtClean="0">
                          <a:latin typeface="Cambria Math" panose="02040503050406030204" pitchFamily="18" charset="0"/>
                          <a:ea typeface="微软雅黑" panose="020B0503020204020204" pitchFamily="34" charset="-122"/>
                          <a:sym typeface="微软雅黑" panose="020B0503020204020204" pitchFamily="34" charset="-122"/>
                        </a:rPr>
                        <m:t>∆</m:t>
                      </m:r>
                      <m:r>
                        <a:rPr kumimoji="1" lang="en-US" altLang="zh-CN" sz="2800" b="1" i="0" smtClean="0">
                          <a:latin typeface="Cambria Math" panose="02040503050406030204" pitchFamily="18" charset="0"/>
                          <a:ea typeface="微软雅黑" panose="020B0503020204020204" pitchFamily="34" charset="-122"/>
                          <a:sym typeface="微软雅黑" panose="020B0503020204020204" pitchFamily="34" charset="-122"/>
                        </a:rPr>
                        <m:t>𝐓</m:t>
                      </m:r>
                    </m:oMath>
                  </m:oMathPara>
                </a14:m>
                <a:endPar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xmlns="">
          <p:sp>
            <p:nvSpPr>
              <p:cNvPr id="62466" name="Rectangle 7">
                <a:extLst>
                  <a:ext uri="{FF2B5EF4-FFF2-40B4-BE49-F238E27FC236}">
                    <a16:creationId xmlns:a16="http://schemas.microsoft.com/office/drawing/2014/main" id="{D3899690-FB82-E043-9585-A0AEFC298748}"/>
                  </a:ext>
                </a:extLst>
              </p:cNvPr>
              <p:cNvSpPr>
                <a:spLocks noRot="1" noChangeAspect="1" noMove="1" noResize="1" noEditPoints="1" noAdjustHandles="1" noChangeArrowheads="1" noChangeShapeType="1" noTextEdit="1"/>
              </p:cNvSpPr>
              <p:nvPr/>
            </p:nvSpPr>
            <p:spPr bwMode="auto">
              <a:xfrm>
                <a:off x="-2540" y="980728"/>
                <a:ext cx="8964488" cy="5530104"/>
              </a:xfrm>
              <a:prstGeom prst="rect">
                <a:avLst/>
              </a:prstGeom>
              <a:blipFill>
                <a:blip r:embed="rId2"/>
                <a:stretch>
                  <a:fillRect l="-1565" t="-2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BF76C240-7C77-4DAF-8F61-B2948E03EB9C}"/>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7">
                <a:extLst>
                  <a:ext uri="{FF2B5EF4-FFF2-40B4-BE49-F238E27FC236}">
                    <a16:creationId xmlns:a16="http://schemas.microsoft.com/office/drawing/2014/main" id="{14815FA1-3073-4C24-A73F-DE314A29E68C}"/>
                  </a:ext>
                </a:extLst>
              </p:cNvPr>
              <p:cNvSpPr>
                <a:spLocks noChangeArrowheads="1"/>
              </p:cNvSpPr>
              <p:nvPr/>
            </p:nvSpPr>
            <p:spPr bwMode="auto">
              <a:xfrm>
                <a:off x="-2540" y="980728"/>
                <a:ext cx="9039036" cy="54666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tabLst>
                    <a:tab pos="457200" algn="l"/>
                    <a:tab pos="571500" algn="l"/>
                  </a:tabLst>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tabLst>
                    <a:tab pos="457200" algn="l"/>
                    <a:tab pos="571500" algn="l"/>
                  </a:tabLst>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tabLst>
                    <a:tab pos="457200" algn="l"/>
                    <a:tab pos="571500" algn="l"/>
                  </a:tabLst>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tabLst>
                    <a:tab pos="457200" algn="l"/>
                    <a:tab pos="571500" algn="l"/>
                  </a:tabLst>
                  <a:defRPr sz="2000">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ct val="125000"/>
                  </a:lnSpc>
                  <a:spcBef>
                    <a:spcPct val="0"/>
                  </a:spcBef>
                  <a:buClr>
                    <a:srgbClr val="C00000"/>
                  </a:buClr>
                  <a:buSzTx/>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能量衡算中使用的基本数据</a:t>
                </a:r>
                <a:endParaRPr lang="en-US" altLang="zh-CN" sz="32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ct val="0"/>
                  </a:spcBef>
                  <a:buClr>
                    <a:schemeClr val="tx1"/>
                  </a:buClr>
                  <a:buSzTx/>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热容估算：化合物的总摩尔热容近似地等于化合物以原子形式存在的元素热容的总和。</a:t>
                </a:r>
              </a:p>
              <a:p>
                <a:pPr algn="ctr">
                  <a:lnSpc>
                    <a:spcPct val="125000"/>
                  </a:lnSpc>
                  <a:spcBef>
                    <a:spcPct val="0"/>
                  </a:spcBef>
                  <a:buClrTx/>
                  <a:buSzTx/>
                  <a:buFontTx/>
                  <a:buNone/>
                </a:pP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Koop</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规则：</a:t>
                </a:r>
                <a14:m>
                  <m:oMath xmlns:m="http://schemas.openxmlformats.org/officeDocument/2006/math">
                    <m:sSub>
                      <m:sSubPr>
                        <m:ctrlP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ctrlPr>
                      </m:sSubPr>
                      <m:e>
                        <m:d>
                          <m:dPr>
                            <m:ctrlP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ctrlPr>
                          </m:dPr>
                          <m:e>
                            <m:sSub>
                              <m:sSubPr>
                                <m:ctrlP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800" b="1" i="0" smtClean="0">
                                    <a:latin typeface="Cambria Math" panose="02040503050406030204" pitchFamily="18" charset="0"/>
                                    <a:ea typeface="微软雅黑" panose="020B0503020204020204" pitchFamily="34" charset="-122"/>
                                    <a:sym typeface="微软雅黑" panose="020B0503020204020204" pitchFamily="34" charset="-122"/>
                                  </a:rPr>
                                  <m:t>𝐂</m:t>
                                </m:r>
                              </m:e>
                              <m:sub>
                                <m:r>
                                  <a:rPr kumimoji="1" lang="en-US" altLang="zh-CN" sz="2800" b="1" i="0" smtClean="0">
                                    <a:latin typeface="Cambria Math" panose="02040503050406030204" pitchFamily="18" charset="0"/>
                                    <a:ea typeface="微软雅黑" panose="020B0503020204020204" pitchFamily="34" charset="-122"/>
                                    <a:sym typeface="微软雅黑" panose="020B0503020204020204" pitchFamily="34" charset="-122"/>
                                  </a:rPr>
                                  <m:t>𝐩</m:t>
                                </m:r>
                              </m:sub>
                            </m:sSub>
                          </m:e>
                        </m:d>
                      </m:e>
                      <m:sub>
                        <m:r>
                          <a:rPr kumimoji="1" lang="en-US" altLang="zh-CN" sz="2800" b="1" i="0" smtClean="0">
                            <a:latin typeface="Cambria Math" panose="02040503050406030204" pitchFamily="18" charset="0"/>
                            <a:ea typeface="微软雅黑" panose="020B0503020204020204" pitchFamily="34" charset="-122"/>
                            <a:sym typeface="微软雅黑" panose="020B0503020204020204" pitchFamily="34" charset="-122"/>
                          </a:rPr>
                          <m:t>𝐂𝐚</m:t>
                        </m:r>
                        <m:sSub>
                          <m:sSubPr>
                            <m:ctrlP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ctrlPr>
                          </m:sSubPr>
                          <m:e>
                            <m:d>
                              <m:dPr>
                                <m:ctrlP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ctrlPr>
                              </m:dPr>
                              <m:e>
                                <m:r>
                                  <a:rPr kumimoji="1" lang="en-US" altLang="zh-CN" sz="2800" b="1" i="0" smtClean="0">
                                    <a:latin typeface="Cambria Math" panose="02040503050406030204" pitchFamily="18" charset="0"/>
                                    <a:ea typeface="微软雅黑" panose="020B0503020204020204" pitchFamily="34" charset="-122"/>
                                    <a:sym typeface="微软雅黑" panose="020B0503020204020204" pitchFamily="34" charset="-122"/>
                                  </a:rPr>
                                  <m:t>𝐎𝐇</m:t>
                                </m:r>
                              </m:e>
                            </m:d>
                          </m:e>
                          <m:sub>
                            <m:r>
                              <a:rPr kumimoji="1" lang="en-US" altLang="zh-CN" sz="2800" b="1" i="0" smtClean="0">
                                <a:latin typeface="Cambria Math" panose="02040503050406030204" pitchFamily="18" charset="0"/>
                                <a:ea typeface="微软雅黑" panose="020B0503020204020204" pitchFamily="34" charset="-122"/>
                                <a:sym typeface="微软雅黑" panose="020B0503020204020204" pitchFamily="34" charset="-122"/>
                              </a:rPr>
                              <m:t>𝟐</m:t>
                            </m:r>
                          </m:sub>
                        </m:sSub>
                      </m:sub>
                    </m:sSub>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d>
                          <m:d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dPr>
                          <m:e>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𝐂</m:t>
                                </m:r>
                              </m:e>
                              <m:sub>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𝐩</m:t>
                                </m:r>
                              </m:sub>
                            </m:sSub>
                          </m:e>
                        </m:d>
                      </m:e>
                      <m:sub>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𝐂𝐚</m:t>
                        </m:r>
                      </m:sub>
                    </m:sSub>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𝟐</m:t>
                    </m:r>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d>
                          <m:d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dPr>
                          <m:e>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𝐂</m:t>
                                </m:r>
                              </m:e>
                              <m:sub>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𝐩</m:t>
                                </m:r>
                              </m:sub>
                            </m:sSub>
                          </m:e>
                        </m:d>
                      </m:e>
                      <m:sub>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𝐎</m:t>
                        </m:r>
                      </m:sub>
                    </m:sSub>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𝟐</m:t>
                    </m:r>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d>
                          <m:d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dPr>
                          <m:e>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𝐂</m:t>
                                </m:r>
                              </m:e>
                              <m:sub>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𝐩</m:t>
                                </m:r>
                              </m:sub>
                            </m:sSub>
                          </m:e>
                        </m:d>
                      </m:e>
                      <m:sub>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𝐇</m:t>
                        </m:r>
                      </m:sub>
                    </m:sSub>
                  </m:oMath>
                </a14:m>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ct val="0"/>
                  </a:spcBef>
                  <a:buClrTx/>
                  <a:buSzTx/>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已知组成混合物热容的估算</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a:t>
                </a:r>
                <a:endPar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spcBef>
                    <a:spcPct val="0"/>
                  </a:spcBef>
                  <a:buClrTx/>
                  <a:buSzTx/>
                  <a:buFontTx/>
                  <a:buNone/>
                </a:pPr>
                <a14:m>
                  <m:oMathPara xmlns:m="http://schemas.openxmlformats.org/officeDocument/2006/math">
                    <m:oMathParaPr>
                      <m:jc m:val="center"/>
                    </m:oMathParaPr>
                    <m:oMath xmlns:m="http://schemas.openxmlformats.org/officeDocument/2006/math">
                      <m:sSub>
                        <m:sSubPr>
                          <m:ctrlP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800" b="1" i="0" smtClean="0">
                              <a:latin typeface="Cambria Math" panose="02040503050406030204" pitchFamily="18" charset="0"/>
                              <a:ea typeface="微软雅黑" panose="020B0503020204020204" pitchFamily="34" charset="-122"/>
                              <a:sym typeface="微软雅黑" panose="020B0503020204020204" pitchFamily="34" charset="-122"/>
                            </a:rPr>
                            <m:t>𝐂</m:t>
                          </m:r>
                        </m:e>
                        <m:sub>
                          <m:sSub>
                            <m:sSubPr>
                              <m:ctrlP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800" b="1" i="0" smtClean="0">
                                  <a:latin typeface="Cambria Math" panose="02040503050406030204" pitchFamily="18" charset="0"/>
                                  <a:ea typeface="微软雅黑" panose="020B0503020204020204" pitchFamily="34" charset="-122"/>
                                  <a:sym typeface="微软雅黑" panose="020B0503020204020204" pitchFamily="34" charset="-122"/>
                                </a:rPr>
                                <m:t>𝐩</m:t>
                              </m:r>
                            </m:e>
                            <m:sub>
                              <m:r>
                                <a:rPr kumimoji="1" lang="en-US" altLang="zh-CN" sz="2800" b="1" i="0" smtClean="0">
                                  <a:latin typeface="Cambria Math" panose="02040503050406030204" pitchFamily="18" charset="0"/>
                                  <a:ea typeface="微软雅黑" panose="020B0503020204020204" pitchFamily="34" charset="-122"/>
                                  <a:sym typeface="微软雅黑" panose="020B0503020204020204" pitchFamily="34" charset="-122"/>
                                </a:rPr>
                                <m:t>𝐦</m:t>
                              </m:r>
                            </m:sub>
                          </m:sSub>
                        </m:sub>
                      </m:sSub>
                      <m:d>
                        <m:dPr>
                          <m:ctrlP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ctrlPr>
                        </m:dPr>
                        <m:e>
                          <m:r>
                            <a:rPr kumimoji="1" lang="en-US" altLang="zh-CN" sz="2800" b="1" i="0" smtClean="0">
                              <a:latin typeface="Cambria Math" panose="02040503050406030204" pitchFamily="18" charset="0"/>
                              <a:ea typeface="微软雅黑" panose="020B0503020204020204" pitchFamily="34" charset="-122"/>
                              <a:sym typeface="微软雅黑" panose="020B0503020204020204" pitchFamily="34" charset="-122"/>
                            </a:rPr>
                            <m:t>𝐓</m:t>
                          </m:r>
                        </m:e>
                      </m:d>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m:t>
                      </m:r>
                      <m:nary>
                        <m:naryPr>
                          <m:chr m:val="∑"/>
                          <m:subHide m:val="on"/>
                          <m:supHide m:val="on"/>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naryPr>
                        <m:sub/>
                        <m:sup/>
                        <m:e>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𝐘</m:t>
                              </m:r>
                            </m:e>
                            <m:sub>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𝐢</m:t>
                              </m:r>
                            </m:sub>
                          </m:sSub>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𝐂</m:t>
                              </m:r>
                            </m:e>
                            <m:sub>
                              <m:sSub>
                                <m:sSub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𝐩</m:t>
                                  </m:r>
                                </m:e>
                                <m:sub>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𝐢</m:t>
                                  </m:r>
                                </m:sub>
                              </m:sSub>
                            </m:sub>
                          </m:sSub>
                          <m:d>
                            <m:dPr>
                              <m:ctrlPr>
                                <a:rPr kumimoji="1" lang="en-US" altLang="zh-CN" sz="2800" b="1" i="1" smtClean="0">
                                  <a:latin typeface="Cambria Math" panose="02040503050406030204" pitchFamily="18" charset="0"/>
                                  <a:ea typeface="Cambria Math" panose="02040503050406030204" pitchFamily="18" charset="0"/>
                                  <a:sym typeface="微软雅黑" panose="020B0503020204020204" pitchFamily="34" charset="-122"/>
                                </a:rPr>
                              </m:ctrlPr>
                            </m:dPr>
                            <m:e>
                              <m:r>
                                <a:rPr kumimoji="1" lang="en-US" altLang="zh-CN" sz="2800" b="1" i="0" smtClean="0">
                                  <a:latin typeface="Cambria Math" panose="02040503050406030204" pitchFamily="18" charset="0"/>
                                  <a:ea typeface="Cambria Math" panose="02040503050406030204" pitchFamily="18" charset="0"/>
                                  <a:sym typeface="微软雅黑" panose="020B0503020204020204" pitchFamily="34" charset="-122"/>
                                </a:rPr>
                                <m:t>𝐓</m:t>
                              </m:r>
                            </m:e>
                          </m:d>
                        </m:e>
                      </m:nary>
                    </m:oMath>
                  </m:oMathPara>
                </a14:m>
                <a:endPar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spcBef>
                    <a:spcPct val="0"/>
                  </a:spcBef>
                  <a:buClrTx/>
                  <a:buSzTx/>
                  <a:buFontTx/>
                  <a:buNone/>
                </a:pPr>
                <a14:m>
                  <m:oMath xmlns:m="http://schemas.openxmlformats.org/officeDocument/2006/math">
                    <m:sSub>
                      <m:sSubPr>
                        <m:ctrlP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t>𝑪</m:t>
                        </m:r>
                      </m:e>
                      <m:sub>
                        <m:sSub>
                          <m:sSubPr>
                            <m:ctrlP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800" b="1" i="0" smtClean="0">
                                <a:latin typeface="Cambria Math" panose="02040503050406030204" pitchFamily="18" charset="0"/>
                                <a:ea typeface="微软雅黑" panose="020B0503020204020204" pitchFamily="34" charset="-122"/>
                                <a:sym typeface="微软雅黑" panose="020B0503020204020204" pitchFamily="34" charset="-122"/>
                              </a:rPr>
                              <m:t>𝐩</m:t>
                            </m:r>
                          </m:e>
                          <m:sub>
                            <m:r>
                              <a:rPr kumimoji="1" lang="en-US" altLang="zh-CN" sz="2800" b="1" i="0" smtClean="0">
                                <a:latin typeface="Cambria Math" panose="02040503050406030204" pitchFamily="18" charset="0"/>
                                <a:ea typeface="微软雅黑" panose="020B0503020204020204" pitchFamily="34" charset="-122"/>
                                <a:sym typeface="微软雅黑" panose="020B0503020204020204" pitchFamily="34" charset="-122"/>
                              </a:rPr>
                              <m:t>𝐦</m:t>
                            </m:r>
                          </m:sub>
                        </m:sSub>
                      </m:sub>
                    </m:sSub>
                  </m:oMath>
                </a14:m>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混合物的热容；</a:t>
                </a:r>
                <a14:m>
                  <m:oMath xmlns:m="http://schemas.openxmlformats.org/officeDocument/2006/math">
                    <m:sSub>
                      <m:sSubPr>
                        <m:ctrlP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t>𝑪</m:t>
                        </m:r>
                      </m:e>
                      <m:sub>
                        <m:sSub>
                          <m:sSubPr>
                            <m:ctrlP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t>𝒑</m:t>
                            </m:r>
                          </m:e>
                          <m:sub>
                            <m: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t>𝒊</m:t>
                            </m:r>
                          </m:sub>
                        </m:sSub>
                      </m:sub>
                    </m:sSub>
                  </m:oMath>
                </a14:m>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纯组分</a:t>
                </a:r>
                <a:r>
                  <a:rPr kumimoji="1" lang="en-US" altLang="zh-CN" sz="2800" b="1" dirty="0" err="1">
                    <a:latin typeface="微软雅黑" panose="020B0503020204020204" pitchFamily="34" charset="-122"/>
                    <a:ea typeface="微软雅黑" panose="020B0503020204020204" pitchFamily="34" charset="-122"/>
                    <a:sym typeface="微软雅黑" panose="020B0503020204020204" pitchFamily="34" charset="-122"/>
                  </a:rPr>
                  <a:t>i</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的热容；</a:t>
                </a:r>
                <a14:m>
                  <m:oMath xmlns:m="http://schemas.openxmlformats.org/officeDocument/2006/math">
                    <m:sSub>
                      <m:sSubPr>
                        <m:ctrlP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ctrlPr>
                      </m:sSubPr>
                      <m:e>
                        <m: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t>𝒀</m:t>
                        </m:r>
                      </m:e>
                      <m:sub>
                        <m:r>
                          <a:rPr kumimoji="1" lang="en-US" altLang="zh-CN" sz="2800" b="1" i="1" smtClean="0">
                            <a:latin typeface="Cambria Math" panose="02040503050406030204" pitchFamily="18" charset="0"/>
                            <a:ea typeface="微软雅黑" panose="020B0503020204020204" pitchFamily="34" charset="-122"/>
                            <a:sym typeface="微软雅黑" panose="020B0503020204020204" pitchFamily="34" charset="-122"/>
                          </a:rPr>
                          <m:t>𝒊</m:t>
                        </m:r>
                      </m:sub>
                    </m:sSub>
                  </m:oMath>
                </a14:m>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组分</a:t>
                </a:r>
                <a:r>
                  <a:rPr kumimoji="1" lang="en-US" altLang="zh-CN" sz="2800" b="1" dirty="0" err="1">
                    <a:latin typeface="微软雅黑" panose="020B0503020204020204" pitchFamily="34" charset="-122"/>
                    <a:ea typeface="微软雅黑" panose="020B0503020204020204" pitchFamily="34" charset="-122"/>
                    <a:sym typeface="微软雅黑" panose="020B0503020204020204" pitchFamily="34" charset="-122"/>
                  </a:rPr>
                  <a:t>i</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的质量分数或物质的百分数量。</a:t>
                </a:r>
              </a:p>
            </p:txBody>
          </p:sp>
        </mc:Choice>
        <mc:Fallback>
          <p:sp>
            <p:nvSpPr>
              <p:cNvPr id="2" name="Rectangle 7">
                <a:extLst>
                  <a:ext uri="{FF2B5EF4-FFF2-40B4-BE49-F238E27FC236}">
                    <a16:creationId xmlns:a16="http://schemas.microsoft.com/office/drawing/2014/main" id="{14815FA1-3073-4C24-A73F-DE314A29E68C}"/>
                  </a:ext>
                </a:extLst>
              </p:cNvPr>
              <p:cNvSpPr>
                <a:spLocks noRot="1" noChangeAspect="1" noMove="1" noResize="1" noEditPoints="1" noAdjustHandles="1" noChangeArrowheads="1" noChangeShapeType="1" noTextEdit="1"/>
              </p:cNvSpPr>
              <p:nvPr/>
            </p:nvSpPr>
            <p:spPr bwMode="auto">
              <a:xfrm>
                <a:off x="-2540" y="980728"/>
                <a:ext cx="9039036" cy="5466625"/>
              </a:xfrm>
              <a:prstGeom prst="rect">
                <a:avLst/>
              </a:prstGeom>
              <a:blipFill>
                <a:blip r:embed="rId2"/>
                <a:stretch>
                  <a:fillRect l="-1552" t="-223" r="-1417" b="-21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DEC585E9-7532-425A-AFAA-BCD1F2DA5998}"/>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spTree>
    <p:extLst>
      <p:ext uri="{BB962C8B-B14F-4D97-AF65-F5344CB8AC3E}">
        <p14:creationId xmlns:p14="http://schemas.microsoft.com/office/powerpoint/2010/main" val="453321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A866FC3-A338-410B-BE7C-84AA6BC5CE51}"/>
              </a:ext>
            </a:extLst>
          </p:cNvPr>
          <p:cNvSpPr txBox="1">
            <a:spLocks noChangeArrowheads="1"/>
          </p:cNvSpPr>
          <p:nvPr/>
        </p:nvSpPr>
        <p:spPr bwMode="auto">
          <a:xfrm>
            <a:off x="609600" y="0"/>
            <a:ext cx="853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just" eaLnBrk="1" hangingPunct="1"/>
            <a:br>
              <a:rPr lang="en-US" altLang="zh-CN" kern="0">
                <a:solidFill>
                  <a:srgbClr val="0000FF"/>
                </a:solidFill>
                <a:sym typeface="微软雅黑" panose="020B0503020204020204" pitchFamily="34" charset="-122"/>
              </a:rPr>
            </a:br>
            <a:endParaRPr lang="en-US" altLang="zh-CN" kern="0" dirty="0">
              <a:solidFill>
                <a:srgbClr val="0000FF"/>
              </a:solidFill>
              <a:sym typeface="微软雅黑" panose="020B0503020204020204" pitchFamily="34" charset="-122"/>
            </a:endParaRPr>
          </a:p>
        </p:txBody>
      </p:sp>
      <p:sp>
        <p:nvSpPr>
          <p:cNvPr id="3" name="Rectangle 3">
            <a:extLst>
              <a:ext uri="{FF2B5EF4-FFF2-40B4-BE49-F238E27FC236}">
                <a16:creationId xmlns:a16="http://schemas.microsoft.com/office/drawing/2014/main" id="{492AB8BE-9621-496C-94D5-6CB3E7BA0870}"/>
              </a:ext>
            </a:extLst>
          </p:cNvPr>
          <p:cNvSpPr txBox="1">
            <a:spLocks noChangeArrowheads="1"/>
          </p:cNvSpPr>
          <p:nvPr/>
        </p:nvSpPr>
        <p:spPr bwMode="auto">
          <a:xfrm>
            <a:off x="0" y="980728"/>
            <a:ext cx="9036496" cy="551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gn="just" eaLnBrk="1" hangingPunct="1">
              <a:lnSpc>
                <a:spcPct val="125000"/>
              </a:lnSpc>
              <a:spcBef>
                <a:spcPts val="0"/>
              </a:spcBef>
              <a:buFont typeface="Wingdings" panose="05000000000000000000" pitchFamily="2" charset="2"/>
              <a:buChar char="p"/>
            </a:pPr>
            <a:r>
              <a:rPr lang="zh-CN" altLang="en-US" kern="0" dirty="0">
                <a:solidFill>
                  <a:srgbClr val="C00000"/>
                </a:solidFill>
                <a:sym typeface="微软雅黑" panose="020B0503020204020204" pitchFamily="34" charset="-122"/>
              </a:rPr>
              <a:t>能量衡算中使用的基本数据</a:t>
            </a:r>
            <a:endParaRPr lang="en-US" altLang="zh-CN" kern="0" dirty="0">
              <a:solidFill>
                <a:srgbClr val="0000FF"/>
              </a:solidFill>
              <a:sym typeface="微软雅黑" panose="020B0503020204020204" pitchFamily="34" charset="-122"/>
            </a:endParaRPr>
          </a:p>
          <a:p>
            <a:pPr algn="just" eaLnBrk="1" hangingPunct="1">
              <a:lnSpc>
                <a:spcPct val="125000"/>
              </a:lnSpc>
              <a:spcBef>
                <a:spcPts val="0"/>
              </a:spcBef>
              <a:buFont typeface="Wingdings" panose="05000000000000000000" pitchFamily="2" charset="2"/>
              <a:buNone/>
            </a:pPr>
            <a:r>
              <a:rPr lang="en-US" altLang="zh-CN" sz="2800" kern="0" dirty="0">
                <a:solidFill>
                  <a:srgbClr val="0000FF"/>
                </a:solidFill>
                <a:sym typeface="微软雅黑" panose="020B0503020204020204" pitchFamily="34" charset="-122"/>
              </a:rPr>
              <a:t>2. </a:t>
            </a:r>
            <a:r>
              <a:rPr lang="zh-CN" altLang="en-US" sz="2800" kern="0" dirty="0">
                <a:solidFill>
                  <a:srgbClr val="0000FF"/>
                </a:solidFill>
                <a:sym typeface="微软雅黑" panose="020B0503020204020204" pitchFamily="34" charset="-122"/>
              </a:rPr>
              <a:t>焓</a:t>
            </a:r>
          </a:p>
          <a:p>
            <a:pPr marL="571500" indent="-571500" eaLnBrk="1" hangingPunct="1">
              <a:lnSpc>
                <a:spcPct val="125000"/>
              </a:lnSpc>
              <a:spcBef>
                <a:spcPts val="0"/>
              </a:spcBef>
              <a:buFont typeface="Wingdings" panose="05000000000000000000" pitchFamily="2" charset="2"/>
              <a:buNone/>
            </a:pPr>
            <a:r>
              <a:rPr lang="zh-CN" altLang="en-US" sz="2800" b="1" dirty="0">
                <a:solidFill>
                  <a:schemeClr val="tx1"/>
                </a:solidFill>
                <a:sym typeface="微软雅黑" panose="020B0503020204020204" pitchFamily="34" charset="-122"/>
              </a:rPr>
              <a:t>焓的数据获取</a:t>
            </a:r>
          </a:p>
          <a:p>
            <a:pPr eaLnBrk="1" hangingPunct="1">
              <a:lnSpc>
                <a:spcPct val="125000"/>
              </a:lnSpc>
              <a:spcBef>
                <a:spcPts val="0"/>
              </a:spcBef>
              <a:buClr>
                <a:schemeClr val="tx1"/>
              </a:buClr>
            </a:pPr>
            <a:r>
              <a:rPr lang="zh-CN" altLang="en-US" sz="2800" b="1" dirty="0">
                <a:solidFill>
                  <a:schemeClr val="tx1"/>
                </a:solidFill>
                <a:sym typeface="微软雅黑" panose="020B0503020204020204" pitchFamily="34" charset="-122"/>
              </a:rPr>
              <a:t>理想气体焓表</a:t>
            </a:r>
          </a:p>
          <a:p>
            <a:pPr eaLnBrk="1" hangingPunct="1">
              <a:lnSpc>
                <a:spcPct val="125000"/>
              </a:lnSpc>
              <a:spcBef>
                <a:spcPts val="0"/>
              </a:spcBef>
              <a:buClr>
                <a:schemeClr val="tx1"/>
              </a:buClr>
            </a:pPr>
            <a:r>
              <a:rPr lang="zh-CN" altLang="en-US" sz="2800" b="1" dirty="0">
                <a:solidFill>
                  <a:schemeClr val="tx1"/>
                </a:solidFill>
                <a:sym typeface="微软雅黑" panose="020B0503020204020204" pitchFamily="34" charset="-122"/>
              </a:rPr>
              <a:t>某些理想气体焓的多项式</a:t>
            </a:r>
          </a:p>
          <a:p>
            <a:pPr eaLnBrk="1" hangingPunct="1">
              <a:lnSpc>
                <a:spcPct val="125000"/>
              </a:lnSpc>
              <a:spcBef>
                <a:spcPts val="0"/>
              </a:spcBef>
              <a:buClr>
                <a:schemeClr val="tx1"/>
              </a:buClr>
            </a:pPr>
            <a:r>
              <a:rPr lang="zh-CN" altLang="en-US" sz="2800" b="1" dirty="0">
                <a:solidFill>
                  <a:schemeClr val="tx1"/>
                </a:solidFill>
                <a:sym typeface="微软雅黑" panose="020B0503020204020204" pitchFamily="34" charset="-122"/>
              </a:rPr>
              <a:t>热力学图表</a:t>
            </a:r>
          </a:p>
          <a:p>
            <a:pPr eaLnBrk="1" hangingPunct="1">
              <a:lnSpc>
                <a:spcPct val="125000"/>
              </a:lnSpc>
              <a:spcBef>
                <a:spcPts val="0"/>
              </a:spcBef>
              <a:buClr>
                <a:schemeClr val="tx1"/>
              </a:buClr>
            </a:pPr>
            <a:r>
              <a:rPr lang="zh-CN" altLang="en-US" sz="2800" b="1" dirty="0">
                <a:solidFill>
                  <a:schemeClr val="tx1"/>
                </a:solidFill>
                <a:sym typeface="微软雅黑" panose="020B0503020204020204" pitchFamily="34" charset="-122"/>
              </a:rPr>
              <a:t>饱和蒸汽物性参数表</a:t>
            </a:r>
          </a:p>
        </p:txBody>
      </p:sp>
      <p:sp>
        <p:nvSpPr>
          <p:cNvPr id="4" name="Rectangle 2">
            <a:extLst>
              <a:ext uri="{FF2B5EF4-FFF2-40B4-BE49-F238E27FC236}">
                <a16:creationId xmlns:a16="http://schemas.microsoft.com/office/drawing/2014/main" id="{CE0AF5EB-77DD-44AA-80A1-9DA86C5FE512}"/>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spTree>
    <p:extLst>
      <p:ext uri="{BB962C8B-B14F-4D97-AF65-F5344CB8AC3E}">
        <p14:creationId xmlns:p14="http://schemas.microsoft.com/office/powerpoint/2010/main" val="2233896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F99E38A-9DD9-479F-95F4-5A6DA460FA09}"/>
              </a:ext>
            </a:extLst>
          </p:cNvPr>
          <p:cNvSpPr txBox="1">
            <a:spLocks noChangeArrowheads="1"/>
          </p:cNvSpPr>
          <p:nvPr/>
        </p:nvSpPr>
        <p:spPr bwMode="auto">
          <a:xfrm>
            <a:off x="609600" y="0"/>
            <a:ext cx="853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just" eaLnBrk="1" hangingPunct="1"/>
            <a:br>
              <a:rPr lang="en-US" altLang="zh-CN" kern="0">
                <a:solidFill>
                  <a:srgbClr val="0000FF"/>
                </a:solidFill>
                <a:sym typeface="微软雅黑" panose="020B0503020204020204" pitchFamily="34" charset="-122"/>
              </a:rPr>
            </a:br>
            <a:endParaRPr lang="en-US" altLang="zh-CN" kern="0" dirty="0">
              <a:solidFill>
                <a:srgbClr val="0000FF"/>
              </a:solidFill>
              <a:sym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72EF0C7B-49C3-49B5-A5C3-F81F3B5CFB00}"/>
                  </a:ext>
                </a:extLst>
              </p:cNvPr>
              <p:cNvSpPr txBox="1">
                <a:spLocks noChangeArrowheads="1"/>
              </p:cNvSpPr>
              <p:nvPr/>
            </p:nvSpPr>
            <p:spPr bwMode="auto">
              <a:xfrm>
                <a:off x="0" y="980729"/>
                <a:ext cx="9036496" cy="54006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gn="just" eaLnBrk="1" hangingPunct="1">
                  <a:lnSpc>
                    <a:spcPct val="125000"/>
                  </a:lnSpc>
                  <a:spcBef>
                    <a:spcPts val="0"/>
                  </a:spcBef>
                  <a:buFont typeface="Wingdings" panose="05000000000000000000" pitchFamily="2" charset="2"/>
                  <a:buChar char="p"/>
                </a:pPr>
                <a:r>
                  <a:rPr lang="zh-CN" altLang="en-US" kern="0" dirty="0">
                    <a:solidFill>
                      <a:srgbClr val="C00000"/>
                    </a:solidFill>
                    <a:sym typeface="微软雅黑" panose="020B0503020204020204" pitchFamily="34" charset="-122"/>
                  </a:rPr>
                  <a:t>能量衡算中使用的基本数据</a:t>
                </a:r>
                <a:endParaRPr lang="en-US" altLang="zh-CN" kern="0" dirty="0">
                  <a:solidFill>
                    <a:srgbClr val="0000FF"/>
                  </a:solidFill>
                  <a:sym typeface="微软雅黑" panose="020B0503020204020204" pitchFamily="34" charset="-122"/>
                </a:endParaRPr>
              </a:p>
              <a:p>
                <a:pPr algn="just" eaLnBrk="1" hangingPunct="1">
                  <a:lnSpc>
                    <a:spcPct val="125000"/>
                  </a:lnSpc>
                  <a:spcBef>
                    <a:spcPts val="0"/>
                  </a:spcBef>
                  <a:buClrTx/>
                  <a:buSzTx/>
                  <a:buFontTx/>
                  <a:buNone/>
                </a:pPr>
                <a:r>
                  <a:rPr kumimoji="1" lang="en-US" altLang="zh-CN" sz="2800" b="1" dirty="0">
                    <a:solidFill>
                      <a:srgbClr val="0000FF"/>
                    </a:solidFill>
                    <a:sym typeface="微软雅黑" panose="020B0503020204020204" pitchFamily="34" charset="-122"/>
                  </a:rPr>
                  <a:t>3.</a:t>
                </a:r>
                <a:r>
                  <a:rPr kumimoji="1" lang="zh-CN" altLang="en-US" sz="2800" b="1" dirty="0">
                    <a:solidFill>
                      <a:srgbClr val="0000FF"/>
                    </a:solidFill>
                    <a:sym typeface="微软雅黑" panose="020B0503020204020204" pitchFamily="34" charset="-122"/>
                  </a:rPr>
                  <a:t> 相变热</a:t>
                </a:r>
              </a:p>
              <a:p>
                <a:pPr algn="ctr">
                  <a:lnSpc>
                    <a:spcPct val="125000"/>
                  </a:lnSpc>
                  <a:spcBef>
                    <a:spcPts val="0"/>
                  </a:spcBef>
                  <a:buClrTx/>
                  <a:buSzTx/>
                  <a:buFontTx/>
                  <a:buNone/>
                </a:pPr>
                <a:r>
                  <a:rPr kumimoji="1" lang="zh-CN" altLang="en-US" sz="2800" b="1" dirty="0">
                    <a:solidFill>
                      <a:schemeClr val="tx1"/>
                    </a:solidFill>
                    <a:sym typeface="微软雅黑" panose="020B0503020204020204" pitchFamily="34" charset="-122"/>
                  </a:rPr>
                  <a:t>汽化潜热</a:t>
                </a:r>
                <a14:m>
                  <m:oMath xmlns:m="http://schemas.openxmlformats.org/officeDocument/2006/math">
                    <m:d>
                      <m:dPr>
                        <m:ctrlPr>
                          <a:rPr kumimoji="1" lang="en-US" altLang="zh-CN" sz="2800" b="1" i="1"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dPr>
                      <m:e>
                        <m: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𝑯</m:t>
                            </m:r>
                          </m:e>
                          <m:sub>
                            <m: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𝒗</m:t>
                            </m:r>
                          </m:sub>
                        </m:sSub>
                      </m:e>
                    </m:d>
                  </m:oMath>
                </a14:m>
                <a:r>
                  <a:rPr kumimoji="1" lang="zh-CN" altLang="en-US" sz="2800" b="1" dirty="0">
                    <a:solidFill>
                      <a:schemeClr val="tx1"/>
                    </a:solidFill>
                    <a:sym typeface="微软雅黑" panose="020B0503020204020204" pitchFamily="34" charset="-122"/>
                  </a:rPr>
                  <a:t> </a:t>
                </a:r>
                <a:r>
                  <a:rPr kumimoji="1" lang="zh-CN" altLang="en-US" sz="2800" dirty="0">
                    <a:solidFill>
                      <a:schemeClr val="tx1"/>
                    </a:solidFill>
                    <a:sym typeface="微软雅黑" panose="020B0503020204020204" pitchFamily="34" charset="-122"/>
                  </a:rPr>
                  <a:t>、融化潜热</a:t>
                </a:r>
                <a14:m>
                  <m:oMath xmlns:m="http://schemas.openxmlformats.org/officeDocument/2006/math">
                    <m:d>
                      <m:dPr>
                        <m:ctrlPr>
                          <a:rPr kumimoji="1" lang="en-US" altLang="zh-CN" sz="2800" i="1">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dPr>
                      <m:e>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𝑯</m:t>
                            </m:r>
                          </m:e>
                          <m:sub>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𝒎</m:t>
                            </m:r>
                          </m:sub>
                        </m:sSub>
                      </m:e>
                    </m:d>
                  </m:oMath>
                </a14:m>
                <a:r>
                  <a:rPr kumimoji="1" lang="zh-CN" altLang="en-US" sz="2800" dirty="0">
                    <a:solidFill>
                      <a:schemeClr val="tx1"/>
                    </a:solidFill>
                    <a:sym typeface="微软雅黑" panose="020B0503020204020204" pitchFamily="34" charset="-122"/>
                  </a:rPr>
                  <a:t>、升华潜热</a:t>
                </a:r>
                <a14:m>
                  <m:oMath xmlns:m="http://schemas.openxmlformats.org/officeDocument/2006/math">
                    <m:d>
                      <m:dPr>
                        <m:ctrlPr>
                          <a:rPr kumimoji="1" lang="en-US" altLang="zh-CN" sz="2800" i="1">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dPr>
                      <m:e>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𝑯</m:t>
                            </m:r>
                          </m:e>
                          <m:sub>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𝒔</m:t>
                            </m:r>
                          </m:sub>
                        </m:sSub>
                      </m:e>
                    </m:d>
                  </m:oMath>
                </a14:m>
                <a:r>
                  <a:rPr kumimoji="1" lang="zh-CN" altLang="en-US" sz="2800" b="1" dirty="0">
                    <a:solidFill>
                      <a:schemeClr val="tx1"/>
                    </a:solidFill>
                    <a:sym typeface="微软雅黑" panose="020B0503020204020204" pitchFamily="34" charset="-122"/>
                  </a:rPr>
                  <a:t> </a:t>
                </a:r>
                <a:endParaRPr kumimoji="1" lang="en-US" altLang="zh-CN" sz="2800" b="1" dirty="0">
                  <a:solidFill>
                    <a:schemeClr val="tx1"/>
                  </a:solidFill>
                  <a:sym typeface="微软雅黑" panose="020B0503020204020204" pitchFamily="34" charset="-122"/>
                </a:endParaRPr>
              </a:p>
              <a:p>
                <a:pPr algn="just">
                  <a:lnSpc>
                    <a:spcPct val="125000"/>
                  </a:lnSpc>
                  <a:spcBef>
                    <a:spcPts val="0"/>
                  </a:spcBef>
                  <a:buClrTx/>
                  <a:buSzTx/>
                </a:pPr>
                <a14:m>
                  <m:oMath xmlns:m="http://schemas.openxmlformats.org/officeDocument/2006/math">
                    <m:r>
                      <a:rPr kumimoji="1" lang="en-US" altLang="zh-CN" sz="2800" smtClean="0">
                        <a:solidFill>
                          <a:srgbClr val="0000FF"/>
                        </a:solidFill>
                        <a:latin typeface="Cambria Math" panose="02040503050406030204" pitchFamily="18" charset="0"/>
                        <a:sym typeface="微软雅黑" panose="020B0503020204020204" pitchFamily="34" charset="-122"/>
                      </a:rPr>
                      <m:t>∆</m:t>
                    </m:r>
                    <m:sSub>
                      <m:sSubPr>
                        <m:ctrlPr>
                          <a:rPr kumimoji="1" lang="en-US" altLang="zh-CN" sz="2800" i="1">
                            <a:solidFill>
                              <a:srgbClr val="0000FF"/>
                            </a:solidFill>
                            <a:latin typeface="Cambria Math" panose="02040503050406030204" pitchFamily="18" charset="0"/>
                            <a:sym typeface="微软雅黑" panose="020B0503020204020204" pitchFamily="34" charset="-122"/>
                          </a:rPr>
                        </m:ctrlPr>
                      </m:sSubPr>
                      <m:e>
                        <m:r>
                          <a:rPr kumimoji="1" lang="en-US" altLang="zh-CN" sz="2800">
                            <a:solidFill>
                              <a:srgbClr val="0000FF"/>
                            </a:solidFill>
                            <a:latin typeface="Cambria Math" panose="02040503050406030204" pitchFamily="18" charset="0"/>
                            <a:sym typeface="微软雅黑" panose="020B0503020204020204" pitchFamily="34" charset="-122"/>
                          </a:rPr>
                          <m:t>𝑯</m:t>
                        </m:r>
                      </m:e>
                      <m:sub>
                        <m:r>
                          <a:rPr kumimoji="1" lang="en-US" altLang="zh-CN" sz="2800">
                            <a:solidFill>
                              <a:srgbClr val="0000FF"/>
                            </a:solidFill>
                            <a:latin typeface="Cambria Math" panose="02040503050406030204" pitchFamily="18" charset="0"/>
                            <a:sym typeface="微软雅黑" panose="020B0503020204020204" pitchFamily="34" charset="-122"/>
                          </a:rPr>
                          <m:t>𝒗</m:t>
                        </m:r>
                      </m:sub>
                    </m:sSub>
                  </m:oMath>
                </a14:m>
                <a:r>
                  <a:rPr kumimoji="1" lang="zh-CN" altLang="en-US" sz="2800" dirty="0">
                    <a:solidFill>
                      <a:srgbClr val="0000FF"/>
                    </a:solidFill>
                    <a:sym typeface="微软雅黑" panose="020B0503020204020204" pitchFamily="34" charset="-122"/>
                  </a:rPr>
                  <a:t>的估算</a:t>
                </a:r>
                <a:endParaRPr kumimoji="1" lang="en-US" altLang="zh-CN" sz="2800" b="1" dirty="0">
                  <a:solidFill>
                    <a:srgbClr val="0000FF"/>
                  </a:solidFill>
                  <a:sym typeface="微软雅黑" panose="020B0503020204020204" pitchFamily="34" charset="-122"/>
                </a:endParaRPr>
              </a:p>
              <a:p>
                <a:pPr marL="0" indent="0">
                  <a:lnSpc>
                    <a:spcPct val="125000"/>
                  </a:lnSpc>
                  <a:spcBef>
                    <a:spcPts val="0"/>
                  </a:spcBef>
                  <a:buClr>
                    <a:srgbClr val="0000FF"/>
                  </a:buClr>
                  <a:buNone/>
                </a:pPr>
                <a:r>
                  <a:rPr kumimoji="1" lang="en-US" altLang="zh-CN" sz="2800" b="1" dirty="0">
                    <a:solidFill>
                      <a:schemeClr val="tx1"/>
                    </a:solidFill>
                    <a:sym typeface="微软雅黑" panose="020B0503020204020204" pitchFamily="34" charset="-122"/>
                  </a:rPr>
                  <a:t>Trouton</a:t>
                </a:r>
                <a:r>
                  <a:rPr kumimoji="1" lang="zh-CN" altLang="en-US" sz="2800" b="1" dirty="0">
                    <a:solidFill>
                      <a:schemeClr val="tx1"/>
                    </a:solidFill>
                    <a:sym typeface="微软雅黑" panose="020B0503020204020204" pitchFamily="34" charset="-122"/>
                  </a:rPr>
                  <a:t>规则</a:t>
                </a:r>
                <a:endParaRPr kumimoji="1" lang="en-US" altLang="zh-CN" sz="2800" b="1" dirty="0">
                  <a:solidFill>
                    <a:schemeClr val="tx1"/>
                  </a:solidFill>
                  <a:sym typeface="微软雅黑" panose="020B0503020204020204" pitchFamily="34" charset="-122"/>
                </a:endParaRPr>
              </a:p>
              <a:p>
                <a:pPr marL="0" indent="0" algn="ctr">
                  <a:lnSpc>
                    <a:spcPct val="125000"/>
                  </a:lnSpc>
                  <a:spcBef>
                    <a:spcPts val="0"/>
                  </a:spcBef>
                  <a:buClr>
                    <a:srgbClr val="0000FF"/>
                  </a:buClr>
                  <a:buNone/>
                </a:pPr>
                <a14:m>
                  <m:oMath xmlns:m="http://schemas.openxmlformats.org/officeDocument/2006/math">
                    <m:r>
                      <a:rPr kumimoji="1" lang="zh-CN" altLang="en-US" sz="2800" b="1" i="0" smtClean="0">
                        <a:solidFill>
                          <a:schemeClr val="tx1"/>
                        </a:solidFill>
                        <a:latin typeface="Cambria Math" panose="02040503050406030204" pitchFamily="18" charset="0"/>
                        <a:sym typeface="微软雅黑" panose="020B0503020204020204" pitchFamily="34" charset="-122"/>
                      </a:rPr>
                      <m:t>∆</m:t>
                    </m:r>
                    <m:sSub>
                      <m:sSubPr>
                        <m:ctrlPr>
                          <a:rPr kumimoji="1" lang="en-US" altLang="zh-CN" sz="2800" b="1" i="1" smtClean="0">
                            <a:solidFill>
                              <a:schemeClr val="tx1"/>
                            </a:solidFill>
                            <a:latin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sym typeface="微软雅黑" panose="020B0503020204020204" pitchFamily="34" charset="-122"/>
                          </a:rPr>
                          <m:t>𝐇</m:t>
                        </m:r>
                      </m:e>
                      <m:sub>
                        <m:r>
                          <a:rPr kumimoji="1" lang="en-US" altLang="zh-CN" sz="2800" b="1" i="0" smtClean="0">
                            <a:solidFill>
                              <a:schemeClr val="tx1"/>
                            </a:solidFill>
                            <a:latin typeface="Cambria Math" panose="02040503050406030204" pitchFamily="18" charset="0"/>
                            <a:sym typeface="微软雅黑" panose="020B0503020204020204" pitchFamily="34" charset="-122"/>
                          </a:rPr>
                          <m:t>𝐯</m:t>
                        </m:r>
                      </m:sub>
                    </m:sSub>
                    <m:d>
                      <m:dPr>
                        <m:ctrlPr>
                          <a:rPr kumimoji="1" lang="en-US" altLang="zh-CN" sz="2800" b="1" i="1" smtClean="0">
                            <a:solidFill>
                              <a:schemeClr val="tx1"/>
                            </a:solidFill>
                            <a:latin typeface="Cambria Math" panose="02040503050406030204" pitchFamily="18" charset="0"/>
                            <a:sym typeface="微软雅黑" panose="020B0503020204020204" pitchFamily="34" charset="-122"/>
                          </a:rPr>
                        </m:ctrlPr>
                      </m:dPr>
                      <m:e>
                        <m:f>
                          <m:fPr>
                            <m:type m:val="lin"/>
                            <m:ctrlPr>
                              <a:rPr kumimoji="1" lang="en-US" altLang="zh-CN" sz="2800" b="1" i="1" smtClean="0">
                                <a:solidFill>
                                  <a:schemeClr val="tx1"/>
                                </a:solidFill>
                                <a:latin typeface="Cambria Math" panose="02040503050406030204" pitchFamily="18" charset="0"/>
                                <a:sym typeface="微软雅黑" panose="020B0503020204020204" pitchFamily="34" charset="-122"/>
                              </a:rPr>
                            </m:ctrlPr>
                          </m:fPr>
                          <m:num>
                            <m:r>
                              <a:rPr kumimoji="1" lang="en-US" altLang="zh-CN" sz="2800" b="1" i="0" smtClean="0">
                                <a:solidFill>
                                  <a:schemeClr val="tx1"/>
                                </a:solidFill>
                                <a:latin typeface="Cambria Math" panose="02040503050406030204" pitchFamily="18" charset="0"/>
                                <a:sym typeface="微软雅黑" panose="020B0503020204020204" pitchFamily="34" charset="-122"/>
                              </a:rPr>
                              <m:t>𝐊𝐉</m:t>
                            </m:r>
                          </m:num>
                          <m:den>
                            <m:r>
                              <a:rPr kumimoji="1" lang="en-US" altLang="zh-CN" sz="2800" b="1" i="0" smtClean="0">
                                <a:solidFill>
                                  <a:schemeClr val="tx1"/>
                                </a:solidFill>
                                <a:latin typeface="Cambria Math" panose="02040503050406030204" pitchFamily="18" charset="0"/>
                                <a:sym typeface="微软雅黑" panose="020B0503020204020204" pitchFamily="34" charset="-122"/>
                              </a:rPr>
                              <m:t>𝐦𝐨𝐥</m:t>
                            </m:r>
                          </m:den>
                        </m:f>
                      </m:e>
                    </m:d>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𝟎</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𝟎𝟖𝟖</m:t>
                    </m:r>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𝐛</m:t>
                        </m:r>
                      </m:sub>
                    </m:sSub>
                    <m:d>
                      <m:d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𝐊</m:t>
                        </m:r>
                      </m:e>
                    </m:d>
                  </m:oMath>
                </a14:m>
                <a:r>
                  <a:rPr kumimoji="1" lang="en-US" altLang="zh-CN" sz="2800" b="1" dirty="0">
                    <a:solidFill>
                      <a:schemeClr val="tx1"/>
                    </a:solidFill>
                    <a:sym typeface="微软雅黑" panose="020B0503020204020204" pitchFamily="34" charset="-122"/>
                  </a:rPr>
                  <a:t>   (</a:t>
                </a:r>
                <a:r>
                  <a:rPr kumimoji="1" lang="zh-CN" altLang="en-US" sz="2800" b="1" dirty="0">
                    <a:solidFill>
                      <a:schemeClr val="tx1"/>
                    </a:solidFill>
                    <a:sym typeface="微软雅黑" panose="020B0503020204020204" pitchFamily="34" charset="-122"/>
                  </a:rPr>
                  <a:t>非极性溶液</a:t>
                </a:r>
                <a:r>
                  <a:rPr kumimoji="1" lang="en-US" altLang="zh-CN" sz="2800" b="1" dirty="0">
                    <a:solidFill>
                      <a:schemeClr val="tx1"/>
                    </a:solidFill>
                    <a:sym typeface="微软雅黑" panose="020B0503020204020204" pitchFamily="34" charset="-122"/>
                  </a:rPr>
                  <a:t>)</a:t>
                </a:r>
                <a:endParaRPr kumimoji="1" lang="zh-CN" altLang="en-US" sz="2800" b="1" dirty="0">
                  <a:solidFill>
                    <a:schemeClr val="tx1"/>
                  </a:solidFill>
                  <a:sym typeface="微软雅黑" panose="020B0503020204020204" pitchFamily="34" charset="-122"/>
                </a:endParaRPr>
              </a:p>
              <a:p>
                <a:pPr marL="0" indent="0" algn="ctr">
                  <a:lnSpc>
                    <a:spcPct val="125000"/>
                  </a:lnSpc>
                  <a:spcBef>
                    <a:spcPts val="0"/>
                  </a:spcBef>
                  <a:buNone/>
                </a:pPr>
                <a:r>
                  <a:rPr kumimoji="1" lang="zh-CN" altLang="en-US" sz="2800" dirty="0">
                    <a:solidFill>
                      <a:schemeClr val="tx1"/>
                    </a:solidFill>
                    <a:sym typeface="微软雅黑" panose="020B0503020204020204" pitchFamily="34" charset="-122"/>
                  </a:rPr>
                  <a:t>                         </a:t>
                </a:r>
                <a14:m>
                  <m:oMath xmlns:m="http://schemas.openxmlformats.org/officeDocument/2006/math">
                    <m:r>
                      <a:rPr kumimoji="1" lang="zh-CN" altLang="en-US" sz="2800" b="1" i="0" smtClean="0">
                        <a:solidFill>
                          <a:schemeClr val="tx1"/>
                        </a:solidFill>
                        <a:latin typeface="Cambria Math" panose="02040503050406030204" pitchFamily="18" charset="0"/>
                        <a:sym typeface="微软雅黑" panose="020B0503020204020204" pitchFamily="34" charset="-122"/>
                      </a:rPr>
                      <m:t>≈</m:t>
                    </m:r>
                    <m:r>
                      <a:rPr kumimoji="1" lang="en-US" altLang="zh-CN" sz="2800" b="1" i="0" smtClean="0">
                        <a:solidFill>
                          <a:schemeClr val="tx1"/>
                        </a:solidFill>
                        <a:latin typeface="Cambria Math" panose="02040503050406030204" pitchFamily="18" charset="0"/>
                        <a:sym typeface="微软雅黑" panose="020B0503020204020204" pitchFamily="34" charset="-122"/>
                      </a:rPr>
                      <m:t>𝟎</m:t>
                    </m:r>
                    <m:r>
                      <a:rPr kumimoji="1" lang="en-US" altLang="zh-CN" sz="2800" b="1" i="0" smtClean="0">
                        <a:solidFill>
                          <a:schemeClr val="tx1"/>
                        </a:solidFill>
                        <a:latin typeface="Cambria Math" panose="02040503050406030204" pitchFamily="18" charset="0"/>
                        <a:sym typeface="微软雅黑" panose="020B0503020204020204" pitchFamily="34" charset="-122"/>
                      </a:rPr>
                      <m:t>.</m:t>
                    </m:r>
                    <m:r>
                      <a:rPr kumimoji="1" lang="en-US" altLang="zh-CN" sz="2800" b="1" i="0" smtClean="0">
                        <a:solidFill>
                          <a:schemeClr val="tx1"/>
                        </a:solidFill>
                        <a:latin typeface="Cambria Math" panose="02040503050406030204" pitchFamily="18" charset="0"/>
                        <a:sym typeface="微软雅黑" panose="020B0503020204020204" pitchFamily="34" charset="-122"/>
                      </a:rPr>
                      <m:t>𝟏𝟎𝟗</m:t>
                    </m:r>
                    <m:sSub>
                      <m:sSubPr>
                        <m:ctrlPr>
                          <a:rPr kumimoji="1" lang="en-US" altLang="zh-CN" sz="2800" b="1" i="1" smtClean="0">
                            <a:solidFill>
                              <a:schemeClr val="tx1"/>
                            </a:solidFill>
                            <a:latin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sym typeface="微软雅黑" panose="020B0503020204020204" pitchFamily="34" charset="-122"/>
                          </a:rPr>
                          <m:t>𝐛</m:t>
                        </m:r>
                      </m:sub>
                    </m:sSub>
                    <m:d>
                      <m:dPr>
                        <m:ctrlPr>
                          <a:rPr kumimoji="1" lang="en-US" altLang="zh-CN" sz="2800" b="1" i="1" smtClean="0">
                            <a:solidFill>
                              <a:schemeClr val="tx1"/>
                            </a:solidFill>
                            <a:latin typeface="Cambria Math" panose="02040503050406030204" pitchFamily="18" charset="0"/>
                            <a:sym typeface="微软雅黑" panose="020B0503020204020204" pitchFamily="34" charset="-122"/>
                          </a:rPr>
                        </m:ctrlPr>
                      </m:dPr>
                      <m:e>
                        <m:r>
                          <a:rPr kumimoji="1" lang="en-US" altLang="zh-CN" sz="2800" b="1" i="0" smtClean="0">
                            <a:solidFill>
                              <a:schemeClr val="tx1"/>
                            </a:solidFill>
                            <a:latin typeface="Cambria Math" panose="02040503050406030204" pitchFamily="18" charset="0"/>
                            <a:sym typeface="微软雅黑" panose="020B0503020204020204" pitchFamily="34" charset="-122"/>
                          </a:rPr>
                          <m:t>𝐊</m:t>
                        </m:r>
                      </m:e>
                    </m:d>
                  </m:oMath>
                </a14:m>
                <a:r>
                  <a:rPr kumimoji="1" lang="en-US" altLang="zh-CN" sz="2800" b="1" dirty="0">
                    <a:solidFill>
                      <a:schemeClr val="tx1"/>
                    </a:solidFill>
                    <a:sym typeface="微软雅黑" panose="020B0503020204020204" pitchFamily="34" charset="-122"/>
                  </a:rPr>
                  <a:t> (</a:t>
                </a:r>
                <a:r>
                  <a:rPr kumimoji="1" lang="zh-CN" altLang="en-US" sz="2800" b="1" dirty="0">
                    <a:solidFill>
                      <a:schemeClr val="tx1"/>
                    </a:solidFill>
                    <a:sym typeface="微软雅黑" panose="020B0503020204020204" pitchFamily="34" charset="-122"/>
                  </a:rPr>
                  <a:t>水、低分子醇类</a:t>
                </a:r>
                <a:r>
                  <a:rPr kumimoji="1" lang="en-US" altLang="zh-CN" sz="2800" b="1" dirty="0">
                    <a:solidFill>
                      <a:schemeClr val="tx1"/>
                    </a:solidFill>
                    <a:sym typeface="微软雅黑" panose="020B0503020204020204" pitchFamily="34" charset="-122"/>
                  </a:rPr>
                  <a:t>)</a:t>
                </a:r>
              </a:p>
              <a:p>
                <a:pPr marL="0" indent="0">
                  <a:lnSpc>
                    <a:spcPct val="125000"/>
                  </a:lnSpc>
                  <a:spcBef>
                    <a:spcPts val="0"/>
                  </a:spcBef>
                  <a:buNone/>
                </a:pPr>
                <a14:m>
                  <m:oMath xmlns:m="http://schemas.openxmlformats.org/officeDocument/2006/math">
                    <m:r>
                      <a:rPr kumimoji="1" lang="en-US" altLang="zh-CN" sz="2800" b="1" i="1" smtClean="0">
                        <a:solidFill>
                          <a:schemeClr val="tx1"/>
                        </a:solidFill>
                        <a:latin typeface="Cambria Math" panose="02040503050406030204" pitchFamily="18" charset="0"/>
                        <a:sym typeface="微软雅黑" panose="020B0503020204020204" pitchFamily="34" charset="-122"/>
                      </a:rPr>
                      <m:t>             </m:t>
                    </m:r>
                    <m:sSub>
                      <m:sSubPr>
                        <m:ctrlPr>
                          <a:rPr kumimoji="1" lang="en-US" altLang="zh-CN" sz="2800" b="1" i="1" smtClean="0">
                            <a:solidFill>
                              <a:schemeClr val="tx1"/>
                            </a:solidFill>
                            <a:latin typeface="Cambria Math" panose="02040503050406030204" pitchFamily="18" charset="0"/>
                            <a:sym typeface="微软雅黑" panose="020B0503020204020204" pitchFamily="34" charset="-122"/>
                          </a:rPr>
                        </m:ctrlPr>
                      </m:sSubPr>
                      <m:e>
                        <m:r>
                          <a:rPr kumimoji="1" lang="en-US" altLang="zh-CN" sz="2800" b="1" i="1" smtClean="0">
                            <a:solidFill>
                              <a:schemeClr val="tx1"/>
                            </a:solidFill>
                            <a:latin typeface="Cambria Math" panose="02040503050406030204" pitchFamily="18" charset="0"/>
                            <a:sym typeface="微软雅黑" panose="020B0503020204020204" pitchFamily="34" charset="-122"/>
                          </a:rPr>
                          <m:t>𝑻</m:t>
                        </m:r>
                      </m:e>
                      <m:sub>
                        <m:r>
                          <a:rPr kumimoji="1" lang="en-US" altLang="zh-CN" sz="2800" b="1" i="1" smtClean="0">
                            <a:solidFill>
                              <a:schemeClr val="tx1"/>
                            </a:solidFill>
                            <a:latin typeface="Cambria Math" panose="02040503050406030204" pitchFamily="18" charset="0"/>
                            <a:sym typeface="微软雅黑" panose="020B0503020204020204" pitchFamily="34" charset="-122"/>
                          </a:rPr>
                          <m:t>𝒃</m:t>
                        </m:r>
                      </m:sub>
                    </m:sSub>
                    <m:r>
                      <a:rPr kumimoji="1" lang="zh-CN" altLang="en-US" sz="2800" b="1" i="1">
                        <a:solidFill>
                          <a:schemeClr val="tx1"/>
                        </a:solidFill>
                        <a:latin typeface="Cambria Math" panose="02040503050406030204" pitchFamily="18" charset="0"/>
                        <a:sym typeface="微软雅黑" panose="020B0503020204020204" pitchFamily="34" charset="-122"/>
                      </a:rPr>
                      <m:t>为</m:t>
                    </m:r>
                  </m:oMath>
                </a14:m>
                <a:r>
                  <a:rPr kumimoji="1" lang="zh-CN" altLang="en-US" sz="2800" b="1" dirty="0">
                    <a:solidFill>
                      <a:schemeClr val="tx1"/>
                    </a:solidFill>
                    <a:sym typeface="微软雅黑" panose="020B0503020204020204" pitchFamily="34" charset="-122"/>
                  </a:rPr>
                  <a:t>液体的正常沸点</a:t>
                </a:r>
                <a:endParaRPr lang="zh-CN" altLang="en-US" sz="2800" b="1" dirty="0">
                  <a:solidFill>
                    <a:schemeClr val="tx1"/>
                  </a:solidFill>
                  <a:sym typeface="微软雅黑" panose="020B0503020204020204" pitchFamily="34" charset="-122"/>
                </a:endParaRPr>
              </a:p>
            </p:txBody>
          </p:sp>
        </mc:Choice>
        <mc:Fallback xmlns="">
          <p:sp>
            <p:nvSpPr>
              <p:cNvPr id="3" name="Rectangle 3">
                <a:extLst>
                  <a:ext uri="{FF2B5EF4-FFF2-40B4-BE49-F238E27FC236}">
                    <a16:creationId xmlns:a16="http://schemas.microsoft.com/office/drawing/2014/main" id="{72EF0C7B-49C3-49B5-A5C3-F81F3B5CFB00}"/>
                  </a:ext>
                </a:extLst>
              </p:cNvPr>
              <p:cNvSpPr txBox="1">
                <a:spLocks noRot="1" noChangeAspect="1" noMove="1" noResize="1" noEditPoints="1" noAdjustHandles="1" noChangeArrowheads="1" noChangeShapeType="1" noTextEdit="1"/>
              </p:cNvSpPr>
              <p:nvPr/>
            </p:nvSpPr>
            <p:spPr bwMode="auto">
              <a:xfrm>
                <a:off x="0" y="980729"/>
                <a:ext cx="9036496" cy="5400600"/>
              </a:xfrm>
              <a:prstGeom prst="rect">
                <a:avLst/>
              </a:prstGeom>
              <a:blipFill>
                <a:blip r:embed="rId2"/>
                <a:stretch>
                  <a:fillRect l="-1484" t="-2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A86AD0B7-D51C-4A15-A4D3-916631019FBE}"/>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spTree>
    <p:extLst>
      <p:ext uri="{BB962C8B-B14F-4D97-AF65-F5344CB8AC3E}">
        <p14:creationId xmlns:p14="http://schemas.microsoft.com/office/powerpoint/2010/main" val="17275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AEB2707-B3D7-441C-8817-3B37BF87321E}"/>
              </a:ext>
            </a:extLst>
          </p:cNvPr>
          <p:cNvSpPr txBox="1">
            <a:spLocks noChangeArrowheads="1"/>
          </p:cNvSpPr>
          <p:nvPr/>
        </p:nvSpPr>
        <p:spPr bwMode="auto">
          <a:xfrm>
            <a:off x="609600" y="0"/>
            <a:ext cx="853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just" eaLnBrk="1" hangingPunct="1"/>
            <a:br>
              <a:rPr lang="en-US" altLang="zh-CN" kern="0">
                <a:solidFill>
                  <a:srgbClr val="0000FF"/>
                </a:solidFill>
                <a:sym typeface="微软雅黑" panose="020B0503020204020204" pitchFamily="34" charset="-122"/>
              </a:rPr>
            </a:br>
            <a:endParaRPr lang="en-US" altLang="zh-CN" kern="0" dirty="0">
              <a:solidFill>
                <a:srgbClr val="0000FF"/>
              </a:solidFill>
              <a:sym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8E125A0C-5A91-4DA0-B729-0BD1BF778426}"/>
                  </a:ext>
                </a:extLst>
              </p:cNvPr>
              <p:cNvSpPr txBox="1">
                <a:spLocks noChangeArrowheads="1"/>
              </p:cNvSpPr>
              <p:nvPr/>
            </p:nvSpPr>
            <p:spPr bwMode="auto">
              <a:xfrm>
                <a:off x="0" y="980729"/>
                <a:ext cx="9036496" cy="54006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gn="just" eaLnBrk="1" hangingPunct="1">
                  <a:lnSpc>
                    <a:spcPct val="125000"/>
                  </a:lnSpc>
                  <a:spcBef>
                    <a:spcPts val="0"/>
                  </a:spcBef>
                  <a:buFont typeface="Wingdings" panose="05000000000000000000" pitchFamily="2" charset="2"/>
                  <a:buChar char="p"/>
                </a:pPr>
                <a:r>
                  <a:rPr lang="zh-CN" altLang="en-US" kern="0" dirty="0">
                    <a:solidFill>
                      <a:srgbClr val="C00000"/>
                    </a:solidFill>
                    <a:sym typeface="微软雅黑" panose="020B0503020204020204" pitchFamily="34" charset="-122"/>
                  </a:rPr>
                  <a:t>能量衡算中使用的基本数据</a:t>
                </a:r>
                <a:endParaRPr lang="en-US" altLang="zh-CN" kern="0" dirty="0">
                  <a:solidFill>
                    <a:srgbClr val="0000FF"/>
                  </a:solidFill>
                  <a:sym typeface="微软雅黑" panose="020B0503020204020204" pitchFamily="34" charset="-122"/>
                </a:endParaRPr>
              </a:p>
              <a:p>
                <a:pPr algn="just" eaLnBrk="1" hangingPunct="1">
                  <a:lnSpc>
                    <a:spcPct val="125000"/>
                  </a:lnSpc>
                  <a:spcBef>
                    <a:spcPts val="0"/>
                  </a:spcBef>
                  <a:buClrTx/>
                  <a:buSzTx/>
                  <a:buFontTx/>
                  <a:buNone/>
                </a:pPr>
                <a:r>
                  <a:rPr kumimoji="1" lang="en-US" altLang="zh-CN" sz="2800" b="1" dirty="0">
                    <a:solidFill>
                      <a:srgbClr val="0000FF"/>
                    </a:solidFill>
                    <a:sym typeface="微软雅黑" panose="020B0503020204020204" pitchFamily="34" charset="-122"/>
                  </a:rPr>
                  <a:t>3.</a:t>
                </a:r>
                <a:r>
                  <a:rPr kumimoji="1" lang="zh-CN" altLang="en-US" sz="2800" b="1" dirty="0">
                    <a:solidFill>
                      <a:srgbClr val="0000FF"/>
                    </a:solidFill>
                    <a:sym typeface="微软雅黑" panose="020B0503020204020204" pitchFamily="34" charset="-122"/>
                  </a:rPr>
                  <a:t> 相变热</a:t>
                </a:r>
              </a:p>
              <a:p>
                <a:pPr algn="ctr">
                  <a:lnSpc>
                    <a:spcPct val="125000"/>
                  </a:lnSpc>
                  <a:spcBef>
                    <a:spcPts val="0"/>
                  </a:spcBef>
                  <a:buClrTx/>
                  <a:buSzTx/>
                  <a:buFontTx/>
                  <a:buNone/>
                </a:pPr>
                <a:r>
                  <a:rPr kumimoji="1" lang="zh-CN" altLang="en-US" sz="2800" b="1" dirty="0">
                    <a:solidFill>
                      <a:schemeClr val="tx1"/>
                    </a:solidFill>
                    <a:sym typeface="微软雅黑" panose="020B0503020204020204" pitchFamily="34" charset="-122"/>
                  </a:rPr>
                  <a:t>汽化潜热</a:t>
                </a:r>
                <a14:m>
                  <m:oMath xmlns:m="http://schemas.openxmlformats.org/officeDocument/2006/math">
                    <m:d>
                      <m:dPr>
                        <m:ctrlPr>
                          <a:rPr kumimoji="1" lang="en-US" altLang="zh-CN" sz="2800" b="1" i="1"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dPr>
                      <m:e>
                        <m: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𝑯</m:t>
                            </m:r>
                          </m:e>
                          <m:sub>
                            <m: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𝒗</m:t>
                            </m:r>
                          </m:sub>
                        </m:sSub>
                      </m:e>
                    </m:d>
                  </m:oMath>
                </a14:m>
                <a:r>
                  <a:rPr kumimoji="1" lang="zh-CN" altLang="en-US" sz="2800" b="1" dirty="0">
                    <a:solidFill>
                      <a:schemeClr val="tx1"/>
                    </a:solidFill>
                    <a:sym typeface="微软雅黑" panose="020B0503020204020204" pitchFamily="34" charset="-122"/>
                  </a:rPr>
                  <a:t> </a:t>
                </a:r>
                <a:r>
                  <a:rPr kumimoji="1" lang="zh-CN" altLang="en-US" sz="2800" dirty="0">
                    <a:solidFill>
                      <a:schemeClr val="tx1"/>
                    </a:solidFill>
                    <a:sym typeface="微软雅黑" panose="020B0503020204020204" pitchFamily="34" charset="-122"/>
                  </a:rPr>
                  <a:t>、融化潜热</a:t>
                </a:r>
                <a14:m>
                  <m:oMath xmlns:m="http://schemas.openxmlformats.org/officeDocument/2006/math">
                    <m:d>
                      <m:dPr>
                        <m:ctrlPr>
                          <a:rPr kumimoji="1" lang="en-US" altLang="zh-CN" sz="2800" i="1">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dPr>
                      <m:e>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𝑯</m:t>
                            </m:r>
                          </m:e>
                          <m:sub>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𝒎</m:t>
                            </m:r>
                          </m:sub>
                        </m:sSub>
                      </m:e>
                    </m:d>
                  </m:oMath>
                </a14:m>
                <a:r>
                  <a:rPr kumimoji="1" lang="zh-CN" altLang="en-US" sz="2800" dirty="0">
                    <a:solidFill>
                      <a:schemeClr val="tx1"/>
                    </a:solidFill>
                    <a:sym typeface="微软雅黑" panose="020B0503020204020204" pitchFamily="34" charset="-122"/>
                  </a:rPr>
                  <a:t>、升华潜热</a:t>
                </a:r>
                <a14:m>
                  <m:oMath xmlns:m="http://schemas.openxmlformats.org/officeDocument/2006/math">
                    <m:d>
                      <m:dPr>
                        <m:ctrlPr>
                          <a:rPr kumimoji="1" lang="en-US" altLang="zh-CN" sz="2800" i="1">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dPr>
                      <m:e>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𝑯</m:t>
                            </m:r>
                          </m:e>
                          <m:sub>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𝒔</m:t>
                            </m:r>
                          </m:sub>
                        </m:sSub>
                      </m:e>
                    </m:d>
                  </m:oMath>
                </a14:m>
                <a:r>
                  <a:rPr kumimoji="1" lang="zh-CN" altLang="en-US" sz="2800" b="1" dirty="0">
                    <a:solidFill>
                      <a:schemeClr val="tx1"/>
                    </a:solidFill>
                    <a:sym typeface="微软雅黑" panose="020B0503020204020204" pitchFamily="34" charset="-122"/>
                  </a:rPr>
                  <a:t> </a:t>
                </a:r>
                <a:endParaRPr kumimoji="1" lang="en-US" altLang="zh-CN" sz="2800" b="1" dirty="0">
                  <a:solidFill>
                    <a:schemeClr val="tx1"/>
                  </a:solidFill>
                  <a:sym typeface="微软雅黑" panose="020B0503020204020204" pitchFamily="34" charset="-122"/>
                </a:endParaRPr>
              </a:p>
              <a:p>
                <a:pPr algn="just">
                  <a:lnSpc>
                    <a:spcPct val="125000"/>
                  </a:lnSpc>
                  <a:spcBef>
                    <a:spcPts val="0"/>
                  </a:spcBef>
                  <a:buClrTx/>
                  <a:buSzTx/>
                </a:pPr>
                <a14:m>
                  <m:oMath xmlns:m="http://schemas.openxmlformats.org/officeDocument/2006/math">
                    <m:r>
                      <a:rPr kumimoji="1" lang="en-US" altLang="zh-CN" sz="2800" smtClean="0">
                        <a:solidFill>
                          <a:srgbClr val="0000FF"/>
                        </a:solidFill>
                        <a:latin typeface="Cambria Math" panose="02040503050406030204" pitchFamily="18" charset="0"/>
                        <a:sym typeface="微软雅黑" panose="020B0503020204020204" pitchFamily="34" charset="-122"/>
                      </a:rPr>
                      <m:t>∆</m:t>
                    </m:r>
                    <m:sSub>
                      <m:sSubPr>
                        <m:ctrlPr>
                          <a:rPr kumimoji="1" lang="en-US" altLang="zh-CN" sz="2800" i="1">
                            <a:solidFill>
                              <a:srgbClr val="0000FF"/>
                            </a:solidFill>
                            <a:latin typeface="Cambria Math" panose="02040503050406030204" pitchFamily="18" charset="0"/>
                            <a:sym typeface="微软雅黑" panose="020B0503020204020204" pitchFamily="34" charset="-122"/>
                          </a:rPr>
                        </m:ctrlPr>
                      </m:sSubPr>
                      <m:e>
                        <m:r>
                          <a:rPr kumimoji="1" lang="en-US" altLang="zh-CN" sz="2800">
                            <a:solidFill>
                              <a:srgbClr val="0000FF"/>
                            </a:solidFill>
                            <a:latin typeface="Cambria Math" panose="02040503050406030204" pitchFamily="18" charset="0"/>
                            <a:sym typeface="微软雅黑" panose="020B0503020204020204" pitchFamily="34" charset="-122"/>
                          </a:rPr>
                          <m:t>𝑯</m:t>
                        </m:r>
                      </m:e>
                      <m:sub>
                        <m:r>
                          <a:rPr kumimoji="1" lang="en-US" altLang="zh-CN" sz="2800">
                            <a:solidFill>
                              <a:srgbClr val="0000FF"/>
                            </a:solidFill>
                            <a:latin typeface="Cambria Math" panose="02040503050406030204" pitchFamily="18" charset="0"/>
                            <a:sym typeface="微软雅黑" panose="020B0503020204020204" pitchFamily="34" charset="-122"/>
                          </a:rPr>
                          <m:t>𝒗</m:t>
                        </m:r>
                      </m:sub>
                    </m:sSub>
                  </m:oMath>
                </a14:m>
                <a:r>
                  <a:rPr kumimoji="1" lang="zh-CN" altLang="en-US" sz="2800" dirty="0">
                    <a:solidFill>
                      <a:srgbClr val="0000FF"/>
                    </a:solidFill>
                    <a:sym typeface="微软雅黑" panose="020B0503020204020204" pitchFamily="34" charset="-122"/>
                  </a:rPr>
                  <a:t>的估算</a:t>
                </a:r>
                <a:endParaRPr kumimoji="1" lang="en-US" altLang="zh-CN" sz="2800" b="1" dirty="0">
                  <a:solidFill>
                    <a:srgbClr val="0000FF"/>
                  </a:solidFill>
                  <a:sym typeface="微软雅黑" panose="020B0503020204020204" pitchFamily="34" charset="-122"/>
                </a:endParaRPr>
              </a:p>
              <a:p>
                <a:pPr marL="0" indent="0" algn="just" eaLnBrk="1" hangingPunct="1">
                  <a:lnSpc>
                    <a:spcPct val="125000"/>
                  </a:lnSpc>
                  <a:spcBef>
                    <a:spcPts val="0"/>
                  </a:spcBef>
                  <a:buClr>
                    <a:srgbClr val="0000FF"/>
                  </a:buClr>
                  <a:buSzTx/>
                  <a:buNone/>
                </a:pPr>
                <a:r>
                  <a:rPr kumimoji="1" lang="en-US" altLang="zh-CN" sz="2800" b="1" dirty="0">
                    <a:solidFill>
                      <a:schemeClr val="tx1"/>
                    </a:solidFill>
                    <a:sym typeface="微软雅黑" panose="020B0503020204020204" pitchFamily="34" charset="-122"/>
                  </a:rPr>
                  <a:t>Watson</a:t>
                </a:r>
                <a:r>
                  <a:rPr kumimoji="1" lang="zh-CN" altLang="en-US" sz="2800" b="1" dirty="0">
                    <a:solidFill>
                      <a:schemeClr val="tx1"/>
                    </a:solidFill>
                    <a:sym typeface="微软雅黑" panose="020B0503020204020204" pitchFamily="34" charset="-122"/>
                  </a:rPr>
                  <a:t>关系式</a:t>
                </a:r>
              </a:p>
              <a:p>
                <a:pPr algn="just">
                  <a:lnSpc>
                    <a:spcPct val="125000"/>
                  </a:lnSpc>
                  <a:spcBef>
                    <a:spcPts val="0"/>
                  </a:spcBef>
                  <a:buClrTx/>
                  <a:buSzTx/>
                  <a:buFontTx/>
                  <a:buNone/>
                </a:pPr>
                <a:r>
                  <a:rPr kumimoji="1" lang="zh-CN" altLang="en-US" sz="2800" b="1" dirty="0">
                    <a:solidFill>
                      <a:schemeClr val="tx1"/>
                    </a:solidFill>
                    <a:sym typeface="微软雅黑" panose="020B0503020204020204" pitchFamily="34" charset="-122"/>
                  </a:rPr>
                  <a:t>     已知</a:t>
                </a:r>
                <a14:m>
                  <m:oMath xmlns:m="http://schemas.openxmlformats.org/officeDocument/2006/math">
                    <m:sSub>
                      <m:sSubPr>
                        <m:ctrlPr>
                          <a:rPr kumimoji="1" lang="en-US" altLang="zh-CN" sz="2800" b="1" i="1"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sSubPr>
                      <m:e>
                        <m:r>
                          <a:rPr kumimoji="1" lang="en-US" altLang="zh-CN" sz="2800" b="1" i="1"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𝑻</m:t>
                        </m:r>
                      </m:e>
                      <m:sub>
                        <m:r>
                          <a:rPr kumimoji="1" lang="en-US" altLang="zh-CN" sz="2800" b="1" i="1"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𝟏</m:t>
                        </m:r>
                      </m:sub>
                    </m:sSub>
                  </m:oMath>
                </a14:m>
                <a:r>
                  <a:rPr kumimoji="1" lang="zh-CN" altLang="en-US" sz="2800" b="1" dirty="0">
                    <a:solidFill>
                      <a:schemeClr val="tx1"/>
                    </a:solidFill>
                    <a:sym typeface="微软雅黑" panose="020B0503020204020204" pitchFamily="34" charset="-122"/>
                  </a:rPr>
                  <a:t>的</a:t>
                </a:r>
                <a14:m>
                  <m:oMath xmlns:m="http://schemas.openxmlformats.org/officeDocument/2006/math">
                    <m:r>
                      <a:rPr kumimoji="1" lang="zh-CN" altLang="en-US" sz="2800" b="1" i="0" dirty="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m:t>
                    </m:r>
                    <m:acc>
                      <m:accPr>
                        <m:chr m:val="̅"/>
                        <m:ctrlPr>
                          <a:rPr kumimoji="1" lang="zh-CN" altLang="en-US" sz="2800" b="1" i="1" dirty="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accPr>
                      <m:e>
                        <m:sSub>
                          <m:sSubPr>
                            <m:ctrlPr>
                              <a:rPr kumimoji="1" lang="en-US" altLang="zh-CN" sz="2800" b="1" i="1" dirty="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sSubPr>
                          <m:e>
                            <m:r>
                              <a:rPr kumimoji="1" lang="en-US" altLang="zh-CN" sz="2800" b="1" i="0" dirty="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𝐇</m:t>
                            </m:r>
                          </m:e>
                          <m:sub>
                            <m:r>
                              <a:rPr kumimoji="1" lang="en-US" altLang="zh-CN" sz="2800" b="1" i="0" dirty="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𝐯</m:t>
                            </m:r>
                          </m:sub>
                        </m:sSub>
                      </m:e>
                    </m:acc>
                  </m:oMath>
                </a14:m>
                <a:r>
                  <a:rPr kumimoji="1" lang="zh-CN" altLang="en-US" sz="2800" b="1" dirty="0">
                    <a:solidFill>
                      <a:schemeClr val="tx1"/>
                    </a:solidFill>
                    <a:sym typeface="微软雅黑" panose="020B0503020204020204" pitchFamily="34" charset="-122"/>
                  </a:rPr>
                  <a:t>值估算其他任意温度</a:t>
                </a:r>
                <a14:m>
                  <m:oMath xmlns:m="http://schemas.openxmlformats.org/officeDocument/2006/math">
                    <m:sSub>
                      <m:sSubPr>
                        <m:ctrlPr>
                          <a:rPr kumimoji="1" lang="en-US" altLang="zh-CN" sz="2800" b="1" i="1"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sSubPr>
                      <m:e>
                        <m:r>
                          <a:rPr kumimoji="1" lang="en-US" altLang="zh-CN" sz="2800" b="1" i="1"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𝑻</m:t>
                        </m:r>
                      </m:e>
                      <m:sub>
                        <m:r>
                          <a:rPr kumimoji="1" lang="en-US" altLang="zh-CN" sz="2800" b="1" i="1"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𝟐</m:t>
                        </m:r>
                      </m:sub>
                    </m:sSub>
                  </m:oMath>
                </a14:m>
                <a:r>
                  <a:rPr kumimoji="1" lang="zh-CN" altLang="en-US" sz="2800" b="1" dirty="0">
                    <a:solidFill>
                      <a:schemeClr val="tx1"/>
                    </a:solidFill>
                    <a:sym typeface="微软雅黑" panose="020B0503020204020204" pitchFamily="34" charset="-122"/>
                  </a:rPr>
                  <a:t>的</a:t>
                </a:r>
                <a14:m>
                  <m:oMath xmlns:m="http://schemas.openxmlformats.org/officeDocument/2006/math">
                    <m:r>
                      <a:rPr kumimoji="1" lang="zh-CN" altLang="en-US" sz="2800" b="1" i="0" dirty="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m:t>
                    </m:r>
                    <m:sSub>
                      <m:sSubPr>
                        <m:ctrlPr>
                          <a:rPr kumimoji="1" lang="en-US" altLang="zh-CN" sz="2800" b="1" i="1" dirty="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sSubPr>
                      <m:e>
                        <m:r>
                          <a:rPr kumimoji="1" lang="en-US" altLang="zh-CN" sz="2800" b="1" i="0" dirty="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𝐇</m:t>
                        </m:r>
                      </m:e>
                      <m:sub>
                        <m:r>
                          <a:rPr kumimoji="1" lang="en-US" altLang="zh-CN" sz="2800" b="1" i="0" dirty="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𝐯</m:t>
                        </m:r>
                      </m:sub>
                    </m:sSub>
                  </m:oMath>
                </a14:m>
                <a:r>
                  <a:rPr kumimoji="1" lang="zh-CN" altLang="en-US" sz="2800" b="1" dirty="0">
                    <a:solidFill>
                      <a:schemeClr val="tx1"/>
                    </a:solidFill>
                    <a:sym typeface="微软雅黑" panose="020B0503020204020204" pitchFamily="34" charset="-122"/>
                  </a:rPr>
                  <a:t>值</a:t>
                </a:r>
                <a:endParaRPr kumimoji="1" lang="en-US" altLang="zh-CN" sz="2800" b="1" dirty="0">
                  <a:solidFill>
                    <a:schemeClr val="tx1"/>
                  </a:solidFill>
                  <a:sym typeface="微软雅黑" panose="020B0503020204020204" pitchFamily="34" charset="-122"/>
                </a:endParaRPr>
              </a:p>
              <a:p>
                <a:pPr algn="just">
                  <a:lnSpc>
                    <a:spcPct val="125000"/>
                  </a:lnSpc>
                  <a:spcBef>
                    <a:spcPts val="0"/>
                  </a:spcBef>
                  <a:buClrTx/>
                  <a:buSzTx/>
                  <a:buFontTx/>
                  <a:buNone/>
                </a:pPr>
                <a14:m>
                  <m:oMathPara xmlns:m="http://schemas.openxmlformats.org/officeDocument/2006/math">
                    <m:oMathParaPr>
                      <m:jc m:val="center"/>
                    </m:oMathParaPr>
                    <m:oMath xmlns:m="http://schemas.openxmlformats.org/officeDocument/2006/math">
                      <m:r>
                        <a:rPr kumimoji="1" lang="zh-CN" altLang="en-US" sz="2800" b="1" i="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m:t>
                      </m:r>
                      <m:acc>
                        <m:accPr>
                          <m:chr m:val="̅"/>
                          <m:ctrlPr>
                            <a:rPr kumimoji="1" lang="zh-CN" altLang="en-US" sz="2800" b="1" i="1"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accPr>
                        <m:e>
                          <m:sSub>
                            <m:sSubPr>
                              <m:ctrlPr>
                                <a:rPr kumimoji="1" lang="en-US" altLang="zh-CN" sz="2800" b="1" i="1"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𝐇</m:t>
                              </m:r>
                            </m:e>
                            <m:sub>
                              <m:r>
                                <a:rPr kumimoji="1" lang="en-US" altLang="zh-CN" sz="2800" b="1" i="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𝐯</m:t>
                              </m:r>
                            </m:sub>
                          </m:sSub>
                        </m:e>
                      </m:acc>
                      <m:d>
                        <m:dPr>
                          <m:ctrlPr>
                            <a:rPr kumimoji="1" lang="en-US" altLang="zh-CN" sz="2800" b="1" i="1"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dPr>
                        <m:e>
                          <m:sSub>
                            <m:sSubPr>
                              <m:ctrlPr>
                                <a:rPr kumimoji="1" lang="en-US" altLang="zh-CN" sz="2800" b="1" i="1"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𝟐</m:t>
                              </m:r>
                            </m:sub>
                          </m:sSub>
                        </m:e>
                      </m:d>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𝐇</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𝐯</m:t>
                          </m:r>
                        </m:sub>
                      </m:sSub>
                      <m:d>
                        <m:d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𝟏</m:t>
                              </m:r>
                            </m:sub>
                          </m:sSub>
                        </m:e>
                      </m:d>
                      <m:sSup>
                        <m:sSup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pPr>
                        <m:e>
                          <m:d>
                            <m:d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f>
                                <m:f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fPr>
                                <m:num>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𝐜</m:t>
                                      </m:r>
                                    </m:sub>
                                  </m:s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𝟐</m:t>
                                      </m:r>
                                    </m:sub>
                                  </m:sSub>
                                </m:num>
                                <m:den>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𝐜</m:t>
                                      </m:r>
                                    </m:sub>
                                  </m:s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𝟏</m:t>
                                      </m:r>
                                    </m:sub>
                                  </m:sSub>
                                </m:den>
                              </m:f>
                            </m:e>
                          </m:d>
                        </m:e>
                        <m:sup>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𝟎</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𝟑𝟖</m:t>
                          </m:r>
                        </m:sup>
                      </m:sSup>
                    </m:oMath>
                  </m:oMathPara>
                </a14:m>
                <a:endParaRPr kumimoji="1" lang="zh-CN" altLang="en-US" sz="2800" b="1" dirty="0">
                  <a:solidFill>
                    <a:schemeClr val="tx1"/>
                  </a:solidFill>
                  <a:sym typeface="微软雅黑" panose="020B0503020204020204" pitchFamily="34" charset="-122"/>
                </a:endParaRPr>
              </a:p>
              <a:p>
                <a:pPr algn="just">
                  <a:lnSpc>
                    <a:spcPct val="125000"/>
                  </a:lnSpc>
                  <a:spcBef>
                    <a:spcPts val="0"/>
                  </a:spcBef>
                  <a:buClrTx/>
                  <a:buSzTx/>
                  <a:buFontTx/>
                  <a:buNone/>
                </a:pPr>
                <a14:m>
                  <m:oMath xmlns:m="http://schemas.openxmlformats.org/officeDocument/2006/math">
                    <m:sSub>
                      <m:sSubPr>
                        <m:ctrlPr>
                          <a:rPr kumimoji="1" lang="en-US" altLang="zh-CN" sz="2800" b="1" i="1"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t>𝐜</m:t>
                        </m:r>
                      </m:sub>
                    </m:sSub>
                  </m:oMath>
                </a14:m>
                <a:r>
                  <a:rPr kumimoji="1" lang="zh-CN" altLang="en-US" sz="2800" b="1" dirty="0">
                    <a:solidFill>
                      <a:schemeClr val="tx1"/>
                    </a:solidFill>
                    <a:sym typeface="微软雅黑" panose="020B0503020204020204" pitchFamily="34" charset="-122"/>
                  </a:rPr>
                  <a:t>为物质的临界温度</a:t>
                </a:r>
              </a:p>
            </p:txBody>
          </p:sp>
        </mc:Choice>
        <mc:Fallback xmlns="">
          <p:sp>
            <p:nvSpPr>
              <p:cNvPr id="3" name="Rectangle 3">
                <a:extLst>
                  <a:ext uri="{FF2B5EF4-FFF2-40B4-BE49-F238E27FC236}">
                    <a16:creationId xmlns:a16="http://schemas.microsoft.com/office/drawing/2014/main" id="{8E125A0C-5A91-4DA0-B729-0BD1BF778426}"/>
                  </a:ext>
                </a:extLst>
              </p:cNvPr>
              <p:cNvSpPr txBox="1">
                <a:spLocks noRot="1" noChangeAspect="1" noMove="1" noResize="1" noEditPoints="1" noAdjustHandles="1" noChangeArrowheads="1" noChangeShapeType="1" noTextEdit="1"/>
              </p:cNvSpPr>
              <p:nvPr/>
            </p:nvSpPr>
            <p:spPr bwMode="auto">
              <a:xfrm>
                <a:off x="0" y="980729"/>
                <a:ext cx="9036496" cy="5400600"/>
              </a:xfrm>
              <a:prstGeom prst="rect">
                <a:avLst/>
              </a:prstGeom>
              <a:blipFill>
                <a:blip r:embed="rId2"/>
                <a:stretch>
                  <a:fillRect l="-1484" t="-2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7CEE1A50-2B95-453E-A628-28896867D7D5}"/>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spTree>
    <p:extLst>
      <p:ext uri="{BB962C8B-B14F-4D97-AF65-F5344CB8AC3E}">
        <p14:creationId xmlns:p14="http://schemas.microsoft.com/office/powerpoint/2010/main" val="863983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E660022-1E51-443D-8217-B6F8814DD029}"/>
              </a:ext>
            </a:extLst>
          </p:cNvPr>
          <p:cNvSpPr txBox="1">
            <a:spLocks noChangeArrowheads="1"/>
          </p:cNvSpPr>
          <p:nvPr/>
        </p:nvSpPr>
        <p:spPr bwMode="auto">
          <a:xfrm>
            <a:off x="609600" y="0"/>
            <a:ext cx="853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just" eaLnBrk="1" hangingPunct="1"/>
            <a:br>
              <a:rPr lang="en-US" altLang="zh-CN" kern="0">
                <a:solidFill>
                  <a:srgbClr val="0000FF"/>
                </a:solidFill>
                <a:sym typeface="微软雅黑" panose="020B0503020204020204" pitchFamily="34" charset="-122"/>
              </a:rPr>
            </a:br>
            <a:endParaRPr lang="en-US" altLang="zh-CN" kern="0" dirty="0">
              <a:solidFill>
                <a:srgbClr val="0000FF"/>
              </a:solidFill>
              <a:sym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59C59118-51E5-4869-A471-B7616051C626}"/>
                  </a:ext>
                </a:extLst>
              </p:cNvPr>
              <p:cNvSpPr txBox="1">
                <a:spLocks noChangeArrowheads="1"/>
              </p:cNvSpPr>
              <p:nvPr/>
            </p:nvSpPr>
            <p:spPr bwMode="auto">
              <a:xfrm>
                <a:off x="0" y="980729"/>
                <a:ext cx="9036496" cy="511256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gn="just" eaLnBrk="1" hangingPunct="1">
                  <a:lnSpc>
                    <a:spcPct val="125000"/>
                  </a:lnSpc>
                  <a:spcBef>
                    <a:spcPts val="0"/>
                  </a:spcBef>
                  <a:buFont typeface="Wingdings" panose="05000000000000000000" pitchFamily="2" charset="2"/>
                  <a:buChar char="p"/>
                </a:pPr>
                <a:r>
                  <a:rPr lang="zh-CN" altLang="en-US" kern="0" dirty="0">
                    <a:solidFill>
                      <a:srgbClr val="C00000"/>
                    </a:solidFill>
                    <a:sym typeface="微软雅黑" panose="020B0503020204020204" pitchFamily="34" charset="-122"/>
                  </a:rPr>
                  <a:t>能量衡算中使用的基本数据</a:t>
                </a:r>
                <a:endParaRPr lang="en-US" altLang="zh-CN" kern="0" dirty="0">
                  <a:solidFill>
                    <a:srgbClr val="0000FF"/>
                  </a:solidFill>
                  <a:sym typeface="微软雅黑" panose="020B0503020204020204" pitchFamily="34" charset="-122"/>
                </a:endParaRPr>
              </a:p>
              <a:p>
                <a:pPr algn="just" eaLnBrk="1" hangingPunct="1">
                  <a:lnSpc>
                    <a:spcPct val="125000"/>
                  </a:lnSpc>
                  <a:spcBef>
                    <a:spcPts val="0"/>
                  </a:spcBef>
                  <a:buClrTx/>
                  <a:buSzTx/>
                  <a:buFontTx/>
                  <a:buNone/>
                </a:pPr>
                <a:r>
                  <a:rPr kumimoji="1" lang="en-US" altLang="zh-CN" sz="2800" b="1" dirty="0">
                    <a:solidFill>
                      <a:srgbClr val="0000FF"/>
                    </a:solidFill>
                    <a:sym typeface="微软雅黑" panose="020B0503020204020204" pitchFamily="34" charset="-122"/>
                  </a:rPr>
                  <a:t>3.</a:t>
                </a:r>
                <a:r>
                  <a:rPr kumimoji="1" lang="zh-CN" altLang="en-US" sz="2800" b="1" dirty="0">
                    <a:solidFill>
                      <a:srgbClr val="0000FF"/>
                    </a:solidFill>
                    <a:sym typeface="微软雅黑" panose="020B0503020204020204" pitchFamily="34" charset="-122"/>
                  </a:rPr>
                  <a:t> 相变热</a:t>
                </a:r>
              </a:p>
              <a:p>
                <a:pPr algn="ctr">
                  <a:lnSpc>
                    <a:spcPct val="125000"/>
                  </a:lnSpc>
                  <a:spcBef>
                    <a:spcPts val="0"/>
                  </a:spcBef>
                  <a:buClrTx/>
                  <a:buSzTx/>
                  <a:buFontTx/>
                  <a:buNone/>
                </a:pPr>
                <a:r>
                  <a:rPr kumimoji="1" lang="zh-CN" altLang="en-US" sz="2800" b="1" dirty="0">
                    <a:solidFill>
                      <a:schemeClr val="tx1"/>
                    </a:solidFill>
                    <a:sym typeface="微软雅黑" panose="020B0503020204020204" pitchFamily="34" charset="-122"/>
                  </a:rPr>
                  <a:t>汽化潜热</a:t>
                </a:r>
                <a14:m>
                  <m:oMath xmlns:m="http://schemas.openxmlformats.org/officeDocument/2006/math">
                    <m:d>
                      <m:dPr>
                        <m:ctrlPr>
                          <a:rPr kumimoji="1" lang="en-US" altLang="zh-CN" sz="2800" b="1" i="1"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dPr>
                      <m:e>
                        <m: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𝑯</m:t>
                            </m:r>
                          </m:e>
                          <m:sub>
                            <m: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𝒗</m:t>
                            </m:r>
                          </m:sub>
                        </m:sSub>
                      </m:e>
                    </m:d>
                  </m:oMath>
                </a14:m>
                <a:r>
                  <a:rPr kumimoji="1" lang="zh-CN" altLang="en-US" sz="2800" b="1" dirty="0">
                    <a:solidFill>
                      <a:schemeClr val="tx1"/>
                    </a:solidFill>
                    <a:sym typeface="微软雅黑" panose="020B0503020204020204" pitchFamily="34" charset="-122"/>
                  </a:rPr>
                  <a:t> </a:t>
                </a:r>
                <a:r>
                  <a:rPr kumimoji="1" lang="zh-CN" altLang="en-US" sz="2800" dirty="0">
                    <a:solidFill>
                      <a:schemeClr val="tx1"/>
                    </a:solidFill>
                    <a:sym typeface="微软雅黑" panose="020B0503020204020204" pitchFamily="34" charset="-122"/>
                  </a:rPr>
                  <a:t>、融化潜热</a:t>
                </a:r>
                <a14:m>
                  <m:oMath xmlns:m="http://schemas.openxmlformats.org/officeDocument/2006/math">
                    <m:d>
                      <m:dPr>
                        <m:ctrlPr>
                          <a:rPr kumimoji="1" lang="en-US" altLang="zh-CN" sz="2800" i="1">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dPr>
                      <m:e>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𝑯</m:t>
                            </m:r>
                          </m:e>
                          <m:sub>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𝒎</m:t>
                            </m:r>
                          </m:sub>
                        </m:sSub>
                      </m:e>
                    </m:d>
                  </m:oMath>
                </a14:m>
                <a:r>
                  <a:rPr kumimoji="1" lang="zh-CN" altLang="en-US" sz="2800" dirty="0">
                    <a:solidFill>
                      <a:schemeClr val="tx1"/>
                    </a:solidFill>
                    <a:sym typeface="微软雅黑" panose="020B0503020204020204" pitchFamily="34" charset="-122"/>
                  </a:rPr>
                  <a:t>、升华潜热</a:t>
                </a:r>
                <a14:m>
                  <m:oMath xmlns:m="http://schemas.openxmlformats.org/officeDocument/2006/math">
                    <m:d>
                      <m:dPr>
                        <m:ctrlPr>
                          <a:rPr kumimoji="1" lang="en-US" altLang="zh-CN" sz="2800" i="1">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dPr>
                      <m:e>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𝑯</m:t>
                            </m:r>
                          </m:e>
                          <m:sub>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𝒔</m:t>
                            </m:r>
                          </m:sub>
                        </m:sSub>
                      </m:e>
                    </m:d>
                  </m:oMath>
                </a14:m>
                <a:r>
                  <a:rPr kumimoji="1" lang="zh-CN" altLang="en-US" sz="2800" b="1" dirty="0">
                    <a:solidFill>
                      <a:schemeClr val="tx1"/>
                    </a:solidFill>
                    <a:sym typeface="微软雅黑" panose="020B0503020204020204" pitchFamily="34" charset="-122"/>
                  </a:rPr>
                  <a:t> </a:t>
                </a:r>
                <a:endParaRPr kumimoji="1" lang="en-US" altLang="zh-CN" sz="2800" b="1" dirty="0">
                  <a:solidFill>
                    <a:schemeClr val="tx1"/>
                  </a:solidFill>
                  <a:sym typeface="微软雅黑" panose="020B0503020204020204" pitchFamily="34" charset="-122"/>
                </a:endParaRPr>
              </a:p>
              <a:p>
                <a:pPr algn="just">
                  <a:lnSpc>
                    <a:spcPct val="125000"/>
                  </a:lnSpc>
                  <a:spcBef>
                    <a:spcPts val="0"/>
                  </a:spcBef>
                  <a:buClrTx/>
                  <a:buSzTx/>
                </a:pPr>
                <a14:m>
                  <m:oMath xmlns:m="http://schemas.openxmlformats.org/officeDocument/2006/math">
                    <m:r>
                      <a:rPr kumimoji="1" lang="en-US" altLang="zh-CN" sz="2800" smtClean="0">
                        <a:solidFill>
                          <a:srgbClr val="0000FF"/>
                        </a:solidFill>
                        <a:latin typeface="Cambria Math" panose="02040503050406030204" pitchFamily="18" charset="0"/>
                        <a:sym typeface="微软雅黑" panose="020B0503020204020204" pitchFamily="34" charset="-122"/>
                      </a:rPr>
                      <m:t>∆</m:t>
                    </m:r>
                    <m:sSub>
                      <m:sSubPr>
                        <m:ctrlPr>
                          <a:rPr kumimoji="1" lang="en-US" altLang="zh-CN" sz="2800" i="1">
                            <a:solidFill>
                              <a:srgbClr val="0000FF"/>
                            </a:solidFill>
                            <a:latin typeface="Cambria Math" panose="02040503050406030204" pitchFamily="18" charset="0"/>
                            <a:sym typeface="微软雅黑" panose="020B0503020204020204" pitchFamily="34" charset="-122"/>
                          </a:rPr>
                        </m:ctrlPr>
                      </m:sSubPr>
                      <m:e>
                        <m:r>
                          <a:rPr kumimoji="1" lang="en-US" altLang="zh-CN" sz="2800">
                            <a:solidFill>
                              <a:srgbClr val="0000FF"/>
                            </a:solidFill>
                            <a:latin typeface="Cambria Math" panose="02040503050406030204" pitchFamily="18" charset="0"/>
                            <a:sym typeface="微软雅黑" panose="020B0503020204020204" pitchFamily="34" charset="-122"/>
                          </a:rPr>
                          <m:t>𝑯</m:t>
                        </m:r>
                      </m:e>
                      <m:sub>
                        <m:r>
                          <a:rPr kumimoji="1" lang="en-US" altLang="zh-CN" sz="2800">
                            <a:solidFill>
                              <a:srgbClr val="0000FF"/>
                            </a:solidFill>
                            <a:latin typeface="Cambria Math" panose="02040503050406030204" pitchFamily="18" charset="0"/>
                            <a:sym typeface="微软雅黑" panose="020B0503020204020204" pitchFamily="34" charset="-122"/>
                          </a:rPr>
                          <m:t>𝒗</m:t>
                        </m:r>
                      </m:sub>
                    </m:sSub>
                  </m:oMath>
                </a14:m>
                <a:r>
                  <a:rPr kumimoji="1" lang="zh-CN" altLang="en-US" sz="2800" dirty="0">
                    <a:solidFill>
                      <a:srgbClr val="0000FF"/>
                    </a:solidFill>
                    <a:sym typeface="微软雅黑" panose="020B0503020204020204" pitchFamily="34" charset="-122"/>
                  </a:rPr>
                  <a:t>的估算</a:t>
                </a:r>
                <a:endParaRPr kumimoji="1" lang="en-US" altLang="zh-CN" sz="2800" b="1" dirty="0">
                  <a:solidFill>
                    <a:srgbClr val="0000FF"/>
                  </a:solidFill>
                  <a:sym typeface="微软雅黑" panose="020B0503020204020204" pitchFamily="34" charset="-122"/>
                </a:endParaRPr>
              </a:p>
              <a:p>
                <a:pPr marL="0" indent="0" algn="just" eaLnBrk="1" hangingPunct="1">
                  <a:lnSpc>
                    <a:spcPct val="125000"/>
                  </a:lnSpc>
                  <a:spcBef>
                    <a:spcPts val="0"/>
                  </a:spcBef>
                  <a:buClr>
                    <a:srgbClr val="0000FF"/>
                  </a:buClr>
                  <a:buSzTx/>
                  <a:buNone/>
                </a:pPr>
                <a:r>
                  <a:rPr kumimoji="1" lang="en-US" altLang="zh-CN" sz="2800" b="1" dirty="0">
                    <a:solidFill>
                      <a:schemeClr val="tx1"/>
                    </a:solidFill>
                    <a:sym typeface="微软雅黑" panose="020B0503020204020204" pitchFamily="34" charset="-122"/>
                  </a:rPr>
                  <a:t>Chen</a:t>
                </a:r>
                <a:r>
                  <a:rPr kumimoji="1" lang="zh-CN" altLang="en-US" sz="2800" b="1" dirty="0">
                    <a:solidFill>
                      <a:schemeClr val="tx1"/>
                    </a:solidFill>
                    <a:sym typeface="微软雅黑" panose="020B0503020204020204" pitchFamily="34" charset="-122"/>
                  </a:rPr>
                  <a:t>方程式：</a:t>
                </a:r>
              </a:p>
              <a:p>
                <a:pPr algn="just" eaLnBrk="1" hangingPunct="1">
                  <a:lnSpc>
                    <a:spcPct val="125000"/>
                  </a:lnSpc>
                  <a:spcBef>
                    <a:spcPts val="0"/>
                  </a:spcBef>
                  <a:buClrTx/>
                  <a:buSzTx/>
                  <a:buFontTx/>
                  <a:buNone/>
                </a:pPr>
                <a14:m>
                  <m:oMathPara xmlns:m="http://schemas.openxmlformats.org/officeDocument/2006/math">
                    <m:oMathParaPr>
                      <m:jc m:val="centerGroup"/>
                    </m:oMathParaPr>
                    <m:oMath xmlns:m="http://schemas.openxmlformats.org/officeDocument/2006/math">
                      <m:r>
                        <a:rPr kumimoji="1" lang="zh-CN" altLang="en-US" sz="2800">
                          <a:solidFill>
                            <a:schemeClr val="tx1"/>
                          </a:solidFill>
                          <a:latin typeface="Cambria Math" panose="02040503050406030204" pitchFamily="18" charset="0"/>
                          <a:sym typeface="微软雅黑" panose="020B0503020204020204" pitchFamily="34" charset="-122"/>
                        </a:rPr>
                        <m:t>∆</m:t>
                      </m:r>
                      <m:sSub>
                        <m:sSubPr>
                          <m:ctrlPr>
                            <a:rPr kumimoji="1" lang="en-US" altLang="zh-CN" sz="2800" i="1">
                              <a:solidFill>
                                <a:schemeClr val="tx1"/>
                              </a:solidFill>
                              <a:latin typeface="Cambria Math" panose="02040503050406030204" pitchFamily="18" charset="0"/>
                              <a:sym typeface="微软雅黑" panose="020B0503020204020204" pitchFamily="34" charset="-122"/>
                            </a:rPr>
                          </m:ctrlPr>
                        </m:sSubPr>
                        <m:e>
                          <m:r>
                            <a:rPr kumimoji="1" lang="en-US" altLang="zh-CN" sz="2800">
                              <a:solidFill>
                                <a:schemeClr val="tx1"/>
                              </a:solidFill>
                              <a:latin typeface="Cambria Math" panose="02040503050406030204" pitchFamily="18" charset="0"/>
                              <a:sym typeface="微软雅黑" panose="020B0503020204020204" pitchFamily="34" charset="-122"/>
                            </a:rPr>
                            <m:t>𝐇</m:t>
                          </m:r>
                        </m:e>
                        <m:sub>
                          <m:r>
                            <a:rPr kumimoji="1" lang="en-US" altLang="zh-CN" sz="2800">
                              <a:solidFill>
                                <a:schemeClr val="tx1"/>
                              </a:solidFill>
                              <a:latin typeface="Cambria Math" panose="02040503050406030204" pitchFamily="18" charset="0"/>
                              <a:sym typeface="微软雅黑" panose="020B0503020204020204" pitchFamily="34" charset="-122"/>
                            </a:rPr>
                            <m:t>𝐯</m:t>
                          </m:r>
                        </m:sub>
                      </m:sSub>
                      <m:d>
                        <m:dPr>
                          <m:ctrlPr>
                            <a:rPr kumimoji="1" lang="en-US" altLang="zh-CN" sz="2800" i="1">
                              <a:solidFill>
                                <a:schemeClr val="tx1"/>
                              </a:solidFill>
                              <a:latin typeface="Cambria Math" panose="02040503050406030204" pitchFamily="18" charset="0"/>
                              <a:sym typeface="微软雅黑" panose="020B0503020204020204" pitchFamily="34" charset="-122"/>
                            </a:rPr>
                          </m:ctrlPr>
                        </m:dPr>
                        <m:e>
                          <m:f>
                            <m:fPr>
                              <m:type m:val="lin"/>
                              <m:ctrlPr>
                                <a:rPr kumimoji="1" lang="en-US" altLang="zh-CN" sz="2800" i="1">
                                  <a:solidFill>
                                    <a:schemeClr val="tx1"/>
                                  </a:solidFill>
                                  <a:latin typeface="Cambria Math" panose="02040503050406030204" pitchFamily="18" charset="0"/>
                                  <a:sym typeface="微软雅黑" panose="020B0503020204020204" pitchFamily="34" charset="-122"/>
                                </a:rPr>
                              </m:ctrlPr>
                            </m:fPr>
                            <m:num>
                              <m:r>
                                <a:rPr kumimoji="1" lang="en-US" altLang="zh-CN" sz="2800">
                                  <a:solidFill>
                                    <a:schemeClr val="tx1"/>
                                  </a:solidFill>
                                  <a:latin typeface="Cambria Math" panose="02040503050406030204" pitchFamily="18" charset="0"/>
                                  <a:sym typeface="微软雅黑" panose="020B0503020204020204" pitchFamily="34" charset="-122"/>
                                </a:rPr>
                                <m:t>𝐊𝐉</m:t>
                              </m:r>
                            </m:num>
                            <m:den>
                              <m:r>
                                <a:rPr kumimoji="1" lang="en-US" altLang="zh-CN" sz="2800">
                                  <a:solidFill>
                                    <a:schemeClr val="tx1"/>
                                  </a:solidFill>
                                  <a:latin typeface="Cambria Math" panose="02040503050406030204" pitchFamily="18" charset="0"/>
                                  <a:sym typeface="微软雅黑" panose="020B0503020204020204" pitchFamily="34" charset="-122"/>
                                </a:rPr>
                                <m:t>𝐦𝐨𝐥</m:t>
                              </m:r>
                            </m:den>
                          </m:f>
                        </m:e>
                      </m:d>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f>
                        <m:f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fPr>
                        <m:num>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𝐛</m:t>
                              </m:r>
                            </m:sub>
                          </m:sSub>
                          <m:d>
                            <m:dPr>
                              <m:begChr m:val="["/>
                              <m:endChr m:val="]"/>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𝟎</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𝟎𝟑𝟑𝟏</m:t>
                              </m:r>
                              <m:d>
                                <m:d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f>
                                    <m:fPr>
                                      <m:type m:val="lin"/>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fPr>
                                    <m:num>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𝐛</m:t>
                                          </m:r>
                                        </m:sub>
                                      </m:sSub>
                                    </m:num>
                                    <m:den>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𝐜</m:t>
                                          </m:r>
                                        </m:sub>
                                      </m:sSub>
                                    </m:den>
                                  </m:f>
                                </m:e>
                              </m:d>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𝟎</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𝟎𝟑𝟐𝟕</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𝟎</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𝟎𝟐𝟗𝟕</m:t>
                              </m:r>
                              <m:func>
                                <m:func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funcPr>
                                <m:fName>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𝐥𝐨𝐠</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𝟏𝟎</m:t>
                                      </m:r>
                                    </m:sub>
                                  </m:sSub>
                                </m:fName>
                                <m:e>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𝐏</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𝐜</m:t>
                                      </m:r>
                                    </m:sub>
                                  </m:sSub>
                                </m:e>
                              </m:func>
                            </m:e>
                          </m:d>
                        </m:num>
                        <m:den>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𝟏</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𝟎𝟕</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d>
                            <m:d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f>
                                <m:fPr>
                                  <m:type m:val="lin"/>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fPr>
                                <m:num>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𝐛</m:t>
                                      </m:r>
                                    </m:sub>
                                  </m:sSub>
                                </m:num>
                                <m:den>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𝐜</m:t>
                                      </m:r>
                                    </m:sub>
                                  </m:sSub>
                                </m:den>
                              </m:f>
                            </m:e>
                          </m:d>
                        </m:den>
                      </m:f>
                    </m:oMath>
                  </m:oMathPara>
                </a14:m>
                <a:endParaRPr kumimoji="1" lang="zh-CN" altLang="en-US" sz="2800" b="1" dirty="0">
                  <a:solidFill>
                    <a:schemeClr val="tx1"/>
                  </a:solidFill>
                  <a:sym typeface="微软雅黑" panose="020B0503020204020204" pitchFamily="34" charset="-122"/>
                </a:endParaRPr>
              </a:p>
              <a:p>
                <a:pPr algn="just">
                  <a:lnSpc>
                    <a:spcPct val="125000"/>
                  </a:lnSpc>
                  <a:spcBef>
                    <a:spcPts val="0"/>
                  </a:spcBef>
                  <a:buClrTx/>
                  <a:buSzTx/>
                  <a:buFontTx/>
                  <a:buNone/>
                </a:pPr>
                <a14:m>
                  <m:oMath xmlns:m="http://schemas.openxmlformats.org/officeDocument/2006/math">
                    <m:sSub>
                      <m:sSubPr>
                        <m:ctrlPr>
                          <a:rPr kumimoji="1" lang="en-US" altLang="zh-CN" sz="2800" b="1" i="1" smtClean="0">
                            <a:solidFill>
                              <a:schemeClr val="tx1"/>
                            </a:solidFill>
                            <a:latin typeface="Cambria Math" panose="02040503050406030204" pitchFamily="18" charset="0"/>
                            <a:ea typeface="仿宋_GB2312" pitchFamily="49" charset="-122"/>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仿宋_GB2312" pitchFamily="49" charset="-122"/>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仿宋_GB2312" pitchFamily="49" charset="-122"/>
                            <a:sym typeface="微软雅黑" panose="020B0503020204020204" pitchFamily="34" charset="-122"/>
                          </a:rPr>
                          <m:t>𝐛</m:t>
                        </m:r>
                      </m:sub>
                    </m:sSub>
                  </m:oMath>
                </a14:m>
                <a:r>
                  <a:rPr kumimoji="1" lang="zh-CN" altLang="en-US" sz="2800" b="1" dirty="0">
                    <a:solidFill>
                      <a:schemeClr val="tx1"/>
                    </a:solidFill>
                    <a:sym typeface="微软雅黑" panose="020B0503020204020204" pitchFamily="34" charset="-122"/>
                  </a:rPr>
                  <a:t>为正常沸点；</a:t>
                </a:r>
                <a14:m>
                  <m:oMath xmlns:m="http://schemas.openxmlformats.org/officeDocument/2006/math">
                    <m:sSub>
                      <m:sSubPr>
                        <m:ctrlPr>
                          <a:rPr kumimoji="1" lang="en-US" altLang="zh-CN" sz="2800" b="1" i="1" smtClean="0">
                            <a:solidFill>
                              <a:schemeClr val="tx1"/>
                            </a:solidFill>
                            <a:latin typeface="Cambria Math" panose="02040503050406030204" pitchFamily="18" charset="0"/>
                            <a:ea typeface="仿宋_GB2312" pitchFamily="49" charset="-122"/>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仿宋_GB2312" pitchFamily="49" charset="-122"/>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仿宋_GB2312" pitchFamily="49" charset="-122"/>
                            <a:sym typeface="微软雅黑" panose="020B0503020204020204" pitchFamily="34" charset="-122"/>
                          </a:rPr>
                          <m:t>𝐜</m:t>
                        </m:r>
                      </m:sub>
                    </m:sSub>
                  </m:oMath>
                </a14:m>
                <a:r>
                  <a:rPr kumimoji="1" lang="zh-CN" altLang="en-US" sz="2800" b="1" dirty="0">
                    <a:solidFill>
                      <a:schemeClr val="tx1"/>
                    </a:solidFill>
                    <a:sym typeface="微软雅黑" panose="020B0503020204020204" pitchFamily="34" charset="-122"/>
                  </a:rPr>
                  <a:t>为临界温度；</a:t>
                </a:r>
                <a14:m>
                  <m:oMath xmlns:m="http://schemas.openxmlformats.org/officeDocument/2006/math">
                    <m:sSub>
                      <m:sSubPr>
                        <m:ctrlPr>
                          <a:rPr kumimoji="1" lang="en-US" altLang="zh-CN" sz="2800" b="1" i="1" smtClean="0">
                            <a:solidFill>
                              <a:schemeClr val="tx1"/>
                            </a:solidFill>
                            <a:latin typeface="Cambria Math" panose="02040503050406030204" pitchFamily="18" charset="0"/>
                            <a:ea typeface="仿宋_GB2312" pitchFamily="49" charset="-122"/>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仿宋_GB2312" pitchFamily="49" charset="-122"/>
                            <a:sym typeface="微软雅黑" panose="020B0503020204020204" pitchFamily="34" charset="-122"/>
                          </a:rPr>
                          <m:t>𝐏</m:t>
                        </m:r>
                      </m:e>
                      <m:sub>
                        <m:r>
                          <a:rPr kumimoji="1" lang="en-US" altLang="zh-CN" sz="2800" b="1" i="0" smtClean="0">
                            <a:solidFill>
                              <a:schemeClr val="tx1"/>
                            </a:solidFill>
                            <a:latin typeface="Cambria Math" panose="02040503050406030204" pitchFamily="18" charset="0"/>
                            <a:ea typeface="仿宋_GB2312" pitchFamily="49" charset="-122"/>
                            <a:sym typeface="微软雅黑" panose="020B0503020204020204" pitchFamily="34" charset="-122"/>
                          </a:rPr>
                          <m:t>𝐜</m:t>
                        </m:r>
                      </m:sub>
                    </m:sSub>
                  </m:oMath>
                </a14:m>
                <a:r>
                  <a:rPr kumimoji="1" lang="zh-CN" altLang="en-US" sz="2800" b="1" dirty="0">
                    <a:solidFill>
                      <a:schemeClr val="tx1"/>
                    </a:solidFill>
                    <a:sym typeface="微软雅黑" panose="020B0503020204020204" pitchFamily="34" charset="-122"/>
                  </a:rPr>
                  <a:t>为临界压力（</a:t>
                </a:r>
                <a:r>
                  <a:rPr kumimoji="1" lang="en-US" altLang="zh-CN" sz="2800" b="1" dirty="0">
                    <a:solidFill>
                      <a:schemeClr val="tx1"/>
                    </a:solidFill>
                    <a:sym typeface="微软雅黑" panose="020B0503020204020204" pitchFamily="34" charset="-122"/>
                  </a:rPr>
                  <a:t>atm</a:t>
                </a:r>
                <a:r>
                  <a:rPr kumimoji="1" lang="zh-CN" altLang="en-US" sz="2800" b="1" dirty="0">
                    <a:solidFill>
                      <a:schemeClr val="tx1"/>
                    </a:solidFill>
                    <a:sym typeface="微软雅黑" panose="020B0503020204020204" pitchFamily="34" charset="-122"/>
                  </a:rPr>
                  <a:t>）</a:t>
                </a:r>
              </a:p>
            </p:txBody>
          </p:sp>
        </mc:Choice>
        <mc:Fallback xmlns="">
          <p:sp>
            <p:nvSpPr>
              <p:cNvPr id="3" name="Rectangle 3">
                <a:extLst>
                  <a:ext uri="{FF2B5EF4-FFF2-40B4-BE49-F238E27FC236}">
                    <a16:creationId xmlns:a16="http://schemas.microsoft.com/office/drawing/2014/main" id="{59C59118-51E5-4869-A471-B7616051C626}"/>
                  </a:ext>
                </a:extLst>
              </p:cNvPr>
              <p:cNvSpPr txBox="1">
                <a:spLocks noRot="1" noChangeAspect="1" noMove="1" noResize="1" noEditPoints="1" noAdjustHandles="1" noChangeArrowheads="1" noChangeShapeType="1" noTextEdit="1"/>
              </p:cNvSpPr>
              <p:nvPr/>
            </p:nvSpPr>
            <p:spPr bwMode="auto">
              <a:xfrm>
                <a:off x="0" y="980729"/>
                <a:ext cx="9036496" cy="5112568"/>
              </a:xfrm>
              <a:prstGeom prst="rect">
                <a:avLst/>
              </a:prstGeom>
              <a:blipFill>
                <a:blip r:embed="rId2"/>
                <a:stretch>
                  <a:fillRect l="-1484" t="-238" b="-4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8336ABE4-E640-4930-914B-5A4B7E7BC50A}"/>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spTree>
    <p:extLst>
      <p:ext uri="{BB962C8B-B14F-4D97-AF65-F5344CB8AC3E}">
        <p14:creationId xmlns:p14="http://schemas.microsoft.com/office/powerpoint/2010/main" val="1651636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CD7E7CC-6AEA-409D-9AEC-289C9C332CDC}"/>
              </a:ext>
            </a:extLst>
          </p:cNvPr>
          <p:cNvSpPr txBox="1">
            <a:spLocks noChangeArrowheads="1"/>
          </p:cNvSpPr>
          <p:nvPr/>
        </p:nvSpPr>
        <p:spPr bwMode="auto">
          <a:xfrm>
            <a:off x="609600" y="0"/>
            <a:ext cx="853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just" eaLnBrk="1" hangingPunct="1"/>
            <a:br>
              <a:rPr lang="en-US" altLang="zh-CN" kern="0">
                <a:solidFill>
                  <a:srgbClr val="0000FF"/>
                </a:solidFill>
                <a:sym typeface="微软雅黑" panose="020B0503020204020204" pitchFamily="34" charset="-122"/>
              </a:rPr>
            </a:br>
            <a:endParaRPr lang="en-US" altLang="zh-CN" kern="0" dirty="0">
              <a:solidFill>
                <a:srgbClr val="0000FF"/>
              </a:solidFill>
              <a:sym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2FDF0DCD-27CF-40D9-A282-0BCA01A0C720}"/>
                  </a:ext>
                </a:extLst>
              </p:cNvPr>
              <p:cNvSpPr txBox="1">
                <a:spLocks noChangeArrowheads="1"/>
              </p:cNvSpPr>
              <p:nvPr/>
            </p:nvSpPr>
            <p:spPr bwMode="auto">
              <a:xfrm>
                <a:off x="0" y="980729"/>
                <a:ext cx="9036496" cy="511256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gn="just" eaLnBrk="1" hangingPunct="1">
                  <a:lnSpc>
                    <a:spcPct val="125000"/>
                  </a:lnSpc>
                  <a:spcBef>
                    <a:spcPts val="0"/>
                  </a:spcBef>
                  <a:buFont typeface="Wingdings" panose="05000000000000000000" pitchFamily="2" charset="2"/>
                  <a:buChar char="p"/>
                </a:pPr>
                <a:r>
                  <a:rPr lang="zh-CN" altLang="en-US" kern="0" dirty="0">
                    <a:solidFill>
                      <a:srgbClr val="C00000"/>
                    </a:solidFill>
                    <a:sym typeface="微软雅黑" panose="020B0503020204020204" pitchFamily="34" charset="-122"/>
                  </a:rPr>
                  <a:t>能量衡算中使用的基本数据</a:t>
                </a:r>
                <a:endParaRPr lang="en-US" altLang="zh-CN" kern="0" dirty="0">
                  <a:solidFill>
                    <a:srgbClr val="0000FF"/>
                  </a:solidFill>
                  <a:sym typeface="微软雅黑" panose="020B0503020204020204" pitchFamily="34" charset="-122"/>
                </a:endParaRPr>
              </a:p>
              <a:p>
                <a:pPr algn="just" eaLnBrk="1" hangingPunct="1">
                  <a:lnSpc>
                    <a:spcPct val="125000"/>
                  </a:lnSpc>
                  <a:spcBef>
                    <a:spcPts val="0"/>
                  </a:spcBef>
                  <a:buClrTx/>
                  <a:buSzTx/>
                  <a:buFontTx/>
                  <a:buNone/>
                </a:pPr>
                <a:r>
                  <a:rPr kumimoji="1" lang="en-US" altLang="zh-CN" sz="2800" b="1" dirty="0">
                    <a:solidFill>
                      <a:srgbClr val="0000FF"/>
                    </a:solidFill>
                    <a:sym typeface="微软雅黑" panose="020B0503020204020204" pitchFamily="34" charset="-122"/>
                  </a:rPr>
                  <a:t>3.</a:t>
                </a:r>
                <a:r>
                  <a:rPr kumimoji="1" lang="zh-CN" altLang="en-US" sz="2800" b="1" dirty="0">
                    <a:solidFill>
                      <a:srgbClr val="0000FF"/>
                    </a:solidFill>
                    <a:sym typeface="微软雅黑" panose="020B0503020204020204" pitchFamily="34" charset="-122"/>
                  </a:rPr>
                  <a:t> 相变热</a:t>
                </a:r>
              </a:p>
              <a:p>
                <a:pPr algn="ctr">
                  <a:lnSpc>
                    <a:spcPct val="125000"/>
                  </a:lnSpc>
                  <a:spcBef>
                    <a:spcPts val="0"/>
                  </a:spcBef>
                  <a:buClrTx/>
                  <a:buSzTx/>
                  <a:buFontTx/>
                  <a:buNone/>
                </a:pPr>
                <a:r>
                  <a:rPr kumimoji="1" lang="zh-CN" altLang="en-US" sz="2800" b="1" dirty="0">
                    <a:solidFill>
                      <a:schemeClr val="tx1"/>
                    </a:solidFill>
                    <a:sym typeface="微软雅黑" panose="020B0503020204020204" pitchFamily="34" charset="-122"/>
                  </a:rPr>
                  <a:t>汽化潜热</a:t>
                </a:r>
                <a14:m>
                  <m:oMath xmlns:m="http://schemas.openxmlformats.org/officeDocument/2006/math">
                    <m:d>
                      <m:dPr>
                        <m:ctrlPr>
                          <a:rPr kumimoji="1" lang="en-US" altLang="zh-CN" sz="2800" b="1" i="1" smtClean="0">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dPr>
                      <m:e>
                        <m: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𝑯</m:t>
                            </m:r>
                          </m:e>
                          <m:sub>
                            <m: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𝒗</m:t>
                            </m:r>
                          </m:sub>
                        </m:sSub>
                      </m:e>
                    </m:d>
                  </m:oMath>
                </a14:m>
                <a:r>
                  <a:rPr kumimoji="1" lang="zh-CN" altLang="en-US" sz="2800" b="1" dirty="0">
                    <a:solidFill>
                      <a:schemeClr val="tx1"/>
                    </a:solidFill>
                    <a:sym typeface="微软雅黑" panose="020B0503020204020204" pitchFamily="34" charset="-122"/>
                  </a:rPr>
                  <a:t> </a:t>
                </a:r>
                <a:r>
                  <a:rPr kumimoji="1" lang="zh-CN" altLang="en-US" sz="2800" dirty="0">
                    <a:solidFill>
                      <a:schemeClr val="tx1"/>
                    </a:solidFill>
                    <a:sym typeface="微软雅黑" panose="020B0503020204020204" pitchFamily="34" charset="-122"/>
                  </a:rPr>
                  <a:t>、融化潜热</a:t>
                </a:r>
                <a14:m>
                  <m:oMath xmlns:m="http://schemas.openxmlformats.org/officeDocument/2006/math">
                    <m:d>
                      <m:dPr>
                        <m:ctrlPr>
                          <a:rPr kumimoji="1" lang="en-US" altLang="zh-CN" sz="2800" i="1">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dPr>
                      <m:e>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𝑯</m:t>
                            </m:r>
                          </m:e>
                          <m:sub>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𝒎</m:t>
                            </m:r>
                          </m:sub>
                        </m:sSub>
                      </m:e>
                    </m:d>
                  </m:oMath>
                </a14:m>
                <a:r>
                  <a:rPr kumimoji="1" lang="zh-CN" altLang="en-US" sz="2800" dirty="0">
                    <a:solidFill>
                      <a:schemeClr val="tx1"/>
                    </a:solidFill>
                    <a:sym typeface="微软雅黑" panose="020B0503020204020204" pitchFamily="34" charset="-122"/>
                  </a:rPr>
                  <a:t>、升华潜热</a:t>
                </a:r>
                <a14:m>
                  <m:oMath xmlns:m="http://schemas.openxmlformats.org/officeDocument/2006/math">
                    <m:d>
                      <m:dPr>
                        <m:ctrlPr>
                          <a:rPr kumimoji="1" lang="en-US" altLang="zh-CN" sz="2800" i="1">
                            <a:solidFill>
                              <a:schemeClr val="tx1"/>
                            </a:solidFill>
                            <a:latin typeface="Cambria Math" panose="02040503050406030204" pitchFamily="18" charset="0"/>
                            <a:ea typeface="黑体" panose="02010609060101010101" pitchFamily="49" charset="-122"/>
                            <a:sym typeface="微软雅黑" panose="020B0503020204020204" pitchFamily="34" charset="-122"/>
                          </a:rPr>
                        </m:ctrlPr>
                      </m:dPr>
                      <m:e>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𝑯</m:t>
                            </m:r>
                          </m:e>
                          <m:sub>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𝒔</m:t>
                            </m:r>
                          </m:sub>
                        </m:sSub>
                      </m:e>
                    </m:d>
                  </m:oMath>
                </a14:m>
                <a:r>
                  <a:rPr kumimoji="1" lang="zh-CN" altLang="en-US" sz="2800" b="1" dirty="0">
                    <a:solidFill>
                      <a:schemeClr val="tx1"/>
                    </a:solidFill>
                    <a:sym typeface="微软雅黑" panose="020B0503020204020204" pitchFamily="34" charset="-122"/>
                  </a:rPr>
                  <a:t> </a:t>
                </a:r>
                <a:endParaRPr kumimoji="1" lang="en-US" altLang="zh-CN" sz="2800" b="1" dirty="0">
                  <a:solidFill>
                    <a:schemeClr val="tx1"/>
                  </a:solidFill>
                  <a:sym typeface="微软雅黑" panose="020B0503020204020204" pitchFamily="34" charset="-122"/>
                </a:endParaRPr>
              </a:p>
              <a:p>
                <a:pPr algn="just">
                  <a:lnSpc>
                    <a:spcPct val="125000"/>
                  </a:lnSpc>
                  <a:spcBef>
                    <a:spcPts val="0"/>
                  </a:spcBef>
                  <a:buClrTx/>
                  <a:buSzTx/>
                </a:pPr>
                <a14:m>
                  <m:oMath xmlns:m="http://schemas.openxmlformats.org/officeDocument/2006/math">
                    <m:r>
                      <a:rPr kumimoji="1" lang="en-US" altLang="zh-CN" sz="2800" smtClean="0">
                        <a:solidFill>
                          <a:srgbClr val="0000FF"/>
                        </a:solidFill>
                        <a:latin typeface="Cambria Math" panose="02040503050406030204" pitchFamily="18" charset="0"/>
                        <a:sym typeface="微软雅黑" panose="020B0503020204020204" pitchFamily="34" charset="-122"/>
                      </a:rPr>
                      <m:t>∆</m:t>
                    </m:r>
                    <m:sSub>
                      <m:sSubPr>
                        <m:ctrlPr>
                          <a:rPr kumimoji="1" lang="en-US" altLang="zh-CN" sz="2800" i="1">
                            <a:solidFill>
                              <a:srgbClr val="0000FF"/>
                            </a:solidFill>
                            <a:latin typeface="Cambria Math" panose="02040503050406030204" pitchFamily="18" charset="0"/>
                            <a:sym typeface="微软雅黑" panose="020B0503020204020204" pitchFamily="34" charset="-122"/>
                          </a:rPr>
                        </m:ctrlPr>
                      </m:sSubPr>
                      <m:e>
                        <m:r>
                          <a:rPr kumimoji="1" lang="en-US" altLang="zh-CN" sz="2800">
                            <a:solidFill>
                              <a:srgbClr val="0000FF"/>
                            </a:solidFill>
                            <a:latin typeface="Cambria Math" panose="02040503050406030204" pitchFamily="18" charset="0"/>
                            <a:sym typeface="微软雅黑" panose="020B0503020204020204" pitchFamily="34" charset="-122"/>
                          </a:rPr>
                          <m:t>𝑯</m:t>
                        </m:r>
                      </m:e>
                      <m:sub>
                        <m:r>
                          <a:rPr kumimoji="1" lang="en-US" altLang="zh-CN" sz="2800" i="1">
                            <a:solidFill>
                              <a:srgbClr val="0000FF"/>
                            </a:solidFill>
                            <a:latin typeface="Cambria Math" panose="02040503050406030204" pitchFamily="18" charset="0"/>
                            <a:sym typeface="微软雅黑" panose="020B0503020204020204" pitchFamily="34" charset="-122"/>
                          </a:rPr>
                          <m:t>𝒎</m:t>
                        </m:r>
                      </m:sub>
                    </m:sSub>
                  </m:oMath>
                </a14:m>
                <a:r>
                  <a:rPr kumimoji="1" lang="zh-CN" altLang="en-US" sz="2800" dirty="0">
                    <a:solidFill>
                      <a:srgbClr val="0000FF"/>
                    </a:solidFill>
                    <a:sym typeface="微软雅黑" panose="020B0503020204020204" pitchFamily="34" charset="-122"/>
                  </a:rPr>
                  <a:t>的估算</a:t>
                </a:r>
                <a:endParaRPr kumimoji="1" lang="en-US" altLang="zh-CN" sz="2800" b="1" dirty="0">
                  <a:solidFill>
                    <a:srgbClr val="0000FF"/>
                  </a:solidFill>
                  <a:sym typeface="微软雅黑" panose="020B0503020204020204" pitchFamily="34" charset="-122"/>
                </a:endParaRPr>
              </a:p>
              <a:p>
                <a:pPr marL="0" indent="0" algn="just" eaLnBrk="1" hangingPunct="1">
                  <a:lnSpc>
                    <a:spcPct val="125000"/>
                  </a:lnSpc>
                  <a:spcBef>
                    <a:spcPts val="0"/>
                  </a:spcBef>
                  <a:buClr>
                    <a:srgbClr val="0000FF"/>
                  </a:buClr>
                  <a:buSzTx/>
                  <a:buNone/>
                </a:pPr>
                <a:r>
                  <a:rPr kumimoji="1" lang="zh-CN" altLang="en-US" sz="2800" dirty="0">
                    <a:solidFill>
                      <a:schemeClr val="tx1"/>
                    </a:solidFill>
                    <a:sym typeface="微软雅黑" panose="020B0503020204020204" pitchFamily="34" charset="-122"/>
                  </a:rPr>
                  <a:t>陈氏方程式</a:t>
                </a:r>
                <a:r>
                  <a:rPr kumimoji="1" lang="zh-CN" altLang="en-US" sz="2800" b="1" dirty="0">
                    <a:solidFill>
                      <a:schemeClr val="tx1"/>
                    </a:solidFill>
                    <a:sym typeface="微软雅黑" panose="020B0503020204020204" pitchFamily="34" charset="-122"/>
                  </a:rPr>
                  <a:t>：</a:t>
                </a:r>
                <a:endParaRPr kumimoji="1" lang="en-US" altLang="zh-CN" sz="2800" b="1" dirty="0">
                  <a:solidFill>
                    <a:schemeClr val="tx1"/>
                  </a:solidFill>
                  <a:sym typeface="微软雅黑" panose="020B0503020204020204" pitchFamily="34" charset="-122"/>
                </a:endParaRPr>
              </a:p>
              <a:p>
                <a:pPr algn="just">
                  <a:lnSpc>
                    <a:spcPct val="125000"/>
                  </a:lnSpc>
                  <a:spcBef>
                    <a:spcPct val="0"/>
                  </a:spcBef>
                  <a:buClrTx/>
                  <a:buSzTx/>
                  <a:buFontTx/>
                  <a:buNone/>
                </a:pPr>
                <a:r>
                  <a:rPr kumimoji="1" lang="zh-CN" altLang="en-US" sz="2800" b="1" dirty="0">
                    <a:solidFill>
                      <a:schemeClr val="tx1"/>
                    </a:solidFill>
                    <a:sym typeface="微软雅黑" panose="020B0503020204020204" pitchFamily="34" charset="-122"/>
                  </a:rPr>
                  <a:t>            </a:t>
                </a:r>
                <a14:m>
                  <m:oMath xmlns:m="http://schemas.openxmlformats.org/officeDocument/2006/math">
                    <m:r>
                      <a:rPr kumimoji="1" lang="en-US" altLang="zh-CN" sz="2800" b="1" i="0" smtClean="0">
                        <a:solidFill>
                          <a:schemeClr val="tx1"/>
                        </a:solidFill>
                        <a:latin typeface="Cambria Math" panose="02040503050406030204" pitchFamily="18" charset="0"/>
                        <a:sym typeface="微软雅黑" panose="020B0503020204020204" pitchFamily="34" charset="-122"/>
                      </a:rPr>
                      <m:t>                          </m:t>
                    </m:r>
                    <m:r>
                      <a:rPr kumimoji="1" lang="zh-CN" altLang="en-US" sz="2800" b="1" i="0" smtClean="0">
                        <a:solidFill>
                          <a:schemeClr val="tx1"/>
                        </a:solidFill>
                        <a:latin typeface="Cambria Math" panose="02040503050406030204" pitchFamily="18" charset="0"/>
                        <a:sym typeface="微软雅黑" panose="020B0503020204020204" pitchFamily="34" charset="-122"/>
                      </a:rPr>
                      <m:t>≈</m:t>
                    </m:r>
                    <m:r>
                      <a:rPr kumimoji="1" lang="en-US" altLang="zh-CN" sz="2800" b="1" i="0" smtClean="0">
                        <a:solidFill>
                          <a:schemeClr val="tx1"/>
                        </a:solidFill>
                        <a:latin typeface="Cambria Math" panose="02040503050406030204" pitchFamily="18" charset="0"/>
                        <a:sym typeface="微软雅黑" panose="020B0503020204020204" pitchFamily="34" charset="-122"/>
                      </a:rPr>
                      <m:t>𝟗</m:t>
                    </m:r>
                    <m:r>
                      <a:rPr kumimoji="1" lang="en-US" altLang="zh-CN" sz="2800" b="1" i="0" smtClean="0">
                        <a:solidFill>
                          <a:schemeClr val="tx1"/>
                        </a:solidFill>
                        <a:latin typeface="Cambria Math" panose="02040503050406030204" pitchFamily="18" charset="0"/>
                        <a:sym typeface="微软雅黑" panose="020B0503020204020204" pitchFamily="34" charset="-122"/>
                      </a:rPr>
                      <m:t>.</m:t>
                    </m:r>
                    <m:r>
                      <a:rPr kumimoji="1" lang="en-US" altLang="zh-CN" sz="2800" b="1" i="0" smtClean="0">
                        <a:solidFill>
                          <a:schemeClr val="tx1"/>
                        </a:solidFill>
                        <a:latin typeface="Cambria Math" panose="02040503050406030204" pitchFamily="18" charset="0"/>
                        <a:sym typeface="微软雅黑" panose="020B0503020204020204" pitchFamily="34" charset="-122"/>
                      </a:rPr>
                      <m:t>𝟐</m:t>
                    </m:r>
                    <m:sSub>
                      <m:sSubPr>
                        <m:ctrlPr>
                          <a:rPr kumimoji="1" lang="en-US" altLang="zh-CN" sz="2800" b="1" i="1" smtClean="0">
                            <a:solidFill>
                              <a:schemeClr val="tx1"/>
                            </a:solidFill>
                            <a:latin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sym typeface="微软雅黑" panose="020B0503020204020204" pitchFamily="34" charset="-122"/>
                          </a:rPr>
                          <m:t>𝐦</m:t>
                        </m:r>
                      </m:sub>
                    </m:sSub>
                    <m:d>
                      <m:dPr>
                        <m:ctrlPr>
                          <a:rPr kumimoji="1" lang="en-US" altLang="zh-CN" sz="2800" b="1" i="1" smtClean="0">
                            <a:solidFill>
                              <a:schemeClr val="tx1"/>
                            </a:solidFill>
                            <a:latin typeface="Cambria Math" panose="02040503050406030204" pitchFamily="18" charset="0"/>
                            <a:sym typeface="微软雅黑" panose="020B0503020204020204" pitchFamily="34" charset="-122"/>
                          </a:rPr>
                        </m:ctrlPr>
                      </m:dPr>
                      <m:e>
                        <m:r>
                          <a:rPr kumimoji="1" lang="en-US" altLang="zh-CN" sz="2800" b="1" i="0" smtClean="0">
                            <a:solidFill>
                              <a:schemeClr val="tx1"/>
                            </a:solidFill>
                            <a:latin typeface="Cambria Math" panose="02040503050406030204" pitchFamily="18" charset="0"/>
                            <a:sym typeface="微软雅黑" panose="020B0503020204020204" pitchFamily="34" charset="-122"/>
                          </a:rPr>
                          <m:t>𝐊</m:t>
                        </m:r>
                      </m:e>
                    </m:d>
                  </m:oMath>
                </a14:m>
                <a:r>
                  <a:rPr kumimoji="1" lang="zh-CN" altLang="en-US" sz="2800" b="1" dirty="0">
                    <a:solidFill>
                      <a:schemeClr val="tx1"/>
                    </a:solidFill>
                    <a:sym typeface="微软雅黑" panose="020B0503020204020204" pitchFamily="34" charset="-122"/>
                  </a:rPr>
                  <a:t>（金属类元素）</a:t>
                </a:r>
              </a:p>
              <a:p>
                <a:pPr algn="ctr">
                  <a:lnSpc>
                    <a:spcPct val="125000"/>
                  </a:lnSpc>
                  <a:spcBef>
                    <a:spcPct val="0"/>
                  </a:spcBef>
                  <a:buClrTx/>
                  <a:buSzTx/>
                  <a:buFontTx/>
                  <a:buNone/>
                </a:pPr>
                <a14:m>
                  <m:oMath xmlns:m="http://schemas.openxmlformats.org/officeDocument/2006/math">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𝑯</m:t>
                        </m:r>
                      </m:e>
                      <m:sub>
                        <m:r>
                          <a:rPr kumimoji="1"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𝒎</m:t>
                        </m:r>
                      </m:sub>
                    </m:sSub>
                    <m:d>
                      <m:dPr>
                        <m:ctrlPr>
                          <a:rPr kumimoji="1" lang="en-US" altLang="zh-CN" sz="2800" b="1" i="1" smtClean="0">
                            <a:solidFill>
                              <a:schemeClr val="tx1"/>
                            </a:solidFill>
                            <a:latin typeface="Cambria Math" panose="02040503050406030204" pitchFamily="18" charset="0"/>
                            <a:ea typeface="仿宋_GB2312" pitchFamily="49" charset="-122"/>
                            <a:sym typeface="微软雅黑" panose="020B0503020204020204" pitchFamily="34" charset="-122"/>
                          </a:rPr>
                        </m:ctrlPr>
                      </m:dPr>
                      <m:e>
                        <m:f>
                          <m:fPr>
                            <m:type m:val="lin"/>
                            <m:ctrlPr>
                              <a:rPr kumimoji="1" lang="en-US" altLang="zh-CN" sz="2800" b="1" i="1" smtClean="0">
                                <a:solidFill>
                                  <a:schemeClr val="tx1"/>
                                </a:solidFill>
                                <a:latin typeface="Cambria Math" panose="02040503050406030204" pitchFamily="18" charset="0"/>
                                <a:ea typeface="仿宋_GB2312" pitchFamily="49" charset="-122"/>
                                <a:sym typeface="微软雅黑" panose="020B0503020204020204" pitchFamily="34" charset="-122"/>
                              </a:rPr>
                            </m:ctrlPr>
                          </m:fPr>
                          <m:num>
                            <m:r>
                              <a:rPr kumimoji="1" lang="en-US" altLang="zh-CN" sz="2800" b="1" i="0" smtClean="0">
                                <a:solidFill>
                                  <a:schemeClr val="tx1"/>
                                </a:solidFill>
                                <a:latin typeface="Cambria Math" panose="02040503050406030204" pitchFamily="18" charset="0"/>
                                <a:ea typeface="仿宋_GB2312" pitchFamily="49" charset="-122"/>
                                <a:sym typeface="微软雅黑" panose="020B0503020204020204" pitchFamily="34" charset="-122"/>
                              </a:rPr>
                              <m:t>𝐉</m:t>
                            </m:r>
                          </m:num>
                          <m:den>
                            <m:r>
                              <a:rPr kumimoji="1" lang="en-US" altLang="zh-CN" sz="2800" b="1" i="0" smtClean="0">
                                <a:solidFill>
                                  <a:schemeClr val="tx1"/>
                                </a:solidFill>
                                <a:latin typeface="Cambria Math" panose="02040503050406030204" pitchFamily="18" charset="0"/>
                                <a:ea typeface="仿宋_GB2312" pitchFamily="49" charset="-122"/>
                                <a:sym typeface="微软雅黑" panose="020B0503020204020204" pitchFamily="34" charset="-122"/>
                              </a:rPr>
                              <m:t>𝐦𝐨𝐥</m:t>
                            </m:r>
                          </m:den>
                        </m:f>
                      </m:e>
                    </m:d>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𝟐𝟓</m:t>
                    </m:r>
                    <m:sSub>
                      <m:sSub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𝐦</m:t>
                        </m:r>
                      </m:sub>
                    </m:sSub>
                    <m:d>
                      <m:dPr>
                        <m:ctrlPr>
                          <a:rPr kumimoji="1" lang="en-US" altLang="zh-CN" sz="28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r>
                          <a:rPr kumimoji="1" lang="en-US" altLang="zh-CN" sz="28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𝐊</m:t>
                        </m:r>
                      </m:e>
                    </m:d>
                  </m:oMath>
                </a14:m>
                <a:r>
                  <a:rPr kumimoji="1" lang="zh-CN" altLang="en-US" sz="2800" b="1" dirty="0">
                    <a:solidFill>
                      <a:schemeClr val="tx1"/>
                    </a:solidFill>
                    <a:sym typeface="微软雅黑" panose="020B0503020204020204" pitchFamily="34" charset="-122"/>
                  </a:rPr>
                  <a:t> （无机化合物）</a:t>
                </a:r>
              </a:p>
              <a:p>
                <a:pPr algn="just">
                  <a:lnSpc>
                    <a:spcPct val="125000"/>
                  </a:lnSpc>
                  <a:spcBef>
                    <a:spcPct val="0"/>
                  </a:spcBef>
                  <a:buClrTx/>
                  <a:buSzTx/>
                  <a:buFontTx/>
                  <a:buNone/>
                </a:pPr>
                <a:r>
                  <a:rPr kumimoji="1" lang="zh-CN" altLang="en-US" sz="2800" b="1" dirty="0">
                    <a:solidFill>
                      <a:schemeClr val="tx1"/>
                    </a:solidFill>
                    <a:sym typeface="微软雅黑" panose="020B0503020204020204" pitchFamily="34" charset="-122"/>
                  </a:rPr>
                  <a:t>                                      </a:t>
                </a:r>
                <a14:m>
                  <m:oMath xmlns:m="http://schemas.openxmlformats.org/officeDocument/2006/math">
                    <m:r>
                      <a:rPr kumimoji="1" lang="zh-CN" altLang="en-US" sz="2800" b="1" i="0" smtClean="0">
                        <a:solidFill>
                          <a:schemeClr val="tx1"/>
                        </a:solidFill>
                        <a:latin typeface="Cambria Math" panose="02040503050406030204" pitchFamily="18" charset="0"/>
                        <a:sym typeface="微软雅黑" panose="020B0503020204020204" pitchFamily="34" charset="-122"/>
                      </a:rPr>
                      <m:t>≈</m:t>
                    </m:r>
                    <m:r>
                      <a:rPr kumimoji="1" lang="en-US" altLang="zh-CN" sz="2800" b="1" i="0" smtClean="0">
                        <a:solidFill>
                          <a:schemeClr val="tx1"/>
                        </a:solidFill>
                        <a:latin typeface="Cambria Math" panose="02040503050406030204" pitchFamily="18" charset="0"/>
                        <a:sym typeface="微软雅黑" panose="020B0503020204020204" pitchFamily="34" charset="-122"/>
                      </a:rPr>
                      <m:t>𝟓𝟎</m:t>
                    </m:r>
                    <m:sSub>
                      <m:sSubPr>
                        <m:ctrlPr>
                          <a:rPr kumimoji="1" lang="en-US" altLang="zh-CN" sz="2800" b="1" i="1" smtClean="0">
                            <a:solidFill>
                              <a:schemeClr val="tx1"/>
                            </a:solidFill>
                            <a:latin typeface="Cambria Math" panose="02040503050406030204" pitchFamily="18" charset="0"/>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sym typeface="微软雅黑" panose="020B0503020204020204" pitchFamily="34" charset="-122"/>
                          </a:rPr>
                          <m:t>𝐓</m:t>
                        </m:r>
                      </m:e>
                      <m:sub>
                        <m:r>
                          <a:rPr kumimoji="1" lang="en-US" altLang="zh-CN" sz="2800" b="1" i="0" smtClean="0">
                            <a:solidFill>
                              <a:schemeClr val="tx1"/>
                            </a:solidFill>
                            <a:latin typeface="Cambria Math" panose="02040503050406030204" pitchFamily="18" charset="0"/>
                            <a:sym typeface="微软雅黑" panose="020B0503020204020204" pitchFamily="34" charset="-122"/>
                          </a:rPr>
                          <m:t>𝐦</m:t>
                        </m:r>
                      </m:sub>
                    </m:sSub>
                    <m:d>
                      <m:dPr>
                        <m:ctrlPr>
                          <a:rPr kumimoji="1" lang="en-US" altLang="zh-CN" sz="2800" b="1" i="1" smtClean="0">
                            <a:solidFill>
                              <a:schemeClr val="tx1"/>
                            </a:solidFill>
                            <a:latin typeface="Cambria Math" panose="02040503050406030204" pitchFamily="18" charset="0"/>
                            <a:sym typeface="微软雅黑" panose="020B0503020204020204" pitchFamily="34" charset="-122"/>
                          </a:rPr>
                        </m:ctrlPr>
                      </m:dPr>
                      <m:e>
                        <m:r>
                          <a:rPr kumimoji="1" lang="en-US" altLang="zh-CN" sz="2800" b="1" i="0" smtClean="0">
                            <a:solidFill>
                              <a:schemeClr val="tx1"/>
                            </a:solidFill>
                            <a:latin typeface="Cambria Math" panose="02040503050406030204" pitchFamily="18" charset="0"/>
                            <a:sym typeface="微软雅黑" panose="020B0503020204020204" pitchFamily="34" charset="-122"/>
                          </a:rPr>
                          <m:t>𝐊</m:t>
                        </m:r>
                      </m:e>
                    </m:d>
                  </m:oMath>
                </a14:m>
                <a:r>
                  <a:rPr kumimoji="1" lang="zh-CN" altLang="en-US" sz="2800" b="1" dirty="0">
                    <a:solidFill>
                      <a:schemeClr val="tx1"/>
                    </a:solidFill>
                    <a:sym typeface="微软雅黑" panose="020B0503020204020204" pitchFamily="34" charset="-122"/>
                  </a:rPr>
                  <a:t> （有机化合物</a:t>
                </a:r>
                <a:r>
                  <a:rPr kumimoji="1" lang="en-US" altLang="zh-CN" sz="2800" dirty="0">
                    <a:solidFill>
                      <a:schemeClr val="tx1"/>
                    </a:solidFill>
                    <a:sym typeface="微软雅黑" panose="020B0503020204020204" pitchFamily="34" charset="-122"/>
                  </a:rPr>
                  <a:t>)</a:t>
                </a:r>
                <a:endParaRPr kumimoji="1" lang="en-US" altLang="zh-CN" sz="2800" b="1" dirty="0">
                  <a:solidFill>
                    <a:schemeClr val="tx1"/>
                  </a:solidFill>
                  <a:sym typeface="微软雅黑" panose="020B0503020204020204" pitchFamily="34" charset="-122"/>
                </a:endParaRPr>
              </a:p>
              <a:p>
                <a:pPr marL="0" indent="0" algn="just" eaLnBrk="1" hangingPunct="1">
                  <a:lnSpc>
                    <a:spcPct val="125000"/>
                  </a:lnSpc>
                  <a:spcBef>
                    <a:spcPts val="0"/>
                  </a:spcBef>
                  <a:buClr>
                    <a:srgbClr val="0000FF"/>
                  </a:buClr>
                  <a:buSzTx/>
                  <a:buNone/>
                </a:pPr>
                <a:endParaRPr kumimoji="1" lang="zh-CN" altLang="en-US" sz="2800" b="1" dirty="0">
                  <a:solidFill>
                    <a:schemeClr val="tx1"/>
                  </a:solidFill>
                  <a:sym typeface="微软雅黑" panose="020B0503020204020204" pitchFamily="34" charset="-122"/>
                </a:endParaRPr>
              </a:p>
            </p:txBody>
          </p:sp>
        </mc:Choice>
        <mc:Fallback xmlns="">
          <p:sp>
            <p:nvSpPr>
              <p:cNvPr id="3" name="Rectangle 3">
                <a:extLst>
                  <a:ext uri="{FF2B5EF4-FFF2-40B4-BE49-F238E27FC236}">
                    <a16:creationId xmlns:a16="http://schemas.microsoft.com/office/drawing/2014/main" id="{2FDF0DCD-27CF-40D9-A282-0BCA01A0C720}"/>
                  </a:ext>
                </a:extLst>
              </p:cNvPr>
              <p:cNvSpPr txBox="1">
                <a:spLocks noRot="1" noChangeAspect="1" noMove="1" noResize="1" noEditPoints="1" noAdjustHandles="1" noChangeArrowheads="1" noChangeShapeType="1" noTextEdit="1"/>
              </p:cNvSpPr>
              <p:nvPr/>
            </p:nvSpPr>
            <p:spPr bwMode="auto">
              <a:xfrm>
                <a:off x="0" y="980729"/>
                <a:ext cx="9036496" cy="5112568"/>
              </a:xfrm>
              <a:prstGeom prst="rect">
                <a:avLst/>
              </a:prstGeom>
              <a:blipFill>
                <a:blip r:embed="rId2"/>
                <a:stretch>
                  <a:fillRect l="-1484" t="-2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A0524DCD-AA8E-4415-886B-82C7C39EF28E}"/>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spTree>
    <p:extLst>
      <p:ext uri="{BB962C8B-B14F-4D97-AF65-F5344CB8AC3E}">
        <p14:creationId xmlns:p14="http://schemas.microsoft.com/office/powerpoint/2010/main" val="2784444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AB01269-1C98-450E-A54B-04531B39C588}"/>
              </a:ext>
            </a:extLst>
          </p:cNvPr>
          <p:cNvSpPr txBox="1">
            <a:spLocks noChangeArrowheads="1"/>
          </p:cNvSpPr>
          <p:nvPr/>
        </p:nvSpPr>
        <p:spPr bwMode="auto">
          <a:xfrm>
            <a:off x="609600" y="0"/>
            <a:ext cx="853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just" eaLnBrk="1" hangingPunct="1"/>
            <a:br>
              <a:rPr lang="en-US" altLang="zh-CN" kern="0">
                <a:solidFill>
                  <a:srgbClr val="0000FF"/>
                </a:solidFill>
                <a:sym typeface="微软雅黑" panose="020B0503020204020204" pitchFamily="34" charset="-122"/>
              </a:rPr>
            </a:br>
            <a:endParaRPr lang="en-US" altLang="zh-CN" kern="0" dirty="0">
              <a:solidFill>
                <a:srgbClr val="0000FF"/>
              </a:solidFill>
              <a:sym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8F4AC3D4-8F53-44D1-9D12-C41FDEE19893}"/>
                  </a:ext>
                </a:extLst>
              </p:cNvPr>
              <p:cNvSpPr txBox="1">
                <a:spLocks noChangeArrowheads="1"/>
              </p:cNvSpPr>
              <p:nvPr/>
            </p:nvSpPr>
            <p:spPr bwMode="auto">
              <a:xfrm>
                <a:off x="0" y="980729"/>
                <a:ext cx="9036496" cy="30963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gn="just" eaLnBrk="1" hangingPunct="1">
                  <a:lnSpc>
                    <a:spcPct val="125000"/>
                  </a:lnSpc>
                  <a:spcBef>
                    <a:spcPts val="0"/>
                  </a:spcBef>
                  <a:buFont typeface="Wingdings" panose="05000000000000000000" pitchFamily="2" charset="2"/>
                  <a:buChar char="p"/>
                </a:pPr>
                <a:r>
                  <a:rPr lang="zh-CN" altLang="en-US" kern="0" dirty="0">
                    <a:solidFill>
                      <a:srgbClr val="C00000"/>
                    </a:solidFill>
                    <a:sym typeface="微软雅黑" panose="020B0503020204020204" pitchFamily="34" charset="-122"/>
                  </a:rPr>
                  <a:t>能量衡算中使用的基本数据</a:t>
                </a:r>
                <a:endParaRPr lang="en-US" altLang="zh-CN" kern="0" dirty="0">
                  <a:solidFill>
                    <a:srgbClr val="0000FF"/>
                  </a:solidFill>
                  <a:sym typeface="微软雅黑" panose="020B0503020204020204" pitchFamily="34" charset="-122"/>
                </a:endParaRPr>
              </a:p>
              <a:p>
                <a:pPr algn="just" eaLnBrk="1" hangingPunct="1">
                  <a:lnSpc>
                    <a:spcPct val="125000"/>
                  </a:lnSpc>
                  <a:spcBef>
                    <a:spcPts val="0"/>
                  </a:spcBef>
                  <a:buClrTx/>
                  <a:buSzTx/>
                  <a:buFontTx/>
                  <a:buNone/>
                </a:pPr>
                <a:r>
                  <a:rPr kumimoji="1" lang="en-US" altLang="zh-CN" sz="2800" dirty="0">
                    <a:solidFill>
                      <a:srgbClr val="0000FF"/>
                    </a:solidFill>
                    <a:sym typeface="微软雅黑" panose="020B0503020204020204" pitchFamily="34" charset="-122"/>
                  </a:rPr>
                  <a:t>4</a:t>
                </a:r>
                <a:r>
                  <a:rPr kumimoji="1" lang="en-US" altLang="zh-CN" sz="2800" b="1" dirty="0">
                    <a:solidFill>
                      <a:srgbClr val="0000FF"/>
                    </a:solidFill>
                    <a:sym typeface="微软雅黑" panose="020B0503020204020204" pitchFamily="34" charset="-122"/>
                  </a:rPr>
                  <a:t>.</a:t>
                </a:r>
                <a:r>
                  <a:rPr kumimoji="1" lang="zh-CN" altLang="en-US" sz="2800" b="1" dirty="0">
                    <a:solidFill>
                      <a:srgbClr val="0000FF"/>
                    </a:solidFill>
                    <a:sym typeface="微软雅黑" panose="020B0503020204020204" pitchFamily="34" charset="-122"/>
                  </a:rPr>
                  <a:t> 反应热</a:t>
                </a:r>
              </a:p>
              <a:p>
                <a:pPr marL="0" indent="0" eaLnBrk="1" hangingPunct="1">
                  <a:lnSpc>
                    <a:spcPct val="125000"/>
                  </a:lnSpc>
                  <a:buNone/>
                </a:pPr>
                <a:r>
                  <a:rPr lang="zh-CN" altLang="en-US" sz="2800" dirty="0">
                    <a:solidFill>
                      <a:schemeClr val="tx1"/>
                    </a:solidFill>
                    <a:sym typeface="微软雅黑" panose="020B0503020204020204" pitchFamily="34" charset="-122"/>
                  </a:rPr>
                  <a:t>        根据参与反应的各物质的标准生成焓计算</a:t>
                </a:r>
                <a:endParaRPr lang="en-US" altLang="zh-CN" sz="2800" dirty="0">
                  <a:solidFill>
                    <a:schemeClr val="tx1"/>
                  </a:solidFill>
                  <a:sym typeface="微软雅黑" panose="020B0503020204020204" pitchFamily="34" charset="-122"/>
                </a:endParaRPr>
              </a:p>
              <a:p>
                <a:pPr marL="0" indent="0" eaLnBrk="1" hangingPunct="1">
                  <a:lnSpc>
                    <a:spcPct val="125000"/>
                  </a:lnSpc>
                  <a:buNone/>
                </a:pPr>
                <a14:m>
                  <m:oMathPara xmlns:m="http://schemas.openxmlformats.org/officeDocument/2006/math">
                    <m:oMathParaPr>
                      <m:jc m:val="centerGroup"/>
                    </m:oMathParaPr>
                    <m:oMath xmlns:m="http://schemas.openxmlformats.org/officeDocument/2006/math">
                      <m:sSub>
                        <m:sSubPr>
                          <m:ctrlPr>
                            <a:rPr lang="en-US" altLang="zh-CN" sz="2800" i="1">
                              <a:solidFill>
                                <a:schemeClr val="tx1"/>
                              </a:solidFill>
                              <a:latin typeface="Cambria Math" panose="02040503050406030204" pitchFamily="18" charset="0"/>
                              <a:sym typeface="微软雅黑" panose="020B0503020204020204" pitchFamily="34" charset="-122"/>
                            </a:rPr>
                          </m:ctrlPr>
                        </m:sSubPr>
                        <m:e>
                          <m:r>
                            <a:rPr lang="en-US" altLang="zh-CN" sz="280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e>
                        <m:sub>
                          <m:r>
                            <a:rPr lang="en-US" altLang="zh-CN" sz="2800">
                              <a:solidFill>
                                <a:schemeClr val="tx1"/>
                              </a:solidFill>
                              <a:latin typeface="Cambria Math" panose="02040503050406030204" pitchFamily="18" charset="0"/>
                              <a:sym typeface="微软雅黑" panose="020B0503020204020204" pitchFamily="34" charset="-122"/>
                            </a:rPr>
                            <m:t>𝐫</m:t>
                          </m:r>
                        </m:sub>
                      </m:sSub>
                      <m:sSubSup>
                        <m:sSubSupPr>
                          <m:ctrlPr>
                            <a:rPr lang="en-US" altLang="zh-CN" sz="2800" i="1">
                              <a:solidFill>
                                <a:schemeClr val="tx1"/>
                              </a:solidFill>
                              <a:latin typeface="Cambria Math" panose="02040503050406030204" pitchFamily="18" charset="0"/>
                              <a:sym typeface="微软雅黑" panose="020B0503020204020204" pitchFamily="34" charset="-122"/>
                            </a:rPr>
                          </m:ctrlPr>
                        </m:sSubSupPr>
                        <m:e>
                          <m:r>
                            <a:rPr lang="en-US" altLang="zh-CN" sz="2800">
                              <a:solidFill>
                                <a:schemeClr val="tx1"/>
                              </a:solidFill>
                              <a:latin typeface="Cambria Math" panose="02040503050406030204" pitchFamily="18" charset="0"/>
                              <a:sym typeface="微软雅黑" panose="020B0503020204020204" pitchFamily="34" charset="-122"/>
                            </a:rPr>
                            <m:t>𝐇</m:t>
                          </m:r>
                        </m:e>
                        <m:sub>
                          <m:r>
                            <a:rPr lang="en-US" altLang="zh-CN" sz="2800">
                              <a:solidFill>
                                <a:schemeClr val="tx1"/>
                              </a:solidFill>
                              <a:latin typeface="Cambria Math" panose="02040503050406030204" pitchFamily="18" charset="0"/>
                              <a:sym typeface="微软雅黑" panose="020B0503020204020204" pitchFamily="34" charset="-122"/>
                            </a:rPr>
                            <m:t>𝟐𝟗𝟖</m:t>
                          </m:r>
                        </m:sub>
                        <m:sup>
                          <m:r>
                            <m:rPr>
                              <m:sty m:val="p"/>
                            </m:rPr>
                            <a:rPr lang="zh-CN" altLang="en-US" sz="2800">
                              <a:solidFill>
                                <a:schemeClr val="tx1"/>
                              </a:solidFill>
                              <a:latin typeface="Cambria Math" panose="02040503050406030204" pitchFamily="18" charset="0"/>
                              <a:sym typeface="微软雅黑" panose="020B0503020204020204" pitchFamily="34" charset="-122"/>
                            </a:rPr>
                            <m:t>θ</m:t>
                          </m:r>
                        </m:sup>
                      </m:sSubSup>
                      <m:r>
                        <a:rPr lang="en-US" altLang="zh-CN" sz="280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nary>
                        <m:naryPr>
                          <m:chr m:val="∑"/>
                          <m:subHide m:val="on"/>
                          <m:supHide m:val="on"/>
                          <m:ctrlPr>
                            <a:rPr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naryPr>
                        <m:sub/>
                        <m:sup/>
                        <m:e>
                          <m:sSub>
                            <m:sSubPr>
                              <m:ctrlPr>
                                <a:rPr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d>
                                <m:dPr>
                                  <m:ctrlPr>
                                    <a:rPr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sSub>
                                    <m:sSubPr>
                                      <m:ctrlPr>
                                        <a:rPr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m:rPr>
                                          <m:sty m:val="p"/>
                                        </m:rPr>
                                        <a:rPr lang="en-US" altLang="zh-CN" sz="280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n</m:t>
                                      </m:r>
                                    </m:e>
                                    <m:sub>
                                      <m:r>
                                        <m:rPr>
                                          <m:sty m:val="p"/>
                                        </m:rPr>
                                        <a:rPr lang="en-US" altLang="zh-CN" sz="280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i</m:t>
                                      </m:r>
                                    </m:sub>
                                  </m:sSub>
                                  <m:r>
                                    <a:rPr lang="en-US" altLang="zh-CN" sz="280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Sup>
                                    <m:sSubSupPr>
                                      <m:ctrlPr>
                                        <a:rPr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SupPr>
                                    <m:e>
                                      <m:r>
                                        <m:rPr>
                                          <m:sty m:val="p"/>
                                        </m:rPr>
                                        <a:rPr lang="en-US" altLang="zh-CN" sz="280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H</m:t>
                                      </m:r>
                                    </m:e>
                                    <m:sub>
                                      <m:r>
                                        <a:rPr lang="en-US" altLang="zh-CN" sz="280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298</m:t>
                                      </m:r>
                                    </m:sub>
                                    <m:sup>
                                      <m:r>
                                        <m:rPr>
                                          <m:sty m:val="p"/>
                                        </m:rPr>
                                        <a:rPr lang="zh-CN" altLang="en-US" sz="280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θ</m:t>
                                      </m:r>
                                    </m:sup>
                                  </m:sSubSup>
                                </m:e>
                              </m:d>
                            </m:e>
                            <m:sub>
                              <m:r>
                                <a:rPr lang="en-US" altLang="zh-CN" sz="280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𝐩𝐫𝐨𝐝</m:t>
                              </m:r>
                            </m:sub>
                          </m:sSub>
                        </m:e>
                      </m:nary>
                      <m:r>
                        <a:rPr lang="en-US" altLang="zh-CN" sz="280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nary>
                        <m:naryPr>
                          <m:chr m:val="∑"/>
                          <m:subHide m:val="on"/>
                          <m:supHide m:val="on"/>
                          <m:ctrlPr>
                            <a:rPr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naryPr>
                        <m:sub/>
                        <m:sup/>
                        <m:e>
                          <m:sSub>
                            <m:sSubPr>
                              <m:ctrlPr>
                                <a:rPr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d>
                                <m:dPr>
                                  <m:ctrlPr>
                                    <a:rPr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sSub>
                                    <m:sSubPr>
                                      <m:ctrlPr>
                                        <a:rPr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lang="en-US" altLang="zh-CN" sz="280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𝐧</m:t>
                                      </m:r>
                                    </m:e>
                                    <m:sub>
                                      <m:r>
                                        <a:rPr lang="en-US" altLang="zh-CN" sz="280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𝐢</m:t>
                                      </m:r>
                                    </m:sub>
                                  </m:sSub>
                                  <m:r>
                                    <a:rPr lang="en-US" altLang="zh-CN" sz="280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Sup>
                                    <m:sSubSupPr>
                                      <m:ctrlPr>
                                        <a:rPr lang="en-US" altLang="zh-CN" sz="2800" i="1">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SupPr>
                                    <m:e>
                                      <m:r>
                                        <a:rPr lang="en-US" altLang="zh-CN" sz="280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𝐇</m:t>
                                      </m:r>
                                    </m:e>
                                    <m:sub>
                                      <m:r>
                                        <a:rPr lang="en-US" altLang="zh-CN" sz="280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𝟐𝟗𝟖</m:t>
                                      </m:r>
                                    </m:sub>
                                    <m:sup>
                                      <m:r>
                                        <a:rPr lang="zh-CN" altLang="en-US" sz="280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𝛉</m:t>
                                      </m:r>
                                    </m:sup>
                                  </m:sSubSup>
                                </m:e>
                              </m:d>
                            </m:e>
                            <m:sub>
                              <m:r>
                                <a:rPr lang="en-US" altLang="zh-CN" sz="280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𝐫𝐞𝐚𝐜𝐭</m:t>
                              </m:r>
                            </m:sub>
                          </m:sSub>
                        </m:e>
                      </m:nary>
                    </m:oMath>
                  </m:oMathPara>
                </a14:m>
                <a:endParaRPr kumimoji="1" lang="zh-CN" altLang="en-US" sz="2800" b="1" dirty="0">
                  <a:solidFill>
                    <a:schemeClr val="tx1"/>
                  </a:solidFill>
                  <a:sym typeface="微软雅黑" panose="020B0503020204020204" pitchFamily="34" charset="-122"/>
                </a:endParaRPr>
              </a:p>
            </p:txBody>
          </p:sp>
        </mc:Choice>
        <mc:Fallback xmlns="">
          <p:sp>
            <p:nvSpPr>
              <p:cNvPr id="3" name="Rectangle 3">
                <a:extLst>
                  <a:ext uri="{FF2B5EF4-FFF2-40B4-BE49-F238E27FC236}">
                    <a16:creationId xmlns:a16="http://schemas.microsoft.com/office/drawing/2014/main" id="{8F4AC3D4-8F53-44D1-9D12-C41FDEE19893}"/>
                  </a:ext>
                </a:extLst>
              </p:cNvPr>
              <p:cNvSpPr txBox="1">
                <a:spLocks noRot="1" noChangeAspect="1" noMove="1" noResize="1" noEditPoints="1" noAdjustHandles="1" noChangeArrowheads="1" noChangeShapeType="1" noTextEdit="1"/>
              </p:cNvSpPr>
              <p:nvPr/>
            </p:nvSpPr>
            <p:spPr bwMode="auto">
              <a:xfrm>
                <a:off x="0" y="980729"/>
                <a:ext cx="9036496" cy="3096343"/>
              </a:xfrm>
              <a:prstGeom prst="rect">
                <a:avLst/>
              </a:prstGeom>
              <a:blipFill>
                <a:blip r:embed="rId2"/>
                <a:stretch>
                  <a:fillRect l="-1484" t="-3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95BF0B1C-9DF7-453F-8D1D-0474009480E4}"/>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spTree>
    <p:extLst>
      <p:ext uri="{BB962C8B-B14F-4D97-AF65-F5344CB8AC3E}">
        <p14:creationId xmlns:p14="http://schemas.microsoft.com/office/powerpoint/2010/main" val="21479103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7886632-2C5A-4CF4-9D1D-7DC4D1B2BFAA}"/>
              </a:ext>
            </a:extLst>
          </p:cNvPr>
          <p:cNvSpPr txBox="1">
            <a:spLocks noChangeArrowheads="1"/>
          </p:cNvSpPr>
          <p:nvPr/>
        </p:nvSpPr>
        <p:spPr bwMode="auto">
          <a:xfrm>
            <a:off x="609600" y="0"/>
            <a:ext cx="853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just" eaLnBrk="1" hangingPunct="1"/>
            <a:br>
              <a:rPr lang="en-US" altLang="zh-CN" kern="0">
                <a:solidFill>
                  <a:srgbClr val="0000FF"/>
                </a:solidFill>
                <a:sym typeface="微软雅黑" panose="020B0503020204020204" pitchFamily="34" charset="-122"/>
              </a:rPr>
            </a:br>
            <a:endParaRPr lang="en-US" altLang="zh-CN" kern="0" dirty="0">
              <a:solidFill>
                <a:srgbClr val="0000FF"/>
              </a:solidFill>
              <a:sym typeface="微软雅黑" panose="020B0503020204020204" pitchFamily="34" charset="-122"/>
            </a:endParaRPr>
          </a:p>
        </p:txBody>
      </p:sp>
      <p:sp>
        <p:nvSpPr>
          <p:cNvPr id="3" name="Rectangle 3">
            <a:extLst>
              <a:ext uri="{FF2B5EF4-FFF2-40B4-BE49-F238E27FC236}">
                <a16:creationId xmlns:a16="http://schemas.microsoft.com/office/drawing/2014/main" id="{5008B1F4-136D-4EAB-B52B-3BDDF20A6522}"/>
              </a:ext>
            </a:extLst>
          </p:cNvPr>
          <p:cNvSpPr txBox="1">
            <a:spLocks noChangeArrowheads="1"/>
          </p:cNvSpPr>
          <p:nvPr/>
        </p:nvSpPr>
        <p:spPr bwMode="auto">
          <a:xfrm>
            <a:off x="0" y="980729"/>
            <a:ext cx="9036496" cy="223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gn="just" eaLnBrk="1" hangingPunct="1">
              <a:lnSpc>
                <a:spcPct val="125000"/>
              </a:lnSpc>
              <a:spcBef>
                <a:spcPts val="0"/>
              </a:spcBef>
              <a:buFont typeface="Wingdings" panose="05000000000000000000" pitchFamily="2" charset="2"/>
              <a:buChar char="p"/>
            </a:pPr>
            <a:r>
              <a:rPr lang="zh-CN" altLang="en-US" kern="0" dirty="0">
                <a:solidFill>
                  <a:srgbClr val="C00000"/>
                </a:solidFill>
                <a:sym typeface="微软雅黑" panose="020B0503020204020204" pitchFamily="34" charset="-122"/>
              </a:rPr>
              <a:t>能量衡算中使用的基本数据</a:t>
            </a:r>
            <a:endParaRPr lang="en-US" altLang="zh-CN" kern="0" dirty="0">
              <a:solidFill>
                <a:srgbClr val="0000FF"/>
              </a:solidFill>
              <a:sym typeface="微软雅黑" panose="020B0503020204020204" pitchFamily="34" charset="-122"/>
            </a:endParaRPr>
          </a:p>
          <a:p>
            <a:pPr algn="just" eaLnBrk="1" hangingPunct="1">
              <a:lnSpc>
                <a:spcPct val="125000"/>
              </a:lnSpc>
              <a:spcBef>
                <a:spcPts val="0"/>
              </a:spcBef>
              <a:buClrTx/>
              <a:buSzTx/>
              <a:buFontTx/>
              <a:buNone/>
            </a:pPr>
            <a:r>
              <a:rPr kumimoji="1" lang="en-US" altLang="zh-CN" sz="2800" b="1" dirty="0">
                <a:solidFill>
                  <a:srgbClr val="0000FF"/>
                </a:solidFill>
                <a:sym typeface="微软雅黑" panose="020B0503020204020204" pitchFamily="34" charset="-122"/>
              </a:rPr>
              <a:t>5.</a:t>
            </a:r>
            <a:r>
              <a:rPr kumimoji="1" lang="zh-CN" altLang="en-US" sz="2800" b="1" dirty="0">
                <a:solidFill>
                  <a:srgbClr val="0000FF"/>
                </a:solidFill>
                <a:sym typeface="微软雅黑" panose="020B0503020204020204" pitchFamily="34" charset="-122"/>
              </a:rPr>
              <a:t> </a:t>
            </a:r>
            <a:r>
              <a:rPr kumimoji="1" lang="zh-CN" altLang="en-US" sz="2800" dirty="0">
                <a:solidFill>
                  <a:srgbClr val="0000FF"/>
                </a:solidFill>
                <a:sym typeface="微软雅黑" panose="020B0503020204020204" pitchFamily="34" charset="-122"/>
              </a:rPr>
              <a:t>溶解热</a:t>
            </a:r>
            <a:endParaRPr kumimoji="1" lang="en-US" altLang="zh-CN" sz="2800" dirty="0">
              <a:solidFill>
                <a:srgbClr val="0000FF"/>
              </a:solidFill>
              <a:sym typeface="微软雅黑" panose="020B0503020204020204" pitchFamily="34" charset="-122"/>
            </a:endParaRPr>
          </a:p>
          <a:p>
            <a:pPr marL="0" indent="0" algn="just" eaLnBrk="1" hangingPunct="1">
              <a:lnSpc>
                <a:spcPct val="125000"/>
              </a:lnSpc>
              <a:spcBef>
                <a:spcPts val="0"/>
              </a:spcBef>
              <a:buClr>
                <a:srgbClr val="0000FF"/>
              </a:buClr>
              <a:buNone/>
            </a:pPr>
            <a:r>
              <a:rPr lang="zh-CN" altLang="en-US" sz="2800" dirty="0">
                <a:solidFill>
                  <a:schemeClr val="tx1"/>
                </a:solidFill>
                <a:sym typeface="微软雅黑" panose="020B0503020204020204" pitchFamily="34" charset="-122"/>
              </a:rPr>
              <a:t>        积分溶解热：每</a:t>
            </a:r>
            <a:r>
              <a:rPr lang="en-US" altLang="zh-CN" sz="2800" dirty="0">
                <a:solidFill>
                  <a:schemeClr val="tx1"/>
                </a:solidFill>
                <a:sym typeface="微软雅黑" panose="020B0503020204020204" pitchFamily="34" charset="-122"/>
              </a:rPr>
              <a:t>mol</a:t>
            </a:r>
            <a:r>
              <a:rPr lang="zh-CN" altLang="en-US" sz="2800" dirty="0">
                <a:solidFill>
                  <a:schemeClr val="tx1"/>
                </a:solidFill>
                <a:sym typeface="微软雅黑" panose="020B0503020204020204" pitchFamily="34" charset="-122"/>
              </a:rPr>
              <a:t>溶质溶解于一定量溶剂形成组成为</a:t>
            </a:r>
            <a:r>
              <a:rPr lang="en-US" altLang="zh-CN" sz="2800" dirty="0">
                <a:solidFill>
                  <a:schemeClr val="tx1"/>
                </a:solidFill>
                <a:sym typeface="微软雅黑" panose="020B0503020204020204" pitchFamily="34" charset="-122"/>
              </a:rPr>
              <a:t>x</a:t>
            </a:r>
            <a:r>
              <a:rPr lang="zh-CN" altLang="en-US" sz="2800" dirty="0">
                <a:solidFill>
                  <a:schemeClr val="tx1"/>
                </a:solidFill>
                <a:sym typeface="微软雅黑" panose="020B0503020204020204" pitchFamily="34" charset="-122"/>
              </a:rPr>
              <a:t>的溶液时的总热效应（即累计的热量）。</a:t>
            </a:r>
            <a:endParaRPr kumimoji="1" lang="zh-CN" altLang="en-US" sz="2800" b="1" dirty="0">
              <a:solidFill>
                <a:schemeClr val="tx1"/>
              </a:solidFill>
              <a:sym typeface="微软雅黑" panose="020B0503020204020204" pitchFamily="34" charset="-122"/>
            </a:endParaRPr>
          </a:p>
        </p:txBody>
      </p:sp>
      <p:sp>
        <p:nvSpPr>
          <p:cNvPr id="4" name="Rectangle 2">
            <a:extLst>
              <a:ext uri="{FF2B5EF4-FFF2-40B4-BE49-F238E27FC236}">
                <a16:creationId xmlns:a16="http://schemas.microsoft.com/office/drawing/2014/main" id="{8C3763C0-0ED5-4EBC-8599-6ABC3EE5306C}"/>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5" name="表格 3">
                <a:extLst>
                  <a:ext uri="{FF2B5EF4-FFF2-40B4-BE49-F238E27FC236}">
                    <a16:creationId xmlns:a16="http://schemas.microsoft.com/office/drawing/2014/main" id="{A0CB0294-C2B1-4CD4-A897-2267ED509B0D}"/>
                  </a:ext>
                </a:extLst>
              </p:cNvPr>
              <p:cNvGraphicFramePr>
                <a:graphicFrameLocks noGrp="1"/>
              </p:cNvGraphicFramePr>
              <p:nvPr>
                <p:extLst>
                  <p:ext uri="{D42A27DB-BD31-4B8C-83A1-F6EECF244321}">
                    <p14:modId xmlns:p14="http://schemas.microsoft.com/office/powerpoint/2010/main" val="3008068054"/>
                  </p:ext>
                </p:extLst>
              </p:nvPr>
            </p:nvGraphicFramePr>
            <p:xfrm>
              <a:off x="20920" y="3580111"/>
              <a:ext cx="9108502" cy="2799996"/>
            </p:xfrm>
            <a:graphic>
              <a:graphicData uri="http://schemas.openxmlformats.org/drawingml/2006/table">
                <a:tbl>
                  <a:tblPr firstRow="1" bandRow="1">
                    <a:tableStyleId>{6E25E649-3F16-4E02-A733-19D2CDBF48F0}</a:tableStyleId>
                  </a:tblPr>
                  <a:tblGrid>
                    <a:gridCol w="1670760">
                      <a:extLst>
                        <a:ext uri="{9D8B030D-6E8A-4147-A177-3AD203B41FA5}">
                          <a16:colId xmlns:a16="http://schemas.microsoft.com/office/drawing/2014/main" val="4290409098"/>
                        </a:ext>
                      </a:extLst>
                    </a:gridCol>
                    <a:gridCol w="633496">
                      <a:extLst>
                        <a:ext uri="{9D8B030D-6E8A-4147-A177-3AD203B41FA5}">
                          <a16:colId xmlns:a16="http://schemas.microsoft.com/office/drawing/2014/main" val="2348168568"/>
                        </a:ext>
                      </a:extLst>
                    </a:gridCol>
                    <a:gridCol w="699776">
                      <a:extLst>
                        <a:ext uri="{9D8B030D-6E8A-4147-A177-3AD203B41FA5}">
                          <a16:colId xmlns:a16="http://schemas.microsoft.com/office/drawing/2014/main" val="3126920642"/>
                        </a:ext>
                      </a:extLst>
                    </a:gridCol>
                    <a:gridCol w="610447">
                      <a:extLst>
                        <a:ext uri="{9D8B030D-6E8A-4147-A177-3AD203B41FA5}">
                          <a16:colId xmlns:a16="http://schemas.microsoft.com/office/drawing/2014/main" val="1144472468"/>
                        </a:ext>
                      </a:extLst>
                    </a:gridCol>
                    <a:gridCol w="610447">
                      <a:extLst>
                        <a:ext uri="{9D8B030D-6E8A-4147-A177-3AD203B41FA5}">
                          <a16:colId xmlns:a16="http://schemas.microsoft.com/office/drawing/2014/main" val="1954698802"/>
                        </a:ext>
                      </a:extLst>
                    </a:gridCol>
                    <a:gridCol w="610447">
                      <a:extLst>
                        <a:ext uri="{9D8B030D-6E8A-4147-A177-3AD203B41FA5}">
                          <a16:colId xmlns:a16="http://schemas.microsoft.com/office/drawing/2014/main" val="1967067434"/>
                        </a:ext>
                      </a:extLst>
                    </a:gridCol>
                    <a:gridCol w="610447">
                      <a:extLst>
                        <a:ext uri="{9D8B030D-6E8A-4147-A177-3AD203B41FA5}">
                          <a16:colId xmlns:a16="http://schemas.microsoft.com/office/drawing/2014/main" val="134049883"/>
                        </a:ext>
                      </a:extLst>
                    </a:gridCol>
                    <a:gridCol w="610447">
                      <a:extLst>
                        <a:ext uri="{9D8B030D-6E8A-4147-A177-3AD203B41FA5}">
                          <a16:colId xmlns:a16="http://schemas.microsoft.com/office/drawing/2014/main" val="2794903992"/>
                        </a:ext>
                      </a:extLst>
                    </a:gridCol>
                    <a:gridCol w="610447">
                      <a:extLst>
                        <a:ext uri="{9D8B030D-6E8A-4147-A177-3AD203B41FA5}">
                          <a16:colId xmlns:a16="http://schemas.microsoft.com/office/drawing/2014/main" val="3305022203"/>
                        </a:ext>
                      </a:extLst>
                    </a:gridCol>
                    <a:gridCol w="606094">
                      <a:extLst>
                        <a:ext uri="{9D8B030D-6E8A-4147-A177-3AD203B41FA5}">
                          <a16:colId xmlns:a16="http://schemas.microsoft.com/office/drawing/2014/main" val="4175537360"/>
                        </a:ext>
                      </a:extLst>
                    </a:gridCol>
                    <a:gridCol w="614800">
                      <a:extLst>
                        <a:ext uri="{9D8B030D-6E8A-4147-A177-3AD203B41FA5}">
                          <a16:colId xmlns:a16="http://schemas.microsoft.com/office/drawing/2014/main" val="1945979289"/>
                        </a:ext>
                      </a:extLst>
                    </a:gridCol>
                    <a:gridCol w="610447">
                      <a:extLst>
                        <a:ext uri="{9D8B030D-6E8A-4147-A177-3AD203B41FA5}">
                          <a16:colId xmlns:a16="http://schemas.microsoft.com/office/drawing/2014/main" val="3436674410"/>
                        </a:ext>
                      </a:extLst>
                    </a:gridCol>
                    <a:gridCol w="610447">
                      <a:extLst>
                        <a:ext uri="{9D8B030D-6E8A-4147-A177-3AD203B41FA5}">
                          <a16:colId xmlns:a16="http://schemas.microsoft.com/office/drawing/2014/main" val="968330909"/>
                        </a:ext>
                      </a:extLst>
                    </a:gridCol>
                  </a:tblGrid>
                  <a:tr h="788316">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加水累计量</a:t>
                          </a: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mol</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a:t>
                          </a: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6</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7</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8</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10</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zh-CN" altLang="en-US" sz="2000" i="1" smtClean="0">
                                    <a:solidFill>
                                      <a:schemeClr val="tx1"/>
                                    </a:solidFill>
                                    <a:latin typeface="Cambria Math" panose="02040503050406030204" pitchFamily="18" charset="0"/>
                                    <a:sym typeface="微软雅黑" panose="020B0503020204020204" pitchFamily="34" charset="-122"/>
                                  </a:rPr>
                                  <m:t>∞</m:t>
                                </m:r>
                              </m:oMath>
                            </m:oMathPara>
                          </a14:m>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2405390"/>
                      </a:ext>
                    </a:extLst>
                  </a:tr>
                  <a:tr h="656344">
                    <a:tc>
                      <a:txBody>
                        <a:bodyPr/>
                        <a:lstStyle/>
                        <a:p>
                          <a:pPr marL="0" algn="ctr" defTabSz="914400" rtl="0" eaLnBrk="1" latinLnBrk="0" hangingPunct="1"/>
                          <a:r>
                            <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溶液组成</a:t>
                          </a:r>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molH</a:t>
                          </a:r>
                          <a:r>
                            <a:rPr lang="en-US" altLang="zh-CN" sz="2000" b="1" kern="1200" baseline="-250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2</a:t>
                          </a:r>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O</a:t>
                          </a:r>
                        </a:p>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/molH</a:t>
                          </a:r>
                          <a:r>
                            <a:rPr lang="en-US" altLang="zh-CN" sz="2000" b="1" kern="1200" baseline="-250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2</a:t>
                          </a:r>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SO</a:t>
                          </a:r>
                          <a:r>
                            <a:rPr lang="en-US" altLang="zh-CN" sz="2000" b="1" kern="1200" baseline="-250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4</a:t>
                          </a:r>
                          <a:endParaRPr lang="zh-CN" altLang="en-US" sz="2000" b="1" kern="1200" baseline="-250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0</a:t>
                          </a: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1</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2</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3</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4</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5</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6</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7</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8</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9</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10</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502920535"/>
                      </a:ext>
                    </a:extLst>
                  </a:tr>
                  <a:tr h="912283">
                    <a:tc>
                      <a:txBody>
                        <a:bodyPr/>
                        <a:lstStyle/>
                        <a:p>
                          <a:pPr marL="0" algn="ctr" defTabSz="914400" rtl="0" eaLnBrk="1" latinLnBrk="0" hangingPunct="1"/>
                          <a:endPar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algn="ctr" defTabSz="914400" rtl="0" eaLnBrk="1" latinLnBrk="0" hangingPunct="1"/>
                          <a:r>
                            <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放热累计量</a:t>
                          </a:r>
                          <a:endPar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algn="ctr" defTabSz="914400" rtl="0" eaLnBrk="1" latinLnBrk="0" hangingPunct="1"/>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0</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29</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42</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49</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54</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57</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59</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63</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64</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68</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72</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76</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extLst>
                      <a:ext uri="{0D108BD9-81ED-4DB2-BD59-A6C34878D82A}">
                        <a16:rowId xmlns:a16="http://schemas.microsoft.com/office/drawing/2014/main" val="2824933208"/>
                      </a:ext>
                    </a:extLst>
                  </a:tr>
                </a:tbl>
              </a:graphicData>
            </a:graphic>
          </p:graphicFrame>
        </mc:Choice>
        <mc:Fallback xmlns="">
          <p:graphicFrame>
            <p:nvGraphicFramePr>
              <p:cNvPr id="5" name="表格 3">
                <a:extLst>
                  <a:ext uri="{FF2B5EF4-FFF2-40B4-BE49-F238E27FC236}">
                    <a16:creationId xmlns:a16="http://schemas.microsoft.com/office/drawing/2014/main" id="{A0CB0294-C2B1-4CD4-A897-2267ED509B0D}"/>
                  </a:ext>
                </a:extLst>
              </p:cNvPr>
              <p:cNvGraphicFramePr>
                <a:graphicFrameLocks noGrp="1"/>
              </p:cNvGraphicFramePr>
              <p:nvPr>
                <p:extLst>
                  <p:ext uri="{D42A27DB-BD31-4B8C-83A1-F6EECF244321}">
                    <p14:modId xmlns:p14="http://schemas.microsoft.com/office/powerpoint/2010/main" val="3008068054"/>
                  </p:ext>
                </p:extLst>
              </p:nvPr>
            </p:nvGraphicFramePr>
            <p:xfrm>
              <a:off x="20920" y="3580111"/>
              <a:ext cx="9108502" cy="2799996"/>
            </p:xfrm>
            <a:graphic>
              <a:graphicData uri="http://schemas.openxmlformats.org/drawingml/2006/table">
                <a:tbl>
                  <a:tblPr firstRow="1" bandRow="1">
                    <a:tableStyleId>{6E25E649-3F16-4E02-A733-19D2CDBF48F0}</a:tableStyleId>
                  </a:tblPr>
                  <a:tblGrid>
                    <a:gridCol w="1670760">
                      <a:extLst>
                        <a:ext uri="{9D8B030D-6E8A-4147-A177-3AD203B41FA5}">
                          <a16:colId xmlns:a16="http://schemas.microsoft.com/office/drawing/2014/main" val="4290409098"/>
                        </a:ext>
                      </a:extLst>
                    </a:gridCol>
                    <a:gridCol w="633496">
                      <a:extLst>
                        <a:ext uri="{9D8B030D-6E8A-4147-A177-3AD203B41FA5}">
                          <a16:colId xmlns:a16="http://schemas.microsoft.com/office/drawing/2014/main" val="2348168568"/>
                        </a:ext>
                      </a:extLst>
                    </a:gridCol>
                    <a:gridCol w="699776">
                      <a:extLst>
                        <a:ext uri="{9D8B030D-6E8A-4147-A177-3AD203B41FA5}">
                          <a16:colId xmlns:a16="http://schemas.microsoft.com/office/drawing/2014/main" val="3126920642"/>
                        </a:ext>
                      </a:extLst>
                    </a:gridCol>
                    <a:gridCol w="610447">
                      <a:extLst>
                        <a:ext uri="{9D8B030D-6E8A-4147-A177-3AD203B41FA5}">
                          <a16:colId xmlns:a16="http://schemas.microsoft.com/office/drawing/2014/main" val="1144472468"/>
                        </a:ext>
                      </a:extLst>
                    </a:gridCol>
                    <a:gridCol w="610447">
                      <a:extLst>
                        <a:ext uri="{9D8B030D-6E8A-4147-A177-3AD203B41FA5}">
                          <a16:colId xmlns:a16="http://schemas.microsoft.com/office/drawing/2014/main" val="1954698802"/>
                        </a:ext>
                      </a:extLst>
                    </a:gridCol>
                    <a:gridCol w="610447">
                      <a:extLst>
                        <a:ext uri="{9D8B030D-6E8A-4147-A177-3AD203B41FA5}">
                          <a16:colId xmlns:a16="http://schemas.microsoft.com/office/drawing/2014/main" val="1967067434"/>
                        </a:ext>
                      </a:extLst>
                    </a:gridCol>
                    <a:gridCol w="610447">
                      <a:extLst>
                        <a:ext uri="{9D8B030D-6E8A-4147-A177-3AD203B41FA5}">
                          <a16:colId xmlns:a16="http://schemas.microsoft.com/office/drawing/2014/main" val="134049883"/>
                        </a:ext>
                      </a:extLst>
                    </a:gridCol>
                    <a:gridCol w="610447">
                      <a:extLst>
                        <a:ext uri="{9D8B030D-6E8A-4147-A177-3AD203B41FA5}">
                          <a16:colId xmlns:a16="http://schemas.microsoft.com/office/drawing/2014/main" val="2794903992"/>
                        </a:ext>
                      </a:extLst>
                    </a:gridCol>
                    <a:gridCol w="610447">
                      <a:extLst>
                        <a:ext uri="{9D8B030D-6E8A-4147-A177-3AD203B41FA5}">
                          <a16:colId xmlns:a16="http://schemas.microsoft.com/office/drawing/2014/main" val="3305022203"/>
                        </a:ext>
                      </a:extLst>
                    </a:gridCol>
                    <a:gridCol w="606094">
                      <a:extLst>
                        <a:ext uri="{9D8B030D-6E8A-4147-A177-3AD203B41FA5}">
                          <a16:colId xmlns:a16="http://schemas.microsoft.com/office/drawing/2014/main" val="4175537360"/>
                        </a:ext>
                      </a:extLst>
                    </a:gridCol>
                    <a:gridCol w="614800">
                      <a:extLst>
                        <a:ext uri="{9D8B030D-6E8A-4147-A177-3AD203B41FA5}">
                          <a16:colId xmlns:a16="http://schemas.microsoft.com/office/drawing/2014/main" val="1945979289"/>
                        </a:ext>
                      </a:extLst>
                    </a:gridCol>
                    <a:gridCol w="610447">
                      <a:extLst>
                        <a:ext uri="{9D8B030D-6E8A-4147-A177-3AD203B41FA5}">
                          <a16:colId xmlns:a16="http://schemas.microsoft.com/office/drawing/2014/main" val="3436674410"/>
                        </a:ext>
                      </a:extLst>
                    </a:gridCol>
                    <a:gridCol w="610447">
                      <a:extLst>
                        <a:ext uri="{9D8B030D-6E8A-4147-A177-3AD203B41FA5}">
                          <a16:colId xmlns:a16="http://schemas.microsoft.com/office/drawing/2014/main" val="968330909"/>
                        </a:ext>
                      </a:extLst>
                    </a:gridCol>
                  </a:tblGrid>
                  <a:tr h="788316">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加水累计量</a:t>
                          </a: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mol</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a:t>
                          </a: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6</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7</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8</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10</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B w="6350" cap="flat" cmpd="sng" algn="ctr">
                          <a:solidFill>
                            <a:schemeClr val="tx1"/>
                          </a:solidFill>
                          <a:prstDash val="solid"/>
                          <a:round/>
                          <a:headEnd type="none" w="med" len="med"/>
                          <a:tailEnd type="none" w="med" len="med"/>
                        </a:lnB>
                        <a:noFill/>
                      </a:tcPr>
                    </a:tc>
                    <a:tc>
                      <a:txBody>
                        <a:bodyPr/>
                        <a:lstStyle/>
                        <a:p>
                          <a:endParaRPr lang="zh-CN"/>
                        </a:p>
                      </a:txBody>
                      <a:tcPr anchor="ctr">
                        <a:lnB w="6350" cap="flat" cmpd="sng" algn="ctr">
                          <a:solidFill>
                            <a:schemeClr val="tx1"/>
                          </a:solidFill>
                          <a:prstDash val="solid"/>
                          <a:round/>
                          <a:headEnd type="none" w="med" len="med"/>
                          <a:tailEnd type="none" w="med" len="med"/>
                        </a:lnB>
                        <a:blipFill>
                          <a:blip r:embed="rId2"/>
                          <a:stretch>
                            <a:fillRect l="-1395000" t="-1538" r="-2000" b="-255385"/>
                          </a:stretch>
                        </a:blipFill>
                      </a:tcPr>
                    </a:tc>
                    <a:extLst>
                      <a:ext uri="{0D108BD9-81ED-4DB2-BD59-A6C34878D82A}">
                        <a16:rowId xmlns:a16="http://schemas.microsoft.com/office/drawing/2014/main" val="1122405390"/>
                      </a:ext>
                    </a:extLst>
                  </a:tr>
                  <a:tr h="1005840">
                    <a:tc>
                      <a:txBody>
                        <a:bodyPr/>
                        <a:lstStyle/>
                        <a:p>
                          <a:pPr marL="0" algn="ctr" defTabSz="914400" rtl="0" eaLnBrk="1" latinLnBrk="0" hangingPunct="1"/>
                          <a:r>
                            <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溶液组成</a:t>
                          </a:r>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molH</a:t>
                          </a:r>
                          <a:r>
                            <a:rPr lang="en-US" altLang="zh-CN" sz="2000" b="1" kern="1200" baseline="-250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2</a:t>
                          </a:r>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O</a:t>
                          </a:r>
                        </a:p>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/molH</a:t>
                          </a:r>
                          <a:r>
                            <a:rPr lang="en-US" altLang="zh-CN" sz="2000" b="1" kern="1200" baseline="-250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2</a:t>
                          </a:r>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SO</a:t>
                          </a:r>
                          <a:r>
                            <a:rPr lang="en-US" altLang="zh-CN" sz="2000" b="1" kern="1200" baseline="-250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4</a:t>
                          </a:r>
                          <a:endParaRPr lang="zh-CN" altLang="en-US" sz="2000" b="1" kern="1200" baseline="-250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0</a:t>
                          </a: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1</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2</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3</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4</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5</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6</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7</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8</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9</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10</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tc>
                      <a:txBody>
                        <a:bodyPr/>
                        <a:lstStyle/>
                        <a:p>
                          <a:pPr marL="0" algn="ctr" defTabSz="914400" rtl="0" eaLnBrk="1" latinLnBrk="0" hangingPunct="1"/>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T w="63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502920535"/>
                      </a:ext>
                    </a:extLst>
                  </a:tr>
                  <a:tr h="1005840">
                    <a:tc>
                      <a:txBody>
                        <a:bodyPr/>
                        <a:lstStyle/>
                        <a:p>
                          <a:pPr marL="0" algn="ctr" defTabSz="914400" rtl="0" eaLnBrk="1" latinLnBrk="0" hangingPunct="1"/>
                          <a:endPar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algn="ctr" defTabSz="914400" rtl="0" eaLnBrk="1" latinLnBrk="0" hangingPunct="1"/>
                          <a:r>
                            <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放热累计量</a:t>
                          </a:r>
                          <a:endPar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algn="ctr" defTabSz="914400" rtl="0" eaLnBrk="1" latinLnBrk="0" hangingPunct="1"/>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0</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29</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42</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49</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54</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57</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59</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63</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64</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68</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72</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tc>
                      <a:txBody>
                        <a:bodyPr/>
                        <a:lstStyle/>
                        <a:p>
                          <a:pPr marL="0" algn="ctr" defTabSz="914400" rtl="0" eaLnBrk="1" latinLnBrk="0" hangingPunct="1"/>
                          <a:r>
                            <a:rPr lang="en-US" altLang="zh-CN"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76</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noFill/>
                      </a:tcPr>
                    </a:tc>
                    <a:extLst>
                      <a:ext uri="{0D108BD9-81ED-4DB2-BD59-A6C34878D82A}">
                        <a16:rowId xmlns:a16="http://schemas.microsoft.com/office/drawing/2014/main" val="2824933208"/>
                      </a:ext>
                    </a:extLst>
                  </a:tr>
                </a:tbl>
              </a:graphicData>
            </a:graphic>
          </p:graphicFrame>
        </mc:Fallback>
      </mc:AlternateContent>
    </p:spTree>
    <p:extLst>
      <p:ext uri="{BB962C8B-B14F-4D97-AF65-F5344CB8AC3E}">
        <p14:creationId xmlns:p14="http://schemas.microsoft.com/office/powerpoint/2010/main" val="4035527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25B7087-E2FE-48CB-A373-A0A4992426CC}"/>
              </a:ext>
            </a:extLst>
          </p:cNvPr>
          <p:cNvSpPr txBox="1">
            <a:spLocks noChangeArrowheads="1"/>
          </p:cNvSpPr>
          <p:nvPr/>
        </p:nvSpPr>
        <p:spPr bwMode="auto">
          <a:xfrm>
            <a:off x="609600" y="0"/>
            <a:ext cx="853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just" eaLnBrk="1" hangingPunct="1"/>
            <a:br>
              <a:rPr lang="en-US" altLang="zh-CN" kern="0">
                <a:solidFill>
                  <a:srgbClr val="0000FF"/>
                </a:solidFill>
                <a:sym typeface="微软雅黑" panose="020B0503020204020204" pitchFamily="34" charset="-122"/>
              </a:rPr>
            </a:br>
            <a:endParaRPr lang="en-US" altLang="zh-CN" kern="0" dirty="0">
              <a:solidFill>
                <a:srgbClr val="0000FF"/>
              </a:solidFill>
              <a:sym typeface="微软雅黑" panose="020B0503020204020204" pitchFamily="34" charset="-122"/>
            </a:endParaRPr>
          </a:p>
        </p:txBody>
      </p:sp>
      <p:sp>
        <p:nvSpPr>
          <p:cNvPr id="3" name="Rectangle 3">
            <a:extLst>
              <a:ext uri="{FF2B5EF4-FFF2-40B4-BE49-F238E27FC236}">
                <a16:creationId xmlns:a16="http://schemas.microsoft.com/office/drawing/2014/main" id="{BEB5DB28-20AB-469C-BC97-9935B6803103}"/>
              </a:ext>
            </a:extLst>
          </p:cNvPr>
          <p:cNvSpPr txBox="1">
            <a:spLocks noChangeArrowheads="1"/>
          </p:cNvSpPr>
          <p:nvPr/>
        </p:nvSpPr>
        <p:spPr bwMode="auto">
          <a:xfrm>
            <a:off x="0" y="980729"/>
            <a:ext cx="9036496" cy="4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gn="just" eaLnBrk="1" hangingPunct="1">
              <a:lnSpc>
                <a:spcPct val="125000"/>
              </a:lnSpc>
              <a:spcBef>
                <a:spcPts val="0"/>
              </a:spcBef>
              <a:buFont typeface="Wingdings" panose="05000000000000000000" pitchFamily="2" charset="2"/>
              <a:buChar char="p"/>
            </a:pPr>
            <a:r>
              <a:rPr lang="zh-CN" altLang="en-US" kern="0" dirty="0">
                <a:solidFill>
                  <a:srgbClr val="C00000"/>
                </a:solidFill>
                <a:sym typeface="微软雅黑" panose="020B0503020204020204" pitchFamily="34" charset="-122"/>
              </a:rPr>
              <a:t>能量衡算中使用的基本数据</a:t>
            </a:r>
            <a:endParaRPr lang="en-US" altLang="zh-CN" kern="0" dirty="0">
              <a:solidFill>
                <a:srgbClr val="0000FF"/>
              </a:solidFill>
              <a:sym typeface="微软雅黑" panose="020B0503020204020204" pitchFamily="34" charset="-122"/>
            </a:endParaRPr>
          </a:p>
          <a:p>
            <a:pPr algn="just" eaLnBrk="1" hangingPunct="1">
              <a:lnSpc>
                <a:spcPct val="125000"/>
              </a:lnSpc>
              <a:spcBef>
                <a:spcPts val="0"/>
              </a:spcBef>
              <a:buClrTx/>
              <a:buSzTx/>
              <a:buFontTx/>
              <a:buNone/>
            </a:pPr>
            <a:r>
              <a:rPr kumimoji="1" lang="en-US" altLang="zh-CN" sz="2800" b="1" dirty="0">
                <a:solidFill>
                  <a:srgbClr val="0000FF"/>
                </a:solidFill>
                <a:sym typeface="微软雅黑" panose="020B0503020204020204" pitchFamily="34" charset="-122"/>
              </a:rPr>
              <a:t>5.</a:t>
            </a:r>
            <a:r>
              <a:rPr kumimoji="1" lang="zh-CN" altLang="en-US" sz="2800" b="1" dirty="0">
                <a:solidFill>
                  <a:srgbClr val="0000FF"/>
                </a:solidFill>
                <a:sym typeface="微软雅黑" panose="020B0503020204020204" pitchFamily="34" charset="-122"/>
              </a:rPr>
              <a:t> </a:t>
            </a:r>
            <a:r>
              <a:rPr kumimoji="1" lang="zh-CN" altLang="en-US" sz="2800" dirty="0">
                <a:solidFill>
                  <a:srgbClr val="0000FF"/>
                </a:solidFill>
                <a:sym typeface="微软雅黑" panose="020B0503020204020204" pitchFamily="34" charset="-122"/>
              </a:rPr>
              <a:t>溶解热</a:t>
            </a:r>
            <a:endParaRPr kumimoji="1" lang="en-US" altLang="zh-CN" sz="2800" dirty="0">
              <a:solidFill>
                <a:srgbClr val="0000FF"/>
              </a:solidFill>
              <a:sym typeface="微软雅黑" panose="020B0503020204020204" pitchFamily="34" charset="-122"/>
            </a:endParaRPr>
          </a:p>
          <a:p>
            <a:pPr marL="0" indent="0" algn="just" eaLnBrk="1" hangingPunct="1">
              <a:lnSpc>
                <a:spcPct val="125000"/>
              </a:lnSpc>
              <a:spcBef>
                <a:spcPts val="0"/>
              </a:spcBef>
              <a:buClr>
                <a:srgbClr val="0000FF"/>
              </a:buClr>
              <a:buNone/>
            </a:pPr>
            <a:r>
              <a:rPr lang="zh-CN" altLang="en-US" sz="2800" dirty="0">
                <a:solidFill>
                  <a:schemeClr val="tx1"/>
                </a:solidFill>
                <a:sym typeface="微软雅黑" panose="020B0503020204020204" pitchFamily="34" charset="-122"/>
              </a:rPr>
              <a:t>        微分溶解热：微分溶解热指每</a:t>
            </a:r>
            <a:r>
              <a:rPr lang="en-US" altLang="zh-CN" sz="2800" dirty="0" err="1">
                <a:solidFill>
                  <a:schemeClr val="tx1"/>
                </a:solidFill>
                <a:sym typeface="微软雅黑" panose="020B0503020204020204" pitchFamily="34" charset="-122"/>
              </a:rPr>
              <a:t>kmol</a:t>
            </a:r>
            <a:r>
              <a:rPr lang="zh-CN" altLang="en-US" sz="2800" dirty="0">
                <a:solidFill>
                  <a:schemeClr val="tx1"/>
                </a:solidFill>
                <a:sym typeface="微软雅黑" panose="020B0503020204020204" pitchFamily="34" charset="-122"/>
              </a:rPr>
              <a:t>（或</a:t>
            </a:r>
            <a:r>
              <a:rPr lang="en-US" altLang="zh-CN" sz="2800" dirty="0">
                <a:solidFill>
                  <a:schemeClr val="tx1"/>
                </a:solidFill>
                <a:sym typeface="微软雅黑" panose="020B0503020204020204" pitchFamily="34" charset="-122"/>
              </a:rPr>
              <a:t>kg</a:t>
            </a:r>
            <a:r>
              <a:rPr lang="zh-CN" altLang="en-US" sz="2800" dirty="0">
                <a:solidFill>
                  <a:schemeClr val="tx1"/>
                </a:solidFill>
                <a:sym typeface="微软雅黑" panose="020B0503020204020204" pitchFamily="34" charset="-122"/>
              </a:rPr>
              <a:t>）溶质溶解于含量为</a:t>
            </a:r>
            <a:r>
              <a:rPr lang="en-US" altLang="zh-CN" sz="2800" dirty="0">
                <a:solidFill>
                  <a:schemeClr val="tx1"/>
                </a:solidFill>
                <a:sym typeface="微软雅黑" panose="020B0503020204020204" pitchFamily="34" charset="-122"/>
              </a:rPr>
              <a:t>x</a:t>
            </a:r>
            <a:r>
              <a:rPr lang="zh-CN" altLang="en-US" sz="2800" dirty="0">
                <a:solidFill>
                  <a:schemeClr val="tx1"/>
                </a:solidFill>
                <a:sym typeface="微软雅黑" panose="020B0503020204020204" pitchFamily="34" charset="-122"/>
              </a:rPr>
              <a:t>的无限多溶液中（即溶解后溶液的含量仍可视为</a:t>
            </a:r>
            <a:r>
              <a:rPr lang="en-US" altLang="zh-CN" sz="2800" dirty="0">
                <a:solidFill>
                  <a:schemeClr val="tx1"/>
                </a:solidFill>
                <a:sym typeface="微软雅黑" panose="020B0503020204020204" pitchFamily="34" charset="-122"/>
              </a:rPr>
              <a:t>x</a:t>
            </a:r>
            <a:r>
              <a:rPr lang="zh-CN" altLang="en-US" sz="2800" dirty="0">
                <a:solidFill>
                  <a:schemeClr val="tx1"/>
                </a:solidFill>
                <a:sym typeface="微软雅黑" panose="020B0503020204020204" pitchFamily="34" charset="-122"/>
              </a:rPr>
              <a:t>）时所释放出的热量，以</a:t>
            </a:r>
            <a:r>
              <a:rPr lang="en-US" altLang="zh-CN" sz="2800" dirty="0">
                <a:solidFill>
                  <a:schemeClr val="tx1"/>
                </a:solidFill>
                <a:sym typeface="微软雅黑" panose="020B0503020204020204" pitchFamily="34" charset="-122"/>
              </a:rPr>
              <a:t>kJ/</a:t>
            </a:r>
            <a:r>
              <a:rPr lang="en-US" altLang="zh-CN" sz="2800" dirty="0" err="1">
                <a:solidFill>
                  <a:schemeClr val="tx1"/>
                </a:solidFill>
                <a:sym typeface="微软雅黑" panose="020B0503020204020204" pitchFamily="34" charset="-122"/>
              </a:rPr>
              <a:t>kmol</a:t>
            </a:r>
            <a:r>
              <a:rPr lang="zh-CN" altLang="en-US" sz="2800" dirty="0">
                <a:solidFill>
                  <a:schemeClr val="tx1"/>
                </a:solidFill>
                <a:sym typeface="微软雅黑" panose="020B0503020204020204" pitchFamily="34" charset="-122"/>
              </a:rPr>
              <a:t>表示。</a:t>
            </a:r>
            <a:endParaRPr kumimoji="1" lang="zh-CN" altLang="en-US" sz="2800" b="1" dirty="0">
              <a:solidFill>
                <a:schemeClr val="tx1"/>
              </a:solidFill>
              <a:sym typeface="微软雅黑" panose="020B0503020204020204" pitchFamily="34" charset="-122"/>
            </a:endParaRPr>
          </a:p>
        </p:txBody>
      </p:sp>
      <p:sp>
        <p:nvSpPr>
          <p:cNvPr id="4" name="Rectangle 2">
            <a:extLst>
              <a:ext uri="{FF2B5EF4-FFF2-40B4-BE49-F238E27FC236}">
                <a16:creationId xmlns:a16="http://schemas.microsoft.com/office/drawing/2014/main" id="{BDD9CC58-8995-4FBC-A04F-6EF484C6D065}"/>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spTree>
    <p:extLst>
      <p:ext uri="{BB962C8B-B14F-4D97-AF65-F5344CB8AC3E}">
        <p14:creationId xmlns:p14="http://schemas.microsoft.com/office/powerpoint/2010/main" val="1243670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66574BD9-5E2F-0E06-69B7-85B7AF58C0C7}"/>
              </a:ext>
            </a:extLst>
          </p:cNvPr>
          <p:cNvSpPr>
            <a:spLocks noGrp="1" noChangeArrowheads="1"/>
          </p:cNvSpPr>
          <p:nvPr>
            <p:ph type="body" idx="4294967295"/>
          </p:nvPr>
        </p:nvSpPr>
        <p:spPr>
          <a:xfrm>
            <a:off x="0" y="980728"/>
            <a:ext cx="9036496" cy="4392737"/>
          </a:xfrm>
        </p:spPr>
        <p:txBody>
          <a:bodyPr/>
          <a:lstStyle/>
          <a:p>
            <a:pPr algn="just" eaLnBrk="1" hangingPunct="1">
              <a:lnSpc>
                <a:spcPct val="125000"/>
              </a:lnSpc>
              <a:buFont typeface="Wingdings" panose="05000000000000000000" pitchFamily="2" charset="2"/>
              <a:buNone/>
            </a:pPr>
            <a:r>
              <a:rPr lang="en-US" altLang="zh-CN" sz="2800" b="1" dirty="0">
                <a:solidFill>
                  <a:srgbClr val="C00000"/>
                </a:solidFill>
                <a:sym typeface="微软雅黑" panose="020B0503020204020204" pitchFamily="34" charset="-122"/>
              </a:rPr>
              <a:t>3.</a:t>
            </a:r>
            <a:r>
              <a:rPr lang="zh-CN" altLang="en-US" sz="2800" b="1" dirty="0">
                <a:solidFill>
                  <a:srgbClr val="C00000"/>
                </a:solidFill>
                <a:sym typeface="微软雅黑" panose="020B0503020204020204" pitchFamily="34" charset="-122"/>
              </a:rPr>
              <a:t>资料的来源</a:t>
            </a:r>
            <a:endParaRPr lang="en-US" altLang="zh-CN" sz="2800" b="1" dirty="0">
              <a:solidFill>
                <a:srgbClr val="C00000"/>
              </a:solidFill>
              <a:sym typeface="微软雅黑" panose="020B0503020204020204" pitchFamily="34" charset="-122"/>
            </a:endParaRPr>
          </a:p>
          <a:p>
            <a:pPr algn="just" eaLnBrk="1" hangingPunct="1">
              <a:lnSpc>
                <a:spcPct val="125000"/>
              </a:lnSpc>
              <a:buFont typeface="Wingdings" panose="05000000000000000000" pitchFamily="2" charset="2"/>
              <a:buChar char="p"/>
            </a:pPr>
            <a:r>
              <a:rPr lang="zh-CN" altLang="en-US" sz="2400" b="1" dirty="0">
                <a:solidFill>
                  <a:schemeClr val="tx1"/>
                </a:solidFill>
                <a:sym typeface="微软雅黑" panose="020B0503020204020204" pitchFamily="34" charset="-122"/>
              </a:rPr>
              <a:t>科研单位（研究报告）</a:t>
            </a:r>
            <a:endParaRPr lang="en-US" altLang="zh-CN" sz="2400" b="1" dirty="0">
              <a:solidFill>
                <a:schemeClr val="tx1"/>
              </a:solidFill>
              <a:sym typeface="微软雅黑" panose="020B0503020204020204" pitchFamily="34" charset="-122"/>
            </a:endParaRPr>
          </a:p>
          <a:p>
            <a:pPr algn="just" eaLnBrk="1" hangingPunct="1">
              <a:lnSpc>
                <a:spcPct val="125000"/>
              </a:lnSpc>
              <a:buFont typeface="Wingdings" panose="05000000000000000000" pitchFamily="2" charset="2"/>
              <a:buChar char="p"/>
            </a:pPr>
            <a:r>
              <a:rPr lang="zh-CN" altLang="en-US" sz="2400" b="1" dirty="0">
                <a:solidFill>
                  <a:schemeClr val="tx1"/>
                </a:solidFill>
                <a:sym typeface="微软雅黑" panose="020B0503020204020204" pitchFamily="34" charset="-122"/>
              </a:rPr>
              <a:t>设计单位（设计图纸、设计说明书）</a:t>
            </a:r>
            <a:endParaRPr lang="en-US" altLang="zh-CN" sz="2400" dirty="0">
              <a:solidFill>
                <a:schemeClr val="tx1"/>
              </a:solidFill>
              <a:sym typeface="微软雅黑" panose="020B0503020204020204" pitchFamily="34" charset="-122"/>
            </a:endParaRPr>
          </a:p>
          <a:p>
            <a:pPr algn="just" eaLnBrk="1" hangingPunct="1">
              <a:lnSpc>
                <a:spcPct val="125000"/>
              </a:lnSpc>
              <a:buFont typeface="Wingdings" panose="05000000000000000000" pitchFamily="2" charset="2"/>
              <a:buChar char="p"/>
            </a:pPr>
            <a:r>
              <a:rPr lang="zh-CN" altLang="en-US" sz="2400" b="1" dirty="0">
                <a:solidFill>
                  <a:schemeClr val="tx1"/>
                </a:solidFill>
                <a:sym typeface="微软雅黑" panose="020B0503020204020204" pitchFamily="34" charset="-122"/>
              </a:rPr>
              <a:t>基建单位（厂址方案、基建工程资料和安装工程资料）</a:t>
            </a:r>
            <a:endParaRPr lang="en-US" altLang="zh-CN" sz="2400" b="1" dirty="0">
              <a:solidFill>
                <a:schemeClr val="tx1"/>
              </a:solidFill>
              <a:sym typeface="微软雅黑" panose="020B0503020204020204" pitchFamily="34" charset="-122"/>
            </a:endParaRPr>
          </a:p>
          <a:p>
            <a:pPr algn="just" eaLnBrk="1" hangingPunct="1">
              <a:lnSpc>
                <a:spcPct val="125000"/>
              </a:lnSpc>
              <a:buFont typeface="Wingdings" panose="05000000000000000000" pitchFamily="2" charset="2"/>
              <a:buChar char="p"/>
            </a:pPr>
            <a:r>
              <a:rPr lang="en-US" altLang="zh-CN" sz="2400" b="1" dirty="0">
                <a:solidFill>
                  <a:schemeClr val="tx1"/>
                </a:solidFill>
                <a:sym typeface="微软雅黑" panose="020B0503020204020204" pitchFamily="34" charset="-122"/>
              </a:rPr>
              <a:t>….</a:t>
            </a:r>
          </a:p>
          <a:p>
            <a:pPr algn="just" eaLnBrk="1" hangingPunct="1">
              <a:lnSpc>
                <a:spcPct val="150000"/>
              </a:lnSpc>
              <a:buFont typeface="Wingdings" panose="05000000000000000000" pitchFamily="2" charset="2"/>
              <a:buNone/>
            </a:pPr>
            <a:r>
              <a:rPr lang="en-US" altLang="zh-CN" b="1" dirty="0">
                <a:sym typeface="微软雅黑" panose="020B0503020204020204" pitchFamily="34" charset="-122"/>
              </a:rPr>
              <a:t>       </a:t>
            </a:r>
            <a:r>
              <a:rPr lang="en-US" altLang="zh-CN" dirty="0">
                <a:sym typeface="微软雅黑" panose="020B0503020204020204" pitchFamily="34" charset="-122"/>
              </a:rPr>
              <a:t>               </a:t>
            </a:r>
          </a:p>
          <a:p>
            <a:pPr eaLnBrk="1" hangingPunct="1"/>
            <a:endParaRPr lang="en-US" altLang="zh-CN" dirty="0">
              <a:sym typeface="微软雅黑" panose="020B0503020204020204" pitchFamily="34" charset="-122"/>
            </a:endParaRPr>
          </a:p>
        </p:txBody>
      </p:sp>
      <p:sp>
        <p:nvSpPr>
          <p:cNvPr id="4" name="文本框 3">
            <a:extLst>
              <a:ext uri="{FF2B5EF4-FFF2-40B4-BE49-F238E27FC236}">
                <a16:creationId xmlns:a16="http://schemas.microsoft.com/office/drawing/2014/main" id="{2029490E-CD13-4F75-80D6-A21312125828}"/>
              </a:ext>
            </a:extLst>
          </p:cNvPr>
          <p:cNvSpPr txBox="1"/>
          <p:nvPr/>
        </p:nvSpPr>
        <p:spPr>
          <a:xfrm>
            <a:off x="0" y="128109"/>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4.1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设计计算前的准备工作</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5FB438C-98E2-4EF7-92C5-6FA653A7D38D}"/>
              </a:ext>
            </a:extLst>
          </p:cNvPr>
          <p:cNvSpPr txBox="1">
            <a:spLocks noChangeArrowheads="1"/>
          </p:cNvSpPr>
          <p:nvPr/>
        </p:nvSpPr>
        <p:spPr bwMode="auto">
          <a:xfrm>
            <a:off x="609600" y="0"/>
            <a:ext cx="853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just" eaLnBrk="1" hangingPunct="1"/>
            <a:br>
              <a:rPr lang="en-US" altLang="zh-CN" kern="0">
                <a:solidFill>
                  <a:srgbClr val="0000FF"/>
                </a:solidFill>
                <a:sym typeface="微软雅黑" panose="020B0503020204020204" pitchFamily="34" charset="-122"/>
              </a:rPr>
            </a:br>
            <a:endParaRPr lang="en-US" altLang="zh-CN" kern="0" dirty="0">
              <a:solidFill>
                <a:srgbClr val="0000FF"/>
              </a:solidFill>
              <a:sym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6C3A8837-28C4-4FAC-B8A8-5AB751B22EEA}"/>
                  </a:ext>
                </a:extLst>
              </p:cNvPr>
              <p:cNvSpPr txBox="1">
                <a:spLocks noChangeArrowheads="1"/>
              </p:cNvSpPr>
              <p:nvPr/>
            </p:nvSpPr>
            <p:spPr bwMode="auto">
              <a:xfrm>
                <a:off x="0" y="980729"/>
                <a:ext cx="9036496" cy="41764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gn="just" eaLnBrk="1" hangingPunct="1">
                  <a:lnSpc>
                    <a:spcPct val="125000"/>
                  </a:lnSpc>
                  <a:spcBef>
                    <a:spcPts val="0"/>
                  </a:spcBef>
                  <a:buFont typeface="Wingdings" panose="05000000000000000000" pitchFamily="2" charset="2"/>
                  <a:buChar char="p"/>
                </a:pPr>
                <a:r>
                  <a:rPr lang="zh-CN" altLang="en-US" kern="0" dirty="0">
                    <a:solidFill>
                      <a:srgbClr val="C00000"/>
                    </a:solidFill>
                    <a:sym typeface="微软雅黑" panose="020B0503020204020204" pitchFamily="34" charset="-122"/>
                  </a:rPr>
                  <a:t>能量衡算的基本过程</a:t>
                </a:r>
              </a:p>
              <a:p>
                <a:pPr algn="just" eaLnBrk="1" hangingPunct="1">
                  <a:lnSpc>
                    <a:spcPct val="125000"/>
                  </a:lnSpc>
                  <a:spcBef>
                    <a:spcPts val="0"/>
                  </a:spcBef>
                  <a:buClr>
                    <a:schemeClr val="tx1"/>
                  </a:buClr>
                  <a:buSzTx/>
                </a:pPr>
                <a:r>
                  <a:rPr kumimoji="1" lang="zh-CN" altLang="en-US" sz="2800" b="1" dirty="0">
                    <a:solidFill>
                      <a:schemeClr val="tx1"/>
                    </a:solidFill>
                    <a:sym typeface="微软雅黑" panose="020B0503020204020204" pitchFamily="34" charset="-122"/>
                  </a:rPr>
                  <a:t>按题意绘出简略流程图，并在图</a:t>
                </a:r>
                <a:r>
                  <a:rPr kumimoji="1" lang="zh-CN" altLang="en-US" sz="2800" dirty="0">
                    <a:solidFill>
                      <a:schemeClr val="tx1"/>
                    </a:solidFill>
                    <a:sym typeface="微软雅黑" panose="020B0503020204020204" pitchFamily="34" charset="-122"/>
                  </a:rPr>
                  <a:t>上标明已知条件；</a:t>
                </a:r>
                <a:endParaRPr kumimoji="1" lang="en-US" altLang="zh-CN" sz="2800" dirty="0">
                  <a:solidFill>
                    <a:schemeClr val="tx1"/>
                  </a:solidFill>
                  <a:sym typeface="微软雅黑" panose="020B0503020204020204" pitchFamily="34" charset="-122"/>
                </a:endParaRPr>
              </a:p>
              <a:p>
                <a:pPr algn="just" eaLnBrk="1" hangingPunct="1">
                  <a:lnSpc>
                    <a:spcPct val="125000"/>
                  </a:lnSpc>
                  <a:spcBef>
                    <a:spcPts val="0"/>
                  </a:spcBef>
                  <a:buClr>
                    <a:schemeClr val="tx1"/>
                  </a:buClr>
                  <a:buSzTx/>
                </a:pPr>
                <a:r>
                  <a:rPr kumimoji="1" lang="zh-CN" altLang="en-US" sz="2800" b="1" dirty="0">
                    <a:solidFill>
                      <a:schemeClr val="tx1"/>
                    </a:solidFill>
                    <a:sym typeface="微软雅黑" panose="020B0503020204020204" pitchFamily="34" charset="-122"/>
                  </a:rPr>
                  <a:t>选择组分焓计算基准的状态及温度；</a:t>
                </a:r>
                <a:endParaRPr kumimoji="1" lang="en-US" altLang="zh-CN" sz="2800" b="1" dirty="0">
                  <a:solidFill>
                    <a:schemeClr val="tx1"/>
                  </a:solidFill>
                  <a:sym typeface="微软雅黑" panose="020B0503020204020204" pitchFamily="34" charset="-122"/>
                </a:endParaRPr>
              </a:p>
              <a:p>
                <a:pPr algn="just" eaLnBrk="1" hangingPunct="1">
                  <a:lnSpc>
                    <a:spcPct val="125000"/>
                  </a:lnSpc>
                  <a:spcBef>
                    <a:spcPts val="0"/>
                  </a:spcBef>
                  <a:buClr>
                    <a:schemeClr val="tx1"/>
                  </a:buClr>
                  <a:buSzTx/>
                </a:pPr>
                <a:r>
                  <a:rPr kumimoji="1" lang="zh-CN" altLang="en-US" sz="2800" b="1" dirty="0">
                    <a:solidFill>
                      <a:schemeClr val="tx1"/>
                    </a:solidFill>
                    <a:sym typeface="微软雅黑" panose="020B0503020204020204" pitchFamily="34" charset="-122"/>
                  </a:rPr>
                  <a:t>列出能量衡算方程式；</a:t>
                </a:r>
                <a:endParaRPr kumimoji="1" lang="en-US" altLang="zh-CN" sz="2800" b="1" dirty="0">
                  <a:solidFill>
                    <a:schemeClr val="tx1"/>
                  </a:solidFill>
                  <a:sym typeface="微软雅黑" panose="020B0503020204020204" pitchFamily="34" charset="-122"/>
                </a:endParaRPr>
              </a:p>
              <a:p>
                <a:pPr algn="just" eaLnBrk="1" hangingPunct="1">
                  <a:lnSpc>
                    <a:spcPct val="125000"/>
                  </a:lnSpc>
                  <a:spcBef>
                    <a:spcPts val="0"/>
                  </a:spcBef>
                  <a:buClr>
                    <a:schemeClr val="tx1"/>
                  </a:buClr>
                  <a:buSzTx/>
                </a:pPr>
                <a:r>
                  <a:rPr kumimoji="1" lang="zh-CN" altLang="en-US" sz="2800" b="1" dirty="0">
                    <a:solidFill>
                      <a:schemeClr val="tx1"/>
                    </a:solidFill>
                    <a:sym typeface="微软雅黑" panose="020B0503020204020204" pitchFamily="34" charset="-122"/>
                  </a:rPr>
                  <a:t>查表或计算求得</a:t>
                </a:r>
                <a14:m>
                  <m:oMath xmlns:m="http://schemas.openxmlformats.org/officeDocument/2006/math">
                    <m:sSub>
                      <m:sSubPr>
                        <m:ctrlPr>
                          <a:rPr kumimoji="1" lang="en-US" altLang="zh-CN" sz="2800" b="1" i="1" smtClean="0">
                            <a:solidFill>
                              <a:schemeClr val="tx1"/>
                            </a:solidFill>
                            <a:latin typeface="Cambria Math" panose="02040503050406030204" pitchFamily="18" charset="0"/>
                            <a:ea typeface="仿宋_GB2312" pitchFamily="49" charset="-122"/>
                            <a:sym typeface="微软雅黑" panose="020B0503020204020204" pitchFamily="34" charset="-122"/>
                          </a:rPr>
                        </m:ctrlPr>
                      </m:sSubPr>
                      <m:e>
                        <m:r>
                          <a:rPr kumimoji="1" lang="en-US" altLang="zh-CN" sz="2800" b="1" i="0" smtClean="0">
                            <a:solidFill>
                              <a:schemeClr val="tx1"/>
                            </a:solidFill>
                            <a:latin typeface="Cambria Math" panose="02040503050406030204" pitchFamily="18" charset="0"/>
                            <a:ea typeface="仿宋_GB2312" pitchFamily="49" charset="-122"/>
                            <a:sym typeface="微软雅黑" panose="020B0503020204020204" pitchFamily="34" charset="-122"/>
                          </a:rPr>
                          <m:t>𝐂</m:t>
                        </m:r>
                      </m:e>
                      <m:sub>
                        <m:r>
                          <a:rPr kumimoji="1" lang="en-US" altLang="zh-CN" sz="2800" b="1" i="0" smtClean="0">
                            <a:solidFill>
                              <a:schemeClr val="tx1"/>
                            </a:solidFill>
                            <a:latin typeface="Cambria Math" panose="02040503050406030204" pitchFamily="18" charset="0"/>
                            <a:ea typeface="仿宋_GB2312" pitchFamily="49" charset="-122"/>
                            <a:sym typeface="微软雅黑" panose="020B0503020204020204" pitchFamily="34" charset="-122"/>
                          </a:rPr>
                          <m:t>𝐩</m:t>
                        </m:r>
                      </m:sub>
                    </m:sSub>
                  </m:oMath>
                </a14:m>
                <a:r>
                  <a:rPr kumimoji="1" lang="zh-CN" altLang="en-US" sz="2800" b="1" dirty="0">
                    <a:solidFill>
                      <a:schemeClr val="tx1"/>
                    </a:solidFill>
                    <a:sym typeface="微软雅黑" panose="020B0503020204020204" pitchFamily="34" charset="-122"/>
                  </a:rPr>
                  <a:t>，再求得</a:t>
                </a:r>
                <a14:m>
                  <m:oMath xmlns:m="http://schemas.openxmlformats.org/officeDocument/2006/math">
                    <m:r>
                      <a:rPr kumimoji="1" lang="zh-CN" altLang="en-US" sz="2800" b="1" i="0" smtClean="0">
                        <a:solidFill>
                          <a:schemeClr val="tx1"/>
                        </a:solidFill>
                        <a:latin typeface="Cambria Math" panose="02040503050406030204" pitchFamily="18" charset="0"/>
                        <a:ea typeface="仿宋_GB2312" pitchFamily="49" charset="-122"/>
                        <a:sym typeface="微软雅黑" panose="020B0503020204020204" pitchFamily="34" charset="-122"/>
                      </a:rPr>
                      <m:t>∆</m:t>
                    </m:r>
                    <m:r>
                      <a:rPr kumimoji="1" lang="en-US" altLang="zh-CN" sz="2800" b="1" i="0" smtClean="0">
                        <a:solidFill>
                          <a:schemeClr val="tx1"/>
                        </a:solidFill>
                        <a:latin typeface="Cambria Math" panose="02040503050406030204" pitchFamily="18" charset="0"/>
                        <a:ea typeface="仿宋_GB2312" pitchFamily="49" charset="-122"/>
                        <a:sym typeface="微软雅黑" panose="020B0503020204020204" pitchFamily="34" charset="-122"/>
                      </a:rPr>
                      <m:t>𝐇</m:t>
                    </m:r>
                    <m:r>
                      <a:rPr kumimoji="1" lang="zh-CN" altLang="en-US" sz="2800" i="1">
                        <a:solidFill>
                          <a:schemeClr val="tx1"/>
                        </a:solidFill>
                        <a:latin typeface="Cambria Math" panose="02040503050406030204" pitchFamily="18" charset="0"/>
                        <a:ea typeface="仿宋_GB2312" pitchFamily="49" charset="-122"/>
                        <a:sym typeface="微软雅黑" panose="020B0503020204020204" pitchFamily="34" charset="-122"/>
                      </a:rPr>
                      <m:t>；</m:t>
                    </m:r>
                  </m:oMath>
                </a14:m>
                <a:endParaRPr kumimoji="1" lang="zh-CN" altLang="en-US" sz="2800" dirty="0">
                  <a:solidFill>
                    <a:schemeClr val="tx1"/>
                  </a:solidFill>
                  <a:sym typeface="微软雅黑" panose="020B0503020204020204" pitchFamily="34" charset="-122"/>
                </a:endParaRPr>
              </a:p>
              <a:p>
                <a:pPr algn="just">
                  <a:lnSpc>
                    <a:spcPct val="125000"/>
                  </a:lnSpc>
                  <a:spcBef>
                    <a:spcPts val="0"/>
                  </a:spcBef>
                  <a:buClr>
                    <a:schemeClr val="tx1"/>
                  </a:buClr>
                  <a:buSzTx/>
                </a:pPr>
                <a:r>
                  <a:rPr kumimoji="1" lang="zh-CN" altLang="en-US" sz="2800" b="1" dirty="0">
                    <a:solidFill>
                      <a:schemeClr val="tx1"/>
                    </a:solidFill>
                    <a:sym typeface="微软雅黑" panose="020B0503020204020204" pitchFamily="34" charset="-122"/>
                  </a:rPr>
                  <a:t>将有关数据代入能量衡算方程式计算；</a:t>
                </a:r>
                <a:endParaRPr kumimoji="1" lang="en-US" altLang="zh-CN" sz="2800" dirty="0">
                  <a:solidFill>
                    <a:schemeClr val="tx1"/>
                  </a:solidFill>
                  <a:sym typeface="微软雅黑" panose="020B0503020204020204" pitchFamily="34" charset="-122"/>
                </a:endParaRPr>
              </a:p>
              <a:p>
                <a:pPr algn="just">
                  <a:lnSpc>
                    <a:spcPct val="125000"/>
                  </a:lnSpc>
                  <a:spcBef>
                    <a:spcPts val="0"/>
                  </a:spcBef>
                  <a:buClr>
                    <a:schemeClr val="tx1"/>
                  </a:buClr>
                  <a:buSzTx/>
                </a:pPr>
                <a:r>
                  <a:rPr kumimoji="1" lang="zh-CN" altLang="en-US" sz="2800" b="1" dirty="0">
                    <a:solidFill>
                      <a:schemeClr val="tx1"/>
                    </a:solidFill>
                    <a:sym typeface="微软雅黑" panose="020B0503020204020204" pitchFamily="34" charset="-122"/>
                  </a:rPr>
                  <a:t>作输入、输出表。</a:t>
                </a:r>
                <a:endParaRPr kumimoji="1" lang="zh-CN" altLang="en-US" sz="2800" dirty="0">
                  <a:solidFill>
                    <a:srgbClr val="0000FF"/>
                  </a:solidFill>
                  <a:sym typeface="微软雅黑" panose="020B0503020204020204" pitchFamily="34" charset="-122"/>
                </a:endParaRPr>
              </a:p>
            </p:txBody>
          </p:sp>
        </mc:Choice>
        <mc:Fallback xmlns="">
          <p:sp>
            <p:nvSpPr>
              <p:cNvPr id="3" name="Rectangle 3">
                <a:extLst>
                  <a:ext uri="{FF2B5EF4-FFF2-40B4-BE49-F238E27FC236}">
                    <a16:creationId xmlns:a16="http://schemas.microsoft.com/office/drawing/2014/main" id="{6C3A8837-28C4-4FAC-B8A8-5AB751B22EEA}"/>
                  </a:ext>
                </a:extLst>
              </p:cNvPr>
              <p:cNvSpPr txBox="1">
                <a:spLocks noRot="1" noChangeAspect="1" noMove="1" noResize="1" noEditPoints="1" noAdjustHandles="1" noChangeArrowheads="1" noChangeShapeType="1" noTextEdit="1"/>
              </p:cNvSpPr>
              <p:nvPr/>
            </p:nvSpPr>
            <p:spPr bwMode="auto">
              <a:xfrm>
                <a:off x="0" y="980729"/>
                <a:ext cx="9036496" cy="4176463"/>
              </a:xfrm>
              <a:prstGeom prst="rect">
                <a:avLst/>
              </a:prstGeom>
              <a:blipFill>
                <a:blip r:embed="rId2"/>
                <a:stretch>
                  <a:fillRect l="-1484" t="-2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14E35113-7CB5-4D44-9902-C34F1FB523D6}"/>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spTree>
    <p:extLst>
      <p:ext uri="{BB962C8B-B14F-4D97-AF65-F5344CB8AC3E}">
        <p14:creationId xmlns:p14="http://schemas.microsoft.com/office/powerpoint/2010/main" val="2403085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B33A80-D6FF-412A-B44D-4E1E6BDAE134}"/>
              </a:ext>
            </a:extLst>
          </p:cNvPr>
          <p:cNvSpPr txBox="1">
            <a:spLocks noChangeArrowheads="1"/>
          </p:cNvSpPr>
          <p:nvPr/>
        </p:nvSpPr>
        <p:spPr bwMode="auto">
          <a:xfrm>
            <a:off x="609600" y="0"/>
            <a:ext cx="853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just" eaLnBrk="1" hangingPunct="1"/>
            <a:br>
              <a:rPr lang="en-US" altLang="zh-CN" kern="0">
                <a:solidFill>
                  <a:srgbClr val="0000FF"/>
                </a:solidFill>
                <a:sym typeface="微软雅黑" panose="020B0503020204020204" pitchFamily="34" charset="-122"/>
              </a:rPr>
            </a:br>
            <a:endParaRPr lang="en-US" altLang="zh-CN" kern="0" dirty="0">
              <a:solidFill>
                <a:srgbClr val="0000FF"/>
              </a:solidFill>
              <a:sym typeface="微软雅黑" panose="020B0503020204020204" pitchFamily="34" charset="-122"/>
            </a:endParaRPr>
          </a:p>
        </p:txBody>
      </p:sp>
      <p:sp>
        <p:nvSpPr>
          <p:cNvPr id="3" name="Rectangle 3">
            <a:extLst>
              <a:ext uri="{FF2B5EF4-FFF2-40B4-BE49-F238E27FC236}">
                <a16:creationId xmlns:a16="http://schemas.microsoft.com/office/drawing/2014/main" id="{969237C2-EC37-43B2-911E-40A5043D202B}"/>
              </a:ext>
            </a:extLst>
          </p:cNvPr>
          <p:cNvSpPr txBox="1">
            <a:spLocks noChangeArrowheads="1"/>
          </p:cNvSpPr>
          <p:nvPr/>
        </p:nvSpPr>
        <p:spPr bwMode="auto">
          <a:xfrm>
            <a:off x="0" y="980729"/>
            <a:ext cx="9036496" cy="582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gn="just" eaLnBrk="1" hangingPunct="1">
              <a:lnSpc>
                <a:spcPct val="125000"/>
              </a:lnSpc>
              <a:spcBef>
                <a:spcPts val="0"/>
              </a:spcBef>
              <a:buFont typeface="Wingdings" panose="05000000000000000000" pitchFamily="2" charset="2"/>
              <a:buChar char="p"/>
            </a:pPr>
            <a:r>
              <a:rPr lang="zh-CN" altLang="en-US" kern="0" dirty="0">
                <a:solidFill>
                  <a:srgbClr val="C00000"/>
                </a:solidFill>
                <a:sym typeface="微软雅黑" panose="020B0503020204020204" pitchFamily="34" charset="-122"/>
              </a:rPr>
              <a:t>能量衡算的基本过程</a:t>
            </a:r>
            <a:endParaRPr lang="en-US" altLang="zh-CN" kern="0" dirty="0">
              <a:solidFill>
                <a:srgbClr val="C00000"/>
              </a:solidFill>
              <a:sym typeface="微软雅黑" panose="020B0503020204020204" pitchFamily="34" charset="-122"/>
            </a:endParaRPr>
          </a:p>
          <a:p>
            <a:pPr marL="0" indent="0" algn="just">
              <a:lnSpc>
                <a:spcPct val="125000"/>
              </a:lnSpc>
              <a:spcBef>
                <a:spcPct val="0"/>
              </a:spcBef>
              <a:buClr>
                <a:srgbClr val="0000FF"/>
              </a:buClr>
              <a:buNone/>
            </a:pPr>
            <a:r>
              <a:rPr lang="zh-CN" altLang="en-US" sz="2400" dirty="0">
                <a:solidFill>
                  <a:srgbClr val="C00000"/>
                </a:solidFill>
                <a:sym typeface="微软雅黑" panose="020B0503020204020204" pitchFamily="34" charset="-122"/>
              </a:rPr>
              <a:t>例：</a:t>
            </a:r>
            <a:r>
              <a:rPr lang="zh-CN" altLang="en-US" sz="2400" dirty="0">
                <a:solidFill>
                  <a:schemeClr val="tx1"/>
                </a:solidFill>
                <a:sym typeface="微软雅黑" panose="020B0503020204020204" pitchFamily="34" charset="-122"/>
              </a:rPr>
              <a:t>一个节热器（废热回收器）的热量衡算</a:t>
            </a:r>
          </a:p>
          <a:p>
            <a:pPr marL="0" indent="0" algn="just">
              <a:lnSpc>
                <a:spcPct val="125000"/>
              </a:lnSpc>
              <a:spcBef>
                <a:spcPct val="0"/>
              </a:spcBef>
              <a:buFont typeface="Wingdings" panose="05000000000000000000" pitchFamily="2" charset="2"/>
              <a:buNone/>
            </a:pPr>
            <a:r>
              <a:rPr lang="zh-CN" altLang="en-US" sz="2400" dirty="0">
                <a:solidFill>
                  <a:schemeClr val="tx1"/>
                </a:solidFill>
                <a:sym typeface="微软雅黑" panose="020B0503020204020204" pitchFamily="34" charset="-122"/>
              </a:rPr>
              <a:t>        在烟道中引入节热蛇管回收烟道气的废热，烟道气温度</a:t>
            </a:r>
            <a:r>
              <a:rPr lang="en-US" altLang="zh-CN" sz="2400" dirty="0">
                <a:solidFill>
                  <a:schemeClr val="tx1"/>
                </a:solidFill>
                <a:sym typeface="微软雅黑" panose="020B0503020204020204" pitchFamily="34" charset="-122"/>
              </a:rPr>
              <a:t>T</a:t>
            </a:r>
            <a:r>
              <a:rPr lang="en-US" altLang="zh-CN" sz="2400" baseline="-25000" dirty="0">
                <a:solidFill>
                  <a:schemeClr val="tx1"/>
                </a:solidFill>
                <a:sym typeface="微软雅黑" panose="020B0503020204020204" pitchFamily="34" charset="-122"/>
              </a:rPr>
              <a:t>1</a:t>
            </a:r>
            <a:r>
              <a:rPr lang="zh-CN" altLang="en-US" sz="2400" dirty="0">
                <a:solidFill>
                  <a:schemeClr val="tx1"/>
                </a:solidFill>
                <a:sym typeface="微软雅黑" panose="020B0503020204020204" pitchFamily="34" charset="-122"/>
              </a:rPr>
              <a:t>为</a:t>
            </a:r>
            <a:r>
              <a:rPr lang="en-US" altLang="zh-CN" sz="2400" dirty="0">
                <a:solidFill>
                  <a:schemeClr val="tx1"/>
                </a:solidFill>
                <a:sym typeface="微软雅黑" panose="020B0503020204020204" pitchFamily="34" charset="-122"/>
              </a:rPr>
              <a:t>250 ℃</a:t>
            </a:r>
            <a:r>
              <a:rPr lang="zh-CN" altLang="en-US" sz="2400" dirty="0">
                <a:solidFill>
                  <a:schemeClr val="tx1"/>
                </a:solidFill>
                <a:sym typeface="微软雅黑" panose="020B0503020204020204" pitchFamily="34" charset="-122"/>
              </a:rPr>
              <a:t>，流率</a:t>
            </a:r>
            <a:r>
              <a:rPr lang="en-US" altLang="zh-CN" sz="2400" dirty="0">
                <a:solidFill>
                  <a:schemeClr val="tx1"/>
                </a:solidFill>
                <a:sym typeface="微软雅黑" panose="020B0503020204020204" pitchFamily="34" charset="-122"/>
              </a:rPr>
              <a:t>1800 kg/h</a:t>
            </a:r>
            <a:r>
              <a:rPr lang="zh-CN" altLang="en-US" sz="2400" dirty="0">
                <a:solidFill>
                  <a:schemeClr val="tx1"/>
                </a:solidFill>
                <a:sym typeface="微软雅黑" panose="020B0503020204020204" pitchFamily="34" charset="-122"/>
              </a:rPr>
              <a:t>，蛇管内通入</a:t>
            </a:r>
            <a:r>
              <a:rPr lang="en-US" altLang="zh-CN" sz="2400" dirty="0">
                <a:solidFill>
                  <a:schemeClr val="tx1"/>
                </a:solidFill>
                <a:sym typeface="微软雅黑" panose="020B0503020204020204" pitchFamily="34" charset="-122"/>
              </a:rPr>
              <a:t>T</a:t>
            </a:r>
            <a:r>
              <a:rPr lang="en-US" altLang="zh-CN" sz="2400" baseline="-25000" dirty="0">
                <a:solidFill>
                  <a:schemeClr val="tx1"/>
                </a:solidFill>
                <a:sym typeface="微软雅黑" panose="020B0503020204020204" pitchFamily="34" charset="-122"/>
              </a:rPr>
              <a:t>L</a:t>
            </a:r>
            <a:r>
              <a:rPr lang="zh-CN" altLang="en-US" sz="2400" dirty="0">
                <a:solidFill>
                  <a:schemeClr val="tx1"/>
                </a:solidFill>
                <a:sym typeface="微软雅黑" panose="020B0503020204020204" pitchFamily="34" charset="-122"/>
              </a:rPr>
              <a:t>＝</a:t>
            </a:r>
            <a:r>
              <a:rPr lang="en-US" altLang="zh-CN" sz="2400" dirty="0">
                <a:solidFill>
                  <a:schemeClr val="tx1"/>
                </a:solidFill>
                <a:sym typeface="微软雅黑" panose="020B0503020204020204" pitchFamily="34" charset="-122"/>
              </a:rPr>
              <a:t>15 ℃</a:t>
            </a:r>
            <a:r>
              <a:rPr lang="zh-CN" altLang="en-US" sz="2400" dirty="0">
                <a:solidFill>
                  <a:schemeClr val="tx1"/>
                </a:solidFill>
                <a:sym typeface="微软雅黑" panose="020B0503020204020204" pitchFamily="34" charset="-122"/>
              </a:rPr>
              <a:t>的水，希望换热后产生</a:t>
            </a:r>
            <a:r>
              <a:rPr lang="en-US" altLang="zh-CN" sz="2400" dirty="0">
                <a:solidFill>
                  <a:schemeClr val="tx1"/>
                </a:solidFill>
                <a:sym typeface="微软雅黑" panose="020B0503020204020204" pitchFamily="34" charset="-122"/>
              </a:rPr>
              <a:t>T</a:t>
            </a:r>
            <a:r>
              <a:rPr lang="en-US" altLang="zh-CN" sz="2400" baseline="-25000" dirty="0">
                <a:solidFill>
                  <a:schemeClr val="tx1"/>
                </a:solidFill>
                <a:sym typeface="微软雅黑" panose="020B0503020204020204" pitchFamily="34" charset="-122"/>
              </a:rPr>
              <a:t>S</a:t>
            </a:r>
            <a:r>
              <a:rPr lang="zh-CN" altLang="en-US" sz="2400" dirty="0">
                <a:solidFill>
                  <a:schemeClr val="tx1"/>
                </a:solidFill>
                <a:sym typeface="微软雅黑" panose="020B0503020204020204" pitchFamily="34" charset="-122"/>
              </a:rPr>
              <a:t>＝</a:t>
            </a:r>
            <a:r>
              <a:rPr lang="en-US" altLang="zh-CN" sz="2400" dirty="0">
                <a:solidFill>
                  <a:schemeClr val="tx1"/>
                </a:solidFill>
                <a:sym typeface="微软雅黑" panose="020B0503020204020204" pitchFamily="34" charset="-122"/>
              </a:rPr>
              <a:t>120 ℃</a:t>
            </a:r>
            <a:r>
              <a:rPr lang="zh-CN" altLang="en-US" sz="2400" dirty="0">
                <a:solidFill>
                  <a:schemeClr val="tx1"/>
                </a:solidFill>
                <a:sym typeface="微软雅黑" panose="020B0503020204020204" pitchFamily="34" charset="-122"/>
              </a:rPr>
              <a:t>的饱和蒸汽。给定数据如下：</a:t>
            </a:r>
          </a:p>
          <a:p>
            <a:pPr algn="just">
              <a:lnSpc>
                <a:spcPct val="125000"/>
              </a:lnSpc>
              <a:spcBef>
                <a:spcPct val="0"/>
              </a:spcBef>
              <a:buClr>
                <a:schemeClr val="tx1"/>
              </a:buClr>
            </a:pPr>
            <a:r>
              <a:rPr lang="zh-CN" altLang="en-US" sz="2400" dirty="0">
                <a:solidFill>
                  <a:schemeClr val="tx1"/>
                </a:solidFill>
                <a:sym typeface="微软雅黑" panose="020B0503020204020204" pitchFamily="34" charset="-122"/>
              </a:rPr>
              <a:t>焓计算的基准温度取</a:t>
            </a:r>
            <a:r>
              <a:rPr lang="en-US" altLang="zh-CN" sz="2400" dirty="0">
                <a:solidFill>
                  <a:schemeClr val="tx1"/>
                </a:solidFill>
                <a:sym typeface="微软雅黑" panose="020B0503020204020204" pitchFamily="34" charset="-122"/>
              </a:rPr>
              <a:t>0 ℃ </a:t>
            </a:r>
            <a:r>
              <a:rPr lang="zh-CN" altLang="en-US" sz="2400" dirty="0">
                <a:solidFill>
                  <a:schemeClr val="tx1"/>
                </a:solidFill>
                <a:sym typeface="微软雅黑" panose="020B0503020204020204" pitchFamily="34" charset="-122"/>
              </a:rPr>
              <a:t>，</a:t>
            </a:r>
          </a:p>
          <a:p>
            <a:pPr algn="just">
              <a:lnSpc>
                <a:spcPct val="125000"/>
              </a:lnSpc>
              <a:spcBef>
                <a:spcPct val="0"/>
              </a:spcBef>
              <a:buClr>
                <a:schemeClr val="tx1"/>
              </a:buClr>
            </a:pPr>
            <a:r>
              <a:rPr lang="en-US" altLang="zh-CN" sz="2400" dirty="0">
                <a:solidFill>
                  <a:schemeClr val="tx1"/>
                </a:solidFill>
                <a:sym typeface="微软雅黑" panose="020B0503020204020204" pitchFamily="34" charset="-122"/>
              </a:rPr>
              <a:t>15 ℃</a:t>
            </a:r>
            <a:r>
              <a:rPr lang="zh-CN" altLang="en-US" sz="2400" dirty="0">
                <a:solidFill>
                  <a:schemeClr val="tx1"/>
                </a:solidFill>
                <a:sym typeface="微软雅黑" panose="020B0503020204020204" pitchFamily="34" charset="-122"/>
              </a:rPr>
              <a:t>液态水焓</a:t>
            </a:r>
            <a:r>
              <a:rPr lang="en-US" altLang="zh-CN" sz="2400" dirty="0">
                <a:solidFill>
                  <a:schemeClr val="tx1"/>
                </a:solidFill>
                <a:sym typeface="微软雅黑" panose="020B0503020204020204" pitchFamily="34" charset="-122"/>
              </a:rPr>
              <a:t>H</a:t>
            </a:r>
            <a:r>
              <a:rPr lang="en-US" altLang="zh-CN" sz="2400" baseline="-25000" dirty="0">
                <a:solidFill>
                  <a:schemeClr val="tx1"/>
                </a:solidFill>
                <a:sym typeface="微软雅黑" panose="020B0503020204020204" pitchFamily="34" charset="-122"/>
              </a:rPr>
              <a:t>1</a:t>
            </a:r>
            <a:r>
              <a:rPr lang="en-US" altLang="zh-CN" sz="2400" dirty="0">
                <a:solidFill>
                  <a:schemeClr val="tx1"/>
                </a:solidFill>
                <a:sym typeface="微软雅黑" panose="020B0503020204020204" pitchFamily="34" charset="-122"/>
              </a:rPr>
              <a:t>=65 kJ/kg</a:t>
            </a:r>
            <a:r>
              <a:rPr lang="zh-CN" altLang="en-US" sz="2400" dirty="0">
                <a:solidFill>
                  <a:schemeClr val="tx1"/>
                </a:solidFill>
                <a:sym typeface="微软雅黑" panose="020B0503020204020204" pitchFamily="34" charset="-122"/>
              </a:rPr>
              <a:t>；</a:t>
            </a:r>
          </a:p>
          <a:p>
            <a:pPr algn="just">
              <a:lnSpc>
                <a:spcPct val="125000"/>
              </a:lnSpc>
              <a:spcBef>
                <a:spcPct val="0"/>
              </a:spcBef>
              <a:buClr>
                <a:schemeClr val="tx1"/>
              </a:buClr>
            </a:pPr>
            <a:r>
              <a:rPr lang="en-US" altLang="zh-CN" sz="2400" dirty="0">
                <a:solidFill>
                  <a:schemeClr val="tx1"/>
                </a:solidFill>
                <a:sym typeface="微软雅黑" panose="020B0503020204020204" pitchFamily="34" charset="-122"/>
              </a:rPr>
              <a:t>120 ℃</a:t>
            </a:r>
            <a:r>
              <a:rPr lang="zh-CN" altLang="en-US" sz="2400" dirty="0">
                <a:solidFill>
                  <a:schemeClr val="tx1"/>
                </a:solidFill>
                <a:sym typeface="微软雅黑" panose="020B0503020204020204" pitchFamily="34" charset="-122"/>
              </a:rPr>
              <a:t>液态水焓</a:t>
            </a:r>
            <a:r>
              <a:rPr lang="en-US" altLang="zh-CN" sz="2400" dirty="0">
                <a:solidFill>
                  <a:schemeClr val="tx1"/>
                </a:solidFill>
                <a:sym typeface="微软雅黑" panose="020B0503020204020204" pitchFamily="34" charset="-122"/>
              </a:rPr>
              <a:t>H</a:t>
            </a:r>
            <a:r>
              <a:rPr lang="en-US" altLang="zh-CN" sz="2400" baseline="-25000" dirty="0">
                <a:solidFill>
                  <a:schemeClr val="tx1"/>
                </a:solidFill>
                <a:sym typeface="微软雅黑" panose="020B0503020204020204" pitchFamily="34" charset="-122"/>
              </a:rPr>
              <a:t>L</a:t>
            </a:r>
            <a:r>
              <a:rPr lang="en-US" altLang="zh-CN" sz="2400" dirty="0">
                <a:solidFill>
                  <a:schemeClr val="tx1"/>
                </a:solidFill>
                <a:sym typeface="微软雅黑" panose="020B0503020204020204" pitchFamily="34" charset="-122"/>
              </a:rPr>
              <a:t>=500 kJ/kg</a:t>
            </a:r>
            <a:r>
              <a:rPr lang="zh-CN" altLang="en-US" sz="2400" dirty="0">
                <a:solidFill>
                  <a:schemeClr val="tx1"/>
                </a:solidFill>
                <a:sym typeface="微软雅黑" panose="020B0503020204020204" pitchFamily="34" charset="-122"/>
              </a:rPr>
              <a:t>；</a:t>
            </a:r>
          </a:p>
          <a:p>
            <a:pPr algn="just">
              <a:lnSpc>
                <a:spcPct val="125000"/>
              </a:lnSpc>
              <a:spcBef>
                <a:spcPct val="0"/>
              </a:spcBef>
              <a:buClr>
                <a:schemeClr val="tx1"/>
              </a:buClr>
            </a:pPr>
            <a:r>
              <a:rPr lang="en-US" altLang="zh-CN" sz="2400" dirty="0">
                <a:solidFill>
                  <a:schemeClr val="tx1"/>
                </a:solidFill>
                <a:sym typeface="微软雅黑" panose="020B0503020204020204" pitchFamily="34" charset="-122"/>
              </a:rPr>
              <a:t>120 ℃</a:t>
            </a:r>
            <a:r>
              <a:rPr lang="zh-CN" altLang="en-US" sz="2400" dirty="0">
                <a:solidFill>
                  <a:schemeClr val="tx1"/>
                </a:solidFill>
                <a:sym typeface="微软雅黑" panose="020B0503020204020204" pitchFamily="34" charset="-122"/>
              </a:rPr>
              <a:t>汽态水焓</a:t>
            </a:r>
            <a:r>
              <a:rPr lang="en-US" altLang="zh-CN" sz="2400" dirty="0">
                <a:solidFill>
                  <a:schemeClr val="tx1"/>
                </a:solidFill>
                <a:sym typeface="微软雅黑" panose="020B0503020204020204" pitchFamily="34" charset="-122"/>
              </a:rPr>
              <a:t>H</a:t>
            </a:r>
            <a:r>
              <a:rPr lang="en-US" altLang="zh-CN" sz="2400" baseline="-25000" dirty="0">
                <a:solidFill>
                  <a:schemeClr val="tx1"/>
                </a:solidFill>
                <a:sym typeface="微软雅黑" panose="020B0503020204020204" pitchFamily="34" charset="-122"/>
              </a:rPr>
              <a:t>V</a:t>
            </a:r>
            <a:r>
              <a:rPr lang="en-US" altLang="zh-CN" sz="2400" dirty="0">
                <a:solidFill>
                  <a:schemeClr val="tx1"/>
                </a:solidFill>
                <a:sym typeface="微软雅黑" panose="020B0503020204020204" pitchFamily="34" charset="-122"/>
              </a:rPr>
              <a:t>=2700 kJ/kg</a:t>
            </a:r>
            <a:r>
              <a:rPr lang="zh-CN" altLang="en-US" sz="2400" dirty="0">
                <a:solidFill>
                  <a:schemeClr val="tx1"/>
                </a:solidFill>
                <a:sym typeface="微软雅黑" panose="020B0503020204020204" pitchFamily="34" charset="-122"/>
              </a:rPr>
              <a:t>；</a:t>
            </a:r>
          </a:p>
          <a:p>
            <a:pPr algn="just">
              <a:lnSpc>
                <a:spcPct val="125000"/>
              </a:lnSpc>
              <a:spcBef>
                <a:spcPct val="0"/>
              </a:spcBef>
              <a:buClr>
                <a:schemeClr val="tx1"/>
              </a:buClr>
            </a:pPr>
            <a:r>
              <a:rPr lang="en-US" altLang="zh-CN" sz="2400" dirty="0">
                <a:solidFill>
                  <a:schemeClr val="tx1"/>
                </a:solidFill>
                <a:sym typeface="微软雅黑" panose="020B0503020204020204" pitchFamily="34" charset="-122"/>
              </a:rPr>
              <a:t>25</a:t>
            </a:r>
            <a:r>
              <a:rPr lang="zh-CN" altLang="en-US" sz="2400" dirty="0">
                <a:solidFill>
                  <a:schemeClr val="tx1"/>
                </a:solidFill>
                <a:sym typeface="微软雅黑" panose="020B0503020204020204" pitchFamily="34" charset="-122"/>
              </a:rPr>
              <a:t>～</a:t>
            </a:r>
            <a:r>
              <a:rPr lang="en-US" altLang="zh-CN" sz="2400" dirty="0">
                <a:solidFill>
                  <a:schemeClr val="tx1"/>
                </a:solidFill>
                <a:sym typeface="微软雅黑" panose="020B0503020204020204" pitchFamily="34" charset="-122"/>
              </a:rPr>
              <a:t>250 ℃</a:t>
            </a:r>
            <a:r>
              <a:rPr lang="zh-CN" altLang="en-US" sz="2400" dirty="0">
                <a:solidFill>
                  <a:schemeClr val="tx1"/>
                </a:solidFill>
                <a:sym typeface="微软雅黑" panose="020B0503020204020204" pitchFamily="34" charset="-122"/>
              </a:rPr>
              <a:t>范围内，烟道气体平均比热</a:t>
            </a:r>
            <a:r>
              <a:rPr lang="en-US" altLang="zh-CN" sz="2400" dirty="0">
                <a:solidFill>
                  <a:schemeClr val="tx1"/>
                </a:solidFill>
                <a:sym typeface="微软雅黑" panose="020B0503020204020204" pitchFamily="34" charset="-122"/>
              </a:rPr>
              <a:t>0.9 kJ/(</a:t>
            </a:r>
            <a:r>
              <a:rPr lang="en-US" altLang="zh-CN" sz="2400" dirty="0" err="1">
                <a:solidFill>
                  <a:schemeClr val="tx1"/>
                </a:solidFill>
                <a:sym typeface="微软雅黑" panose="020B0503020204020204" pitchFamily="34" charset="-122"/>
              </a:rPr>
              <a:t>kg.K</a:t>
            </a:r>
            <a:r>
              <a:rPr lang="en-US" altLang="zh-CN" sz="2400" dirty="0">
                <a:solidFill>
                  <a:schemeClr val="tx1"/>
                </a:solidFill>
                <a:sym typeface="微软雅黑" panose="020B0503020204020204" pitchFamily="34" charset="-122"/>
              </a:rPr>
              <a:t>)</a:t>
            </a:r>
            <a:r>
              <a:rPr lang="zh-CN" altLang="en-US" sz="2400" dirty="0">
                <a:solidFill>
                  <a:schemeClr val="tx1"/>
                </a:solidFill>
                <a:sym typeface="微软雅黑" panose="020B0503020204020204" pitchFamily="34" charset="-122"/>
              </a:rPr>
              <a:t>。</a:t>
            </a:r>
            <a:endParaRPr lang="en-US" altLang="zh-CN" sz="2400" dirty="0">
              <a:solidFill>
                <a:schemeClr val="tx1"/>
              </a:solidFill>
              <a:sym typeface="微软雅黑" panose="020B0503020204020204" pitchFamily="34" charset="-122"/>
            </a:endParaRPr>
          </a:p>
          <a:p>
            <a:pPr marL="0" indent="0" algn="just">
              <a:lnSpc>
                <a:spcPct val="125000"/>
              </a:lnSpc>
              <a:spcBef>
                <a:spcPct val="0"/>
              </a:spcBef>
              <a:buFont typeface="Wingdings" panose="05000000000000000000" pitchFamily="2" charset="2"/>
              <a:buNone/>
            </a:pPr>
            <a:r>
              <a:rPr lang="zh-CN" altLang="en-US" sz="2400" dirty="0">
                <a:solidFill>
                  <a:schemeClr val="tx1"/>
                </a:solidFill>
                <a:sym typeface="微软雅黑" panose="020B0503020204020204" pitchFamily="34" charset="-122"/>
              </a:rPr>
              <a:t>        试求节热器的最大蒸汽发生量以及相应的烟道尾气温度</a:t>
            </a:r>
            <a:r>
              <a:rPr lang="en-US" altLang="zh-CN" sz="2400" dirty="0">
                <a:solidFill>
                  <a:schemeClr val="tx1"/>
                </a:solidFill>
                <a:sym typeface="微软雅黑" panose="020B0503020204020204" pitchFamily="34" charset="-122"/>
              </a:rPr>
              <a:t>T</a:t>
            </a:r>
            <a:r>
              <a:rPr lang="en-US" altLang="zh-CN" sz="2400" baseline="-25000" dirty="0">
                <a:solidFill>
                  <a:schemeClr val="tx1"/>
                </a:solidFill>
                <a:sym typeface="微软雅黑" panose="020B0503020204020204" pitchFamily="34" charset="-122"/>
              </a:rPr>
              <a:t>a</a:t>
            </a:r>
            <a:r>
              <a:rPr lang="zh-CN" altLang="en-US" sz="2400" dirty="0">
                <a:solidFill>
                  <a:schemeClr val="tx1"/>
                </a:solidFill>
                <a:sym typeface="微软雅黑" panose="020B0503020204020204" pitchFamily="34" charset="-122"/>
              </a:rPr>
              <a:t>，如果维持最小温差为</a:t>
            </a:r>
            <a:r>
              <a:rPr lang="en-US" altLang="zh-CN" sz="2400" dirty="0">
                <a:solidFill>
                  <a:schemeClr val="tx1"/>
                </a:solidFill>
                <a:sym typeface="微软雅黑" panose="020B0503020204020204" pitchFamily="34" charset="-122"/>
              </a:rPr>
              <a:t>20 ℃ </a:t>
            </a:r>
            <a:r>
              <a:rPr lang="zh-CN" altLang="en-US" sz="2400" dirty="0">
                <a:solidFill>
                  <a:schemeClr val="tx1"/>
                </a:solidFill>
                <a:sym typeface="微软雅黑" panose="020B0503020204020204" pitchFamily="34" charset="-122"/>
              </a:rPr>
              <a:t>，可发生多少蒸汽？</a:t>
            </a:r>
            <a:endParaRPr lang="zh-CN" altLang="en-US" kern="0" dirty="0">
              <a:solidFill>
                <a:srgbClr val="C00000"/>
              </a:solidFill>
              <a:sym typeface="微软雅黑" panose="020B0503020204020204" pitchFamily="34" charset="-122"/>
            </a:endParaRPr>
          </a:p>
        </p:txBody>
      </p:sp>
      <p:sp>
        <p:nvSpPr>
          <p:cNvPr id="4" name="Rectangle 2">
            <a:extLst>
              <a:ext uri="{FF2B5EF4-FFF2-40B4-BE49-F238E27FC236}">
                <a16:creationId xmlns:a16="http://schemas.microsoft.com/office/drawing/2014/main" id="{2A1F37A1-AEF3-4142-B63D-816CE81F7804}"/>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grpSp>
        <p:nvGrpSpPr>
          <p:cNvPr id="5" name="Group 48">
            <a:extLst>
              <a:ext uri="{FF2B5EF4-FFF2-40B4-BE49-F238E27FC236}">
                <a16:creationId xmlns:a16="http://schemas.microsoft.com/office/drawing/2014/main" id="{E12E4E18-7E1A-4937-AA97-E859DE6A1E37}"/>
              </a:ext>
            </a:extLst>
          </p:cNvPr>
          <p:cNvGrpSpPr>
            <a:grpSpLocks/>
          </p:cNvGrpSpPr>
          <p:nvPr/>
        </p:nvGrpSpPr>
        <p:grpSpPr bwMode="auto">
          <a:xfrm>
            <a:off x="6040143" y="2924944"/>
            <a:ext cx="2986087" cy="2304256"/>
            <a:chOff x="3380" y="2795"/>
            <a:chExt cx="1881" cy="1282"/>
          </a:xfrm>
        </p:grpSpPr>
        <p:sp>
          <p:nvSpPr>
            <p:cNvPr id="6" name="Rectangle 22">
              <a:extLst>
                <a:ext uri="{FF2B5EF4-FFF2-40B4-BE49-F238E27FC236}">
                  <a16:creationId xmlns:a16="http://schemas.microsoft.com/office/drawing/2014/main" id="{35ABB151-F482-45EE-A463-0433EA425F61}"/>
                </a:ext>
              </a:extLst>
            </p:cNvPr>
            <p:cNvSpPr>
              <a:spLocks noChangeArrowheads="1"/>
            </p:cNvSpPr>
            <p:nvPr/>
          </p:nvSpPr>
          <p:spPr bwMode="auto">
            <a:xfrm>
              <a:off x="4268" y="3025"/>
              <a:ext cx="290" cy="7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Line 23">
              <a:extLst>
                <a:ext uri="{FF2B5EF4-FFF2-40B4-BE49-F238E27FC236}">
                  <a16:creationId xmlns:a16="http://schemas.microsoft.com/office/drawing/2014/main" id="{D43BD551-CA1A-4BA7-8DBA-9B85DAA3EA35}"/>
                </a:ext>
              </a:extLst>
            </p:cNvPr>
            <p:cNvSpPr>
              <a:spLocks noChangeShapeType="1"/>
            </p:cNvSpPr>
            <p:nvPr/>
          </p:nvSpPr>
          <p:spPr bwMode="auto">
            <a:xfrm>
              <a:off x="3840" y="3158"/>
              <a:ext cx="428" cy="0"/>
            </a:xfrm>
            <a:prstGeom prst="line">
              <a:avLst/>
            </a:prstGeom>
            <a:noFill/>
            <a:ln w="28575">
              <a:solidFill>
                <a:srgbClr val="3333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Line 28">
              <a:extLst>
                <a:ext uri="{FF2B5EF4-FFF2-40B4-BE49-F238E27FC236}">
                  <a16:creationId xmlns:a16="http://schemas.microsoft.com/office/drawing/2014/main" id="{C37072B9-5D17-4BB0-B1EE-B3E83A80E57A}"/>
                </a:ext>
              </a:extLst>
            </p:cNvPr>
            <p:cNvSpPr>
              <a:spLocks noChangeShapeType="1"/>
            </p:cNvSpPr>
            <p:nvPr/>
          </p:nvSpPr>
          <p:spPr bwMode="auto">
            <a:xfrm flipH="1">
              <a:off x="3897" y="3612"/>
              <a:ext cx="389" cy="0"/>
            </a:xfrm>
            <a:prstGeom prst="line">
              <a:avLst/>
            </a:prstGeom>
            <a:noFill/>
            <a:ln w="28575">
              <a:solidFill>
                <a:srgbClr val="3333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Line 29">
              <a:extLst>
                <a:ext uri="{FF2B5EF4-FFF2-40B4-BE49-F238E27FC236}">
                  <a16:creationId xmlns:a16="http://schemas.microsoft.com/office/drawing/2014/main" id="{3BFD74FA-9259-4956-B8CE-1F26D5464559}"/>
                </a:ext>
              </a:extLst>
            </p:cNvPr>
            <p:cNvSpPr>
              <a:spLocks noChangeShapeType="1"/>
            </p:cNvSpPr>
            <p:nvPr/>
          </p:nvSpPr>
          <p:spPr bwMode="auto">
            <a:xfrm>
              <a:off x="4416" y="3751"/>
              <a:ext cx="0" cy="230"/>
            </a:xfrm>
            <a:prstGeom prst="line">
              <a:avLst/>
            </a:prstGeom>
            <a:noFill/>
            <a:ln w="28575">
              <a:solidFill>
                <a:srgbClr val="333399"/>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Line 30">
              <a:extLst>
                <a:ext uri="{FF2B5EF4-FFF2-40B4-BE49-F238E27FC236}">
                  <a16:creationId xmlns:a16="http://schemas.microsoft.com/office/drawing/2014/main" id="{2F34CE33-9269-4803-A2A3-9321B17B540F}"/>
                </a:ext>
              </a:extLst>
            </p:cNvPr>
            <p:cNvSpPr>
              <a:spLocks noChangeShapeType="1"/>
            </p:cNvSpPr>
            <p:nvPr/>
          </p:nvSpPr>
          <p:spPr bwMode="auto">
            <a:xfrm flipH="1">
              <a:off x="4416" y="3981"/>
              <a:ext cx="389" cy="0"/>
            </a:xfrm>
            <a:prstGeom prst="line">
              <a:avLst/>
            </a:prstGeom>
            <a:noFill/>
            <a:ln w="28575">
              <a:solidFill>
                <a:srgbClr val="3333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Line 31">
              <a:extLst>
                <a:ext uri="{FF2B5EF4-FFF2-40B4-BE49-F238E27FC236}">
                  <a16:creationId xmlns:a16="http://schemas.microsoft.com/office/drawing/2014/main" id="{4B3AABB8-0677-4AFF-8CFE-7AA80C49301C}"/>
                </a:ext>
              </a:extLst>
            </p:cNvPr>
            <p:cNvSpPr>
              <a:spLocks noChangeShapeType="1"/>
            </p:cNvSpPr>
            <p:nvPr/>
          </p:nvSpPr>
          <p:spPr bwMode="auto">
            <a:xfrm>
              <a:off x="4405" y="2872"/>
              <a:ext cx="0" cy="153"/>
            </a:xfrm>
            <a:prstGeom prst="line">
              <a:avLst/>
            </a:prstGeom>
            <a:noFill/>
            <a:ln w="28575">
              <a:solidFill>
                <a:srgbClr val="333399"/>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Line 32">
              <a:extLst>
                <a:ext uri="{FF2B5EF4-FFF2-40B4-BE49-F238E27FC236}">
                  <a16:creationId xmlns:a16="http://schemas.microsoft.com/office/drawing/2014/main" id="{433221BD-1D56-4FD3-9938-7F662F288F45}"/>
                </a:ext>
              </a:extLst>
            </p:cNvPr>
            <p:cNvSpPr>
              <a:spLocks noChangeShapeType="1"/>
            </p:cNvSpPr>
            <p:nvPr/>
          </p:nvSpPr>
          <p:spPr bwMode="auto">
            <a:xfrm>
              <a:off x="4405" y="2872"/>
              <a:ext cx="428" cy="0"/>
            </a:xfrm>
            <a:prstGeom prst="line">
              <a:avLst/>
            </a:prstGeom>
            <a:noFill/>
            <a:ln w="28575">
              <a:solidFill>
                <a:srgbClr val="3333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 Box 35">
              <a:extLst>
                <a:ext uri="{FF2B5EF4-FFF2-40B4-BE49-F238E27FC236}">
                  <a16:creationId xmlns:a16="http://schemas.microsoft.com/office/drawing/2014/main" id="{75670701-FC80-4324-8CA2-332C350DF9C5}"/>
                </a:ext>
              </a:extLst>
            </p:cNvPr>
            <p:cNvSpPr txBox="1">
              <a:spLocks noChangeArrowheads="1"/>
            </p:cNvSpPr>
            <p:nvPr/>
          </p:nvSpPr>
          <p:spPr bwMode="auto">
            <a:xfrm>
              <a:off x="4794" y="2795"/>
              <a:ext cx="46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 Box 37">
              <a:extLst>
                <a:ext uri="{FF2B5EF4-FFF2-40B4-BE49-F238E27FC236}">
                  <a16:creationId xmlns:a16="http://schemas.microsoft.com/office/drawing/2014/main" id="{74FD07C0-E884-4B25-AD43-6C538606F6F8}"/>
                </a:ext>
              </a:extLst>
            </p:cNvPr>
            <p:cNvSpPr txBox="1">
              <a:spLocks noChangeArrowheads="1"/>
            </p:cNvSpPr>
            <p:nvPr/>
          </p:nvSpPr>
          <p:spPr bwMode="auto">
            <a:xfrm>
              <a:off x="4799" y="2795"/>
              <a:ext cx="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200">
                  <a:latin typeface="微软雅黑" panose="020B0503020204020204" pitchFamily="34" charset="-122"/>
                  <a:ea typeface="微软雅黑" panose="020B0503020204020204" pitchFamily="34" charset="-122"/>
                  <a:sym typeface="微软雅黑" panose="020B0503020204020204" pitchFamily="34" charset="-122"/>
                </a:rPr>
                <a:t>烟道气</a:t>
              </a:r>
            </a:p>
          </p:txBody>
        </p:sp>
        <p:sp>
          <p:nvSpPr>
            <p:cNvPr id="15" name="Text Box 38">
              <a:extLst>
                <a:ext uri="{FF2B5EF4-FFF2-40B4-BE49-F238E27FC236}">
                  <a16:creationId xmlns:a16="http://schemas.microsoft.com/office/drawing/2014/main" id="{7C3A4667-AFF2-4CD8-BB05-6C5B49E3BACE}"/>
                </a:ext>
              </a:extLst>
            </p:cNvPr>
            <p:cNvSpPr txBox="1">
              <a:spLocks noChangeArrowheads="1"/>
            </p:cNvSpPr>
            <p:nvPr/>
          </p:nvSpPr>
          <p:spPr bwMode="auto">
            <a:xfrm>
              <a:off x="4770" y="3890"/>
              <a:ext cx="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200">
                  <a:latin typeface="微软雅黑" panose="020B0503020204020204" pitchFamily="34" charset="-122"/>
                  <a:ea typeface="微软雅黑" panose="020B0503020204020204" pitchFamily="34" charset="-122"/>
                  <a:sym typeface="微软雅黑" panose="020B0503020204020204" pitchFamily="34" charset="-122"/>
                </a:rPr>
                <a:t>烟道气</a:t>
              </a:r>
            </a:p>
          </p:txBody>
        </p:sp>
        <p:sp>
          <p:nvSpPr>
            <p:cNvPr id="16" name="Text Box 39">
              <a:extLst>
                <a:ext uri="{FF2B5EF4-FFF2-40B4-BE49-F238E27FC236}">
                  <a16:creationId xmlns:a16="http://schemas.microsoft.com/office/drawing/2014/main" id="{FA678C52-90CF-4EB3-BF89-84A89BFC9DEF}"/>
                </a:ext>
              </a:extLst>
            </p:cNvPr>
            <p:cNvSpPr txBox="1">
              <a:spLocks noChangeArrowheads="1"/>
            </p:cNvSpPr>
            <p:nvPr/>
          </p:nvSpPr>
          <p:spPr bwMode="auto">
            <a:xfrm>
              <a:off x="3380" y="3062"/>
              <a:ext cx="58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200">
                  <a:latin typeface="微软雅黑" panose="020B0503020204020204" pitchFamily="34" charset="-122"/>
                  <a:ea typeface="微软雅黑" panose="020B0503020204020204" pitchFamily="34" charset="-122"/>
                  <a:sym typeface="微软雅黑" panose="020B0503020204020204" pitchFamily="34" charset="-122"/>
                </a:rPr>
                <a:t>锅炉进水</a:t>
              </a:r>
            </a:p>
          </p:txBody>
        </p:sp>
        <p:sp>
          <p:nvSpPr>
            <p:cNvPr id="17" name="Text Box 40">
              <a:extLst>
                <a:ext uri="{FF2B5EF4-FFF2-40B4-BE49-F238E27FC236}">
                  <a16:creationId xmlns:a16="http://schemas.microsoft.com/office/drawing/2014/main" id="{A8A84EE6-5756-4B98-89B4-48BA69426A2B}"/>
                </a:ext>
              </a:extLst>
            </p:cNvPr>
            <p:cNvSpPr txBox="1">
              <a:spLocks noChangeArrowheads="1"/>
            </p:cNvSpPr>
            <p:nvPr/>
          </p:nvSpPr>
          <p:spPr bwMode="auto">
            <a:xfrm>
              <a:off x="3380" y="3515"/>
              <a:ext cx="58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r>
                <a:rPr lang="zh-CN" altLang="en-US" sz="1200">
                  <a:latin typeface="微软雅黑" panose="020B0503020204020204" pitchFamily="34" charset="-122"/>
                  <a:ea typeface="微软雅黑" panose="020B0503020204020204" pitchFamily="34" charset="-122"/>
                  <a:sym typeface="微软雅黑" panose="020B0503020204020204" pitchFamily="34" charset="-122"/>
                </a:rPr>
                <a:t>蒸汽</a:t>
              </a:r>
            </a:p>
          </p:txBody>
        </p:sp>
        <p:grpSp>
          <p:nvGrpSpPr>
            <p:cNvPr id="18" name="Group 43">
              <a:extLst>
                <a:ext uri="{FF2B5EF4-FFF2-40B4-BE49-F238E27FC236}">
                  <a16:creationId xmlns:a16="http://schemas.microsoft.com/office/drawing/2014/main" id="{4C416ED6-7394-4407-AA7F-DEEA41C0BA34}"/>
                </a:ext>
              </a:extLst>
            </p:cNvPr>
            <p:cNvGrpSpPr>
              <a:grpSpLocks/>
            </p:cNvGrpSpPr>
            <p:nvPr/>
          </p:nvGrpSpPr>
          <p:grpSpPr bwMode="auto">
            <a:xfrm>
              <a:off x="4241" y="3157"/>
              <a:ext cx="245" cy="455"/>
              <a:chOff x="4268" y="3216"/>
              <a:chExt cx="245" cy="455"/>
            </a:xfrm>
          </p:grpSpPr>
          <p:sp>
            <p:nvSpPr>
              <p:cNvPr id="22" name="Line 24">
                <a:extLst>
                  <a:ext uri="{FF2B5EF4-FFF2-40B4-BE49-F238E27FC236}">
                    <a16:creationId xmlns:a16="http://schemas.microsoft.com/office/drawing/2014/main" id="{F3296005-49DE-4BB4-8487-A12C4312CC6C}"/>
                  </a:ext>
                </a:extLst>
              </p:cNvPr>
              <p:cNvSpPr>
                <a:spLocks noChangeShapeType="1"/>
              </p:cNvSpPr>
              <p:nvPr/>
            </p:nvSpPr>
            <p:spPr bwMode="auto">
              <a:xfrm>
                <a:off x="4268" y="3216"/>
                <a:ext cx="234"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Line 25">
                <a:extLst>
                  <a:ext uri="{FF2B5EF4-FFF2-40B4-BE49-F238E27FC236}">
                    <a16:creationId xmlns:a16="http://schemas.microsoft.com/office/drawing/2014/main" id="{1D24CCD2-9DF6-4F07-A94F-9CCFC236342F}"/>
                  </a:ext>
                </a:extLst>
              </p:cNvPr>
              <p:cNvSpPr>
                <a:spLocks noChangeShapeType="1"/>
              </p:cNvSpPr>
              <p:nvPr/>
            </p:nvSpPr>
            <p:spPr bwMode="auto">
              <a:xfrm flipH="1">
                <a:off x="4307" y="3216"/>
                <a:ext cx="195" cy="153"/>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Line 26">
                <a:extLst>
                  <a:ext uri="{FF2B5EF4-FFF2-40B4-BE49-F238E27FC236}">
                    <a16:creationId xmlns:a16="http://schemas.microsoft.com/office/drawing/2014/main" id="{90B788F5-9F8B-4137-B750-A5A2373B0BA2}"/>
                  </a:ext>
                </a:extLst>
              </p:cNvPr>
              <p:cNvSpPr>
                <a:spLocks noChangeShapeType="1"/>
              </p:cNvSpPr>
              <p:nvPr/>
            </p:nvSpPr>
            <p:spPr bwMode="auto">
              <a:xfrm>
                <a:off x="4307" y="3369"/>
                <a:ext cx="195"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Line 27">
                <a:extLst>
                  <a:ext uri="{FF2B5EF4-FFF2-40B4-BE49-F238E27FC236}">
                    <a16:creationId xmlns:a16="http://schemas.microsoft.com/office/drawing/2014/main" id="{D2E73D8E-766D-44E1-81D1-EED08B8A00E4}"/>
                  </a:ext>
                </a:extLst>
              </p:cNvPr>
              <p:cNvSpPr>
                <a:spLocks noChangeShapeType="1"/>
              </p:cNvSpPr>
              <p:nvPr/>
            </p:nvSpPr>
            <p:spPr bwMode="auto">
              <a:xfrm flipH="1">
                <a:off x="4314" y="3518"/>
                <a:ext cx="195" cy="153"/>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Line 41">
                <a:extLst>
                  <a:ext uri="{FF2B5EF4-FFF2-40B4-BE49-F238E27FC236}">
                    <a16:creationId xmlns:a16="http://schemas.microsoft.com/office/drawing/2014/main" id="{21176837-3B71-4879-8F62-1212D5120C45}"/>
                  </a:ext>
                </a:extLst>
              </p:cNvPr>
              <p:cNvSpPr>
                <a:spLocks noChangeShapeType="1"/>
              </p:cNvSpPr>
              <p:nvPr/>
            </p:nvSpPr>
            <p:spPr bwMode="auto">
              <a:xfrm flipH="1">
                <a:off x="4318" y="3368"/>
                <a:ext cx="195" cy="153"/>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Line 42">
                <a:extLst>
                  <a:ext uri="{FF2B5EF4-FFF2-40B4-BE49-F238E27FC236}">
                    <a16:creationId xmlns:a16="http://schemas.microsoft.com/office/drawing/2014/main" id="{E8EE10E3-9527-491C-BE9B-FFBC87E857A0}"/>
                  </a:ext>
                </a:extLst>
              </p:cNvPr>
              <p:cNvSpPr>
                <a:spLocks noChangeShapeType="1"/>
              </p:cNvSpPr>
              <p:nvPr/>
            </p:nvSpPr>
            <p:spPr bwMode="auto">
              <a:xfrm>
                <a:off x="4318" y="3521"/>
                <a:ext cx="195"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Text Box 44">
              <a:extLst>
                <a:ext uri="{FF2B5EF4-FFF2-40B4-BE49-F238E27FC236}">
                  <a16:creationId xmlns:a16="http://schemas.microsoft.com/office/drawing/2014/main" id="{0743EC12-26E4-4410-B546-67D5D1C378CA}"/>
                </a:ext>
              </a:extLst>
            </p:cNvPr>
            <p:cNvSpPr txBox="1">
              <a:spLocks noChangeArrowheads="1"/>
            </p:cNvSpPr>
            <p:nvPr/>
          </p:nvSpPr>
          <p:spPr bwMode="auto">
            <a:xfrm>
              <a:off x="3560" y="2976"/>
              <a:ext cx="589" cy="187"/>
            </a:xfrm>
            <a:prstGeom prst="rect">
              <a:avLst/>
            </a:prstGeom>
            <a:noFill/>
            <a:ln w="9525">
              <a:noFill/>
              <a:miter lim="800000"/>
              <a:headEnd/>
              <a:tailEnd/>
            </a:ln>
          </p:spPr>
          <p:txBody>
            <a:bodyPr/>
            <a:lstStyle/>
            <a:p>
              <a:pPr algn="r" eaLnBrk="1" hangingPunct="1">
                <a:defRPr/>
              </a:pPr>
              <a:r>
                <a:rPr lang="en-US" altLang="zh-CN" sz="1200">
                  <a:latin typeface="微软雅黑" panose="020B0503020204020204" pitchFamily="34" charset="-122"/>
                  <a:ea typeface="微软雅黑" panose="020B0503020204020204" pitchFamily="34" charset="-122"/>
                  <a:sym typeface="微软雅黑" panose="020B0503020204020204" pitchFamily="34" charset="-122"/>
                </a:rPr>
                <a:t>15 </a:t>
              </a:r>
              <a:r>
                <a:rPr lang="en-US" altLang="zh-CN" sz="1200" b="1">
                  <a:solidFill>
                    <a:srgbClr val="333399"/>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20" name="Text Box 45">
              <a:extLst>
                <a:ext uri="{FF2B5EF4-FFF2-40B4-BE49-F238E27FC236}">
                  <a16:creationId xmlns:a16="http://schemas.microsoft.com/office/drawing/2014/main" id="{54F8C2D8-3DEF-4DE8-A7A7-4A6EC7461A68}"/>
                </a:ext>
              </a:extLst>
            </p:cNvPr>
            <p:cNvSpPr txBox="1">
              <a:spLocks noChangeArrowheads="1"/>
            </p:cNvSpPr>
            <p:nvPr/>
          </p:nvSpPr>
          <p:spPr bwMode="auto">
            <a:xfrm>
              <a:off x="3651" y="3425"/>
              <a:ext cx="589" cy="187"/>
            </a:xfrm>
            <a:prstGeom prst="rect">
              <a:avLst/>
            </a:prstGeom>
            <a:noFill/>
            <a:ln w="9525">
              <a:noFill/>
              <a:miter lim="800000"/>
              <a:headEnd/>
              <a:tailEnd/>
            </a:ln>
          </p:spPr>
          <p:txBody>
            <a:bodyPr/>
            <a:lstStyle/>
            <a:p>
              <a:pPr algn="r" eaLnBrk="1" hangingPunct="1">
                <a:defRPr/>
              </a:pPr>
              <a:r>
                <a:rPr lang="en-US" altLang="zh-CN" sz="1200">
                  <a:latin typeface="微软雅黑" panose="020B0503020204020204" pitchFamily="34" charset="-122"/>
                  <a:ea typeface="微软雅黑" panose="020B0503020204020204" pitchFamily="34" charset="-122"/>
                  <a:sym typeface="微软雅黑" panose="020B0503020204020204" pitchFamily="34" charset="-122"/>
                </a:rPr>
                <a:t>120</a:t>
              </a:r>
              <a:r>
                <a:rPr lang="zh-CN" altLang="en-US" sz="12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200" b="1">
                  <a:solidFill>
                    <a:srgbClr val="333399"/>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21" name="Text Box 46">
              <a:extLst>
                <a:ext uri="{FF2B5EF4-FFF2-40B4-BE49-F238E27FC236}">
                  <a16:creationId xmlns:a16="http://schemas.microsoft.com/office/drawing/2014/main" id="{EF440184-191B-421E-8F71-680F0B481B4E}"/>
                </a:ext>
              </a:extLst>
            </p:cNvPr>
            <p:cNvSpPr txBox="1">
              <a:spLocks noChangeArrowheads="1"/>
            </p:cNvSpPr>
            <p:nvPr/>
          </p:nvSpPr>
          <p:spPr bwMode="auto">
            <a:xfrm>
              <a:off x="4287" y="3787"/>
              <a:ext cx="589" cy="187"/>
            </a:xfrm>
            <a:prstGeom prst="rect">
              <a:avLst/>
            </a:prstGeom>
            <a:noFill/>
            <a:ln w="9525">
              <a:noFill/>
              <a:miter lim="800000"/>
              <a:headEnd/>
              <a:tailEnd/>
            </a:ln>
          </p:spPr>
          <p:txBody>
            <a:bodyPr/>
            <a:lstStyle/>
            <a:p>
              <a:pPr algn="r" eaLnBrk="1" hangingPunct="1">
                <a:defRPr/>
              </a:pPr>
              <a:r>
                <a:rPr lang="en-US" altLang="zh-CN" sz="1200" dirty="0">
                  <a:latin typeface="微软雅黑" panose="020B0503020204020204" pitchFamily="34" charset="-122"/>
                  <a:ea typeface="微软雅黑" panose="020B0503020204020204" pitchFamily="34" charset="-122"/>
                  <a:sym typeface="微软雅黑" panose="020B0503020204020204" pitchFamily="34" charset="-122"/>
                </a:rPr>
                <a:t>250 </a:t>
              </a:r>
              <a:r>
                <a:rPr lang="en-US" altLang="zh-CN" sz="1200" b="1" dirty="0">
                  <a:solidFill>
                    <a:srgbClr val="333399"/>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p>
            <a:p>
              <a:pPr algn="r" eaLnBrk="1" hangingPunct="1">
                <a:defRPr/>
              </a:pPr>
              <a:endParaRPr lang="en-US" altLang="zh-CN" sz="1200" b="1" dirty="0">
                <a:solidFill>
                  <a:srgbClr val="333399"/>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r" eaLnBrk="1" hangingPunct="1">
                <a:defRPr/>
              </a:pPr>
              <a:r>
                <a:rPr lang="en-US" altLang="zh-CN" sz="1200" b="1" dirty="0">
                  <a:solidFill>
                    <a:srgbClr val="333399"/>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1800kg/</a:t>
              </a:r>
              <a:r>
                <a:rPr lang="zh-CN" altLang="en-US" sz="1200" b="1" dirty="0">
                  <a:solidFill>
                    <a:srgbClr val="333399"/>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ｈ</a:t>
              </a:r>
            </a:p>
          </p:txBody>
        </p:sp>
      </p:grpSp>
    </p:spTree>
    <p:extLst>
      <p:ext uri="{BB962C8B-B14F-4D97-AF65-F5344CB8AC3E}">
        <p14:creationId xmlns:p14="http://schemas.microsoft.com/office/powerpoint/2010/main" val="1645370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800EDF1-B148-4F82-8161-88033DC7F76A}"/>
              </a:ext>
            </a:extLst>
          </p:cNvPr>
          <p:cNvSpPr txBox="1">
            <a:spLocks noChangeArrowheads="1"/>
          </p:cNvSpPr>
          <p:nvPr/>
        </p:nvSpPr>
        <p:spPr bwMode="auto">
          <a:xfrm>
            <a:off x="609600" y="0"/>
            <a:ext cx="853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just" eaLnBrk="1" hangingPunct="1"/>
            <a:br>
              <a:rPr lang="en-US" altLang="zh-CN" kern="0">
                <a:solidFill>
                  <a:srgbClr val="0000FF"/>
                </a:solidFill>
                <a:sym typeface="微软雅黑" panose="020B0503020204020204" pitchFamily="34" charset="-122"/>
              </a:rPr>
            </a:br>
            <a:endParaRPr lang="en-US" altLang="zh-CN" kern="0" dirty="0">
              <a:solidFill>
                <a:srgbClr val="0000FF"/>
              </a:solidFill>
              <a:sym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1F0DCF0A-80ED-4C25-AF11-24E88E2BE5BA}"/>
                  </a:ext>
                </a:extLst>
              </p:cNvPr>
              <p:cNvSpPr txBox="1">
                <a:spLocks noChangeArrowheads="1"/>
              </p:cNvSpPr>
              <p:nvPr/>
            </p:nvSpPr>
            <p:spPr bwMode="auto">
              <a:xfrm>
                <a:off x="0" y="980729"/>
                <a:ext cx="9036496" cy="58224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marL="0" indent="0">
                  <a:lnSpc>
                    <a:spcPct val="125000"/>
                  </a:lnSpc>
                  <a:buFont typeface="Wingdings" panose="05000000000000000000" pitchFamily="2" charset="2"/>
                  <a:buNone/>
                </a:pPr>
                <a:r>
                  <a:rPr lang="zh-CN" altLang="en-US" sz="2400" dirty="0">
                    <a:solidFill>
                      <a:srgbClr val="C00000"/>
                    </a:solidFill>
                    <a:sym typeface="微软雅黑" panose="020B0503020204020204" pitchFamily="34" charset="-122"/>
                  </a:rPr>
                  <a:t>解：</a:t>
                </a:r>
                <a:endParaRPr lang="en-US" altLang="zh-CN" sz="2400" dirty="0">
                  <a:solidFill>
                    <a:srgbClr val="C00000"/>
                  </a:solidFill>
                  <a:sym typeface="微软雅黑" panose="020B0503020204020204" pitchFamily="34" charset="-122"/>
                </a:endParaRPr>
              </a:p>
              <a:p>
                <a:pPr marL="0" indent="0">
                  <a:lnSpc>
                    <a:spcPct val="125000"/>
                  </a:lnSpc>
                  <a:buFont typeface="Wingdings" panose="05000000000000000000" pitchFamily="2" charset="2"/>
                  <a:buNone/>
                </a:pPr>
                <a:endParaRPr lang="en-US" altLang="zh-CN" sz="2400" dirty="0">
                  <a:solidFill>
                    <a:srgbClr val="C00000"/>
                  </a:solidFill>
                  <a:sym typeface="微软雅黑" panose="020B0503020204020204" pitchFamily="34" charset="-122"/>
                </a:endParaRPr>
              </a:p>
              <a:p>
                <a:pPr marL="0" indent="0" algn="just">
                  <a:lnSpc>
                    <a:spcPct val="125000"/>
                  </a:lnSpc>
                  <a:spcBef>
                    <a:spcPts val="0"/>
                  </a:spcBef>
                  <a:buFont typeface="Wingdings" panose="05000000000000000000" pitchFamily="2" charset="2"/>
                  <a:buNone/>
                </a:pPr>
                <a:r>
                  <a:rPr lang="zh-CN" altLang="en-US" sz="2400" dirty="0">
                    <a:solidFill>
                      <a:schemeClr val="tx1"/>
                    </a:solidFill>
                    <a:sym typeface="微软雅黑" panose="020B0503020204020204" pitchFamily="34" charset="-122"/>
                  </a:rPr>
                  <a:t>        </a:t>
                </a:r>
                <a:endParaRPr lang="en-US" altLang="zh-CN" sz="2400" dirty="0">
                  <a:solidFill>
                    <a:schemeClr val="tx1"/>
                  </a:solidFill>
                  <a:sym typeface="微软雅黑" panose="020B0503020204020204" pitchFamily="34" charset="-122"/>
                </a:endParaRPr>
              </a:p>
              <a:p>
                <a:pPr marL="0" indent="0" algn="just">
                  <a:lnSpc>
                    <a:spcPct val="125000"/>
                  </a:lnSpc>
                  <a:spcBef>
                    <a:spcPts val="0"/>
                  </a:spcBef>
                  <a:buFont typeface="Wingdings" panose="05000000000000000000" pitchFamily="2" charset="2"/>
                  <a:buNone/>
                </a:pPr>
                <a:r>
                  <a:rPr lang="zh-CN" altLang="en-US" sz="2400" dirty="0">
                    <a:solidFill>
                      <a:schemeClr val="tx1"/>
                    </a:solidFill>
                    <a:sym typeface="微软雅黑" panose="020B0503020204020204" pitchFamily="34" charset="-122"/>
                  </a:rPr>
                  <a:t>        </a:t>
                </a:r>
                <a:endParaRPr lang="en-US" altLang="zh-CN" sz="2400" dirty="0">
                  <a:solidFill>
                    <a:schemeClr val="tx1"/>
                  </a:solidFill>
                  <a:sym typeface="微软雅黑" panose="020B0503020204020204" pitchFamily="34" charset="-122"/>
                </a:endParaRPr>
              </a:p>
              <a:p>
                <a:pPr marL="0" indent="0" algn="just">
                  <a:lnSpc>
                    <a:spcPct val="125000"/>
                  </a:lnSpc>
                  <a:spcBef>
                    <a:spcPts val="0"/>
                  </a:spcBef>
                  <a:buFont typeface="Wingdings" panose="05000000000000000000" pitchFamily="2" charset="2"/>
                  <a:buNone/>
                </a:pPr>
                <a:r>
                  <a:rPr lang="zh-CN" altLang="en-US" sz="2400" dirty="0">
                    <a:solidFill>
                      <a:schemeClr val="tx1"/>
                    </a:solidFill>
                    <a:sym typeface="微软雅黑" panose="020B0503020204020204" pitchFamily="34" charset="-122"/>
                  </a:rPr>
                  <a:t>        </a:t>
                </a:r>
                <a:endParaRPr lang="en-US" altLang="zh-CN" sz="2400" dirty="0">
                  <a:solidFill>
                    <a:schemeClr val="tx1"/>
                  </a:solidFill>
                  <a:sym typeface="微软雅黑" panose="020B0503020204020204" pitchFamily="34" charset="-122"/>
                </a:endParaRPr>
              </a:p>
              <a:p>
                <a:pPr marL="0" indent="0" algn="just">
                  <a:lnSpc>
                    <a:spcPct val="125000"/>
                  </a:lnSpc>
                  <a:spcBef>
                    <a:spcPts val="0"/>
                  </a:spcBef>
                  <a:buFont typeface="Wingdings" panose="05000000000000000000" pitchFamily="2" charset="2"/>
                  <a:buNone/>
                </a:pPr>
                <a:r>
                  <a:rPr lang="en-US" altLang="zh-CN" sz="2400" dirty="0">
                    <a:solidFill>
                      <a:schemeClr val="tx1"/>
                    </a:solidFill>
                    <a:sym typeface="微软雅黑" panose="020B0503020204020204" pitchFamily="34" charset="-122"/>
                  </a:rPr>
                  <a:t>        </a:t>
                </a:r>
                <a:r>
                  <a:rPr lang="zh-CN" altLang="en-US" sz="2400" dirty="0">
                    <a:solidFill>
                      <a:schemeClr val="tx1"/>
                    </a:solidFill>
                    <a:sym typeface="微软雅黑" panose="020B0503020204020204" pitchFamily="34" charset="-122"/>
                  </a:rPr>
                  <a:t>最大蒸汽发生量在冷、热介质温度分布曲线交点处：</a:t>
                </a:r>
                <a:endParaRPr lang="en-US" altLang="zh-CN" sz="2400" dirty="0">
                  <a:solidFill>
                    <a:schemeClr val="tx1"/>
                  </a:solidFill>
                  <a:sym typeface="微软雅黑" panose="020B0503020204020204" pitchFamily="34" charset="-122"/>
                </a:endParaRPr>
              </a:p>
              <a:p>
                <a:pPr marL="0" indent="0">
                  <a:lnSpc>
                    <a:spcPct val="125000"/>
                  </a:lnSpc>
                  <a:spcBef>
                    <a:spcPts val="0"/>
                  </a:spcBef>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b="1" i="0" smtClean="0">
                          <a:solidFill>
                            <a:schemeClr val="tx1"/>
                          </a:solidFill>
                          <a:latin typeface="Cambria Math" panose="02040503050406030204" pitchFamily="18" charset="0"/>
                          <a:sym typeface="微软雅黑" panose="020B0503020204020204" pitchFamily="34" charset="-122"/>
                        </a:rPr>
                        <m:t>𝐅</m:t>
                      </m:r>
                      <m:sSub>
                        <m:sSubPr>
                          <m:ctrlPr>
                            <a:rPr lang="en-US" altLang="zh-CN" sz="2400" b="1" i="1" smtClean="0">
                              <a:solidFill>
                                <a:schemeClr val="tx1"/>
                              </a:solidFill>
                              <a:latin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sym typeface="微软雅黑" panose="020B0503020204020204" pitchFamily="34" charset="-122"/>
                            </a:rPr>
                            <m:t>𝐂</m:t>
                          </m:r>
                        </m:e>
                        <m:sub>
                          <m:r>
                            <a:rPr lang="en-US" altLang="zh-CN" sz="2400" b="1" i="0" smtClean="0">
                              <a:solidFill>
                                <a:schemeClr val="tx1"/>
                              </a:solidFill>
                              <a:latin typeface="Cambria Math" panose="02040503050406030204" pitchFamily="18" charset="0"/>
                              <a:sym typeface="微软雅黑" panose="020B0503020204020204" pitchFamily="34" charset="-122"/>
                            </a:rPr>
                            <m:t>𝐩</m:t>
                          </m:r>
                        </m:sub>
                      </m:sSub>
                      <m:d>
                        <m:dPr>
                          <m:ctrlPr>
                            <a:rPr lang="en-US" altLang="zh-CN" sz="2400" b="1" i="1" smtClean="0">
                              <a:solidFill>
                                <a:schemeClr val="tx1"/>
                              </a:solidFill>
                              <a:latin typeface="Cambria Math" panose="02040503050406030204" pitchFamily="18" charset="0"/>
                              <a:sym typeface="微软雅黑" panose="020B0503020204020204" pitchFamily="34" charset="-122"/>
                            </a:rPr>
                          </m:ctrlPr>
                        </m:dPr>
                        <m:e>
                          <m:sSub>
                            <m:sSubPr>
                              <m:ctrlPr>
                                <a:rPr lang="en-US" altLang="zh-CN" sz="2400" b="1" i="1" smtClean="0">
                                  <a:solidFill>
                                    <a:schemeClr val="tx1"/>
                                  </a:solidFill>
                                  <a:latin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sym typeface="微软雅黑" panose="020B0503020204020204" pitchFamily="34" charset="-122"/>
                                </a:rPr>
                                <m:t>𝐓</m:t>
                              </m:r>
                            </m:e>
                            <m:sub>
                              <m:r>
                                <a:rPr lang="en-US" altLang="zh-CN" sz="2400" b="1" i="0" smtClean="0">
                                  <a:solidFill>
                                    <a:schemeClr val="tx1"/>
                                  </a:solidFill>
                                  <a:latin typeface="Cambria Math" panose="02040503050406030204" pitchFamily="18" charset="0"/>
                                  <a:sym typeface="微软雅黑" panose="020B0503020204020204" pitchFamily="34" charset="-122"/>
                                </a:rPr>
                                <m:t>𝟏</m:t>
                              </m:r>
                            </m:sub>
                          </m:sSub>
                          <m:r>
                            <a:rPr lang="en-US" altLang="zh-CN" sz="2400" b="1" i="0" smtClean="0">
                              <a:solidFill>
                                <a:schemeClr val="tx1"/>
                              </a:solidFill>
                              <a:latin typeface="Cambria Math" panose="02040503050406030204" pitchFamily="18" charset="0"/>
                              <a:sym typeface="微软雅黑" panose="020B0503020204020204" pitchFamily="34" charset="-122"/>
                            </a:rPr>
                            <m:t>−</m:t>
                          </m:r>
                          <m:sSub>
                            <m:sSubPr>
                              <m:ctrlPr>
                                <a:rPr lang="en-US" altLang="zh-CN" sz="2400" b="1" i="1" smtClean="0">
                                  <a:solidFill>
                                    <a:schemeClr val="tx1"/>
                                  </a:solidFill>
                                  <a:latin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sym typeface="微软雅黑" panose="020B0503020204020204" pitchFamily="34" charset="-122"/>
                                </a:rPr>
                                <m:t>𝐓</m:t>
                              </m:r>
                            </m:e>
                            <m:sub>
                              <m:r>
                                <a:rPr lang="en-US" altLang="zh-CN" sz="2400" b="1" i="0" smtClean="0">
                                  <a:solidFill>
                                    <a:schemeClr val="tx1"/>
                                  </a:solidFill>
                                  <a:latin typeface="Cambria Math" panose="02040503050406030204" pitchFamily="18" charset="0"/>
                                  <a:sym typeface="微软雅黑" panose="020B0503020204020204" pitchFamily="34" charset="-122"/>
                                </a:rPr>
                                <m:t>𝐒</m:t>
                              </m:r>
                            </m:sub>
                          </m:sSub>
                        </m:e>
                      </m:d>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𝐌</m:t>
                      </m:r>
                      <m:d>
                        <m:d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sSub>
                            <m:sSub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𝐇</m:t>
                              </m:r>
                            </m:e>
                            <m:sub>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𝐕</m:t>
                              </m:r>
                            </m:sub>
                          </m:sSub>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𝐇</m:t>
                              </m:r>
                            </m:e>
                            <m:sub>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𝐋</m:t>
                              </m:r>
                            </m:sub>
                          </m:sSub>
                        </m:e>
                      </m:d>
                    </m:oMath>
                  </m:oMathPara>
                </a14:m>
                <a:endParaRPr lang="en-US" altLang="zh-CN" sz="2400" b="1" dirty="0">
                  <a:solidFill>
                    <a:schemeClr val="tx1"/>
                  </a:solidFill>
                  <a:sym typeface="微软雅黑" panose="020B0503020204020204" pitchFamily="34" charset="-122"/>
                </a:endParaRPr>
              </a:p>
              <a:p>
                <a:pPr marL="0" indent="0">
                  <a:lnSpc>
                    <a:spcPct val="125000"/>
                  </a:lnSpc>
                  <a:spcBef>
                    <a:spcPts val="0"/>
                  </a:spcBef>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b="1" i="0" smtClean="0">
                          <a:solidFill>
                            <a:schemeClr val="tx1"/>
                          </a:solidFill>
                          <a:latin typeface="Cambria Math" panose="02040503050406030204" pitchFamily="18" charset="0"/>
                          <a:sym typeface="微软雅黑" panose="020B0503020204020204" pitchFamily="34" charset="-122"/>
                        </a:rPr>
                        <m:t>𝟏𝟖𝟎𝟎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𝟗</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d>
                        <m:d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𝟐𝟓𝟎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𝟏𝟐𝟎</m:t>
                          </m:r>
                        </m:e>
                      </m:d>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𝐌</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d>
                        <m:d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𝟐𝟕𝟎𝟎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𝟓𝟎𝟎</m:t>
                          </m:r>
                        </m:e>
                      </m:d>
                    </m:oMath>
                  </m:oMathPara>
                </a14:m>
                <a:endParaRPr lang="en-US" altLang="zh-CN" sz="2400" b="1" dirty="0">
                  <a:solidFill>
                    <a:schemeClr val="tx1"/>
                  </a:solidFill>
                  <a:sym typeface="微软雅黑" panose="020B0503020204020204" pitchFamily="34" charset="-122"/>
                </a:endParaRPr>
              </a:p>
              <a:p>
                <a:pPr marL="0" indent="0">
                  <a:lnSpc>
                    <a:spcPct val="125000"/>
                  </a:lnSpc>
                  <a:spcBef>
                    <a:spcPts val="0"/>
                  </a:spcBef>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b="1" i="0" smtClean="0">
                          <a:solidFill>
                            <a:schemeClr val="tx1"/>
                          </a:solidFill>
                          <a:latin typeface="Cambria Math" panose="02040503050406030204" pitchFamily="18" charset="0"/>
                          <a:sym typeface="微软雅黑" panose="020B0503020204020204" pitchFamily="34" charset="-122"/>
                        </a:rPr>
                        <m:t>𝐌</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rgbClr val="0000FF"/>
                          </a:solidFill>
                          <a:latin typeface="Cambria Math" panose="02040503050406030204" pitchFamily="18" charset="0"/>
                          <a:ea typeface="Cambria Math" panose="02040503050406030204" pitchFamily="18" charset="0"/>
                          <a:sym typeface="微软雅黑" panose="020B0503020204020204" pitchFamily="34" charset="-122"/>
                        </a:rPr>
                        <m:t>𝟗𝟓</m:t>
                      </m:r>
                      <m:r>
                        <a:rPr lang="en-US" altLang="zh-CN" sz="2400" b="1" i="0" smtClean="0">
                          <a:solidFill>
                            <a:srgbClr val="0000FF"/>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rgbClr val="0000FF"/>
                          </a:solidFill>
                          <a:latin typeface="Cambria Math" panose="02040503050406030204" pitchFamily="18" charset="0"/>
                          <a:ea typeface="Cambria Math" panose="02040503050406030204" pitchFamily="18" charset="0"/>
                          <a:sym typeface="微软雅黑" panose="020B0503020204020204" pitchFamily="34" charset="-122"/>
                        </a:rPr>
                        <m:t>𝟕𝟑</m:t>
                      </m:r>
                      <m:f>
                        <m:fPr>
                          <m:type m:val="lin"/>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fPr>
                        <m:num>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𝐤𝐠</m:t>
                          </m:r>
                        </m:num>
                        <m:den>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𝐡</m:t>
                          </m:r>
                        </m:den>
                      </m:f>
                    </m:oMath>
                  </m:oMathPara>
                </a14:m>
                <a:endParaRPr lang="en-US" altLang="zh-CN" sz="2400" dirty="0">
                  <a:solidFill>
                    <a:schemeClr val="tx1"/>
                  </a:solidFill>
                  <a:sym typeface="微软雅黑" panose="020B0503020204020204" pitchFamily="34" charset="-122"/>
                </a:endParaRPr>
              </a:p>
              <a:p>
                <a:pPr marL="0" indent="0">
                  <a:lnSpc>
                    <a:spcPct val="125000"/>
                  </a:lnSpc>
                  <a:spcBef>
                    <a:spcPts val="0"/>
                  </a:spcBef>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b="1" i="0" smtClean="0">
                          <a:solidFill>
                            <a:schemeClr val="tx1"/>
                          </a:solidFill>
                          <a:latin typeface="Cambria Math" panose="02040503050406030204" pitchFamily="18" charset="0"/>
                          <a:sym typeface="微软雅黑" panose="020B0503020204020204" pitchFamily="34" charset="-122"/>
                        </a:rPr>
                        <m:t>𝐅</m:t>
                      </m:r>
                      <m:sSub>
                        <m:sSubPr>
                          <m:ctrlPr>
                            <a:rPr lang="en-US" altLang="zh-CN" sz="2400" b="1" i="1" smtClean="0">
                              <a:solidFill>
                                <a:schemeClr val="tx1"/>
                              </a:solidFill>
                              <a:latin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sym typeface="微软雅黑" panose="020B0503020204020204" pitchFamily="34" charset="-122"/>
                            </a:rPr>
                            <m:t>𝐂</m:t>
                          </m:r>
                        </m:e>
                        <m:sub>
                          <m:r>
                            <a:rPr lang="en-US" altLang="zh-CN" sz="2400" b="1" i="0" smtClean="0">
                              <a:solidFill>
                                <a:schemeClr val="tx1"/>
                              </a:solidFill>
                              <a:latin typeface="Cambria Math" panose="02040503050406030204" pitchFamily="18" charset="0"/>
                              <a:sym typeface="微软雅黑" panose="020B0503020204020204" pitchFamily="34" charset="-122"/>
                            </a:rPr>
                            <m:t>𝐩</m:t>
                          </m:r>
                        </m:sub>
                      </m:sSub>
                      <m:d>
                        <m:dPr>
                          <m:ctrlPr>
                            <a:rPr lang="en-US" altLang="zh-CN" sz="2400" b="1" i="1" smtClean="0">
                              <a:solidFill>
                                <a:schemeClr val="tx1"/>
                              </a:solidFill>
                              <a:latin typeface="Cambria Math" panose="02040503050406030204" pitchFamily="18" charset="0"/>
                              <a:sym typeface="微软雅黑" panose="020B0503020204020204" pitchFamily="34" charset="-122"/>
                            </a:rPr>
                          </m:ctrlPr>
                        </m:dPr>
                        <m:e>
                          <m:sSub>
                            <m:sSubPr>
                              <m:ctrlPr>
                                <a:rPr lang="en-US" altLang="zh-CN" sz="2400" b="1" i="1" smtClean="0">
                                  <a:solidFill>
                                    <a:schemeClr val="tx1"/>
                                  </a:solidFill>
                                  <a:latin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sym typeface="微软雅黑" panose="020B0503020204020204" pitchFamily="34" charset="-122"/>
                                </a:rPr>
                                <m:t>𝐓</m:t>
                              </m:r>
                            </m:e>
                            <m:sub>
                              <m:r>
                                <a:rPr lang="en-US" altLang="zh-CN" sz="2400" b="1" i="0" smtClean="0">
                                  <a:solidFill>
                                    <a:schemeClr val="tx1"/>
                                  </a:solidFill>
                                  <a:latin typeface="Cambria Math" panose="02040503050406030204" pitchFamily="18" charset="0"/>
                                  <a:sym typeface="微软雅黑" panose="020B0503020204020204" pitchFamily="34" charset="-122"/>
                                </a:rPr>
                                <m:t>𝐒</m:t>
                              </m:r>
                            </m:sub>
                          </m:sSub>
                          <m:r>
                            <a:rPr lang="en-US" altLang="zh-CN" sz="2400" b="1" i="0" smtClean="0">
                              <a:solidFill>
                                <a:schemeClr val="tx1"/>
                              </a:solidFill>
                              <a:latin typeface="Cambria Math" panose="02040503050406030204" pitchFamily="18" charset="0"/>
                              <a:sym typeface="微软雅黑" panose="020B0503020204020204" pitchFamily="34" charset="-122"/>
                            </a:rPr>
                            <m:t>−</m:t>
                          </m:r>
                          <m:sSub>
                            <m:sSubPr>
                              <m:ctrlPr>
                                <a:rPr lang="en-US" altLang="zh-CN" sz="2400" b="1" i="1" smtClean="0">
                                  <a:solidFill>
                                    <a:schemeClr val="tx1"/>
                                  </a:solidFill>
                                  <a:latin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sym typeface="微软雅黑" panose="020B0503020204020204" pitchFamily="34" charset="-122"/>
                                </a:rPr>
                                <m:t>𝐓</m:t>
                              </m:r>
                            </m:e>
                            <m:sub>
                              <m:r>
                                <a:rPr lang="en-US" altLang="zh-CN" sz="2400" b="1" i="0" smtClean="0">
                                  <a:solidFill>
                                    <a:schemeClr val="tx1"/>
                                  </a:solidFill>
                                  <a:latin typeface="Cambria Math" panose="02040503050406030204" pitchFamily="18" charset="0"/>
                                  <a:sym typeface="微软雅黑" panose="020B0503020204020204" pitchFamily="34" charset="-122"/>
                                </a:rPr>
                                <m:t>𝐚</m:t>
                              </m:r>
                            </m:sub>
                          </m:sSub>
                        </m:e>
                      </m:d>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𝐌</m:t>
                      </m:r>
                      <m:d>
                        <m:d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sSub>
                            <m:sSub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𝐇</m:t>
                              </m:r>
                            </m:e>
                            <m:sub>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𝐋</m:t>
                              </m:r>
                            </m:sub>
                          </m:sSub>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𝐇</m:t>
                              </m:r>
                            </m:e>
                            <m:sub>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𝟏</m:t>
                              </m:r>
                            </m:sub>
                          </m:sSub>
                        </m:e>
                      </m:d>
                    </m:oMath>
                  </m:oMathPara>
                </a14:m>
                <a:endParaRPr lang="en-US" altLang="zh-CN" sz="2400" dirty="0">
                  <a:solidFill>
                    <a:schemeClr val="tx1"/>
                  </a:solidFill>
                  <a:sym typeface="微软雅黑" panose="020B0503020204020204" pitchFamily="34" charset="-122"/>
                </a:endParaRPr>
              </a:p>
              <a:p>
                <a:pPr marL="0" indent="0">
                  <a:lnSpc>
                    <a:spcPct val="125000"/>
                  </a:lnSpc>
                  <a:spcBef>
                    <a:spcPts val="0"/>
                  </a:spcBef>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b="1" i="0" smtClean="0">
                          <a:solidFill>
                            <a:schemeClr val="tx1"/>
                          </a:solidFill>
                          <a:latin typeface="Cambria Math" panose="02040503050406030204" pitchFamily="18" charset="0"/>
                          <a:sym typeface="微软雅黑" panose="020B0503020204020204" pitchFamily="34" charset="-122"/>
                        </a:rPr>
                        <m:t>𝟏𝟖𝟎𝟎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𝟗</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d>
                        <m:d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𝟏𝟐𝟎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𝐚</m:t>
                              </m:r>
                            </m:sub>
                          </m:sSub>
                        </m:e>
                      </m:d>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𝟗𝟓</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𝟕𝟑</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d>
                        <m:d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𝟓𝟎𝟎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𝟔𝟓</m:t>
                          </m:r>
                        </m:e>
                      </m:d>
                    </m:oMath>
                  </m:oMathPara>
                </a14:m>
                <a:endParaRPr lang="en-US" altLang="zh-CN" sz="2400" dirty="0">
                  <a:solidFill>
                    <a:schemeClr val="tx1"/>
                  </a:solidFill>
                  <a:sym typeface="微软雅黑" panose="020B0503020204020204" pitchFamily="34" charset="-122"/>
                </a:endParaRPr>
              </a:p>
              <a:p>
                <a:pPr marL="0" indent="0">
                  <a:lnSpc>
                    <a:spcPct val="125000"/>
                  </a:lnSpc>
                  <a:spcBef>
                    <a:spcPts val="0"/>
                  </a:spcBef>
                  <a:buNone/>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tx1"/>
                              </a:solidFill>
                              <a:latin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sym typeface="微软雅黑" panose="020B0503020204020204" pitchFamily="34" charset="-122"/>
                            </a:rPr>
                            <m:t>𝐓</m:t>
                          </m:r>
                        </m:e>
                        <m:sub>
                          <m:r>
                            <a:rPr lang="en-US" altLang="zh-CN" sz="2400" b="1" i="0" smtClean="0">
                              <a:solidFill>
                                <a:schemeClr val="tx1"/>
                              </a:solidFill>
                              <a:latin typeface="Cambria Math" panose="02040503050406030204" pitchFamily="18" charset="0"/>
                              <a:sym typeface="微软雅黑" panose="020B0503020204020204" pitchFamily="34" charset="-122"/>
                            </a:rPr>
                            <m:t>𝐚</m:t>
                          </m:r>
                        </m:sub>
                      </m:sSub>
                      <m:r>
                        <a:rPr lang="en-US" altLang="zh-CN" sz="2400"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rgbClr val="0000FF"/>
                          </a:solidFill>
                          <a:latin typeface="Cambria Math" panose="02040503050406030204" pitchFamily="18" charset="0"/>
                          <a:ea typeface="Cambria Math" panose="02040503050406030204" pitchFamily="18" charset="0"/>
                          <a:sym typeface="微软雅黑" panose="020B0503020204020204" pitchFamily="34" charset="-122"/>
                        </a:rPr>
                        <m:t>𝟗𝟒</m:t>
                      </m:r>
                      <m:r>
                        <a:rPr lang="en-US" altLang="zh-CN" sz="2400" b="1" i="0" smtClean="0">
                          <a:solidFill>
                            <a:srgbClr val="0000FF"/>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rgbClr val="0000FF"/>
                          </a:solidFill>
                          <a:latin typeface="Cambria Math" panose="02040503050406030204" pitchFamily="18" charset="0"/>
                          <a:ea typeface="Cambria Math" panose="02040503050406030204" pitchFamily="18" charset="0"/>
                          <a:sym typeface="微软雅黑" panose="020B0503020204020204" pitchFamily="34" charset="-122"/>
                        </a:rPr>
                        <m:t>𝟑</m:t>
                      </m:r>
                      <m:r>
                        <m:rPr>
                          <m:nor/>
                        </m:rPr>
                        <a:rPr lang="en-US" altLang="zh-CN" sz="2400" b="1" i="0" smtClean="0">
                          <a:solidFill>
                            <a:srgbClr val="0000FF"/>
                          </a:solidFill>
                          <a:sym typeface="微软雅黑" panose="020B0503020204020204" pitchFamily="34" charset="-122"/>
                        </a:rPr>
                        <m:t> </m:t>
                      </m:r>
                      <m:r>
                        <m:rPr>
                          <m:nor/>
                        </m:rPr>
                        <a:rPr lang="en-US" altLang="zh-CN" sz="2400" dirty="0">
                          <a:solidFill>
                            <a:schemeClr val="tx1"/>
                          </a:solidFill>
                          <a:sym typeface="微软雅黑" panose="020B0503020204020204" pitchFamily="34" charset="-122"/>
                        </a:rPr>
                        <m:t>℃</m:t>
                      </m:r>
                    </m:oMath>
                  </m:oMathPara>
                </a14:m>
                <a:endParaRPr lang="zh-CN" altLang="en-US" kern="0" dirty="0">
                  <a:solidFill>
                    <a:srgbClr val="C00000"/>
                  </a:solidFill>
                  <a:sym typeface="微软雅黑" panose="020B0503020204020204" pitchFamily="34" charset="-122"/>
                </a:endParaRPr>
              </a:p>
            </p:txBody>
          </p:sp>
        </mc:Choice>
        <mc:Fallback xmlns="">
          <p:sp>
            <p:nvSpPr>
              <p:cNvPr id="3" name="Rectangle 3">
                <a:extLst>
                  <a:ext uri="{FF2B5EF4-FFF2-40B4-BE49-F238E27FC236}">
                    <a16:creationId xmlns:a16="http://schemas.microsoft.com/office/drawing/2014/main" id="{1F0DCF0A-80ED-4C25-AF11-24E88E2BE5BA}"/>
                  </a:ext>
                </a:extLst>
              </p:cNvPr>
              <p:cNvSpPr txBox="1">
                <a:spLocks noRot="1" noChangeAspect="1" noMove="1" noResize="1" noEditPoints="1" noAdjustHandles="1" noChangeArrowheads="1" noChangeShapeType="1" noTextEdit="1"/>
              </p:cNvSpPr>
              <p:nvPr/>
            </p:nvSpPr>
            <p:spPr bwMode="auto">
              <a:xfrm>
                <a:off x="0" y="980729"/>
                <a:ext cx="9036496" cy="5822452"/>
              </a:xfrm>
              <a:prstGeom prst="rect">
                <a:avLst/>
              </a:prstGeom>
              <a:blipFill>
                <a:blip r:embed="rId2"/>
                <a:stretch>
                  <a:fillRect l="-10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0ED458F5-9034-4EEA-A300-DF889F8BF1AA}"/>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grpSp>
        <p:nvGrpSpPr>
          <p:cNvPr id="29" name="Group 27">
            <a:extLst>
              <a:ext uri="{FF2B5EF4-FFF2-40B4-BE49-F238E27FC236}">
                <a16:creationId xmlns:a16="http://schemas.microsoft.com/office/drawing/2014/main" id="{BBEEBADB-B7E6-4930-AA82-BE9B68CB9CD9}"/>
              </a:ext>
            </a:extLst>
          </p:cNvPr>
          <p:cNvGrpSpPr>
            <a:grpSpLocks/>
          </p:cNvGrpSpPr>
          <p:nvPr/>
        </p:nvGrpSpPr>
        <p:grpSpPr bwMode="auto">
          <a:xfrm>
            <a:off x="1241445" y="1053192"/>
            <a:ext cx="6563622" cy="2258237"/>
            <a:chOff x="112" y="919"/>
            <a:chExt cx="3703" cy="2391"/>
          </a:xfrm>
        </p:grpSpPr>
        <p:sp>
          <p:nvSpPr>
            <p:cNvPr id="30" name="Rectangle 10">
              <a:extLst>
                <a:ext uri="{FF2B5EF4-FFF2-40B4-BE49-F238E27FC236}">
                  <a16:creationId xmlns:a16="http://schemas.microsoft.com/office/drawing/2014/main" id="{705EE0B1-F6E4-4CB7-A6AC-BEEC19AC973F}"/>
                </a:ext>
              </a:extLst>
            </p:cNvPr>
            <p:cNvSpPr>
              <a:spLocks noChangeArrowheads="1"/>
            </p:cNvSpPr>
            <p:nvPr/>
          </p:nvSpPr>
          <p:spPr bwMode="auto">
            <a:xfrm>
              <a:off x="3107" y="3049"/>
              <a:ext cx="4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30000"/>
                </a:spcBef>
                <a:buClrTx/>
                <a:buSzTx/>
                <a:buFontTx/>
                <a:buNone/>
              </a:pPr>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Q/(kJ/h)</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Rectangle 11">
              <a:extLst>
                <a:ext uri="{FF2B5EF4-FFF2-40B4-BE49-F238E27FC236}">
                  <a16:creationId xmlns:a16="http://schemas.microsoft.com/office/drawing/2014/main" id="{C1B1FF60-6E47-4316-A5C6-A6EE43262429}"/>
                </a:ext>
              </a:extLst>
            </p:cNvPr>
            <p:cNvSpPr>
              <a:spLocks noChangeArrowheads="1"/>
            </p:cNvSpPr>
            <p:nvPr/>
          </p:nvSpPr>
          <p:spPr bwMode="auto">
            <a:xfrm>
              <a:off x="359" y="919"/>
              <a:ext cx="45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3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t>
              </a:r>
            </a:p>
          </p:txBody>
        </p:sp>
        <p:sp>
          <p:nvSpPr>
            <p:cNvPr id="32" name="Line 13">
              <a:extLst>
                <a:ext uri="{FF2B5EF4-FFF2-40B4-BE49-F238E27FC236}">
                  <a16:creationId xmlns:a16="http://schemas.microsoft.com/office/drawing/2014/main" id="{E35D4CA4-F00F-4C51-AF9C-0228BCC7CBB2}"/>
                </a:ext>
              </a:extLst>
            </p:cNvPr>
            <p:cNvSpPr>
              <a:spLocks noChangeShapeType="1"/>
            </p:cNvSpPr>
            <p:nvPr/>
          </p:nvSpPr>
          <p:spPr bwMode="auto">
            <a:xfrm>
              <a:off x="513" y="1185"/>
              <a:ext cx="0" cy="1814"/>
            </a:xfrm>
            <a:prstGeom prst="line">
              <a:avLst/>
            </a:prstGeom>
            <a:noFill/>
            <a:ln w="28575">
              <a:solidFill>
                <a:srgbClr val="080808"/>
              </a:solidFill>
              <a:round/>
              <a:headEnd type="triangle" w="med" len="lg"/>
              <a:tailEnd/>
            </a:ln>
            <a:extLst>
              <a:ext uri="{909E8E84-426E-40DD-AFC4-6F175D3DCCD1}">
                <a14:hiddenFill xmlns:a14="http://schemas.microsoft.com/office/drawing/2010/main">
                  <a:noFill/>
                </a14:hiddenFill>
              </a:ext>
            </a:extLst>
          </p:spPr>
          <p:txBody>
            <a:bodyPr lIns="90488" tIns="44450" rIns="90488" bIns="44450"/>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Line 14">
              <a:extLst>
                <a:ext uri="{FF2B5EF4-FFF2-40B4-BE49-F238E27FC236}">
                  <a16:creationId xmlns:a16="http://schemas.microsoft.com/office/drawing/2014/main" id="{570C7EEE-E1B4-4B2B-8E81-CD52E2649E42}"/>
                </a:ext>
              </a:extLst>
            </p:cNvPr>
            <p:cNvSpPr>
              <a:spLocks noChangeShapeType="1"/>
            </p:cNvSpPr>
            <p:nvPr/>
          </p:nvSpPr>
          <p:spPr bwMode="auto">
            <a:xfrm>
              <a:off x="505" y="3000"/>
              <a:ext cx="3057" cy="0"/>
            </a:xfrm>
            <a:prstGeom prst="line">
              <a:avLst/>
            </a:prstGeom>
            <a:noFill/>
            <a:ln w="28575">
              <a:solidFill>
                <a:srgbClr val="080808"/>
              </a:solidFill>
              <a:round/>
              <a:headEnd/>
              <a:tailEnd type="triangle" w="med" len="lg"/>
            </a:ln>
            <a:extLst>
              <a:ext uri="{909E8E84-426E-40DD-AFC4-6F175D3DCCD1}">
                <a14:hiddenFill xmlns:a14="http://schemas.microsoft.com/office/drawing/2010/main">
                  <a:noFill/>
                </a14:hiddenFill>
              </a:ext>
            </a:extLst>
          </p:spPr>
          <p:txBody>
            <a:bodyPr lIns="90488" tIns="44450" rIns="90488" bIns="44450"/>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Line 15">
              <a:extLst>
                <a:ext uri="{FF2B5EF4-FFF2-40B4-BE49-F238E27FC236}">
                  <a16:creationId xmlns:a16="http://schemas.microsoft.com/office/drawing/2014/main" id="{6F0BEC57-2A32-4E36-87BF-65DBE7D0FFFE}"/>
                </a:ext>
              </a:extLst>
            </p:cNvPr>
            <p:cNvSpPr>
              <a:spLocks noChangeShapeType="1"/>
            </p:cNvSpPr>
            <p:nvPr/>
          </p:nvSpPr>
          <p:spPr bwMode="auto">
            <a:xfrm flipV="1">
              <a:off x="515" y="1888"/>
              <a:ext cx="2637" cy="680"/>
            </a:xfrm>
            <a:prstGeom prst="line">
              <a:avLst/>
            </a:prstGeom>
            <a:noFill/>
            <a:ln w="22225">
              <a:solidFill>
                <a:srgbClr val="000000"/>
              </a:solidFill>
              <a:round/>
              <a:headEnd/>
              <a:tailEnd type="none" w="med" len="lg"/>
            </a:ln>
            <a:extLst>
              <a:ext uri="{909E8E84-426E-40DD-AFC4-6F175D3DCCD1}">
                <a14:hiddenFill xmlns:a14="http://schemas.microsoft.com/office/drawing/2010/main">
                  <a:noFill/>
                </a14:hiddenFill>
              </a:ext>
            </a:extLst>
          </p:spPr>
          <p:txBody>
            <a:bodyPr lIns="90488" tIns="44450" rIns="90488" bIns="44450"/>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Line 16">
              <a:extLst>
                <a:ext uri="{FF2B5EF4-FFF2-40B4-BE49-F238E27FC236}">
                  <a16:creationId xmlns:a16="http://schemas.microsoft.com/office/drawing/2014/main" id="{633FC765-1257-4D50-BC2A-19E0FCE73496}"/>
                </a:ext>
              </a:extLst>
            </p:cNvPr>
            <p:cNvSpPr>
              <a:spLocks noChangeShapeType="1"/>
            </p:cNvSpPr>
            <p:nvPr/>
          </p:nvSpPr>
          <p:spPr bwMode="auto">
            <a:xfrm>
              <a:off x="3152" y="1180"/>
              <a:ext cx="0" cy="1814"/>
            </a:xfrm>
            <a:prstGeom prst="line">
              <a:avLst/>
            </a:prstGeom>
            <a:noFill/>
            <a:ln w="28575">
              <a:solidFill>
                <a:srgbClr val="080808"/>
              </a:solidFill>
              <a:round/>
              <a:headEnd type="triangle" w="med" len="lg"/>
              <a:tailEnd/>
            </a:ln>
            <a:extLst>
              <a:ext uri="{909E8E84-426E-40DD-AFC4-6F175D3DCCD1}">
                <a14:hiddenFill xmlns:a14="http://schemas.microsoft.com/office/drawing/2010/main">
                  <a:noFill/>
                </a14:hiddenFill>
              </a:ext>
            </a:extLst>
          </p:spPr>
          <p:txBody>
            <a:bodyPr lIns="90488" tIns="44450" rIns="90488" bIns="44450"/>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Line 17">
              <a:extLst>
                <a:ext uri="{FF2B5EF4-FFF2-40B4-BE49-F238E27FC236}">
                  <a16:creationId xmlns:a16="http://schemas.microsoft.com/office/drawing/2014/main" id="{634B456D-08D2-49FD-8CE7-4B522D79C480}"/>
                </a:ext>
              </a:extLst>
            </p:cNvPr>
            <p:cNvSpPr>
              <a:spLocks noChangeShapeType="1"/>
            </p:cNvSpPr>
            <p:nvPr/>
          </p:nvSpPr>
          <p:spPr bwMode="auto">
            <a:xfrm>
              <a:off x="930" y="2464"/>
              <a:ext cx="2222" cy="0"/>
            </a:xfrm>
            <a:prstGeom prst="line">
              <a:avLst/>
            </a:prstGeom>
            <a:noFill/>
            <a:ln w="2222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Line 18">
              <a:extLst>
                <a:ext uri="{FF2B5EF4-FFF2-40B4-BE49-F238E27FC236}">
                  <a16:creationId xmlns:a16="http://schemas.microsoft.com/office/drawing/2014/main" id="{5672A3FD-B9E2-4B08-B758-F0370DA785AA}"/>
                </a:ext>
              </a:extLst>
            </p:cNvPr>
            <p:cNvSpPr>
              <a:spLocks noChangeShapeType="1"/>
            </p:cNvSpPr>
            <p:nvPr/>
          </p:nvSpPr>
          <p:spPr bwMode="auto">
            <a:xfrm>
              <a:off x="930" y="2457"/>
              <a:ext cx="0" cy="544"/>
            </a:xfrm>
            <a:prstGeom prst="line">
              <a:avLst/>
            </a:prstGeom>
            <a:noFill/>
            <a:ln w="22225">
              <a:solidFill>
                <a:srgbClr val="000000"/>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Line 19">
              <a:extLst>
                <a:ext uri="{FF2B5EF4-FFF2-40B4-BE49-F238E27FC236}">
                  <a16:creationId xmlns:a16="http://schemas.microsoft.com/office/drawing/2014/main" id="{5EF81213-5593-4536-97EF-D73EA9C4D9F5}"/>
                </a:ext>
              </a:extLst>
            </p:cNvPr>
            <p:cNvSpPr>
              <a:spLocks noChangeShapeType="1"/>
            </p:cNvSpPr>
            <p:nvPr/>
          </p:nvSpPr>
          <p:spPr bwMode="auto">
            <a:xfrm flipV="1">
              <a:off x="521" y="2478"/>
              <a:ext cx="409" cy="362"/>
            </a:xfrm>
            <a:prstGeom prst="line">
              <a:avLst/>
            </a:prstGeom>
            <a:noFill/>
            <a:ln w="2222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Rectangle 21">
              <a:extLst>
                <a:ext uri="{FF2B5EF4-FFF2-40B4-BE49-F238E27FC236}">
                  <a16:creationId xmlns:a16="http://schemas.microsoft.com/office/drawing/2014/main" id="{8761AE3C-A6BB-48E0-B17B-79A5E10843BE}"/>
                </a:ext>
              </a:extLst>
            </p:cNvPr>
            <p:cNvSpPr>
              <a:spLocks noChangeArrowheads="1"/>
            </p:cNvSpPr>
            <p:nvPr/>
          </p:nvSpPr>
          <p:spPr bwMode="auto">
            <a:xfrm>
              <a:off x="3243" y="2387"/>
              <a:ext cx="57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3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t>
              </a:r>
              <a:r>
                <a:rPr lang="en-US" altLang="zh-CN" sz="16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a:t>
              </a: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=120 ℃</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Rectangle 22">
              <a:extLst>
                <a:ext uri="{FF2B5EF4-FFF2-40B4-BE49-F238E27FC236}">
                  <a16:creationId xmlns:a16="http://schemas.microsoft.com/office/drawing/2014/main" id="{D432F82C-BBBA-46AB-B8F7-3CDE78955AE3}"/>
                </a:ext>
              </a:extLst>
            </p:cNvPr>
            <p:cNvSpPr>
              <a:spLocks noChangeArrowheads="1"/>
            </p:cNvSpPr>
            <p:nvPr/>
          </p:nvSpPr>
          <p:spPr bwMode="auto">
            <a:xfrm>
              <a:off x="3243" y="1797"/>
              <a:ext cx="57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3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t>
              </a:r>
              <a:r>
                <a:rPr lang="en-US" altLang="zh-CN" sz="16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=250 ℃</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Rectangle 23">
              <a:extLst>
                <a:ext uri="{FF2B5EF4-FFF2-40B4-BE49-F238E27FC236}">
                  <a16:creationId xmlns:a16="http://schemas.microsoft.com/office/drawing/2014/main" id="{D3C1AFE5-4370-4185-AA9A-9B64A5C6F44E}"/>
                </a:ext>
              </a:extLst>
            </p:cNvPr>
            <p:cNvSpPr>
              <a:spLocks noChangeArrowheads="1"/>
            </p:cNvSpPr>
            <p:nvPr/>
          </p:nvSpPr>
          <p:spPr bwMode="auto">
            <a:xfrm>
              <a:off x="112" y="2750"/>
              <a:ext cx="25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3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15℃</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Rectangle 24">
              <a:extLst>
                <a:ext uri="{FF2B5EF4-FFF2-40B4-BE49-F238E27FC236}">
                  <a16:creationId xmlns:a16="http://schemas.microsoft.com/office/drawing/2014/main" id="{33602942-C567-4998-9F8D-0E895F6ED3D8}"/>
                </a:ext>
              </a:extLst>
            </p:cNvPr>
            <p:cNvSpPr>
              <a:spLocks noChangeArrowheads="1"/>
            </p:cNvSpPr>
            <p:nvPr/>
          </p:nvSpPr>
          <p:spPr bwMode="auto">
            <a:xfrm>
              <a:off x="340" y="2505"/>
              <a:ext cx="10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30000"/>
                </a:spcBef>
                <a:buClrTx/>
                <a:buSzTx/>
                <a:buFontTx/>
                <a:buNone/>
              </a:pPr>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t>
              </a:r>
              <a:r>
                <a:rPr lang="en-US" altLang="zh-CN" sz="1600" b="1" baseline="-25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p>
          </p:txBody>
        </p:sp>
        <p:sp>
          <p:nvSpPr>
            <p:cNvPr id="43" name="Rectangle 25">
              <a:extLst>
                <a:ext uri="{FF2B5EF4-FFF2-40B4-BE49-F238E27FC236}">
                  <a16:creationId xmlns:a16="http://schemas.microsoft.com/office/drawing/2014/main" id="{9605F4B3-6A02-463B-8EA6-0F89923C2147}"/>
                </a:ext>
              </a:extLst>
            </p:cNvPr>
            <p:cNvSpPr>
              <a:spLocks noChangeArrowheads="1"/>
            </p:cNvSpPr>
            <p:nvPr/>
          </p:nvSpPr>
          <p:spPr bwMode="auto">
            <a:xfrm>
              <a:off x="567" y="3022"/>
              <a:ext cx="23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30000"/>
                </a:spcBef>
                <a:buClrTx/>
                <a:buSzTx/>
                <a:buFontTx/>
                <a:buNone/>
              </a:pP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预热</a:t>
              </a:r>
              <a:endParaRPr lang="zh-CN" altLang="en-US" sz="16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Rectangle 26">
              <a:extLst>
                <a:ext uri="{FF2B5EF4-FFF2-40B4-BE49-F238E27FC236}">
                  <a16:creationId xmlns:a16="http://schemas.microsoft.com/office/drawing/2014/main" id="{6CC24A7B-C0AE-41AE-B6AC-32BEBA965FC3}"/>
                </a:ext>
              </a:extLst>
            </p:cNvPr>
            <p:cNvSpPr>
              <a:spLocks noChangeArrowheads="1"/>
            </p:cNvSpPr>
            <p:nvPr/>
          </p:nvSpPr>
          <p:spPr bwMode="auto">
            <a:xfrm>
              <a:off x="2018" y="3022"/>
              <a:ext cx="23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30000"/>
                </a:spcBef>
                <a:buClrTx/>
                <a:buSzTx/>
                <a:buFontTx/>
                <a:buNone/>
              </a:pPr>
              <a:r>
                <a:rPr lang="zh-CN" altLang="en-US"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汽化</a:t>
              </a:r>
              <a:endParaRPr lang="zh-CN" altLang="en-US" sz="16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3851576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EDA661F-A25A-4B13-B0A2-ABCB25C975EB}"/>
              </a:ext>
            </a:extLst>
          </p:cNvPr>
          <p:cNvSpPr txBox="1">
            <a:spLocks noChangeArrowheads="1"/>
          </p:cNvSpPr>
          <p:nvPr/>
        </p:nvSpPr>
        <p:spPr bwMode="auto">
          <a:xfrm>
            <a:off x="609600" y="0"/>
            <a:ext cx="853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just" eaLnBrk="1" hangingPunct="1"/>
            <a:br>
              <a:rPr lang="en-US" altLang="zh-CN" kern="0">
                <a:solidFill>
                  <a:srgbClr val="0000FF"/>
                </a:solidFill>
                <a:sym typeface="微软雅黑" panose="020B0503020204020204" pitchFamily="34" charset="-122"/>
              </a:rPr>
            </a:br>
            <a:endParaRPr lang="en-US" altLang="zh-CN" kern="0" dirty="0">
              <a:solidFill>
                <a:srgbClr val="0000FF"/>
              </a:solidFill>
              <a:sym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F2E1EF52-2012-4FDC-953B-C40B96997F40}"/>
                  </a:ext>
                </a:extLst>
              </p:cNvPr>
              <p:cNvSpPr txBox="1">
                <a:spLocks noChangeArrowheads="1"/>
              </p:cNvSpPr>
              <p:nvPr/>
            </p:nvSpPr>
            <p:spPr bwMode="auto">
              <a:xfrm>
                <a:off x="0" y="980729"/>
                <a:ext cx="9036496" cy="58224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marL="0" indent="0">
                  <a:lnSpc>
                    <a:spcPct val="125000"/>
                  </a:lnSpc>
                  <a:buFont typeface="Wingdings" panose="05000000000000000000" pitchFamily="2" charset="2"/>
                  <a:buNone/>
                </a:pPr>
                <a:r>
                  <a:rPr lang="zh-CN" altLang="en-US" sz="2400" dirty="0">
                    <a:solidFill>
                      <a:srgbClr val="C00000"/>
                    </a:solidFill>
                    <a:sym typeface="微软雅黑" panose="020B0503020204020204" pitchFamily="34" charset="-122"/>
                  </a:rPr>
                  <a:t>解：</a:t>
                </a:r>
                <a:endParaRPr lang="en-US" altLang="zh-CN" sz="2400" dirty="0">
                  <a:solidFill>
                    <a:srgbClr val="C00000"/>
                  </a:solidFill>
                  <a:sym typeface="微软雅黑" panose="020B0503020204020204" pitchFamily="34" charset="-122"/>
                </a:endParaRPr>
              </a:p>
              <a:p>
                <a:pPr marL="0" indent="0">
                  <a:lnSpc>
                    <a:spcPct val="125000"/>
                  </a:lnSpc>
                  <a:buFont typeface="Wingdings" panose="05000000000000000000" pitchFamily="2" charset="2"/>
                  <a:buNone/>
                </a:pPr>
                <a:endParaRPr lang="en-US" altLang="zh-CN" sz="2400" dirty="0">
                  <a:solidFill>
                    <a:srgbClr val="C00000"/>
                  </a:solidFill>
                  <a:sym typeface="微软雅黑" panose="020B0503020204020204" pitchFamily="34" charset="-122"/>
                </a:endParaRPr>
              </a:p>
              <a:p>
                <a:pPr marL="0" indent="0" algn="just">
                  <a:lnSpc>
                    <a:spcPct val="125000"/>
                  </a:lnSpc>
                  <a:spcBef>
                    <a:spcPts val="0"/>
                  </a:spcBef>
                  <a:buFont typeface="Wingdings" panose="05000000000000000000" pitchFamily="2" charset="2"/>
                  <a:buNone/>
                </a:pPr>
                <a:r>
                  <a:rPr lang="zh-CN" altLang="en-US" sz="2400" dirty="0">
                    <a:solidFill>
                      <a:schemeClr val="tx1"/>
                    </a:solidFill>
                    <a:sym typeface="微软雅黑" panose="020B0503020204020204" pitchFamily="34" charset="-122"/>
                  </a:rPr>
                  <a:t>        </a:t>
                </a:r>
                <a:endParaRPr lang="en-US" altLang="zh-CN" sz="2400" dirty="0">
                  <a:solidFill>
                    <a:schemeClr val="tx1"/>
                  </a:solidFill>
                  <a:sym typeface="微软雅黑" panose="020B0503020204020204" pitchFamily="34" charset="-122"/>
                </a:endParaRPr>
              </a:p>
              <a:p>
                <a:pPr marL="0" indent="0" algn="just">
                  <a:lnSpc>
                    <a:spcPct val="125000"/>
                  </a:lnSpc>
                  <a:spcBef>
                    <a:spcPts val="0"/>
                  </a:spcBef>
                  <a:buFont typeface="Wingdings" panose="05000000000000000000" pitchFamily="2" charset="2"/>
                  <a:buNone/>
                </a:pPr>
                <a:r>
                  <a:rPr lang="zh-CN" altLang="en-US" sz="2400" dirty="0">
                    <a:solidFill>
                      <a:schemeClr val="tx1"/>
                    </a:solidFill>
                    <a:sym typeface="微软雅黑" panose="020B0503020204020204" pitchFamily="34" charset="-122"/>
                  </a:rPr>
                  <a:t>        </a:t>
                </a:r>
                <a:endParaRPr lang="en-US" altLang="zh-CN" sz="2400" dirty="0">
                  <a:solidFill>
                    <a:schemeClr val="tx1"/>
                  </a:solidFill>
                  <a:sym typeface="微软雅黑" panose="020B0503020204020204" pitchFamily="34" charset="-122"/>
                </a:endParaRPr>
              </a:p>
              <a:p>
                <a:pPr marL="0" indent="0" algn="just">
                  <a:lnSpc>
                    <a:spcPct val="125000"/>
                  </a:lnSpc>
                  <a:spcBef>
                    <a:spcPts val="0"/>
                  </a:spcBef>
                  <a:buFont typeface="Wingdings" panose="05000000000000000000" pitchFamily="2" charset="2"/>
                  <a:buNone/>
                </a:pPr>
                <a:r>
                  <a:rPr lang="zh-CN" altLang="en-US" sz="2400" dirty="0">
                    <a:solidFill>
                      <a:schemeClr val="tx1"/>
                    </a:solidFill>
                    <a:sym typeface="微软雅黑" panose="020B0503020204020204" pitchFamily="34" charset="-122"/>
                  </a:rPr>
                  <a:t>        </a:t>
                </a:r>
                <a:endParaRPr lang="en-US" altLang="zh-CN" sz="2400" dirty="0">
                  <a:solidFill>
                    <a:schemeClr val="tx1"/>
                  </a:solidFill>
                  <a:sym typeface="微软雅黑" panose="020B0503020204020204" pitchFamily="34" charset="-122"/>
                </a:endParaRPr>
              </a:p>
              <a:p>
                <a:pPr marL="0" indent="0">
                  <a:lnSpc>
                    <a:spcPct val="125000"/>
                  </a:lnSpc>
                  <a:spcBef>
                    <a:spcPts val="0"/>
                  </a:spcBef>
                  <a:buFont typeface="Wingdings" panose="05000000000000000000" pitchFamily="2" charset="2"/>
                  <a:buNone/>
                </a:pPr>
                <a:r>
                  <a:rPr lang="zh-CN" altLang="en-US" sz="2400" dirty="0">
                    <a:solidFill>
                      <a:schemeClr val="tx1"/>
                    </a:solidFill>
                    <a:sym typeface="微软雅黑" panose="020B0503020204020204" pitchFamily="34" charset="-122"/>
                  </a:rPr>
                  <a:t>    最大蒸汽发生量出现在冷、热介质温度分布曲线的交点处：</a:t>
                </a:r>
                <a:endParaRPr lang="en-US" altLang="zh-CN" sz="2400" dirty="0">
                  <a:solidFill>
                    <a:schemeClr val="tx1"/>
                  </a:solidFill>
                  <a:sym typeface="微软雅黑" panose="020B0503020204020204" pitchFamily="34" charset="-122"/>
                </a:endParaRPr>
              </a:p>
              <a:p>
                <a:pPr marL="0" indent="0" algn="ctr">
                  <a:lnSpc>
                    <a:spcPct val="125000"/>
                  </a:lnSpc>
                  <a:spcBef>
                    <a:spcPts val="0"/>
                  </a:spcBef>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b="1" i="0" smtClean="0">
                          <a:solidFill>
                            <a:schemeClr val="tx1"/>
                          </a:solidFill>
                          <a:latin typeface="Cambria Math" panose="02040503050406030204" pitchFamily="18" charset="0"/>
                          <a:sym typeface="微软雅黑" panose="020B0503020204020204" pitchFamily="34" charset="-122"/>
                        </a:rPr>
                        <m:t>𝐅</m:t>
                      </m:r>
                      <m:sSub>
                        <m:sSubPr>
                          <m:ctrlPr>
                            <a:rPr lang="en-US" altLang="zh-CN" sz="2400" b="1" i="1" smtClean="0">
                              <a:solidFill>
                                <a:schemeClr val="tx1"/>
                              </a:solidFill>
                              <a:latin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sym typeface="微软雅黑" panose="020B0503020204020204" pitchFamily="34" charset="-122"/>
                            </a:rPr>
                            <m:t>𝐂</m:t>
                          </m:r>
                        </m:e>
                        <m:sub>
                          <m:r>
                            <a:rPr lang="en-US" altLang="zh-CN" sz="2400" b="1" i="0" smtClean="0">
                              <a:solidFill>
                                <a:schemeClr val="tx1"/>
                              </a:solidFill>
                              <a:latin typeface="Cambria Math" panose="02040503050406030204" pitchFamily="18" charset="0"/>
                              <a:sym typeface="微软雅黑" panose="020B0503020204020204" pitchFamily="34" charset="-122"/>
                            </a:rPr>
                            <m:t>𝐩</m:t>
                          </m:r>
                        </m:sub>
                      </m:sSub>
                      <m:d>
                        <m:dPr>
                          <m:ctrlPr>
                            <a:rPr lang="en-US" altLang="zh-CN" sz="2400" b="1" i="1" smtClean="0">
                              <a:solidFill>
                                <a:schemeClr val="tx1"/>
                              </a:solidFill>
                              <a:latin typeface="Cambria Math" panose="02040503050406030204" pitchFamily="18" charset="0"/>
                              <a:sym typeface="微软雅黑" panose="020B0503020204020204" pitchFamily="34" charset="-122"/>
                            </a:rPr>
                          </m:ctrlPr>
                        </m:dPr>
                        <m:e>
                          <m:sSub>
                            <m:sSubPr>
                              <m:ctrlPr>
                                <a:rPr lang="en-US" altLang="zh-CN" sz="2400" b="1" i="1" smtClean="0">
                                  <a:solidFill>
                                    <a:schemeClr val="tx1"/>
                                  </a:solidFill>
                                  <a:latin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sym typeface="微软雅黑" panose="020B0503020204020204" pitchFamily="34" charset="-122"/>
                                </a:rPr>
                                <m:t>𝐓</m:t>
                              </m:r>
                            </m:e>
                            <m:sub>
                              <m:r>
                                <a:rPr lang="en-US" altLang="zh-CN" sz="2400" b="1" i="0" smtClean="0">
                                  <a:solidFill>
                                    <a:schemeClr val="tx1"/>
                                  </a:solidFill>
                                  <a:latin typeface="Cambria Math" panose="02040503050406030204" pitchFamily="18" charset="0"/>
                                  <a:sym typeface="微软雅黑" panose="020B0503020204020204" pitchFamily="34" charset="-122"/>
                                </a:rPr>
                                <m:t>𝟏</m:t>
                              </m:r>
                            </m:sub>
                          </m:sSub>
                          <m:r>
                            <a:rPr lang="en-US" altLang="zh-CN" sz="2400" b="1" i="0" smtClean="0">
                              <a:solidFill>
                                <a:schemeClr val="tx1"/>
                              </a:solidFill>
                              <a:latin typeface="Cambria Math" panose="02040503050406030204" pitchFamily="18" charset="0"/>
                              <a:sym typeface="微软雅黑" panose="020B0503020204020204" pitchFamily="34" charset="-122"/>
                            </a:rPr>
                            <m:t>−</m:t>
                          </m:r>
                          <m:sSub>
                            <m:sSubPr>
                              <m:ctrlPr>
                                <a:rPr lang="en-US" altLang="zh-CN" sz="2400" b="1" i="1" smtClean="0">
                                  <a:solidFill>
                                    <a:schemeClr val="tx1"/>
                                  </a:solidFill>
                                  <a:latin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sym typeface="微软雅黑" panose="020B0503020204020204" pitchFamily="34" charset="-122"/>
                                </a:rPr>
                                <m:t>𝐓</m:t>
                              </m:r>
                            </m:e>
                            <m:sub>
                              <m:r>
                                <a:rPr lang="en-US" altLang="zh-CN" sz="2400" b="1" i="0" smtClean="0">
                                  <a:solidFill>
                                    <a:schemeClr val="tx1"/>
                                  </a:solidFill>
                                  <a:latin typeface="Cambria Math" panose="02040503050406030204" pitchFamily="18" charset="0"/>
                                  <a:sym typeface="微软雅黑" panose="020B0503020204020204" pitchFamily="34" charset="-122"/>
                                </a:rPr>
                                <m:t>𝐒</m:t>
                              </m:r>
                            </m:sub>
                          </m:sSub>
                          <m:r>
                            <a:rPr lang="en-US" altLang="zh-CN" sz="2400" b="1" i="0" smtClean="0">
                              <a:solidFill>
                                <a:schemeClr val="tx1"/>
                              </a:solidFill>
                              <a:latin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sym typeface="微软雅黑" panose="020B0503020204020204" pitchFamily="34" charset="-122"/>
                            </a:rPr>
                            <m:t>𝟐𝟎</m:t>
                          </m:r>
                        </m:e>
                      </m:d>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𝐌</m:t>
                      </m:r>
                      <m:d>
                        <m:d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sSub>
                            <m:sSub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𝐇</m:t>
                              </m:r>
                            </m:e>
                            <m:sub>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𝐕</m:t>
                              </m:r>
                            </m:sub>
                          </m:sSub>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𝐇</m:t>
                              </m:r>
                            </m:e>
                            <m:sub>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𝐋</m:t>
                              </m:r>
                            </m:sub>
                          </m:sSub>
                        </m:e>
                      </m:d>
                    </m:oMath>
                  </m:oMathPara>
                </a14:m>
                <a:endParaRPr lang="en-US" altLang="zh-CN" sz="2400" dirty="0">
                  <a:solidFill>
                    <a:schemeClr val="tx1"/>
                  </a:solidFill>
                  <a:sym typeface="微软雅黑" panose="020B0503020204020204" pitchFamily="34" charset="-122"/>
                </a:endParaRPr>
              </a:p>
              <a:p>
                <a:pPr marL="0" indent="0" algn="ctr">
                  <a:lnSpc>
                    <a:spcPct val="125000"/>
                  </a:lnSpc>
                  <a:spcBef>
                    <a:spcPts val="0"/>
                  </a:spcBef>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b="1" i="0" smtClean="0">
                          <a:solidFill>
                            <a:schemeClr val="tx1"/>
                          </a:solidFill>
                          <a:latin typeface="Cambria Math" panose="02040503050406030204" pitchFamily="18" charset="0"/>
                          <a:sym typeface="微软雅黑" panose="020B0503020204020204" pitchFamily="34" charset="-122"/>
                        </a:rPr>
                        <m:t>𝟏𝟖𝟎𝟎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𝟗</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d>
                        <m:d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𝟐𝟓𝟎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𝟏𝟐𝟎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𝟐𝟎</m:t>
                          </m:r>
                        </m:e>
                      </m:d>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𝐌</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d>
                        <m:d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𝟐𝟕𝟎𝟎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𝟓𝟎𝟎</m:t>
                          </m:r>
                        </m:e>
                      </m:d>
                    </m:oMath>
                  </m:oMathPara>
                </a14:m>
                <a:endParaRPr lang="en-US" altLang="zh-CN" sz="2400" dirty="0">
                  <a:solidFill>
                    <a:schemeClr val="tx1"/>
                  </a:solidFill>
                  <a:sym typeface="微软雅黑" panose="020B0503020204020204" pitchFamily="34" charset="-122"/>
                </a:endParaRPr>
              </a:p>
              <a:p>
                <a:pPr marL="0" indent="0" algn="ctr">
                  <a:lnSpc>
                    <a:spcPct val="125000"/>
                  </a:lnSpc>
                  <a:spcBef>
                    <a:spcPts val="0"/>
                  </a:spcBef>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b="1" i="0" smtClean="0">
                          <a:solidFill>
                            <a:schemeClr val="tx1"/>
                          </a:solidFill>
                          <a:latin typeface="Cambria Math" panose="02040503050406030204" pitchFamily="18" charset="0"/>
                          <a:sym typeface="微软雅黑" panose="020B0503020204020204" pitchFamily="34" charset="-122"/>
                        </a:rPr>
                        <m:t>𝐌</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rgbClr val="0000FF"/>
                          </a:solidFill>
                          <a:latin typeface="Cambria Math" panose="02040503050406030204" pitchFamily="18" charset="0"/>
                          <a:ea typeface="Cambria Math" panose="02040503050406030204" pitchFamily="18" charset="0"/>
                          <a:sym typeface="微软雅黑" panose="020B0503020204020204" pitchFamily="34" charset="-122"/>
                        </a:rPr>
                        <m:t>𝟖𝟏</m:t>
                      </m:r>
                      <m:f>
                        <m:fPr>
                          <m:type m:val="lin"/>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fPr>
                        <m:num>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𝐤𝐠</m:t>
                          </m:r>
                        </m:num>
                        <m:den>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𝐡</m:t>
                          </m:r>
                        </m:den>
                      </m:f>
                    </m:oMath>
                  </m:oMathPara>
                </a14:m>
                <a:endParaRPr lang="en-US" altLang="zh-CN" sz="2400" dirty="0">
                  <a:solidFill>
                    <a:schemeClr val="tx1"/>
                  </a:solidFill>
                  <a:sym typeface="微软雅黑" panose="020B0503020204020204" pitchFamily="34" charset="-122"/>
                </a:endParaRPr>
              </a:p>
              <a:p>
                <a:pPr marL="0" indent="0" algn="ctr">
                  <a:lnSpc>
                    <a:spcPct val="125000"/>
                  </a:lnSpc>
                  <a:spcBef>
                    <a:spcPts val="0"/>
                  </a:spcBef>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b="1" i="0" smtClean="0">
                          <a:solidFill>
                            <a:schemeClr val="tx1"/>
                          </a:solidFill>
                          <a:latin typeface="Cambria Math" panose="02040503050406030204" pitchFamily="18" charset="0"/>
                          <a:sym typeface="微软雅黑" panose="020B0503020204020204" pitchFamily="34" charset="-122"/>
                        </a:rPr>
                        <m:t>𝐅</m:t>
                      </m:r>
                      <m:sSub>
                        <m:sSubPr>
                          <m:ctrlPr>
                            <a:rPr lang="en-US" altLang="zh-CN" sz="2400" b="1" i="1" smtClean="0">
                              <a:solidFill>
                                <a:schemeClr val="tx1"/>
                              </a:solidFill>
                              <a:latin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sym typeface="微软雅黑" panose="020B0503020204020204" pitchFamily="34" charset="-122"/>
                            </a:rPr>
                            <m:t>𝐂</m:t>
                          </m:r>
                        </m:e>
                        <m:sub>
                          <m:r>
                            <a:rPr lang="en-US" altLang="zh-CN" sz="2400" b="1" i="0" smtClean="0">
                              <a:solidFill>
                                <a:schemeClr val="tx1"/>
                              </a:solidFill>
                              <a:latin typeface="Cambria Math" panose="02040503050406030204" pitchFamily="18" charset="0"/>
                              <a:sym typeface="微软雅黑" panose="020B0503020204020204" pitchFamily="34" charset="-122"/>
                            </a:rPr>
                            <m:t>𝐩</m:t>
                          </m:r>
                        </m:sub>
                      </m:sSub>
                      <m:d>
                        <m:dPr>
                          <m:ctrlPr>
                            <a:rPr lang="en-US" altLang="zh-CN" sz="2400" b="1" i="1" smtClean="0">
                              <a:solidFill>
                                <a:schemeClr val="tx1"/>
                              </a:solidFill>
                              <a:latin typeface="Cambria Math" panose="02040503050406030204" pitchFamily="18" charset="0"/>
                              <a:sym typeface="微软雅黑" panose="020B0503020204020204" pitchFamily="34" charset="-122"/>
                            </a:rPr>
                          </m:ctrlPr>
                        </m:dPr>
                        <m:e>
                          <m:sSub>
                            <m:sSubPr>
                              <m:ctrlPr>
                                <a:rPr lang="en-US" altLang="zh-CN" sz="2400" b="1" i="1" smtClean="0">
                                  <a:solidFill>
                                    <a:schemeClr val="tx1"/>
                                  </a:solidFill>
                                  <a:latin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sym typeface="微软雅黑" panose="020B0503020204020204" pitchFamily="34" charset="-122"/>
                                </a:rPr>
                                <m:t>𝐓</m:t>
                              </m:r>
                            </m:e>
                            <m:sub>
                              <m:r>
                                <a:rPr lang="en-US" altLang="zh-CN" sz="2400" b="1" i="0" smtClean="0">
                                  <a:solidFill>
                                    <a:schemeClr val="tx1"/>
                                  </a:solidFill>
                                  <a:latin typeface="Cambria Math" panose="02040503050406030204" pitchFamily="18" charset="0"/>
                                  <a:sym typeface="微软雅黑" panose="020B0503020204020204" pitchFamily="34" charset="-122"/>
                                </a:rPr>
                                <m:t>𝐒</m:t>
                              </m:r>
                            </m:sub>
                          </m:sSub>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𝟐𝟎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𝐚</m:t>
                              </m:r>
                            </m:sub>
                          </m:sSub>
                        </m:e>
                      </m:d>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𝐌</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d>
                        <m:d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sSub>
                            <m:sSub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𝐇</m:t>
                              </m:r>
                            </m:e>
                            <m:sub>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𝐋</m:t>
                              </m:r>
                            </m:sub>
                          </m:sSub>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𝐇</m:t>
                              </m:r>
                            </m:e>
                            <m:sub>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𝟏</m:t>
                              </m:r>
                            </m:sub>
                          </m:sSub>
                        </m:e>
                      </m:d>
                    </m:oMath>
                  </m:oMathPara>
                </a14:m>
                <a:endParaRPr lang="en-US" altLang="zh-CN" sz="2400" dirty="0">
                  <a:solidFill>
                    <a:schemeClr val="tx1"/>
                  </a:solidFill>
                  <a:sym typeface="微软雅黑" panose="020B0503020204020204" pitchFamily="34" charset="-122"/>
                </a:endParaRPr>
              </a:p>
              <a:p>
                <a:pPr marL="0" indent="0" algn="ctr">
                  <a:lnSpc>
                    <a:spcPct val="125000"/>
                  </a:lnSpc>
                  <a:spcBef>
                    <a:spcPts val="0"/>
                  </a:spcBef>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b="1" i="0" smtClean="0">
                          <a:solidFill>
                            <a:schemeClr val="tx1"/>
                          </a:solidFill>
                          <a:latin typeface="Cambria Math" panose="02040503050406030204" pitchFamily="18" charset="0"/>
                          <a:sym typeface="微软雅黑" panose="020B0503020204020204" pitchFamily="34" charset="-122"/>
                        </a:rPr>
                        <m:t>𝟏𝟖𝟎𝟎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𝟗</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d>
                        <m:d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𝟏𝟒𝟎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sSub>
                            <m:sSub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𝐓</m:t>
                              </m:r>
                            </m:e>
                            <m:sub>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𝐚</m:t>
                              </m:r>
                            </m:sub>
                          </m:sSub>
                        </m:e>
                      </m:d>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𝟖𝟏</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d>
                        <m:dPr>
                          <m:ctrlPr>
                            <a:rPr lang="en-US" altLang="zh-CN" sz="2400" b="1" i="1"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ctrlPr>
                        </m:dPr>
                        <m:e>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𝟓𝟎𝟎</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𝟔𝟓</m:t>
                          </m:r>
                        </m:e>
                      </m:d>
                    </m:oMath>
                  </m:oMathPara>
                </a14:m>
                <a:endParaRPr lang="en-US" altLang="zh-CN" sz="2400" dirty="0">
                  <a:solidFill>
                    <a:schemeClr val="tx1"/>
                  </a:solidFill>
                  <a:sym typeface="微软雅黑" panose="020B0503020204020204" pitchFamily="34" charset="-122"/>
                </a:endParaRPr>
              </a:p>
              <a:p>
                <a:pPr marL="0" indent="0" algn="ctr">
                  <a:lnSpc>
                    <a:spcPct val="125000"/>
                  </a:lnSpc>
                  <a:spcBef>
                    <a:spcPts val="0"/>
                  </a:spcBef>
                  <a:buNone/>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tx1"/>
                              </a:solidFill>
                              <a:latin typeface="Cambria Math" panose="02040503050406030204" pitchFamily="18" charset="0"/>
                              <a:sym typeface="微软雅黑" panose="020B0503020204020204" pitchFamily="34" charset="-122"/>
                            </a:rPr>
                          </m:ctrlPr>
                        </m:sSubPr>
                        <m:e>
                          <m:r>
                            <a:rPr lang="en-US" altLang="zh-CN" sz="2400" b="1" i="0" smtClean="0">
                              <a:solidFill>
                                <a:schemeClr val="tx1"/>
                              </a:solidFill>
                              <a:latin typeface="Cambria Math" panose="02040503050406030204" pitchFamily="18" charset="0"/>
                              <a:sym typeface="微软雅黑" panose="020B0503020204020204" pitchFamily="34" charset="-122"/>
                            </a:rPr>
                            <m:t>𝐓</m:t>
                          </m:r>
                        </m:e>
                        <m:sub>
                          <m:r>
                            <a:rPr lang="en-US" altLang="zh-CN" sz="2400" b="1" i="0" smtClean="0">
                              <a:solidFill>
                                <a:schemeClr val="tx1"/>
                              </a:solidFill>
                              <a:latin typeface="Cambria Math" panose="02040503050406030204" pitchFamily="18" charset="0"/>
                              <a:sym typeface="微软雅黑" panose="020B0503020204020204" pitchFamily="34" charset="-122"/>
                            </a:rPr>
                            <m:t>𝐚</m:t>
                          </m:r>
                        </m:sub>
                      </m:sSub>
                      <m:r>
                        <a:rPr lang="en-US" altLang="zh-CN" sz="2400" i="0" smtClean="0">
                          <a:solidFill>
                            <a:schemeClr val="tx1"/>
                          </a:solidFill>
                          <a:latin typeface="Cambria Math" panose="02040503050406030204" pitchFamily="18" charset="0"/>
                          <a:ea typeface="Cambria Math" panose="02040503050406030204" pitchFamily="18" charset="0"/>
                          <a:sym typeface="微软雅黑" panose="020B0503020204020204" pitchFamily="34" charset="-122"/>
                        </a:rPr>
                        <m:t>=</m:t>
                      </m:r>
                      <m:r>
                        <a:rPr lang="en-US" altLang="zh-CN" sz="2400" b="1" i="0" smtClean="0">
                          <a:solidFill>
                            <a:srgbClr val="0000FF"/>
                          </a:solidFill>
                          <a:latin typeface="Cambria Math" panose="02040503050406030204" pitchFamily="18" charset="0"/>
                          <a:ea typeface="Cambria Math" panose="02040503050406030204" pitchFamily="18" charset="0"/>
                          <a:sym typeface="微软雅黑" panose="020B0503020204020204" pitchFamily="34" charset="-122"/>
                        </a:rPr>
                        <m:t>𝟏𝟏𝟖</m:t>
                      </m:r>
                      <m:r>
                        <a:rPr lang="en-US" altLang="zh-CN" sz="2400" b="1" i="0" smtClean="0">
                          <a:solidFill>
                            <a:srgbClr val="0000FF"/>
                          </a:solidFill>
                          <a:latin typeface="Cambria Math" panose="02040503050406030204" pitchFamily="18" charset="0"/>
                          <a:ea typeface="Cambria Math" panose="02040503050406030204" pitchFamily="18" charset="0"/>
                          <a:sym typeface="微软雅黑" panose="020B0503020204020204" pitchFamily="34" charset="-122"/>
                        </a:rPr>
                        <m:t>.</m:t>
                      </m:r>
                      <m:r>
                        <m:rPr>
                          <m:nor/>
                        </m:rPr>
                        <a:rPr lang="en-US" altLang="zh-CN" sz="2400" b="1" i="0" smtClean="0">
                          <a:solidFill>
                            <a:srgbClr val="0000FF"/>
                          </a:solidFill>
                          <a:sym typeface="微软雅黑" panose="020B0503020204020204" pitchFamily="34" charset="-122"/>
                        </a:rPr>
                        <m:t>3 </m:t>
                      </m:r>
                      <m:r>
                        <m:rPr>
                          <m:nor/>
                        </m:rPr>
                        <a:rPr lang="en-US" altLang="zh-CN" sz="2400" dirty="0">
                          <a:solidFill>
                            <a:schemeClr val="tx1"/>
                          </a:solidFill>
                          <a:sym typeface="微软雅黑" panose="020B0503020204020204" pitchFamily="34" charset="-122"/>
                        </a:rPr>
                        <m:t>℃</m:t>
                      </m:r>
                    </m:oMath>
                  </m:oMathPara>
                </a14:m>
                <a:endParaRPr lang="zh-CN" altLang="en-US" kern="0" dirty="0">
                  <a:solidFill>
                    <a:srgbClr val="C00000"/>
                  </a:solidFill>
                  <a:sym typeface="微软雅黑" panose="020B0503020204020204" pitchFamily="34" charset="-122"/>
                </a:endParaRPr>
              </a:p>
            </p:txBody>
          </p:sp>
        </mc:Choice>
        <mc:Fallback xmlns="">
          <p:sp>
            <p:nvSpPr>
              <p:cNvPr id="3" name="Rectangle 3">
                <a:extLst>
                  <a:ext uri="{FF2B5EF4-FFF2-40B4-BE49-F238E27FC236}">
                    <a16:creationId xmlns:a16="http://schemas.microsoft.com/office/drawing/2014/main" id="{F2E1EF52-2012-4FDC-953B-C40B96997F40}"/>
                  </a:ext>
                </a:extLst>
              </p:cNvPr>
              <p:cNvSpPr txBox="1">
                <a:spLocks noRot="1" noChangeAspect="1" noMove="1" noResize="1" noEditPoints="1" noAdjustHandles="1" noChangeArrowheads="1" noChangeShapeType="1" noTextEdit="1"/>
              </p:cNvSpPr>
              <p:nvPr/>
            </p:nvSpPr>
            <p:spPr bwMode="auto">
              <a:xfrm>
                <a:off x="0" y="980729"/>
                <a:ext cx="9036496" cy="5822452"/>
              </a:xfrm>
              <a:prstGeom prst="rect">
                <a:avLst/>
              </a:prstGeom>
              <a:blipFill>
                <a:blip r:embed="rId2"/>
                <a:stretch>
                  <a:fillRect l="-10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EFC7F2CC-3670-4830-A026-1DBCADC9558A}"/>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pic>
        <p:nvPicPr>
          <p:cNvPr id="21" name="图片 20">
            <a:extLst>
              <a:ext uri="{FF2B5EF4-FFF2-40B4-BE49-F238E27FC236}">
                <a16:creationId xmlns:a16="http://schemas.microsoft.com/office/drawing/2014/main" id="{8DC7ED9B-4501-4EDB-906D-E30ABE84A47B}"/>
              </a:ext>
            </a:extLst>
          </p:cNvPr>
          <p:cNvPicPr>
            <a:picLocks noChangeAspect="1"/>
          </p:cNvPicPr>
          <p:nvPr/>
        </p:nvPicPr>
        <p:blipFill>
          <a:blip r:embed="rId3"/>
          <a:stretch>
            <a:fillRect/>
          </a:stretch>
        </p:blipFill>
        <p:spPr>
          <a:xfrm>
            <a:off x="973948" y="981634"/>
            <a:ext cx="7196103" cy="2376264"/>
          </a:xfrm>
          <a:prstGeom prst="rect">
            <a:avLst/>
          </a:prstGeom>
        </p:spPr>
      </p:pic>
    </p:spTree>
    <p:extLst>
      <p:ext uri="{BB962C8B-B14F-4D97-AF65-F5344CB8AC3E}">
        <p14:creationId xmlns:p14="http://schemas.microsoft.com/office/powerpoint/2010/main" val="1918242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a:extLst>
              <a:ext uri="{FF2B5EF4-FFF2-40B4-BE49-F238E27FC236}">
                <a16:creationId xmlns:a16="http://schemas.microsoft.com/office/drawing/2014/main" id="{F9CD4143-307A-E534-F275-7E38CC238695}"/>
              </a:ext>
            </a:extLst>
          </p:cNvPr>
          <p:cNvSpPr>
            <a:spLocks noGrp="1" noChangeArrowheads="1"/>
          </p:cNvSpPr>
          <p:nvPr>
            <p:ph type="body" idx="4294967295"/>
          </p:nvPr>
        </p:nvSpPr>
        <p:spPr>
          <a:xfrm>
            <a:off x="0" y="980728"/>
            <a:ext cx="9036496" cy="5688631"/>
          </a:xfrm>
        </p:spPr>
        <p:txBody>
          <a:bodyPr/>
          <a:lstStyle/>
          <a:p>
            <a:pPr>
              <a:buFont typeface="Wingdings" panose="05000000000000000000" pitchFamily="2" charset="2"/>
              <a:buChar char="p"/>
            </a:pPr>
            <a:r>
              <a:rPr lang="zh-CN" altLang="en-US" sz="2800" dirty="0">
                <a:solidFill>
                  <a:srgbClr val="C00000"/>
                </a:solidFill>
                <a:sym typeface="微软雅黑" panose="020B0503020204020204" pitchFamily="34" charset="-122"/>
              </a:rPr>
              <a:t>载热剂的选择</a:t>
            </a:r>
            <a:endParaRPr lang="en-US" altLang="zh-CN" sz="2800" dirty="0">
              <a:solidFill>
                <a:srgbClr val="C00000"/>
              </a:solidFill>
              <a:sym typeface="微软雅黑" panose="020B0503020204020204" pitchFamily="34" charset="-122"/>
            </a:endParaRPr>
          </a:p>
          <a:p>
            <a:pPr>
              <a:lnSpc>
                <a:spcPct val="125000"/>
              </a:lnSpc>
              <a:spcBef>
                <a:spcPts val="0"/>
              </a:spcBef>
              <a:buClr>
                <a:schemeClr val="tx1"/>
              </a:buClr>
            </a:pPr>
            <a:r>
              <a:rPr lang="zh-CN" altLang="en-US" sz="2800" dirty="0">
                <a:solidFill>
                  <a:schemeClr val="tx1"/>
                </a:solidFill>
                <a:sym typeface="微软雅黑" panose="020B0503020204020204" pitchFamily="34" charset="-122"/>
              </a:rPr>
              <a:t>能达到足够的温度</a:t>
            </a:r>
          </a:p>
          <a:p>
            <a:pPr>
              <a:lnSpc>
                <a:spcPct val="125000"/>
              </a:lnSpc>
              <a:spcBef>
                <a:spcPts val="0"/>
              </a:spcBef>
              <a:buClr>
                <a:schemeClr val="tx1"/>
              </a:buClr>
            </a:pPr>
            <a:r>
              <a:rPr lang="zh-CN" altLang="en-US" sz="2800" dirty="0">
                <a:solidFill>
                  <a:schemeClr val="tx1"/>
                </a:solidFill>
                <a:sym typeface="微软雅黑" panose="020B0503020204020204" pitchFamily="34" charset="-122"/>
              </a:rPr>
              <a:t>化学稳定性高</a:t>
            </a:r>
          </a:p>
          <a:p>
            <a:pPr>
              <a:lnSpc>
                <a:spcPct val="125000"/>
              </a:lnSpc>
              <a:spcBef>
                <a:spcPts val="0"/>
              </a:spcBef>
              <a:buClr>
                <a:schemeClr val="tx1"/>
              </a:buClr>
            </a:pPr>
            <a:r>
              <a:rPr lang="zh-CN" altLang="en-US" sz="2800" dirty="0">
                <a:solidFill>
                  <a:schemeClr val="tx1"/>
                </a:solidFill>
                <a:sym typeface="微软雅黑" panose="020B0503020204020204" pitchFamily="34" charset="-122"/>
              </a:rPr>
              <a:t>对设备无腐蚀作用</a:t>
            </a:r>
          </a:p>
          <a:p>
            <a:pPr>
              <a:lnSpc>
                <a:spcPct val="125000"/>
              </a:lnSpc>
              <a:spcBef>
                <a:spcPts val="0"/>
              </a:spcBef>
              <a:buClr>
                <a:schemeClr val="tx1"/>
              </a:buClr>
            </a:pPr>
            <a:r>
              <a:rPr lang="zh-CN" altLang="en-US" sz="2800" dirty="0">
                <a:solidFill>
                  <a:schemeClr val="tx1"/>
                </a:solidFill>
                <a:sym typeface="微软雅黑" panose="020B0503020204020204" pitchFamily="34" charset="-122"/>
              </a:rPr>
              <a:t>热容量大</a:t>
            </a:r>
          </a:p>
          <a:p>
            <a:pPr>
              <a:lnSpc>
                <a:spcPct val="125000"/>
              </a:lnSpc>
              <a:spcBef>
                <a:spcPts val="0"/>
              </a:spcBef>
              <a:buClr>
                <a:schemeClr val="tx1"/>
              </a:buClr>
            </a:pPr>
            <a:r>
              <a:rPr lang="zh-CN" altLang="en-US" sz="2800" dirty="0">
                <a:solidFill>
                  <a:schemeClr val="tx1"/>
                </a:solidFill>
                <a:sym typeface="微软雅黑" panose="020B0503020204020204" pitchFamily="34" charset="-122"/>
              </a:rPr>
              <a:t>潜热大</a:t>
            </a:r>
          </a:p>
          <a:p>
            <a:pPr>
              <a:lnSpc>
                <a:spcPct val="125000"/>
              </a:lnSpc>
              <a:spcBef>
                <a:spcPts val="0"/>
              </a:spcBef>
              <a:buClr>
                <a:schemeClr val="tx1"/>
              </a:buClr>
            </a:pPr>
            <a:r>
              <a:rPr lang="zh-CN" altLang="en-US" sz="2800" dirty="0">
                <a:solidFill>
                  <a:schemeClr val="tx1"/>
                </a:solidFill>
                <a:sym typeface="微软雅黑" panose="020B0503020204020204" pitchFamily="34" charset="-122"/>
              </a:rPr>
              <a:t>无火灾和爆炸危险</a:t>
            </a:r>
          </a:p>
          <a:p>
            <a:pPr>
              <a:lnSpc>
                <a:spcPct val="125000"/>
              </a:lnSpc>
              <a:spcBef>
                <a:spcPts val="0"/>
              </a:spcBef>
              <a:buClr>
                <a:schemeClr val="tx1"/>
              </a:buClr>
            </a:pPr>
            <a:r>
              <a:rPr lang="zh-CN" altLang="en-US" sz="2800" dirty="0">
                <a:solidFill>
                  <a:schemeClr val="tx1"/>
                </a:solidFill>
                <a:sym typeface="微软雅黑" panose="020B0503020204020204" pitchFamily="34" charset="-122"/>
              </a:rPr>
              <a:t>无毒</a:t>
            </a:r>
          </a:p>
          <a:p>
            <a:pPr>
              <a:lnSpc>
                <a:spcPct val="125000"/>
              </a:lnSpc>
              <a:spcBef>
                <a:spcPts val="0"/>
              </a:spcBef>
              <a:buClr>
                <a:schemeClr val="tx1"/>
              </a:buClr>
            </a:pPr>
            <a:r>
              <a:rPr lang="zh-CN" altLang="en-US" sz="2800" dirty="0">
                <a:solidFill>
                  <a:schemeClr val="tx1"/>
                </a:solidFill>
                <a:sym typeface="微软雅黑" panose="020B0503020204020204" pitchFamily="34" charset="-122"/>
              </a:rPr>
              <a:t>价格低廉</a:t>
            </a:r>
          </a:p>
          <a:p>
            <a:endParaRPr lang="zh-CN" altLang="en-US" dirty="0">
              <a:sym typeface="微软雅黑" panose="020B0503020204020204" pitchFamily="34" charset="-122"/>
            </a:endParaRPr>
          </a:p>
        </p:txBody>
      </p:sp>
      <p:sp>
        <p:nvSpPr>
          <p:cNvPr id="4" name="Rectangle 2">
            <a:extLst>
              <a:ext uri="{FF2B5EF4-FFF2-40B4-BE49-F238E27FC236}">
                <a16:creationId xmlns:a16="http://schemas.microsoft.com/office/drawing/2014/main" id="{56B6D748-8B3D-43FA-9F61-8866FCBD04C8}"/>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D5A6703-E157-D0F5-D734-2C3A7800C5D9}"/>
              </a:ext>
            </a:extLst>
          </p:cNvPr>
          <p:cNvSpPr>
            <a:spLocks noGrp="1" noChangeArrowheads="1"/>
          </p:cNvSpPr>
          <p:nvPr>
            <p:ph type="title" idx="4294967295"/>
          </p:nvPr>
        </p:nvSpPr>
        <p:spPr>
          <a:xfrm>
            <a:off x="1117600" y="980728"/>
            <a:ext cx="6908800" cy="563562"/>
          </a:xfrm>
        </p:spPr>
        <p:txBody>
          <a:bodyPr/>
          <a:lstStyle/>
          <a:p>
            <a:r>
              <a:rPr lang="zh-CN" altLang="en-US" sz="3200" dirty="0">
                <a:solidFill>
                  <a:schemeClr val="tx1"/>
                </a:solidFill>
                <a:sym typeface="微软雅黑" panose="020B0503020204020204" pitchFamily="34" charset="-122"/>
              </a:rPr>
              <a:t>常用载热剂表</a:t>
            </a:r>
          </a:p>
        </p:txBody>
      </p:sp>
      <p:graphicFrame>
        <p:nvGraphicFramePr>
          <p:cNvPr id="309366" name="Group 118">
            <a:extLst>
              <a:ext uri="{FF2B5EF4-FFF2-40B4-BE49-F238E27FC236}">
                <a16:creationId xmlns:a16="http://schemas.microsoft.com/office/drawing/2014/main" id="{93428B9D-66FB-A313-8EEF-8E62964190DD}"/>
              </a:ext>
            </a:extLst>
          </p:cNvPr>
          <p:cNvGraphicFramePr>
            <a:graphicFrameLocks noGrp="1"/>
          </p:cNvGraphicFramePr>
          <p:nvPr>
            <p:ph idx="4294967295"/>
            <p:extLst>
              <p:ext uri="{D42A27DB-BD31-4B8C-83A1-F6EECF244321}">
                <p14:modId xmlns:p14="http://schemas.microsoft.com/office/powerpoint/2010/main" val="76135424"/>
              </p:ext>
            </p:extLst>
          </p:nvPr>
        </p:nvGraphicFramePr>
        <p:xfrm>
          <a:off x="251520" y="1544290"/>
          <a:ext cx="8640960" cy="5151432"/>
        </p:xfrm>
        <a:graphic>
          <a:graphicData uri="http://schemas.openxmlformats.org/drawingml/2006/table">
            <a:tbl>
              <a:tblPr/>
              <a:tblGrid>
                <a:gridCol w="992646">
                  <a:extLst>
                    <a:ext uri="{9D8B030D-6E8A-4147-A177-3AD203B41FA5}">
                      <a16:colId xmlns:a16="http://schemas.microsoft.com/office/drawing/2014/main" val="20000"/>
                    </a:ext>
                  </a:extLst>
                </a:gridCol>
                <a:gridCol w="3131257">
                  <a:extLst>
                    <a:ext uri="{9D8B030D-6E8A-4147-A177-3AD203B41FA5}">
                      <a16:colId xmlns:a16="http://schemas.microsoft.com/office/drawing/2014/main" val="20001"/>
                    </a:ext>
                  </a:extLst>
                </a:gridCol>
                <a:gridCol w="4517057">
                  <a:extLst>
                    <a:ext uri="{9D8B030D-6E8A-4147-A177-3AD203B41FA5}">
                      <a16:colId xmlns:a16="http://schemas.microsoft.com/office/drawing/2014/main" val="20002"/>
                    </a:ext>
                  </a:extLst>
                </a:gridCol>
              </a:tblGrid>
              <a:tr h="396264">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序号</a:t>
                      </a:r>
                    </a:p>
                  </a:txBody>
                  <a:tcPr marT="45723" marB="45723"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名称</a:t>
                      </a:r>
                    </a:p>
                  </a:txBody>
                  <a:tcPr marT="45723" marB="4572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使用温度范围，℃</a:t>
                      </a:r>
                    </a:p>
                  </a:txBody>
                  <a:tcPr marT="45723" marB="45723"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64">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a:t>
                      </a:r>
                    </a:p>
                  </a:txBody>
                  <a:tcPr marT="45723" marB="45723"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zh-CN" altLang="en-US"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热水</a:t>
                      </a:r>
                    </a:p>
                  </a:txBody>
                  <a:tcPr marT="45723" marB="4572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40</a:t>
                      </a: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100</a:t>
                      </a:r>
                    </a:p>
                  </a:txBody>
                  <a:tcPr marT="45723" marB="45723"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64">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2</a:t>
                      </a:r>
                    </a:p>
                  </a:txBody>
                  <a:tcPr marT="45723" marB="45723"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饱和蒸汽</a:t>
                      </a:r>
                    </a:p>
                  </a:txBody>
                  <a:tcPr marT="45723" marB="4572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100</a:t>
                      </a: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180</a:t>
                      </a:r>
                    </a:p>
                  </a:txBody>
                  <a:tcPr marT="45723" marB="45723"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64">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3</a:t>
                      </a:r>
                    </a:p>
                  </a:txBody>
                  <a:tcPr marT="45723" marB="45723"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过热蒸汽</a:t>
                      </a:r>
                    </a:p>
                  </a:txBody>
                  <a:tcPr marT="45723" marB="4572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180</a:t>
                      </a: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300</a:t>
                      </a:r>
                    </a:p>
                  </a:txBody>
                  <a:tcPr marT="45723" marB="45723"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64">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4</a:t>
                      </a:r>
                    </a:p>
                  </a:txBody>
                  <a:tcPr marT="45723" marB="45723"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导热油</a:t>
                      </a:r>
                    </a:p>
                  </a:txBody>
                  <a:tcPr marT="45723" marB="4572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180</a:t>
                      </a:r>
                      <a:r>
                        <a:rPr kumimoji="0" lang="zh-CN" altLang="en-US"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250</a:t>
                      </a:r>
                    </a:p>
                  </a:txBody>
                  <a:tcPr marT="45723" marB="45723"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64">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5</a:t>
                      </a:r>
                    </a:p>
                  </a:txBody>
                  <a:tcPr marT="45723" marB="45723"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道生液</a:t>
                      </a:r>
                    </a:p>
                  </a:txBody>
                  <a:tcPr marT="45723" marB="4572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180</a:t>
                      </a: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250</a:t>
                      </a:r>
                    </a:p>
                  </a:txBody>
                  <a:tcPr marT="45723" marB="45723"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64">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6</a:t>
                      </a:r>
                    </a:p>
                  </a:txBody>
                  <a:tcPr marT="45723" marB="45723"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zh-CN" altLang="en-US"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道生蒸汽</a:t>
                      </a:r>
                      <a:endParaRPr kumimoji="0" lang="en-US" altLang="zh-CN"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45723" marB="4572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250</a:t>
                      </a: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350</a:t>
                      </a:r>
                    </a:p>
                  </a:txBody>
                  <a:tcPr marT="45723" marB="45723"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64">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7</a:t>
                      </a:r>
                    </a:p>
                  </a:txBody>
                  <a:tcPr marT="45723" marB="45723"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zh-CN" altLang="en-US"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烟道气</a:t>
                      </a:r>
                    </a:p>
                  </a:txBody>
                  <a:tcPr marT="45723" marB="4572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500</a:t>
                      </a: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1000</a:t>
                      </a:r>
                    </a:p>
                  </a:txBody>
                  <a:tcPr marT="45723" marB="45723"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64">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8</a:t>
                      </a:r>
                    </a:p>
                  </a:txBody>
                  <a:tcPr marT="45723" marB="45723"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zh-CN" altLang="en-US"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电加热</a:t>
                      </a:r>
                    </a:p>
                  </a:txBody>
                  <a:tcPr marT="45723" marB="4572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500</a:t>
                      </a:r>
                    </a:p>
                  </a:txBody>
                  <a:tcPr marT="45723" marB="45723"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264">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9</a:t>
                      </a:r>
                    </a:p>
                  </a:txBody>
                  <a:tcPr marT="45723" marB="45723"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zh-CN" altLang="en-US"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熔盐</a:t>
                      </a:r>
                    </a:p>
                  </a:txBody>
                  <a:tcPr marT="45723" marB="4572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400</a:t>
                      </a: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540</a:t>
                      </a:r>
                    </a:p>
                  </a:txBody>
                  <a:tcPr marT="45723" marB="45723"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264">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10</a:t>
                      </a:r>
                    </a:p>
                  </a:txBody>
                  <a:tcPr marT="45723" marB="45723"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zh-CN" altLang="en-US"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冷却水</a:t>
                      </a:r>
                    </a:p>
                  </a:txBody>
                  <a:tcPr marT="45723" marB="4572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20</a:t>
                      </a: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30</a:t>
                      </a:r>
                    </a:p>
                  </a:txBody>
                  <a:tcPr marT="45723" marB="45723"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264">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11</a:t>
                      </a:r>
                    </a:p>
                  </a:txBody>
                  <a:tcPr marT="45723" marB="45723"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zh-CN" altLang="en-US"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冰</a:t>
                      </a:r>
                    </a:p>
                  </a:txBody>
                  <a:tcPr marT="45723" marB="4572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0</a:t>
                      </a: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30</a:t>
                      </a:r>
                    </a:p>
                  </a:txBody>
                  <a:tcPr marT="45723" marB="45723"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6264">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12</a:t>
                      </a:r>
                    </a:p>
                  </a:txBody>
                  <a:tcPr marT="45723" marB="45723"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zh-CN" altLang="en-US" sz="2000" b="1" i="0" u="none" strike="noStrike" cap="none" normalizeH="0" baseline="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冷冻盐水</a:t>
                      </a:r>
                    </a:p>
                  </a:txBody>
                  <a:tcPr marT="45723" marB="4572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pitchFamily="2" charset="2"/>
                        <a:buNone/>
                        <a:tabLst/>
                      </a:pP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-15</a:t>
                      </a: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30</a:t>
                      </a:r>
                    </a:p>
                  </a:txBody>
                  <a:tcPr marT="45723" marB="45723"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5" name="Rectangle 2">
            <a:extLst>
              <a:ext uri="{FF2B5EF4-FFF2-40B4-BE49-F238E27FC236}">
                <a16:creationId xmlns:a16="http://schemas.microsoft.com/office/drawing/2014/main" id="{A0C89680-70CE-431E-AE2C-DBC7CF08676F}"/>
              </a:ext>
            </a:extLst>
          </p:cNvPr>
          <p:cNvSpPr txBox="1">
            <a:spLocks noChangeArrowheads="1"/>
          </p:cNvSpPr>
          <p:nvPr/>
        </p:nvSpPr>
        <p:spPr bwMode="auto">
          <a:xfrm>
            <a:off x="0" y="54819"/>
            <a:ext cx="9144000" cy="78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charset="0"/>
                <a:ea typeface="黑体" pitchFamily="2" charset="-122"/>
              </a:defRPr>
            </a:lvl2pPr>
            <a:lvl3pPr algn="ctr" rtl="0" eaLnBrk="0" fontAlgn="base" hangingPunct="0">
              <a:spcBef>
                <a:spcPct val="0"/>
              </a:spcBef>
              <a:spcAft>
                <a:spcPct val="0"/>
              </a:spcAft>
              <a:defRPr sz="4000" b="1">
                <a:solidFill>
                  <a:srgbClr val="003366"/>
                </a:solidFill>
                <a:latin typeface="Arial" charset="0"/>
                <a:ea typeface="黑体" pitchFamily="2" charset="-122"/>
              </a:defRPr>
            </a:lvl3pPr>
            <a:lvl4pPr algn="ctr" rtl="0" eaLnBrk="0" fontAlgn="base" hangingPunct="0">
              <a:spcBef>
                <a:spcPct val="0"/>
              </a:spcBef>
              <a:spcAft>
                <a:spcPct val="0"/>
              </a:spcAft>
              <a:defRPr sz="4000" b="1">
                <a:solidFill>
                  <a:srgbClr val="003366"/>
                </a:solidFill>
                <a:latin typeface="Arial" charset="0"/>
                <a:ea typeface="黑体" pitchFamily="2" charset="-122"/>
              </a:defRPr>
            </a:lvl4pPr>
            <a:lvl5pPr algn="ctr" rtl="0" eaLnBrk="0" fontAlgn="base" hangingPunct="0">
              <a:spcBef>
                <a:spcPct val="0"/>
              </a:spcBef>
              <a:spcAft>
                <a:spcPct val="0"/>
              </a:spcAft>
              <a:defRPr sz="4000" b="1">
                <a:solidFill>
                  <a:srgbClr val="003366"/>
                </a:solidFill>
                <a:latin typeface="Arial" charset="0"/>
                <a:ea typeface="黑体" pitchFamily="2"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a:lstStyle>
          <a:p>
            <a:pPr algn="l" eaLnBrk="1" hangingPunct="1"/>
            <a:r>
              <a:rPr lang="en-US" altLang="zh-CN" sz="3600" kern="0">
                <a:solidFill>
                  <a:srgbClr val="0000FF"/>
                </a:solidFill>
                <a:sym typeface="微软雅黑" panose="020B0503020204020204" pitchFamily="34" charset="-122"/>
              </a:rPr>
              <a:t>4.3 </a:t>
            </a:r>
            <a:r>
              <a:rPr lang="zh-CN" altLang="en-US" sz="3600" kern="0">
                <a:solidFill>
                  <a:srgbClr val="0000FF"/>
                </a:solidFill>
                <a:sym typeface="微软雅黑" panose="020B0503020204020204" pitchFamily="34" charset="-122"/>
              </a:rPr>
              <a:t>能量衡算</a:t>
            </a:r>
            <a:endParaRPr lang="zh-CN" altLang="en-US" sz="3600" kern="0" dirty="0">
              <a:solidFill>
                <a:srgbClr val="0000FF"/>
              </a:solidFill>
              <a:sym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8A9D93-56BE-264A-3128-6002DC193F10}"/>
              </a:ext>
            </a:extLst>
          </p:cNvPr>
          <p:cNvSpPr txBox="1"/>
          <p:nvPr/>
        </p:nvSpPr>
        <p:spPr>
          <a:xfrm>
            <a:off x="0" y="129847"/>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4.4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化工流程模拟软件的应用</a:t>
            </a:r>
          </a:p>
        </p:txBody>
      </p:sp>
      <p:sp>
        <p:nvSpPr>
          <p:cNvPr id="3" name="文本框 2">
            <a:extLst>
              <a:ext uri="{FF2B5EF4-FFF2-40B4-BE49-F238E27FC236}">
                <a16:creationId xmlns:a16="http://schemas.microsoft.com/office/drawing/2014/main" id="{F78396B1-D73E-C560-12A6-DF57CDBAF072}"/>
              </a:ext>
            </a:extLst>
          </p:cNvPr>
          <p:cNvSpPr txBox="1"/>
          <p:nvPr/>
        </p:nvSpPr>
        <p:spPr>
          <a:xfrm>
            <a:off x="1" y="980728"/>
            <a:ext cx="9036496" cy="4820679"/>
          </a:xfrm>
          <a:prstGeom prst="rect">
            <a:avLst/>
          </a:prstGeom>
          <a:noFill/>
        </p:spPr>
        <p:txBody>
          <a:bodyPr wrap="square" rtlCol="0">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计算机用于化工设计的主要环节</a:t>
            </a:r>
          </a:p>
          <a:p>
            <a:pPr marL="342900" indent="-342900" algn="just" defTabSz="762000" eaLnBrk="1" hangingPunct="1">
              <a:lnSpc>
                <a:spcPct val="125000"/>
              </a:lnSpc>
              <a:buClr>
                <a:schemeClr val="tx1"/>
              </a:buClr>
              <a:buFont typeface="Wingdings" panose="05000000000000000000" pitchFamily="2" charset="2"/>
              <a:buChar char="l"/>
              <a:defRPr/>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物性数据检索</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物理性质、热力学性质数据</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p>
          <a:p>
            <a:pPr marL="342900" indent="-342900" algn="just" defTabSz="762000" eaLnBrk="1" hangingPunct="1">
              <a:lnSpc>
                <a:spcPct val="125000"/>
              </a:lnSpc>
              <a:buClr>
                <a:schemeClr val="tx1"/>
              </a:buClr>
              <a:buFont typeface="Wingdings" panose="05000000000000000000" pitchFamily="2" charset="2"/>
              <a:buChar char="l"/>
              <a:defRPr/>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化工过程模拟设计</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(CAPD)</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p>
          <a:p>
            <a:pPr marL="342900" indent="-342900" algn="just" defTabSz="762000" eaLnBrk="1" hangingPunct="1">
              <a:lnSpc>
                <a:spcPct val="125000"/>
              </a:lnSpc>
              <a:buClr>
                <a:schemeClr val="tx1"/>
              </a:buClr>
              <a:buFont typeface="Wingdings" panose="05000000000000000000" pitchFamily="2" charset="2"/>
              <a:buChar char="l"/>
              <a:defRPr/>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计算机辅助绘图设计</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(CAD)</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p>
          <a:p>
            <a:pPr marL="342900" indent="-342900" algn="just" defTabSz="762000" eaLnBrk="1" hangingPunct="1">
              <a:lnSpc>
                <a:spcPct val="125000"/>
              </a:lnSpc>
              <a:buClr>
                <a:schemeClr val="tx1"/>
              </a:buClr>
              <a:buFont typeface="Wingdings" panose="05000000000000000000" pitchFamily="2" charset="2"/>
              <a:buChar char="l"/>
              <a:defRPr/>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计算机辅助工程</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(CAE)</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等</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defTabSz="762000" eaLnBrk="1" hangingPunct="1">
              <a:lnSpc>
                <a:spcPct val="125000"/>
              </a:lnSpc>
              <a:buClr>
                <a:srgbClr val="C00000"/>
              </a:buClr>
              <a:buFont typeface="Wingdings" panose="05000000000000000000" pitchFamily="2" charset="2"/>
              <a:buChar char="p"/>
              <a:defRPr/>
            </a:pPr>
            <a:r>
              <a:rPr kumimoji="1"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常用化工流程模拟计算软件</a:t>
            </a:r>
            <a:endParaRPr kumimoji="1"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defTabSz="762000" eaLnBrk="1" hangingPunct="1">
              <a:lnSpc>
                <a:spcPct val="125000"/>
              </a:lnSpc>
              <a:buFont typeface="Wingdings" panose="05000000000000000000" pitchFamily="2" charset="2"/>
              <a:buChar char="l"/>
              <a:defRPr/>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PRO/II</a:t>
            </a:r>
          </a:p>
          <a:p>
            <a:pPr marL="342900" indent="-342900" algn="just" defTabSz="762000" eaLnBrk="1" hangingPunct="1">
              <a:lnSpc>
                <a:spcPct val="125000"/>
              </a:lnSpc>
              <a:buFont typeface="Wingdings" panose="05000000000000000000" pitchFamily="2" charset="2"/>
              <a:buChar char="l"/>
              <a:defRPr/>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HYSYS</a:t>
            </a:r>
          </a:p>
          <a:p>
            <a:pPr marL="342900" indent="-342900" algn="just" defTabSz="762000" eaLnBrk="1" hangingPunct="1">
              <a:lnSpc>
                <a:spcPct val="125000"/>
              </a:lnSpc>
              <a:buFont typeface="Wingdings" panose="05000000000000000000" pitchFamily="2" charset="2"/>
              <a:buChar char="l"/>
              <a:defRPr/>
            </a:pPr>
            <a:r>
              <a:rPr kumimoji="1" lang="en-US" altLang="zh-CN" sz="2400" b="1" dirty="0" err="1">
                <a:latin typeface="微软雅黑" panose="020B0503020204020204" pitchFamily="34" charset="-122"/>
                <a:ea typeface="微软雅黑" panose="020B0503020204020204" pitchFamily="34" charset="-122"/>
                <a:sym typeface="微软雅黑" panose="020B0503020204020204" pitchFamily="34" charset="-122"/>
              </a:rPr>
              <a:t>ChemCAD</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defTabSz="762000" eaLnBrk="1" hangingPunct="1">
              <a:lnSpc>
                <a:spcPct val="125000"/>
              </a:lnSpc>
              <a:buFont typeface="Wingdings" panose="05000000000000000000" pitchFamily="2" charset="2"/>
              <a:buChar char="l"/>
              <a:defRPr/>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ASPEN  PLUS</a:t>
            </a:r>
            <a:endParaRPr lang="zh-CN" altLang="en-US"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95D3064-BC07-415E-BE1D-ED448B04D2BB}"/>
              </a:ext>
            </a:extLst>
          </p:cNvPr>
          <p:cNvSpPr>
            <a:spLocks noChangeArrowheads="1"/>
          </p:cNvSpPr>
          <p:nvPr/>
        </p:nvSpPr>
        <p:spPr bwMode="auto">
          <a:xfrm>
            <a:off x="0" y="1484722"/>
            <a:ext cx="9036496" cy="4359014"/>
          </a:xfrm>
          <a:prstGeom prst="rect">
            <a:avLst/>
          </a:prstGeom>
          <a:noFill/>
          <a:ln w="12700">
            <a:noFill/>
            <a:miter lim="800000"/>
            <a:headEnd/>
            <a:tailEnd/>
          </a:ln>
          <a:effectLst/>
        </p:spPr>
        <p:txBody>
          <a:bodyPr wrap="square" anchor="ctr">
            <a:spAutoFit/>
          </a:bodyPr>
          <a:lstStyle/>
          <a:p>
            <a:pPr marL="457200" indent="-457200" algn="just" defTabSz="762000" eaLnBrk="1" hangingPunct="1">
              <a:lnSpc>
                <a:spcPct val="125000"/>
              </a:lnSpc>
              <a:buFont typeface="Wingdings" panose="05000000000000000000" pitchFamily="2" charset="2"/>
              <a:buChar char="p"/>
              <a:defRPr/>
            </a:pPr>
            <a:r>
              <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Pro II</a:t>
            </a: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流程模拟软件</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Clr>
                <a:schemeClr val="tx1"/>
              </a:buClr>
              <a:buFont typeface="Wingdings" panose="05000000000000000000" pitchFamily="2" charset="2"/>
              <a:buChar char="l"/>
              <a:defRPr/>
            </a:pP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PRO/II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由美国模拟科学（</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SIMSCI</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）公司研发。是目前石油化工行业最全面的流程模拟软件，被广泛地应用于化学过程严格的质量和能量平衡； </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ct val="0"/>
              </a:spcBef>
              <a:buClr>
                <a:schemeClr val="tx1"/>
              </a:buClr>
              <a:buSzTx/>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适用行业：油</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气加工、炼油、化工、化学工程、建筑、聚合物、精细化工</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制药；</a:t>
            </a:r>
            <a:endParaRPr lang="zh-CN" altLang="en-US" sz="2400" b="1" u="sng"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ct val="0"/>
              </a:spcBef>
              <a:buClr>
                <a:schemeClr val="tx1"/>
              </a:buClr>
              <a:buSzTx/>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模拟应用：新工艺设计、评估改变的装置配置、改进现有装置、消除装置工艺瓶颈、优化和改进装置产量和效益；</a:t>
            </a:r>
          </a:p>
          <a:p>
            <a:pPr marL="342900" indent="-342900" algn="just" eaLnBrk="1" hangingPunct="1">
              <a:lnSpc>
                <a:spcPct val="125000"/>
              </a:lnSpc>
              <a:spcBef>
                <a:spcPct val="0"/>
              </a:spcBef>
              <a:buClr>
                <a:schemeClr val="tx1"/>
              </a:buClr>
              <a:buSzTx/>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组份数据库：</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2000</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多纯组分库、</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1900</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多组分</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种类电解质库等；</a:t>
            </a:r>
          </a:p>
        </p:txBody>
      </p:sp>
      <p:sp>
        <p:nvSpPr>
          <p:cNvPr id="3" name="文本框 2">
            <a:extLst>
              <a:ext uri="{FF2B5EF4-FFF2-40B4-BE49-F238E27FC236}">
                <a16:creationId xmlns:a16="http://schemas.microsoft.com/office/drawing/2014/main" id="{C0F178C3-6DB7-4B92-AB41-F33688AE79FD}"/>
              </a:ext>
            </a:extLst>
          </p:cNvPr>
          <p:cNvSpPr txBox="1"/>
          <p:nvPr/>
        </p:nvSpPr>
        <p:spPr>
          <a:xfrm>
            <a:off x="0" y="129847"/>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4.4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化工流程模拟软件的应用</a:t>
            </a:r>
          </a:p>
        </p:txBody>
      </p:sp>
      <p:pic>
        <p:nvPicPr>
          <p:cNvPr id="4098" name="Picture 2">
            <a:extLst>
              <a:ext uri="{FF2B5EF4-FFF2-40B4-BE49-F238E27FC236}">
                <a16:creationId xmlns:a16="http://schemas.microsoft.com/office/drawing/2014/main" id="{B5B7096E-4DA7-49D6-A7EC-4F4F6C5C6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980728"/>
            <a:ext cx="1656184" cy="100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103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C25F640-2C2F-4949-B490-BF735369EB37}"/>
              </a:ext>
            </a:extLst>
          </p:cNvPr>
          <p:cNvSpPr>
            <a:spLocks noChangeArrowheads="1"/>
          </p:cNvSpPr>
          <p:nvPr/>
        </p:nvSpPr>
        <p:spPr bwMode="auto">
          <a:xfrm>
            <a:off x="0" y="1497497"/>
            <a:ext cx="9036496" cy="5282343"/>
          </a:xfrm>
          <a:prstGeom prst="rect">
            <a:avLst/>
          </a:prstGeom>
          <a:noFill/>
          <a:ln w="12700">
            <a:noFill/>
            <a:miter lim="800000"/>
            <a:headEnd/>
            <a:tailEnd/>
          </a:ln>
          <a:effectLst/>
        </p:spPr>
        <p:txBody>
          <a:bodyPr wrap="square" anchor="ctr">
            <a:spAutoFit/>
          </a:bodyPr>
          <a:lstStyle/>
          <a:p>
            <a:pPr marL="457200" indent="-457200" algn="just" defTabSz="762000" eaLnBrk="1" hangingPunct="1">
              <a:lnSpc>
                <a:spcPct val="125000"/>
              </a:lnSpc>
              <a:buFont typeface="Wingdings" panose="05000000000000000000" pitchFamily="2" charset="2"/>
              <a:buChar char="p"/>
              <a:defRPr/>
            </a:pPr>
            <a:r>
              <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Pro II</a:t>
            </a: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流程模拟软件</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ct val="0"/>
              </a:spcBef>
              <a:buClr>
                <a:schemeClr val="tx1"/>
              </a:buClr>
              <a:buSzTx/>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混合物数据：用于</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3000</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多</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VLE</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二元作用参数、</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2200</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在线共沸混合物用于参数估算、专用数据包等；</a:t>
            </a:r>
          </a:p>
          <a:p>
            <a:pPr marL="342900" indent="-342900" algn="just" eaLnBrk="1" hangingPunct="1">
              <a:lnSpc>
                <a:spcPct val="125000"/>
              </a:lnSpc>
              <a:spcBef>
                <a:spcPct val="0"/>
              </a:spcBef>
              <a:buClr>
                <a:schemeClr val="tx1"/>
              </a:buClr>
              <a:buSzTx/>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热力学计算方法：</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60</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多个热力学模型；</a:t>
            </a:r>
          </a:p>
          <a:p>
            <a:pPr marL="342900" indent="-342900" algn="just" eaLnBrk="1" hangingPunct="1">
              <a:lnSpc>
                <a:spcPct val="125000"/>
              </a:lnSpc>
              <a:spcBef>
                <a:spcPct val="0"/>
              </a:spcBef>
              <a:buClr>
                <a:schemeClr val="tx1"/>
              </a:buClr>
              <a:buSzTx/>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热力学数据：</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ct val="0"/>
              </a:spcBef>
              <a:buClr>
                <a:schemeClr val="tx1"/>
              </a:buClr>
              <a:buSzTx/>
            </a:pP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特殊包含胺，乙二醇，酒精；</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ct val="0"/>
              </a:spcBef>
              <a:buClr>
                <a:schemeClr val="tx1"/>
              </a:buClr>
              <a:buSzTx/>
            </a:pP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超过</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5000</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个二元交互参数；</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ct val="0"/>
              </a:spcBef>
              <a:buClr>
                <a:schemeClr val="tx1"/>
              </a:buClr>
              <a:buSzTx/>
            </a:pP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专用水溶性数据；</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ct val="0"/>
              </a:spcBef>
              <a:buClr>
                <a:schemeClr val="tx1"/>
              </a:buClr>
              <a:buSzTx/>
            </a:pP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超过</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550</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个</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Henry</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系数；</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ct val="0"/>
              </a:spcBef>
              <a:buClr>
                <a:schemeClr val="tx1"/>
              </a:buClr>
              <a:buSzTx/>
            </a:pP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二元交互参数预测；</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ct val="0"/>
              </a:spcBef>
              <a:buClr>
                <a:schemeClr val="tx1"/>
              </a:buClr>
              <a:buSzTx/>
            </a:pP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热力学数据回归。</a:t>
            </a:r>
          </a:p>
        </p:txBody>
      </p:sp>
      <p:sp>
        <p:nvSpPr>
          <p:cNvPr id="3" name="文本框 2">
            <a:extLst>
              <a:ext uri="{FF2B5EF4-FFF2-40B4-BE49-F238E27FC236}">
                <a16:creationId xmlns:a16="http://schemas.microsoft.com/office/drawing/2014/main" id="{4CE5EC2C-1B82-42F9-ADF5-919F9985DF5E}"/>
              </a:ext>
            </a:extLst>
          </p:cNvPr>
          <p:cNvSpPr txBox="1"/>
          <p:nvPr/>
        </p:nvSpPr>
        <p:spPr>
          <a:xfrm>
            <a:off x="0" y="129847"/>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4.4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化工流程模拟软件的应用</a:t>
            </a:r>
          </a:p>
        </p:txBody>
      </p:sp>
      <p:pic>
        <p:nvPicPr>
          <p:cNvPr id="4" name="Picture 2">
            <a:extLst>
              <a:ext uri="{FF2B5EF4-FFF2-40B4-BE49-F238E27FC236}">
                <a16:creationId xmlns:a16="http://schemas.microsoft.com/office/drawing/2014/main" id="{45AD80A8-48EB-4544-BB6B-C3754892B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1007088"/>
            <a:ext cx="1656184" cy="100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6680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54EB1E72-7080-FF19-1F7B-7499E5238A45}"/>
              </a:ext>
            </a:extLst>
          </p:cNvPr>
          <p:cNvSpPr>
            <a:spLocks noChangeArrowheads="1"/>
          </p:cNvSpPr>
          <p:nvPr/>
        </p:nvSpPr>
        <p:spPr bwMode="auto">
          <a:xfrm>
            <a:off x="0" y="942256"/>
            <a:ext cx="9036496" cy="4820679"/>
          </a:xfrm>
          <a:prstGeom prst="rect">
            <a:avLst/>
          </a:prstGeom>
          <a:noFill/>
          <a:ln w="12700">
            <a:noFill/>
            <a:miter lim="800000"/>
            <a:headEnd/>
            <a:tailEnd/>
          </a:ln>
          <a:effectLst/>
        </p:spPr>
        <p:txBody>
          <a:bodyPr wrap="square" anchor="ctr">
            <a:spAutoFit/>
          </a:bodyPr>
          <a:lstStyle/>
          <a:p>
            <a:pPr marL="457200" indent="-457200" algn="just" defTabSz="762000" eaLnBrk="1" hangingPunct="1">
              <a:lnSpc>
                <a:spcPct val="125000"/>
              </a:lnSpc>
              <a:buFont typeface="Wingdings" panose="05000000000000000000" pitchFamily="2" charset="2"/>
              <a:buChar char="p"/>
              <a:defRPr/>
            </a:pPr>
            <a:r>
              <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ASPEN PLUS</a:t>
            </a: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流程模拟软件</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indent="-342900" algn="just" eaLnBrk="1" hangingPunct="1">
              <a:lnSpc>
                <a:spcPct val="125000"/>
              </a:lnSpc>
              <a:spcBef>
                <a:spcPct val="0"/>
              </a:spcBef>
              <a:buClr>
                <a:schemeClr val="tx1"/>
              </a:buClr>
              <a:buSzTx/>
              <a:buFont typeface="Wingdings" panose="05000000000000000000" pitchFamily="2" charset="2"/>
              <a:buChar char="l"/>
            </a:pP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Aspen Plus</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是生产装置设计、稳态模拟和优化的大型通用流程模拟系统；</a:t>
            </a:r>
          </a:p>
          <a:p>
            <a:pPr indent="-342900" algn="just" eaLnBrk="1" hangingPunct="1">
              <a:lnSpc>
                <a:spcPct val="125000"/>
              </a:lnSpc>
              <a:buClr>
                <a:schemeClr val="tx1"/>
              </a:buClr>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项目称为“过程工程的先进系统”（</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Advanced System for Process Engineering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ASPEN</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indent="-342900" algn="just" eaLnBrk="1" hangingPunct="1">
              <a:lnSpc>
                <a:spcPct val="125000"/>
              </a:lnSpc>
              <a:buClr>
                <a:schemeClr val="tx1"/>
              </a:buClr>
              <a:buFont typeface="Wingdings" panose="05000000000000000000" pitchFamily="2" charset="2"/>
              <a:buChar char="l"/>
            </a:pP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1976</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1981</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年由</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MIT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主持、能源部资助、</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55</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个高校和公司参与开发，并于</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1981</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年底完成；</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indent="-342900" algn="just" eaLnBrk="1" hangingPunct="1">
              <a:lnSpc>
                <a:spcPct val="125000"/>
              </a:lnSpc>
              <a:spcBef>
                <a:spcPct val="0"/>
              </a:spcBef>
              <a:buClr>
                <a:schemeClr val="tx1"/>
              </a:buClr>
              <a:buSzTx/>
              <a:buFont typeface="Wingdings" panose="05000000000000000000" pitchFamily="2" charset="2"/>
              <a:buChar char="l"/>
            </a:pP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1982</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年商品化成立</a:t>
            </a:r>
            <a:r>
              <a:rPr lang="en-US" altLang="zh-CN" sz="2400" b="1" dirty="0" err="1">
                <a:latin typeface="微软雅黑" panose="020B0503020204020204" pitchFamily="34" charset="-122"/>
                <a:ea typeface="微软雅黑" panose="020B0503020204020204" pitchFamily="34" charset="-122"/>
                <a:sym typeface="微软雅黑" panose="020B0503020204020204" pitchFamily="34" charset="-122"/>
              </a:rPr>
              <a:t>AspenTech</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公司，并称之为</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Aspen Plus</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。该软件经过多年不断改进、扩充和提高，成为举世公认的标准大型流程模拟软件，应用案例数以百万计。</a:t>
            </a:r>
          </a:p>
        </p:txBody>
      </p:sp>
      <p:sp>
        <p:nvSpPr>
          <p:cNvPr id="5" name="文本框 4">
            <a:extLst>
              <a:ext uri="{FF2B5EF4-FFF2-40B4-BE49-F238E27FC236}">
                <a16:creationId xmlns:a16="http://schemas.microsoft.com/office/drawing/2014/main" id="{9E46E578-0875-42A2-BCDC-6B2DBBCBE179}"/>
              </a:ext>
            </a:extLst>
          </p:cNvPr>
          <p:cNvSpPr txBox="1"/>
          <p:nvPr/>
        </p:nvSpPr>
        <p:spPr>
          <a:xfrm>
            <a:off x="0" y="129847"/>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4.4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化工流程模拟软件的应用</a:t>
            </a:r>
          </a:p>
        </p:txBody>
      </p:sp>
      <p:pic>
        <p:nvPicPr>
          <p:cNvPr id="3074" name="Picture 2" descr="aspen plus 的图像结果">
            <a:extLst>
              <a:ext uri="{FF2B5EF4-FFF2-40B4-BE49-F238E27FC236}">
                <a16:creationId xmlns:a16="http://schemas.microsoft.com/office/drawing/2014/main" id="{3580A6B7-B593-4AAC-98B8-40C8EAC3E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321" y="1000122"/>
            <a:ext cx="3305175" cy="581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EE1F0F07-7664-6482-06AF-EF1BFD62DFB6}"/>
              </a:ext>
            </a:extLst>
          </p:cNvPr>
          <p:cNvSpPr txBox="1">
            <a:spLocks noChangeArrowheads="1"/>
          </p:cNvSpPr>
          <p:nvPr/>
        </p:nvSpPr>
        <p:spPr bwMode="auto">
          <a:xfrm>
            <a:off x="0" y="980728"/>
            <a:ext cx="9036496" cy="5051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0"/>
              </a:spcBef>
              <a:buClr>
                <a:schemeClr val="hlink"/>
              </a:buClr>
              <a:buSzPct val="60000"/>
              <a:buFont typeface="Wingdings" panose="05000000000000000000" pitchFamily="2" charset="2"/>
              <a:buNone/>
            </a:pPr>
            <a:r>
              <a:rPr kumimoji="1"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3. </a:t>
            </a:r>
            <a:r>
              <a:rPr kumimoji="1"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资料的来源</a:t>
            </a:r>
            <a:endParaRPr kumimoji="1"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Clr>
                <a:srgbClr val="0000FF"/>
              </a:buClr>
              <a:buSzPct val="100000"/>
              <a:buFont typeface="Wingdings" panose="05000000000000000000" pitchFamily="2" charset="2"/>
              <a:buChar char="p"/>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生产单位（现场操作数据和实际的经济技术指标）</a:t>
            </a:r>
          </a:p>
          <a:p>
            <a:pPr algn="just" eaLnBrk="1" hangingPunct="1">
              <a:lnSpc>
                <a:spcPct val="125000"/>
              </a:lnSpc>
              <a:spcBef>
                <a:spcPts val="0"/>
              </a:spcBef>
              <a:buClr>
                <a:schemeClr val="hlink"/>
              </a:buClr>
              <a:buSzPct val="60000"/>
              <a:buFont typeface="Wingdings" panose="05000000000000000000" pitchFamily="2" charset="2"/>
              <a:buNone/>
            </a:pPr>
            <a:r>
              <a:rPr kumimoji="1" lang="zh-CN" altLang="en-US" sz="2000"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车间原始资料、各种生产报表</a:t>
            </a:r>
          </a:p>
          <a:p>
            <a:pPr algn="just" eaLnBrk="1" hangingPunct="1">
              <a:lnSpc>
                <a:spcPct val="125000"/>
              </a:lnSpc>
              <a:spcBef>
                <a:spcPts val="0"/>
              </a:spcBef>
              <a:buClr>
                <a:schemeClr val="hlink"/>
              </a:buClr>
              <a:buSzPct val="60000"/>
              <a:buFont typeface="Wingdings" panose="05000000000000000000" pitchFamily="2" charset="2"/>
              <a:buNone/>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工艺操作规程</a:t>
            </a:r>
          </a:p>
          <a:p>
            <a:pPr algn="just" eaLnBrk="1" hangingPunct="1">
              <a:lnSpc>
                <a:spcPct val="125000"/>
              </a:lnSpc>
              <a:spcBef>
                <a:spcPts val="0"/>
              </a:spcBef>
              <a:buClr>
                <a:schemeClr val="hlink"/>
              </a:buClr>
              <a:buSzPct val="60000"/>
              <a:buFont typeface="Wingdings" panose="05000000000000000000" pitchFamily="2" charset="2"/>
              <a:buNone/>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设备岗位操作法</a:t>
            </a:r>
          </a:p>
          <a:p>
            <a:pPr algn="just" eaLnBrk="1" hangingPunct="1">
              <a:lnSpc>
                <a:spcPct val="125000"/>
              </a:lnSpc>
              <a:spcBef>
                <a:spcPts val="0"/>
              </a:spcBef>
              <a:buClr>
                <a:schemeClr val="hlink"/>
              </a:buClr>
              <a:buSzPct val="60000"/>
              <a:buFont typeface="Wingdings" panose="05000000000000000000" pitchFamily="2" charset="2"/>
              <a:buNone/>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设备维护检修规程及设备维修纪录卡</a:t>
            </a:r>
          </a:p>
          <a:p>
            <a:pPr algn="just" eaLnBrk="1" hangingPunct="1">
              <a:lnSpc>
                <a:spcPct val="125000"/>
              </a:lnSpc>
              <a:spcBef>
                <a:spcPts val="0"/>
              </a:spcBef>
              <a:buClr>
                <a:schemeClr val="hlink"/>
              </a:buClr>
              <a:buSzPct val="60000"/>
              <a:buFont typeface="Wingdings" panose="05000000000000000000" pitchFamily="2" charset="2"/>
              <a:buNone/>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劳动保护及安全技术规程</a:t>
            </a:r>
          </a:p>
          <a:p>
            <a:pPr algn="just" eaLnBrk="1" hangingPunct="1">
              <a:lnSpc>
                <a:spcPct val="125000"/>
              </a:lnSpc>
              <a:spcBef>
                <a:spcPts val="0"/>
              </a:spcBef>
              <a:buClr>
                <a:schemeClr val="hlink"/>
              </a:buClr>
              <a:buSzPct val="60000"/>
              <a:buFont typeface="Wingdings" panose="05000000000000000000" pitchFamily="2" charset="2"/>
              <a:buNone/>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车间化验室的分析研究资料</a:t>
            </a:r>
          </a:p>
          <a:p>
            <a:pPr algn="just" eaLnBrk="1" hangingPunct="1">
              <a:lnSpc>
                <a:spcPct val="125000"/>
              </a:lnSpc>
              <a:spcBef>
                <a:spcPts val="0"/>
              </a:spcBef>
              <a:buClr>
                <a:schemeClr val="hlink"/>
              </a:buClr>
              <a:buSzPct val="60000"/>
              <a:buFont typeface="Wingdings" panose="05000000000000000000" pitchFamily="2" charset="2"/>
              <a:buNone/>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车间实测数据</a:t>
            </a:r>
          </a:p>
          <a:p>
            <a:pPr algn="just" eaLnBrk="1" hangingPunct="1">
              <a:lnSpc>
                <a:spcPct val="125000"/>
              </a:lnSpc>
              <a:spcBef>
                <a:spcPts val="0"/>
              </a:spcBef>
              <a:buClr>
                <a:schemeClr val="hlink"/>
              </a:buClr>
              <a:buSzPct val="60000"/>
              <a:buFont typeface="Wingdings" panose="05000000000000000000" pitchFamily="2" charset="2"/>
              <a:buNone/>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工厂科室掌握的技改资料</a:t>
            </a:r>
          </a:p>
          <a:p>
            <a:pPr marL="342900" indent="-342900" algn="just" eaLnBrk="1" hangingPunct="1">
              <a:lnSpc>
                <a:spcPct val="125000"/>
              </a:lnSpc>
              <a:spcBef>
                <a:spcPts val="0"/>
              </a:spcBef>
              <a:buClr>
                <a:srgbClr val="0000FF"/>
              </a:buClr>
              <a:buSzPct val="100000"/>
              <a:buFont typeface="Wingdings" panose="05000000000000000000" pitchFamily="2" charset="2"/>
              <a:buChar char="p"/>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可行性研究报告、各国文摘和专利、各类工艺书籍、各类调查报告、各种化工过程与设备计算等书籍。</a:t>
            </a:r>
            <a:endParaRPr kumimoji="1" lang="zh-CN" altLang="en-US"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5A9CD01C-20EC-41E8-9A69-28CA29420A2A}"/>
              </a:ext>
            </a:extLst>
          </p:cNvPr>
          <p:cNvSpPr txBox="1"/>
          <p:nvPr/>
        </p:nvSpPr>
        <p:spPr>
          <a:xfrm>
            <a:off x="0" y="128109"/>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4.1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设计计算前的准备工作</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AAB6106-7448-4CF6-813F-FA2F0EB14E41}"/>
              </a:ext>
            </a:extLst>
          </p:cNvPr>
          <p:cNvSpPr>
            <a:spLocks noChangeArrowheads="1"/>
          </p:cNvSpPr>
          <p:nvPr/>
        </p:nvSpPr>
        <p:spPr bwMode="auto">
          <a:xfrm>
            <a:off x="0" y="942256"/>
            <a:ext cx="9036496" cy="4359014"/>
          </a:xfrm>
          <a:prstGeom prst="rect">
            <a:avLst/>
          </a:prstGeom>
          <a:noFill/>
          <a:ln w="12700">
            <a:noFill/>
            <a:miter lim="800000"/>
            <a:headEnd/>
            <a:tailEnd/>
          </a:ln>
          <a:effectLst/>
        </p:spPr>
        <p:txBody>
          <a:bodyPr wrap="square" anchor="ctr">
            <a:spAutoFit/>
          </a:bodyPr>
          <a:lstStyle/>
          <a:p>
            <a:pPr marL="457200" indent="-457200" algn="just" defTabSz="762000" eaLnBrk="1" hangingPunct="1">
              <a:lnSpc>
                <a:spcPct val="125000"/>
              </a:lnSpc>
              <a:buFont typeface="Wingdings" panose="05000000000000000000" pitchFamily="2" charset="2"/>
              <a:buChar char="p"/>
              <a:defRPr/>
            </a:pPr>
            <a:r>
              <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ASPEN PLUS</a:t>
            </a: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流程模拟软件</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1" indent="-342900" algn="just" eaLnBrk="1" hangingPunct="1">
              <a:lnSpc>
                <a:spcPct val="125000"/>
              </a:lnSpc>
              <a:spcBef>
                <a:spcPct val="0"/>
              </a:spcBef>
              <a:buClr>
                <a:schemeClr val="tx1"/>
              </a:buClr>
              <a:buSzTx/>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内置</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1773</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种有机物、</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2450</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种无机物、</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3314</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种固体物、</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900</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种水溶电解质的基本物性参数；</a:t>
            </a:r>
          </a:p>
          <a:p>
            <a:pPr marL="0" lvl="1" indent="-342900" algn="just" eaLnBrk="1" hangingPunct="1">
              <a:lnSpc>
                <a:spcPct val="125000"/>
              </a:lnSpc>
              <a:spcBef>
                <a:spcPct val="0"/>
              </a:spcBef>
              <a:buClr>
                <a:schemeClr val="tx1"/>
              </a:buClr>
              <a:buSzTx/>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丰富的状态方程和活度系数方法；</a:t>
            </a:r>
            <a:endPar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a:lnSpc>
                <a:spcPct val="125000"/>
              </a:lnSpc>
              <a:buClr>
                <a:schemeClr val="tx1"/>
              </a:buClr>
              <a:buFont typeface="Wingdings" panose="05000000000000000000" pitchFamily="2" charset="2"/>
              <a:buChar char="l"/>
            </a:pPr>
            <a:r>
              <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一般认为，</a:t>
            </a: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PRO/II</a:t>
            </a:r>
            <a:r>
              <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在炼油工业应用更为准确，因其数据库中有不少经验数据；而</a:t>
            </a: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ASPEN</a:t>
            </a:r>
            <a:r>
              <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在化工领域表现更好；</a:t>
            </a:r>
          </a:p>
          <a:p>
            <a:pPr marL="342900" indent="-342900" algn="just">
              <a:lnSpc>
                <a:spcPct val="125000"/>
              </a:lnSpc>
              <a:buClr>
                <a:schemeClr val="tx1"/>
              </a:buClr>
              <a:buFont typeface="Wingdings" panose="05000000000000000000" pitchFamily="2" charset="2"/>
              <a:buChar char="l"/>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Aspen plus </a:t>
            </a:r>
            <a:r>
              <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计算较准确，数据库比较完善。不过由于它考虑的方面非常全面，所以学起来比较费劲； </a:t>
            </a:r>
          </a:p>
          <a:p>
            <a:pPr marL="342900" indent="-342900" algn="just">
              <a:lnSpc>
                <a:spcPct val="125000"/>
              </a:lnSpc>
              <a:buClr>
                <a:schemeClr val="tx1"/>
              </a:buClr>
              <a:buFont typeface="Wingdings" panose="05000000000000000000" pitchFamily="2" charset="2"/>
              <a:buChar char="l"/>
            </a:pPr>
            <a:r>
              <a:rPr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HYSYS</a:t>
            </a:r>
            <a:r>
              <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b="1" dirty="0" err="1">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ChemCAD</a:t>
            </a:r>
            <a:r>
              <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主要用于天然气的加工处理及炼油工业。</a:t>
            </a:r>
            <a:endParaRPr kumimoji="1"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D78016C6-6154-4A79-AE18-AFAE9A335EEA}"/>
              </a:ext>
            </a:extLst>
          </p:cNvPr>
          <p:cNvSpPr txBox="1"/>
          <p:nvPr/>
        </p:nvSpPr>
        <p:spPr>
          <a:xfrm>
            <a:off x="0" y="129847"/>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4.4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化工流程模拟软件的应用</a:t>
            </a:r>
          </a:p>
        </p:txBody>
      </p:sp>
      <p:pic>
        <p:nvPicPr>
          <p:cNvPr id="4" name="Picture 2" descr="aspen plus 的图像结果">
            <a:extLst>
              <a:ext uri="{FF2B5EF4-FFF2-40B4-BE49-F238E27FC236}">
                <a16:creationId xmlns:a16="http://schemas.microsoft.com/office/drawing/2014/main" id="{9662A8DB-1430-4244-AE11-92AB70C81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321" y="1000122"/>
            <a:ext cx="330517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4577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a:extLst>
              <a:ext uri="{FF2B5EF4-FFF2-40B4-BE49-F238E27FC236}">
                <a16:creationId xmlns:a16="http://schemas.microsoft.com/office/drawing/2014/main" id="{97107BAD-1DA3-39E0-A911-CAAB00F2E9F0}"/>
              </a:ext>
            </a:extLst>
          </p:cNvPr>
          <p:cNvSpPr>
            <a:spLocks noGrp="1" noChangeArrowheads="1"/>
          </p:cNvSpPr>
          <p:nvPr>
            <p:ph type="body" idx="4294967295"/>
          </p:nvPr>
        </p:nvSpPr>
        <p:spPr>
          <a:xfrm>
            <a:off x="0" y="980728"/>
            <a:ext cx="9144000" cy="4411662"/>
          </a:xfrm>
        </p:spPr>
        <p:txBody>
          <a:bodyPr/>
          <a:lstStyle/>
          <a:p>
            <a:pPr>
              <a:lnSpc>
                <a:spcPct val="125000"/>
              </a:lnSpc>
              <a:spcBef>
                <a:spcPts val="0"/>
              </a:spcBef>
              <a:buFont typeface="Wingdings" panose="05000000000000000000" pitchFamily="2" charset="2"/>
              <a:buChar char="p"/>
            </a:pPr>
            <a:r>
              <a:rPr lang="zh-CN" altLang="en-US" dirty="0">
                <a:solidFill>
                  <a:srgbClr val="C00000"/>
                </a:solidFill>
                <a:sym typeface="微软雅黑" panose="020B0503020204020204" pitchFamily="34" charset="-122"/>
              </a:rPr>
              <a:t>化工模拟软件存在问题</a:t>
            </a:r>
          </a:p>
          <a:p>
            <a:pPr>
              <a:lnSpc>
                <a:spcPct val="125000"/>
              </a:lnSpc>
              <a:spcBef>
                <a:spcPts val="0"/>
              </a:spcBef>
              <a:buClr>
                <a:srgbClr val="0000FF"/>
              </a:buClr>
            </a:pPr>
            <a:r>
              <a:rPr lang="zh-CN" altLang="en-US" sz="2800" dirty="0">
                <a:solidFill>
                  <a:schemeClr val="tx1"/>
                </a:solidFill>
                <a:sym typeface="微软雅黑" panose="020B0503020204020204" pitchFamily="34" charset="-122"/>
              </a:rPr>
              <a:t>现有产品集中在较成熟精馏过程的建模和优化，尚无成熟的化工软化用于石油化工过程部分主要反应装置（如催化裂化、加氢裂化的反应部分）的模拟；</a:t>
            </a:r>
          </a:p>
          <a:p>
            <a:pPr>
              <a:lnSpc>
                <a:spcPct val="125000"/>
              </a:lnSpc>
              <a:spcBef>
                <a:spcPts val="0"/>
              </a:spcBef>
              <a:buClr>
                <a:srgbClr val="0000FF"/>
              </a:buClr>
            </a:pPr>
            <a:r>
              <a:rPr lang="zh-CN" altLang="en-US" sz="2800" dirty="0">
                <a:solidFill>
                  <a:schemeClr val="tx1"/>
                </a:solidFill>
                <a:sym typeface="微软雅黑" panose="020B0503020204020204" pitchFamily="34" charset="-122"/>
              </a:rPr>
              <a:t>国际上从事流程模拟的公司在反应器模型方面实行技术封锁，我国的石化企业长期依赖国外相关产品，现有产品价格昂贵。</a:t>
            </a:r>
          </a:p>
        </p:txBody>
      </p:sp>
      <p:sp>
        <p:nvSpPr>
          <p:cNvPr id="4" name="文本框 3">
            <a:extLst>
              <a:ext uri="{FF2B5EF4-FFF2-40B4-BE49-F238E27FC236}">
                <a16:creationId xmlns:a16="http://schemas.microsoft.com/office/drawing/2014/main" id="{703123F8-896F-4F33-BC98-DEE200E914C6}"/>
              </a:ext>
            </a:extLst>
          </p:cNvPr>
          <p:cNvSpPr txBox="1"/>
          <p:nvPr/>
        </p:nvSpPr>
        <p:spPr>
          <a:xfrm>
            <a:off x="0" y="129847"/>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4.4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化工流程模拟软件的应用</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61AB622A-9E39-F6C3-A091-3D902BAEEC68}"/>
              </a:ext>
            </a:extLst>
          </p:cNvPr>
          <p:cNvSpPr>
            <a:spLocks noChangeArrowheads="1"/>
          </p:cNvSpPr>
          <p:nvPr/>
        </p:nvSpPr>
        <p:spPr bwMode="auto">
          <a:xfrm>
            <a:off x="13636" y="980728"/>
            <a:ext cx="9022860" cy="165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79425">
              <a:spcBef>
                <a:spcPct val="20000"/>
              </a:spcBef>
              <a:buClr>
                <a:schemeClr val="tx2"/>
              </a:buClr>
              <a:buSzPct val="70000"/>
              <a:buFont typeface="Wingdings" panose="05000000000000000000" pitchFamily="2" charset="2"/>
              <a:buChar char="l"/>
              <a:tabLst>
                <a:tab pos="800100" algn="l"/>
              </a:tabLst>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tabLst>
                <a:tab pos="800100" algn="l"/>
              </a:tabLst>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tabLst>
                <a:tab pos="800100" algn="l"/>
              </a:tabLst>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tabLst>
                <a:tab pos="8001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tabLst>
                <a:tab pos="8001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tabLst>
                <a:tab pos="8001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tabLst>
                <a:tab pos="8001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tabLst>
                <a:tab pos="8001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tabLst>
                <a:tab pos="800100" algn="l"/>
              </a:tabLst>
              <a:defRPr sz="2000">
                <a:solidFill>
                  <a:schemeClr val="tx1"/>
                </a:solidFill>
                <a:latin typeface="Arial" panose="020B0604020202020204" pitchFamily="34" charset="0"/>
                <a:ea typeface="宋体" panose="02010600030101010101" pitchFamily="2" charset="-122"/>
              </a:defRPr>
            </a:lvl9pPr>
          </a:lstStyle>
          <a:p>
            <a:pPr marL="263525" indent="-742950" algn="just" eaLnBrk="1" hangingPunct="1">
              <a:lnSpc>
                <a:spcPct val="125000"/>
              </a:lnSpc>
              <a:spcBef>
                <a:spcPct val="0"/>
              </a:spcBef>
              <a:buClrTx/>
              <a:buSzTx/>
              <a:buFont typeface="+mj-lt"/>
              <a:buAutoNum type="arabicPeriod"/>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化工工艺计算有哪些内容？其作用是什么？</a:t>
            </a:r>
          </a:p>
          <a:p>
            <a:pPr marL="263525" indent="-742950" algn="just" eaLnBrk="1" hangingPunct="1">
              <a:lnSpc>
                <a:spcPct val="125000"/>
              </a:lnSpc>
              <a:spcBef>
                <a:spcPct val="0"/>
              </a:spcBef>
              <a:buClrTx/>
              <a:buSzTx/>
              <a:buFont typeface="+mj-lt"/>
              <a:buAutoNum type="arabicPeriod"/>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叙述物料衡算的依据、作用及其衡算步骤？</a:t>
            </a:r>
          </a:p>
          <a:p>
            <a:pPr marL="263525" indent="-742950" algn="just" eaLnBrk="1" hangingPunct="1">
              <a:lnSpc>
                <a:spcPct val="125000"/>
              </a:lnSpc>
              <a:spcBef>
                <a:spcPct val="0"/>
              </a:spcBef>
              <a:buClrTx/>
              <a:buSzTx/>
              <a:buFont typeface="+mj-lt"/>
              <a:buAutoNum type="arabicPeriod"/>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能量衡算依据是什么？能解决生产中哪些问题？</a:t>
            </a:r>
          </a:p>
        </p:txBody>
      </p:sp>
      <p:sp>
        <p:nvSpPr>
          <p:cNvPr id="4" name="文本框 3">
            <a:extLst>
              <a:ext uri="{FF2B5EF4-FFF2-40B4-BE49-F238E27FC236}">
                <a16:creationId xmlns:a16="http://schemas.microsoft.com/office/drawing/2014/main" id="{92874DDF-D799-4E3F-A6E1-36C61A0E1198}"/>
              </a:ext>
            </a:extLst>
          </p:cNvPr>
          <p:cNvSpPr txBox="1"/>
          <p:nvPr/>
        </p:nvSpPr>
        <p:spPr>
          <a:xfrm>
            <a:off x="13636" y="116632"/>
            <a:ext cx="9144000" cy="721544"/>
          </a:xfrm>
          <a:prstGeom prst="rect">
            <a:avLst/>
          </a:prstGeom>
          <a:noFill/>
        </p:spPr>
        <p:txBody>
          <a:bodyPr wrap="square">
            <a:spAutoFit/>
          </a:bodyPr>
          <a:lstStyle/>
          <a:p>
            <a:pPr algn="just" eaLnBrk="1" hangingPunct="1">
              <a:lnSpc>
                <a:spcPct val="125000"/>
              </a:lnSpc>
              <a:spcBef>
                <a:spcPct val="0"/>
              </a:spcBef>
              <a:buClrTx/>
              <a:buSzTx/>
              <a:buFontTx/>
              <a:buNone/>
            </a:pP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本章思考题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75C1A09F-991E-A7C9-3192-29AD739E93DE}"/>
              </a:ext>
            </a:extLst>
          </p:cNvPr>
          <p:cNvSpPr>
            <a:spLocks noGrp="1" noChangeArrowheads="1"/>
          </p:cNvSpPr>
          <p:nvPr>
            <p:ph type="body" idx="4294967295"/>
          </p:nvPr>
        </p:nvSpPr>
        <p:spPr>
          <a:xfrm>
            <a:off x="0" y="908050"/>
            <a:ext cx="9036496" cy="5949950"/>
          </a:xfrm>
        </p:spPr>
        <p:txBody>
          <a:bodyPr/>
          <a:lstStyle/>
          <a:p>
            <a:pPr marL="0" indent="0" algn="just" eaLnBrk="1" hangingPunct="1">
              <a:lnSpc>
                <a:spcPct val="125000"/>
              </a:lnSpc>
              <a:spcBef>
                <a:spcPts val="0"/>
              </a:spcBef>
              <a:buNone/>
            </a:pPr>
            <a:r>
              <a:rPr lang="en-US" altLang="zh-CN" sz="2800" b="1" dirty="0">
                <a:solidFill>
                  <a:srgbClr val="C00000"/>
                </a:solidFill>
                <a:sym typeface="微软雅黑" panose="020B0503020204020204" pitchFamily="34" charset="-122"/>
              </a:rPr>
              <a:t>4. </a:t>
            </a:r>
            <a:r>
              <a:rPr lang="zh-CN" altLang="en-US" sz="2800" b="1" dirty="0">
                <a:solidFill>
                  <a:srgbClr val="C00000"/>
                </a:solidFill>
                <a:sym typeface="微软雅黑" panose="020B0503020204020204" pitchFamily="34" charset="-122"/>
              </a:rPr>
              <a:t>常用的化工设计资料和手册</a:t>
            </a:r>
            <a:endParaRPr lang="en-US" altLang="zh-CN" sz="2800" b="1" dirty="0">
              <a:solidFill>
                <a:srgbClr val="C00000"/>
              </a:solidFill>
              <a:sym typeface="微软雅黑" panose="020B0503020204020204" pitchFamily="34" charset="-122"/>
            </a:endParaRPr>
          </a:p>
          <a:p>
            <a:pPr algn="just" eaLnBrk="1" hangingPunct="1">
              <a:lnSpc>
                <a:spcPct val="125000"/>
              </a:lnSpc>
              <a:spcBef>
                <a:spcPts val="0"/>
              </a:spcBef>
              <a:buClr>
                <a:schemeClr val="tx1"/>
              </a:buClr>
            </a:pPr>
            <a:r>
              <a:rPr lang="en-US" altLang="zh-CN" sz="2400" dirty="0">
                <a:solidFill>
                  <a:schemeClr val="tx1"/>
                </a:solidFill>
                <a:sym typeface="微软雅黑" panose="020B0503020204020204" pitchFamily="34" charset="-122"/>
              </a:rPr>
              <a:t>Perry's Chemical Engineer's Handbook</a:t>
            </a:r>
          </a:p>
          <a:p>
            <a:pPr algn="just" eaLnBrk="1" hangingPunct="1">
              <a:lnSpc>
                <a:spcPct val="125000"/>
              </a:lnSpc>
              <a:spcBef>
                <a:spcPts val="0"/>
              </a:spcBef>
              <a:buClr>
                <a:schemeClr val="tx1"/>
              </a:buClr>
            </a:pPr>
            <a:r>
              <a:rPr lang="en-US" altLang="zh-CN" sz="2400" dirty="0">
                <a:solidFill>
                  <a:schemeClr val="tx1"/>
                </a:solidFill>
                <a:sym typeface="微软雅黑" panose="020B0503020204020204" pitchFamily="34" charset="-122"/>
              </a:rPr>
              <a:t>Industrial  Chemicals</a:t>
            </a:r>
          </a:p>
          <a:p>
            <a:pPr algn="just" eaLnBrk="1" hangingPunct="1">
              <a:lnSpc>
                <a:spcPct val="125000"/>
              </a:lnSpc>
              <a:spcBef>
                <a:spcPts val="0"/>
              </a:spcBef>
              <a:buClr>
                <a:schemeClr val="tx1"/>
              </a:buClr>
            </a:pPr>
            <a:r>
              <a:rPr lang="en-US" altLang="zh-CN" sz="2400" dirty="0">
                <a:solidFill>
                  <a:schemeClr val="tx1"/>
                </a:solidFill>
                <a:sym typeface="微软雅黑" panose="020B0503020204020204" pitchFamily="34" charset="-122"/>
              </a:rPr>
              <a:t>Encyclopedia of Chemical Technology</a:t>
            </a:r>
          </a:p>
          <a:p>
            <a:pPr algn="just" eaLnBrk="1" hangingPunct="1">
              <a:lnSpc>
                <a:spcPct val="125000"/>
              </a:lnSpc>
              <a:spcBef>
                <a:spcPts val="0"/>
              </a:spcBef>
              <a:buClr>
                <a:schemeClr val="tx1"/>
              </a:buClr>
            </a:pPr>
            <a:r>
              <a:rPr lang="en-US" altLang="zh-CN" sz="2400" dirty="0">
                <a:solidFill>
                  <a:schemeClr val="tx1"/>
                </a:solidFill>
                <a:sym typeface="微软雅黑" panose="020B0503020204020204" pitchFamily="34" charset="-122"/>
              </a:rPr>
              <a:t>Handbook of chemistry and physics</a:t>
            </a:r>
          </a:p>
          <a:p>
            <a:pPr algn="just" eaLnBrk="1" hangingPunct="1">
              <a:lnSpc>
                <a:spcPct val="125000"/>
              </a:lnSpc>
              <a:spcBef>
                <a:spcPts val="0"/>
              </a:spcBef>
              <a:buClr>
                <a:schemeClr val="tx1"/>
              </a:buClr>
            </a:pPr>
            <a:r>
              <a:rPr lang="en-US" altLang="zh-CN" sz="2400" dirty="0">
                <a:solidFill>
                  <a:schemeClr val="tx1"/>
                </a:solidFill>
                <a:sym typeface="微软雅黑" panose="020B0503020204020204" pitchFamily="34" charset="-122"/>
              </a:rPr>
              <a:t>I.C.T</a:t>
            </a:r>
            <a:r>
              <a:rPr lang="zh-CN" altLang="en-US" sz="2400" b="1" dirty="0">
                <a:solidFill>
                  <a:schemeClr val="tx1"/>
                </a:solidFill>
                <a:sym typeface="微软雅黑" panose="020B0503020204020204" pitchFamily="34" charset="-122"/>
              </a:rPr>
              <a:t>（物性手册）</a:t>
            </a:r>
            <a:endParaRPr lang="en-US" altLang="zh-CN" sz="2400" b="1" dirty="0">
              <a:solidFill>
                <a:schemeClr val="tx1"/>
              </a:solidFill>
              <a:sym typeface="微软雅黑" panose="020B0503020204020204" pitchFamily="34" charset="-122"/>
            </a:endParaRPr>
          </a:p>
          <a:p>
            <a:pPr algn="just" eaLnBrk="1" hangingPunct="1">
              <a:lnSpc>
                <a:spcPct val="125000"/>
              </a:lnSpc>
              <a:spcBef>
                <a:spcPts val="0"/>
              </a:spcBef>
              <a:buClr>
                <a:schemeClr val="tx1"/>
              </a:buClr>
            </a:pPr>
            <a:r>
              <a:rPr lang="zh-CN" altLang="en-US" sz="2400" b="1" dirty="0">
                <a:solidFill>
                  <a:schemeClr val="tx1"/>
                </a:solidFill>
                <a:sym typeface="微软雅黑" panose="020B0503020204020204" pitchFamily="34" charset="-122"/>
              </a:rPr>
              <a:t>兰氏化学手册</a:t>
            </a:r>
            <a:endParaRPr lang="en-US" altLang="zh-CN" sz="2400" dirty="0">
              <a:solidFill>
                <a:schemeClr val="tx1"/>
              </a:solidFill>
              <a:sym typeface="微软雅黑" panose="020B0503020204020204" pitchFamily="34" charset="-122"/>
            </a:endParaRPr>
          </a:p>
          <a:p>
            <a:pPr algn="just" eaLnBrk="1" hangingPunct="1">
              <a:lnSpc>
                <a:spcPct val="125000"/>
              </a:lnSpc>
              <a:spcBef>
                <a:spcPts val="0"/>
              </a:spcBef>
              <a:buClr>
                <a:schemeClr val="tx1"/>
              </a:buClr>
            </a:pPr>
            <a:r>
              <a:rPr lang="zh-CN" altLang="en-US" sz="2400" b="1" dirty="0">
                <a:solidFill>
                  <a:schemeClr val="tx1"/>
                </a:solidFill>
                <a:sym typeface="微软雅黑" panose="020B0503020204020204" pitchFamily="34" charset="-122"/>
              </a:rPr>
              <a:t>化学工程手册</a:t>
            </a:r>
            <a:endParaRPr lang="en-US" altLang="zh-CN" sz="2400" b="1" dirty="0">
              <a:solidFill>
                <a:schemeClr val="tx1"/>
              </a:solidFill>
              <a:sym typeface="微软雅黑" panose="020B0503020204020204" pitchFamily="34" charset="-122"/>
            </a:endParaRPr>
          </a:p>
          <a:p>
            <a:pPr algn="just" eaLnBrk="1" hangingPunct="1">
              <a:lnSpc>
                <a:spcPct val="125000"/>
              </a:lnSpc>
              <a:spcBef>
                <a:spcPts val="0"/>
              </a:spcBef>
              <a:buClr>
                <a:schemeClr val="tx1"/>
              </a:buClr>
            </a:pPr>
            <a:r>
              <a:rPr lang="zh-CN" altLang="en-US" sz="2400" b="1" dirty="0">
                <a:solidFill>
                  <a:schemeClr val="tx1"/>
                </a:solidFill>
                <a:sym typeface="微软雅黑" panose="020B0503020204020204" pitchFamily="34" charset="-122"/>
              </a:rPr>
              <a:t>化学工程师手册</a:t>
            </a:r>
            <a:endParaRPr lang="en-US" altLang="zh-CN" sz="2400" b="1" dirty="0">
              <a:solidFill>
                <a:schemeClr val="tx1"/>
              </a:solidFill>
              <a:sym typeface="微软雅黑" panose="020B0503020204020204" pitchFamily="34" charset="-122"/>
            </a:endParaRPr>
          </a:p>
          <a:p>
            <a:pPr algn="just" eaLnBrk="1" hangingPunct="1">
              <a:lnSpc>
                <a:spcPct val="125000"/>
              </a:lnSpc>
              <a:spcBef>
                <a:spcPts val="0"/>
              </a:spcBef>
              <a:buClr>
                <a:schemeClr val="tx1"/>
              </a:buClr>
            </a:pPr>
            <a:r>
              <a:rPr lang="zh-CN" altLang="en-US" sz="2400" b="1" dirty="0">
                <a:solidFill>
                  <a:schemeClr val="tx1"/>
                </a:solidFill>
                <a:sym typeface="微软雅黑" panose="020B0503020204020204" pitchFamily="34" charset="-122"/>
              </a:rPr>
              <a:t>化工工艺设计手册</a:t>
            </a:r>
            <a:endParaRPr lang="en-US" altLang="zh-CN" sz="2400" b="1" dirty="0">
              <a:solidFill>
                <a:schemeClr val="tx1"/>
              </a:solidFill>
              <a:sym typeface="微软雅黑" panose="020B0503020204020204" pitchFamily="34" charset="-122"/>
            </a:endParaRPr>
          </a:p>
          <a:p>
            <a:pPr algn="just" eaLnBrk="1" hangingPunct="1">
              <a:lnSpc>
                <a:spcPct val="125000"/>
              </a:lnSpc>
              <a:spcBef>
                <a:spcPts val="0"/>
              </a:spcBef>
              <a:buClr>
                <a:schemeClr val="tx1"/>
              </a:buClr>
            </a:pPr>
            <a:r>
              <a:rPr lang="zh-CN" altLang="en-US" sz="2400" b="1" dirty="0">
                <a:solidFill>
                  <a:schemeClr val="tx1"/>
                </a:solidFill>
                <a:sym typeface="微软雅黑" panose="020B0503020204020204" pitchFamily="34" charset="-122"/>
              </a:rPr>
              <a:t>化工工艺算图</a:t>
            </a:r>
          </a:p>
        </p:txBody>
      </p:sp>
      <p:sp>
        <p:nvSpPr>
          <p:cNvPr id="4" name="文本框 3">
            <a:extLst>
              <a:ext uri="{FF2B5EF4-FFF2-40B4-BE49-F238E27FC236}">
                <a16:creationId xmlns:a16="http://schemas.microsoft.com/office/drawing/2014/main" id="{C5BEB65E-E9EA-4188-9DFC-A1DC09A95DF0}"/>
              </a:ext>
            </a:extLst>
          </p:cNvPr>
          <p:cNvSpPr txBox="1"/>
          <p:nvPr/>
        </p:nvSpPr>
        <p:spPr>
          <a:xfrm>
            <a:off x="0" y="128109"/>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4.1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设计计算前的准备工作</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FCF39673-D654-F5AD-EC6C-7585551EDE7D}"/>
              </a:ext>
            </a:extLst>
          </p:cNvPr>
          <p:cNvSpPr>
            <a:spLocks noGrp="1" noChangeArrowheads="1"/>
          </p:cNvSpPr>
          <p:nvPr>
            <p:ph type="body" idx="4294967295"/>
          </p:nvPr>
        </p:nvSpPr>
        <p:spPr>
          <a:xfrm>
            <a:off x="0" y="980728"/>
            <a:ext cx="9036496" cy="4724400"/>
          </a:xfrm>
        </p:spPr>
        <p:txBody>
          <a:bodyPr/>
          <a:lstStyle/>
          <a:p>
            <a:pPr algn="just" eaLnBrk="1" hangingPunct="1">
              <a:lnSpc>
                <a:spcPct val="150000"/>
              </a:lnSpc>
              <a:spcBef>
                <a:spcPts val="0"/>
              </a:spcBef>
              <a:buFont typeface="Wingdings" panose="05000000000000000000" pitchFamily="2" charset="2"/>
              <a:buNone/>
            </a:pPr>
            <a:r>
              <a:rPr lang="en-US" altLang="zh-CN" sz="2800" b="1" dirty="0">
                <a:solidFill>
                  <a:srgbClr val="C00000"/>
                </a:solidFill>
                <a:sym typeface="微软雅黑" panose="020B0503020204020204" pitchFamily="34" charset="-122"/>
              </a:rPr>
              <a:t>1. </a:t>
            </a:r>
            <a:r>
              <a:rPr lang="zh-CN" altLang="en-US" sz="2800" b="1" dirty="0">
                <a:solidFill>
                  <a:srgbClr val="C00000"/>
                </a:solidFill>
                <a:sym typeface="微软雅黑" panose="020B0503020204020204" pitchFamily="34" charset="-122"/>
              </a:rPr>
              <a:t>物料衡算能为化工设计提供的基础数据（目的）</a:t>
            </a:r>
          </a:p>
          <a:p>
            <a:pPr algn="just" eaLnBrk="1" hangingPunct="1">
              <a:lnSpc>
                <a:spcPct val="150000"/>
              </a:lnSpc>
              <a:spcBef>
                <a:spcPts val="0"/>
              </a:spcBef>
              <a:buClr>
                <a:schemeClr val="tx1"/>
              </a:buClr>
              <a:buFont typeface="Wingdings" panose="05000000000000000000" pitchFamily="2" charset="2"/>
              <a:buChar char="p"/>
            </a:pPr>
            <a:r>
              <a:rPr lang="zh-CN" altLang="en-US" sz="2400" b="1" dirty="0">
                <a:solidFill>
                  <a:schemeClr val="tx1"/>
                </a:solidFill>
                <a:sym typeface="微软雅黑" panose="020B0503020204020204" pitchFamily="34" charset="-122"/>
              </a:rPr>
              <a:t>物料消耗定额</a:t>
            </a:r>
            <a:endParaRPr lang="en-US" altLang="zh-CN" sz="2400" b="1" dirty="0">
              <a:solidFill>
                <a:schemeClr val="tx1"/>
              </a:solidFill>
              <a:sym typeface="微软雅黑" panose="020B0503020204020204" pitchFamily="34" charset="-122"/>
            </a:endParaRPr>
          </a:p>
          <a:p>
            <a:pPr algn="just" eaLnBrk="1" hangingPunct="1">
              <a:lnSpc>
                <a:spcPct val="150000"/>
              </a:lnSpc>
              <a:spcBef>
                <a:spcPts val="0"/>
              </a:spcBef>
              <a:buClr>
                <a:schemeClr val="tx1"/>
              </a:buClr>
              <a:buFont typeface="Wingdings" panose="05000000000000000000" pitchFamily="2" charset="2"/>
              <a:buChar char="p"/>
            </a:pPr>
            <a:r>
              <a:rPr lang="zh-CN" altLang="en-US" sz="2400" b="1" dirty="0">
                <a:solidFill>
                  <a:schemeClr val="tx1"/>
                </a:solidFill>
                <a:sym typeface="微软雅黑" panose="020B0503020204020204" pitchFamily="34" charset="-122"/>
              </a:rPr>
              <a:t>工艺设备的大小尺寸</a:t>
            </a:r>
            <a:endParaRPr lang="en-US" altLang="zh-CN" sz="2400" b="1" dirty="0">
              <a:solidFill>
                <a:schemeClr val="tx1"/>
              </a:solidFill>
              <a:sym typeface="微软雅黑" panose="020B0503020204020204" pitchFamily="34" charset="-122"/>
            </a:endParaRPr>
          </a:p>
          <a:p>
            <a:pPr algn="just" eaLnBrk="1" hangingPunct="1">
              <a:lnSpc>
                <a:spcPct val="150000"/>
              </a:lnSpc>
              <a:spcBef>
                <a:spcPts val="0"/>
              </a:spcBef>
              <a:buClr>
                <a:schemeClr val="tx1"/>
              </a:buClr>
              <a:buFont typeface="Wingdings" panose="05000000000000000000" pitchFamily="2" charset="2"/>
              <a:buChar char="p"/>
            </a:pPr>
            <a:r>
              <a:rPr lang="zh-CN" altLang="en-US" sz="2400" b="1" dirty="0">
                <a:solidFill>
                  <a:schemeClr val="tx1"/>
                </a:solidFill>
                <a:sym typeface="微软雅黑" panose="020B0503020204020204" pitchFamily="34" charset="-122"/>
              </a:rPr>
              <a:t>管道的大小尺寸</a:t>
            </a:r>
            <a:endParaRPr lang="en-US" altLang="zh-CN" sz="2400" b="1" dirty="0">
              <a:solidFill>
                <a:schemeClr val="tx1"/>
              </a:solidFill>
              <a:sym typeface="微软雅黑" panose="020B0503020204020204" pitchFamily="34" charset="-122"/>
            </a:endParaRPr>
          </a:p>
          <a:p>
            <a:pPr algn="just" eaLnBrk="1" hangingPunct="1">
              <a:lnSpc>
                <a:spcPct val="150000"/>
              </a:lnSpc>
              <a:spcBef>
                <a:spcPts val="0"/>
              </a:spcBef>
              <a:buClr>
                <a:schemeClr val="tx1"/>
              </a:buClr>
              <a:buFont typeface="Wingdings" panose="05000000000000000000" pitchFamily="2" charset="2"/>
              <a:buChar char="p"/>
            </a:pPr>
            <a:r>
              <a:rPr lang="zh-CN" altLang="en-US" sz="2400" b="1" dirty="0">
                <a:solidFill>
                  <a:schemeClr val="tx1"/>
                </a:solidFill>
                <a:sym typeface="微软雅黑" panose="020B0503020204020204" pitchFamily="34" charset="-122"/>
              </a:rPr>
              <a:t>为能量衡算提供基础数据</a:t>
            </a:r>
          </a:p>
        </p:txBody>
      </p:sp>
      <p:sp>
        <p:nvSpPr>
          <p:cNvPr id="2" name="文本框 1">
            <a:extLst>
              <a:ext uri="{FF2B5EF4-FFF2-40B4-BE49-F238E27FC236}">
                <a16:creationId xmlns:a16="http://schemas.microsoft.com/office/drawing/2014/main" id="{EBAFDA52-7254-7061-3D76-34652695434C}"/>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94732EBF-9D1E-76AF-EFCD-05A8D3B981C0}"/>
              </a:ext>
            </a:extLst>
          </p:cNvPr>
          <p:cNvSpPr>
            <a:spLocks noGrp="1" noChangeArrowheads="1"/>
          </p:cNvSpPr>
          <p:nvPr>
            <p:ph type="body" idx="4294967295"/>
          </p:nvPr>
        </p:nvSpPr>
        <p:spPr>
          <a:xfrm>
            <a:off x="0" y="980728"/>
            <a:ext cx="9036496" cy="4791075"/>
          </a:xfrm>
        </p:spPr>
        <p:txBody>
          <a:bodyPr/>
          <a:lstStyle/>
          <a:p>
            <a:pPr algn="just" eaLnBrk="1" hangingPunct="1">
              <a:lnSpc>
                <a:spcPct val="125000"/>
              </a:lnSpc>
              <a:buFont typeface="Wingdings" panose="05000000000000000000" pitchFamily="2" charset="2"/>
              <a:buNone/>
            </a:pPr>
            <a:r>
              <a:rPr lang="en-US" altLang="zh-CN" sz="2800" dirty="0">
                <a:solidFill>
                  <a:srgbClr val="C00000"/>
                </a:solidFill>
                <a:sym typeface="微软雅黑" panose="020B0503020204020204" pitchFamily="34" charset="-122"/>
              </a:rPr>
              <a:t>2. </a:t>
            </a:r>
            <a:r>
              <a:rPr lang="zh-CN" altLang="en-US" sz="2800" dirty="0">
                <a:solidFill>
                  <a:srgbClr val="C00000"/>
                </a:solidFill>
                <a:sym typeface="微软雅黑" panose="020B0503020204020204" pitchFamily="34" charset="-122"/>
              </a:rPr>
              <a:t>物料衡算的依据</a:t>
            </a:r>
            <a:endParaRPr lang="en-US" altLang="zh-CN" sz="2800" dirty="0">
              <a:solidFill>
                <a:srgbClr val="C00000"/>
              </a:solidFill>
              <a:sym typeface="微软雅黑" panose="020B0503020204020204" pitchFamily="34" charset="-122"/>
            </a:endParaRPr>
          </a:p>
          <a:p>
            <a:pPr algn="just" eaLnBrk="1" hangingPunct="1">
              <a:lnSpc>
                <a:spcPct val="125000"/>
              </a:lnSpc>
              <a:buClr>
                <a:schemeClr val="tx1"/>
              </a:buClr>
              <a:buFont typeface="Wingdings" panose="05000000000000000000" pitchFamily="2" charset="2"/>
              <a:buChar char="p"/>
            </a:pPr>
            <a:r>
              <a:rPr lang="zh-CN" altLang="en-US" sz="2800" b="1" dirty="0">
                <a:solidFill>
                  <a:schemeClr val="tx1"/>
                </a:solidFill>
                <a:sym typeface="微软雅黑" panose="020B0503020204020204" pitchFamily="34" charset="-122"/>
              </a:rPr>
              <a:t>设计任务书</a:t>
            </a:r>
            <a:endParaRPr lang="en-US" altLang="zh-CN" sz="2800" b="1" dirty="0">
              <a:solidFill>
                <a:schemeClr val="tx1"/>
              </a:solidFill>
              <a:sym typeface="微软雅黑" panose="020B0503020204020204" pitchFamily="34" charset="-122"/>
            </a:endParaRPr>
          </a:p>
          <a:p>
            <a:pPr algn="just" eaLnBrk="1" hangingPunct="1">
              <a:lnSpc>
                <a:spcPct val="125000"/>
              </a:lnSpc>
              <a:buClr>
                <a:schemeClr val="tx1"/>
              </a:buClr>
              <a:buFont typeface="Wingdings" panose="05000000000000000000" pitchFamily="2" charset="2"/>
              <a:buChar char="p"/>
            </a:pPr>
            <a:r>
              <a:rPr lang="zh-CN" altLang="en-US" sz="2800" b="1" dirty="0">
                <a:solidFill>
                  <a:schemeClr val="tx1"/>
                </a:solidFill>
                <a:sym typeface="微软雅黑" panose="020B0503020204020204" pitchFamily="34" charset="-122"/>
              </a:rPr>
              <a:t>生产量</a:t>
            </a:r>
            <a:endParaRPr lang="en-US" altLang="zh-CN" sz="2800" dirty="0">
              <a:solidFill>
                <a:schemeClr val="tx1"/>
              </a:solidFill>
              <a:sym typeface="微软雅黑" panose="020B0503020204020204" pitchFamily="34" charset="-122"/>
            </a:endParaRPr>
          </a:p>
          <a:p>
            <a:pPr algn="just" eaLnBrk="1" hangingPunct="1">
              <a:lnSpc>
                <a:spcPct val="125000"/>
              </a:lnSpc>
              <a:buClr>
                <a:schemeClr val="tx1"/>
              </a:buClr>
              <a:buFont typeface="Wingdings" panose="05000000000000000000" pitchFamily="2" charset="2"/>
              <a:buChar char="p"/>
            </a:pPr>
            <a:r>
              <a:rPr lang="zh-CN" altLang="en-US" sz="2800" b="1" dirty="0">
                <a:solidFill>
                  <a:schemeClr val="tx1"/>
                </a:solidFill>
                <a:sym typeface="微软雅黑" panose="020B0503020204020204" pitchFamily="34" charset="-122"/>
              </a:rPr>
              <a:t>工艺技术条件</a:t>
            </a:r>
            <a:endParaRPr lang="en-US" altLang="zh-CN" sz="2800" b="1" dirty="0">
              <a:solidFill>
                <a:schemeClr val="tx1"/>
              </a:solidFill>
              <a:sym typeface="微软雅黑" panose="020B0503020204020204" pitchFamily="34" charset="-122"/>
            </a:endParaRPr>
          </a:p>
          <a:p>
            <a:pPr algn="just" eaLnBrk="1" hangingPunct="1">
              <a:lnSpc>
                <a:spcPct val="125000"/>
              </a:lnSpc>
              <a:buClr>
                <a:schemeClr val="tx1"/>
              </a:buClr>
              <a:buFont typeface="Wingdings" panose="05000000000000000000" pitchFamily="2" charset="2"/>
              <a:buChar char="p"/>
            </a:pPr>
            <a:r>
              <a:rPr lang="zh-CN" altLang="en-US" sz="2800" b="1" dirty="0">
                <a:solidFill>
                  <a:schemeClr val="tx1"/>
                </a:solidFill>
                <a:sym typeface="微软雅黑" panose="020B0503020204020204" pitchFamily="34" charset="-122"/>
              </a:rPr>
              <a:t>反应转化率</a:t>
            </a:r>
            <a:endParaRPr lang="en-US" altLang="zh-CN" sz="2800" b="1" dirty="0">
              <a:solidFill>
                <a:schemeClr val="tx1"/>
              </a:solidFill>
              <a:sym typeface="微软雅黑" panose="020B0503020204020204" pitchFamily="34" charset="-122"/>
            </a:endParaRPr>
          </a:p>
          <a:p>
            <a:pPr algn="just" eaLnBrk="1" hangingPunct="1">
              <a:lnSpc>
                <a:spcPct val="125000"/>
              </a:lnSpc>
              <a:buClr>
                <a:schemeClr val="tx1"/>
              </a:buClr>
              <a:buFont typeface="Wingdings" panose="05000000000000000000" pitchFamily="2" charset="2"/>
              <a:buChar char="p"/>
            </a:pPr>
            <a:r>
              <a:rPr lang="zh-CN" altLang="en-US" sz="2800" b="1" dirty="0">
                <a:solidFill>
                  <a:schemeClr val="tx1"/>
                </a:solidFill>
                <a:sym typeface="微软雅黑" panose="020B0503020204020204" pitchFamily="34" charset="-122"/>
              </a:rPr>
              <a:t>相平衡数据等</a:t>
            </a:r>
          </a:p>
          <a:p>
            <a:pPr eaLnBrk="1" hangingPunct="1"/>
            <a:endParaRPr lang="en-US" altLang="zh-CN" sz="3400" b="1" dirty="0">
              <a:sym typeface="微软雅黑" panose="020B0503020204020204" pitchFamily="34" charset="-122"/>
            </a:endParaRPr>
          </a:p>
        </p:txBody>
      </p:sp>
      <p:sp>
        <p:nvSpPr>
          <p:cNvPr id="4" name="文本框 3">
            <a:extLst>
              <a:ext uri="{FF2B5EF4-FFF2-40B4-BE49-F238E27FC236}">
                <a16:creationId xmlns:a16="http://schemas.microsoft.com/office/drawing/2014/main" id="{31F3A090-04A9-48BA-9A6A-1B6789E5C00A}"/>
              </a:ext>
            </a:extLst>
          </p:cNvPr>
          <p:cNvSpPr txBox="1"/>
          <p:nvPr/>
        </p:nvSpPr>
        <p:spPr>
          <a:xfrm>
            <a:off x="0" y="134034"/>
            <a:ext cx="9144000" cy="646331"/>
          </a:xfrm>
          <a:prstGeom prst="rect">
            <a:avLst/>
          </a:prstGeom>
          <a:noFill/>
        </p:spPr>
        <p:txBody>
          <a:bodyPr wrap="square" rtlCol="0">
            <a:spAutoFit/>
          </a:bodyPr>
          <a:lstStyle/>
          <a:p>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物料衡算</a:t>
            </a:r>
          </a:p>
        </p:txBody>
      </p:sp>
    </p:spTree>
  </p:cSld>
  <p:clrMapOvr>
    <a:masterClrMapping/>
  </p:clrMapOvr>
</p:sld>
</file>

<file path=ppt/theme/theme1.xml><?xml version="1.0" encoding="utf-8"?>
<a:theme xmlns:a="http://schemas.openxmlformats.org/drawingml/2006/main" name="1_Theme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5695</TotalTime>
  <Words>4930</Words>
  <Application>Microsoft Office PowerPoint</Application>
  <PresentationFormat>全屏显示(4:3)</PresentationFormat>
  <Paragraphs>812</Paragraphs>
  <Slides>62</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62</vt:i4>
      </vt:variant>
    </vt:vector>
  </HeadingPairs>
  <TitlesOfParts>
    <vt:vector size="70" baseType="lpstr">
      <vt:lpstr>等线</vt:lpstr>
      <vt:lpstr>微软雅黑</vt:lpstr>
      <vt:lpstr>Arial</vt:lpstr>
      <vt:lpstr>Cambria Math</vt:lpstr>
      <vt:lpstr>Tahoma</vt:lpstr>
      <vt:lpstr>Times New Roman</vt:lpstr>
      <vt:lpstr>Wingdings</vt:lpstr>
      <vt:lpstr>1_Theme1</vt:lpstr>
      <vt:lpstr>第4章  化工工艺计算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 能量衡算</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常用载热剂表</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huagong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通用</dc:title>
  <dc:creator>顾雄毅</dc:creator>
  <cp:lastModifiedBy>Yuan Pei-Qing</cp:lastModifiedBy>
  <cp:revision>375</cp:revision>
  <cp:lastPrinted>1601-01-01T00:00:00Z</cp:lastPrinted>
  <dcterms:created xsi:type="dcterms:W3CDTF">2001-09-08T06:27:40Z</dcterms:created>
  <dcterms:modified xsi:type="dcterms:W3CDTF">2023-02-13T03:59:35Z</dcterms:modified>
</cp:coreProperties>
</file>