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2"/>
  </p:notesMasterIdLst>
  <p:handoutMasterIdLst>
    <p:handoutMasterId r:id="rId113"/>
  </p:handoutMasterIdLst>
  <p:sldIdLst>
    <p:sldId id="256" r:id="rId2"/>
    <p:sldId id="321" r:id="rId3"/>
    <p:sldId id="270" r:id="rId4"/>
    <p:sldId id="471" r:id="rId5"/>
    <p:sldId id="472" r:id="rId6"/>
    <p:sldId id="473" r:id="rId7"/>
    <p:sldId id="474" r:id="rId8"/>
    <p:sldId id="475" r:id="rId9"/>
    <p:sldId id="476" r:id="rId10"/>
    <p:sldId id="479" r:id="rId11"/>
    <p:sldId id="480" r:id="rId12"/>
    <p:sldId id="481" r:id="rId13"/>
    <p:sldId id="482" r:id="rId14"/>
    <p:sldId id="483" r:id="rId15"/>
    <p:sldId id="486" r:id="rId16"/>
    <p:sldId id="487" r:id="rId17"/>
    <p:sldId id="278" r:id="rId18"/>
    <p:sldId id="488" r:id="rId19"/>
    <p:sldId id="380" r:id="rId20"/>
    <p:sldId id="489" r:id="rId21"/>
    <p:sldId id="490" r:id="rId22"/>
    <p:sldId id="491" r:id="rId23"/>
    <p:sldId id="492" r:id="rId24"/>
    <p:sldId id="493" r:id="rId25"/>
    <p:sldId id="494" r:id="rId26"/>
    <p:sldId id="495" r:id="rId27"/>
    <p:sldId id="496" r:id="rId28"/>
    <p:sldId id="497" r:id="rId29"/>
    <p:sldId id="498" r:id="rId30"/>
    <p:sldId id="499" r:id="rId31"/>
    <p:sldId id="500" r:id="rId32"/>
    <p:sldId id="501" r:id="rId33"/>
    <p:sldId id="502" r:id="rId34"/>
    <p:sldId id="503" r:id="rId35"/>
    <p:sldId id="504" r:id="rId36"/>
    <p:sldId id="505" r:id="rId37"/>
    <p:sldId id="506" r:id="rId38"/>
    <p:sldId id="507" r:id="rId39"/>
    <p:sldId id="508" r:id="rId40"/>
    <p:sldId id="509" r:id="rId41"/>
    <p:sldId id="510" r:id="rId42"/>
    <p:sldId id="512" r:id="rId43"/>
    <p:sldId id="511" r:id="rId44"/>
    <p:sldId id="513" r:id="rId45"/>
    <p:sldId id="514" r:id="rId46"/>
    <p:sldId id="515" r:id="rId47"/>
    <p:sldId id="516" r:id="rId48"/>
    <p:sldId id="517" r:id="rId49"/>
    <p:sldId id="518" r:id="rId50"/>
    <p:sldId id="519" r:id="rId51"/>
    <p:sldId id="520" r:id="rId52"/>
    <p:sldId id="521" r:id="rId53"/>
    <p:sldId id="522" r:id="rId54"/>
    <p:sldId id="523" r:id="rId55"/>
    <p:sldId id="524" r:id="rId56"/>
    <p:sldId id="525" r:id="rId57"/>
    <p:sldId id="283" r:id="rId58"/>
    <p:sldId id="526" r:id="rId59"/>
    <p:sldId id="527" r:id="rId60"/>
    <p:sldId id="528" r:id="rId61"/>
    <p:sldId id="529" r:id="rId62"/>
    <p:sldId id="530" r:id="rId63"/>
    <p:sldId id="290" r:id="rId64"/>
    <p:sldId id="288" r:id="rId65"/>
    <p:sldId id="531" r:id="rId66"/>
    <p:sldId id="532" r:id="rId67"/>
    <p:sldId id="533" r:id="rId68"/>
    <p:sldId id="534" r:id="rId69"/>
    <p:sldId id="258" r:id="rId70"/>
    <p:sldId id="319" r:id="rId71"/>
    <p:sldId id="316" r:id="rId72"/>
    <p:sldId id="320" r:id="rId73"/>
    <p:sldId id="315" r:id="rId74"/>
    <p:sldId id="535" r:id="rId75"/>
    <p:sldId id="260" r:id="rId76"/>
    <p:sldId id="536" r:id="rId77"/>
    <p:sldId id="537" r:id="rId78"/>
    <p:sldId id="261" r:id="rId79"/>
    <p:sldId id="276" r:id="rId80"/>
    <p:sldId id="538" r:id="rId81"/>
    <p:sldId id="539" r:id="rId82"/>
    <p:sldId id="540" r:id="rId83"/>
    <p:sldId id="541" r:id="rId84"/>
    <p:sldId id="545" r:id="rId85"/>
    <p:sldId id="542" r:id="rId86"/>
    <p:sldId id="543" r:id="rId87"/>
    <p:sldId id="544" r:id="rId88"/>
    <p:sldId id="546" r:id="rId89"/>
    <p:sldId id="547" r:id="rId90"/>
    <p:sldId id="548" r:id="rId91"/>
    <p:sldId id="549" r:id="rId92"/>
    <p:sldId id="551" r:id="rId93"/>
    <p:sldId id="552" r:id="rId94"/>
    <p:sldId id="553" r:id="rId95"/>
    <p:sldId id="554" r:id="rId96"/>
    <p:sldId id="555" r:id="rId97"/>
    <p:sldId id="556" r:id="rId98"/>
    <p:sldId id="557" r:id="rId99"/>
    <p:sldId id="558" r:id="rId100"/>
    <p:sldId id="573" r:id="rId101"/>
    <p:sldId id="559" r:id="rId102"/>
    <p:sldId id="574" r:id="rId103"/>
    <p:sldId id="560" r:id="rId104"/>
    <p:sldId id="575" r:id="rId105"/>
    <p:sldId id="576" r:id="rId106"/>
    <p:sldId id="570" r:id="rId107"/>
    <p:sldId id="571" r:id="rId108"/>
    <p:sldId id="577" r:id="rId109"/>
    <p:sldId id="572" r:id="rId110"/>
    <p:sldId id="264" r:id="rId111"/>
  </p:sldIdLst>
  <p:sldSz cx="9144000" cy="6858000" type="screen4x3"/>
  <p:notesSz cx="6858000" cy="9144000"/>
  <p:custDataLst>
    <p:tags r:id="rId114"/>
  </p:custDataLst>
  <p:defaultTextStyle>
    <a:defPPr>
      <a:defRPr lang="zh-CN"/>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5" userDrawn="1">
          <p15:clr>
            <a:srgbClr val="A4A3A4"/>
          </p15:clr>
        </p15:guide>
        <p15:guide id="2" pos="2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FFFF"/>
    <a:srgbClr val="FF00FF"/>
    <a:srgbClr val="CCFFCC"/>
    <a:srgbClr val="FF0000"/>
    <a:srgbClr val="00CCFF"/>
    <a:srgbClr val="3366FF"/>
    <a:srgbClr val="CC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293" autoAdjust="0"/>
  </p:normalViewPr>
  <p:slideViewPr>
    <p:cSldViewPr showGuides="1">
      <p:cViewPr varScale="1">
        <p:scale>
          <a:sx n="106" d="100"/>
          <a:sy n="106" d="100"/>
        </p:scale>
        <p:origin x="1716" y="108"/>
      </p:cViewPr>
      <p:guideLst>
        <p:guide orient="horz" pos="2115"/>
        <p:guide pos="274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163A05-BDD2-4791-A649-AA246A1A376C}" type="datetimeFigureOut">
              <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2023/1/26</a:t>
            </a:fld>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进行组织流程，考虑原料预处理的方法，要站在全流程角度，从进厂</a:t>
            </a:r>
            <a:r>
              <a:rPr lang="zh-CN" altLang="en-US" sz="12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原料现状、反应对原料的要求、反应后产物的分离</a:t>
            </a:r>
            <a:r>
              <a:rPr lang="zh-CN" alt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等方面因素综合考虑。</a:t>
            </a:r>
            <a:endParaRPr lang="zh-CN" altLang="en-US" dirty="0"/>
          </a:p>
        </p:txBody>
      </p:sp>
    </p:spTree>
    <p:extLst>
      <p:ext uri="{BB962C8B-B14F-4D97-AF65-F5344CB8AC3E}">
        <p14:creationId xmlns:p14="http://schemas.microsoft.com/office/powerpoint/2010/main" val="2498147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只要技术可行，经济合理，可以考虑采用一些</a:t>
            </a:r>
            <a:r>
              <a:rPr lang="zh-CN" altLang="en-US" sz="12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分离单元操作</a:t>
            </a:r>
            <a:r>
              <a:rPr lang="zh-CN" alt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，甚至</a:t>
            </a:r>
            <a:r>
              <a:rPr lang="zh-CN" altLang="en-US" sz="12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化学手段</a:t>
            </a:r>
            <a:r>
              <a:rPr lang="zh-CN" altLang="en-US"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，来进行原料预处理。</a:t>
            </a:r>
            <a:endParaRPr lang="zh-CN" altLang="en-US" dirty="0"/>
          </a:p>
        </p:txBody>
      </p:sp>
    </p:spTree>
    <p:extLst>
      <p:ext uri="{BB962C8B-B14F-4D97-AF65-F5344CB8AC3E}">
        <p14:creationId xmlns:p14="http://schemas.microsoft.com/office/powerpoint/2010/main" val="332430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a:t>当被分离组分间相对挥发度很小，必须采用具有大量塔板数的精馏塔才能分离时，就要考虑采用萃取精馏（</a:t>
            </a:r>
            <a:r>
              <a:rPr lang="en-US" altLang="zh-CN" dirty="0"/>
              <a:t>MSA</a:t>
            </a:r>
            <a:r>
              <a:rPr lang="zh-CN" altLang="en-US" dirty="0"/>
              <a:t>），但萃取精馏需要加入大量萃取剂，萃取剂的分离比较困难，需要消耗较多能量，因此，分离混合物优先选择能量媒介</a:t>
            </a:r>
            <a:r>
              <a:rPr lang="en-US" altLang="zh-CN" dirty="0"/>
              <a:t>(ESA)</a:t>
            </a:r>
            <a:r>
              <a:rPr lang="zh-CN" altLang="en-US" dirty="0"/>
              <a:t>方法新型方离技术，第二版，陈欢林主编，化学工业出版社，</a:t>
            </a:r>
            <a:r>
              <a:rPr lang="en-US" altLang="zh-CN" dirty="0"/>
              <a:t>2013</a:t>
            </a:r>
            <a:endParaRPr lang="zh-CN" altLang="en-US" dirty="0"/>
          </a:p>
          <a:p>
            <a:endParaRPr lang="zh-CN" altLang="en-US" dirty="0"/>
          </a:p>
        </p:txBody>
      </p:sp>
    </p:spTree>
    <p:extLst>
      <p:ext uri="{BB962C8B-B14F-4D97-AF65-F5344CB8AC3E}">
        <p14:creationId xmlns:p14="http://schemas.microsoft.com/office/powerpoint/2010/main" val="126526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a:t>能量媒介分离（</a:t>
            </a:r>
            <a:r>
              <a:rPr lang="en-US" altLang="zh-CN" dirty="0"/>
              <a:t>ESA</a:t>
            </a:r>
            <a:r>
              <a:rPr lang="zh-CN" altLang="en-US" dirty="0"/>
              <a:t>）和物质媒介分离（</a:t>
            </a:r>
            <a:r>
              <a:rPr lang="en-US" altLang="zh-CN" dirty="0"/>
              <a:t>MSA</a:t>
            </a:r>
            <a:r>
              <a:rPr lang="zh-CN" altLang="en-US" dirty="0"/>
              <a:t>）</a:t>
            </a:r>
            <a:endParaRPr lang="en-US" altLang="zh-CN" dirty="0"/>
          </a:p>
          <a:p>
            <a:pPr lvl="0"/>
            <a:r>
              <a:rPr lang="en-US" altLang="zh-CN" dirty="0"/>
              <a:t>ESA</a:t>
            </a:r>
            <a:r>
              <a:rPr lang="zh-CN" altLang="en-US" dirty="0"/>
              <a:t>：传入或传出系统的能量或者功；</a:t>
            </a:r>
            <a:endParaRPr lang="en-US" altLang="zh-CN" dirty="0"/>
          </a:p>
          <a:p>
            <a:pPr lvl="0"/>
            <a:r>
              <a:rPr lang="en-US" altLang="zh-CN" dirty="0"/>
              <a:t>MSA</a:t>
            </a:r>
            <a:r>
              <a:rPr lang="zh-CN" altLang="en-US" dirty="0"/>
              <a:t>：加入另外一种物质使得混合物处于两相</a:t>
            </a:r>
          </a:p>
        </p:txBody>
      </p:sp>
    </p:spTree>
    <p:extLst>
      <p:ext uri="{BB962C8B-B14F-4D97-AF65-F5344CB8AC3E}">
        <p14:creationId xmlns:p14="http://schemas.microsoft.com/office/powerpoint/2010/main" val="2506570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rgbClr val="000000"/>
                </a:solidFill>
                <a:latin typeface="微软雅黑" panose="020B0503020204020204" pitchFamily="34" charset="-122"/>
                <a:ea typeface="+mn-ea"/>
                <a:sym typeface="微软雅黑" panose="020B0503020204020204" pitchFamily="34" charset="-122"/>
              </a:rPr>
              <a:t>(C</a:t>
            </a:r>
            <a:r>
              <a:rPr lang="en-US" altLang="zh-CN" sz="1200" b="1" baseline="-25000" dirty="0">
                <a:solidFill>
                  <a:srgbClr val="000000"/>
                </a:solidFill>
                <a:latin typeface="微软雅黑" panose="020B0503020204020204" pitchFamily="34" charset="-122"/>
                <a:ea typeface="+mn-ea"/>
                <a:sym typeface="微软雅黑" panose="020B0503020204020204" pitchFamily="34" charset="-122"/>
              </a:rPr>
              <a:t>3</a:t>
            </a:r>
            <a:r>
              <a:rPr lang="en-US" altLang="zh-CN" sz="1200" b="1" dirty="0">
                <a:solidFill>
                  <a:srgbClr val="000000"/>
                </a:solidFill>
                <a:latin typeface="微软雅黑" panose="020B0503020204020204" pitchFamily="34" charset="-122"/>
                <a:ea typeface="+mn-ea"/>
                <a:sym typeface="微软雅黑" panose="020B0503020204020204" pitchFamily="34" charset="-122"/>
              </a:rPr>
              <a:t>H</a:t>
            </a:r>
            <a:r>
              <a:rPr lang="en-US" altLang="zh-CN" sz="1200" b="1" baseline="-25000" dirty="0">
                <a:solidFill>
                  <a:srgbClr val="000000"/>
                </a:solidFill>
                <a:latin typeface="微软雅黑" panose="020B0503020204020204" pitchFamily="34" charset="-122"/>
                <a:ea typeface="+mn-ea"/>
                <a:sym typeface="微软雅黑" panose="020B0503020204020204" pitchFamily="34" charset="-122"/>
              </a:rPr>
              <a:t>6</a:t>
            </a:r>
            <a:r>
              <a:rPr lang="en-US" altLang="zh-CN" sz="1200" b="1" dirty="0">
                <a:solidFill>
                  <a:srgbClr val="000000"/>
                </a:solidFill>
                <a:latin typeface="微软雅黑" panose="020B0503020204020204" pitchFamily="34" charset="-122"/>
                <a:ea typeface="+mn-ea"/>
                <a:sym typeface="微软雅黑" panose="020B0503020204020204" pitchFamily="34" charset="-122"/>
              </a:rPr>
              <a:t>Cl)</a:t>
            </a:r>
            <a:r>
              <a:rPr lang="en-US" altLang="zh-CN" sz="1200" b="1" baseline="-25000" dirty="0">
                <a:solidFill>
                  <a:srgbClr val="000000"/>
                </a:solidFill>
                <a:latin typeface="微软雅黑" panose="020B0503020204020204" pitchFamily="34" charset="-122"/>
                <a:ea typeface="+mn-ea"/>
                <a:sym typeface="微软雅黑" panose="020B0503020204020204" pitchFamily="34" charset="-122"/>
              </a:rPr>
              <a:t>2</a:t>
            </a:r>
            <a:r>
              <a:rPr lang="en-US" altLang="zh-CN" sz="1200" b="1" dirty="0">
                <a:solidFill>
                  <a:srgbClr val="000000"/>
                </a:solidFill>
                <a:latin typeface="微软雅黑" panose="020B0503020204020204" pitchFamily="34" charset="-122"/>
                <a:ea typeface="+mn-ea"/>
                <a:sym typeface="微软雅黑" panose="020B0503020204020204" pitchFamily="34" charset="-122"/>
              </a:rPr>
              <a:t>O </a:t>
            </a:r>
            <a:r>
              <a:rPr lang="zh-CN" altLang="en-US" sz="1050" b="1" dirty="0">
                <a:solidFill>
                  <a:srgbClr val="000000"/>
                </a:solidFill>
                <a:latin typeface="微软雅黑" panose="020B0503020204020204" pitchFamily="34" charset="-122"/>
                <a:ea typeface="+mn-ea"/>
                <a:sym typeface="微软雅黑" panose="020B0503020204020204" pitchFamily="34" charset="-122"/>
              </a:rPr>
              <a:t>（二氯异丙基醚</a:t>
            </a:r>
            <a:r>
              <a:rPr lang="en-US" altLang="zh-CN" sz="1050" b="1" dirty="0">
                <a:solidFill>
                  <a:srgbClr val="000000"/>
                </a:solidFill>
                <a:latin typeface="微软雅黑" panose="020B0503020204020204" pitchFamily="34" charset="-122"/>
                <a:ea typeface="+mn-ea"/>
                <a:sym typeface="微软雅黑" panose="020B0503020204020204" pitchFamily="34" charset="-122"/>
              </a:rPr>
              <a:t>)</a:t>
            </a:r>
            <a:endParaRPr lang="zh-CN" altLang="en-US" dirty="0"/>
          </a:p>
        </p:txBody>
      </p:sp>
    </p:spTree>
    <p:extLst>
      <p:ext uri="{BB962C8B-B14F-4D97-AF65-F5344CB8AC3E}">
        <p14:creationId xmlns:p14="http://schemas.microsoft.com/office/powerpoint/2010/main" val="881826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https://www.bilibili.com/video/BV18e411W7o5/?spm_id_from=333.337.search-card.all.click</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effectLst/>
                <a:latin typeface="-apple-system"/>
              </a:rPr>
              <a:t>化工装备与控制 精馏塔的控制</a:t>
            </a:r>
            <a:endParaRPr lang="zh-CN" altLang="en-US" dirty="0"/>
          </a:p>
        </p:txBody>
      </p:sp>
    </p:spTree>
    <p:extLst>
      <p:ext uri="{BB962C8B-B14F-4D97-AF65-F5344CB8AC3E}">
        <p14:creationId xmlns:p14="http://schemas.microsoft.com/office/powerpoint/2010/main" val="316362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38242" name="Rectangle 2"/>
          <p:cNvSpPr>
            <a:spLocks noGrp="1" noRot="1" noChangeArrowheads="1"/>
          </p:cNvSpPr>
          <p:nvPr>
            <p:ph type="ctrTitle"/>
          </p:nvPr>
        </p:nvSpPr>
        <p:spPr>
          <a:xfrm>
            <a:off x="685800" y="1981200"/>
            <a:ext cx="7772400" cy="1143000"/>
          </a:xfrm>
        </p:spPr>
        <p:txBody>
          <a:bodyPr/>
          <a:lstStyle>
            <a:lvl1pPr>
              <a:defRPr>
                <a:solidFill>
                  <a:srgbClr val="000000"/>
                </a:solidFill>
              </a:defRPr>
            </a:lvl1pPr>
          </a:lstStyle>
          <a:p>
            <a:r>
              <a:rPr lang="zh-CN" altLang="en-US"/>
              <a:t>单击此处编辑母版标题样式</a:t>
            </a:r>
          </a:p>
        </p:txBody>
      </p:sp>
      <p:sp>
        <p:nvSpPr>
          <p:cNvPr id="138243" name="Rectangle 3"/>
          <p:cNvSpPr>
            <a:spLocks noGrp="1" noRot="1" noChangeArrowheads="1"/>
          </p:cNvSpPr>
          <p:nvPr>
            <p:ph type="subTitle" idx="1"/>
          </p:nvPr>
        </p:nvSpPr>
        <p:spPr>
          <a:xfrm>
            <a:off x="1371600" y="3581400"/>
            <a:ext cx="6400800" cy="1752600"/>
          </a:xfrm>
        </p:spPr>
        <p:txBody>
          <a:bodyPr/>
          <a:lstStyle>
            <a:lvl1pPr marL="0" indent="0" algn="ctr">
              <a:buFont typeface="Wingdings 2" panose="05020102010507070707" pitchFamily="18" charset="2"/>
              <a:buNone/>
              <a:defRPr>
                <a:solidFill>
                  <a:srgbClr val="000000"/>
                </a:solidFill>
              </a:defRPr>
            </a:lvl1pPr>
          </a:lstStyle>
          <a:p>
            <a:r>
              <a:rPr lang="zh-CN" altLang="en-US"/>
              <a:t>单击此处编辑母版副标题样式</a:t>
            </a:r>
          </a:p>
        </p:txBody>
      </p:sp>
      <p:sp>
        <p:nvSpPr>
          <p:cNvPr id="7" name="Rectangle 4"/>
          <p:cNvSpPr>
            <a:spLocks noGrp="1" noChangeArrowheads="1"/>
          </p:cNvSpPr>
          <p:nvPr>
            <p:ph type="dt" sz="half" idx="2"/>
          </p:nvPr>
        </p:nvSpPr>
        <p:spPr bwMode="auto">
          <a:xfrm>
            <a:off x="301625" y="61722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1722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172200"/>
            <a:ext cx="2289175"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dirty="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0000"/>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85000"/>
              <a:buFont typeface="Wingdings 2" panose="05020102010507070707" pitchFamily="18"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p:cNvSpPr>
          <p:nvPr>
            <p:ph type="title"/>
          </p:nvPr>
        </p:nvSpPr>
        <p:spPr>
          <a:xfrm>
            <a:off x="301625" y="228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noRot="1"/>
          </p:cNvSpPr>
          <p:nvPr>
            <p:ph type="body" idx="1"/>
          </p:nvPr>
        </p:nvSpPr>
        <p:spPr>
          <a:xfrm>
            <a:off x="301625" y="1600200"/>
            <a:ext cx="854075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7220"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7221"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7222"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Rot="1"/>
          </p:cNvSpPr>
          <p:nvPr>
            <p:ph type="title" idx="4294967295"/>
          </p:nvPr>
        </p:nvSpPr>
        <p:spPr>
          <a:xfrm>
            <a:off x="0" y="116632"/>
            <a:ext cx="9144000" cy="693420"/>
          </a:xfrm>
        </p:spPr>
        <p:txBody>
          <a:bodyPr vert="horz" wrap="square" lIns="91440" tIns="45720" rIns="91440" bIns="45720" anchor="ctr" anchorCtr="0"/>
          <a:lstStyle/>
          <a:p>
            <a:pPr algn="l" eaLnBrk="1" hangingPunct="1">
              <a:lnSpc>
                <a:spcPct val="125000"/>
              </a:lnSpc>
            </a:pP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第</a:t>
            </a:r>
            <a:r>
              <a:rPr lang="en-US" altLang="zh-CN"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36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章  化工工艺流程设计</a:t>
            </a:r>
          </a:p>
        </p:txBody>
      </p:sp>
      <p:sp>
        <p:nvSpPr>
          <p:cNvPr id="2051" name="Rectangle 3"/>
          <p:cNvSpPr>
            <a:spLocks noGrp="1" noRot="1"/>
          </p:cNvSpPr>
          <p:nvPr>
            <p:ph type="body" idx="4294967295"/>
          </p:nvPr>
        </p:nvSpPr>
        <p:spPr>
          <a:xfrm>
            <a:off x="683568" y="1844824"/>
            <a:ext cx="7920880" cy="3528392"/>
          </a:xfrm>
        </p:spPr>
        <p:txBody>
          <a:bodyPr vert="horz" wrap="square" lIns="91440" tIns="45720" rIns="91440" bIns="45720" anchor="t" anchorCtr="0"/>
          <a:lstStyle/>
          <a:p>
            <a:pPr algn="just" eaLnBrk="1" hangingPunct="1">
              <a:lnSpc>
                <a:spcPct val="125000"/>
              </a:lnSpc>
              <a:spcBef>
                <a:spcPts val="20"/>
              </a:spcBef>
              <a:spcAft>
                <a:spcPts val="0"/>
              </a:spcAft>
              <a:buNone/>
            </a:pP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5.1  </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工艺流程设计的目的和任务</a:t>
            </a:r>
          </a:p>
          <a:p>
            <a:pPr algn="just" eaLnBrk="1" hangingPunct="1">
              <a:lnSpc>
                <a:spcPct val="125000"/>
              </a:lnSpc>
              <a:buNone/>
            </a:pP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5.2  </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化工过程合成方法</a:t>
            </a:r>
          </a:p>
          <a:p>
            <a:pPr algn="just" eaLnBrk="1" hangingPunct="1">
              <a:lnSpc>
                <a:spcPct val="125000"/>
              </a:lnSpc>
              <a:buNone/>
            </a:pP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5.3  </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工艺流程图设计的基本步骤</a:t>
            </a:r>
          </a:p>
          <a:p>
            <a:pPr algn="just" eaLnBrk="1" hangingPunct="1">
              <a:lnSpc>
                <a:spcPct val="125000"/>
              </a:lnSpc>
              <a:buNone/>
            </a:pP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5.4  </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设备、管道及其他部件的表示方法</a:t>
            </a:r>
          </a:p>
          <a:p>
            <a:pPr algn="just" eaLnBrk="1" hangingPunct="1">
              <a:lnSpc>
                <a:spcPct val="125000"/>
              </a:lnSpc>
              <a:buNone/>
            </a:pP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5.5  </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典型设计的自控流程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D7EC9E04-2E53-4D3E-B23E-22E5CB2ECA8E}"/>
              </a:ext>
            </a:extLst>
          </p:cNvPr>
          <p:cNvSpPr txBox="1"/>
          <p:nvPr/>
        </p:nvSpPr>
        <p:spPr>
          <a:xfrm>
            <a:off x="0" y="980728"/>
            <a:ext cx="9036496" cy="51284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algn="just" eaLnBrk="1" hangingPunct="1">
              <a:lnSpc>
                <a:spcPct val="125000"/>
              </a:lnSpc>
              <a:spcBef>
                <a:spcPts val="0"/>
              </a:spcBef>
              <a:buClrTx/>
              <a:buSzTx/>
              <a:buFont typeface="+mj-lt"/>
              <a:buAutoNum type="arabicPeriod" startAt="3"/>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确定操作条件</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精馏塔操作参数的确定</a:t>
            </a:r>
          </a:p>
          <a:p>
            <a:pPr marL="457200" lvl="0" indent="-457200" algn="just" eaLnBrk="1" hangingPunct="1">
              <a:lnSpc>
                <a:spcPct val="125000"/>
              </a:lnSpc>
              <a:spcBef>
                <a:spcPts val="0"/>
              </a:spcBef>
              <a:buClrTx/>
              <a:buSzTx/>
              <a:buFont typeface="+mj-lt"/>
              <a:buAutoNum type="arabicPeriod" startAt="2"/>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回流比</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价格高昂的公用工程，取常规</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a:t>
            </a:r>
            <a:r>
              <a:rPr lang="en-US" altLang="zh-CN" sz="2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a:t>
            </a:r>
            <a:r>
              <a:rPr lang="en-US" altLang="zh-CN" sz="2400" b="1" baseline="-25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min</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(1.11</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1.24)</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范围低限；</a:t>
            </a: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回收的冷量或热量可利用，取常规</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a:t>
            </a:r>
            <a:r>
              <a:rPr lang="en-US" altLang="zh-CN" sz="2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a:t>
            </a:r>
            <a:r>
              <a:rPr lang="en-US" altLang="zh-CN" sz="2400" b="1" baseline="-25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min</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的高限；</a:t>
            </a: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产品纯度极高的精密精馏，取较大</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a:t>
            </a:r>
            <a:r>
              <a:rPr lang="en-US" altLang="zh-CN" sz="2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a:t>
            </a:r>
            <a:r>
              <a:rPr lang="en-US" altLang="zh-CN" sz="2400" b="1" baseline="-25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min</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a:t>
            </a:r>
            <a:r>
              <a:rPr lang="en-US" altLang="zh-CN" sz="24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a:t>
            </a:r>
            <a:r>
              <a:rPr lang="en-US" altLang="zh-CN" sz="2400" b="1" baseline="-25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min</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较小，塔板数急剧增加）。</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Tx/>
              <a:buSzTx/>
              <a:buFont typeface="+mj-lt"/>
              <a:buAutoNum type="arabicPeriod" startAt="3"/>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产品纯度和回收率</a:t>
            </a:r>
          </a:p>
          <a:p>
            <a:pPr marL="0" lvl="0" indent="0" eaLnBrk="1" hangingPunct="1">
              <a:lnSpc>
                <a:spcPct val="125000"/>
              </a:lnSpc>
              <a:spcBef>
                <a:spcPts val="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正确选定产品的纯度有重大的经济意义。</a:t>
            </a:r>
          </a:p>
        </p:txBody>
      </p:sp>
      <p:sp>
        <p:nvSpPr>
          <p:cNvPr id="3" name="Rectangle 2">
            <a:extLst>
              <a:ext uri="{FF2B5EF4-FFF2-40B4-BE49-F238E27FC236}">
                <a16:creationId xmlns:a16="http://schemas.microsoft.com/office/drawing/2014/main" id="{6D79EF44-BF4E-42A0-88CE-A4BCB2066AE0}"/>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537535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0E95B7-188D-4056-B805-2EF5DCA9F013}"/>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F795AC22-6101-4355-BA1B-14EF2B6FD31E}"/>
              </a:ext>
            </a:extLst>
          </p:cNvPr>
          <p:cNvSpPr txBox="1"/>
          <p:nvPr/>
        </p:nvSpPr>
        <p:spPr>
          <a:xfrm>
            <a:off x="0" y="980728"/>
            <a:ext cx="9036496" cy="1197315"/>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精馏塔的自控流程</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ct val="0"/>
              </a:spcBef>
              <a:buClrTx/>
              <a:buSzTx/>
              <a:buFont typeface="Wingdings" panose="05000000000000000000" pitchFamily="2" charset="2"/>
              <a:buChar char="l"/>
            </a:pPr>
            <a:r>
              <a:rPr lang="zh-CN" altLang="en-US" sz="28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精馏塔变量分析汇总</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7" name="图片 6">
            <a:extLst>
              <a:ext uri="{FF2B5EF4-FFF2-40B4-BE49-F238E27FC236}">
                <a16:creationId xmlns:a16="http://schemas.microsoft.com/office/drawing/2014/main" id="{C29324D9-ABBD-4BD9-8BF1-3A4707B9104E}"/>
              </a:ext>
            </a:extLst>
          </p:cNvPr>
          <p:cNvPicPr>
            <a:picLocks noChangeAspect="1"/>
          </p:cNvPicPr>
          <p:nvPr/>
        </p:nvPicPr>
        <p:blipFill>
          <a:blip r:embed="rId2"/>
          <a:stretch>
            <a:fillRect/>
          </a:stretch>
        </p:blipFill>
        <p:spPr>
          <a:xfrm>
            <a:off x="4552466" y="1412776"/>
            <a:ext cx="4421909" cy="5157192"/>
          </a:xfrm>
          <a:prstGeom prst="rect">
            <a:avLst/>
          </a:prstGeom>
        </p:spPr>
      </p:pic>
      <p:sp>
        <p:nvSpPr>
          <p:cNvPr id="9" name="文本框 8">
            <a:extLst>
              <a:ext uri="{FF2B5EF4-FFF2-40B4-BE49-F238E27FC236}">
                <a16:creationId xmlns:a16="http://schemas.microsoft.com/office/drawing/2014/main" id="{8287122F-B0B9-4C48-858B-1238C856AB88}"/>
              </a:ext>
            </a:extLst>
          </p:cNvPr>
          <p:cNvSpPr txBox="1"/>
          <p:nvPr/>
        </p:nvSpPr>
        <p:spPr>
          <a:xfrm>
            <a:off x="161866" y="2132856"/>
            <a:ext cx="2048524" cy="2138214"/>
          </a:xfrm>
          <a:prstGeom prst="rect">
            <a:avLst/>
          </a:prstGeom>
          <a:noFill/>
          <a:ln>
            <a:solidFill>
              <a:srgbClr val="C00000"/>
            </a:solidFill>
          </a:ln>
        </p:spPr>
        <p:txBody>
          <a:bodyPr wrap="square" rtlCol="0">
            <a:spAutoFit/>
          </a:bodyPr>
          <a:lstStyle/>
          <a:p>
            <a:pPr marL="285750" indent="-285750">
              <a:lnSpc>
                <a:spcPct val="125000"/>
              </a:lnSpc>
              <a:buFont typeface="Wingdings" panose="05000000000000000000" pitchFamily="2" charset="2"/>
              <a:buChar char="Ø"/>
            </a:pPr>
            <a:r>
              <a:rPr lang="zh-CN" altLang="en-US" dirty="0">
                <a:solidFill>
                  <a:srgbClr val="000000"/>
                </a:solidFill>
                <a:latin typeface="+mn-ea"/>
                <a:ea typeface="+mn-ea"/>
              </a:rPr>
              <a:t>被控变量：</a:t>
            </a:r>
            <a:endParaRPr lang="en-US" altLang="zh-CN" dirty="0">
              <a:solidFill>
                <a:srgbClr val="000000"/>
              </a:solidFill>
              <a:latin typeface="+mn-ea"/>
              <a:ea typeface="+mn-ea"/>
            </a:endParaRPr>
          </a:p>
          <a:p>
            <a:pPr>
              <a:lnSpc>
                <a:spcPct val="125000"/>
              </a:lnSpc>
            </a:pPr>
            <a:r>
              <a:rPr lang="zh-CN" altLang="en-US" dirty="0">
                <a:solidFill>
                  <a:srgbClr val="000000"/>
                </a:solidFill>
                <a:latin typeface="+mn-ea"/>
                <a:ea typeface="+mn-ea"/>
              </a:rPr>
              <a:t>塔压</a:t>
            </a:r>
            <a:r>
              <a:rPr lang="en-US" altLang="zh-CN" dirty="0">
                <a:solidFill>
                  <a:srgbClr val="000000"/>
                </a:solidFill>
                <a:latin typeface="+mn-ea"/>
                <a:ea typeface="+mn-ea"/>
              </a:rPr>
              <a:t>p</a:t>
            </a:r>
          </a:p>
          <a:p>
            <a:pPr>
              <a:lnSpc>
                <a:spcPct val="125000"/>
              </a:lnSpc>
            </a:pPr>
            <a:r>
              <a:rPr lang="zh-CN" altLang="en-US" dirty="0">
                <a:solidFill>
                  <a:srgbClr val="000000"/>
                </a:solidFill>
                <a:latin typeface="+mn-ea"/>
                <a:ea typeface="+mn-ea"/>
              </a:rPr>
              <a:t>塔顶温度</a:t>
            </a:r>
            <a:r>
              <a:rPr lang="en-US" altLang="zh-CN" dirty="0">
                <a:solidFill>
                  <a:srgbClr val="000000"/>
                </a:solidFill>
                <a:latin typeface="+mn-ea"/>
                <a:ea typeface="+mn-ea"/>
              </a:rPr>
              <a:t>T</a:t>
            </a:r>
            <a:r>
              <a:rPr lang="en-US" altLang="zh-CN" baseline="-25000" dirty="0">
                <a:solidFill>
                  <a:srgbClr val="000000"/>
                </a:solidFill>
                <a:latin typeface="+mn-ea"/>
                <a:ea typeface="+mn-ea"/>
              </a:rPr>
              <a:t>D</a:t>
            </a:r>
          </a:p>
          <a:p>
            <a:pPr>
              <a:lnSpc>
                <a:spcPct val="125000"/>
              </a:lnSpc>
            </a:pPr>
            <a:r>
              <a:rPr lang="zh-CN" altLang="en-US" dirty="0">
                <a:solidFill>
                  <a:srgbClr val="000000"/>
                </a:solidFill>
                <a:latin typeface="+mn-ea"/>
                <a:ea typeface="+mn-ea"/>
              </a:rPr>
              <a:t>塔底温度</a:t>
            </a:r>
            <a:r>
              <a:rPr lang="en-US" altLang="zh-CN" dirty="0">
                <a:solidFill>
                  <a:srgbClr val="000000"/>
                </a:solidFill>
                <a:latin typeface="+mn-ea"/>
                <a:ea typeface="+mn-ea"/>
              </a:rPr>
              <a:t>T</a:t>
            </a:r>
            <a:r>
              <a:rPr lang="en-US" altLang="zh-CN" baseline="-25000" dirty="0">
                <a:solidFill>
                  <a:srgbClr val="000000"/>
                </a:solidFill>
                <a:latin typeface="+mn-ea"/>
                <a:ea typeface="+mn-ea"/>
              </a:rPr>
              <a:t>B</a:t>
            </a:r>
          </a:p>
          <a:p>
            <a:pPr>
              <a:lnSpc>
                <a:spcPct val="125000"/>
              </a:lnSpc>
            </a:pPr>
            <a:r>
              <a:rPr lang="zh-CN" altLang="en-US" dirty="0">
                <a:solidFill>
                  <a:srgbClr val="000000"/>
                </a:solidFill>
                <a:latin typeface="+mn-ea"/>
                <a:ea typeface="+mn-ea"/>
              </a:rPr>
              <a:t>回流罐液位</a:t>
            </a:r>
            <a:r>
              <a:rPr lang="en-US" altLang="zh-CN" dirty="0">
                <a:solidFill>
                  <a:srgbClr val="000000"/>
                </a:solidFill>
                <a:latin typeface="+mn-ea"/>
                <a:ea typeface="+mn-ea"/>
              </a:rPr>
              <a:t>L</a:t>
            </a:r>
            <a:r>
              <a:rPr lang="en-US" altLang="zh-CN" baseline="-25000" dirty="0">
                <a:solidFill>
                  <a:srgbClr val="000000"/>
                </a:solidFill>
                <a:latin typeface="+mn-ea"/>
                <a:ea typeface="+mn-ea"/>
              </a:rPr>
              <a:t>D</a:t>
            </a:r>
          </a:p>
          <a:p>
            <a:pPr>
              <a:lnSpc>
                <a:spcPct val="125000"/>
              </a:lnSpc>
            </a:pPr>
            <a:r>
              <a:rPr lang="zh-CN" altLang="en-US" dirty="0">
                <a:solidFill>
                  <a:srgbClr val="000000"/>
                </a:solidFill>
                <a:latin typeface="+mn-ea"/>
                <a:ea typeface="+mn-ea"/>
              </a:rPr>
              <a:t>塔釜液位</a:t>
            </a:r>
            <a:r>
              <a:rPr lang="en-US" altLang="zh-CN" dirty="0">
                <a:solidFill>
                  <a:srgbClr val="000000"/>
                </a:solidFill>
                <a:latin typeface="+mn-ea"/>
                <a:ea typeface="+mn-ea"/>
              </a:rPr>
              <a:t>L</a:t>
            </a:r>
            <a:r>
              <a:rPr lang="en-US" altLang="zh-CN" baseline="-25000" dirty="0">
                <a:solidFill>
                  <a:srgbClr val="000000"/>
                </a:solidFill>
                <a:latin typeface="+mn-ea"/>
                <a:ea typeface="+mn-ea"/>
              </a:rPr>
              <a:t>B</a:t>
            </a:r>
            <a:endParaRPr lang="zh-CN" altLang="en-US" baseline="-25000" dirty="0">
              <a:solidFill>
                <a:srgbClr val="000000"/>
              </a:solidFill>
              <a:latin typeface="+mn-ea"/>
              <a:ea typeface="+mn-ea"/>
            </a:endParaRPr>
          </a:p>
        </p:txBody>
      </p:sp>
      <p:sp>
        <p:nvSpPr>
          <p:cNvPr id="10" name="文本框 9">
            <a:extLst>
              <a:ext uri="{FF2B5EF4-FFF2-40B4-BE49-F238E27FC236}">
                <a16:creationId xmlns:a16="http://schemas.microsoft.com/office/drawing/2014/main" id="{CC1C7661-6ECD-4418-BCCE-9885A5E2F764}"/>
              </a:ext>
            </a:extLst>
          </p:cNvPr>
          <p:cNvSpPr txBox="1"/>
          <p:nvPr/>
        </p:nvSpPr>
        <p:spPr>
          <a:xfrm>
            <a:off x="2283980" y="2132856"/>
            <a:ext cx="2048524" cy="2138214"/>
          </a:xfrm>
          <a:prstGeom prst="rect">
            <a:avLst/>
          </a:prstGeom>
          <a:noFill/>
          <a:ln>
            <a:solidFill>
              <a:srgbClr val="C00000"/>
            </a:solidFill>
          </a:ln>
        </p:spPr>
        <p:txBody>
          <a:bodyPr wrap="square" rtlCol="0">
            <a:spAutoFit/>
          </a:bodyPr>
          <a:lstStyle/>
          <a:p>
            <a:pPr marL="285750" indent="-285750">
              <a:lnSpc>
                <a:spcPct val="125000"/>
              </a:lnSpc>
              <a:buFont typeface="Wingdings" panose="05000000000000000000" pitchFamily="2" charset="2"/>
              <a:buChar char="Ø"/>
            </a:pPr>
            <a:r>
              <a:rPr lang="zh-CN" altLang="en-US" dirty="0">
                <a:solidFill>
                  <a:srgbClr val="000000"/>
                </a:solidFill>
                <a:latin typeface="+mn-ea"/>
                <a:ea typeface="+mn-ea"/>
              </a:rPr>
              <a:t>操纵变量：</a:t>
            </a:r>
            <a:endParaRPr lang="en-US" altLang="zh-CN" dirty="0">
              <a:solidFill>
                <a:srgbClr val="000000"/>
              </a:solidFill>
              <a:latin typeface="+mn-ea"/>
              <a:ea typeface="+mn-ea"/>
            </a:endParaRPr>
          </a:p>
          <a:p>
            <a:pPr>
              <a:lnSpc>
                <a:spcPct val="125000"/>
              </a:lnSpc>
            </a:pPr>
            <a:r>
              <a:rPr lang="zh-CN" altLang="en-US" dirty="0">
                <a:solidFill>
                  <a:srgbClr val="000000"/>
                </a:solidFill>
                <a:latin typeface="+mn-ea"/>
                <a:ea typeface="+mn-ea"/>
              </a:rPr>
              <a:t>冷剂流量</a:t>
            </a:r>
            <a:r>
              <a:rPr lang="en-US" altLang="zh-CN" dirty="0">
                <a:solidFill>
                  <a:srgbClr val="000000"/>
                </a:solidFill>
                <a:latin typeface="+mn-ea"/>
                <a:ea typeface="+mn-ea"/>
              </a:rPr>
              <a:t>Q</a:t>
            </a:r>
            <a:r>
              <a:rPr lang="en-US" altLang="zh-CN" baseline="-25000" dirty="0">
                <a:solidFill>
                  <a:srgbClr val="000000"/>
                </a:solidFill>
                <a:latin typeface="+mn-ea"/>
                <a:ea typeface="+mn-ea"/>
              </a:rPr>
              <a:t>c</a:t>
            </a:r>
          </a:p>
          <a:p>
            <a:pPr>
              <a:lnSpc>
                <a:spcPct val="125000"/>
              </a:lnSpc>
            </a:pPr>
            <a:r>
              <a:rPr lang="zh-CN" altLang="en-US" dirty="0">
                <a:solidFill>
                  <a:srgbClr val="000000"/>
                </a:solidFill>
                <a:latin typeface="+mn-ea"/>
                <a:ea typeface="+mn-ea"/>
              </a:rPr>
              <a:t>回流量</a:t>
            </a:r>
            <a:r>
              <a:rPr lang="en-US" altLang="zh-CN" dirty="0">
                <a:solidFill>
                  <a:srgbClr val="000000"/>
                </a:solidFill>
                <a:latin typeface="+mn-ea"/>
                <a:ea typeface="+mn-ea"/>
              </a:rPr>
              <a:t>L</a:t>
            </a:r>
          </a:p>
          <a:p>
            <a:pPr>
              <a:lnSpc>
                <a:spcPct val="125000"/>
              </a:lnSpc>
            </a:pPr>
            <a:r>
              <a:rPr lang="zh-CN" altLang="en-US" dirty="0">
                <a:solidFill>
                  <a:srgbClr val="000000"/>
                </a:solidFill>
                <a:latin typeface="+mn-ea"/>
                <a:ea typeface="+mn-ea"/>
              </a:rPr>
              <a:t>加热蒸汽量</a:t>
            </a:r>
            <a:r>
              <a:rPr lang="en-US" altLang="zh-CN" dirty="0" err="1">
                <a:solidFill>
                  <a:srgbClr val="000000"/>
                </a:solidFill>
                <a:latin typeface="+mn-ea"/>
                <a:ea typeface="+mn-ea"/>
              </a:rPr>
              <a:t>Q</a:t>
            </a:r>
            <a:r>
              <a:rPr lang="en-US" altLang="zh-CN" baseline="-25000" dirty="0" err="1">
                <a:solidFill>
                  <a:srgbClr val="000000"/>
                </a:solidFill>
                <a:latin typeface="+mn-ea"/>
                <a:ea typeface="+mn-ea"/>
              </a:rPr>
              <a:t>h</a:t>
            </a:r>
            <a:endParaRPr lang="en-US" altLang="zh-CN" baseline="-25000" dirty="0">
              <a:solidFill>
                <a:srgbClr val="000000"/>
              </a:solidFill>
              <a:latin typeface="+mn-ea"/>
              <a:ea typeface="+mn-ea"/>
            </a:endParaRPr>
          </a:p>
          <a:p>
            <a:pPr>
              <a:lnSpc>
                <a:spcPct val="125000"/>
              </a:lnSpc>
            </a:pPr>
            <a:r>
              <a:rPr lang="zh-CN" altLang="en-US" dirty="0">
                <a:solidFill>
                  <a:srgbClr val="000000"/>
                </a:solidFill>
                <a:latin typeface="+mn-ea"/>
                <a:ea typeface="+mn-ea"/>
              </a:rPr>
              <a:t>塔顶产品流量</a:t>
            </a:r>
            <a:r>
              <a:rPr lang="en-US" altLang="zh-CN" dirty="0">
                <a:solidFill>
                  <a:srgbClr val="000000"/>
                </a:solidFill>
                <a:latin typeface="+mn-ea"/>
                <a:ea typeface="+mn-ea"/>
              </a:rPr>
              <a:t>D</a:t>
            </a:r>
          </a:p>
          <a:p>
            <a:pPr>
              <a:lnSpc>
                <a:spcPct val="125000"/>
              </a:lnSpc>
            </a:pPr>
            <a:r>
              <a:rPr lang="zh-CN" altLang="en-US" dirty="0">
                <a:solidFill>
                  <a:srgbClr val="000000"/>
                </a:solidFill>
                <a:latin typeface="+mn-ea"/>
                <a:ea typeface="+mn-ea"/>
              </a:rPr>
              <a:t>塔底产品流量</a:t>
            </a:r>
            <a:r>
              <a:rPr lang="en-US" altLang="zh-CN" dirty="0">
                <a:solidFill>
                  <a:srgbClr val="000000"/>
                </a:solidFill>
                <a:latin typeface="+mn-ea"/>
                <a:ea typeface="+mn-ea"/>
              </a:rPr>
              <a:t>B</a:t>
            </a:r>
            <a:endParaRPr lang="zh-CN" altLang="en-US" dirty="0">
              <a:solidFill>
                <a:srgbClr val="000000"/>
              </a:solidFill>
              <a:latin typeface="+mn-ea"/>
              <a:ea typeface="+mn-ea"/>
            </a:endParaRPr>
          </a:p>
        </p:txBody>
      </p:sp>
      <p:sp>
        <p:nvSpPr>
          <p:cNvPr id="11" name="文本框 10">
            <a:extLst>
              <a:ext uri="{FF2B5EF4-FFF2-40B4-BE49-F238E27FC236}">
                <a16:creationId xmlns:a16="http://schemas.microsoft.com/office/drawing/2014/main" id="{9C034CDC-E54D-4A4B-BB64-A427B0C9531B}"/>
              </a:ext>
            </a:extLst>
          </p:cNvPr>
          <p:cNvSpPr txBox="1"/>
          <p:nvPr/>
        </p:nvSpPr>
        <p:spPr>
          <a:xfrm>
            <a:off x="161866" y="4328913"/>
            <a:ext cx="4170638" cy="2484463"/>
          </a:xfrm>
          <a:prstGeom prst="rect">
            <a:avLst/>
          </a:prstGeom>
          <a:noFill/>
          <a:ln>
            <a:solidFill>
              <a:srgbClr val="C00000"/>
            </a:solidFill>
          </a:ln>
        </p:spPr>
        <p:txBody>
          <a:bodyPr wrap="square" rtlCol="0">
            <a:spAutoFit/>
          </a:bodyPr>
          <a:lstStyle/>
          <a:p>
            <a:pPr marL="285750" indent="-285750">
              <a:lnSpc>
                <a:spcPct val="125000"/>
              </a:lnSpc>
              <a:buFont typeface="Wingdings" panose="05000000000000000000" pitchFamily="2" charset="2"/>
              <a:buChar char="Ø"/>
            </a:pPr>
            <a:r>
              <a:rPr lang="zh-CN" altLang="en-US" dirty="0">
                <a:solidFill>
                  <a:srgbClr val="000000"/>
                </a:solidFill>
                <a:latin typeface="+mn-ea"/>
                <a:ea typeface="+mn-ea"/>
              </a:rPr>
              <a:t>干扰：</a:t>
            </a:r>
            <a:endParaRPr lang="en-US" altLang="zh-CN" dirty="0">
              <a:solidFill>
                <a:srgbClr val="000000"/>
              </a:solidFill>
              <a:latin typeface="+mn-ea"/>
              <a:ea typeface="+mn-ea"/>
            </a:endParaRPr>
          </a:p>
          <a:p>
            <a:pPr>
              <a:lnSpc>
                <a:spcPct val="125000"/>
              </a:lnSpc>
            </a:pPr>
            <a:r>
              <a:rPr lang="zh-CN" altLang="en-US" dirty="0">
                <a:solidFill>
                  <a:srgbClr val="000000"/>
                </a:solidFill>
                <a:latin typeface="+mn-ea"/>
                <a:ea typeface="+mn-ea"/>
              </a:rPr>
              <a:t>主要干扰：进料量</a:t>
            </a:r>
            <a:r>
              <a:rPr lang="en-US" altLang="zh-CN" dirty="0">
                <a:solidFill>
                  <a:srgbClr val="000000"/>
                </a:solidFill>
                <a:latin typeface="+mn-ea"/>
                <a:ea typeface="+mn-ea"/>
              </a:rPr>
              <a:t>F</a:t>
            </a:r>
          </a:p>
          <a:p>
            <a:pPr>
              <a:lnSpc>
                <a:spcPct val="125000"/>
              </a:lnSpc>
            </a:pPr>
            <a:r>
              <a:rPr lang="zh-CN" altLang="en-US" dirty="0">
                <a:solidFill>
                  <a:srgbClr val="000000"/>
                </a:solidFill>
                <a:latin typeface="+mn-ea"/>
                <a:ea typeface="+mn-ea"/>
              </a:rPr>
              <a:t>                 进料组成</a:t>
            </a:r>
            <a:r>
              <a:rPr lang="en-US" altLang="zh-CN" dirty="0" err="1">
                <a:solidFill>
                  <a:srgbClr val="000000"/>
                </a:solidFill>
                <a:latin typeface="+mn-ea"/>
                <a:ea typeface="+mn-ea"/>
              </a:rPr>
              <a:t>x</a:t>
            </a:r>
            <a:r>
              <a:rPr lang="en-US" altLang="zh-CN" baseline="-25000" dirty="0" err="1">
                <a:solidFill>
                  <a:srgbClr val="000000"/>
                </a:solidFill>
                <a:latin typeface="+mn-ea"/>
                <a:ea typeface="+mn-ea"/>
              </a:rPr>
              <a:t>F</a:t>
            </a:r>
            <a:endParaRPr lang="en-US" altLang="zh-CN" baseline="-25000" dirty="0">
              <a:solidFill>
                <a:srgbClr val="000000"/>
              </a:solidFill>
              <a:latin typeface="+mn-ea"/>
              <a:ea typeface="+mn-ea"/>
            </a:endParaRPr>
          </a:p>
          <a:p>
            <a:pPr>
              <a:lnSpc>
                <a:spcPct val="125000"/>
              </a:lnSpc>
            </a:pPr>
            <a:r>
              <a:rPr lang="en-US" altLang="zh-CN" dirty="0">
                <a:solidFill>
                  <a:srgbClr val="000000"/>
                </a:solidFill>
                <a:latin typeface="+mn-ea"/>
                <a:ea typeface="+mn-ea"/>
              </a:rPr>
              <a:t>                 </a:t>
            </a:r>
            <a:r>
              <a:rPr lang="zh-CN" altLang="en-US" dirty="0">
                <a:solidFill>
                  <a:srgbClr val="000000"/>
                </a:solidFill>
                <a:latin typeface="+mn-ea"/>
                <a:ea typeface="+mn-ea"/>
              </a:rPr>
              <a:t>进料热状态</a:t>
            </a:r>
            <a:r>
              <a:rPr lang="en-US" altLang="zh-CN" dirty="0">
                <a:solidFill>
                  <a:srgbClr val="000000"/>
                </a:solidFill>
                <a:latin typeface="+mn-ea"/>
                <a:ea typeface="+mn-ea"/>
              </a:rPr>
              <a:t>q</a:t>
            </a:r>
          </a:p>
          <a:p>
            <a:pPr>
              <a:lnSpc>
                <a:spcPct val="125000"/>
              </a:lnSpc>
            </a:pPr>
            <a:r>
              <a:rPr lang="zh-CN" altLang="en-US" dirty="0">
                <a:solidFill>
                  <a:srgbClr val="000000"/>
                </a:solidFill>
                <a:latin typeface="+mn-ea"/>
                <a:ea typeface="+mn-ea"/>
              </a:rPr>
              <a:t>次要干扰：管网压力</a:t>
            </a:r>
            <a:r>
              <a:rPr lang="en-US" altLang="zh-CN" dirty="0">
                <a:solidFill>
                  <a:srgbClr val="000000"/>
                </a:solidFill>
                <a:latin typeface="+mn-ea"/>
                <a:ea typeface="+mn-ea"/>
              </a:rPr>
              <a:t>p</a:t>
            </a:r>
            <a:r>
              <a:rPr lang="en-US" altLang="zh-CN" baseline="-25000" dirty="0">
                <a:solidFill>
                  <a:srgbClr val="000000"/>
                </a:solidFill>
                <a:latin typeface="+mn-ea"/>
                <a:ea typeface="+mn-ea"/>
              </a:rPr>
              <a:t>c</a:t>
            </a:r>
            <a:r>
              <a:rPr lang="zh-CN" altLang="en-US" dirty="0">
                <a:solidFill>
                  <a:srgbClr val="000000"/>
                </a:solidFill>
                <a:latin typeface="+mn-ea"/>
                <a:ea typeface="+mn-ea"/>
              </a:rPr>
              <a:t>，</a:t>
            </a:r>
            <a:r>
              <a:rPr lang="en-US" altLang="zh-CN" dirty="0" err="1">
                <a:solidFill>
                  <a:srgbClr val="000000"/>
                </a:solidFill>
                <a:latin typeface="+mn-ea"/>
                <a:ea typeface="+mn-ea"/>
              </a:rPr>
              <a:t>p</a:t>
            </a:r>
            <a:r>
              <a:rPr lang="en-US" altLang="zh-CN" baseline="-25000" dirty="0" err="1">
                <a:solidFill>
                  <a:srgbClr val="000000"/>
                </a:solidFill>
                <a:latin typeface="+mn-ea"/>
                <a:ea typeface="+mn-ea"/>
              </a:rPr>
              <a:t>h</a:t>
            </a:r>
            <a:endParaRPr lang="en-US" altLang="zh-CN" baseline="-25000" dirty="0">
              <a:solidFill>
                <a:srgbClr val="000000"/>
              </a:solidFill>
              <a:latin typeface="+mn-ea"/>
              <a:ea typeface="+mn-ea"/>
            </a:endParaRPr>
          </a:p>
          <a:p>
            <a:pPr>
              <a:lnSpc>
                <a:spcPct val="125000"/>
              </a:lnSpc>
            </a:pPr>
            <a:r>
              <a:rPr lang="zh-CN" altLang="en-US" baseline="-25000" dirty="0">
                <a:solidFill>
                  <a:srgbClr val="000000"/>
                </a:solidFill>
                <a:latin typeface="+mn-ea"/>
                <a:ea typeface="+mn-ea"/>
              </a:rPr>
              <a:t>                         </a:t>
            </a:r>
            <a:r>
              <a:rPr lang="zh-CN" altLang="en-US" dirty="0">
                <a:solidFill>
                  <a:srgbClr val="000000"/>
                </a:solidFill>
                <a:latin typeface="+mn-ea"/>
                <a:ea typeface="+mn-ea"/>
              </a:rPr>
              <a:t>管网温度</a:t>
            </a:r>
            <a:r>
              <a:rPr lang="en-US" altLang="zh-CN" dirty="0">
                <a:solidFill>
                  <a:srgbClr val="000000"/>
                </a:solidFill>
                <a:latin typeface="+mn-ea"/>
                <a:ea typeface="+mn-ea"/>
              </a:rPr>
              <a:t>T</a:t>
            </a:r>
            <a:r>
              <a:rPr lang="en-US" altLang="zh-CN" baseline="-25000" dirty="0">
                <a:solidFill>
                  <a:srgbClr val="000000"/>
                </a:solidFill>
                <a:latin typeface="+mn-ea"/>
                <a:ea typeface="+mn-ea"/>
              </a:rPr>
              <a:t>c</a:t>
            </a:r>
            <a:r>
              <a:rPr lang="zh-CN" altLang="en-US" dirty="0">
                <a:solidFill>
                  <a:srgbClr val="000000"/>
                </a:solidFill>
                <a:latin typeface="+mn-ea"/>
                <a:ea typeface="+mn-ea"/>
              </a:rPr>
              <a:t>，</a:t>
            </a:r>
            <a:r>
              <a:rPr lang="en-US" altLang="zh-CN" dirty="0">
                <a:solidFill>
                  <a:srgbClr val="000000"/>
                </a:solidFill>
                <a:latin typeface="+mn-ea"/>
                <a:ea typeface="+mn-ea"/>
              </a:rPr>
              <a:t>T</a:t>
            </a:r>
            <a:r>
              <a:rPr lang="en-US" altLang="zh-CN" baseline="-25000" dirty="0">
                <a:solidFill>
                  <a:srgbClr val="000000"/>
                </a:solidFill>
                <a:latin typeface="+mn-ea"/>
                <a:ea typeface="+mn-ea"/>
              </a:rPr>
              <a:t>h</a:t>
            </a:r>
          </a:p>
          <a:p>
            <a:pPr>
              <a:lnSpc>
                <a:spcPct val="125000"/>
              </a:lnSpc>
            </a:pPr>
            <a:r>
              <a:rPr lang="en-US" altLang="zh-CN" dirty="0">
                <a:solidFill>
                  <a:srgbClr val="000000"/>
                </a:solidFill>
                <a:latin typeface="+mn-ea"/>
                <a:ea typeface="+mn-ea"/>
              </a:rPr>
              <a:t>                 </a:t>
            </a:r>
            <a:r>
              <a:rPr lang="zh-CN" altLang="en-US" dirty="0">
                <a:solidFill>
                  <a:srgbClr val="000000"/>
                </a:solidFill>
                <a:latin typeface="+mn-ea"/>
                <a:ea typeface="+mn-ea"/>
              </a:rPr>
              <a:t>环境温度</a:t>
            </a:r>
            <a:r>
              <a:rPr lang="en-US" altLang="zh-CN" dirty="0" err="1">
                <a:solidFill>
                  <a:srgbClr val="000000"/>
                </a:solidFill>
                <a:latin typeface="+mn-ea"/>
                <a:ea typeface="+mn-ea"/>
              </a:rPr>
              <a:t>T</a:t>
            </a:r>
            <a:r>
              <a:rPr lang="en-US" altLang="zh-CN" baseline="-25000" dirty="0" err="1">
                <a:solidFill>
                  <a:srgbClr val="000000"/>
                </a:solidFill>
                <a:latin typeface="+mn-ea"/>
                <a:ea typeface="+mn-ea"/>
              </a:rPr>
              <a:t>sur</a:t>
            </a:r>
            <a:endParaRPr lang="zh-CN" altLang="en-US" baseline="-25000" dirty="0">
              <a:solidFill>
                <a:srgbClr val="000000"/>
              </a:solidFill>
              <a:latin typeface="+mn-ea"/>
              <a:ea typeface="+mn-ea"/>
            </a:endParaRPr>
          </a:p>
        </p:txBody>
      </p:sp>
    </p:spTree>
    <p:extLst>
      <p:ext uri="{BB962C8B-B14F-4D97-AF65-F5344CB8AC3E}">
        <p14:creationId xmlns:p14="http://schemas.microsoft.com/office/powerpoint/2010/main" val="14070615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83DCAD3-A53B-453D-A5FD-627E3252BDEB}"/>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80A233FD-995B-4AA0-994A-D62DA4633822}"/>
              </a:ext>
            </a:extLst>
          </p:cNvPr>
          <p:cNvSpPr txBox="1"/>
          <p:nvPr/>
        </p:nvSpPr>
        <p:spPr>
          <a:xfrm>
            <a:off x="0" y="980728"/>
            <a:ext cx="9036496" cy="1127360"/>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精馏塔的自控流程</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a:pP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按精馏段指标控制（产品在塔顶）</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5608B4F2-0646-41A5-AC55-7C61AB491AC5}"/>
              </a:ext>
            </a:extLst>
          </p:cNvPr>
          <p:cNvSpPr txBox="1"/>
          <p:nvPr/>
        </p:nvSpPr>
        <p:spPr>
          <a:xfrm>
            <a:off x="2417586" y="2132856"/>
            <a:ext cx="2048524" cy="2138214"/>
          </a:xfrm>
          <a:prstGeom prst="rect">
            <a:avLst/>
          </a:prstGeom>
          <a:noFill/>
          <a:ln>
            <a:solidFill>
              <a:srgbClr val="C00000"/>
            </a:solidFill>
          </a:ln>
        </p:spPr>
        <p:txBody>
          <a:bodyPr wrap="square" rtlCol="0">
            <a:spAutoFit/>
          </a:bodyPr>
          <a:lstStyle/>
          <a:p>
            <a:pPr marL="285750" indent="-285750">
              <a:lnSpc>
                <a:spcPct val="125000"/>
              </a:lnSpc>
              <a:buFont typeface="Wingdings" panose="05000000000000000000" pitchFamily="2" charset="2"/>
              <a:buChar char="Ø"/>
            </a:pPr>
            <a:r>
              <a:rPr lang="zh-CN" altLang="en-US" dirty="0">
                <a:solidFill>
                  <a:srgbClr val="000000"/>
                </a:solidFill>
                <a:latin typeface="+mn-ea"/>
                <a:ea typeface="+mn-ea"/>
              </a:rPr>
              <a:t>被控变量：</a:t>
            </a:r>
            <a:endParaRPr lang="en-US" altLang="zh-CN" dirty="0">
              <a:solidFill>
                <a:srgbClr val="000000"/>
              </a:solidFill>
              <a:latin typeface="+mn-ea"/>
              <a:ea typeface="+mn-ea"/>
            </a:endParaRPr>
          </a:p>
          <a:p>
            <a:pPr>
              <a:lnSpc>
                <a:spcPct val="125000"/>
              </a:lnSpc>
            </a:pPr>
            <a:r>
              <a:rPr lang="zh-CN" altLang="en-US" dirty="0">
                <a:solidFill>
                  <a:srgbClr val="000000"/>
                </a:solidFill>
                <a:latin typeface="+mn-ea"/>
                <a:ea typeface="+mn-ea"/>
              </a:rPr>
              <a:t>塔压</a:t>
            </a:r>
            <a:r>
              <a:rPr lang="en-US" altLang="zh-CN" dirty="0">
                <a:solidFill>
                  <a:srgbClr val="000000"/>
                </a:solidFill>
                <a:latin typeface="+mn-ea"/>
                <a:ea typeface="+mn-ea"/>
              </a:rPr>
              <a:t>p</a:t>
            </a:r>
          </a:p>
          <a:p>
            <a:pPr>
              <a:lnSpc>
                <a:spcPct val="125000"/>
              </a:lnSpc>
            </a:pPr>
            <a:r>
              <a:rPr lang="zh-CN" altLang="en-US" dirty="0">
                <a:solidFill>
                  <a:srgbClr val="0000FF"/>
                </a:solidFill>
                <a:latin typeface="+mn-ea"/>
                <a:ea typeface="+mn-ea"/>
              </a:rPr>
              <a:t>塔顶温度</a:t>
            </a:r>
            <a:r>
              <a:rPr lang="en-US" altLang="zh-CN" dirty="0">
                <a:solidFill>
                  <a:srgbClr val="0000FF"/>
                </a:solidFill>
                <a:latin typeface="+mn-ea"/>
                <a:ea typeface="+mn-ea"/>
              </a:rPr>
              <a:t>T</a:t>
            </a:r>
            <a:r>
              <a:rPr lang="en-US" altLang="zh-CN" baseline="-25000" dirty="0">
                <a:solidFill>
                  <a:srgbClr val="0000FF"/>
                </a:solidFill>
                <a:latin typeface="+mn-ea"/>
                <a:ea typeface="+mn-ea"/>
              </a:rPr>
              <a:t>D</a:t>
            </a:r>
          </a:p>
          <a:p>
            <a:pPr>
              <a:lnSpc>
                <a:spcPct val="125000"/>
              </a:lnSpc>
            </a:pPr>
            <a:r>
              <a:rPr lang="zh-CN" altLang="en-US" dirty="0">
                <a:solidFill>
                  <a:srgbClr val="000000"/>
                </a:solidFill>
                <a:latin typeface="+mn-ea"/>
                <a:ea typeface="+mn-ea"/>
              </a:rPr>
              <a:t>塔底温度</a:t>
            </a:r>
            <a:r>
              <a:rPr lang="en-US" altLang="zh-CN" dirty="0">
                <a:solidFill>
                  <a:srgbClr val="000000"/>
                </a:solidFill>
                <a:latin typeface="+mn-ea"/>
                <a:ea typeface="+mn-ea"/>
              </a:rPr>
              <a:t>T</a:t>
            </a:r>
            <a:r>
              <a:rPr lang="en-US" altLang="zh-CN" baseline="-25000" dirty="0">
                <a:solidFill>
                  <a:srgbClr val="000000"/>
                </a:solidFill>
                <a:latin typeface="+mn-ea"/>
                <a:ea typeface="+mn-ea"/>
              </a:rPr>
              <a:t>B</a:t>
            </a:r>
          </a:p>
          <a:p>
            <a:pPr>
              <a:lnSpc>
                <a:spcPct val="125000"/>
              </a:lnSpc>
            </a:pPr>
            <a:r>
              <a:rPr lang="zh-CN" altLang="en-US" dirty="0">
                <a:solidFill>
                  <a:srgbClr val="0000FF"/>
                </a:solidFill>
                <a:latin typeface="+mn-ea"/>
                <a:ea typeface="+mn-ea"/>
              </a:rPr>
              <a:t>回流罐液位</a:t>
            </a:r>
            <a:r>
              <a:rPr lang="en-US" altLang="zh-CN" dirty="0">
                <a:solidFill>
                  <a:srgbClr val="0000FF"/>
                </a:solidFill>
                <a:latin typeface="+mn-ea"/>
                <a:ea typeface="+mn-ea"/>
              </a:rPr>
              <a:t>L</a:t>
            </a:r>
            <a:r>
              <a:rPr lang="en-US" altLang="zh-CN" baseline="-25000" dirty="0">
                <a:solidFill>
                  <a:srgbClr val="0000FF"/>
                </a:solidFill>
                <a:latin typeface="+mn-ea"/>
                <a:ea typeface="+mn-ea"/>
              </a:rPr>
              <a:t>D</a:t>
            </a:r>
          </a:p>
          <a:p>
            <a:pPr>
              <a:lnSpc>
                <a:spcPct val="125000"/>
              </a:lnSpc>
            </a:pPr>
            <a:r>
              <a:rPr lang="zh-CN" altLang="en-US" dirty="0">
                <a:solidFill>
                  <a:srgbClr val="0000FF"/>
                </a:solidFill>
                <a:latin typeface="+mn-ea"/>
                <a:ea typeface="+mn-ea"/>
              </a:rPr>
              <a:t>塔釜液位</a:t>
            </a:r>
            <a:r>
              <a:rPr lang="en-US" altLang="zh-CN" dirty="0">
                <a:solidFill>
                  <a:srgbClr val="0000FF"/>
                </a:solidFill>
                <a:latin typeface="+mn-ea"/>
                <a:ea typeface="+mn-ea"/>
              </a:rPr>
              <a:t>L</a:t>
            </a:r>
            <a:r>
              <a:rPr lang="en-US" altLang="zh-CN" baseline="-25000" dirty="0">
                <a:solidFill>
                  <a:srgbClr val="0000FF"/>
                </a:solidFill>
                <a:latin typeface="+mn-ea"/>
                <a:ea typeface="+mn-ea"/>
              </a:rPr>
              <a:t>B</a:t>
            </a:r>
            <a:endParaRPr lang="zh-CN" altLang="en-US" baseline="-25000" dirty="0">
              <a:solidFill>
                <a:srgbClr val="0000FF"/>
              </a:solidFill>
              <a:latin typeface="+mn-ea"/>
              <a:ea typeface="+mn-ea"/>
            </a:endParaRPr>
          </a:p>
        </p:txBody>
      </p:sp>
      <p:sp>
        <p:nvSpPr>
          <p:cNvPr id="5" name="文本框 4">
            <a:extLst>
              <a:ext uri="{FF2B5EF4-FFF2-40B4-BE49-F238E27FC236}">
                <a16:creationId xmlns:a16="http://schemas.microsoft.com/office/drawing/2014/main" id="{1FC503A0-099F-46D6-AEA2-E01B6327C4D5}"/>
              </a:ext>
            </a:extLst>
          </p:cNvPr>
          <p:cNvSpPr txBox="1"/>
          <p:nvPr/>
        </p:nvSpPr>
        <p:spPr>
          <a:xfrm>
            <a:off x="4539700" y="2132856"/>
            <a:ext cx="2048524" cy="2138214"/>
          </a:xfrm>
          <a:prstGeom prst="rect">
            <a:avLst/>
          </a:prstGeom>
          <a:noFill/>
          <a:ln>
            <a:solidFill>
              <a:srgbClr val="C00000"/>
            </a:solidFill>
          </a:ln>
        </p:spPr>
        <p:txBody>
          <a:bodyPr wrap="square" rtlCol="0">
            <a:spAutoFit/>
          </a:bodyPr>
          <a:lstStyle/>
          <a:p>
            <a:pPr marL="285750" indent="-285750">
              <a:lnSpc>
                <a:spcPct val="125000"/>
              </a:lnSpc>
              <a:buFont typeface="Wingdings" panose="05000000000000000000" pitchFamily="2" charset="2"/>
              <a:buChar char="Ø"/>
            </a:pPr>
            <a:r>
              <a:rPr lang="zh-CN" altLang="en-US" dirty="0">
                <a:solidFill>
                  <a:srgbClr val="000000"/>
                </a:solidFill>
                <a:latin typeface="+mn-ea"/>
                <a:ea typeface="+mn-ea"/>
              </a:rPr>
              <a:t>操纵变量：</a:t>
            </a:r>
            <a:endParaRPr lang="en-US" altLang="zh-CN" dirty="0">
              <a:solidFill>
                <a:srgbClr val="000000"/>
              </a:solidFill>
              <a:latin typeface="+mn-ea"/>
              <a:ea typeface="+mn-ea"/>
            </a:endParaRPr>
          </a:p>
          <a:p>
            <a:pPr>
              <a:lnSpc>
                <a:spcPct val="125000"/>
              </a:lnSpc>
            </a:pPr>
            <a:r>
              <a:rPr lang="zh-CN" altLang="en-US" dirty="0">
                <a:solidFill>
                  <a:srgbClr val="000000"/>
                </a:solidFill>
                <a:latin typeface="+mn-ea"/>
                <a:ea typeface="+mn-ea"/>
              </a:rPr>
              <a:t>冷剂流量</a:t>
            </a:r>
            <a:r>
              <a:rPr lang="en-US" altLang="zh-CN" dirty="0">
                <a:solidFill>
                  <a:srgbClr val="000000"/>
                </a:solidFill>
                <a:latin typeface="+mn-ea"/>
                <a:ea typeface="+mn-ea"/>
              </a:rPr>
              <a:t>Q</a:t>
            </a:r>
            <a:r>
              <a:rPr lang="en-US" altLang="zh-CN" baseline="-25000" dirty="0">
                <a:solidFill>
                  <a:srgbClr val="000000"/>
                </a:solidFill>
                <a:latin typeface="+mn-ea"/>
                <a:ea typeface="+mn-ea"/>
              </a:rPr>
              <a:t>c</a:t>
            </a:r>
          </a:p>
          <a:p>
            <a:pPr>
              <a:lnSpc>
                <a:spcPct val="125000"/>
              </a:lnSpc>
            </a:pPr>
            <a:r>
              <a:rPr lang="zh-CN" altLang="en-US" dirty="0">
                <a:solidFill>
                  <a:srgbClr val="0000FF"/>
                </a:solidFill>
                <a:latin typeface="+mn-ea"/>
                <a:ea typeface="+mn-ea"/>
              </a:rPr>
              <a:t>回流量</a:t>
            </a:r>
            <a:r>
              <a:rPr lang="en-US" altLang="zh-CN" dirty="0">
                <a:solidFill>
                  <a:srgbClr val="0000FF"/>
                </a:solidFill>
                <a:latin typeface="+mn-ea"/>
                <a:ea typeface="+mn-ea"/>
              </a:rPr>
              <a:t>L</a:t>
            </a:r>
          </a:p>
          <a:p>
            <a:pPr>
              <a:lnSpc>
                <a:spcPct val="125000"/>
              </a:lnSpc>
            </a:pPr>
            <a:r>
              <a:rPr lang="zh-CN" altLang="en-US" dirty="0">
                <a:solidFill>
                  <a:srgbClr val="000000"/>
                </a:solidFill>
                <a:latin typeface="+mn-ea"/>
                <a:ea typeface="+mn-ea"/>
              </a:rPr>
              <a:t>加热蒸汽量</a:t>
            </a:r>
            <a:r>
              <a:rPr lang="en-US" altLang="zh-CN" dirty="0" err="1">
                <a:solidFill>
                  <a:srgbClr val="000000"/>
                </a:solidFill>
                <a:latin typeface="+mn-ea"/>
                <a:ea typeface="+mn-ea"/>
              </a:rPr>
              <a:t>Q</a:t>
            </a:r>
            <a:r>
              <a:rPr lang="en-US" altLang="zh-CN" baseline="-25000" dirty="0" err="1">
                <a:solidFill>
                  <a:srgbClr val="000000"/>
                </a:solidFill>
                <a:latin typeface="+mn-ea"/>
                <a:ea typeface="+mn-ea"/>
              </a:rPr>
              <a:t>h</a:t>
            </a:r>
            <a:endParaRPr lang="en-US" altLang="zh-CN" baseline="-25000" dirty="0">
              <a:solidFill>
                <a:srgbClr val="000000"/>
              </a:solidFill>
              <a:latin typeface="+mn-ea"/>
              <a:ea typeface="+mn-ea"/>
            </a:endParaRPr>
          </a:p>
          <a:p>
            <a:pPr>
              <a:lnSpc>
                <a:spcPct val="125000"/>
              </a:lnSpc>
            </a:pPr>
            <a:r>
              <a:rPr lang="zh-CN" altLang="en-US" dirty="0">
                <a:solidFill>
                  <a:srgbClr val="0000FF"/>
                </a:solidFill>
                <a:latin typeface="+mn-ea"/>
                <a:ea typeface="+mn-ea"/>
              </a:rPr>
              <a:t>塔顶产品流量</a:t>
            </a:r>
            <a:r>
              <a:rPr lang="en-US" altLang="zh-CN" dirty="0">
                <a:solidFill>
                  <a:srgbClr val="0000FF"/>
                </a:solidFill>
                <a:latin typeface="+mn-ea"/>
                <a:ea typeface="+mn-ea"/>
              </a:rPr>
              <a:t>D</a:t>
            </a:r>
          </a:p>
          <a:p>
            <a:pPr>
              <a:lnSpc>
                <a:spcPct val="125000"/>
              </a:lnSpc>
            </a:pPr>
            <a:r>
              <a:rPr lang="zh-CN" altLang="en-US" dirty="0">
                <a:solidFill>
                  <a:srgbClr val="0000FF"/>
                </a:solidFill>
                <a:latin typeface="+mn-ea"/>
                <a:ea typeface="+mn-ea"/>
              </a:rPr>
              <a:t>塔底产品流量</a:t>
            </a:r>
            <a:r>
              <a:rPr lang="en-US" altLang="zh-CN" dirty="0">
                <a:solidFill>
                  <a:srgbClr val="0000FF"/>
                </a:solidFill>
                <a:latin typeface="+mn-ea"/>
                <a:ea typeface="+mn-ea"/>
              </a:rPr>
              <a:t>B</a:t>
            </a:r>
            <a:endParaRPr lang="zh-CN" altLang="en-US" dirty="0">
              <a:solidFill>
                <a:srgbClr val="0000FF"/>
              </a:solidFill>
              <a:latin typeface="+mn-ea"/>
              <a:ea typeface="+mn-ea"/>
            </a:endParaRPr>
          </a:p>
        </p:txBody>
      </p:sp>
      <p:sp>
        <p:nvSpPr>
          <p:cNvPr id="7" name="箭头: 下 6">
            <a:extLst>
              <a:ext uri="{FF2B5EF4-FFF2-40B4-BE49-F238E27FC236}">
                <a16:creationId xmlns:a16="http://schemas.microsoft.com/office/drawing/2014/main" id="{07F7A013-BE2C-452E-A4A5-08FE8B7B062D}"/>
              </a:ext>
            </a:extLst>
          </p:cNvPr>
          <p:cNvSpPr/>
          <p:nvPr/>
        </p:nvSpPr>
        <p:spPr bwMode="auto">
          <a:xfrm rot="5400000">
            <a:off x="2165558" y="2528900"/>
            <a:ext cx="144016" cy="360040"/>
          </a:xfrm>
          <a:prstGeom prst="downArrow">
            <a:avLst/>
          </a:prstGeom>
          <a:no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文本框 7">
            <a:extLst>
              <a:ext uri="{FF2B5EF4-FFF2-40B4-BE49-F238E27FC236}">
                <a16:creationId xmlns:a16="http://schemas.microsoft.com/office/drawing/2014/main" id="{B12FAACC-E73E-4E1E-ACAE-9BE1A7108283}"/>
              </a:ext>
            </a:extLst>
          </p:cNvPr>
          <p:cNvSpPr txBox="1"/>
          <p:nvPr/>
        </p:nvSpPr>
        <p:spPr>
          <a:xfrm>
            <a:off x="917351" y="2524254"/>
            <a:ext cx="1152128" cy="369332"/>
          </a:xfrm>
          <a:prstGeom prst="rect">
            <a:avLst/>
          </a:prstGeom>
          <a:noFill/>
        </p:spPr>
        <p:txBody>
          <a:bodyPr wrap="square" rtlCol="0">
            <a:spAutoFit/>
          </a:bodyPr>
          <a:lstStyle/>
          <a:p>
            <a:pPr algn="r"/>
            <a:r>
              <a:rPr lang="zh-CN" altLang="en-US" dirty="0">
                <a:solidFill>
                  <a:srgbClr val="000000"/>
                </a:solidFill>
                <a:latin typeface="+mn-ea"/>
                <a:ea typeface="+mn-ea"/>
              </a:rPr>
              <a:t>独立控制</a:t>
            </a:r>
          </a:p>
        </p:txBody>
      </p:sp>
      <p:sp>
        <p:nvSpPr>
          <p:cNvPr id="9" name="箭头: 下 8">
            <a:extLst>
              <a:ext uri="{FF2B5EF4-FFF2-40B4-BE49-F238E27FC236}">
                <a16:creationId xmlns:a16="http://schemas.microsoft.com/office/drawing/2014/main" id="{D922C1B8-1FC0-4664-A37E-8427FC4FC0C6}"/>
              </a:ext>
            </a:extLst>
          </p:cNvPr>
          <p:cNvSpPr/>
          <p:nvPr/>
        </p:nvSpPr>
        <p:spPr bwMode="auto">
          <a:xfrm rot="5400000">
            <a:off x="2159732" y="3176972"/>
            <a:ext cx="144016" cy="360040"/>
          </a:xfrm>
          <a:prstGeom prst="downArrow">
            <a:avLst/>
          </a:prstGeom>
          <a:no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文本框 9">
            <a:extLst>
              <a:ext uri="{FF2B5EF4-FFF2-40B4-BE49-F238E27FC236}">
                <a16:creationId xmlns:a16="http://schemas.microsoft.com/office/drawing/2014/main" id="{911E3F70-89FE-435E-9D56-9FBF08F31879}"/>
              </a:ext>
            </a:extLst>
          </p:cNvPr>
          <p:cNvSpPr txBox="1"/>
          <p:nvPr/>
        </p:nvSpPr>
        <p:spPr>
          <a:xfrm>
            <a:off x="952317" y="3172326"/>
            <a:ext cx="1152128" cy="369332"/>
          </a:xfrm>
          <a:prstGeom prst="rect">
            <a:avLst/>
          </a:prstGeom>
          <a:noFill/>
        </p:spPr>
        <p:txBody>
          <a:bodyPr wrap="square" rtlCol="0">
            <a:spAutoFit/>
          </a:bodyPr>
          <a:lstStyle/>
          <a:p>
            <a:pPr algn="r"/>
            <a:r>
              <a:rPr lang="zh-CN" altLang="en-US" dirty="0">
                <a:solidFill>
                  <a:srgbClr val="000000"/>
                </a:solidFill>
                <a:latin typeface="+mn-ea"/>
                <a:ea typeface="+mn-ea"/>
              </a:rPr>
              <a:t>不管了！</a:t>
            </a:r>
          </a:p>
        </p:txBody>
      </p:sp>
      <p:sp>
        <p:nvSpPr>
          <p:cNvPr id="11" name="箭头: 下 10">
            <a:extLst>
              <a:ext uri="{FF2B5EF4-FFF2-40B4-BE49-F238E27FC236}">
                <a16:creationId xmlns:a16="http://schemas.microsoft.com/office/drawing/2014/main" id="{FFC8C6A4-F169-40E8-9CFB-752C630160F5}"/>
              </a:ext>
            </a:extLst>
          </p:cNvPr>
          <p:cNvSpPr/>
          <p:nvPr/>
        </p:nvSpPr>
        <p:spPr bwMode="auto">
          <a:xfrm rot="16200000">
            <a:off x="6696236" y="2528900"/>
            <a:ext cx="144016" cy="360040"/>
          </a:xfrm>
          <a:prstGeom prst="downArrow">
            <a:avLst/>
          </a:prstGeom>
          <a:no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文本框 11">
            <a:extLst>
              <a:ext uri="{FF2B5EF4-FFF2-40B4-BE49-F238E27FC236}">
                <a16:creationId xmlns:a16="http://schemas.microsoft.com/office/drawing/2014/main" id="{4241528A-AD8B-4EC6-A730-88325976627A}"/>
              </a:ext>
            </a:extLst>
          </p:cNvPr>
          <p:cNvSpPr txBox="1"/>
          <p:nvPr/>
        </p:nvSpPr>
        <p:spPr>
          <a:xfrm>
            <a:off x="6963888" y="2385753"/>
            <a:ext cx="1821548" cy="646331"/>
          </a:xfrm>
          <a:prstGeom prst="rect">
            <a:avLst/>
          </a:prstGeom>
          <a:noFill/>
        </p:spPr>
        <p:txBody>
          <a:bodyPr wrap="square" rtlCol="0">
            <a:spAutoFit/>
          </a:bodyPr>
          <a:lstStyle/>
          <a:p>
            <a:r>
              <a:rPr lang="zh-CN" altLang="en-US" dirty="0">
                <a:solidFill>
                  <a:srgbClr val="000000"/>
                </a:solidFill>
                <a:latin typeface="+mn-ea"/>
                <a:ea typeface="+mn-ea"/>
              </a:rPr>
              <a:t>全凝时一般</a:t>
            </a:r>
            <a:endParaRPr lang="en-US" altLang="zh-CN" dirty="0">
              <a:solidFill>
                <a:srgbClr val="000000"/>
              </a:solidFill>
              <a:latin typeface="+mn-ea"/>
              <a:ea typeface="+mn-ea"/>
            </a:endParaRPr>
          </a:p>
          <a:p>
            <a:r>
              <a:rPr lang="zh-CN" altLang="en-US" dirty="0">
                <a:solidFill>
                  <a:srgbClr val="000000"/>
                </a:solidFill>
                <a:latin typeface="+mn-ea"/>
                <a:ea typeface="+mn-ea"/>
              </a:rPr>
              <a:t>用于控制塔压</a:t>
            </a:r>
          </a:p>
        </p:txBody>
      </p:sp>
      <p:sp>
        <p:nvSpPr>
          <p:cNvPr id="13" name="箭头: 下 12">
            <a:extLst>
              <a:ext uri="{FF2B5EF4-FFF2-40B4-BE49-F238E27FC236}">
                <a16:creationId xmlns:a16="http://schemas.microsoft.com/office/drawing/2014/main" id="{62C41CDD-C29A-4141-AFE2-0813E175D13A}"/>
              </a:ext>
            </a:extLst>
          </p:cNvPr>
          <p:cNvSpPr/>
          <p:nvPr/>
        </p:nvSpPr>
        <p:spPr bwMode="auto">
          <a:xfrm rot="16200000">
            <a:off x="6704048" y="3188813"/>
            <a:ext cx="144016" cy="360040"/>
          </a:xfrm>
          <a:prstGeom prst="downArrow">
            <a:avLst/>
          </a:prstGeom>
          <a:no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 name="文本框 14">
            <a:extLst>
              <a:ext uri="{FF2B5EF4-FFF2-40B4-BE49-F238E27FC236}">
                <a16:creationId xmlns:a16="http://schemas.microsoft.com/office/drawing/2014/main" id="{90646C17-EDD0-45AB-8E6A-BE5D05E9D58C}"/>
              </a:ext>
            </a:extLst>
          </p:cNvPr>
          <p:cNvSpPr txBox="1"/>
          <p:nvPr/>
        </p:nvSpPr>
        <p:spPr>
          <a:xfrm>
            <a:off x="6963888" y="3201963"/>
            <a:ext cx="1152128" cy="369332"/>
          </a:xfrm>
          <a:prstGeom prst="rect">
            <a:avLst/>
          </a:prstGeom>
          <a:noFill/>
        </p:spPr>
        <p:txBody>
          <a:bodyPr wrap="square" rtlCol="0">
            <a:spAutoFit/>
          </a:bodyPr>
          <a:lstStyle/>
          <a:p>
            <a:pPr algn="r"/>
            <a:r>
              <a:rPr lang="zh-CN" altLang="en-US" dirty="0">
                <a:solidFill>
                  <a:srgbClr val="000000"/>
                </a:solidFill>
                <a:latin typeface="+mn-ea"/>
                <a:ea typeface="+mn-ea"/>
              </a:rPr>
              <a:t>定值控制</a:t>
            </a:r>
          </a:p>
        </p:txBody>
      </p:sp>
      <p:sp>
        <p:nvSpPr>
          <p:cNvPr id="16" name="文本框 15">
            <a:extLst>
              <a:ext uri="{FF2B5EF4-FFF2-40B4-BE49-F238E27FC236}">
                <a16:creationId xmlns:a16="http://schemas.microsoft.com/office/drawing/2014/main" id="{C3FA9F0D-4C27-49EF-A9AD-EE2BEFE851D1}"/>
              </a:ext>
            </a:extLst>
          </p:cNvPr>
          <p:cNvSpPr txBox="1"/>
          <p:nvPr/>
        </p:nvSpPr>
        <p:spPr>
          <a:xfrm>
            <a:off x="0" y="4338963"/>
            <a:ext cx="9036496" cy="2365519"/>
          </a:xfrm>
          <a:prstGeom prst="rect">
            <a:avLst/>
          </a:prstGeom>
          <a:noFill/>
        </p:spPr>
        <p:txBody>
          <a:bodyPr wrap="square">
            <a:spAutoFit/>
          </a:bodyPr>
          <a:lstStyle/>
          <a:p>
            <a:pPr marL="342900" indent="-342900" algn="just" eaLnBrk="1" hangingPunct="1">
              <a:lnSpc>
                <a:spcPct val="125000"/>
              </a:lnSpc>
              <a:buFont typeface="Wingdings" panose="05000000000000000000" pitchFamily="2" charset="2"/>
              <a:buChar char="l"/>
            </a:pPr>
            <a:r>
              <a:rPr kumimoji="0"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能量平衡控制</a:t>
            </a:r>
            <a:endPar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buFont typeface="Wingdings" panose="05000000000000000000" pitchFamily="2" charset="2"/>
              <a:buChar char="Ø"/>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具体方案：</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控制</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t>
            </a:r>
            <a:r>
              <a:rPr lang="en-US" altLang="zh-CN" sz="20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控制</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a:t>
            </a:r>
            <a:r>
              <a:rPr lang="en-US" altLang="zh-CN" sz="20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a:t>
            </a:r>
          </a:p>
          <a:p>
            <a:pPr marL="800100" lvl="1" indent="-342900" algn="just" eaLnBrk="1" hangingPunct="1">
              <a:lnSpc>
                <a:spcPct val="125000"/>
              </a:lnSpc>
              <a:buFont typeface="Wingdings" panose="05000000000000000000" pitchFamily="2" charset="2"/>
              <a:buChar char="Ø"/>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适用场合：</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L/D&lt;0.8</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、要求控制滞后小</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物料平衡控制：</a:t>
            </a:r>
            <a:endParaRPr lang="en-US" altLang="zh-CN" sz="2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800100" lvl="1" indent="-342900" eaLnBrk="1" hangingPunct="1">
              <a:lnSpc>
                <a:spcPct val="125000"/>
              </a:lnSpc>
              <a:buFont typeface="Wingdings" panose="05000000000000000000" pitchFamily="2" charset="2"/>
              <a:buChar char="Ø"/>
            </a:pP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具体方案：</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D</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控制</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a:t>
            </a:r>
            <a:r>
              <a:rPr lang="en-US" altLang="zh-CN"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D</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L</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控制</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L</a:t>
            </a:r>
            <a:r>
              <a:rPr lang="en-US" altLang="zh-CN"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D</a:t>
            </a:r>
          </a:p>
          <a:p>
            <a:pPr marL="800100" lvl="1" indent="-342900" eaLnBrk="1" hangingPunct="1">
              <a:lnSpc>
                <a:spcPct val="125000"/>
              </a:lnSpc>
              <a:buFont typeface="Wingdings" panose="05000000000000000000" pitchFamily="2" charset="2"/>
              <a:buChar char="Ø"/>
            </a:pP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适用场合：</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D</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很小、</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L/D</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大、回流罐容积适中</a:t>
            </a:r>
            <a:endPar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1797545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DDFC3E0-8D6D-45E9-97C7-9FEF8664536C}"/>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D38F048B-9111-4B53-8A18-94A1894B3DF5}"/>
              </a:ext>
            </a:extLst>
          </p:cNvPr>
          <p:cNvSpPr txBox="1"/>
          <p:nvPr/>
        </p:nvSpPr>
        <p:spPr>
          <a:xfrm>
            <a:off x="0" y="980728"/>
            <a:ext cx="9036496" cy="1127360"/>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精馏塔的自控流程</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a:pP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按精馏段指标控制（产品在塔顶）</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aphicFrame>
        <p:nvGraphicFramePr>
          <p:cNvPr id="20" name="表格 20">
            <a:extLst>
              <a:ext uri="{FF2B5EF4-FFF2-40B4-BE49-F238E27FC236}">
                <a16:creationId xmlns:a16="http://schemas.microsoft.com/office/drawing/2014/main" id="{6D6E515A-0305-4792-AD20-77FB9EA6A4A9}"/>
              </a:ext>
            </a:extLst>
          </p:cNvPr>
          <p:cNvGraphicFramePr>
            <a:graphicFrameLocks noGrp="1"/>
          </p:cNvGraphicFramePr>
          <p:nvPr>
            <p:extLst>
              <p:ext uri="{D42A27DB-BD31-4B8C-83A1-F6EECF244321}">
                <p14:modId xmlns:p14="http://schemas.microsoft.com/office/powerpoint/2010/main" val="3977364070"/>
              </p:ext>
            </p:extLst>
          </p:nvPr>
        </p:nvGraphicFramePr>
        <p:xfrm>
          <a:off x="251520" y="5885511"/>
          <a:ext cx="4238888" cy="867792"/>
        </p:xfrm>
        <a:graphic>
          <a:graphicData uri="http://schemas.openxmlformats.org/drawingml/2006/table">
            <a:tbl>
              <a:tblPr firstRow="1" bandRow="1">
                <a:tableStyleId>{5C22544A-7EE6-4342-B048-85BDC9FD1C3A}</a:tableStyleId>
              </a:tblPr>
              <a:tblGrid>
                <a:gridCol w="1165543">
                  <a:extLst>
                    <a:ext uri="{9D8B030D-6E8A-4147-A177-3AD203B41FA5}">
                      <a16:colId xmlns:a16="http://schemas.microsoft.com/office/drawing/2014/main" val="1615490246"/>
                    </a:ext>
                  </a:extLst>
                </a:gridCol>
                <a:gridCol w="569460">
                  <a:extLst>
                    <a:ext uri="{9D8B030D-6E8A-4147-A177-3AD203B41FA5}">
                      <a16:colId xmlns:a16="http://schemas.microsoft.com/office/drawing/2014/main" val="2957320408"/>
                    </a:ext>
                  </a:extLst>
                </a:gridCol>
                <a:gridCol w="519715">
                  <a:extLst>
                    <a:ext uri="{9D8B030D-6E8A-4147-A177-3AD203B41FA5}">
                      <a16:colId xmlns:a16="http://schemas.microsoft.com/office/drawing/2014/main" val="1671847485"/>
                    </a:ext>
                  </a:extLst>
                </a:gridCol>
                <a:gridCol w="545747">
                  <a:extLst>
                    <a:ext uri="{9D8B030D-6E8A-4147-A177-3AD203B41FA5}">
                      <a16:colId xmlns:a16="http://schemas.microsoft.com/office/drawing/2014/main" val="1207186667"/>
                    </a:ext>
                  </a:extLst>
                </a:gridCol>
                <a:gridCol w="527507">
                  <a:extLst>
                    <a:ext uri="{9D8B030D-6E8A-4147-A177-3AD203B41FA5}">
                      <a16:colId xmlns:a16="http://schemas.microsoft.com/office/drawing/2014/main" val="3161094822"/>
                    </a:ext>
                  </a:extLst>
                </a:gridCol>
                <a:gridCol w="434482">
                  <a:extLst>
                    <a:ext uri="{9D8B030D-6E8A-4147-A177-3AD203B41FA5}">
                      <a16:colId xmlns:a16="http://schemas.microsoft.com/office/drawing/2014/main" val="472377020"/>
                    </a:ext>
                  </a:extLst>
                </a:gridCol>
                <a:gridCol w="476434">
                  <a:extLst>
                    <a:ext uri="{9D8B030D-6E8A-4147-A177-3AD203B41FA5}">
                      <a16:colId xmlns:a16="http://schemas.microsoft.com/office/drawing/2014/main" val="545453544"/>
                    </a:ext>
                  </a:extLst>
                </a:gridCol>
              </a:tblGrid>
              <a:tr h="433896">
                <a:tc>
                  <a:txBody>
                    <a:bodyPr/>
                    <a:lstStyle/>
                    <a:p>
                      <a:pPr algn="ctr"/>
                      <a:r>
                        <a:rPr lang="zh-CN" altLang="en-US" sz="1600" b="1" dirty="0">
                          <a:solidFill>
                            <a:srgbClr val="000000"/>
                          </a:solidFill>
                          <a:latin typeface="+mn-ea"/>
                          <a:ea typeface="+mn-ea"/>
                        </a:rPr>
                        <a:t>被控变量</a:t>
                      </a: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p</a:t>
                      </a:r>
                      <a:endParaRPr lang="zh-CN" altLang="en-US" sz="1600" b="1"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sz="1600" b="1" dirty="0">
                          <a:solidFill>
                            <a:srgbClr val="000000"/>
                          </a:solidFill>
                          <a:latin typeface="+mn-ea"/>
                          <a:ea typeface="+mn-ea"/>
                        </a:rPr>
                        <a:t>T</a:t>
                      </a:r>
                      <a:r>
                        <a:rPr lang="en-US" altLang="zh-CN" sz="1600" b="1" baseline="-25000" dirty="0">
                          <a:solidFill>
                            <a:srgbClr val="000000"/>
                          </a:solidFill>
                          <a:latin typeface="+mn-ea"/>
                          <a:ea typeface="+mn-ea"/>
                        </a:rPr>
                        <a:t>D</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L</a:t>
                      </a:r>
                      <a:r>
                        <a:rPr lang="en-US" altLang="zh-CN" sz="1600" b="1" baseline="-25000" dirty="0">
                          <a:solidFill>
                            <a:srgbClr val="000000"/>
                          </a:solidFill>
                          <a:latin typeface="+mn-ea"/>
                          <a:ea typeface="+mn-ea"/>
                        </a:rPr>
                        <a:t>D</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L</a:t>
                      </a:r>
                      <a:r>
                        <a:rPr lang="en-US" altLang="zh-CN" sz="1600" b="1" baseline="-25000" dirty="0">
                          <a:solidFill>
                            <a:srgbClr val="000000"/>
                          </a:solidFill>
                          <a:latin typeface="+mn-ea"/>
                          <a:ea typeface="+mn-ea"/>
                        </a:rPr>
                        <a:t>B</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F</a:t>
                      </a:r>
                      <a:endParaRPr lang="zh-CN" altLang="en-US" sz="1600" b="1"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altLang="zh-CN" sz="1600" b="1" dirty="0" err="1">
                          <a:solidFill>
                            <a:srgbClr val="000000"/>
                          </a:solidFill>
                          <a:latin typeface="+mn-ea"/>
                          <a:ea typeface="+mn-ea"/>
                        </a:rPr>
                        <a:t>Q</a:t>
                      </a:r>
                      <a:r>
                        <a:rPr lang="en-US" altLang="zh-CN" sz="1600" b="1" baseline="-25000" dirty="0" err="1">
                          <a:solidFill>
                            <a:srgbClr val="000000"/>
                          </a:solidFill>
                          <a:latin typeface="+mn-ea"/>
                          <a:ea typeface="+mn-ea"/>
                        </a:rPr>
                        <a:t>h</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07602344"/>
                  </a:ext>
                </a:extLst>
              </a:tr>
              <a:tr h="433896">
                <a:tc>
                  <a:txBody>
                    <a:bodyPr/>
                    <a:lstStyle/>
                    <a:p>
                      <a:pPr algn="ctr"/>
                      <a:r>
                        <a:rPr lang="zh-CN" altLang="en-US" sz="1600" b="1" dirty="0">
                          <a:solidFill>
                            <a:srgbClr val="000000"/>
                          </a:solidFill>
                          <a:latin typeface="+mn-ea"/>
                          <a:ea typeface="+mn-ea"/>
                        </a:rPr>
                        <a:t>操纵变量</a:t>
                      </a: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Q</a:t>
                      </a:r>
                      <a:r>
                        <a:rPr lang="en-US" altLang="zh-CN" sz="1600" b="1" baseline="-25000" dirty="0">
                          <a:solidFill>
                            <a:srgbClr val="000000"/>
                          </a:solidFill>
                          <a:latin typeface="+mn-ea"/>
                          <a:ea typeface="+mn-ea"/>
                        </a:rPr>
                        <a:t>c</a:t>
                      </a:r>
                      <a:endParaRPr lang="zh-CN" altLang="en-US" sz="1600" b="1" baseline="-25000"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sz="1600" b="1" dirty="0">
                          <a:solidFill>
                            <a:srgbClr val="000000"/>
                          </a:solidFill>
                          <a:latin typeface="+mn-ea"/>
                          <a:ea typeface="+mn-ea"/>
                        </a:rPr>
                        <a:t>L</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D</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B</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F</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altLang="zh-CN" sz="1600" b="1" dirty="0" err="1">
                          <a:solidFill>
                            <a:srgbClr val="000000"/>
                          </a:solidFill>
                          <a:latin typeface="+mn-ea"/>
                          <a:ea typeface="+mn-ea"/>
                        </a:rPr>
                        <a:t>Q</a:t>
                      </a:r>
                      <a:r>
                        <a:rPr lang="en-US" altLang="zh-CN" sz="1600" b="1" baseline="-25000" dirty="0" err="1">
                          <a:solidFill>
                            <a:srgbClr val="000000"/>
                          </a:solidFill>
                          <a:latin typeface="+mn-ea"/>
                          <a:ea typeface="+mn-ea"/>
                        </a:rPr>
                        <a:t>h</a:t>
                      </a:r>
                      <a:endParaRPr lang="zh-CN" altLang="en-US" sz="1600" b="1" baseline="-25000"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81675035"/>
                  </a:ext>
                </a:extLst>
              </a:tr>
            </a:tbl>
          </a:graphicData>
        </a:graphic>
      </p:graphicFrame>
      <p:graphicFrame>
        <p:nvGraphicFramePr>
          <p:cNvPr id="21" name="表格 20">
            <a:extLst>
              <a:ext uri="{FF2B5EF4-FFF2-40B4-BE49-F238E27FC236}">
                <a16:creationId xmlns:a16="http://schemas.microsoft.com/office/drawing/2014/main" id="{DCBA45DD-114B-49B9-A40F-4CA79C428019}"/>
              </a:ext>
            </a:extLst>
          </p:cNvPr>
          <p:cNvGraphicFramePr>
            <a:graphicFrameLocks noGrp="1"/>
          </p:cNvGraphicFramePr>
          <p:nvPr>
            <p:extLst>
              <p:ext uri="{D42A27DB-BD31-4B8C-83A1-F6EECF244321}">
                <p14:modId xmlns:p14="http://schemas.microsoft.com/office/powerpoint/2010/main" val="2128298378"/>
              </p:ext>
            </p:extLst>
          </p:nvPr>
        </p:nvGraphicFramePr>
        <p:xfrm>
          <a:off x="4683828" y="5885511"/>
          <a:ext cx="4238888" cy="867792"/>
        </p:xfrm>
        <a:graphic>
          <a:graphicData uri="http://schemas.openxmlformats.org/drawingml/2006/table">
            <a:tbl>
              <a:tblPr firstRow="1" bandRow="1">
                <a:tableStyleId>{5C22544A-7EE6-4342-B048-85BDC9FD1C3A}</a:tableStyleId>
              </a:tblPr>
              <a:tblGrid>
                <a:gridCol w="1165543">
                  <a:extLst>
                    <a:ext uri="{9D8B030D-6E8A-4147-A177-3AD203B41FA5}">
                      <a16:colId xmlns:a16="http://schemas.microsoft.com/office/drawing/2014/main" val="1615490246"/>
                    </a:ext>
                  </a:extLst>
                </a:gridCol>
                <a:gridCol w="569460">
                  <a:extLst>
                    <a:ext uri="{9D8B030D-6E8A-4147-A177-3AD203B41FA5}">
                      <a16:colId xmlns:a16="http://schemas.microsoft.com/office/drawing/2014/main" val="2957320408"/>
                    </a:ext>
                  </a:extLst>
                </a:gridCol>
                <a:gridCol w="519715">
                  <a:extLst>
                    <a:ext uri="{9D8B030D-6E8A-4147-A177-3AD203B41FA5}">
                      <a16:colId xmlns:a16="http://schemas.microsoft.com/office/drawing/2014/main" val="1671847485"/>
                    </a:ext>
                  </a:extLst>
                </a:gridCol>
                <a:gridCol w="545747">
                  <a:extLst>
                    <a:ext uri="{9D8B030D-6E8A-4147-A177-3AD203B41FA5}">
                      <a16:colId xmlns:a16="http://schemas.microsoft.com/office/drawing/2014/main" val="1207186667"/>
                    </a:ext>
                  </a:extLst>
                </a:gridCol>
                <a:gridCol w="527507">
                  <a:extLst>
                    <a:ext uri="{9D8B030D-6E8A-4147-A177-3AD203B41FA5}">
                      <a16:colId xmlns:a16="http://schemas.microsoft.com/office/drawing/2014/main" val="3161094822"/>
                    </a:ext>
                  </a:extLst>
                </a:gridCol>
                <a:gridCol w="434482">
                  <a:extLst>
                    <a:ext uri="{9D8B030D-6E8A-4147-A177-3AD203B41FA5}">
                      <a16:colId xmlns:a16="http://schemas.microsoft.com/office/drawing/2014/main" val="472377020"/>
                    </a:ext>
                  </a:extLst>
                </a:gridCol>
                <a:gridCol w="476434">
                  <a:extLst>
                    <a:ext uri="{9D8B030D-6E8A-4147-A177-3AD203B41FA5}">
                      <a16:colId xmlns:a16="http://schemas.microsoft.com/office/drawing/2014/main" val="545453544"/>
                    </a:ext>
                  </a:extLst>
                </a:gridCol>
              </a:tblGrid>
              <a:tr h="433896">
                <a:tc>
                  <a:txBody>
                    <a:bodyPr/>
                    <a:lstStyle/>
                    <a:p>
                      <a:pPr algn="ctr"/>
                      <a:r>
                        <a:rPr lang="zh-CN" altLang="en-US" sz="1600" b="1" dirty="0">
                          <a:solidFill>
                            <a:srgbClr val="000000"/>
                          </a:solidFill>
                          <a:latin typeface="+mn-ea"/>
                          <a:ea typeface="+mn-ea"/>
                        </a:rPr>
                        <a:t>被控变量</a:t>
                      </a: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p</a:t>
                      </a:r>
                      <a:endParaRPr lang="zh-CN" altLang="en-US" sz="1600" b="1"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sz="1600" b="1" dirty="0">
                          <a:solidFill>
                            <a:srgbClr val="000000"/>
                          </a:solidFill>
                          <a:latin typeface="+mn-ea"/>
                          <a:ea typeface="+mn-ea"/>
                        </a:rPr>
                        <a:t>T</a:t>
                      </a:r>
                      <a:r>
                        <a:rPr lang="en-US" altLang="zh-CN" sz="1600" b="1" baseline="-25000" dirty="0">
                          <a:solidFill>
                            <a:srgbClr val="000000"/>
                          </a:solidFill>
                          <a:latin typeface="+mn-ea"/>
                          <a:ea typeface="+mn-ea"/>
                        </a:rPr>
                        <a:t>D</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L</a:t>
                      </a:r>
                      <a:r>
                        <a:rPr lang="en-US" altLang="zh-CN" sz="1600" b="1" baseline="-25000" dirty="0">
                          <a:solidFill>
                            <a:srgbClr val="000000"/>
                          </a:solidFill>
                          <a:latin typeface="+mn-ea"/>
                          <a:ea typeface="+mn-ea"/>
                        </a:rPr>
                        <a:t>D</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L</a:t>
                      </a:r>
                      <a:r>
                        <a:rPr lang="en-US" altLang="zh-CN" sz="1600" b="1" baseline="-25000" dirty="0">
                          <a:solidFill>
                            <a:srgbClr val="000000"/>
                          </a:solidFill>
                          <a:latin typeface="+mn-ea"/>
                          <a:ea typeface="+mn-ea"/>
                        </a:rPr>
                        <a:t>B</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F</a:t>
                      </a:r>
                      <a:endParaRPr lang="zh-CN" altLang="en-US" sz="1600" b="1"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altLang="zh-CN" sz="1600" b="1" dirty="0" err="1">
                          <a:solidFill>
                            <a:srgbClr val="000000"/>
                          </a:solidFill>
                          <a:latin typeface="+mn-ea"/>
                          <a:ea typeface="+mn-ea"/>
                        </a:rPr>
                        <a:t>Q</a:t>
                      </a:r>
                      <a:r>
                        <a:rPr lang="en-US" altLang="zh-CN" sz="1600" b="1" baseline="-25000" dirty="0" err="1">
                          <a:solidFill>
                            <a:srgbClr val="000000"/>
                          </a:solidFill>
                          <a:latin typeface="+mn-ea"/>
                          <a:ea typeface="+mn-ea"/>
                        </a:rPr>
                        <a:t>h</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07602344"/>
                  </a:ext>
                </a:extLst>
              </a:tr>
              <a:tr h="433896">
                <a:tc>
                  <a:txBody>
                    <a:bodyPr/>
                    <a:lstStyle/>
                    <a:p>
                      <a:pPr algn="ctr"/>
                      <a:r>
                        <a:rPr lang="zh-CN" altLang="en-US" sz="1600" b="1" dirty="0">
                          <a:solidFill>
                            <a:srgbClr val="000000"/>
                          </a:solidFill>
                          <a:latin typeface="+mn-ea"/>
                          <a:ea typeface="+mn-ea"/>
                        </a:rPr>
                        <a:t>操纵变量</a:t>
                      </a: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Q</a:t>
                      </a:r>
                      <a:r>
                        <a:rPr lang="en-US" altLang="zh-CN" sz="1600" b="1" baseline="-25000" dirty="0">
                          <a:solidFill>
                            <a:srgbClr val="000000"/>
                          </a:solidFill>
                          <a:latin typeface="+mn-ea"/>
                          <a:ea typeface="+mn-ea"/>
                        </a:rPr>
                        <a:t>c</a:t>
                      </a:r>
                      <a:endParaRPr lang="zh-CN" altLang="en-US" sz="1600" b="1" baseline="-25000"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sz="1600" b="1" dirty="0">
                          <a:solidFill>
                            <a:srgbClr val="000000"/>
                          </a:solidFill>
                          <a:latin typeface="+mn-ea"/>
                          <a:ea typeface="+mn-ea"/>
                        </a:rPr>
                        <a:t>D</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L</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B</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F</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altLang="zh-CN" sz="1600" b="1" dirty="0" err="1">
                          <a:solidFill>
                            <a:srgbClr val="000000"/>
                          </a:solidFill>
                          <a:latin typeface="+mn-ea"/>
                          <a:ea typeface="+mn-ea"/>
                        </a:rPr>
                        <a:t>Q</a:t>
                      </a:r>
                      <a:r>
                        <a:rPr lang="en-US" altLang="zh-CN" sz="1600" b="1" baseline="-25000" dirty="0" err="1">
                          <a:solidFill>
                            <a:srgbClr val="000000"/>
                          </a:solidFill>
                          <a:latin typeface="+mn-ea"/>
                          <a:ea typeface="+mn-ea"/>
                        </a:rPr>
                        <a:t>h</a:t>
                      </a:r>
                      <a:endParaRPr lang="zh-CN" altLang="en-US" sz="1600" b="1" baseline="-25000"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81675035"/>
                  </a:ext>
                </a:extLst>
              </a:tr>
            </a:tbl>
          </a:graphicData>
        </a:graphic>
      </p:graphicFrame>
      <p:sp>
        <p:nvSpPr>
          <p:cNvPr id="23" name="文本框 22">
            <a:extLst>
              <a:ext uri="{FF2B5EF4-FFF2-40B4-BE49-F238E27FC236}">
                <a16:creationId xmlns:a16="http://schemas.microsoft.com/office/drawing/2014/main" id="{414CB99A-71BA-4B5E-8260-2F08C4D10B20}"/>
              </a:ext>
            </a:extLst>
          </p:cNvPr>
          <p:cNvSpPr txBox="1"/>
          <p:nvPr/>
        </p:nvSpPr>
        <p:spPr>
          <a:xfrm>
            <a:off x="179512" y="3893737"/>
            <a:ext cx="1120562" cy="753220"/>
          </a:xfrm>
          <a:prstGeom prst="rect">
            <a:avLst/>
          </a:prstGeom>
          <a:noFill/>
        </p:spPr>
        <p:txBody>
          <a:bodyPr wrap="square">
            <a:spAutoFit/>
          </a:bodyPr>
          <a:lstStyle/>
          <a:p>
            <a:pPr algn="just" eaLnBrk="1" hangingPunct="1">
              <a:lnSpc>
                <a:spcPct val="125000"/>
              </a:lnSpc>
            </a:pPr>
            <a:r>
              <a:rPr kumimoji="0" lang="zh-CN" altLang="en-US"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能量平衡</a:t>
            </a:r>
            <a:endParaRPr kumimoji="0" lang="en-US" altLang="zh-CN"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pPr>
            <a:r>
              <a:rPr kumimoji="0" lang="zh-CN" altLang="en-US"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控制</a:t>
            </a:r>
            <a:r>
              <a:rPr lang="zh-CN" altLang="en-US"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方案</a:t>
            </a:r>
            <a:endParaRPr kumimoji="0" lang="en-US" altLang="zh-CN"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a:extLst>
              <a:ext uri="{FF2B5EF4-FFF2-40B4-BE49-F238E27FC236}">
                <a16:creationId xmlns:a16="http://schemas.microsoft.com/office/drawing/2014/main" id="{46F4E380-FE6D-4AAC-83C0-2EC99E454AD0}"/>
              </a:ext>
            </a:extLst>
          </p:cNvPr>
          <p:cNvSpPr txBox="1"/>
          <p:nvPr/>
        </p:nvSpPr>
        <p:spPr>
          <a:xfrm>
            <a:off x="7839988" y="3893737"/>
            <a:ext cx="1120562" cy="753220"/>
          </a:xfrm>
          <a:prstGeom prst="rect">
            <a:avLst/>
          </a:prstGeom>
          <a:noFill/>
        </p:spPr>
        <p:txBody>
          <a:bodyPr wrap="square">
            <a:spAutoFit/>
          </a:bodyPr>
          <a:lstStyle/>
          <a:p>
            <a:pPr algn="just" eaLnBrk="1" hangingPunct="1">
              <a:lnSpc>
                <a:spcPct val="125000"/>
              </a:lnSpc>
            </a:pPr>
            <a:r>
              <a:rPr kumimoji="0" lang="zh-CN" altLang="en-US"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质量平衡</a:t>
            </a:r>
            <a:endParaRPr kumimoji="0" lang="en-US" altLang="zh-CN"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pPr>
            <a:r>
              <a:rPr kumimoji="0" lang="zh-CN" altLang="en-US"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控制</a:t>
            </a:r>
            <a:r>
              <a:rPr lang="zh-CN" altLang="en-US"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方案</a:t>
            </a:r>
            <a:endParaRPr kumimoji="0" lang="en-US" altLang="zh-CN"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6" name="图片 25">
            <a:extLst>
              <a:ext uri="{FF2B5EF4-FFF2-40B4-BE49-F238E27FC236}">
                <a16:creationId xmlns:a16="http://schemas.microsoft.com/office/drawing/2014/main" id="{E62581AB-80C3-4BF3-A702-8D63A4A0E5A2}"/>
              </a:ext>
            </a:extLst>
          </p:cNvPr>
          <p:cNvPicPr>
            <a:picLocks noChangeAspect="1"/>
          </p:cNvPicPr>
          <p:nvPr/>
        </p:nvPicPr>
        <p:blipFill>
          <a:blip r:embed="rId2"/>
          <a:stretch>
            <a:fillRect/>
          </a:stretch>
        </p:blipFill>
        <p:spPr>
          <a:xfrm>
            <a:off x="1184347" y="2075907"/>
            <a:ext cx="6998962" cy="3769184"/>
          </a:xfrm>
          <a:prstGeom prst="rect">
            <a:avLst/>
          </a:prstGeom>
        </p:spPr>
      </p:pic>
    </p:spTree>
    <p:extLst>
      <p:ext uri="{BB962C8B-B14F-4D97-AF65-F5344CB8AC3E}">
        <p14:creationId xmlns:p14="http://schemas.microsoft.com/office/powerpoint/2010/main" val="39396066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B37C96E-99E4-430C-A662-49605D807390}"/>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7" name="文本框 6">
            <a:extLst>
              <a:ext uri="{FF2B5EF4-FFF2-40B4-BE49-F238E27FC236}">
                <a16:creationId xmlns:a16="http://schemas.microsoft.com/office/drawing/2014/main" id="{833A358C-759F-4041-AD88-3108210F824D}"/>
              </a:ext>
            </a:extLst>
          </p:cNvPr>
          <p:cNvSpPr txBox="1"/>
          <p:nvPr/>
        </p:nvSpPr>
        <p:spPr>
          <a:xfrm>
            <a:off x="0" y="980728"/>
            <a:ext cx="9036496" cy="1127360"/>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精馏塔的自控流程</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startAt="2"/>
            </a:pP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按</a:t>
            </a: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提</a:t>
            </a: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馏段指标控制（产品在塔底）</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8" name="文本框 7">
            <a:extLst>
              <a:ext uri="{FF2B5EF4-FFF2-40B4-BE49-F238E27FC236}">
                <a16:creationId xmlns:a16="http://schemas.microsoft.com/office/drawing/2014/main" id="{5157E181-6C2E-4881-A1FA-84645AA4945D}"/>
              </a:ext>
            </a:extLst>
          </p:cNvPr>
          <p:cNvSpPr txBox="1"/>
          <p:nvPr/>
        </p:nvSpPr>
        <p:spPr>
          <a:xfrm>
            <a:off x="2417586" y="2132856"/>
            <a:ext cx="2048524" cy="2138214"/>
          </a:xfrm>
          <a:prstGeom prst="rect">
            <a:avLst/>
          </a:prstGeom>
          <a:noFill/>
          <a:ln>
            <a:solidFill>
              <a:srgbClr val="C00000"/>
            </a:solidFill>
          </a:ln>
        </p:spPr>
        <p:txBody>
          <a:bodyPr wrap="square" rtlCol="0">
            <a:spAutoFit/>
          </a:bodyPr>
          <a:lstStyle/>
          <a:p>
            <a:pPr marL="285750" indent="-285750">
              <a:lnSpc>
                <a:spcPct val="125000"/>
              </a:lnSpc>
              <a:buFont typeface="Wingdings" panose="05000000000000000000" pitchFamily="2" charset="2"/>
              <a:buChar char="Ø"/>
            </a:pPr>
            <a:r>
              <a:rPr lang="zh-CN" altLang="en-US" dirty="0">
                <a:solidFill>
                  <a:srgbClr val="000000"/>
                </a:solidFill>
                <a:latin typeface="+mn-ea"/>
                <a:ea typeface="+mn-ea"/>
              </a:rPr>
              <a:t>被控变量：</a:t>
            </a:r>
            <a:endParaRPr lang="en-US" altLang="zh-CN" dirty="0">
              <a:solidFill>
                <a:srgbClr val="000000"/>
              </a:solidFill>
              <a:latin typeface="+mn-ea"/>
              <a:ea typeface="+mn-ea"/>
            </a:endParaRPr>
          </a:p>
          <a:p>
            <a:pPr>
              <a:lnSpc>
                <a:spcPct val="125000"/>
              </a:lnSpc>
            </a:pPr>
            <a:r>
              <a:rPr lang="zh-CN" altLang="en-US" dirty="0">
                <a:solidFill>
                  <a:srgbClr val="000000"/>
                </a:solidFill>
                <a:latin typeface="+mn-ea"/>
                <a:ea typeface="+mn-ea"/>
              </a:rPr>
              <a:t>塔压</a:t>
            </a:r>
            <a:r>
              <a:rPr lang="en-US" altLang="zh-CN" dirty="0">
                <a:solidFill>
                  <a:srgbClr val="000000"/>
                </a:solidFill>
                <a:latin typeface="+mn-ea"/>
                <a:ea typeface="+mn-ea"/>
              </a:rPr>
              <a:t>p</a:t>
            </a:r>
          </a:p>
          <a:p>
            <a:pPr>
              <a:lnSpc>
                <a:spcPct val="125000"/>
              </a:lnSpc>
            </a:pPr>
            <a:r>
              <a:rPr lang="zh-CN" altLang="en-US" dirty="0">
                <a:solidFill>
                  <a:srgbClr val="000000"/>
                </a:solidFill>
                <a:latin typeface="+mn-ea"/>
                <a:ea typeface="+mn-ea"/>
              </a:rPr>
              <a:t>塔顶温度</a:t>
            </a:r>
            <a:r>
              <a:rPr lang="en-US" altLang="zh-CN" dirty="0">
                <a:solidFill>
                  <a:srgbClr val="000000"/>
                </a:solidFill>
                <a:latin typeface="+mn-ea"/>
                <a:ea typeface="+mn-ea"/>
              </a:rPr>
              <a:t>T</a:t>
            </a:r>
            <a:r>
              <a:rPr lang="en-US" altLang="zh-CN" baseline="-25000" dirty="0">
                <a:solidFill>
                  <a:srgbClr val="000000"/>
                </a:solidFill>
                <a:latin typeface="+mn-ea"/>
                <a:ea typeface="+mn-ea"/>
              </a:rPr>
              <a:t>D</a:t>
            </a:r>
          </a:p>
          <a:p>
            <a:pPr>
              <a:lnSpc>
                <a:spcPct val="125000"/>
              </a:lnSpc>
            </a:pPr>
            <a:r>
              <a:rPr lang="zh-CN" altLang="en-US" dirty="0">
                <a:solidFill>
                  <a:srgbClr val="0000FF"/>
                </a:solidFill>
                <a:latin typeface="+mn-ea"/>
                <a:ea typeface="+mn-ea"/>
              </a:rPr>
              <a:t>塔底温度</a:t>
            </a:r>
            <a:r>
              <a:rPr lang="en-US" altLang="zh-CN" dirty="0">
                <a:solidFill>
                  <a:srgbClr val="0000FF"/>
                </a:solidFill>
                <a:latin typeface="+mn-ea"/>
                <a:ea typeface="+mn-ea"/>
              </a:rPr>
              <a:t>T</a:t>
            </a:r>
            <a:r>
              <a:rPr lang="en-US" altLang="zh-CN" baseline="-25000" dirty="0">
                <a:solidFill>
                  <a:srgbClr val="0000FF"/>
                </a:solidFill>
                <a:latin typeface="+mn-ea"/>
                <a:ea typeface="+mn-ea"/>
              </a:rPr>
              <a:t>B</a:t>
            </a:r>
          </a:p>
          <a:p>
            <a:pPr>
              <a:lnSpc>
                <a:spcPct val="125000"/>
              </a:lnSpc>
            </a:pPr>
            <a:r>
              <a:rPr lang="zh-CN" altLang="en-US" dirty="0">
                <a:solidFill>
                  <a:srgbClr val="0000FF"/>
                </a:solidFill>
                <a:latin typeface="+mn-ea"/>
                <a:ea typeface="+mn-ea"/>
              </a:rPr>
              <a:t>回流罐液位</a:t>
            </a:r>
            <a:r>
              <a:rPr lang="en-US" altLang="zh-CN" dirty="0">
                <a:solidFill>
                  <a:srgbClr val="0000FF"/>
                </a:solidFill>
                <a:latin typeface="+mn-ea"/>
                <a:ea typeface="+mn-ea"/>
              </a:rPr>
              <a:t>L</a:t>
            </a:r>
            <a:r>
              <a:rPr lang="en-US" altLang="zh-CN" baseline="-25000" dirty="0">
                <a:solidFill>
                  <a:srgbClr val="0000FF"/>
                </a:solidFill>
                <a:latin typeface="+mn-ea"/>
                <a:ea typeface="+mn-ea"/>
              </a:rPr>
              <a:t>D</a:t>
            </a:r>
          </a:p>
          <a:p>
            <a:pPr>
              <a:lnSpc>
                <a:spcPct val="125000"/>
              </a:lnSpc>
            </a:pPr>
            <a:r>
              <a:rPr lang="zh-CN" altLang="en-US" dirty="0">
                <a:solidFill>
                  <a:srgbClr val="0000FF"/>
                </a:solidFill>
                <a:latin typeface="+mn-ea"/>
                <a:ea typeface="+mn-ea"/>
              </a:rPr>
              <a:t>塔釜液位</a:t>
            </a:r>
            <a:r>
              <a:rPr lang="en-US" altLang="zh-CN" dirty="0">
                <a:solidFill>
                  <a:srgbClr val="0000FF"/>
                </a:solidFill>
                <a:latin typeface="+mn-ea"/>
                <a:ea typeface="+mn-ea"/>
              </a:rPr>
              <a:t>L</a:t>
            </a:r>
            <a:r>
              <a:rPr lang="en-US" altLang="zh-CN" baseline="-25000" dirty="0">
                <a:solidFill>
                  <a:srgbClr val="0000FF"/>
                </a:solidFill>
                <a:latin typeface="+mn-ea"/>
                <a:ea typeface="+mn-ea"/>
              </a:rPr>
              <a:t>B</a:t>
            </a:r>
            <a:endParaRPr lang="zh-CN" altLang="en-US" baseline="-25000" dirty="0">
              <a:solidFill>
                <a:srgbClr val="0000FF"/>
              </a:solidFill>
              <a:latin typeface="+mn-ea"/>
              <a:ea typeface="+mn-ea"/>
            </a:endParaRPr>
          </a:p>
        </p:txBody>
      </p:sp>
      <p:sp>
        <p:nvSpPr>
          <p:cNvPr id="9" name="文本框 8">
            <a:extLst>
              <a:ext uri="{FF2B5EF4-FFF2-40B4-BE49-F238E27FC236}">
                <a16:creationId xmlns:a16="http://schemas.microsoft.com/office/drawing/2014/main" id="{BD71B23A-8A91-4E6D-8CA0-11A4DCA86DB8}"/>
              </a:ext>
            </a:extLst>
          </p:cNvPr>
          <p:cNvSpPr txBox="1"/>
          <p:nvPr/>
        </p:nvSpPr>
        <p:spPr>
          <a:xfrm>
            <a:off x="4539700" y="2132856"/>
            <a:ext cx="2048524" cy="2138214"/>
          </a:xfrm>
          <a:prstGeom prst="rect">
            <a:avLst/>
          </a:prstGeom>
          <a:noFill/>
          <a:ln>
            <a:solidFill>
              <a:srgbClr val="C00000"/>
            </a:solidFill>
          </a:ln>
        </p:spPr>
        <p:txBody>
          <a:bodyPr wrap="square" rtlCol="0">
            <a:spAutoFit/>
          </a:bodyPr>
          <a:lstStyle/>
          <a:p>
            <a:pPr marL="285750" indent="-285750">
              <a:lnSpc>
                <a:spcPct val="125000"/>
              </a:lnSpc>
              <a:buFont typeface="Wingdings" panose="05000000000000000000" pitchFamily="2" charset="2"/>
              <a:buChar char="Ø"/>
            </a:pPr>
            <a:r>
              <a:rPr lang="zh-CN" altLang="en-US" dirty="0">
                <a:solidFill>
                  <a:srgbClr val="000000"/>
                </a:solidFill>
                <a:latin typeface="+mn-ea"/>
                <a:ea typeface="+mn-ea"/>
              </a:rPr>
              <a:t>操纵变量：</a:t>
            </a:r>
            <a:endParaRPr lang="en-US" altLang="zh-CN" dirty="0">
              <a:solidFill>
                <a:srgbClr val="000000"/>
              </a:solidFill>
              <a:latin typeface="+mn-ea"/>
              <a:ea typeface="+mn-ea"/>
            </a:endParaRPr>
          </a:p>
          <a:p>
            <a:pPr>
              <a:lnSpc>
                <a:spcPct val="125000"/>
              </a:lnSpc>
            </a:pPr>
            <a:r>
              <a:rPr lang="zh-CN" altLang="en-US" dirty="0">
                <a:solidFill>
                  <a:srgbClr val="000000"/>
                </a:solidFill>
                <a:latin typeface="+mn-ea"/>
                <a:ea typeface="+mn-ea"/>
              </a:rPr>
              <a:t>冷剂流量</a:t>
            </a:r>
            <a:r>
              <a:rPr lang="en-US" altLang="zh-CN" dirty="0">
                <a:solidFill>
                  <a:srgbClr val="000000"/>
                </a:solidFill>
                <a:latin typeface="+mn-ea"/>
                <a:ea typeface="+mn-ea"/>
              </a:rPr>
              <a:t>Q</a:t>
            </a:r>
            <a:r>
              <a:rPr lang="en-US" altLang="zh-CN" baseline="-25000" dirty="0">
                <a:solidFill>
                  <a:srgbClr val="000000"/>
                </a:solidFill>
                <a:latin typeface="+mn-ea"/>
                <a:ea typeface="+mn-ea"/>
              </a:rPr>
              <a:t>c</a:t>
            </a:r>
          </a:p>
          <a:p>
            <a:pPr>
              <a:lnSpc>
                <a:spcPct val="125000"/>
              </a:lnSpc>
            </a:pPr>
            <a:r>
              <a:rPr lang="zh-CN" altLang="en-US" dirty="0">
                <a:solidFill>
                  <a:srgbClr val="000000"/>
                </a:solidFill>
                <a:latin typeface="+mn-ea"/>
                <a:ea typeface="+mn-ea"/>
              </a:rPr>
              <a:t>回流量</a:t>
            </a:r>
            <a:r>
              <a:rPr lang="en-US" altLang="zh-CN" dirty="0">
                <a:solidFill>
                  <a:srgbClr val="000000"/>
                </a:solidFill>
                <a:latin typeface="+mn-ea"/>
                <a:ea typeface="+mn-ea"/>
              </a:rPr>
              <a:t>L</a:t>
            </a:r>
          </a:p>
          <a:p>
            <a:pPr>
              <a:lnSpc>
                <a:spcPct val="125000"/>
              </a:lnSpc>
            </a:pPr>
            <a:r>
              <a:rPr lang="zh-CN" altLang="en-US" dirty="0">
                <a:solidFill>
                  <a:srgbClr val="0000FF"/>
                </a:solidFill>
                <a:latin typeface="+mn-ea"/>
                <a:ea typeface="+mn-ea"/>
              </a:rPr>
              <a:t>加热蒸汽量</a:t>
            </a:r>
            <a:r>
              <a:rPr lang="en-US" altLang="zh-CN" dirty="0" err="1">
                <a:solidFill>
                  <a:srgbClr val="0000FF"/>
                </a:solidFill>
                <a:latin typeface="+mn-ea"/>
                <a:ea typeface="+mn-ea"/>
              </a:rPr>
              <a:t>Q</a:t>
            </a:r>
            <a:r>
              <a:rPr lang="en-US" altLang="zh-CN" baseline="-25000" dirty="0" err="1">
                <a:solidFill>
                  <a:srgbClr val="0000FF"/>
                </a:solidFill>
                <a:latin typeface="+mn-ea"/>
                <a:ea typeface="+mn-ea"/>
              </a:rPr>
              <a:t>h</a:t>
            </a:r>
            <a:endParaRPr lang="en-US" altLang="zh-CN" baseline="-25000" dirty="0">
              <a:solidFill>
                <a:srgbClr val="0000FF"/>
              </a:solidFill>
              <a:latin typeface="+mn-ea"/>
              <a:ea typeface="+mn-ea"/>
            </a:endParaRPr>
          </a:p>
          <a:p>
            <a:pPr>
              <a:lnSpc>
                <a:spcPct val="125000"/>
              </a:lnSpc>
            </a:pPr>
            <a:r>
              <a:rPr lang="zh-CN" altLang="en-US" dirty="0">
                <a:solidFill>
                  <a:srgbClr val="0000FF"/>
                </a:solidFill>
                <a:latin typeface="+mn-ea"/>
                <a:ea typeface="+mn-ea"/>
              </a:rPr>
              <a:t>塔顶产品流量</a:t>
            </a:r>
            <a:r>
              <a:rPr lang="en-US" altLang="zh-CN" dirty="0">
                <a:solidFill>
                  <a:srgbClr val="0000FF"/>
                </a:solidFill>
                <a:latin typeface="+mn-ea"/>
                <a:ea typeface="+mn-ea"/>
              </a:rPr>
              <a:t>D</a:t>
            </a:r>
          </a:p>
          <a:p>
            <a:pPr>
              <a:lnSpc>
                <a:spcPct val="125000"/>
              </a:lnSpc>
            </a:pPr>
            <a:r>
              <a:rPr lang="zh-CN" altLang="en-US" dirty="0">
                <a:solidFill>
                  <a:srgbClr val="0000FF"/>
                </a:solidFill>
                <a:latin typeface="+mn-ea"/>
                <a:ea typeface="+mn-ea"/>
              </a:rPr>
              <a:t>塔底产品流量</a:t>
            </a:r>
            <a:r>
              <a:rPr lang="en-US" altLang="zh-CN" dirty="0">
                <a:solidFill>
                  <a:srgbClr val="0000FF"/>
                </a:solidFill>
                <a:latin typeface="+mn-ea"/>
                <a:ea typeface="+mn-ea"/>
              </a:rPr>
              <a:t>B</a:t>
            </a:r>
            <a:endParaRPr lang="zh-CN" altLang="en-US" dirty="0">
              <a:solidFill>
                <a:srgbClr val="0000FF"/>
              </a:solidFill>
              <a:latin typeface="+mn-ea"/>
              <a:ea typeface="+mn-ea"/>
            </a:endParaRPr>
          </a:p>
        </p:txBody>
      </p:sp>
      <p:sp>
        <p:nvSpPr>
          <p:cNvPr id="10" name="箭头: 下 9">
            <a:extLst>
              <a:ext uri="{FF2B5EF4-FFF2-40B4-BE49-F238E27FC236}">
                <a16:creationId xmlns:a16="http://schemas.microsoft.com/office/drawing/2014/main" id="{3BAAC50A-AF37-4527-9E95-519E4985875A}"/>
              </a:ext>
            </a:extLst>
          </p:cNvPr>
          <p:cNvSpPr/>
          <p:nvPr/>
        </p:nvSpPr>
        <p:spPr bwMode="auto">
          <a:xfrm rot="5400000">
            <a:off x="2165558" y="2528900"/>
            <a:ext cx="144016" cy="360040"/>
          </a:xfrm>
          <a:prstGeom prst="downArrow">
            <a:avLst/>
          </a:prstGeom>
          <a:no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 name="文本框 10">
            <a:extLst>
              <a:ext uri="{FF2B5EF4-FFF2-40B4-BE49-F238E27FC236}">
                <a16:creationId xmlns:a16="http://schemas.microsoft.com/office/drawing/2014/main" id="{AF22384A-A3EC-4B74-8149-8270AAE5FCE9}"/>
              </a:ext>
            </a:extLst>
          </p:cNvPr>
          <p:cNvSpPr txBox="1"/>
          <p:nvPr/>
        </p:nvSpPr>
        <p:spPr>
          <a:xfrm>
            <a:off x="917351" y="2524254"/>
            <a:ext cx="1152128" cy="369332"/>
          </a:xfrm>
          <a:prstGeom prst="rect">
            <a:avLst/>
          </a:prstGeom>
          <a:noFill/>
        </p:spPr>
        <p:txBody>
          <a:bodyPr wrap="square" rtlCol="0">
            <a:spAutoFit/>
          </a:bodyPr>
          <a:lstStyle/>
          <a:p>
            <a:pPr algn="r"/>
            <a:r>
              <a:rPr lang="zh-CN" altLang="en-US" dirty="0">
                <a:solidFill>
                  <a:srgbClr val="000000"/>
                </a:solidFill>
                <a:latin typeface="+mn-ea"/>
                <a:ea typeface="+mn-ea"/>
              </a:rPr>
              <a:t>独立控制</a:t>
            </a:r>
          </a:p>
        </p:txBody>
      </p:sp>
      <p:sp>
        <p:nvSpPr>
          <p:cNvPr id="12" name="箭头: 下 11">
            <a:extLst>
              <a:ext uri="{FF2B5EF4-FFF2-40B4-BE49-F238E27FC236}">
                <a16:creationId xmlns:a16="http://schemas.microsoft.com/office/drawing/2014/main" id="{A7236ABC-095A-4460-A549-F2CDFBDCFC15}"/>
              </a:ext>
            </a:extLst>
          </p:cNvPr>
          <p:cNvSpPr/>
          <p:nvPr/>
        </p:nvSpPr>
        <p:spPr bwMode="auto">
          <a:xfrm rot="5400000">
            <a:off x="2159732" y="2857582"/>
            <a:ext cx="144016" cy="360040"/>
          </a:xfrm>
          <a:prstGeom prst="downArrow">
            <a:avLst/>
          </a:prstGeom>
          <a:no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 name="文本框 12">
            <a:extLst>
              <a:ext uri="{FF2B5EF4-FFF2-40B4-BE49-F238E27FC236}">
                <a16:creationId xmlns:a16="http://schemas.microsoft.com/office/drawing/2014/main" id="{5905BCFB-E068-49CE-8D1B-053BC67AEEC0}"/>
              </a:ext>
            </a:extLst>
          </p:cNvPr>
          <p:cNvSpPr txBox="1"/>
          <p:nvPr/>
        </p:nvSpPr>
        <p:spPr>
          <a:xfrm>
            <a:off x="952317" y="2852936"/>
            <a:ext cx="1152128" cy="369332"/>
          </a:xfrm>
          <a:prstGeom prst="rect">
            <a:avLst/>
          </a:prstGeom>
          <a:noFill/>
        </p:spPr>
        <p:txBody>
          <a:bodyPr wrap="square" rtlCol="0">
            <a:spAutoFit/>
          </a:bodyPr>
          <a:lstStyle/>
          <a:p>
            <a:pPr algn="r"/>
            <a:r>
              <a:rPr lang="zh-CN" altLang="en-US" dirty="0">
                <a:solidFill>
                  <a:srgbClr val="000000"/>
                </a:solidFill>
                <a:latin typeface="+mn-ea"/>
                <a:ea typeface="+mn-ea"/>
              </a:rPr>
              <a:t>不管了！</a:t>
            </a:r>
          </a:p>
        </p:txBody>
      </p:sp>
      <p:sp>
        <p:nvSpPr>
          <p:cNvPr id="14" name="箭头: 下 13">
            <a:extLst>
              <a:ext uri="{FF2B5EF4-FFF2-40B4-BE49-F238E27FC236}">
                <a16:creationId xmlns:a16="http://schemas.microsoft.com/office/drawing/2014/main" id="{DC95DB8D-3373-44A0-8784-7D1D1F273E3B}"/>
              </a:ext>
            </a:extLst>
          </p:cNvPr>
          <p:cNvSpPr/>
          <p:nvPr/>
        </p:nvSpPr>
        <p:spPr bwMode="auto">
          <a:xfrm rot="16200000">
            <a:off x="6696236" y="2528900"/>
            <a:ext cx="144016" cy="360040"/>
          </a:xfrm>
          <a:prstGeom prst="downArrow">
            <a:avLst/>
          </a:prstGeom>
          <a:no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 name="文本框 14">
            <a:extLst>
              <a:ext uri="{FF2B5EF4-FFF2-40B4-BE49-F238E27FC236}">
                <a16:creationId xmlns:a16="http://schemas.microsoft.com/office/drawing/2014/main" id="{118172AD-23E7-42E3-820D-C15525BAA7DA}"/>
              </a:ext>
            </a:extLst>
          </p:cNvPr>
          <p:cNvSpPr txBox="1"/>
          <p:nvPr/>
        </p:nvSpPr>
        <p:spPr>
          <a:xfrm>
            <a:off x="6963888" y="2385753"/>
            <a:ext cx="1821548" cy="646331"/>
          </a:xfrm>
          <a:prstGeom prst="rect">
            <a:avLst/>
          </a:prstGeom>
          <a:noFill/>
        </p:spPr>
        <p:txBody>
          <a:bodyPr wrap="square" rtlCol="0">
            <a:spAutoFit/>
          </a:bodyPr>
          <a:lstStyle/>
          <a:p>
            <a:r>
              <a:rPr lang="zh-CN" altLang="en-US" dirty="0">
                <a:solidFill>
                  <a:srgbClr val="000000"/>
                </a:solidFill>
                <a:latin typeface="+mn-ea"/>
                <a:ea typeface="+mn-ea"/>
              </a:rPr>
              <a:t>全凝时一般</a:t>
            </a:r>
            <a:endParaRPr lang="en-US" altLang="zh-CN" dirty="0">
              <a:solidFill>
                <a:srgbClr val="000000"/>
              </a:solidFill>
              <a:latin typeface="+mn-ea"/>
              <a:ea typeface="+mn-ea"/>
            </a:endParaRPr>
          </a:p>
          <a:p>
            <a:r>
              <a:rPr lang="zh-CN" altLang="en-US" dirty="0">
                <a:solidFill>
                  <a:srgbClr val="000000"/>
                </a:solidFill>
                <a:latin typeface="+mn-ea"/>
                <a:ea typeface="+mn-ea"/>
              </a:rPr>
              <a:t>用于控制塔压</a:t>
            </a:r>
          </a:p>
        </p:txBody>
      </p:sp>
      <p:sp>
        <p:nvSpPr>
          <p:cNvPr id="16" name="箭头: 下 15">
            <a:extLst>
              <a:ext uri="{FF2B5EF4-FFF2-40B4-BE49-F238E27FC236}">
                <a16:creationId xmlns:a16="http://schemas.microsoft.com/office/drawing/2014/main" id="{5379BAA3-10EA-4887-AFFD-0A7A7B1EDD62}"/>
              </a:ext>
            </a:extLst>
          </p:cNvPr>
          <p:cNvSpPr/>
          <p:nvPr/>
        </p:nvSpPr>
        <p:spPr bwMode="auto">
          <a:xfrm rot="16200000">
            <a:off x="6704048" y="2920299"/>
            <a:ext cx="144016" cy="360040"/>
          </a:xfrm>
          <a:prstGeom prst="downArrow">
            <a:avLst/>
          </a:prstGeom>
          <a:no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7" name="文本框 16">
            <a:extLst>
              <a:ext uri="{FF2B5EF4-FFF2-40B4-BE49-F238E27FC236}">
                <a16:creationId xmlns:a16="http://schemas.microsoft.com/office/drawing/2014/main" id="{9250C3DF-F1F0-4954-81B1-B4640EAB68EB}"/>
              </a:ext>
            </a:extLst>
          </p:cNvPr>
          <p:cNvSpPr txBox="1"/>
          <p:nvPr/>
        </p:nvSpPr>
        <p:spPr>
          <a:xfrm>
            <a:off x="6963888" y="2915652"/>
            <a:ext cx="1152128" cy="369332"/>
          </a:xfrm>
          <a:prstGeom prst="rect">
            <a:avLst/>
          </a:prstGeom>
          <a:noFill/>
        </p:spPr>
        <p:txBody>
          <a:bodyPr wrap="square" rtlCol="0">
            <a:spAutoFit/>
          </a:bodyPr>
          <a:lstStyle/>
          <a:p>
            <a:pPr algn="r"/>
            <a:r>
              <a:rPr lang="zh-CN" altLang="en-US" dirty="0">
                <a:solidFill>
                  <a:srgbClr val="000000"/>
                </a:solidFill>
                <a:latin typeface="+mn-ea"/>
                <a:ea typeface="+mn-ea"/>
              </a:rPr>
              <a:t>定值控制</a:t>
            </a:r>
          </a:p>
        </p:txBody>
      </p:sp>
      <p:sp>
        <p:nvSpPr>
          <p:cNvPr id="18" name="文本框 17">
            <a:extLst>
              <a:ext uri="{FF2B5EF4-FFF2-40B4-BE49-F238E27FC236}">
                <a16:creationId xmlns:a16="http://schemas.microsoft.com/office/drawing/2014/main" id="{4FC5613B-C33B-4054-8A35-41B0F23DBD3D}"/>
              </a:ext>
            </a:extLst>
          </p:cNvPr>
          <p:cNvSpPr txBox="1"/>
          <p:nvPr/>
        </p:nvSpPr>
        <p:spPr>
          <a:xfrm>
            <a:off x="0" y="4338963"/>
            <a:ext cx="9036496" cy="2365519"/>
          </a:xfrm>
          <a:prstGeom prst="rect">
            <a:avLst/>
          </a:prstGeom>
          <a:noFill/>
        </p:spPr>
        <p:txBody>
          <a:bodyPr wrap="square">
            <a:spAutoFit/>
          </a:bodyPr>
          <a:lstStyle/>
          <a:p>
            <a:pPr marL="342900" indent="-342900" algn="just" eaLnBrk="1" hangingPunct="1">
              <a:lnSpc>
                <a:spcPct val="125000"/>
              </a:lnSpc>
              <a:buFont typeface="Wingdings" panose="05000000000000000000" pitchFamily="2" charset="2"/>
              <a:buChar char="l"/>
            </a:pPr>
            <a:r>
              <a:rPr kumimoji="0"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能量平衡控制</a:t>
            </a:r>
            <a:endPar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eaLnBrk="1" hangingPunct="1">
              <a:lnSpc>
                <a:spcPct val="125000"/>
              </a:lnSpc>
              <a:buFont typeface="Wingdings" panose="05000000000000000000" pitchFamily="2" charset="2"/>
              <a:buChar char="Ø"/>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具体方案：</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Q</a:t>
            </a:r>
            <a:r>
              <a:rPr lang="en-US" altLang="zh-CN" sz="2000" baseline="-25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控制</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t>
            </a:r>
            <a:r>
              <a:rPr lang="en-US" altLang="zh-CN" sz="20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控制</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a:t>
            </a:r>
            <a:r>
              <a:rPr lang="en-US" altLang="zh-CN" sz="20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p>
          <a:p>
            <a:pPr marL="800100" lvl="1" indent="-342900" algn="just" eaLnBrk="1" hangingPunct="1">
              <a:lnSpc>
                <a:spcPct val="125000"/>
              </a:lnSpc>
              <a:buFont typeface="Wingdings" panose="05000000000000000000" pitchFamily="2" charset="2"/>
              <a:buChar char="Ø"/>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适用场合：</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V/F&lt;2.0</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、要求控制滞后小</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物料平衡控制：</a:t>
            </a:r>
            <a:endParaRPr lang="en-US" altLang="zh-CN" sz="20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800100" lvl="1" indent="-342900" eaLnBrk="1" hangingPunct="1">
              <a:lnSpc>
                <a:spcPct val="125000"/>
              </a:lnSpc>
              <a:buFont typeface="Wingdings" panose="05000000000000000000" pitchFamily="2" charset="2"/>
              <a:buChar char="Ø"/>
            </a:pP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具体方案：</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控制</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a:t>
            </a:r>
            <a:r>
              <a:rPr lang="en-US" altLang="zh-CN"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Q</a:t>
            </a:r>
            <a:r>
              <a:rPr lang="en-US" altLang="zh-CN" sz="2000" baseline="-25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控制</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a:t>
            </a:r>
            <a:r>
              <a:rPr lang="en-US" altLang="zh-CN" sz="20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endParaRPr lang="en-US" altLang="zh-CN" sz="20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800100" lvl="1" indent="-342900" eaLnBrk="1" hangingPunct="1">
              <a:lnSpc>
                <a:spcPct val="125000"/>
              </a:lnSpc>
              <a:buFont typeface="Wingdings" panose="05000000000000000000" pitchFamily="2" charset="2"/>
              <a:buChar char="Ø"/>
            </a:pP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适用场合：</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很小、</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B&lt;0.2V</a:t>
            </a:r>
          </a:p>
        </p:txBody>
      </p:sp>
    </p:spTree>
    <p:extLst>
      <p:ext uri="{BB962C8B-B14F-4D97-AF65-F5344CB8AC3E}">
        <p14:creationId xmlns:p14="http://schemas.microsoft.com/office/powerpoint/2010/main" val="4891792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8CF1A35-24A6-435E-8F15-6A2A89071FF5}"/>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5D494AEC-65C1-4126-85DC-7AA6FC37300D}"/>
              </a:ext>
            </a:extLst>
          </p:cNvPr>
          <p:cNvSpPr txBox="1"/>
          <p:nvPr/>
        </p:nvSpPr>
        <p:spPr>
          <a:xfrm>
            <a:off x="0" y="980728"/>
            <a:ext cx="9036496" cy="1127360"/>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精馏塔的自控流程</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buFont typeface="+mj-lt"/>
              <a:buAutoNum type="arabicPeriod" startAt="2"/>
            </a:pP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按</a:t>
            </a: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提</a:t>
            </a: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馏段指标控制（产品在塔底）</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aphicFrame>
        <p:nvGraphicFramePr>
          <p:cNvPr id="5" name="表格 20">
            <a:extLst>
              <a:ext uri="{FF2B5EF4-FFF2-40B4-BE49-F238E27FC236}">
                <a16:creationId xmlns:a16="http://schemas.microsoft.com/office/drawing/2014/main" id="{71CB56C0-E2EA-4281-B7D6-BAEF36C15A9B}"/>
              </a:ext>
            </a:extLst>
          </p:cNvPr>
          <p:cNvGraphicFramePr>
            <a:graphicFrameLocks noGrp="1"/>
          </p:cNvGraphicFramePr>
          <p:nvPr>
            <p:extLst>
              <p:ext uri="{D42A27DB-BD31-4B8C-83A1-F6EECF244321}">
                <p14:modId xmlns:p14="http://schemas.microsoft.com/office/powerpoint/2010/main" val="1895376877"/>
              </p:ext>
            </p:extLst>
          </p:nvPr>
        </p:nvGraphicFramePr>
        <p:xfrm>
          <a:off x="251520" y="5885511"/>
          <a:ext cx="4238888" cy="867792"/>
        </p:xfrm>
        <a:graphic>
          <a:graphicData uri="http://schemas.openxmlformats.org/drawingml/2006/table">
            <a:tbl>
              <a:tblPr firstRow="1" bandRow="1">
                <a:tableStyleId>{5C22544A-7EE6-4342-B048-85BDC9FD1C3A}</a:tableStyleId>
              </a:tblPr>
              <a:tblGrid>
                <a:gridCol w="1165543">
                  <a:extLst>
                    <a:ext uri="{9D8B030D-6E8A-4147-A177-3AD203B41FA5}">
                      <a16:colId xmlns:a16="http://schemas.microsoft.com/office/drawing/2014/main" val="1615490246"/>
                    </a:ext>
                  </a:extLst>
                </a:gridCol>
                <a:gridCol w="569460">
                  <a:extLst>
                    <a:ext uri="{9D8B030D-6E8A-4147-A177-3AD203B41FA5}">
                      <a16:colId xmlns:a16="http://schemas.microsoft.com/office/drawing/2014/main" val="2957320408"/>
                    </a:ext>
                  </a:extLst>
                </a:gridCol>
                <a:gridCol w="519715">
                  <a:extLst>
                    <a:ext uri="{9D8B030D-6E8A-4147-A177-3AD203B41FA5}">
                      <a16:colId xmlns:a16="http://schemas.microsoft.com/office/drawing/2014/main" val="1671847485"/>
                    </a:ext>
                  </a:extLst>
                </a:gridCol>
                <a:gridCol w="545747">
                  <a:extLst>
                    <a:ext uri="{9D8B030D-6E8A-4147-A177-3AD203B41FA5}">
                      <a16:colId xmlns:a16="http://schemas.microsoft.com/office/drawing/2014/main" val="1207186667"/>
                    </a:ext>
                  </a:extLst>
                </a:gridCol>
                <a:gridCol w="527507">
                  <a:extLst>
                    <a:ext uri="{9D8B030D-6E8A-4147-A177-3AD203B41FA5}">
                      <a16:colId xmlns:a16="http://schemas.microsoft.com/office/drawing/2014/main" val="3161094822"/>
                    </a:ext>
                  </a:extLst>
                </a:gridCol>
                <a:gridCol w="434482">
                  <a:extLst>
                    <a:ext uri="{9D8B030D-6E8A-4147-A177-3AD203B41FA5}">
                      <a16:colId xmlns:a16="http://schemas.microsoft.com/office/drawing/2014/main" val="472377020"/>
                    </a:ext>
                  </a:extLst>
                </a:gridCol>
                <a:gridCol w="476434">
                  <a:extLst>
                    <a:ext uri="{9D8B030D-6E8A-4147-A177-3AD203B41FA5}">
                      <a16:colId xmlns:a16="http://schemas.microsoft.com/office/drawing/2014/main" val="545453544"/>
                    </a:ext>
                  </a:extLst>
                </a:gridCol>
              </a:tblGrid>
              <a:tr h="433896">
                <a:tc>
                  <a:txBody>
                    <a:bodyPr/>
                    <a:lstStyle/>
                    <a:p>
                      <a:pPr algn="ctr"/>
                      <a:r>
                        <a:rPr lang="zh-CN" altLang="en-US" sz="1600" b="1" dirty="0">
                          <a:solidFill>
                            <a:srgbClr val="000000"/>
                          </a:solidFill>
                          <a:latin typeface="+mn-ea"/>
                          <a:ea typeface="+mn-ea"/>
                        </a:rPr>
                        <a:t>被控变量</a:t>
                      </a: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p</a:t>
                      </a:r>
                      <a:endParaRPr lang="zh-CN" altLang="en-US" sz="1600" b="1"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sz="1600" b="1" dirty="0">
                          <a:solidFill>
                            <a:srgbClr val="000000"/>
                          </a:solidFill>
                          <a:latin typeface="+mn-ea"/>
                          <a:ea typeface="+mn-ea"/>
                        </a:rPr>
                        <a:t>T</a:t>
                      </a:r>
                      <a:r>
                        <a:rPr lang="en-US" altLang="zh-CN" sz="1600" b="1" baseline="-25000" dirty="0">
                          <a:solidFill>
                            <a:srgbClr val="000000"/>
                          </a:solidFill>
                          <a:latin typeface="+mn-ea"/>
                          <a:ea typeface="+mn-ea"/>
                        </a:rPr>
                        <a:t>B</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L</a:t>
                      </a:r>
                      <a:r>
                        <a:rPr lang="en-US" altLang="zh-CN" sz="1600" b="1" baseline="-25000" dirty="0">
                          <a:solidFill>
                            <a:srgbClr val="000000"/>
                          </a:solidFill>
                          <a:latin typeface="+mn-ea"/>
                          <a:ea typeface="+mn-ea"/>
                        </a:rPr>
                        <a:t>D</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L</a:t>
                      </a:r>
                      <a:r>
                        <a:rPr lang="en-US" altLang="zh-CN" sz="1600" b="1" baseline="-25000" dirty="0">
                          <a:solidFill>
                            <a:srgbClr val="000000"/>
                          </a:solidFill>
                          <a:latin typeface="+mn-ea"/>
                          <a:ea typeface="+mn-ea"/>
                        </a:rPr>
                        <a:t>B</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F</a:t>
                      </a:r>
                      <a:endParaRPr lang="zh-CN" altLang="en-US" sz="1600" b="1"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altLang="zh-CN" sz="1600" b="1" dirty="0">
                          <a:solidFill>
                            <a:srgbClr val="000000"/>
                          </a:solidFill>
                          <a:latin typeface="+mn-ea"/>
                          <a:ea typeface="+mn-ea"/>
                        </a:rPr>
                        <a:t>L</a:t>
                      </a:r>
                      <a:endParaRPr lang="zh-CN" altLang="en-US" sz="1600" b="1"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07602344"/>
                  </a:ext>
                </a:extLst>
              </a:tr>
              <a:tr h="433896">
                <a:tc>
                  <a:txBody>
                    <a:bodyPr/>
                    <a:lstStyle/>
                    <a:p>
                      <a:pPr algn="ctr"/>
                      <a:r>
                        <a:rPr lang="zh-CN" altLang="en-US" sz="1600" b="1" dirty="0">
                          <a:solidFill>
                            <a:srgbClr val="000000"/>
                          </a:solidFill>
                          <a:latin typeface="+mn-ea"/>
                          <a:ea typeface="+mn-ea"/>
                        </a:rPr>
                        <a:t>操纵变量</a:t>
                      </a: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Q</a:t>
                      </a:r>
                      <a:r>
                        <a:rPr lang="en-US" altLang="zh-CN" sz="1600" b="1" baseline="-25000" dirty="0">
                          <a:solidFill>
                            <a:srgbClr val="000000"/>
                          </a:solidFill>
                          <a:latin typeface="+mn-ea"/>
                          <a:ea typeface="+mn-ea"/>
                        </a:rPr>
                        <a:t>c</a:t>
                      </a:r>
                      <a:endParaRPr lang="zh-CN" altLang="en-US" sz="1600" b="1" baseline="-25000"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sz="1600" b="1" dirty="0" err="1">
                          <a:solidFill>
                            <a:srgbClr val="000000"/>
                          </a:solidFill>
                          <a:latin typeface="+mn-ea"/>
                          <a:ea typeface="+mn-ea"/>
                        </a:rPr>
                        <a:t>Q</a:t>
                      </a:r>
                      <a:r>
                        <a:rPr lang="en-US" altLang="zh-CN" sz="1600" b="1" baseline="-25000" dirty="0" err="1">
                          <a:solidFill>
                            <a:srgbClr val="000000"/>
                          </a:solidFill>
                          <a:latin typeface="+mn-ea"/>
                          <a:ea typeface="+mn-ea"/>
                        </a:rPr>
                        <a:t>h</a:t>
                      </a:r>
                      <a:endParaRPr lang="zh-CN" altLang="en-US" sz="1600" b="1" baseline="-25000"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D</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B</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F</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altLang="zh-CN" sz="1600" b="1" dirty="0">
                          <a:solidFill>
                            <a:srgbClr val="000000"/>
                          </a:solidFill>
                          <a:latin typeface="+mn-ea"/>
                          <a:ea typeface="+mn-ea"/>
                        </a:rPr>
                        <a:t>L</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81675035"/>
                  </a:ext>
                </a:extLst>
              </a:tr>
            </a:tbl>
          </a:graphicData>
        </a:graphic>
      </p:graphicFrame>
      <p:graphicFrame>
        <p:nvGraphicFramePr>
          <p:cNvPr id="6" name="表格 5">
            <a:extLst>
              <a:ext uri="{FF2B5EF4-FFF2-40B4-BE49-F238E27FC236}">
                <a16:creationId xmlns:a16="http://schemas.microsoft.com/office/drawing/2014/main" id="{63D3E7B1-1A91-4C17-BA75-8167D26D8257}"/>
              </a:ext>
            </a:extLst>
          </p:cNvPr>
          <p:cNvGraphicFramePr>
            <a:graphicFrameLocks noGrp="1"/>
          </p:cNvGraphicFramePr>
          <p:nvPr>
            <p:extLst>
              <p:ext uri="{D42A27DB-BD31-4B8C-83A1-F6EECF244321}">
                <p14:modId xmlns:p14="http://schemas.microsoft.com/office/powerpoint/2010/main" val="3999036568"/>
              </p:ext>
            </p:extLst>
          </p:nvPr>
        </p:nvGraphicFramePr>
        <p:xfrm>
          <a:off x="4683828" y="5885511"/>
          <a:ext cx="4238888" cy="867792"/>
        </p:xfrm>
        <a:graphic>
          <a:graphicData uri="http://schemas.openxmlformats.org/drawingml/2006/table">
            <a:tbl>
              <a:tblPr firstRow="1" bandRow="1">
                <a:tableStyleId>{5C22544A-7EE6-4342-B048-85BDC9FD1C3A}</a:tableStyleId>
              </a:tblPr>
              <a:tblGrid>
                <a:gridCol w="1165543">
                  <a:extLst>
                    <a:ext uri="{9D8B030D-6E8A-4147-A177-3AD203B41FA5}">
                      <a16:colId xmlns:a16="http://schemas.microsoft.com/office/drawing/2014/main" val="1615490246"/>
                    </a:ext>
                  </a:extLst>
                </a:gridCol>
                <a:gridCol w="569460">
                  <a:extLst>
                    <a:ext uri="{9D8B030D-6E8A-4147-A177-3AD203B41FA5}">
                      <a16:colId xmlns:a16="http://schemas.microsoft.com/office/drawing/2014/main" val="2957320408"/>
                    </a:ext>
                  </a:extLst>
                </a:gridCol>
                <a:gridCol w="519715">
                  <a:extLst>
                    <a:ext uri="{9D8B030D-6E8A-4147-A177-3AD203B41FA5}">
                      <a16:colId xmlns:a16="http://schemas.microsoft.com/office/drawing/2014/main" val="1671847485"/>
                    </a:ext>
                  </a:extLst>
                </a:gridCol>
                <a:gridCol w="545747">
                  <a:extLst>
                    <a:ext uri="{9D8B030D-6E8A-4147-A177-3AD203B41FA5}">
                      <a16:colId xmlns:a16="http://schemas.microsoft.com/office/drawing/2014/main" val="1207186667"/>
                    </a:ext>
                  </a:extLst>
                </a:gridCol>
                <a:gridCol w="527507">
                  <a:extLst>
                    <a:ext uri="{9D8B030D-6E8A-4147-A177-3AD203B41FA5}">
                      <a16:colId xmlns:a16="http://schemas.microsoft.com/office/drawing/2014/main" val="3161094822"/>
                    </a:ext>
                  </a:extLst>
                </a:gridCol>
                <a:gridCol w="434482">
                  <a:extLst>
                    <a:ext uri="{9D8B030D-6E8A-4147-A177-3AD203B41FA5}">
                      <a16:colId xmlns:a16="http://schemas.microsoft.com/office/drawing/2014/main" val="472377020"/>
                    </a:ext>
                  </a:extLst>
                </a:gridCol>
                <a:gridCol w="476434">
                  <a:extLst>
                    <a:ext uri="{9D8B030D-6E8A-4147-A177-3AD203B41FA5}">
                      <a16:colId xmlns:a16="http://schemas.microsoft.com/office/drawing/2014/main" val="545453544"/>
                    </a:ext>
                  </a:extLst>
                </a:gridCol>
              </a:tblGrid>
              <a:tr h="433896">
                <a:tc>
                  <a:txBody>
                    <a:bodyPr/>
                    <a:lstStyle/>
                    <a:p>
                      <a:pPr algn="ctr"/>
                      <a:r>
                        <a:rPr lang="zh-CN" altLang="en-US" sz="1600" b="1" dirty="0">
                          <a:solidFill>
                            <a:srgbClr val="000000"/>
                          </a:solidFill>
                          <a:latin typeface="+mn-ea"/>
                          <a:ea typeface="+mn-ea"/>
                        </a:rPr>
                        <a:t>被控变量</a:t>
                      </a: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p</a:t>
                      </a:r>
                      <a:endParaRPr lang="zh-CN" altLang="en-US" sz="1600" b="1"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sz="1600" b="1" dirty="0">
                          <a:solidFill>
                            <a:srgbClr val="000000"/>
                          </a:solidFill>
                          <a:latin typeface="+mn-ea"/>
                          <a:ea typeface="+mn-ea"/>
                        </a:rPr>
                        <a:t>T</a:t>
                      </a:r>
                      <a:r>
                        <a:rPr lang="en-US" altLang="zh-CN" sz="1600" b="1" baseline="-25000" dirty="0">
                          <a:solidFill>
                            <a:srgbClr val="000000"/>
                          </a:solidFill>
                          <a:latin typeface="+mn-ea"/>
                          <a:ea typeface="+mn-ea"/>
                        </a:rPr>
                        <a:t>B</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L</a:t>
                      </a:r>
                      <a:r>
                        <a:rPr lang="en-US" altLang="zh-CN" sz="1600" b="1" baseline="-25000" dirty="0">
                          <a:solidFill>
                            <a:srgbClr val="000000"/>
                          </a:solidFill>
                          <a:latin typeface="+mn-ea"/>
                          <a:ea typeface="+mn-ea"/>
                        </a:rPr>
                        <a:t>D</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L</a:t>
                      </a:r>
                      <a:r>
                        <a:rPr lang="en-US" altLang="zh-CN" sz="1600" b="1" baseline="-25000" dirty="0">
                          <a:solidFill>
                            <a:srgbClr val="000000"/>
                          </a:solidFill>
                          <a:latin typeface="+mn-ea"/>
                          <a:ea typeface="+mn-ea"/>
                        </a:rPr>
                        <a:t>B</a:t>
                      </a:r>
                      <a:endParaRPr lang="zh-CN" altLang="en-US" sz="1600" b="1" baseline="-25000"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F</a:t>
                      </a:r>
                      <a:endParaRPr lang="zh-CN" altLang="en-US" sz="1600" b="1"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altLang="zh-CN" sz="1600" b="1" dirty="0">
                          <a:solidFill>
                            <a:srgbClr val="000000"/>
                          </a:solidFill>
                          <a:latin typeface="+mn-ea"/>
                          <a:ea typeface="+mn-ea"/>
                        </a:rPr>
                        <a:t>L</a:t>
                      </a:r>
                      <a:endParaRPr lang="zh-CN" altLang="en-US" sz="1600" b="1" dirty="0">
                        <a:solidFill>
                          <a:srgbClr val="000000"/>
                        </a:solidFill>
                        <a:latin typeface="+mn-ea"/>
                        <a:ea typeface="+mn-ea"/>
                      </a:endParaRPr>
                    </a:p>
                  </a:txBody>
                  <a:tcPr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07602344"/>
                  </a:ext>
                </a:extLst>
              </a:tr>
              <a:tr h="433896">
                <a:tc>
                  <a:txBody>
                    <a:bodyPr/>
                    <a:lstStyle/>
                    <a:p>
                      <a:pPr algn="ctr"/>
                      <a:r>
                        <a:rPr lang="zh-CN" altLang="en-US" sz="1600" b="1" dirty="0">
                          <a:solidFill>
                            <a:srgbClr val="000000"/>
                          </a:solidFill>
                          <a:latin typeface="+mn-ea"/>
                          <a:ea typeface="+mn-ea"/>
                        </a:rPr>
                        <a:t>操纵变量</a:t>
                      </a: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Q</a:t>
                      </a:r>
                      <a:r>
                        <a:rPr lang="en-US" altLang="zh-CN" sz="1600" b="1" baseline="-25000" dirty="0">
                          <a:solidFill>
                            <a:srgbClr val="000000"/>
                          </a:solidFill>
                          <a:latin typeface="+mn-ea"/>
                          <a:ea typeface="+mn-ea"/>
                        </a:rPr>
                        <a:t>c</a:t>
                      </a:r>
                      <a:endParaRPr lang="zh-CN" altLang="en-US" sz="1600" b="1" baseline="-25000"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sz="1600" b="1" dirty="0">
                          <a:solidFill>
                            <a:srgbClr val="000000"/>
                          </a:solidFill>
                          <a:latin typeface="+mn-ea"/>
                          <a:ea typeface="+mn-ea"/>
                        </a:rPr>
                        <a:t>B</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D</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err="1">
                          <a:solidFill>
                            <a:srgbClr val="000000"/>
                          </a:solidFill>
                          <a:latin typeface="+mn-ea"/>
                          <a:ea typeface="+mn-ea"/>
                        </a:rPr>
                        <a:t>Q</a:t>
                      </a:r>
                      <a:r>
                        <a:rPr lang="en-US" altLang="zh-CN" sz="1600" b="1" baseline="-25000" dirty="0" err="1">
                          <a:solidFill>
                            <a:srgbClr val="000000"/>
                          </a:solidFill>
                          <a:latin typeface="+mn-ea"/>
                          <a:ea typeface="+mn-ea"/>
                        </a:rPr>
                        <a:t>h</a:t>
                      </a:r>
                      <a:endParaRPr lang="zh-CN" altLang="en-US" sz="1600" b="1" baseline="-25000"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F</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altLang="zh-CN" sz="1600" b="1" dirty="0">
                          <a:solidFill>
                            <a:srgbClr val="000000"/>
                          </a:solidFill>
                          <a:latin typeface="+mn-ea"/>
                          <a:ea typeface="+mn-ea"/>
                        </a:rPr>
                        <a:t>L</a:t>
                      </a:r>
                      <a:endParaRPr lang="zh-CN" altLang="en-US" sz="1600" b="1" dirty="0">
                        <a:solidFill>
                          <a:srgbClr val="000000"/>
                        </a:solidFill>
                        <a:latin typeface="+mn-ea"/>
                        <a:ea typeface="+mn-ea"/>
                      </a:endParaRPr>
                    </a:p>
                  </a:txBody>
                  <a:tcPr anchor="ctr">
                    <a:lnL w="12700" cmpd="sng">
                      <a:noFill/>
                    </a:lnL>
                    <a:lnR w="12700" cmpd="sng">
                      <a:noFill/>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81675035"/>
                  </a:ext>
                </a:extLst>
              </a:tr>
            </a:tbl>
          </a:graphicData>
        </a:graphic>
      </p:graphicFrame>
      <p:sp>
        <p:nvSpPr>
          <p:cNvPr id="7" name="文本框 6">
            <a:extLst>
              <a:ext uri="{FF2B5EF4-FFF2-40B4-BE49-F238E27FC236}">
                <a16:creationId xmlns:a16="http://schemas.microsoft.com/office/drawing/2014/main" id="{C301CE1A-5E98-40A6-B1F4-BC1C6A2F79AB}"/>
              </a:ext>
            </a:extLst>
          </p:cNvPr>
          <p:cNvSpPr txBox="1"/>
          <p:nvPr/>
        </p:nvSpPr>
        <p:spPr>
          <a:xfrm>
            <a:off x="179512" y="3893737"/>
            <a:ext cx="1120562" cy="753220"/>
          </a:xfrm>
          <a:prstGeom prst="rect">
            <a:avLst/>
          </a:prstGeom>
          <a:noFill/>
        </p:spPr>
        <p:txBody>
          <a:bodyPr wrap="square">
            <a:spAutoFit/>
          </a:bodyPr>
          <a:lstStyle/>
          <a:p>
            <a:pPr algn="just" eaLnBrk="1" hangingPunct="1">
              <a:lnSpc>
                <a:spcPct val="125000"/>
              </a:lnSpc>
            </a:pPr>
            <a:r>
              <a:rPr kumimoji="0" lang="zh-CN" altLang="en-US"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能量平衡</a:t>
            </a:r>
            <a:endParaRPr kumimoji="0" lang="en-US" altLang="zh-CN"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pPr>
            <a:r>
              <a:rPr kumimoji="0" lang="zh-CN" altLang="en-US"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控制</a:t>
            </a:r>
            <a:r>
              <a:rPr lang="zh-CN" altLang="en-US"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方案</a:t>
            </a:r>
            <a:endParaRPr kumimoji="0" lang="en-US" altLang="zh-CN"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a:extLst>
              <a:ext uri="{FF2B5EF4-FFF2-40B4-BE49-F238E27FC236}">
                <a16:creationId xmlns:a16="http://schemas.microsoft.com/office/drawing/2014/main" id="{55B4CAB2-C780-4633-A017-DC6AA6F5DD7B}"/>
              </a:ext>
            </a:extLst>
          </p:cNvPr>
          <p:cNvSpPr txBox="1"/>
          <p:nvPr/>
        </p:nvSpPr>
        <p:spPr>
          <a:xfrm>
            <a:off x="7839988" y="3893737"/>
            <a:ext cx="1120562" cy="753220"/>
          </a:xfrm>
          <a:prstGeom prst="rect">
            <a:avLst/>
          </a:prstGeom>
          <a:noFill/>
        </p:spPr>
        <p:txBody>
          <a:bodyPr wrap="square">
            <a:spAutoFit/>
          </a:bodyPr>
          <a:lstStyle/>
          <a:p>
            <a:pPr algn="just" eaLnBrk="1" hangingPunct="1">
              <a:lnSpc>
                <a:spcPct val="125000"/>
              </a:lnSpc>
            </a:pPr>
            <a:r>
              <a:rPr kumimoji="0" lang="zh-CN" altLang="en-US"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质量平衡</a:t>
            </a:r>
            <a:endParaRPr kumimoji="0" lang="en-US" altLang="zh-CN"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pPr>
            <a:r>
              <a:rPr kumimoji="0" lang="zh-CN" altLang="en-US"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控制</a:t>
            </a:r>
            <a:r>
              <a:rPr lang="zh-CN" altLang="en-US"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方案</a:t>
            </a:r>
            <a:endParaRPr kumimoji="0" lang="en-US" altLang="zh-CN" sz="18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 name="图片 9">
            <a:extLst>
              <a:ext uri="{FF2B5EF4-FFF2-40B4-BE49-F238E27FC236}">
                <a16:creationId xmlns:a16="http://schemas.microsoft.com/office/drawing/2014/main" id="{A7B649E0-1ED5-43A5-8C93-3667670A8608}"/>
              </a:ext>
            </a:extLst>
          </p:cNvPr>
          <p:cNvPicPr>
            <a:picLocks noChangeAspect="1"/>
          </p:cNvPicPr>
          <p:nvPr/>
        </p:nvPicPr>
        <p:blipFill>
          <a:blip r:embed="rId2"/>
          <a:stretch>
            <a:fillRect/>
          </a:stretch>
        </p:blipFill>
        <p:spPr>
          <a:xfrm>
            <a:off x="1189065" y="2087092"/>
            <a:ext cx="6602686" cy="3719194"/>
          </a:xfrm>
          <a:prstGeom prst="rect">
            <a:avLst/>
          </a:prstGeom>
        </p:spPr>
      </p:pic>
    </p:spTree>
    <p:extLst>
      <p:ext uri="{BB962C8B-B14F-4D97-AF65-F5344CB8AC3E}">
        <p14:creationId xmlns:p14="http://schemas.microsoft.com/office/powerpoint/2010/main" val="9712997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77F6118-91CA-4E8D-ACA6-389A95280812}"/>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3BA52A19-4F99-46E3-B412-5C3CDE157460}"/>
              </a:ext>
            </a:extLst>
          </p:cNvPr>
          <p:cNvSpPr txBox="1"/>
          <p:nvPr/>
        </p:nvSpPr>
        <p:spPr>
          <a:xfrm>
            <a:off x="0" y="980728"/>
            <a:ext cx="9036496" cy="1127360"/>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精馏塔的自控流程</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ct val="0"/>
              </a:spcBef>
              <a:buClrTx/>
              <a:buSzTx/>
              <a:buFont typeface="Wingdings" panose="05000000000000000000" pitchFamily="2" charset="2"/>
              <a:buChar char="l"/>
            </a:pP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塔压控制</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（根据塔顶产品相态）</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 name="图片 9">
            <a:extLst>
              <a:ext uri="{FF2B5EF4-FFF2-40B4-BE49-F238E27FC236}">
                <a16:creationId xmlns:a16="http://schemas.microsoft.com/office/drawing/2014/main" id="{C7334F70-FE32-4328-8DF2-E40B961A2966}"/>
              </a:ext>
            </a:extLst>
          </p:cNvPr>
          <p:cNvPicPr>
            <a:picLocks noChangeAspect="1"/>
          </p:cNvPicPr>
          <p:nvPr/>
        </p:nvPicPr>
        <p:blipFill>
          <a:blip r:embed="rId2"/>
          <a:stretch>
            <a:fillRect/>
          </a:stretch>
        </p:blipFill>
        <p:spPr>
          <a:xfrm>
            <a:off x="1331640" y="2204864"/>
            <a:ext cx="6209002" cy="2808312"/>
          </a:xfrm>
          <a:prstGeom prst="rect">
            <a:avLst/>
          </a:prstGeom>
        </p:spPr>
      </p:pic>
      <p:sp>
        <p:nvSpPr>
          <p:cNvPr id="11" name="文本框 10">
            <a:extLst>
              <a:ext uri="{FF2B5EF4-FFF2-40B4-BE49-F238E27FC236}">
                <a16:creationId xmlns:a16="http://schemas.microsoft.com/office/drawing/2014/main" id="{7227ABFA-B8C6-4CE9-B13B-8EB3B3654AA0}"/>
              </a:ext>
            </a:extLst>
          </p:cNvPr>
          <p:cNvSpPr txBox="1"/>
          <p:nvPr/>
        </p:nvSpPr>
        <p:spPr>
          <a:xfrm>
            <a:off x="971600" y="5277106"/>
            <a:ext cx="4176464" cy="923330"/>
          </a:xfrm>
          <a:prstGeom prst="rect">
            <a:avLst/>
          </a:prstGeom>
          <a:noFill/>
        </p:spPr>
        <p:txBody>
          <a:bodyPr wrap="square" rtlCol="0">
            <a:spAutoFit/>
          </a:bodyPr>
          <a:lstStyle/>
          <a:p>
            <a:r>
              <a:rPr lang="zh-CN" altLang="en-US" dirty="0">
                <a:solidFill>
                  <a:srgbClr val="000000"/>
                </a:solidFill>
                <a:latin typeface="+mn-ea"/>
                <a:ea typeface="+mn-ea"/>
              </a:rPr>
              <a:t>全凝器（液相采出）</a:t>
            </a:r>
            <a:endParaRPr lang="en-US" altLang="zh-CN" dirty="0">
              <a:solidFill>
                <a:srgbClr val="000000"/>
              </a:solidFill>
              <a:latin typeface="+mn-ea"/>
              <a:ea typeface="+mn-ea"/>
            </a:endParaRPr>
          </a:p>
          <a:p>
            <a:r>
              <a:rPr lang="zh-CN" altLang="en-US" dirty="0">
                <a:solidFill>
                  <a:srgbClr val="0000FF"/>
                </a:solidFill>
                <a:latin typeface="+mn-ea"/>
                <a:ea typeface="+mn-ea"/>
              </a:rPr>
              <a:t>优点</a:t>
            </a:r>
            <a:r>
              <a:rPr lang="zh-CN" altLang="en-US" dirty="0">
                <a:solidFill>
                  <a:srgbClr val="000000"/>
                </a:solidFill>
                <a:latin typeface="+mn-ea"/>
                <a:ea typeface="+mn-ea"/>
              </a:rPr>
              <a:t>：调节阀口径小，成本低</a:t>
            </a:r>
            <a:endParaRPr lang="en-US" altLang="zh-CN" dirty="0">
              <a:solidFill>
                <a:srgbClr val="000000"/>
              </a:solidFill>
              <a:latin typeface="+mn-ea"/>
              <a:ea typeface="+mn-ea"/>
            </a:endParaRPr>
          </a:p>
          <a:p>
            <a:r>
              <a:rPr lang="zh-CN" altLang="en-US" dirty="0">
                <a:solidFill>
                  <a:srgbClr val="0000FF"/>
                </a:solidFill>
                <a:latin typeface="+mn-ea"/>
                <a:ea typeface="+mn-ea"/>
              </a:rPr>
              <a:t>缺点</a:t>
            </a:r>
            <a:r>
              <a:rPr lang="zh-CN" altLang="en-US" dirty="0">
                <a:solidFill>
                  <a:srgbClr val="000000"/>
                </a:solidFill>
                <a:latin typeface="+mn-ea"/>
                <a:ea typeface="+mn-ea"/>
              </a:rPr>
              <a:t>：冷却功率与冷机流量非线性</a:t>
            </a:r>
            <a:endParaRPr lang="zh-CN" altLang="en-US" dirty="0"/>
          </a:p>
        </p:txBody>
      </p:sp>
      <p:sp>
        <p:nvSpPr>
          <p:cNvPr id="14" name="文本框 13">
            <a:extLst>
              <a:ext uri="{FF2B5EF4-FFF2-40B4-BE49-F238E27FC236}">
                <a16:creationId xmlns:a16="http://schemas.microsoft.com/office/drawing/2014/main" id="{1ABA0FD3-1845-47CC-8C6C-89C5B86044AD}"/>
              </a:ext>
            </a:extLst>
          </p:cNvPr>
          <p:cNvSpPr txBox="1"/>
          <p:nvPr/>
        </p:nvSpPr>
        <p:spPr>
          <a:xfrm>
            <a:off x="5148064" y="5277106"/>
            <a:ext cx="2952328" cy="369332"/>
          </a:xfrm>
          <a:prstGeom prst="rect">
            <a:avLst/>
          </a:prstGeom>
          <a:noFill/>
        </p:spPr>
        <p:txBody>
          <a:bodyPr wrap="square" rtlCol="0">
            <a:spAutoFit/>
          </a:bodyPr>
          <a:lstStyle/>
          <a:p>
            <a:r>
              <a:rPr lang="zh-CN" altLang="en-US" dirty="0">
                <a:solidFill>
                  <a:srgbClr val="000000"/>
                </a:solidFill>
                <a:latin typeface="+mn-ea"/>
                <a:ea typeface="+mn-ea"/>
              </a:rPr>
              <a:t>分凝器（气相采出）</a:t>
            </a:r>
            <a:endParaRPr lang="en-US" altLang="zh-CN" dirty="0">
              <a:solidFill>
                <a:srgbClr val="000000"/>
              </a:solidFill>
              <a:latin typeface="+mn-ea"/>
              <a:ea typeface="+mn-ea"/>
            </a:endParaRPr>
          </a:p>
        </p:txBody>
      </p:sp>
    </p:spTree>
    <p:extLst>
      <p:ext uri="{BB962C8B-B14F-4D97-AF65-F5344CB8AC3E}">
        <p14:creationId xmlns:p14="http://schemas.microsoft.com/office/powerpoint/2010/main" val="28226773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2F25E60-99A4-4B98-9726-069F333AF328}"/>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5" name="文本框 4">
            <a:extLst>
              <a:ext uri="{FF2B5EF4-FFF2-40B4-BE49-F238E27FC236}">
                <a16:creationId xmlns:a16="http://schemas.microsoft.com/office/drawing/2014/main" id="{25B79C3E-6A11-4D82-90E5-017A149E17B4}"/>
              </a:ext>
            </a:extLst>
          </p:cNvPr>
          <p:cNvSpPr txBox="1"/>
          <p:nvPr/>
        </p:nvSpPr>
        <p:spPr>
          <a:xfrm>
            <a:off x="0" y="980728"/>
            <a:ext cx="9036496" cy="1589025"/>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精馏塔的自控流程</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ct val="0"/>
              </a:spcBef>
              <a:buClrTx/>
              <a:buSzTx/>
              <a:buFont typeface="Wingdings" panose="05000000000000000000" pitchFamily="2" charset="2"/>
              <a:buChar char="l"/>
            </a:pP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塔压控制</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（根据塔压）</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ct val="0"/>
              </a:spcBef>
              <a:buClrTx/>
              <a:buSzTx/>
              <a:buFont typeface="+mj-lt"/>
              <a:buAutoNum type="arabicPeriod"/>
            </a:pP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常压塔和加压塔</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 name="图片 9">
            <a:extLst>
              <a:ext uri="{FF2B5EF4-FFF2-40B4-BE49-F238E27FC236}">
                <a16:creationId xmlns:a16="http://schemas.microsoft.com/office/drawing/2014/main" id="{CC847CEE-527E-411C-8867-177A92D7A7AA}"/>
              </a:ext>
            </a:extLst>
          </p:cNvPr>
          <p:cNvPicPr>
            <a:picLocks noChangeAspect="1"/>
          </p:cNvPicPr>
          <p:nvPr/>
        </p:nvPicPr>
        <p:blipFill>
          <a:blip r:embed="rId2"/>
          <a:stretch>
            <a:fillRect/>
          </a:stretch>
        </p:blipFill>
        <p:spPr>
          <a:xfrm>
            <a:off x="1415902" y="2569753"/>
            <a:ext cx="6312196" cy="3096344"/>
          </a:xfrm>
          <a:prstGeom prst="rect">
            <a:avLst/>
          </a:prstGeom>
        </p:spPr>
      </p:pic>
      <p:sp>
        <p:nvSpPr>
          <p:cNvPr id="11" name="文本框 10">
            <a:extLst>
              <a:ext uri="{FF2B5EF4-FFF2-40B4-BE49-F238E27FC236}">
                <a16:creationId xmlns:a16="http://schemas.microsoft.com/office/drawing/2014/main" id="{1A8761A9-3D7F-4FA2-B88F-2CE265CA60AE}"/>
              </a:ext>
            </a:extLst>
          </p:cNvPr>
          <p:cNvSpPr txBox="1"/>
          <p:nvPr/>
        </p:nvSpPr>
        <p:spPr>
          <a:xfrm>
            <a:off x="107504" y="5765710"/>
            <a:ext cx="4320480" cy="923330"/>
          </a:xfrm>
          <a:prstGeom prst="rect">
            <a:avLst/>
          </a:prstGeom>
          <a:noFill/>
        </p:spPr>
        <p:txBody>
          <a:bodyPr wrap="square" rtlCol="0">
            <a:spAutoFit/>
          </a:bodyPr>
          <a:lstStyle/>
          <a:p>
            <a:pPr algn="just"/>
            <a:r>
              <a:rPr lang="zh-CN" altLang="en-US" dirty="0">
                <a:solidFill>
                  <a:srgbClr val="000000"/>
                </a:solidFill>
                <a:latin typeface="+mn-ea"/>
                <a:ea typeface="+mn-ea"/>
              </a:rPr>
              <a:t>气相卡脖子（调节阀在冷凝器前）</a:t>
            </a:r>
            <a:endParaRPr lang="en-US" altLang="zh-CN" dirty="0">
              <a:solidFill>
                <a:srgbClr val="000000"/>
              </a:solidFill>
              <a:latin typeface="+mn-ea"/>
              <a:ea typeface="+mn-ea"/>
            </a:endParaRPr>
          </a:p>
          <a:p>
            <a:pPr algn="just"/>
            <a:r>
              <a:rPr lang="zh-CN" altLang="en-US" dirty="0">
                <a:solidFill>
                  <a:srgbClr val="0000FF"/>
                </a:solidFill>
                <a:latin typeface="+mn-ea"/>
                <a:ea typeface="+mn-ea"/>
              </a:rPr>
              <a:t>优点</a:t>
            </a:r>
            <a:r>
              <a:rPr lang="zh-CN" altLang="en-US" dirty="0">
                <a:solidFill>
                  <a:srgbClr val="000000"/>
                </a:solidFill>
                <a:latin typeface="+mn-ea"/>
                <a:ea typeface="+mn-ea"/>
              </a:rPr>
              <a:t>：调节快捷灵敏、可调范围大</a:t>
            </a:r>
            <a:endParaRPr lang="en-US" altLang="zh-CN" dirty="0">
              <a:solidFill>
                <a:srgbClr val="000000"/>
              </a:solidFill>
              <a:latin typeface="+mn-ea"/>
              <a:ea typeface="+mn-ea"/>
            </a:endParaRPr>
          </a:p>
          <a:p>
            <a:pPr algn="just"/>
            <a:r>
              <a:rPr lang="zh-CN" altLang="en-US" dirty="0">
                <a:solidFill>
                  <a:srgbClr val="0000FF"/>
                </a:solidFill>
                <a:latin typeface="+mn-ea"/>
                <a:ea typeface="+mn-ea"/>
              </a:rPr>
              <a:t>缺点</a:t>
            </a:r>
            <a:r>
              <a:rPr lang="zh-CN" altLang="en-US" dirty="0">
                <a:solidFill>
                  <a:srgbClr val="000000"/>
                </a:solidFill>
                <a:latin typeface="+mn-ea"/>
                <a:ea typeface="+mn-ea"/>
              </a:rPr>
              <a:t>：调节阀口径大、适合小规模塔</a:t>
            </a:r>
            <a:endParaRPr lang="zh-CN" altLang="en-US" dirty="0"/>
          </a:p>
        </p:txBody>
      </p:sp>
      <p:sp>
        <p:nvSpPr>
          <p:cNvPr id="12" name="文本框 11">
            <a:extLst>
              <a:ext uri="{FF2B5EF4-FFF2-40B4-BE49-F238E27FC236}">
                <a16:creationId xmlns:a16="http://schemas.microsoft.com/office/drawing/2014/main" id="{160DCD1A-B8CD-4DE9-94BA-CC52CB8C6307}"/>
              </a:ext>
            </a:extLst>
          </p:cNvPr>
          <p:cNvSpPr txBox="1"/>
          <p:nvPr/>
        </p:nvSpPr>
        <p:spPr>
          <a:xfrm>
            <a:off x="4427984" y="5765710"/>
            <a:ext cx="4608511" cy="923330"/>
          </a:xfrm>
          <a:prstGeom prst="rect">
            <a:avLst/>
          </a:prstGeom>
          <a:noFill/>
        </p:spPr>
        <p:txBody>
          <a:bodyPr wrap="square" rtlCol="0">
            <a:spAutoFit/>
          </a:bodyPr>
          <a:lstStyle/>
          <a:p>
            <a:pPr algn="just"/>
            <a:r>
              <a:rPr lang="zh-CN" altLang="en-US" dirty="0">
                <a:solidFill>
                  <a:srgbClr val="000000"/>
                </a:solidFill>
                <a:latin typeface="+mn-ea"/>
                <a:ea typeface="+mn-ea"/>
              </a:rPr>
              <a:t>液相卡脖子（调节阀在冷凝器后）</a:t>
            </a:r>
            <a:endParaRPr lang="en-US" altLang="zh-CN" dirty="0">
              <a:solidFill>
                <a:srgbClr val="000000"/>
              </a:solidFill>
              <a:latin typeface="+mn-ea"/>
              <a:ea typeface="+mn-ea"/>
            </a:endParaRPr>
          </a:p>
          <a:p>
            <a:pPr algn="just"/>
            <a:r>
              <a:rPr lang="zh-CN" altLang="en-US" dirty="0">
                <a:solidFill>
                  <a:srgbClr val="0000FF"/>
                </a:solidFill>
                <a:latin typeface="+mn-ea"/>
                <a:ea typeface="+mn-ea"/>
              </a:rPr>
              <a:t>优点</a:t>
            </a:r>
            <a:r>
              <a:rPr lang="zh-CN" altLang="en-US" dirty="0">
                <a:solidFill>
                  <a:srgbClr val="000000"/>
                </a:solidFill>
                <a:latin typeface="+mn-ea"/>
                <a:ea typeface="+mn-ea"/>
              </a:rPr>
              <a:t>：调节阀口径比气相卡脖子法小</a:t>
            </a:r>
            <a:endParaRPr lang="en-US" altLang="zh-CN" dirty="0">
              <a:solidFill>
                <a:srgbClr val="000000"/>
              </a:solidFill>
              <a:latin typeface="+mn-ea"/>
              <a:ea typeface="+mn-ea"/>
            </a:endParaRPr>
          </a:p>
          <a:p>
            <a:pPr algn="just"/>
            <a:r>
              <a:rPr lang="zh-CN" altLang="en-US" dirty="0">
                <a:solidFill>
                  <a:srgbClr val="0000FF"/>
                </a:solidFill>
                <a:latin typeface="+mn-ea"/>
                <a:ea typeface="+mn-ea"/>
              </a:rPr>
              <a:t>缺点</a:t>
            </a:r>
            <a:r>
              <a:rPr lang="zh-CN" altLang="en-US" dirty="0">
                <a:solidFill>
                  <a:srgbClr val="000000"/>
                </a:solidFill>
                <a:latin typeface="+mn-ea"/>
                <a:ea typeface="+mn-ea"/>
              </a:rPr>
              <a:t>：不如气相卡脖子快捷、适合小规模塔</a:t>
            </a:r>
            <a:endParaRPr lang="zh-CN" altLang="en-US" dirty="0"/>
          </a:p>
        </p:txBody>
      </p:sp>
    </p:spTree>
    <p:extLst>
      <p:ext uri="{BB962C8B-B14F-4D97-AF65-F5344CB8AC3E}">
        <p14:creationId xmlns:p14="http://schemas.microsoft.com/office/powerpoint/2010/main" val="36872915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AA7D98F-317A-4708-8577-77771945F135}"/>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5" name="文本框 4">
            <a:extLst>
              <a:ext uri="{FF2B5EF4-FFF2-40B4-BE49-F238E27FC236}">
                <a16:creationId xmlns:a16="http://schemas.microsoft.com/office/drawing/2014/main" id="{869EBF04-6D32-441A-B81C-62136D9F4979}"/>
              </a:ext>
            </a:extLst>
          </p:cNvPr>
          <p:cNvSpPr txBox="1"/>
          <p:nvPr/>
        </p:nvSpPr>
        <p:spPr>
          <a:xfrm>
            <a:off x="0" y="980728"/>
            <a:ext cx="9036496" cy="1589025"/>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精馏塔的自控流程</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ct val="0"/>
              </a:spcBef>
              <a:buClrTx/>
              <a:buSzTx/>
              <a:buFont typeface="Wingdings" panose="05000000000000000000" pitchFamily="2" charset="2"/>
              <a:buChar char="l"/>
            </a:pP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塔压控制</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（根据塔压）</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ct val="0"/>
              </a:spcBef>
              <a:buClrTx/>
              <a:buSzTx/>
              <a:buFont typeface="+mj-lt"/>
              <a:buAutoNum type="arabicPeriod"/>
            </a:pP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加压塔（全凝）</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图片 8">
            <a:extLst>
              <a:ext uri="{FF2B5EF4-FFF2-40B4-BE49-F238E27FC236}">
                <a16:creationId xmlns:a16="http://schemas.microsoft.com/office/drawing/2014/main" id="{22E401C4-CD22-40F1-B0FB-61CD14B0241C}"/>
              </a:ext>
            </a:extLst>
          </p:cNvPr>
          <p:cNvPicPr>
            <a:picLocks noChangeAspect="1"/>
          </p:cNvPicPr>
          <p:nvPr/>
        </p:nvPicPr>
        <p:blipFill>
          <a:blip r:embed="rId2"/>
          <a:stretch>
            <a:fillRect/>
          </a:stretch>
        </p:blipFill>
        <p:spPr>
          <a:xfrm>
            <a:off x="2771800" y="2569753"/>
            <a:ext cx="3600400" cy="2884792"/>
          </a:xfrm>
          <a:prstGeom prst="rect">
            <a:avLst/>
          </a:prstGeom>
        </p:spPr>
      </p:pic>
      <p:sp>
        <p:nvSpPr>
          <p:cNvPr id="11" name="文本框 10">
            <a:extLst>
              <a:ext uri="{FF2B5EF4-FFF2-40B4-BE49-F238E27FC236}">
                <a16:creationId xmlns:a16="http://schemas.microsoft.com/office/drawing/2014/main" id="{45D7C6E3-784C-4D8C-9A5B-E9ABC33F26E8}"/>
              </a:ext>
            </a:extLst>
          </p:cNvPr>
          <p:cNvSpPr txBox="1"/>
          <p:nvPr/>
        </p:nvSpPr>
        <p:spPr>
          <a:xfrm>
            <a:off x="0" y="5227345"/>
            <a:ext cx="9036496" cy="1445267"/>
          </a:xfrm>
          <a:prstGeom prst="rect">
            <a:avLst/>
          </a:prstGeom>
          <a:noFill/>
        </p:spPr>
        <p:txBody>
          <a:bodyPr wrap="square" rtlCol="0">
            <a:spAutoFit/>
          </a:bodyPr>
          <a:lstStyle/>
          <a:p>
            <a:pPr algn="just">
              <a:lnSpc>
                <a:spcPct val="125000"/>
              </a:lnSpc>
            </a:pPr>
            <a:r>
              <a:rPr lang="zh-CN" altLang="en-US" dirty="0">
                <a:solidFill>
                  <a:srgbClr val="0000FF"/>
                </a:solidFill>
                <a:latin typeface="+mn-ea"/>
                <a:ea typeface="+mn-ea"/>
              </a:rPr>
              <a:t>热旁路法：</a:t>
            </a:r>
            <a:endParaRPr lang="en-US" altLang="zh-CN" dirty="0">
              <a:solidFill>
                <a:srgbClr val="0000FF"/>
              </a:solidFill>
              <a:latin typeface="+mn-ea"/>
              <a:ea typeface="+mn-ea"/>
            </a:endParaRPr>
          </a:p>
          <a:p>
            <a:pPr marL="285750" indent="-285750" algn="just">
              <a:lnSpc>
                <a:spcPct val="125000"/>
              </a:lnSpc>
              <a:buFont typeface="Wingdings" panose="05000000000000000000" pitchFamily="2" charset="2"/>
              <a:buChar char="Ø"/>
            </a:pPr>
            <a:r>
              <a:rPr lang="zh-CN" altLang="en-US" dirty="0">
                <a:solidFill>
                  <a:srgbClr val="000000"/>
                </a:solidFill>
                <a:latin typeface="+mn-ea"/>
                <a:ea typeface="+mn-ea"/>
              </a:rPr>
              <a:t>压力低：旁路阀开大，回流罐压力与塔顶压力相等，冷凝液充满冷凝器，塔压上升；</a:t>
            </a:r>
            <a:endParaRPr lang="en-US" altLang="zh-CN" dirty="0">
              <a:solidFill>
                <a:srgbClr val="000000"/>
              </a:solidFill>
              <a:latin typeface="+mn-ea"/>
              <a:ea typeface="+mn-ea"/>
            </a:endParaRPr>
          </a:p>
          <a:p>
            <a:pPr marL="285750" indent="-285750" algn="just">
              <a:lnSpc>
                <a:spcPct val="125000"/>
              </a:lnSpc>
              <a:buFont typeface="Wingdings" panose="05000000000000000000" pitchFamily="2" charset="2"/>
              <a:buChar char="Ø"/>
            </a:pPr>
            <a:r>
              <a:rPr lang="zh-CN" altLang="en-US" dirty="0">
                <a:solidFill>
                  <a:srgbClr val="000000"/>
                </a:solidFill>
                <a:latin typeface="+mn-ea"/>
                <a:ea typeface="+mn-ea"/>
              </a:rPr>
              <a:t>压力高：旁路阀关闭，气相全部进入冷凝器，冷凝功率增大，塔压下降。</a:t>
            </a:r>
            <a:endParaRPr lang="en-US" altLang="zh-CN" dirty="0">
              <a:solidFill>
                <a:srgbClr val="000000"/>
              </a:solidFill>
              <a:latin typeface="+mn-ea"/>
              <a:ea typeface="+mn-ea"/>
            </a:endParaRPr>
          </a:p>
          <a:p>
            <a:pPr algn="just">
              <a:lnSpc>
                <a:spcPct val="125000"/>
              </a:lnSpc>
            </a:pPr>
            <a:r>
              <a:rPr lang="zh-CN" altLang="en-US" dirty="0">
                <a:solidFill>
                  <a:srgbClr val="0000FF"/>
                </a:solidFill>
                <a:latin typeface="+mn-ea"/>
                <a:ea typeface="+mn-ea"/>
              </a:rPr>
              <a:t>优点</a:t>
            </a:r>
            <a:r>
              <a:rPr lang="zh-CN" altLang="en-US" dirty="0">
                <a:solidFill>
                  <a:srgbClr val="000000"/>
                </a:solidFill>
                <a:latin typeface="+mn-ea"/>
                <a:ea typeface="+mn-ea"/>
              </a:rPr>
              <a:t>：冷凝器可安装在地面；压力调节灵敏；调节阀口径小，成本低。</a:t>
            </a:r>
            <a:endParaRPr lang="zh-CN" altLang="en-US" dirty="0"/>
          </a:p>
        </p:txBody>
      </p:sp>
    </p:spTree>
    <p:extLst>
      <p:ext uri="{BB962C8B-B14F-4D97-AF65-F5344CB8AC3E}">
        <p14:creationId xmlns:p14="http://schemas.microsoft.com/office/powerpoint/2010/main" val="32701592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28B3B26-F073-4DB0-8B3E-1AD6D8721755}"/>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E7C281F5-948E-4DE3-A85A-1F960FD4A1C1}"/>
              </a:ext>
            </a:extLst>
          </p:cNvPr>
          <p:cNvSpPr txBox="1"/>
          <p:nvPr/>
        </p:nvSpPr>
        <p:spPr>
          <a:xfrm>
            <a:off x="0" y="980728"/>
            <a:ext cx="9036496" cy="1589025"/>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精馏塔的自控流程</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ct val="0"/>
              </a:spcBef>
              <a:buClrTx/>
              <a:buSzTx/>
              <a:buFont typeface="Wingdings" panose="05000000000000000000" pitchFamily="2" charset="2"/>
              <a:buChar char="l"/>
            </a:pP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塔压控制</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（根据塔压）</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ct val="0"/>
              </a:spcBef>
              <a:buClrTx/>
              <a:buSzTx/>
              <a:buFont typeface="+mj-lt"/>
              <a:buAutoNum type="arabicPeriod"/>
            </a:pP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加压塔（馏出物含少量不凝性气体）</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FB12F18F-9D94-4CDD-9268-CE7862705E9F}"/>
              </a:ext>
            </a:extLst>
          </p:cNvPr>
          <p:cNvSpPr txBox="1"/>
          <p:nvPr/>
        </p:nvSpPr>
        <p:spPr>
          <a:xfrm>
            <a:off x="0" y="5628558"/>
            <a:ext cx="9036496" cy="752770"/>
          </a:xfrm>
          <a:prstGeom prst="rect">
            <a:avLst/>
          </a:prstGeom>
          <a:noFill/>
        </p:spPr>
        <p:txBody>
          <a:bodyPr wrap="square" rtlCol="0">
            <a:spAutoFit/>
          </a:bodyPr>
          <a:lstStyle/>
          <a:p>
            <a:pPr algn="just">
              <a:lnSpc>
                <a:spcPct val="125000"/>
              </a:lnSpc>
            </a:pPr>
            <a:r>
              <a:rPr lang="zh-CN" altLang="en-US" dirty="0">
                <a:solidFill>
                  <a:srgbClr val="0000FF"/>
                </a:solidFill>
                <a:latin typeface="+mn-ea"/>
                <a:ea typeface="+mn-ea"/>
              </a:rPr>
              <a:t>分程控制：</a:t>
            </a:r>
            <a:endParaRPr lang="en-US" altLang="zh-CN" dirty="0">
              <a:solidFill>
                <a:srgbClr val="0000FF"/>
              </a:solidFill>
              <a:latin typeface="+mn-ea"/>
              <a:ea typeface="+mn-ea"/>
            </a:endParaRPr>
          </a:p>
          <a:p>
            <a:pPr algn="just">
              <a:lnSpc>
                <a:spcPct val="125000"/>
              </a:lnSpc>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馏出物含有少量不凝气：先用冷却介质调节控制塔压，再打开放空阀，维持塔压。</a:t>
            </a:r>
            <a:endParaRPr lang="zh-CN" altLang="en-US" dirty="0">
              <a:solidFill>
                <a:srgbClr val="000000"/>
              </a:solidFill>
            </a:endParaRPr>
          </a:p>
        </p:txBody>
      </p:sp>
      <p:pic>
        <p:nvPicPr>
          <p:cNvPr id="7" name="图片 6">
            <a:extLst>
              <a:ext uri="{FF2B5EF4-FFF2-40B4-BE49-F238E27FC236}">
                <a16:creationId xmlns:a16="http://schemas.microsoft.com/office/drawing/2014/main" id="{5F3F212B-753A-43FB-8CFF-526FC5A25AA1}"/>
              </a:ext>
            </a:extLst>
          </p:cNvPr>
          <p:cNvPicPr>
            <a:picLocks noChangeAspect="1"/>
          </p:cNvPicPr>
          <p:nvPr/>
        </p:nvPicPr>
        <p:blipFill>
          <a:blip r:embed="rId2"/>
          <a:stretch>
            <a:fillRect/>
          </a:stretch>
        </p:blipFill>
        <p:spPr>
          <a:xfrm>
            <a:off x="2627784" y="2569753"/>
            <a:ext cx="3457761" cy="3217989"/>
          </a:xfrm>
          <a:prstGeom prst="rect">
            <a:avLst/>
          </a:prstGeom>
        </p:spPr>
      </p:pic>
    </p:spTree>
    <p:extLst>
      <p:ext uri="{BB962C8B-B14F-4D97-AF65-F5344CB8AC3E}">
        <p14:creationId xmlns:p14="http://schemas.microsoft.com/office/powerpoint/2010/main" val="24807720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EE3EBE2-ABAE-4E32-A5AE-0DD81D3CCBF5}"/>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5" name="文本框 4">
            <a:extLst>
              <a:ext uri="{FF2B5EF4-FFF2-40B4-BE49-F238E27FC236}">
                <a16:creationId xmlns:a16="http://schemas.microsoft.com/office/drawing/2014/main" id="{B644931F-F930-4487-9959-D44D6729BE10}"/>
              </a:ext>
            </a:extLst>
          </p:cNvPr>
          <p:cNvSpPr txBox="1"/>
          <p:nvPr/>
        </p:nvSpPr>
        <p:spPr>
          <a:xfrm>
            <a:off x="0" y="980728"/>
            <a:ext cx="9036496" cy="1589025"/>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精馏塔的自控流程</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gn="just" eaLnBrk="1" hangingPunct="1">
              <a:lnSpc>
                <a:spcPct val="125000"/>
              </a:lnSpc>
              <a:spcBef>
                <a:spcPct val="0"/>
              </a:spcBef>
              <a:buClrTx/>
              <a:buSzTx/>
              <a:buFont typeface="Wingdings" panose="05000000000000000000" pitchFamily="2" charset="2"/>
              <a:buChar char="l"/>
            </a:pP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塔压控制</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（根据塔压）</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ct val="0"/>
              </a:spcBef>
              <a:buClrTx/>
              <a:buSzTx/>
              <a:buFont typeface="+mj-lt"/>
              <a:buAutoNum type="arabicPeriod" startAt="2"/>
            </a:pP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减压塔</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a:extLst>
              <a:ext uri="{FF2B5EF4-FFF2-40B4-BE49-F238E27FC236}">
                <a16:creationId xmlns:a16="http://schemas.microsoft.com/office/drawing/2014/main" id="{72454D78-FAF6-4D0F-A050-E642A704F886}"/>
              </a:ext>
            </a:extLst>
          </p:cNvPr>
          <p:cNvPicPr>
            <a:picLocks noChangeAspect="1"/>
          </p:cNvPicPr>
          <p:nvPr/>
        </p:nvPicPr>
        <p:blipFill>
          <a:blip r:embed="rId2"/>
          <a:stretch>
            <a:fillRect/>
          </a:stretch>
        </p:blipFill>
        <p:spPr>
          <a:xfrm>
            <a:off x="563182" y="2569753"/>
            <a:ext cx="4019311" cy="3199508"/>
          </a:xfrm>
          <a:prstGeom prst="rect">
            <a:avLst/>
          </a:prstGeom>
        </p:spPr>
      </p:pic>
      <p:sp>
        <p:nvSpPr>
          <p:cNvPr id="10" name="文本框 9">
            <a:extLst>
              <a:ext uri="{FF2B5EF4-FFF2-40B4-BE49-F238E27FC236}">
                <a16:creationId xmlns:a16="http://schemas.microsoft.com/office/drawing/2014/main" id="{3870DF06-98C4-4D50-97F5-D19C05597A14}"/>
              </a:ext>
            </a:extLst>
          </p:cNvPr>
          <p:cNvSpPr txBox="1"/>
          <p:nvPr/>
        </p:nvSpPr>
        <p:spPr>
          <a:xfrm>
            <a:off x="0" y="5981218"/>
            <a:ext cx="9144000" cy="400110"/>
          </a:xfrm>
          <a:prstGeom prst="rect">
            <a:avLst/>
          </a:prstGeom>
          <a:noFill/>
        </p:spPr>
        <p:txBody>
          <a:bodyPr wrap="square">
            <a:spAutoFit/>
          </a:bodyPr>
          <a:lstStyle/>
          <a:p>
            <a:r>
              <a:rPr lang="zh-CN" altLang="en-US" sz="2000" dirty="0">
                <a:solidFill>
                  <a:srgbClr val="000000"/>
                </a:solidFill>
                <a:latin typeface="微软雅黑" panose="020B0503020204020204" pitchFamily="34" charset="-122"/>
                <a:ea typeface="微软雅黑" panose="020B0503020204020204" pitchFamily="34" charset="-122"/>
              </a:rPr>
              <a:t>            调节不凝性气体抽吸量                    改变旁路吸入空气或惰性气体量  </a:t>
            </a:r>
          </a:p>
        </p:txBody>
      </p:sp>
      <p:pic>
        <p:nvPicPr>
          <p:cNvPr id="13" name="图片 12">
            <a:extLst>
              <a:ext uri="{FF2B5EF4-FFF2-40B4-BE49-F238E27FC236}">
                <a16:creationId xmlns:a16="http://schemas.microsoft.com/office/drawing/2014/main" id="{BFD28F46-F034-4E9A-9FC8-553F7630471F}"/>
              </a:ext>
            </a:extLst>
          </p:cNvPr>
          <p:cNvPicPr>
            <a:picLocks noChangeAspect="1"/>
          </p:cNvPicPr>
          <p:nvPr/>
        </p:nvPicPr>
        <p:blipFill>
          <a:blip r:embed="rId3"/>
          <a:stretch>
            <a:fillRect/>
          </a:stretch>
        </p:blipFill>
        <p:spPr>
          <a:xfrm>
            <a:off x="4932040" y="2580498"/>
            <a:ext cx="3456384" cy="3178018"/>
          </a:xfrm>
          <a:prstGeom prst="rect">
            <a:avLst/>
          </a:prstGeom>
        </p:spPr>
      </p:pic>
    </p:spTree>
    <p:extLst>
      <p:ext uri="{BB962C8B-B14F-4D97-AF65-F5344CB8AC3E}">
        <p14:creationId xmlns:p14="http://schemas.microsoft.com/office/powerpoint/2010/main" val="199040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1E57AD39-6A75-40FC-9CD6-BEA83112F785}"/>
              </a:ext>
            </a:extLst>
          </p:cNvPr>
          <p:cNvSpPr txBox="1"/>
          <p:nvPr/>
        </p:nvSpPr>
        <p:spPr>
          <a:xfrm>
            <a:off x="0" y="980728"/>
            <a:ext cx="9036496" cy="274318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algn="just" eaLnBrk="1" hangingPunct="1">
              <a:lnSpc>
                <a:spcPct val="125000"/>
              </a:lnSpc>
              <a:spcBef>
                <a:spcPts val="0"/>
              </a:spcBef>
              <a:buClrTx/>
              <a:buSzTx/>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确定控制方案</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离心泵的流量控制</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（调整叶轮直径；</a:t>
            </a:r>
            <a:r>
              <a:rPr lang="zh-CN" altLang="en-US" sz="2400" b="1" dirty="0">
                <a:solidFill>
                  <a:srgbClr val="7030A0"/>
                </a:solidFill>
                <a:latin typeface="微软雅黑" panose="020B0503020204020204" pitchFamily="34" charset="-122"/>
                <a:ea typeface="微软雅黑" panose="020B0503020204020204" pitchFamily="34" charset="-122"/>
                <a:sym typeface="微软雅黑" panose="020B0503020204020204" pitchFamily="34" charset="-122"/>
              </a:rPr>
              <a:t>出口阀开度调节</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旁路阀调节</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；调速控制）</a:t>
            </a:r>
          </a:p>
          <a:p>
            <a:pPr marL="0" lvl="0" indent="0" algn="just" eaLnBrk="1" hangingPunct="1">
              <a:lnSpc>
                <a:spcPct val="125000"/>
              </a:lnSpc>
              <a:spcBef>
                <a:spcPts val="0"/>
              </a:spcBef>
              <a:buClrTx/>
              <a:buSzTx/>
              <a:buNone/>
            </a:pP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F220E022-FEF1-416D-B039-720CA2B934F0}"/>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8" name="文本框 117">
            <a:extLst>
              <a:ext uri="{FF2B5EF4-FFF2-40B4-BE49-F238E27FC236}">
                <a16:creationId xmlns:a16="http://schemas.microsoft.com/office/drawing/2014/main" id="{03A00608-F181-4EFE-8801-B30872DC3CFC}"/>
              </a:ext>
            </a:extLst>
          </p:cNvPr>
          <p:cNvSpPr txBox="1"/>
          <p:nvPr/>
        </p:nvSpPr>
        <p:spPr>
          <a:xfrm>
            <a:off x="1763688" y="6381328"/>
            <a:ext cx="1800200" cy="369332"/>
          </a:xfrm>
          <a:prstGeom prst="rect">
            <a:avLst/>
          </a:prstGeom>
          <a:noFill/>
        </p:spPr>
        <p:txBody>
          <a:bodyPr wrap="square">
            <a:spAutoFit/>
          </a:bodyPr>
          <a:lstStyle/>
          <a:p>
            <a:r>
              <a:rPr lang="zh-CN" altLang="en-US" i="0" dirty="0">
                <a:solidFill>
                  <a:srgbClr val="7030A0"/>
                </a:solidFill>
                <a:effectLst/>
                <a:latin typeface="微软雅黑" panose="020B0503020204020204" pitchFamily="34" charset="-122"/>
                <a:ea typeface="微软雅黑" panose="020B0503020204020204" pitchFamily="34" charset="-122"/>
              </a:rPr>
              <a:t>出口阀开度调节</a:t>
            </a:r>
            <a:endParaRPr lang="zh-CN" altLang="en-US" dirty="0">
              <a:solidFill>
                <a:srgbClr val="7030A0"/>
              </a:solidFill>
              <a:latin typeface="微软雅黑" panose="020B0503020204020204" pitchFamily="34" charset="-122"/>
              <a:ea typeface="微软雅黑" panose="020B0503020204020204" pitchFamily="34" charset="-122"/>
            </a:endParaRPr>
          </a:p>
        </p:txBody>
      </p:sp>
      <p:sp>
        <p:nvSpPr>
          <p:cNvPr id="120" name="文本框 119">
            <a:extLst>
              <a:ext uri="{FF2B5EF4-FFF2-40B4-BE49-F238E27FC236}">
                <a16:creationId xmlns:a16="http://schemas.microsoft.com/office/drawing/2014/main" id="{3177BFDC-605B-4832-B833-F9FACA6D6736}"/>
              </a:ext>
            </a:extLst>
          </p:cNvPr>
          <p:cNvSpPr txBox="1"/>
          <p:nvPr/>
        </p:nvSpPr>
        <p:spPr>
          <a:xfrm>
            <a:off x="5940152" y="6381328"/>
            <a:ext cx="1440160" cy="369332"/>
          </a:xfrm>
          <a:prstGeom prst="rect">
            <a:avLst/>
          </a:prstGeom>
          <a:noFill/>
        </p:spPr>
        <p:txBody>
          <a:bodyPr wrap="square">
            <a:spAutoFit/>
          </a:bodyPr>
          <a:lstStyle/>
          <a:p>
            <a:pPr algn="ctr"/>
            <a:r>
              <a:rPr lang="zh-CN" altLang="en-US" dirty="0">
                <a:solidFill>
                  <a:schemeClr val="bg1">
                    <a:lumMod val="75000"/>
                  </a:schemeClr>
                </a:solidFill>
                <a:latin typeface="微软雅黑" panose="020B0503020204020204" pitchFamily="34" charset="-122"/>
                <a:ea typeface="微软雅黑" panose="020B0503020204020204" pitchFamily="34" charset="-122"/>
              </a:rPr>
              <a:t>旁路阀调节</a:t>
            </a:r>
          </a:p>
        </p:txBody>
      </p:sp>
      <p:pic>
        <p:nvPicPr>
          <p:cNvPr id="5" name="图片 4">
            <a:extLst>
              <a:ext uri="{FF2B5EF4-FFF2-40B4-BE49-F238E27FC236}">
                <a16:creationId xmlns:a16="http://schemas.microsoft.com/office/drawing/2014/main" id="{82BF2080-DFF9-44AC-B83E-80F5C23613F8}"/>
              </a:ext>
            </a:extLst>
          </p:cNvPr>
          <p:cNvPicPr>
            <a:picLocks noChangeAspect="1"/>
          </p:cNvPicPr>
          <p:nvPr/>
        </p:nvPicPr>
        <p:blipFill>
          <a:blip r:embed="rId2"/>
          <a:stretch>
            <a:fillRect/>
          </a:stretch>
        </p:blipFill>
        <p:spPr>
          <a:xfrm>
            <a:off x="1357312" y="2996952"/>
            <a:ext cx="6429375" cy="3352800"/>
          </a:xfrm>
          <a:prstGeom prst="rect">
            <a:avLst/>
          </a:prstGeom>
        </p:spPr>
      </p:pic>
    </p:spTree>
    <p:extLst>
      <p:ext uri="{BB962C8B-B14F-4D97-AF65-F5344CB8AC3E}">
        <p14:creationId xmlns:p14="http://schemas.microsoft.com/office/powerpoint/2010/main" val="22956805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p:cNvSpPr>
          <p:nvPr>
            <p:ph type="title"/>
          </p:nvPr>
        </p:nvSpPr>
        <p:spPr>
          <a:xfrm>
            <a:off x="0" y="144016"/>
            <a:ext cx="9144000" cy="620688"/>
          </a:xfrm>
        </p:spPr>
        <p:txBody>
          <a:bodyPr vert="horz" wrap="square" lIns="91440" tIns="45720" rIns="91440" bIns="45720" anchor="ctr" anchorCtr="0"/>
          <a:lstStyle/>
          <a:p>
            <a:pPr algn="l" eaLnBrk="1" hangingPunct="1"/>
            <a:r>
              <a:rPr lang="zh-CN" altLang="en-US" sz="32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本章思考题 </a:t>
            </a:r>
          </a:p>
        </p:txBody>
      </p:sp>
      <p:sp>
        <p:nvSpPr>
          <p:cNvPr id="112643" name="Rectangle 3"/>
          <p:cNvSpPr>
            <a:spLocks noGrp="1" noRot="1"/>
          </p:cNvSpPr>
          <p:nvPr>
            <p:ph idx="1"/>
          </p:nvPr>
        </p:nvSpPr>
        <p:spPr>
          <a:xfrm>
            <a:off x="0" y="980728"/>
            <a:ext cx="9014793" cy="3886200"/>
          </a:xfrm>
        </p:spPr>
        <p:txBody>
          <a:bodyPr vert="horz" wrap="square" lIns="91440" tIns="45720" rIns="91440" bIns="45720" anchor="t" anchorCtr="0"/>
          <a:lstStyle/>
          <a:p>
            <a:pPr marL="514350" indent="-514350" algn="just" eaLnBrk="1" hangingPunct="1">
              <a:lnSpc>
                <a:spcPct val="125000"/>
              </a:lnSpc>
              <a:spcBef>
                <a:spcPts val="0"/>
              </a:spcBef>
              <a:buClrTx/>
              <a:buSzPct val="100000"/>
              <a:buFont typeface="+mj-lt"/>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化工工艺流程设计的主要任务是什么？</a:t>
            </a:r>
          </a:p>
          <a:p>
            <a:pPr marL="514350" indent="-514350" algn="just" eaLnBrk="1" hangingPunct="1">
              <a:lnSpc>
                <a:spcPct val="125000"/>
              </a:lnSpc>
              <a:spcBef>
                <a:spcPts val="0"/>
              </a:spcBef>
              <a:buClrTx/>
              <a:buSzPct val="100000"/>
              <a:buFont typeface="+mj-lt"/>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化工工艺流程设计中应注意和解决哪些问题？</a:t>
            </a:r>
          </a:p>
          <a:p>
            <a:pPr marL="514350" indent="-514350" algn="just" eaLnBrk="1" hangingPunct="1">
              <a:lnSpc>
                <a:spcPct val="125000"/>
              </a:lnSpc>
              <a:spcBef>
                <a:spcPts val="0"/>
              </a:spcBef>
              <a:buClrTx/>
              <a:buSzPct val="100000"/>
              <a:buFont typeface="+mj-lt"/>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反应过程和分离过程的合成应遵循哪些规则？</a:t>
            </a:r>
          </a:p>
          <a:p>
            <a:pPr marL="514350" indent="-514350" algn="just" eaLnBrk="1" hangingPunct="1">
              <a:lnSpc>
                <a:spcPct val="125000"/>
              </a:lnSpc>
              <a:spcBef>
                <a:spcPts val="0"/>
              </a:spcBef>
              <a:buClrTx/>
              <a:buSzPct val="100000"/>
              <a:buFont typeface="+mj-lt"/>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试述工艺流程设计的工作步骤？</a:t>
            </a:r>
          </a:p>
          <a:p>
            <a:pPr marL="514350" indent="-514350" algn="just" eaLnBrk="1" hangingPunct="1">
              <a:lnSpc>
                <a:spcPct val="125000"/>
              </a:lnSpc>
              <a:spcBef>
                <a:spcPts val="0"/>
              </a:spcBef>
              <a:buClrTx/>
              <a:buSzPct val="100000"/>
              <a:buFont typeface="+mj-lt"/>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精馏塔的基本控制方案如何？</a:t>
            </a:r>
            <a:endParaRPr lang="zh-CN" altLang="en-US" sz="28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D4893DC2-C542-46A0-9597-EF41073F0FB9}"/>
              </a:ext>
            </a:extLst>
          </p:cNvPr>
          <p:cNvSpPr txBox="1"/>
          <p:nvPr/>
        </p:nvSpPr>
        <p:spPr>
          <a:xfrm>
            <a:off x="0" y="980728"/>
            <a:ext cx="9036496" cy="17359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algn="just" eaLnBrk="1" hangingPunct="1">
              <a:lnSpc>
                <a:spcPct val="125000"/>
              </a:lnSpc>
              <a:spcBef>
                <a:spcPts val="0"/>
              </a:spcBef>
              <a:buClrTx/>
              <a:buSzTx/>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确定控制方案</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液位控制</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0F130A31-D87F-464D-B44E-44AFDD5C1721}"/>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a:extLst>
              <a:ext uri="{FF2B5EF4-FFF2-40B4-BE49-F238E27FC236}">
                <a16:creationId xmlns:a16="http://schemas.microsoft.com/office/drawing/2014/main" id="{02A48584-8CAF-4A90-A97E-30659FBB5F67}"/>
              </a:ext>
            </a:extLst>
          </p:cNvPr>
          <p:cNvSpPr txBox="1"/>
          <p:nvPr/>
        </p:nvSpPr>
        <p:spPr>
          <a:xfrm>
            <a:off x="466326" y="6012947"/>
            <a:ext cx="1656184" cy="369332"/>
          </a:xfrm>
          <a:prstGeom prst="rect">
            <a:avLst/>
          </a:prstGeom>
          <a:noFill/>
        </p:spPr>
        <p:txBody>
          <a:bodyPr wrap="square">
            <a:spAutoFit/>
          </a:bodyPr>
          <a:lstStyle/>
          <a:p>
            <a:pPr marL="0" lvl="0" indent="0" algn="ctr" eaLnBrk="1" hangingPunct="1">
              <a:spcBef>
                <a:spcPct val="5000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溢流控制</a:t>
            </a:r>
          </a:p>
        </p:txBody>
      </p:sp>
      <p:sp>
        <p:nvSpPr>
          <p:cNvPr id="12" name="文本框 11">
            <a:extLst>
              <a:ext uri="{FF2B5EF4-FFF2-40B4-BE49-F238E27FC236}">
                <a16:creationId xmlns:a16="http://schemas.microsoft.com/office/drawing/2014/main" id="{26D2C7CD-7533-4526-865D-FC506D3F43CC}"/>
              </a:ext>
            </a:extLst>
          </p:cNvPr>
          <p:cNvSpPr txBox="1"/>
          <p:nvPr/>
        </p:nvSpPr>
        <p:spPr>
          <a:xfrm>
            <a:off x="3347864" y="6012947"/>
            <a:ext cx="1584176" cy="369332"/>
          </a:xfrm>
          <a:prstGeom prst="rect">
            <a:avLst/>
          </a:prstGeom>
          <a:noFill/>
        </p:spPr>
        <p:txBody>
          <a:bodyPr wrap="square">
            <a:spAutoFit/>
          </a:bodyPr>
          <a:lstStyle/>
          <a:p>
            <a:pPr marL="0" lvl="0" indent="0" algn="ctr" eaLnBrk="1" hangingPunct="1">
              <a:spcBef>
                <a:spcPct val="5000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出料控制</a:t>
            </a:r>
          </a:p>
        </p:txBody>
      </p:sp>
      <p:sp>
        <p:nvSpPr>
          <p:cNvPr id="13" name="Text Box 77">
            <a:extLst>
              <a:ext uri="{FF2B5EF4-FFF2-40B4-BE49-F238E27FC236}">
                <a16:creationId xmlns:a16="http://schemas.microsoft.com/office/drawing/2014/main" id="{39746A64-54DA-4BCA-AD1E-2BDEC167F2EC}"/>
              </a:ext>
            </a:extLst>
          </p:cNvPr>
          <p:cNvSpPr txBox="1"/>
          <p:nvPr/>
        </p:nvSpPr>
        <p:spPr>
          <a:xfrm>
            <a:off x="6444208" y="5999176"/>
            <a:ext cx="20574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进料控制</a:t>
            </a:r>
          </a:p>
        </p:txBody>
      </p:sp>
      <p:pic>
        <p:nvPicPr>
          <p:cNvPr id="6" name="图片 5">
            <a:extLst>
              <a:ext uri="{FF2B5EF4-FFF2-40B4-BE49-F238E27FC236}">
                <a16:creationId xmlns:a16="http://schemas.microsoft.com/office/drawing/2014/main" id="{DC04B2AC-96C1-4C70-B5AF-58D0504FD21A}"/>
              </a:ext>
            </a:extLst>
          </p:cNvPr>
          <p:cNvPicPr>
            <a:picLocks noChangeAspect="1"/>
          </p:cNvPicPr>
          <p:nvPr/>
        </p:nvPicPr>
        <p:blipFill>
          <a:blip r:embed="rId2"/>
          <a:stretch>
            <a:fillRect/>
          </a:stretch>
        </p:blipFill>
        <p:spPr>
          <a:xfrm>
            <a:off x="278432" y="2813520"/>
            <a:ext cx="8587135" cy="3063752"/>
          </a:xfrm>
          <a:prstGeom prst="rect">
            <a:avLst/>
          </a:prstGeom>
        </p:spPr>
      </p:pic>
    </p:spTree>
    <p:extLst>
      <p:ext uri="{BB962C8B-B14F-4D97-AF65-F5344CB8AC3E}">
        <p14:creationId xmlns:p14="http://schemas.microsoft.com/office/powerpoint/2010/main" val="96392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3D7DE672-D023-42E6-AF71-C39E6B6BF792}"/>
              </a:ext>
            </a:extLst>
          </p:cNvPr>
          <p:cNvSpPr txBox="1"/>
          <p:nvPr/>
        </p:nvSpPr>
        <p:spPr>
          <a:xfrm>
            <a:off x="0" y="980728"/>
            <a:ext cx="9036496" cy="17359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algn="just" eaLnBrk="1" hangingPunct="1">
              <a:lnSpc>
                <a:spcPct val="125000"/>
              </a:lnSpc>
              <a:spcBef>
                <a:spcPts val="0"/>
              </a:spcBef>
              <a:buClrTx/>
              <a:buSzTx/>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确定控制方案</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两个液相的界面控制</a:t>
            </a:r>
            <a:r>
              <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液</a:t>
            </a:r>
            <a:r>
              <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液分离）</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57324F9A-B529-4C3D-8887-FF68B3D788AC}"/>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7A4450C9-AE08-468D-8AC5-597F4233BD53}"/>
              </a:ext>
            </a:extLst>
          </p:cNvPr>
          <p:cNvSpPr txBox="1"/>
          <p:nvPr/>
        </p:nvSpPr>
        <p:spPr>
          <a:xfrm>
            <a:off x="3203848" y="6012947"/>
            <a:ext cx="2520280" cy="369332"/>
          </a:xfrm>
          <a:prstGeom prst="rect">
            <a:avLst/>
          </a:prstGeom>
          <a:noFill/>
        </p:spPr>
        <p:txBody>
          <a:bodyPr wrap="square">
            <a:spAutoFit/>
          </a:bodyPr>
          <a:lstStyle/>
          <a:p>
            <a:pPr algn="ctr" eaLnBrk="1" hangingPunct="1">
              <a:spcBef>
                <a:spcPct val="50000"/>
              </a:spcBef>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卧式容器界面控制</a:t>
            </a:r>
          </a:p>
        </p:txBody>
      </p:sp>
      <p:pic>
        <p:nvPicPr>
          <p:cNvPr id="8" name="图片 7">
            <a:extLst>
              <a:ext uri="{FF2B5EF4-FFF2-40B4-BE49-F238E27FC236}">
                <a16:creationId xmlns:a16="http://schemas.microsoft.com/office/drawing/2014/main" id="{B4801E92-0638-4718-868B-82C9F680D9C9}"/>
              </a:ext>
            </a:extLst>
          </p:cNvPr>
          <p:cNvPicPr>
            <a:picLocks noChangeAspect="1"/>
          </p:cNvPicPr>
          <p:nvPr/>
        </p:nvPicPr>
        <p:blipFill>
          <a:blip r:embed="rId2"/>
          <a:stretch>
            <a:fillRect/>
          </a:stretch>
        </p:blipFill>
        <p:spPr>
          <a:xfrm>
            <a:off x="1276191" y="3100653"/>
            <a:ext cx="6591618" cy="2528292"/>
          </a:xfrm>
          <a:prstGeom prst="rect">
            <a:avLst/>
          </a:prstGeom>
        </p:spPr>
      </p:pic>
    </p:spTree>
    <p:extLst>
      <p:ext uri="{BB962C8B-B14F-4D97-AF65-F5344CB8AC3E}">
        <p14:creationId xmlns:p14="http://schemas.microsoft.com/office/powerpoint/2010/main" val="819935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B4268B9-8E40-4416-A54D-987AD9B08B4B}"/>
              </a:ext>
            </a:extLst>
          </p:cNvPr>
          <p:cNvSpPr txBox="1"/>
          <p:nvPr/>
        </p:nvSpPr>
        <p:spPr>
          <a:xfrm>
            <a:off x="0" y="980728"/>
            <a:ext cx="9036496" cy="166596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algn="just" eaLnBrk="1" hangingPunct="1">
              <a:lnSpc>
                <a:spcPct val="125000"/>
              </a:lnSpc>
              <a:spcBef>
                <a:spcPts val="0"/>
              </a:spcBef>
              <a:buClrTx/>
              <a:buSzTx/>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确定控制方案</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塔压调节（塔顶气体不凝或部分冷凝）</a:t>
            </a:r>
          </a:p>
        </p:txBody>
      </p:sp>
      <p:sp>
        <p:nvSpPr>
          <p:cNvPr id="3" name="Rectangle 2">
            <a:extLst>
              <a:ext uri="{FF2B5EF4-FFF2-40B4-BE49-F238E27FC236}">
                <a16:creationId xmlns:a16="http://schemas.microsoft.com/office/drawing/2014/main" id="{4A565D60-CC94-4149-A832-2767BCA57840}"/>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a:extLst>
              <a:ext uri="{FF2B5EF4-FFF2-40B4-BE49-F238E27FC236}">
                <a16:creationId xmlns:a16="http://schemas.microsoft.com/office/drawing/2014/main" id="{BA23A261-09CB-4842-8670-35BD8A05A8B7}"/>
              </a:ext>
            </a:extLst>
          </p:cNvPr>
          <p:cNvSpPr txBox="1"/>
          <p:nvPr/>
        </p:nvSpPr>
        <p:spPr>
          <a:xfrm>
            <a:off x="899592" y="6201308"/>
            <a:ext cx="2520280" cy="369332"/>
          </a:xfrm>
          <a:prstGeom prst="rect">
            <a:avLst/>
          </a:prstGeom>
          <a:noFill/>
        </p:spPr>
        <p:txBody>
          <a:bodyPr wrap="square">
            <a:spAutoFit/>
          </a:bodyPr>
          <a:lstStyle/>
          <a:p>
            <a:pPr algn="ctr" eaLnBrk="1" hangingPunct="1">
              <a:spcBef>
                <a:spcPct val="50000"/>
              </a:spcBef>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气体不凝（吸收塔）</a:t>
            </a:r>
          </a:p>
        </p:txBody>
      </p:sp>
      <p:sp>
        <p:nvSpPr>
          <p:cNvPr id="9" name="文本框 8">
            <a:extLst>
              <a:ext uri="{FF2B5EF4-FFF2-40B4-BE49-F238E27FC236}">
                <a16:creationId xmlns:a16="http://schemas.microsoft.com/office/drawing/2014/main" id="{5895A0AF-19A5-4B4B-BF2A-AFC726924A61}"/>
              </a:ext>
            </a:extLst>
          </p:cNvPr>
          <p:cNvSpPr txBox="1"/>
          <p:nvPr/>
        </p:nvSpPr>
        <p:spPr>
          <a:xfrm>
            <a:off x="5220072" y="6201308"/>
            <a:ext cx="2520280" cy="369332"/>
          </a:xfrm>
          <a:prstGeom prst="rect">
            <a:avLst/>
          </a:prstGeom>
          <a:noFill/>
        </p:spPr>
        <p:txBody>
          <a:bodyPr wrap="square">
            <a:spAutoFit/>
          </a:bodyPr>
          <a:lstStyle/>
          <a:p>
            <a:pPr algn="ctr" eaLnBrk="1" hangingPunct="1">
              <a:spcBef>
                <a:spcPct val="50000"/>
              </a:spcBef>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气体部分冷凝</a:t>
            </a:r>
          </a:p>
        </p:txBody>
      </p:sp>
      <p:pic>
        <p:nvPicPr>
          <p:cNvPr id="5" name="图片 4">
            <a:extLst>
              <a:ext uri="{FF2B5EF4-FFF2-40B4-BE49-F238E27FC236}">
                <a16:creationId xmlns:a16="http://schemas.microsoft.com/office/drawing/2014/main" id="{5ED6E15A-5C41-490C-AC65-06EB1F3A1E26}"/>
              </a:ext>
            </a:extLst>
          </p:cNvPr>
          <p:cNvPicPr>
            <a:picLocks noChangeAspect="1"/>
          </p:cNvPicPr>
          <p:nvPr/>
        </p:nvPicPr>
        <p:blipFill>
          <a:blip r:embed="rId2"/>
          <a:stretch>
            <a:fillRect/>
          </a:stretch>
        </p:blipFill>
        <p:spPr>
          <a:xfrm>
            <a:off x="1367644" y="2492896"/>
            <a:ext cx="6408712" cy="3613142"/>
          </a:xfrm>
          <a:prstGeom prst="rect">
            <a:avLst/>
          </a:prstGeom>
        </p:spPr>
      </p:pic>
    </p:spTree>
    <p:extLst>
      <p:ext uri="{BB962C8B-B14F-4D97-AF65-F5344CB8AC3E}">
        <p14:creationId xmlns:p14="http://schemas.microsoft.com/office/powerpoint/2010/main" val="406488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92FC03F-E95D-432E-9165-3C9131273D88}"/>
              </a:ext>
            </a:extLst>
          </p:cNvPr>
          <p:cNvSpPr txBox="1"/>
          <p:nvPr/>
        </p:nvSpPr>
        <p:spPr>
          <a:xfrm>
            <a:off x="0" y="980728"/>
            <a:ext cx="9036496" cy="166596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algn="just" eaLnBrk="1" hangingPunct="1">
              <a:lnSpc>
                <a:spcPct val="125000"/>
              </a:lnSpc>
              <a:spcBef>
                <a:spcPts val="0"/>
              </a:spcBef>
              <a:buClrTx/>
              <a:buSzTx/>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确定控制方案</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塔温调节</a:t>
            </a:r>
          </a:p>
        </p:txBody>
      </p:sp>
      <p:sp>
        <p:nvSpPr>
          <p:cNvPr id="3" name="Rectangle 2">
            <a:extLst>
              <a:ext uri="{FF2B5EF4-FFF2-40B4-BE49-F238E27FC236}">
                <a16:creationId xmlns:a16="http://schemas.microsoft.com/office/drawing/2014/main" id="{E2962A20-3B55-46D9-86D8-8A48EB301115}"/>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DDFEBE46-C9CF-4506-A60A-B1D6AD43C47D}"/>
              </a:ext>
            </a:extLst>
          </p:cNvPr>
          <p:cNvSpPr txBox="1"/>
          <p:nvPr/>
        </p:nvSpPr>
        <p:spPr>
          <a:xfrm>
            <a:off x="971600" y="6237312"/>
            <a:ext cx="2304256" cy="369332"/>
          </a:xfrm>
          <a:prstGeom prst="rect">
            <a:avLst/>
          </a:prstGeom>
          <a:noFill/>
        </p:spPr>
        <p:txBody>
          <a:bodyPr wrap="square">
            <a:spAutoFit/>
          </a:bodyPr>
          <a:lstStyle/>
          <a:p>
            <a:pPr algn="ctr" eaLnBrk="1" hangingPunct="1">
              <a:spcBef>
                <a:spcPct val="50000"/>
              </a:spcBef>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塔顶（灵敏板）温度</a:t>
            </a: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a:extLst>
              <a:ext uri="{FF2B5EF4-FFF2-40B4-BE49-F238E27FC236}">
                <a16:creationId xmlns:a16="http://schemas.microsoft.com/office/drawing/2014/main" id="{836827A2-0D6A-4F23-A793-4AA478969DF9}"/>
              </a:ext>
            </a:extLst>
          </p:cNvPr>
          <p:cNvSpPr txBox="1"/>
          <p:nvPr/>
        </p:nvSpPr>
        <p:spPr>
          <a:xfrm>
            <a:off x="6300192" y="6237312"/>
            <a:ext cx="1512168" cy="369332"/>
          </a:xfrm>
          <a:prstGeom prst="rect">
            <a:avLst/>
          </a:prstGeom>
          <a:noFill/>
        </p:spPr>
        <p:txBody>
          <a:bodyPr wrap="square">
            <a:spAutoFit/>
          </a:bodyPr>
          <a:lstStyle/>
          <a:p>
            <a:pPr algn="ctr" eaLnBrk="1" hangingPunct="1">
              <a:spcBef>
                <a:spcPct val="50000"/>
              </a:spcBef>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塔底温度</a:t>
            </a: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7" name="图片 6">
            <a:extLst>
              <a:ext uri="{FF2B5EF4-FFF2-40B4-BE49-F238E27FC236}">
                <a16:creationId xmlns:a16="http://schemas.microsoft.com/office/drawing/2014/main" id="{3E383582-777E-4381-A35E-C0AB5B0C6A2A}"/>
              </a:ext>
            </a:extLst>
          </p:cNvPr>
          <p:cNvPicPr>
            <a:picLocks noChangeAspect="1"/>
          </p:cNvPicPr>
          <p:nvPr/>
        </p:nvPicPr>
        <p:blipFill>
          <a:blip r:embed="rId2"/>
          <a:stretch>
            <a:fillRect/>
          </a:stretch>
        </p:blipFill>
        <p:spPr>
          <a:xfrm>
            <a:off x="539552" y="2729361"/>
            <a:ext cx="8445342" cy="3165128"/>
          </a:xfrm>
          <a:prstGeom prst="rect">
            <a:avLst/>
          </a:prstGeom>
        </p:spPr>
      </p:pic>
    </p:spTree>
    <p:extLst>
      <p:ext uri="{BB962C8B-B14F-4D97-AF65-F5344CB8AC3E}">
        <p14:creationId xmlns:p14="http://schemas.microsoft.com/office/powerpoint/2010/main" val="557760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E1E41ED7-A976-495B-8B48-CB54566801B9}"/>
              </a:ext>
            </a:extLst>
          </p:cNvPr>
          <p:cNvSpPr txBox="1"/>
          <p:nvPr/>
        </p:nvSpPr>
        <p:spPr>
          <a:xfrm>
            <a:off x="0" y="980728"/>
            <a:ext cx="9036496" cy="281314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eaLnBrk="1" hangingPunct="1">
              <a:lnSpc>
                <a:spcPct val="125000"/>
              </a:lnSpc>
              <a:spcBef>
                <a:spcPts val="0"/>
              </a:spcBef>
              <a:buClrTx/>
              <a:buSzTx/>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确定过程的综合平衡</a:t>
            </a:r>
          </a:p>
          <a:p>
            <a:pPr marL="514350" lvl="0" indent="-514350" eaLnBrk="1" hangingPunct="1">
              <a:lnSpc>
                <a:spcPct val="125000"/>
              </a:lnSpc>
              <a:spcBef>
                <a:spcPts val="0"/>
              </a:spcBef>
              <a:buClrTx/>
              <a:buSzTx/>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确定三废治理方法</a:t>
            </a:r>
          </a:p>
          <a:p>
            <a:pPr marL="514350" lvl="0" indent="-514350" eaLnBrk="1" hangingPunct="1">
              <a:lnSpc>
                <a:spcPct val="125000"/>
              </a:lnSpc>
              <a:spcBef>
                <a:spcPts val="0"/>
              </a:spcBef>
              <a:buClrTx/>
              <a:buSzTx/>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制定安全生产措施</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eaLnBrk="1" hangingPunct="1">
              <a:lnSpc>
                <a:spcPct val="125000"/>
              </a:lnSpc>
              <a:spcBef>
                <a:spcPts val="0"/>
              </a:spcBef>
              <a:buClrTx/>
              <a:buSzTx/>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其他实际要求（清洗、冷凝水回用、副产物利用等）</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094C1909-F761-4C41-8FCD-F978C3A5AD64}"/>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20480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组合 5">
            <a:extLst>
              <a:ext uri="{FF2B5EF4-FFF2-40B4-BE49-F238E27FC236}">
                <a16:creationId xmlns:a16="http://schemas.microsoft.com/office/drawing/2014/main" id="{813395F9-06DD-4D3B-9A57-898FB349969B}"/>
              </a:ext>
            </a:extLst>
          </p:cNvPr>
          <p:cNvGrpSpPr/>
          <p:nvPr/>
        </p:nvGrpSpPr>
        <p:grpSpPr>
          <a:xfrm>
            <a:off x="1835696" y="1189107"/>
            <a:ext cx="5040313" cy="4968875"/>
            <a:chOff x="1835696" y="1189107"/>
            <a:chExt cx="5040313" cy="4968875"/>
          </a:xfrm>
        </p:grpSpPr>
        <p:sp>
          <p:nvSpPr>
            <p:cNvPr id="19470" name="Oval 4"/>
            <p:cNvSpPr/>
            <p:nvPr/>
          </p:nvSpPr>
          <p:spPr>
            <a:xfrm>
              <a:off x="3420021" y="1836807"/>
              <a:ext cx="1943100" cy="1871662"/>
            </a:xfrm>
            <a:prstGeom prst="ellipse">
              <a:avLst/>
            </a:prstGeom>
            <a:noFill/>
            <a:ln w="5715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zh-CN" sz="18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71" name="Text Box 8"/>
            <p:cNvSpPr txBox="1"/>
            <p:nvPr/>
          </p:nvSpPr>
          <p:spPr>
            <a:xfrm>
              <a:off x="3854997" y="2486094"/>
              <a:ext cx="111442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反应系统</a:t>
              </a:r>
            </a:p>
          </p:txBody>
        </p:sp>
        <p:sp>
          <p:nvSpPr>
            <p:cNvPr id="19468" name="Oval 5"/>
            <p:cNvSpPr/>
            <p:nvPr/>
          </p:nvSpPr>
          <p:spPr>
            <a:xfrm>
              <a:off x="2843759" y="1620907"/>
              <a:ext cx="3240087" cy="3168650"/>
            </a:xfrm>
            <a:prstGeom prst="ellipse">
              <a:avLst/>
            </a:prstGeom>
            <a:noFill/>
            <a:ln w="57150" cap="flat" cmpd="sng">
              <a:solidFill>
                <a:srgbClr val="FF66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9" name="Text Box 12"/>
            <p:cNvSpPr txBox="1"/>
            <p:nvPr/>
          </p:nvSpPr>
          <p:spPr>
            <a:xfrm>
              <a:off x="3399384" y="3929132"/>
              <a:ext cx="20256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分离与再循环系统</a:t>
              </a:r>
            </a:p>
          </p:txBody>
        </p:sp>
        <p:sp>
          <p:nvSpPr>
            <p:cNvPr id="19466" name="Oval 6"/>
            <p:cNvSpPr/>
            <p:nvPr/>
          </p:nvSpPr>
          <p:spPr>
            <a:xfrm>
              <a:off x="2267496" y="1405007"/>
              <a:ext cx="4321175" cy="4105275"/>
            </a:xfrm>
            <a:prstGeom prst="ellipse">
              <a:avLst/>
            </a:prstGeom>
            <a:noFill/>
            <a:ln w="57150" cap="flat" cmpd="sng">
              <a:solidFill>
                <a:srgbClr val="FFFF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7" name="Text Box 14"/>
            <p:cNvSpPr txBox="1"/>
            <p:nvPr/>
          </p:nvSpPr>
          <p:spPr>
            <a:xfrm>
              <a:off x="3859759" y="4926082"/>
              <a:ext cx="110490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换热网络</a:t>
              </a:r>
            </a:p>
          </p:txBody>
        </p:sp>
        <p:sp>
          <p:nvSpPr>
            <p:cNvPr id="19464" name="Oval 7"/>
            <p:cNvSpPr/>
            <p:nvPr/>
          </p:nvSpPr>
          <p:spPr>
            <a:xfrm>
              <a:off x="1835696" y="1189107"/>
              <a:ext cx="5040313" cy="4968875"/>
            </a:xfrm>
            <a:prstGeom prst="ellipse">
              <a:avLst/>
            </a:prstGeom>
            <a:noFill/>
            <a:ln w="57150" cap="flat" cmpd="sng">
              <a:solidFill>
                <a:srgbClr val="008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5" name="Text Box 17"/>
            <p:cNvSpPr txBox="1"/>
            <p:nvPr/>
          </p:nvSpPr>
          <p:spPr>
            <a:xfrm>
              <a:off x="3859759" y="5657920"/>
              <a:ext cx="110490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公用工程</a:t>
              </a:r>
            </a:p>
          </p:txBody>
        </p:sp>
      </p:grpSp>
      <p:sp>
        <p:nvSpPr>
          <p:cNvPr id="19463" name="Text Box 20"/>
          <p:cNvSpPr txBox="1"/>
          <p:nvPr/>
        </p:nvSpPr>
        <p:spPr>
          <a:xfrm>
            <a:off x="2909525" y="6360767"/>
            <a:ext cx="3195105"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Onion Model-</a:t>
            </a: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“洋葱”模型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a:extLst>
              <a:ext uri="{FF2B5EF4-FFF2-40B4-BE49-F238E27FC236}">
                <a16:creationId xmlns:a16="http://schemas.microsoft.com/office/drawing/2014/main" id="{BD0B7EED-F2BC-4021-B56A-DF820A8F1087}"/>
              </a:ext>
            </a:extLst>
          </p:cNvPr>
          <p:cNvSpPr txBox="1"/>
          <p:nvPr/>
        </p:nvSpPr>
        <p:spPr>
          <a:xfrm>
            <a:off x="0" y="980728"/>
            <a:ext cx="9144000" cy="227453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化工过程的典型流程框图</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sym typeface="微软雅黑" panose="020B0503020204020204" pitchFamily="34" charset="-122"/>
              </a:rPr>
              <a:t>原料预处理阶段</a:t>
            </a:r>
            <a:endParaRPr lang="en-US" altLang="zh-CN" sz="2800" b="1" dirty="0">
              <a:solidFill>
                <a:srgbClr val="000000"/>
              </a:solidFill>
              <a:latin typeface="微软雅黑" panose="020B0503020204020204" pitchFamily="34" charset="-122"/>
              <a:sym typeface="微软雅黑" panose="020B0503020204020204" pitchFamily="34" charset="-122"/>
            </a:endParaRPr>
          </a:p>
          <a:p>
            <a:pPr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sym typeface="微软雅黑" panose="020B0503020204020204" pitchFamily="34" charset="-122"/>
              </a:rPr>
              <a:t>反应合成阶段</a:t>
            </a:r>
            <a:endParaRPr lang="en-US" altLang="zh-CN" sz="2800" b="1" dirty="0">
              <a:solidFill>
                <a:srgbClr val="000000"/>
              </a:solidFill>
              <a:latin typeface="微软雅黑" panose="020B0503020204020204" pitchFamily="34" charset="-122"/>
              <a:sym typeface="微软雅黑" panose="020B0503020204020204" pitchFamily="34" charset="-122"/>
            </a:endParaRPr>
          </a:p>
          <a:p>
            <a:pPr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sym typeface="微软雅黑" panose="020B0503020204020204" pitchFamily="34" charset="-122"/>
              </a:rPr>
              <a:t>产物分离阶段</a:t>
            </a:r>
            <a:endPar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Rectangle 3">
            <a:extLst>
              <a:ext uri="{FF2B5EF4-FFF2-40B4-BE49-F238E27FC236}">
                <a16:creationId xmlns:a16="http://schemas.microsoft.com/office/drawing/2014/main" id="{EA4F8A1E-2066-41F2-87AF-042A707575CD}"/>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a:extLst>
              <a:ext uri="{FF2B5EF4-FFF2-40B4-BE49-F238E27FC236}">
                <a16:creationId xmlns:a16="http://schemas.microsoft.com/office/drawing/2014/main" id="{B98528BD-647B-4E2C-ACB2-D1323AE60C3A}"/>
              </a:ext>
            </a:extLst>
          </p:cNvPr>
          <p:cNvSpPr txBox="1"/>
          <p:nvPr/>
        </p:nvSpPr>
        <p:spPr>
          <a:xfrm>
            <a:off x="3419872" y="1876182"/>
            <a:ext cx="2160240" cy="369332"/>
          </a:xfrm>
          <a:prstGeom prst="rect">
            <a:avLst/>
          </a:prstGeom>
          <a:noFill/>
        </p:spPr>
        <p:txBody>
          <a:bodyPr wrap="square" rtlCol="0">
            <a:spAutoFit/>
          </a:bodyPr>
          <a:lstStyle/>
          <a:p>
            <a:pPr algn="ctr"/>
            <a:r>
              <a:rPr lang="zh-CN" altLang="en-US" dirty="0">
                <a:solidFill>
                  <a:srgbClr val="000000"/>
                </a:solidFill>
                <a:latin typeface="微软雅黑" panose="020B0503020204020204" pitchFamily="34" charset="-122"/>
                <a:ea typeface="微软雅黑" panose="020B0503020204020204" pitchFamily="34" charset="-122"/>
              </a:rPr>
              <a:t>原料</a:t>
            </a:r>
          </a:p>
        </p:txBody>
      </p:sp>
      <p:sp>
        <p:nvSpPr>
          <p:cNvPr id="18" name="文本框 17">
            <a:extLst>
              <a:ext uri="{FF2B5EF4-FFF2-40B4-BE49-F238E27FC236}">
                <a16:creationId xmlns:a16="http://schemas.microsoft.com/office/drawing/2014/main" id="{6C39A154-4D99-463E-941D-2D9372BA6C63}"/>
              </a:ext>
            </a:extLst>
          </p:cNvPr>
          <p:cNvSpPr txBox="1"/>
          <p:nvPr/>
        </p:nvSpPr>
        <p:spPr>
          <a:xfrm>
            <a:off x="3419872" y="2492896"/>
            <a:ext cx="2160240" cy="369332"/>
          </a:xfrm>
          <a:prstGeom prst="rect">
            <a:avLst/>
          </a:prstGeom>
          <a:noFill/>
          <a:ln>
            <a:solidFill>
              <a:schemeClr val="tx1"/>
            </a:solidFill>
          </a:ln>
        </p:spPr>
        <p:txBody>
          <a:bodyPr wrap="square">
            <a:spAutoFit/>
          </a:bodyPr>
          <a:lstStyle/>
          <a:p>
            <a:pPr marL="0" lvl="0" indent="0" algn="ctr" eaLnBrk="1" hangingPunct="1">
              <a:spcBef>
                <a:spcPct val="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原料的存储</a:t>
            </a:r>
          </a:p>
        </p:txBody>
      </p:sp>
      <p:sp>
        <p:nvSpPr>
          <p:cNvPr id="19" name="文本框 18">
            <a:extLst>
              <a:ext uri="{FF2B5EF4-FFF2-40B4-BE49-F238E27FC236}">
                <a16:creationId xmlns:a16="http://schemas.microsoft.com/office/drawing/2014/main" id="{94F03FFB-B808-4572-B76C-7B1A6BBF0D98}"/>
              </a:ext>
            </a:extLst>
          </p:cNvPr>
          <p:cNvSpPr txBox="1"/>
          <p:nvPr/>
        </p:nvSpPr>
        <p:spPr>
          <a:xfrm>
            <a:off x="3419872" y="3203684"/>
            <a:ext cx="2160240" cy="369332"/>
          </a:xfrm>
          <a:prstGeom prst="rect">
            <a:avLst/>
          </a:prstGeom>
          <a:noFill/>
          <a:ln>
            <a:solidFill>
              <a:schemeClr val="tx1"/>
            </a:solidFill>
          </a:ln>
        </p:spPr>
        <p:txBody>
          <a:bodyPr wrap="square">
            <a:spAutoFit/>
          </a:bodyPr>
          <a:lstStyle>
            <a:defPPr>
              <a:defRPr lang="zh-CN"/>
            </a:defPPr>
            <a:lvl1pPr algn="ctr" eaLnBrk="1" hangingPunct="1">
              <a:buClrTx/>
              <a:buSzTx/>
              <a:buFontTx/>
              <a:defRPr sz="1800">
                <a:solidFill>
                  <a:srgbClr val="000000"/>
                </a:solidFill>
                <a:latin typeface="微软雅黑" panose="020B0503020204020204" pitchFamily="34" charset="-122"/>
                <a:ea typeface="微软雅黑" panose="020B0503020204020204" pitchFamily="34" charset="-122"/>
              </a:defRPr>
            </a:lvl1pPr>
          </a:lstStyle>
          <a:p>
            <a:r>
              <a:rPr lang="zh-CN" altLang="en-US" dirty="0">
                <a:sym typeface="微软雅黑" panose="020B0503020204020204" pitchFamily="34" charset="-122"/>
              </a:rPr>
              <a:t>原料的预处理</a:t>
            </a:r>
          </a:p>
        </p:txBody>
      </p:sp>
      <p:sp>
        <p:nvSpPr>
          <p:cNvPr id="20" name="文本框 19">
            <a:extLst>
              <a:ext uri="{FF2B5EF4-FFF2-40B4-BE49-F238E27FC236}">
                <a16:creationId xmlns:a16="http://schemas.microsoft.com/office/drawing/2014/main" id="{4FCD9C91-927A-40F1-B5ED-294C54F7368E}"/>
              </a:ext>
            </a:extLst>
          </p:cNvPr>
          <p:cNvSpPr txBox="1"/>
          <p:nvPr/>
        </p:nvSpPr>
        <p:spPr>
          <a:xfrm>
            <a:off x="3419872" y="3923764"/>
            <a:ext cx="2160240" cy="369332"/>
          </a:xfrm>
          <a:prstGeom prst="rect">
            <a:avLst/>
          </a:prstGeom>
          <a:noFill/>
          <a:ln>
            <a:solidFill>
              <a:schemeClr val="tx1"/>
            </a:solidFill>
          </a:ln>
        </p:spPr>
        <p:txBody>
          <a:bodyPr wrap="square">
            <a:spAutoFit/>
          </a:bodyPr>
          <a:lstStyle>
            <a:defPPr>
              <a:defRPr lang="zh-CN"/>
            </a:defPPr>
            <a:lvl1pPr algn="ctr" eaLnBrk="1" hangingPunct="1">
              <a:buClrTx/>
              <a:buSzTx/>
              <a:buFontTx/>
              <a:defRPr sz="1800">
                <a:solidFill>
                  <a:srgbClr val="000000"/>
                </a:solidFill>
                <a:latin typeface="微软雅黑" panose="020B0503020204020204" pitchFamily="34" charset="-122"/>
                <a:ea typeface="微软雅黑" panose="020B0503020204020204" pitchFamily="34" charset="-122"/>
              </a:defRPr>
            </a:lvl1pPr>
          </a:lstStyle>
          <a:p>
            <a:r>
              <a:rPr lang="zh-CN" altLang="en-US" dirty="0">
                <a:sym typeface="微软雅黑" panose="020B0503020204020204" pitchFamily="34" charset="-122"/>
              </a:rPr>
              <a:t>反应</a:t>
            </a:r>
          </a:p>
        </p:txBody>
      </p:sp>
      <p:sp>
        <p:nvSpPr>
          <p:cNvPr id="21" name="文本框 20">
            <a:extLst>
              <a:ext uri="{FF2B5EF4-FFF2-40B4-BE49-F238E27FC236}">
                <a16:creationId xmlns:a16="http://schemas.microsoft.com/office/drawing/2014/main" id="{30736136-1219-48CD-81DB-96E4A49F4552}"/>
              </a:ext>
            </a:extLst>
          </p:cNvPr>
          <p:cNvSpPr txBox="1"/>
          <p:nvPr/>
        </p:nvSpPr>
        <p:spPr>
          <a:xfrm>
            <a:off x="3419872" y="4643844"/>
            <a:ext cx="2160240" cy="369332"/>
          </a:xfrm>
          <a:prstGeom prst="rect">
            <a:avLst/>
          </a:prstGeom>
          <a:noFill/>
          <a:ln>
            <a:solidFill>
              <a:schemeClr val="tx1"/>
            </a:solidFill>
          </a:ln>
        </p:spPr>
        <p:txBody>
          <a:bodyPr wrap="square">
            <a:spAutoFit/>
          </a:bodyPr>
          <a:lstStyle>
            <a:defPPr>
              <a:defRPr lang="zh-CN"/>
            </a:defPPr>
            <a:lvl1pPr algn="ctr" eaLnBrk="1" hangingPunct="1">
              <a:buClrTx/>
              <a:buSzTx/>
              <a:buFontTx/>
              <a:defRPr sz="1800">
                <a:solidFill>
                  <a:srgbClr val="000000"/>
                </a:solidFill>
                <a:latin typeface="微软雅黑" panose="020B0503020204020204" pitchFamily="34" charset="-122"/>
                <a:ea typeface="微软雅黑" panose="020B0503020204020204" pitchFamily="34" charset="-122"/>
              </a:defRPr>
            </a:lvl1pPr>
          </a:lstStyle>
          <a:p>
            <a:r>
              <a:rPr lang="zh-CN" altLang="en-US" dirty="0">
                <a:sym typeface="微软雅黑" panose="020B0503020204020204" pitchFamily="34" charset="-122"/>
              </a:rPr>
              <a:t>产物的分离</a:t>
            </a:r>
          </a:p>
        </p:txBody>
      </p:sp>
      <p:sp>
        <p:nvSpPr>
          <p:cNvPr id="22" name="文本框 21">
            <a:extLst>
              <a:ext uri="{FF2B5EF4-FFF2-40B4-BE49-F238E27FC236}">
                <a16:creationId xmlns:a16="http://schemas.microsoft.com/office/drawing/2014/main" id="{1D5CA0B8-187A-4EC9-BD3B-C8E93AB6E01F}"/>
              </a:ext>
            </a:extLst>
          </p:cNvPr>
          <p:cNvSpPr txBox="1"/>
          <p:nvPr/>
        </p:nvSpPr>
        <p:spPr>
          <a:xfrm>
            <a:off x="2123728" y="5435932"/>
            <a:ext cx="2160240" cy="369332"/>
          </a:xfrm>
          <a:prstGeom prst="rect">
            <a:avLst/>
          </a:prstGeom>
          <a:noFill/>
          <a:ln>
            <a:solidFill>
              <a:schemeClr val="tx1"/>
            </a:solidFill>
          </a:ln>
        </p:spPr>
        <p:txBody>
          <a:bodyPr wrap="square">
            <a:spAutoFit/>
          </a:bodyPr>
          <a:lstStyle>
            <a:defPPr>
              <a:defRPr lang="zh-CN"/>
            </a:defPPr>
            <a:lvl1pPr algn="ctr" eaLnBrk="1" hangingPunct="1">
              <a:buClrTx/>
              <a:buSzTx/>
              <a:buFontTx/>
              <a:defRPr sz="1800">
                <a:solidFill>
                  <a:srgbClr val="000000"/>
                </a:solidFill>
                <a:latin typeface="微软雅黑" panose="020B0503020204020204" pitchFamily="34" charset="-122"/>
                <a:ea typeface="微软雅黑" panose="020B0503020204020204" pitchFamily="34" charset="-122"/>
              </a:defRPr>
            </a:lvl1pPr>
          </a:lstStyle>
          <a:p>
            <a:r>
              <a:rPr lang="zh-CN" altLang="en-US" dirty="0">
                <a:sym typeface="微软雅黑" panose="020B0503020204020204" pitchFamily="34" charset="-122"/>
              </a:rPr>
              <a:t>产物的存储</a:t>
            </a:r>
          </a:p>
        </p:txBody>
      </p:sp>
      <p:sp>
        <p:nvSpPr>
          <p:cNvPr id="23" name="文本框 22">
            <a:extLst>
              <a:ext uri="{FF2B5EF4-FFF2-40B4-BE49-F238E27FC236}">
                <a16:creationId xmlns:a16="http://schemas.microsoft.com/office/drawing/2014/main" id="{7F572C2E-A6B0-47AD-A42D-23E3811E637D}"/>
              </a:ext>
            </a:extLst>
          </p:cNvPr>
          <p:cNvSpPr txBox="1"/>
          <p:nvPr/>
        </p:nvSpPr>
        <p:spPr>
          <a:xfrm>
            <a:off x="4788024" y="5435932"/>
            <a:ext cx="2160240" cy="369332"/>
          </a:xfrm>
          <a:prstGeom prst="rect">
            <a:avLst/>
          </a:prstGeom>
          <a:noFill/>
          <a:ln>
            <a:solidFill>
              <a:schemeClr val="tx1"/>
            </a:solidFill>
          </a:ln>
        </p:spPr>
        <p:txBody>
          <a:bodyPr wrap="square">
            <a:spAutoFit/>
          </a:bodyPr>
          <a:lstStyle>
            <a:defPPr>
              <a:defRPr lang="zh-CN"/>
            </a:defPPr>
            <a:lvl1pPr algn="ctr" eaLnBrk="1" hangingPunct="1">
              <a:buClrTx/>
              <a:buSzTx/>
              <a:buFontTx/>
              <a:defRPr sz="1800">
                <a:solidFill>
                  <a:srgbClr val="000000"/>
                </a:solidFill>
                <a:latin typeface="微软雅黑" panose="020B0503020204020204" pitchFamily="34" charset="-122"/>
                <a:ea typeface="微软雅黑" panose="020B0503020204020204" pitchFamily="34" charset="-122"/>
              </a:defRPr>
            </a:lvl1pPr>
          </a:lstStyle>
          <a:p>
            <a:r>
              <a:rPr lang="zh-CN" altLang="en-US" dirty="0">
                <a:sym typeface="微软雅黑" panose="020B0503020204020204" pitchFamily="34" charset="-122"/>
              </a:rPr>
              <a:t>废料的处理</a:t>
            </a:r>
          </a:p>
        </p:txBody>
      </p:sp>
      <p:sp>
        <p:nvSpPr>
          <p:cNvPr id="24" name="文本框 23">
            <a:extLst>
              <a:ext uri="{FF2B5EF4-FFF2-40B4-BE49-F238E27FC236}">
                <a16:creationId xmlns:a16="http://schemas.microsoft.com/office/drawing/2014/main" id="{3D1F151B-3755-469A-B1F6-54A9343D3AF0}"/>
              </a:ext>
            </a:extLst>
          </p:cNvPr>
          <p:cNvSpPr txBox="1"/>
          <p:nvPr/>
        </p:nvSpPr>
        <p:spPr>
          <a:xfrm>
            <a:off x="2627784" y="6114584"/>
            <a:ext cx="1080120" cy="369332"/>
          </a:xfrm>
          <a:prstGeom prst="rect">
            <a:avLst/>
          </a:prstGeom>
          <a:noFill/>
        </p:spPr>
        <p:txBody>
          <a:bodyPr wrap="square" rtlCol="0">
            <a:spAutoFit/>
          </a:bodyPr>
          <a:lstStyle/>
          <a:p>
            <a:pPr algn="ctr"/>
            <a:r>
              <a:rPr lang="zh-CN" altLang="en-US" dirty="0">
                <a:solidFill>
                  <a:srgbClr val="000000"/>
                </a:solidFill>
                <a:latin typeface="微软雅黑" panose="020B0503020204020204" pitchFamily="34" charset="-122"/>
                <a:ea typeface="微软雅黑" panose="020B0503020204020204" pitchFamily="34" charset="-122"/>
              </a:rPr>
              <a:t>产物</a:t>
            </a:r>
          </a:p>
        </p:txBody>
      </p:sp>
      <p:sp>
        <p:nvSpPr>
          <p:cNvPr id="25" name="文本框 24">
            <a:extLst>
              <a:ext uri="{FF2B5EF4-FFF2-40B4-BE49-F238E27FC236}">
                <a16:creationId xmlns:a16="http://schemas.microsoft.com/office/drawing/2014/main" id="{B7A67810-7823-4577-851E-C3F9C74F3C76}"/>
              </a:ext>
            </a:extLst>
          </p:cNvPr>
          <p:cNvSpPr txBox="1"/>
          <p:nvPr/>
        </p:nvSpPr>
        <p:spPr>
          <a:xfrm>
            <a:off x="5424320" y="6068703"/>
            <a:ext cx="1080120" cy="369332"/>
          </a:xfrm>
          <a:prstGeom prst="rect">
            <a:avLst/>
          </a:prstGeom>
          <a:noFill/>
        </p:spPr>
        <p:txBody>
          <a:bodyPr wrap="square" rtlCol="0">
            <a:spAutoFit/>
          </a:bodyPr>
          <a:lstStyle/>
          <a:p>
            <a:pPr algn="ctr"/>
            <a:r>
              <a:rPr lang="zh-CN" altLang="en-US" dirty="0">
                <a:solidFill>
                  <a:srgbClr val="000000"/>
                </a:solidFill>
                <a:latin typeface="微软雅黑" panose="020B0503020204020204" pitchFamily="34" charset="-122"/>
                <a:ea typeface="微软雅黑" panose="020B0503020204020204" pitchFamily="34" charset="-122"/>
              </a:rPr>
              <a:t>废物</a:t>
            </a:r>
          </a:p>
        </p:txBody>
      </p:sp>
      <p:sp>
        <p:nvSpPr>
          <p:cNvPr id="26" name="文本框 25">
            <a:extLst>
              <a:ext uri="{FF2B5EF4-FFF2-40B4-BE49-F238E27FC236}">
                <a16:creationId xmlns:a16="http://schemas.microsoft.com/office/drawing/2014/main" id="{74F07EAD-77E4-4217-9B83-48833DC7C9F8}"/>
              </a:ext>
            </a:extLst>
          </p:cNvPr>
          <p:cNvSpPr txBox="1"/>
          <p:nvPr/>
        </p:nvSpPr>
        <p:spPr>
          <a:xfrm>
            <a:off x="5964380" y="3563724"/>
            <a:ext cx="2160240" cy="369332"/>
          </a:xfrm>
          <a:prstGeom prst="rect">
            <a:avLst/>
          </a:prstGeom>
          <a:noFill/>
          <a:ln>
            <a:solidFill>
              <a:schemeClr val="tx1"/>
            </a:solidFill>
          </a:ln>
        </p:spPr>
        <p:txBody>
          <a:bodyPr wrap="square">
            <a:spAutoFit/>
          </a:bodyPr>
          <a:lstStyle>
            <a:defPPr>
              <a:defRPr lang="zh-CN"/>
            </a:defPPr>
            <a:lvl1pPr algn="ctr" eaLnBrk="1" hangingPunct="1">
              <a:buClrTx/>
              <a:buSzTx/>
              <a:buFontTx/>
              <a:defRPr sz="1800">
                <a:solidFill>
                  <a:srgbClr val="000000"/>
                </a:solidFill>
                <a:latin typeface="微软雅黑" panose="020B0503020204020204" pitchFamily="34" charset="-122"/>
                <a:ea typeface="微软雅黑" panose="020B0503020204020204" pitchFamily="34" charset="-122"/>
              </a:defRPr>
            </a:lvl1pPr>
          </a:lstStyle>
          <a:p>
            <a:r>
              <a:rPr lang="zh-CN" altLang="en-US" dirty="0">
                <a:sym typeface="微软雅黑" panose="020B0503020204020204" pitchFamily="34" charset="-122"/>
              </a:rPr>
              <a:t>过程的循环</a:t>
            </a:r>
          </a:p>
        </p:txBody>
      </p:sp>
      <p:cxnSp>
        <p:nvCxnSpPr>
          <p:cNvPr id="28" name="直接箭头连接符 27">
            <a:extLst>
              <a:ext uri="{FF2B5EF4-FFF2-40B4-BE49-F238E27FC236}">
                <a16:creationId xmlns:a16="http://schemas.microsoft.com/office/drawing/2014/main" id="{27136EF5-FAC1-47D3-85C7-0DC31758F35F}"/>
              </a:ext>
            </a:extLst>
          </p:cNvPr>
          <p:cNvCxnSpPr>
            <a:cxnSpLocks/>
          </p:cNvCxnSpPr>
          <p:nvPr/>
        </p:nvCxnSpPr>
        <p:spPr bwMode="auto">
          <a:xfrm>
            <a:off x="4499992" y="2174644"/>
            <a:ext cx="0" cy="318252"/>
          </a:xfrm>
          <a:prstGeom prst="straightConnector1">
            <a:avLst/>
          </a:prstGeom>
          <a:noFill/>
          <a:ln w="19050" cap="flat" cmpd="sng" algn="ctr">
            <a:solidFill>
              <a:srgbClr val="000000"/>
            </a:solidFill>
            <a:prstDash val="solid"/>
            <a:round/>
            <a:headEnd type="none" w="med" len="med"/>
            <a:tailEnd type="triangle"/>
          </a:ln>
        </p:spPr>
      </p:cxnSp>
      <p:cxnSp>
        <p:nvCxnSpPr>
          <p:cNvPr id="30" name="直接箭头连接符 29">
            <a:extLst>
              <a:ext uri="{FF2B5EF4-FFF2-40B4-BE49-F238E27FC236}">
                <a16:creationId xmlns:a16="http://schemas.microsoft.com/office/drawing/2014/main" id="{EA4CB23B-26BE-44D1-9A1C-7314AB05E0B8}"/>
              </a:ext>
            </a:extLst>
          </p:cNvPr>
          <p:cNvCxnSpPr>
            <a:cxnSpLocks/>
          </p:cNvCxnSpPr>
          <p:nvPr/>
        </p:nvCxnSpPr>
        <p:spPr bwMode="auto">
          <a:xfrm>
            <a:off x="4499992" y="2894724"/>
            <a:ext cx="0" cy="318252"/>
          </a:xfrm>
          <a:prstGeom prst="straightConnector1">
            <a:avLst/>
          </a:prstGeom>
          <a:noFill/>
          <a:ln w="19050" cap="flat" cmpd="sng" algn="ctr">
            <a:solidFill>
              <a:srgbClr val="000000"/>
            </a:solidFill>
            <a:prstDash val="solid"/>
            <a:round/>
            <a:headEnd type="none" w="med" len="med"/>
            <a:tailEnd type="triangle"/>
          </a:ln>
        </p:spPr>
      </p:cxnSp>
      <p:cxnSp>
        <p:nvCxnSpPr>
          <p:cNvPr id="31" name="直接箭头连接符 30">
            <a:extLst>
              <a:ext uri="{FF2B5EF4-FFF2-40B4-BE49-F238E27FC236}">
                <a16:creationId xmlns:a16="http://schemas.microsoft.com/office/drawing/2014/main" id="{52798BEC-BD69-4561-8274-6D7C4DA9846F}"/>
              </a:ext>
            </a:extLst>
          </p:cNvPr>
          <p:cNvCxnSpPr>
            <a:cxnSpLocks/>
          </p:cNvCxnSpPr>
          <p:nvPr/>
        </p:nvCxnSpPr>
        <p:spPr bwMode="auto">
          <a:xfrm>
            <a:off x="4499992" y="3573016"/>
            <a:ext cx="0" cy="318252"/>
          </a:xfrm>
          <a:prstGeom prst="straightConnector1">
            <a:avLst/>
          </a:prstGeom>
          <a:noFill/>
          <a:ln w="19050" cap="flat" cmpd="sng" algn="ctr">
            <a:solidFill>
              <a:srgbClr val="000000"/>
            </a:solidFill>
            <a:prstDash val="solid"/>
            <a:round/>
            <a:headEnd type="none" w="med" len="med"/>
            <a:tailEnd type="triangle"/>
          </a:ln>
        </p:spPr>
      </p:cxnSp>
      <p:cxnSp>
        <p:nvCxnSpPr>
          <p:cNvPr id="32" name="直接箭头连接符 31">
            <a:extLst>
              <a:ext uri="{FF2B5EF4-FFF2-40B4-BE49-F238E27FC236}">
                <a16:creationId xmlns:a16="http://schemas.microsoft.com/office/drawing/2014/main" id="{A4D2156C-94BB-47BE-9863-F848CBD24BA6}"/>
              </a:ext>
            </a:extLst>
          </p:cNvPr>
          <p:cNvCxnSpPr>
            <a:cxnSpLocks/>
          </p:cNvCxnSpPr>
          <p:nvPr/>
        </p:nvCxnSpPr>
        <p:spPr bwMode="auto">
          <a:xfrm>
            <a:off x="4499992" y="4325592"/>
            <a:ext cx="0" cy="318252"/>
          </a:xfrm>
          <a:prstGeom prst="straightConnector1">
            <a:avLst/>
          </a:prstGeom>
          <a:noFill/>
          <a:ln w="19050" cap="flat" cmpd="sng" algn="ctr">
            <a:solidFill>
              <a:srgbClr val="000000"/>
            </a:solidFill>
            <a:prstDash val="solid"/>
            <a:round/>
            <a:headEnd type="none" w="med" len="med"/>
            <a:tailEnd type="triangle"/>
          </a:ln>
        </p:spPr>
      </p:cxnSp>
      <p:cxnSp>
        <p:nvCxnSpPr>
          <p:cNvPr id="33" name="直接箭头连接符 32">
            <a:extLst>
              <a:ext uri="{FF2B5EF4-FFF2-40B4-BE49-F238E27FC236}">
                <a16:creationId xmlns:a16="http://schemas.microsoft.com/office/drawing/2014/main" id="{500C8E7D-73F1-4E6F-9F08-D52FE31FC095}"/>
              </a:ext>
            </a:extLst>
          </p:cNvPr>
          <p:cNvCxnSpPr>
            <a:cxnSpLocks/>
            <a:endCxn id="22" idx="0"/>
          </p:cNvCxnSpPr>
          <p:nvPr/>
        </p:nvCxnSpPr>
        <p:spPr bwMode="auto">
          <a:xfrm flipH="1">
            <a:off x="3203848" y="5013176"/>
            <a:ext cx="1292560" cy="422756"/>
          </a:xfrm>
          <a:prstGeom prst="straightConnector1">
            <a:avLst/>
          </a:prstGeom>
          <a:noFill/>
          <a:ln w="19050" cap="flat" cmpd="sng" algn="ctr">
            <a:solidFill>
              <a:srgbClr val="000000"/>
            </a:solidFill>
            <a:prstDash val="solid"/>
            <a:round/>
            <a:headEnd type="none" w="med" len="med"/>
            <a:tailEnd type="triangle"/>
          </a:ln>
        </p:spPr>
      </p:cxnSp>
      <p:cxnSp>
        <p:nvCxnSpPr>
          <p:cNvPr id="35" name="直接箭头连接符 34">
            <a:extLst>
              <a:ext uri="{FF2B5EF4-FFF2-40B4-BE49-F238E27FC236}">
                <a16:creationId xmlns:a16="http://schemas.microsoft.com/office/drawing/2014/main" id="{81DE50BF-C8A5-4A6D-9112-051CC5F40E9C}"/>
              </a:ext>
            </a:extLst>
          </p:cNvPr>
          <p:cNvCxnSpPr>
            <a:cxnSpLocks/>
            <a:endCxn id="23" idx="0"/>
          </p:cNvCxnSpPr>
          <p:nvPr/>
        </p:nvCxnSpPr>
        <p:spPr bwMode="auto">
          <a:xfrm>
            <a:off x="4496408" y="5013176"/>
            <a:ext cx="1371736" cy="422756"/>
          </a:xfrm>
          <a:prstGeom prst="straightConnector1">
            <a:avLst/>
          </a:prstGeom>
          <a:noFill/>
          <a:ln w="19050" cap="flat" cmpd="sng" algn="ctr">
            <a:solidFill>
              <a:srgbClr val="000000"/>
            </a:solidFill>
            <a:prstDash val="solid"/>
            <a:round/>
            <a:headEnd type="none" w="med" len="med"/>
            <a:tailEnd type="triangle"/>
          </a:ln>
        </p:spPr>
      </p:cxnSp>
      <p:cxnSp>
        <p:nvCxnSpPr>
          <p:cNvPr id="37" name="直接箭头连接符 36">
            <a:extLst>
              <a:ext uri="{FF2B5EF4-FFF2-40B4-BE49-F238E27FC236}">
                <a16:creationId xmlns:a16="http://schemas.microsoft.com/office/drawing/2014/main" id="{DEA893B7-9224-4BAB-B57C-FF93C1243C7A}"/>
              </a:ext>
            </a:extLst>
          </p:cNvPr>
          <p:cNvCxnSpPr>
            <a:cxnSpLocks/>
          </p:cNvCxnSpPr>
          <p:nvPr/>
        </p:nvCxnSpPr>
        <p:spPr bwMode="auto">
          <a:xfrm>
            <a:off x="3167844" y="5805264"/>
            <a:ext cx="0" cy="318252"/>
          </a:xfrm>
          <a:prstGeom prst="straightConnector1">
            <a:avLst/>
          </a:prstGeom>
          <a:noFill/>
          <a:ln w="19050" cap="flat" cmpd="sng" algn="ctr">
            <a:solidFill>
              <a:srgbClr val="000000"/>
            </a:solidFill>
            <a:prstDash val="solid"/>
            <a:round/>
            <a:headEnd type="none" w="med" len="med"/>
            <a:tailEnd type="triangle"/>
          </a:ln>
        </p:spPr>
      </p:cxnSp>
      <p:cxnSp>
        <p:nvCxnSpPr>
          <p:cNvPr id="38" name="直接箭头连接符 37">
            <a:extLst>
              <a:ext uri="{FF2B5EF4-FFF2-40B4-BE49-F238E27FC236}">
                <a16:creationId xmlns:a16="http://schemas.microsoft.com/office/drawing/2014/main" id="{93862D70-CAE6-437B-BA0C-72F9780506B7}"/>
              </a:ext>
            </a:extLst>
          </p:cNvPr>
          <p:cNvCxnSpPr>
            <a:cxnSpLocks/>
          </p:cNvCxnSpPr>
          <p:nvPr/>
        </p:nvCxnSpPr>
        <p:spPr bwMode="auto">
          <a:xfrm>
            <a:off x="5964380" y="5805264"/>
            <a:ext cx="0" cy="318252"/>
          </a:xfrm>
          <a:prstGeom prst="straightConnector1">
            <a:avLst/>
          </a:prstGeom>
          <a:noFill/>
          <a:ln w="19050" cap="flat" cmpd="sng" algn="ctr">
            <a:solidFill>
              <a:srgbClr val="000000"/>
            </a:solidFill>
            <a:prstDash val="solid"/>
            <a:round/>
            <a:headEnd type="none" w="med" len="med"/>
            <a:tailEnd type="triangle"/>
          </a:ln>
        </p:spPr>
      </p:cxnSp>
      <p:cxnSp>
        <p:nvCxnSpPr>
          <p:cNvPr id="40" name="直接连接符 39">
            <a:extLst>
              <a:ext uri="{FF2B5EF4-FFF2-40B4-BE49-F238E27FC236}">
                <a16:creationId xmlns:a16="http://schemas.microsoft.com/office/drawing/2014/main" id="{5CEC1C6C-1EA7-4A31-A736-5F217D66F9FF}"/>
              </a:ext>
            </a:extLst>
          </p:cNvPr>
          <p:cNvCxnSpPr>
            <a:stCxn id="20" idx="3"/>
          </p:cNvCxnSpPr>
          <p:nvPr/>
        </p:nvCxnSpPr>
        <p:spPr bwMode="auto">
          <a:xfrm>
            <a:off x="5580112" y="4108430"/>
            <a:ext cx="1464388" cy="0"/>
          </a:xfrm>
          <a:prstGeom prst="line">
            <a:avLst/>
          </a:prstGeom>
          <a:noFill/>
          <a:ln w="19050" cap="flat" cmpd="sng" algn="ctr">
            <a:solidFill>
              <a:schemeClr val="tx1"/>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82FA0F12-5CB5-44FB-8F37-1AB810F6F4BB}"/>
              </a:ext>
            </a:extLst>
          </p:cNvPr>
          <p:cNvCxnSpPr>
            <a:stCxn id="26" idx="2"/>
          </p:cNvCxnSpPr>
          <p:nvPr/>
        </p:nvCxnSpPr>
        <p:spPr bwMode="auto">
          <a:xfrm>
            <a:off x="7044500" y="3933056"/>
            <a:ext cx="0" cy="175374"/>
          </a:xfrm>
          <a:prstGeom prst="line">
            <a:avLst/>
          </a:prstGeom>
          <a:noFill/>
          <a:ln w="19050" cap="flat" cmpd="sng" algn="ctr">
            <a:solidFill>
              <a:schemeClr val="tx1"/>
            </a:solidFill>
            <a:prstDash val="solid"/>
            <a:round/>
            <a:headEnd type="triangle" w="med" len="med"/>
            <a:tailEnd type="none" w="med" len="med"/>
          </a:ln>
        </p:spPr>
      </p:cxnSp>
      <p:cxnSp>
        <p:nvCxnSpPr>
          <p:cNvPr id="44" name="直接连接符 43">
            <a:extLst>
              <a:ext uri="{FF2B5EF4-FFF2-40B4-BE49-F238E27FC236}">
                <a16:creationId xmlns:a16="http://schemas.microsoft.com/office/drawing/2014/main" id="{4F65F9C4-D1DC-4DD8-A7E4-1947A86C58C0}"/>
              </a:ext>
            </a:extLst>
          </p:cNvPr>
          <p:cNvCxnSpPr>
            <a:cxnSpLocks/>
            <a:stCxn id="26" idx="0"/>
          </p:cNvCxnSpPr>
          <p:nvPr/>
        </p:nvCxnSpPr>
        <p:spPr bwMode="auto">
          <a:xfrm flipV="1">
            <a:off x="7044500" y="3388350"/>
            <a:ext cx="0" cy="175374"/>
          </a:xfrm>
          <a:prstGeom prst="line">
            <a:avLst/>
          </a:prstGeom>
          <a:noFill/>
          <a:ln w="19050" cap="flat" cmpd="sng" algn="ctr">
            <a:solidFill>
              <a:schemeClr val="tx1"/>
            </a:solidFill>
            <a:prstDash val="solid"/>
            <a:round/>
            <a:headEnd type="none" w="med" len="med"/>
            <a:tailEnd type="none" w="med" len="med"/>
          </a:ln>
        </p:spPr>
      </p:cxnSp>
      <p:cxnSp>
        <p:nvCxnSpPr>
          <p:cNvPr id="46" name="直接箭头连接符 45">
            <a:extLst>
              <a:ext uri="{FF2B5EF4-FFF2-40B4-BE49-F238E27FC236}">
                <a16:creationId xmlns:a16="http://schemas.microsoft.com/office/drawing/2014/main" id="{E2FDBFEF-47A9-4F0B-8AB0-30F05C06A90B}"/>
              </a:ext>
            </a:extLst>
          </p:cNvPr>
          <p:cNvCxnSpPr>
            <a:cxnSpLocks/>
            <a:endCxn id="19" idx="3"/>
          </p:cNvCxnSpPr>
          <p:nvPr/>
        </p:nvCxnSpPr>
        <p:spPr bwMode="auto">
          <a:xfrm flipH="1">
            <a:off x="5580112" y="3388349"/>
            <a:ext cx="1474936" cy="1"/>
          </a:xfrm>
          <a:prstGeom prst="straightConnector1">
            <a:avLst/>
          </a:prstGeom>
          <a:noFill/>
          <a:ln w="19050"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357374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6"/>
          <p:cNvPicPr>
            <a:picLocks noChangeAspect="1"/>
          </p:cNvPicPr>
          <p:nvPr/>
        </p:nvPicPr>
        <p:blipFill rotWithShape="1">
          <a:blip r:embed="rId2"/>
          <a:srcRect l="3352" t="1241" r="5296" b="4489"/>
          <a:stretch/>
        </p:blipFill>
        <p:spPr>
          <a:xfrm>
            <a:off x="1403648" y="1052736"/>
            <a:ext cx="6552728" cy="5297950"/>
          </a:xfrm>
          <a:prstGeom prst="rect">
            <a:avLst/>
          </a:prstGeom>
          <a:noFill/>
          <a:ln w="9525">
            <a:noFill/>
          </a:ln>
        </p:spPr>
      </p:pic>
      <p:sp>
        <p:nvSpPr>
          <p:cNvPr id="4" name="Rectangle 3">
            <a:extLst>
              <a:ext uri="{FF2B5EF4-FFF2-40B4-BE49-F238E27FC236}">
                <a16:creationId xmlns:a16="http://schemas.microsoft.com/office/drawing/2014/main" id="{C26DD83A-782C-42B3-B755-B8226491B328}"/>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A4F2E28C-B15E-477C-8E85-5B13D2593F32}"/>
              </a:ext>
            </a:extLst>
          </p:cNvPr>
          <p:cNvSpPr txBox="1"/>
          <p:nvPr/>
        </p:nvSpPr>
        <p:spPr>
          <a:xfrm>
            <a:off x="0" y="6381328"/>
            <a:ext cx="914400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苯乙烯装置流程图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a:xfrm>
            <a:off x="0" y="0"/>
            <a:ext cx="9144000" cy="898064"/>
          </a:xfrm>
        </p:spPr>
        <p:txBody>
          <a:bodyPr vert="horz" wrap="square" lIns="91440" tIns="45720" rIns="91440" bIns="45720" anchor="ctr" anchorCtr="0"/>
          <a:lstStyle/>
          <a:p>
            <a:pPr algn="l" eaLnBrk="1" hangingPunct="1"/>
            <a:r>
              <a:rPr lang="zh-CN" altLang="en-US" sz="32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p>
        </p:txBody>
      </p:sp>
      <p:sp>
        <p:nvSpPr>
          <p:cNvPr id="5123" name="Rectangle 3"/>
          <p:cNvSpPr>
            <a:spLocks noGrp="1" noRot="1"/>
          </p:cNvSpPr>
          <p:nvPr>
            <p:ph idx="1"/>
          </p:nvPr>
        </p:nvSpPr>
        <p:spPr>
          <a:xfrm>
            <a:off x="0" y="980728"/>
            <a:ext cx="9022702" cy="4498975"/>
          </a:xfrm>
        </p:spPr>
        <p:txBody>
          <a:bodyPr vert="horz" wrap="square" lIns="91440" tIns="45720" rIns="91440" bIns="45720" anchor="t" anchorCtr="0"/>
          <a:lstStyle/>
          <a:p>
            <a:pPr algn="just" eaLnBrk="1" hangingPunct="1">
              <a:lnSpc>
                <a:spcPct val="125000"/>
              </a:lnSpc>
              <a:spcBef>
                <a:spcPts val="0"/>
              </a:spcBef>
              <a:buClr>
                <a:srgbClr val="C00000"/>
              </a:buClr>
              <a:buSzPct val="100000"/>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目的</a:t>
            </a:r>
            <a:endParaRPr lang="en-US" altLang="zh-CN" sz="36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buClr>
                <a:srgbClr val="000000"/>
              </a:buClr>
              <a:buNone/>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用图解形式表达生产工艺过程</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
                <a:srgbClr val="C00000"/>
              </a:buClr>
              <a:buSzPct val="100000"/>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任务</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00"/>
              </a:buClr>
              <a:buFont typeface="+mj-lt"/>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确定生产工艺流程中各过程的具体内容、顺序和组织形式；</a:t>
            </a:r>
          </a:p>
          <a:p>
            <a:pPr marL="514350" indent="-514350" algn="just" eaLnBrk="1" hangingPunct="1">
              <a:lnSpc>
                <a:spcPct val="125000"/>
              </a:lnSpc>
              <a:spcBef>
                <a:spcPts val="0"/>
              </a:spcBef>
              <a:buClr>
                <a:srgbClr val="000000"/>
              </a:buClr>
              <a:buFont typeface="+mj-lt"/>
              <a:buAutoNum type="arabicPeriod"/>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绘制工艺流程图。</a:t>
            </a:r>
            <a:endParaRPr lang="zh-CN" altLang="en-US"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4069AA4E-1009-4818-9A0B-3C2664C55E8B}"/>
              </a:ext>
            </a:extLst>
          </p:cNvPr>
          <p:cNvSpPr txBox="1"/>
          <p:nvPr/>
        </p:nvSpPr>
        <p:spPr>
          <a:xfrm>
            <a:off x="0" y="980728"/>
            <a:ext cx="9144000" cy="575106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化工过程的典型流程框图</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sym typeface="微软雅黑" panose="020B0503020204020204" pitchFamily="34" charset="-122"/>
              </a:rPr>
              <a:t>原料预处理阶段</a:t>
            </a:r>
            <a:endParaRPr lang="en-US" altLang="zh-CN" sz="2800" b="1" dirty="0">
              <a:solidFill>
                <a:srgbClr val="000000"/>
              </a:solidFill>
              <a:latin typeface="微软雅黑" panose="020B0503020204020204" pitchFamily="34" charset="-122"/>
              <a:sym typeface="微软雅黑" panose="020B0503020204020204" pitchFamily="34" charset="-122"/>
            </a:endParaRPr>
          </a:p>
          <a:p>
            <a:pPr lvl="1"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以物理方法为主，不排除化学方法</a:t>
            </a:r>
          </a:p>
          <a:p>
            <a:pPr lvl="1"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可能涉及分离单元操作</a:t>
            </a:r>
          </a:p>
          <a:p>
            <a:pPr lvl="1"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可能涉及“三废”处理</a:t>
            </a:r>
          </a:p>
          <a:p>
            <a:pPr lvl="1"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可能有副产品产出</a:t>
            </a:r>
            <a:endParaRPr lang="en-US" altLang="zh-CN" sz="2000" dirty="0">
              <a:solidFill>
                <a:srgbClr val="000000"/>
              </a:solidFill>
              <a:latin typeface="微软雅黑" panose="020B0503020204020204" pitchFamily="34" charset="-122"/>
              <a:sym typeface="微软雅黑" panose="020B0503020204020204" pitchFamily="34" charset="-122"/>
            </a:endParaRPr>
          </a:p>
          <a:p>
            <a:pPr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sym typeface="微软雅黑" panose="020B0503020204020204" pitchFamily="34" charset="-122"/>
              </a:rPr>
              <a:t>反应合成阶段</a:t>
            </a:r>
            <a:endParaRPr lang="en-US" altLang="zh-CN" sz="2800" b="1" dirty="0">
              <a:solidFill>
                <a:srgbClr val="000000"/>
              </a:solidFill>
              <a:latin typeface="微软雅黑" panose="020B0503020204020204" pitchFamily="34" charset="-122"/>
              <a:sym typeface="微软雅黑" panose="020B0503020204020204" pitchFamily="34" charset="-122"/>
            </a:endParaRPr>
          </a:p>
          <a:p>
            <a:pPr lvl="1"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可能由多步反应组成反应网络（多个反应器）</a:t>
            </a:r>
          </a:p>
          <a:p>
            <a:pPr lvl="1"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多个反应器之间可能穿插分离单元操作</a:t>
            </a:r>
            <a:endParaRPr lang="en-US" altLang="zh-CN" sz="2000" b="1" dirty="0">
              <a:solidFill>
                <a:srgbClr val="000000"/>
              </a:solidFill>
              <a:latin typeface="微软雅黑" panose="020B0503020204020204" pitchFamily="34" charset="-122"/>
              <a:sym typeface="微软雅黑" panose="020B0503020204020204" pitchFamily="34" charset="-122"/>
            </a:endParaRPr>
          </a:p>
          <a:p>
            <a:pPr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sym typeface="微软雅黑" panose="020B0503020204020204" pitchFamily="34" charset="-122"/>
              </a:rPr>
              <a:t>产物分离阶段</a:t>
            </a:r>
            <a:endParaRPr lang="en-US" altLang="zh-CN" sz="2800" b="1" dirty="0">
              <a:solidFill>
                <a:srgbClr val="000000"/>
              </a:solidFill>
              <a:latin typeface="微软雅黑" panose="020B0503020204020204" pitchFamily="34" charset="-122"/>
              <a:sym typeface="微软雅黑" panose="020B0503020204020204" pitchFamily="34" charset="-122"/>
            </a:endParaRPr>
          </a:p>
          <a:p>
            <a:pPr lvl="1"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可能涉及多种单元操作</a:t>
            </a:r>
          </a:p>
          <a:p>
            <a:pPr lvl="1"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重视“三废”处理</a:t>
            </a:r>
          </a:p>
          <a:p>
            <a:pPr lvl="1"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重视循环回收</a:t>
            </a:r>
            <a:endPar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869FEF2E-F7AC-4431-99C0-01D7231EFADB}"/>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48846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76CCEDE6-B12E-4ACE-B8E2-29383BB56FB2}"/>
              </a:ext>
            </a:extLst>
          </p:cNvPr>
          <p:cNvSpPr txBox="1"/>
          <p:nvPr/>
        </p:nvSpPr>
        <p:spPr>
          <a:xfrm>
            <a:off x="0" y="980728"/>
            <a:ext cx="9036496" cy="451290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流程组织</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定义</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FontTx/>
              <a:buNone/>
            </a:pP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权衡技术与经济、安全、工程等方面因素，在过程开发实验的基础上，结合化工生产的实际经验，将某个化工过程的</a:t>
            </a: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原料准备、反应合成、产物分离</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三个阶段的单元操作有机组合，形成较优的工艺流程。</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结果</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buClrTx/>
              <a:buSz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画出详细的流程草图（包含所有的工艺流股），并根据过程开发实验的结果，确定流程中合适的已知设计条件。</a:t>
            </a:r>
            <a:endPar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59F204AC-818D-4FCE-A7DD-D7F2AD687525}"/>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a:extLst>
              <a:ext uri="{FF2B5EF4-FFF2-40B4-BE49-F238E27FC236}">
                <a16:creationId xmlns:a16="http://schemas.microsoft.com/office/drawing/2014/main" id="{D95107E7-E684-46CA-A0C2-1B9C2425C089}"/>
              </a:ext>
            </a:extLst>
          </p:cNvPr>
          <p:cNvSpPr txBox="1"/>
          <p:nvPr/>
        </p:nvSpPr>
        <p:spPr>
          <a:xfrm>
            <a:off x="0" y="5373216"/>
            <a:ext cx="9036496" cy="1445717"/>
          </a:xfrm>
          <a:prstGeom prst="rect">
            <a:avLst/>
          </a:prstGeom>
          <a:noFill/>
        </p:spPr>
        <p:txBody>
          <a:bodyPr wrap="square">
            <a:spAutoFit/>
          </a:bodyPr>
          <a:lstStyle/>
          <a:p>
            <a:pPr marL="0" indent="0" algn="just" eaLnBrk="1" hangingPunct="1">
              <a:lnSpc>
                <a:spcPct val="125000"/>
              </a:lnSpc>
              <a:spcBef>
                <a:spcPct val="0"/>
              </a:spcBef>
              <a:buClrTx/>
              <a:buSzTx/>
              <a:buNone/>
            </a:pP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注：</a:t>
            </a:r>
            <a:endParaRPr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1" algn="just" eaLnBrk="1" hangingPunct="1">
              <a:lnSpc>
                <a:spcPct val="125000"/>
              </a:lnSpc>
            </a:pP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流程组织是化工工艺设计的“龙头”；</a:t>
            </a:r>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1" algn="just" eaLnBrk="1" hangingPunct="1">
              <a:lnSpc>
                <a:spcPct val="125000"/>
              </a:lnSpc>
            </a:pP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MB</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HB</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是化工工艺设计的计算核心；</a:t>
            </a:r>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1" algn="just" eaLnBrk="1" hangingPunct="1">
              <a:lnSpc>
                <a:spcPct val="125000"/>
              </a:lnSpc>
            </a:pP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化工工艺设计是化工厂设计的核心。</a:t>
            </a:r>
          </a:p>
        </p:txBody>
      </p:sp>
    </p:spTree>
    <p:extLst>
      <p:ext uri="{BB962C8B-B14F-4D97-AF65-F5344CB8AC3E}">
        <p14:creationId xmlns:p14="http://schemas.microsoft.com/office/powerpoint/2010/main" val="3879760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6E068572-37E9-4090-8247-BF4B8F5B5A66}"/>
              </a:ext>
            </a:extLst>
          </p:cNvPr>
          <p:cNvSpPr txBox="1"/>
          <p:nvPr/>
        </p:nvSpPr>
        <p:spPr>
          <a:xfrm>
            <a:off x="0" y="980728"/>
            <a:ext cx="9036496" cy="358957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流程组织</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组织依据</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过程开发实验结果；</a:t>
            </a: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化工专家的实践经验。</a:t>
            </a:r>
          </a:p>
          <a:p>
            <a:pPr algn="just" eaLnBrk="1" hangingPunct="1">
              <a:lnSpc>
                <a:spcPct val="125000"/>
              </a:lnSpc>
              <a:spcBef>
                <a:spcPts val="0"/>
              </a:spcBef>
              <a:buClrTx/>
              <a:buSzTx/>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前沿先进性</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buClrTx/>
              <a:buSz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化工及相关领域的科技进步与发明，都可能对某个产品生产过程的流程组织带来显著影响</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ED90BC35-D1F1-44A9-AB36-ABA328A63FA5}"/>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16974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BD764027-3EAA-4EC2-A955-02D513C77E4F}"/>
              </a:ext>
            </a:extLst>
          </p:cNvPr>
          <p:cNvSpPr txBox="1"/>
          <p:nvPr/>
        </p:nvSpPr>
        <p:spPr>
          <a:xfrm>
            <a:off x="0" y="980728"/>
            <a:ext cx="9036496" cy="635956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流程组织</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若干基本原则</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0"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重视过程开发实验结果（</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根本出发点</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尽量确保运用的工艺技术和设备的</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成熟性；</a:t>
            </a: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考虑</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工程放大</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的影响；</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0" indent="-457200"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考虑流程的可操作性，量增大流程（尤其是关键设备）的</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操作弹性；</a:t>
            </a: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0" indent="-457200"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重视流程的</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运行安全</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问题；</a:t>
            </a:r>
            <a:endPar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buClrTx/>
              <a:buSzTx/>
              <a:buNone/>
            </a:pP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buClrTx/>
              <a:buSzTx/>
              <a:buNone/>
            </a:pPr>
            <a:endPar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None/>
            </a:pP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None/>
            </a:pP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None/>
            </a:pP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2CC5B4C9-C3D9-4FF5-9BE5-5791506119F5}"/>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AutoShape 6">
            <a:extLst>
              <a:ext uri="{FF2B5EF4-FFF2-40B4-BE49-F238E27FC236}">
                <a16:creationId xmlns:a16="http://schemas.microsoft.com/office/drawing/2014/main" id="{E2F1068C-44D6-41EE-9F55-48B951A10BCC}"/>
              </a:ext>
            </a:extLst>
          </p:cNvPr>
          <p:cNvSpPr/>
          <p:nvPr/>
        </p:nvSpPr>
        <p:spPr>
          <a:xfrm>
            <a:off x="5940152" y="1628726"/>
            <a:ext cx="2520280" cy="792162"/>
          </a:xfrm>
          <a:prstGeom prst="wedgeRoundRectCallout">
            <a:avLst>
              <a:gd name="adj1" fmla="val -43120"/>
              <a:gd name="adj2" fmla="val 94777"/>
              <a:gd name="adj3" fmla="val 16667"/>
            </a:avLst>
          </a:prstGeom>
          <a:solidFill>
            <a:srgbClr val="CC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25000"/>
              </a:lnSpc>
              <a:spcBef>
                <a:spcPct val="0"/>
              </a:spcBef>
              <a:buClrTx/>
              <a:buSzTx/>
              <a:buFontTx/>
              <a:buNone/>
            </a:pP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标准设备；有中试或生产经验的工艺技术</a:t>
            </a:r>
          </a:p>
        </p:txBody>
      </p:sp>
      <p:sp>
        <p:nvSpPr>
          <p:cNvPr id="7" name="AutoShape 9">
            <a:extLst>
              <a:ext uri="{FF2B5EF4-FFF2-40B4-BE49-F238E27FC236}">
                <a16:creationId xmlns:a16="http://schemas.microsoft.com/office/drawing/2014/main" id="{8279450B-9645-40E6-A9C3-E0EE3E29BC94}"/>
              </a:ext>
            </a:extLst>
          </p:cNvPr>
          <p:cNvSpPr/>
          <p:nvPr/>
        </p:nvSpPr>
        <p:spPr>
          <a:xfrm>
            <a:off x="4932040" y="4293022"/>
            <a:ext cx="4104456" cy="792162"/>
          </a:xfrm>
          <a:prstGeom prst="wedgeRoundRectCallout">
            <a:avLst>
              <a:gd name="adj1" fmla="val 36115"/>
              <a:gd name="adj2" fmla="val -82248"/>
              <a:gd name="adj3" fmla="val 16667"/>
            </a:avLst>
          </a:prstGeom>
          <a:solidFill>
            <a:srgbClr val="CC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indent="0" algn="just" eaLnBrk="1" hangingPunct="1">
              <a:lnSpc>
                <a:spcPct val="125000"/>
              </a:lnSpc>
              <a:spcBef>
                <a:spcPct val="0"/>
              </a:spcBef>
              <a:buClrTx/>
              <a:buSzTx/>
              <a:buNone/>
            </a:pP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间歇流程中备用单元操作问题；原料、操作参数、公用工程波动的影响。</a:t>
            </a:r>
          </a:p>
        </p:txBody>
      </p:sp>
      <p:sp>
        <p:nvSpPr>
          <p:cNvPr id="8" name="AutoShape 12">
            <a:extLst>
              <a:ext uri="{FF2B5EF4-FFF2-40B4-BE49-F238E27FC236}">
                <a16:creationId xmlns:a16="http://schemas.microsoft.com/office/drawing/2014/main" id="{0AC9328E-0D29-4DF0-A56F-7DBB6E1DEE98}"/>
              </a:ext>
            </a:extLst>
          </p:cNvPr>
          <p:cNvSpPr/>
          <p:nvPr/>
        </p:nvSpPr>
        <p:spPr>
          <a:xfrm>
            <a:off x="3257772" y="5589165"/>
            <a:ext cx="2682379" cy="792163"/>
          </a:xfrm>
          <a:prstGeom prst="wedgeRoundRectCallout">
            <a:avLst>
              <a:gd name="adj1" fmla="val -56737"/>
              <a:gd name="adj2" fmla="val -135957"/>
              <a:gd name="adj3" fmla="val 16667"/>
            </a:avLst>
          </a:prstGeom>
          <a:solidFill>
            <a:srgbClr val="CC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indent="0" algn="just" eaLnBrk="1" hangingPunct="1">
              <a:lnSpc>
                <a:spcPct val="125000"/>
              </a:lnSpc>
              <a:buClrTx/>
              <a:buSzTx/>
              <a:buNone/>
            </a:pP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火灾、爆炸、强毒性、辐射的间接换热等问题。</a:t>
            </a:r>
          </a:p>
        </p:txBody>
      </p:sp>
    </p:spTree>
    <p:extLst>
      <p:ext uri="{BB962C8B-B14F-4D97-AF65-F5344CB8AC3E}">
        <p14:creationId xmlns:p14="http://schemas.microsoft.com/office/powerpoint/2010/main" val="1646062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A00CE947-1183-43DC-B682-C58630E44E2C}"/>
              </a:ext>
            </a:extLst>
          </p:cNvPr>
          <p:cNvSpPr txBox="1"/>
          <p:nvPr/>
        </p:nvSpPr>
        <p:spPr>
          <a:xfrm>
            <a:off x="0" y="980728"/>
            <a:ext cx="9036496" cy="266624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流程组织</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若干基本原则</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0" indent="-457200" algn="just" eaLnBrk="1" hangingPunct="1">
              <a:lnSpc>
                <a:spcPct val="125000"/>
              </a:lnSpc>
              <a:spcBef>
                <a:spcPts val="0"/>
              </a:spcBef>
              <a:buClrTx/>
              <a:buSzTx/>
              <a:buFont typeface="+mj-lt"/>
              <a:buAutoNum type="arabicPeriod" startAt="6"/>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从经济角度，</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节省流程的固定投资，减少流程的操作费用；</a:t>
            </a: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0" indent="-457200" algn="just" eaLnBrk="1" hangingPunct="1">
              <a:lnSpc>
                <a:spcPct val="125000"/>
              </a:lnSpc>
              <a:spcBef>
                <a:spcPts val="0"/>
              </a:spcBef>
              <a:buClrTx/>
              <a:buSzTx/>
              <a:buFont typeface="+mj-lt"/>
              <a:buAutoNum type="arabicPeriod" startAt="6"/>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重视副产品回收，同步考虑</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环保因素。</a:t>
            </a: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0" indent="-457200" algn="just" eaLnBrk="1" hangingPunct="1">
              <a:lnSpc>
                <a:spcPct val="125000"/>
              </a:lnSpc>
              <a:spcBef>
                <a:spcPts val="0"/>
              </a:spcBef>
              <a:buClrTx/>
              <a:buSzTx/>
              <a:buFont typeface="+mj-lt"/>
              <a:buAutoNum type="arabicPeriod" startAt="6"/>
            </a:pP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DD956513-67A8-4859-B283-B0B615614917}"/>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AutoShape 10">
            <a:extLst>
              <a:ext uri="{FF2B5EF4-FFF2-40B4-BE49-F238E27FC236}">
                <a16:creationId xmlns:a16="http://schemas.microsoft.com/office/drawing/2014/main" id="{6433D5A5-0916-4484-AC19-F80FC5D80BAA}"/>
              </a:ext>
            </a:extLst>
          </p:cNvPr>
          <p:cNvSpPr/>
          <p:nvPr/>
        </p:nvSpPr>
        <p:spPr>
          <a:xfrm>
            <a:off x="2555777" y="3500934"/>
            <a:ext cx="2087884" cy="792162"/>
          </a:xfrm>
          <a:prstGeom prst="wedgeRoundRectCallout">
            <a:avLst>
              <a:gd name="adj1" fmla="val 52972"/>
              <a:gd name="adj2" fmla="val -106286"/>
              <a:gd name="adj3" fmla="val 16667"/>
            </a:avLst>
          </a:prstGeom>
          <a:solidFill>
            <a:srgbClr val="CC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indent="0" algn="just" eaLnBrk="1" hangingPunct="1">
              <a:lnSpc>
                <a:spcPct val="125000"/>
              </a:lnSpc>
              <a:buClrTx/>
              <a:buSzTx/>
              <a:buNone/>
            </a:pP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末端治理与源头预防相结合</a:t>
            </a:r>
          </a:p>
        </p:txBody>
      </p:sp>
      <p:sp>
        <p:nvSpPr>
          <p:cNvPr id="11" name="AutoShape 9">
            <a:extLst>
              <a:ext uri="{FF2B5EF4-FFF2-40B4-BE49-F238E27FC236}">
                <a16:creationId xmlns:a16="http://schemas.microsoft.com/office/drawing/2014/main" id="{DE538BA2-84F0-4FD7-B017-A4C6A2C00FA1}"/>
              </a:ext>
            </a:extLst>
          </p:cNvPr>
          <p:cNvSpPr/>
          <p:nvPr/>
        </p:nvSpPr>
        <p:spPr>
          <a:xfrm>
            <a:off x="6948264" y="2852862"/>
            <a:ext cx="1862269" cy="792162"/>
          </a:xfrm>
          <a:prstGeom prst="wedgeRoundRectCallout">
            <a:avLst>
              <a:gd name="adj1" fmla="val -75666"/>
              <a:gd name="adj2" fmla="val -81070"/>
              <a:gd name="adj3" fmla="val 16667"/>
            </a:avLst>
          </a:prstGeom>
          <a:solidFill>
            <a:srgbClr val="CC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indent="0" algn="just" eaLnBrk="1" hangingPunct="1">
              <a:lnSpc>
                <a:spcPct val="125000"/>
              </a:lnSpc>
              <a:spcBef>
                <a:spcPct val="0"/>
              </a:spcBef>
              <a:buClrTx/>
              <a:buSzTx/>
              <a:buNone/>
            </a:pP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有时牺牲流程的技术先进性。</a:t>
            </a:r>
          </a:p>
        </p:txBody>
      </p:sp>
      <p:sp>
        <p:nvSpPr>
          <p:cNvPr id="12" name="Text Box 5">
            <a:extLst>
              <a:ext uri="{FF2B5EF4-FFF2-40B4-BE49-F238E27FC236}">
                <a16:creationId xmlns:a16="http://schemas.microsoft.com/office/drawing/2014/main" id="{2C4887E3-8E22-4B68-AC33-3237A1E4BD57}"/>
              </a:ext>
            </a:extLst>
          </p:cNvPr>
          <p:cNvSpPr txBox="1"/>
          <p:nvPr/>
        </p:nvSpPr>
        <p:spPr>
          <a:xfrm>
            <a:off x="1880984" y="5027368"/>
            <a:ext cx="1988464" cy="86177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可持续发展战略</a:t>
            </a:r>
          </a:p>
          <a:p>
            <a:pPr marL="0" lvl="0" indent="0" eaLnBrk="1" hangingPunct="1">
              <a:spcBef>
                <a:spcPct val="5000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（科学发展观）</a:t>
            </a:r>
          </a:p>
        </p:txBody>
      </p:sp>
      <p:sp>
        <p:nvSpPr>
          <p:cNvPr id="13" name="AutoShape 6">
            <a:extLst>
              <a:ext uri="{FF2B5EF4-FFF2-40B4-BE49-F238E27FC236}">
                <a16:creationId xmlns:a16="http://schemas.microsoft.com/office/drawing/2014/main" id="{D2E20F8C-7A60-460F-9F8D-B2DE8C3BFB2D}"/>
              </a:ext>
            </a:extLst>
          </p:cNvPr>
          <p:cNvSpPr/>
          <p:nvPr/>
        </p:nvSpPr>
        <p:spPr>
          <a:xfrm>
            <a:off x="3911842" y="4761421"/>
            <a:ext cx="287338" cy="1393668"/>
          </a:xfrm>
          <a:prstGeom prst="leftBrace">
            <a:avLst>
              <a:gd name="adj1" fmla="val 52209"/>
              <a:gd name="adj2" fmla="val 50000"/>
            </a:avLst>
          </a:prstGeom>
          <a:noFill/>
          <a:ln w="381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 Box 7">
            <a:extLst>
              <a:ext uri="{FF2B5EF4-FFF2-40B4-BE49-F238E27FC236}">
                <a16:creationId xmlns:a16="http://schemas.microsoft.com/office/drawing/2014/main" id="{621296AC-0108-4676-B9C3-7542B9593C02}"/>
              </a:ext>
            </a:extLst>
          </p:cNvPr>
          <p:cNvSpPr txBox="1"/>
          <p:nvPr/>
        </p:nvSpPr>
        <p:spPr>
          <a:xfrm>
            <a:off x="4283968" y="4437112"/>
            <a:ext cx="2592387" cy="184614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just" eaLnBrk="1" hangingPunct="1">
              <a:lnSpc>
                <a:spcPct val="200000"/>
              </a:lnSpc>
              <a:spcBef>
                <a:spcPts val="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技术不断创新、进步</a:t>
            </a:r>
            <a:r>
              <a:rPr lang="zh-CN" altLang="en-US" sz="2000" b="1" dirty="0">
                <a:solidFill>
                  <a:srgbClr val="000000"/>
                </a:solidFill>
                <a:latin typeface="微软雅黑" panose="020B0503020204020204" pitchFamily="34" charset="-122"/>
                <a:sym typeface="微软雅黑" panose="020B0503020204020204" pitchFamily="34" charset="-122"/>
              </a:rPr>
              <a:t>节约资源</a:t>
            </a:r>
            <a:endParaRPr lang="en-US" altLang="zh-CN" sz="2000" b="1" dirty="0">
              <a:solidFill>
                <a:srgbClr val="000000"/>
              </a:solidFill>
              <a:latin typeface="微软雅黑" panose="020B0503020204020204" pitchFamily="34" charset="-122"/>
              <a:sym typeface="微软雅黑" panose="020B0503020204020204" pitchFamily="34" charset="-122"/>
            </a:endParaRPr>
          </a:p>
          <a:p>
            <a:pPr marL="0" indent="0" algn="just" eaLnBrk="1" hangingPunct="1">
              <a:lnSpc>
                <a:spcPct val="200000"/>
              </a:lnSpc>
              <a:spcBef>
                <a:spcPts val="0"/>
              </a:spcBef>
              <a:buClrTx/>
              <a:buSzTx/>
              <a:buNone/>
            </a:pPr>
            <a:r>
              <a:rPr lang="zh-CN" altLang="en-US" sz="2000" b="1" dirty="0">
                <a:solidFill>
                  <a:srgbClr val="000000"/>
                </a:solidFill>
                <a:latin typeface="微软雅黑" panose="020B0503020204020204" pitchFamily="34" charset="-122"/>
                <a:sym typeface="微软雅黑" panose="020B0503020204020204" pitchFamily="34" charset="-122"/>
              </a:rPr>
              <a:t>保护人类环境</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67047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1C02B5BC-C65A-4F69-9DDA-1A2CA7038CE2}"/>
              </a:ext>
            </a:extLst>
          </p:cNvPr>
          <p:cNvSpPr txBox="1"/>
          <p:nvPr/>
        </p:nvSpPr>
        <p:spPr>
          <a:xfrm>
            <a:off x="0" y="980728"/>
            <a:ext cx="9036496" cy="48206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流程组织的具体任务</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原料的预处理；</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反应途径的合成与挑选；</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专用地址分配；</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分离技术的选择；</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分离顺序的选择；</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能量集成与管理</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热交换网络</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FontTx/>
              <a:buNone/>
            </a:pPr>
            <a:r>
              <a:rPr lang="zh-CN" altLang="en-US" sz="2400" b="1" dirty="0">
                <a:solidFill>
                  <a:srgbClr val="000000"/>
                </a:solidFill>
                <a:latin typeface="微软雅黑" panose="020B0503020204020204" pitchFamily="34" charset="-122"/>
                <a:sym typeface="微软雅黑" panose="020B0503020204020204" pitchFamily="34" charset="-122"/>
              </a:rPr>
              <a:t>        反应途径的合成与挑选是流程</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组织的核心，它</a:t>
            </a:r>
            <a:r>
              <a:rPr lang="zh-CN" altLang="en-US" sz="2400" b="1" dirty="0">
                <a:solidFill>
                  <a:srgbClr val="000000"/>
                </a:solidFill>
                <a:latin typeface="微软雅黑" panose="020B0503020204020204" pitchFamily="34" charset="-122"/>
                <a:sym typeface="微软雅黑" panose="020B0503020204020204" pitchFamily="34" charset="-122"/>
              </a:rPr>
              <a:t>决定了原料预处理的程度和方法，同时决定分离技术和顺序问题。</a:t>
            </a:r>
            <a:endParaRPr lang="en-US" altLang="zh-CN" sz="2400" b="1" dirty="0">
              <a:solidFill>
                <a:srgbClr val="000000"/>
              </a:solidFill>
              <a:latin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FontTx/>
              <a:buNone/>
            </a:pPr>
            <a:r>
              <a:rPr lang="zh-CN" altLang="en-US" sz="2400" b="1" dirty="0">
                <a:solidFill>
                  <a:srgbClr val="C00000"/>
                </a:solidFill>
                <a:latin typeface="微软雅黑" panose="020B0503020204020204" pitchFamily="34" charset="-122"/>
                <a:sym typeface="微软雅黑" panose="020B0503020204020204" pitchFamily="34" charset="-122"/>
              </a:rPr>
              <a:t>        过程开发实验，往往以反应途径的开发或挑选为起始点！</a:t>
            </a:r>
            <a:endPar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B473579B-EA32-432E-AAC7-713863D42C89}"/>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7009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F65E3BB8-8A45-48B7-BE72-7B291B7D7FD6}"/>
              </a:ext>
            </a:extLst>
          </p:cNvPr>
          <p:cNvSpPr txBox="1"/>
          <p:nvPr/>
        </p:nvSpPr>
        <p:spPr>
          <a:xfrm>
            <a:off x="0" y="980728"/>
            <a:ext cx="9036496" cy="328884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spcBef>
                <a:spcPts val="0"/>
              </a:spcBef>
              <a:buClr>
                <a:srgbClr val="0000FF"/>
              </a:buClr>
              <a:buSzPct val="100000"/>
              <a:buFont typeface="+mj-lt"/>
              <a:buAutoNum type="arabicPeriod"/>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建立一个不可简化的流程</a:t>
            </a:r>
            <a:endParaRPr lang="zh-CN" altLang="en-US"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609600" indent="-609600" eaLnBrk="1" hangingPunct="1">
              <a:lnSpc>
                <a:spcPct val="125000"/>
              </a:lnSpc>
              <a:spcBef>
                <a:spcPts val="0"/>
              </a:spcBef>
              <a:buNone/>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优点：</a:t>
            </a:r>
          </a:p>
          <a:p>
            <a:pPr eaLnBrk="1" hangingPunct="1">
              <a:lnSpc>
                <a:spcPct val="125000"/>
              </a:lnSpc>
              <a:spcBef>
                <a:spcPts val="0"/>
              </a:spcBef>
              <a:buClr>
                <a:srgbClr val="000000"/>
              </a:buClr>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设计者能够控制基本的设计决定</a:t>
            </a:r>
          </a:p>
          <a:p>
            <a:pPr marL="609600" indent="-609600" eaLnBrk="1" hangingPunct="1">
              <a:lnSpc>
                <a:spcPct val="125000"/>
              </a:lnSpc>
              <a:spcBef>
                <a:spcPts val="0"/>
              </a:spcBef>
              <a:buNone/>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缺点：</a:t>
            </a:r>
          </a:p>
          <a:p>
            <a:pPr eaLnBrk="1" hangingPunct="1">
              <a:lnSpc>
                <a:spcPct val="125000"/>
              </a:lnSpc>
              <a:spcBef>
                <a:spcPts val="0"/>
              </a:spcBef>
              <a:buClr>
                <a:srgbClr val="000000"/>
              </a:buClr>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在每个设计阶段可能有不同的设计决定；</a:t>
            </a:r>
          </a:p>
          <a:p>
            <a:pPr eaLnBrk="1" hangingPunct="1">
              <a:lnSpc>
                <a:spcPct val="125000"/>
              </a:lnSpc>
              <a:spcBef>
                <a:spcPts val="0"/>
              </a:spcBef>
              <a:buClr>
                <a:srgbClr val="000000"/>
              </a:buClr>
              <a:buFont typeface="Wingdings" panose="05000000000000000000" pitchFamily="2" charset="2"/>
              <a:buChar char="Ø"/>
            </a:pP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即使完成并评估了很多设计选择，也不能保证最终能找到最优的设计。</a:t>
            </a:r>
          </a:p>
        </p:txBody>
      </p:sp>
      <p:sp>
        <p:nvSpPr>
          <p:cNvPr id="5" name="Rectangle 3">
            <a:extLst>
              <a:ext uri="{FF2B5EF4-FFF2-40B4-BE49-F238E27FC236}">
                <a16:creationId xmlns:a16="http://schemas.microsoft.com/office/drawing/2014/main" id="{E1B2AE82-56EB-4B18-BB4E-6F3450B00402}"/>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135850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F6B0F760-740B-46DB-8F02-E2FE5360511D}"/>
              </a:ext>
            </a:extLst>
          </p:cNvPr>
          <p:cNvSpPr txBox="1"/>
          <p:nvPr/>
        </p:nvSpPr>
        <p:spPr>
          <a:xfrm>
            <a:off x="0" y="980728"/>
            <a:ext cx="9036496" cy="521245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spcBef>
                <a:spcPts val="0"/>
              </a:spcBef>
              <a:buClr>
                <a:srgbClr val="0000FF"/>
              </a:buClr>
              <a:buSzPct val="100000"/>
              <a:buFont typeface="+mj-lt"/>
              <a:buAutoNum type="arabicPeriod" startAt="2"/>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建立并优化一个可简化的流程</a:t>
            </a:r>
            <a:endParaRPr lang="zh-CN" altLang="en-US"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spcBef>
                <a:spcPts val="0"/>
              </a:spcBef>
              <a:buClr>
                <a:srgbClr val="000000"/>
              </a:buClr>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建立超结构：包含所有可行的过程操作和所有可行的、相互影响的最优设计备选流程；</a:t>
            </a:r>
          </a:p>
          <a:p>
            <a:pPr marL="457200" indent="-457200" eaLnBrk="1" hangingPunct="1">
              <a:lnSpc>
                <a:spcPct val="125000"/>
              </a:lnSpc>
              <a:spcBef>
                <a:spcPts val="0"/>
              </a:spcBef>
              <a:buClr>
                <a:srgbClr val="000000"/>
              </a:buClr>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将设计问题转变为数学问题，进行优化求解</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a:t>
            </a:r>
          </a:p>
          <a:p>
            <a:pPr marL="0" indent="0" eaLnBrk="1" hangingPunct="1">
              <a:lnSpc>
                <a:spcPct val="125000"/>
              </a:lnSpc>
              <a:spcBef>
                <a:spcPts val="0"/>
              </a:spcBef>
              <a:buClr>
                <a:srgbClr val="000000"/>
              </a:buClr>
              <a:buNone/>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优点：</a:t>
            </a:r>
          </a:p>
          <a:p>
            <a:pPr eaLnBrk="1" hangingPunct="1">
              <a:lnSpc>
                <a:spcPct val="125000"/>
              </a:lnSpc>
              <a:spcBef>
                <a:spcPts val="0"/>
              </a:spcBef>
              <a:buClr>
                <a:srgbClr val="000000"/>
              </a:buClr>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能同时考虑多种不同设计方案；</a:t>
            </a:r>
          </a:p>
          <a:p>
            <a:pPr eaLnBrk="1" hangingPunct="1">
              <a:lnSpc>
                <a:spcPct val="125000"/>
              </a:lnSpc>
              <a:spcBef>
                <a:spcPts val="0"/>
              </a:spcBef>
              <a:buClr>
                <a:srgbClr val="000000"/>
              </a:buClr>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能快速、高效地获得设计方案。</a:t>
            </a:r>
          </a:p>
          <a:p>
            <a:pPr marL="0" indent="0" eaLnBrk="1" hangingPunct="1">
              <a:lnSpc>
                <a:spcPct val="125000"/>
              </a:lnSpc>
              <a:spcBef>
                <a:spcPts val="0"/>
              </a:spcBef>
              <a:buClr>
                <a:srgbClr val="000000"/>
              </a:buClr>
              <a:buNone/>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缺点：</a:t>
            </a:r>
          </a:p>
          <a:p>
            <a:pPr eaLnBrk="1" hangingPunct="1">
              <a:lnSpc>
                <a:spcPct val="125000"/>
              </a:lnSpc>
              <a:spcBef>
                <a:spcPts val="0"/>
              </a:spcBef>
              <a:buClr>
                <a:srgbClr val="000000"/>
              </a:buClr>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如果初始超结构不包括最佳流程，则该方法无法找到最佳流程；</a:t>
            </a:r>
          </a:p>
          <a:p>
            <a:pPr eaLnBrk="1" hangingPunct="1">
              <a:lnSpc>
                <a:spcPct val="125000"/>
              </a:lnSpc>
              <a:spcBef>
                <a:spcPts val="0"/>
              </a:spcBef>
              <a:buClr>
                <a:srgbClr val="000000"/>
              </a:buClr>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寻找全局最优值非常困难；</a:t>
            </a:r>
          </a:p>
          <a:p>
            <a:pPr eaLnBrk="1" hangingPunct="1">
              <a:lnSpc>
                <a:spcPct val="125000"/>
              </a:lnSpc>
              <a:spcBef>
                <a:spcPts val="0"/>
              </a:spcBef>
              <a:buClr>
                <a:srgbClr val="000000"/>
              </a:buClr>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决策过程中排除了设计工程师的作用。</a:t>
            </a:r>
          </a:p>
        </p:txBody>
      </p:sp>
      <p:sp>
        <p:nvSpPr>
          <p:cNvPr id="5" name="Rectangle 3">
            <a:extLst>
              <a:ext uri="{FF2B5EF4-FFF2-40B4-BE49-F238E27FC236}">
                <a16:creationId xmlns:a16="http://schemas.microsoft.com/office/drawing/2014/main" id="{20BDF56B-C3CE-4D3F-BA14-17E6CE17D952}"/>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01452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F03323B3-99BB-4DAD-BF3A-65533D86310F}"/>
              </a:ext>
            </a:extLst>
          </p:cNvPr>
          <p:cNvSpPr txBox="1"/>
          <p:nvPr/>
        </p:nvSpPr>
        <p:spPr>
          <a:xfrm>
            <a:off x="0" y="980728"/>
            <a:ext cx="9036496" cy="11973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None/>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：甲苯脱烷基制苯的流程设计</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535927F2-065D-4E11-936C-C4C4E4376027}"/>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 name="Picture 4">
            <a:extLst>
              <a:ext uri="{FF2B5EF4-FFF2-40B4-BE49-F238E27FC236}">
                <a16:creationId xmlns:a16="http://schemas.microsoft.com/office/drawing/2014/main" id="{D4812FE7-F659-4A45-A053-988E37D2EB6C}"/>
              </a:ext>
            </a:extLst>
          </p:cNvPr>
          <p:cNvPicPr>
            <a:picLocks noChangeAspect="1"/>
          </p:cNvPicPr>
          <p:nvPr/>
        </p:nvPicPr>
        <p:blipFill>
          <a:blip r:embed="rId2"/>
          <a:srcRect b="7980"/>
          <a:stretch>
            <a:fillRect/>
          </a:stretch>
        </p:blipFill>
        <p:spPr>
          <a:xfrm>
            <a:off x="1400862" y="2135768"/>
            <a:ext cx="5910475" cy="4317568"/>
          </a:xfrm>
          <a:prstGeom prst="rect">
            <a:avLst/>
          </a:prstGeom>
          <a:noFill/>
          <a:ln w="9525">
            <a:noFill/>
          </a:ln>
        </p:spPr>
      </p:pic>
      <p:sp>
        <p:nvSpPr>
          <p:cNvPr id="8" name="文本框 7">
            <a:extLst>
              <a:ext uri="{FF2B5EF4-FFF2-40B4-BE49-F238E27FC236}">
                <a16:creationId xmlns:a16="http://schemas.microsoft.com/office/drawing/2014/main" id="{77CC8952-CD98-445F-AA6D-AAD9CF9C8DDC}"/>
              </a:ext>
            </a:extLst>
          </p:cNvPr>
          <p:cNvSpPr txBox="1"/>
          <p:nvPr/>
        </p:nvSpPr>
        <p:spPr>
          <a:xfrm>
            <a:off x="0" y="6444044"/>
            <a:ext cx="9144000" cy="369332"/>
          </a:xfrm>
          <a:prstGeom prst="rect">
            <a:avLst/>
          </a:prstGeom>
          <a:noFill/>
        </p:spPr>
        <p:txBody>
          <a:bodyPr wrap="square">
            <a:spAutoFit/>
          </a:bodyPr>
          <a:lstStyle/>
          <a:p>
            <a:pPr algn="ct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甲苯脱烷基制苯的初始流程</a:t>
            </a:r>
            <a:endParaRPr lang="zh-CN" altLang="en-US" dirty="0"/>
          </a:p>
        </p:txBody>
      </p:sp>
    </p:spTree>
    <p:extLst>
      <p:ext uri="{BB962C8B-B14F-4D97-AF65-F5344CB8AC3E}">
        <p14:creationId xmlns:p14="http://schemas.microsoft.com/office/powerpoint/2010/main" val="2636788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a:extLst>
              <a:ext uri="{FF2B5EF4-FFF2-40B4-BE49-F238E27FC236}">
                <a16:creationId xmlns:a16="http://schemas.microsoft.com/office/drawing/2014/main" id="{2C84CBC3-BE32-49F0-8DB0-186FEF1BAD3E}"/>
              </a:ext>
            </a:extLst>
          </p:cNvPr>
          <p:cNvPicPr>
            <a:picLocks noChangeAspect="1"/>
          </p:cNvPicPr>
          <p:nvPr/>
        </p:nvPicPr>
        <p:blipFill rotWithShape="1">
          <a:blip r:embed="rId2"/>
          <a:srcRect t="5619"/>
          <a:stretch/>
        </p:blipFill>
        <p:spPr>
          <a:xfrm>
            <a:off x="754672" y="2197608"/>
            <a:ext cx="7634656" cy="4255728"/>
          </a:xfrm>
          <a:prstGeom prst="rect">
            <a:avLst/>
          </a:prstGeom>
          <a:noFill/>
          <a:ln w="9525">
            <a:noFill/>
          </a:ln>
        </p:spPr>
      </p:pic>
      <p:sp>
        <p:nvSpPr>
          <p:cNvPr id="4" name="Text Box 4">
            <a:extLst>
              <a:ext uri="{FF2B5EF4-FFF2-40B4-BE49-F238E27FC236}">
                <a16:creationId xmlns:a16="http://schemas.microsoft.com/office/drawing/2014/main" id="{DE46EF27-40BF-4C6C-9445-9264B967A19B}"/>
              </a:ext>
            </a:extLst>
          </p:cNvPr>
          <p:cNvSpPr txBox="1"/>
          <p:nvPr/>
        </p:nvSpPr>
        <p:spPr>
          <a:xfrm>
            <a:off x="0" y="980728"/>
            <a:ext cx="9036496" cy="11973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None/>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：甲苯脱烷基制苯的流程设计</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20680D49-375F-40AB-844A-66A3F378CB86}"/>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a:extLst>
              <a:ext uri="{FF2B5EF4-FFF2-40B4-BE49-F238E27FC236}">
                <a16:creationId xmlns:a16="http://schemas.microsoft.com/office/drawing/2014/main" id="{340F2E97-B313-4226-9559-CC6020DF6D56}"/>
              </a:ext>
            </a:extLst>
          </p:cNvPr>
          <p:cNvSpPr txBox="1"/>
          <p:nvPr/>
        </p:nvSpPr>
        <p:spPr>
          <a:xfrm>
            <a:off x="0" y="6377808"/>
            <a:ext cx="9144000" cy="369332"/>
          </a:xfrm>
          <a:prstGeom prst="rect">
            <a:avLst/>
          </a:prstGeom>
          <a:noFill/>
        </p:spPr>
        <p:txBody>
          <a:bodyPr wrap="square">
            <a:spAutoFit/>
          </a:bodyPr>
          <a:lstStyle/>
          <a:p>
            <a:pPr algn="ct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甲苯脱烷基制苯的优化流程</a:t>
            </a:r>
            <a:endParaRPr lang="zh-CN" altLang="en-US" dirty="0"/>
          </a:p>
        </p:txBody>
      </p:sp>
    </p:spTree>
    <p:extLst>
      <p:ext uri="{BB962C8B-B14F-4D97-AF65-F5344CB8AC3E}">
        <p14:creationId xmlns:p14="http://schemas.microsoft.com/office/powerpoint/2010/main" val="178190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 Box 2"/>
          <p:cNvSpPr txBox="1"/>
          <p:nvPr/>
        </p:nvSpPr>
        <p:spPr>
          <a:xfrm>
            <a:off x="0" y="980728"/>
            <a:ext cx="9036496" cy="123110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eaLnBrk="1" hangingPunct="1">
              <a:spcBef>
                <a:spcPct val="5000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eaLnBrk="1" hangingPunct="1">
              <a:spcBef>
                <a:spcPct val="50000"/>
              </a:spcBef>
              <a:buClrTx/>
              <a:buSzTx/>
              <a:buFont typeface="+mj-lt"/>
              <a:buAutoNum type="arabicPeriod"/>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确定整个流程的组成及其结构</a:t>
            </a:r>
          </a:p>
        </p:txBody>
      </p:sp>
      <p:grpSp>
        <p:nvGrpSpPr>
          <p:cNvPr id="51" name="Group 44"/>
          <p:cNvGrpSpPr/>
          <p:nvPr/>
        </p:nvGrpSpPr>
        <p:grpSpPr>
          <a:xfrm>
            <a:off x="1392470" y="2653937"/>
            <a:ext cx="6510143" cy="1166393"/>
            <a:chOff x="480" y="1051"/>
            <a:chExt cx="3984" cy="569"/>
          </a:xfrm>
          <a:noFill/>
        </p:grpSpPr>
        <p:sp>
          <p:nvSpPr>
            <p:cNvPr id="52" name="Rectangle 3"/>
            <p:cNvSpPr/>
            <p:nvPr/>
          </p:nvSpPr>
          <p:spPr>
            <a:xfrm>
              <a:off x="1248" y="1104"/>
              <a:ext cx="576" cy="384"/>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chemeClr val="tx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Rectangle 4"/>
            <p:cNvSpPr/>
            <p:nvPr/>
          </p:nvSpPr>
          <p:spPr>
            <a:xfrm>
              <a:off x="2064" y="1104"/>
              <a:ext cx="576" cy="384"/>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chemeClr val="tx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Rectangle 5"/>
            <p:cNvSpPr/>
            <p:nvPr/>
          </p:nvSpPr>
          <p:spPr>
            <a:xfrm>
              <a:off x="2928" y="1104"/>
              <a:ext cx="576" cy="384"/>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chemeClr val="tx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Rectangle 6"/>
            <p:cNvSpPr/>
            <p:nvPr/>
          </p:nvSpPr>
          <p:spPr>
            <a:xfrm>
              <a:off x="3888" y="1104"/>
              <a:ext cx="576" cy="384"/>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chemeClr val="tx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Line 7"/>
            <p:cNvSpPr/>
            <p:nvPr/>
          </p:nvSpPr>
          <p:spPr>
            <a:xfrm>
              <a:off x="480" y="1248"/>
              <a:ext cx="768"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Line 8"/>
            <p:cNvSpPr/>
            <p:nvPr/>
          </p:nvSpPr>
          <p:spPr>
            <a:xfrm>
              <a:off x="480" y="1440"/>
              <a:ext cx="768"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Box 9"/>
            <p:cNvSpPr txBox="1"/>
            <p:nvPr/>
          </p:nvSpPr>
          <p:spPr>
            <a:xfrm>
              <a:off x="1296" y="1152"/>
              <a:ext cx="528" cy="225"/>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chemeClr val="tx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造气</a:t>
              </a:r>
            </a:p>
          </p:txBody>
        </p:sp>
        <p:sp>
          <p:nvSpPr>
            <p:cNvPr id="59" name="Text Box 10"/>
            <p:cNvSpPr txBox="1"/>
            <p:nvPr/>
          </p:nvSpPr>
          <p:spPr>
            <a:xfrm>
              <a:off x="2112" y="1152"/>
              <a:ext cx="528" cy="225"/>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chemeClr val="tx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变换</a:t>
              </a:r>
            </a:p>
          </p:txBody>
        </p:sp>
        <p:sp>
          <p:nvSpPr>
            <p:cNvPr id="60" name="Text Box 11"/>
            <p:cNvSpPr txBox="1"/>
            <p:nvPr/>
          </p:nvSpPr>
          <p:spPr>
            <a:xfrm>
              <a:off x="2976" y="1152"/>
              <a:ext cx="528" cy="225"/>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chemeClr val="tx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铜洗</a:t>
              </a:r>
            </a:p>
          </p:txBody>
        </p:sp>
        <p:sp>
          <p:nvSpPr>
            <p:cNvPr id="61" name="Text Box 12"/>
            <p:cNvSpPr txBox="1"/>
            <p:nvPr/>
          </p:nvSpPr>
          <p:spPr>
            <a:xfrm>
              <a:off x="3936" y="1152"/>
              <a:ext cx="528" cy="225"/>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chemeClr val="tx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合成</a:t>
              </a:r>
            </a:p>
          </p:txBody>
        </p:sp>
        <p:sp>
          <p:nvSpPr>
            <p:cNvPr id="62" name="Text Box 13"/>
            <p:cNvSpPr txBox="1"/>
            <p:nvPr/>
          </p:nvSpPr>
          <p:spPr>
            <a:xfrm>
              <a:off x="533" y="1051"/>
              <a:ext cx="672" cy="195"/>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chemeClr val="tx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煤或油</a:t>
              </a:r>
            </a:p>
          </p:txBody>
        </p:sp>
        <p:sp>
          <p:nvSpPr>
            <p:cNvPr id="63" name="Text Box 14"/>
            <p:cNvSpPr txBox="1"/>
            <p:nvPr/>
          </p:nvSpPr>
          <p:spPr>
            <a:xfrm>
              <a:off x="552" y="1425"/>
              <a:ext cx="672" cy="195"/>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chemeClr val="tx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水蒸气</a:t>
              </a:r>
            </a:p>
          </p:txBody>
        </p:sp>
        <p:sp>
          <p:nvSpPr>
            <p:cNvPr id="20480" name="Line 15"/>
            <p:cNvSpPr/>
            <p:nvPr/>
          </p:nvSpPr>
          <p:spPr>
            <a:xfrm>
              <a:off x="1824" y="1296"/>
              <a:ext cx="240"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1" name="Line 16"/>
            <p:cNvSpPr/>
            <p:nvPr/>
          </p:nvSpPr>
          <p:spPr>
            <a:xfrm>
              <a:off x="2640" y="1296"/>
              <a:ext cx="288"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3" name="Line 17"/>
            <p:cNvSpPr/>
            <p:nvPr/>
          </p:nvSpPr>
          <p:spPr>
            <a:xfrm>
              <a:off x="3504" y="1296"/>
              <a:ext cx="384"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0484" name="Text Box 18"/>
          <p:cNvSpPr txBox="1"/>
          <p:nvPr/>
        </p:nvSpPr>
        <p:spPr>
          <a:xfrm>
            <a:off x="2655980" y="6310061"/>
            <a:ext cx="3910029" cy="4001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：己内酰胺生产工艺</a:t>
            </a:r>
          </a:p>
        </p:txBody>
      </p:sp>
      <p:grpSp>
        <p:nvGrpSpPr>
          <p:cNvPr id="20485" name="Group 45"/>
          <p:cNvGrpSpPr/>
          <p:nvPr/>
        </p:nvGrpSpPr>
        <p:grpSpPr>
          <a:xfrm>
            <a:off x="1409135" y="4681225"/>
            <a:ext cx="6523094" cy="1448658"/>
            <a:chOff x="576" y="2496"/>
            <a:chExt cx="4562" cy="1206"/>
          </a:xfrm>
          <a:noFill/>
        </p:grpSpPr>
        <p:sp>
          <p:nvSpPr>
            <p:cNvPr id="20486" name="Rectangle 19"/>
            <p:cNvSpPr/>
            <p:nvPr/>
          </p:nvSpPr>
          <p:spPr>
            <a:xfrm>
              <a:off x="1200" y="2640"/>
              <a:ext cx="768" cy="43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7" name="Rectangle 21"/>
            <p:cNvSpPr/>
            <p:nvPr/>
          </p:nvSpPr>
          <p:spPr>
            <a:xfrm>
              <a:off x="2112" y="2640"/>
              <a:ext cx="768" cy="43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8" name="Rectangle 22"/>
            <p:cNvSpPr/>
            <p:nvPr/>
          </p:nvSpPr>
          <p:spPr>
            <a:xfrm>
              <a:off x="3024" y="2640"/>
              <a:ext cx="768" cy="43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9" name="Rectangle 23"/>
            <p:cNvSpPr/>
            <p:nvPr/>
          </p:nvSpPr>
          <p:spPr>
            <a:xfrm>
              <a:off x="3984" y="2640"/>
              <a:ext cx="813" cy="43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90" name="Line 24"/>
            <p:cNvSpPr/>
            <p:nvPr/>
          </p:nvSpPr>
          <p:spPr>
            <a:xfrm>
              <a:off x="576" y="2880"/>
              <a:ext cx="624"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93" name="Line 27"/>
            <p:cNvSpPr/>
            <p:nvPr/>
          </p:nvSpPr>
          <p:spPr>
            <a:xfrm>
              <a:off x="3392" y="3072"/>
              <a:ext cx="0" cy="384"/>
            </a:xfrm>
            <a:prstGeom prst="line">
              <a:avLst/>
            </a:prstGeom>
            <a:grpFill/>
            <a:ln w="9525" cap="flat" cmpd="sng">
              <a:solidFill>
                <a:schemeClr val="tx1"/>
              </a:solidFill>
              <a:prstDash val="solid"/>
              <a:headEnd type="triangl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94" name="Line 28"/>
            <p:cNvSpPr/>
            <p:nvPr/>
          </p:nvSpPr>
          <p:spPr>
            <a:xfrm flipV="1">
              <a:off x="3600" y="3072"/>
              <a:ext cx="0" cy="384"/>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95" name="Line 29"/>
            <p:cNvSpPr/>
            <p:nvPr/>
          </p:nvSpPr>
          <p:spPr>
            <a:xfrm>
              <a:off x="2544" y="2496"/>
              <a:ext cx="0" cy="144"/>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96" name="Line 30"/>
            <p:cNvSpPr/>
            <p:nvPr/>
          </p:nvSpPr>
          <p:spPr>
            <a:xfrm>
              <a:off x="2544" y="2496"/>
              <a:ext cx="1776" cy="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97" name="Line 31"/>
            <p:cNvSpPr/>
            <p:nvPr/>
          </p:nvSpPr>
          <p:spPr>
            <a:xfrm>
              <a:off x="4320" y="2496"/>
              <a:ext cx="0" cy="144"/>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99" name="Line 32"/>
            <p:cNvSpPr/>
            <p:nvPr/>
          </p:nvSpPr>
          <p:spPr>
            <a:xfrm>
              <a:off x="3792" y="2880"/>
              <a:ext cx="192"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00" name="Line 33"/>
            <p:cNvSpPr/>
            <p:nvPr/>
          </p:nvSpPr>
          <p:spPr>
            <a:xfrm>
              <a:off x="4802" y="2880"/>
              <a:ext cx="336"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01" name="Text Box 34"/>
            <p:cNvSpPr txBox="1"/>
            <p:nvPr/>
          </p:nvSpPr>
          <p:spPr>
            <a:xfrm>
              <a:off x="1299" y="2676"/>
              <a:ext cx="672" cy="383"/>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加氢</a:t>
              </a:r>
            </a:p>
          </p:txBody>
        </p:sp>
        <p:sp>
          <p:nvSpPr>
            <p:cNvPr id="20502" name="Text Box 35"/>
            <p:cNvSpPr txBox="1"/>
            <p:nvPr/>
          </p:nvSpPr>
          <p:spPr>
            <a:xfrm>
              <a:off x="2209" y="2677"/>
              <a:ext cx="672" cy="383"/>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氧化</a:t>
              </a:r>
            </a:p>
          </p:txBody>
        </p:sp>
        <p:sp>
          <p:nvSpPr>
            <p:cNvPr id="20503" name="Text Box 36"/>
            <p:cNvSpPr txBox="1"/>
            <p:nvPr/>
          </p:nvSpPr>
          <p:spPr>
            <a:xfrm>
              <a:off x="3120" y="2688"/>
              <a:ext cx="624" cy="383"/>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羟胺</a:t>
              </a:r>
            </a:p>
          </p:txBody>
        </p:sp>
        <p:sp>
          <p:nvSpPr>
            <p:cNvPr id="20504" name="Text Box 37"/>
            <p:cNvSpPr txBox="1"/>
            <p:nvPr/>
          </p:nvSpPr>
          <p:spPr>
            <a:xfrm>
              <a:off x="3946" y="2676"/>
              <a:ext cx="952" cy="332"/>
            </a:xfrm>
            <a:prstGeom prst="rect">
              <a:avLst/>
            </a:prstGeom>
            <a:grp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肟化 重排</a:t>
              </a:r>
            </a:p>
          </p:txBody>
        </p:sp>
        <p:sp>
          <p:nvSpPr>
            <p:cNvPr id="20505" name="Text Box 38"/>
            <p:cNvSpPr txBox="1"/>
            <p:nvPr/>
          </p:nvSpPr>
          <p:spPr>
            <a:xfrm>
              <a:off x="703" y="2507"/>
              <a:ext cx="432" cy="383"/>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苯</a:t>
              </a:r>
            </a:p>
          </p:txBody>
        </p:sp>
        <p:sp>
          <p:nvSpPr>
            <p:cNvPr id="20506" name="Line 39"/>
            <p:cNvSpPr/>
            <p:nvPr/>
          </p:nvSpPr>
          <p:spPr>
            <a:xfrm>
              <a:off x="1968" y="2880"/>
              <a:ext cx="144"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07" name="Text Box 40"/>
            <p:cNvSpPr txBox="1"/>
            <p:nvPr/>
          </p:nvSpPr>
          <p:spPr>
            <a:xfrm>
              <a:off x="1495" y="3113"/>
              <a:ext cx="480" cy="384"/>
            </a:xfrm>
            <a:prstGeom prst="rect">
              <a:avLst/>
            </a:prstGeom>
            <a:grp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t>
              </a:r>
              <a:r>
                <a:rPr lang="en-US" altLang="zh-CN" sz="24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p>
          </p:txBody>
        </p:sp>
        <p:sp>
          <p:nvSpPr>
            <p:cNvPr id="20508" name="Text Box 41"/>
            <p:cNvSpPr txBox="1"/>
            <p:nvPr/>
          </p:nvSpPr>
          <p:spPr>
            <a:xfrm>
              <a:off x="2429" y="3113"/>
              <a:ext cx="477" cy="384"/>
            </a:xfrm>
            <a:prstGeom prst="rect">
              <a:avLst/>
            </a:prstGeom>
            <a:grp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a:t>
              </a:r>
              <a:r>
                <a:rPr lang="en-US" altLang="zh-CN" sz="24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p>
          </p:txBody>
        </p:sp>
        <p:sp>
          <p:nvSpPr>
            <p:cNvPr id="20509" name="Text Box 42"/>
            <p:cNvSpPr txBox="1"/>
            <p:nvPr/>
          </p:nvSpPr>
          <p:spPr>
            <a:xfrm>
              <a:off x="3584" y="3113"/>
              <a:ext cx="384" cy="589"/>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t>
              </a:r>
              <a:r>
                <a:rPr lang="en-US" altLang="zh-CN" sz="24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p>
          </p:txBody>
        </p:sp>
        <p:sp>
          <p:nvSpPr>
            <p:cNvPr id="20510" name="Text Box 43"/>
            <p:cNvSpPr txBox="1"/>
            <p:nvPr/>
          </p:nvSpPr>
          <p:spPr>
            <a:xfrm>
              <a:off x="2928" y="3138"/>
              <a:ext cx="576" cy="333"/>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硝酸</a:t>
              </a:r>
            </a:p>
          </p:txBody>
        </p:sp>
      </p:grpSp>
      <p:sp>
        <p:nvSpPr>
          <p:cNvPr id="20511" name="文本框 20510"/>
          <p:cNvSpPr txBox="1"/>
          <p:nvPr/>
        </p:nvSpPr>
        <p:spPr>
          <a:xfrm>
            <a:off x="2260600" y="3908365"/>
            <a:ext cx="4700788" cy="400110"/>
          </a:xfrm>
          <a:prstGeom prst="rect">
            <a:avLst/>
          </a:prstGeom>
          <a:noFill/>
        </p:spPr>
        <p:txBody>
          <a:bodyPr wrap="square">
            <a:spAutoFit/>
          </a:bodyPr>
          <a:lstStyle/>
          <a:p>
            <a:pPr algn="ct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例</a:t>
            </a:r>
            <a:r>
              <a:rPr kumimoji="0" lang="zh-CN" altLang="en-US"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：合成氨生产工艺</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Rectangle 2">
            <a:extLst>
              <a:ext uri="{FF2B5EF4-FFF2-40B4-BE49-F238E27FC236}">
                <a16:creationId xmlns:a16="http://schemas.microsoft.com/office/drawing/2014/main" id="{A0CBA8C6-A164-4AA3-BCC5-E2BE417E4797}"/>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Line 27">
            <a:extLst>
              <a:ext uri="{FF2B5EF4-FFF2-40B4-BE49-F238E27FC236}">
                <a16:creationId xmlns:a16="http://schemas.microsoft.com/office/drawing/2014/main" id="{4F0F03D1-662C-4E54-AC37-678216E36861}"/>
              </a:ext>
            </a:extLst>
          </p:cNvPr>
          <p:cNvSpPr/>
          <p:nvPr/>
        </p:nvSpPr>
        <p:spPr>
          <a:xfrm>
            <a:off x="4059276" y="5373119"/>
            <a:ext cx="0" cy="461264"/>
          </a:xfrm>
          <a:prstGeom prst="line">
            <a:avLst/>
          </a:prstGeom>
          <a:noFill/>
          <a:ln w="9525" cap="flat" cmpd="sng">
            <a:solidFill>
              <a:schemeClr val="tx1"/>
            </a:solidFill>
            <a:prstDash val="solid"/>
            <a:headEnd type="triangl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Line 27">
            <a:extLst>
              <a:ext uri="{FF2B5EF4-FFF2-40B4-BE49-F238E27FC236}">
                <a16:creationId xmlns:a16="http://schemas.microsoft.com/office/drawing/2014/main" id="{C0D526D0-B86F-46F2-A167-F4E1D376E956}"/>
              </a:ext>
            </a:extLst>
          </p:cNvPr>
          <p:cNvSpPr/>
          <p:nvPr/>
        </p:nvSpPr>
        <p:spPr>
          <a:xfrm>
            <a:off x="2725873" y="5357503"/>
            <a:ext cx="0" cy="461264"/>
          </a:xfrm>
          <a:prstGeom prst="line">
            <a:avLst/>
          </a:prstGeom>
          <a:noFill/>
          <a:ln w="9525" cap="flat" cmpd="sng">
            <a:solidFill>
              <a:schemeClr val="tx1"/>
            </a:solidFill>
            <a:prstDash val="solid"/>
            <a:headEnd type="triangl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56AE4197-BE08-473D-B243-A5C4C38B7D76}"/>
              </a:ext>
            </a:extLst>
          </p:cNvPr>
          <p:cNvSpPr txBox="1"/>
          <p:nvPr/>
        </p:nvSpPr>
        <p:spPr>
          <a:xfrm>
            <a:off x="0" y="980728"/>
            <a:ext cx="9036496" cy="198079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eaLnBrk="1" hangingPunct="1">
              <a:lnSpc>
                <a:spcPct val="125000"/>
              </a:lnSpc>
              <a:spcBef>
                <a:spcPts val="0"/>
              </a:spcBef>
              <a:buClr>
                <a:srgbClr val="0000FF"/>
              </a:buClr>
              <a:buSzPct val="100000"/>
              <a:buFont typeface="+mj-lt"/>
              <a:buAutoNum type="arabicPeriod" startAt="3"/>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原料的预处理</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buClr>
                <a:srgbClr val="0000FF"/>
              </a:buClr>
              <a:buSzPct val="100000"/>
              <a:buNone/>
            </a:pP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在实际的化工过程中，化学反应的反应速度、转化率、反应选择性率等，对进料的组成、纯度、相态、固体颗粒粒度分布等方面，一般有相应要求。</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DAE89388-1290-47B0-8F19-AAF8CDD4B7A2}"/>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AutoShape 9">
            <a:extLst>
              <a:ext uri="{FF2B5EF4-FFF2-40B4-BE49-F238E27FC236}">
                <a16:creationId xmlns:a16="http://schemas.microsoft.com/office/drawing/2014/main" id="{EEDD3486-FA2F-4E3F-A033-FF87D8A9F13C}"/>
              </a:ext>
            </a:extLst>
          </p:cNvPr>
          <p:cNvSpPr/>
          <p:nvPr/>
        </p:nvSpPr>
        <p:spPr>
          <a:xfrm>
            <a:off x="323528" y="3356918"/>
            <a:ext cx="3528392" cy="792162"/>
          </a:xfrm>
          <a:prstGeom prst="wedgeRoundRectCallout">
            <a:avLst>
              <a:gd name="adj1" fmla="val 5014"/>
              <a:gd name="adj2" fmla="val -103450"/>
              <a:gd name="adj3" fmla="val 16667"/>
            </a:avLst>
          </a:prstGeom>
          <a:solidFill>
            <a:srgbClr val="CC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indent="0" algn="just" eaLnBrk="1" hangingPunct="1">
              <a:lnSpc>
                <a:spcPct val="125000"/>
              </a:lnSpc>
              <a:spcBef>
                <a:spcPct val="0"/>
              </a:spcBef>
              <a:buClrTx/>
              <a:buSzTx/>
              <a:buNone/>
            </a:pP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例如：聚合对原料纯度的要求经常达到“</a:t>
            </a:r>
            <a:r>
              <a:rPr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3N”</a:t>
            </a: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甚至“</a:t>
            </a:r>
            <a:r>
              <a:rPr lang="en-US" altLang="zh-CN"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4N”</a:t>
            </a: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7" name="AutoShape 9">
            <a:extLst>
              <a:ext uri="{FF2B5EF4-FFF2-40B4-BE49-F238E27FC236}">
                <a16:creationId xmlns:a16="http://schemas.microsoft.com/office/drawing/2014/main" id="{6A41BB9E-1321-4E06-BA90-C6E2F604A6F6}"/>
              </a:ext>
            </a:extLst>
          </p:cNvPr>
          <p:cNvSpPr/>
          <p:nvPr/>
        </p:nvSpPr>
        <p:spPr>
          <a:xfrm>
            <a:off x="4500116" y="3356918"/>
            <a:ext cx="4320356" cy="792162"/>
          </a:xfrm>
          <a:prstGeom prst="wedgeRoundRectCallout">
            <a:avLst>
              <a:gd name="adj1" fmla="val -45230"/>
              <a:gd name="adj2" fmla="val -104628"/>
              <a:gd name="adj3" fmla="val 16667"/>
            </a:avLst>
          </a:prstGeom>
          <a:solidFill>
            <a:srgbClr val="CC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indent="0" algn="just" eaLnBrk="1" hangingPunct="1">
              <a:lnSpc>
                <a:spcPct val="125000"/>
              </a:lnSpc>
              <a:spcBef>
                <a:spcPct val="0"/>
              </a:spcBef>
              <a:buClrTx/>
              <a:buSzTx/>
              <a:buNone/>
            </a:pP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例如：气固非均相反应对固体颗粒粒度分布要求较严格。</a:t>
            </a:r>
          </a:p>
          <a:p>
            <a:pPr marL="0" indent="0" algn="just" eaLnBrk="1" hangingPunct="1">
              <a:lnSpc>
                <a:spcPct val="125000"/>
              </a:lnSpc>
              <a:spcBef>
                <a:spcPct val="0"/>
              </a:spcBef>
              <a:buClrTx/>
              <a:buSzTx/>
              <a:buNone/>
            </a:pPr>
            <a:endPar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 Box 6">
            <a:extLst>
              <a:ext uri="{FF2B5EF4-FFF2-40B4-BE49-F238E27FC236}">
                <a16:creationId xmlns:a16="http://schemas.microsoft.com/office/drawing/2014/main" id="{2A86E8CA-921D-42EF-B526-38A6C2D89EAF}"/>
              </a:ext>
            </a:extLst>
          </p:cNvPr>
          <p:cNvSpPr txBox="1"/>
          <p:nvPr/>
        </p:nvSpPr>
        <p:spPr>
          <a:xfrm>
            <a:off x="282085" y="5139536"/>
            <a:ext cx="2289726" cy="4001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原料预处理的目的</a:t>
            </a:r>
          </a:p>
        </p:txBody>
      </p:sp>
      <p:sp>
        <p:nvSpPr>
          <p:cNvPr id="9" name="AutoShape 7">
            <a:extLst>
              <a:ext uri="{FF2B5EF4-FFF2-40B4-BE49-F238E27FC236}">
                <a16:creationId xmlns:a16="http://schemas.microsoft.com/office/drawing/2014/main" id="{77441D2B-D926-4E1D-9A9F-5C6AC84B4ADE}"/>
              </a:ext>
            </a:extLst>
          </p:cNvPr>
          <p:cNvSpPr/>
          <p:nvPr/>
        </p:nvSpPr>
        <p:spPr>
          <a:xfrm>
            <a:off x="2539520" y="4726850"/>
            <a:ext cx="347792" cy="1225483"/>
          </a:xfrm>
          <a:prstGeom prst="leftBrace">
            <a:avLst>
              <a:gd name="adj1" fmla="val 27866"/>
              <a:gd name="adj2" fmla="val 50000"/>
            </a:avLst>
          </a:prstGeom>
          <a:noFill/>
          <a:ln w="190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 Box 8">
            <a:extLst>
              <a:ext uri="{FF2B5EF4-FFF2-40B4-BE49-F238E27FC236}">
                <a16:creationId xmlns:a16="http://schemas.microsoft.com/office/drawing/2014/main" id="{23A3024A-DC31-40A0-A003-93CAEB1FB06A}"/>
              </a:ext>
            </a:extLst>
          </p:cNvPr>
          <p:cNvSpPr txBox="1"/>
          <p:nvPr/>
        </p:nvSpPr>
        <p:spPr>
          <a:xfrm>
            <a:off x="2925397" y="4574157"/>
            <a:ext cx="2366683" cy="3670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有利于反应</a:t>
            </a:r>
          </a:p>
        </p:txBody>
      </p:sp>
      <p:sp>
        <p:nvSpPr>
          <p:cNvPr id="11" name="AutoShape 9">
            <a:extLst>
              <a:ext uri="{FF2B5EF4-FFF2-40B4-BE49-F238E27FC236}">
                <a16:creationId xmlns:a16="http://schemas.microsoft.com/office/drawing/2014/main" id="{9D15FCD9-4B43-44C1-83BE-B522562EEA4D}"/>
              </a:ext>
            </a:extLst>
          </p:cNvPr>
          <p:cNvSpPr/>
          <p:nvPr/>
        </p:nvSpPr>
        <p:spPr>
          <a:xfrm>
            <a:off x="4283844" y="4365103"/>
            <a:ext cx="216148" cy="863553"/>
          </a:xfrm>
          <a:prstGeom prst="leftBrace">
            <a:avLst>
              <a:gd name="adj1" fmla="val 24908"/>
              <a:gd name="adj2" fmla="val 50000"/>
            </a:avLst>
          </a:prstGeom>
          <a:noFill/>
          <a:ln w="190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eaLnBrk="1" hangingPunct="1">
              <a:buClrTx/>
              <a:buSzTx/>
              <a:buFontTx/>
            </a:pPr>
            <a:endParaRPr lang="zh-CN" altLang="en-US"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 Box 10">
            <a:extLst>
              <a:ext uri="{FF2B5EF4-FFF2-40B4-BE49-F238E27FC236}">
                <a16:creationId xmlns:a16="http://schemas.microsoft.com/office/drawing/2014/main" id="{F7D78832-A5E1-4C88-B2EF-D8C6D4C01FC8}"/>
              </a:ext>
            </a:extLst>
          </p:cNvPr>
          <p:cNvSpPr txBox="1"/>
          <p:nvPr/>
        </p:nvSpPr>
        <p:spPr>
          <a:xfrm>
            <a:off x="4585387" y="4209082"/>
            <a:ext cx="2938941" cy="120008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提高反应转化率；</a:t>
            </a:r>
          </a:p>
          <a:p>
            <a:pPr marL="0" lvl="0" indent="0" eaLnBrk="1" hangingPunct="1">
              <a:spcBef>
                <a:spcPct val="5000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提高或控制反应速度；</a:t>
            </a:r>
          </a:p>
          <a:p>
            <a:pPr marL="0" lvl="0" indent="0" eaLnBrk="1" hangingPunct="1">
              <a:spcBef>
                <a:spcPct val="5000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提高反应的选择性率等。</a:t>
            </a:r>
          </a:p>
        </p:txBody>
      </p:sp>
      <p:sp>
        <p:nvSpPr>
          <p:cNvPr id="13" name="Text Box 11">
            <a:extLst>
              <a:ext uri="{FF2B5EF4-FFF2-40B4-BE49-F238E27FC236}">
                <a16:creationId xmlns:a16="http://schemas.microsoft.com/office/drawing/2014/main" id="{45939E8A-7B04-4CFB-A10C-6CB163345773}"/>
              </a:ext>
            </a:extLst>
          </p:cNvPr>
          <p:cNvSpPr txBox="1"/>
          <p:nvPr/>
        </p:nvSpPr>
        <p:spPr>
          <a:xfrm>
            <a:off x="2925397" y="5798293"/>
            <a:ext cx="2617931" cy="3670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有利于反应后产物分离</a:t>
            </a:r>
          </a:p>
        </p:txBody>
      </p:sp>
      <p:sp>
        <p:nvSpPr>
          <p:cNvPr id="14" name="AutoShape 12">
            <a:extLst>
              <a:ext uri="{FF2B5EF4-FFF2-40B4-BE49-F238E27FC236}">
                <a16:creationId xmlns:a16="http://schemas.microsoft.com/office/drawing/2014/main" id="{DCAFCF47-F9F3-4F55-90AF-F4AF9BC23581}"/>
              </a:ext>
            </a:extLst>
          </p:cNvPr>
          <p:cNvSpPr/>
          <p:nvPr/>
        </p:nvSpPr>
        <p:spPr>
          <a:xfrm>
            <a:off x="5724128" y="6237312"/>
            <a:ext cx="3168352" cy="432048"/>
          </a:xfrm>
          <a:prstGeom prst="wedgeRoundRectCallout">
            <a:avLst>
              <a:gd name="adj1" fmla="val -75816"/>
              <a:gd name="adj2" fmla="val -72240"/>
              <a:gd name="adj3" fmla="val 16667"/>
            </a:avLst>
          </a:prstGeom>
          <a:solidFill>
            <a:srgbClr val="CC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indent="0" algn="just" eaLnBrk="1" hangingPunct="1">
              <a:lnSpc>
                <a:spcPct val="125000"/>
              </a:lnSpc>
              <a:buClrTx/>
              <a:buSzTx/>
              <a:buNone/>
            </a:pP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流程组织时目光要看遍全局</a:t>
            </a:r>
          </a:p>
        </p:txBody>
      </p:sp>
    </p:spTree>
    <p:extLst>
      <p:ext uri="{BB962C8B-B14F-4D97-AF65-F5344CB8AC3E}">
        <p14:creationId xmlns:p14="http://schemas.microsoft.com/office/powerpoint/2010/main" val="1151182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9540A9F-D22A-466A-A506-411AB9C341D3}"/>
              </a:ext>
            </a:extLst>
          </p:cNvPr>
          <p:cNvSpPr txBox="1"/>
          <p:nvPr/>
        </p:nvSpPr>
        <p:spPr>
          <a:xfrm>
            <a:off x="0" y="980728"/>
            <a:ext cx="9036496" cy="467384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rgbClr val="0000FF"/>
              </a:buClr>
              <a:buSzPct val="100000"/>
              <a:buFont typeface="+mj-lt"/>
              <a:buAutoNum type="arabicPeriod" startAt="3"/>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原料的预处理</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buClr>
                <a:srgbClr val="0000FF"/>
              </a:buClr>
              <a:buSzPct val="100000"/>
              <a:buNone/>
            </a:pPr>
            <a:r>
              <a:rPr lang="zh-CN" altLang="en-US" sz="1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原料预处理的通常形式</a:t>
            </a:r>
            <a:endPar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原料的预热、预冷、加压处理；</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原料的纯度处理（包括色级处理；减轻杂质毒化催化剂；聚合度要求等）；</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几种反应原料的预混合处理；</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原料的相转换处理（常见的固到液、液到汽）；</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固体原料的颗粒粒度大小处理（常见的气</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固反应、液</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固反应）。</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buClrTx/>
              <a:buSzTx/>
              <a:buNone/>
            </a:pP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buClrTx/>
              <a:buSz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注：液</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固反应，如果目的是得到固体中的某些组份，该操作过程为“</a:t>
            </a: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浸取</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p>
          <a:p>
            <a:pPr marL="0" indent="0" eaLnBrk="1" hangingPunct="1">
              <a:lnSpc>
                <a:spcPct val="125000"/>
              </a:lnSpc>
              <a:spcBef>
                <a:spcPts val="0"/>
              </a:spcBef>
              <a:buClrTx/>
              <a:buSzTx/>
              <a:buNone/>
            </a:pP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684E408A-F4B0-450F-99D7-FDA481C996B3}"/>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29400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82B8807-2D15-48A0-BF1D-2BE9A2359E88}"/>
              </a:ext>
            </a:extLst>
          </p:cNvPr>
          <p:cNvSpPr txBox="1"/>
          <p:nvPr/>
        </p:nvSpPr>
        <p:spPr>
          <a:xfrm>
            <a:off x="0" y="980728"/>
            <a:ext cx="9036496" cy="433528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rgbClr val="0000FF"/>
              </a:buClr>
              <a:buSzPct val="100000"/>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反应过程的合成</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首先确定过程性质、输入条件和输出条件。</a:t>
            </a:r>
          </a:p>
          <a:p>
            <a:pPr algn="just" eaLnBrk="1" hangingPunct="1">
              <a:lnSpc>
                <a:spcPct val="125000"/>
              </a:lnSpc>
              <a:buClr>
                <a:srgbClr val="0000FF"/>
              </a:buClr>
              <a:buSzPct val="100000"/>
              <a:buFont typeface="Wingdings" panose="05000000000000000000" pitchFamily="2" charset="2"/>
              <a:buChar char="l"/>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过程性质：连续或间歇（产量、市场需求、操作上特殊要求）；</a:t>
            </a:r>
          </a:p>
          <a:p>
            <a:pPr algn="just" eaLnBrk="1" hangingPunct="1">
              <a:lnSpc>
                <a:spcPct val="125000"/>
              </a:lnSpc>
              <a:buClr>
                <a:srgbClr val="0000FF"/>
              </a:buClr>
              <a:buSzPct val="100000"/>
              <a:buFont typeface="Wingdings" panose="05000000000000000000" pitchFamily="2" charset="2"/>
              <a:buChar char="l"/>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输入条件：进口的原料是否需经预处理；</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（根据杂质的毒性、反应性、量）</a:t>
            </a:r>
          </a:p>
          <a:p>
            <a:pPr algn="just" eaLnBrk="1" hangingPunct="1">
              <a:lnSpc>
                <a:spcPct val="125000"/>
              </a:lnSpc>
              <a:buClr>
                <a:srgbClr val="0000FF"/>
              </a:buClr>
              <a:buSzPct val="100000"/>
              <a:buFont typeface="Wingdings" panose="05000000000000000000" pitchFamily="2" charset="2"/>
              <a:buChar char="l"/>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输出条件：确定目的产品和流股数。</a:t>
            </a:r>
          </a:p>
          <a:p>
            <a:pPr algn="just" eaLnBrk="1" hangingPunct="1">
              <a:lnSpc>
                <a:spcPct val="125000"/>
              </a:lnSpc>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（反应产品有</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个去向：主产品、联产或副产品、低价值燃料、</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buNone/>
            </a:pP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排空、循环、有害物去三废处理）</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57134D4D-5CFA-4CC7-A2E0-55D8E88C2CE7}"/>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04483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E6CBD4AF-C677-41EA-9782-FAE1654D7F9B}"/>
              </a:ext>
            </a:extLst>
          </p:cNvPr>
          <p:cNvSpPr txBox="1"/>
          <p:nvPr/>
        </p:nvSpPr>
        <p:spPr>
          <a:xfrm>
            <a:off x="0" y="980728"/>
            <a:ext cx="9036496" cy="436606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rgbClr val="0000FF"/>
              </a:buClr>
              <a:buSzPct val="100000"/>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反应过程的合成</a:t>
            </a:r>
          </a:p>
          <a:p>
            <a:pPr algn="just" eaLnBrk="1" hangingPunct="1">
              <a:lnSpc>
                <a:spcPct val="125000"/>
              </a:lnSpc>
              <a:spcBef>
                <a:spcPts val="0"/>
              </a:spcBef>
              <a:buNone/>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：苯</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乙烯生成乙苯</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
                <a:srgbClr val="0000FF"/>
              </a:buClr>
              <a:buSzPct val="100000"/>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所涉反应</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（除杂环化合物发生高温聚合，其他副产物的生成皆可逆）</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25000"/>
              </a:lnSpc>
              <a:spcBef>
                <a:spcPts val="0"/>
              </a:spcBef>
              <a:buClr>
                <a:srgbClr val="0000FF"/>
              </a:buClr>
              <a:buSzTx/>
              <a:buFont typeface="Wingdings" panose="05000000000000000000" pitchFamily="2" charset="2"/>
              <a:buChar char="l"/>
            </a:pPr>
            <a:endParaRPr lang="en-US" altLang="zh-CN"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25000"/>
              </a:lnSpc>
              <a:spcBef>
                <a:spcPts val="0"/>
              </a:spcBef>
              <a:buClr>
                <a:srgbClr val="0000FF"/>
              </a:buClr>
              <a:buSzTx/>
              <a:buFont typeface="Wingdings" panose="05000000000000000000" pitchFamily="2" charset="2"/>
              <a:buChar char="l"/>
            </a:pPr>
            <a:endParaRPr lang="en-US" altLang="zh-CN"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25000"/>
              </a:lnSpc>
              <a:spcBef>
                <a:spcPts val="0"/>
              </a:spcBef>
              <a:buClr>
                <a:srgbClr val="0000FF"/>
              </a:buClr>
              <a:buSzTx/>
              <a:buFont typeface="Wingdings" panose="05000000000000000000" pitchFamily="2" charset="2"/>
              <a:buChar char="l"/>
            </a:pPr>
            <a:endParaRPr lang="en-US" altLang="zh-CN"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25000"/>
              </a:lnSpc>
              <a:spcBef>
                <a:spcPts val="0"/>
              </a:spcBef>
              <a:buClr>
                <a:srgbClr val="0000FF"/>
              </a:buClr>
              <a:buSzTx/>
              <a:buFont typeface="Wingdings" panose="05000000000000000000" pitchFamily="2" charset="2"/>
              <a:buChar char="l"/>
            </a:pPr>
            <a:endParaRPr lang="en-US" altLang="zh-CN"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25000"/>
              </a:lnSpc>
              <a:spcBef>
                <a:spcPts val="0"/>
              </a:spcBef>
              <a:buClr>
                <a:srgbClr val="0000FF"/>
              </a:buClr>
              <a:buSzTx/>
              <a:buFont typeface="Wingdings" panose="05000000000000000000" pitchFamily="2" charset="2"/>
              <a:buChar char="l"/>
            </a:pPr>
            <a:endParaRPr lang="en-US" altLang="zh-CN"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25000"/>
              </a:lnSpc>
              <a:spcBef>
                <a:spcPts val="0"/>
              </a:spcBef>
              <a:buClr>
                <a:srgbClr val="0000FF"/>
              </a:buClr>
              <a:buSzTx/>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产物去向</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E43CAC62-24FE-4A23-9336-2D95516D9FE5}"/>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6" name="表格 6">
            <a:extLst>
              <a:ext uri="{FF2B5EF4-FFF2-40B4-BE49-F238E27FC236}">
                <a16:creationId xmlns:a16="http://schemas.microsoft.com/office/drawing/2014/main" id="{EC40E1FE-B152-4C07-A756-D395CF1DD86A}"/>
              </a:ext>
            </a:extLst>
          </p:cNvPr>
          <p:cNvGraphicFramePr>
            <a:graphicFrameLocks noGrp="1"/>
          </p:cNvGraphicFramePr>
          <p:nvPr>
            <p:extLst>
              <p:ext uri="{D42A27DB-BD31-4B8C-83A1-F6EECF244321}">
                <p14:modId xmlns:p14="http://schemas.microsoft.com/office/powerpoint/2010/main" val="2249299977"/>
              </p:ext>
            </p:extLst>
          </p:nvPr>
        </p:nvGraphicFramePr>
        <p:xfrm>
          <a:off x="111368" y="4869160"/>
          <a:ext cx="8928990" cy="1981200"/>
        </p:xfrm>
        <a:graphic>
          <a:graphicData uri="http://schemas.openxmlformats.org/drawingml/2006/table">
            <a:tbl>
              <a:tblPr firstRow="1" bandRow="1">
                <a:tableStyleId>{5C22544A-7EE6-4342-B048-85BDC9FD1C3A}</a:tableStyleId>
              </a:tblPr>
              <a:tblGrid>
                <a:gridCol w="4320480">
                  <a:extLst>
                    <a:ext uri="{9D8B030D-6E8A-4147-A177-3AD203B41FA5}">
                      <a16:colId xmlns:a16="http://schemas.microsoft.com/office/drawing/2014/main" val="2205545522"/>
                    </a:ext>
                  </a:extLst>
                </a:gridCol>
                <a:gridCol w="504056">
                  <a:extLst>
                    <a:ext uri="{9D8B030D-6E8A-4147-A177-3AD203B41FA5}">
                      <a16:colId xmlns:a16="http://schemas.microsoft.com/office/drawing/2014/main" val="1493663795"/>
                    </a:ext>
                  </a:extLst>
                </a:gridCol>
                <a:gridCol w="4104454">
                  <a:extLst>
                    <a:ext uri="{9D8B030D-6E8A-4147-A177-3AD203B41FA5}">
                      <a16:colId xmlns:a16="http://schemas.microsoft.com/office/drawing/2014/main" val="972515454"/>
                    </a:ext>
                  </a:extLst>
                </a:gridCol>
              </a:tblGrid>
              <a:tr h="370840">
                <a:tc>
                  <a:txBody>
                    <a:bodyPr/>
                    <a:lstStyle/>
                    <a:p>
                      <a:pPr algn="r"/>
                      <a:r>
                        <a:rPr lang="zh-CN" altLang="en-US" sz="2000" b="1" dirty="0">
                          <a:solidFill>
                            <a:srgbClr val="000000"/>
                          </a:solidFill>
                          <a:latin typeface="微软雅黑" panose="020B0503020204020204" pitchFamily="34" charset="-122"/>
                          <a:ea typeface="+mn-ea"/>
                          <a:sym typeface="微软雅黑" panose="020B0503020204020204" pitchFamily="34" charset="-122"/>
                        </a:rPr>
                        <a:t>乙烷、乙烯 </a:t>
                      </a:r>
                      <a:endParaRPr lang="zh-CN" alt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a:t>
                      </a:r>
                      <a:endParaRPr lang="zh-CN" alt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放空或排至燃料气管网</a:t>
                      </a:r>
                      <a:endParaRPr lang="zh-CN" alt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9618978"/>
                  </a:ext>
                </a:extLst>
              </a:tr>
              <a:tr h="370840">
                <a:tc>
                  <a:txBody>
                    <a:bodyPr/>
                    <a:lstStyle/>
                    <a:p>
                      <a:pPr algn="r"/>
                      <a:r>
                        <a:rPr lang="zh-CN" altLang="en-US" sz="2000" b="1" dirty="0">
                          <a:solidFill>
                            <a:srgbClr val="000000"/>
                          </a:solidFill>
                          <a:latin typeface="微软雅黑" panose="020B0503020204020204" pitchFamily="34" charset="-122"/>
                          <a:ea typeface="+mn-ea"/>
                          <a:sym typeface="微软雅黑" panose="020B0503020204020204" pitchFamily="34" charset="-122"/>
                        </a:rPr>
                        <a:t>苯、甲苯 </a:t>
                      </a:r>
                      <a:endParaRPr lang="zh-CN" alt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a:t>
                      </a:r>
                      <a:endParaRPr lang="zh-CN" alt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循环</a:t>
                      </a:r>
                      <a:endParaRPr lang="zh-CN" alt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4629099"/>
                  </a:ext>
                </a:extLst>
              </a:tr>
              <a:tr h="370840">
                <a:tc>
                  <a:txBody>
                    <a:bodyPr/>
                    <a:lstStyle/>
                    <a:p>
                      <a:pPr algn="r"/>
                      <a:r>
                        <a:rPr lang="zh-CN" altLang="en-US" sz="2000" b="1" dirty="0">
                          <a:solidFill>
                            <a:srgbClr val="000000"/>
                          </a:solidFill>
                          <a:latin typeface="微软雅黑" panose="020B0503020204020204" pitchFamily="34" charset="-122"/>
                          <a:ea typeface="+mn-ea"/>
                          <a:sym typeface="微软雅黑" panose="020B0503020204020204" pitchFamily="34" charset="-122"/>
                        </a:rPr>
                        <a:t>乙苯</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000000"/>
                          </a:solidFill>
                          <a:latin typeface="微软雅黑" panose="020B0503020204020204" pitchFamily="34" charset="-122"/>
                          <a:ea typeface="+mn-ea"/>
                          <a:sym typeface="微软雅黑" panose="020B0503020204020204" pitchFamily="34" charset="-122"/>
                        </a:rPr>
                        <a:t>主产品（出反应器）</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7184884"/>
                  </a:ext>
                </a:extLst>
              </a:tr>
              <a:tr h="370840">
                <a:tc>
                  <a:txBody>
                    <a:bodyPr/>
                    <a:lstStyle/>
                    <a:p>
                      <a:pPr algn="r"/>
                      <a:r>
                        <a:rPr lang="zh-CN" altLang="en-US" sz="2000" b="1" dirty="0">
                          <a:solidFill>
                            <a:srgbClr val="000000"/>
                          </a:solidFill>
                          <a:latin typeface="微软雅黑" panose="020B0503020204020204" pitchFamily="34" charset="-122"/>
                          <a:ea typeface="+mn-ea"/>
                          <a:sym typeface="微软雅黑" panose="020B0503020204020204" pitchFamily="34" charset="-122"/>
                        </a:rPr>
                        <a:t>二乙苯、三乙苯、异丙苯、正丁苯</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循环</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8796889"/>
                  </a:ext>
                </a:extLst>
              </a:tr>
              <a:tr h="370840">
                <a:tc>
                  <a:txBody>
                    <a:bodyPr/>
                    <a:lstStyle/>
                    <a:p>
                      <a:pPr algn="r"/>
                      <a:r>
                        <a:rPr lang="zh-CN" altLang="en-US" sz="2000" b="1" dirty="0">
                          <a:solidFill>
                            <a:srgbClr val="000000"/>
                          </a:solidFill>
                          <a:latin typeface="微软雅黑" panose="020B0503020204020204" pitchFamily="34" charset="-122"/>
                          <a:ea typeface="+mn-ea"/>
                          <a:sym typeface="微软雅黑" panose="020B0503020204020204" pitchFamily="34" charset="-122"/>
                        </a:rPr>
                        <a:t>杂环化合物</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低值副产品</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1550863"/>
                  </a:ext>
                </a:extLst>
              </a:tr>
            </a:tbl>
          </a:graphicData>
        </a:graphic>
      </p:graphicFrame>
      <p:graphicFrame>
        <p:nvGraphicFramePr>
          <p:cNvPr id="7" name="表格 7">
            <a:extLst>
              <a:ext uri="{FF2B5EF4-FFF2-40B4-BE49-F238E27FC236}">
                <a16:creationId xmlns:a16="http://schemas.microsoft.com/office/drawing/2014/main" id="{CD8F2373-3721-4DBE-A94D-3563A30661CF}"/>
              </a:ext>
            </a:extLst>
          </p:cNvPr>
          <p:cNvGraphicFramePr>
            <a:graphicFrameLocks noGrp="1"/>
          </p:cNvGraphicFramePr>
          <p:nvPr>
            <p:extLst>
              <p:ext uri="{D42A27DB-BD31-4B8C-83A1-F6EECF244321}">
                <p14:modId xmlns:p14="http://schemas.microsoft.com/office/powerpoint/2010/main" val="28389936"/>
              </p:ext>
            </p:extLst>
          </p:nvPr>
        </p:nvGraphicFramePr>
        <p:xfrm>
          <a:off x="111368" y="3068176"/>
          <a:ext cx="8921262" cy="1584960"/>
        </p:xfrm>
        <a:graphic>
          <a:graphicData uri="http://schemas.openxmlformats.org/drawingml/2006/table">
            <a:tbl>
              <a:tblPr firstRow="1" bandRow="1">
                <a:tableStyleId>{5C22544A-7EE6-4342-B048-85BDC9FD1C3A}</a:tableStyleId>
              </a:tblPr>
              <a:tblGrid>
                <a:gridCol w="1724328">
                  <a:extLst>
                    <a:ext uri="{9D8B030D-6E8A-4147-A177-3AD203B41FA5}">
                      <a16:colId xmlns:a16="http://schemas.microsoft.com/office/drawing/2014/main" val="170078625"/>
                    </a:ext>
                  </a:extLst>
                </a:gridCol>
                <a:gridCol w="360040">
                  <a:extLst>
                    <a:ext uri="{9D8B030D-6E8A-4147-A177-3AD203B41FA5}">
                      <a16:colId xmlns:a16="http://schemas.microsoft.com/office/drawing/2014/main" val="3942790119"/>
                    </a:ext>
                  </a:extLst>
                </a:gridCol>
                <a:gridCol w="1739030">
                  <a:extLst>
                    <a:ext uri="{9D8B030D-6E8A-4147-A177-3AD203B41FA5}">
                      <a16:colId xmlns:a16="http://schemas.microsoft.com/office/drawing/2014/main" val="1752161236"/>
                    </a:ext>
                  </a:extLst>
                </a:gridCol>
                <a:gridCol w="1501330">
                  <a:extLst>
                    <a:ext uri="{9D8B030D-6E8A-4147-A177-3AD203B41FA5}">
                      <a16:colId xmlns:a16="http://schemas.microsoft.com/office/drawing/2014/main" val="1714586705"/>
                    </a:ext>
                  </a:extLst>
                </a:gridCol>
                <a:gridCol w="1800200">
                  <a:extLst>
                    <a:ext uri="{9D8B030D-6E8A-4147-A177-3AD203B41FA5}">
                      <a16:colId xmlns:a16="http://schemas.microsoft.com/office/drawing/2014/main" val="3014321650"/>
                    </a:ext>
                  </a:extLst>
                </a:gridCol>
                <a:gridCol w="360040">
                  <a:extLst>
                    <a:ext uri="{9D8B030D-6E8A-4147-A177-3AD203B41FA5}">
                      <a16:colId xmlns:a16="http://schemas.microsoft.com/office/drawing/2014/main" val="393645521"/>
                    </a:ext>
                  </a:extLst>
                </a:gridCol>
                <a:gridCol w="1436294">
                  <a:extLst>
                    <a:ext uri="{9D8B030D-6E8A-4147-A177-3AD203B41FA5}">
                      <a16:colId xmlns:a16="http://schemas.microsoft.com/office/drawing/2014/main" val="407645291"/>
                    </a:ext>
                  </a:extLst>
                </a:gridCol>
              </a:tblGrid>
              <a:tr h="139040">
                <a:tc>
                  <a:txBody>
                    <a:bodyPr/>
                    <a:lstStyle/>
                    <a:p>
                      <a:pPr algn="r"/>
                      <a:r>
                        <a:rPr lang="zh-CN" altLang="en-US" sz="2000" b="1" dirty="0">
                          <a:solidFill>
                            <a:srgbClr val="000000"/>
                          </a:solidFill>
                          <a:latin typeface="微软雅黑" panose="020B0503020204020204" pitchFamily="34" charset="-122"/>
                          <a:ea typeface="+mn-ea"/>
                          <a:sym typeface="微软雅黑" panose="020B0503020204020204" pitchFamily="34" charset="-122"/>
                        </a:rPr>
                        <a:t>乙烯</a:t>
                      </a:r>
                      <a:r>
                        <a:rPr lang="en-US" altLang="zh-CN" sz="2000" b="1" dirty="0">
                          <a:solidFill>
                            <a:srgbClr val="000000"/>
                          </a:solidFill>
                          <a:latin typeface="微软雅黑" panose="020B0503020204020204" pitchFamily="34" charset="-122"/>
                          <a:ea typeface="+mn-ea"/>
                          <a:sym typeface="微软雅黑" panose="020B0503020204020204" pitchFamily="34" charset="-122"/>
                        </a:rPr>
                        <a:t>+</a:t>
                      </a:r>
                      <a:r>
                        <a:rPr lang="zh-CN" altLang="en-US" sz="2000" b="1" dirty="0">
                          <a:solidFill>
                            <a:srgbClr val="000000"/>
                          </a:solidFill>
                          <a:latin typeface="微软雅黑" panose="020B0503020204020204" pitchFamily="34" charset="-122"/>
                          <a:ea typeface="+mn-ea"/>
                          <a:sym typeface="微软雅黑" panose="020B0503020204020204" pitchFamily="34" charset="-122"/>
                        </a:rPr>
                        <a:t>苯</a:t>
                      </a:r>
                      <a:endParaRPr lang="zh-CN" alt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a:t>
                      </a:r>
                      <a:endParaRPr lang="zh-CN" alt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zh-CN" altLang="en-US" sz="2000" b="1" dirty="0">
                          <a:solidFill>
                            <a:srgbClr val="000000"/>
                          </a:solidFill>
                          <a:latin typeface="微软雅黑" panose="020B0503020204020204" pitchFamily="34" charset="-122"/>
                          <a:ea typeface="+mn-ea"/>
                          <a:sym typeface="微软雅黑" panose="020B0503020204020204" pitchFamily="34" charset="-122"/>
                        </a:rPr>
                        <a:t>乙苯</a:t>
                      </a:r>
                      <a:endParaRPr lang="zh-CN" alt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zh-CN" altLang="en-US" sz="2000" b="1" dirty="0">
                          <a:solidFill>
                            <a:srgbClr val="000000"/>
                          </a:solidFill>
                          <a:latin typeface="微软雅黑" panose="020B0503020204020204" pitchFamily="34" charset="-122"/>
                          <a:ea typeface="+mn-ea"/>
                          <a:sym typeface="微软雅黑" panose="020B0503020204020204" pitchFamily="34" charset="-122"/>
                        </a:rPr>
                        <a:t>乙苯</a:t>
                      </a:r>
                      <a:r>
                        <a:rPr lang="en-US" altLang="zh-CN" sz="2000" b="1" dirty="0">
                          <a:solidFill>
                            <a:srgbClr val="000000"/>
                          </a:solidFill>
                          <a:latin typeface="微软雅黑" panose="020B0503020204020204" pitchFamily="34" charset="-122"/>
                          <a:ea typeface="+mn-ea"/>
                          <a:sym typeface="微软雅黑" panose="020B0503020204020204" pitchFamily="34" charset="-122"/>
                        </a:rPr>
                        <a:t>+</a:t>
                      </a:r>
                      <a:r>
                        <a:rPr lang="zh-CN" altLang="en-US" sz="2000" b="1" dirty="0">
                          <a:solidFill>
                            <a:srgbClr val="000000"/>
                          </a:solidFill>
                          <a:latin typeface="微软雅黑" panose="020B0503020204020204" pitchFamily="34" charset="-122"/>
                          <a:ea typeface="+mn-ea"/>
                          <a:sym typeface="微软雅黑" panose="020B0503020204020204" pitchFamily="34" charset="-122"/>
                        </a:rPr>
                        <a:t>乙烯 </a:t>
                      </a:r>
                      <a:endParaRPr lang="zh-CN" alt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a:t>
                      </a:r>
                      <a:endParaRPr lang="zh-CN" alt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二乙苯</a:t>
                      </a:r>
                      <a:endParaRPr lang="zh-CN" alt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9530383"/>
                  </a:ext>
                </a:extLst>
              </a:tr>
              <a:tr h="370840">
                <a:tc>
                  <a:txBody>
                    <a:bodyPr/>
                    <a:lstStyle/>
                    <a:p>
                      <a:pPr algn="r"/>
                      <a:r>
                        <a:rPr lang="zh-CN" altLang="en-US" sz="2000" b="1" dirty="0">
                          <a:solidFill>
                            <a:srgbClr val="000000"/>
                          </a:solidFill>
                          <a:latin typeface="微软雅黑" panose="020B0503020204020204" pitchFamily="34" charset="-122"/>
                          <a:ea typeface="+mn-ea"/>
                          <a:sym typeface="微软雅黑" panose="020B0503020204020204" pitchFamily="34" charset="-122"/>
                        </a:rPr>
                        <a:t>二乙苯</a:t>
                      </a:r>
                      <a:r>
                        <a:rPr lang="en-US" altLang="zh-CN" sz="2000" b="1" dirty="0">
                          <a:solidFill>
                            <a:srgbClr val="000000"/>
                          </a:solidFill>
                          <a:latin typeface="微软雅黑" panose="020B0503020204020204" pitchFamily="34" charset="-122"/>
                          <a:ea typeface="+mn-ea"/>
                          <a:sym typeface="微软雅黑" panose="020B0503020204020204" pitchFamily="34" charset="-122"/>
                        </a:rPr>
                        <a:t>+</a:t>
                      </a:r>
                      <a:r>
                        <a:rPr lang="zh-CN" altLang="en-US" sz="2000" b="1" dirty="0">
                          <a:solidFill>
                            <a:srgbClr val="000000"/>
                          </a:solidFill>
                          <a:latin typeface="微软雅黑" panose="020B0503020204020204" pitchFamily="34" charset="-122"/>
                          <a:ea typeface="+mn-ea"/>
                          <a:sym typeface="微软雅黑" panose="020B0503020204020204" pitchFamily="34" charset="-122"/>
                        </a:rPr>
                        <a:t>苯</a:t>
                      </a:r>
                      <a:endParaRPr lang="zh-CN" alt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a:t>
                      </a:r>
                      <a:endParaRPr lang="zh-CN" alt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zh-CN" altLang="en-US" sz="2000" b="1" dirty="0">
                          <a:solidFill>
                            <a:srgbClr val="000000"/>
                          </a:solidFill>
                          <a:latin typeface="微软雅黑" panose="020B0503020204020204" pitchFamily="34" charset="-122"/>
                          <a:ea typeface="+mn-ea"/>
                          <a:sym typeface="微软雅黑" panose="020B0503020204020204" pitchFamily="34" charset="-122"/>
                        </a:rPr>
                        <a:t>乙苯</a:t>
                      </a:r>
                      <a:endParaRPr lang="zh-CN" alt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zh-CN" alt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zh-CN" altLang="en-US" sz="2000" b="1" dirty="0">
                          <a:solidFill>
                            <a:srgbClr val="000000"/>
                          </a:solidFill>
                          <a:latin typeface="微软雅黑" panose="020B0503020204020204" pitchFamily="34" charset="-122"/>
                          <a:ea typeface="+mn-ea"/>
                          <a:sym typeface="微软雅黑" panose="020B0503020204020204" pitchFamily="34" charset="-122"/>
                        </a:rPr>
                        <a:t>二乙苯</a:t>
                      </a:r>
                      <a:r>
                        <a:rPr lang="en-US" altLang="zh-CN" sz="2000" b="1" dirty="0">
                          <a:solidFill>
                            <a:srgbClr val="000000"/>
                          </a:solidFill>
                          <a:latin typeface="微软雅黑" panose="020B0503020204020204" pitchFamily="34" charset="-122"/>
                          <a:ea typeface="+mn-ea"/>
                          <a:sym typeface="微软雅黑" panose="020B0503020204020204" pitchFamily="34" charset="-122"/>
                        </a:rPr>
                        <a:t>+</a:t>
                      </a:r>
                      <a:r>
                        <a:rPr lang="zh-CN" altLang="en-US" sz="2000" b="1" dirty="0">
                          <a:solidFill>
                            <a:srgbClr val="000000"/>
                          </a:solidFill>
                          <a:latin typeface="微软雅黑" panose="020B0503020204020204" pitchFamily="34" charset="-122"/>
                          <a:ea typeface="+mn-ea"/>
                          <a:sym typeface="微软雅黑" panose="020B0503020204020204" pitchFamily="34" charset="-122"/>
                        </a:rPr>
                        <a:t>乙烯 </a:t>
                      </a:r>
                      <a:endParaRPr lang="zh-CN" alt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a:t>
                      </a:r>
                      <a:endParaRPr lang="zh-CN" alt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三乙苯</a:t>
                      </a:r>
                      <a:endParaRPr lang="zh-CN" alt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47257122"/>
                  </a:ext>
                </a:extLst>
              </a:tr>
              <a:tr h="370840">
                <a:tc>
                  <a:txBody>
                    <a:bodyPr/>
                    <a:lstStyle/>
                    <a:p>
                      <a:pPr algn="r"/>
                      <a:r>
                        <a:rPr lang="zh-CN" altLang="en-US" sz="2000" b="1" dirty="0">
                          <a:solidFill>
                            <a:srgbClr val="000000"/>
                          </a:solidFill>
                          <a:latin typeface="微软雅黑" panose="020B0503020204020204" pitchFamily="34" charset="-122"/>
                          <a:ea typeface="+mn-ea"/>
                          <a:sym typeface="微软雅黑" panose="020B0503020204020204" pitchFamily="34" charset="-122"/>
                        </a:rPr>
                        <a:t>三乙苯</a:t>
                      </a:r>
                      <a:r>
                        <a:rPr lang="en-US" altLang="zh-CN" sz="2000" b="1" dirty="0">
                          <a:solidFill>
                            <a:srgbClr val="000000"/>
                          </a:solidFill>
                          <a:latin typeface="微软雅黑" panose="020B0503020204020204" pitchFamily="34" charset="-122"/>
                          <a:ea typeface="+mn-ea"/>
                          <a:sym typeface="微软雅黑" panose="020B0503020204020204" pitchFamily="34" charset="-122"/>
                        </a:rPr>
                        <a:t>+</a:t>
                      </a:r>
                      <a:r>
                        <a:rPr lang="zh-CN" altLang="en-US" sz="2000" b="1" dirty="0">
                          <a:solidFill>
                            <a:srgbClr val="000000"/>
                          </a:solidFill>
                          <a:latin typeface="微软雅黑" panose="020B0503020204020204" pitchFamily="34" charset="-122"/>
                          <a:ea typeface="+mn-ea"/>
                          <a:sym typeface="微软雅黑" panose="020B0503020204020204" pitchFamily="34" charset="-122"/>
                        </a:rPr>
                        <a:t>苯 </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zh-CN" altLang="en-US" sz="2000" b="1" dirty="0">
                          <a:solidFill>
                            <a:srgbClr val="000000"/>
                          </a:solidFill>
                          <a:latin typeface="微软雅黑" panose="020B0503020204020204" pitchFamily="34" charset="-122"/>
                          <a:ea typeface="+mn-ea"/>
                          <a:sym typeface="微软雅黑" panose="020B0503020204020204" pitchFamily="34" charset="-122"/>
                        </a:rPr>
                        <a:t>乙苯、二乙苯</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20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zh-CN" altLang="en-US" sz="2000" b="1" dirty="0">
                          <a:solidFill>
                            <a:srgbClr val="000000"/>
                          </a:solidFill>
                          <a:latin typeface="微软雅黑" panose="020B0503020204020204" pitchFamily="34" charset="-122"/>
                          <a:ea typeface="+mn-ea"/>
                          <a:sym typeface="微软雅黑" panose="020B0503020204020204" pitchFamily="34" charset="-122"/>
                        </a:rPr>
                        <a:t>乙苯</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二甲苯</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132330"/>
                  </a:ext>
                </a:extLst>
              </a:tr>
              <a:tr h="370840">
                <a:tc>
                  <a:txBody>
                    <a:bodyPr/>
                    <a:lstStyle/>
                    <a:p>
                      <a:pPr algn="r"/>
                      <a:r>
                        <a:rPr lang="zh-CN" altLang="en-US" sz="2000" b="1" dirty="0">
                          <a:solidFill>
                            <a:srgbClr val="000000"/>
                          </a:solidFill>
                          <a:latin typeface="微软雅黑" panose="020B0503020204020204" pitchFamily="34" charset="-122"/>
                          <a:ea typeface="+mn-ea"/>
                          <a:sym typeface="微软雅黑" panose="020B0503020204020204" pitchFamily="34" charset="-122"/>
                        </a:rPr>
                        <a:t>乙苯、二乙苯 </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1" dirty="0">
                          <a:solidFill>
                            <a:srgbClr val="000000"/>
                          </a:solidFill>
                          <a:latin typeface="微软雅黑" panose="020B0503020204020204" pitchFamily="34" charset="-122"/>
                          <a:ea typeface="+mn-ea"/>
                          <a:sym typeface="微软雅黑" panose="020B0503020204020204" pitchFamily="34" charset="-122"/>
                        </a:rPr>
                        <a:t>→</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5">
                  <a:txBody>
                    <a:bodyPr/>
                    <a:lstStyle/>
                    <a:p>
                      <a:pPr algn="l"/>
                      <a:r>
                        <a:rPr lang="zh-CN" altLang="en-US" sz="2000" b="1" dirty="0">
                          <a:solidFill>
                            <a:srgbClr val="000000"/>
                          </a:solidFill>
                          <a:latin typeface="微软雅黑" panose="020B0503020204020204" pitchFamily="34" charset="-122"/>
                          <a:ea typeface="+mn-ea"/>
                          <a:sym typeface="微软雅黑" panose="020B0503020204020204" pitchFamily="34" charset="-122"/>
                        </a:rPr>
                        <a:t>甲苯、二甲苯、正丁苯、异丙苯、杂环化合物</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476513956"/>
                  </a:ext>
                </a:extLst>
              </a:tr>
            </a:tbl>
          </a:graphicData>
        </a:graphic>
      </p:graphicFrame>
    </p:spTree>
    <p:extLst>
      <p:ext uri="{BB962C8B-B14F-4D97-AF65-F5344CB8AC3E}">
        <p14:creationId xmlns:p14="http://schemas.microsoft.com/office/powerpoint/2010/main" val="215331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2393B7C9-DA71-4495-91A8-4DED5E06DD13}"/>
              </a:ext>
            </a:extLst>
          </p:cNvPr>
          <p:cNvSpPr txBox="1"/>
          <p:nvPr/>
        </p:nvSpPr>
        <p:spPr>
          <a:xfrm>
            <a:off x="0" y="980728"/>
            <a:ext cx="9036496" cy="11973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rgbClr val="0000FF"/>
              </a:buClr>
              <a:buSzPct val="100000"/>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反应过程的合成</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C571A125-8783-4085-9A52-10251423B1ED}"/>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a:extLst>
              <a:ext uri="{FF2B5EF4-FFF2-40B4-BE49-F238E27FC236}">
                <a16:creationId xmlns:a16="http://schemas.microsoft.com/office/drawing/2014/main" id="{D95B0644-24C2-4A2E-86B6-C236147D681B}"/>
              </a:ext>
            </a:extLst>
          </p:cNvPr>
          <p:cNvSpPr txBox="1"/>
          <p:nvPr/>
        </p:nvSpPr>
        <p:spPr>
          <a:xfrm>
            <a:off x="827584" y="3861206"/>
            <a:ext cx="2520280" cy="973472"/>
          </a:xfrm>
          <a:prstGeom prst="rect">
            <a:avLst/>
          </a:prstGeom>
          <a:noFill/>
        </p:spPr>
        <p:txBody>
          <a:bodyPr wrap="square">
            <a:spAutoFit/>
          </a:bodyPr>
          <a:lstStyle/>
          <a:p>
            <a:pPr marL="0" indent="0" algn="ctr" eaLnBrk="1" hangingPunct="1">
              <a:lnSpc>
                <a:spcPct val="125000"/>
              </a:lnSpc>
              <a:spcBef>
                <a:spcPts val="0"/>
              </a:spcBef>
              <a:buClr>
                <a:srgbClr val="0000FF"/>
              </a:buClr>
              <a:buSzPct val="100000"/>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反应过程</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ctr" eaLnBrk="1" hangingPunct="1">
              <a:lnSpc>
                <a:spcPct val="125000"/>
              </a:lnSpc>
              <a:spcBef>
                <a:spcPts val="0"/>
              </a:spcBef>
              <a:buClr>
                <a:srgbClr val="0000FF"/>
              </a:buClr>
              <a:buSzPct val="100000"/>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需要确定参数</a:t>
            </a:r>
          </a:p>
        </p:txBody>
      </p:sp>
      <p:sp>
        <p:nvSpPr>
          <p:cNvPr id="10" name="Rectangle 3">
            <a:extLst>
              <a:ext uri="{FF2B5EF4-FFF2-40B4-BE49-F238E27FC236}">
                <a16:creationId xmlns:a16="http://schemas.microsoft.com/office/drawing/2014/main" id="{47DAC570-4E29-4FE6-AE80-AFB4C6CBB3F5}"/>
              </a:ext>
            </a:extLst>
          </p:cNvPr>
          <p:cNvSpPr>
            <a:spLocks noGrp="1" noRot="1"/>
          </p:cNvSpPr>
          <p:nvPr>
            <p:ph idx="1"/>
          </p:nvPr>
        </p:nvSpPr>
        <p:spPr>
          <a:xfrm>
            <a:off x="4067978" y="2455753"/>
            <a:ext cx="3168288" cy="3637543"/>
          </a:xfrm>
        </p:spPr>
        <p:txBody>
          <a:bodyPr vert="horz" wrap="square" lIns="91440" tIns="45720" rIns="91440" bIns="45720" anchor="t" anchorCtr="0"/>
          <a:lstStyle/>
          <a:p>
            <a:pPr marL="609600" indent="-609600" eaLnBrk="1" hangingPunct="1">
              <a:lnSpc>
                <a:spcPct val="125000"/>
              </a:lnSpc>
              <a:buClr>
                <a:srgbClr val="000000"/>
              </a:buClr>
              <a:buFont typeface="Wingdings 2" panose="05020102010507070707" pitchFamily="18" charset="2"/>
              <a:buAutoNum type="arabicPeriod"/>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反应路径</a:t>
            </a:r>
          </a:p>
          <a:p>
            <a:pPr marL="609600" indent="-609600" eaLnBrk="1" hangingPunct="1">
              <a:lnSpc>
                <a:spcPct val="125000"/>
              </a:lnSpc>
              <a:buClr>
                <a:srgbClr val="000000"/>
              </a:buClr>
              <a:buFont typeface="Wingdings 2" panose="05020102010507070707" pitchFamily="18" charset="2"/>
              <a:buAutoNum type="arabicPeriod"/>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反应器类型</a:t>
            </a:r>
          </a:p>
          <a:p>
            <a:pPr marL="609600" indent="-609600" eaLnBrk="1" hangingPunct="1">
              <a:lnSpc>
                <a:spcPct val="125000"/>
              </a:lnSpc>
              <a:buClr>
                <a:srgbClr val="000000"/>
              </a:buClr>
              <a:buFont typeface="Wingdings 2" panose="05020102010507070707" pitchFamily="18" charset="2"/>
              <a:buAutoNum type="arabicPeriod"/>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反应浓度</a:t>
            </a:r>
          </a:p>
          <a:p>
            <a:pPr marL="609600" indent="-609600" eaLnBrk="1" hangingPunct="1">
              <a:lnSpc>
                <a:spcPct val="125000"/>
              </a:lnSpc>
              <a:buClr>
                <a:srgbClr val="000000"/>
              </a:buClr>
              <a:buFont typeface="Wingdings 2" panose="05020102010507070707" pitchFamily="18" charset="2"/>
              <a:buAutoNum type="arabicPeriod"/>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反应温度</a:t>
            </a:r>
          </a:p>
          <a:p>
            <a:pPr marL="609600" indent="-609600" eaLnBrk="1" hangingPunct="1">
              <a:lnSpc>
                <a:spcPct val="125000"/>
              </a:lnSpc>
              <a:buClr>
                <a:srgbClr val="000000"/>
              </a:buClr>
              <a:buFont typeface="Wingdings 2" panose="05020102010507070707" pitchFamily="18" charset="2"/>
              <a:buAutoNum type="arabicPeriod"/>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反应压力</a:t>
            </a:r>
          </a:p>
          <a:p>
            <a:pPr marL="609600" indent="-609600" eaLnBrk="1" hangingPunct="1">
              <a:lnSpc>
                <a:spcPct val="125000"/>
              </a:lnSpc>
              <a:buClr>
                <a:srgbClr val="000000"/>
              </a:buClr>
              <a:buFont typeface="Wingdings 2" panose="05020102010507070707" pitchFamily="18" charset="2"/>
              <a:buAutoNum type="arabicPeriod"/>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反应相态</a:t>
            </a:r>
          </a:p>
          <a:p>
            <a:pPr marL="609600" indent="-609600" eaLnBrk="1" hangingPunct="1">
              <a:lnSpc>
                <a:spcPct val="125000"/>
              </a:lnSpc>
              <a:buClr>
                <a:srgbClr val="000000"/>
              </a:buClr>
              <a:buFont typeface="Wingdings 2" panose="05020102010507070707" pitchFamily="18" charset="2"/>
              <a:buAutoNum type="arabicPeriod"/>
            </a:pPr>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催化剂</a:t>
            </a:r>
          </a:p>
        </p:txBody>
      </p:sp>
      <p:sp>
        <p:nvSpPr>
          <p:cNvPr id="11" name="左大括号 10">
            <a:extLst>
              <a:ext uri="{FF2B5EF4-FFF2-40B4-BE49-F238E27FC236}">
                <a16:creationId xmlns:a16="http://schemas.microsoft.com/office/drawing/2014/main" id="{BFB7CC6A-2565-41D0-9DFC-6AFBFE111E69}"/>
              </a:ext>
            </a:extLst>
          </p:cNvPr>
          <p:cNvSpPr/>
          <p:nvPr/>
        </p:nvSpPr>
        <p:spPr bwMode="auto">
          <a:xfrm>
            <a:off x="3347864" y="2618340"/>
            <a:ext cx="504056" cy="3312368"/>
          </a:xfrm>
          <a:prstGeom prst="leftBrace">
            <a:avLst>
              <a:gd name="adj1" fmla="val 33943"/>
              <a:gd name="adj2" fmla="val 50000"/>
            </a:avLst>
          </a:prstGeom>
          <a:noFill/>
          <a:ln w="19050" cap="flat" cmpd="sng" algn="ctr">
            <a:solidFill>
              <a:srgbClr val="000000"/>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48608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31D0E95C-2BBA-4574-AD36-2C839EC5938A}"/>
              </a:ext>
            </a:extLst>
          </p:cNvPr>
          <p:cNvSpPr txBox="1"/>
          <p:nvPr/>
        </p:nvSpPr>
        <p:spPr>
          <a:xfrm>
            <a:off x="0" y="980728"/>
            <a:ext cx="9036496" cy="168969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rgbClr val="0000FF"/>
              </a:buClr>
              <a:buSzPct val="100000"/>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反应过程的合成：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反应途径</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buNone/>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氯乙烯的合成路线</a:t>
            </a:r>
          </a:p>
        </p:txBody>
      </p:sp>
      <p:sp>
        <p:nvSpPr>
          <p:cNvPr id="5" name="Rectangle 3">
            <a:extLst>
              <a:ext uri="{FF2B5EF4-FFF2-40B4-BE49-F238E27FC236}">
                <a16:creationId xmlns:a16="http://schemas.microsoft.com/office/drawing/2014/main" id="{A834CAF3-FCCD-49EE-9263-EF2B4B46B50A}"/>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1" name="表格 11">
            <a:extLst>
              <a:ext uri="{FF2B5EF4-FFF2-40B4-BE49-F238E27FC236}">
                <a16:creationId xmlns:a16="http://schemas.microsoft.com/office/drawing/2014/main" id="{C58AA03A-CBBE-4C2B-87E7-B5F4D485D507}"/>
              </a:ext>
            </a:extLst>
          </p:cNvPr>
          <p:cNvGraphicFramePr>
            <a:graphicFrameLocks noGrp="1"/>
          </p:cNvGraphicFramePr>
          <p:nvPr>
            <p:extLst>
              <p:ext uri="{D42A27DB-BD31-4B8C-83A1-F6EECF244321}">
                <p14:modId xmlns:p14="http://schemas.microsoft.com/office/powerpoint/2010/main" val="854170365"/>
              </p:ext>
            </p:extLst>
          </p:nvPr>
        </p:nvGraphicFramePr>
        <p:xfrm>
          <a:off x="251520" y="2874822"/>
          <a:ext cx="8244720" cy="2870200"/>
        </p:xfrm>
        <a:graphic>
          <a:graphicData uri="http://schemas.openxmlformats.org/drawingml/2006/table">
            <a:tbl>
              <a:tblPr firstRow="1" bandRow="1">
                <a:tableStyleId>{5C22544A-7EE6-4342-B048-85BDC9FD1C3A}</a:tableStyleId>
              </a:tblPr>
              <a:tblGrid>
                <a:gridCol w="1087755">
                  <a:extLst>
                    <a:ext uri="{9D8B030D-6E8A-4147-A177-3AD203B41FA5}">
                      <a16:colId xmlns:a16="http://schemas.microsoft.com/office/drawing/2014/main" val="2782362007"/>
                    </a:ext>
                  </a:extLst>
                </a:gridCol>
                <a:gridCol w="3124517">
                  <a:extLst>
                    <a:ext uri="{9D8B030D-6E8A-4147-A177-3AD203B41FA5}">
                      <a16:colId xmlns:a16="http://schemas.microsoft.com/office/drawing/2014/main" val="763153092"/>
                    </a:ext>
                  </a:extLst>
                </a:gridCol>
                <a:gridCol w="504056">
                  <a:extLst>
                    <a:ext uri="{9D8B030D-6E8A-4147-A177-3AD203B41FA5}">
                      <a16:colId xmlns:a16="http://schemas.microsoft.com/office/drawing/2014/main" val="3604485047"/>
                    </a:ext>
                  </a:extLst>
                </a:gridCol>
                <a:gridCol w="3528392">
                  <a:extLst>
                    <a:ext uri="{9D8B030D-6E8A-4147-A177-3AD203B41FA5}">
                      <a16:colId xmlns:a16="http://schemas.microsoft.com/office/drawing/2014/main" val="4092136941"/>
                    </a:ext>
                  </a:extLst>
                </a:gridCol>
              </a:tblGrid>
              <a:tr h="370840">
                <a:tc>
                  <a:txBody>
                    <a:bodyPr/>
                    <a:lstStyle/>
                    <a:p>
                      <a:pPr>
                        <a:lnSpc>
                          <a:spcPct val="125000"/>
                        </a:lnSpc>
                      </a:pPr>
                      <a:r>
                        <a:rPr lang="zh-CN" altLang="en-US" sz="2400" b="1" dirty="0">
                          <a:solidFill>
                            <a:srgbClr val="00B050"/>
                          </a:solidFill>
                          <a:latin typeface="微软雅黑" panose="020B0503020204020204" pitchFamily="34" charset="-122"/>
                          <a:ea typeface="+mn-ea"/>
                          <a:sym typeface="微软雅黑" panose="020B0503020204020204" pitchFamily="34" charset="-122"/>
                        </a:rPr>
                        <a:t>路径</a:t>
                      </a:r>
                      <a:r>
                        <a:rPr lang="en-US" altLang="zh-CN" sz="2400" b="1" dirty="0">
                          <a:solidFill>
                            <a:srgbClr val="00B050"/>
                          </a:solidFill>
                          <a:latin typeface="微软雅黑" panose="020B0503020204020204" pitchFamily="34" charset="-122"/>
                          <a:ea typeface="+mn-ea"/>
                          <a:sym typeface="微软雅黑" panose="020B0503020204020204" pitchFamily="34" charset="-122"/>
                        </a:rPr>
                        <a:t>1:</a:t>
                      </a:r>
                      <a:endParaRPr lang="zh-CN" altLang="en-US" sz="24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lnSpc>
                          <a:spcPct val="125000"/>
                        </a:lnSpc>
                      </a:pPr>
                      <a:r>
                        <a:rPr lang="zh-CN" altLang="en-US" sz="2400" b="1" dirty="0">
                          <a:solidFill>
                            <a:srgbClr val="00B050"/>
                          </a:solidFill>
                          <a:latin typeface="微软雅黑" panose="020B0503020204020204" pitchFamily="34" charset="-122"/>
                          <a:ea typeface="+mn-ea"/>
                          <a:sym typeface="微软雅黑" panose="020B0503020204020204" pitchFamily="34" charset="-122"/>
                        </a:rPr>
                        <a:t>乙炔＋氯化氢 </a:t>
                      </a:r>
                      <a:endParaRPr lang="zh-CN" altLang="en-US" sz="24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2800" b="1" dirty="0">
                          <a:solidFill>
                            <a:srgbClr val="000000"/>
                          </a:solidFill>
                          <a:latin typeface="微软雅黑" panose="020B0503020204020204" pitchFamily="34" charset="-122"/>
                          <a:ea typeface="+mn-ea"/>
                          <a:sym typeface="微软雅黑" panose="020B0503020204020204" pitchFamily="34" charset="-122"/>
                        </a:rPr>
                        <a:t>→</a:t>
                      </a:r>
                      <a:endParaRPr lang="zh-CN" altLang="en-US" sz="2800"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25000"/>
                        </a:lnSpc>
                      </a:pPr>
                      <a:r>
                        <a:rPr lang="zh-CN" altLang="en-US" sz="2400" b="1" dirty="0">
                          <a:solidFill>
                            <a:srgbClr val="00B050"/>
                          </a:solidFill>
                          <a:latin typeface="微软雅黑" panose="020B0503020204020204" pitchFamily="34" charset="-122"/>
                          <a:ea typeface="+mn-ea"/>
                          <a:sym typeface="微软雅黑" panose="020B0503020204020204" pitchFamily="34" charset="-122"/>
                        </a:rPr>
                        <a:t>氯乙烯</a:t>
                      </a:r>
                      <a:endParaRPr lang="zh-CN" altLang="en-US" sz="2400" dirty="0">
                        <a:solidFill>
                          <a:srgbClr val="00B05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0923377"/>
                  </a:ext>
                </a:extLst>
              </a:tr>
              <a:tr h="370840">
                <a:tc>
                  <a:txBody>
                    <a:bodyPr/>
                    <a:lstStyle/>
                    <a:p>
                      <a:pPr>
                        <a:lnSpc>
                          <a:spcPct val="125000"/>
                        </a:lnSpc>
                      </a:pPr>
                      <a:r>
                        <a:rPr lang="zh-CN" altLang="en-US" sz="2400" b="1" dirty="0">
                          <a:solidFill>
                            <a:srgbClr val="7030A0"/>
                          </a:solidFill>
                          <a:latin typeface="微软雅黑" panose="020B0503020204020204" pitchFamily="34" charset="-122"/>
                          <a:ea typeface="+mn-ea"/>
                          <a:sym typeface="微软雅黑" panose="020B0503020204020204" pitchFamily="34" charset="-122"/>
                        </a:rPr>
                        <a:t>路径</a:t>
                      </a:r>
                      <a:r>
                        <a:rPr lang="en-US" altLang="zh-CN" sz="2400" b="1" dirty="0">
                          <a:solidFill>
                            <a:srgbClr val="7030A0"/>
                          </a:solidFill>
                          <a:latin typeface="微软雅黑" panose="020B0503020204020204" pitchFamily="34" charset="-122"/>
                          <a:ea typeface="+mn-ea"/>
                          <a:sym typeface="微软雅黑" panose="020B0503020204020204" pitchFamily="34" charset="-122"/>
                        </a:rPr>
                        <a:t>2:</a:t>
                      </a:r>
                      <a:endParaRPr lang="zh-CN" altLang="en-US" sz="2400" dirty="0">
                        <a:solidFill>
                          <a:srgbClr val="7030A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lnSpc>
                          <a:spcPct val="125000"/>
                        </a:lnSpc>
                      </a:pPr>
                      <a:r>
                        <a:rPr lang="zh-CN" altLang="en-US" sz="2400" b="1" dirty="0">
                          <a:solidFill>
                            <a:srgbClr val="7030A0"/>
                          </a:solidFill>
                          <a:latin typeface="微软雅黑" panose="020B0503020204020204" pitchFamily="34" charset="-122"/>
                          <a:ea typeface="+mn-ea"/>
                          <a:sym typeface="微软雅黑" panose="020B0503020204020204" pitchFamily="34" charset="-122"/>
                        </a:rPr>
                        <a:t>乙烯＋氯气 </a:t>
                      </a:r>
                      <a:endParaRPr lang="zh-CN" altLang="en-US" sz="2400" dirty="0">
                        <a:solidFill>
                          <a:srgbClr val="7030A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25000"/>
                        </a:lnSpc>
                      </a:pPr>
                      <a:r>
                        <a:rPr lang="zh-CN" altLang="en-US" sz="2800" b="1" dirty="0">
                          <a:solidFill>
                            <a:srgbClr val="000000"/>
                          </a:solidFill>
                          <a:latin typeface="微软雅黑" panose="020B0503020204020204" pitchFamily="34" charset="-122"/>
                          <a:ea typeface="+mn-ea"/>
                          <a:sym typeface="微软雅黑" panose="020B0503020204020204" pitchFamily="34" charset="-122"/>
                        </a:rPr>
                        <a:t>→</a:t>
                      </a:r>
                      <a:endParaRPr lang="zh-CN" altLang="en-US" sz="2800"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25000"/>
                        </a:lnSpc>
                      </a:pPr>
                      <a:r>
                        <a:rPr lang="zh-CN" altLang="en-US" sz="2400" b="1" dirty="0">
                          <a:solidFill>
                            <a:srgbClr val="7030A0"/>
                          </a:solidFill>
                          <a:latin typeface="微软雅黑" panose="020B0503020204020204" pitchFamily="34" charset="-122"/>
                          <a:ea typeface="+mn-ea"/>
                          <a:sym typeface="微软雅黑" panose="020B0503020204020204" pitchFamily="34" charset="-122"/>
                        </a:rPr>
                        <a:t>二氯乙烷</a:t>
                      </a:r>
                      <a:endParaRPr lang="zh-CN" altLang="en-US" sz="2400" dirty="0">
                        <a:solidFill>
                          <a:srgbClr val="7030A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1978832"/>
                  </a:ext>
                </a:extLst>
              </a:tr>
              <a:tr h="370840">
                <a:tc>
                  <a:txBody>
                    <a:bodyPr/>
                    <a:lstStyle/>
                    <a:p>
                      <a:pPr>
                        <a:lnSpc>
                          <a:spcPct val="125000"/>
                        </a:lnSpc>
                      </a:pPr>
                      <a:endParaRPr lang="zh-CN" altLang="en-US" sz="2400" dirty="0">
                        <a:solidFill>
                          <a:srgbClr val="7030A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25000"/>
                        </a:lnSpc>
                      </a:pPr>
                      <a:r>
                        <a:rPr lang="zh-CN" altLang="en-US" sz="2400" b="1" dirty="0">
                          <a:solidFill>
                            <a:srgbClr val="7030A0"/>
                          </a:solidFill>
                          <a:latin typeface="微软雅黑" panose="020B0503020204020204" pitchFamily="34" charset="-122"/>
                          <a:ea typeface="+mn-ea"/>
                          <a:sym typeface="微软雅黑" panose="020B0503020204020204" pitchFamily="34" charset="-122"/>
                        </a:rPr>
                        <a:t>二氯乙烷</a:t>
                      </a:r>
                      <a:endParaRPr lang="zh-CN" altLang="en-US" sz="2400" dirty="0">
                        <a:solidFill>
                          <a:srgbClr val="7030A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25000"/>
                        </a:lnSpc>
                      </a:pPr>
                      <a:r>
                        <a:rPr lang="zh-CN" altLang="en-US" sz="2800" b="1" dirty="0">
                          <a:solidFill>
                            <a:srgbClr val="000000"/>
                          </a:solidFill>
                          <a:latin typeface="微软雅黑" panose="020B0503020204020204" pitchFamily="34" charset="-122"/>
                          <a:ea typeface="+mn-ea"/>
                          <a:sym typeface="微软雅黑" panose="020B0503020204020204" pitchFamily="34" charset="-122"/>
                        </a:rPr>
                        <a:t>→</a:t>
                      </a:r>
                      <a:endParaRPr lang="zh-CN" altLang="en-US" sz="2800" dirty="0">
                        <a:solidFill>
                          <a:srgbClr val="0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25000"/>
                        </a:lnSpc>
                      </a:pPr>
                      <a:r>
                        <a:rPr lang="zh-CN" altLang="en-US" sz="2400" b="1" dirty="0">
                          <a:solidFill>
                            <a:srgbClr val="7030A0"/>
                          </a:solidFill>
                          <a:latin typeface="微软雅黑" panose="020B0503020204020204" pitchFamily="34" charset="-122"/>
                          <a:ea typeface="+mn-ea"/>
                          <a:sym typeface="微软雅黑" panose="020B0503020204020204" pitchFamily="34" charset="-122"/>
                        </a:rPr>
                        <a:t>氯乙烯＋氯化氢</a:t>
                      </a:r>
                      <a:endParaRPr lang="zh-CN" altLang="en-US" sz="2400" dirty="0">
                        <a:solidFill>
                          <a:srgbClr val="7030A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16673955"/>
                  </a:ext>
                </a:extLst>
              </a:tr>
              <a:tr h="370840">
                <a:tc>
                  <a:txBody>
                    <a:bodyPr/>
                    <a:lstStyle/>
                    <a:p>
                      <a:pPr>
                        <a:lnSpc>
                          <a:spcPct val="125000"/>
                        </a:lnSpc>
                      </a:pPr>
                      <a:r>
                        <a:rPr lang="zh-CN" altLang="en-US" sz="2400" b="1" dirty="0">
                          <a:solidFill>
                            <a:srgbClr val="002060"/>
                          </a:solidFill>
                          <a:latin typeface="微软雅黑" panose="020B0503020204020204" pitchFamily="34" charset="-122"/>
                          <a:ea typeface="+mn-ea"/>
                          <a:sym typeface="微软雅黑" panose="020B0503020204020204" pitchFamily="34" charset="-122"/>
                        </a:rPr>
                        <a:t>路径</a:t>
                      </a:r>
                      <a:r>
                        <a:rPr lang="en-US" altLang="zh-CN" sz="2400" b="1" dirty="0">
                          <a:solidFill>
                            <a:srgbClr val="002060"/>
                          </a:solidFill>
                          <a:latin typeface="微软雅黑" panose="020B0503020204020204" pitchFamily="34" charset="-122"/>
                          <a:ea typeface="+mn-ea"/>
                          <a:sym typeface="微软雅黑" panose="020B0503020204020204" pitchFamily="34" charset="-122"/>
                        </a:rPr>
                        <a:t>3:</a:t>
                      </a:r>
                      <a:endParaRPr lang="zh-CN" altLang="en-US" sz="2400"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25000"/>
                        </a:lnSpc>
                      </a:pPr>
                      <a:r>
                        <a:rPr lang="zh-CN" altLang="en-US" sz="2400" b="1" dirty="0">
                          <a:solidFill>
                            <a:srgbClr val="002060"/>
                          </a:solidFill>
                          <a:latin typeface="微软雅黑" panose="020B0503020204020204" pitchFamily="34" charset="-122"/>
                          <a:ea typeface="+mn-ea"/>
                          <a:sym typeface="微软雅黑" panose="020B0503020204020204" pitchFamily="34" charset="-122"/>
                        </a:rPr>
                        <a:t>乙烯＋氧气＋氯化氢 </a:t>
                      </a:r>
                      <a:endParaRPr lang="zh-CN" altLang="en-US" sz="2400"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25000"/>
                        </a:lnSpc>
                      </a:pPr>
                      <a:r>
                        <a:rPr lang="zh-CN" altLang="en-US" sz="2800" b="1" dirty="0">
                          <a:solidFill>
                            <a:srgbClr val="000000"/>
                          </a:solidFill>
                          <a:latin typeface="微软雅黑" panose="020B0503020204020204" pitchFamily="34" charset="-122"/>
                          <a:ea typeface="+mn-ea"/>
                          <a:sym typeface="微软雅黑" panose="020B0503020204020204" pitchFamily="34" charset="-122"/>
                        </a:rPr>
                        <a:t>→</a:t>
                      </a:r>
                      <a:endParaRPr lang="zh-CN" altLang="en-US" sz="2800" dirty="0">
                        <a:solidFill>
                          <a:srgbClr val="0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25000"/>
                        </a:lnSpc>
                      </a:pPr>
                      <a:r>
                        <a:rPr lang="zh-CN" altLang="en-US" sz="2400" b="1" dirty="0">
                          <a:solidFill>
                            <a:srgbClr val="002060"/>
                          </a:solidFill>
                          <a:latin typeface="微软雅黑" panose="020B0503020204020204" pitchFamily="34" charset="-122"/>
                          <a:ea typeface="+mn-ea"/>
                          <a:sym typeface="微软雅黑" panose="020B0503020204020204" pitchFamily="34" charset="-122"/>
                        </a:rPr>
                        <a:t>二氯乙烷＋水</a:t>
                      </a:r>
                      <a:endParaRPr lang="zh-CN" altLang="en-US" sz="2400"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62038725"/>
                  </a:ext>
                </a:extLst>
              </a:tr>
              <a:tr h="370840">
                <a:tc>
                  <a:txBody>
                    <a:bodyPr/>
                    <a:lstStyle/>
                    <a:p>
                      <a:pPr>
                        <a:lnSpc>
                          <a:spcPct val="125000"/>
                        </a:lnSpc>
                      </a:pPr>
                      <a:endParaRPr lang="zh-CN" altLang="en-US" sz="240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25000"/>
                        </a:lnSpc>
                      </a:pPr>
                      <a:r>
                        <a:rPr lang="zh-CN" altLang="en-US" sz="2400" b="1" dirty="0">
                          <a:solidFill>
                            <a:srgbClr val="002060"/>
                          </a:solidFill>
                          <a:latin typeface="微软雅黑" panose="020B0503020204020204" pitchFamily="34" charset="-122"/>
                          <a:ea typeface="+mn-ea"/>
                          <a:sym typeface="微软雅黑" panose="020B0503020204020204" pitchFamily="34" charset="-122"/>
                        </a:rPr>
                        <a:t>二氯乙烷</a:t>
                      </a:r>
                      <a:endParaRPr lang="zh-CN" altLang="en-US" sz="2400"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25000"/>
                        </a:lnSpc>
                      </a:pPr>
                      <a:r>
                        <a:rPr lang="zh-CN" altLang="en-US" sz="2800" b="1" dirty="0">
                          <a:solidFill>
                            <a:srgbClr val="000000"/>
                          </a:solidFill>
                          <a:latin typeface="微软雅黑" panose="020B0503020204020204" pitchFamily="34" charset="-122"/>
                          <a:ea typeface="+mn-ea"/>
                          <a:sym typeface="微软雅黑" panose="020B0503020204020204" pitchFamily="34" charset="-122"/>
                        </a:rPr>
                        <a:t>→</a:t>
                      </a:r>
                      <a:endParaRPr lang="zh-CN" altLang="en-US" sz="2800" dirty="0">
                        <a:solidFill>
                          <a:srgbClr val="0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25000"/>
                        </a:lnSpc>
                      </a:pPr>
                      <a:r>
                        <a:rPr lang="zh-CN" altLang="en-US" sz="2400" b="1" dirty="0">
                          <a:solidFill>
                            <a:srgbClr val="002060"/>
                          </a:solidFill>
                          <a:latin typeface="微软雅黑" panose="020B0503020204020204" pitchFamily="34" charset="-122"/>
                          <a:ea typeface="+mn-ea"/>
                          <a:sym typeface="微软雅黑" panose="020B0503020204020204" pitchFamily="34" charset="-122"/>
                        </a:rPr>
                        <a:t>氯乙烯＋氯化氢</a:t>
                      </a:r>
                      <a:endParaRPr lang="zh-CN" altLang="en-US" sz="2400"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8650069"/>
                  </a:ext>
                </a:extLst>
              </a:tr>
            </a:tbl>
          </a:graphicData>
        </a:graphic>
      </p:graphicFrame>
    </p:spTree>
    <p:extLst>
      <p:ext uri="{BB962C8B-B14F-4D97-AF65-F5344CB8AC3E}">
        <p14:creationId xmlns:p14="http://schemas.microsoft.com/office/powerpoint/2010/main" val="846174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0328B7F5-5C97-48BF-B5E8-D7346F06F76C}"/>
              </a:ext>
            </a:extLst>
          </p:cNvPr>
          <p:cNvSpPr txBox="1"/>
          <p:nvPr/>
        </p:nvSpPr>
        <p:spPr>
          <a:xfrm>
            <a:off x="0" y="980728"/>
            <a:ext cx="9036496" cy="44359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rgbClr val="0000FF"/>
              </a:buClr>
              <a:buSzPct val="100000"/>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反应过程的合成：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反应器的选型</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反应器的分类</a:t>
            </a: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形状：管式、釜式、塔式</a:t>
            </a: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换热方式：等温、绝热、非等温非绝热</a:t>
            </a: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反应物系的相态：均相、非均相（气固、气液、气液固）</a:t>
            </a:r>
          </a:p>
          <a:p>
            <a:pPr lvl="0" algn="just" eaLnBrk="1" hangingPunct="1">
              <a:lnSpc>
                <a:spcPct val="125000"/>
              </a:lnSpc>
              <a:spcBef>
                <a:spcPts val="0"/>
              </a:spcBef>
              <a:buClrTx/>
              <a:buSzTx/>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反应器选型的方法</a:t>
            </a:r>
          </a:p>
          <a:p>
            <a:pPr marL="0" lvl="0" indent="0" algn="just" eaLnBrk="1" hangingPunct="1">
              <a:lnSpc>
                <a:spcPct val="125000"/>
              </a:lnSpc>
              <a:spcBef>
                <a:spcPts val="0"/>
              </a:spcBef>
              <a:buClrTx/>
              <a:buSz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对一个问题所有可能方案进行分析和评价，用逻辑结构代替随机想法，筛选最佳方案。      </a:t>
            </a:r>
            <a:endPar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E7130001-724B-48E8-8C66-CF6C9CAA0DCF}"/>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a:extLst>
              <a:ext uri="{FF2B5EF4-FFF2-40B4-BE49-F238E27FC236}">
                <a16:creationId xmlns:a16="http://schemas.microsoft.com/office/drawing/2014/main" id="{A100BFBD-4AEE-435F-A442-6CA1653F9003}"/>
              </a:ext>
            </a:extLst>
          </p:cNvPr>
          <p:cNvSpPr txBox="1"/>
          <p:nvPr/>
        </p:nvSpPr>
        <p:spPr>
          <a:xfrm>
            <a:off x="971600" y="5590864"/>
            <a:ext cx="1296144" cy="830997"/>
          </a:xfrm>
          <a:prstGeom prst="rect">
            <a:avLst/>
          </a:prstGeom>
          <a:noFill/>
        </p:spPr>
        <p:txBody>
          <a:bodyPr wrap="square">
            <a:spAutoFit/>
          </a:bodyPr>
          <a:lstStyle/>
          <a:p>
            <a:pPr algn="ctr"/>
            <a:r>
              <a:rPr lang="zh-CN" altLang="en-US" sz="2400" dirty="0">
                <a:solidFill>
                  <a:srgbClr val="C00000"/>
                </a:solidFill>
                <a:latin typeface="微软雅黑" panose="020B0503020204020204" pitchFamily="34" charset="-122"/>
                <a:ea typeface="微软雅黑" panose="020B0503020204020204" pitchFamily="34" charset="-122"/>
              </a:rPr>
              <a:t>形态</a:t>
            </a:r>
            <a:endParaRPr lang="en-US" altLang="zh-CN" sz="2400" dirty="0">
              <a:solidFill>
                <a:srgbClr val="C00000"/>
              </a:solidFill>
              <a:latin typeface="微软雅黑" panose="020B0503020204020204" pitchFamily="34" charset="-122"/>
              <a:ea typeface="微软雅黑" panose="020B0503020204020204" pitchFamily="34" charset="-122"/>
            </a:endParaRPr>
          </a:p>
          <a:p>
            <a:pPr algn="ctr"/>
            <a:r>
              <a:rPr lang="zh-CN" altLang="en-US" sz="2400" dirty="0">
                <a:solidFill>
                  <a:srgbClr val="C00000"/>
                </a:solidFill>
                <a:latin typeface="微软雅黑" panose="020B0503020204020204" pitchFamily="34" charset="-122"/>
                <a:ea typeface="微软雅黑" panose="020B0503020204020204" pitchFamily="34" charset="-122"/>
              </a:rPr>
              <a:t>分析法</a:t>
            </a:r>
          </a:p>
        </p:txBody>
      </p:sp>
      <p:sp>
        <p:nvSpPr>
          <p:cNvPr id="10" name="文本框 9">
            <a:extLst>
              <a:ext uri="{FF2B5EF4-FFF2-40B4-BE49-F238E27FC236}">
                <a16:creationId xmlns:a16="http://schemas.microsoft.com/office/drawing/2014/main" id="{2A5E16EC-85E1-4912-A980-DB130B4253C2}"/>
              </a:ext>
            </a:extLst>
          </p:cNvPr>
          <p:cNvSpPr txBox="1"/>
          <p:nvPr/>
        </p:nvSpPr>
        <p:spPr>
          <a:xfrm>
            <a:off x="2638353" y="5390290"/>
            <a:ext cx="5472608" cy="1135054"/>
          </a:xfrm>
          <a:prstGeom prst="rect">
            <a:avLst/>
          </a:prstGeom>
          <a:noFill/>
        </p:spPr>
        <p:txBody>
          <a:bodyPr wrap="square">
            <a:spAutoFit/>
          </a:bodyPr>
          <a:lstStyle/>
          <a:p>
            <a:pPr marL="0" lvl="0" indent="0" algn="just" eaLnBrk="1" hangingPunct="1">
              <a:lnSpc>
                <a:spcPct val="150000"/>
              </a:lnSpc>
              <a:spcBef>
                <a:spcPts val="0"/>
              </a:spcBef>
              <a:buClrTx/>
              <a:buSzTx/>
              <a:buFontTx/>
              <a:buNone/>
            </a:pP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分支：找出所有可供选择的方案。</a:t>
            </a:r>
          </a:p>
          <a:p>
            <a:pPr marL="0" lvl="0" indent="0" algn="just" eaLnBrk="1" hangingPunct="1">
              <a:lnSpc>
                <a:spcPct val="150000"/>
              </a:lnSpc>
              <a:spcBef>
                <a:spcPts val="0"/>
              </a:spcBef>
              <a:buClrTx/>
              <a:buSzTx/>
              <a:buFontTx/>
              <a:buNone/>
            </a:pP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收敛：根据若干判据对各方案进行淘汰。</a:t>
            </a:r>
          </a:p>
        </p:txBody>
      </p:sp>
      <p:sp>
        <p:nvSpPr>
          <p:cNvPr id="11" name="左大括号 10">
            <a:extLst>
              <a:ext uri="{FF2B5EF4-FFF2-40B4-BE49-F238E27FC236}">
                <a16:creationId xmlns:a16="http://schemas.microsoft.com/office/drawing/2014/main" id="{DD0D2D39-F56D-40BA-B78A-5823691FF93D}"/>
              </a:ext>
            </a:extLst>
          </p:cNvPr>
          <p:cNvSpPr/>
          <p:nvPr/>
        </p:nvSpPr>
        <p:spPr bwMode="auto">
          <a:xfrm>
            <a:off x="2267744" y="5497009"/>
            <a:ext cx="216024" cy="973472"/>
          </a:xfrm>
          <a:prstGeom prst="leftBrace">
            <a:avLst>
              <a:gd name="adj1" fmla="val 33943"/>
              <a:gd name="adj2" fmla="val 50000"/>
            </a:avLst>
          </a:prstGeom>
          <a:noFill/>
          <a:ln w="19050" cap="flat" cmpd="sng" algn="ctr">
            <a:solidFill>
              <a:srgbClr val="000000"/>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14402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2E3D62EB-2217-43ED-A242-E751C51E36BE}"/>
              </a:ext>
            </a:extLst>
          </p:cNvPr>
          <p:cNvSpPr txBox="1"/>
          <p:nvPr/>
        </p:nvSpPr>
        <p:spPr>
          <a:xfrm>
            <a:off x="0" y="980728"/>
            <a:ext cx="9036496" cy="573567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rgbClr val="0000FF"/>
              </a:buClr>
              <a:buSzPct val="100000"/>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反应过程的合成：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反应器的选型</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ct val="50000"/>
              </a:spcBef>
              <a:buClrTx/>
              <a:buSzTx/>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反应器选型判据：</a:t>
            </a:r>
          </a:p>
          <a:p>
            <a:pPr marL="0" lvl="0" indent="0" algn="just" eaLnBrk="1" hangingPunct="1">
              <a:lnSpc>
                <a:spcPct val="125000"/>
              </a:lnSpc>
              <a:spcBef>
                <a:spcPts val="0"/>
              </a:spcBef>
              <a:buClrTx/>
              <a:buSzTx/>
              <a:buFontTx/>
              <a:buNone/>
            </a:pP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FontTx/>
              <a:buNone/>
            </a:pP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FontTx/>
              <a:buNone/>
            </a:pP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FontTx/>
              <a:buNone/>
            </a:pP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反应器类型（反应介质的相态，此为最简单首先使用判据）；</a:t>
            </a:r>
          </a:p>
          <a:p>
            <a:pPr lvl="0"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催化剂失活速度；</a:t>
            </a:r>
          </a:p>
          <a:p>
            <a:pPr lvl="0"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由反应的浓度效应决定的混合要求；</a:t>
            </a:r>
          </a:p>
          <a:p>
            <a:pPr lvl="0"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由反应的热负荷和温度效应决定的热量传递和温度控制要求；</a:t>
            </a:r>
          </a:p>
          <a:p>
            <a:pPr lvl="0"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相际传质和化学反应的相对速度。</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a:extLst>
              <a:ext uri="{FF2B5EF4-FFF2-40B4-BE49-F238E27FC236}">
                <a16:creationId xmlns:a16="http://schemas.microsoft.com/office/drawing/2014/main" id="{9301ADBA-F20B-4EF4-BF5A-A939AAEFC092}"/>
              </a:ext>
            </a:extLst>
          </p:cNvPr>
          <p:cNvPicPr>
            <a:picLocks noChangeAspect="1"/>
          </p:cNvPicPr>
          <p:nvPr/>
        </p:nvPicPr>
        <p:blipFill>
          <a:blip r:embed="rId2"/>
          <a:stretch>
            <a:fillRect/>
          </a:stretch>
        </p:blipFill>
        <p:spPr>
          <a:xfrm>
            <a:off x="2915816" y="2276872"/>
            <a:ext cx="5904656" cy="2546736"/>
          </a:xfrm>
          <a:prstGeom prst="rect">
            <a:avLst/>
          </a:prstGeom>
        </p:spPr>
      </p:pic>
      <p:sp>
        <p:nvSpPr>
          <p:cNvPr id="6" name="Rectangle 3">
            <a:extLst>
              <a:ext uri="{FF2B5EF4-FFF2-40B4-BE49-F238E27FC236}">
                <a16:creationId xmlns:a16="http://schemas.microsoft.com/office/drawing/2014/main" id="{3479E711-3C0A-4E75-8A31-F8CDD766FBD2}"/>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54637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55AD0160-253F-4CE8-8936-8A9E8366FA78}"/>
              </a:ext>
            </a:extLst>
          </p:cNvPr>
          <p:cNvSpPr txBox="1"/>
          <p:nvPr/>
        </p:nvSpPr>
        <p:spPr>
          <a:xfrm>
            <a:off x="0" y="980728"/>
            <a:ext cx="9036496" cy="18506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rgbClr val="0000FF"/>
              </a:buClr>
              <a:buSzPct val="100000"/>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反应过程的合成：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反应器的选型</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ct val="50000"/>
              </a:spcBef>
              <a:buClrTx/>
              <a:buSzTx/>
              <a:buNone/>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4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：平行反应的反应器选型</a:t>
            </a:r>
          </a:p>
        </p:txBody>
      </p:sp>
      <p:sp>
        <p:nvSpPr>
          <p:cNvPr id="6" name="Rectangle 3">
            <a:extLst>
              <a:ext uri="{FF2B5EF4-FFF2-40B4-BE49-F238E27FC236}">
                <a16:creationId xmlns:a16="http://schemas.microsoft.com/office/drawing/2014/main" id="{FDED2D17-8D62-4EAD-92D0-3AB904D9B544}"/>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7" name="图片 6">
            <a:extLst>
              <a:ext uri="{FF2B5EF4-FFF2-40B4-BE49-F238E27FC236}">
                <a16:creationId xmlns:a16="http://schemas.microsoft.com/office/drawing/2014/main" id="{FAA1A62F-F049-409C-B977-E96FA1244503}"/>
              </a:ext>
            </a:extLst>
          </p:cNvPr>
          <p:cNvPicPr>
            <a:picLocks noChangeAspect="1"/>
          </p:cNvPicPr>
          <p:nvPr/>
        </p:nvPicPr>
        <p:blipFill>
          <a:blip r:embed="rId2"/>
          <a:stretch>
            <a:fillRect/>
          </a:stretch>
        </p:blipFill>
        <p:spPr>
          <a:xfrm>
            <a:off x="341009" y="3001724"/>
            <a:ext cx="8461981" cy="3694496"/>
          </a:xfrm>
          <a:prstGeom prst="rect">
            <a:avLst/>
          </a:prstGeom>
        </p:spPr>
      </p:pic>
    </p:spTree>
    <p:extLst>
      <p:ext uri="{BB962C8B-B14F-4D97-AF65-F5344CB8AC3E}">
        <p14:creationId xmlns:p14="http://schemas.microsoft.com/office/powerpoint/2010/main" val="2222629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983186E-07A0-422B-A74B-F81AE15D0075}"/>
              </a:ext>
            </a:extLst>
          </p:cNvPr>
          <p:cNvSpPr txBox="1"/>
          <p:nvPr/>
        </p:nvSpPr>
        <p:spPr>
          <a:xfrm>
            <a:off x="0" y="980728"/>
            <a:ext cx="9036496" cy="18506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Clr>
                <a:srgbClr val="0000FF"/>
              </a:buClr>
              <a:buSzPct val="100000"/>
              <a:buFont typeface="+mj-lt"/>
              <a:buAutoNum type="arabicPeriod" startAt="4"/>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反应过程的合成：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反应器的选型</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ct val="50000"/>
              </a:spcBef>
              <a:buClrTx/>
              <a:buSzTx/>
              <a:buNone/>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400" b="1"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：平行反应的反应器选型</a:t>
            </a:r>
          </a:p>
        </p:txBody>
      </p:sp>
      <p:sp>
        <p:nvSpPr>
          <p:cNvPr id="5" name="Rectangle 3">
            <a:extLst>
              <a:ext uri="{FF2B5EF4-FFF2-40B4-BE49-F238E27FC236}">
                <a16:creationId xmlns:a16="http://schemas.microsoft.com/office/drawing/2014/main" id="{06E5BAE1-9734-43A3-A44E-844E291C9ABB}"/>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7" name="图片 6">
            <a:extLst>
              <a:ext uri="{FF2B5EF4-FFF2-40B4-BE49-F238E27FC236}">
                <a16:creationId xmlns:a16="http://schemas.microsoft.com/office/drawing/2014/main" id="{8911162F-C3AC-4F36-9838-894494AFC3B3}"/>
              </a:ext>
            </a:extLst>
          </p:cNvPr>
          <p:cNvPicPr>
            <a:picLocks noChangeAspect="1"/>
          </p:cNvPicPr>
          <p:nvPr/>
        </p:nvPicPr>
        <p:blipFill>
          <a:blip r:embed="rId2"/>
          <a:stretch>
            <a:fillRect/>
          </a:stretch>
        </p:blipFill>
        <p:spPr>
          <a:xfrm>
            <a:off x="451863" y="2987789"/>
            <a:ext cx="8132769" cy="3706689"/>
          </a:xfrm>
          <a:prstGeom prst="rect">
            <a:avLst/>
          </a:prstGeom>
        </p:spPr>
      </p:pic>
    </p:spTree>
    <p:extLst>
      <p:ext uri="{BB962C8B-B14F-4D97-AF65-F5344CB8AC3E}">
        <p14:creationId xmlns:p14="http://schemas.microsoft.com/office/powerpoint/2010/main" val="292243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1E9BB622-D5F8-4FEC-9199-F5D4CBECDD99}"/>
              </a:ext>
            </a:extLst>
          </p:cNvPr>
          <p:cNvSpPr txBox="1"/>
          <p:nvPr/>
        </p:nvSpPr>
        <p:spPr>
          <a:xfrm>
            <a:off x="0" y="980728"/>
            <a:ext cx="9036496" cy="123110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eaLnBrk="1" hangingPunct="1">
              <a:spcBef>
                <a:spcPct val="5000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eaLnBrk="1" hangingPunct="1">
              <a:spcBef>
                <a:spcPct val="50000"/>
              </a:spcBef>
              <a:buClrTx/>
              <a:buSzTx/>
              <a:buFont typeface="+mj-lt"/>
              <a:buAutoNum type="arabicPeriod" startAt="2"/>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确定各个过程或工序的组成</a:t>
            </a:r>
          </a:p>
        </p:txBody>
      </p:sp>
      <p:sp>
        <p:nvSpPr>
          <p:cNvPr id="45" name="文本框 44">
            <a:extLst>
              <a:ext uri="{FF2B5EF4-FFF2-40B4-BE49-F238E27FC236}">
                <a16:creationId xmlns:a16="http://schemas.microsoft.com/office/drawing/2014/main" id="{0CE39D02-2DE9-4E5B-8D59-1FFCD3099FBA}"/>
              </a:ext>
            </a:extLst>
          </p:cNvPr>
          <p:cNvSpPr txBox="1"/>
          <p:nvPr/>
        </p:nvSpPr>
        <p:spPr>
          <a:xfrm>
            <a:off x="2267693" y="5949280"/>
            <a:ext cx="4700788" cy="400110"/>
          </a:xfrm>
          <a:prstGeom prst="rect">
            <a:avLst/>
          </a:prstGeom>
          <a:noFill/>
        </p:spPr>
        <p:txBody>
          <a:bodyPr wrap="square">
            <a:spAutoFit/>
          </a:bodyPr>
          <a:lstStyle/>
          <a:p>
            <a:pPr algn="ct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例</a:t>
            </a:r>
            <a:r>
              <a:rPr kumimoji="0" lang="zh-CN" altLang="en-US"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：合成氨工艺中的变换工段</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Rectangle 2">
            <a:extLst>
              <a:ext uri="{FF2B5EF4-FFF2-40B4-BE49-F238E27FC236}">
                <a16:creationId xmlns:a16="http://schemas.microsoft.com/office/drawing/2014/main" id="{FA6D0591-DCAE-47C8-8336-7E495B5FDD51}"/>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Text Box 15">
            <a:extLst>
              <a:ext uri="{FF2B5EF4-FFF2-40B4-BE49-F238E27FC236}">
                <a16:creationId xmlns:a16="http://schemas.microsoft.com/office/drawing/2014/main" id="{263379DE-7E20-4F22-ADC1-6B9C56A4F4E5}"/>
              </a:ext>
            </a:extLst>
          </p:cNvPr>
          <p:cNvSpPr txBox="1"/>
          <p:nvPr/>
        </p:nvSpPr>
        <p:spPr>
          <a:xfrm>
            <a:off x="1020443" y="4134908"/>
            <a:ext cx="7800029" cy="21228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变换反应： </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CO  + H</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                 CO</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  H</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p>
          <a:p>
            <a:pPr marL="0" lvl="0" indent="0" eaLnBrk="1" hangingPunct="1">
              <a:spcBef>
                <a:spcPct val="5000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水洗：   </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 H</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                 H</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3</a:t>
            </a:r>
          </a:p>
          <a:p>
            <a:pPr marL="0" lvl="0" indent="0" eaLnBrk="1" hangingPunct="1">
              <a:spcBef>
                <a:spcPct val="5000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碱洗：   </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 NaOH             Na</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CO</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3</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 H</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a:t>
            </a:r>
          </a:p>
          <a:p>
            <a:pPr marL="0" lvl="0" indent="0" eaLnBrk="1" hangingPunct="1">
              <a:spcBef>
                <a:spcPct val="50000"/>
              </a:spcBef>
              <a:buClrTx/>
              <a:buSzTx/>
              <a:buFontTx/>
              <a:buNone/>
            </a:pP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nvGrpSpPr>
          <p:cNvPr id="48" name="Group 20">
            <a:extLst>
              <a:ext uri="{FF2B5EF4-FFF2-40B4-BE49-F238E27FC236}">
                <a16:creationId xmlns:a16="http://schemas.microsoft.com/office/drawing/2014/main" id="{D8BB0D2A-29AC-454F-8BD1-93B16B20192E}"/>
              </a:ext>
            </a:extLst>
          </p:cNvPr>
          <p:cNvGrpSpPr/>
          <p:nvPr/>
        </p:nvGrpSpPr>
        <p:grpSpPr>
          <a:xfrm>
            <a:off x="683568" y="2468562"/>
            <a:ext cx="7581900" cy="960438"/>
            <a:chOff x="-216" y="1344"/>
            <a:chExt cx="4776" cy="605"/>
          </a:xfrm>
          <a:solidFill>
            <a:srgbClr val="FFFFFF"/>
          </a:solidFill>
        </p:grpSpPr>
        <p:sp>
          <p:nvSpPr>
            <p:cNvPr id="49" name="Rectangle 4">
              <a:extLst>
                <a:ext uri="{FF2B5EF4-FFF2-40B4-BE49-F238E27FC236}">
                  <a16:creationId xmlns:a16="http://schemas.microsoft.com/office/drawing/2014/main" id="{C3EE9E6E-7F86-417E-841C-FCF035C80AF1}"/>
                </a:ext>
              </a:extLst>
            </p:cNvPr>
            <p:cNvSpPr/>
            <p:nvPr/>
          </p:nvSpPr>
          <p:spPr>
            <a:xfrm>
              <a:off x="1440" y="1344"/>
              <a:ext cx="816" cy="576"/>
            </a:xfrm>
            <a:prstGeom prst="rect">
              <a:avLst/>
            </a:prstGeom>
            <a:solidFill>
              <a:srgbClr val="CCFFCC"/>
            </a:solidFill>
            <a:ln w="9525" cap="flat" cmpd="sng">
              <a:solidFill>
                <a:schemeClr val="bg1">
                  <a:lumMod val="10000"/>
                </a:schemeClr>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Rectangle 5">
              <a:extLst>
                <a:ext uri="{FF2B5EF4-FFF2-40B4-BE49-F238E27FC236}">
                  <a16:creationId xmlns:a16="http://schemas.microsoft.com/office/drawing/2014/main" id="{3E65C357-9A25-4FC8-A54F-9EB08C01619A}"/>
                </a:ext>
              </a:extLst>
            </p:cNvPr>
            <p:cNvSpPr/>
            <p:nvPr/>
          </p:nvSpPr>
          <p:spPr>
            <a:xfrm>
              <a:off x="2592" y="1344"/>
              <a:ext cx="816" cy="576"/>
            </a:xfrm>
            <a:prstGeom prst="rect">
              <a:avLst/>
            </a:prstGeom>
            <a:solidFill>
              <a:srgbClr val="92D050"/>
            </a:solidFill>
            <a:ln w="9525" cap="flat" cmpd="sng">
              <a:solidFill>
                <a:schemeClr val="bg1">
                  <a:lumMod val="10000"/>
                </a:schemeClr>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Rectangle 6">
              <a:extLst>
                <a:ext uri="{FF2B5EF4-FFF2-40B4-BE49-F238E27FC236}">
                  <a16:creationId xmlns:a16="http://schemas.microsoft.com/office/drawing/2014/main" id="{F2896361-E219-4AE7-AC4B-EA704ABFF751}"/>
                </a:ext>
              </a:extLst>
            </p:cNvPr>
            <p:cNvSpPr/>
            <p:nvPr/>
          </p:nvSpPr>
          <p:spPr>
            <a:xfrm>
              <a:off x="3744" y="1344"/>
              <a:ext cx="816" cy="576"/>
            </a:xfrm>
            <a:prstGeom prst="rect">
              <a:avLst/>
            </a:prstGeom>
            <a:solidFill>
              <a:srgbClr val="00B0F0"/>
            </a:solidFill>
            <a:ln w="9525" cap="flat" cmpd="sng">
              <a:solidFill>
                <a:schemeClr val="bg1">
                  <a:lumMod val="10000"/>
                </a:schemeClr>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Line 7">
              <a:extLst>
                <a:ext uri="{FF2B5EF4-FFF2-40B4-BE49-F238E27FC236}">
                  <a16:creationId xmlns:a16="http://schemas.microsoft.com/office/drawing/2014/main" id="{BB5E0089-ABAF-473A-A510-8AB0DFE94ECD}"/>
                </a:ext>
              </a:extLst>
            </p:cNvPr>
            <p:cNvSpPr/>
            <p:nvPr/>
          </p:nvSpPr>
          <p:spPr>
            <a:xfrm>
              <a:off x="-129" y="1635"/>
              <a:ext cx="1550" cy="4"/>
            </a:xfrm>
            <a:prstGeom prst="line">
              <a:avLst/>
            </a:prstGeom>
            <a:grpFill/>
            <a:ln w="9525" cap="flat" cmpd="sng">
              <a:solidFill>
                <a:schemeClr val="bg1">
                  <a:lumMod val="10000"/>
                </a:schemeClr>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Line 8">
              <a:extLst>
                <a:ext uri="{FF2B5EF4-FFF2-40B4-BE49-F238E27FC236}">
                  <a16:creationId xmlns:a16="http://schemas.microsoft.com/office/drawing/2014/main" id="{67AF439E-0ED5-4124-A882-27275EA83392}"/>
                </a:ext>
              </a:extLst>
            </p:cNvPr>
            <p:cNvSpPr/>
            <p:nvPr/>
          </p:nvSpPr>
          <p:spPr>
            <a:xfrm>
              <a:off x="2233" y="1649"/>
              <a:ext cx="336" cy="0"/>
            </a:xfrm>
            <a:prstGeom prst="line">
              <a:avLst/>
            </a:prstGeom>
            <a:grpFill/>
            <a:ln w="9525" cap="flat" cmpd="sng">
              <a:solidFill>
                <a:schemeClr val="bg1">
                  <a:lumMod val="10000"/>
                </a:schemeClr>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Line 9">
              <a:extLst>
                <a:ext uri="{FF2B5EF4-FFF2-40B4-BE49-F238E27FC236}">
                  <a16:creationId xmlns:a16="http://schemas.microsoft.com/office/drawing/2014/main" id="{D84EB13E-BECD-4EEC-B80E-0303BF8322DB}"/>
                </a:ext>
              </a:extLst>
            </p:cNvPr>
            <p:cNvSpPr/>
            <p:nvPr/>
          </p:nvSpPr>
          <p:spPr>
            <a:xfrm>
              <a:off x="3407" y="1649"/>
              <a:ext cx="336" cy="0"/>
            </a:xfrm>
            <a:prstGeom prst="line">
              <a:avLst/>
            </a:prstGeom>
            <a:grpFill/>
            <a:ln w="9525" cap="flat" cmpd="sng">
              <a:solidFill>
                <a:schemeClr val="bg1">
                  <a:lumMod val="10000"/>
                </a:schemeClr>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 Box 10">
              <a:extLst>
                <a:ext uri="{FF2B5EF4-FFF2-40B4-BE49-F238E27FC236}">
                  <a16:creationId xmlns:a16="http://schemas.microsoft.com/office/drawing/2014/main" id="{B24B26DC-1E86-464C-B87B-7EAC718850E4}"/>
                </a:ext>
              </a:extLst>
            </p:cNvPr>
            <p:cNvSpPr txBox="1"/>
            <p:nvPr/>
          </p:nvSpPr>
          <p:spPr>
            <a:xfrm>
              <a:off x="1465" y="1504"/>
              <a:ext cx="787" cy="252"/>
            </a:xfrm>
            <a:prstGeom prst="rect">
              <a:avLst/>
            </a:prstGeom>
            <a:solidFill>
              <a:srgbClr val="CCFFCC"/>
            </a:solid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变换反应</a:t>
              </a:r>
            </a:p>
          </p:txBody>
        </p:sp>
        <p:sp>
          <p:nvSpPr>
            <p:cNvPr id="56" name="Text Box 11">
              <a:extLst>
                <a:ext uri="{FF2B5EF4-FFF2-40B4-BE49-F238E27FC236}">
                  <a16:creationId xmlns:a16="http://schemas.microsoft.com/office/drawing/2014/main" id="{B7FFEE94-2779-49A4-92D0-728AFC4043E6}"/>
                </a:ext>
              </a:extLst>
            </p:cNvPr>
            <p:cNvSpPr txBox="1"/>
            <p:nvPr/>
          </p:nvSpPr>
          <p:spPr>
            <a:xfrm>
              <a:off x="2776" y="1513"/>
              <a:ext cx="501" cy="252"/>
            </a:xfrm>
            <a:prstGeom prst="rect">
              <a:avLst/>
            </a:prstGeom>
            <a:solidFill>
              <a:srgbClr val="92D050"/>
            </a:solid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水洗</a:t>
              </a:r>
            </a:p>
          </p:txBody>
        </p:sp>
        <p:sp>
          <p:nvSpPr>
            <p:cNvPr id="57" name="Text Box 12">
              <a:extLst>
                <a:ext uri="{FF2B5EF4-FFF2-40B4-BE49-F238E27FC236}">
                  <a16:creationId xmlns:a16="http://schemas.microsoft.com/office/drawing/2014/main" id="{0341203C-F050-4D62-845A-23A69D1B159E}"/>
                </a:ext>
              </a:extLst>
            </p:cNvPr>
            <p:cNvSpPr txBox="1"/>
            <p:nvPr/>
          </p:nvSpPr>
          <p:spPr>
            <a:xfrm>
              <a:off x="3950" y="1499"/>
              <a:ext cx="576" cy="252"/>
            </a:xfrm>
            <a:prstGeom prst="rect">
              <a:avLst/>
            </a:prstGeom>
            <a:solidFill>
              <a:srgbClr val="00B0F0"/>
            </a:solid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碱洗</a:t>
              </a:r>
            </a:p>
          </p:txBody>
        </p:sp>
        <p:sp>
          <p:nvSpPr>
            <p:cNvPr id="58" name="Text Box 13">
              <a:extLst>
                <a:ext uri="{FF2B5EF4-FFF2-40B4-BE49-F238E27FC236}">
                  <a16:creationId xmlns:a16="http://schemas.microsoft.com/office/drawing/2014/main" id="{06AAA260-1FEE-43E5-9431-47FE64E1F922}"/>
                </a:ext>
              </a:extLst>
            </p:cNvPr>
            <p:cNvSpPr txBox="1"/>
            <p:nvPr/>
          </p:nvSpPr>
          <p:spPr>
            <a:xfrm>
              <a:off x="413" y="1385"/>
              <a:ext cx="960" cy="250"/>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t>
              </a:r>
              <a:r>
                <a:rPr lang="en-US" altLang="zh-CN"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N</a:t>
              </a:r>
              <a:r>
                <a:rPr lang="en-US" altLang="zh-CN"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CO</a:t>
              </a:r>
            </a:p>
          </p:txBody>
        </p:sp>
        <p:sp>
          <p:nvSpPr>
            <p:cNvPr id="59" name="Text Box 14">
              <a:extLst>
                <a:ext uri="{FF2B5EF4-FFF2-40B4-BE49-F238E27FC236}">
                  <a16:creationId xmlns:a16="http://schemas.microsoft.com/office/drawing/2014/main" id="{B5AEC3C4-E022-4A80-A142-8CA504616FFC}"/>
                </a:ext>
              </a:extLst>
            </p:cNvPr>
            <p:cNvSpPr txBox="1"/>
            <p:nvPr/>
          </p:nvSpPr>
          <p:spPr>
            <a:xfrm>
              <a:off x="-216" y="1697"/>
              <a:ext cx="1550" cy="252"/>
            </a:xfrm>
            <a:prstGeom prst="rect">
              <a:avLst/>
            </a:prstGeom>
            <a:grp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a:t>
              </a:r>
              <a:r>
                <a:rPr lang="en-US" altLang="zh-CN"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及少量惰性气体</a:t>
              </a:r>
            </a:p>
          </p:txBody>
        </p:sp>
      </p:grpSp>
      <p:cxnSp>
        <p:nvCxnSpPr>
          <p:cNvPr id="65" name="直接箭头连接符 64">
            <a:extLst>
              <a:ext uri="{FF2B5EF4-FFF2-40B4-BE49-F238E27FC236}">
                <a16:creationId xmlns:a16="http://schemas.microsoft.com/office/drawing/2014/main" id="{B8339DDD-00C2-4019-A322-D6083EC9F596}"/>
              </a:ext>
            </a:extLst>
          </p:cNvPr>
          <p:cNvCxnSpPr>
            <a:cxnSpLocks/>
          </p:cNvCxnSpPr>
          <p:nvPr/>
        </p:nvCxnSpPr>
        <p:spPr bwMode="auto">
          <a:xfrm>
            <a:off x="4932040" y="4365104"/>
            <a:ext cx="936104" cy="0"/>
          </a:xfrm>
          <a:prstGeom prst="straightConnector1">
            <a:avLst/>
          </a:prstGeom>
          <a:noFill/>
          <a:ln w="19050" cap="flat" cmpd="sng" algn="ctr">
            <a:solidFill>
              <a:srgbClr val="000000"/>
            </a:solidFill>
            <a:prstDash val="solid"/>
            <a:round/>
            <a:headEnd type="none" w="med" len="med"/>
            <a:tailEnd type="triangle"/>
          </a:ln>
        </p:spPr>
      </p:cxnSp>
      <p:cxnSp>
        <p:nvCxnSpPr>
          <p:cNvPr id="66" name="直接箭头连接符 65">
            <a:extLst>
              <a:ext uri="{FF2B5EF4-FFF2-40B4-BE49-F238E27FC236}">
                <a16:creationId xmlns:a16="http://schemas.microsoft.com/office/drawing/2014/main" id="{35C2CE19-4339-4E97-BEA3-956D29F513E8}"/>
              </a:ext>
            </a:extLst>
          </p:cNvPr>
          <p:cNvCxnSpPr>
            <a:cxnSpLocks/>
          </p:cNvCxnSpPr>
          <p:nvPr/>
        </p:nvCxnSpPr>
        <p:spPr bwMode="auto">
          <a:xfrm>
            <a:off x="4932040" y="5445224"/>
            <a:ext cx="936104" cy="0"/>
          </a:xfrm>
          <a:prstGeom prst="straightConnector1">
            <a:avLst/>
          </a:prstGeom>
          <a:noFill/>
          <a:ln w="19050" cap="flat" cmpd="sng" algn="ctr">
            <a:solidFill>
              <a:srgbClr val="000000"/>
            </a:solidFill>
            <a:prstDash val="solid"/>
            <a:round/>
            <a:headEnd type="none" w="med" len="med"/>
            <a:tailEnd type="triangle"/>
          </a:ln>
        </p:spPr>
      </p:cxnSp>
      <p:cxnSp>
        <p:nvCxnSpPr>
          <p:cNvPr id="67" name="直接箭头连接符 66">
            <a:extLst>
              <a:ext uri="{FF2B5EF4-FFF2-40B4-BE49-F238E27FC236}">
                <a16:creationId xmlns:a16="http://schemas.microsoft.com/office/drawing/2014/main" id="{FCEF5B11-4049-4F0E-B4A8-FCD1C84CA7BD}"/>
              </a:ext>
            </a:extLst>
          </p:cNvPr>
          <p:cNvCxnSpPr>
            <a:cxnSpLocks/>
          </p:cNvCxnSpPr>
          <p:nvPr/>
        </p:nvCxnSpPr>
        <p:spPr bwMode="auto">
          <a:xfrm>
            <a:off x="4932040" y="4869160"/>
            <a:ext cx="936104" cy="0"/>
          </a:xfrm>
          <a:prstGeom prst="straightConnector1">
            <a:avLst/>
          </a:prstGeom>
          <a:noFill/>
          <a:ln w="19050" cap="flat" cmpd="sng" algn="ctr">
            <a:solidFill>
              <a:srgbClr val="000000"/>
            </a:solidFill>
            <a:prstDash val="solid"/>
            <a:round/>
            <a:headEnd type="none" w="med" len="med"/>
            <a:tailEnd type="triangle"/>
          </a:ln>
        </p:spPr>
      </p:cxnSp>
      <p:cxnSp>
        <p:nvCxnSpPr>
          <p:cNvPr id="68" name="直接箭头连接符 67">
            <a:extLst>
              <a:ext uri="{FF2B5EF4-FFF2-40B4-BE49-F238E27FC236}">
                <a16:creationId xmlns:a16="http://schemas.microsoft.com/office/drawing/2014/main" id="{85256217-288A-4CB5-AB3D-CFD843D80F88}"/>
              </a:ext>
            </a:extLst>
          </p:cNvPr>
          <p:cNvCxnSpPr>
            <a:cxnSpLocks/>
          </p:cNvCxnSpPr>
          <p:nvPr/>
        </p:nvCxnSpPr>
        <p:spPr bwMode="auto">
          <a:xfrm flipH="1">
            <a:off x="4932040" y="4941168"/>
            <a:ext cx="936104" cy="0"/>
          </a:xfrm>
          <a:prstGeom prst="straightConnector1">
            <a:avLst/>
          </a:prstGeom>
          <a:noFill/>
          <a:ln w="19050" cap="flat" cmpd="sng" algn="ctr">
            <a:solidFill>
              <a:srgbClr val="000000"/>
            </a:solidFill>
            <a:prstDash val="solid"/>
            <a:round/>
            <a:headEnd type="none" w="med" len="med"/>
            <a:tailEnd type="triangle"/>
          </a:ln>
        </p:spPr>
      </p:cxnSp>
    </p:spTree>
    <p:extLst>
      <p:ext uri="{BB962C8B-B14F-4D97-AF65-F5344CB8AC3E}">
        <p14:creationId xmlns:p14="http://schemas.microsoft.com/office/powerpoint/2010/main" val="914569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BB7B3E10-2A7A-48D2-840C-534B3DE2E9B8}"/>
              </a:ext>
            </a:extLst>
          </p:cNvPr>
          <p:cNvSpPr txBox="1"/>
          <p:nvPr/>
        </p:nvSpPr>
        <p:spPr>
          <a:xfrm>
            <a:off x="0" y="980728"/>
            <a:ext cx="9036496" cy="441749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lnSpc>
                <a:spcPct val="125000"/>
              </a:lnSpc>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分离过程的合成需要确定的因素：</a:t>
            </a:r>
          </a:p>
          <a:p>
            <a:pPr eaLnBrk="1" hangingPunct="1">
              <a:lnSpc>
                <a:spcPct val="125000"/>
              </a:lnSpc>
              <a:buClr>
                <a:srgbClr val="0000FF"/>
              </a:buClr>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分离方法；</a:t>
            </a:r>
          </a:p>
          <a:p>
            <a:pPr eaLnBrk="1" hangingPunct="1">
              <a:lnSpc>
                <a:spcPct val="125000"/>
              </a:lnSpc>
              <a:buClr>
                <a:srgbClr val="0000FF"/>
              </a:buClr>
              <a:buFont typeface="Wingdings" panose="05000000000000000000" pitchFamily="2" charset="2"/>
              <a:buChar char="l"/>
            </a:pP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ESA</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或</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MSA</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p>
          <a:p>
            <a:pPr eaLnBrk="1" hangingPunct="1">
              <a:lnSpc>
                <a:spcPct val="125000"/>
              </a:lnSpc>
              <a:buClr>
                <a:srgbClr val="0000FF"/>
              </a:buClr>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分离设备；</a:t>
            </a:r>
          </a:p>
          <a:p>
            <a:pPr eaLnBrk="1" hangingPunct="1">
              <a:lnSpc>
                <a:spcPct val="125000"/>
              </a:lnSpc>
              <a:buClr>
                <a:srgbClr val="0000FF"/>
              </a:buClr>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设备的最优排列或序列；</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buClr>
                <a:srgbClr val="0000FF"/>
              </a:buClr>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设备的最优操作温度和压力条件。</a:t>
            </a:r>
          </a:p>
        </p:txBody>
      </p:sp>
      <p:sp>
        <p:nvSpPr>
          <p:cNvPr id="8" name="Rectangle 3">
            <a:extLst>
              <a:ext uri="{FF2B5EF4-FFF2-40B4-BE49-F238E27FC236}">
                <a16:creationId xmlns:a16="http://schemas.microsoft.com/office/drawing/2014/main" id="{2358DE2E-F54D-4630-B0D5-AD87C3F8C9AC}"/>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57391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AA46EBFA-0255-4980-A2F5-A9BE9FAF24C7}"/>
              </a:ext>
            </a:extLst>
          </p:cNvPr>
          <p:cNvSpPr txBox="1"/>
          <p:nvPr/>
        </p:nvSpPr>
        <p:spPr>
          <a:xfrm>
            <a:off x="0" y="980728"/>
            <a:ext cx="9036496" cy="497456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（选择判据）</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
                <a:srgbClr val="0000FF"/>
              </a:buClr>
              <a:buSzPct val="100000"/>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进料相状态作为判据</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气相进料</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indent="0" algn="just" eaLnBrk="1" latinLnBrk="0" hangingPunct="1">
              <a:lnSpc>
                <a:spcPct val="125000"/>
              </a:lnSpc>
              <a:spcBef>
                <a:spcPts val="0"/>
              </a:spcBef>
              <a:buClr>
                <a:srgbClr val="0000FF"/>
              </a:buClr>
              <a:buSzPct val="100000"/>
              <a:buNone/>
            </a:pPr>
            <a:r>
              <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如果进料为气相或容易转化为气相，下列操作应予考虑：</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indent="0" algn="just" eaLnBrk="1" latinLnBrk="0" hangingPunct="1">
              <a:lnSpc>
                <a:spcPct val="125000"/>
              </a:lnSpc>
              <a:spcBef>
                <a:spcPts val="0"/>
              </a:spcBef>
              <a:buNone/>
            </a:pPr>
            <a:endParaRPr lang="en-US" altLang="zh-CN" sz="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Tx/>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部分冷凝（闪蒸或部分气化的逆过程）；</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Tx/>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深冷条件下的精馏；</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Tx/>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气体吸收；</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Tx/>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气体吸附；</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Tx/>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气体膜滲透；</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Tx/>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凝华。</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AB36D83D-2F58-4FFA-8D60-70581E101AF8}"/>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85750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293FB1B2-D5FF-4F48-9E38-BBA47184C345}"/>
              </a:ext>
            </a:extLst>
          </p:cNvPr>
          <p:cNvSpPr txBox="1"/>
          <p:nvPr/>
        </p:nvSpPr>
        <p:spPr>
          <a:xfrm>
            <a:off x="0" y="980728"/>
            <a:ext cx="9036496" cy="497456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（选择判据）</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
                <a:srgbClr val="0000FF"/>
              </a:buClr>
              <a:buSzPct val="100000"/>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进料相状态作为判据</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气相进料</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indent="0" algn="just" eaLnBrk="1" latinLnBrk="0" hangingPunct="1">
              <a:lnSpc>
                <a:spcPct val="125000"/>
              </a:lnSpc>
              <a:spcBef>
                <a:spcPts val="0"/>
              </a:spcBef>
              <a:buClr>
                <a:srgbClr val="0000FF"/>
              </a:buClr>
              <a:buSzPct val="100000"/>
              <a:buNone/>
            </a:pPr>
            <a:r>
              <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如果进料为气相或容易转化为气相，下列操作应予考虑：</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indent="0" algn="just" eaLnBrk="1" latinLnBrk="0" hangingPunct="1">
              <a:lnSpc>
                <a:spcPct val="125000"/>
              </a:lnSpc>
              <a:spcBef>
                <a:spcPts val="0"/>
              </a:spcBef>
              <a:buNone/>
            </a:pPr>
            <a:endParaRPr lang="en-US" altLang="zh-CN" sz="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Tx/>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部分冷凝（闪蒸或部分气化的逆过程）；</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Tx/>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深冷条件下的精馏；</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Tx/>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气体吸收；</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Tx/>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气体吸附；</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Tx/>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气体膜滲透；</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Tx/>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凝华。</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BE2F767C-9FEB-4623-A91C-C1D14F0D9261}"/>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9432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F677B734-FCB1-427A-B9A2-273AE4B1E1AE}"/>
              </a:ext>
            </a:extLst>
          </p:cNvPr>
          <p:cNvSpPr txBox="1"/>
          <p:nvPr/>
        </p:nvSpPr>
        <p:spPr>
          <a:xfrm>
            <a:off x="0" y="980728"/>
            <a:ext cx="9036496" cy="665194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（选择判据）</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
                <a:srgbClr val="0000FF"/>
              </a:buClr>
              <a:buSzPct val="100000"/>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分离因子作为判据</a:t>
            </a:r>
            <a:endPar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indent="0" algn="just" eaLnBrk="1" latinLnBrk="0" hangingPunct="1">
              <a:lnSpc>
                <a:spcPct val="125000"/>
              </a:lnSpc>
              <a:spcBef>
                <a:spcPts val="0"/>
              </a:spcBef>
              <a:buClr>
                <a:srgbClr val="0000FF"/>
              </a:buClr>
              <a:buSzPct val="100000"/>
              <a:buNone/>
            </a:pP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用特定的分离方法对进料中二个关键组分进行分离所能达到的分离因子（</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SF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indent="0" algn="just" eaLnBrk="1" latinLnBrk="0" hangingPunct="1">
              <a:lnSpc>
                <a:spcPct val="125000"/>
              </a:lnSpc>
              <a:spcBef>
                <a:spcPts val="0"/>
              </a:spcBef>
              <a:buClr>
                <a:srgbClr val="0000FF"/>
              </a:buClr>
              <a:buSzPct val="100000"/>
              <a:buNone/>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相</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I</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和相</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II</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间进行关键组分</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和关键组分</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的分离，对一级接触，该因子被定义为：</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buNone/>
            </a:pP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buNone/>
            </a:pP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algn="just" eaLnBrk="1" hangingPunct="1">
              <a:lnSpc>
                <a:spcPct val="125000"/>
              </a:lnSpc>
              <a:buNone/>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式中，</a:t>
            </a:r>
            <a:r>
              <a:rPr lang="en-US" altLang="zh-CN" sz="2400" b="1"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en-US" altLang="zh-CN" sz="2400" b="1" baseline="3000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i</a:t>
            </a:r>
            <a:r>
              <a:rPr lang="en-US" altLang="zh-CN" sz="2400" b="1" baseline="-2500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j</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是组分</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j</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在相</a:t>
            </a:r>
            <a:r>
              <a:rPr lang="en-US" altLang="zh-CN" sz="2400" b="1"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i</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中的组成（摩尔分数、质量分数或浓度）。 </a:t>
            </a:r>
          </a:p>
          <a:p>
            <a:pPr algn="just" eaLnBrk="1" hangingPunct="1">
              <a:lnSpc>
                <a:spcPct val="125000"/>
              </a:lnSpc>
              <a:buNone/>
            </a:pP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eaLnBrk="1" hangingPunct="1">
              <a:lnSpc>
                <a:spcPct val="125000"/>
              </a:lnSpc>
              <a:buNone/>
            </a:pP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indent="0" algn="just" eaLnBrk="1" latinLnBrk="0" hangingPunct="1">
              <a:lnSpc>
                <a:spcPct val="125000"/>
              </a:lnSpc>
              <a:spcBef>
                <a:spcPts val="0"/>
              </a:spcBef>
              <a:buClr>
                <a:srgbClr val="0000FF"/>
              </a:buClr>
              <a:buSzPct val="100000"/>
              <a:buNone/>
            </a:pP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85672254-2182-4A91-8B27-99D2C5FC9D3C}"/>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8" name="对象 7">
            <a:extLst>
              <a:ext uri="{FF2B5EF4-FFF2-40B4-BE49-F238E27FC236}">
                <a16:creationId xmlns:a16="http://schemas.microsoft.com/office/drawing/2014/main" id="{EB42869E-3F11-4B0D-8E58-BAC967D655E5}"/>
              </a:ext>
            </a:extLst>
          </p:cNvPr>
          <p:cNvGraphicFramePr/>
          <p:nvPr>
            <p:custDataLst>
              <p:tags r:id="rId2"/>
            </p:custDataLst>
            <p:extLst>
              <p:ext uri="{D42A27DB-BD31-4B8C-83A1-F6EECF244321}">
                <p14:modId xmlns:p14="http://schemas.microsoft.com/office/powerpoint/2010/main" val="1835313354"/>
              </p:ext>
            </p:extLst>
          </p:nvPr>
        </p:nvGraphicFramePr>
        <p:xfrm>
          <a:off x="3059832" y="4365104"/>
          <a:ext cx="2343150" cy="1129665"/>
        </p:xfrm>
        <a:graphic>
          <a:graphicData uri="http://schemas.openxmlformats.org/presentationml/2006/ole">
            <mc:AlternateContent xmlns:mc="http://schemas.openxmlformats.org/markup-compatibility/2006">
              <mc:Choice xmlns:v="urn:schemas-microsoft-com:vml" Requires="v">
                <p:oleObj spid="_x0000_s2197" r:id="rId4" imgW="1821815" imgH="954405" progId="Equation.KSEE3">
                  <p:embed/>
                </p:oleObj>
              </mc:Choice>
              <mc:Fallback>
                <p:oleObj r:id="rId4" imgW="1821815" imgH="954405" progId="Equation.KSEE3">
                  <p:embed/>
                  <p:pic>
                    <p:nvPicPr>
                      <p:cNvPr id="4" name="对象 3"/>
                      <p:cNvPicPr/>
                      <p:nvPr/>
                    </p:nvPicPr>
                    <p:blipFill>
                      <a:blip r:embed="rId5"/>
                      <a:stretch>
                        <a:fillRect/>
                      </a:stretch>
                    </p:blipFill>
                    <p:spPr>
                      <a:xfrm>
                        <a:off x="3059832" y="4365104"/>
                        <a:ext cx="2343150" cy="1129665"/>
                      </a:xfrm>
                      <a:prstGeom prst="rect">
                        <a:avLst/>
                      </a:prstGeom>
                    </p:spPr>
                  </p:pic>
                </p:oleObj>
              </mc:Fallback>
            </mc:AlternateContent>
          </a:graphicData>
        </a:graphic>
      </p:graphicFrame>
    </p:spTree>
    <p:extLst>
      <p:ext uri="{BB962C8B-B14F-4D97-AF65-F5344CB8AC3E}">
        <p14:creationId xmlns:p14="http://schemas.microsoft.com/office/powerpoint/2010/main" val="2218701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1B604687-CE1D-471E-9FFA-0370E25525A9}"/>
              </a:ext>
            </a:extLst>
          </p:cNvPr>
          <p:cNvSpPr txBox="1"/>
          <p:nvPr/>
        </p:nvSpPr>
        <p:spPr>
          <a:xfrm>
            <a:off x="0" y="980728"/>
            <a:ext cx="9036496" cy="53592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（选择判据）</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buClr>
                <a:srgbClr val="0000FF"/>
              </a:buClr>
              <a:buSzPct val="100000"/>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分离理由作为判据</a:t>
            </a:r>
            <a:endPar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algn="just" eaLnBrk="1" latinLnBrk="0" hangingPunct="1">
              <a:lnSpc>
                <a:spcPct val="125000"/>
              </a:lnSpc>
              <a:spcBef>
                <a:spcPts val="0"/>
              </a:spcBef>
              <a:buNone/>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可能的理由：</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algn="just" eaLnBrk="1" latinLnBrk="0" hangingPunct="1">
              <a:lnSpc>
                <a:spcPct val="125000"/>
              </a:lnSpc>
              <a:spcBef>
                <a:spcPts val="0"/>
              </a:spcBef>
              <a:buClr>
                <a:schemeClr val="tx1"/>
              </a:buClr>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一组分或组分组的提纯；</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algn="just" eaLnBrk="1" latinLnBrk="0" hangingPunct="1">
              <a:lnSpc>
                <a:spcPct val="125000"/>
              </a:lnSpc>
              <a:spcBef>
                <a:spcPts val="0"/>
              </a:spcBef>
              <a:buClr>
                <a:schemeClr val="tx1"/>
              </a:buClr>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除去不需要的组分；</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algn="just" eaLnBrk="1" latinLnBrk="0" hangingPunct="1">
              <a:lnSpc>
                <a:spcPct val="125000"/>
              </a:lnSpc>
              <a:spcBef>
                <a:spcPts val="0"/>
              </a:spcBef>
              <a:buClr>
                <a:schemeClr val="tx1"/>
              </a:buClr>
              <a:buSzPct val="10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为后续加工回收或除去组分。</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algn="just" eaLnBrk="1" latinLnBrk="0" hangingPunct="1">
              <a:lnSpc>
                <a:spcPct val="125000"/>
              </a:lnSpc>
              <a:spcBef>
                <a:spcPts val="0"/>
              </a:spcBef>
              <a:buNone/>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就提纯而言，应用</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MSA</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可避免用</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ESA</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时暴露在可能引起分解的高温。某些情况下，在脱除不需要组分的同时脱除不过多的需要组分在经济上是可以接受的。在循环组分的回收中，产物的高分离程度可能不必要。</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D7BACECE-3A48-47C1-B2DE-D3AA30E066F5}"/>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145013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537AB369-9B45-47C0-B85A-F739C429085C}"/>
              </a:ext>
            </a:extLst>
          </p:cNvPr>
          <p:cNvSpPr txBox="1"/>
          <p:nvPr/>
        </p:nvSpPr>
        <p:spPr>
          <a:xfrm>
            <a:off x="0" y="980728"/>
            <a:ext cx="9036496" cy="258929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（分离设备的选择）</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非均相混合物</a:t>
            </a:r>
          </a:p>
          <a:p>
            <a:pPr eaLnBrk="1" hangingPunct="1">
              <a:lnSpc>
                <a:spcPct val="125000"/>
              </a:lnSpc>
              <a:spcBef>
                <a:spcPts val="0"/>
              </a:spcBef>
              <a:buClr>
                <a:srgbClr val="000000"/>
              </a:buClr>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均相混合物</a:t>
            </a:r>
          </a:p>
          <a:p>
            <a:pPr eaLnBrk="1" hangingPunct="1">
              <a:lnSpc>
                <a:spcPct val="125000"/>
              </a:lnSpc>
              <a:spcBef>
                <a:spcPts val="0"/>
              </a:spcBef>
              <a:buClr>
                <a:srgbClr val="000000"/>
              </a:buClr>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先进行非均相混合物分离，再进行均相混合物的分离</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2D52CAE5-086C-4B90-8C45-CD85B3293098}"/>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528638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B6F334CF-2D8A-4269-ABA8-C2D24ED4CE6F}"/>
              </a:ext>
            </a:extLst>
          </p:cNvPr>
          <p:cNvPicPr>
            <a:picLocks noChangeAspect="1"/>
          </p:cNvPicPr>
          <p:nvPr/>
        </p:nvPicPr>
        <p:blipFill>
          <a:blip r:embed="rId2"/>
          <a:stretch>
            <a:fillRect/>
          </a:stretch>
        </p:blipFill>
        <p:spPr>
          <a:xfrm>
            <a:off x="1475656" y="2913008"/>
            <a:ext cx="7488832" cy="2676232"/>
          </a:xfrm>
          <a:prstGeom prst="rect">
            <a:avLst/>
          </a:prstGeom>
          <a:noFill/>
          <a:ln w="9525">
            <a:noFill/>
          </a:ln>
        </p:spPr>
      </p:pic>
      <p:sp>
        <p:nvSpPr>
          <p:cNvPr id="4" name="Text Box 4">
            <a:extLst>
              <a:ext uri="{FF2B5EF4-FFF2-40B4-BE49-F238E27FC236}">
                <a16:creationId xmlns:a16="http://schemas.microsoft.com/office/drawing/2014/main" id="{9F58098F-3876-4B58-9965-5390B824AC58}"/>
              </a:ext>
            </a:extLst>
          </p:cNvPr>
          <p:cNvSpPr txBox="1"/>
          <p:nvPr/>
        </p:nvSpPr>
        <p:spPr>
          <a:xfrm>
            <a:off x="0" y="980728"/>
            <a:ext cx="9036496" cy="351262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（分离设备的选择）</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非均相混合物</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沉降</a:t>
            </a: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浮选</a:t>
            </a: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离心分离</a:t>
            </a: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过滤</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C28F0213-7726-488C-9169-48394CDC6BF1}"/>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Rectangle 3">
            <a:extLst>
              <a:ext uri="{FF2B5EF4-FFF2-40B4-BE49-F238E27FC236}">
                <a16:creationId xmlns:a16="http://schemas.microsoft.com/office/drawing/2014/main" id="{DF1741E9-D336-4D02-AD7F-D680273425B6}"/>
              </a:ext>
            </a:extLst>
          </p:cNvPr>
          <p:cNvSpPr>
            <a:spLocks noGrp="1" noRot="1"/>
          </p:cNvSpPr>
          <p:nvPr>
            <p:ph idx="1"/>
          </p:nvPr>
        </p:nvSpPr>
        <p:spPr>
          <a:xfrm>
            <a:off x="2915816" y="5777061"/>
            <a:ext cx="5328592" cy="676275"/>
          </a:xfrm>
        </p:spPr>
        <p:txBody>
          <a:bodyPr vert="horz" wrap="square" lIns="91440" tIns="45720" rIns="91440" bIns="45720" anchor="t" anchorCtr="0"/>
          <a:lstStyle/>
          <a:p>
            <a:pPr marL="0" indent="0" algn="ctr" eaLnBrk="1" hangingPunct="1">
              <a:spcBef>
                <a:spcPts val="0"/>
              </a:spcBef>
              <a:buClr>
                <a:srgbClr val="000000"/>
              </a:buClr>
              <a:buNone/>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颗粒受重力的作用从流体中分离</a:t>
            </a:r>
          </a:p>
        </p:txBody>
      </p:sp>
      <p:sp>
        <p:nvSpPr>
          <p:cNvPr id="8" name="Rectangle 3">
            <a:extLst>
              <a:ext uri="{FF2B5EF4-FFF2-40B4-BE49-F238E27FC236}">
                <a16:creationId xmlns:a16="http://schemas.microsoft.com/office/drawing/2014/main" id="{5DA35A12-4523-481C-9D3C-66C690B7BC3A}"/>
              </a:ext>
            </a:extLst>
          </p:cNvPr>
          <p:cNvSpPr txBox="1">
            <a:spLocks noRot="1"/>
          </p:cNvSpPr>
          <p:nvPr/>
        </p:nvSpPr>
        <p:spPr>
          <a:xfrm>
            <a:off x="7740352" y="3140968"/>
            <a:ext cx="1287012" cy="432048"/>
          </a:xfrm>
          <a:prstGeom prst="rect">
            <a:avLst/>
          </a:prstGeom>
          <a:solidFill>
            <a:srgbClr val="FFFFFF"/>
          </a:solid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rgbClr val="000000"/>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rgbClr val="000000"/>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rgbClr val="000000"/>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rgbClr val="000000"/>
                </a:solidFill>
                <a:latin typeface="+mn-lt"/>
                <a:ea typeface="+mn-ea"/>
              </a:defRPr>
            </a:lvl5pPr>
            <a:lvl6pPr marL="25146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9pPr>
          </a:lstStyle>
          <a:p>
            <a:pPr marL="0" indent="0" algn="ctr" eaLnBrk="1" hangingPunct="1">
              <a:spcBef>
                <a:spcPts val="0"/>
              </a:spcBef>
              <a:buClr>
                <a:srgbClr val="000000"/>
              </a:buClr>
              <a:buFont typeface="Wingdings 2" panose="05020102010507070707" pitchFamily="18" charset="2"/>
              <a:buNone/>
            </a:pPr>
            <a:r>
              <a:rPr lang="zh-CN" altLang="en-US" sz="2000" b="1" kern="0" dirty="0">
                <a:latin typeface="微软雅黑" panose="020B0503020204020204" pitchFamily="34" charset="-122"/>
                <a:ea typeface="微软雅黑" panose="020B0503020204020204" pitchFamily="34" charset="-122"/>
                <a:sym typeface="微软雅黑" panose="020B0503020204020204" pitchFamily="34" charset="-122"/>
              </a:rPr>
              <a:t>流体出口</a:t>
            </a:r>
          </a:p>
        </p:txBody>
      </p:sp>
      <p:sp>
        <p:nvSpPr>
          <p:cNvPr id="9" name="Rectangle 3">
            <a:extLst>
              <a:ext uri="{FF2B5EF4-FFF2-40B4-BE49-F238E27FC236}">
                <a16:creationId xmlns:a16="http://schemas.microsoft.com/office/drawing/2014/main" id="{8456DAC0-8AC9-4B3D-8581-846C5B102A45}"/>
              </a:ext>
            </a:extLst>
          </p:cNvPr>
          <p:cNvSpPr txBox="1">
            <a:spLocks noRot="1"/>
          </p:cNvSpPr>
          <p:nvPr/>
        </p:nvSpPr>
        <p:spPr>
          <a:xfrm>
            <a:off x="1403648" y="3131688"/>
            <a:ext cx="2016224" cy="432048"/>
          </a:xfrm>
          <a:prstGeom prst="rect">
            <a:avLst/>
          </a:prstGeom>
          <a:solidFill>
            <a:srgbClr val="FFFFFF"/>
          </a:solid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rgbClr val="000000"/>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rgbClr val="000000"/>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rgbClr val="000000"/>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rgbClr val="000000"/>
                </a:solidFill>
                <a:latin typeface="+mn-lt"/>
                <a:ea typeface="+mn-ea"/>
              </a:defRPr>
            </a:lvl5pPr>
            <a:lvl6pPr marL="25146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9pPr>
          </a:lstStyle>
          <a:p>
            <a:pPr marL="0" indent="0" algn="ctr" eaLnBrk="1" hangingPunct="1">
              <a:spcBef>
                <a:spcPts val="0"/>
              </a:spcBef>
              <a:buClr>
                <a:srgbClr val="000000"/>
              </a:buClr>
              <a:buFont typeface="Wingdings 2" panose="05020102010507070707" pitchFamily="18" charset="2"/>
              <a:buNone/>
            </a:pPr>
            <a:r>
              <a:rPr lang="zh-CN" altLang="en-US" sz="2000" b="1" kern="0" dirty="0">
                <a:latin typeface="微软雅黑" panose="020B0503020204020204" pitchFamily="34" charset="-122"/>
                <a:ea typeface="微软雅黑" panose="020B0503020204020204" pitchFamily="34" charset="-122"/>
                <a:sym typeface="微软雅黑" panose="020B0503020204020204" pitchFamily="34" charset="-122"/>
              </a:rPr>
              <a:t>气固或液固进料</a:t>
            </a:r>
          </a:p>
        </p:txBody>
      </p:sp>
      <p:sp>
        <p:nvSpPr>
          <p:cNvPr id="10" name="Rectangle 3">
            <a:extLst>
              <a:ext uri="{FF2B5EF4-FFF2-40B4-BE49-F238E27FC236}">
                <a16:creationId xmlns:a16="http://schemas.microsoft.com/office/drawing/2014/main" id="{91F01FDB-A34B-46B3-AD62-33DCB8149624}"/>
              </a:ext>
            </a:extLst>
          </p:cNvPr>
          <p:cNvSpPr txBox="1">
            <a:spLocks noRot="1"/>
          </p:cNvSpPr>
          <p:nvPr/>
        </p:nvSpPr>
        <p:spPr>
          <a:xfrm>
            <a:off x="3454874" y="5157192"/>
            <a:ext cx="3888432" cy="432048"/>
          </a:xfrm>
          <a:prstGeom prst="rect">
            <a:avLst/>
          </a:prstGeom>
          <a:solidFill>
            <a:srgbClr val="FFFFFF"/>
          </a:solid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rgbClr val="000000"/>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rgbClr val="000000"/>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rgbClr val="000000"/>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rgbClr val="000000"/>
                </a:solidFill>
                <a:latin typeface="+mn-lt"/>
                <a:ea typeface="+mn-ea"/>
              </a:defRPr>
            </a:lvl5pPr>
            <a:lvl6pPr marL="25146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9pPr>
          </a:lstStyle>
          <a:p>
            <a:pPr marL="0" indent="0" algn="ctr" eaLnBrk="1" hangingPunct="1">
              <a:spcBef>
                <a:spcPts val="0"/>
              </a:spcBef>
              <a:buClr>
                <a:srgbClr val="000000"/>
              </a:buClr>
              <a:buFont typeface="Wingdings 2" panose="05020102010507070707" pitchFamily="18" charset="2"/>
              <a:buNone/>
            </a:pPr>
            <a:r>
              <a:rPr lang="zh-CN" altLang="en-US" sz="2000" b="1" kern="0" dirty="0">
                <a:latin typeface="微软雅黑" panose="020B0503020204020204" pitchFamily="34" charset="-122"/>
                <a:ea typeface="微软雅黑" panose="020B0503020204020204" pitchFamily="34" charset="-122"/>
                <a:sym typeface="微软雅黑" panose="020B0503020204020204" pitchFamily="34" charset="-122"/>
              </a:rPr>
              <a:t>粗颗粒     中颗粒     细颗粒</a:t>
            </a:r>
          </a:p>
        </p:txBody>
      </p:sp>
    </p:spTree>
    <p:extLst>
      <p:ext uri="{BB962C8B-B14F-4D97-AF65-F5344CB8AC3E}">
        <p14:creationId xmlns:p14="http://schemas.microsoft.com/office/powerpoint/2010/main" val="3065193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EFE49527-594E-4F71-BA5F-8D7494AFFF12}"/>
              </a:ext>
            </a:extLst>
          </p:cNvPr>
          <p:cNvSpPr txBox="1"/>
          <p:nvPr/>
        </p:nvSpPr>
        <p:spPr>
          <a:xfrm>
            <a:off x="0" y="980728"/>
            <a:ext cx="9036496" cy="351262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（分离设备的选择）</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非均相混合物</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沉降</a:t>
            </a: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浮选</a:t>
            </a:r>
            <a:endParaRPr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离心分离</a:t>
            </a: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过滤</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Rectangle 3">
            <a:extLst>
              <a:ext uri="{FF2B5EF4-FFF2-40B4-BE49-F238E27FC236}">
                <a16:creationId xmlns:a16="http://schemas.microsoft.com/office/drawing/2014/main" id="{485DE1B4-0C9B-4288-B71E-111190618EC1}"/>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098" name="Picture 2">
            <a:extLst>
              <a:ext uri="{FF2B5EF4-FFF2-40B4-BE49-F238E27FC236}">
                <a16:creationId xmlns:a16="http://schemas.microsoft.com/office/drawing/2014/main" id="{FFB91D33-DE47-478C-8859-40C5BF72EC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201"/>
          <a:stretch/>
        </p:blipFill>
        <p:spPr bwMode="auto">
          <a:xfrm>
            <a:off x="2051720" y="2852936"/>
            <a:ext cx="6679396" cy="2808312"/>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4F0EB249-0C94-4BC6-90C1-E2AC0ADB197E}"/>
              </a:ext>
            </a:extLst>
          </p:cNvPr>
          <p:cNvSpPr txBox="1"/>
          <p:nvPr/>
        </p:nvSpPr>
        <p:spPr>
          <a:xfrm>
            <a:off x="3275856" y="5827080"/>
            <a:ext cx="4647302" cy="400110"/>
          </a:xfrm>
          <a:prstGeom prst="rect">
            <a:avLst/>
          </a:prstGeom>
          <a:noFill/>
        </p:spPr>
        <p:txBody>
          <a:bodyPr wrap="square">
            <a:spAutoFit/>
          </a:bodyPr>
          <a:lstStyle/>
          <a:p>
            <a:pPr algn="ctr" eaLnBrk="1" hangingPunct="1">
              <a:spcBef>
                <a:spcPts val="0"/>
              </a:spcBef>
              <a:buClr>
                <a:srgbClr val="000000"/>
              </a:buClr>
              <a:buSzPct val="85000"/>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棒型浮选机</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1440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F7963FD-49C9-4DAC-962E-F988D43B4D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7" t="6228" r="2015" b="12731"/>
          <a:stretch/>
        </p:blipFill>
        <p:spPr bwMode="auto">
          <a:xfrm>
            <a:off x="1835696" y="2692467"/>
            <a:ext cx="7197693" cy="2687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4">
            <a:extLst>
              <a:ext uri="{FF2B5EF4-FFF2-40B4-BE49-F238E27FC236}">
                <a16:creationId xmlns:a16="http://schemas.microsoft.com/office/drawing/2014/main" id="{95533116-D78F-4411-9B6D-3B35ECCC2662}"/>
              </a:ext>
            </a:extLst>
          </p:cNvPr>
          <p:cNvSpPr txBox="1"/>
          <p:nvPr/>
        </p:nvSpPr>
        <p:spPr>
          <a:xfrm>
            <a:off x="-3107" y="980728"/>
            <a:ext cx="9036496" cy="351262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（分离设备的选择）</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非均相混合物</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沉降</a:t>
            </a: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浮选</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离心分离</a:t>
            </a: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过滤</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8023DED8-DBD6-4491-B856-91C99AC16FD0}"/>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a:extLst>
              <a:ext uri="{FF2B5EF4-FFF2-40B4-BE49-F238E27FC236}">
                <a16:creationId xmlns:a16="http://schemas.microsoft.com/office/drawing/2014/main" id="{BFA3B762-17A4-4E30-B75D-988C6ADD615B}"/>
              </a:ext>
            </a:extLst>
          </p:cNvPr>
          <p:cNvSpPr txBox="1"/>
          <p:nvPr/>
        </p:nvSpPr>
        <p:spPr>
          <a:xfrm>
            <a:off x="3347864" y="5677217"/>
            <a:ext cx="4647302" cy="400110"/>
          </a:xfrm>
          <a:prstGeom prst="rect">
            <a:avLst/>
          </a:prstGeom>
          <a:noFill/>
        </p:spPr>
        <p:txBody>
          <a:bodyPr wrap="square">
            <a:spAutoFit/>
          </a:bodyPr>
          <a:lstStyle/>
          <a:p>
            <a:pPr algn="ctr" eaLnBrk="1" hangingPunct="1">
              <a:spcBef>
                <a:spcPts val="0"/>
              </a:spcBef>
              <a:buClr>
                <a:srgbClr val="000000"/>
              </a:buClr>
              <a:buSzPct val="85000"/>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颗粒受离心力的作用从流体中分离</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9732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7A15B280-1904-43AA-9505-EF4B496F934F}"/>
              </a:ext>
            </a:extLst>
          </p:cNvPr>
          <p:cNvSpPr txBox="1"/>
          <p:nvPr/>
        </p:nvSpPr>
        <p:spPr>
          <a:xfrm>
            <a:off x="0" y="980728"/>
            <a:ext cx="9036496" cy="351262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（分离设备的选择）</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非均相混合物</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沉降</a:t>
            </a: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浮选</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离心分离</a:t>
            </a:r>
          </a:p>
          <a:p>
            <a:pPr eaLnBrk="1" hangingPunct="1">
              <a:lnSpc>
                <a:spcPct val="125000"/>
              </a:lnSpc>
              <a:spcBef>
                <a:spcPts val="0"/>
              </a:spcBef>
              <a:buClr>
                <a:srgbClr val="000000"/>
              </a:buClr>
              <a:buFont typeface="Wingdings" panose="05000000000000000000" pitchFamily="2" charset="2"/>
              <a:buChar char="Ø"/>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过滤</a:t>
            </a:r>
            <a:endParaRPr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D8587C89-B1B7-4E3D-842E-C22EB3152E75}"/>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196" name="Picture 4">
            <a:extLst>
              <a:ext uri="{FF2B5EF4-FFF2-40B4-BE49-F238E27FC236}">
                <a16:creationId xmlns:a16="http://schemas.microsoft.com/office/drawing/2014/main" id="{FA04810C-C73C-4467-B033-D7133641C8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244"/>
          <a:stretch/>
        </p:blipFill>
        <p:spPr bwMode="auto">
          <a:xfrm>
            <a:off x="1835696" y="2718935"/>
            <a:ext cx="7019925" cy="3512628"/>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E8D50723-F4A9-4BEE-B2D4-E77367034A26}"/>
              </a:ext>
            </a:extLst>
          </p:cNvPr>
          <p:cNvSpPr txBox="1"/>
          <p:nvPr/>
        </p:nvSpPr>
        <p:spPr>
          <a:xfrm>
            <a:off x="1961282" y="6320730"/>
            <a:ext cx="6768752" cy="441916"/>
          </a:xfrm>
          <a:prstGeom prst="rect">
            <a:avLst/>
          </a:prstGeom>
          <a:noFill/>
        </p:spPr>
        <p:txBody>
          <a:bodyPr wrap="square">
            <a:spAutoFit/>
          </a:bodyPr>
          <a:lstStyle/>
          <a:p>
            <a:pPr algn="ctr" eaLnBrk="1" latinLnBrk="0" hangingPunct="1">
              <a:lnSpc>
                <a:spcPct val="125000"/>
              </a:lnSpc>
              <a:spcBef>
                <a:spcPts val="0"/>
              </a:spcBef>
              <a:buClr>
                <a:srgbClr val="000000"/>
              </a:buClr>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利用压差使悬浮液</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气</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通过多孔介质分离悬浮固体颗粒</a:t>
            </a:r>
          </a:p>
        </p:txBody>
      </p:sp>
    </p:spTree>
    <p:extLst>
      <p:ext uri="{BB962C8B-B14F-4D97-AF65-F5344CB8AC3E}">
        <p14:creationId xmlns:p14="http://schemas.microsoft.com/office/powerpoint/2010/main" val="266551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B8554E0F-70F3-4D64-BA67-F631B48C5C71}"/>
              </a:ext>
            </a:extLst>
          </p:cNvPr>
          <p:cNvSpPr txBox="1"/>
          <p:nvPr/>
        </p:nvSpPr>
        <p:spPr>
          <a:xfrm>
            <a:off x="0" y="980728"/>
            <a:ext cx="9036496" cy="53592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eaLnBrk="1" hangingPunct="1">
              <a:lnSpc>
                <a:spcPct val="125000"/>
              </a:lnSpc>
              <a:spcBef>
                <a:spcPts val="0"/>
              </a:spcBef>
              <a:buClrTx/>
              <a:buSzTx/>
              <a:buFont typeface="+mj-lt"/>
              <a:buAutoNum type="arabicPeriod" startAt="3"/>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确定操作条件</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反应器操作参数的确定</a:t>
            </a:r>
          </a:p>
          <a:p>
            <a:pPr marL="457200" lvl="0" indent="-457200" algn="just" eaLnBrk="1" hangingPunct="1">
              <a:lnSpc>
                <a:spcPct val="125000"/>
              </a:lnSpc>
              <a:spcBef>
                <a:spcPts val="0"/>
              </a:spcBef>
              <a:buClrTx/>
              <a:buSzTx/>
              <a:buFont typeface="+mj-lt"/>
              <a:buAutoNum type="arabicPeriod"/>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温度</a:t>
            </a: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可逆反应的平衡（吸热或放热）</a:t>
            </a:r>
          </a:p>
          <a:p>
            <a:pPr marL="0" lvl="0" indent="0" algn="just" eaLnBrk="1" hangingPunct="1">
              <a:lnSpc>
                <a:spcPct val="125000"/>
              </a:lnSpc>
              <a:spcBef>
                <a:spcPts val="0"/>
              </a:spcBef>
              <a:buClrTx/>
              <a:buSzTx/>
              <a:buFontTx/>
              <a:buNone/>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EB      </a:t>
            </a:r>
            <a:r>
              <a:rPr lang="en-US" altLang="zh-CN" sz="2000" b="1" dirty="0" err="1">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Sty</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  H</a:t>
            </a:r>
            <a:r>
              <a:rPr lang="en-US" altLang="zh-CN" sz="2000" b="1" baseline="-25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2 </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  </a:t>
            </a:r>
            <a:r>
              <a:rPr lang="en-US" altLang="zh-CN"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H  </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（吸热反应）</a:t>
            </a:r>
          </a:p>
          <a:p>
            <a:pPr marL="0" lvl="0" indent="0" algn="just" eaLnBrk="1" hangingPunct="1">
              <a:lnSpc>
                <a:spcPct val="125000"/>
              </a:lnSpc>
              <a:spcBef>
                <a:spcPts val="0"/>
              </a:spcBef>
              <a:buClrTx/>
              <a:buSzTx/>
              <a:buFontTx/>
              <a:buNone/>
            </a:pP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采用二段反应，温度序列为先低后高（存在温度效应相反的两个副反应）</a:t>
            </a:r>
          </a:p>
          <a:p>
            <a:pPr algn="just" eaLnBrk="1" hangingPunct="1">
              <a:lnSpc>
                <a:spcPct val="125000"/>
              </a:lnSpc>
              <a:spcBef>
                <a:spcPts val="0"/>
              </a:spcBef>
              <a:buClrTx/>
              <a:buSzTx/>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考虑反应的选择性（按主副反应活化能的大小）</a:t>
            </a:r>
          </a:p>
          <a:p>
            <a:pPr marL="0" lvl="0" indent="0" algn="just" eaLnBrk="1" hangingPunct="1">
              <a:lnSpc>
                <a:spcPct val="125000"/>
              </a:lnSpc>
              <a:spcBef>
                <a:spcPts val="0"/>
              </a:spcBef>
              <a:buClrTx/>
              <a:buSzTx/>
              <a:buFontTx/>
              <a:buNone/>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例 </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A                  P                      A                 S  </a:t>
            </a:r>
          </a:p>
          <a:p>
            <a:pPr marL="0" lvl="0" indent="0" algn="just" eaLnBrk="1" hangingPunct="1">
              <a:lnSpc>
                <a:spcPct val="125000"/>
              </a:lnSpc>
              <a:spcBef>
                <a:spcPts val="0"/>
              </a:spcBef>
              <a:buClrTx/>
              <a:buSzTx/>
              <a:buFontTx/>
              <a:buNone/>
            </a:pP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如果</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E1</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为主反应的活化能，且 </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E1&gt;E2   </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则高温有利于主反应</a:t>
            </a:r>
          </a:p>
          <a:p>
            <a:pPr algn="just" eaLnBrk="1" hangingPunct="1">
              <a:lnSpc>
                <a:spcPct val="125000"/>
              </a:lnSpc>
              <a:spcBef>
                <a:spcPts val="0"/>
              </a:spcBef>
              <a:buClrTx/>
              <a:buSzTx/>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温度的限制条件（材质和催化剂的要求）</a:t>
            </a:r>
          </a:p>
        </p:txBody>
      </p:sp>
      <p:sp>
        <p:nvSpPr>
          <p:cNvPr id="4" name="Rectangle 2">
            <a:extLst>
              <a:ext uri="{FF2B5EF4-FFF2-40B4-BE49-F238E27FC236}">
                <a16:creationId xmlns:a16="http://schemas.microsoft.com/office/drawing/2014/main" id="{F11EE974-717F-4B06-973B-9AC44F677AD0}"/>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2" name="直接箭头连接符 21">
            <a:extLst>
              <a:ext uri="{FF2B5EF4-FFF2-40B4-BE49-F238E27FC236}">
                <a16:creationId xmlns:a16="http://schemas.microsoft.com/office/drawing/2014/main" id="{B4DB971E-C835-4693-A6D2-F3AD47332B79}"/>
              </a:ext>
            </a:extLst>
          </p:cNvPr>
          <p:cNvCxnSpPr>
            <a:cxnSpLocks/>
          </p:cNvCxnSpPr>
          <p:nvPr/>
        </p:nvCxnSpPr>
        <p:spPr bwMode="auto">
          <a:xfrm>
            <a:off x="2123728" y="5157744"/>
            <a:ext cx="936104" cy="0"/>
          </a:xfrm>
          <a:prstGeom prst="straightConnector1">
            <a:avLst/>
          </a:prstGeom>
          <a:noFill/>
          <a:ln w="19050" cap="flat" cmpd="sng" algn="ctr">
            <a:solidFill>
              <a:srgbClr val="000000"/>
            </a:solidFill>
            <a:prstDash val="solid"/>
            <a:round/>
            <a:headEnd type="none" w="med" len="med"/>
            <a:tailEnd type="triangle"/>
          </a:ln>
        </p:spPr>
      </p:cxnSp>
      <p:cxnSp>
        <p:nvCxnSpPr>
          <p:cNvPr id="23" name="直接箭头连接符 22">
            <a:extLst>
              <a:ext uri="{FF2B5EF4-FFF2-40B4-BE49-F238E27FC236}">
                <a16:creationId xmlns:a16="http://schemas.microsoft.com/office/drawing/2014/main" id="{B8D8AA18-A09A-4DC4-9D47-903594033AB3}"/>
              </a:ext>
            </a:extLst>
          </p:cNvPr>
          <p:cNvCxnSpPr>
            <a:cxnSpLocks/>
          </p:cNvCxnSpPr>
          <p:nvPr/>
        </p:nvCxnSpPr>
        <p:spPr bwMode="auto">
          <a:xfrm>
            <a:off x="5508104" y="5164900"/>
            <a:ext cx="936104" cy="0"/>
          </a:xfrm>
          <a:prstGeom prst="straightConnector1">
            <a:avLst/>
          </a:prstGeom>
          <a:noFill/>
          <a:ln w="19050" cap="flat" cmpd="sng" algn="ctr">
            <a:solidFill>
              <a:srgbClr val="000000"/>
            </a:solidFill>
            <a:prstDash val="solid"/>
            <a:round/>
            <a:headEnd type="none" w="med" len="med"/>
            <a:tailEnd type="triangle"/>
          </a:ln>
        </p:spPr>
      </p:cxnSp>
      <p:sp>
        <p:nvSpPr>
          <p:cNvPr id="24" name="Text Box 5">
            <a:extLst>
              <a:ext uri="{FF2B5EF4-FFF2-40B4-BE49-F238E27FC236}">
                <a16:creationId xmlns:a16="http://schemas.microsoft.com/office/drawing/2014/main" id="{0EB9EE71-AF12-4484-BBCE-0BCCB8D9B532}"/>
              </a:ext>
            </a:extLst>
          </p:cNvPr>
          <p:cNvSpPr txBox="1"/>
          <p:nvPr/>
        </p:nvSpPr>
        <p:spPr>
          <a:xfrm>
            <a:off x="2195736" y="4860900"/>
            <a:ext cx="740204"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E1</a:t>
            </a:r>
          </a:p>
        </p:txBody>
      </p:sp>
      <p:sp>
        <p:nvSpPr>
          <p:cNvPr id="25" name="Text Box 5">
            <a:extLst>
              <a:ext uri="{FF2B5EF4-FFF2-40B4-BE49-F238E27FC236}">
                <a16:creationId xmlns:a16="http://schemas.microsoft.com/office/drawing/2014/main" id="{03D771A8-9CD8-448E-8FF6-0B8FCED2E67C}"/>
              </a:ext>
            </a:extLst>
          </p:cNvPr>
          <p:cNvSpPr txBox="1"/>
          <p:nvPr/>
        </p:nvSpPr>
        <p:spPr>
          <a:xfrm>
            <a:off x="5580112" y="4860900"/>
            <a:ext cx="740204"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E2</a:t>
            </a:r>
          </a:p>
        </p:txBody>
      </p:sp>
    </p:spTree>
    <p:extLst>
      <p:ext uri="{BB962C8B-B14F-4D97-AF65-F5344CB8AC3E}">
        <p14:creationId xmlns:p14="http://schemas.microsoft.com/office/powerpoint/2010/main" val="187377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2E305A47-CD5C-4551-A113-4D104CB1B8D1}"/>
              </a:ext>
            </a:extLst>
          </p:cNvPr>
          <p:cNvSpPr txBox="1"/>
          <p:nvPr/>
        </p:nvSpPr>
        <p:spPr>
          <a:xfrm>
            <a:off x="0" y="980728"/>
            <a:ext cx="9036496" cy="32725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（分离设备的选择）</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spcBef>
                <a:spcPts val="0"/>
              </a:spcBef>
              <a:buClr>
                <a:srgbClr val="000000"/>
              </a:buClr>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均相混合物</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25000"/>
              </a:lnSpc>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蒸馏：相对挥发度差异</a:t>
            </a:r>
          </a:p>
          <a:p>
            <a:pPr eaLnBrk="1" hangingPunct="1">
              <a:lnSpc>
                <a:spcPct val="125000"/>
              </a:lnSpc>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吸收：溶解度差异</a:t>
            </a:r>
          </a:p>
          <a:p>
            <a:pPr eaLnBrk="1" hangingPunct="1">
              <a:lnSpc>
                <a:spcPct val="125000"/>
              </a:lnSpc>
              <a:buClr>
                <a:srgbClr val="000000"/>
              </a:buClr>
              <a:buSzPct val="60000"/>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萃取：溶解度差异</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17D80A2E-D998-45DC-A311-E6F01FE09EF9}"/>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769423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BC02A3CF-2BD4-4F49-99D6-4FB78B42EE28}"/>
              </a:ext>
            </a:extLst>
          </p:cNvPr>
          <p:cNvSpPr txBox="1"/>
          <p:nvPr/>
        </p:nvSpPr>
        <p:spPr>
          <a:xfrm>
            <a:off x="0" y="980728"/>
            <a:ext cx="9036496" cy="53592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（分离方法的选择）</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None/>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试探规则：根据经验和对象的热力学性质进行半定量分析所得结论。根据探试规则所得结论不一定是最佳方案，但是能大幅度减少可能的方案数，从而提高设计速度。</a:t>
            </a:r>
          </a:p>
          <a:p>
            <a:pPr lvl="0" algn="just" eaLnBrk="1" hangingPunct="1">
              <a:lnSpc>
                <a:spcPct val="125000"/>
              </a:lnSpc>
              <a:spcBef>
                <a:spcPts val="0"/>
              </a:spcBef>
              <a:buClrTx/>
              <a:buSzTx/>
              <a:buFont typeface="Wingdings" panose="05000000000000000000" pitchFamily="2" charset="2"/>
              <a:buChar char="l"/>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名词定义：</a:t>
            </a:r>
          </a:p>
          <a:p>
            <a:pPr algn="just" eaLnBrk="1" hangingPunct="1">
              <a:lnSpc>
                <a:spcPct val="125000"/>
              </a:lnSpc>
              <a:spcBef>
                <a:spcPts val="0"/>
              </a:spcBef>
              <a:buClrTx/>
              <a:buSzTx/>
              <a:buFont typeface="Wingdings" panose="05000000000000000000" pitchFamily="2" charset="2"/>
              <a:buChar char="Ø"/>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分配系数：</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平衡状态下某组分在轻相与重相中摩尔分数的比</a:t>
            </a:r>
          </a:p>
          <a:p>
            <a:pPr algn="just" eaLnBrk="1" hangingPunct="1">
              <a:lnSpc>
                <a:spcPct val="125000"/>
              </a:lnSpc>
              <a:spcBef>
                <a:spcPts val="0"/>
              </a:spcBef>
              <a:buClrTx/>
              <a:buSzTx/>
              <a:buFont typeface="Wingdings" panose="05000000000000000000" pitchFamily="2" charset="2"/>
              <a:buChar char="Ø"/>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分离因子：</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两个组分分配系数的比例</a:t>
            </a:r>
          </a:p>
          <a:p>
            <a:pPr algn="just" eaLnBrk="1" hangingPunct="1">
              <a:lnSpc>
                <a:spcPct val="125000"/>
              </a:lnSpc>
              <a:spcBef>
                <a:spcPts val="0"/>
              </a:spcBef>
              <a:buClrTx/>
              <a:buSzTx/>
              <a:buFont typeface="Wingdings" panose="05000000000000000000" pitchFamily="2" charset="2"/>
              <a:buChar char="Ø"/>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质量</a:t>
            </a:r>
            <a:r>
              <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能量分离剂</a:t>
            </a:r>
            <a:r>
              <a:rPr lang="zh-CN" altLang="en-US" sz="20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加入分离单元对所需要分离做出贡献的组分</a:t>
            </a:r>
          </a:p>
          <a:p>
            <a:pPr algn="just" eaLnBrk="1" hangingPunct="1">
              <a:lnSpc>
                <a:spcPct val="125000"/>
              </a:lnSpc>
              <a:spcBef>
                <a:spcPts val="0"/>
              </a:spcBef>
              <a:buClrTx/>
              <a:buSzTx/>
              <a:buFont typeface="Wingdings" panose="05000000000000000000" pitchFamily="2" charset="2"/>
              <a:buChar char="Ø"/>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次序表：</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进料各组分按照分配系数递减的次序所排列的表</a:t>
            </a:r>
          </a:p>
          <a:p>
            <a:pPr algn="just" eaLnBrk="1" hangingPunct="1">
              <a:lnSpc>
                <a:spcPct val="125000"/>
              </a:lnSpc>
              <a:spcBef>
                <a:spcPts val="0"/>
              </a:spcBef>
              <a:buClrTx/>
              <a:buSzTx/>
              <a:buFont typeface="Wingdings" panose="05000000000000000000" pitchFamily="2" charset="2"/>
              <a:buChar char="Ø"/>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关键组分：</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决定分离要求的两个组分</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F4CBA23D-1044-486A-9555-3FB6DA58CDE9}"/>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554924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74966A9D-A9DC-4366-9B72-4A51367E07EA}"/>
              </a:ext>
            </a:extLst>
          </p:cNvPr>
          <p:cNvSpPr txBox="1"/>
          <p:nvPr/>
        </p:nvSpPr>
        <p:spPr>
          <a:xfrm>
            <a:off x="0" y="980728"/>
            <a:ext cx="9036496" cy="212763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（分离方法的选择）</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25000"/>
              </a:lnSpc>
              <a:spcBef>
                <a:spcPts val="0"/>
              </a:spcBef>
              <a:buClrTx/>
              <a:buSzTx/>
              <a:buFont typeface="Wingdings" panose="05000000000000000000" pitchFamily="2" charset="2"/>
              <a:buChar char="l"/>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试探规则：</a:t>
            </a:r>
            <a:endParaRPr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0" indent="-457200"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选择具有大的分离因子的分离过程</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29A37A04-E4AD-44BB-A0E8-7E3B01ABB057}"/>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6" name="Group 70">
            <a:extLst>
              <a:ext uri="{FF2B5EF4-FFF2-40B4-BE49-F238E27FC236}">
                <a16:creationId xmlns:a16="http://schemas.microsoft.com/office/drawing/2014/main" id="{1E315AFD-9286-4690-BD2B-F926C2D4834E}"/>
              </a:ext>
            </a:extLst>
          </p:cNvPr>
          <p:cNvGraphicFramePr>
            <a:graphicFrameLocks noGrp="1"/>
          </p:cNvGraphicFramePr>
          <p:nvPr>
            <p:custDataLst>
              <p:tags r:id="rId1"/>
            </p:custDataLst>
            <p:extLst>
              <p:ext uri="{D42A27DB-BD31-4B8C-83A1-F6EECF244321}">
                <p14:modId xmlns:p14="http://schemas.microsoft.com/office/powerpoint/2010/main" val="2347770351"/>
              </p:ext>
            </p:extLst>
          </p:nvPr>
        </p:nvGraphicFramePr>
        <p:xfrm>
          <a:off x="107504" y="3212976"/>
          <a:ext cx="8928992" cy="3063368"/>
        </p:xfrm>
        <a:graphic>
          <a:graphicData uri="http://schemas.openxmlformats.org/drawingml/2006/table">
            <a:tbl>
              <a:tblPr/>
              <a:tblGrid>
                <a:gridCol w="4436617">
                  <a:extLst>
                    <a:ext uri="{9D8B030D-6E8A-4147-A177-3AD203B41FA5}">
                      <a16:colId xmlns:a16="http://schemas.microsoft.com/office/drawing/2014/main" val="20000"/>
                    </a:ext>
                  </a:extLst>
                </a:gridCol>
                <a:gridCol w="4492375">
                  <a:extLst>
                    <a:ext uri="{9D8B030D-6E8A-4147-A177-3AD203B41FA5}">
                      <a16:colId xmlns:a16="http://schemas.microsoft.com/office/drawing/2014/main" val="20001"/>
                    </a:ext>
                  </a:extLst>
                </a:gridCol>
              </a:tblGrid>
              <a:tr h="369470">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sym typeface="微软雅黑" panose="020B0503020204020204" pitchFamily="34" charset="-122"/>
                        </a:rPr>
                        <a:t>分子性质</a:t>
                      </a:r>
                    </a:p>
                  </a:txBody>
                  <a:tcPr marT="45711" marB="457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sym typeface="微软雅黑" panose="020B0503020204020204" pitchFamily="34" charset="-122"/>
                        </a:rPr>
                        <a:t>受影响的分离过程</a:t>
                      </a:r>
                    </a:p>
                  </a:txBody>
                  <a:tcPr marT="45711" marB="4571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6669">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ysClr val="windowText" lastClr="000000"/>
                          </a:solidFill>
                          <a:effectLst/>
                          <a:latin typeface="微软雅黑" panose="020B0503020204020204" pitchFamily="34" charset="-122"/>
                          <a:ea typeface="微软雅黑" panose="020B0503020204020204" pitchFamily="34" charset="-122"/>
                          <a:sym typeface="微软雅黑" panose="020B0503020204020204" pitchFamily="34" charset="-122"/>
                        </a:rPr>
                        <a:t>分子量</a:t>
                      </a:r>
                    </a:p>
                  </a:txBody>
                  <a:tcPr marT="45711" marB="45711" horzOverflow="overflow">
                    <a:lnL cap="flat">
                      <a:noFill/>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精馏、蒸发</a:t>
                      </a:r>
                    </a:p>
                  </a:txBody>
                  <a:tcPr marT="45711" marB="45711" horzOverflow="overflow">
                    <a:lnL w="12700" cap="flat" cmpd="sng" algn="ctr">
                      <a:noFill/>
                      <a:prstDash val="solid"/>
                      <a:round/>
                      <a:headEnd type="none" w="med" len="med"/>
                      <a:tailEnd type="none" w="med" len="med"/>
                    </a:lnL>
                    <a:lnR cap="flat">
                      <a:noFill/>
                    </a:lnR>
                    <a:lnT w="63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71391">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ysClr val="windowText" lastClr="000000"/>
                          </a:solidFill>
                          <a:effectLst/>
                          <a:latin typeface="微软雅黑" panose="020B0503020204020204" pitchFamily="34" charset="-122"/>
                          <a:ea typeface="微软雅黑" panose="020B0503020204020204" pitchFamily="34" charset="-122"/>
                          <a:sym typeface="微软雅黑" panose="020B0503020204020204" pitchFamily="34" charset="-122"/>
                        </a:rPr>
                        <a:t>分子形状</a:t>
                      </a:r>
                    </a:p>
                  </a:txBody>
                  <a:tcPr marT="45711" marB="45711" horzOverflow="overflow">
                    <a:lnL cap="flat">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吸附、结晶</a:t>
                      </a:r>
                    </a:p>
                  </a:txBody>
                  <a:tcPr marT="45711" marB="45711" horzOverflow="overflow">
                    <a:lnL w="12700" cap="flat" cmpd="sng" algn="ctr">
                      <a:no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68812">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ysClr val="windowText" lastClr="000000"/>
                          </a:solidFill>
                          <a:effectLst/>
                          <a:latin typeface="微软雅黑" panose="020B0503020204020204" pitchFamily="34" charset="-122"/>
                          <a:ea typeface="微软雅黑" panose="020B0503020204020204" pitchFamily="34" charset="-122"/>
                          <a:sym typeface="微软雅黑" panose="020B0503020204020204" pitchFamily="34" charset="-122"/>
                        </a:rPr>
                        <a:t>分子体积</a:t>
                      </a:r>
                    </a:p>
                  </a:txBody>
                  <a:tcPr marT="45711" marB="45711" horzOverflow="overflow">
                    <a:lnL cap="flat">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吸附</a:t>
                      </a:r>
                    </a:p>
                  </a:txBody>
                  <a:tcPr marT="45711" marB="45711" horzOverflow="overflow">
                    <a:lnL w="12700" cap="flat" cmpd="sng" algn="ctr">
                      <a:no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71325">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ysClr val="windowText" lastClr="000000"/>
                          </a:solidFill>
                          <a:effectLst/>
                          <a:latin typeface="微软雅黑" panose="020B0503020204020204" pitchFamily="34" charset="-122"/>
                          <a:ea typeface="微软雅黑" panose="020B0503020204020204" pitchFamily="34" charset="-122"/>
                          <a:sym typeface="微软雅黑" panose="020B0503020204020204" pitchFamily="34" charset="-122"/>
                        </a:rPr>
                        <a:t>偶极距、极性</a:t>
                      </a:r>
                    </a:p>
                  </a:txBody>
                  <a:tcPr marT="45711" marB="45711" horzOverflow="overflow">
                    <a:lnL cap="flat">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萃取、吸附</a:t>
                      </a:r>
                    </a:p>
                  </a:txBody>
                  <a:tcPr marT="45711" marB="45711" horzOverflow="overflow">
                    <a:lnL w="12700" cap="flat" cmpd="sng" algn="ctr">
                      <a:no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68812">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ysClr val="windowText" lastClr="000000"/>
                          </a:solidFill>
                          <a:effectLst/>
                          <a:latin typeface="微软雅黑" panose="020B0503020204020204" pitchFamily="34" charset="-122"/>
                          <a:ea typeface="微软雅黑" panose="020B0503020204020204" pitchFamily="34" charset="-122"/>
                          <a:sym typeface="微软雅黑" panose="020B0503020204020204" pitchFamily="34" charset="-122"/>
                        </a:rPr>
                        <a:t>分子电负荷</a:t>
                      </a:r>
                    </a:p>
                  </a:txBody>
                  <a:tcPr marT="45711" marB="45711" horzOverflow="overflow">
                    <a:lnL cap="flat">
                      <a:noFill/>
                    </a:lnL>
                    <a:lnR w="12700" cap="flat" cmpd="sng" algn="ctr">
                      <a:no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电除法、电除雾</a:t>
                      </a:r>
                    </a:p>
                  </a:txBody>
                  <a:tcPr marT="45711" marB="45711" horzOverflow="overflow">
                    <a:lnL w="12700" cap="flat" cmpd="sng" algn="ctr">
                      <a:no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69725">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ysClr val="windowText" lastClr="000000"/>
                          </a:solidFill>
                          <a:effectLst/>
                          <a:latin typeface="微软雅黑" panose="020B0503020204020204" pitchFamily="34" charset="-122"/>
                          <a:ea typeface="微软雅黑" panose="020B0503020204020204" pitchFamily="34" charset="-122"/>
                          <a:sym typeface="微软雅黑" panose="020B0503020204020204" pitchFamily="34" charset="-122"/>
                        </a:rPr>
                        <a:t>化学活性</a:t>
                      </a:r>
                    </a:p>
                  </a:txBody>
                  <a:tcPr marT="45711" marB="45711" horzOverflow="overflow">
                    <a:lnL cap="flat">
                      <a:noFill/>
                    </a:lnL>
                    <a:lnR w="12700" cap="flat" cmpd="sng" algn="ctr">
                      <a:no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ts val="0"/>
                        </a:spcBef>
                        <a:spcAft>
                          <a:spcPct val="0"/>
                        </a:spcAft>
                        <a:buClr>
                          <a:schemeClr val="folHlink"/>
                        </a:buClr>
                        <a:buSzPct val="85000"/>
                        <a:buFont typeface="Wingdings 2" panose="05020102010507070707" pitchFamily="18" charset="2"/>
                        <a:buNone/>
                      </a:pPr>
                      <a:r>
                        <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化学吸收、反应精馏</a:t>
                      </a:r>
                    </a:p>
                  </a:txBody>
                  <a:tcPr marT="45711" marB="45711" horzOverflow="overflow">
                    <a:lnL w="12700" cap="flat" cmpd="sng" algn="ctr">
                      <a:noFill/>
                      <a:prstDash val="solid"/>
                      <a:round/>
                      <a:headEnd type="none" w="med" len="med"/>
                      <a:tailEnd type="none" w="med" len="med"/>
                    </a:lnL>
                    <a:lnR cap="flat">
                      <a:noFill/>
                    </a:lnR>
                    <a:lnT>
                      <a:noFill/>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7435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A94F3A4-14DE-4406-B282-564EAB965060}"/>
              </a:ext>
            </a:extLst>
          </p:cNvPr>
          <p:cNvSpPr txBox="1"/>
          <p:nvPr/>
        </p:nvSpPr>
        <p:spPr>
          <a:xfrm>
            <a:off x="0" y="980728"/>
            <a:ext cx="9036496" cy="42011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（分离方法的选择）</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试探规则：</a:t>
            </a:r>
            <a:endParaRPr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0" indent="-457200" algn="just" eaLnBrk="1" hangingPunct="1">
              <a:lnSpc>
                <a:spcPct val="125000"/>
              </a:lnSpc>
              <a:spcBef>
                <a:spcPts val="0"/>
              </a:spcBef>
              <a:buClrTx/>
              <a:buSzTx/>
              <a:buFont typeface="+mj-lt"/>
              <a:buAutoNum type="arabicPeriod" startAt="2"/>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尽量避免极端的过程条件；</a:t>
            </a:r>
          </a:p>
          <a:p>
            <a:pPr marL="457200" lvl="0" indent="-457200" algn="just" eaLnBrk="1" hangingPunct="1">
              <a:lnSpc>
                <a:spcPct val="125000"/>
              </a:lnSpc>
              <a:spcBef>
                <a:spcPts val="0"/>
              </a:spcBef>
              <a:buClrTx/>
              <a:buSzTx/>
              <a:buFont typeface="+mj-lt"/>
              <a:buAutoNum type="arabicPeriod" startAt="2"/>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分离过程需要多个分离级时，优先选择平衡分离过程而不选择速度控制过程；</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0" indent="-457200" algn="just" eaLnBrk="1" hangingPunct="1">
              <a:lnSpc>
                <a:spcPct val="125000"/>
              </a:lnSpc>
              <a:spcBef>
                <a:spcPts val="0"/>
              </a:spcBef>
              <a:buClrTx/>
              <a:buSzTx/>
              <a:buFont typeface="+mj-lt"/>
              <a:buAutoNum type="arabicPeriod" startAt="2"/>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分离因子相同时，选择能量分离剂而不选择质量分离剂；</a:t>
            </a:r>
          </a:p>
          <a:p>
            <a:pPr marL="0" lvl="0" indent="0" eaLnBrk="1" hangingPunct="1">
              <a:spcBef>
                <a:spcPct val="50000"/>
              </a:spcBef>
              <a:buClrTx/>
              <a:buSzTx/>
              <a:buNone/>
            </a:pP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856C74E0-BFFD-442D-95F2-304D062DA3CC}"/>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39028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3A61A6D6-535B-436E-9C59-130D6B9358E1}"/>
              </a:ext>
            </a:extLst>
          </p:cNvPr>
          <p:cNvSpPr txBox="1"/>
          <p:nvPr/>
        </p:nvSpPr>
        <p:spPr>
          <a:xfrm>
            <a:off x="0" y="980728"/>
            <a:ext cx="9036496" cy="44359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（分离方法的选择）</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试探规则：</a:t>
            </a:r>
            <a:endParaRPr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0" indent="-457200" eaLnBrk="1" hangingPunct="1">
              <a:lnSpc>
                <a:spcPct val="125000"/>
              </a:lnSpc>
              <a:spcBef>
                <a:spcPts val="0"/>
              </a:spcBef>
              <a:buClrTx/>
              <a:buSzTx/>
              <a:buFont typeface="+mj-lt"/>
              <a:buAutoNum type="arabicPeriod" startAt="5"/>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在选择分离方案时首先考虑精馏，精馏的优点：</a:t>
            </a:r>
          </a:p>
          <a:p>
            <a:pPr lvl="1"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精馏是一个使用能量分离剂的平衡过程；</a:t>
            </a:r>
          </a:p>
          <a:p>
            <a:pPr lvl="1"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系统内不含固体物料，操作方便；</a:t>
            </a:r>
          </a:p>
          <a:p>
            <a:pPr lvl="1"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有成熟的理论和实践；</a:t>
            </a:r>
          </a:p>
          <a:p>
            <a:pPr lvl="1"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处理产品数量的范围宽；</a:t>
            </a:r>
          </a:p>
          <a:p>
            <a:pPr lvl="1" eaLnBrk="1" hangingPunct="1">
              <a:lnSpc>
                <a:spcPct val="125000"/>
              </a:lnSpc>
              <a:spcBef>
                <a:spcPts val="0"/>
              </a:spcBef>
              <a:buClrTx/>
              <a:buSzTx/>
              <a:buFont typeface="Wingdings" panose="05000000000000000000" pitchFamily="2" charset="2"/>
              <a:buChar char="Ø"/>
            </a:pP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常常只需要能位等级很低的分离剂。</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722AC85F-CFD4-44A4-8F9C-EBF3B9C3ADB4}"/>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07111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785A4B83-CEEC-4FC3-A10D-282F15A70B89}"/>
              </a:ext>
            </a:extLst>
          </p:cNvPr>
          <p:cNvSpPr txBox="1"/>
          <p:nvPr/>
        </p:nvSpPr>
        <p:spPr>
          <a:xfrm>
            <a:off x="0" y="980728"/>
            <a:ext cx="9036496" cy="442896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（分离方法的选择）</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buClrTx/>
              <a:buSzTx/>
              <a:buFontTx/>
              <a:buNone/>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正丁烯、异丁烯混合物欲分离成纯物质，试根据分子性质选择分离方法。</a:t>
            </a:r>
          </a:p>
          <a:p>
            <a:pPr marL="0" lvl="0" indent="0" algn="just" eaLnBrk="1" hangingPunct="1">
              <a:lnSpc>
                <a:spcPct val="125000"/>
              </a:lnSpc>
              <a:spcBef>
                <a:spcPts val="0"/>
              </a:spcBef>
              <a:buClrTx/>
              <a:buSzTx/>
              <a:buFontTx/>
              <a:buNone/>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解：</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由于正丁烯与异丁烯为同分异构体，分子体积、偶极距和极性差别很小，预计精馏、萃取、吸收等过程都不能有效将该混合物分离，只能根据反应活性的差别进行分离。利用水与异丁烯反应的特点进行分离。</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C1C0D268-43CD-4DAA-9BCF-3C448B951418}"/>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8013360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849B588D-94D5-4619-94CB-F74C3186B24E}"/>
              </a:ext>
            </a:extLst>
          </p:cNvPr>
          <p:cNvSpPr txBox="1"/>
          <p:nvPr/>
        </p:nvSpPr>
        <p:spPr>
          <a:xfrm>
            <a:off x="0" y="980728"/>
            <a:ext cx="9036496" cy="227453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（分离序列的确定）</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buClr>
                <a:srgbClr val="0000FF"/>
              </a:buClr>
              <a:buSzPct val="100000"/>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分离方案数：</a:t>
            </a:r>
          </a:p>
          <a:p>
            <a:pPr marL="0" indent="0" algn="just" eaLnBrk="1" hangingPunct="1">
              <a:lnSpc>
                <a:spcPct val="125000"/>
              </a:lnSpc>
              <a:spcBef>
                <a:spcPts val="0"/>
              </a:spcBef>
              <a:buClr>
                <a:srgbClr val="0000FF"/>
              </a:buClr>
              <a:buSzPct val="100000"/>
              <a:buNone/>
            </a:pP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E8A5BD41-2496-4EE3-A149-552B0BAD11F9}"/>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Group 125">
            <a:extLst>
              <a:ext uri="{FF2B5EF4-FFF2-40B4-BE49-F238E27FC236}">
                <a16:creationId xmlns:a16="http://schemas.microsoft.com/office/drawing/2014/main" id="{3F10FAD3-7EE3-429D-8F2F-549877A64849}"/>
              </a:ext>
            </a:extLst>
          </p:cNvPr>
          <p:cNvGrpSpPr/>
          <p:nvPr/>
        </p:nvGrpSpPr>
        <p:grpSpPr>
          <a:xfrm>
            <a:off x="87798" y="2749871"/>
            <a:ext cx="2286000" cy="2012950"/>
            <a:chOff x="480" y="864"/>
            <a:chExt cx="1440" cy="1268"/>
          </a:xfrm>
          <a:solidFill>
            <a:srgbClr val="FFFFFF"/>
          </a:solidFill>
        </p:grpSpPr>
        <p:grpSp>
          <p:nvGrpSpPr>
            <p:cNvPr id="8" name="Group 43">
              <a:extLst>
                <a:ext uri="{FF2B5EF4-FFF2-40B4-BE49-F238E27FC236}">
                  <a16:creationId xmlns:a16="http://schemas.microsoft.com/office/drawing/2014/main" id="{94ABBECB-F56B-4672-998A-FF71DC9DFF98}"/>
                </a:ext>
              </a:extLst>
            </p:cNvPr>
            <p:cNvGrpSpPr/>
            <p:nvPr/>
          </p:nvGrpSpPr>
          <p:grpSpPr>
            <a:xfrm>
              <a:off x="1344" y="960"/>
              <a:ext cx="144" cy="789"/>
              <a:chOff x="528" y="1275"/>
              <a:chExt cx="144" cy="789"/>
            </a:xfrm>
            <a:grpFill/>
          </p:grpSpPr>
          <p:sp>
            <p:nvSpPr>
              <p:cNvPr id="23" name="Oval 44">
                <a:extLst>
                  <a:ext uri="{FF2B5EF4-FFF2-40B4-BE49-F238E27FC236}">
                    <a16:creationId xmlns:a16="http://schemas.microsoft.com/office/drawing/2014/main" id="{79DA9445-257D-4125-B7A9-3307C3D7161A}"/>
                  </a:ext>
                </a:extLst>
              </p:cNvPr>
              <p:cNvSpPr/>
              <p:nvPr/>
            </p:nvSpPr>
            <p:spPr>
              <a:xfrm>
                <a:off x="528" y="1275"/>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Oval 45">
                <a:extLst>
                  <a:ext uri="{FF2B5EF4-FFF2-40B4-BE49-F238E27FC236}">
                    <a16:creationId xmlns:a16="http://schemas.microsoft.com/office/drawing/2014/main" id="{B791086C-B4D5-41A2-821B-7674C15B9135}"/>
                  </a:ext>
                </a:extLst>
              </p:cNvPr>
              <p:cNvSpPr/>
              <p:nvPr/>
            </p:nvSpPr>
            <p:spPr>
              <a:xfrm>
                <a:off x="528" y="1968"/>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Rectangle 46">
                <a:extLst>
                  <a:ext uri="{FF2B5EF4-FFF2-40B4-BE49-F238E27FC236}">
                    <a16:creationId xmlns:a16="http://schemas.microsoft.com/office/drawing/2014/main" id="{10C992A9-C4E8-4505-B002-8F47001826F2}"/>
                  </a:ext>
                </a:extLst>
              </p:cNvPr>
              <p:cNvSpPr/>
              <p:nvPr/>
            </p:nvSpPr>
            <p:spPr>
              <a:xfrm>
                <a:off x="528" y="1344"/>
                <a:ext cx="144" cy="67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 name="Group 52">
              <a:extLst>
                <a:ext uri="{FF2B5EF4-FFF2-40B4-BE49-F238E27FC236}">
                  <a16:creationId xmlns:a16="http://schemas.microsoft.com/office/drawing/2014/main" id="{BD8BFD7F-8CB7-45D0-8907-1C1406733074}"/>
                </a:ext>
              </a:extLst>
            </p:cNvPr>
            <p:cNvGrpSpPr/>
            <p:nvPr/>
          </p:nvGrpSpPr>
          <p:grpSpPr>
            <a:xfrm>
              <a:off x="960" y="1296"/>
              <a:ext cx="144" cy="789"/>
              <a:chOff x="528" y="1275"/>
              <a:chExt cx="144" cy="789"/>
            </a:xfrm>
            <a:grpFill/>
          </p:grpSpPr>
          <p:sp>
            <p:nvSpPr>
              <p:cNvPr id="20" name="Oval 53">
                <a:extLst>
                  <a:ext uri="{FF2B5EF4-FFF2-40B4-BE49-F238E27FC236}">
                    <a16:creationId xmlns:a16="http://schemas.microsoft.com/office/drawing/2014/main" id="{A2A7B2BF-4EC4-4CD3-9BBF-359C6A882168}"/>
                  </a:ext>
                </a:extLst>
              </p:cNvPr>
              <p:cNvSpPr/>
              <p:nvPr/>
            </p:nvSpPr>
            <p:spPr>
              <a:xfrm>
                <a:off x="528" y="1275"/>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Oval 54">
                <a:extLst>
                  <a:ext uri="{FF2B5EF4-FFF2-40B4-BE49-F238E27FC236}">
                    <a16:creationId xmlns:a16="http://schemas.microsoft.com/office/drawing/2014/main" id="{E08F6658-7C87-48C4-A8AE-0AE7EBDF38F5}"/>
                  </a:ext>
                </a:extLst>
              </p:cNvPr>
              <p:cNvSpPr/>
              <p:nvPr/>
            </p:nvSpPr>
            <p:spPr>
              <a:xfrm>
                <a:off x="528" y="1968"/>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Rectangle 55">
                <a:extLst>
                  <a:ext uri="{FF2B5EF4-FFF2-40B4-BE49-F238E27FC236}">
                    <a16:creationId xmlns:a16="http://schemas.microsoft.com/office/drawing/2014/main" id="{A227A17F-F1B6-444A-9ED8-01D38326F5F9}"/>
                  </a:ext>
                </a:extLst>
              </p:cNvPr>
              <p:cNvSpPr/>
              <p:nvPr/>
            </p:nvSpPr>
            <p:spPr>
              <a:xfrm>
                <a:off x="528" y="1344"/>
                <a:ext cx="144" cy="67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 name="Line 56">
              <a:extLst>
                <a:ext uri="{FF2B5EF4-FFF2-40B4-BE49-F238E27FC236}">
                  <a16:creationId xmlns:a16="http://schemas.microsoft.com/office/drawing/2014/main" id="{EA0B7242-2E0D-486A-A45D-62EE34E1F460}"/>
                </a:ext>
              </a:extLst>
            </p:cNvPr>
            <p:cNvSpPr/>
            <p:nvPr/>
          </p:nvSpPr>
          <p:spPr>
            <a:xfrm>
              <a:off x="672" y="1680"/>
              <a:ext cx="288"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Line 57">
              <a:extLst>
                <a:ext uri="{FF2B5EF4-FFF2-40B4-BE49-F238E27FC236}">
                  <a16:creationId xmlns:a16="http://schemas.microsoft.com/office/drawing/2014/main" id="{C04B9EAC-2946-436E-8C31-4FA2B7451C31}"/>
                </a:ext>
              </a:extLst>
            </p:cNvPr>
            <p:cNvSpPr/>
            <p:nvPr/>
          </p:nvSpPr>
          <p:spPr>
            <a:xfrm>
              <a:off x="1008" y="1296"/>
              <a:ext cx="336"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Line 58">
              <a:extLst>
                <a:ext uri="{FF2B5EF4-FFF2-40B4-BE49-F238E27FC236}">
                  <a16:creationId xmlns:a16="http://schemas.microsoft.com/office/drawing/2014/main" id="{04023E51-26D7-438E-BE27-5E7A345EC16E}"/>
                </a:ext>
              </a:extLst>
            </p:cNvPr>
            <p:cNvSpPr/>
            <p:nvPr/>
          </p:nvSpPr>
          <p:spPr>
            <a:xfrm>
              <a:off x="1029" y="2094"/>
              <a:ext cx="192"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Line 59">
              <a:extLst>
                <a:ext uri="{FF2B5EF4-FFF2-40B4-BE49-F238E27FC236}">
                  <a16:creationId xmlns:a16="http://schemas.microsoft.com/office/drawing/2014/main" id="{82920D42-8468-429C-A469-0F418345A3E4}"/>
                </a:ext>
              </a:extLst>
            </p:cNvPr>
            <p:cNvSpPr/>
            <p:nvPr/>
          </p:nvSpPr>
          <p:spPr>
            <a:xfrm>
              <a:off x="1440" y="960"/>
              <a:ext cx="240"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Line 60">
              <a:extLst>
                <a:ext uri="{FF2B5EF4-FFF2-40B4-BE49-F238E27FC236}">
                  <a16:creationId xmlns:a16="http://schemas.microsoft.com/office/drawing/2014/main" id="{3DE553CA-EBF2-4B4B-8C93-528F87782A58}"/>
                </a:ext>
              </a:extLst>
            </p:cNvPr>
            <p:cNvSpPr/>
            <p:nvPr/>
          </p:nvSpPr>
          <p:spPr>
            <a:xfrm>
              <a:off x="1413" y="1758"/>
              <a:ext cx="288"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 Box 93">
              <a:extLst>
                <a:ext uri="{FF2B5EF4-FFF2-40B4-BE49-F238E27FC236}">
                  <a16:creationId xmlns:a16="http://schemas.microsoft.com/office/drawing/2014/main" id="{07046AAD-113F-44E3-84D3-0C0172947485}"/>
                </a:ext>
              </a:extLst>
            </p:cNvPr>
            <p:cNvSpPr txBox="1"/>
            <p:nvPr/>
          </p:nvSpPr>
          <p:spPr>
            <a:xfrm>
              <a:off x="480" y="1488"/>
              <a:ext cx="507" cy="21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ABC</a:t>
              </a:r>
            </a:p>
          </p:txBody>
        </p:sp>
        <p:sp>
          <p:nvSpPr>
            <p:cNvPr id="16" name="Text Box 94">
              <a:extLst>
                <a:ext uri="{FF2B5EF4-FFF2-40B4-BE49-F238E27FC236}">
                  <a16:creationId xmlns:a16="http://schemas.microsoft.com/office/drawing/2014/main" id="{6F21FDC6-6B4B-4851-9203-2866D976D435}"/>
                </a:ext>
              </a:extLst>
            </p:cNvPr>
            <p:cNvSpPr txBox="1"/>
            <p:nvPr/>
          </p:nvSpPr>
          <p:spPr>
            <a:xfrm>
              <a:off x="864" y="1056"/>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a:t>
              </a:r>
            </a:p>
          </p:txBody>
        </p:sp>
        <p:sp>
          <p:nvSpPr>
            <p:cNvPr id="17" name="Text Box 95">
              <a:extLst>
                <a:ext uri="{FF2B5EF4-FFF2-40B4-BE49-F238E27FC236}">
                  <a16:creationId xmlns:a16="http://schemas.microsoft.com/office/drawing/2014/main" id="{8BA7B738-F154-496D-B944-3C329F2167FA}"/>
                </a:ext>
              </a:extLst>
            </p:cNvPr>
            <p:cNvSpPr txBox="1"/>
            <p:nvPr/>
          </p:nvSpPr>
          <p:spPr>
            <a:xfrm>
              <a:off x="1152" y="1920"/>
              <a:ext cx="288"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p>
          </p:txBody>
        </p:sp>
        <p:sp>
          <p:nvSpPr>
            <p:cNvPr id="18" name="Text Box 96">
              <a:extLst>
                <a:ext uri="{FF2B5EF4-FFF2-40B4-BE49-F238E27FC236}">
                  <a16:creationId xmlns:a16="http://schemas.microsoft.com/office/drawing/2014/main" id="{B276A9B6-C0A2-4DD6-99DC-2A532BF0515E}"/>
                </a:ext>
              </a:extLst>
            </p:cNvPr>
            <p:cNvSpPr txBox="1"/>
            <p:nvPr/>
          </p:nvSpPr>
          <p:spPr>
            <a:xfrm>
              <a:off x="1680" y="864"/>
              <a:ext cx="192"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p>
          </p:txBody>
        </p:sp>
        <p:sp>
          <p:nvSpPr>
            <p:cNvPr id="19" name="Text Box 97">
              <a:extLst>
                <a:ext uri="{FF2B5EF4-FFF2-40B4-BE49-F238E27FC236}">
                  <a16:creationId xmlns:a16="http://schemas.microsoft.com/office/drawing/2014/main" id="{F0CCF054-8E21-49F1-A38D-20DB979A7607}"/>
                </a:ext>
              </a:extLst>
            </p:cNvPr>
            <p:cNvSpPr txBox="1"/>
            <p:nvPr/>
          </p:nvSpPr>
          <p:spPr>
            <a:xfrm>
              <a:off x="1680" y="1536"/>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p>
          </p:txBody>
        </p:sp>
      </p:grpSp>
      <p:grpSp>
        <p:nvGrpSpPr>
          <p:cNvPr id="26" name="Group 129">
            <a:extLst>
              <a:ext uri="{FF2B5EF4-FFF2-40B4-BE49-F238E27FC236}">
                <a16:creationId xmlns:a16="http://schemas.microsoft.com/office/drawing/2014/main" id="{E9F66D02-2A08-4AC5-9B06-98FCBBA92C29}"/>
              </a:ext>
            </a:extLst>
          </p:cNvPr>
          <p:cNvGrpSpPr/>
          <p:nvPr/>
        </p:nvGrpSpPr>
        <p:grpSpPr>
          <a:xfrm>
            <a:off x="1661871" y="4419874"/>
            <a:ext cx="2133600" cy="2241550"/>
            <a:chOff x="240" y="2544"/>
            <a:chExt cx="1344" cy="1412"/>
          </a:xfrm>
          <a:solidFill>
            <a:srgbClr val="FFFFFF"/>
          </a:solidFill>
        </p:grpSpPr>
        <p:grpSp>
          <p:nvGrpSpPr>
            <p:cNvPr id="27" name="Group 35">
              <a:extLst>
                <a:ext uri="{FF2B5EF4-FFF2-40B4-BE49-F238E27FC236}">
                  <a16:creationId xmlns:a16="http://schemas.microsoft.com/office/drawing/2014/main" id="{36FC4A08-925C-4A1D-AD2D-69033A5BE2D4}"/>
                </a:ext>
              </a:extLst>
            </p:cNvPr>
            <p:cNvGrpSpPr/>
            <p:nvPr/>
          </p:nvGrpSpPr>
          <p:grpSpPr>
            <a:xfrm>
              <a:off x="1008" y="3072"/>
              <a:ext cx="144" cy="789"/>
              <a:chOff x="528" y="1275"/>
              <a:chExt cx="144" cy="789"/>
            </a:xfrm>
            <a:grpFill/>
          </p:grpSpPr>
          <p:sp>
            <p:nvSpPr>
              <p:cNvPr id="42" name="Oval 36">
                <a:extLst>
                  <a:ext uri="{FF2B5EF4-FFF2-40B4-BE49-F238E27FC236}">
                    <a16:creationId xmlns:a16="http://schemas.microsoft.com/office/drawing/2014/main" id="{8123F058-BD54-44BF-AABB-42C5B00D9DE8}"/>
                  </a:ext>
                </a:extLst>
              </p:cNvPr>
              <p:cNvSpPr/>
              <p:nvPr/>
            </p:nvSpPr>
            <p:spPr>
              <a:xfrm>
                <a:off x="528" y="1275"/>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Oval 37">
                <a:extLst>
                  <a:ext uri="{FF2B5EF4-FFF2-40B4-BE49-F238E27FC236}">
                    <a16:creationId xmlns:a16="http://schemas.microsoft.com/office/drawing/2014/main" id="{BF10E2DA-0257-4054-87F6-2A79C9230870}"/>
                  </a:ext>
                </a:extLst>
              </p:cNvPr>
              <p:cNvSpPr/>
              <p:nvPr/>
            </p:nvSpPr>
            <p:spPr>
              <a:xfrm>
                <a:off x="528" y="1968"/>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Rectangle 38">
                <a:extLst>
                  <a:ext uri="{FF2B5EF4-FFF2-40B4-BE49-F238E27FC236}">
                    <a16:creationId xmlns:a16="http://schemas.microsoft.com/office/drawing/2014/main" id="{D83FD67A-F081-48C1-A488-41D03DF22340}"/>
                  </a:ext>
                </a:extLst>
              </p:cNvPr>
              <p:cNvSpPr/>
              <p:nvPr/>
            </p:nvSpPr>
            <p:spPr>
              <a:xfrm>
                <a:off x="528" y="1344"/>
                <a:ext cx="144" cy="67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8" name="Group 39">
              <a:extLst>
                <a:ext uri="{FF2B5EF4-FFF2-40B4-BE49-F238E27FC236}">
                  <a16:creationId xmlns:a16="http://schemas.microsoft.com/office/drawing/2014/main" id="{124C7C33-92A1-474C-AEB6-DF87D4261F7C}"/>
                </a:ext>
              </a:extLst>
            </p:cNvPr>
            <p:cNvGrpSpPr/>
            <p:nvPr/>
          </p:nvGrpSpPr>
          <p:grpSpPr>
            <a:xfrm>
              <a:off x="624" y="2688"/>
              <a:ext cx="144" cy="789"/>
              <a:chOff x="528" y="1275"/>
              <a:chExt cx="144" cy="789"/>
            </a:xfrm>
            <a:grpFill/>
          </p:grpSpPr>
          <p:sp>
            <p:nvSpPr>
              <p:cNvPr id="39" name="Oval 40">
                <a:extLst>
                  <a:ext uri="{FF2B5EF4-FFF2-40B4-BE49-F238E27FC236}">
                    <a16:creationId xmlns:a16="http://schemas.microsoft.com/office/drawing/2014/main" id="{B0464AC6-561F-47CA-9A71-972AD2A7AAEC}"/>
                  </a:ext>
                </a:extLst>
              </p:cNvPr>
              <p:cNvSpPr/>
              <p:nvPr/>
            </p:nvSpPr>
            <p:spPr>
              <a:xfrm>
                <a:off x="528" y="1275"/>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Oval 41">
                <a:extLst>
                  <a:ext uri="{FF2B5EF4-FFF2-40B4-BE49-F238E27FC236}">
                    <a16:creationId xmlns:a16="http://schemas.microsoft.com/office/drawing/2014/main" id="{6D4E685B-F435-4AC1-A0A8-81CFDB011566}"/>
                  </a:ext>
                </a:extLst>
              </p:cNvPr>
              <p:cNvSpPr/>
              <p:nvPr/>
            </p:nvSpPr>
            <p:spPr>
              <a:xfrm>
                <a:off x="528" y="1968"/>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Rectangle 42">
                <a:extLst>
                  <a:ext uri="{FF2B5EF4-FFF2-40B4-BE49-F238E27FC236}">
                    <a16:creationId xmlns:a16="http://schemas.microsoft.com/office/drawing/2014/main" id="{C5D9F1AD-4243-4533-AFA3-3F9B14C65D3C}"/>
                  </a:ext>
                </a:extLst>
              </p:cNvPr>
              <p:cNvSpPr/>
              <p:nvPr/>
            </p:nvSpPr>
            <p:spPr>
              <a:xfrm>
                <a:off x="528" y="1344"/>
                <a:ext cx="144" cy="67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9" name="Line 47">
              <a:extLst>
                <a:ext uri="{FF2B5EF4-FFF2-40B4-BE49-F238E27FC236}">
                  <a16:creationId xmlns:a16="http://schemas.microsoft.com/office/drawing/2014/main" id="{7102DE6E-8DA8-4165-95A4-BEC087C05830}"/>
                </a:ext>
              </a:extLst>
            </p:cNvPr>
            <p:cNvSpPr/>
            <p:nvPr/>
          </p:nvSpPr>
          <p:spPr>
            <a:xfrm>
              <a:off x="288" y="3120"/>
              <a:ext cx="336"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Line 48">
              <a:extLst>
                <a:ext uri="{FF2B5EF4-FFF2-40B4-BE49-F238E27FC236}">
                  <a16:creationId xmlns:a16="http://schemas.microsoft.com/office/drawing/2014/main" id="{74A5D480-FD1B-457B-BA2C-FEC9E31388D0}"/>
                </a:ext>
              </a:extLst>
            </p:cNvPr>
            <p:cNvSpPr/>
            <p:nvPr/>
          </p:nvSpPr>
          <p:spPr>
            <a:xfrm>
              <a:off x="672" y="2688"/>
              <a:ext cx="240"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Line 49">
              <a:extLst>
                <a:ext uri="{FF2B5EF4-FFF2-40B4-BE49-F238E27FC236}">
                  <a16:creationId xmlns:a16="http://schemas.microsoft.com/office/drawing/2014/main" id="{D08B5140-C94F-4BE5-83BC-6553E4774ABA}"/>
                </a:ext>
              </a:extLst>
            </p:cNvPr>
            <p:cNvSpPr/>
            <p:nvPr/>
          </p:nvSpPr>
          <p:spPr>
            <a:xfrm>
              <a:off x="672" y="3486"/>
              <a:ext cx="336"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Line 50">
              <a:extLst>
                <a:ext uri="{FF2B5EF4-FFF2-40B4-BE49-F238E27FC236}">
                  <a16:creationId xmlns:a16="http://schemas.microsoft.com/office/drawing/2014/main" id="{586ECA77-7719-46C8-9FAA-D12A1628BC09}"/>
                </a:ext>
              </a:extLst>
            </p:cNvPr>
            <p:cNvSpPr/>
            <p:nvPr/>
          </p:nvSpPr>
          <p:spPr>
            <a:xfrm>
              <a:off x="1056" y="3072"/>
              <a:ext cx="240"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Line 51">
              <a:extLst>
                <a:ext uri="{FF2B5EF4-FFF2-40B4-BE49-F238E27FC236}">
                  <a16:creationId xmlns:a16="http://schemas.microsoft.com/office/drawing/2014/main" id="{12307A59-B181-4E50-B914-0AE0D3C643FB}"/>
                </a:ext>
              </a:extLst>
            </p:cNvPr>
            <p:cNvSpPr/>
            <p:nvPr/>
          </p:nvSpPr>
          <p:spPr>
            <a:xfrm>
              <a:off x="1056" y="3858"/>
              <a:ext cx="240"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 Box 98">
              <a:extLst>
                <a:ext uri="{FF2B5EF4-FFF2-40B4-BE49-F238E27FC236}">
                  <a16:creationId xmlns:a16="http://schemas.microsoft.com/office/drawing/2014/main" id="{962176DA-E5C5-4F55-9248-C9A68AC6B550}"/>
                </a:ext>
              </a:extLst>
            </p:cNvPr>
            <p:cNvSpPr txBox="1"/>
            <p:nvPr/>
          </p:nvSpPr>
          <p:spPr>
            <a:xfrm>
              <a:off x="240" y="2832"/>
              <a:ext cx="432"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ABC</a:t>
              </a:r>
            </a:p>
          </p:txBody>
        </p:sp>
        <p:sp>
          <p:nvSpPr>
            <p:cNvPr id="35" name="Text Box 99">
              <a:extLst>
                <a:ext uri="{FF2B5EF4-FFF2-40B4-BE49-F238E27FC236}">
                  <a16:creationId xmlns:a16="http://schemas.microsoft.com/office/drawing/2014/main" id="{A9B55779-F427-4D68-98DD-AE9F34DB1ABD}"/>
                </a:ext>
              </a:extLst>
            </p:cNvPr>
            <p:cNvSpPr txBox="1"/>
            <p:nvPr/>
          </p:nvSpPr>
          <p:spPr>
            <a:xfrm>
              <a:off x="672" y="3504"/>
              <a:ext cx="384"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BC</a:t>
              </a:r>
            </a:p>
          </p:txBody>
        </p:sp>
        <p:sp>
          <p:nvSpPr>
            <p:cNvPr id="36" name="Text Box 100">
              <a:extLst>
                <a:ext uri="{FF2B5EF4-FFF2-40B4-BE49-F238E27FC236}">
                  <a16:creationId xmlns:a16="http://schemas.microsoft.com/office/drawing/2014/main" id="{0ACAC8E1-0332-4829-9BE5-79E8E2828983}"/>
                </a:ext>
              </a:extLst>
            </p:cNvPr>
            <p:cNvSpPr txBox="1"/>
            <p:nvPr/>
          </p:nvSpPr>
          <p:spPr>
            <a:xfrm>
              <a:off x="912" y="2544"/>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p>
          </p:txBody>
        </p:sp>
        <p:sp>
          <p:nvSpPr>
            <p:cNvPr id="37" name="Text Box 101">
              <a:extLst>
                <a:ext uri="{FF2B5EF4-FFF2-40B4-BE49-F238E27FC236}">
                  <a16:creationId xmlns:a16="http://schemas.microsoft.com/office/drawing/2014/main" id="{B45A61E7-AB71-4C67-A363-85E837F00612}"/>
                </a:ext>
              </a:extLst>
            </p:cNvPr>
            <p:cNvSpPr txBox="1"/>
            <p:nvPr/>
          </p:nvSpPr>
          <p:spPr>
            <a:xfrm>
              <a:off x="1344" y="3072"/>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p>
          </p:txBody>
        </p:sp>
        <p:sp>
          <p:nvSpPr>
            <p:cNvPr id="38" name="Text Box 102">
              <a:extLst>
                <a:ext uri="{FF2B5EF4-FFF2-40B4-BE49-F238E27FC236}">
                  <a16:creationId xmlns:a16="http://schemas.microsoft.com/office/drawing/2014/main" id="{CA8261F8-6717-4AC3-B759-9AE3F1CFEF48}"/>
                </a:ext>
              </a:extLst>
            </p:cNvPr>
            <p:cNvSpPr txBox="1"/>
            <p:nvPr/>
          </p:nvSpPr>
          <p:spPr>
            <a:xfrm>
              <a:off x="1296" y="3744"/>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p>
          </p:txBody>
        </p:sp>
      </p:grpSp>
      <p:grpSp>
        <p:nvGrpSpPr>
          <p:cNvPr id="45" name="Group 128">
            <a:extLst>
              <a:ext uri="{FF2B5EF4-FFF2-40B4-BE49-F238E27FC236}">
                <a16:creationId xmlns:a16="http://schemas.microsoft.com/office/drawing/2014/main" id="{DB4C5C17-2A90-4584-97A7-EE54BE8F3DB1}"/>
              </a:ext>
            </a:extLst>
          </p:cNvPr>
          <p:cNvGrpSpPr/>
          <p:nvPr/>
        </p:nvGrpSpPr>
        <p:grpSpPr>
          <a:xfrm>
            <a:off x="5275953" y="3044124"/>
            <a:ext cx="2514600" cy="1631950"/>
            <a:chOff x="1296" y="1872"/>
            <a:chExt cx="1584" cy="1028"/>
          </a:xfrm>
          <a:solidFill>
            <a:srgbClr val="FFFFFF"/>
          </a:solidFill>
        </p:grpSpPr>
        <p:grpSp>
          <p:nvGrpSpPr>
            <p:cNvPr id="46" name="Group 27">
              <a:extLst>
                <a:ext uri="{FF2B5EF4-FFF2-40B4-BE49-F238E27FC236}">
                  <a16:creationId xmlns:a16="http://schemas.microsoft.com/office/drawing/2014/main" id="{1084620B-273E-4C6C-8D36-87E2F5CF1037}"/>
                </a:ext>
              </a:extLst>
            </p:cNvPr>
            <p:cNvGrpSpPr/>
            <p:nvPr/>
          </p:nvGrpSpPr>
          <p:grpSpPr>
            <a:xfrm>
              <a:off x="2160" y="2016"/>
              <a:ext cx="144" cy="789"/>
              <a:chOff x="528" y="1275"/>
              <a:chExt cx="144" cy="789"/>
            </a:xfrm>
            <a:grpFill/>
          </p:grpSpPr>
          <p:sp>
            <p:nvSpPr>
              <p:cNvPr id="63" name="Oval 28">
                <a:extLst>
                  <a:ext uri="{FF2B5EF4-FFF2-40B4-BE49-F238E27FC236}">
                    <a16:creationId xmlns:a16="http://schemas.microsoft.com/office/drawing/2014/main" id="{3126EA40-E1E3-401B-8A64-2AC7DA4649C5}"/>
                  </a:ext>
                </a:extLst>
              </p:cNvPr>
              <p:cNvSpPr/>
              <p:nvPr/>
            </p:nvSpPr>
            <p:spPr>
              <a:xfrm>
                <a:off x="528" y="1275"/>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Oval 29">
                <a:extLst>
                  <a:ext uri="{FF2B5EF4-FFF2-40B4-BE49-F238E27FC236}">
                    <a16:creationId xmlns:a16="http://schemas.microsoft.com/office/drawing/2014/main" id="{432D3EA5-17D9-4D55-AC75-857BAA1CE8C4}"/>
                  </a:ext>
                </a:extLst>
              </p:cNvPr>
              <p:cNvSpPr/>
              <p:nvPr/>
            </p:nvSpPr>
            <p:spPr>
              <a:xfrm>
                <a:off x="528" y="1968"/>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Rectangle 30">
                <a:extLst>
                  <a:ext uri="{FF2B5EF4-FFF2-40B4-BE49-F238E27FC236}">
                    <a16:creationId xmlns:a16="http://schemas.microsoft.com/office/drawing/2014/main" id="{2CD70CE5-26F3-4C21-80B9-390F9F1B2F31}"/>
                  </a:ext>
                </a:extLst>
              </p:cNvPr>
              <p:cNvSpPr/>
              <p:nvPr/>
            </p:nvSpPr>
            <p:spPr>
              <a:xfrm>
                <a:off x="528" y="1344"/>
                <a:ext cx="144" cy="67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7" name="Group 31">
              <a:extLst>
                <a:ext uri="{FF2B5EF4-FFF2-40B4-BE49-F238E27FC236}">
                  <a16:creationId xmlns:a16="http://schemas.microsoft.com/office/drawing/2014/main" id="{D59C5C26-3217-4B39-8908-3D6D9100DF29}"/>
                </a:ext>
              </a:extLst>
            </p:cNvPr>
            <p:cNvGrpSpPr/>
            <p:nvPr/>
          </p:nvGrpSpPr>
          <p:grpSpPr>
            <a:xfrm>
              <a:off x="1728" y="2016"/>
              <a:ext cx="144" cy="789"/>
              <a:chOff x="528" y="1275"/>
              <a:chExt cx="144" cy="789"/>
            </a:xfrm>
            <a:grpFill/>
          </p:grpSpPr>
          <p:sp>
            <p:nvSpPr>
              <p:cNvPr id="60" name="Oval 32">
                <a:extLst>
                  <a:ext uri="{FF2B5EF4-FFF2-40B4-BE49-F238E27FC236}">
                    <a16:creationId xmlns:a16="http://schemas.microsoft.com/office/drawing/2014/main" id="{D94F5484-DA7F-4D62-9B96-D7164CBDB8AA}"/>
                  </a:ext>
                </a:extLst>
              </p:cNvPr>
              <p:cNvSpPr/>
              <p:nvPr/>
            </p:nvSpPr>
            <p:spPr>
              <a:xfrm>
                <a:off x="528" y="1275"/>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Oval 33">
                <a:extLst>
                  <a:ext uri="{FF2B5EF4-FFF2-40B4-BE49-F238E27FC236}">
                    <a16:creationId xmlns:a16="http://schemas.microsoft.com/office/drawing/2014/main" id="{B971EADE-601E-40A5-A5FA-16A51C5C11FA}"/>
                  </a:ext>
                </a:extLst>
              </p:cNvPr>
              <p:cNvSpPr/>
              <p:nvPr/>
            </p:nvSpPr>
            <p:spPr>
              <a:xfrm>
                <a:off x="528" y="1968"/>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Rectangle 34">
                <a:extLst>
                  <a:ext uri="{FF2B5EF4-FFF2-40B4-BE49-F238E27FC236}">
                    <a16:creationId xmlns:a16="http://schemas.microsoft.com/office/drawing/2014/main" id="{DF29601E-BC1B-4238-9E3B-E6F16680EB08}"/>
                  </a:ext>
                </a:extLst>
              </p:cNvPr>
              <p:cNvSpPr/>
              <p:nvPr/>
            </p:nvSpPr>
            <p:spPr>
              <a:xfrm>
                <a:off x="528" y="1344"/>
                <a:ext cx="144" cy="67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8" name="Line 61">
              <a:extLst>
                <a:ext uri="{FF2B5EF4-FFF2-40B4-BE49-F238E27FC236}">
                  <a16:creationId xmlns:a16="http://schemas.microsoft.com/office/drawing/2014/main" id="{F8684B89-F9A2-4170-8A63-E960E3F347DB}"/>
                </a:ext>
              </a:extLst>
            </p:cNvPr>
            <p:cNvSpPr/>
            <p:nvPr/>
          </p:nvSpPr>
          <p:spPr>
            <a:xfrm>
              <a:off x="1440" y="2400"/>
              <a:ext cx="288"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Line 62">
              <a:extLst>
                <a:ext uri="{FF2B5EF4-FFF2-40B4-BE49-F238E27FC236}">
                  <a16:creationId xmlns:a16="http://schemas.microsoft.com/office/drawing/2014/main" id="{3B14780A-51E5-4A0E-90EB-269101C712E4}"/>
                </a:ext>
              </a:extLst>
            </p:cNvPr>
            <p:cNvSpPr/>
            <p:nvPr/>
          </p:nvSpPr>
          <p:spPr>
            <a:xfrm>
              <a:off x="1872" y="2112"/>
              <a:ext cx="288"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Line 63">
              <a:extLst>
                <a:ext uri="{FF2B5EF4-FFF2-40B4-BE49-F238E27FC236}">
                  <a16:creationId xmlns:a16="http://schemas.microsoft.com/office/drawing/2014/main" id="{092A228B-8F27-4B24-9D6E-4B335A4F7A28}"/>
                </a:ext>
              </a:extLst>
            </p:cNvPr>
            <p:cNvSpPr/>
            <p:nvPr/>
          </p:nvSpPr>
          <p:spPr>
            <a:xfrm>
              <a:off x="1872" y="2736"/>
              <a:ext cx="288"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Line 64">
              <a:extLst>
                <a:ext uri="{FF2B5EF4-FFF2-40B4-BE49-F238E27FC236}">
                  <a16:creationId xmlns:a16="http://schemas.microsoft.com/office/drawing/2014/main" id="{98E7313C-4696-4F90-B216-1B1379CB053A}"/>
                </a:ext>
              </a:extLst>
            </p:cNvPr>
            <p:cNvSpPr/>
            <p:nvPr/>
          </p:nvSpPr>
          <p:spPr>
            <a:xfrm>
              <a:off x="2208" y="2016"/>
              <a:ext cx="384"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Line 65">
              <a:extLst>
                <a:ext uri="{FF2B5EF4-FFF2-40B4-BE49-F238E27FC236}">
                  <a16:creationId xmlns:a16="http://schemas.microsoft.com/office/drawing/2014/main" id="{CEA98B17-BEC9-4B3C-823B-961050708DBF}"/>
                </a:ext>
              </a:extLst>
            </p:cNvPr>
            <p:cNvSpPr/>
            <p:nvPr/>
          </p:nvSpPr>
          <p:spPr>
            <a:xfrm>
              <a:off x="2208" y="2814"/>
              <a:ext cx="336"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Line 66">
              <a:extLst>
                <a:ext uri="{FF2B5EF4-FFF2-40B4-BE49-F238E27FC236}">
                  <a16:creationId xmlns:a16="http://schemas.microsoft.com/office/drawing/2014/main" id="{2C755571-A620-448E-BCD1-78A1A1361CDA}"/>
                </a:ext>
              </a:extLst>
            </p:cNvPr>
            <p:cNvSpPr/>
            <p:nvPr/>
          </p:nvSpPr>
          <p:spPr>
            <a:xfrm>
              <a:off x="2304" y="2448"/>
              <a:ext cx="288"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Text Box 103">
              <a:extLst>
                <a:ext uri="{FF2B5EF4-FFF2-40B4-BE49-F238E27FC236}">
                  <a16:creationId xmlns:a16="http://schemas.microsoft.com/office/drawing/2014/main" id="{F8544956-5BB5-4FDB-8596-965DFE9A04F5}"/>
                </a:ext>
              </a:extLst>
            </p:cNvPr>
            <p:cNvSpPr txBox="1"/>
            <p:nvPr/>
          </p:nvSpPr>
          <p:spPr>
            <a:xfrm>
              <a:off x="1296" y="2208"/>
              <a:ext cx="432" cy="21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ABC</a:t>
              </a:r>
            </a:p>
          </p:txBody>
        </p:sp>
        <p:sp>
          <p:nvSpPr>
            <p:cNvPr id="55" name="Text Box 104">
              <a:extLst>
                <a:ext uri="{FF2B5EF4-FFF2-40B4-BE49-F238E27FC236}">
                  <a16:creationId xmlns:a16="http://schemas.microsoft.com/office/drawing/2014/main" id="{E20C648A-C9CC-4691-A57E-B1855D7804BE}"/>
                </a:ext>
              </a:extLst>
            </p:cNvPr>
            <p:cNvSpPr txBox="1"/>
            <p:nvPr/>
          </p:nvSpPr>
          <p:spPr>
            <a:xfrm>
              <a:off x="1824" y="1872"/>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a:t>
              </a:r>
            </a:p>
          </p:txBody>
        </p:sp>
        <p:sp>
          <p:nvSpPr>
            <p:cNvPr id="56" name="Text Box 105">
              <a:extLst>
                <a:ext uri="{FF2B5EF4-FFF2-40B4-BE49-F238E27FC236}">
                  <a16:creationId xmlns:a16="http://schemas.microsoft.com/office/drawing/2014/main" id="{95FAF528-48B6-4598-BDAB-B9BCC620BF53}"/>
                </a:ext>
              </a:extLst>
            </p:cNvPr>
            <p:cNvSpPr txBox="1"/>
            <p:nvPr/>
          </p:nvSpPr>
          <p:spPr>
            <a:xfrm>
              <a:off x="1869" y="2544"/>
              <a:ext cx="339"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BC</a:t>
              </a:r>
            </a:p>
          </p:txBody>
        </p:sp>
        <p:sp>
          <p:nvSpPr>
            <p:cNvPr id="57" name="Text Box 106">
              <a:extLst>
                <a:ext uri="{FF2B5EF4-FFF2-40B4-BE49-F238E27FC236}">
                  <a16:creationId xmlns:a16="http://schemas.microsoft.com/office/drawing/2014/main" id="{3C42AFCF-6432-443E-9C27-6681DA41DF93}"/>
                </a:ext>
              </a:extLst>
            </p:cNvPr>
            <p:cNvSpPr txBox="1"/>
            <p:nvPr/>
          </p:nvSpPr>
          <p:spPr>
            <a:xfrm>
              <a:off x="2640" y="1968"/>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p>
          </p:txBody>
        </p:sp>
        <p:sp>
          <p:nvSpPr>
            <p:cNvPr id="58" name="Text Box 107">
              <a:extLst>
                <a:ext uri="{FF2B5EF4-FFF2-40B4-BE49-F238E27FC236}">
                  <a16:creationId xmlns:a16="http://schemas.microsoft.com/office/drawing/2014/main" id="{806EB4A7-A905-4A60-B463-FEC211BFFC2C}"/>
                </a:ext>
              </a:extLst>
            </p:cNvPr>
            <p:cNvSpPr txBox="1"/>
            <p:nvPr/>
          </p:nvSpPr>
          <p:spPr>
            <a:xfrm>
              <a:off x="2640" y="2304"/>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p>
          </p:txBody>
        </p:sp>
        <p:sp>
          <p:nvSpPr>
            <p:cNvPr id="59" name="Text Box 108">
              <a:extLst>
                <a:ext uri="{FF2B5EF4-FFF2-40B4-BE49-F238E27FC236}">
                  <a16:creationId xmlns:a16="http://schemas.microsoft.com/office/drawing/2014/main" id="{36FA3C60-800F-43DA-A2E9-70ECEFC37F92}"/>
                </a:ext>
              </a:extLst>
            </p:cNvPr>
            <p:cNvSpPr txBox="1"/>
            <p:nvPr/>
          </p:nvSpPr>
          <p:spPr>
            <a:xfrm>
              <a:off x="2544" y="2688"/>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p>
          </p:txBody>
        </p:sp>
      </p:grpSp>
      <p:grpSp>
        <p:nvGrpSpPr>
          <p:cNvPr id="66" name="Group 130">
            <a:extLst>
              <a:ext uri="{FF2B5EF4-FFF2-40B4-BE49-F238E27FC236}">
                <a16:creationId xmlns:a16="http://schemas.microsoft.com/office/drawing/2014/main" id="{C4366C44-119E-412E-B2A9-2C6D5A64A693}"/>
              </a:ext>
            </a:extLst>
          </p:cNvPr>
          <p:cNvGrpSpPr/>
          <p:nvPr/>
        </p:nvGrpSpPr>
        <p:grpSpPr>
          <a:xfrm>
            <a:off x="4222999" y="4862574"/>
            <a:ext cx="1752600" cy="1631950"/>
            <a:chOff x="2400" y="2928"/>
            <a:chExt cx="1104" cy="1028"/>
          </a:xfrm>
          <a:solidFill>
            <a:srgbClr val="FFFFFF"/>
          </a:solidFill>
        </p:grpSpPr>
        <p:grpSp>
          <p:nvGrpSpPr>
            <p:cNvPr id="67" name="Group 7">
              <a:extLst>
                <a:ext uri="{FF2B5EF4-FFF2-40B4-BE49-F238E27FC236}">
                  <a16:creationId xmlns:a16="http://schemas.microsoft.com/office/drawing/2014/main" id="{712FD545-0DC9-429B-BCAD-F7F19507CED2}"/>
                </a:ext>
              </a:extLst>
            </p:cNvPr>
            <p:cNvGrpSpPr/>
            <p:nvPr/>
          </p:nvGrpSpPr>
          <p:grpSpPr>
            <a:xfrm>
              <a:off x="2880" y="3024"/>
              <a:ext cx="144" cy="789"/>
              <a:chOff x="528" y="1275"/>
              <a:chExt cx="144" cy="789"/>
            </a:xfrm>
            <a:grpFill/>
          </p:grpSpPr>
          <p:sp>
            <p:nvSpPr>
              <p:cNvPr id="76" name="Oval 8">
                <a:extLst>
                  <a:ext uri="{FF2B5EF4-FFF2-40B4-BE49-F238E27FC236}">
                    <a16:creationId xmlns:a16="http://schemas.microsoft.com/office/drawing/2014/main" id="{20B46DE5-82DC-47DD-AD57-F5763A4E7A0E}"/>
                  </a:ext>
                </a:extLst>
              </p:cNvPr>
              <p:cNvSpPr/>
              <p:nvPr/>
            </p:nvSpPr>
            <p:spPr>
              <a:xfrm>
                <a:off x="528" y="1275"/>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Oval 9">
                <a:extLst>
                  <a:ext uri="{FF2B5EF4-FFF2-40B4-BE49-F238E27FC236}">
                    <a16:creationId xmlns:a16="http://schemas.microsoft.com/office/drawing/2014/main" id="{5150DE05-F8ED-4FCE-A949-56A84A01CAB4}"/>
                  </a:ext>
                </a:extLst>
              </p:cNvPr>
              <p:cNvSpPr/>
              <p:nvPr/>
            </p:nvSpPr>
            <p:spPr>
              <a:xfrm>
                <a:off x="528" y="1968"/>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Rectangle 10">
                <a:extLst>
                  <a:ext uri="{FF2B5EF4-FFF2-40B4-BE49-F238E27FC236}">
                    <a16:creationId xmlns:a16="http://schemas.microsoft.com/office/drawing/2014/main" id="{E87CD432-B337-4119-9779-7583A66A7AE6}"/>
                  </a:ext>
                </a:extLst>
              </p:cNvPr>
              <p:cNvSpPr/>
              <p:nvPr/>
            </p:nvSpPr>
            <p:spPr>
              <a:xfrm>
                <a:off x="528" y="1344"/>
                <a:ext cx="144" cy="67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8" name="Line 71">
              <a:extLst>
                <a:ext uri="{FF2B5EF4-FFF2-40B4-BE49-F238E27FC236}">
                  <a16:creationId xmlns:a16="http://schemas.microsoft.com/office/drawing/2014/main" id="{B1BFBBE9-827D-40C7-8382-8B2320E4348F}"/>
                </a:ext>
              </a:extLst>
            </p:cNvPr>
            <p:cNvSpPr/>
            <p:nvPr/>
          </p:nvSpPr>
          <p:spPr>
            <a:xfrm>
              <a:off x="2640" y="3456"/>
              <a:ext cx="240"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Line 72">
              <a:extLst>
                <a:ext uri="{FF2B5EF4-FFF2-40B4-BE49-F238E27FC236}">
                  <a16:creationId xmlns:a16="http://schemas.microsoft.com/office/drawing/2014/main" id="{548930AD-1860-4A57-9642-827856339E32}"/>
                </a:ext>
              </a:extLst>
            </p:cNvPr>
            <p:cNvSpPr/>
            <p:nvPr/>
          </p:nvSpPr>
          <p:spPr>
            <a:xfrm>
              <a:off x="2928" y="3024"/>
              <a:ext cx="240"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Line 73">
              <a:extLst>
                <a:ext uri="{FF2B5EF4-FFF2-40B4-BE49-F238E27FC236}">
                  <a16:creationId xmlns:a16="http://schemas.microsoft.com/office/drawing/2014/main" id="{15E5024B-A503-4DCC-BB57-1F190E45AE9C}"/>
                </a:ext>
              </a:extLst>
            </p:cNvPr>
            <p:cNvSpPr/>
            <p:nvPr/>
          </p:nvSpPr>
          <p:spPr>
            <a:xfrm>
              <a:off x="3024" y="3600"/>
              <a:ext cx="144"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Line 74">
              <a:extLst>
                <a:ext uri="{FF2B5EF4-FFF2-40B4-BE49-F238E27FC236}">
                  <a16:creationId xmlns:a16="http://schemas.microsoft.com/office/drawing/2014/main" id="{5162A71C-50E9-4831-8B35-C501A18A181C}"/>
                </a:ext>
              </a:extLst>
            </p:cNvPr>
            <p:cNvSpPr/>
            <p:nvPr/>
          </p:nvSpPr>
          <p:spPr>
            <a:xfrm>
              <a:off x="2958" y="3810"/>
              <a:ext cx="192"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Text Box 109">
              <a:extLst>
                <a:ext uri="{FF2B5EF4-FFF2-40B4-BE49-F238E27FC236}">
                  <a16:creationId xmlns:a16="http://schemas.microsoft.com/office/drawing/2014/main" id="{7878F553-4746-4907-B0D4-F752AA055CA9}"/>
                </a:ext>
              </a:extLst>
            </p:cNvPr>
            <p:cNvSpPr txBox="1"/>
            <p:nvPr/>
          </p:nvSpPr>
          <p:spPr>
            <a:xfrm>
              <a:off x="2400" y="3264"/>
              <a:ext cx="432"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ABC</a:t>
              </a:r>
            </a:p>
          </p:txBody>
        </p:sp>
        <p:sp>
          <p:nvSpPr>
            <p:cNvPr id="73" name="Text Box 110">
              <a:extLst>
                <a:ext uri="{FF2B5EF4-FFF2-40B4-BE49-F238E27FC236}">
                  <a16:creationId xmlns:a16="http://schemas.microsoft.com/office/drawing/2014/main" id="{A73B5BD5-E1CD-4DAC-927D-6F8ED9C37FFC}"/>
                </a:ext>
              </a:extLst>
            </p:cNvPr>
            <p:cNvSpPr txBox="1"/>
            <p:nvPr/>
          </p:nvSpPr>
          <p:spPr>
            <a:xfrm>
              <a:off x="3216" y="2928"/>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p>
          </p:txBody>
        </p:sp>
        <p:sp>
          <p:nvSpPr>
            <p:cNvPr id="74" name="Text Box 111">
              <a:extLst>
                <a:ext uri="{FF2B5EF4-FFF2-40B4-BE49-F238E27FC236}">
                  <a16:creationId xmlns:a16="http://schemas.microsoft.com/office/drawing/2014/main" id="{F051DDA4-4C3A-4CFC-84C0-F18C637BE4CA}"/>
                </a:ext>
              </a:extLst>
            </p:cNvPr>
            <p:cNvSpPr txBox="1"/>
            <p:nvPr/>
          </p:nvSpPr>
          <p:spPr>
            <a:xfrm>
              <a:off x="3216" y="3456"/>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p>
          </p:txBody>
        </p:sp>
        <p:sp>
          <p:nvSpPr>
            <p:cNvPr id="75" name="Text Box 112">
              <a:extLst>
                <a:ext uri="{FF2B5EF4-FFF2-40B4-BE49-F238E27FC236}">
                  <a16:creationId xmlns:a16="http://schemas.microsoft.com/office/drawing/2014/main" id="{0C9B0BC2-6ED8-46EB-9EAE-44494B5DEEAD}"/>
                </a:ext>
              </a:extLst>
            </p:cNvPr>
            <p:cNvSpPr txBox="1"/>
            <p:nvPr/>
          </p:nvSpPr>
          <p:spPr>
            <a:xfrm>
              <a:off x="3168" y="3744"/>
              <a:ext cx="336"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p>
          </p:txBody>
        </p:sp>
      </p:grpSp>
      <p:grpSp>
        <p:nvGrpSpPr>
          <p:cNvPr id="79" name="Group 127">
            <a:extLst>
              <a:ext uri="{FF2B5EF4-FFF2-40B4-BE49-F238E27FC236}">
                <a16:creationId xmlns:a16="http://schemas.microsoft.com/office/drawing/2014/main" id="{B111F377-5E58-42E0-B444-17A7F61CE0AA}"/>
              </a:ext>
            </a:extLst>
          </p:cNvPr>
          <p:cNvGrpSpPr/>
          <p:nvPr/>
        </p:nvGrpSpPr>
        <p:grpSpPr>
          <a:xfrm>
            <a:off x="3292601" y="2442305"/>
            <a:ext cx="1600200" cy="1631950"/>
            <a:chOff x="2400" y="624"/>
            <a:chExt cx="1008" cy="1028"/>
          </a:xfrm>
          <a:solidFill>
            <a:srgbClr val="FFFFFF"/>
          </a:solidFill>
        </p:grpSpPr>
        <p:grpSp>
          <p:nvGrpSpPr>
            <p:cNvPr id="80" name="Group 23">
              <a:extLst>
                <a:ext uri="{FF2B5EF4-FFF2-40B4-BE49-F238E27FC236}">
                  <a16:creationId xmlns:a16="http://schemas.microsoft.com/office/drawing/2014/main" id="{39156034-FBFA-45D6-9F03-AFEBB3AC7C52}"/>
                </a:ext>
              </a:extLst>
            </p:cNvPr>
            <p:cNvGrpSpPr/>
            <p:nvPr/>
          </p:nvGrpSpPr>
          <p:grpSpPr>
            <a:xfrm>
              <a:off x="2832" y="768"/>
              <a:ext cx="144" cy="789"/>
              <a:chOff x="528" y="1275"/>
              <a:chExt cx="144" cy="789"/>
            </a:xfrm>
            <a:grpFill/>
          </p:grpSpPr>
          <p:sp>
            <p:nvSpPr>
              <p:cNvPr id="89" name="Oval 24">
                <a:extLst>
                  <a:ext uri="{FF2B5EF4-FFF2-40B4-BE49-F238E27FC236}">
                    <a16:creationId xmlns:a16="http://schemas.microsoft.com/office/drawing/2014/main" id="{804F521D-FDEE-4A18-BDC8-361A4E247D56}"/>
                  </a:ext>
                </a:extLst>
              </p:cNvPr>
              <p:cNvSpPr/>
              <p:nvPr/>
            </p:nvSpPr>
            <p:spPr>
              <a:xfrm>
                <a:off x="528" y="1275"/>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Oval 25">
                <a:extLst>
                  <a:ext uri="{FF2B5EF4-FFF2-40B4-BE49-F238E27FC236}">
                    <a16:creationId xmlns:a16="http://schemas.microsoft.com/office/drawing/2014/main" id="{784F0E53-3377-404C-986B-CBCFC6305BDA}"/>
                  </a:ext>
                </a:extLst>
              </p:cNvPr>
              <p:cNvSpPr/>
              <p:nvPr/>
            </p:nvSpPr>
            <p:spPr>
              <a:xfrm>
                <a:off x="528" y="1968"/>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Rectangle 26">
                <a:extLst>
                  <a:ext uri="{FF2B5EF4-FFF2-40B4-BE49-F238E27FC236}">
                    <a16:creationId xmlns:a16="http://schemas.microsoft.com/office/drawing/2014/main" id="{6528D67E-85BD-43CE-B142-E420453F021C}"/>
                  </a:ext>
                </a:extLst>
              </p:cNvPr>
              <p:cNvSpPr/>
              <p:nvPr/>
            </p:nvSpPr>
            <p:spPr>
              <a:xfrm>
                <a:off x="528" y="1344"/>
                <a:ext cx="144" cy="67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1" name="Line 67">
              <a:extLst>
                <a:ext uri="{FF2B5EF4-FFF2-40B4-BE49-F238E27FC236}">
                  <a16:creationId xmlns:a16="http://schemas.microsoft.com/office/drawing/2014/main" id="{108D63B0-5734-42A9-8BAC-4DB9B5ED6C0B}"/>
                </a:ext>
              </a:extLst>
            </p:cNvPr>
            <p:cNvSpPr/>
            <p:nvPr/>
          </p:nvSpPr>
          <p:spPr>
            <a:xfrm>
              <a:off x="2592" y="1200"/>
              <a:ext cx="240"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Line 68">
              <a:extLst>
                <a:ext uri="{FF2B5EF4-FFF2-40B4-BE49-F238E27FC236}">
                  <a16:creationId xmlns:a16="http://schemas.microsoft.com/office/drawing/2014/main" id="{9323AC3B-4A9F-4725-A737-B6142EE14FE4}"/>
                </a:ext>
              </a:extLst>
            </p:cNvPr>
            <p:cNvSpPr/>
            <p:nvPr/>
          </p:nvSpPr>
          <p:spPr>
            <a:xfrm>
              <a:off x="2880" y="768"/>
              <a:ext cx="288"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Line 69">
              <a:extLst>
                <a:ext uri="{FF2B5EF4-FFF2-40B4-BE49-F238E27FC236}">
                  <a16:creationId xmlns:a16="http://schemas.microsoft.com/office/drawing/2014/main" id="{41471CFD-0057-4A1E-8D4E-24B3BFD5C55E}"/>
                </a:ext>
              </a:extLst>
            </p:cNvPr>
            <p:cNvSpPr/>
            <p:nvPr/>
          </p:nvSpPr>
          <p:spPr>
            <a:xfrm>
              <a:off x="2976" y="1008"/>
              <a:ext cx="144"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Line 70">
              <a:extLst>
                <a:ext uri="{FF2B5EF4-FFF2-40B4-BE49-F238E27FC236}">
                  <a16:creationId xmlns:a16="http://schemas.microsoft.com/office/drawing/2014/main" id="{27D7CF65-2CBE-44CF-9D76-396674639A0C}"/>
                </a:ext>
              </a:extLst>
            </p:cNvPr>
            <p:cNvSpPr/>
            <p:nvPr/>
          </p:nvSpPr>
          <p:spPr>
            <a:xfrm>
              <a:off x="2919" y="1557"/>
              <a:ext cx="192"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Text Box 113">
              <a:extLst>
                <a:ext uri="{FF2B5EF4-FFF2-40B4-BE49-F238E27FC236}">
                  <a16:creationId xmlns:a16="http://schemas.microsoft.com/office/drawing/2014/main" id="{71D30D57-7003-48F4-9E9C-D26248574D1E}"/>
                </a:ext>
              </a:extLst>
            </p:cNvPr>
            <p:cNvSpPr txBox="1"/>
            <p:nvPr/>
          </p:nvSpPr>
          <p:spPr>
            <a:xfrm>
              <a:off x="2400" y="1008"/>
              <a:ext cx="480" cy="21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ABC</a:t>
              </a:r>
            </a:p>
          </p:txBody>
        </p:sp>
        <p:sp>
          <p:nvSpPr>
            <p:cNvPr id="86" name="Text Box 114">
              <a:extLst>
                <a:ext uri="{FF2B5EF4-FFF2-40B4-BE49-F238E27FC236}">
                  <a16:creationId xmlns:a16="http://schemas.microsoft.com/office/drawing/2014/main" id="{FEE8334D-5B8D-4638-837D-6ED6F8736BED}"/>
                </a:ext>
              </a:extLst>
            </p:cNvPr>
            <p:cNvSpPr txBox="1"/>
            <p:nvPr/>
          </p:nvSpPr>
          <p:spPr>
            <a:xfrm>
              <a:off x="3168" y="624"/>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p>
          </p:txBody>
        </p:sp>
        <p:sp>
          <p:nvSpPr>
            <p:cNvPr id="87" name="Text Box 115">
              <a:extLst>
                <a:ext uri="{FF2B5EF4-FFF2-40B4-BE49-F238E27FC236}">
                  <a16:creationId xmlns:a16="http://schemas.microsoft.com/office/drawing/2014/main" id="{16CAA57B-9736-4890-A691-214B133F59D1}"/>
                </a:ext>
              </a:extLst>
            </p:cNvPr>
            <p:cNvSpPr txBox="1"/>
            <p:nvPr/>
          </p:nvSpPr>
          <p:spPr>
            <a:xfrm>
              <a:off x="3168" y="960"/>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p>
          </p:txBody>
        </p:sp>
        <p:sp>
          <p:nvSpPr>
            <p:cNvPr id="88" name="Text Box 116">
              <a:extLst>
                <a:ext uri="{FF2B5EF4-FFF2-40B4-BE49-F238E27FC236}">
                  <a16:creationId xmlns:a16="http://schemas.microsoft.com/office/drawing/2014/main" id="{DD50EB0F-A47A-4881-8835-CED45A192C90}"/>
                </a:ext>
              </a:extLst>
            </p:cNvPr>
            <p:cNvSpPr txBox="1"/>
            <p:nvPr/>
          </p:nvSpPr>
          <p:spPr>
            <a:xfrm>
              <a:off x="3120" y="1440"/>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p>
          </p:txBody>
        </p:sp>
      </p:grpSp>
      <p:grpSp>
        <p:nvGrpSpPr>
          <p:cNvPr id="92" name="Group 126">
            <a:extLst>
              <a:ext uri="{FF2B5EF4-FFF2-40B4-BE49-F238E27FC236}">
                <a16:creationId xmlns:a16="http://schemas.microsoft.com/office/drawing/2014/main" id="{9759678B-98B4-47D6-A36C-FC50FED27E43}"/>
              </a:ext>
            </a:extLst>
          </p:cNvPr>
          <p:cNvGrpSpPr/>
          <p:nvPr/>
        </p:nvGrpSpPr>
        <p:grpSpPr>
          <a:xfrm>
            <a:off x="6442616" y="1105786"/>
            <a:ext cx="2544763" cy="2165350"/>
            <a:chOff x="3773" y="576"/>
            <a:chExt cx="1603" cy="1364"/>
          </a:xfrm>
          <a:solidFill>
            <a:srgbClr val="FFFFFF"/>
          </a:solidFill>
        </p:grpSpPr>
        <p:grpSp>
          <p:nvGrpSpPr>
            <p:cNvPr id="93" name="Group 15">
              <a:extLst>
                <a:ext uri="{FF2B5EF4-FFF2-40B4-BE49-F238E27FC236}">
                  <a16:creationId xmlns:a16="http://schemas.microsoft.com/office/drawing/2014/main" id="{179AAD79-E1B8-4020-AFF0-22179EC02C03}"/>
                </a:ext>
              </a:extLst>
            </p:cNvPr>
            <p:cNvGrpSpPr/>
            <p:nvPr/>
          </p:nvGrpSpPr>
          <p:grpSpPr>
            <a:xfrm>
              <a:off x="4752" y="1008"/>
              <a:ext cx="144" cy="789"/>
              <a:chOff x="528" y="1275"/>
              <a:chExt cx="144" cy="789"/>
            </a:xfrm>
            <a:grpFill/>
          </p:grpSpPr>
          <p:sp>
            <p:nvSpPr>
              <p:cNvPr id="110" name="Oval 16">
                <a:extLst>
                  <a:ext uri="{FF2B5EF4-FFF2-40B4-BE49-F238E27FC236}">
                    <a16:creationId xmlns:a16="http://schemas.microsoft.com/office/drawing/2014/main" id="{D90A3BCC-0F3C-46A0-AEF3-ED2DBF326D3A}"/>
                  </a:ext>
                </a:extLst>
              </p:cNvPr>
              <p:cNvSpPr/>
              <p:nvPr/>
            </p:nvSpPr>
            <p:spPr>
              <a:xfrm>
                <a:off x="528" y="1275"/>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1" name="Oval 17">
                <a:extLst>
                  <a:ext uri="{FF2B5EF4-FFF2-40B4-BE49-F238E27FC236}">
                    <a16:creationId xmlns:a16="http://schemas.microsoft.com/office/drawing/2014/main" id="{34494721-C076-4C4C-BEE8-51BD46F354DD}"/>
                  </a:ext>
                </a:extLst>
              </p:cNvPr>
              <p:cNvSpPr/>
              <p:nvPr/>
            </p:nvSpPr>
            <p:spPr>
              <a:xfrm>
                <a:off x="528" y="1968"/>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 name="Rectangle 18">
                <a:extLst>
                  <a:ext uri="{FF2B5EF4-FFF2-40B4-BE49-F238E27FC236}">
                    <a16:creationId xmlns:a16="http://schemas.microsoft.com/office/drawing/2014/main" id="{DE901299-E4B1-464D-ABC0-9EE3D404BAA7}"/>
                  </a:ext>
                </a:extLst>
              </p:cNvPr>
              <p:cNvSpPr/>
              <p:nvPr/>
            </p:nvSpPr>
            <p:spPr>
              <a:xfrm>
                <a:off x="528" y="1344"/>
                <a:ext cx="144" cy="67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4" name="Group 19">
              <a:extLst>
                <a:ext uri="{FF2B5EF4-FFF2-40B4-BE49-F238E27FC236}">
                  <a16:creationId xmlns:a16="http://schemas.microsoft.com/office/drawing/2014/main" id="{6D1AA995-46D3-4DC7-80FF-15A92D5A765E}"/>
                </a:ext>
              </a:extLst>
            </p:cNvPr>
            <p:cNvGrpSpPr/>
            <p:nvPr/>
          </p:nvGrpSpPr>
          <p:grpSpPr>
            <a:xfrm>
              <a:off x="4224" y="672"/>
              <a:ext cx="144" cy="789"/>
              <a:chOff x="528" y="1275"/>
              <a:chExt cx="144" cy="789"/>
            </a:xfrm>
            <a:grpFill/>
          </p:grpSpPr>
          <p:sp>
            <p:nvSpPr>
              <p:cNvPr id="107" name="Oval 20">
                <a:extLst>
                  <a:ext uri="{FF2B5EF4-FFF2-40B4-BE49-F238E27FC236}">
                    <a16:creationId xmlns:a16="http://schemas.microsoft.com/office/drawing/2014/main" id="{E04F27BE-C9AF-481F-AA3B-E32E7DC68AE7}"/>
                  </a:ext>
                </a:extLst>
              </p:cNvPr>
              <p:cNvSpPr/>
              <p:nvPr/>
            </p:nvSpPr>
            <p:spPr>
              <a:xfrm>
                <a:off x="528" y="1275"/>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8" name="Oval 21">
                <a:extLst>
                  <a:ext uri="{FF2B5EF4-FFF2-40B4-BE49-F238E27FC236}">
                    <a16:creationId xmlns:a16="http://schemas.microsoft.com/office/drawing/2014/main" id="{3C071AEC-8AA8-4601-9101-1B7000894039}"/>
                  </a:ext>
                </a:extLst>
              </p:cNvPr>
              <p:cNvSpPr/>
              <p:nvPr/>
            </p:nvSpPr>
            <p:spPr>
              <a:xfrm>
                <a:off x="528" y="1968"/>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9" name="Rectangle 22">
                <a:extLst>
                  <a:ext uri="{FF2B5EF4-FFF2-40B4-BE49-F238E27FC236}">
                    <a16:creationId xmlns:a16="http://schemas.microsoft.com/office/drawing/2014/main" id="{B2DA12FF-722A-4498-AAC0-0E7401263C86}"/>
                  </a:ext>
                </a:extLst>
              </p:cNvPr>
              <p:cNvSpPr/>
              <p:nvPr/>
            </p:nvSpPr>
            <p:spPr>
              <a:xfrm>
                <a:off x="528" y="1344"/>
                <a:ext cx="144" cy="67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5" name="Line 75">
              <a:extLst>
                <a:ext uri="{FF2B5EF4-FFF2-40B4-BE49-F238E27FC236}">
                  <a16:creationId xmlns:a16="http://schemas.microsoft.com/office/drawing/2014/main" id="{5A0CEA24-4F9D-47E8-ADA4-83D420AB52F0}"/>
                </a:ext>
              </a:extLst>
            </p:cNvPr>
            <p:cNvSpPr/>
            <p:nvPr/>
          </p:nvSpPr>
          <p:spPr>
            <a:xfrm>
              <a:off x="4320" y="672"/>
              <a:ext cx="192"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6" name="Line 76">
              <a:extLst>
                <a:ext uri="{FF2B5EF4-FFF2-40B4-BE49-F238E27FC236}">
                  <a16:creationId xmlns:a16="http://schemas.microsoft.com/office/drawing/2014/main" id="{23D0AA7B-0144-484D-A74C-3B04CE07DB2D}"/>
                </a:ext>
              </a:extLst>
            </p:cNvPr>
            <p:cNvSpPr/>
            <p:nvPr/>
          </p:nvSpPr>
          <p:spPr>
            <a:xfrm>
              <a:off x="4368" y="864"/>
              <a:ext cx="480"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7" name="Line 77">
              <a:extLst>
                <a:ext uri="{FF2B5EF4-FFF2-40B4-BE49-F238E27FC236}">
                  <a16:creationId xmlns:a16="http://schemas.microsoft.com/office/drawing/2014/main" id="{080ECFE5-1503-4580-9131-AA4DC6FF2119}"/>
                </a:ext>
              </a:extLst>
            </p:cNvPr>
            <p:cNvSpPr/>
            <p:nvPr/>
          </p:nvSpPr>
          <p:spPr>
            <a:xfrm>
              <a:off x="4848" y="864"/>
              <a:ext cx="0" cy="144"/>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 name="Line 79">
              <a:extLst>
                <a:ext uri="{FF2B5EF4-FFF2-40B4-BE49-F238E27FC236}">
                  <a16:creationId xmlns:a16="http://schemas.microsoft.com/office/drawing/2014/main" id="{1831A059-D485-469E-A59C-0DE680159966}"/>
                </a:ext>
              </a:extLst>
            </p:cNvPr>
            <p:cNvSpPr/>
            <p:nvPr/>
          </p:nvSpPr>
          <p:spPr>
            <a:xfrm flipV="1">
              <a:off x="4752" y="960"/>
              <a:ext cx="0" cy="96"/>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9" name="Line 80">
              <a:extLst>
                <a:ext uri="{FF2B5EF4-FFF2-40B4-BE49-F238E27FC236}">
                  <a16:creationId xmlns:a16="http://schemas.microsoft.com/office/drawing/2014/main" id="{4519632F-E127-41D3-8A0E-5FEE3D9720B0}"/>
                </a:ext>
              </a:extLst>
            </p:cNvPr>
            <p:cNvSpPr/>
            <p:nvPr/>
          </p:nvSpPr>
          <p:spPr>
            <a:xfrm flipH="1">
              <a:off x="4368" y="960"/>
              <a:ext cx="384"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0" name="Line 81">
              <a:extLst>
                <a:ext uri="{FF2B5EF4-FFF2-40B4-BE49-F238E27FC236}">
                  <a16:creationId xmlns:a16="http://schemas.microsoft.com/office/drawing/2014/main" id="{103ABCE1-A518-4ED8-A1D1-25F7429629AD}"/>
                </a:ext>
              </a:extLst>
            </p:cNvPr>
            <p:cNvSpPr/>
            <p:nvPr/>
          </p:nvSpPr>
          <p:spPr>
            <a:xfrm>
              <a:off x="3888" y="1056"/>
              <a:ext cx="336"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1" name="Line 82">
              <a:extLst>
                <a:ext uri="{FF2B5EF4-FFF2-40B4-BE49-F238E27FC236}">
                  <a16:creationId xmlns:a16="http://schemas.microsoft.com/office/drawing/2014/main" id="{64B86EAF-794F-4EDF-B73D-DC5C60AAE309}"/>
                </a:ext>
              </a:extLst>
            </p:cNvPr>
            <p:cNvSpPr/>
            <p:nvPr/>
          </p:nvSpPr>
          <p:spPr>
            <a:xfrm>
              <a:off x="4302" y="1467"/>
              <a:ext cx="192"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 name="Line 83">
              <a:extLst>
                <a:ext uri="{FF2B5EF4-FFF2-40B4-BE49-F238E27FC236}">
                  <a16:creationId xmlns:a16="http://schemas.microsoft.com/office/drawing/2014/main" id="{62FF9074-889B-43B6-A087-9A0576E6CBD2}"/>
                </a:ext>
              </a:extLst>
            </p:cNvPr>
            <p:cNvSpPr/>
            <p:nvPr/>
          </p:nvSpPr>
          <p:spPr>
            <a:xfrm>
              <a:off x="4812" y="1797"/>
              <a:ext cx="336"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 name="Text Box 117">
              <a:extLst>
                <a:ext uri="{FF2B5EF4-FFF2-40B4-BE49-F238E27FC236}">
                  <a16:creationId xmlns:a16="http://schemas.microsoft.com/office/drawing/2014/main" id="{02787631-0E4C-4CF3-8310-43D370C4CD04}"/>
                </a:ext>
              </a:extLst>
            </p:cNvPr>
            <p:cNvSpPr txBox="1"/>
            <p:nvPr/>
          </p:nvSpPr>
          <p:spPr>
            <a:xfrm>
              <a:off x="3773" y="816"/>
              <a:ext cx="451" cy="21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ABC</a:t>
              </a:r>
            </a:p>
          </p:txBody>
        </p:sp>
        <p:sp>
          <p:nvSpPr>
            <p:cNvPr id="104" name="Text Box 118">
              <a:extLst>
                <a:ext uri="{FF2B5EF4-FFF2-40B4-BE49-F238E27FC236}">
                  <a16:creationId xmlns:a16="http://schemas.microsoft.com/office/drawing/2014/main" id="{DD0514EA-4983-440A-9928-965F43A4D30B}"/>
                </a:ext>
              </a:extLst>
            </p:cNvPr>
            <p:cNvSpPr txBox="1"/>
            <p:nvPr/>
          </p:nvSpPr>
          <p:spPr>
            <a:xfrm>
              <a:off x="4512" y="576"/>
              <a:ext cx="240"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p>
          </p:txBody>
        </p:sp>
        <p:sp>
          <p:nvSpPr>
            <p:cNvPr id="105" name="Text Box 119">
              <a:extLst>
                <a:ext uri="{FF2B5EF4-FFF2-40B4-BE49-F238E27FC236}">
                  <a16:creationId xmlns:a16="http://schemas.microsoft.com/office/drawing/2014/main" id="{7B622852-B6A6-49D7-B72C-13A6C7EA4B0F}"/>
                </a:ext>
              </a:extLst>
            </p:cNvPr>
            <p:cNvSpPr txBox="1"/>
            <p:nvPr/>
          </p:nvSpPr>
          <p:spPr>
            <a:xfrm>
              <a:off x="4320" y="1536"/>
              <a:ext cx="288"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p>
          </p:txBody>
        </p:sp>
        <p:sp>
          <p:nvSpPr>
            <p:cNvPr id="106" name="Text Box 120">
              <a:extLst>
                <a:ext uri="{FF2B5EF4-FFF2-40B4-BE49-F238E27FC236}">
                  <a16:creationId xmlns:a16="http://schemas.microsoft.com/office/drawing/2014/main" id="{1FBE8F8B-213E-43F6-B1EB-676566320F76}"/>
                </a:ext>
              </a:extLst>
            </p:cNvPr>
            <p:cNvSpPr txBox="1"/>
            <p:nvPr/>
          </p:nvSpPr>
          <p:spPr>
            <a:xfrm>
              <a:off x="5184" y="1728"/>
              <a:ext cx="192"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p>
          </p:txBody>
        </p:sp>
      </p:grpSp>
      <p:grpSp>
        <p:nvGrpSpPr>
          <p:cNvPr id="113" name="Group 131">
            <a:extLst>
              <a:ext uri="{FF2B5EF4-FFF2-40B4-BE49-F238E27FC236}">
                <a16:creationId xmlns:a16="http://schemas.microsoft.com/office/drawing/2014/main" id="{778EA93C-21AE-403A-9948-5BCCDD49C267}"/>
              </a:ext>
            </a:extLst>
          </p:cNvPr>
          <p:cNvGrpSpPr/>
          <p:nvPr/>
        </p:nvGrpSpPr>
        <p:grpSpPr>
          <a:xfrm>
            <a:off x="6456611" y="4490072"/>
            <a:ext cx="2438400" cy="2241550"/>
            <a:chOff x="3840" y="2400"/>
            <a:chExt cx="1536" cy="1412"/>
          </a:xfrm>
          <a:solidFill>
            <a:srgbClr val="FFFFFF"/>
          </a:solidFill>
        </p:grpSpPr>
        <p:grpSp>
          <p:nvGrpSpPr>
            <p:cNvPr id="114" name="Group 6">
              <a:extLst>
                <a:ext uri="{FF2B5EF4-FFF2-40B4-BE49-F238E27FC236}">
                  <a16:creationId xmlns:a16="http://schemas.microsoft.com/office/drawing/2014/main" id="{933441BC-1170-43DB-9D27-475468BF0658}"/>
                </a:ext>
              </a:extLst>
            </p:cNvPr>
            <p:cNvGrpSpPr/>
            <p:nvPr/>
          </p:nvGrpSpPr>
          <p:grpSpPr>
            <a:xfrm>
              <a:off x="4752" y="2544"/>
              <a:ext cx="144" cy="789"/>
              <a:chOff x="528" y="1275"/>
              <a:chExt cx="144" cy="789"/>
            </a:xfrm>
            <a:grpFill/>
          </p:grpSpPr>
          <p:sp>
            <p:nvSpPr>
              <p:cNvPr id="131" name="Oval 4">
                <a:extLst>
                  <a:ext uri="{FF2B5EF4-FFF2-40B4-BE49-F238E27FC236}">
                    <a16:creationId xmlns:a16="http://schemas.microsoft.com/office/drawing/2014/main" id="{9956B4AC-FFCB-46D1-952F-1FDCF93A2902}"/>
                  </a:ext>
                </a:extLst>
              </p:cNvPr>
              <p:cNvSpPr/>
              <p:nvPr/>
            </p:nvSpPr>
            <p:spPr>
              <a:xfrm>
                <a:off x="528" y="1275"/>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2" name="Oval 5">
                <a:extLst>
                  <a:ext uri="{FF2B5EF4-FFF2-40B4-BE49-F238E27FC236}">
                    <a16:creationId xmlns:a16="http://schemas.microsoft.com/office/drawing/2014/main" id="{7B1FF55F-ABB9-4857-A4EE-7217EF5EC0DF}"/>
                  </a:ext>
                </a:extLst>
              </p:cNvPr>
              <p:cNvSpPr/>
              <p:nvPr/>
            </p:nvSpPr>
            <p:spPr>
              <a:xfrm>
                <a:off x="528" y="1968"/>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 name="Rectangle 3">
                <a:extLst>
                  <a:ext uri="{FF2B5EF4-FFF2-40B4-BE49-F238E27FC236}">
                    <a16:creationId xmlns:a16="http://schemas.microsoft.com/office/drawing/2014/main" id="{5A79EF4A-067F-471D-8352-B0C95B568E85}"/>
                  </a:ext>
                </a:extLst>
              </p:cNvPr>
              <p:cNvSpPr/>
              <p:nvPr/>
            </p:nvSpPr>
            <p:spPr>
              <a:xfrm>
                <a:off x="528" y="1344"/>
                <a:ext cx="144" cy="67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15" name="Group 11">
              <a:extLst>
                <a:ext uri="{FF2B5EF4-FFF2-40B4-BE49-F238E27FC236}">
                  <a16:creationId xmlns:a16="http://schemas.microsoft.com/office/drawing/2014/main" id="{71DFE77D-9D2C-4525-852B-A1427E613EFC}"/>
                </a:ext>
              </a:extLst>
            </p:cNvPr>
            <p:cNvGrpSpPr/>
            <p:nvPr/>
          </p:nvGrpSpPr>
          <p:grpSpPr>
            <a:xfrm>
              <a:off x="4272" y="2928"/>
              <a:ext cx="144" cy="789"/>
              <a:chOff x="528" y="1275"/>
              <a:chExt cx="144" cy="789"/>
            </a:xfrm>
            <a:grpFill/>
          </p:grpSpPr>
          <p:sp>
            <p:nvSpPr>
              <p:cNvPr id="128" name="Oval 12">
                <a:extLst>
                  <a:ext uri="{FF2B5EF4-FFF2-40B4-BE49-F238E27FC236}">
                    <a16:creationId xmlns:a16="http://schemas.microsoft.com/office/drawing/2014/main" id="{4A75DB91-4E02-4E87-8D93-9901E0B0EC52}"/>
                  </a:ext>
                </a:extLst>
              </p:cNvPr>
              <p:cNvSpPr/>
              <p:nvPr/>
            </p:nvSpPr>
            <p:spPr>
              <a:xfrm>
                <a:off x="528" y="1275"/>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9" name="Oval 13">
                <a:extLst>
                  <a:ext uri="{FF2B5EF4-FFF2-40B4-BE49-F238E27FC236}">
                    <a16:creationId xmlns:a16="http://schemas.microsoft.com/office/drawing/2014/main" id="{DC69F57E-BB9E-49B9-BD12-9D2B5E2FF23A}"/>
                  </a:ext>
                </a:extLst>
              </p:cNvPr>
              <p:cNvSpPr/>
              <p:nvPr/>
            </p:nvSpPr>
            <p:spPr>
              <a:xfrm>
                <a:off x="528" y="1968"/>
                <a:ext cx="144" cy="96"/>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0" name="Rectangle 14">
                <a:extLst>
                  <a:ext uri="{FF2B5EF4-FFF2-40B4-BE49-F238E27FC236}">
                    <a16:creationId xmlns:a16="http://schemas.microsoft.com/office/drawing/2014/main" id="{7BBAD7D5-C8CE-4C75-B7B6-883B0D80D8F1}"/>
                  </a:ext>
                </a:extLst>
              </p:cNvPr>
              <p:cNvSpPr/>
              <p:nvPr/>
            </p:nvSpPr>
            <p:spPr>
              <a:xfrm>
                <a:off x="528" y="1344"/>
                <a:ext cx="144" cy="672"/>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6" name="Line 84">
              <a:extLst>
                <a:ext uri="{FF2B5EF4-FFF2-40B4-BE49-F238E27FC236}">
                  <a16:creationId xmlns:a16="http://schemas.microsoft.com/office/drawing/2014/main" id="{138BE6C5-38A8-404B-AC0D-F6803D445D2C}"/>
                </a:ext>
              </a:extLst>
            </p:cNvPr>
            <p:cNvSpPr/>
            <p:nvPr/>
          </p:nvSpPr>
          <p:spPr>
            <a:xfrm>
              <a:off x="3984" y="3360"/>
              <a:ext cx="288"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7" name="Line 85">
              <a:extLst>
                <a:ext uri="{FF2B5EF4-FFF2-40B4-BE49-F238E27FC236}">
                  <a16:creationId xmlns:a16="http://schemas.microsoft.com/office/drawing/2014/main" id="{7DD2AA36-F73E-461C-A370-036316C010E1}"/>
                </a:ext>
              </a:extLst>
            </p:cNvPr>
            <p:cNvSpPr/>
            <p:nvPr/>
          </p:nvSpPr>
          <p:spPr>
            <a:xfrm>
              <a:off x="4416" y="3552"/>
              <a:ext cx="480"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8" name="Line 86">
              <a:extLst>
                <a:ext uri="{FF2B5EF4-FFF2-40B4-BE49-F238E27FC236}">
                  <a16:creationId xmlns:a16="http://schemas.microsoft.com/office/drawing/2014/main" id="{B8016184-8F88-4DDE-82D6-DB1906C74B58}"/>
                </a:ext>
              </a:extLst>
            </p:cNvPr>
            <p:cNvSpPr/>
            <p:nvPr/>
          </p:nvSpPr>
          <p:spPr>
            <a:xfrm flipV="1">
              <a:off x="4878" y="3312"/>
              <a:ext cx="0" cy="24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9" name="Line 87">
              <a:extLst>
                <a:ext uri="{FF2B5EF4-FFF2-40B4-BE49-F238E27FC236}">
                  <a16:creationId xmlns:a16="http://schemas.microsoft.com/office/drawing/2014/main" id="{886676E8-0501-46FC-9E78-3130781531FC}"/>
                </a:ext>
              </a:extLst>
            </p:cNvPr>
            <p:cNvSpPr/>
            <p:nvPr/>
          </p:nvSpPr>
          <p:spPr>
            <a:xfrm>
              <a:off x="4800" y="3312"/>
              <a:ext cx="0" cy="144"/>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0" name="Line 88">
              <a:extLst>
                <a:ext uri="{FF2B5EF4-FFF2-40B4-BE49-F238E27FC236}">
                  <a16:creationId xmlns:a16="http://schemas.microsoft.com/office/drawing/2014/main" id="{CDA5AC8F-03EE-41E7-91EF-04B5E87A847A}"/>
                </a:ext>
              </a:extLst>
            </p:cNvPr>
            <p:cNvSpPr/>
            <p:nvPr/>
          </p:nvSpPr>
          <p:spPr>
            <a:xfrm flipH="1">
              <a:off x="4416" y="3456"/>
              <a:ext cx="384" cy="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1" name="Line 89">
              <a:extLst>
                <a:ext uri="{FF2B5EF4-FFF2-40B4-BE49-F238E27FC236}">
                  <a16:creationId xmlns:a16="http://schemas.microsoft.com/office/drawing/2014/main" id="{E0F2AF89-399D-439F-B9F0-514C3155F1A2}"/>
                </a:ext>
              </a:extLst>
            </p:cNvPr>
            <p:cNvSpPr/>
            <p:nvPr/>
          </p:nvSpPr>
          <p:spPr>
            <a:xfrm>
              <a:off x="4320" y="2928"/>
              <a:ext cx="192"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 name="Line 90">
              <a:extLst>
                <a:ext uri="{FF2B5EF4-FFF2-40B4-BE49-F238E27FC236}">
                  <a16:creationId xmlns:a16="http://schemas.microsoft.com/office/drawing/2014/main" id="{39B4A616-026A-49D1-8F04-152C1DEB2356}"/>
                </a:ext>
              </a:extLst>
            </p:cNvPr>
            <p:cNvSpPr/>
            <p:nvPr/>
          </p:nvSpPr>
          <p:spPr>
            <a:xfrm>
              <a:off x="4332" y="3726"/>
              <a:ext cx="192"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 name="Line 91">
              <a:extLst>
                <a:ext uri="{FF2B5EF4-FFF2-40B4-BE49-F238E27FC236}">
                  <a16:creationId xmlns:a16="http://schemas.microsoft.com/office/drawing/2014/main" id="{8CBFDECB-D5E7-4A85-9A86-595579D5C6E1}"/>
                </a:ext>
              </a:extLst>
            </p:cNvPr>
            <p:cNvSpPr/>
            <p:nvPr/>
          </p:nvSpPr>
          <p:spPr>
            <a:xfrm>
              <a:off x="4848" y="2544"/>
              <a:ext cx="288" cy="0"/>
            </a:xfrm>
            <a:prstGeom prst="line">
              <a:avLst/>
            </a:prstGeom>
            <a:grpFill/>
            <a:ln w="9525"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4" name="Text Box 121">
              <a:extLst>
                <a:ext uri="{FF2B5EF4-FFF2-40B4-BE49-F238E27FC236}">
                  <a16:creationId xmlns:a16="http://schemas.microsoft.com/office/drawing/2014/main" id="{6CF93D9F-22B4-4B33-BBCD-CD6B5C0F5EFA}"/>
                </a:ext>
              </a:extLst>
            </p:cNvPr>
            <p:cNvSpPr txBox="1"/>
            <p:nvPr/>
          </p:nvSpPr>
          <p:spPr>
            <a:xfrm>
              <a:off x="3840" y="3024"/>
              <a:ext cx="384" cy="368"/>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ABC</a:t>
              </a:r>
            </a:p>
          </p:txBody>
        </p:sp>
        <p:sp>
          <p:nvSpPr>
            <p:cNvPr id="125" name="Text Box 122">
              <a:extLst>
                <a:ext uri="{FF2B5EF4-FFF2-40B4-BE49-F238E27FC236}">
                  <a16:creationId xmlns:a16="http://schemas.microsoft.com/office/drawing/2014/main" id="{5A7760DC-337E-4E98-9AD6-E1DDEF62C9C3}"/>
                </a:ext>
              </a:extLst>
            </p:cNvPr>
            <p:cNvSpPr txBox="1"/>
            <p:nvPr/>
          </p:nvSpPr>
          <p:spPr>
            <a:xfrm>
              <a:off x="4464" y="2736"/>
              <a:ext cx="240"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p>
          </p:txBody>
        </p:sp>
        <p:sp>
          <p:nvSpPr>
            <p:cNvPr id="126" name="Text Box 123">
              <a:extLst>
                <a:ext uri="{FF2B5EF4-FFF2-40B4-BE49-F238E27FC236}">
                  <a16:creationId xmlns:a16="http://schemas.microsoft.com/office/drawing/2014/main" id="{9DE8E1CD-BBCA-4496-B633-B44102F41875}"/>
                </a:ext>
              </a:extLst>
            </p:cNvPr>
            <p:cNvSpPr txBox="1"/>
            <p:nvPr/>
          </p:nvSpPr>
          <p:spPr>
            <a:xfrm>
              <a:off x="4560" y="3600"/>
              <a:ext cx="192"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p>
          </p:txBody>
        </p:sp>
        <p:sp>
          <p:nvSpPr>
            <p:cNvPr id="127" name="Text Box 124">
              <a:extLst>
                <a:ext uri="{FF2B5EF4-FFF2-40B4-BE49-F238E27FC236}">
                  <a16:creationId xmlns:a16="http://schemas.microsoft.com/office/drawing/2014/main" id="{DBD3CC03-52BF-4C8F-9537-7984C12D2981}"/>
                </a:ext>
              </a:extLst>
            </p:cNvPr>
            <p:cNvSpPr txBox="1"/>
            <p:nvPr/>
          </p:nvSpPr>
          <p:spPr>
            <a:xfrm>
              <a:off x="5184" y="2400"/>
              <a:ext cx="192" cy="212"/>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p>
          </p:txBody>
        </p:sp>
      </p:grpSp>
    </p:spTree>
    <p:extLst>
      <p:ext uri="{BB962C8B-B14F-4D97-AF65-F5344CB8AC3E}">
        <p14:creationId xmlns:p14="http://schemas.microsoft.com/office/powerpoint/2010/main" val="40417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childTnLst>
                          </p:cTn>
                        </p:par>
                        <p:par>
                          <p:cTn id="8" fill="hold">
                            <p:stCondLst>
                              <p:cond delay="500"/>
                            </p:stCondLst>
                            <p:childTnLst>
                              <p:par>
                                <p:cTn id="9" presetID="12" presetClass="entr" presetSubtype="1" fill="hold" nodeType="afterEffect">
                                  <p:stCondLst>
                                    <p:cond delay="1000"/>
                                  </p:stCondLst>
                                  <p:childTnLst>
                                    <p:set>
                                      <p:cBhvr>
                                        <p:cTn id="10" dur="1" fill="hold">
                                          <p:stCondLst>
                                            <p:cond delay="0"/>
                                          </p:stCondLst>
                                        </p:cTn>
                                        <p:tgtEl>
                                          <p:spTgt spid="79"/>
                                        </p:tgtEl>
                                        <p:attrNameLst>
                                          <p:attrName>style.visibility</p:attrName>
                                        </p:attrNameLst>
                                      </p:cBhvr>
                                      <p:to>
                                        <p:strVal val="visible"/>
                                      </p:to>
                                    </p:set>
                                    <p:animEffect transition="in" filter="slide(fromTop)">
                                      <p:cBhvr>
                                        <p:cTn id="11" dur="500"/>
                                        <p:tgtEl>
                                          <p:spTgt spid="79"/>
                                        </p:tgtEl>
                                      </p:cBhvr>
                                    </p:animEffect>
                                  </p:childTnLst>
                                </p:cTn>
                              </p:par>
                            </p:childTnLst>
                          </p:cTn>
                        </p:par>
                        <p:par>
                          <p:cTn id="12" fill="hold">
                            <p:stCondLst>
                              <p:cond delay="2000"/>
                            </p:stCondLst>
                            <p:childTnLst>
                              <p:par>
                                <p:cTn id="13" presetID="12" presetClass="entr" presetSubtype="1" fill="hold" nodeType="afterEffect">
                                  <p:stCondLst>
                                    <p:cond delay="1000"/>
                                  </p:stCondLst>
                                  <p:childTnLst>
                                    <p:set>
                                      <p:cBhvr>
                                        <p:cTn id="14" dur="1" fill="hold">
                                          <p:stCondLst>
                                            <p:cond delay="0"/>
                                          </p:stCondLst>
                                        </p:cTn>
                                        <p:tgtEl>
                                          <p:spTgt spid="92"/>
                                        </p:tgtEl>
                                        <p:attrNameLst>
                                          <p:attrName>style.visibility</p:attrName>
                                        </p:attrNameLst>
                                      </p:cBhvr>
                                      <p:to>
                                        <p:strVal val="visible"/>
                                      </p:to>
                                    </p:set>
                                    <p:animEffect transition="in" filter="slide(fromTop)">
                                      <p:cBhvr>
                                        <p:cTn id="15" dur="500"/>
                                        <p:tgtEl>
                                          <p:spTgt spid="92"/>
                                        </p:tgtEl>
                                      </p:cBhvr>
                                    </p:animEffect>
                                  </p:childTnLst>
                                </p:cTn>
                              </p:par>
                            </p:childTnLst>
                          </p:cTn>
                        </p:par>
                        <p:par>
                          <p:cTn id="16" fill="hold">
                            <p:stCondLst>
                              <p:cond delay="3500"/>
                            </p:stCondLst>
                            <p:childTnLst>
                              <p:par>
                                <p:cTn id="17" presetID="13" presetClass="entr" presetSubtype="16" fill="hold" nodeType="afterEffect">
                                  <p:stCondLst>
                                    <p:cond delay="1000"/>
                                  </p:stCondLst>
                                  <p:childTnLst>
                                    <p:set>
                                      <p:cBhvr>
                                        <p:cTn id="18" dur="1" fill="hold">
                                          <p:stCondLst>
                                            <p:cond delay="0"/>
                                          </p:stCondLst>
                                        </p:cTn>
                                        <p:tgtEl>
                                          <p:spTgt spid="45"/>
                                        </p:tgtEl>
                                        <p:attrNameLst>
                                          <p:attrName>style.visibility</p:attrName>
                                        </p:attrNameLst>
                                      </p:cBhvr>
                                      <p:to>
                                        <p:strVal val="visible"/>
                                      </p:to>
                                    </p:set>
                                    <p:animEffect transition="in" filter="plus(in)">
                                      <p:cBhvr>
                                        <p:cTn id="19" dur="500"/>
                                        <p:tgtEl>
                                          <p:spTgt spid="45"/>
                                        </p:tgtEl>
                                      </p:cBhvr>
                                    </p:animEffect>
                                  </p:childTnLst>
                                </p:cTn>
                              </p:par>
                            </p:childTnLst>
                          </p:cTn>
                        </p:par>
                        <p:par>
                          <p:cTn id="20" fill="hold">
                            <p:stCondLst>
                              <p:cond delay="5000"/>
                            </p:stCondLst>
                            <p:childTnLst>
                              <p:par>
                                <p:cTn id="21" presetID="12" presetClass="entr" presetSubtype="8" fill="hold" nodeType="after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slide(fromLeft)">
                                      <p:cBhvr>
                                        <p:cTn id="23" dur="500"/>
                                        <p:tgtEl>
                                          <p:spTgt spid="26"/>
                                        </p:tgtEl>
                                      </p:cBhvr>
                                    </p:animEffect>
                                  </p:childTnLst>
                                </p:cTn>
                              </p:par>
                            </p:childTnLst>
                          </p:cTn>
                        </p:par>
                        <p:par>
                          <p:cTn id="24" fill="hold">
                            <p:stCondLst>
                              <p:cond delay="6500"/>
                            </p:stCondLst>
                            <p:childTnLst>
                              <p:par>
                                <p:cTn id="25" presetID="12" presetClass="entr" presetSubtype="4" fill="hold" nodeType="afterEffect">
                                  <p:stCondLst>
                                    <p:cond delay="1000"/>
                                  </p:stCondLst>
                                  <p:childTnLst>
                                    <p:set>
                                      <p:cBhvr>
                                        <p:cTn id="26" dur="1" fill="hold">
                                          <p:stCondLst>
                                            <p:cond delay="0"/>
                                          </p:stCondLst>
                                        </p:cTn>
                                        <p:tgtEl>
                                          <p:spTgt spid="66"/>
                                        </p:tgtEl>
                                        <p:attrNameLst>
                                          <p:attrName>style.visibility</p:attrName>
                                        </p:attrNameLst>
                                      </p:cBhvr>
                                      <p:to>
                                        <p:strVal val="visible"/>
                                      </p:to>
                                    </p:set>
                                    <p:animEffect transition="in" filter="slide(fromBottom)">
                                      <p:cBhvr>
                                        <p:cTn id="27" dur="500"/>
                                        <p:tgtEl>
                                          <p:spTgt spid="66"/>
                                        </p:tgtEl>
                                      </p:cBhvr>
                                    </p:animEffect>
                                  </p:childTnLst>
                                </p:cTn>
                              </p:par>
                            </p:childTnLst>
                          </p:cTn>
                        </p:par>
                        <p:par>
                          <p:cTn id="28" fill="hold">
                            <p:stCondLst>
                              <p:cond delay="8000"/>
                            </p:stCondLst>
                            <p:childTnLst>
                              <p:par>
                                <p:cTn id="29" presetID="12" presetClass="entr" presetSubtype="2" fill="hold" nodeType="afterEffect">
                                  <p:stCondLst>
                                    <p:cond delay="1000"/>
                                  </p:stCondLst>
                                  <p:childTnLst>
                                    <p:set>
                                      <p:cBhvr>
                                        <p:cTn id="30" dur="1" fill="hold">
                                          <p:stCondLst>
                                            <p:cond delay="0"/>
                                          </p:stCondLst>
                                        </p:cTn>
                                        <p:tgtEl>
                                          <p:spTgt spid="113"/>
                                        </p:tgtEl>
                                        <p:attrNameLst>
                                          <p:attrName>style.visibility</p:attrName>
                                        </p:attrNameLst>
                                      </p:cBhvr>
                                      <p:to>
                                        <p:strVal val="visible"/>
                                      </p:to>
                                    </p:set>
                                    <p:animEffect transition="in" filter="slide(fromRight)">
                                      <p:cBhvr>
                                        <p:cTn id="31"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 Box 4">
            <a:extLst>
              <a:ext uri="{FF2B5EF4-FFF2-40B4-BE49-F238E27FC236}">
                <a16:creationId xmlns:a16="http://schemas.microsoft.com/office/drawing/2014/main" id="{2E8F53CB-2BDD-4F8A-A9D3-FCBED7CB0F23}"/>
              </a:ext>
            </a:extLst>
          </p:cNvPr>
          <p:cNvSpPr txBox="1"/>
          <p:nvPr/>
        </p:nvSpPr>
        <p:spPr>
          <a:xfrm>
            <a:off x="0" y="980728"/>
            <a:ext cx="9036496" cy="505151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spcAft>
                <a:spcPts val="0"/>
              </a:spcAft>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spcAft>
                <a:spcPts val="0"/>
              </a:spcAft>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（分离序列的确定）</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spcAft>
                <a:spcPts val="0"/>
              </a:spcAft>
              <a:buClrTx/>
              <a:buSzTx/>
              <a:buFont typeface="Wingdings" panose="05000000000000000000" pitchFamily="2" charset="2"/>
              <a:buChar char="l"/>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分离序列的试探法则</a:t>
            </a:r>
          </a:p>
          <a:p>
            <a:pPr marL="457200" lvl="0" indent="-457200" algn="just" eaLnBrk="1" hangingPunct="1">
              <a:lnSpc>
                <a:spcPct val="125000"/>
              </a:lnSpc>
              <a:spcBef>
                <a:spcPts val="0"/>
              </a:spcBef>
              <a:spcAft>
                <a:spcPts val="0"/>
              </a:spcAft>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将关键组分的相对挥发度最接近于</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的最困难分离放在最后；</a:t>
            </a:r>
          </a:p>
          <a:p>
            <a:pPr marL="457200" lvl="0" indent="-457200" algn="just" eaLnBrk="1" hangingPunct="1">
              <a:lnSpc>
                <a:spcPct val="125000"/>
              </a:lnSpc>
              <a:spcBef>
                <a:spcPts val="0"/>
              </a:spcBef>
              <a:spcAft>
                <a:spcPts val="0"/>
              </a:spcAft>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根据汽液平衡常数的大小进行排列，将轻组分逐个脱除，即采取顺序流程；</a:t>
            </a:r>
          </a:p>
          <a:p>
            <a:pPr marL="457200" lvl="0" indent="-457200" algn="just" eaLnBrk="1" hangingPunct="1">
              <a:lnSpc>
                <a:spcPct val="125000"/>
              </a:lnSpc>
              <a:spcBef>
                <a:spcPts val="0"/>
              </a:spcBef>
              <a:spcAft>
                <a:spcPts val="0"/>
              </a:spcAft>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首先将混合物分成分子数接近的两股流；</a:t>
            </a:r>
          </a:p>
          <a:p>
            <a:pPr marL="457200" lvl="0" indent="-457200" algn="just" eaLnBrk="1" hangingPunct="1">
              <a:lnSpc>
                <a:spcPct val="125000"/>
              </a:lnSpc>
              <a:spcBef>
                <a:spcPts val="0"/>
              </a:spcBef>
              <a:spcAft>
                <a:spcPts val="0"/>
              </a:spcAft>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回收率要求高的分离应放在最后；</a:t>
            </a:r>
          </a:p>
          <a:p>
            <a:pPr marL="457200" lvl="0" indent="-457200" algn="just" eaLnBrk="1" hangingPunct="1">
              <a:lnSpc>
                <a:spcPct val="125000"/>
              </a:lnSpc>
              <a:spcBef>
                <a:spcPts val="0"/>
              </a:spcBef>
              <a:spcAft>
                <a:spcPts val="0"/>
              </a:spcAft>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容易造成系统腐蚀或结焦的组分应首先除去，以降低后续设备的材质要求，保持稳定操作。</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 name="Rectangle 3">
            <a:extLst>
              <a:ext uri="{FF2B5EF4-FFF2-40B4-BE49-F238E27FC236}">
                <a16:creationId xmlns:a16="http://schemas.microsoft.com/office/drawing/2014/main" id="{04268679-2710-40AD-A5C6-9C12F5A9E74C}"/>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568EC9A8-6D92-4858-AD44-747594BB5218}"/>
              </a:ext>
            </a:extLst>
          </p:cNvPr>
          <p:cNvSpPr txBox="1"/>
          <p:nvPr/>
        </p:nvSpPr>
        <p:spPr>
          <a:xfrm>
            <a:off x="0" y="980728"/>
            <a:ext cx="9036496" cy="258929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spcAft>
                <a:spcPts val="0"/>
              </a:spcAft>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spcAft>
                <a:spcPts val="0"/>
              </a:spcAft>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（分离序列的确定）</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spcAft>
                <a:spcPts val="0"/>
              </a:spcAft>
              <a:buClr>
                <a:srgbClr val="0000FF"/>
              </a:buClr>
              <a:buSzPct val="100000"/>
              <a:buNone/>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考虑下图所示的分离问题，除了分离异戊烷和正戊烷，产物都获得</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98%</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的回收率。利用试探规则确定满意的常规精馏装置分离序列。所有相邻组分对的近似相对挥发度见表。</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3">
            <a:extLst>
              <a:ext uri="{FF2B5EF4-FFF2-40B4-BE49-F238E27FC236}">
                <a16:creationId xmlns:a16="http://schemas.microsoft.com/office/drawing/2014/main" id="{F9F6295F-1502-494D-934D-5973E95AD707}"/>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4" name="表格 4">
            <a:extLst>
              <a:ext uri="{FF2B5EF4-FFF2-40B4-BE49-F238E27FC236}">
                <a16:creationId xmlns:a16="http://schemas.microsoft.com/office/drawing/2014/main" id="{D2F93D39-88CB-4CC5-83BB-75F43D81EDA6}"/>
              </a:ext>
            </a:extLst>
          </p:cNvPr>
          <p:cNvGraphicFramePr>
            <a:graphicFrameLocks noGrp="1"/>
          </p:cNvGraphicFramePr>
          <p:nvPr>
            <p:extLst>
              <p:ext uri="{D42A27DB-BD31-4B8C-83A1-F6EECF244321}">
                <p14:modId xmlns:p14="http://schemas.microsoft.com/office/powerpoint/2010/main" val="2431141036"/>
              </p:ext>
            </p:extLst>
          </p:nvPr>
        </p:nvGraphicFramePr>
        <p:xfrm>
          <a:off x="4664824" y="4050626"/>
          <a:ext cx="4248472" cy="2186686"/>
        </p:xfrm>
        <a:graphic>
          <a:graphicData uri="http://schemas.openxmlformats.org/drawingml/2006/table">
            <a:tbl>
              <a:tblPr firstRow="1" bandRow="1">
                <a:tableStyleId>{5C22544A-7EE6-4342-B048-85BDC9FD1C3A}</a:tableStyleId>
              </a:tblPr>
              <a:tblGrid>
                <a:gridCol w="2124236">
                  <a:extLst>
                    <a:ext uri="{9D8B030D-6E8A-4147-A177-3AD203B41FA5}">
                      <a16:colId xmlns:a16="http://schemas.microsoft.com/office/drawing/2014/main" val="1813079841"/>
                    </a:ext>
                  </a:extLst>
                </a:gridCol>
                <a:gridCol w="2124236">
                  <a:extLst>
                    <a:ext uri="{9D8B030D-6E8A-4147-A177-3AD203B41FA5}">
                      <a16:colId xmlns:a16="http://schemas.microsoft.com/office/drawing/2014/main" val="4194046614"/>
                    </a:ext>
                  </a:extLst>
                </a:gridCol>
              </a:tblGrid>
              <a:tr h="370840">
                <a:tc>
                  <a:txBody>
                    <a:bodyPr/>
                    <a:lstStyle/>
                    <a:p>
                      <a:pPr algn="ctr">
                        <a:lnSpc>
                          <a:spcPct val="125000"/>
                        </a:lnSpc>
                      </a:pPr>
                      <a:r>
                        <a:rPr lang="zh-CN" altLang="en-US" sz="2000" b="1" dirty="0">
                          <a:latin typeface="微软雅黑" panose="020B0503020204020204" pitchFamily="34" charset="-122"/>
                          <a:ea typeface="+mn-ea"/>
                          <a:sym typeface="微软雅黑" panose="020B0503020204020204" pitchFamily="34" charset="-122"/>
                        </a:rPr>
                        <a:t>组分对</a:t>
                      </a:r>
                      <a:endParaRPr lang="zh-CN" altLang="en-US" sz="2000" dirty="0"/>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sz="2000" b="1" dirty="0">
                          <a:latin typeface="微软雅黑" panose="020B0503020204020204" pitchFamily="34" charset="-122"/>
                          <a:ea typeface="+mn-ea"/>
                          <a:sym typeface="微软雅黑" panose="020B0503020204020204" pitchFamily="34" charset="-122"/>
                        </a:rPr>
                        <a:t>1 atm</a:t>
                      </a:r>
                      <a:r>
                        <a:rPr lang="zh-CN" altLang="en-US" sz="2000" b="1" dirty="0">
                          <a:latin typeface="微软雅黑" panose="020B0503020204020204" pitchFamily="34" charset="-122"/>
                          <a:ea typeface="+mn-ea"/>
                          <a:sym typeface="微软雅黑" panose="020B0503020204020204" pitchFamily="34" charset="-122"/>
                        </a:rPr>
                        <a:t>时的近似</a:t>
                      </a:r>
                      <a:r>
                        <a:rPr lang="en-US" altLang="zh-CN" sz="2000" b="1" dirty="0">
                          <a:latin typeface="微软雅黑" panose="020B0503020204020204" pitchFamily="34" charset="-122"/>
                          <a:ea typeface="+mn-ea"/>
                          <a:sym typeface="微软雅黑" panose="020B0503020204020204" pitchFamily="34" charset="-122"/>
                        </a:rPr>
                        <a:t>α</a:t>
                      </a:r>
                      <a:endParaRPr lang="zh-CN" altLang="en-US" sz="2000" dirty="0"/>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778746"/>
                  </a:ext>
                </a:extLst>
              </a:tr>
              <a:tr h="370840">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C</a:t>
                      </a:r>
                      <a:r>
                        <a:rPr lang="en-US" altLang="zh-CN" sz="2000" b="1" baseline="-25000" dirty="0">
                          <a:latin typeface="微软雅黑" panose="020B0503020204020204" pitchFamily="34" charset="-122"/>
                          <a:ea typeface="+mn-ea"/>
                          <a:sym typeface="微软雅黑" panose="020B0503020204020204" pitchFamily="34" charset="-122"/>
                        </a:rPr>
                        <a:t>3</a:t>
                      </a:r>
                      <a:r>
                        <a:rPr lang="en-US" altLang="zh-CN" sz="2000" b="1" dirty="0">
                          <a:latin typeface="微软雅黑" panose="020B0503020204020204" pitchFamily="34" charset="-122"/>
                          <a:ea typeface="+mn-ea"/>
                          <a:sym typeface="微软雅黑" panose="020B0503020204020204" pitchFamily="34" charset="-122"/>
                        </a:rPr>
                        <a:t>/iC</a:t>
                      </a:r>
                      <a:r>
                        <a:rPr lang="en-US" altLang="zh-CN" sz="2000" b="1" baseline="-25000" dirty="0">
                          <a:latin typeface="微软雅黑" panose="020B0503020204020204" pitchFamily="34" charset="-122"/>
                          <a:ea typeface="+mn-ea"/>
                          <a:sym typeface="微软雅黑" panose="020B0503020204020204" pitchFamily="34" charset="-122"/>
                        </a:rPr>
                        <a:t>4</a:t>
                      </a:r>
                      <a:endParaRPr lang="zh-CN" altLang="en-US" sz="2000" baseline="-250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3.6</a:t>
                      </a:r>
                      <a:endParaRPr lang="zh-CN" altLang="en-US" sz="20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4713209"/>
                  </a:ext>
                </a:extLst>
              </a:tr>
              <a:tr h="370840">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iC</a:t>
                      </a:r>
                      <a:r>
                        <a:rPr lang="en-US" altLang="zh-CN" sz="2000" b="1" baseline="-25000" dirty="0">
                          <a:latin typeface="微软雅黑" panose="020B0503020204020204" pitchFamily="34" charset="-122"/>
                          <a:ea typeface="+mn-ea"/>
                          <a:sym typeface="微软雅黑" panose="020B0503020204020204" pitchFamily="34" charset="-122"/>
                        </a:rPr>
                        <a:t>4</a:t>
                      </a:r>
                      <a:r>
                        <a:rPr lang="en-US" altLang="zh-CN" sz="2000" b="1" dirty="0">
                          <a:latin typeface="微软雅黑" panose="020B0503020204020204" pitchFamily="34" charset="-122"/>
                          <a:ea typeface="+mn-ea"/>
                          <a:sym typeface="微软雅黑" panose="020B0503020204020204" pitchFamily="34" charset="-122"/>
                        </a:rPr>
                        <a:t>/nC</a:t>
                      </a:r>
                      <a:r>
                        <a:rPr lang="en-US" altLang="zh-CN" sz="2000" b="1" baseline="-25000" dirty="0">
                          <a:latin typeface="微软雅黑" panose="020B0503020204020204" pitchFamily="34" charset="-122"/>
                          <a:ea typeface="+mn-ea"/>
                          <a:sym typeface="微软雅黑" panose="020B0503020204020204" pitchFamily="34" charset="-122"/>
                        </a:rPr>
                        <a:t>4</a:t>
                      </a:r>
                      <a:endParaRPr lang="zh-CN" altLang="en-US" sz="2000" baseline="-25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1.5</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23509705"/>
                  </a:ext>
                </a:extLst>
              </a:tr>
              <a:tr h="370840">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nC</a:t>
                      </a:r>
                      <a:r>
                        <a:rPr lang="en-US" altLang="zh-CN" sz="2000" b="1" baseline="-25000" dirty="0">
                          <a:latin typeface="微软雅黑" panose="020B0503020204020204" pitchFamily="34" charset="-122"/>
                          <a:ea typeface="+mn-ea"/>
                          <a:sym typeface="微软雅黑" panose="020B0503020204020204" pitchFamily="34" charset="-122"/>
                        </a:rPr>
                        <a:t>4</a:t>
                      </a:r>
                      <a:r>
                        <a:rPr lang="en-US" altLang="zh-CN" sz="2000" b="1" dirty="0">
                          <a:latin typeface="微软雅黑" panose="020B0503020204020204" pitchFamily="34" charset="-122"/>
                          <a:ea typeface="+mn-ea"/>
                          <a:sym typeface="微软雅黑" panose="020B0503020204020204" pitchFamily="34" charset="-122"/>
                        </a:rPr>
                        <a:t>/iC</a:t>
                      </a:r>
                      <a:r>
                        <a:rPr lang="en-US" altLang="zh-CN" sz="2000" b="1" baseline="-25000" dirty="0">
                          <a:latin typeface="微软雅黑" panose="020B0503020204020204" pitchFamily="34" charset="-122"/>
                          <a:ea typeface="+mn-ea"/>
                          <a:sym typeface="微软雅黑" panose="020B0503020204020204" pitchFamily="34" charset="-122"/>
                        </a:rPr>
                        <a:t>5</a:t>
                      </a:r>
                      <a:endParaRPr lang="zh-CN" altLang="en-US" sz="2000" baseline="-25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2.8</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4071651"/>
                  </a:ext>
                </a:extLst>
              </a:tr>
              <a:tr h="370840">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iC</a:t>
                      </a:r>
                      <a:r>
                        <a:rPr lang="en-US" altLang="zh-CN" sz="2000" b="1" baseline="-25000" dirty="0">
                          <a:latin typeface="微软雅黑" panose="020B0503020204020204" pitchFamily="34" charset="-122"/>
                          <a:ea typeface="+mn-ea"/>
                          <a:sym typeface="微软雅黑" panose="020B0503020204020204" pitchFamily="34" charset="-122"/>
                        </a:rPr>
                        <a:t>5</a:t>
                      </a:r>
                      <a:r>
                        <a:rPr lang="en-US" altLang="zh-CN" sz="2000" b="1" dirty="0">
                          <a:latin typeface="微软雅黑" panose="020B0503020204020204" pitchFamily="34" charset="-122"/>
                          <a:ea typeface="+mn-ea"/>
                          <a:sym typeface="微软雅黑" panose="020B0503020204020204" pitchFamily="34" charset="-122"/>
                        </a:rPr>
                        <a:t>/nC</a:t>
                      </a:r>
                      <a:r>
                        <a:rPr lang="en-US" altLang="zh-CN" sz="2000" b="1" baseline="-25000" dirty="0">
                          <a:latin typeface="微软雅黑" panose="020B0503020204020204" pitchFamily="34" charset="-122"/>
                          <a:ea typeface="+mn-ea"/>
                          <a:sym typeface="微软雅黑" panose="020B0503020204020204" pitchFamily="34" charset="-122"/>
                        </a:rPr>
                        <a:t>5</a:t>
                      </a:r>
                      <a:endParaRPr lang="zh-CN" altLang="en-US" sz="2000" baseline="-250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1.4</a:t>
                      </a:r>
                      <a:endParaRPr lang="zh-CN" altLang="en-US" sz="20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1078877"/>
                  </a:ext>
                </a:extLst>
              </a:tr>
            </a:tbl>
          </a:graphicData>
        </a:graphic>
      </p:graphicFrame>
      <p:pic>
        <p:nvPicPr>
          <p:cNvPr id="5" name="Picture 4">
            <a:extLst>
              <a:ext uri="{FF2B5EF4-FFF2-40B4-BE49-F238E27FC236}">
                <a16:creationId xmlns:a16="http://schemas.microsoft.com/office/drawing/2014/main" id="{2B2BAD4E-9E03-485A-AAFE-42180FACB43D}"/>
              </a:ext>
            </a:extLst>
          </p:cNvPr>
          <p:cNvPicPr>
            <a:picLocks noChangeAspect="1"/>
          </p:cNvPicPr>
          <p:nvPr/>
        </p:nvPicPr>
        <p:blipFill>
          <a:blip r:embed="rId2"/>
          <a:stretch>
            <a:fillRect/>
          </a:stretch>
        </p:blipFill>
        <p:spPr>
          <a:xfrm>
            <a:off x="179512" y="3580520"/>
            <a:ext cx="4509063" cy="3110370"/>
          </a:xfrm>
          <a:prstGeom prst="rect">
            <a:avLst/>
          </a:prstGeom>
          <a:noFill/>
          <a:ln w="9525">
            <a:noFill/>
          </a:ln>
        </p:spPr>
      </p:pic>
    </p:spTree>
    <p:extLst>
      <p:ext uri="{BB962C8B-B14F-4D97-AF65-F5344CB8AC3E}">
        <p14:creationId xmlns:p14="http://schemas.microsoft.com/office/powerpoint/2010/main" val="7350627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AE92FD4F-9DD8-47CF-9FB5-A39DEFAACC7B}"/>
              </a:ext>
            </a:extLst>
          </p:cNvPr>
          <p:cNvSpPr txBox="1"/>
          <p:nvPr/>
        </p:nvSpPr>
        <p:spPr>
          <a:xfrm>
            <a:off x="0" y="980728"/>
            <a:ext cx="9036496" cy="166596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spcAft>
                <a:spcPts val="0"/>
              </a:spcAft>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spcAft>
                <a:spcPts val="0"/>
              </a:spcAft>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（分离序列的确定）</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25000"/>
              </a:lnSpc>
              <a:spcBef>
                <a:spcPts val="0"/>
              </a:spcBef>
              <a:spcAft>
                <a:spcPts val="0"/>
              </a:spcAft>
              <a:buClr>
                <a:srgbClr val="0000FF"/>
              </a:buClr>
              <a:buSzPct val="100000"/>
              <a:buNone/>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解</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3">
            <a:extLst>
              <a:ext uri="{FF2B5EF4-FFF2-40B4-BE49-F238E27FC236}">
                <a16:creationId xmlns:a16="http://schemas.microsoft.com/office/drawing/2014/main" id="{012290D7-4004-42C9-934E-A583E5C38867}"/>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4" name="表格 4">
            <a:extLst>
              <a:ext uri="{FF2B5EF4-FFF2-40B4-BE49-F238E27FC236}">
                <a16:creationId xmlns:a16="http://schemas.microsoft.com/office/drawing/2014/main" id="{918923FD-1810-41E9-A186-A6EAF65F1D51}"/>
              </a:ext>
            </a:extLst>
          </p:cNvPr>
          <p:cNvGraphicFramePr>
            <a:graphicFrameLocks noGrp="1"/>
          </p:cNvGraphicFramePr>
          <p:nvPr>
            <p:extLst>
              <p:ext uri="{D42A27DB-BD31-4B8C-83A1-F6EECF244321}">
                <p14:modId xmlns:p14="http://schemas.microsoft.com/office/powerpoint/2010/main" val="370219632"/>
              </p:ext>
            </p:extLst>
          </p:nvPr>
        </p:nvGraphicFramePr>
        <p:xfrm>
          <a:off x="107504" y="3117961"/>
          <a:ext cx="4248472" cy="2186686"/>
        </p:xfrm>
        <a:graphic>
          <a:graphicData uri="http://schemas.openxmlformats.org/drawingml/2006/table">
            <a:tbl>
              <a:tblPr firstRow="1" bandRow="1">
                <a:tableStyleId>{5C22544A-7EE6-4342-B048-85BDC9FD1C3A}</a:tableStyleId>
              </a:tblPr>
              <a:tblGrid>
                <a:gridCol w="2124236">
                  <a:extLst>
                    <a:ext uri="{9D8B030D-6E8A-4147-A177-3AD203B41FA5}">
                      <a16:colId xmlns:a16="http://schemas.microsoft.com/office/drawing/2014/main" val="1813079841"/>
                    </a:ext>
                  </a:extLst>
                </a:gridCol>
                <a:gridCol w="2124236">
                  <a:extLst>
                    <a:ext uri="{9D8B030D-6E8A-4147-A177-3AD203B41FA5}">
                      <a16:colId xmlns:a16="http://schemas.microsoft.com/office/drawing/2014/main" val="4194046614"/>
                    </a:ext>
                  </a:extLst>
                </a:gridCol>
              </a:tblGrid>
              <a:tr h="370840">
                <a:tc>
                  <a:txBody>
                    <a:bodyPr/>
                    <a:lstStyle/>
                    <a:p>
                      <a:pPr algn="ctr">
                        <a:lnSpc>
                          <a:spcPct val="125000"/>
                        </a:lnSpc>
                      </a:pPr>
                      <a:r>
                        <a:rPr lang="zh-CN" altLang="en-US" sz="2000" b="1" dirty="0">
                          <a:latin typeface="微软雅黑" panose="020B0503020204020204" pitchFamily="34" charset="-122"/>
                          <a:ea typeface="+mn-ea"/>
                          <a:sym typeface="微软雅黑" panose="020B0503020204020204" pitchFamily="34" charset="-122"/>
                        </a:rPr>
                        <a:t>组分对</a:t>
                      </a:r>
                      <a:endParaRPr lang="zh-CN" altLang="en-US" sz="2000" dirty="0"/>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en-US" altLang="zh-CN" sz="2000" b="1" dirty="0">
                          <a:latin typeface="微软雅黑" panose="020B0503020204020204" pitchFamily="34" charset="-122"/>
                          <a:ea typeface="+mn-ea"/>
                          <a:sym typeface="微软雅黑" panose="020B0503020204020204" pitchFamily="34" charset="-122"/>
                        </a:rPr>
                        <a:t>1 atm</a:t>
                      </a:r>
                      <a:r>
                        <a:rPr lang="zh-CN" altLang="en-US" sz="2000" b="1" dirty="0">
                          <a:latin typeface="微软雅黑" panose="020B0503020204020204" pitchFamily="34" charset="-122"/>
                          <a:ea typeface="+mn-ea"/>
                          <a:sym typeface="微软雅黑" panose="020B0503020204020204" pitchFamily="34" charset="-122"/>
                        </a:rPr>
                        <a:t>时的近似</a:t>
                      </a:r>
                      <a:r>
                        <a:rPr lang="en-US" altLang="zh-CN" sz="2000" b="1" dirty="0">
                          <a:latin typeface="微软雅黑" panose="020B0503020204020204" pitchFamily="34" charset="-122"/>
                          <a:ea typeface="+mn-ea"/>
                          <a:sym typeface="微软雅黑" panose="020B0503020204020204" pitchFamily="34" charset="-122"/>
                        </a:rPr>
                        <a:t>α</a:t>
                      </a:r>
                      <a:endParaRPr lang="zh-CN" altLang="en-US" sz="2000" dirty="0"/>
                    </a:p>
                  </a:txBody>
                  <a:tcP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778746"/>
                  </a:ext>
                </a:extLst>
              </a:tr>
              <a:tr h="370840">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C</a:t>
                      </a:r>
                      <a:r>
                        <a:rPr lang="en-US" altLang="zh-CN" sz="2000" b="1" baseline="-25000" dirty="0">
                          <a:latin typeface="微软雅黑" panose="020B0503020204020204" pitchFamily="34" charset="-122"/>
                          <a:ea typeface="+mn-ea"/>
                          <a:sym typeface="微软雅黑" panose="020B0503020204020204" pitchFamily="34" charset="-122"/>
                        </a:rPr>
                        <a:t>3</a:t>
                      </a:r>
                      <a:r>
                        <a:rPr lang="en-US" altLang="zh-CN" sz="2000" b="1" dirty="0">
                          <a:latin typeface="微软雅黑" panose="020B0503020204020204" pitchFamily="34" charset="-122"/>
                          <a:ea typeface="+mn-ea"/>
                          <a:sym typeface="微软雅黑" panose="020B0503020204020204" pitchFamily="34" charset="-122"/>
                        </a:rPr>
                        <a:t>/iC</a:t>
                      </a:r>
                      <a:r>
                        <a:rPr lang="en-US" altLang="zh-CN" sz="2000" b="1" baseline="-25000" dirty="0">
                          <a:latin typeface="微软雅黑" panose="020B0503020204020204" pitchFamily="34" charset="-122"/>
                          <a:ea typeface="+mn-ea"/>
                          <a:sym typeface="微软雅黑" panose="020B0503020204020204" pitchFamily="34" charset="-122"/>
                        </a:rPr>
                        <a:t>4</a:t>
                      </a:r>
                      <a:endParaRPr lang="zh-CN" altLang="en-US" sz="2000" baseline="-250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3.6</a:t>
                      </a:r>
                      <a:endParaRPr lang="zh-CN" altLang="en-US" sz="2000" dirty="0"/>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4713209"/>
                  </a:ext>
                </a:extLst>
              </a:tr>
              <a:tr h="370840">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iC</a:t>
                      </a:r>
                      <a:r>
                        <a:rPr lang="en-US" altLang="zh-CN" sz="2000" b="1" baseline="-25000" dirty="0">
                          <a:latin typeface="微软雅黑" panose="020B0503020204020204" pitchFamily="34" charset="-122"/>
                          <a:ea typeface="+mn-ea"/>
                          <a:sym typeface="微软雅黑" panose="020B0503020204020204" pitchFamily="34" charset="-122"/>
                        </a:rPr>
                        <a:t>4</a:t>
                      </a:r>
                      <a:r>
                        <a:rPr lang="en-US" altLang="zh-CN" sz="2000" b="1" dirty="0">
                          <a:latin typeface="微软雅黑" panose="020B0503020204020204" pitchFamily="34" charset="-122"/>
                          <a:ea typeface="+mn-ea"/>
                          <a:sym typeface="微软雅黑" panose="020B0503020204020204" pitchFamily="34" charset="-122"/>
                        </a:rPr>
                        <a:t>/nC</a:t>
                      </a:r>
                      <a:r>
                        <a:rPr lang="en-US" altLang="zh-CN" sz="2000" b="1" baseline="-25000" dirty="0">
                          <a:latin typeface="微软雅黑" panose="020B0503020204020204" pitchFamily="34" charset="-122"/>
                          <a:ea typeface="+mn-ea"/>
                          <a:sym typeface="微软雅黑" panose="020B0503020204020204" pitchFamily="34" charset="-122"/>
                        </a:rPr>
                        <a:t>4</a:t>
                      </a:r>
                      <a:endParaRPr lang="zh-CN" altLang="en-US" sz="2000" baseline="-25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1.5</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23509705"/>
                  </a:ext>
                </a:extLst>
              </a:tr>
              <a:tr h="370840">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nC</a:t>
                      </a:r>
                      <a:r>
                        <a:rPr lang="en-US" altLang="zh-CN" sz="2000" b="1" baseline="-25000" dirty="0">
                          <a:latin typeface="微软雅黑" panose="020B0503020204020204" pitchFamily="34" charset="-122"/>
                          <a:ea typeface="+mn-ea"/>
                          <a:sym typeface="微软雅黑" panose="020B0503020204020204" pitchFamily="34" charset="-122"/>
                        </a:rPr>
                        <a:t>4</a:t>
                      </a:r>
                      <a:r>
                        <a:rPr lang="en-US" altLang="zh-CN" sz="2000" b="1" dirty="0">
                          <a:latin typeface="微软雅黑" panose="020B0503020204020204" pitchFamily="34" charset="-122"/>
                          <a:ea typeface="+mn-ea"/>
                          <a:sym typeface="微软雅黑" panose="020B0503020204020204" pitchFamily="34" charset="-122"/>
                        </a:rPr>
                        <a:t>/iC</a:t>
                      </a:r>
                      <a:r>
                        <a:rPr lang="en-US" altLang="zh-CN" sz="2000" b="1" baseline="-25000" dirty="0">
                          <a:latin typeface="微软雅黑" panose="020B0503020204020204" pitchFamily="34" charset="-122"/>
                          <a:ea typeface="+mn-ea"/>
                          <a:sym typeface="微软雅黑" panose="020B0503020204020204" pitchFamily="34" charset="-122"/>
                        </a:rPr>
                        <a:t>5</a:t>
                      </a:r>
                      <a:endParaRPr lang="zh-CN" altLang="en-US" sz="2000" baseline="-25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2.8</a:t>
                      </a:r>
                      <a:endParaRPr lang="zh-CN" alt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4071651"/>
                  </a:ext>
                </a:extLst>
              </a:tr>
              <a:tr h="370840">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iC</a:t>
                      </a:r>
                      <a:r>
                        <a:rPr lang="en-US" altLang="zh-CN" sz="2000" b="1" baseline="-25000" dirty="0">
                          <a:latin typeface="微软雅黑" panose="020B0503020204020204" pitchFamily="34" charset="-122"/>
                          <a:ea typeface="+mn-ea"/>
                          <a:sym typeface="微软雅黑" panose="020B0503020204020204" pitchFamily="34" charset="-122"/>
                        </a:rPr>
                        <a:t>5</a:t>
                      </a:r>
                      <a:r>
                        <a:rPr lang="en-US" altLang="zh-CN" sz="2000" b="1" dirty="0">
                          <a:latin typeface="微软雅黑" panose="020B0503020204020204" pitchFamily="34" charset="-122"/>
                          <a:ea typeface="+mn-ea"/>
                          <a:sym typeface="微软雅黑" panose="020B0503020204020204" pitchFamily="34" charset="-122"/>
                        </a:rPr>
                        <a:t>/nC</a:t>
                      </a:r>
                      <a:r>
                        <a:rPr lang="en-US" altLang="zh-CN" sz="2000" b="1" baseline="-25000" dirty="0">
                          <a:latin typeface="微软雅黑" panose="020B0503020204020204" pitchFamily="34" charset="-122"/>
                          <a:ea typeface="+mn-ea"/>
                          <a:sym typeface="微软雅黑" panose="020B0503020204020204" pitchFamily="34" charset="-122"/>
                        </a:rPr>
                        <a:t>5</a:t>
                      </a:r>
                      <a:endParaRPr lang="zh-CN" altLang="en-US" sz="2000" baseline="-250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5000"/>
                        </a:lnSpc>
                      </a:pPr>
                      <a:r>
                        <a:rPr lang="en-US" altLang="zh-CN" sz="2000" b="1" dirty="0">
                          <a:latin typeface="微软雅黑" panose="020B0503020204020204" pitchFamily="34" charset="-122"/>
                          <a:ea typeface="+mn-ea"/>
                          <a:sym typeface="微软雅黑" panose="020B0503020204020204" pitchFamily="34" charset="-122"/>
                        </a:rPr>
                        <a:t>1.4</a:t>
                      </a:r>
                      <a:endParaRPr lang="zh-CN" altLang="en-US" sz="2000" dirty="0"/>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1078877"/>
                  </a:ext>
                </a:extLst>
              </a:tr>
            </a:tbl>
          </a:graphicData>
        </a:graphic>
      </p:graphicFrame>
      <p:pic>
        <p:nvPicPr>
          <p:cNvPr id="6" name="Picture 5">
            <a:extLst>
              <a:ext uri="{FF2B5EF4-FFF2-40B4-BE49-F238E27FC236}">
                <a16:creationId xmlns:a16="http://schemas.microsoft.com/office/drawing/2014/main" id="{58071556-FE94-466C-973D-058B1D849DD6}"/>
              </a:ext>
            </a:extLst>
          </p:cNvPr>
          <p:cNvPicPr>
            <a:picLocks noChangeAspect="1"/>
          </p:cNvPicPr>
          <p:nvPr/>
        </p:nvPicPr>
        <p:blipFill rotWithShape="1">
          <a:blip r:embed="rId2"/>
          <a:srcRect l="1421" t="3978" r="8080" b="9602"/>
          <a:stretch/>
        </p:blipFill>
        <p:spPr>
          <a:xfrm>
            <a:off x="4365870" y="2357173"/>
            <a:ext cx="4614726" cy="3708262"/>
          </a:xfrm>
          <a:prstGeom prst="rect">
            <a:avLst/>
          </a:prstGeom>
          <a:noFill/>
          <a:ln w="9525">
            <a:noFill/>
          </a:ln>
        </p:spPr>
      </p:pic>
    </p:spTree>
    <p:extLst>
      <p:ext uri="{BB962C8B-B14F-4D97-AF65-F5344CB8AC3E}">
        <p14:creationId xmlns:p14="http://schemas.microsoft.com/office/powerpoint/2010/main" val="3288135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2CD4771-495B-4B37-8A05-59C1129A5362}"/>
              </a:ext>
            </a:extLst>
          </p:cNvPr>
          <p:cNvSpPr txBox="1"/>
          <p:nvPr/>
        </p:nvSpPr>
        <p:spPr>
          <a:xfrm>
            <a:off x="0" y="980728"/>
            <a:ext cx="9036496" cy="366651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eaLnBrk="1" hangingPunct="1">
              <a:lnSpc>
                <a:spcPct val="125000"/>
              </a:lnSpc>
              <a:spcBef>
                <a:spcPts val="0"/>
              </a:spcBef>
              <a:buClrTx/>
              <a:buSzTx/>
              <a:buFont typeface="+mj-lt"/>
              <a:buAutoNum type="arabicPeriod" startAt="3"/>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确定操作条件</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反应器操作参数的确定</a:t>
            </a:r>
          </a:p>
          <a:p>
            <a:pPr marL="457200" lvl="0" indent="-457200" algn="just" eaLnBrk="1" hangingPunct="1">
              <a:lnSpc>
                <a:spcPct val="125000"/>
              </a:lnSpc>
              <a:spcBef>
                <a:spcPts val="0"/>
              </a:spcBef>
              <a:buClrTx/>
              <a:buSzTx/>
              <a:buFont typeface="+mj-lt"/>
              <a:buAutoNum type="arabicPeriod" startAt="2"/>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压力</a:t>
            </a:r>
          </a:p>
          <a:p>
            <a:pPr lvl="0" eaLnBrk="1" hangingPunct="1">
              <a:lnSpc>
                <a:spcPct val="125000"/>
              </a:lnSpc>
              <a:spcBef>
                <a:spcPts val="0"/>
              </a:spcBef>
              <a:buClrTx/>
              <a:buSzTx/>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反应速度</a:t>
            </a:r>
          </a:p>
          <a:p>
            <a:pPr lvl="0" eaLnBrk="1" hangingPunct="1">
              <a:lnSpc>
                <a:spcPct val="125000"/>
              </a:lnSpc>
              <a:spcBef>
                <a:spcPts val="0"/>
              </a:spcBef>
              <a:buClrTx/>
              <a:buSzTx/>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反应物料的相态（如气相烃化和液相烃化）</a:t>
            </a:r>
          </a:p>
          <a:p>
            <a:pPr lvl="0" eaLnBrk="1" hangingPunct="1">
              <a:lnSpc>
                <a:spcPct val="125000"/>
              </a:lnSpc>
              <a:spcBef>
                <a:spcPts val="0"/>
              </a:spcBef>
              <a:buClrTx/>
              <a:buSzTx/>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后续分离的要求（希望水冷后就产生气液两相）</a:t>
            </a:r>
          </a:p>
        </p:txBody>
      </p:sp>
      <p:sp>
        <p:nvSpPr>
          <p:cNvPr id="3" name="Rectangle 2">
            <a:extLst>
              <a:ext uri="{FF2B5EF4-FFF2-40B4-BE49-F238E27FC236}">
                <a16:creationId xmlns:a16="http://schemas.microsoft.com/office/drawing/2014/main" id="{5C9FA80B-452D-4CAF-828F-21DF0AE5B23C}"/>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33450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3FF40B5E-F572-409D-A750-C78CE4915638}"/>
              </a:ext>
            </a:extLst>
          </p:cNvPr>
          <p:cNvSpPr txBox="1"/>
          <p:nvPr/>
        </p:nvSpPr>
        <p:spPr>
          <a:xfrm>
            <a:off x="0" y="980728"/>
            <a:ext cx="9036496" cy="559717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spcAft>
                <a:spcPts val="0"/>
              </a:spcAft>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spcAft>
                <a:spcPts val="0"/>
              </a:spcAft>
              <a:buClr>
                <a:srgbClr val="0000FF"/>
              </a:buClr>
              <a:buSzPct val="100000"/>
              <a:buFont typeface="+mj-lt"/>
              <a:buAutoNum type="arabicPeriod" startAt="5"/>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分离过程的合成</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（塔型的选择）</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板式塔的适用场合</a:t>
            </a:r>
          </a:p>
          <a:p>
            <a:pPr lvl="1"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大直径</a:t>
            </a:r>
          </a:p>
          <a:p>
            <a:pPr lvl="1"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液体负荷特别小（泡罩塔）</a:t>
            </a:r>
          </a:p>
          <a:p>
            <a:pPr lvl="1"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脏的物系，须定期清理</a:t>
            </a:r>
          </a:p>
          <a:p>
            <a:pPr lvl="1"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有多股侧线进出料</a:t>
            </a:r>
          </a:p>
          <a:p>
            <a:pPr lvl="1"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反应精馏，需要一定的停留时间</a:t>
            </a:r>
          </a:p>
          <a:p>
            <a:pPr lvl="0" algn="just" eaLnBrk="1" hangingPunct="1">
              <a:lnSpc>
                <a:spcPct val="125000"/>
              </a:lnSpc>
              <a:spcBef>
                <a:spcPts val="0"/>
              </a:spcBef>
              <a:buClrTx/>
              <a:buSzTx/>
              <a:buFont typeface="Wingdings" panose="05000000000000000000" pitchFamily="2" charset="2"/>
              <a:buChar char="l"/>
            </a:pP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填料塔的适用场合</a:t>
            </a:r>
          </a:p>
          <a:p>
            <a:pPr lvl="1"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要求低阻力</a:t>
            </a:r>
          </a:p>
          <a:p>
            <a:pPr lvl="1"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热敏物质（持液量少，停留时间短）</a:t>
            </a:r>
          </a:p>
          <a:p>
            <a:pPr lvl="1"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发泡系统</a:t>
            </a:r>
          </a:p>
          <a:p>
            <a:pPr lvl="1" algn="just" eaLnBrk="1" hangingPunct="1">
              <a:lnSpc>
                <a:spcPct val="125000"/>
              </a:lnSpc>
              <a:spcBef>
                <a:spcPts val="0"/>
              </a:spcBef>
              <a:buClrTx/>
              <a:buSzTx/>
              <a:buFont typeface="Wingdings" panose="05000000000000000000" pitchFamily="2" charset="2"/>
              <a:buChar char="Ø"/>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腐蚀性介质</a:t>
            </a:r>
            <a:endParaRPr lang="en-US" altLang="zh-CN"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3">
            <a:extLst>
              <a:ext uri="{FF2B5EF4-FFF2-40B4-BE49-F238E27FC236}">
                <a16:creationId xmlns:a16="http://schemas.microsoft.com/office/drawing/2014/main" id="{C09B5E5B-0A7E-4A4E-9E08-FBE7C8FC494C}"/>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97336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70CC3598-AC8C-4FD7-9629-E7E42C10847C}"/>
              </a:ext>
            </a:extLst>
          </p:cNvPr>
          <p:cNvSpPr txBox="1"/>
          <p:nvPr/>
        </p:nvSpPr>
        <p:spPr>
          <a:xfrm>
            <a:off x="0" y="980728"/>
            <a:ext cx="9036496" cy="135421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spcAft>
                <a:spcPts val="0"/>
              </a:spcAft>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eaLnBrk="1" hangingPunct="1">
              <a:spcBef>
                <a:spcPct val="50000"/>
              </a:spcBef>
              <a:buClrTx/>
              <a:buSzTx/>
              <a:buFontTx/>
              <a:buNone/>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：环氧丙烷过程概念设计</a:t>
            </a:r>
          </a:p>
        </p:txBody>
      </p:sp>
      <p:sp>
        <p:nvSpPr>
          <p:cNvPr id="3" name="Rectangle 3">
            <a:extLst>
              <a:ext uri="{FF2B5EF4-FFF2-40B4-BE49-F238E27FC236}">
                <a16:creationId xmlns:a16="http://schemas.microsoft.com/office/drawing/2014/main" id="{4FB69D6A-E365-4B14-8CCB-1418792E82B0}"/>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4" name="表格 4">
            <a:extLst>
              <a:ext uri="{FF2B5EF4-FFF2-40B4-BE49-F238E27FC236}">
                <a16:creationId xmlns:a16="http://schemas.microsoft.com/office/drawing/2014/main" id="{DE46346B-FE16-4613-B8E2-FFABE02B260F}"/>
              </a:ext>
            </a:extLst>
          </p:cNvPr>
          <p:cNvGraphicFramePr>
            <a:graphicFrameLocks noGrp="1"/>
          </p:cNvGraphicFramePr>
          <p:nvPr>
            <p:extLst>
              <p:ext uri="{D42A27DB-BD31-4B8C-83A1-F6EECF244321}">
                <p14:modId xmlns:p14="http://schemas.microsoft.com/office/powerpoint/2010/main" val="1588765"/>
              </p:ext>
            </p:extLst>
          </p:nvPr>
        </p:nvGraphicFramePr>
        <p:xfrm>
          <a:off x="107504" y="2636912"/>
          <a:ext cx="8928992" cy="2532507"/>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3147309456"/>
                    </a:ext>
                  </a:extLst>
                </a:gridCol>
                <a:gridCol w="7488832">
                  <a:extLst>
                    <a:ext uri="{9D8B030D-6E8A-4147-A177-3AD203B41FA5}">
                      <a16:colId xmlns:a16="http://schemas.microsoft.com/office/drawing/2014/main" val="113223246"/>
                    </a:ext>
                  </a:extLst>
                </a:gridCol>
              </a:tblGrid>
              <a:tr h="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zh-CN" altLang="en-US" sz="2400" b="1" dirty="0">
                          <a:solidFill>
                            <a:srgbClr val="000000"/>
                          </a:solidFill>
                          <a:latin typeface="微软雅黑" panose="020B0503020204020204" pitchFamily="34" charset="-122"/>
                          <a:ea typeface="+mn-ea"/>
                          <a:sym typeface="微软雅黑" panose="020B0503020204020204" pitchFamily="34" charset="-122"/>
                        </a:rPr>
                        <a:t>主反应</a:t>
                      </a:r>
                      <a:endParaRPr lang="zh-CN" altLang="en-US" sz="2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altLang="zh-CN" sz="2400" b="1" dirty="0">
                          <a:solidFill>
                            <a:srgbClr val="000000"/>
                          </a:solidFill>
                          <a:latin typeface="微软雅黑" panose="020B0503020204020204" pitchFamily="34" charset="-122"/>
                          <a:ea typeface="+mn-ea"/>
                          <a:sym typeface="微软雅黑" panose="020B0503020204020204" pitchFamily="34" charset="-122"/>
                        </a:rPr>
                        <a:t>Cl</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2</a:t>
                      </a:r>
                      <a:r>
                        <a:rPr lang="en-US" altLang="zh-CN" sz="2400" b="1" dirty="0">
                          <a:solidFill>
                            <a:srgbClr val="000000"/>
                          </a:solidFill>
                          <a:latin typeface="微软雅黑" panose="020B0503020204020204" pitchFamily="34" charset="-122"/>
                          <a:ea typeface="+mn-ea"/>
                          <a:sym typeface="微软雅黑" panose="020B0503020204020204" pitchFamily="34" charset="-122"/>
                        </a:rPr>
                        <a:t> + H</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2</a:t>
                      </a:r>
                      <a:r>
                        <a:rPr lang="en-US" altLang="zh-CN" sz="2400" b="1" dirty="0">
                          <a:solidFill>
                            <a:srgbClr val="000000"/>
                          </a:solidFill>
                          <a:latin typeface="微软雅黑" panose="020B0503020204020204" pitchFamily="34" charset="-122"/>
                          <a:ea typeface="+mn-ea"/>
                          <a:sym typeface="微软雅黑" panose="020B0503020204020204" pitchFamily="34" charset="-122"/>
                        </a:rPr>
                        <a:t>O → HCl + </a:t>
                      </a:r>
                      <a:r>
                        <a:rPr lang="en-US" altLang="zh-CN" sz="2400" b="1" dirty="0" err="1">
                          <a:solidFill>
                            <a:srgbClr val="000000"/>
                          </a:solidFill>
                          <a:latin typeface="微软雅黑" panose="020B0503020204020204" pitchFamily="34" charset="-122"/>
                          <a:ea typeface="+mn-ea"/>
                          <a:sym typeface="微软雅黑" panose="020B0503020204020204" pitchFamily="34" charset="-122"/>
                        </a:rPr>
                        <a:t>HClO</a:t>
                      </a:r>
                      <a:endParaRPr lang="en-US" altLang="zh-CN" sz="2400" b="1" dirty="0">
                        <a:solidFill>
                          <a:srgbClr val="000000"/>
                        </a:solidFill>
                        <a:latin typeface="微软雅黑" panose="020B0503020204020204" pitchFamily="34" charset="-122"/>
                        <a:ea typeface="+mn-ea"/>
                        <a:sym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0368629"/>
                  </a:ext>
                </a:extLst>
              </a:tr>
              <a:tr h="370840">
                <a:tc>
                  <a:txBody>
                    <a:bodyPr/>
                    <a:lstStyle/>
                    <a:p>
                      <a:pPr algn="ctr">
                        <a:lnSpc>
                          <a:spcPct val="125000"/>
                        </a:lnSpc>
                      </a:pPr>
                      <a:endParaRPr lang="zh-CN" altLang="en-US" sz="24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altLang="zh-CN" sz="2400" b="1" dirty="0" err="1">
                          <a:solidFill>
                            <a:srgbClr val="000000"/>
                          </a:solidFill>
                          <a:latin typeface="微软雅黑" panose="020B0503020204020204" pitchFamily="34" charset="-122"/>
                          <a:ea typeface="+mn-ea"/>
                          <a:sym typeface="微软雅黑" panose="020B0503020204020204" pitchFamily="34" charset="-122"/>
                        </a:rPr>
                        <a:t>HClO</a:t>
                      </a:r>
                      <a:r>
                        <a:rPr lang="en-US" altLang="zh-CN" sz="2400" b="1" dirty="0">
                          <a:solidFill>
                            <a:srgbClr val="000000"/>
                          </a:solidFill>
                          <a:latin typeface="微软雅黑" panose="020B0503020204020204" pitchFamily="34" charset="-122"/>
                          <a:ea typeface="+mn-ea"/>
                          <a:sym typeface="微软雅黑" panose="020B0503020204020204" pitchFamily="34" charset="-122"/>
                        </a:rPr>
                        <a:t> + C</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3</a:t>
                      </a:r>
                      <a:r>
                        <a:rPr lang="en-US" altLang="zh-CN" sz="2400" b="1" dirty="0">
                          <a:solidFill>
                            <a:srgbClr val="000000"/>
                          </a:solidFill>
                          <a:latin typeface="微软雅黑" panose="020B0503020204020204" pitchFamily="34" charset="-122"/>
                          <a:ea typeface="+mn-ea"/>
                          <a:sym typeface="微软雅黑" panose="020B0503020204020204" pitchFamily="34" charset="-122"/>
                        </a:rPr>
                        <a:t>H</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6</a:t>
                      </a:r>
                      <a:r>
                        <a:rPr lang="en-US" altLang="zh-CN" sz="2400" b="1" dirty="0">
                          <a:solidFill>
                            <a:srgbClr val="000000"/>
                          </a:solidFill>
                          <a:latin typeface="微软雅黑" panose="020B0503020204020204" pitchFamily="34" charset="-122"/>
                          <a:ea typeface="+mn-ea"/>
                          <a:sym typeface="微软雅黑" panose="020B0503020204020204" pitchFamily="34" charset="-122"/>
                        </a:rPr>
                        <a:t>→ ClC</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3</a:t>
                      </a:r>
                      <a:r>
                        <a:rPr lang="en-US" altLang="zh-CN" sz="2400" b="1" dirty="0">
                          <a:solidFill>
                            <a:srgbClr val="000000"/>
                          </a:solidFill>
                          <a:latin typeface="微软雅黑" panose="020B0503020204020204" pitchFamily="34" charset="-122"/>
                          <a:ea typeface="+mn-ea"/>
                          <a:sym typeface="微软雅黑" panose="020B0503020204020204" pitchFamily="34" charset="-122"/>
                        </a:rPr>
                        <a:t>H</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6</a:t>
                      </a:r>
                      <a:r>
                        <a:rPr lang="en-US" altLang="zh-CN" sz="2400" b="1" dirty="0">
                          <a:solidFill>
                            <a:srgbClr val="000000"/>
                          </a:solidFill>
                          <a:latin typeface="微软雅黑" panose="020B0503020204020204" pitchFamily="34" charset="-122"/>
                          <a:ea typeface="+mn-ea"/>
                          <a:sym typeface="微软雅黑" panose="020B0503020204020204" pitchFamily="34" charset="-122"/>
                        </a:rPr>
                        <a:t>OH</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23054514"/>
                  </a:ext>
                </a:extLst>
              </a:tr>
              <a:tr h="3708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zh-CN" altLang="en-US" sz="2400" b="1" dirty="0">
                          <a:solidFill>
                            <a:srgbClr val="000000"/>
                          </a:solidFill>
                          <a:latin typeface="微软雅黑" panose="020B0503020204020204" pitchFamily="34" charset="-122"/>
                          <a:ea typeface="+mn-ea"/>
                          <a:sym typeface="微软雅黑" panose="020B0503020204020204" pitchFamily="34" charset="-122"/>
                        </a:rPr>
                        <a:t>副反应</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altLang="zh-CN" sz="2400" b="1" dirty="0">
                          <a:solidFill>
                            <a:srgbClr val="000000"/>
                          </a:solidFill>
                          <a:latin typeface="微软雅黑" panose="020B0503020204020204" pitchFamily="34" charset="-122"/>
                          <a:ea typeface="+mn-ea"/>
                          <a:sym typeface="微软雅黑" panose="020B0503020204020204" pitchFamily="34" charset="-122"/>
                        </a:rPr>
                        <a:t>C</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3</a:t>
                      </a:r>
                      <a:r>
                        <a:rPr lang="en-US" altLang="zh-CN" sz="2400" b="1" dirty="0">
                          <a:solidFill>
                            <a:srgbClr val="000000"/>
                          </a:solidFill>
                          <a:latin typeface="微软雅黑" panose="020B0503020204020204" pitchFamily="34" charset="-122"/>
                          <a:ea typeface="+mn-ea"/>
                          <a:sym typeface="微软雅黑" panose="020B0503020204020204" pitchFamily="34" charset="-122"/>
                        </a:rPr>
                        <a:t>H</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6</a:t>
                      </a:r>
                      <a:r>
                        <a:rPr lang="en-US" altLang="zh-CN" sz="2400" b="1" dirty="0">
                          <a:solidFill>
                            <a:srgbClr val="000000"/>
                          </a:solidFill>
                          <a:latin typeface="微软雅黑" panose="020B0503020204020204" pitchFamily="34" charset="-122"/>
                          <a:ea typeface="+mn-ea"/>
                          <a:sym typeface="微软雅黑" panose="020B0503020204020204" pitchFamily="34" charset="-122"/>
                        </a:rPr>
                        <a:t> + Cl</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2</a:t>
                      </a:r>
                      <a:r>
                        <a:rPr lang="en-US" altLang="zh-CN" sz="2400" b="1" dirty="0">
                          <a:solidFill>
                            <a:srgbClr val="000000"/>
                          </a:solidFill>
                          <a:latin typeface="微软雅黑" panose="020B0503020204020204" pitchFamily="34" charset="-122"/>
                          <a:ea typeface="+mn-ea"/>
                          <a:sym typeface="微软雅黑" panose="020B0503020204020204" pitchFamily="34" charset="-122"/>
                        </a:rPr>
                        <a:t>→ C</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3</a:t>
                      </a:r>
                      <a:r>
                        <a:rPr lang="en-US" altLang="zh-CN" sz="2400" b="1" dirty="0">
                          <a:solidFill>
                            <a:srgbClr val="000000"/>
                          </a:solidFill>
                          <a:latin typeface="微软雅黑" panose="020B0503020204020204" pitchFamily="34" charset="-122"/>
                          <a:ea typeface="+mn-ea"/>
                          <a:sym typeface="微软雅黑" panose="020B0503020204020204" pitchFamily="34" charset="-122"/>
                        </a:rPr>
                        <a:t>H</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6</a:t>
                      </a:r>
                      <a:r>
                        <a:rPr lang="en-US" altLang="zh-CN" sz="2400" b="1" dirty="0">
                          <a:solidFill>
                            <a:srgbClr val="000000"/>
                          </a:solidFill>
                          <a:latin typeface="微软雅黑" panose="020B0503020204020204" pitchFamily="34" charset="-122"/>
                          <a:ea typeface="+mn-ea"/>
                          <a:sym typeface="微软雅黑" panose="020B0503020204020204" pitchFamily="34" charset="-122"/>
                        </a:rPr>
                        <a:t>Cl</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4542234"/>
                  </a:ext>
                </a:extLst>
              </a:tr>
              <a:tr h="370840">
                <a:tc>
                  <a:txBody>
                    <a:bodyPr/>
                    <a:lstStyle/>
                    <a:p>
                      <a:pPr algn="ctr">
                        <a:lnSpc>
                          <a:spcPct val="125000"/>
                        </a:lnSpc>
                      </a:pP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altLang="zh-CN" sz="2400" b="1" dirty="0">
                          <a:solidFill>
                            <a:srgbClr val="000000"/>
                          </a:solidFill>
                          <a:latin typeface="微软雅黑" panose="020B0503020204020204" pitchFamily="34" charset="-122"/>
                          <a:ea typeface="+mn-ea"/>
                          <a:sym typeface="微软雅黑" panose="020B0503020204020204" pitchFamily="34" charset="-122"/>
                        </a:rPr>
                        <a:t>ClC</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3</a:t>
                      </a:r>
                      <a:r>
                        <a:rPr lang="en-US" altLang="zh-CN" sz="2400" b="1" dirty="0">
                          <a:solidFill>
                            <a:srgbClr val="000000"/>
                          </a:solidFill>
                          <a:latin typeface="微软雅黑" panose="020B0503020204020204" pitchFamily="34" charset="-122"/>
                          <a:ea typeface="+mn-ea"/>
                          <a:sym typeface="微软雅黑" panose="020B0503020204020204" pitchFamily="34" charset="-122"/>
                        </a:rPr>
                        <a:t>H</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6</a:t>
                      </a:r>
                      <a:r>
                        <a:rPr lang="en-US" altLang="zh-CN" sz="2400" b="1" dirty="0">
                          <a:solidFill>
                            <a:srgbClr val="000000"/>
                          </a:solidFill>
                          <a:latin typeface="微软雅黑" panose="020B0503020204020204" pitchFamily="34" charset="-122"/>
                          <a:ea typeface="+mn-ea"/>
                          <a:sym typeface="微软雅黑" panose="020B0503020204020204" pitchFamily="34" charset="-122"/>
                        </a:rPr>
                        <a:t>OH + C</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3</a:t>
                      </a:r>
                      <a:r>
                        <a:rPr lang="en-US" altLang="zh-CN" sz="2400" b="1" dirty="0">
                          <a:solidFill>
                            <a:srgbClr val="000000"/>
                          </a:solidFill>
                          <a:latin typeface="微软雅黑" panose="020B0503020204020204" pitchFamily="34" charset="-122"/>
                          <a:ea typeface="+mn-ea"/>
                          <a:sym typeface="微软雅黑" panose="020B0503020204020204" pitchFamily="34" charset="-122"/>
                        </a:rPr>
                        <a:t>H</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6</a:t>
                      </a:r>
                      <a:r>
                        <a:rPr lang="en-US" altLang="zh-CN" sz="2400" b="1" dirty="0">
                          <a:solidFill>
                            <a:srgbClr val="000000"/>
                          </a:solidFill>
                          <a:latin typeface="微软雅黑" panose="020B0503020204020204" pitchFamily="34" charset="-122"/>
                          <a:ea typeface="+mn-ea"/>
                          <a:sym typeface="微软雅黑" panose="020B0503020204020204" pitchFamily="34" charset="-122"/>
                        </a:rPr>
                        <a:t> + Cl</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2 </a:t>
                      </a:r>
                      <a:r>
                        <a:rPr lang="en-US" altLang="zh-CN" sz="2400" b="1" dirty="0">
                          <a:solidFill>
                            <a:srgbClr val="000000"/>
                          </a:solidFill>
                          <a:latin typeface="微软雅黑" panose="020B0503020204020204" pitchFamily="34" charset="-122"/>
                          <a:ea typeface="+mn-ea"/>
                          <a:sym typeface="微软雅黑" panose="020B0503020204020204" pitchFamily="34" charset="-122"/>
                        </a:rPr>
                        <a:t>→ HCl+ (C</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3</a:t>
                      </a:r>
                      <a:r>
                        <a:rPr lang="en-US" altLang="zh-CN" sz="2400" b="1" dirty="0">
                          <a:solidFill>
                            <a:srgbClr val="000000"/>
                          </a:solidFill>
                          <a:latin typeface="微软雅黑" panose="020B0503020204020204" pitchFamily="34" charset="-122"/>
                          <a:ea typeface="+mn-ea"/>
                          <a:sym typeface="微软雅黑" panose="020B0503020204020204" pitchFamily="34" charset="-122"/>
                        </a:rPr>
                        <a:t>H</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6</a:t>
                      </a:r>
                      <a:r>
                        <a:rPr lang="en-US" altLang="zh-CN" sz="2400" b="1" dirty="0">
                          <a:solidFill>
                            <a:srgbClr val="000000"/>
                          </a:solidFill>
                          <a:latin typeface="微软雅黑" panose="020B0503020204020204" pitchFamily="34" charset="-122"/>
                          <a:ea typeface="+mn-ea"/>
                          <a:sym typeface="微软雅黑" panose="020B0503020204020204" pitchFamily="34" charset="-122"/>
                        </a:rPr>
                        <a:t>Cl)</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2</a:t>
                      </a:r>
                      <a:r>
                        <a:rPr lang="en-US" altLang="zh-CN" sz="2400" b="1" dirty="0">
                          <a:solidFill>
                            <a:srgbClr val="000000"/>
                          </a:solidFill>
                          <a:latin typeface="微软雅黑" panose="020B0503020204020204" pitchFamily="34" charset="-122"/>
                          <a:ea typeface="+mn-ea"/>
                          <a:sym typeface="微软雅黑" panose="020B0503020204020204" pitchFamily="34" charset="-122"/>
                        </a:rPr>
                        <a:t>O </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4370092"/>
                  </a:ext>
                </a:extLst>
              </a:tr>
              <a:tr h="370840">
                <a:tc>
                  <a:txBody>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zh-CN" altLang="en-US" sz="2400" b="1" dirty="0">
                          <a:solidFill>
                            <a:srgbClr val="000000"/>
                          </a:solidFill>
                          <a:latin typeface="微软雅黑" panose="020B0503020204020204" pitchFamily="34" charset="-122"/>
                          <a:ea typeface="+mn-ea"/>
                          <a:sym typeface="微软雅黑" panose="020B0503020204020204" pitchFamily="34" charset="-122"/>
                        </a:rPr>
                        <a:t>皂化反应</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en-US" altLang="zh-CN" sz="2400" b="1" dirty="0">
                          <a:solidFill>
                            <a:srgbClr val="000000"/>
                          </a:solidFill>
                          <a:latin typeface="微软雅黑" panose="020B0503020204020204" pitchFamily="34" charset="-122"/>
                          <a:ea typeface="+mn-ea"/>
                          <a:sym typeface="微软雅黑" panose="020B0503020204020204" pitchFamily="34" charset="-122"/>
                        </a:rPr>
                        <a:t>2ClC</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3</a:t>
                      </a:r>
                      <a:r>
                        <a:rPr lang="en-US" altLang="zh-CN" sz="2400" b="1" dirty="0">
                          <a:solidFill>
                            <a:srgbClr val="000000"/>
                          </a:solidFill>
                          <a:latin typeface="微软雅黑" panose="020B0503020204020204" pitchFamily="34" charset="-122"/>
                          <a:ea typeface="+mn-ea"/>
                          <a:sym typeface="微软雅黑" panose="020B0503020204020204" pitchFamily="34" charset="-122"/>
                        </a:rPr>
                        <a:t>H</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6</a:t>
                      </a:r>
                      <a:r>
                        <a:rPr lang="en-US" altLang="zh-CN" sz="2400" b="1" dirty="0">
                          <a:solidFill>
                            <a:srgbClr val="000000"/>
                          </a:solidFill>
                          <a:latin typeface="微软雅黑" panose="020B0503020204020204" pitchFamily="34" charset="-122"/>
                          <a:ea typeface="+mn-ea"/>
                          <a:sym typeface="微软雅黑" panose="020B0503020204020204" pitchFamily="34" charset="-122"/>
                        </a:rPr>
                        <a:t>OH + Ca(OH)</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2</a:t>
                      </a:r>
                      <a:r>
                        <a:rPr lang="en-US" altLang="zh-CN" sz="2400" b="1" dirty="0">
                          <a:solidFill>
                            <a:srgbClr val="000000"/>
                          </a:solidFill>
                          <a:latin typeface="微软雅黑" panose="020B0503020204020204" pitchFamily="34" charset="-122"/>
                          <a:ea typeface="+mn-ea"/>
                          <a:sym typeface="微软雅黑" panose="020B0503020204020204" pitchFamily="34" charset="-122"/>
                        </a:rPr>
                        <a:t> → CaCl</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2 </a:t>
                      </a:r>
                      <a:r>
                        <a:rPr lang="en-US" altLang="zh-CN" sz="2400" b="1" dirty="0">
                          <a:solidFill>
                            <a:srgbClr val="000000"/>
                          </a:solidFill>
                          <a:latin typeface="微软雅黑" panose="020B0503020204020204" pitchFamily="34" charset="-122"/>
                          <a:ea typeface="+mn-ea"/>
                          <a:sym typeface="微软雅黑" panose="020B0503020204020204" pitchFamily="34" charset="-122"/>
                        </a:rPr>
                        <a:t>+ H</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2</a:t>
                      </a:r>
                      <a:r>
                        <a:rPr lang="en-US" altLang="zh-CN" sz="2400" b="1" dirty="0">
                          <a:solidFill>
                            <a:srgbClr val="000000"/>
                          </a:solidFill>
                          <a:latin typeface="微软雅黑" panose="020B0503020204020204" pitchFamily="34" charset="-122"/>
                          <a:ea typeface="+mn-ea"/>
                          <a:sym typeface="微软雅黑" panose="020B0503020204020204" pitchFamily="34" charset="-122"/>
                        </a:rPr>
                        <a:t>O + 2C</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3</a:t>
                      </a:r>
                      <a:r>
                        <a:rPr lang="en-US" altLang="zh-CN" sz="2400" b="1" dirty="0">
                          <a:solidFill>
                            <a:srgbClr val="000000"/>
                          </a:solidFill>
                          <a:latin typeface="微软雅黑" panose="020B0503020204020204" pitchFamily="34" charset="-122"/>
                          <a:ea typeface="+mn-ea"/>
                          <a:sym typeface="微软雅黑" panose="020B0503020204020204" pitchFamily="34" charset="-122"/>
                        </a:rPr>
                        <a:t>H</a:t>
                      </a:r>
                      <a:r>
                        <a:rPr lang="en-US" altLang="zh-CN" sz="2400" b="1" baseline="-25000" dirty="0">
                          <a:solidFill>
                            <a:srgbClr val="000000"/>
                          </a:solidFill>
                          <a:latin typeface="微软雅黑" panose="020B0503020204020204" pitchFamily="34" charset="-122"/>
                          <a:ea typeface="+mn-ea"/>
                          <a:sym typeface="微软雅黑" panose="020B0503020204020204" pitchFamily="34" charset="-122"/>
                        </a:rPr>
                        <a:t>6</a:t>
                      </a:r>
                      <a:r>
                        <a:rPr lang="en-US" altLang="zh-CN" sz="2400" b="1" dirty="0">
                          <a:solidFill>
                            <a:srgbClr val="000000"/>
                          </a:solidFill>
                          <a:latin typeface="微软雅黑" panose="020B0503020204020204" pitchFamily="34" charset="-122"/>
                          <a:ea typeface="+mn-ea"/>
                          <a:sym typeface="微软雅黑" panose="020B0503020204020204" pitchFamily="34" charset="-122"/>
                        </a:rPr>
                        <a:t>O</a:t>
                      </a:r>
                      <a:endParaRPr lang="zh-CN" alt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1025993"/>
                  </a:ext>
                </a:extLst>
              </a:tr>
            </a:tbl>
          </a:graphicData>
        </a:graphic>
      </p:graphicFrame>
    </p:spTree>
    <p:extLst>
      <p:ext uri="{BB962C8B-B14F-4D97-AF65-F5344CB8AC3E}">
        <p14:creationId xmlns:p14="http://schemas.microsoft.com/office/powerpoint/2010/main" val="10283189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4FC31F5-0AE9-43E4-A575-774375AF8AAE}"/>
              </a:ext>
            </a:extLst>
          </p:cNvPr>
          <p:cNvSpPr txBox="1"/>
          <p:nvPr/>
        </p:nvSpPr>
        <p:spPr>
          <a:xfrm>
            <a:off x="0" y="980728"/>
            <a:ext cx="9036496" cy="135421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spcAft>
                <a:spcPts val="0"/>
              </a:spcAft>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eaLnBrk="1" hangingPunct="1">
              <a:spcBef>
                <a:spcPct val="50000"/>
              </a:spcBef>
              <a:buClrTx/>
              <a:buSzTx/>
              <a:buFontTx/>
              <a:buNone/>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：环氧丙烷过程概念设计</a:t>
            </a:r>
          </a:p>
        </p:txBody>
      </p:sp>
      <p:sp>
        <p:nvSpPr>
          <p:cNvPr id="3" name="Rectangle 3">
            <a:extLst>
              <a:ext uri="{FF2B5EF4-FFF2-40B4-BE49-F238E27FC236}">
                <a16:creationId xmlns:a16="http://schemas.microsoft.com/office/drawing/2014/main" id="{7AE570B3-67AF-423E-8930-F646910EE639}"/>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Text Box 36">
            <a:extLst>
              <a:ext uri="{FF2B5EF4-FFF2-40B4-BE49-F238E27FC236}">
                <a16:creationId xmlns:a16="http://schemas.microsoft.com/office/drawing/2014/main" id="{A6A08083-3E3B-4882-9C1A-A83B5EE0C259}"/>
              </a:ext>
            </a:extLst>
          </p:cNvPr>
          <p:cNvSpPr txBox="1"/>
          <p:nvPr/>
        </p:nvSpPr>
        <p:spPr>
          <a:xfrm>
            <a:off x="1259632" y="6381328"/>
            <a:ext cx="2880320" cy="4001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现有气相法生产装置</a:t>
            </a:r>
          </a:p>
        </p:txBody>
      </p:sp>
      <p:pic>
        <p:nvPicPr>
          <p:cNvPr id="42" name="图片 41">
            <a:extLst>
              <a:ext uri="{FF2B5EF4-FFF2-40B4-BE49-F238E27FC236}">
                <a16:creationId xmlns:a16="http://schemas.microsoft.com/office/drawing/2014/main" id="{45AB36E8-44CC-49E9-82BF-1D96BB4D84DD}"/>
              </a:ext>
            </a:extLst>
          </p:cNvPr>
          <p:cNvPicPr>
            <a:picLocks noChangeAspect="1"/>
          </p:cNvPicPr>
          <p:nvPr/>
        </p:nvPicPr>
        <p:blipFill>
          <a:blip r:embed="rId2"/>
          <a:stretch>
            <a:fillRect/>
          </a:stretch>
        </p:blipFill>
        <p:spPr>
          <a:xfrm>
            <a:off x="29230" y="2445508"/>
            <a:ext cx="4686786" cy="3902367"/>
          </a:xfrm>
          <a:prstGeom prst="rect">
            <a:avLst/>
          </a:prstGeom>
        </p:spPr>
      </p:pic>
      <p:sp>
        <p:nvSpPr>
          <p:cNvPr id="44" name="文本框 43">
            <a:extLst>
              <a:ext uri="{FF2B5EF4-FFF2-40B4-BE49-F238E27FC236}">
                <a16:creationId xmlns:a16="http://schemas.microsoft.com/office/drawing/2014/main" id="{A788D332-8DDD-42C3-A7E7-058C44367FA3}"/>
              </a:ext>
            </a:extLst>
          </p:cNvPr>
          <p:cNvSpPr txBox="1"/>
          <p:nvPr/>
        </p:nvSpPr>
        <p:spPr>
          <a:xfrm>
            <a:off x="4499992" y="2553085"/>
            <a:ext cx="4537796" cy="2820131"/>
          </a:xfrm>
          <a:prstGeom prst="rect">
            <a:avLst/>
          </a:prstGeom>
          <a:noFill/>
        </p:spPr>
        <p:txBody>
          <a:bodyPr wrap="square">
            <a:spAutoFit/>
          </a:bodyPr>
          <a:lstStyle/>
          <a:p>
            <a:pPr marL="342900" indent="-342900" algn="just">
              <a:lnSpc>
                <a:spcPct val="125000"/>
              </a:lnSpc>
              <a:buFont typeface="Wingdings" panose="05000000000000000000" pitchFamily="2" charset="2"/>
              <a:buChar char="l"/>
            </a:pPr>
            <a:r>
              <a:rPr lang="zh-CN" altLang="en-US" sz="2400" dirty="0">
                <a:solidFill>
                  <a:srgbClr val="000000"/>
                </a:solidFill>
                <a:latin typeface="+mn-ea"/>
                <a:ea typeface="+mn-ea"/>
              </a:rPr>
              <a:t>二氯丙烷由氯气与丙烯在气相中直接反应生成，二氯异丙基醚是串联副产物；</a:t>
            </a:r>
            <a:endParaRPr lang="en-US" altLang="zh-CN" sz="2400" dirty="0">
              <a:solidFill>
                <a:srgbClr val="000000"/>
              </a:solidFill>
              <a:latin typeface="+mn-ea"/>
              <a:ea typeface="+mn-ea"/>
            </a:endParaRPr>
          </a:p>
          <a:p>
            <a:pPr marL="342900" indent="-342900" algn="just">
              <a:lnSpc>
                <a:spcPct val="125000"/>
              </a:lnSpc>
              <a:buFont typeface="Wingdings" panose="05000000000000000000" pitchFamily="2" charset="2"/>
              <a:buChar char="l"/>
            </a:pPr>
            <a:r>
              <a:rPr lang="zh-CN" altLang="en-US" sz="2400" dirty="0">
                <a:solidFill>
                  <a:srgbClr val="000000"/>
                </a:solidFill>
                <a:latin typeface="+mn-ea"/>
                <a:ea typeface="+mn-ea"/>
              </a:rPr>
              <a:t>要抑制副反应，提高反应的选择性，须阻止氯气与丙烯接触，降低主产品氯丙醇的浓度。</a:t>
            </a:r>
          </a:p>
        </p:txBody>
      </p:sp>
    </p:spTree>
    <p:extLst>
      <p:ext uri="{BB962C8B-B14F-4D97-AF65-F5344CB8AC3E}">
        <p14:creationId xmlns:p14="http://schemas.microsoft.com/office/powerpoint/2010/main" val="8153123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4">
            <a:extLst>
              <a:ext uri="{FF2B5EF4-FFF2-40B4-BE49-F238E27FC236}">
                <a16:creationId xmlns:a16="http://schemas.microsoft.com/office/drawing/2014/main" id="{3FF50C9F-AB3E-4AF2-B755-009F70251930}"/>
              </a:ext>
            </a:extLst>
          </p:cNvPr>
          <p:cNvSpPr txBox="1"/>
          <p:nvPr/>
        </p:nvSpPr>
        <p:spPr>
          <a:xfrm>
            <a:off x="0" y="980728"/>
            <a:ext cx="9036496" cy="135421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spcAft>
                <a:spcPts val="0"/>
              </a:spcAft>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eaLnBrk="1" hangingPunct="1">
              <a:spcBef>
                <a:spcPct val="50000"/>
              </a:spcBef>
              <a:buClrTx/>
              <a:buSzTx/>
              <a:buFontTx/>
              <a:buNone/>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：环氧丙烷过程概念设计</a:t>
            </a:r>
          </a:p>
        </p:txBody>
      </p:sp>
      <p:sp>
        <p:nvSpPr>
          <p:cNvPr id="40" name="Rectangle 3">
            <a:extLst>
              <a:ext uri="{FF2B5EF4-FFF2-40B4-BE49-F238E27FC236}">
                <a16:creationId xmlns:a16="http://schemas.microsoft.com/office/drawing/2014/main" id="{FAFA427F-1B21-4E9B-9A30-E6817BECA993}"/>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Text Box 36">
            <a:extLst>
              <a:ext uri="{FF2B5EF4-FFF2-40B4-BE49-F238E27FC236}">
                <a16:creationId xmlns:a16="http://schemas.microsoft.com/office/drawing/2014/main" id="{C55F340B-0595-4C41-A7DC-5E225CBF78FC}"/>
              </a:ext>
            </a:extLst>
          </p:cNvPr>
          <p:cNvSpPr txBox="1"/>
          <p:nvPr/>
        </p:nvSpPr>
        <p:spPr>
          <a:xfrm>
            <a:off x="3290076" y="6436035"/>
            <a:ext cx="2880320" cy="4001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液相法小试装置</a:t>
            </a:r>
          </a:p>
        </p:txBody>
      </p:sp>
      <p:pic>
        <p:nvPicPr>
          <p:cNvPr id="3" name="图片 2">
            <a:extLst>
              <a:ext uri="{FF2B5EF4-FFF2-40B4-BE49-F238E27FC236}">
                <a16:creationId xmlns:a16="http://schemas.microsoft.com/office/drawing/2014/main" id="{C866CD03-6C61-4D55-817D-4A71AA0E4D97}"/>
              </a:ext>
            </a:extLst>
          </p:cNvPr>
          <p:cNvPicPr>
            <a:picLocks noChangeAspect="1"/>
          </p:cNvPicPr>
          <p:nvPr/>
        </p:nvPicPr>
        <p:blipFill>
          <a:blip r:embed="rId2"/>
          <a:stretch>
            <a:fillRect/>
          </a:stretch>
        </p:blipFill>
        <p:spPr>
          <a:xfrm>
            <a:off x="1547664" y="2352699"/>
            <a:ext cx="6590461" cy="3991117"/>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 Box 4">
            <a:extLst>
              <a:ext uri="{FF2B5EF4-FFF2-40B4-BE49-F238E27FC236}">
                <a16:creationId xmlns:a16="http://schemas.microsoft.com/office/drawing/2014/main" id="{95674127-E9E1-4CC3-81E0-1263B79EDA04}"/>
              </a:ext>
            </a:extLst>
          </p:cNvPr>
          <p:cNvSpPr txBox="1"/>
          <p:nvPr/>
        </p:nvSpPr>
        <p:spPr>
          <a:xfrm>
            <a:off x="0" y="980728"/>
            <a:ext cx="9036496" cy="513550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spcAft>
                <a:spcPts val="0"/>
              </a:spcAft>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ts val="0"/>
              </a:spcBef>
              <a:spcAft>
                <a:spcPts val="0"/>
              </a:spcAft>
              <a:buClrTx/>
              <a:buSzTx/>
              <a:buFontTx/>
              <a:buNone/>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：环氧丙烷过程概念设计</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25000"/>
              </a:lnSpc>
              <a:spcBef>
                <a:spcPts val="0"/>
              </a:spcBef>
              <a:spcAft>
                <a:spcPts val="0"/>
              </a:spcAft>
              <a:buClrTx/>
              <a:buSzTx/>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小试数据的初步评价</a:t>
            </a:r>
          </a:p>
          <a:p>
            <a:pPr lvl="0" algn="just" eaLnBrk="1" hangingPunct="1">
              <a:lnSpc>
                <a:spcPct val="125000"/>
              </a:lnSpc>
              <a:spcBef>
                <a:spcPts val="0"/>
              </a:spcBef>
              <a:spcAft>
                <a:spcPts val="0"/>
              </a:spcAft>
              <a:buClrTx/>
              <a:buSzTx/>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气相法丙烯选择性</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86%</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；液相法丙烯选择性</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94%</a:t>
            </a:r>
          </a:p>
          <a:p>
            <a:pPr lvl="0" algn="just" eaLnBrk="1" hangingPunct="1">
              <a:lnSpc>
                <a:spcPct val="125000"/>
              </a:lnSpc>
              <a:spcBef>
                <a:spcPts val="0"/>
              </a:spcBef>
              <a:spcAft>
                <a:spcPts val="0"/>
              </a:spcAft>
              <a:buClrTx/>
              <a:buSzTx/>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皂化反应选择性</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99%</a:t>
            </a:r>
          </a:p>
          <a:p>
            <a:pPr lvl="0" algn="just" eaLnBrk="1" hangingPunct="1">
              <a:lnSpc>
                <a:spcPct val="125000"/>
              </a:lnSpc>
              <a:spcBef>
                <a:spcPts val="0"/>
              </a:spcBef>
              <a:spcAft>
                <a:spcPts val="0"/>
              </a:spcAft>
              <a:buClrTx/>
              <a:buSzTx/>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PO</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回收率</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99.5%</a:t>
            </a:r>
          </a:p>
          <a:p>
            <a:pPr lvl="0" algn="just" eaLnBrk="1" hangingPunct="1">
              <a:lnSpc>
                <a:spcPct val="125000"/>
              </a:lnSpc>
              <a:spcBef>
                <a:spcPts val="0"/>
              </a:spcBef>
              <a:spcAft>
                <a:spcPts val="0"/>
              </a:spcAft>
              <a:buClrTx/>
              <a:buSzTx/>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循环气组成</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r>
              <a:rPr lang="en-US" altLang="zh-CN"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t>
            </a:r>
            <a:r>
              <a:rPr lang="en-US" altLang="zh-CN"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30%,    C</a:t>
            </a:r>
            <a:r>
              <a:rPr lang="en-US" altLang="zh-CN"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t>
            </a:r>
            <a:r>
              <a:rPr lang="en-US" altLang="zh-CN"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70%</a:t>
            </a:r>
          </a:p>
          <a:p>
            <a:pPr lvl="0" algn="just" eaLnBrk="1" hangingPunct="1">
              <a:lnSpc>
                <a:spcPct val="125000"/>
              </a:lnSpc>
              <a:spcBef>
                <a:spcPts val="0"/>
              </a:spcBef>
              <a:spcAft>
                <a:spcPts val="0"/>
              </a:spcAft>
              <a:buClrTx/>
              <a:buSzTx/>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丙烯进料组成</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r>
              <a:rPr lang="en-US" altLang="zh-CN"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t>
            </a:r>
            <a:r>
              <a:rPr lang="en-US" altLang="zh-CN"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99.5%   C</a:t>
            </a:r>
            <a:r>
              <a:rPr lang="en-US" altLang="zh-CN"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t>
            </a:r>
            <a:r>
              <a:rPr lang="en-US" altLang="zh-CN" sz="20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0.5%</a:t>
            </a:r>
          </a:p>
          <a:p>
            <a:pPr lvl="0" algn="just" eaLnBrk="1" hangingPunct="1">
              <a:lnSpc>
                <a:spcPct val="125000"/>
              </a:lnSpc>
              <a:spcBef>
                <a:spcPts val="0"/>
              </a:spcBef>
              <a:spcAft>
                <a:spcPts val="0"/>
              </a:spcAft>
              <a:buClrTx/>
              <a:buSzTx/>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循环比（循环气比丙烯进料）</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7.5</a:t>
            </a:r>
          </a:p>
          <a:p>
            <a:pPr lvl="0" algn="just" eaLnBrk="1" hangingPunct="1">
              <a:lnSpc>
                <a:spcPct val="125000"/>
              </a:lnSpc>
              <a:spcBef>
                <a:spcPts val="0"/>
              </a:spcBef>
              <a:spcAft>
                <a:spcPts val="0"/>
              </a:spcAft>
              <a:buClrTx/>
              <a:buSzTx/>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丙烯价格</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3900</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元</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吨</a:t>
            </a:r>
          </a:p>
          <a:p>
            <a:pPr lvl="0" algn="just" eaLnBrk="1" hangingPunct="1">
              <a:lnSpc>
                <a:spcPct val="125000"/>
              </a:lnSpc>
              <a:spcBef>
                <a:spcPts val="0"/>
              </a:spcBef>
              <a:spcAft>
                <a:spcPts val="0"/>
              </a:spcAft>
              <a:buClrTx/>
              <a:buSzTx/>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氯价格</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800</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元</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吨</a:t>
            </a:r>
          </a:p>
          <a:p>
            <a:pPr lvl="0" algn="just" eaLnBrk="1" hangingPunct="1">
              <a:lnSpc>
                <a:spcPct val="125000"/>
              </a:lnSpc>
              <a:spcBef>
                <a:spcPts val="0"/>
              </a:spcBef>
              <a:spcAft>
                <a:spcPts val="0"/>
              </a:spcAft>
              <a:buClrTx/>
              <a:buSzTx/>
              <a:buFont typeface="+mj-lt"/>
              <a:buAutoNum type="arabicPeriod"/>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电价格</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0.65</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元</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kw.h</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6" name="Rectangle 3">
            <a:extLst>
              <a:ext uri="{FF2B5EF4-FFF2-40B4-BE49-F238E27FC236}">
                <a16:creationId xmlns:a16="http://schemas.microsoft.com/office/drawing/2014/main" id="{BF1EBF96-1769-4E0F-BF87-20BAF57B9F43}"/>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2E35238B-46D9-48D7-BD1B-65B3CE41E793}"/>
              </a:ext>
            </a:extLst>
          </p:cNvPr>
          <p:cNvSpPr txBox="1"/>
          <p:nvPr/>
        </p:nvSpPr>
        <p:spPr>
          <a:xfrm>
            <a:off x="0" y="980728"/>
            <a:ext cx="9036496" cy="561628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10000"/>
              </a:lnSpc>
              <a:spcBef>
                <a:spcPts val="0"/>
              </a:spcBef>
              <a:spcAft>
                <a:spcPts val="0"/>
              </a:spcAft>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10000"/>
              </a:lnSpc>
              <a:spcBef>
                <a:spcPts val="0"/>
              </a:spcBef>
              <a:spcAft>
                <a:spcPts val="0"/>
              </a:spcAft>
              <a:buClrTx/>
              <a:buSzTx/>
              <a:buFontTx/>
              <a:buNone/>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：环氧丙烷过程概念设计</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10000"/>
              </a:lnSpc>
              <a:spcBef>
                <a:spcPts val="0"/>
              </a:spcBef>
              <a:spcAft>
                <a:spcPts val="0"/>
              </a:spcAft>
              <a:buClrTx/>
              <a:buSzTx/>
              <a:buNone/>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100kmol</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丙烯进料计，两种工艺的可变成本计算结果如下：</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10000"/>
              </a:lnSpc>
              <a:spcBef>
                <a:spcPts val="0"/>
              </a:spcBef>
              <a:spcAft>
                <a:spcPts val="0"/>
              </a:spcAft>
              <a:buClrTx/>
              <a:buSzTx/>
              <a:buNone/>
            </a:pP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10000"/>
              </a:lnSpc>
              <a:spcBef>
                <a:spcPts val="0"/>
              </a:spcBef>
              <a:spcAft>
                <a:spcPts val="0"/>
              </a:spcAft>
              <a:buClrTx/>
              <a:buSzTx/>
              <a:buNone/>
            </a:pP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10000"/>
              </a:lnSpc>
              <a:spcBef>
                <a:spcPts val="0"/>
              </a:spcBef>
              <a:spcAft>
                <a:spcPts val="0"/>
              </a:spcAft>
              <a:buClrTx/>
              <a:buSzTx/>
              <a:buNone/>
            </a:pP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10000"/>
              </a:lnSpc>
              <a:spcBef>
                <a:spcPts val="0"/>
              </a:spcBef>
              <a:spcAft>
                <a:spcPts val="0"/>
              </a:spcAft>
              <a:buClrTx/>
              <a:buSzTx/>
              <a:buNone/>
            </a:pP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10000"/>
              </a:lnSpc>
              <a:spcBef>
                <a:spcPts val="0"/>
              </a:spcBef>
              <a:spcAft>
                <a:spcPts val="0"/>
              </a:spcAft>
              <a:buClrTx/>
              <a:buSz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10000"/>
              </a:lnSpc>
              <a:spcBef>
                <a:spcPts val="0"/>
              </a:spcBef>
              <a:spcAft>
                <a:spcPts val="0"/>
              </a:spcAft>
              <a:buClrTx/>
              <a:buSzTx/>
              <a:buNone/>
            </a:pP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10000"/>
              </a:lnSpc>
              <a:spcBef>
                <a:spcPts val="0"/>
              </a:spcBef>
              <a:spcAft>
                <a:spcPts val="0"/>
              </a:spcAft>
              <a:buClrTx/>
              <a:buSz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just" eaLnBrk="1" hangingPunct="1">
              <a:lnSpc>
                <a:spcPct val="110000"/>
              </a:lnSpc>
              <a:spcBef>
                <a:spcPts val="0"/>
              </a:spcBef>
              <a:spcAft>
                <a:spcPts val="0"/>
              </a:spcAft>
              <a:buClrTx/>
              <a:buSzTx/>
              <a:buNone/>
            </a:pP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化工产品的可变成本占生产成本</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80%</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左右，投资折旧约占</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，两工艺的皂化工段相同。液相法比气相法总生产成本低</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以上，经济占优。</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3">
            <a:extLst>
              <a:ext uri="{FF2B5EF4-FFF2-40B4-BE49-F238E27FC236}">
                <a16:creationId xmlns:a16="http://schemas.microsoft.com/office/drawing/2014/main" id="{2EC5B78F-6E6F-4983-848B-A915234E7874}"/>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4" name="Group 67">
            <a:extLst>
              <a:ext uri="{FF2B5EF4-FFF2-40B4-BE49-F238E27FC236}">
                <a16:creationId xmlns:a16="http://schemas.microsoft.com/office/drawing/2014/main" id="{391B5066-07C8-42A7-8FC7-006F1F60672E}"/>
              </a:ext>
            </a:extLst>
          </p:cNvPr>
          <p:cNvGraphicFramePr>
            <a:graphicFrameLocks noGrp="1"/>
          </p:cNvGraphicFramePr>
          <p:nvPr>
            <p:custDataLst>
              <p:tags r:id="rId1"/>
            </p:custDataLst>
            <p:extLst>
              <p:ext uri="{D42A27DB-BD31-4B8C-83A1-F6EECF244321}">
                <p14:modId xmlns:p14="http://schemas.microsoft.com/office/powerpoint/2010/main" val="1483901159"/>
              </p:ext>
            </p:extLst>
          </p:nvPr>
        </p:nvGraphicFramePr>
        <p:xfrm>
          <a:off x="323528" y="2564904"/>
          <a:ext cx="8712969" cy="2736304"/>
        </p:xfrm>
        <a:graphic>
          <a:graphicData uri="http://schemas.openxmlformats.org/drawingml/2006/table">
            <a:tbl>
              <a:tblPr/>
              <a:tblGrid>
                <a:gridCol w="1245802">
                  <a:extLst>
                    <a:ext uri="{9D8B030D-6E8A-4147-A177-3AD203B41FA5}">
                      <a16:colId xmlns:a16="http://schemas.microsoft.com/office/drawing/2014/main" val="20000"/>
                    </a:ext>
                  </a:extLst>
                </a:gridCol>
                <a:gridCol w="1243891">
                  <a:extLst>
                    <a:ext uri="{9D8B030D-6E8A-4147-A177-3AD203B41FA5}">
                      <a16:colId xmlns:a16="http://schemas.microsoft.com/office/drawing/2014/main" val="20001"/>
                    </a:ext>
                  </a:extLst>
                </a:gridCol>
                <a:gridCol w="1245802">
                  <a:extLst>
                    <a:ext uri="{9D8B030D-6E8A-4147-A177-3AD203B41FA5}">
                      <a16:colId xmlns:a16="http://schemas.microsoft.com/office/drawing/2014/main" val="20002"/>
                    </a:ext>
                  </a:extLst>
                </a:gridCol>
                <a:gridCol w="1241980">
                  <a:extLst>
                    <a:ext uri="{9D8B030D-6E8A-4147-A177-3AD203B41FA5}">
                      <a16:colId xmlns:a16="http://schemas.microsoft.com/office/drawing/2014/main" val="20003"/>
                    </a:ext>
                  </a:extLst>
                </a:gridCol>
                <a:gridCol w="1245802">
                  <a:extLst>
                    <a:ext uri="{9D8B030D-6E8A-4147-A177-3AD203B41FA5}">
                      <a16:colId xmlns:a16="http://schemas.microsoft.com/office/drawing/2014/main" val="20004"/>
                    </a:ext>
                  </a:extLst>
                </a:gridCol>
                <a:gridCol w="1243890">
                  <a:extLst>
                    <a:ext uri="{9D8B030D-6E8A-4147-A177-3AD203B41FA5}">
                      <a16:colId xmlns:a16="http://schemas.microsoft.com/office/drawing/2014/main" val="20005"/>
                    </a:ext>
                  </a:extLst>
                </a:gridCol>
                <a:gridCol w="1245802">
                  <a:extLst>
                    <a:ext uri="{9D8B030D-6E8A-4147-A177-3AD203B41FA5}">
                      <a16:colId xmlns:a16="http://schemas.microsoft.com/office/drawing/2014/main" val="20006"/>
                    </a:ext>
                  </a:extLst>
                </a:gridCol>
              </a:tblGrid>
              <a:tr h="356752">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endParaRPr kumimoji="0" lang="zh-CN"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35925" marB="359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zh-CN" altLang="en-US"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气相法</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gridSpan="3">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zh-CN" altLang="en-US"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液相法</a:t>
                      </a:r>
                    </a:p>
                  </a:txBody>
                  <a:tcPr marT="35925" marB="359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54257">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endParaRPr kumimoji="0" lang="zh-CN"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35925" marB="359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zh-CN" altLang="en-US"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单耗</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zh-CN" altLang="en-US"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单价</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zh-CN" altLang="en-US"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费用</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zh-CN" altLang="en-US"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单耗</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zh-CN" altLang="en-US"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单价</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zh-CN" altLang="en-US"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费用</a:t>
                      </a:r>
                    </a:p>
                  </a:txBody>
                  <a:tcPr marT="35925" marB="359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45">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zh-CN" altLang="en-US"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丙烯</a:t>
                      </a:r>
                    </a:p>
                  </a:txBody>
                  <a:tcPr marT="35925" marB="359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0.8656</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3900</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3376.6</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0.792</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3900</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3088.8</a:t>
                      </a:r>
                    </a:p>
                  </a:txBody>
                  <a:tcPr marT="35925" marB="359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45">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zh-CN" altLang="en-US"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氯气</a:t>
                      </a:r>
                    </a:p>
                  </a:txBody>
                  <a:tcPr marT="35925" marB="359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1.448</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800</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1158.4</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1.325</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800</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1060</a:t>
                      </a:r>
                    </a:p>
                  </a:txBody>
                  <a:tcPr marT="35925" marB="359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4257">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zh-CN" altLang="en-US"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电力</a:t>
                      </a:r>
                    </a:p>
                  </a:txBody>
                  <a:tcPr marT="35925" marB="359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417.4</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0.65</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271.3</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116.7</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0.65</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74.4</a:t>
                      </a:r>
                    </a:p>
                  </a:txBody>
                  <a:tcPr marT="35925" marB="359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348">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zh-CN" altLang="en-US"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合计</a:t>
                      </a:r>
                    </a:p>
                  </a:txBody>
                  <a:tcPr marT="35925" marB="359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endParaRPr kumimoji="0" lang="zh-CN"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endParaRPr kumimoji="0" lang="zh-CN"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4806.3</a:t>
                      </a: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endParaRPr kumimoji="0" lang="zh-CN"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endParaRPr kumimoji="0" lang="zh-CN"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T="35925" marB="359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85000"/>
                        <a:buFont typeface="Wingdings 2" panose="05020102010507070707" pitchFamily="18" charset="2"/>
                        <a:buNone/>
                      </a:pPr>
                      <a:r>
                        <a:rPr kumimoji="0" lang="en-US" altLang="zh-CN" sz="16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4223.2</a:t>
                      </a:r>
                    </a:p>
                  </a:txBody>
                  <a:tcPr marT="35925" marB="359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08987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7849762A-2E0B-44D1-ADF1-E974A7C5021D}"/>
              </a:ext>
            </a:extLst>
          </p:cNvPr>
          <p:cNvSpPr txBox="1"/>
          <p:nvPr/>
        </p:nvSpPr>
        <p:spPr>
          <a:xfrm>
            <a:off x="0" y="980728"/>
            <a:ext cx="9036496" cy="490602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10000"/>
              </a:lnSpc>
              <a:spcBef>
                <a:spcPts val="0"/>
              </a:spcBef>
              <a:spcAft>
                <a:spcPts val="0"/>
              </a:spcAft>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10000"/>
              </a:lnSpc>
              <a:spcBef>
                <a:spcPts val="0"/>
              </a:spcBef>
              <a:spcAft>
                <a:spcPts val="0"/>
              </a:spcAft>
              <a:buClrTx/>
              <a:buSzTx/>
              <a:buFontTx/>
              <a:buNone/>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：环氧丙烷过程概念设计</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spcAft>
                <a:spcPts val="0"/>
              </a:spcAft>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流程和工艺参数的改进</a:t>
            </a:r>
          </a:p>
          <a:p>
            <a:pPr marL="457200" lvl="0" indent="-457200" algn="just" eaLnBrk="1" hangingPunct="1">
              <a:lnSpc>
                <a:spcPct val="125000"/>
              </a:lnSpc>
              <a:spcBef>
                <a:spcPts val="0"/>
              </a:spcBef>
              <a:spcAft>
                <a:spcPts val="0"/>
              </a:spcAft>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压力：加压，利于溶氯；</a:t>
            </a:r>
          </a:p>
          <a:p>
            <a:pPr marL="457200" lvl="0" indent="-457200" algn="just" eaLnBrk="1" hangingPunct="1">
              <a:lnSpc>
                <a:spcPct val="125000"/>
              </a:lnSpc>
              <a:spcBef>
                <a:spcPts val="0"/>
              </a:spcBef>
              <a:spcAft>
                <a:spcPts val="0"/>
              </a:spcAft>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温度：提温对反应无利，但利于皂化，可省换热器；</a:t>
            </a:r>
          </a:p>
          <a:p>
            <a:pPr marL="457200" lvl="0" indent="-457200" algn="just" eaLnBrk="1" hangingPunct="1">
              <a:lnSpc>
                <a:spcPct val="125000"/>
              </a:lnSpc>
              <a:spcBef>
                <a:spcPts val="0"/>
              </a:spcBef>
              <a:spcAft>
                <a:spcPts val="0"/>
              </a:spcAft>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丙烯由并联改为串联，增强传质；</a:t>
            </a:r>
          </a:p>
          <a:p>
            <a:pPr marL="457200" lvl="0" indent="-457200" algn="just" eaLnBrk="1" hangingPunct="1">
              <a:lnSpc>
                <a:spcPct val="125000"/>
              </a:lnSpc>
              <a:spcBef>
                <a:spcPts val="0"/>
              </a:spcBef>
              <a:spcAft>
                <a:spcPts val="0"/>
              </a:spcAft>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溶氯填料塔改为喷射溶氯，降低造价；</a:t>
            </a:r>
          </a:p>
          <a:p>
            <a:pPr marL="457200" lvl="0" indent="-457200" algn="just" eaLnBrk="1" hangingPunct="1">
              <a:lnSpc>
                <a:spcPct val="125000"/>
              </a:lnSpc>
              <a:spcBef>
                <a:spcPts val="0"/>
              </a:spcBef>
              <a:spcAft>
                <a:spcPts val="0"/>
              </a:spcAft>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加压下溶氯试验（常压下氯丙醇、盐酸水溶液的氯溶解 </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度偏差较小，加压后可能偏差较大。需要研究人员补充</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试验）</a:t>
            </a:r>
          </a:p>
          <a:p>
            <a:pPr marL="457200" lvl="0" indent="-457200" algn="just" eaLnBrk="1" hangingPunct="1">
              <a:lnSpc>
                <a:spcPct val="125000"/>
              </a:lnSpc>
              <a:spcBef>
                <a:spcPts val="0"/>
              </a:spcBef>
              <a:spcAft>
                <a:spcPts val="0"/>
              </a:spcAft>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材质试验（尤其温度对腐蚀的影响）</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3">
            <a:extLst>
              <a:ext uri="{FF2B5EF4-FFF2-40B4-BE49-F238E27FC236}">
                <a16:creationId xmlns:a16="http://schemas.microsoft.com/office/drawing/2014/main" id="{0AAA1FC9-B580-48C0-9E2D-70BBBED35FF1}"/>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12038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F2E3D2B5-C076-4D26-8068-7B80198E970B}"/>
              </a:ext>
            </a:extLst>
          </p:cNvPr>
          <p:cNvSpPr txBox="1"/>
          <p:nvPr/>
        </p:nvSpPr>
        <p:spPr>
          <a:xfrm>
            <a:off x="0" y="980728"/>
            <a:ext cx="9036496" cy="52207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10000"/>
              </a:lnSpc>
              <a:spcBef>
                <a:spcPts val="0"/>
              </a:spcBef>
              <a:spcAft>
                <a:spcPts val="0"/>
              </a:spcAft>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10000"/>
              </a:lnSpc>
              <a:spcBef>
                <a:spcPts val="0"/>
              </a:spcBef>
              <a:spcAft>
                <a:spcPts val="0"/>
              </a:spcAft>
              <a:buClrTx/>
              <a:buSzTx/>
              <a:buFontTx/>
              <a:buNone/>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：环氧丙烷过程概念设计</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中试装置设计</a:t>
            </a:r>
          </a:p>
          <a:p>
            <a:pPr marL="0" lvl="0" indent="0" algn="just" eaLnBrk="1" hangingPunct="1">
              <a:lnSpc>
                <a:spcPct val="125000"/>
              </a:lnSpc>
              <a:spcBef>
                <a:spcPts val="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研究有无必要建立中试装置，确定中试的规模、范围及中试解决的问题和取得的数据。</a:t>
            </a:r>
          </a:p>
          <a:p>
            <a:pPr marL="457200" lvl="0"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必要性</a:t>
            </a:r>
          </a:p>
          <a:p>
            <a:pPr lvl="1" algn="just" eaLnBrk="1" hangingPunct="1">
              <a:lnSpc>
                <a:spcPct val="125000"/>
              </a:lnSpc>
              <a:spcBef>
                <a:spcPts val="0"/>
              </a:spcBef>
              <a:buClrTx/>
              <a:buSzTx/>
              <a:buFont typeface="Wingdings" panose="05000000000000000000" pitchFamily="2" charset="2"/>
              <a:buChar char="Ø"/>
            </a:pP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气体分布器孔径增大，传质情况发生变化</a:t>
            </a:r>
          </a:p>
          <a:p>
            <a:pPr lvl="1" algn="just" eaLnBrk="1" hangingPunct="1">
              <a:lnSpc>
                <a:spcPct val="125000"/>
              </a:lnSpc>
              <a:spcBef>
                <a:spcPts val="0"/>
              </a:spcBef>
              <a:buClrTx/>
              <a:buSzTx/>
              <a:buFont typeface="Wingdings" panose="05000000000000000000" pitchFamily="2" charset="2"/>
              <a:buChar char="Ø"/>
            </a:pP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新材料（氟塑料）、新设备（喷射溶氯）试验</a:t>
            </a:r>
          </a:p>
          <a:p>
            <a:pPr marL="457200" lvl="0"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中试装置的地点</a:t>
            </a:r>
          </a:p>
          <a:p>
            <a:pPr marL="457200" lvl="0"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中试装置的流程（可用单个循环反应间歇操作）</a:t>
            </a:r>
          </a:p>
          <a:p>
            <a:pPr marL="457200" lvl="0" indent="-457200" algn="just" eaLnBrk="1" hangingPunct="1">
              <a:lnSpc>
                <a:spcPct val="125000"/>
              </a:lnSpc>
              <a:spcBef>
                <a:spcPts val="0"/>
              </a:spcBef>
              <a:buClrTx/>
              <a:buSzTx/>
              <a:buFont typeface="+mj-lt"/>
              <a:buAutoNum type="arabicPeriod"/>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中试规模</a:t>
            </a:r>
          </a:p>
        </p:txBody>
      </p:sp>
      <p:sp>
        <p:nvSpPr>
          <p:cNvPr id="3" name="Rectangle 3">
            <a:extLst>
              <a:ext uri="{FF2B5EF4-FFF2-40B4-BE49-F238E27FC236}">
                <a16:creationId xmlns:a16="http://schemas.microsoft.com/office/drawing/2014/main" id="{B5F58462-0907-41F8-A33A-A94C2FF671DE}"/>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094922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864F892-C8F6-43D1-BB3B-DECCD00659F6}"/>
              </a:ext>
            </a:extLst>
          </p:cNvPr>
          <p:cNvPicPr>
            <a:picLocks noChangeAspect="1"/>
          </p:cNvPicPr>
          <p:nvPr/>
        </p:nvPicPr>
        <p:blipFill rotWithShape="1">
          <a:blip r:embed="rId2"/>
          <a:srcRect l="983" t="2317" r="6649" b="3192"/>
          <a:stretch/>
        </p:blipFill>
        <p:spPr>
          <a:xfrm>
            <a:off x="1115616" y="2204864"/>
            <a:ext cx="7272808" cy="4487477"/>
          </a:xfrm>
          <a:prstGeom prst="rect">
            <a:avLst/>
          </a:prstGeom>
        </p:spPr>
      </p:pic>
      <p:sp>
        <p:nvSpPr>
          <p:cNvPr id="2" name="Text Box 4">
            <a:extLst>
              <a:ext uri="{FF2B5EF4-FFF2-40B4-BE49-F238E27FC236}">
                <a16:creationId xmlns:a16="http://schemas.microsoft.com/office/drawing/2014/main" id="{6C901439-3F83-4AA1-B869-E66AD64DEF2D}"/>
              </a:ext>
            </a:extLst>
          </p:cNvPr>
          <p:cNvSpPr txBox="1"/>
          <p:nvPr/>
        </p:nvSpPr>
        <p:spPr>
          <a:xfrm>
            <a:off x="0" y="980728"/>
            <a:ext cx="9036496" cy="152746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10000"/>
              </a:lnSpc>
              <a:spcBef>
                <a:spcPts val="0"/>
              </a:spcBef>
              <a:spcAft>
                <a:spcPts val="0"/>
              </a:spcAft>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化工流程设计方法</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10000"/>
              </a:lnSpc>
              <a:spcBef>
                <a:spcPts val="0"/>
              </a:spcBef>
              <a:spcAft>
                <a:spcPts val="0"/>
              </a:spcAft>
              <a:buClrTx/>
              <a:buSzTx/>
              <a:buFontTx/>
              <a:buNone/>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：环氧丙烷过程概念设计</a:t>
            </a:r>
            <a:endParaRPr lang="en-US" altLang="zh-CN"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工业装置</a:t>
            </a:r>
          </a:p>
        </p:txBody>
      </p:sp>
      <p:sp>
        <p:nvSpPr>
          <p:cNvPr id="3" name="Rectangle 3">
            <a:extLst>
              <a:ext uri="{FF2B5EF4-FFF2-40B4-BE49-F238E27FC236}">
                <a16:creationId xmlns:a16="http://schemas.microsoft.com/office/drawing/2014/main" id="{71CBC72B-C83E-4188-A2AB-D1527ABB8516}"/>
              </a:ext>
            </a:extLst>
          </p:cNvPr>
          <p:cNvSpPr/>
          <p:nvPr/>
        </p:nvSpPr>
        <p:spPr>
          <a:xfrm>
            <a:off x="0" y="191552"/>
            <a:ext cx="9144000"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5.2  化工过程合成方法</a:t>
            </a:r>
            <a:endParaRPr lang="zh-CN" altLang="en-US" sz="28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745716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p:nvPr/>
        </p:nvSpPr>
        <p:spPr>
          <a:xfrm>
            <a:off x="683568" y="1844824"/>
            <a:ext cx="7560840" cy="35394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259080" lvl="0" indent="-457835" defTabSz="914400" eaLnBrk="1" hangingPunct="1">
              <a:spcBef>
                <a:spcPct val="0"/>
              </a:spcBef>
              <a:buClrTx/>
              <a:buSzTx/>
              <a:buFontTx/>
              <a:buNone/>
              <a:tabLst>
                <a:tab pos="800100" algn="l"/>
                <a:tab pos="968375" algn="l"/>
              </a:tabLst>
            </a:pPr>
            <a:endParaRPr lang="zh-CN" altLang="en-US" sz="40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a:p>
            <a:pPr marL="259080" lvl="0" indent="-457835" defTabSz="914400">
              <a:spcBef>
                <a:spcPct val="0"/>
              </a:spcBef>
              <a:buClrTx/>
              <a:buSzTx/>
              <a:buFontTx/>
              <a:buNone/>
              <a:tabLst>
                <a:tab pos="800100" algn="l"/>
                <a:tab pos="968375" algn="l"/>
              </a:tabLst>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作工艺流程草图或示意图（方框图）</a:t>
            </a:r>
          </a:p>
          <a:p>
            <a:pPr marL="259080" lvl="0" indent="-457835" defTabSz="914400">
              <a:spcBef>
                <a:spcPct val="0"/>
              </a:spcBef>
              <a:buClrTx/>
              <a:buSzTx/>
              <a:buFontTx/>
              <a:buNone/>
              <a:tabLst>
                <a:tab pos="800100" algn="l"/>
                <a:tab pos="968375" algn="l"/>
              </a:tabLst>
            </a:pP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259080" lvl="0" indent="-457835" defTabSz="914400">
              <a:spcBef>
                <a:spcPct val="0"/>
              </a:spcBef>
              <a:buClrTx/>
              <a:buSzTx/>
              <a:buFontTx/>
              <a:buNone/>
              <a:tabLst>
                <a:tab pos="800100" algn="l"/>
                <a:tab pos="968375" algn="l"/>
              </a:tabLst>
            </a:pP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作工艺物料流程图（物料衡算图）</a:t>
            </a:r>
          </a:p>
          <a:p>
            <a:pPr marL="259080" lvl="0" indent="-457835" defTabSz="914400">
              <a:spcBef>
                <a:spcPct val="0"/>
              </a:spcBef>
              <a:buClrTx/>
              <a:buSzTx/>
              <a:buFontTx/>
              <a:buNone/>
              <a:tabLst>
                <a:tab pos="800100" algn="l"/>
                <a:tab pos="968375" algn="l"/>
              </a:tabLst>
            </a:pP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259080" lvl="0" indent="-457835" defTabSz="914400">
              <a:spcBef>
                <a:spcPct val="0"/>
              </a:spcBef>
              <a:buClrTx/>
              <a:buSzTx/>
              <a:buFontTx/>
              <a:buNone/>
              <a:tabLst>
                <a:tab pos="800100" algn="l"/>
                <a:tab pos="968375" algn="l"/>
              </a:tabLst>
            </a:pP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作带控制点的工艺流程图</a:t>
            </a:r>
          </a:p>
          <a:p>
            <a:pPr marL="259080" lvl="0" indent="-457835" defTabSz="914400">
              <a:spcBef>
                <a:spcPct val="0"/>
              </a:spcBef>
              <a:buClrTx/>
              <a:buSzTx/>
              <a:buFontTx/>
              <a:buNone/>
              <a:tabLst>
                <a:tab pos="800100" algn="l"/>
                <a:tab pos="968375" algn="l"/>
              </a:tabLst>
            </a:pPr>
            <a:endParaRPr lang="en-US" altLang="zh-CN"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nvSpPr>
        <p:spPr>
          <a:xfrm>
            <a:off x="0" y="179929"/>
            <a:ext cx="9144000" cy="584775"/>
          </a:xfrm>
          <a:prstGeom prst="rect">
            <a:avLst/>
          </a:prstGeom>
          <a:noFill/>
        </p:spPr>
        <p:txBody>
          <a:bodyPr wrap="square">
            <a:spAutoFit/>
          </a:bodyPr>
          <a:lstStyle/>
          <a:p>
            <a:r>
              <a:rPr kumimoji="0" lang="en-US" altLang="zh-CN" sz="32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32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5.3  工艺流程图设计的基本步骤</a:t>
            </a:r>
            <a:endParaRPr lang="zh-CN" altLang="en-US" sz="3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594FFBC4-2E1F-4F44-A065-3B244F625623}"/>
              </a:ext>
            </a:extLst>
          </p:cNvPr>
          <p:cNvSpPr txBox="1"/>
          <p:nvPr/>
        </p:nvSpPr>
        <p:spPr>
          <a:xfrm>
            <a:off x="0" y="980728"/>
            <a:ext cx="9036496" cy="582076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algn="just" eaLnBrk="1" hangingPunct="1">
              <a:lnSpc>
                <a:spcPct val="125000"/>
              </a:lnSpc>
              <a:spcBef>
                <a:spcPts val="0"/>
              </a:spcBef>
              <a:buClrTx/>
              <a:buSzTx/>
              <a:buFont typeface="+mj-lt"/>
              <a:buAutoNum type="arabicPeriod" startAt="3"/>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确定操作条件</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反应器操作参数的确定</a:t>
            </a:r>
          </a:p>
          <a:p>
            <a:pPr marL="457200" lvl="0" indent="-457200" algn="just" eaLnBrk="1" hangingPunct="1">
              <a:lnSpc>
                <a:spcPct val="125000"/>
              </a:lnSpc>
              <a:spcBef>
                <a:spcPts val="0"/>
              </a:spcBef>
              <a:buClrTx/>
              <a:buSzTx/>
              <a:buFont typeface="+mj-lt"/>
              <a:buAutoNum type="arabicPeriod" startAt="3"/>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组成</a:t>
            </a: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某反应物要求很高的转化率</a:t>
            </a:r>
          </a:p>
          <a:p>
            <a:pPr marL="0" lvl="0" indent="0" algn="just" eaLnBrk="1" hangingPunct="1">
              <a:lnSpc>
                <a:spcPct val="125000"/>
              </a:lnSpc>
              <a:spcBef>
                <a:spcPts val="0"/>
              </a:spcBef>
              <a:buClrTx/>
              <a:buSzTx/>
              <a:buFontTx/>
              <a:buNone/>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CO+Cl</a:t>
            </a:r>
            <a:r>
              <a:rPr lang="en-US" altLang="zh-CN" sz="2000" b="1" baseline="-25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→COCl</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（光气） 二异氰酸酯的原料要求不含氯，</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Cl</a:t>
            </a:r>
            <a:r>
              <a:rPr lang="en-US" altLang="zh-CN" sz="2000" b="1" baseline="-25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的转化率</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100%</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，采取</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CO</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过量。</a:t>
            </a: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产物与反应物分离困难</a:t>
            </a:r>
          </a:p>
          <a:p>
            <a:pPr marL="0" lvl="0" indent="0" algn="just" eaLnBrk="1" hangingPunct="1">
              <a:lnSpc>
                <a:spcPct val="125000"/>
              </a:lnSpc>
              <a:spcBef>
                <a:spcPts val="0"/>
              </a:spcBef>
              <a:buClrTx/>
              <a:buSzTx/>
              <a:buFontTx/>
              <a:buNone/>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 </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C</a:t>
            </a:r>
            <a:r>
              <a:rPr lang="en-US" altLang="zh-CN" sz="2000" b="1" baseline="-25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6</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H</a:t>
            </a:r>
            <a:r>
              <a:rPr lang="en-US" altLang="zh-CN" sz="2000" b="1" baseline="-25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（苯）</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H</a:t>
            </a:r>
            <a:r>
              <a:rPr lang="en-US" altLang="zh-CN" sz="2000" b="1" baseline="-25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→C</a:t>
            </a:r>
            <a:r>
              <a:rPr lang="en-US" altLang="zh-CN" sz="2000" b="1" baseline="-25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6</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H</a:t>
            </a:r>
            <a:r>
              <a:rPr lang="en-US" altLang="zh-CN" sz="2000" b="1" baseline="-25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12</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（环己烷）</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C</a:t>
            </a:r>
            <a:r>
              <a:rPr lang="en-US" altLang="zh-CN" sz="2000" b="1" baseline="-25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6</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H</a:t>
            </a:r>
            <a:r>
              <a:rPr lang="en-US" altLang="zh-CN" sz="2000" b="1" baseline="-25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C</a:t>
            </a:r>
            <a:r>
              <a:rPr lang="en-US" altLang="zh-CN" sz="2000" b="1" baseline="-25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6</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H</a:t>
            </a:r>
            <a:r>
              <a:rPr lang="en-US" altLang="zh-CN" sz="2000" b="1" baseline="-250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12</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的沸点分别为</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353.1</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353.9 K</a:t>
            </a:r>
            <a:r>
              <a:rPr lang="zh-CN" altLang="en-US" sz="20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；苯与环己烷很难分离，氢气过量促进苯完全反应。</a:t>
            </a: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反应的浓度效应（浓度对主副反应速率的影响）</a:t>
            </a: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rPr>
              <a:t>分离循环费用 </a:t>
            </a:r>
          </a:p>
        </p:txBody>
      </p:sp>
      <p:sp>
        <p:nvSpPr>
          <p:cNvPr id="3" name="Rectangle 2">
            <a:extLst>
              <a:ext uri="{FF2B5EF4-FFF2-40B4-BE49-F238E27FC236}">
                <a16:creationId xmlns:a16="http://schemas.microsoft.com/office/drawing/2014/main" id="{C0627A16-1518-45D7-A187-62738944CA40}"/>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7324815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p:nvPr/>
        </p:nvSpPr>
        <p:spPr>
          <a:xfrm>
            <a:off x="533400" y="609600"/>
            <a:ext cx="822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endParaRPr lang="zh-CN" altLang="zh-CN" sz="2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427" name="Text Box 3"/>
          <p:cNvSpPr txBox="1"/>
          <p:nvPr/>
        </p:nvSpPr>
        <p:spPr>
          <a:xfrm>
            <a:off x="0" y="980728"/>
            <a:ext cx="9036496" cy="273619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514350" lvl="0" indent="-514350" algn="just" eaLnBrk="1" hangingPunct="1">
              <a:lnSpc>
                <a:spcPct val="125000"/>
              </a:lnSpc>
              <a:spcBef>
                <a:spcPct val="0"/>
              </a:spcBef>
              <a:spcAft>
                <a:spcPts val="0"/>
              </a:spcAft>
              <a:buClrTx/>
              <a:buSzTx/>
              <a:buFont typeface="+mj-lt"/>
              <a:buAutoNum type="arabicPeriod"/>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将各设备的简单形状按工艺流程顺序展示在同一平面；</a:t>
            </a:r>
          </a:p>
          <a:p>
            <a:pPr marL="514350" lvl="0" indent="-514350" algn="just" eaLnBrk="1" hangingPunct="1">
              <a:lnSpc>
                <a:spcPct val="125000"/>
              </a:lnSpc>
              <a:spcBef>
                <a:spcPct val="0"/>
              </a:spcBef>
              <a:spcAft>
                <a:spcPts val="0"/>
              </a:spcAft>
              <a:buClrTx/>
              <a:buSzTx/>
              <a:buFont typeface="+mj-lt"/>
              <a:buAutoNum type="arabicPeriod"/>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配以连接主、辅线，管件、阀件、仪表控制点等符号；</a:t>
            </a:r>
          </a:p>
          <a:p>
            <a:pPr marL="514350" lvl="0" indent="-514350" algn="just" eaLnBrk="1" hangingPunct="1">
              <a:lnSpc>
                <a:spcPct val="125000"/>
              </a:lnSpc>
              <a:spcBef>
                <a:spcPct val="0"/>
              </a:spcBef>
              <a:spcAft>
                <a:spcPts val="0"/>
              </a:spcAft>
              <a:buClrTx/>
              <a:buSzTx/>
              <a:buFont typeface="+mj-lt"/>
              <a:buAutoNum type="arabicPeriod"/>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注写设备位号及名称；</a:t>
            </a:r>
          </a:p>
          <a:p>
            <a:pPr marL="514350" lvl="0" indent="-514350" algn="just" eaLnBrk="1" hangingPunct="1">
              <a:lnSpc>
                <a:spcPct val="125000"/>
              </a:lnSpc>
              <a:spcBef>
                <a:spcPct val="0"/>
              </a:spcBef>
              <a:spcAft>
                <a:spcPts val="0"/>
              </a:spcAft>
              <a:buClrTx/>
              <a:buSzTx/>
              <a:buFont typeface="+mj-lt"/>
              <a:buAutoNum type="arabicPeriod"/>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注写代号、符号及其他标注的说明；</a:t>
            </a:r>
          </a:p>
          <a:p>
            <a:pPr marL="514350" lvl="0" indent="-514350" algn="just">
              <a:lnSpc>
                <a:spcPct val="125000"/>
              </a:lnSpc>
              <a:spcBef>
                <a:spcPct val="0"/>
              </a:spcBef>
              <a:spcAft>
                <a:spcPts val="0"/>
              </a:spcAft>
              <a:buClrTx/>
              <a:buSzTx/>
              <a:buFont typeface="+mj-lt"/>
              <a:buAutoNum type="arabicPeriod"/>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填写标题栏，注写图名、图号。</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AE9BE559-0AEF-4B36-8FB0-B1B0A52C869E}"/>
              </a:ext>
            </a:extLst>
          </p:cNvPr>
          <p:cNvSpPr txBox="1"/>
          <p:nvPr/>
        </p:nvSpPr>
        <p:spPr>
          <a:xfrm>
            <a:off x="0" y="179929"/>
            <a:ext cx="9144000" cy="584775"/>
          </a:xfrm>
          <a:prstGeom prst="rect">
            <a:avLst/>
          </a:prstGeom>
          <a:noFill/>
        </p:spPr>
        <p:txBody>
          <a:bodyPr wrap="square">
            <a:spAutoFit/>
          </a:bodyPr>
          <a:lstStyle/>
          <a:p>
            <a:r>
              <a:rPr kumimoji="0" lang="en-US" altLang="zh-CN" sz="32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32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5.3  工艺流程图设计的基本步骤</a:t>
            </a:r>
            <a:endParaRPr lang="zh-CN" altLang="en-US" sz="3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14"/>
          <p:cNvGrpSpPr/>
          <p:nvPr/>
        </p:nvGrpSpPr>
        <p:grpSpPr>
          <a:xfrm>
            <a:off x="1312743" y="4999444"/>
            <a:ext cx="6328508" cy="1165860"/>
            <a:chOff x="912" y="1680"/>
            <a:chExt cx="3792" cy="432"/>
          </a:xfrm>
          <a:noFill/>
        </p:grpSpPr>
        <p:sp>
          <p:nvSpPr>
            <p:cNvPr id="75790" name="Rectangle 3"/>
            <p:cNvSpPr/>
            <p:nvPr/>
          </p:nvSpPr>
          <p:spPr>
            <a:xfrm>
              <a:off x="912" y="1680"/>
              <a:ext cx="624" cy="432"/>
            </a:xfrm>
            <a:prstGeom prst="rect">
              <a:avLst/>
            </a:prstGeom>
            <a:grpFill/>
            <a:ln w="9525" cap="flat" cmpd="sng">
              <a:solidFill>
                <a:schemeClr val="bg2">
                  <a:lumMod val="25000"/>
                </a:schemeClr>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91" name="Rectangle 4"/>
            <p:cNvSpPr/>
            <p:nvPr/>
          </p:nvSpPr>
          <p:spPr>
            <a:xfrm>
              <a:off x="2064" y="1680"/>
              <a:ext cx="624" cy="432"/>
            </a:xfrm>
            <a:prstGeom prst="rect">
              <a:avLst/>
            </a:prstGeom>
            <a:grpFill/>
            <a:ln w="9525" cap="flat" cmpd="sng">
              <a:solidFill>
                <a:schemeClr val="bg2">
                  <a:lumMod val="25000"/>
                </a:schemeClr>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92" name="Rectangle 5"/>
            <p:cNvSpPr/>
            <p:nvPr/>
          </p:nvSpPr>
          <p:spPr>
            <a:xfrm>
              <a:off x="3120" y="1680"/>
              <a:ext cx="576" cy="432"/>
            </a:xfrm>
            <a:prstGeom prst="rect">
              <a:avLst/>
            </a:prstGeom>
            <a:grpFill/>
            <a:ln w="9525" cap="flat" cmpd="sng">
              <a:solidFill>
                <a:schemeClr val="bg2">
                  <a:lumMod val="25000"/>
                </a:schemeClr>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93" name="Rectangle 6"/>
            <p:cNvSpPr/>
            <p:nvPr/>
          </p:nvSpPr>
          <p:spPr>
            <a:xfrm>
              <a:off x="4128" y="1680"/>
              <a:ext cx="528" cy="432"/>
            </a:xfrm>
            <a:prstGeom prst="rect">
              <a:avLst/>
            </a:prstGeom>
            <a:grpFill/>
            <a:ln w="9525" cap="flat" cmpd="sng">
              <a:solidFill>
                <a:schemeClr val="bg2">
                  <a:lumMod val="25000"/>
                </a:schemeClr>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94" name="Text Box 7"/>
            <p:cNvSpPr txBox="1"/>
            <p:nvPr/>
          </p:nvSpPr>
          <p:spPr>
            <a:xfrm>
              <a:off x="2031" y="1781"/>
              <a:ext cx="697" cy="252"/>
            </a:xfrm>
            <a:prstGeom prst="rect">
              <a:avLst/>
            </a:prstGeom>
            <a:grp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25000"/>
                </a:lnSpc>
                <a:spcBef>
                  <a:spcPts val="0"/>
                </a:spcBef>
                <a:buClrTx/>
                <a:buSzTx/>
                <a:buFontTx/>
                <a:buNone/>
              </a:pPr>
              <a:r>
                <a:rPr lang="zh-CN" altLang="en-US"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环己酮肟溶解槽</a:t>
              </a:r>
            </a:p>
          </p:txBody>
        </p:sp>
        <p:sp>
          <p:nvSpPr>
            <p:cNvPr id="75795" name="Text Box 8"/>
            <p:cNvSpPr txBox="1"/>
            <p:nvPr/>
          </p:nvSpPr>
          <p:spPr>
            <a:xfrm>
              <a:off x="922" y="1781"/>
              <a:ext cx="629" cy="252"/>
            </a:xfrm>
            <a:prstGeom prst="rect">
              <a:avLst/>
            </a:prstGeom>
            <a:grp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25000"/>
                </a:lnSpc>
                <a:spcBef>
                  <a:spcPts val="0"/>
                </a:spcBef>
                <a:buClrTx/>
                <a:buSzTx/>
                <a:buFontTx/>
                <a:buNone/>
              </a:pPr>
              <a:r>
                <a:rPr lang="zh-CN" altLang="en-US"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环己酮肟中间槽</a:t>
              </a:r>
            </a:p>
          </p:txBody>
        </p:sp>
        <p:sp>
          <p:nvSpPr>
            <p:cNvPr id="75796" name="Line 9"/>
            <p:cNvSpPr/>
            <p:nvPr/>
          </p:nvSpPr>
          <p:spPr>
            <a:xfrm>
              <a:off x="1536" y="1870"/>
              <a:ext cx="528" cy="0"/>
            </a:xfrm>
            <a:prstGeom prst="line">
              <a:avLst/>
            </a:prstGeom>
            <a:grpFill/>
            <a:ln w="9525" cap="flat" cmpd="sng">
              <a:solidFill>
                <a:schemeClr val="bg2">
                  <a:lumMod val="25000"/>
                </a:schemeClr>
              </a:solidFill>
              <a:prstDash val="solid"/>
              <a:headEnd type="none" w="med" len="med"/>
              <a:tailEnd type="triangle" w="med" len="med"/>
            </a:ln>
          </p:spPr>
          <p:txBody>
            <a:bodyPr/>
            <a:lstStyle/>
            <a:p>
              <a:endParaRPr lang="zh-CN" alt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97" name="Line 10"/>
            <p:cNvSpPr/>
            <p:nvPr/>
          </p:nvSpPr>
          <p:spPr>
            <a:xfrm>
              <a:off x="2688" y="1872"/>
              <a:ext cx="432" cy="0"/>
            </a:xfrm>
            <a:prstGeom prst="line">
              <a:avLst/>
            </a:prstGeom>
            <a:grpFill/>
            <a:ln w="9525" cap="flat" cmpd="sng">
              <a:solidFill>
                <a:schemeClr val="bg2">
                  <a:lumMod val="25000"/>
                </a:schemeClr>
              </a:solidFill>
              <a:prstDash val="solid"/>
              <a:headEnd type="none" w="med" len="med"/>
              <a:tailEnd type="triangle" w="med" len="med"/>
            </a:ln>
          </p:spPr>
          <p:txBody>
            <a:bodyPr/>
            <a:lstStyle/>
            <a:p>
              <a:endParaRPr lang="zh-CN" alt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98" name="Text Box 11"/>
            <p:cNvSpPr txBox="1"/>
            <p:nvPr/>
          </p:nvSpPr>
          <p:spPr>
            <a:xfrm>
              <a:off x="3120" y="1781"/>
              <a:ext cx="600" cy="252"/>
            </a:xfrm>
            <a:prstGeom prst="rect">
              <a:avLst/>
            </a:prstGeom>
            <a:grp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25000"/>
                </a:lnSpc>
                <a:spcBef>
                  <a:spcPts val="0"/>
                </a:spcBef>
                <a:buClrTx/>
                <a:buSzTx/>
                <a:buFontTx/>
                <a:buNone/>
              </a:pPr>
              <a:r>
                <a:rPr lang="zh-CN" altLang="en-US"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重排</a:t>
              </a:r>
              <a:endPar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ctr" eaLnBrk="1" hangingPunct="1">
                <a:lnSpc>
                  <a:spcPct val="125000"/>
                </a:lnSpc>
                <a:spcBef>
                  <a:spcPts val="0"/>
                </a:spcBef>
                <a:buClrTx/>
                <a:buSzTx/>
                <a:buFontTx/>
                <a:buNone/>
              </a:pPr>
              <a:r>
                <a:rPr lang="zh-CN" altLang="en-US"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反应器</a:t>
              </a:r>
            </a:p>
          </p:txBody>
        </p:sp>
        <p:sp>
          <p:nvSpPr>
            <p:cNvPr id="75799" name="Line 12"/>
            <p:cNvSpPr/>
            <p:nvPr/>
          </p:nvSpPr>
          <p:spPr>
            <a:xfrm>
              <a:off x="3696" y="1872"/>
              <a:ext cx="432" cy="0"/>
            </a:xfrm>
            <a:prstGeom prst="line">
              <a:avLst/>
            </a:prstGeom>
            <a:grpFill/>
            <a:ln w="9525" cap="flat" cmpd="sng">
              <a:solidFill>
                <a:schemeClr val="bg2">
                  <a:lumMod val="25000"/>
                </a:schemeClr>
              </a:solidFill>
              <a:prstDash val="solid"/>
              <a:headEnd type="none" w="med" len="med"/>
              <a:tailEnd type="triangle" w="med" len="med"/>
            </a:ln>
          </p:spPr>
          <p:txBody>
            <a:bodyPr/>
            <a:lstStyle/>
            <a:p>
              <a:endParaRPr lang="zh-CN" alt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800" name="Text Box 13"/>
            <p:cNvSpPr txBox="1"/>
            <p:nvPr/>
          </p:nvSpPr>
          <p:spPr>
            <a:xfrm>
              <a:off x="4088" y="1781"/>
              <a:ext cx="616" cy="252"/>
            </a:xfrm>
            <a:prstGeom prst="rect">
              <a:avLst/>
            </a:prstGeom>
            <a:grp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25000"/>
                </a:lnSpc>
                <a:spcBef>
                  <a:spcPts val="0"/>
                </a:spcBef>
                <a:buClrTx/>
                <a:buSzTx/>
                <a:buFontTx/>
                <a:buNone/>
              </a:pPr>
              <a:r>
                <a:rPr lang="zh-CN" altLang="en-US"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熟化</a:t>
              </a:r>
              <a:endPar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ctr" eaLnBrk="1" hangingPunct="1">
                <a:lnSpc>
                  <a:spcPct val="125000"/>
                </a:lnSpc>
                <a:spcBef>
                  <a:spcPts val="0"/>
                </a:spcBef>
                <a:buClrTx/>
                <a:buSzTx/>
                <a:buFontTx/>
                <a:buNone/>
              </a:pPr>
              <a:r>
                <a:rPr lang="zh-CN" altLang="en-US"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反应器</a:t>
              </a:r>
            </a:p>
          </p:txBody>
        </p:sp>
      </p:grpSp>
      <p:sp>
        <p:nvSpPr>
          <p:cNvPr id="75779" name="Line 15"/>
          <p:cNvSpPr/>
          <p:nvPr/>
        </p:nvSpPr>
        <p:spPr>
          <a:xfrm flipH="1">
            <a:off x="2760543" y="4618444"/>
            <a:ext cx="13828" cy="914400"/>
          </a:xfrm>
          <a:prstGeom prst="line">
            <a:avLst/>
          </a:prstGeom>
          <a:ln w="9525" cap="flat" cmpd="sng">
            <a:solidFill>
              <a:schemeClr val="tx1"/>
            </a:solidFill>
            <a:prstDash val="solid"/>
            <a:headEnd type="none" w="med" len="med"/>
            <a:tailEnd type="triangle" w="med" len="med"/>
          </a:ln>
        </p:spPr>
        <p:txBody>
          <a:bodyPr/>
          <a:lstStyle/>
          <a:p>
            <a:endParaRPr lang="zh-CN" alt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80" name="Line 16"/>
          <p:cNvSpPr/>
          <p:nvPr/>
        </p:nvSpPr>
        <p:spPr>
          <a:xfrm>
            <a:off x="4577468" y="4597807"/>
            <a:ext cx="0" cy="914400"/>
          </a:xfrm>
          <a:prstGeom prst="line">
            <a:avLst/>
          </a:prstGeom>
          <a:ln w="9525" cap="flat" cmpd="sng">
            <a:solidFill>
              <a:schemeClr val="tx1"/>
            </a:solidFill>
            <a:prstDash val="solid"/>
            <a:headEnd type="none" w="med" len="med"/>
            <a:tailEnd type="triangle" w="med" len="med"/>
          </a:ln>
        </p:spPr>
        <p:txBody>
          <a:bodyPr/>
          <a:lstStyle/>
          <a:p>
            <a:endParaRPr lang="zh-CN" alt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81" name="Line 17"/>
          <p:cNvSpPr/>
          <p:nvPr/>
        </p:nvSpPr>
        <p:spPr>
          <a:xfrm>
            <a:off x="5579943" y="4618444"/>
            <a:ext cx="0" cy="381000"/>
          </a:xfrm>
          <a:prstGeom prst="line">
            <a:avLst/>
          </a:prstGeom>
          <a:ln w="9525" cap="flat" cmpd="sng">
            <a:solidFill>
              <a:schemeClr val="tx1"/>
            </a:solidFill>
            <a:prstDash val="solid"/>
            <a:headEnd type="triangle" w="med" len="med"/>
            <a:tailEnd type="none" w="med" len="med"/>
          </a:ln>
        </p:spPr>
        <p:txBody>
          <a:bodyPr/>
          <a:lstStyle/>
          <a:p>
            <a:endParaRPr lang="zh-CN" alt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82" name="Text Box 18"/>
          <p:cNvSpPr txBox="1"/>
          <p:nvPr/>
        </p:nvSpPr>
        <p:spPr>
          <a:xfrm>
            <a:off x="2379543" y="4326805"/>
            <a:ext cx="977074" cy="33855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正己烷</a:t>
            </a:r>
          </a:p>
        </p:txBody>
      </p:sp>
      <p:sp>
        <p:nvSpPr>
          <p:cNvPr id="75783" name="Text Box 19"/>
          <p:cNvSpPr txBox="1"/>
          <p:nvPr/>
        </p:nvSpPr>
        <p:spPr>
          <a:xfrm>
            <a:off x="4085456" y="4326805"/>
            <a:ext cx="9906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浓硫酸</a:t>
            </a:r>
          </a:p>
        </p:txBody>
      </p:sp>
      <p:sp>
        <p:nvSpPr>
          <p:cNvPr id="75784" name="Text Box 20"/>
          <p:cNvSpPr txBox="1"/>
          <p:nvPr/>
        </p:nvSpPr>
        <p:spPr>
          <a:xfrm>
            <a:off x="4860032" y="4326805"/>
            <a:ext cx="1492879" cy="33855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正己烷蒸汽</a:t>
            </a:r>
          </a:p>
        </p:txBody>
      </p:sp>
      <p:sp>
        <p:nvSpPr>
          <p:cNvPr id="75785" name="Line 21"/>
          <p:cNvSpPr/>
          <p:nvPr/>
        </p:nvSpPr>
        <p:spPr>
          <a:xfrm>
            <a:off x="7561143" y="5582374"/>
            <a:ext cx="457200" cy="0"/>
          </a:xfrm>
          <a:prstGeom prst="line">
            <a:avLst/>
          </a:prstGeom>
          <a:ln w="9525" cap="flat" cmpd="sng">
            <a:solidFill>
              <a:schemeClr val="tx1"/>
            </a:solidFill>
            <a:prstDash val="solid"/>
            <a:headEnd type="none" w="med" len="med"/>
            <a:tailEnd type="triangle" w="med" len="med"/>
          </a:ln>
        </p:spPr>
        <p:txBody>
          <a:bodyPr/>
          <a:lstStyle/>
          <a:p>
            <a:endParaRPr lang="zh-CN" alt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86" name="Text Box 22"/>
          <p:cNvSpPr txBox="1"/>
          <p:nvPr/>
        </p:nvSpPr>
        <p:spPr>
          <a:xfrm>
            <a:off x="1" y="1047078"/>
            <a:ext cx="9036495" cy="65165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25000"/>
              </a:lnSpc>
              <a:spcBef>
                <a:spcPct val="50000"/>
              </a:spcBef>
              <a:buClrTx/>
              <a:buSzTx/>
              <a:buFontTx/>
              <a:buNone/>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例：</a:t>
            </a:r>
            <a:r>
              <a:rPr lang="zh-CN" altLang="en-US" b="1" i="0" dirty="0">
                <a:solidFill>
                  <a:srgbClr val="111111"/>
                </a:solidFill>
                <a:effectLst/>
                <a:latin typeface="Microsoft YaHei" panose="020B0503020204020204" pitchFamily="34" charset="-122"/>
                <a:ea typeface="Microsoft YaHei" panose="020B0503020204020204" pitchFamily="34" charset="-122"/>
              </a:rPr>
              <a:t>环己酮肟在发烟硫酸存在下重排生成己内酰</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87" name="Line 23"/>
          <p:cNvSpPr/>
          <p:nvPr/>
        </p:nvSpPr>
        <p:spPr>
          <a:xfrm>
            <a:off x="4067004" y="3076495"/>
            <a:ext cx="1219200" cy="0"/>
          </a:xfrm>
          <a:prstGeom prst="line">
            <a:avLst/>
          </a:prstGeom>
          <a:ln w="38100" cap="flat" cmpd="sng">
            <a:solidFill>
              <a:schemeClr val="tx1"/>
            </a:solidFill>
            <a:prstDash val="solid"/>
            <a:headEnd type="none" w="med" len="me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88" name="Text Box 24"/>
          <p:cNvSpPr txBox="1"/>
          <p:nvPr/>
        </p:nvSpPr>
        <p:spPr>
          <a:xfrm>
            <a:off x="4084426" y="2676385"/>
            <a:ext cx="1153421" cy="4001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浓硫酸</a:t>
            </a:r>
          </a:p>
        </p:txBody>
      </p:sp>
      <p:sp>
        <p:nvSpPr>
          <p:cNvPr id="26" name="文本框 25">
            <a:extLst>
              <a:ext uri="{FF2B5EF4-FFF2-40B4-BE49-F238E27FC236}">
                <a16:creationId xmlns:a16="http://schemas.microsoft.com/office/drawing/2014/main" id="{F6887150-31F4-4722-86E8-87CB2B5B65FB}"/>
              </a:ext>
            </a:extLst>
          </p:cNvPr>
          <p:cNvSpPr txBox="1"/>
          <p:nvPr/>
        </p:nvSpPr>
        <p:spPr>
          <a:xfrm>
            <a:off x="0" y="179929"/>
            <a:ext cx="9144000" cy="584775"/>
          </a:xfrm>
          <a:prstGeom prst="rect">
            <a:avLst/>
          </a:prstGeom>
          <a:noFill/>
        </p:spPr>
        <p:txBody>
          <a:bodyPr wrap="square">
            <a:spAutoFit/>
          </a:bodyPr>
          <a:lstStyle/>
          <a:p>
            <a:r>
              <a:rPr kumimoji="0" lang="en-US" altLang="zh-CN" sz="32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32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5.3  工艺流程图设计的基本步骤</a:t>
            </a:r>
            <a:endParaRPr lang="zh-CN" altLang="en-US" sz="3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074" name="Picture 2">
            <a:extLst>
              <a:ext uri="{FF2B5EF4-FFF2-40B4-BE49-F238E27FC236}">
                <a16:creationId xmlns:a16="http://schemas.microsoft.com/office/drawing/2014/main" id="{5FC685B9-87E0-441B-AB17-FB5F7EDC0F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98" t="8654" r="28355" b="3466"/>
          <a:stretch/>
        </p:blipFill>
        <p:spPr bwMode="auto">
          <a:xfrm rot="10800000">
            <a:off x="5478342" y="1667586"/>
            <a:ext cx="1885519" cy="2412844"/>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60DDFF2D-8751-4560-9C79-B734AD07A6F4}"/>
              </a:ext>
            </a:extLst>
          </p:cNvPr>
          <p:cNvPicPr>
            <a:picLocks noChangeAspect="1"/>
          </p:cNvPicPr>
          <p:nvPr/>
        </p:nvPicPr>
        <p:blipFill>
          <a:blip r:embed="rId3"/>
          <a:stretch>
            <a:fillRect/>
          </a:stretch>
        </p:blipFill>
        <p:spPr>
          <a:xfrm>
            <a:off x="1190410" y="2371523"/>
            <a:ext cx="2696553" cy="1671417"/>
          </a:xfrm>
          <a:prstGeom prst="rect">
            <a:avLst/>
          </a:prstGeom>
        </p:spPr>
      </p:pic>
      <p:sp>
        <p:nvSpPr>
          <p:cNvPr id="3" name="矩形: 圆角 2">
            <a:extLst>
              <a:ext uri="{FF2B5EF4-FFF2-40B4-BE49-F238E27FC236}">
                <a16:creationId xmlns:a16="http://schemas.microsoft.com/office/drawing/2014/main" id="{5E76DE62-C8A6-4B54-B2D3-7DAA20D10991}"/>
              </a:ext>
            </a:extLst>
          </p:cNvPr>
          <p:cNvSpPr/>
          <p:nvPr/>
        </p:nvSpPr>
        <p:spPr bwMode="auto">
          <a:xfrm>
            <a:off x="827584" y="1662189"/>
            <a:ext cx="7190759" cy="2495720"/>
          </a:xfrm>
          <a:prstGeom prst="roundRect">
            <a:avLst/>
          </a:prstGeom>
          <a:noFill/>
          <a:ln w="9525" cap="flat" cmpd="sng" algn="ctr">
            <a:solidFill>
              <a:schemeClr val="tx1"/>
            </a:solidFill>
            <a:prstDash val="dash"/>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49"/>
          <p:cNvGrpSpPr/>
          <p:nvPr/>
        </p:nvGrpSpPr>
        <p:grpSpPr>
          <a:xfrm>
            <a:off x="1751661" y="3434060"/>
            <a:ext cx="1017587" cy="503238"/>
            <a:chOff x="497" y="2886"/>
            <a:chExt cx="641" cy="317"/>
          </a:xfrm>
          <a:solidFill>
            <a:srgbClr val="FFFFFF"/>
          </a:solidFill>
        </p:grpSpPr>
        <p:sp>
          <p:nvSpPr>
            <p:cNvPr id="76857" name="Oval 5"/>
            <p:cNvSpPr/>
            <p:nvPr/>
          </p:nvSpPr>
          <p:spPr>
            <a:xfrm>
              <a:off x="1002" y="2886"/>
              <a:ext cx="136" cy="317"/>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58" name="Oval 6"/>
            <p:cNvSpPr/>
            <p:nvPr/>
          </p:nvSpPr>
          <p:spPr>
            <a:xfrm>
              <a:off x="497" y="2886"/>
              <a:ext cx="136" cy="317"/>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59" name="Rectangle 4"/>
            <p:cNvSpPr/>
            <p:nvPr/>
          </p:nvSpPr>
          <p:spPr>
            <a:xfrm>
              <a:off x="567" y="2886"/>
              <a:ext cx="499" cy="317"/>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6803" name="Rectangle 7"/>
          <p:cNvSpPr/>
          <p:nvPr/>
        </p:nvSpPr>
        <p:spPr>
          <a:xfrm>
            <a:off x="1559778" y="2087923"/>
            <a:ext cx="360362" cy="28575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6804" name="Group 14"/>
          <p:cNvGrpSpPr/>
          <p:nvPr/>
        </p:nvGrpSpPr>
        <p:grpSpPr>
          <a:xfrm rot="5400000">
            <a:off x="2648963" y="1984255"/>
            <a:ext cx="1017588" cy="503238"/>
            <a:chOff x="2356" y="1480"/>
            <a:chExt cx="641" cy="317"/>
          </a:xfrm>
          <a:solidFill>
            <a:srgbClr val="FFFFFF"/>
          </a:solidFill>
        </p:grpSpPr>
        <p:sp>
          <p:nvSpPr>
            <p:cNvPr id="76854" name="Oval 8"/>
            <p:cNvSpPr/>
            <p:nvPr/>
          </p:nvSpPr>
          <p:spPr>
            <a:xfrm>
              <a:off x="2861" y="1480"/>
              <a:ext cx="136" cy="317"/>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55" name="Oval 9"/>
            <p:cNvSpPr/>
            <p:nvPr/>
          </p:nvSpPr>
          <p:spPr>
            <a:xfrm>
              <a:off x="2356" y="1480"/>
              <a:ext cx="136" cy="317"/>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56" name="Rectangle 10"/>
            <p:cNvSpPr/>
            <p:nvPr/>
          </p:nvSpPr>
          <p:spPr>
            <a:xfrm>
              <a:off x="2426" y="1480"/>
              <a:ext cx="499" cy="317"/>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6805" name="Group 24"/>
          <p:cNvGrpSpPr/>
          <p:nvPr/>
        </p:nvGrpSpPr>
        <p:grpSpPr>
          <a:xfrm>
            <a:off x="6761560" y="1705910"/>
            <a:ext cx="790575" cy="1079500"/>
            <a:chOff x="4220" y="606"/>
            <a:chExt cx="322" cy="613"/>
          </a:xfrm>
          <a:solidFill>
            <a:srgbClr val="FFFFFF"/>
          </a:solidFill>
        </p:grpSpPr>
        <p:sp>
          <p:nvSpPr>
            <p:cNvPr id="76851" name="Oval 11"/>
            <p:cNvSpPr/>
            <p:nvPr/>
          </p:nvSpPr>
          <p:spPr>
            <a:xfrm rot="5400000">
              <a:off x="4310" y="515"/>
              <a:ext cx="136" cy="317"/>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52" name="Oval 12"/>
            <p:cNvSpPr/>
            <p:nvPr/>
          </p:nvSpPr>
          <p:spPr>
            <a:xfrm rot="5400000">
              <a:off x="4315" y="992"/>
              <a:ext cx="136" cy="317"/>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53" name="Rectangle 13"/>
            <p:cNvSpPr/>
            <p:nvPr/>
          </p:nvSpPr>
          <p:spPr>
            <a:xfrm rot="5400000">
              <a:off x="4132" y="754"/>
              <a:ext cx="499" cy="317"/>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6806" name="Group 23"/>
          <p:cNvGrpSpPr/>
          <p:nvPr/>
        </p:nvGrpSpPr>
        <p:grpSpPr>
          <a:xfrm>
            <a:off x="4463887" y="1443397"/>
            <a:ext cx="1012825" cy="1635125"/>
            <a:chOff x="3061" y="889"/>
            <a:chExt cx="638" cy="1030"/>
          </a:xfrm>
          <a:solidFill>
            <a:srgbClr val="FFFFFF"/>
          </a:solidFill>
        </p:grpSpPr>
        <p:sp>
          <p:nvSpPr>
            <p:cNvPr id="76845" name="Oval 22"/>
            <p:cNvSpPr/>
            <p:nvPr/>
          </p:nvSpPr>
          <p:spPr>
            <a:xfrm>
              <a:off x="3198" y="1782"/>
              <a:ext cx="362" cy="137"/>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46" name="Oval 16"/>
            <p:cNvSpPr/>
            <p:nvPr/>
          </p:nvSpPr>
          <p:spPr>
            <a:xfrm>
              <a:off x="3070" y="889"/>
              <a:ext cx="629" cy="182"/>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47" name="Rectangle 15"/>
            <p:cNvSpPr/>
            <p:nvPr/>
          </p:nvSpPr>
          <p:spPr>
            <a:xfrm>
              <a:off x="3061" y="978"/>
              <a:ext cx="635" cy="181"/>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48" name="Rectangle 17"/>
            <p:cNvSpPr/>
            <p:nvPr/>
          </p:nvSpPr>
          <p:spPr>
            <a:xfrm>
              <a:off x="3198" y="1298"/>
              <a:ext cx="362" cy="544"/>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49" name="Line 20"/>
            <p:cNvSpPr/>
            <p:nvPr/>
          </p:nvSpPr>
          <p:spPr>
            <a:xfrm flipH="1" flipV="1">
              <a:off x="3061" y="1162"/>
              <a:ext cx="137" cy="136"/>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50" name="Line 21"/>
            <p:cNvSpPr/>
            <p:nvPr/>
          </p:nvSpPr>
          <p:spPr>
            <a:xfrm flipH="1">
              <a:off x="3560" y="1162"/>
              <a:ext cx="136" cy="136"/>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6807" name="Group 42"/>
          <p:cNvGrpSpPr/>
          <p:nvPr/>
        </p:nvGrpSpPr>
        <p:grpSpPr>
          <a:xfrm>
            <a:off x="5822780" y="3388550"/>
            <a:ext cx="1339850" cy="576263"/>
            <a:chOff x="3306" y="2432"/>
            <a:chExt cx="811" cy="408"/>
          </a:xfrm>
          <a:solidFill>
            <a:srgbClr val="FFFFFF"/>
          </a:solidFill>
        </p:grpSpPr>
        <p:sp>
          <p:nvSpPr>
            <p:cNvPr id="76833" name="Oval 30"/>
            <p:cNvSpPr/>
            <p:nvPr/>
          </p:nvSpPr>
          <p:spPr>
            <a:xfrm>
              <a:off x="3306" y="2478"/>
              <a:ext cx="136" cy="317"/>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34" name="Oval 31"/>
            <p:cNvSpPr/>
            <p:nvPr/>
          </p:nvSpPr>
          <p:spPr>
            <a:xfrm>
              <a:off x="3981" y="2478"/>
              <a:ext cx="136" cy="317"/>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35" name="Rectangle 25"/>
            <p:cNvSpPr/>
            <p:nvPr/>
          </p:nvSpPr>
          <p:spPr>
            <a:xfrm>
              <a:off x="3379" y="2478"/>
              <a:ext cx="680" cy="317"/>
            </a:xfrm>
            <a:prstGeom prst="rect">
              <a:avLst/>
            </a:prstGeom>
            <a:gr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36" name="Line 26"/>
            <p:cNvSpPr/>
            <p:nvPr/>
          </p:nvSpPr>
          <p:spPr>
            <a:xfrm>
              <a:off x="3379" y="2432"/>
              <a:ext cx="0" cy="408"/>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37" name="Line 27"/>
            <p:cNvSpPr/>
            <p:nvPr/>
          </p:nvSpPr>
          <p:spPr>
            <a:xfrm>
              <a:off x="3424" y="2432"/>
              <a:ext cx="0" cy="408"/>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38" name="Line 28"/>
            <p:cNvSpPr/>
            <p:nvPr/>
          </p:nvSpPr>
          <p:spPr>
            <a:xfrm>
              <a:off x="4014" y="2432"/>
              <a:ext cx="0" cy="408"/>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39" name="Line 29"/>
            <p:cNvSpPr/>
            <p:nvPr/>
          </p:nvSpPr>
          <p:spPr>
            <a:xfrm>
              <a:off x="4059" y="2432"/>
              <a:ext cx="0" cy="408"/>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40" name="Line 32"/>
            <p:cNvSpPr/>
            <p:nvPr/>
          </p:nvSpPr>
          <p:spPr>
            <a:xfrm>
              <a:off x="3424" y="2523"/>
              <a:ext cx="590" cy="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41" name="Line 33"/>
            <p:cNvSpPr/>
            <p:nvPr/>
          </p:nvSpPr>
          <p:spPr>
            <a:xfrm>
              <a:off x="3424" y="2578"/>
              <a:ext cx="590" cy="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42" name="Line 35"/>
            <p:cNvSpPr/>
            <p:nvPr/>
          </p:nvSpPr>
          <p:spPr>
            <a:xfrm>
              <a:off x="3424" y="2632"/>
              <a:ext cx="590" cy="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43" name="Line 36"/>
            <p:cNvSpPr/>
            <p:nvPr/>
          </p:nvSpPr>
          <p:spPr>
            <a:xfrm>
              <a:off x="3424" y="2690"/>
              <a:ext cx="590" cy="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44" name="Line 37"/>
            <p:cNvSpPr/>
            <p:nvPr/>
          </p:nvSpPr>
          <p:spPr>
            <a:xfrm>
              <a:off x="3424" y="2750"/>
              <a:ext cx="590" cy="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6808" name="Group 43"/>
          <p:cNvGrpSpPr/>
          <p:nvPr/>
        </p:nvGrpSpPr>
        <p:grpSpPr>
          <a:xfrm>
            <a:off x="3995420" y="3716020"/>
            <a:ext cx="271463" cy="366713"/>
            <a:chOff x="2835" y="3022"/>
            <a:chExt cx="226" cy="321"/>
          </a:xfrm>
          <a:solidFill>
            <a:srgbClr val="FFFFFF"/>
          </a:solidFill>
        </p:grpSpPr>
        <p:sp>
          <p:nvSpPr>
            <p:cNvPr id="76829" name="Oval 38"/>
            <p:cNvSpPr/>
            <p:nvPr/>
          </p:nvSpPr>
          <p:spPr>
            <a:xfrm>
              <a:off x="2835" y="3022"/>
              <a:ext cx="226" cy="227"/>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30" name="Line 39"/>
            <p:cNvSpPr/>
            <p:nvPr/>
          </p:nvSpPr>
          <p:spPr>
            <a:xfrm>
              <a:off x="2835" y="3343"/>
              <a:ext cx="226" cy="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31" name="Line 40"/>
            <p:cNvSpPr/>
            <p:nvPr/>
          </p:nvSpPr>
          <p:spPr>
            <a:xfrm flipH="1">
              <a:off x="2835" y="3249"/>
              <a:ext cx="90" cy="9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32" name="Line 41"/>
            <p:cNvSpPr/>
            <p:nvPr/>
          </p:nvSpPr>
          <p:spPr>
            <a:xfrm>
              <a:off x="2971" y="3249"/>
              <a:ext cx="90" cy="9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6809" name="Group 44"/>
          <p:cNvGrpSpPr/>
          <p:nvPr/>
        </p:nvGrpSpPr>
        <p:grpSpPr>
          <a:xfrm>
            <a:off x="2769248" y="4581128"/>
            <a:ext cx="271462" cy="365125"/>
            <a:chOff x="2835" y="3022"/>
            <a:chExt cx="226" cy="321"/>
          </a:xfrm>
          <a:solidFill>
            <a:srgbClr val="FFFFFF"/>
          </a:solidFill>
        </p:grpSpPr>
        <p:sp>
          <p:nvSpPr>
            <p:cNvPr id="76825" name="Oval 45"/>
            <p:cNvSpPr/>
            <p:nvPr/>
          </p:nvSpPr>
          <p:spPr>
            <a:xfrm>
              <a:off x="2835" y="3022"/>
              <a:ext cx="226" cy="227"/>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26" name="Line 46"/>
            <p:cNvSpPr/>
            <p:nvPr/>
          </p:nvSpPr>
          <p:spPr>
            <a:xfrm>
              <a:off x="2835" y="3343"/>
              <a:ext cx="226" cy="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27" name="Line 47"/>
            <p:cNvSpPr/>
            <p:nvPr/>
          </p:nvSpPr>
          <p:spPr>
            <a:xfrm flipH="1">
              <a:off x="2835" y="3249"/>
              <a:ext cx="90" cy="9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28" name="Line 48"/>
            <p:cNvSpPr/>
            <p:nvPr/>
          </p:nvSpPr>
          <p:spPr>
            <a:xfrm>
              <a:off x="2971" y="3249"/>
              <a:ext cx="90" cy="9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6810" name="Group 50"/>
          <p:cNvGrpSpPr/>
          <p:nvPr/>
        </p:nvGrpSpPr>
        <p:grpSpPr>
          <a:xfrm>
            <a:off x="4984587" y="4640112"/>
            <a:ext cx="271463" cy="366712"/>
            <a:chOff x="2835" y="3022"/>
            <a:chExt cx="226" cy="321"/>
          </a:xfrm>
          <a:solidFill>
            <a:srgbClr val="FFFFFF"/>
          </a:solidFill>
        </p:grpSpPr>
        <p:sp>
          <p:nvSpPr>
            <p:cNvPr id="76821" name="Oval 51"/>
            <p:cNvSpPr/>
            <p:nvPr/>
          </p:nvSpPr>
          <p:spPr>
            <a:xfrm>
              <a:off x="2835" y="3022"/>
              <a:ext cx="226" cy="227"/>
            </a:xfrm>
            <a:prstGeom prst="ellipse">
              <a:avLst/>
            </a:prstGeom>
            <a:grp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22" name="Line 52"/>
            <p:cNvSpPr/>
            <p:nvPr/>
          </p:nvSpPr>
          <p:spPr>
            <a:xfrm>
              <a:off x="2835" y="3343"/>
              <a:ext cx="226" cy="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23" name="Line 53"/>
            <p:cNvSpPr/>
            <p:nvPr/>
          </p:nvSpPr>
          <p:spPr>
            <a:xfrm flipH="1">
              <a:off x="2835" y="3249"/>
              <a:ext cx="90" cy="9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824" name="Line 54"/>
            <p:cNvSpPr/>
            <p:nvPr/>
          </p:nvSpPr>
          <p:spPr>
            <a:xfrm>
              <a:off x="2971" y="3249"/>
              <a:ext cx="90" cy="90"/>
            </a:xfrm>
            <a:prstGeom prst="line">
              <a:avLst/>
            </a:prstGeom>
            <a:grpFill/>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6811" name="Text Box 55"/>
          <p:cNvSpPr txBox="1"/>
          <p:nvPr/>
        </p:nvSpPr>
        <p:spPr>
          <a:xfrm>
            <a:off x="1488340" y="1800586"/>
            <a:ext cx="720725"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M01</a:t>
            </a:r>
          </a:p>
        </p:txBody>
      </p:sp>
      <p:sp>
        <p:nvSpPr>
          <p:cNvPr id="76812" name="Text Box 56"/>
          <p:cNvSpPr txBox="1"/>
          <p:nvPr/>
        </p:nvSpPr>
        <p:spPr>
          <a:xfrm>
            <a:off x="1967561" y="3578523"/>
            <a:ext cx="576262"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V02</a:t>
            </a:r>
          </a:p>
        </p:txBody>
      </p:sp>
      <p:sp>
        <p:nvSpPr>
          <p:cNvPr id="76813" name="Text Box 57"/>
          <p:cNvSpPr txBox="1"/>
          <p:nvPr/>
        </p:nvSpPr>
        <p:spPr>
          <a:xfrm>
            <a:off x="2906138" y="2087443"/>
            <a:ext cx="576263" cy="27699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V03</a:t>
            </a:r>
          </a:p>
        </p:txBody>
      </p:sp>
      <p:sp>
        <p:nvSpPr>
          <p:cNvPr id="76814" name="Text Box 58"/>
          <p:cNvSpPr txBox="1"/>
          <p:nvPr/>
        </p:nvSpPr>
        <p:spPr>
          <a:xfrm>
            <a:off x="2701181" y="4913628"/>
            <a:ext cx="574675"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P01</a:t>
            </a:r>
          </a:p>
        </p:txBody>
      </p:sp>
      <p:sp>
        <p:nvSpPr>
          <p:cNvPr id="76815" name="Text Box 59"/>
          <p:cNvSpPr txBox="1"/>
          <p:nvPr/>
        </p:nvSpPr>
        <p:spPr>
          <a:xfrm>
            <a:off x="3807301" y="4087770"/>
            <a:ext cx="6477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P02</a:t>
            </a:r>
          </a:p>
        </p:txBody>
      </p:sp>
      <p:sp>
        <p:nvSpPr>
          <p:cNvPr id="76816" name="Text Box 60"/>
          <p:cNvSpPr txBox="1"/>
          <p:nvPr/>
        </p:nvSpPr>
        <p:spPr>
          <a:xfrm>
            <a:off x="4911562" y="5000474"/>
            <a:ext cx="576263"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P03</a:t>
            </a:r>
          </a:p>
        </p:txBody>
      </p:sp>
      <p:sp>
        <p:nvSpPr>
          <p:cNvPr id="76817" name="Text Box 61"/>
          <p:cNvSpPr txBox="1"/>
          <p:nvPr/>
        </p:nvSpPr>
        <p:spPr>
          <a:xfrm>
            <a:off x="4752812" y="2378435"/>
            <a:ext cx="574675"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R01</a:t>
            </a:r>
          </a:p>
        </p:txBody>
      </p:sp>
      <p:sp>
        <p:nvSpPr>
          <p:cNvPr id="76818" name="Text Box 62"/>
          <p:cNvSpPr txBox="1"/>
          <p:nvPr/>
        </p:nvSpPr>
        <p:spPr>
          <a:xfrm>
            <a:off x="6891100" y="2051668"/>
            <a:ext cx="6477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R02</a:t>
            </a:r>
          </a:p>
        </p:txBody>
      </p:sp>
      <p:sp>
        <p:nvSpPr>
          <p:cNvPr id="76819" name="Text Box 63"/>
          <p:cNvSpPr txBox="1"/>
          <p:nvPr/>
        </p:nvSpPr>
        <p:spPr>
          <a:xfrm>
            <a:off x="6254580" y="3949975"/>
            <a:ext cx="576263"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E01</a:t>
            </a:r>
          </a:p>
        </p:txBody>
      </p:sp>
      <p:sp>
        <p:nvSpPr>
          <p:cNvPr id="61" name="文本框 60">
            <a:extLst>
              <a:ext uri="{FF2B5EF4-FFF2-40B4-BE49-F238E27FC236}">
                <a16:creationId xmlns:a16="http://schemas.microsoft.com/office/drawing/2014/main" id="{B116A37D-47D0-47A8-9FD2-485253ECDC1F}"/>
              </a:ext>
            </a:extLst>
          </p:cNvPr>
          <p:cNvSpPr txBox="1"/>
          <p:nvPr/>
        </p:nvSpPr>
        <p:spPr>
          <a:xfrm>
            <a:off x="0" y="179929"/>
            <a:ext cx="9144000" cy="584775"/>
          </a:xfrm>
          <a:prstGeom prst="rect">
            <a:avLst/>
          </a:prstGeom>
          <a:noFill/>
        </p:spPr>
        <p:txBody>
          <a:bodyPr wrap="square">
            <a:spAutoFit/>
          </a:bodyPr>
          <a:lstStyle/>
          <a:p>
            <a:r>
              <a:rPr kumimoji="0" lang="en-US" altLang="zh-CN" sz="32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32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5.3  工艺流程图设计的基本步骤</a:t>
            </a:r>
            <a:endParaRPr lang="zh-CN" altLang="en-US" sz="3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3" name="表格 3">
            <a:extLst>
              <a:ext uri="{FF2B5EF4-FFF2-40B4-BE49-F238E27FC236}">
                <a16:creationId xmlns:a16="http://schemas.microsoft.com/office/drawing/2014/main" id="{E56AD8E9-5980-418E-9679-5F95696B800D}"/>
              </a:ext>
            </a:extLst>
          </p:cNvPr>
          <p:cNvGraphicFramePr>
            <a:graphicFrameLocks noGrp="1"/>
          </p:cNvGraphicFramePr>
          <p:nvPr>
            <p:extLst>
              <p:ext uri="{D42A27DB-BD31-4B8C-83A1-F6EECF244321}">
                <p14:modId xmlns:p14="http://schemas.microsoft.com/office/powerpoint/2010/main" val="275495776"/>
              </p:ext>
            </p:extLst>
          </p:nvPr>
        </p:nvGraphicFramePr>
        <p:xfrm>
          <a:off x="0" y="5505616"/>
          <a:ext cx="9137252" cy="949960"/>
        </p:xfrm>
        <a:graphic>
          <a:graphicData uri="http://schemas.openxmlformats.org/drawingml/2006/table">
            <a:tbl>
              <a:tblPr firstRow="1" bandRow="1">
                <a:tableStyleId>{5C22544A-7EE6-4342-B048-85BDC9FD1C3A}</a:tableStyleId>
              </a:tblPr>
              <a:tblGrid>
                <a:gridCol w="1084332">
                  <a:extLst>
                    <a:ext uri="{9D8B030D-6E8A-4147-A177-3AD203B41FA5}">
                      <a16:colId xmlns:a16="http://schemas.microsoft.com/office/drawing/2014/main" val="3796860424"/>
                    </a:ext>
                  </a:extLst>
                </a:gridCol>
                <a:gridCol w="1084332">
                  <a:extLst>
                    <a:ext uri="{9D8B030D-6E8A-4147-A177-3AD203B41FA5}">
                      <a16:colId xmlns:a16="http://schemas.microsoft.com/office/drawing/2014/main" val="897379938"/>
                    </a:ext>
                  </a:extLst>
                </a:gridCol>
                <a:gridCol w="867466">
                  <a:extLst>
                    <a:ext uri="{9D8B030D-6E8A-4147-A177-3AD203B41FA5}">
                      <a16:colId xmlns:a16="http://schemas.microsoft.com/office/drawing/2014/main" val="1811703722"/>
                    </a:ext>
                  </a:extLst>
                </a:gridCol>
                <a:gridCol w="1156621">
                  <a:extLst>
                    <a:ext uri="{9D8B030D-6E8A-4147-A177-3AD203B41FA5}">
                      <a16:colId xmlns:a16="http://schemas.microsoft.com/office/drawing/2014/main" val="2494313826"/>
                    </a:ext>
                  </a:extLst>
                </a:gridCol>
                <a:gridCol w="1084332">
                  <a:extLst>
                    <a:ext uri="{9D8B030D-6E8A-4147-A177-3AD203B41FA5}">
                      <a16:colId xmlns:a16="http://schemas.microsoft.com/office/drawing/2014/main" val="3923549301"/>
                    </a:ext>
                  </a:extLst>
                </a:gridCol>
                <a:gridCol w="1012044">
                  <a:extLst>
                    <a:ext uri="{9D8B030D-6E8A-4147-A177-3AD203B41FA5}">
                      <a16:colId xmlns:a16="http://schemas.microsoft.com/office/drawing/2014/main" val="2196675001"/>
                    </a:ext>
                  </a:extLst>
                </a:gridCol>
                <a:gridCol w="867466">
                  <a:extLst>
                    <a:ext uri="{9D8B030D-6E8A-4147-A177-3AD203B41FA5}">
                      <a16:colId xmlns:a16="http://schemas.microsoft.com/office/drawing/2014/main" val="919405927"/>
                    </a:ext>
                  </a:extLst>
                </a:gridCol>
                <a:gridCol w="1012044">
                  <a:extLst>
                    <a:ext uri="{9D8B030D-6E8A-4147-A177-3AD203B41FA5}">
                      <a16:colId xmlns:a16="http://schemas.microsoft.com/office/drawing/2014/main" val="1160783294"/>
                    </a:ext>
                  </a:extLst>
                </a:gridCol>
                <a:gridCol w="968615">
                  <a:extLst>
                    <a:ext uri="{9D8B030D-6E8A-4147-A177-3AD203B41FA5}">
                      <a16:colId xmlns:a16="http://schemas.microsoft.com/office/drawing/2014/main" val="195056144"/>
                    </a:ext>
                  </a:extLst>
                </a:gridCol>
              </a:tblGrid>
              <a:tr h="370840">
                <a:tc>
                  <a:txBody>
                    <a:bodyPr/>
                    <a:lstStyle/>
                    <a:p>
                      <a:pPr algn="ctr"/>
                      <a:r>
                        <a:rPr lang="en-US" altLang="zh-CN" sz="1600" b="1" dirty="0">
                          <a:solidFill>
                            <a:srgbClr val="000000"/>
                          </a:solidFill>
                          <a:latin typeface="+mn-ea"/>
                          <a:ea typeface="+mn-ea"/>
                        </a:rPr>
                        <a:t>V02</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P01</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M01</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V03</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P02</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R01</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E01</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P03</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srgbClr val="000000"/>
                          </a:solidFill>
                          <a:latin typeface="+mn-ea"/>
                          <a:ea typeface="+mn-ea"/>
                        </a:rPr>
                        <a:t>R02</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28962955"/>
                  </a:ext>
                </a:extLst>
              </a:tr>
              <a:tr h="370840">
                <a:tc>
                  <a:txBody>
                    <a:bodyPr/>
                    <a:lstStyle/>
                    <a:p>
                      <a:pPr algn="ctr"/>
                      <a:r>
                        <a:rPr lang="zh-CN" altLang="en-US" sz="1600" b="1" dirty="0">
                          <a:solidFill>
                            <a:srgbClr val="000000"/>
                          </a:solidFill>
                          <a:latin typeface="+mn-ea"/>
                          <a:ea typeface="+mn-ea"/>
                        </a:rPr>
                        <a:t>环己酮肟</a:t>
                      </a:r>
                      <a:endParaRPr lang="en-US" altLang="zh-CN" sz="1600" b="1" dirty="0">
                        <a:solidFill>
                          <a:srgbClr val="000000"/>
                        </a:solidFill>
                        <a:latin typeface="+mn-ea"/>
                        <a:ea typeface="+mn-ea"/>
                      </a:endParaRPr>
                    </a:p>
                    <a:p>
                      <a:pPr algn="ctr"/>
                      <a:r>
                        <a:rPr lang="zh-CN" altLang="en-US" sz="1600" b="1" dirty="0">
                          <a:solidFill>
                            <a:srgbClr val="000000"/>
                          </a:solidFill>
                          <a:latin typeface="+mn-ea"/>
                          <a:ea typeface="+mn-ea"/>
                        </a:rPr>
                        <a:t>中间槽 </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环己酮肟</a:t>
                      </a:r>
                      <a:endParaRPr lang="en-US" altLang="zh-CN" sz="1600" b="1" dirty="0">
                        <a:solidFill>
                          <a:srgbClr val="000000"/>
                        </a:solidFill>
                        <a:latin typeface="+mn-ea"/>
                        <a:ea typeface="+mn-ea"/>
                      </a:endParaRPr>
                    </a:p>
                    <a:p>
                      <a:pPr algn="ctr"/>
                      <a:r>
                        <a:rPr lang="zh-CN" altLang="en-US" sz="1600" b="1" dirty="0">
                          <a:solidFill>
                            <a:srgbClr val="000000"/>
                          </a:solidFill>
                          <a:latin typeface="+mn-ea"/>
                          <a:ea typeface="+mn-ea"/>
                        </a:rPr>
                        <a:t>进料泵 </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混合器</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己酮肟</a:t>
                      </a:r>
                      <a:endParaRPr lang="en-US" altLang="zh-CN" sz="1600" b="1" dirty="0">
                        <a:solidFill>
                          <a:srgbClr val="000000"/>
                        </a:solidFill>
                        <a:latin typeface="+mn-ea"/>
                        <a:ea typeface="+mn-ea"/>
                      </a:endParaRPr>
                    </a:p>
                    <a:p>
                      <a:pPr algn="ctr"/>
                      <a:r>
                        <a:rPr lang="zh-CN" altLang="en-US" sz="1600" b="1" dirty="0">
                          <a:solidFill>
                            <a:srgbClr val="000000"/>
                          </a:solidFill>
                          <a:latin typeface="+mn-ea"/>
                          <a:ea typeface="+mn-ea"/>
                        </a:rPr>
                        <a:t>溶解槽 </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循环泵</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反应器 </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冷却器</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循环泵</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熟化</a:t>
                      </a:r>
                      <a:endParaRPr lang="en-US" altLang="zh-CN" sz="1600" b="1" dirty="0">
                        <a:solidFill>
                          <a:srgbClr val="000000"/>
                        </a:solidFill>
                        <a:latin typeface="+mn-ea"/>
                        <a:ea typeface="+mn-ea"/>
                      </a:endParaRPr>
                    </a:p>
                    <a:p>
                      <a:pPr algn="ctr"/>
                      <a:r>
                        <a:rPr lang="zh-CN" altLang="en-US" sz="1600" b="1" dirty="0">
                          <a:solidFill>
                            <a:srgbClr val="000000"/>
                          </a:solidFill>
                          <a:latin typeface="+mn-ea"/>
                          <a:ea typeface="+mn-ea"/>
                        </a:rPr>
                        <a:t>反应器</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8048995"/>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文本框 226">
            <a:extLst>
              <a:ext uri="{FF2B5EF4-FFF2-40B4-BE49-F238E27FC236}">
                <a16:creationId xmlns:a16="http://schemas.microsoft.com/office/drawing/2014/main" id="{696AD306-59F1-4D66-B106-0D5761A581D7}"/>
              </a:ext>
            </a:extLst>
          </p:cNvPr>
          <p:cNvSpPr txBox="1"/>
          <p:nvPr/>
        </p:nvSpPr>
        <p:spPr>
          <a:xfrm>
            <a:off x="0" y="179929"/>
            <a:ext cx="9144000" cy="584775"/>
          </a:xfrm>
          <a:prstGeom prst="rect">
            <a:avLst/>
          </a:prstGeom>
          <a:noFill/>
        </p:spPr>
        <p:txBody>
          <a:bodyPr wrap="square">
            <a:spAutoFit/>
          </a:bodyPr>
          <a:lstStyle/>
          <a:p>
            <a:r>
              <a:rPr kumimoji="0" lang="en-US" altLang="zh-CN" sz="32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32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5.3  工艺流程图设计的基本步骤</a:t>
            </a:r>
            <a:endParaRPr lang="zh-CN" altLang="en-US" sz="3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28" name="表格 3">
            <a:extLst>
              <a:ext uri="{FF2B5EF4-FFF2-40B4-BE49-F238E27FC236}">
                <a16:creationId xmlns:a16="http://schemas.microsoft.com/office/drawing/2014/main" id="{905BEA2E-E597-4774-9033-0E7BD1E08E41}"/>
              </a:ext>
            </a:extLst>
          </p:cNvPr>
          <p:cNvGraphicFramePr>
            <a:graphicFrameLocks noGrp="1"/>
          </p:cNvGraphicFramePr>
          <p:nvPr>
            <p:extLst>
              <p:ext uri="{D42A27DB-BD31-4B8C-83A1-F6EECF244321}">
                <p14:modId xmlns:p14="http://schemas.microsoft.com/office/powerpoint/2010/main" val="189865780"/>
              </p:ext>
            </p:extLst>
          </p:nvPr>
        </p:nvGraphicFramePr>
        <p:xfrm>
          <a:off x="0" y="5877272"/>
          <a:ext cx="9137252" cy="949960"/>
        </p:xfrm>
        <a:graphic>
          <a:graphicData uri="http://schemas.openxmlformats.org/drawingml/2006/table">
            <a:tbl>
              <a:tblPr firstRow="1" bandRow="1">
                <a:tableStyleId>{5C22544A-7EE6-4342-B048-85BDC9FD1C3A}</a:tableStyleId>
              </a:tblPr>
              <a:tblGrid>
                <a:gridCol w="1084332">
                  <a:extLst>
                    <a:ext uri="{9D8B030D-6E8A-4147-A177-3AD203B41FA5}">
                      <a16:colId xmlns:a16="http://schemas.microsoft.com/office/drawing/2014/main" val="3796860424"/>
                    </a:ext>
                  </a:extLst>
                </a:gridCol>
                <a:gridCol w="1084332">
                  <a:extLst>
                    <a:ext uri="{9D8B030D-6E8A-4147-A177-3AD203B41FA5}">
                      <a16:colId xmlns:a16="http://schemas.microsoft.com/office/drawing/2014/main" val="897379938"/>
                    </a:ext>
                  </a:extLst>
                </a:gridCol>
                <a:gridCol w="867466">
                  <a:extLst>
                    <a:ext uri="{9D8B030D-6E8A-4147-A177-3AD203B41FA5}">
                      <a16:colId xmlns:a16="http://schemas.microsoft.com/office/drawing/2014/main" val="1811703722"/>
                    </a:ext>
                  </a:extLst>
                </a:gridCol>
                <a:gridCol w="1156621">
                  <a:extLst>
                    <a:ext uri="{9D8B030D-6E8A-4147-A177-3AD203B41FA5}">
                      <a16:colId xmlns:a16="http://schemas.microsoft.com/office/drawing/2014/main" val="2494313826"/>
                    </a:ext>
                  </a:extLst>
                </a:gridCol>
                <a:gridCol w="1084332">
                  <a:extLst>
                    <a:ext uri="{9D8B030D-6E8A-4147-A177-3AD203B41FA5}">
                      <a16:colId xmlns:a16="http://schemas.microsoft.com/office/drawing/2014/main" val="3923549301"/>
                    </a:ext>
                  </a:extLst>
                </a:gridCol>
                <a:gridCol w="1012044">
                  <a:extLst>
                    <a:ext uri="{9D8B030D-6E8A-4147-A177-3AD203B41FA5}">
                      <a16:colId xmlns:a16="http://schemas.microsoft.com/office/drawing/2014/main" val="2196675001"/>
                    </a:ext>
                  </a:extLst>
                </a:gridCol>
                <a:gridCol w="867466">
                  <a:extLst>
                    <a:ext uri="{9D8B030D-6E8A-4147-A177-3AD203B41FA5}">
                      <a16:colId xmlns:a16="http://schemas.microsoft.com/office/drawing/2014/main" val="919405927"/>
                    </a:ext>
                  </a:extLst>
                </a:gridCol>
                <a:gridCol w="1012044">
                  <a:extLst>
                    <a:ext uri="{9D8B030D-6E8A-4147-A177-3AD203B41FA5}">
                      <a16:colId xmlns:a16="http://schemas.microsoft.com/office/drawing/2014/main" val="1160783294"/>
                    </a:ext>
                  </a:extLst>
                </a:gridCol>
                <a:gridCol w="968615">
                  <a:extLst>
                    <a:ext uri="{9D8B030D-6E8A-4147-A177-3AD203B41FA5}">
                      <a16:colId xmlns:a16="http://schemas.microsoft.com/office/drawing/2014/main" val="195056144"/>
                    </a:ext>
                  </a:extLst>
                </a:gridCol>
              </a:tblGrid>
              <a:tr h="370840">
                <a:tc>
                  <a:txBody>
                    <a:bodyPr/>
                    <a:lstStyle/>
                    <a:p>
                      <a:pPr algn="ctr"/>
                      <a:r>
                        <a:rPr lang="en-US" altLang="zh-CN" sz="1600" b="1" dirty="0">
                          <a:solidFill>
                            <a:srgbClr val="000000"/>
                          </a:solidFill>
                          <a:latin typeface="+mn-ea"/>
                          <a:ea typeface="+mn-ea"/>
                        </a:rPr>
                        <a:t>V02</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P01</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M01</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V03</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P02</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R01</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E01</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600" b="1" dirty="0">
                          <a:solidFill>
                            <a:srgbClr val="000000"/>
                          </a:solidFill>
                          <a:latin typeface="+mn-ea"/>
                          <a:ea typeface="+mn-ea"/>
                        </a:rPr>
                        <a:t>P03</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srgbClr val="000000"/>
                          </a:solidFill>
                          <a:latin typeface="+mn-ea"/>
                          <a:ea typeface="+mn-ea"/>
                        </a:rPr>
                        <a:t>R02</a:t>
                      </a:r>
                      <a:endParaRPr lang="zh-CN" altLang="en-US" sz="1600" b="1" dirty="0">
                        <a:solidFill>
                          <a:srgbClr val="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28962955"/>
                  </a:ext>
                </a:extLst>
              </a:tr>
              <a:tr h="370840">
                <a:tc>
                  <a:txBody>
                    <a:bodyPr/>
                    <a:lstStyle/>
                    <a:p>
                      <a:pPr algn="ctr"/>
                      <a:r>
                        <a:rPr lang="zh-CN" altLang="en-US" sz="1600" b="1" dirty="0">
                          <a:solidFill>
                            <a:srgbClr val="000000"/>
                          </a:solidFill>
                          <a:latin typeface="+mn-ea"/>
                          <a:ea typeface="+mn-ea"/>
                        </a:rPr>
                        <a:t>环己酮肟</a:t>
                      </a:r>
                      <a:endParaRPr lang="en-US" altLang="zh-CN" sz="1600" b="1" dirty="0">
                        <a:solidFill>
                          <a:srgbClr val="000000"/>
                        </a:solidFill>
                        <a:latin typeface="+mn-ea"/>
                        <a:ea typeface="+mn-ea"/>
                      </a:endParaRPr>
                    </a:p>
                    <a:p>
                      <a:pPr algn="ctr"/>
                      <a:r>
                        <a:rPr lang="zh-CN" altLang="en-US" sz="1600" b="1" dirty="0">
                          <a:solidFill>
                            <a:srgbClr val="000000"/>
                          </a:solidFill>
                          <a:latin typeface="+mn-ea"/>
                          <a:ea typeface="+mn-ea"/>
                        </a:rPr>
                        <a:t>中间槽 </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环己酮肟</a:t>
                      </a:r>
                      <a:endParaRPr lang="en-US" altLang="zh-CN" sz="1600" b="1" dirty="0">
                        <a:solidFill>
                          <a:srgbClr val="000000"/>
                        </a:solidFill>
                        <a:latin typeface="+mn-ea"/>
                        <a:ea typeface="+mn-ea"/>
                      </a:endParaRPr>
                    </a:p>
                    <a:p>
                      <a:pPr algn="ctr"/>
                      <a:r>
                        <a:rPr lang="zh-CN" altLang="en-US" sz="1600" b="1" dirty="0">
                          <a:solidFill>
                            <a:srgbClr val="000000"/>
                          </a:solidFill>
                          <a:latin typeface="+mn-ea"/>
                          <a:ea typeface="+mn-ea"/>
                        </a:rPr>
                        <a:t>进料泵 </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混合器</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己酮肟</a:t>
                      </a:r>
                      <a:endParaRPr lang="en-US" altLang="zh-CN" sz="1600" b="1" dirty="0">
                        <a:solidFill>
                          <a:srgbClr val="000000"/>
                        </a:solidFill>
                        <a:latin typeface="+mn-ea"/>
                        <a:ea typeface="+mn-ea"/>
                      </a:endParaRPr>
                    </a:p>
                    <a:p>
                      <a:pPr algn="ctr"/>
                      <a:r>
                        <a:rPr lang="zh-CN" altLang="en-US" sz="1600" b="1" dirty="0">
                          <a:solidFill>
                            <a:srgbClr val="000000"/>
                          </a:solidFill>
                          <a:latin typeface="+mn-ea"/>
                          <a:ea typeface="+mn-ea"/>
                        </a:rPr>
                        <a:t>溶解槽 </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循环泵</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反应器 </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冷却器</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循环泵</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b="1" dirty="0">
                          <a:solidFill>
                            <a:srgbClr val="000000"/>
                          </a:solidFill>
                          <a:latin typeface="+mn-ea"/>
                          <a:ea typeface="+mn-ea"/>
                        </a:rPr>
                        <a:t>熟化</a:t>
                      </a:r>
                      <a:endParaRPr lang="en-US" altLang="zh-CN" sz="1600" b="1" dirty="0">
                        <a:solidFill>
                          <a:srgbClr val="000000"/>
                        </a:solidFill>
                        <a:latin typeface="+mn-ea"/>
                        <a:ea typeface="+mn-ea"/>
                      </a:endParaRPr>
                    </a:p>
                    <a:p>
                      <a:pPr algn="ctr"/>
                      <a:r>
                        <a:rPr lang="zh-CN" altLang="en-US" sz="1600" b="1" dirty="0">
                          <a:solidFill>
                            <a:srgbClr val="000000"/>
                          </a:solidFill>
                          <a:latin typeface="+mn-ea"/>
                          <a:ea typeface="+mn-ea"/>
                        </a:rPr>
                        <a:t>反应器</a:t>
                      </a:r>
                      <a:endParaRPr lang="zh-CN" altLang="en-US" sz="1600" b="1" dirty="0">
                        <a:solidFill>
                          <a:srgbClr val="00000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8048995"/>
                  </a:ext>
                </a:extLst>
              </a:tr>
            </a:tbl>
          </a:graphicData>
        </a:graphic>
      </p:graphicFrame>
      <p:pic>
        <p:nvPicPr>
          <p:cNvPr id="3" name="图片 2">
            <a:extLst>
              <a:ext uri="{FF2B5EF4-FFF2-40B4-BE49-F238E27FC236}">
                <a16:creationId xmlns:a16="http://schemas.microsoft.com/office/drawing/2014/main" id="{C9217366-82D7-4197-B218-B8B2C29146E9}"/>
              </a:ext>
            </a:extLst>
          </p:cNvPr>
          <p:cNvPicPr>
            <a:picLocks noChangeAspect="1"/>
          </p:cNvPicPr>
          <p:nvPr/>
        </p:nvPicPr>
        <p:blipFill>
          <a:blip r:embed="rId2"/>
          <a:stretch>
            <a:fillRect/>
          </a:stretch>
        </p:blipFill>
        <p:spPr>
          <a:xfrm>
            <a:off x="683568" y="1052736"/>
            <a:ext cx="7920880" cy="4953404"/>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022F57-F079-4FEC-9C13-4E87DCE333FF}"/>
              </a:ext>
            </a:extLst>
          </p:cNvPr>
          <p:cNvSpPr txBox="1"/>
          <p:nvPr/>
        </p:nvSpPr>
        <p:spPr>
          <a:xfrm>
            <a:off x="0" y="179929"/>
            <a:ext cx="9144000" cy="584775"/>
          </a:xfrm>
          <a:prstGeom prst="rect">
            <a:avLst/>
          </a:prstGeom>
          <a:noFill/>
        </p:spPr>
        <p:txBody>
          <a:bodyPr wrap="square">
            <a:spAutoFit/>
          </a:bodyPr>
          <a:lstStyle/>
          <a:p>
            <a:r>
              <a:rPr kumimoji="0" lang="en-US" altLang="zh-CN" sz="32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32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5.3  工艺流程图设计的基本步骤</a:t>
            </a:r>
            <a:endParaRPr lang="zh-CN" altLang="en-US" sz="3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a:extLst>
              <a:ext uri="{FF2B5EF4-FFF2-40B4-BE49-F238E27FC236}">
                <a16:creationId xmlns:a16="http://schemas.microsoft.com/office/drawing/2014/main" id="{B74109CB-2010-4235-9DDC-0B529B6618E0}"/>
              </a:ext>
            </a:extLst>
          </p:cNvPr>
          <p:cNvSpPr txBox="1"/>
          <p:nvPr/>
        </p:nvSpPr>
        <p:spPr>
          <a:xfrm>
            <a:off x="0" y="980728"/>
            <a:ext cx="9036496" cy="584775"/>
          </a:xfrm>
          <a:prstGeom prst="rect">
            <a:avLst/>
          </a:prstGeom>
          <a:noFill/>
        </p:spPr>
        <p:txBody>
          <a:bodyPr wrap="square">
            <a:spAutoFit/>
          </a:bodyPr>
          <a:lstStyle/>
          <a:p>
            <a:pPr marL="457200" lvl="0" indent="-457200" algn="just" eaLnBrk="1" hangingPunct="1">
              <a:spcBef>
                <a:spcPct val="50000"/>
              </a:spcBef>
              <a:buClrTx/>
              <a:buSzTx/>
              <a:buFont typeface="Wingdings" panose="05000000000000000000" pitchFamily="2" charset="2"/>
              <a:buChar char="p"/>
            </a:pPr>
            <a:r>
              <a:rPr lang="zh-CN" altLang="en-US" sz="32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物料平衡表</a:t>
            </a:r>
          </a:p>
        </p:txBody>
      </p:sp>
      <p:pic>
        <p:nvPicPr>
          <p:cNvPr id="7" name="图片 6">
            <a:extLst>
              <a:ext uri="{FF2B5EF4-FFF2-40B4-BE49-F238E27FC236}">
                <a16:creationId xmlns:a16="http://schemas.microsoft.com/office/drawing/2014/main" id="{3803E7E0-3214-4DD3-85B6-BFB183604AC8}"/>
              </a:ext>
            </a:extLst>
          </p:cNvPr>
          <p:cNvPicPr>
            <a:picLocks noChangeAspect="1"/>
          </p:cNvPicPr>
          <p:nvPr/>
        </p:nvPicPr>
        <p:blipFill>
          <a:blip r:embed="rId2"/>
          <a:stretch>
            <a:fillRect/>
          </a:stretch>
        </p:blipFill>
        <p:spPr>
          <a:xfrm>
            <a:off x="107504" y="1565503"/>
            <a:ext cx="9036496" cy="5183123"/>
          </a:xfrm>
          <a:prstGeom prst="rect">
            <a:avLst/>
          </a:prstGeom>
        </p:spPr>
      </p:pic>
    </p:spTree>
    <p:extLst>
      <p:ext uri="{BB962C8B-B14F-4D97-AF65-F5344CB8AC3E}">
        <p14:creationId xmlns:p14="http://schemas.microsoft.com/office/powerpoint/2010/main" val="5481061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0" y="116632"/>
            <a:ext cx="9144000" cy="674732"/>
          </a:xfrm>
        </p:spPr>
        <p:txBody>
          <a:bodyPr vert="horz" wrap="square" lIns="91440" tIns="45720" rIns="91440" bIns="45720" anchor="ctr" anchorCtr="0"/>
          <a:lstStyle/>
          <a:p>
            <a:pPr algn="l" eaLnBrk="1" hangingPunct="1"/>
            <a:r>
              <a:rPr lang="zh-CN" altLang="en-US" sz="3200" b="1" kern="1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7" name="Rectangle 3"/>
          <p:cNvSpPr>
            <a:spLocks noGrp="1" noRot="1" noChangeArrowheads="1"/>
          </p:cNvSpPr>
          <p:nvPr>
            <p:ph idx="1"/>
          </p:nvPr>
        </p:nvSpPr>
        <p:spPr>
          <a:xfrm>
            <a:off x="0" y="980728"/>
            <a:ext cx="9036496" cy="1204749"/>
          </a:xfrm>
        </p:spPr>
        <p:txBody>
          <a:bodyPr vert="horz" wrap="square" lIns="91440" tIns="45720" rIns="91440" bIns="45720" numCol="1" anchor="t" anchorCtr="0" compatLnSpc="1"/>
          <a:lstStyle/>
          <a:p>
            <a:pPr marR="0" lvl="0" algn="just" defTabSz="914400" rtl="0" eaLnBrk="1" fontAlgn="base" latinLnBrk="0" hangingPunct="1">
              <a:lnSpc>
                <a:spcPct val="125000"/>
              </a:lnSpc>
              <a:spcBef>
                <a:spcPts val="0"/>
              </a:spcBef>
              <a:spcAft>
                <a:spcPct val="0"/>
              </a:spcAft>
              <a:buClr>
                <a:srgbClr val="0000FF"/>
              </a:buClr>
              <a:buSzPct val="100000"/>
              <a:buFont typeface="Wingdings" panose="05000000000000000000" pitchFamily="2" charset="2"/>
              <a:buChar char="p"/>
              <a:defRPr/>
            </a:pPr>
            <a:r>
              <a:rPr kumimoji="0" lang="zh-CN" altLang="en-US" sz="3600" b="1" i="0" u="none" strike="noStrike" kern="0" cap="none" spc="0" normalizeH="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设备的表示方法</a:t>
            </a:r>
          </a:p>
          <a:p>
            <a:pPr marL="514350" marR="0" lvl="0" indent="-514350" algn="just" defTabSz="914400" rtl="0" eaLnBrk="1" fontAlgn="base" latinLnBrk="0" hangingPunct="1">
              <a:lnSpc>
                <a:spcPct val="125000"/>
              </a:lnSpc>
              <a:spcBef>
                <a:spcPts val="0"/>
              </a:spcBef>
              <a:spcAft>
                <a:spcPct val="0"/>
              </a:spcAft>
              <a:buClr>
                <a:srgbClr val="000000"/>
              </a:buClr>
              <a:buSzPct val="100000"/>
              <a:buFont typeface="+mj-lt"/>
              <a:buAutoNum type="arabicPeriod"/>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设备的形态：设备简单的外形轮廓（首页图中说明）</a:t>
            </a:r>
          </a:p>
        </p:txBody>
      </p:sp>
      <p:pic>
        <p:nvPicPr>
          <p:cNvPr id="2" name="图片 1">
            <a:extLst>
              <a:ext uri="{FF2B5EF4-FFF2-40B4-BE49-F238E27FC236}">
                <a16:creationId xmlns:a16="http://schemas.microsoft.com/office/drawing/2014/main" id="{7DAEADD6-AAA8-4F96-9EAA-8EA02527369F}"/>
              </a:ext>
            </a:extLst>
          </p:cNvPr>
          <p:cNvPicPr>
            <a:picLocks noChangeAspect="1"/>
          </p:cNvPicPr>
          <p:nvPr/>
        </p:nvPicPr>
        <p:blipFill>
          <a:blip r:embed="rId2"/>
          <a:stretch>
            <a:fillRect/>
          </a:stretch>
        </p:blipFill>
        <p:spPr>
          <a:xfrm>
            <a:off x="971600" y="2185477"/>
            <a:ext cx="7560840" cy="4555891"/>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C4DF17E-0844-465D-88EE-4F416522350C}"/>
              </a:ext>
            </a:extLst>
          </p:cNvPr>
          <p:cNvSpPr>
            <a:spLocks noGrp="1" noRot="1"/>
          </p:cNvSpPr>
          <p:nvPr>
            <p:ph type="title"/>
          </p:nvPr>
        </p:nvSpPr>
        <p:spPr>
          <a:xfrm>
            <a:off x="0" y="116632"/>
            <a:ext cx="9144000" cy="674732"/>
          </a:xfrm>
        </p:spPr>
        <p:txBody>
          <a:bodyPr vert="horz" wrap="square" lIns="91440" tIns="45720" rIns="91440" bIns="45720" anchor="ctr" anchorCtr="0"/>
          <a:lstStyle/>
          <a:p>
            <a:pPr algn="l" eaLnBrk="1" hangingPunct="1"/>
            <a:r>
              <a:rPr lang="zh-CN" altLang="en-US" sz="3200" b="1" kern="1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343340F4-57DC-429F-993A-81C8AB8D556B}"/>
              </a:ext>
            </a:extLst>
          </p:cNvPr>
          <p:cNvSpPr>
            <a:spLocks noGrp="1" noRot="1" noChangeArrowheads="1"/>
          </p:cNvSpPr>
          <p:nvPr>
            <p:ph idx="1"/>
          </p:nvPr>
        </p:nvSpPr>
        <p:spPr>
          <a:xfrm>
            <a:off x="0" y="980728"/>
            <a:ext cx="9036496" cy="3744416"/>
          </a:xfrm>
        </p:spPr>
        <p:txBody>
          <a:bodyPr vert="horz" wrap="square" lIns="91440" tIns="45720" rIns="91440" bIns="45720" numCol="1" anchor="t" anchorCtr="0" compatLnSpc="1"/>
          <a:lstStyle/>
          <a:p>
            <a:pPr marR="0" lvl="0" algn="just" defTabSz="914400" rtl="0" eaLnBrk="1" fontAlgn="base" latinLnBrk="0" hangingPunct="1">
              <a:lnSpc>
                <a:spcPct val="125000"/>
              </a:lnSpc>
              <a:spcBef>
                <a:spcPts val="0"/>
              </a:spcBef>
              <a:spcAft>
                <a:spcPct val="0"/>
              </a:spcAft>
              <a:buClr>
                <a:srgbClr val="0000FF"/>
              </a:buClr>
              <a:buSzPct val="100000"/>
              <a:buFont typeface="Wingdings" panose="05000000000000000000" pitchFamily="2" charset="2"/>
              <a:buChar char="p"/>
              <a:defRPr/>
            </a:pPr>
            <a:r>
              <a:rPr lang="zh-CN" altLang="en-US" b="1" baseline="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设备的表示方法</a:t>
            </a:r>
          </a:p>
          <a:p>
            <a:pPr marL="514350" marR="0" lvl="0" indent="-514350" algn="just" defTabSz="914400" rtl="0" eaLnBrk="1" fontAlgn="base" latinLnBrk="0" hangingPunct="1">
              <a:lnSpc>
                <a:spcPct val="125000"/>
              </a:lnSpc>
              <a:spcBef>
                <a:spcPts val="0"/>
              </a:spcBef>
              <a:spcAft>
                <a:spcPct val="0"/>
              </a:spcAft>
              <a:buClr>
                <a:srgbClr val="000000"/>
              </a:buClr>
              <a:buSzPct val="100000"/>
              <a:buFont typeface="+mj-lt"/>
              <a:buAutoNum type="arabicPeriod" startAt="2"/>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设备的线条：</a:t>
            </a:r>
            <a:r>
              <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b/3</a:t>
            </a: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细线，</a:t>
            </a:r>
            <a:r>
              <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b=0.9 mm</a:t>
            </a:r>
          </a:p>
          <a:p>
            <a:pPr marL="514350" marR="0" lvl="0" indent="-514350" algn="just" defTabSz="914400" rtl="0" eaLnBrk="1" fontAlgn="base" latinLnBrk="0" hangingPunct="1">
              <a:lnSpc>
                <a:spcPct val="125000"/>
              </a:lnSpc>
              <a:spcBef>
                <a:spcPts val="0"/>
              </a:spcBef>
              <a:spcAft>
                <a:spcPct val="0"/>
              </a:spcAft>
              <a:buClr>
                <a:srgbClr val="000000"/>
              </a:buClr>
              <a:buSzPct val="100000"/>
              <a:buFont typeface="+mj-lt"/>
              <a:buAutoNum type="arabicPeriod" startAt="2"/>
              <a:defRPr/>
            </a:pPr>
            <a:r>
              <a:rPr kumimoji="0" lang="zh-CN" altLang="en-US" sz="2800" b="1" i="0" u="none" strike="noStrike" kern="0" cap="none" spc="0" normalizeH="0" baseline="0" noProof="0" dirty="0">
                <a:ln>
                  <a:noFill/>
                </a:ln>
                <a:uLnTx/>
                <a:uFillTx/>
                <a:latin typeface="微软雅黑" panose="020B0503020204020204" pitchFamily="34" charset="-122"/>
                <a:ea typeface="微软雅黑" panose="020B0503020204020204" pitchFamily="34" charset="-122"/>
                <a:sym typeface="微软雅黑" panose="020B0503020204020204" pitchFamily="34" charset="-122"/>
              </a:rPr>
              <a:t>设备的大小：</a:t>
            </a:r>
            <a:r>
              <a:rPr kumimoji="0" lang="zh-CN" altLang="en-US" sz="2800" b="1" i="0" u="none" strike="noStrike" kern="0" cap="none" spc="0" normalizeH="0" baseline="0" noProof="0" dirty="0">
                <a:ln>
                  <a:noFill/>
                </a:ln>
                <a:solidFill>
                  <a:srgbClr val="0000FF"/>
                </a:solidFill>
                <a:uLnTx/>
                <a:uFillTx/>
                <a:latin typeface="微软雅黑" panose="020B0503020204020204" pitchFamily="34" charset="-122"/>
                <a:ea typeface="微软雅黑" panose="020B0503020204020204" pitchFamily="34" charset="-122"/>
                <a:sym typeface="微软雅黑" panose="020B0503020204020204" pitchFamily="34" charset="-122"/>
              </a:rPr>
              <a:t>相对比例</a:t>
            </a:r>
          </a:p>
          <a:p>
            <a:pPr marL="514350" marR="0" lvl="0" indent="-514350" algn="just" defTabSz="914400" rtl="0" eaLnBrk="1" fontAlgn="base" latinLnBrk="0" hangingPunct="1">
              <a:lnSpc>
                <a:spcPct val="125000"/>
              </a:lnSpc>
              <a:spcBef>
                <a:spcPts val="0"/>
              </a:spcBef>
              <a:spcAft>
                <a:spcPct val="0"/>
              </a:spcAft>
              <a:buClr>
                <a:srgbClr val="000000"/>
              </a:buClr>
              <a:buSzPct val="100000"/>
              <a:buFont typeface="+mj-lt"/>
              <a:buAutoNum type="arabicPeriod" startAt="2"/>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设备的位置：</a:t>
            </a:r>
            <a:r>
              <a:rPr kumimoji="0" lang="zh-CN" altLang="en-US" sz="28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相对高度</a:t>
            </a:r>
          </a:p>
          <a:p>
            <a:pPr marL="514350" marR="0" lvl="0" indent="-514350" algn="just" defTabSz="914400" rtl="0" eaLnBrk="1" fontAlgn="base" latinLnBrk="0" hangingPunct="1">
              <a:lnSpc>
                <a:spcPct val="125000"/>
              </a:lnSpc>
              <a:spcBef>
                <a:spcPts val="0"/>
              </a:spcBef>
              <a:spcAft>
                <a:spcPct val="0"/>
              </a:spcAft>
              <a:buClr>
                <a:srgbClr val="000000"/>
              </a:buClr>
              <a:buSzPct val="100000"/>
              <a:buFont typeface="+mj-lt"/>
              <a:buAutoNum type="arabicPeriod" startAt="2"/>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rPr>
              <a:t>设备的简化处理</a:t>
            </a:r>
          </a:p>
        </p:txBody>
      </p:sp>
    </p:spTree>
    <p:extLst>
      <p:ext uri="{BB962C8B-B14F-4D97-AF65-F5344CB8AC3E}">
        <p14:creationId xmlns:p14="http://schemas.microsoft.com/office/powerpoint/2010/main" val="3701295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B22B083-8FBF-48ED-AADE-D237FC0982F6}"/>
              </a:ext>
            </a:extLst>
          </p:cNvPr>
          <p:cNvSpPr>
            <a:spLocks noGrp="1" noRot="1"/>
          </p:cNvSpPr>
          <p:nvPr>
            <p:ph type="title"/>
          </p:nvPr>
        </p:nvSpPr>
        <p:spPr>
          <a:xfrm>
            <a:off x="0" y="116632"/>
            <a:ext cx="9144000" cy="674732"/>
          </a:xfrm>
        </p:spPr>
        <p:txBody>
          <a:bodyPr vert="horz" wrap="square" lIns="91440" tIns="45720" rIns="91440" bIns="45720" anchor="ctr" anchorCtr="0"/>
          <a:lstStyle/>
          <a:p>
            <a:pPr algn="l" eaLnBrk="1" hangingPunct="1"/>
            <a:r>
              <a:rPr lang="zh-CN" altLang="en-US" sz="3200" b="1" kern="1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Rectangle 3">
            <a:extLst>
              <a:ext uri="{FF2B5EF4-FFF2-40B4-BE49-F238E27FC236}">
                <a16:creationId xmlns:a16="http://schemas.microsoft.com/office/drawing/2014/main" id="{AFF68EE9-969A-4979-A919-73A496209BFA}"/>
              </a:ext>
            </a:extLst>
          </p:cNvPr>
          <p:cNvSpPr>
            <a:spLocks noGrp="1" noRot="1" noChangeArrowheads="1"/>
          </p:cNvSpPr>
          <p:nvPr>
            <p:ph idx="1"/>
          </p:nvPr>
        </p:nvSpPr>
        <p:spPr>
          <a:xfrm>
            <a:off x="0" y="980728"/>
            <a:ext cx="9036496" cy="648070"/>
          </a:xfrm>
        </p:spPr>
        <p:txBody>
          <a:bodyPr vert="horz" wrap="square" lIns="91440" tIns="45720" rIns="91440" bIns="45720" numCol="1" anchor="t" anchorCtr="0" compatLnSpc="1"/>
          <a:lstStyle/>
          <a:p>
            <a:pPr marR="0" lvl="0" algn="just" defTabSz="914400" rtl="0" eaLnBrk="1" fontAlgn="base" latinLnBrk="0" hangingPunct="1">
              <a:lnSpc>
                <a:spcPct val="125000"/>
              </a:lnSpc>
              <a:spcBef>
                <a:spcPts val="0"/>
              </a:spcBef>
              <a:spcAft>
                <a:spcPct val="0"/>
              </a:spcAft>
              <a:buClr>
                <a:srgbClr val="0000FF"/>
              </a:buClr>
              <a:buSzPct val="100000"/>
              <a:buFont typeface="Wingdings" panose="05000000000000000000" pitchFamily="2" charset="2"/>
              <a:buChar char="p"/>
              <a:defRPr/>
            </a:pPr>
            <a:r>
              <a:rPr kumimoji="0" lang="zh-CN" altLang="en-US" sz="3600" b="1" i="0" u="none" strike="noStrike" kern="0" cap="none" spc="0" normalizeH="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管道的表示方法</a:t>
            </a:r>
            <a:endPar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Rectangle 3">
            <a:extLst>
              <a:ext uri="{FF2B5EF4-FFF2-40B4-BE49-F238E27FC236}">
                <a16:creationId xmlns:a16="http://schemas.microsoft.com/office/drawing/2014/main" id="{CF7C1E2B-2190-4734-85DB-C8368A8ABC7E}"/>
              </a:ext>
            </a:extLst>
          </p:cNvPr>
          <p:cNvSpPr txBox="1">
            <a:spLocks noRot="1"/>
          </p:cNvSpPr>
          <p:nvPr/>
        </p:nvSpPr>
        <p:spPr>
          <a:xfrm>
            <a:off x="3341318" y="1823309"/>
            <a:ext cx="3814192" cy="50292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rgbClr val="000000"/>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rgbClr val="000000"/>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rgbClr val="000000"/>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rgbClr val="000000"/>
                </a:solidFill>
                <a:latin typeface="+mn-lt"/>
                <a:ea typeface="+mn-ea"/>
              </a:defRPr>
            </a:lvl5pPr>
            <a:lvl6pPr marL="25146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9pPr>
          </a:lstStyle>
          <a:p>
            <a:pPr algn="just" eaLnBrk="1" hangingPunct="1">
              <a:lnSpc>
                <a:spcPct val="90000"/>
              </a:lnSpc>
              <a:buFont typeface="Wingdings 2" panose="05020102010507070707" pitchFamily="18" charset="2"/>
              <a:buNone/>
            </a:pPr>
            <a:r>
              <a:rPr lang="zh-CN" altLang="en-US" sz="2800" b="1" kern="0" dirty="0">
                <a:latin typeface="微软雅黑" panose="020B0503020204020204" pitchFamily="34" charset="-122"/>
                <a:ea typeface="微软雅黑" panose="020B0503020204020204" pitchFamily="34" charset="-122"/>
                <a:sym typeface="微软雅黑" panose="020B0503020204020204" pitchFamily="34" charset="-122"/>
              </a:rPr>
              <a:t> 工艺物料管道                          </a:t>
            </a:r>
          </a:p>
          <a:p>
            <a:pPr marL="0" indent="0" algn="just" eaLnBrk="1" hangingPunct="1">
              <a:lnSpc>
                <a:spcPct val="125000"/>
              </a:lnSpc>
              <a:spcBef>
                <a:spcPts val="0"/>
              </a:spcBef>
              <a:buClr>
                <a:srgbClr val="000000"/>
              </a:buClr>
              <a:buNone/>
            </a:pPr>
            <a:r>
              <a:rPr lang="zh-CN" altLang="en-US" sz="2800" b="1" kern="0" dirty="0">
                <a:latin typeface="微软雅黑" panose="020B0503020204020204" pitchFamily="34" charset="-122"/>
                <a:ea typeface="微软雅黑" panose="020B0503020204020204" pitchFamily="34" charset="-122"/>
                <a:sym typeface="微软雅黑" panose="020B0503020204020204" pitchFamily="34" charset="-122"/>
              </a:rPr>
              <a:t> 工艺物料埋地管道                     </a:t>
            </a:r>
          </a:p>
          <a:p>
            <a:pPr marL="0" indent="0" algn="just" eaLnBrk="1" hangingPunct="1">
              <a:lnSpc>
                <a:spcPct val="125000"/>
              </a:lnSpc>
              <a:spcBef>
                <a:spcPts val="0"/>
              </a:spcBef>
              <a:buClr>
                <a:srgbClr val="000000"/>
              </a:buClr>
              <a:buNone/>
            </a:pPr>
            <a:r>
              <a:rPr lang="zh-CN" altLang="en-US" sz="2800" b="1" kern="0" dirty="0">
                <a:latin typeface="微软雅黑" panose="020B0503020204020204" pitchFamily="34" charset="-122"/>
                <a:ea typeface="微软雅黑" panose="020B0503020204020204" pitchFamily="34" charset="-122"/>
                <a:sym typeface="微软雅黑" panose="020B0503020204020204" pitchFamily="34" charset="-122"/>
              </a:rPr>
              <a:t> 辅料及公用管道                     </a:t>
            </a:r>
          </a:p>
          <a:p>
            <a:pPr marL="0" indent="0" algn="just" eaLnBrk="1" hangingPunct="1">
              <a:lnSpc>
                <a:spcPct val="125000"/>
              </a:lnSpc>
              <a:spcBef>
                <a:spcPts val="0"/>
              </a:spcBef>
              <a:buClr>
                <a:srgbClr val="000000"/>
              </a:buClr>
              <a:buNone/>
            </a:pPr>
            <a:r>
              <a:rPr lang="zh-CN" altLang="en-US" sz="2800" b="1" kern="0" dirty="0">
                <a:latin typeface="微软雅黑" panose="020B0503020204020204" pitchFamily="34" charset="-122"/>
                <a:ea typeface="微软雅黑" panose="020B0503020204020204" pitchFamily="34" charset="-122"/>
                <a:sym typeface="微软雅黑" panose="020B0503020204020204" pitchFamily="34" charset="-122"/>
              </a:rPr>
              <a:t> 辅料及公用埋地管道                 </a:t>
            </a:r>
          </a:p>
          <a:p>
            <a:pPr marL="0" indent="0" algn="just" eaLnBrk="1" hangingPunct="1">
              <a:lnSpc>
                <a:spcPct val="125000"/>
              </a:lnSpc>
              <a:spcBef>
                <a:spcPts val="0"/>
              </a:spcBef>
              <a:buClr>
                <a:srgbClr val="000000"/>
              </a:buClr>
              <a:buNone/>
            </a:pPr>
            <a:r>
              <a:rPr lang="zh-CN" altLang="en-US" sz="2800" b="1" kern="0" dirty="0">
                <a:latin typeface="微软雅黑" panose="020B0503020204020204" pitchFamily="34" charset="-122"/>
                <a:ea typeface="微软雅黑" panose="020B0503020204020204" pitchFamily="34" charset="-122"/>
                <a:sym typeface="微软雅黑" panose="020B0503020204020204" pitchFamily="34" charset="-122"/>
              </a:rPr>
              <a:t> 仪表管道                             </a:t>
            </a:r>
          </a:p>
          <a:p>
            <a:pPr marL="0" indent="0" algn="just" eaLnBrk="1" hangingPunct="1">
              <a:lnSpc>
                <a:spcPct val="125000"/>
              </a:lnSpc>
              <a:spcBef>
                <a:spcPts val="0"/>
              </a:spcBef>
              <a:buClr>
                <a:srgbClr val="000000"/>
              </a:buClr>
              <a:buNone/>
            </a:pPr>
            <a:r>
              <a:rPr lang="zh-CN" altLang="en-US" sz="2800" b="1" kern="0" dirty="0">
                <a:latin typeface="微软雅黑" panose="020B0503020204020204" pitchFamily="34" charset="-122"/>
                <a:ea typeface="微软雅黑" panose="020B0503020204020204" pitchFamily="34" charset="-122"/>
                <a:sym typeface="微软雅黑" panose="020B0503020204020204" pitchFamily="34" charset="-122"/>
              </a:rPr>
              <a:t> 保温管道</a:t>
            </a:r>
          </a:p>
          <a:p>
            <a:pPr marL="0" indent="0" algn="just" eaLnBrk="1" hangingPunct="1">
              <a:lnSpc>
                <a:spcPct val="125000"/>
              </a:lnSpc>
              <a:spcBef>
                <a:spcPts val="0"/>
              </a:spcBef>
              <a:buClr>
                <a:srgbClr val="000000"/>
              </a:buClr>
              <a:buNone/>
            </a:pPr>
            <a:r>
              <a:rPr lang="zh-CN" altLang="en-US" sz="2800" b="1" kern="0" dirty="0">
                <a:latin typeface="微软雅黑" panose="020B0503020204020204" pitchFamily="34" charset="-122"/>
                <a:ea typeface="微软雅黑" panose="020B0503020204020204" pitchFamily="34" charset="-122"/>
                <a:sym typeface="微软雅黑" panose="020B0503020204020204" pitchFamily="34" charset="-122"/>
              </a:rPr>
              <a:t> 电伴热管道</a:t>
            </a:r>
          </a:p>
          <a:p>
            <a:pPr marL="0" indent="0" algn="just" eaLnBrk="1" hangingPunct="1">
              <a:lnSpc>
                <a:spcPct val="125000"/>
              </a:lnSpc>
              <a:spcBef>
                <a:spcPts val="0"/>
              </a:spcBef>
              <a:buClr>
                <a:srgbClr val="000000"/>
              </a:buClr>
              <a:buNone/>
            </a:pPr>
            <a:r>
              <a:rPr lang="zh-CN" altLang="en-US" sz="2800" b="1" kern="0" dirty="0">
                <a:latin typeface="微软雅黑" panose="020B0503020204020204" pitchFamily="34" charset="-122"/>
                <a:ea typeface="微软雅黑" panose="020B0503020204020204" pitchFamily="34" charset="-122"/>
                <a:sym typeface="微软雅黑" panose="020B0503020204020204" pitchFamily="34" charset="-122"/>
              </a:rPr>
              <a:t> 蒸汽伴热管道</a:t>
            </a:r>
          </a:p>
          <a:p>
            <a:pPr marL="0" indent="0" eaLnBrk="1" hangingPunct="1">
              <a:lnSpc>
                <a:spcPct val="125000"/>
              </a:lnSpc>
              <a:spcBef>
                <a:spcPts val="0"/>
              </a:spcBef>
              <a:buClr>
                <a:srgbClr val="000000"/>
              </a:buClr>
              <a:buNone/>
            </a:pPr>
            <a:r>
              <a:rPr lang="zh-CN" altLang="en-US" sz="2800" b="1" kern="0" dirty="0">
                <a:latin typeface="微软雅黑" panose="020B0503020204020204" pitchFamily="34" charset="-122"/>
                <a:ea typeface="微软雅黑" panose="020B0503020204020204" pitchFamily="34" charset="-122"/>
                <a:sym typeface="微软雅黑" panose="020B0503020204020204" pitchFamily="34" charset="-122"/>
              </a:rPr>
              <a:t> 夹套管道</a:t>
            </a:r>
          </a:p>
        </p:txBody>
      </p:sp>
      <p:sp>
        <p:nvSpPr>
          <p:cNvPr id="8" name="Line 4">
            <a:extLst>
              <a:ext uri="{FF2B5EF4-FFF2-40B4-BE49-F238E27FC236}">
                <a16:creationId xmlns:a16="http://schemas.microsoft.com/office/drawing/2014/main" id="{0EA75679-79FE-4650-B457-11B94DF0AA64}"/>
              </a:ext>
            </a:extLst>
          </p:cNvPr>
          <p:cNvSpPr/>
          <p:nvPr/>
        </p:nvSpPr>
        <p:spPr>
          <a:xfrm>
            <a:off x="1153716" y="2060848"/>
            <a:ext cx="2209800" cy="0"/>
          </a:xfrm>
          <a:prstGeom prst="line">
            <a:avLst/>
          </a:prstGeom>
          <a:ln w="57150"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Line 5">
            <a:extLst>
              <a:ext uri="{FF2B5EF4-FFF2-40B4-BE49-F238E27FC236}">
                <a16:creationId xmlns:a16="http://schemas.microsoft.com/office/drawing/2014/main" id="{4A805B66-A7F5-4D69-A9FB-010041A9EBF8}"/>
              </a:ext>
            </a:extLst>
          </p:cNvPr>
          <p:cNvSpPr/>
          <p:nvPr/>
        </p:nvSpPr>
        <p:spPr>
          <a:xfrm>
            <a:off x="1153716" y="2492896"/>
            <a:ext cx="2209800" cy="0"/>
          </a:xfrm>
          <a:prstGeom prst="line">
            <a:avLst/>
          </a:prstGeom>
          <a:ln w="57150" cap="flat" cmpd="sng">
            <a:solidFill>
              <a:schemeClr val="tx1"/>
            </a:solidFill>
            <a:prstDash val="dash"/>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Line 8">
            <a:extLst>
              <a:ext uri="{FF2B5EF4-FFF2-40B4-BE49-F238E27FC236}">
                <a16:creationId xmlns:a16="http://schemas.microsoft.com/office/drawing/2014/main" id="{958C4120-D263-4D31-B0A0-FB1D515003BA}"/>
              </a:ext>
            </a:extLst>
          </p:cNvPr>
          <p:cNvSpPr/>
          <p:nvPr/>
        </p:nvSpPr>
        <p:spPr>
          <a:xfrm>
            <a:off x="1153716" y="3047256"/>
            <a:ext cx="22098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Line 9">
            <a:extLst>
              <a:ext uri="{FF2B5EF4-FFF2-40B4-BE49-F238E27FC236}">
                <a16:creationId xmlns:a16="http://schemas.microsoft.com/office/drawing/2014/main" id="{9E2B530F-6CFB-4E14-9758-91188C8E6347}"/>
              </a:ext>
            </a:extLst>
          </p:cNvPr>
          <p:cNvSpPr/>
          <p:nvPr/>
        </p:nvSpPr>
        <p:spPr>
          <a:xfrm>
            <a:off x="1153716" y="3580656"/>
            <a:ext cx="2209800" cy="0"/>
          </a:xfrm>
          <a:prstGeom prst="line">
            <a:avLst/>
          </a:prstGeom>
          <a:ln w="9525" cap="flat" cmpd="sng">
            <a:solidFill>
              <a:schemeClr val="tx1"/>
            </a:solidFill>
            <a:prstDash val="lgDash"/>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Line 10">
            <a:extLst>
              <a:ext uri="{FF2B5EF4-FFF2-40B4-BE49-F238E27FC236}">
                <a16:creationId xmlns:a16="http://schemas.microsoft.com/office/drawing/2014/main" id="{3C66CCF6-C4C0-4B63-BC4B-D7056ED2CF94}"/>
              </a:ext>
            </a:extLst>
          </p:cNvPr>
          <p:cNvSpPr/>
          <p:nvPr/>
        </p:nvSpPr>
        <p:spPr>
          <a:xfrm>
            <a:off x="1153716" y="4149080"/>
            <a:ext cx="2209800" cy="0"/>
          </a:xfrm>
          <a:prstGeom prst="line">
            <a:avLst/>
          </a:prstGeom>
          <a:ln w="9525" cap="flat" cmpd="sng">
            <a:solidFill>
              <a:schemeClr val="tx1"/>
            </a:solidFill>
            <a:prstDash val="dash"/>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Line 12">
            <a:extLst>
              <a:ext uri="{FF2B5EF4-FFF2-40B4-BE49-F238E27FC236}">
                <a16:creationId xmlns:a16="http://schemas.microsoft.com/office/drawing/2014/main" id="{3F6E6663-B5BF-495A-A02C-41C0E4C3D26F}"/>
              </a:ext>
            </a:extLst>
          </p:cNvPr>
          <p:cNvSpPr/>
          <p:nvPr/>
        </p:nvSpPr>
        <p:spPr>
          <a:xfrm>
            <a:off x="1153716" y="4653136"/>
            <a:ext cx="2209800" cy="0"/>
          </a:xfrm>
          <a:prstGeom prst="line">
            <a:avLst/>
          </a:prstGeom>
          <a:ln w="57150"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Line 13">
            <a:extLst>
              <a:ext uri="{FF2B5EF4-FFF2-40B4-BE49-F238E27FC236}">
                <a16:creationId xmlns:a16="http://schemas.microsoft.com/office/drawing/2014/main" id="{39741049-5C8E-415E-9F07-B2A1789C92B8}"/>
              </a:ext>
            </a:extLst>
          </p:cNvPr>
          <p:cNvSpPr/>
          <p:nvPr/>
        </p:nvSpPr>
        <p:spPr>
          <a:xfrm>
            <a:off x="1725216" y="4725144"/>
            <a:ext cx="10668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Line 15">
            <a:extLst>
              <a:ext uri="{FF2B5EF4-FFF2-40B4-BE49-F238E27FC236}">
                <a16:creationId xmlns:a16="http://schemas.microsoft.com/office/drawing/2014/main" id="{06277D11-6107-458C-A662-DC58CA202868}"/>
              </a:ext>
            </a:extLst>
          </p:cNvPr>
          <p:cNvSpPr/>
          <p:nvPr/>
        </p:nvSpPr>
        <p:spPr>
          <a:xfrm>
            <a:off x="1725216" y="4581128"/>
            <a:ext cx="10668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Line 16">
            <a:extLst>
              <a:ext uri="{FF2B5EF4-FFF2-40B4-BE49-F238E27FC236}">
                <a16:creationId xmlns:a16="http://schemas.microsoft.com/office/drawing/2014/main" id="{C1E484EF-E50B-4CD6-9E9D-98341A4C0AE3}"/>
              </a:ext>
            </a:extLst>
          </p:cNvPr>
          <p:cNvSpPr/>
          <p:nvPr/>
        </p:nvSpPr>
        <p:spPr>
          <a:xfrm>
            <a:off x="1115616" y="5153000"/>
            <a:ext cx="2286000" cy="0"/>
          </a:xfrm>
          <a:prstGeom prst="line">
            <a:avLst/>
          </a:prstGeom>
          <a:ln w="57150"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Line 17">
            <a:extLst>
              <a:ext uri="{FF2B5EF4-FFF2-40B4-BE49-F238E27FC236}">
                <a16:creationId xmlns:a16="http://schemas.microsoft.com/office/drawing/2014/main" id="{6D4B9BBC-4424-4B28-ABEE-9C1AB8ABCFE8}"/>
              </a:ext>
            </a:extLst>
          </p:cNvPr>
          <p:cNvSpPr/>
          <p:nvPr/>
        </p:nvSpPr>
        <p:spPr>
          <a:xfrm>
            <a:off x="1153716" y="5229200"/>
            <a:ext cx="2209800" cy="0"/>
          </a:xfrm>
          <a:prstGeom prst="line">
            <a:avLst/>
          </a:prstGeom>
          <a:ln w="9525" cap="flat" cmpd="sng">
            <a:solidFill>
              <a:schemeClr val="tx1"/>
            </a:solidFill>
            <a:prstDash val="dashDot"/>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Line 18">
            <a:extLst>
              <a:ext uri="{FF2B5EF4-FFF2-40B4-BE49-F238E27FC236}">
                <a16:creationId xmlns:a16="http://schemas.microsoft.com/office/drawing/2014/main" id="{2670EBF9-C258-4990-B3BF-798A2FF14136}"/>
              </a:ext>
            </a:extLst>
          </p:cNvPr>
          <p:cNvSpPr/>
          <p:nvPr/>
        </p:nvSpPr>
        <p:spPr>
          <a:xfrm>
            <a:off x="1115616" y="5661248"/>
            <a:ext cx="2286000" cy="0"/>
          </a:xfrm>
          <a:prstGeom prst="line">
            <a:avLst/>
          </a:prstGeom>
          <a:ln w="57150"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Line 21">
            <a:extLst>
              <a:ext uri="{FF2B5EF4-FFF2-40B4-BE49-F238E27FC236}">
                <a16:creationId xmlns:a16="http://schemas.microsoft.com/office/drawing/2014/main" id="{E88C665C-DE6D-4480-A856-206F6B8CFDEE}"/>
              </a:ext>
            </a:extLst>
          </p:cNvPr>
          <p:cNvSpPr/>
          <p:nvPr/>
        </p:nvSpPr>
        <p:spPr>
          <a:xfrm flipV="1">
            <a:off x="1115616" y="5737448"/>
            <a:ext cx="2286000" cy="0"/>
          </a:xfrm>
          <a:prstGeom prst="line">
            <a:avLst/>
          </a:prstGeom>
          <a:ln w="9525" cap="flat" cmpd="sng">
            <a:solidFill>
              <a:schemeClr val="tx1"/>
            </a:solidFill>
            <a:prstDash val="dash"/>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Line 22">
            <a:extLst>
              <a:ext uri="{FF2B5EF4-FFF2-40B4-BE49-F238E27FC236}">
                <a16:creationId xmlns:a16="http://schemas.microsoft.com/office/drawing/2014/main" id="{8DA38C3C-B643-455D-AC45-ADA126E8B2F7}"/>
              </a:ext>
            </a:extLst>
          </p:cNvPr>
          <p:cNvSpPr/>
          <p:nvPr/>
        </p:nvSpPr>
        <p:spPr>
          <a:xfrm>
            <a:off x="1115616" y="6241504"/>
            <a:ext cx="2286000" cy="0"/>
          </a:xfrm>
          <a:prstGeom prst="line">
            <a:avLst/>
          </a:prstGeom>
          <a:ln w="57150"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Line 24">
            <a:extLst>
              <a:ext uri="{FF2B5EF4-FFF2-40B4-BE49-F238E27FC236}">
                <a16:creationId xmlns:a16="http://schemas.microsoft.com/office/drawing/2014/main" id="{4DEE7CA4-2F41-425A-A5D9-AFCD166FC01A}"/>
              </a:ext>
            </a:extLst>
          </p:cNvPr>
          <p:cNvSpPr/>
          <p:nvPr/>
        </p:nvSpPr>
        <p:spPr>
          <a:xfrm>
            <a:off x="1115616" y="6165304"/>
            <a:ext cx="22860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Line 25">
            <a:extLst>
              <a:ext uri="{FF2B5EF4-FFF2-40B4-BE49-F238E27FC236}">
                <a16:creationId xmlns:a16="http://schemas.microsoft.com/office/drawing/2014/main" id="{2D48F5AD-3D44-43ED-92CF-B13BB86DFA7C}"/>
              </a:ext>
            </a:extLst>
          </p:cNvPr>
          <p:cNvSpPr/>
          <p:nvPr/>
        </p:nvSpPr>
        <p:spPr>
          <a:xfrm>
            <a:off x="1115616" y="6317704"/>
            <a:ext cx="22860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878913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p:cNvSpPr>
          <p:nvPr>
            <p:ph type="title"/>
          </p:nvPr>
        </p:nvSpPr>
        <p:spPr>
          <a:xfrm>
            <a:off x="0" y="972821"/>
            <a:ext cx="9036496" cy="685800"/>
          </a:xfrm>
        </p:spPr>
        <p:txBody>
          <a:bodyPr vert="horz" wrap="square" lIns="91440" tIns="45720" rIns="91440" bIns="45720" anchor="ctr" anchorCtr="0"/>
          <a:lstStyle/>
          <a:p>
            <a:pPr marL="457200" indent="-457200" algn="l" eaLnBrk="1" hangingPunct="1">
              <a:lnSpc>
                <a:spcPct val="125000"/>
              </a:lnSpc>
              <a:buFont typeface="Wingdings" panose="05000000000000000000" pitchFamily="2" charset="2"/>
              <a:buChar char="p"/>
            </a:pPr>
            <a:r>
              <a:rPr lang="zh-CN" altLang="en-US" sz="32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管道的表示方法</a:t>
            </a:r>
          </a:p>
        </p:txBody>
      </p:sp>
      <p:sp>
        <p:nvSpPr>
          <p:cNvPr id="7171" name="Rectangle 3"/>
          <p:cNvSpPr>
            <a:spLocks noGrp="1" noRot="1"/>
          </p:cNvSpPr>
          <p:nvPr>
            <p:ph idx="1"/>
          </p:nvPr>
        </p:nvSpPr>
        <p:spPr>
          <a:xfrm>
            <a:off x="685800" y="1712168"/>
            <a:ext cx="7772400" cy="5029200"/>
          </a:xfrm>
        </p:spPr>
        <p:txBody>
          <a:bodyPr vert="horz" wrap="square" lIns="91440" tIns="45720" rIns="91440" bIns="45720" anchor="t" anchorCtr="0"/>
          <a:lstStyle/>
          <a:p>
            <a:pPr algn="just" eaLnBrk="1" hangingPunct="1">
              <a:lnSpc>
                <a:spcPct val="90000"/>
              </a:lnSpc>
              <a:buNone/>
            </a:pPr>
            <a:r>
              <a:rPr lang="en-US" altLang="zh-CN" sz="2800" dirty="0">
                <a:latin typeface="微软雅黑" panose="020B0503020204020204" pitchFamily="34" charset="-122"/>
                <a:ea typeface="微软雅黑" panose="020B0503020204020204" pitchFamily="34" charset="-122"/>
                <a:sym typeface="微软雅黑" panose="020B0503020204020204" pitchFamily="34" charset="-122"/>
              </a:rPr>
              <a:t>         </a:t>
            </a:r>
          </a:p>
          <a:p>
            <a:pPr algn="just" eaLnBrk="1" hangingPunct="1">
              <a:lnSpc>
                <a:spcPct val="90000"/>
              </a:lnSpc>
              <a:buClr>
                <a:srgbClr val="00000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工艺物料管道                          </a:t>
            </a:r>
          </a:p>
          <a:p>
            <a:pPr algn="just" eaLnBrk="1" hangingPunct="1">
              <a:lnSpc>
                <a:spcPct val="90000"/>
              </a:lnSpc>
              <a:buClr>
                <a:srgbClr val="00000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工艺物料埋地管道                     </a:t>
            </a:r>
          </a:p>
          <a:p>
            <a:pPr algn="just" eaLnBrk="1" hangingPunct="1">
              <a:lnSpc>
                <a:spcPct val="90000"/>
              </a:lnSpc>
              <a:buClr>
                <a:srgbClr val="00000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辅料及公用管道                     </a:t>
            </a:r>
          </a:p>
          <a:p>
            <a:pPr algn="just" eaLnBrk="1" hangingPunct="1">
              <a:lnSpc>
                <a:spcPct val="90000"/>
              </a:lnSpc>
              <a:buClr>
                <a:srgbClr val="00000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辅料及公用埋地管道                 </a:t>
            </a:r>
          </a:p>
          <a:p>
            <a:pPr algn="just" eaLnBrk="1" hangingPunct="1">
              <a:lnSpc>
                <a:spcPct val="90000"/>
              </a:lnSpc>
              <a:buClr>
                <a:srgbClr val="00000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仪表管道                             </a:t>
            </a:r>
          </a:p>
          <a:p>
            <a:pPr algn="just" eaLnBrk="1" hangingPunct="1">
              <a:lnSpc>
                <a:spcPct val="90000"/>
              </a:lnSpc>
              <a:buClr>
                <a:srgbClr val="00000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保温管道</a:t>
            </a:r>
          </a:p>
          <a:p>
            <a:pPr algn="just" eaLnBrk="1" hangingPunct="1">
              <a:lnSpc>
                <a:spcPct val="90000"/>
              </a:lnSpc>
              <a:buClr>
                <a:srgbClr val="00000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电伴热管道</a:t>
            </a:r>
          </a:p>
          <a:p>
            <a:pPr algn="just" eaLnBrk="1" hangingPunct="1">
              <a:lnSpc>
                <a:spcPct val="90000"/>
              </a:lnSpc>
              <a:buClr>
                <a:srgbClr val="00000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蒸汽伴热管道</a:t>
            </a:r>
          </a:p>
          <a:p>
            <a:pPr eaLnBrk="1" hangingPunct="1">
              <a:lnSpc>
                <a:spcPct val="90000"/>
              </a:lnSpc>
              <a:buClr>
                <a:srgbClr val="00000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 夹套管道 </a:t>
            </a:r>
          </a:p>
        </p:txBody>
      </p:sp>
      <p:sp>
        <p:nvSpPr>
          <p:cNvPr id="7172" name="Line 4"/>
          <p:cNvSpPr/>
          <p:nvPr/>
        </p:nvSpPr>
        <p:spPr>
          <a:xfrm>
            <a:off x="5334000" y="2321768"/>
            <a:ext cx="2209800" cy="0"/>
          </a:xfrm>
          <a:prstGeom prst="line">
            <a:avLst/>
          </a:prstGeom>
          <a:ln w="57150"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3" name="Line 5"/>
          <p:cNvSpPr/>
          <p:nvPr/>
        </p:nvSpPr>
        <p:spPr>
          <a:xfrm>
            <a:off x="5410200" y="2778968"/>
            <a:ext cx="2209800" cy="0"/>
          </a:xfrm>
          <a:prstGeom prst="line">
            <a:avLst/>
          </a:prstGeom>
          <a:ln w="57150" cap="flat" cmpd="sng">
            <a:solidFill>
              <a:schemeClr val="tx1"/>
            </a:solidFill>
            <a:prstDash val="dash"/>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6" name="Line 8"/>
          <p:cNvSpPr/>
          <p:nvPr/>
        </p:nvSpPr>
        <p:spPr>
          <a:xfrm>
            <a:off x="5410200" y="3236168"/>
            <a:ext cx="22098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7" name="Line 9"/>
          <p:cNvSpPr/>
          <p:nvPr/>
        </p:nvSpPr>
        <p:spPr>
          <a:xfrm>
            <a:off x="5410200" y="3769568"/>
            <a:ext cx="2209800" cy="0"/>
          </a:xfrm>
          <a:prstGeom prst="line">
            <a:avLst/>
          </a:prstGeom>
          <a:ln w="9525" cap="flat" cmpd="sng">
            <a:solidFill>
              <a:schemeClr val="tx1"/>
            </a:solidFill>
            <a:prstDash val="lgDash"/>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8" name="Line 10"/>
          <p:cNvSpPr/>
          <p:nvPr/>
        </p:nvSpPr>
        <p:spPr>
          <a:xfrm>
            <a:off x="5410200" y="4226768"/>
            <a:ext cx="2209800" cy="0"/>
          </a:xfrm>
          <a:prstGeom prst="line">
            <a:avLst/>
          </a:prstGeom>
          <a:ln w="9525" cap="flat" cmpd="sng">
            <a:solidFill>
              <a:schemeClr val="tx1"/>
            </a:solidFill>
            <a:prstDash val="dash"/>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0" name="Line 12"/>
          <p:cNvSpPr/>
          <p:nvPr/>
        </p:nvSpPr>
        <p:spPr>
          <a:xfrm>
            <a:off x="5410200" y="4760168"/>
            <a:ext cx="2209800" cy="0"/>
          </a:xfrm>
          <a:prstGeom prst="line">
            <a:avLst/>
          </a:prstGeom>
          <a:ln w="57150"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1" name="Line 13"/>
          <p:cNvSpPr/>
          <p:nvPr/>
        </p:nvSpPr>
        <p:spPr>
          <a:xfrm>
            <a:off x="6019800" y="4912568"/>
            <a:ext cx="10668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3" name="Line 15"/>
          <p:cNvSpPr/>
          <p:nvPr/>
        </p:nvSpPr>
        <p:spPr>
          <a:xfrm>
            <a:off x="6019800" y="4607768"/>
            <a:ext cx="10668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4" name="Line 16"/>
          <p:cNvSpPr/>
          <p:nvPr/>
        </p:nvSpPr>
        <p:spPr>
          <a:xfrm>
            <a:off x="5410200" y="5217368"/>
            <a:ext cx="2286000" cy="0"/>
          </a:xfrm>
          <a:prstGeom prst="line">
            <a:avLst/>
          </a:prstGeom>
          <a:ln w="57150"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5" name="Line 17"/>
          <p:cNvSpPr/>
          <p:nvPr/>
        </p:nvSpPr>
        <p:spPr>
          <a:xfrm>
            <a:off x="5486400" y="5293568"/>
            <a:ext cx="2209800" cy="0"/>
          </a:xfrm>
          <a:prstGeom prst="line">
            <a:avLst/>
          </a:prstGeom>
          <a:ln w="9525" cap="flat" cmpd="sng">
            <a:solidFill>
              <a:schemeClr val="tx1"/>
            </a:solidFill>
            <a:prstDash val="dashDot"/>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6" name="Line 18"/>
          <p:cNvSpPr/>
          <p:nvPr/>
        </p:nvSpPr>
        <p:spPr>
          <a:xfrm>
            <a:off x="5410200" y="5750768"/>
            <a:ext cx="2286000" cy="0"/>
          </a:xfrm>
          <a:prstGeom prst="line">
            <a:avLst/>
          </a:prstGeom>
          <a:ln w="57150"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89" name="Line 21"/>
          <p:cNvSpPr/>
          <p:nvPr/>
        </p:nvSpPr>
        <p:spPr>
          <a:xfrm flipV="1">
            <a:off x="5410200" y="5826968"/>
            <a:ext cx="2286000" cy="0"/>
          </a:xfrm>
          <a:prstGeom prst="line">
            <a:avLst/>
          </a:prstGeom>
          <a:ln w="9525" cap="flat" cmpd="sng">
            <a:solidFill>
              <a:schemeClr val="tx1"/>
            </a:solidFill>
            <a:prstDash val="dash"/>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0" name="Line 22"/>
          <p:cNvSpPr/>
          <p:nvPr/>
        </p:nvSpPr>
        <p:spPr>
          <a:xfrm>
            <a:off x="5410200" y="6207968"/>
            <a:ext cx="2286000" cy="0"/>
          </a:xfrm>
          <a:prstGeom prst="line">
            <a:avLst/>
          </a:prstGeom>
          <a:ln w="57150"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2" name="Line 24"/>
          <p:cNvSpPr/>
          <p:nvPr/>
        </p:nvSpPr>
        <p:spPr>
          <a:xfrm>
            <a:off x="5410200" y="6131768"/>
            <a:ext cx="22860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93" name="Line 25"/>
          <p:cNvSpPr/>
          <p:nvPr/>
        </p:nvSpPr>
        <p:spPr>
          <a:xfrm>
            <a:off x="5410200" y="6284168"/>
            <a:ext cx="22860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ectangle 2">
            <a:extLst>
              <a:ext uri="{FF2B5EF4-FFF2-40B4-BE49-F238E27FC236}">
                <a16:creationId xmlns:a16="http://schemas.microsoft.com/office/drawing/2014/main" id="{950E223F-0D4E-4EDD-BA1E-17F00CFC0BA3}"/>
              </a:ext>
            </a:extLst>
          </p:cNvPr>
          <p:cNvSpPr txBox="1">
            <a:spLocks noRot="1"/>
          </p:cNvSpPr>
          <p:nvPr/>
        </p:nvSpPr>
        <p:spPr>
          <a:xfrm>
            <a:off x="0" y="116632"/>
            <a:ext cx="9144000" cy="674732"/>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a:solidFill>
                  <a:srgbClr val="000000"/>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1691680" y="1916832"/>
            <a:ext cx="6337303" cy="4050353"/>
            <a:chOff x="912" y="1056"/>
            <a:chExt cx="3992" cy="2574"/>
          </a:xfrm>
        </p:grpSpPr>
        <p:sp>
          <p:nvSpPr>
            <p:cNvPr id="81924" name="Line 3"/>
            <p:cNvSpPr/>
            <p:nvPr/>
          </p:nvSpPr>
          <p:spPr>
            <a:xfrm>
              <a:off x="912" y="1440"/>
              <a:ext cx="3216" cy="0"/>
            </a:xfrm>
            <a:prstGeom prst="line">
              <a:avLst/>
            </a:prstGeom>
            <a:ln w="57150"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5" name="Text Box 4"/>
            <p:cNvSpPr txBox="1"/>
            <p:nvPr/>
          </p:nvSpPr>
          <p:spPr>
            <a:xfrm>
              <a:off x="1104" y="1056"/>
              <a:ext cx="2976" cy="29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PL-T1301-80-B2A-H</a:t>
              </a:r>
            </a:p>
          </p:txBody>
        </p:sp>
        <p:sp>
          <p:nvSpPr>
            <p:cNvPr id="81926" name="Line 5"/>
            <p:cNvSpPr/>
            <p:nvPr/>
          </p:nvSpPr>
          <p:spPr>
            <a:xfrm>
              <a:off x="1275" y="1344"/>
              <a:ext cx="0" cy="216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7" name="Line 6"/>
            <p:cNvSpPr/>
            <p:nvPr/>
          </p:nvSpPr>
          <p:spPr>
            <a:xfrm>
              <a:off x="1275" y="3504"/>
              <a:ext cx="2086"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8" name="Line 7"/>
            <p:cNvSpPr/>
            <p:nvPr/>
          </p:nvSpPr>
          <p:spPr>
            <a:xfrm>
              <a:off x="1783" y="1344"/>
              <a:ext cx="0" cy="1824"/>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9" name="Line 8"/>
            <p:cNvSpPr/>
            <p:nvPr/>
          </p:nvSpPr>
          <p:spPr>
            <a:xfrm flipV="1">
              <a:off x="1783" y="3163"/>
              <a:ext cx="1578" cy="5"/>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30" name="Line 9"/>
            <p:cNvSpPr/>
            <p:nvPr/>
          </p:nvSpPr>
          <p:spPr>
            <a:xfrm>
              <a:off x="2273" y="1344"/>
              <a:ext cx="0" cy="1344"/>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31" name="Line 10"/>
            <p:cNvSpPr/>
            <p:nvPr/>
          </p:nvSpPr>
          <p:spPr>
            <a:xfrm>
              <a:off x="2273" y="2688"/>
              <a:ext cx="1056"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32" name="Line 11"/>
            <p:cNvSpPr/>
            <p:nvPr/>
          </p:nvSpPr>
          <p:spPr>
            <a:xfrm>
              <a:off x="2689" y="1344"/>
              <a:ext cx="0" cy="859"/>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33" name="Line 12"/>
            <p:cNvSpPr/>
            <p:nvPr/>
          </p:nvSpPr>
          <p:spPr>
            <a:xfrm>
              <a:off x="2689" y="2208"/>
              <a:ext cx="672"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34" name="Line 13"/>
            <p:cNvSpPr/>
            <p:nvPr/>
          </p:nvSpPr>
          <p:spPr>
            <a:xfrm>
              <a:off x="3025" y="1344"/>
              <a:ext cx="0" cy="48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35" name="Line 14"/>
            <p:cNvSpPr/>
            <p:nvPr/>
          </p:nvSpPr>
          <p:spPr>
            <a:xfrm>
              <a:off x="3025" y="1824"/>
              <a:ext cx="336"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36" name="Text Box 15"/>
            <p:cNvSpPr txBox="1"/>
            <p:nvPr/>
          </p:nvSpPr>
          <p:spPr>
            <a:xfrm>
              <a:off x="3608" y="1680"/>
              <a:ext cx="1296" cy="25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保温等级</a:t>
              </a:r>
            </a:p>
          </p:txBody>
        </p:sp>
        <p:sp>
          <p:nvSpPr>
            <p:cNvPr id="81937" name="Text Box 16"/>
            <p:cNvSpPr txBox="1"/>
            <p:nvPr/>
          </p:nvSpPr>
          <p:spPr>
            <a:xfrm>
              <a:off x="3608" y="2112"/>
              <a:ext cx="1152" cy="25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管道等级</a:t>
              </a:r>
            </a:p>
          </p:txBody>
        </p:sp>
        <p:sp>
          <p:nvSpPr>
            <p:cNvPr id="81938" name="Text Box 17"/>
            <p:cNvSpPr txBox="1"/>
            <p:nvPr/>
          </p:nvSpPr>
          <p:spPr>
            <a:xfrm>
              <a:off x="3608" y="2544"/>
              <a:ext cx="1152" cy="25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公称直径</a:t>
              </a:r>
            </a:p>
          </p:txBody>
        </p:sp>
        <p:sp>
          <p:nvSpPr>
            <p:cNvPr id="81939" name="Text Box 18"/>
            <p:cNvSpPr txBox="1"/>
            <p:nvPr/>
          </p:nvSpPr>
          <p:spPr>
            <a:xfrm>
              <a:off x="3608" y="3024"/>
              <a:ext cx="1248" cy="25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管段代号</a:t>
              </a:r>
            </a:p>
          </p:txBody>
        </p:sp>
        <p:sp>
          <p:nvSpPr>
            <p:cNvPr id="81940" name="Text Box 19"/>
            <p:cNvSpPr txBox="1"/>
            <p:nvPr/>
          </p:nvSpPr>
          <p:spPr>
            <a:xfrm>
              <a:off x="3608" y="3377"/>
              <a:ext cx="963" cy="25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介质代号</a:t>
              </a:r>
            </a:p>
          </p:txBody>
        </p:sp>
      </p:grpSp>
      <p:sp>
        <p:nvSpPr>
          <p:cNvPr id="22" name="Rectangle 2">
            <a:extLst>
              <a:ext uri="{FF2B5EF4-FFF2-40B4-BE49-F238E27FC236}">
                <a16:creationId xmlns:a16="http://schemas.microsoft.com/office/drawing/2014/main" id="{655EEACD-6BD3-4955-9683-BC012733337B}"/>
              </a:ext>
            </a:extLst>
          </p:cNvPr>
          <p:cNvSpPr txBox="1">
            <a:spLocks noRot="1"/>
          </p:cNvSpPr>
          <p:nvPr/>
        </p:nvSpPr>
        <p:spPr>
          <a:xfrm>
            <a:off x="0" y="116632"/>
            <a:ext cx="9144000" cy="674732"/>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Rectangle 2">
            <a:extLst>
              <a:ext uri="{FF2B5EF4-FFF2-40B4-BE49-F238E27FC236}">
                <a16:creationId xmlns:a16="http://schemas.microsoft.com/office/drawing/2014/main" id="{B991140C-C044-4A38-91CA-EE71EFDA2231}"/>
              </a:ext>
            </a:extLst>
          </p:cNvPr>
          <p:cNvSpPr txBox="1">
            <a:spLocks noRot="1"/>
          </p:cNvSpPr>
          <p:nvPr/>
        </p:nvSpPr>
        <p:spPr>
          <a:xfrm>
            <a:off x="0" y="972821"/>
            <a:ext cx="9036496" cy="685800"/>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57200" indent="-457200" algn="l" eaLnBrk="1" hangingPunct="1">
              <a:lnSpc>
                <a:spcPct val="125000"/>
              </a:lnSpc>
              <a:buFont typeface="Wingdings" panose="05000000000000000000" pitchFamily="2" charset="2"/>
              <a:buChar char="p"/>
            </a:pPr>
            <a:r>
              <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管道的标注方法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300EBA52-9873-4789-9DB3-987B1B8E42C3}"/>
              </a:ext>
            </a:extLst>
          </p:cNvPr>
          <p:cNvSpPr txBox="1"/>
          <p:nvPr/>
        </p:nvSpPr>
        <p:spPr>
          <a:xfrm>
            <a:off x="0" y="980728"/>
            <a:ext cx="9036496" cy="366651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algn="just" eaLnBrk="1" hangingPunct="1">
              <a:lnSpc>
                <a:spcPct val="125000"/>
              </a:lnSpc>
              <a:spcBef>
                <a:spcPts val="0"/>
              </a:spcBef>
              <a:buClrTx/>
              <a:buSzTx/>
              <a:buFont typeface="+mj-lt"/>
              <a:buAutoNum type="arabicPeriod" startAt="3"/>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确定操作条件</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反应器操作参数的确定</a:t>
            </a:r>
          </a:p>
          <a:p>
            <a:pPr marL="457200" lvl="0" indent="-457200" algn="just" eaLnBrk="1" hangingPunct="1">
              <a:lnSpc>
                <a:spcPct val="125000"/>
              </a:lnSpc>
              <a:spcBef>
                <a:spcPts val="0"/>
              </a:spcBef>
              <a:buClrTx/>
              <a:buSzTx/>
              <a:buFont typeface="+mj-lt"/>
              <a:buAutoNum type="arabicPeriod" startAt="4"/>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反应的转化率</a:t>
            </a:r>
          </a:p>
          <a:p>
            <a:pPr lvl="0"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转化率和所需反应时间的关系</a:t>
            </a:r>
          </a:p>
          <a:p>
            <a:pPr lvl="0"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各种转化率下的产品分布</a:t>
            </a:r>
          </a:p>
          <a:p>
            <a:pPr lvl="0"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反应系统和分离系统的设备价格</a:t>
            </a:r>
          </a:p>
        </p:txBody>
      </p:sp>
      <p:sp>
        <p:nvSpPr>
          <p:cNvPr id="3" name="Rectangle 2">
            <a:extLst>
              <a:ext uri="{FF2B5EF4-FFF2-40B4-BE49-F238E27FC236}">
                <a16:creationId xmlns:a16="http://schemas.microsoft.com/office/drawing/2014/main" id="{8A9C7E1A-D892-4109-A09C-8F84F692F8D0}"/>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216646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id="{C26FBB2D-A9FB-4D59-A428-F21B45D74827}"/>
              </a:ext>
            </a:extLst>
          </p:cNvPr>
          <p:cNvSpPr txBox="1">
            <a:spLocks noRot="1"/>
          </p:cNvSpPr>
          <p:nvPr/>
        </p:nvSpPr>
        <p:spPr>
          <a:xfrm>
            <a:off x="0" y="116632"/>
            <a:ext cx="9144000" cy="674732"/>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Rectangle 2">
            <a:extLst>
              <a:ext uri="{FF2B5EF4-FFF2-40B4-BE49-F238E27FC236}">
                <a16:creationId xmlns:a16="http://schemas.microsoft.com/office/drawing/2014/main" id="{1B069D9D-0502-4708-8E84-94457AFF673E}"/>
              </a:ext>
            </a:extLst>
          </p:cNvPr>
          <p:cNvSpPr txBox="1">
            <a:spLocks noRot="1"/>
          </p:cNvSpPr>
          <p:nvPr/>
        </p:nvSpPr>
        <p:spPr>
          <a:xfrm>
            <a:off x="0" y="972821"/>
            <a:ext cx="9036496" cy="685800"/>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57200" indent="-457200" algn="l" eaLnBrk="1" hangingPunct="1">
              <a:lnSpc>
                <a:spcPct val="125000"/>
              </a:lnSpc>
              <a:buFont typeface="Wingdings" panose="05000000000000000000" pitchFamily="2" charset="2"/>
              <a:buChar char="p"/>
            </a:pPr>
            <a:r>
              <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管道的标注方法</a:t>
            </a:r>
          </a:p>
        </p:txBody>
      </p:sp>
      <p:pic>
        <p:nvPicPr>
          <p:cNvPr id="22" name="Picture 4" descr="b4-1">
            <a:extLst>
              <a:ext uri="{FF2B5EF4-FFF2-40B4-BE49-F238E27FC236}">
                <a16:creationId xmlns:a16="http://schemas.microsoft.com/office/drawing/2014/main" id="{7D422E97-8581-47C9-A8BD-031718A1D916}"/>
              </a:ext>
            </a:extLst>
          </p:cNvPr>
          <p:cNvPicPr>
            <a:picLocks noChangeAspect="1"/>
          </p:cNvPicPr>
          <p:nvPr/>
        </p:nvPicPr>
        <p:blipFill rotWithShape="1">
          <a:blip r:embed="rId2"/>
          <a:srcRect l="1530" t="6780" r="1974" b="1541"/>
          <a:stretch/>
        </p:blipFill>
        <p:spPr>
          <a:xfrm>
            <a:off x="683568" y="2132856"/>
            <a:ext cx="8136904" cy="4586254"/>
          </a:xfrm>
          <a:prstGeom prst="rect">
            <a:avLst/>
          </a:prstGeom>
          <a:solidFill>
            <a:srgbClr val="0000FF"/>
          </a:solidFill>
          <a:ln w="9525" cap="flat" cmpd="sng">
            <a:solidFill>
              <a:srgbClr val="000000"/>
            </a:solidFill>
            <a:prstDash val="solid"/>
            <a:miter/>
            <a:headEnd type="none" w="med" len="med"/>
            <a:tailEnd type="none" w="med" len="med"/>
          </a:ln>
        </p:spPr>
      </p:pic>
      <p:sp>
        <p:nvSpPr>
          <p:cNvPr id="23" name="Text Box 36">
            <a:extLst>
              <a:ext uri="{FF2B5EF4-FFF2-40B4-BE49-F238E27FC236}">
                <a16:creationId xmlns:a16="http://schemas.microsoft.com/office/drawing/2014/main" id="{6C77D543-B0DE-43CF-B147-012E5FB11E60}"/>
              </a:ext>
            </a:extLst>
          </p:cNvPr>
          <p:cNvSpPr txBox="1"/>
          <p:nvPr/>
        </p:nvSpPr>
        <p:spPr>
          <a:xfrm>
            <a:off x="0" y="1700808"/>
            <a:ext cx="9144000" cy="4001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常用物料代号规定</a:t>
            </a:r>
          </a:p>
        </p:txBody>
      </p:sp>
    </p:spTree>
    <p:extLst>
      <p:ext uri="{BB962C8B-B14F-4D97-AF65-F5344CB8AC3E}">
        <p14:creationId xmlns:p14="http://schemas.microsoft.com/office/powerpoint/2010/main" val="42345347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id="{37242A04-FC5E-477B-95EB-A54991E6CD1E}"/>
              </a:ext>
            </a:extLst>
          </p:cNvPr>
          <p:cNvSpPr txBox="1">
            <a:spLocks noRot="1"/>
          </p:cNvSpPr>
          <p:nvPr/>
        </p:nvSpPr>
        <p:spPr>
          <a:xfrm>
            <a:off x="0" y="116632"/>
            <a:ext cx="9144000" cy="674732"/>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Rectangle 2">
            <a:extLst>
              <a:ext uri="{FF2B5EF4-FFF2-40B4-BE49-F238E27FC236}">
                <a16:creationId xmlns:a16="http://schemas.microsoft.com/office/drawing/2014/main" id="{E7164146-7739-4BAE-B7B8-CA2C3ECAD907}"/>
              </a:ext>
            </a:extLst>
          </p:cNvPr>
          <p:cNvSpPr txBox="1">
            <a:spLocks noRot="1"/>
          </p:cNvSpPr>
          <p:nvPr/>
        </p:nvSpPr>
        <p:spPr>
          <a:xfrm>
            <a:off x="0" y="980728"/>
            <a:ext cx="9036496" cy="2952328"/>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pPr>
            <a:endParaRPr lang="zh-CN" altLang="en-US" sz="2400" b="1"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22">
            <a:extLst>
              <a:ext uri="{FF2B5EF4-FFF2-40B4-BE49-F238E27FC236}">
                <a16:creationId xmlns:a16="http://schemas.microsoft.com/office/drawing/2014/main" id="{2D70491C-140D-4F0C-AC84-DA64440E7AF9}"/>
              </a:ext>
            </a:extLst>
          </p:cNvPr>
          <p:cNvSpPr txBox="1"/>
          <p:nvPr/>
        </p:nvSpPr>
        <p:spPr>
          <a:xfrm>
            <a:off x="0" y="980728"/>
            <a:ext cx="9036496" cy="3134961"/>
          </a:xfrm>
          <a:prstGeom prst="rect">
            <a:avLst/>
          </a:prstGeom>
          <a:noFill/>
        </p:spPr>
        <p:txBody>
          <a:bodyPr wrap="square">
            <a:spAutoFit/>
          </a:bodyPr>
          <a:lstStyle/>
          <a:p>
            <a:pPr marL="457200" indent="-457200" algn="just">
              <a:lnSpc>
                <a:spcPct val="125000"/>
              </a:lnSpc>
              <a:buFont typeface="Wingdings" panose="05000000000000000000" pitchFamily="2" charset="2"/>
              <a:buChar char="p"/>
            </a:pPr>
            <a:r>
              <a:rPr lang="zh-CN" altLang="en-US" sz="3200" dirty="0">
                <a:solidFill>
                  <a:srgbClr val="0000FF"/>
                </a:solidFill>
                <a:latin typeface="+mn-ea"/>
                <a:ea typeface="+mn-ea"/>
              </a:rPr>
              <a:t>管道的标注方法</a:t>
            </a:r>
          </a:p>
          <a:p>
            <a:pPr marL="457200" indent="-457200" algn="just">
              <a:lnSpc>
                <a:spcPct val="125000"/>
              </a:lnSpc>
              <a:buFont typeface="Wingdings" panose="05000000000000000000" pitchFamily="2" charset="2"/>
              <a:buChar char="l"/>
            </a:pPr>
            <a:r>
              <a:rPr lang="zh-CN" altLang="en-US" sz="2800" dirty="0">
                <a:solidFill>
                  <a:srgbClr val="C00000"/>
                </a:solidFill>
                <a:latin typeface="+mn-ea"/>
                <a:ea typeface="+mn-ea"/>
              </a:rPr>
              <a:t>公称直径</a:t>
            </a:r>
            <a:r>
              <a:rPr lang="en-US" altLang="zh-CN" sz="2800" dirty="0">
                <a:solidFill>
                  <a:srgbClr val="C00000"/>
                </a:solidFill>
                <a:latin typeface="+mn-ea"/>
                <a:ea typeface="+mn-ea"/>
              </a:rPr>
              <a:t>(nominal diameter</a:t>
            </a:r>
            <a:r>
              <a:rPr lang="zh-CN" altLang="en-US" sz="2800" dirty="0">
                <a:solidFill>
                  <a:srgbClr val="C00000"/>
                </a:solidFill>
                <a:latin typeface="+mn-ea"/>
                <a:ea typeface="+mn-ea"/>
              </a:rPr>
              <a:t>，</a:t>
            </a:r>
            <a:r>
              <a:rPr lang="en-US" altLang="zh-CN" sz="2800" dirty="0">
                <a:solidFill>
                  <a:srgbClr val="C00000"/>
                </a:solidFill>
                <a:latin typeface="+mn-ea"/>
                <a:ea typeface="+mn-ea"/>
              </a:rPr>
              <a:t>DN)</a:t>
            </a:r>
            <a:r>
              <a:rPr lang="zh-CN" altLang="en-US" sz="2800" dirty="0">
                <a:solidFill>
                  <a:srgbClr val="C00000"/>
                </a:solidFill>
                <a:latin typeface="+mn-ea"/>
                <a:ea typeface="+mn-ea"/>
              </a:rPr>
              <a:t>：</a:t>
            </a:r>
          </a:p>
          <a:p>
            <a:pPr marL="457200" indent="-457200" algn="just">
              <a:lnSpc>
                <a:spcPct val="125000"/>
              </a:lnSpc>
              <a:buFont typeface="Wingdings" panose="05000000000000000000" pitchFamily="2" charset="2"/>
              <a:buChar char="Ø"/>
            </a:pPr>
            <a:r>
              <a:rPr lang="zh-CN" altLang="en-US" sz="2000" dirty="0">
                <a:solidFill>
                  <a:srgbClr val="000000"/>
                </a:solidFill>
                <a:latin typeface="+mn-ea"/>
                <a:ea typeface="+mn-ea"/>
              </a:rPr>
              <a:t>容器：公称直径用内径表示；</a:t>
            </a:r>
            <a:endParaRPr lang="en-US" altLang="zh-CN" sz="2000" dirty="0">
              <a:solidFill>
                <a:srgbClr val="000000"/>
              </a:solidFill>
              <a:latin typeface="+mn-ea"/>
              <a:ea typeface="+mn-ea"/>
            </a:endParaRPr>
          </a:p>
          <a:p>
            <a:pPr marL="457200" indent="-457200" algn="just">
              <a:lnSpc>
                <a:spcPct val="125000"/>
              </a:lnSpc>
              <a:buFont typeface="Wingdings" panose="05000000000000000000" pitchFamily="2" charset="2"/>
              <a:buChar char="Ø"/>
            </a:pPr>
            <a:r>
              <a:rPr lang="zh-CN" altLang="en-US" sz="2000" dirty="0">
                <a:solidFill>
                  <a:srgbClr val="000000"/>
                </a:solidFill>
                <a:latin typeface="+mn-ea"/>
                <a:ea typeface="+mn-ea"/>
              </a:rPr>
              <a:t>管道：用小于外径并大于内径的某个尺寸表示。</a:t>
            </a:r>
            <a:r>
              <a:rPr lang="zh-CN" altLang="en-US" sz="2000" dirty="0">
                <a:solidFill>
                  <a:srgbClr val="C00000"/>
                </a:solidFill>
                <a:latin typeface="+mn-ea"/>
                <a:ea typeface="+mn-ea"/>
              </a:rPr>
              <a:t>每一公称直径对应一个外径，其内径随厚度不同而不同</a:t>
            </a:r>
            <a:r>
              <a:rPr lang="zh-CN" altLang="en-US" sz="2000" dirty="0">
                <a:solidFill>
                  <a:srgbClr val="000000"/>
                </a:solidFill>
                <a:latin typeface="+mn-ea"/>
                <a:ea typeface="+mn-ea"/>
              </a:rPr>
              <a:t>；</a:t>
            </a:r>
            <a:endParaRPr lang="en-US" altLang="zh-CN" sz="2000" dirty="0">
              <a:solidFill>
                <a:srgbClr val="000000"/>
              </a:solidFill>
              <a:latin typeface="+mn-ea"/>
              <a:ea typeface="+mn-ea"/>
            </a:endParaRPr>
          </a:p>
          <a:p>
            <a:pPr marL="457200" indent="-457200" algn="just">
              <a:lnSpc>
                <a:spcPct val="125000"/>
              </a:lnSpc>
              <a:buFont typeface="Wingdings" panose="05000000000000000000" pitchFamily="2" charset="2"/>
              <a:buChar char="Ø"/>
            </a:pPr>
            <a:r>
              <a:rPr lang="zh-CN" altLang="en-US" sz="2000" dirty="0">
                <a:solidFill>
                  <a:srgbClr val="000000"/>
                </a:solidFill>
                <a:latin typeface="+mn-ea"/>
                <a:ea typeface="+mn-ea"/>
              </a:rPr>
              <a:t>英制管和公制管：例如，</a:t>
            </a:r>
            <a:r>
              <a:rPr lang="en-US" altLang="zh-CN" sz="2000" dirty="0">
                <a:solidFill>
                  <a:srgbClr val="000000"/>
                </a:solidFill>
                <a:latin typeface="+mn-ea"/>
                <a:ea typeface="+mn-ea"/>
              </a:rPr>
              <a:t>DN100</a:t>
            </a:r>
            <a:r>
              <a:rPr lang="zh-CN" altLang="en-US" sz="2000" dirty="0">
                <a:solidFill>
                  <a:srgbClr val="000000"/>
                </a:solidFill>
                <a:latin typeface="+mn-ea"/>
                <a:ea typeface="+mn-ea"/>
              </a:rPr>
              <a:t>的英制管外径</a:t>
            </a:r>
            <a:r>
              <a:rPr lang="en-US" altLang="zh-CN" sz="2000" dirty="0">
                <a:solidFill>
                  <a:srgbClr val="000000"/>
                </a:solidFill>
                <a:latin typeface="+mn-ea"/>
                <a:ea typeface="+mn-ea"/>
              </a:rPr>
              <a:t>114.3 mm</a:t>
            </a:r>
            <a:r>
              <a:rPr lang="zh-CN" altLang="en-US" sz="2000" dirty="0">
                <a:solidFill>
                  <a:srgbClr val="000000"/>
                </a:solidFill>
                <a:latin typeface="+mn-ea"/>
                <a:ea typeface="+mn-ea"/>
              </a:rPr>
              <a:t>，公制管外径</a:t>
            </a:r>
            <a:r>
              <a:rPr lang="en-US" altLang="zh-CN" sz="2000" dirty="0">
                <a:solidFill>
                  <a:srgbClr val="000000"/>
                </a:solidFill>
                <a:latin typeface="+mn-ea"/>
                <a:ea typeface="+mn-ea"/>
              </a:rPr>
              <a:t>108 mm</a:t>
            </a:r>
            <a:r>
              <a:rPr lang="zh-CN" altLang="en-US" sz="2000" dirty="0">
                <a:solidFill>
                  <a:srgbClr val="000000"/>
                </a:solidFill>
                <a:latin typeface="+mn-ea"/>
                <a:ea typeface="+mn-ea"/>
              </a:rPr>
              <a:t>；</a:t>
            </a:r>
          </a:p>
        </p:txBody>
      </p:sp>
      <p:graphicFrame>
        <p:nvGraphicFramePr>
          <p:cNvPr id="24" name="表格 24">
            <a:extLst>
              <a:ext uri="{FF2B5EF4-FFF2-40B4-BE49-F238E27FC236}">
                <a16:creationId xmlns:a16="http://schemas.microsoft.com/office/drawing/2014/main" id="{4544AAAB-8316-42D6-8B4D-8D393EB86436}"/>
              </a:ext>
            </a:extLst>
          </p:cNvPr>
          <p:cNvGraphicFramePr>
            <a:graphicFrameLocks noGrp="1"/>
          </p:cNvGraphicFramePr>
          <p:nvPr>
            <p:extLst>
              <p:ext uri="{D42A27DB-BD31-4B8C-83A1-F6EECF244321}">
                <p14:modId xmlns:p14="http://schemas.microsoft.com/office/powerpoint/2010/main" val="2062715177"/>
              </p:ext>
            </p:extLst>
          </p:nvPr>
        </p:nvGraphicFramePr>
        <p:xfrm>
          <a:off x="251520" y="4228296"/>
          <a:ext cx="8784979" cy="2225040"/>
        </p:xfrm>
        <a:graphic>
          <a:graphicData uri="http://schemas.openxmlformats.org/drawingml/2006/table">
            <a:tbl>
              <a:tblPr firstRow="1" bandRow="1">
                <a:tableStyleId>{5C22544A-7EE6-4342-B048-85BDC9FD1C3A}</a:tableStyleId>
              </a:tblPr>
              <a:tblGrid>
                <a:gridCol w="1254997">
                  <a:extLst>
                    <a:ext uri="{9D8B030D-6E8A-4147-A177-3AD203B41FA5}">
                      <a16:colId xmlns:a16="http://schemas.microsoft.com/office/drawing/2014/main" val="1783481238"/>
                    </a:ext>
                  </a:extLst>
                </a:gridCol>
                <a:gridCol w="1254997">
                  <a:extLst>
                    <a:ext uri="{9D8B030D-6E8A-4147-A177-3AD203B41FA5}">
                      <a16:colId xmlns:a16="http://schemas.microsoft.com/office/drawing/2014/main" val="2247852933"/>
                    </a:ext>
                  </a:extLst>
                </a:gridCol>
                <a:gridCol w="1254997">
                  <a:extLst>
                    <a:ext uri="{9D8B030D-6E8A-4147-A177-3AD203B41FA5}">
                      <a16:colId xmlns:a16="http://schemas.microsoft.com/office/drawing/2014/main" val="1194350109"/>
                    </a:ext>
                  </a:extLst>
                </a:gridCol>
                <a:gridCol w="1254997">
                  <a:extLst>
                    <a:ext uri="{9D8B030D-6E8A-4147-A177-3AD203B41FA5}">
                      <a16:colId xmlns:a16="http://schemas.microsoft.com/office/drawing/2014/main" val="4201248507"/>
                    </a:ext>
                  </a:extLst>
                </a:gridCol>
                <a:gridCol w="1254997">
                  <a:extLst>
                    <a:ext uri="{9D8B030D-6E8A-4147-A177-3AD203B41FA5}">
                      <a16:colId xmlns:a16="http://schemas.microsoft.com/office/drawing/2014/main" val="810786661"/>
                    </a:ext>
                  </a:extLst>
                </a:gridCol>
                <a:gridCol w="1254997">
                  <a:extLst>
                    <a:ext uri="{9D8B030D-6E8A-4147-A177-3AD203B41FA5}">
                      <a16:colId xmlns:a16="http://schemas.microsoft.com/office/drawing/2014/main" val="748087262"/>
                    </a:ext>
                  </a:extLst>
                </a:gridCol>
                <a:gridCol w="1254997">
                  <a:extLst>
                    <a:ext uri="{9D8B030D-6E8A-4147-A177-3AD203B41FA5}">
                      <a16:colId xmlns:a16="http://schemas.microsoft.com/office/drawing/2014/main" val="631632547"/>
                    </a:ext>
                  </a:extLst>
                </a:gridCol>
              </a:tblGrid>
              <a:tr h="370840">
                <a:tc>
                  <a:txBody>
                    <a:bodyPr/>
                    <a:lstStyle/>
                    <a:p>
                      <a:pPr algn="ctr"/>
                      <a:r>
                        <a:rPr lang="en-US" altLang="zh-CN" sz="1800" b="1" i="0" kern="1200" dirty="0">
                          <a:solidFill>
                            <a:srgbClr val="000000"/>
                          </a:solidFill>
                          <a:effectLst/>
                          <a:latin typeface="+mn-ea"/>
                          <a:ea typeface="+mn-ea"/>
                          <a:cs typeface="+mn-cs"/>
                        </a:rPr>
                        <a:t>NB(inch)</a:t>
                      </a:r>
                      <a:endParaRPr lang="zh-CN" altLang="en-US" b="1" dirty="0">
                        <a:solidFill>
                          <a:srgbClr val="000000"/>
                        </a:solidFill>
                        <a:latin typeface="+mn-ea"/>
                        <a:ea typeface="+mn-ea"/>
                      </a:endParaRPr>
                    </a:p>
                  </a:txBody>
                  <a:tcP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DN(mm)</a:t>
                      </a:r>
                      <a:endParaRPr lang="zh-CN" altLang="en-US" b="1" dirty="0">
                        <a:solidFill>
                          <a:srgbClr val="000000"/>
                        </a:solidFill>
                        <a:latin typeface="+mn-ea"/>
                        <a:ea typeface="+mn-ea"/>
                      </a:endParaRPr>
                    </a:p>
                  </a:txBody>
                  <a:tcP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OD(mm)</a:t>
                      </a:r>
                      <a:endParaRPr lang="zh-CN" altLang="en-US" b="1" dirty="0">
                        <a:solidFill>
                          <a:srgbClr val="000000"/>
                        </a:solidFill>
                        <a:latin typeface="+mn-ea"/>
                        <a:ea typeface="+mn-ea"/>
                      </a:endParaRPr>
                    </a:p>
                  </a:txBody>
                  <a:tcP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rgbClr val="000000"/>
                        </a:solidFill>
                        <a:latin typeface="+mn-ea"/>
                        <a:ea typeface="+mn-ea"/>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NB(inch)</a:t>
                      </a:r>
                      <a:endParaRPr lang="zh-CN" altLang="en-US" b="1" dirty="0">
                        <a:solidFill>
                          <a:srgbClr val="000000"/>
                        </a:solidFill>
                        <a:latin typeface="+mn-ea"/>
                        <a:ea typeface="+mn-ea"/>
                      </a:endParaRPr>
                    </a:p>
                  </a:txBody>
                  <a:tcP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DN(mm)</a:t>
                      </a:r>
                      <a:endParaRPr lang="zh-CN" altLang="en-US" b="1" dirty="0">
                        <a:solidFill>
                          <a:srgbClr val="000000"/>
                        </a:solidFill>
                        <a:latin typeface="+mn-ea"/>
                        <a:ea typeface="+mn-ea"/>
                      </a:endParaRPr>
                    </a:p>
                  </a:txBody>
                  <a:tcP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OD(mm)</a:t>
                      </a:r>
                      <a:endParaRPr lang="zh-CN" altLang="en-US" b="1" dirty="0">
                        <a:solidFill>
                          <a:srgbClr val="000000"/>
                        </a:solidFill>
                        <a:latin typeface="+mn-ea"/>
                        <a:ea typeface="+mn-ea"/>
                      </a:endParaRPr>
                    </a:p>
                  </a:txBody>
                  <a:tcP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11228"/>
                  </a:ext>
                </a:extLst>
              </a:tr>
              <a:tr h="370840">
                <a:tc>
                  <a:txBody>
                    <a:bodyPr/>
                    <a:lstStyle/>
                    <a:p>
                      <a:pPr algn="ctr"/>
                      <a:r>
                        <a:rPr lang="en-US" altLang="zh-CN" sz="1800" b="1" i="0" kern="1200" dirty="0">
                          <a:solidFill>
                            <a:srgbClr val="000000"/>
                          </a:solidFill>
                          <a:effectLst/>
                          <a:latin typeface="+mn-ea"/>
                          <a:ea typeface="+mn-ea"/>
                          <a:cs typeface="+mn-cs"/>
                        </a:rPr>
                        <a:t>1/2</a:t>
                      </a:r>
                      <a:endParaRPr lang="zh-CN" altLang="en-US" b="1" dirty="0">
                        <a:solidFill>
                          <a:srgbClr val="000000"/>
                        </a:solidFill>
                        <a:latin typeface="+mn-ea"/>
                        <a:ea typeface="+mn-ea"/>
                      </a:endParaRPr>
                    </a:p>
                  </a:txBody>
                  <a:tcP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15</a:t>
                      </a:r>
                      <a:endParaRPr lang="zh-CN" altLang="en-US" b="1" dirty="0">
                        <a:solidFill>
                          <a:srgbClr val="000000"/>
                        </a:solidFill>
                        <a:latin typeface="+mn-ea"/>
                        <a:ea typeface="+mn-ea"/>
                      </a:endParaRPr>
                    </a:p>
                  </a:txBody>
                  <a:tcP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21.3</a:t>
                      </a:r>
                      <a:endParaRPr lang="zh-CN" altLang="en-US" b="1" dirty="0">
                        <a:solidFill>
                          <a:srgbClr val="000000"/>
                        </a:solidFill>
                        <a:latin typeface="+mn-ea"/>
                        <a:ea typeface="+mn-ea"/>
                      </a:endParaRPr>
                    </a:p>
                  </a:txBody>
                  <a:tcP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zh-CN" altLang="en-US" b="1">
                        <a:solidFill>
                          <a:srgbClr val="000000"/>
                        </a:solidFill>
                        <a:latin typeface="+mn-ea"/>
                        <a:ea typeface="+mn-ea"/>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2</a:t>
                      </a:r>
                      <a:endParaRPr lang="zh-CN" altLang="en-US" b="1" dirty="0">
                        <a:solidFill>
                          <a:srgbClr val="000000"/>
                        </a:solidFill>
                        <a:latin typeface="+mn-ea"/>
                        <a:ea typeface="+mn-ea"/>
                      </a:endParaRPr>
                    </a:p>
                  </a:txBody>
                  <a:tcP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50</a:t>
                      </a:r>
                      <a:endParaRPr lang="zh-CN" altLang="en-US" b="1" dirty="0">
                        <a:solidFill>
                          <a:srgbClr val="000000"/>
                        </a:solidFill>
                        <a:latin typeface="+mn-ea"/>
                        <a:ea typeface="+mn-ea"/>
                      </a:endParaRPr>
                    </a:p>
                  </a:txBody>
                  <a:tcP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60.3</a:t>
                      </a:r>
                      <a:endParaRPr lang="zh-CN" altLang="en-US" b="1" dirty="0">
                        <a:solidFill>
                          <a:srgbClr val="000000"/>
                        </a:solidFill>
                        <a:latin typeface="+mn-ea"/>
                        <a:ea typeface="+mn-ea"/>
                      </a:endParaRPr>
                    </a:p>
                  </a:txBody>
                  <a:tcP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5411767"/>
                  </a:ext>
                </a:extLst>
              </a:tr>
              <a:tr h="370840">
                <a:tc>
                  <a:txBody>
                    <a:bodyPr/>
                    <a:lstStyle/>
                    <a:p>
                      <a:pPr algn="ctr"/>
                      <a:r>
                        <a:rPr lang="en-US" altLang="zh-CN" sz="1800" b="1" i="0" kern="1200" dirty="0">
                          <a:solidFill>
                            <a:srgbClr val="000000"/>
                          </a:solidFill>
                          <a:effectLst/>
                          <a:latin typeface="+mn-ea"/>
                          <a:ea typeface="+mn-ea"/>
                          <a:cs typeface="+mn-cs"/>
                        </a:rPr>
                        <a:t>3/4</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20</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26.7</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b="1">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2 1/2</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65</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73.0</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5327827"/>
                  </a:ext>
                </a:extLst>
              </a:tr>
              <a:tr h="370840">
                <a:tc>
                  <a:txBody>
                    <a:bodyPr/>
                    <a:lstStyle/>
                    <a:p>
                      <a:pPr algn="ctr"/>
                      <a:r>
                        <a:rPr lang="en-US" altLang="zh-CN" sz="1800" b="1" i="0" kern="1200" dirty="0">
                          <a:solidFill>
                            <a:srgbClr val="000000"/>
                          </a:solidFill>
                          <a:effectLst/>
                          <a:latin typeface="+mn-ea"/>
                          <a:ea typeface="+mn-ea"/>
                          <a:cs typeface="+mn-cs"/>
                        </a:rPr>
                        <a:t>1</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25</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33.4</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b="1">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3</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80 </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88.9</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386948"/>
                  </a:ext>
                </a:extLst>
              </a:tr>
              <a:tr h="370840">
                <a:tc>
                  <a:txBody>
                    <a:bodyPr/>
                    <a:lstStyle/>
                    <a:p>
                      <a:pPr algn="ctr"/>
                      <a:r>
                        <a:rPr lang="en-US" altLang="zh-CN" sz="1800" b="1" i="0" kern="1200" dirty="0">
                          <a:solidFill>
                            <a:srgbClr val="000000"/>
                          </a:solidFill>
                          <a:effectLst/>
                          <a:latin typeface="+mn-ea"/>
                          <a:ea typeface="+mn-ea"/>
                          <a:cs typeface="+mn-cs"/>
                        </a:rPr>
                        <a:t>1 1/4</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32</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42.2</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b="1">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4</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100 </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114.3</a:t>
                      </a:r>
                      <a:endParaRPr lang="zh-CN" altLang="en-US" b="1" dirty="0">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62390290"/>
                  </a:ext>
                </a:extLst>
              </a:tr>
              <a:tr h="370840">
                <a:tc>
                  <a:txBody>
                    <a:bodyPr/>
                    <a:lstStyle/>
                    <a:p>
                      <a:pPr algn="ctr"/>
                      <a:r>
                        <a:rPr lang="en-US" altLang="zh-CN" sz="1800" b="1" i="0" kern="1200" dirty="0">
                          <a:solidFill>
                            <a:srgbClr val="000000"/>
                          </a:solidFill>
                          <a:effectLst/>
                          <a:latin typeface="+mn-ea"/>
                          <a:ea typeface="+mn-ea"/>
                          <a:cs typeface="+mn-cs"/>
                        </a:rPr>
                        <a:t>1 1/2</a:t>
                      </a:r>
                      <a:endParaRPr lang="zh-CN" altLang="en-US" b="1" dirty="0">
                        <a:solidFill>
                          <a:srgbClr val="000000"/>
                        </a:solidFill>
                        <a:latin typeface="+mn-ea"/>
                        <a:ea typeface="+mn-ea"/>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40</a:t>
                      </a:r>
                      <a:endParaRPr lang="zh-CN" altLang="en-US" b="1" dirty="0">
                        <a:solidFill>
                          <a:srgbClr val="000000"/>
                        </a:solidFill>
                        <a:latin typeface="+mn-ea"/>
                        <a:ea typeface="+mn-ea"/>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48.3</a:t>
                      </a:r>
                      <a:endParaRPr lang="zh-CN" altLang="en-US" b="1" dirty="0">
                        <a:solidFill>
                          <a:srgbClr val="000000"/>
                        </a:solidFill>
                        <a:latin typeface="+mn-ea"/>
                        <a:ea typeface="+mn-ea"/>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rgbClr val="000000"/>
                        </a:solidFill>
                        <a:latin typeface="+mn-ea"/>
                        <a:ea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5</a:t>
                      </a:r>
                      <a:endParaRPr lang="zh-CN" altLang="en-US" b="1" dirty="0">
                        <a:solidFill>
                          <a:srgbClr val="000000"/>
                        </a:solidFill>
                        <a:latin typeface="+mn-ea"/>
                        <a:ea typeface="+mn-ea"/>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125</a:t>
                      </a:r>
                      <a:endParaRPr lang="zh-CN" altLang="en-US" b="1" dirty="0">
                        <a:solidFill>
                          <a:srgbClr val="000000"/>
                        </a:solidFill>
                        <a:latin typeface="+mn-ea"/>
                        <a:ea typeface="+mn-ea"/>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1" i="0" kern="1200" dirty="0">
                          <a:solidFill>
                            <a:srgbClr val="000000"/>
                          </a:solidFill>
                          <a:effectLst/>
                          <a:latin typeface="+mn-ea"/>
                          <a:ea typeface="+mn-ea"/>
                          <a:cs typeface="+mn-cs"/>
                        </a:rPr>
                        <a:t>139.8</a:t>
                      </a:r>
                      <a:endParaRPr lang="zh-CN" altLang="en-US" b="1" dirty="0">
                        <a:solidFill>
                          <a:srgbClr val="000000"/>
                        </a:solidFill>
                        <a:latin typeface="+mn-ea"/>
                        <a:ea typeface="+mn-ea"/>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4206118"/>
                  </a:ext>
                </a:extLst>
              </a:tr>
            </a:tbl>
          </a:graphicData>
        </a:graphic>
      </p:graphicFrame>
    </p:spTree>
    <p:extLst>
      <p:ext uri="{BB962C8B-B14F-4D97-AF65-F5344CB8AC3E}">
        <p14:creationId xmlns:p14="http://schemas.microsoft.com/office/powerpoint/2010/main" val="28151878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F517174-4852-4D1A-9645-C7D43DDA9E72}"/>
              </a:ext>
            </a:extLst>
          </p:cNvPr>
          <p:cNvSpPr txBox="1">
            <a:spLocks noRot="1"/>
          </p:cNvSpPr>
          <p:nvPr/>
        </p:nvSpPr>
        <p:spPr>
          <a:xfrm>
            <a:off x="0" y="116632"/>
            <a:ext cx="9144000" cy="674732"/>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27142D40-F59B-4DA8-86F4-AA5972CB526B}"/>
              </a:ext>
            </a:extLst>
          </p:cNvPr>
          <p:cNvSpPr txBox="1">
            <a:spLocks noRot="1"/>
          </p:cNvSpPr>
          <p:nvPr/>
        </p:nvSpPr>
        <p:spPr>
          <a:xfrm>
            <a:off x="0" y="980728"/>
            <a:ext cx="9036496" cy="2952328"/>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pPr>
            <a:endParaRPr lang="zh-CN" altLang="en-US" sz="2400" b="1"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97A9A6DB-31D0-4490-96D3-2FBA430F627F}"/>
              </a:ext>
            </a:extLst>
          </p:cNvPr>
          <p:cNvSpPr txBox="1"/>
          <p:nvPr/>
        </p:nvSpPr>
        <p:spPr>
          <a:xfrm>
            <a:off x="0" y="980728"/>
            <a:ext cx="9036496" cy="5443285"/>
          </a:xfrm>
          <a:prstGeom prst="rect">
            <a:avLst/>
          </a:prstGeom>
          <a:noFill/>
        </p:spPr>
        <p:txBody>
          <a:bodyPr wrap="square">
            <a:spAutoFit/>
          </a:bodyPr>
          <a:lstStyle/>
          <a:p>
            <a:pPr marL="457200" indent="-457200" algn="just">
              <a:lnSpc>
                <a:spcPct val="125000"/>
              </a:lnSpc>
              <a:buFont typeface="Wingdings" panose="05000000000000000000" pitchFamily="2" charset="2"/>
              <a:buChar char="p"/>
            </a:pPr>
            <a:r>
              <a:rPr lang="zh-CN" altLang="en-US" sz="3200" dirty="0">
                <a:solidFill>
                  <a:srgbClr val="0000FF"/>
                </a:solidFill>
                <a:latin typeface="+mn-ea"/>
                <a:ea typeface="+mn-ea"/>
              </a:rPr>
              <a:t>管道的标注方法</a:t>
            </a:r>
          </a:p>
          <a:p>
            <a:pPr marL="457200" indent="-457200" algn="just">
              <a:lnSpc>
                <a:spcPct val="125000"/>
              </a:lnSpc>
              <a:buFont typeface="Wingdings" panose="05000000000000000000" pitchFamily="2" charset="2"/>
              <a:buChar char="l"/>
            </a:pPr>
            <a:r>
              <a:rPr lang="zh-CN" altLang="en-US" sz="2800" dirty="0">
                <a:solidFill>
                  <a:srgbClr val="C00000"/>
                </a:solidFill>
                <a:latin typeface="+mn-ea"/>
                <a:ea typeface="+mn-ea"/>
              </a:rPr>
              <a:t>公称直径：</a:t>
            </a:r>
            <a:r>
              <a:rPr lang="zh-CN" altLang="en-US" sz="2800" dirty="0">
                <a:solidFill>
                  <a:srgbClr val="000000"/>
                </a:solidFill>
                <a:latin typeface="+mn-ea"/>
                <a:ea typeface="+mn-ea"/>
              </a:rPr>
              <a:t>优选</a:t>
            </a:r>
            <a:r>
              <a:rPr lang="en-US" altLang="zh-CN" sz="2800" dirty="0">
                <a:solidFill>
                  <a:srgbClr val="000000"/>
                </a:solidFill>
                <a:latin typeface="+mn-ea"/>
                <a:ea typeface="+mn-ea"/>
              </a:rPr>
              <a:t>DN</a:t>
            </a:r>
            <a:r>
              <a:rPr lang="zh-CN" altLang="en-US" sz="2800" dirty="0">
                <a:solidFill>
                  <a:srgbClr val="000000"/>
                </a:solidFill>
                <a:latin typeface="+mn-ea"/>
                <a:ea typeface="+mn-ea"/>
              </a:rPr>
              <a:t>数值</a:t>
            </a:r>
            <a:endParaRPr lang="en-US" altLang="zh-CN" sz="2800" dirty="0">
              <a:solidFill>
                <a:srgbClr val="000000"/>
              </a:solidFill>
              <a:latin typeface="+mn-ea"/>
              <a:ea typeface="+mn-ea"/>
            </a:endParaRPr>
          </a:p>
          <a:p>
            <a:pPr algn="just">
              <a:lnSpc>
                <a:spcPct val="125000"/>
              </a:lnSpc>
            </a:pPr>
            <a:r>
              <a:rPr lang="en-US" altLang="zh-CN" sz="2000" dirty="0">
                <a:solidFill>
                  <a:srgbClr val="000000"/>
                </a:solidFill>
                <a:latin typeface="+mn-ea"/>
                <a:ea typeface="+mn-ea"/>
              </a:rPr>
              <a:t>DN   6      DN 100      DN   700      DN 2200</a:t>
            </a:r>
          </a:p>
          <a:p>
            <a:pPr algn="just">
              <a:lnSpc>
                <a:spcPct val="125000"/>
              </a:lnSpc>
            </a:pPr>
            <a:r>
              <a:rPr lang="en-US" altLang="zh-CN" sz="2000" dirty="0">
                <a:solidFill>
                  <a:srgbClr val="000000"/>
                </a:solidFill>
                <a:latin typeface="+mn-ea"/>
                <a:ea typeface="+mn-ea"/>
              </a:rPr>
              <a:t>DN   8      DN 125      DN   800      DN 2400</a:t>
            </a:r>
          </a:p>
          <a:p>
            <a:pPr algn="just">
              <a:lnSpc>
                <a:spcPct val="125000"/>
              </a:lnSpc>
            </a:pPr>
            <a:r>
              <a:rPr lang="en-US" altLang="zh-CN" sz="2000" dirty="0">
                <a:solidFill>
                  <a:srgbClr val="000000"/>
                </a:solidFill>
                <a:latin typeface="+mn-ea"/>
                <a:ea typeface="+mn-ea"/>
              </a:rPr>
              <a:t>DN 10      DN 150      DN   900      DN 2600</a:t>
            </a:r>
          </a:p>
          <a:p>
            <a:pPr algn="just">
              <a:lnSpc>
                <a:spcPct val="125000"/>
              </a:lnSpc>
            </a:pPr>
            <a:r>
              <a:rPr lang="en-US" altLang="zh-CN" sz="2000" dirty="0">
                <a:solidFill>
                  <a:srgbClr val="000000"/>
                </a:solidFill>
                <a:latin typeface="+mn-ea"/>
                <a:ea typeface="+mn-ea"/>
              </a:rPr>
              <a:t>DN 15      DN 200      DN 1000      DN 2800</a:t>
            </a:r>
          </a:p>
          <a:p>
            <a:pPr algn="just">
              <a:lnSpc>
                <a:spcPct val="125000"/>
              </a:lnSpc>
            </a:pPr>
            <a:r>
              <a:rPr lang="en-US" altLang="zh-CN" sz="2000" dirty="0">
                <a:solidFill>
                  <a:srgbClr val="000000"/>
                </a:solidFill>
                <a:latin typeface="+mn-ea"/>
                <a:ea typeface="+mn-ea"/>
              </a:rPr>
              <a:t>DN 20      DN 250      DN 1100      DN 3000</a:t>
            </a:r>
          </a:p>
          <a:p>
            <a:pPr algn="just">
              <a:lnSpc>
                <a:spcPct val="125000"/>
              </a:lnSpc>
            </a:pPr>
            <a:r>
              <a:rPr lang="en-US" altLang="zh-CN" sz="2000" dirty="0">
                <a:solidFill>
                  <a:srgbClr val="000000"/>
                </a:solidFill>
                <a:latin typeface="+mn-ea"/>
                <a:ea typeface="+mn-ea"/>
              </a:rPr>
              <a:t>DN 25      DN 300      DN 1200      DN 3200</a:t>
            </a:r>
          </a:p>
          <a:p>
            <a:pPr algn="just">
              <a:lnSpc>
                <a:spcPct val="125000"/>
              </a:lnSpc>
            </a:pPr>
            <a:r>
              <a:rPr lang="en-US" altLang="zh-CN" sz="2000" dirty="0">
                <a:solidFill>
                  <a:srgbClr val="000000"/>
                </a:solidFill>
                <a:latin typeface="+mn-ea"/>
                <a:ea typeface="+mn-ea"/>
              </a:rPr>
              <a:t>DN 32      DN 350      DN 1400      DN 3400</a:t>
            </a:r>
          </a:p>
          <a:p>
            <a:pPr algn="just">
              <a:lnSpc>
                <a:spcPct val="125000"/>
              </a:lnSpc>
            </a:pPr>
            <a:r>
              <a:rPr lang="en-US" altLang="zh-CN" sz="2000" dirty="0">
                <a:solidFill>
                  <a:srgbClr val="000000"/>
                </a:solidFill>
                <a:latin typeface="+mn-ea"/>
                <a:ea typeface="+mn-ea"/>
              </a:rPr>
              <a:t>DN 40      DN 400      DN 1500      DN 3600</a:t>
            </a:r>
          </a:p>
          <a:p>
            <a:pPr algn="just">
              <a:lnSpc>
                <a:spcPct val="125000"/>
              </a:lnSpc>
            </a:pPr>
            <a:r>
              <a:rPr lang="en-US" altLang="zh-CN" sz="2000" dirty="0">
                <a:solidFill>
                  <a:srgbClr val="000000"/>
                </a:solidFill>
                <a:latin typeface="+mn-ea"/>
                <a:ea typeface="+mn-ea"/>
              </a:rPr>
              <a:t>DN 50      DN 450      DN 1600      DN 3800</a:t>
            </a:r>
          </a:p>
          <a:p>
            <a:pPr algn="just">
              <a:lnSpc>
                <a:spcPct val="125000"/>
              </a:lnSpc>
            </a:pPr>
            <a:r>
              <a:rPr lang="en-US" altLang="zh-CN" sz="2000" dirty="0">
                <a:solidFill>
                  <a:srgbClr val="000000"/>
                </a:solidFill>
                <a:latin typeface="+mn-ea"/>
                <a:ea typeface="+mn-ea"/>
              </a:rPr>
              <a:t>DN 65      DN 500      DN 1800      DN 4000</a:t>
            </a:r>
          </a:p>
          <a:p>
            <a:pPr algn="just">
              <a:lnSpc>
                <a:spcPct val="125000"/>
              </a:lnSpc>
            </a:pPr>
            <a:r>
              <a:rPr lang="en-US" altLang="zh-CN" sz="2000" dirty="0">
                <a:solidFill>
                  <a:srgbClr val="000000"/>
                </a:solidFill>
                <a:latin typeface="+mn-ea"/>
                <a:ea typeface="+mn-ea"/>
              </a:rPr>
              <a:t>DN 80      DN 600      DN 2000</a:t>
            </a:r>
            <a:endParaRPr lang="zh-CN" altLang="en-US" sz="2000" dirty="0">
              <a:solidFill>
                <a:srgbClr val="000000"/>
              </a:solidFill>
              <a:latin typeface="+mn-ea"/>
              <a:ea typeface="+mn-ea"/>
            </a:endParaRPr>
          </a:p>
        </p:txBody>
      </p:sp>
    </p:spTree>
    <p:extLst>
      <p:ext uri="{BB962C8B-B14F-4D97-AF65-F5344CB8AC3E}">
        <p14:creationId xmlns:p14="http://schemas.microsoft.com/office/powerpoint/2010/main" val="17353369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44703BF-B9D5-4222-A46E-4E95551C946A}"/>
              </a:ext>
            </a:extLst>
          </p:cNvPr>
          <p:cNvSpPr txBox="1">
            <a:spLocks noRot="1"/>
          </p:cNvSpPr>
          <p:nvPr/>
        </p:nvSpPr>
        <p:spPr>
          <a:xfrm>
            <a:off x="0" y="116632"/>
            <a:ext cx="9144000" cy="674732"/>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43FB07F2-D3B5-4AEC-AF7E-218B089360D6}"/>
              </a:ext>
            </a:extLst>
          </p:cNvPr>
          <p:cNvSpPr txBox="1">
            <a:spLocks noRot="1"/>
          </p:cNvSpPr>
          <p:nvPr/>
        </p:nvSpPr>
        <p:spPr>
          <a:xfrm>
            <a:off x="0" y="980728"/>
            <a:ext cx="9036496" cy="2952328"/>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pPr>
            <a:endParaRPr lang="zh-CN" altLang="en-US" sz="2400" b="1"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EC2BB729-50EC-4059-A332-B3BEA1B9C819}"/>
              </a:ext>
            </a:extLst>
          </p:cNvPr>
          <p:cNvSpPr txBox="1"/>
          <p:nvPr/>
        </p:nvSpPr>
        <p:spPr>
          <a:xfrm>
            <a:off x="0" y="980728"/>
            <a:ext cx="9036496" cy="4505914"/>
          </a:xfrm>
          <a:prstGeom prst="rect">
            <a:avLst/>
          </a:prstGeom>
          <a:noFill/>
        </p:spPr>
        <p:txBody>
          <a:bodyPr wrap="square">
            <a:spAutoFit/>
          </a:bodyPr>
          <a:lstStyle/>
          <a:p>
            <a:pPr marL="457200" indent="-457200" algn="just" eaLnBrk="1" hangingPunct="1">
              <a:lnSpc>
                <a:spcPct val="125000"/>
              </a:lnSpc>
              <a:spcBef>
                <a:spcPts val="0"/>
              </a:spcBef>
              <a:buFont typeface="Wingdings" panose="05000000000000000000" pitchFamily="2" charset="2"/>
              <a:buChar char="p"/>
            </a:pPr>
            <a:r>
              <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管道等级说明</a:t>
            </a:r>
            <a:endParaRPr lang="en-US" altLang="zh-CN"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0" indent="-457200" algn="just"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把管道按不同材质、压力、温度等要求分成不同等级，编入同一等级的管道使用相同的材质、型号或形式的管子和附件，统一各种管道的设计要求，用简洁的方式在图纸上表达各种必要信息；</a:t>
            </a:r>
          </a:p>
          <a:p>
            <a:pPr marL="457200" lvl="0" indent="-457200" algn="just"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规定各种不同等级管道所使用的管子及其附件的材质、型号或形式要求的表称为管道等级表；</a:t>
            </a:r>
          </a:p>
          <a:p>
            <a:pPr marL="457200" lvl="0" indent="-457200" algn="just"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对于管道等级、保温等级各设计院规定不同</a:t>
            </a:r>
            <a:endParaRPr lang="zh-CN" altLang="en-US" dirty="0">
              <a:solidFill>
                <a:srgbClr val="000000"/>
              </a:solidFill>
              <a:latin typeface="+mn-ea"/>
              <a:ea typeface="+mn-ea"/>
            </a:endParaRPr>
          </a:p>
        </p:txBody>
      </p:sp>
    </p:spTree>
    <p:extLst>
      <p:ext uri="{BB962C8B-B14F-4D97-AF65-F5344CB8AC3E}">
        <p14:creationId xmlns:p14="http://schemas.microsoft.com/office/powerpoint/2010/main" val="11413410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743ABEB-FC2F-4B56-96A5-FC3D7EF8CEFB}"/>
              </a:ext>
            </a:extLst>
          </p:cNvPr>
          <p:cNvSpPr txBox="1">
            <a:spLocks noRot="1"/>
          </p:cNvSpPr>
          <p:nvPr/>
        </p:nvSpPr>
        <p:spPr>
          <a:xfrm>
            <a:off x="0" y="116632"/>
            <a:ext cx="9144000" cy="674732"/>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EB4E1D46-3FCA-480B-85CF-4C0AEF534B4B}"/>
              </a:ext>
            </a:extLst>
          </p:cNvPr>
          <p:cNvSpPr txBox="1">
            <a:spLocks noRot="1"/>
          </p:cNvSpPr>
          <p:nvPr/>
        </p:nvSpPr>
        <p:spPr>
          <a:xfrm>
            <a:off x="0" y="980728"/>
            <a:ext cx="9036496" cy="2952328"/>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pPr>
            <a:endParaRPr lang="zh-CN" altLang="en-US" sz="2400" b="1"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6D775229-2374-48C8-8C99-CE40589CC063}"/>
              </a:ext>
            </a:extLst>
          </p:cNvPr>
          <p:cNvSpPr txBox="1"/>
          <p:nvPr/>
        </p:nvSpPr>
        <p:spPr>
          <a:xfrm>
            <a:off x="0" y="980728"/>
            <a:ext cx="9036496" cy="651653"/>
          </a:xfrm>
          <a:prstGeom prst="rect">
            <a:avLst/>
          </a:prstGeom>
          <a:noFill/>
        </p:spPr>
        <p:txBody>
          <a:bodyPr wrap="square">
            <a:spAutoFit/>
          </a:bodyPr>
          <a:lstStyle/>
          <a:p>
            <a:pPr marL="457200" indent="-457200" algn="just" eaLnBrk="1" hangingPunct="1">
              <a:lnSpc>
                <a:spcPct val="125000"/>
              </a:lnSpc>
              <a:spcBef>
                <a:spcPts val="0"/>
              </a:spcBef>
              <a:buFont typeface="Wingdings" panose="05000000000000000000" pitchFamily="2" charset="2"/>
              <a:buChar char="p"/>
            </a:pPr>
            <a:r>
              <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管道等级说明</a:t>
            </a:r>
            <a:endParaRPr lang="zh-CN" altLang="en-US" dirty="0">
              <a:solidFill>
                <a:srgbClr val="000000"/>
              </a:solidFill>
              <a:latin typeface="+mn-ea"/>
              <a:ea typeface="+mn-ea"/>
            </a:endParaRPr>
          </a:p>
        </p:txBody>
      </p:sp>
      <p:pic>
        <p:nvPicPr>
          <p:cNvPr id="6" name="图片 5">
            <a:extLst>
              <a:ext uri="{FF2B5EF4-FFF2-40B4-BE49-F238E27FC236}">
                <a16:creationId xmlns:a16="http://schemas.microsoft.com/office/drawing/2014/main" id="{559D0FAF-8371-43C0-811E-3EE9EDE5D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821745"/>
            <a:ext cx="3816424" cy="4377663"/>
          </a:xfrm>
          <a:prstGeom prst="rect">
            <a:avLst/>
          </a:prstGeom>
        </p:spPr>
      </p:pic>
      <p:pic>
        <p:nvPicPr>
          <p:cNvPr id="7" name="图片 6">
            <a:extLst>
              <a:ext uri="{FF2B5EF4-FFF2-40B4-BE49-F238E27FC236}">
                <a16:creationId xmlns:a16="http://schemas.microsoft.com/office/drawing/2014/main" id="{C81F3516-6B9F-4D92-AD93-4F3C1D058BF7}"/>
              </a:ext>
            </a:extLst>
          </p:cNvPr>
          <p:cNvPicPr>
            <a:picLocks noChangeAspect="1"/>
          </p:cNvPicPr>
          <p:nvPr/>
        </p:nvPicPr>
        <p:blipFill>
          <a:blip r:embed="rId3"/>
          <a:stretch>
            <a:fillRect/>
          </a:stretch>
        </p:blipFill>
        <p:spPr>
          <a:xfrm>
            <a:off x="4932040" y="1819275"/>
            <a:ext cx="3571875" cy="3219450"/>
          </a:xfrm>
          <a:prstGeom prst="rect">
            <a:avLst/>
          </a:prstGeom>
        </p:spPr>
      </p:pic>
    </p:spTree>
    <p:extLst>
      <p:ext uri="{BB962C8B-B14F-4D97-AF65-F5344CB8AC3E}">
        <p14:creationId xmlns:p14="http://schemas.microsoft.com/office/powerpoint/2010/main" val="29358967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A4FAEAF-1A71-4188-89D0-2CC701DFBD87}"/>
              </a:ext>
            </a:extLst>
          </p:cNvPr>
          <p:cNvSpPr txBox="1">
            <a:spLocks noRot="1"/>
          </p:cNvSpPr>
          <p:nvPr/>
        </p:nvSpPr>
        <p:spPr>
          <a:xfrm>
            <a:off x="0" y="116632"/>
            <a:ext cx="9144000" cy="674732"/>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A2B25B6F-1894-414C-A0EB-0B6ACE4F2636}"/>
              </a:ext>
            </a:extLst>
          </p:cNvPr>
          <p:cNvSpPr txBox="1">
            <a:spLocks noRot="1"/>
          </p:cNvSpPr>
          <p:nvPr/>
        </p:nvSpPr>
        <p:spPr>
          <a:xfrm>
            <a:off x="0" y="980728"/>
            <a:ext cx="9036496" cy="2952328"/>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pPr>
            <a:endParaRPr lang="zh-CN" altLang="en-US" sz="2400" b="1"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C5861B5F-CAA3-4F0D-8ABC-9B0E07FDBF20}"/>
              </a:ext>
            </a:extLst>
          </p:cNvPr>
          <p:cNvSpPr txBox="1"/>
          <p:nvPr/>
        </p:nvSpPr>
        <p:spPr>
          <a:xfrm>
            <a:off x="0" y="980728"/>
            <a:ext cx="9036496" cy="651653"/>
          </a:xfrm>
          <a:prstGeom prst="rect">
            <a:avLst/>
          </a:prstGeom>
          <a:noFill/>
        </p:spPr>
        <p:txBody>
          <a:bodyPr wrap="square">
            <a:spAutoFit/>
          </a:bodyPr>
          <a:lstStyle/>
          <a:p>
            <a:pPr marL="457200" indent="-457200" algn="just" eaLnBrk="1" hangingPunct="1">
              <a:lnSpc>
                <a:spcPct val="125000"/>
              </a:lnSpc>
              <a:spcBef>
                <a:spcPts val="0"/>
              </a:spcBef>
              <a:buFont typeface="Wingdings" panose="05000000000000000000" pitchFamily="2" charset="2"/>
              <a:buChar char="p"/>
            </a:pPr>
            <a:r>
              <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阀门和管件的表示方法</a:t>
            </a:r>
            <a:endParaRPr lang="zh-CN" altLang="en-US" dirty="0">
              <a:solidFill>
                <a:srgbClr val="000000"/>
              </a:solidFill>
              <a:latin typeface="+mn-ea"/>
              <a:ea typeface="+mn-ea"/>
            </a:endParaRPr>
          </a:p>
        </p:txBody>
      </p:sp>
      <p:pic>
        <p:nvPicPr>
          <p:cNvPr id="5" name="Picture 29">
            <a:extLst>
              <a:ext uri="{FF2B5EF4-FFF2-40B4-BE49-F238E27FC236}">
                <a16:creationId xmlns:a16="http://schemas.microsoft.com/office/drawing/2014/main" id="{DB7DE7C6-CB18-477E-9C9A-7DD545F225BD}"/>
              </a:ext>
            </a:extLst>
          </p:cNvPr>
          <p:cNvPicPr>
            <a:picLocks noChangeAspect="1"/>
          </p:cNvPicPr>
          <p:nvPr/>
        </p:nvPicPr>
        <p:blipFill rotWithShape="1">
          <a:blip r:embed="rId2"/>
          <a:srcRect t="6142" b="21811"/>
          <a:stretch/>
        </p:blipFill>
        <p:spPr>
          <a:xfrm>
            <a:off x="395536" y="2132855"/>
            <a:ext cx="8136904" cy="4606865"/>
          </a:xfrm>
          <a:prstGeom prst="rect">
            <a:avLst/>
          </a:prstGeom>
          <a:noFill/>
          <a:ln w="9525">
            <a:noFill/>
          </a:ln>
        </p:spPr>
      </p:pic>
      <p:sp>
        <p:nvSpPr>
          <p:cNvPr id="6" name="Text Box 36">
            <a:extLst>
              <a:ext uri="{FF2B5EF4-FFF2-40B4-BE49-F238E27FC236}">
                <a16:creationId xmlns:a16="http://schemas.microsoft.com/office/drawing/2014/main" id="{FE067BDA-23C6-4E73-A822-5CD5288E7070}"/>
              </a:ext>
            </a:extLst>
          </p:cNvPr>
          <p:cNvSpPr txBox="1"/>
          <p:nvPr/>
        </p:nvSpPr>
        <p:spPr>
          <a:xfrm>
            <a:off x="0" y="1700808"/>
            <a:ext cx="9144000" cy="4001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常用阀门的图形符号</a:t>
            </a:r>
          </a:p>
        </p:txBody>
      </p:sp>
    </p:spTree>
    <p:extLst>
      <p:ext uri="{BB962C8B-B14F-4D97-AF65-F5344CB8AC3E}">
        <p14:creationId xmlns:p14="http://schemas.microsoft.com/office/powerpoint/2010/main" val="34014614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D24F67F-CE1C-47A7-AC59-33C79E4D67B5}"/>
              </a:ext>
            </a:extLst>
          </p:cNvPr>
          <p:cNvSpPr txBox="1">
            <a:spLocks noRot="1"/>
          </p:cNvSpPr>
          <p:nvPr/>
        </p:nvSpPr>
        <p:spPr>
          <a:xfrm>
            <a:off x="0" y="116632"/>
            <a:ext cx="9144000" cy="674732"/>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ECD079D2-8842-4733-966F-9F977D2BFB86}"/>
              </a:ext>
            </a:extLst>
          </p:cNvPr>
          <p:cNvSpPr txBox="1">
            <a:spLocks noRot="1"/>
          </p:cNvSpPr>
          <p:nvPr/>
        </p:nvSpPr>
        <p:spPr>
          <a:xfrm>
            <a:off x="0" y="980728"/>
            <a:ext cx="9036496" cy="2952328"/>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pPr>
            <a:endParaRPr lang="zh-CN" altLang="en-US" sz="2400" b="1"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75EF77BF-EF78-4199-8F59-D7DCD0CFBE3C}"/>
              </a:ext>
            </a:extLst>
          </p:cNvPr>
          <p:cNvSpPr txBox="1"/>
          <p:nvPr/>
        </p:nvSpPr>
        <p:spPr>
          <a:xfrm>
            <a:off x="0" y="980728"/>
            <a:ext cx="9036496" cy="1735924"/>
          </a:xfrm>
          <a:prstGeom prst="rect">
            <a:avLst/>
          </a:prstGeom>
          <a:noFill/>
        </p:spPr>
        <p:txBody>
          <a:bodyPr wrap="square">
            <a:spAutoFit/>
          </a:bodyPr>
          <a:lstStyle/>
          <a:p>
            <a:pPr marL="457200" indent="-457200" algn="just" eaLnBrk="1" hangingPunct="1">
              <a:lnSpc>
                <a:spcPct val="125000"/>
              </a:lnSpc>
              <a:spcBef>
                <a:spcPts val="0"/>
              </a:spcBef>
              <a:buFont typeface="Wingdings" panose="05000000000000000000" pitchFamily="2" charset="2"/>
              <a:buChar char="p"/>
            </a:pPr>
            <a:r>
              <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仪表控制点的表示方法</a:t>
            </a:r>
            <a:endParaRPr lang="en-US" altLang="zh-CN"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lvl="0" indent="-285750" algn="just" eaLnBrk="1" hangingPunct="1">
              <a:lnSpc>
                <a:spcPct val="125000"/>
              </a:lnSpc>
              <a:spcBef>
                <a:spcPts val="0"/>
              </a:spcBef>
              <a:buClr>
                <a:srgbClr val="000000"/>
              </a:buClr>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在相应管道或设备大致安装位置标注仪表及控制点；</a:t>
            </a:r>
          </a:p>
          <a:p>
            <a:pPr marL="285750" lvl="0" indent="-285750" algn="just" eaLnBrk="1" hangingPunct="1">
              <a:lnSpc>
                <a:spcPct val="125000"/>
              </a:lnSpc>
              <a:spcBef>
                <a:spcPts val="0"/>
              </a:spcBef>
              <a:buClr>
                <a:srgbClr val="000000"/>
              </a:buClr>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仪表</a:t>
            </a:r>
            <a:r>
              <a:rPr lang="zh-CN" altLang="en-US" sz="2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控制点标注包括</a:t>
            </a:r>
            <a:r>
              <a:rPr lang="zh-CN" altLang="en-US" sz="28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图形符号</a:t>
            </a:r>
            <a:r>
              <a:rPr lang="zh-CN" altLang="en-US" sz="2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字母代号</a:t>
            </a:r>
            <a:r>
              <a:rPr lang="zh-CN" altLang="en-US" sz="2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zh-CN" altLang="en-US" sz="28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仪表位号</a:t>
            </a:r>
            <a:r>
              <a:rPr lang="zh-CN" altLang="en-US" sz="2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dirty="0">
              <a:solidFill>
                <a:srgbClr val="000000"/>
              </a:solidFill>
              <a:latin typeface="+mn-ea"/>
              <a:ea typeface="+mn-ea"/>
            </a:endParaRPr>
          </a:p>
        </p:txBody>
      </p:sp>
      <p:sp>
        <p:nvSpPr>
          <p:cNvPr id="7" name="Rectangle 15">
            <a:extLst>
              <a:ext uri="{FF2B5EF4-FFF2-40B4-BE49-F238E27FC236}">
                <a16:creationId xmlns:a16="http://schemas.microsoft.com/office/drawing/2014/main" id="{1C690EE2-D554-4DD8-83EE-9BD469834B31}"/>
              </a:ext>
            </a:extLst>
          </p:cNvPr>
          <p:cNvSpPr/>
          <p:nvPr/>
        </p:nvSpPr>
        <p:spPr>
          <a:xfrm>
            <a:off x="6978313" y="3201693"/>
            <a:ext cx="685800" cy="685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Rectangle 2">
            <a:extLst>
              <a:ext uri="{FF2B5EF4-FFF2-40B4-BE49-F238E27FC236}">
                <a16:creationId xmlns:a16="http://schemas.microsoft.com/office/drawing/2014/main" id="{C9C99860-72DC-4348-8EEB-F93B2CCFF633}"/>
              </a:ext>
            </a:extLst>
          </p:cNvPr>
          <p:cNvSpPr/>
          <p:nvPr/>
        </p:nvSpPr>
        <p:spPr>
          <a:xfrm>
            <a:off x="2918" y="3112413"/>
            <a:ext cx="9033578" cy="283686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479425" algn="just" defTabSz="914400" eaLnBrk="1" hangingPunct="1">
              <a:spcBef>
                <a:spcPct val="0"/>
              </a:spcBef>
              <a:buClrTx/>
              <a:buSzTx/>
              <a:buFontTx/>
              <a:buNone/>
              <a:tabLst>
                <a:tab pos="800100" algn="l"/>
                <a:tab pos="1539875" algn="l"/>
              </a:tabLst>
            </a:pPr>
            <a:r>
              <a:rPr lang="en-US" altLang="zh-CN" sz="7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lvl="0" indent="-479425" algn="just" defTabSz="914400">
              <a:lnSpc>
                <a:spcPct val="125000"/>
              </a:lnSpc>
              <a:spcBef>
                <a:spcPct val="0"/>
              </a:spcBef>
              <a:buClrTx/>
              <a:buSzTx/>
              <a:buFontTx/>
              <a:buNone/>
              <a:tabLst>
                <a:tab pos="800100" algn="l"/>
                <a:tab pos="1539875" algn="l"/>
              </a:tabLst>
            </a:pP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控制点</a:t>
            </a:r>
            <a:endPar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lvl="0" indent="-479425" algn="just" defTabSz="914400">
              <a:lnSpc>
                <a:spcPct val="125000"/>
              </a:lnSpc>
              <a:spcBef>
                <a:spcPct val="0"/>
              </a:spcBef>
              <a:buClrTx/>
              <a:buSzTx/>
              <a:buFontTx/>
              <a:buNone/>
              <a:tabLst>
                <a:tab pos="800100" algn="l"/>
                <a:tab pos="1539875" algn="l"/>
              </a:tabLst>
            </a:pP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indent="-479425" algn="just">
              <a:lnSpc>
                <a:spcPct val="125000"/>
              </a:lnSpc>
              <a:spcBef>
                <a:spcPct val="0"/>
              </a:spcBef>
              <a:buClrTx/>
              <a:buSzTx/>
              <a:buNone/>
              <a:tabLst>
                <a:tab pos="800100" algn="l"/>
                <a:tab pos="1539875" algn="l"/>
              </a:tabLst>
            </a:pP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参量代号</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（物理量：温度、压力、液位组成分析）</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indent="-479425" algn="just">
              <a:lnSpc>
                <a:spcPct val="125000"/>
              </a:lnSpc>
              <a:spcBef>
                <a:spcPct val="0"/>
              </a:spcBef>
              <a:buClrTx/>
              <a:buSzTx/>
              <a:buNone/>
              <a:tabLst>
                <a:tab pos="800100" algn="l"/>
                <a:tab pos="1539875" algn="l"/>
              </a:tabLst>
            </a:pPr>
            <a:endPar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lvl="0" indent="-479425" algn="just" defTabSz="914400">
              <a:lnSpc>
                <a:spcPct val="125000"/>
              </a:lnSpc>
              <a:spcBef>
                <a:spcPct val="0"/>
              </a:spcBef>
              <a:buClrTx/>
              <a:buSzTx/>
              <a:buFontTx/>
              <a:buNone/>
              <a:tabLst>
                <a:tab pos="800100" algn="l"/>
                <a:tab pos="1539875" algn="l"/>
              </a:tabLst>
            </a:pP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功能代号</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Z</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或</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I: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指示，</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：控制）</a:t>
            </a:r>
            <a:endParaRPr lang="en-US" altLang="zh-CN" sz="36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9" name="Oval 3">
            <a:extLst>
              <a:ext uri="{FF2B5EF4-FFF2-40B4-BE49-F238E27FC236}">
                <a16:creationId xmlns:a16="http://schemas.microsoft.com/office/drawing/2014/main" id="{3A075D0F-824E-4153-B764-A6D70E5153D4}"/>
              </a:ext>
            </a:extLst>
          </p:cNvPr>
          <p:cNvSpPr/>
          <p:nvPr/>
        </p:nvSpPr>
        <p:spPr>
          <a:xfrm>
            <a:off x="3239661" y="3201693"/>
            <a:ext cx="685800" cy="685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Oval 4">
            <a:extLst>
              <a:ext uri="{FF2B5EF4-FFF2-40B4-BE49-F238E27FC236}">
                <a16:creationId xmlns:a16="http://schemas.microsoft.com/office/drawing/2014/main" id="{16874CAA-BEA5-446B-BD5D-552C17D9B288}"/>
              </a:ext>
            </a:extLst>
          </p:cNvPr>
          <p:cNvSpPr/>
          <p:nvPr/>
        </p:nvSpPr>
        <p:spPr>
          <a:xfrm>
            <a:off x="4476577" y="3201693"/>
            <a:ext cx="685800" cy="685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Oval 5">
            <a:extLst>
              <a:ext uri="{FF2B5EF4-FFF2-40B4-BE49-F238E27FC236}">
                <a16:creationId xmlns:a16="http://schemas.microsoft.com/office/drawing/2014/main" id="{06C495A8-E552-4E8B-9DB0-554EB9C65A83}"/>
              </a:ext>
            </a:extLst>
          </p:cNvPr>
          <p:cNvSpPr/>
          <p:nvPr/>
        </p:nvSpPr>
        <p:spPr>
          <a:xfrm>
            <a:off x="5778016" y="3201693"/>
            <a:ext cx="685800" cy="685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Line 6">
            <a:extLst>
              <a:ext uri="{FF2B5EF4-FFF2-40B4-BE49-F238E27FC236}">
                <a16:creationId xmlns:a16="http://schemas.microsoft.com/office/drawing/2014/main" id="{8C88F881-EA5D-4916-9493-93096D44710B}"/>
              </a:ext>
            </a:extLst>
          </p:cNvPr>
          <p:cNvSpPr/>
          <p:nvPr/>
        </p:nvSpPr>
        <p:spPr>
          <a:xfrm>
            <a:off x="4476577" y="3544593"/>
            <a:ext cx="6858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Line 7">
            <a:extLst>
              <a:ext uri="{FF2B5EF4-FFF2-40B4-BE49-F238E27FC236}">
                <a16:creationId xmlns:a16="http://schemas.microsoft.com/office/drawing/2014/main" id="{AFF0866C-46A9-4BD2-9C77-581DE6E7E14E}"/>
              </a:ext>
            </a:extLst>
          </p:cNvPr>
          <p:cNvSpPr/>
          <p:nvPr/>
        </p:nvSpPr>
        <p:spPr>
          <a:xfrm>
            <a:off x="5766904" y="3544593"/>
            <a:ext cx="685800" cy="0"/>
          </a:xfrm>
          <a:prstGeom prst="line">
            <a:avLst/>
          </a:prstGeom>
          <a:ln w="9525" cap="flat" cmpd="sng">
            <a:solidFill>
              <a:schemeClr val="tx1"/>
            </a:solidFill>
            <a:prstDash val="dash"/>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 Box 9">
            <a:extLst>
              <a:ext uri="{FF2B5EF4-FFF2-40B4-BE49-F238E27FC236}">
                <a16:creationId xmlns:a16="http://schemas.microsoft.com/office/drawing/2014/main" id="{76B157B8-B2A9-4643-A5AF-85FDD490B52F}"/>
              </a:ext>
            </a:extLst>
          </p:cNvPr>
          <p:cNvSpPr txBox="1"/>
          <p:nvPr/>
        </p:nvSpPr>
        <p:spPr>
          <a:xfrm>
            <a:off x="3312368" y="3191216"/>
            <a:ext cx="6858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PI</a:t>
            </a:r>
          </a:p>
          <a:p>
            <a:pPr marL="0" lvl="0" indent="0"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302</a:t>
            </a:r>
          </a:p>
        </p:txBody>
      </p:sp>
      <p:sp>
        <p:nvSpPr>
          <p:cNvPr id="15" name="Text Box 10">
            <a:extLst>
              <a:ext uri="{FF2B5EF4-FFF2-40B4-BE49-F238E27FC236}">
                <a16:creationId xmlns:a16="http://schemas.microsoft.com/office/drawing/2014/main" id="{7DC3A4CD-2782-40CC-8A17-522058F97114}"/>
              </a:ext>
            </a:extLst>
          </p:cNvPr>
          <p:cNvSpPr txBox="1"/>
          <p:nvPr/>
        </p:nvSpPr>
        <p:spPr>
          <a:xfrm>
            <a:off x="4434385" y="3191216"/>
            <a:ext cx="7620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TI</a:t>
            </a:r>
          </a:p>
          <a:p>
            <a:pPr marL="0" lvl="0" indent="0" algn="ctr"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302</a:t>
            </a:r>
          </a:p>
        </p:txBody>
      </p:sp>
      <p:sp>
        <p:nvSpPr>
          <p:cNvPr id="16" name="Text Box 11">
            <a:extLst>
              <a:ext uri="{FF2B5EF4-FFF2-40B4-BE49-F238E27FC236}">
                <a16:creationId xmlns:a16="http://schemas.microsoft.com/office/drawing/2014/main" id="{2024DD7F-0015-482E-8736-720FD571C6F1}"/>
              </a:ext>
            </a:extLst>
          </p:cNvPr>
          <p:cNvSpPr txBox="1"/>
          <p:nvPr/>
        </p:nvSpPr>
        <p:spPr>
          <a:xfrm>
            <a:off x="5718720" y="3191216"/>
            <a:ext cx="7620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FIC</a:t>
            </a:r>
          </a:p>
          <a:p>
            <a:pPr marL="0" lvl="0" indent="0" algn="ctr"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302</a:t>
            </a:r>
          </a:p>
        </p:txBody>
      </p:sp>
      <p:sp>
        <p:nvSpPr>
          <p:cNvPr id="17" name="Oval 12">
            <a:extLst>
              <a:ext uri="{FF2B5EF4-FFF2-40B4-BE49-F238E27FC236}">
                <a16:creationId xmlns:a16="http://schemas.microsoft.com/office/drawing/2014/main" id="{6246A578-2DBD-4947-B0AB-395C9A03E266}"/>
              </a:ext>
            </a:extLst>
          </p:cNvPr>
          <p:cNvSpPr/>
          <p:nvPr/>
        </p:nvSpPr>
        <p:spPr>
          <a:xfrm>
            <a:off x="6978313" y="3201693"/>
            <a:ext cx="685800" cy="685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 Box 13">
            <a:extLst>
              <a:ext uri="{FF2B5EF4-FFF2-40B4-BE49-F238E27FC236}">
                <a16:creationId xmlns:a16="http://schemas.microsoft.com/office/drawing/2014/main" id="{EC2EE01A-D0CC-41BE-857F-2ADBC5E89B87}"/>
              </a:ext>
            </a:extLst>
          </p:cNvPr>
          <p:cNvSpPr txBox="1"/>
          <p:nvPr/>
        </p:nvSpPr>
        <p:spPr>
          <a:xfrm>
            <a:off x="6946031" y="3191216"/>
            <a:ext cx="758825" cy="7067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TI</a:t>
            </a:r>
          </a:p>
          <a:p>
            <a:pPr marL="0" lvl="0" indent="0" algn="ctr" eaLnBrk="1" hangingPunct="1">
              <a:spcBef>
                <a:spcPct val="5000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302</a:t>
            </a:r>
          </a:p>
        </p:txBody>
      </p:sp>
      <p:sp>
        <p:nvSpPr>
          <p:cNvPr id="19" name="Line 14">
            <a:extLst>
              <a:ext uri="{FF2B5EF4-FFF2-40B4-BE49-F238E27FC236}">
                <a16:creationId xmlns:a16="http://schemas.microsoft.com/office/drawing/2014/main" id="{E24CBEC1-F8CA-410D-A45D-424BC0635D72}"/>
              </a:ext>
            </a:extLst>
          </p:cNvPr>
          <p:cNvSpPr/>
          <p:nvPr/>
        </p:nvSpPr>
        <p:spPr>
          <a:xfrm>
            <a:off x="6978313" y="3544593"/>
            <a:ext cx="6858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997326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1AA48C0-55A9-45E2-9C0E-1D90F507D42C}"/>
              </a:ext>
            </a:extLst>
          </p:cNvPr>
          <p:cNvSpPr txBox="1">
            <a:spLocks noRot="1"/>
          </p:cNvSpPr>
          <p:nvPr/>
        </p:nvSpPr>
        <p:spPr>
          <a:xfrm>
            <a:off x="0" y="116632"/>
            <a:ext cx="9144000" cy="674732"/>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F21BDD79-5F8A-408F-BA6B-7D5C582AB01C}"/>
              </a:ext>
            </a:extLst>
          </p:cNvPr>
          <p:cNvSpPr txBox="1">
            <a:spLocks noRot="1"/>
          </p:cNvSpPr>
          <p:nvPr/>
        </p:nvSpPr>
        <p:spPr>
          <a:xfrm>
            <a:off x="0" y="980728"/>
            <a:ext cx="9036496" cy="2952328"/>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pPr>
            <a:endParaRPr lang="zh-CN" altLang="en-US" sz="2400" b="1"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4323D998-CD70-463E-8F3D-96AF0836B4BE}"/>
              </a:ext>
            </a:extLst>
          </p:cNvPr>
          <p:cNvSpPr txBox="1"/>
          <p:nvPr/>
        </p:nvSpPr>
        <p:spPr>
          <a:xfrm>
            <a:off x="0" y="980728"/>
            <a:ext cx="9036496" cy="2666243"/>
          </a:xfrm>
          <a:prstGeom prst="rect">
            <a:avLst/>
          </a:prstGeom>
          <a:noFill/>
        </p:spPr>
        <p:txBody>
          <a:bodyPr wrap="square">
            <a:spAutoFit/>
          </a:bodyPr>
          <a:lstStyle/>
          <a:p>
            <a:pPr marL="457200" indent="-457200" algn="just" eaLnBrk="1" hangingPunct="1">
              <a:lnSpc>
                <a:spcPct val="125000"/>
              </a:lnSpc>
              <a:spcBef>
                <a:spcPts val="0"/>
              </a:spcBef>
              <a:buFont typeface="Wingdings" panose="05000000000000000000" pitchFamily="2" charset="2"/>
              <a:buChar char="p"/>
            </a:pPr>
            <a:r>
              <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仪表控制点的表示方法</a:t>
            </a:r>
            <a:endParaRPr lang="en-US" altLang="zh-CN"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Font typeface="Wingdings" panose="05000000000000000000" pitchFamily="2" charset="2"/>
              <a:buChar char="l"/>
            </a:pPr>
            <a:r>
              <a:rPr kumimoji="1" lang="zh-CN" altLang="en-US"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图形符号</a:t>
            </a:r>
            <a:endParaRPr kumimoji="1" lang="en-US" altLang="zh-CN"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0" algn="just" eaLnBrk="1" hangingPunct="1">
              <a:lnSpc>
                <a:spcPct val="125000"/>
              </a:lnSpc>
              <a:buClr>
                <a:srgbClr val="000000"/>
              </a:buClr>
              <a:buFont typeface="Wingdings" panose="05000000000000000000" pitchFamily="2" charset="2"/>
              <a:buChar char="Ø"/>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仪表的图形符号为直径约</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10 mm</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的细线（</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b/3</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）圆；</a:t>
            </a:r>
          </a:p>
          <a:p>
            <a:pPr lvl="0" algn="just" eaLnBrk="1" hangingPunct="1">
              <a:lnSpc>
                <a:spcPct val="125000"/>
              </a:lnSpc>
              <a:buClr>
                <a:srgbClr val="000000"/>
              </a:buClr>
              <a:buFont typeface="Wingdings" panose="05000000000000000000" pitchFamily="2" charset="2"/>
              <a:buChar char="Ø"/>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执行器的图形符号由调节机构和执行机构两部分组合而成；</a:t>
            </a:r>
          </a:p>
          <a:p>
            <a:pPr lvl="0" algn="just" eaLnBrk="1" hangingPunct="1">
              <a:lnSpc>
                <a:spcPct val="125000"/>
              </a:lnSpc>
              <a:buClr>
                <a:srgbClr val="000000"/>
              </a:buClr>
              <a:buFont typeface="Wingdings" panose="05000000000000000000" pitchFamily="2" charset="2"/>
              <a:buChar char="Ø"/>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仪表、调节及执行机构图例见附录</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表</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2-4</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所示。 </a:t>
            </a:r>
            <a:endParaRPr lang="zh-CN" altLang="en-US" dirty="0">
              <a:solidFill>
                <a:srgbClr val="000000"/>
              </a:solidFill>
              <a:latin typeface="+mn-ea"/>
              <a:ea typeface="+mn-ea"/>
            </a:endParaRPr>
          </a:p>
        </p:txBody>
      </p:sp>
      <p:sp>
        <p:nvSpPr>
          <p:cNvPr id="18" name="Rectangle 15">
            <a:extLst>
              <a:ext uri="{FF2B5EF4-FFF2-40B4-BE49-F238E27FC236}">
                <a16:creationId xmlns:a16="http://schemas.microsoft.com/office/drawing/2014/main" id="{4470A951-BAE8-4F32-A15B-3681BB5FD973}"/>
              </a:ext>
            </a:extLst>
          </p:cNvPr>
          <p:cNvSpPr/>
          <p:nvPr/>
        </p:nvSpPr>
        <p:spPr>
          <a:xfrm>
            <a:off x="7270576" y="4460914"/>
            <a:ext cx="685800" cy="685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Oval 3">
            <a:extLst>
              <a:ext uri="{FF2B5EF4-FFF2-40B4-BE49-F238E27FC236}">
                <a16:creationId xmlns:a16="http://schemas.microsoft.com/office/drawing/2014/main" id="{F17699C9-5C85-47EE-92B8-72D02D59D19C}"/>
              </a:ext>
            </a:extLst>
          </p:cNvPr>
          <p:cNvSpPr/>
          <p:nvPr/>
        </p:nvSpPr>
        <p:spPr>
          <a:xfrm>
            <a:off x="1043608" y="4460914"/>
            <a:ext cx="685800" cy="685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Oval 4">
            <a:extLst>
              <a:ext uri="{FF2B5EF4-FFF2-40B4-BE49-F238E27FC236}">
                <a16:creationId xmlns:a16="http://schemas.microsoft.com/office/drawing/2014/main" id="{8425F0D1-09FF-4C65-91EB-B506ADE3431E}"/>
              </a:ext>
            </a:extLst>
          </p:cNvPr>
          <p:cNvSpPr/>
          <p:nvPr/>
        </p:nvSpPr>
        <p:spPr>
          <a:xfrm>
            <a:off x="2771800" y="4460914"/>
            <a:ext cx="685800" cy="685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Oval 5">
            <a:extLst>
              <a:ext uri="{FF2B5EF4-FFF2-40B4-BE49-F238E27FC236}">
                <a16:creationId xmlns:a16="http://schemas.microsoft.com/office/drawing/2014/main" id="{89D0E816-522C-4EDA-8EA6-DA3B7A06F179}"/>
              </a:ext>
            </a:extLst>
          </p:cNvPr>
          <p:cNvSpPr/>
          <p:nvPr/>
        </p:nvSpPr>
        <p:spPr>
          <a:xfrm>
            <a:off x="4894312" y="4460914"/>
            <a:ext cx="685800" cy="685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Line 6">
            <a:extLst>
              <a:ext uri="{FF2B5EF4-FFF2-40B4-BE49-F238E27FC236}">
                <a16:creationId xmlns:a16="http://schemas.microsoft.com/office/drawing/2014/main" id="{B92FD6D2-59D9-45F2-B4A8-EB7AC8276C06}"/>
              </a:ext>
            </a:extLst>
          </p:cNvPr>
          <p:cNvSpPr/>
          <p:nvPr/>
        </p:nvSpPr>
        <p:spPr>
          <a:xfrm>
            <a:off x="2771800" y="4803814"/>
            <a:ext cx="6858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Line 7">
            <a:extLst>
              <a:ext uri="{FF2B5EF4-FFF2-40B4-BE49-F238E27FC236}">
                <a16:creationId xmlns:a16="http://schemas.microsoft.com/office/drawing/2014/main" id="{7BB7A3D1-6956-4FCD-BFF5-C3ACE84E38CD}"/>
              </a:ext>
            </a:extLst>
          </p:cNvPr>
          <p:cNvSpPr/>
          <p:nvPr/>
        </p:nvSpPr>
        <p:spPr>
          <a:xfrm>
            <a:off x="4883200" y="4803814"/>
            <a:ext cx="685800" cy="0"/>
          </a:xfrm>
          <a:prstGeom prst="line">
            <a:avLst/>
          </a:prstGeom>
          <a:ln w="9525" cap="flat" cmpd="sng">
            <a:solidFill>
              <a:schemeClr val="tx1"/>
            </a:solidFill>
            <a:prstDash val="dash"/>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Oval 12">
            <a:extLst>
              <a:ext uri="{FF2B5EF4-FFF2-40B4-BE49-F238E27FC236}">
                <a16:creationId xmlns:a16="http://schemas.microsoft.com/office/drawing/2014/main" id="{3EA1E31C-B11B-4C6C-AB1B-EA6C52E4925E}"/>
              </a:ext>
            </a:extLst>
          </p:cNvPr>
          <p:cNvSpPr/>
          <p:nvPr/>
        </p:nvSpPr>
        <p:spPr>
          <a:xfrm>
            <a:off x="7270576" y="4460914"/>
            <a:ext cx="685800" cy="685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Line 14">
            <a:extLst>
              <a:ext uri="{FF2B5EF4-FFF2-40B4-BE49-F238E27FC236}">
                <a16:creationId xmlns:a16="http://schemas.microsoft.com/office/drawing/2014/main" id="{CCB16CC8-EC45-44C4-A4E6-C956A31C5D6D}"/>
              </a:ext>
            </a:extLst>
          </p:cNvPr>
          <p:cNvSpPr/>
          <p:nvPr/>
        </p:nvSpPr>
        <p:spPr>
          <a:xfrm>
            <a:off x="7270576" y="4803814"/>
            <a:ext cx="6858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 Box 21">
            <a:extLst>
              <a:ext uri="{FF2B5EF4-FFF2-40B4-BE49-F238E27FC236}">
                <a16:creationId xmlns:a16="http://schemas.microsoft.com/office/drawing/2014/main" id="{DBF0A33B-97F1-48FE-8D22-B41720B754E7}"/>
              </a:ext>
            </a:extLst>
          </p:cNvPr>
          <p:cNvSpPr txBox="1"/>
          <p:nvPr/>
        </p:nvSpPr>
        <p:spPr>
          <a:xfrm>
            <a:off x="0" y="5229200"/>
            <a:ext cx="9144000" cy="40697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25000"/>
              </a:lnSpc>
              <a:spcBef>
                <a:spcPct val="5000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就地安装        </a:t>
            </a:r>
            <a:r>
              <a:rPr lang="zh-CN" altLang="en-US" sz="1800" b="1" dirty="0">
                <a:solidFill>
                  <a:srgbClr val="000000"/>
                </a:solidFill>
                <a:latin typeface="微软雅黑" panose="020B0503020204020204" pitchFamily="34" charset="-122"/>
                <a:sym typeface="微软雅黑" panose="020B0503020204020204" pitchFamily="34" charset="-122"/>
              </a:rPr>
              <a:t>集中仪表盘安装       集中仪表盘后安装         </a:t>
            </a:r>
            <a:r>
              <a:rPr lang="en-US" altLang="zh-CN" sz="1800" b="1" dirty="0">
                <a:solidFill>
                  <a:srgbClr val="000000"/>
                </a:solidFill>
                <a:latin typeface="微软雅黑" panose="020B0503020204020204" pitchFamily="34" charset="-122"/>
                <a:sym typeface="微软雅黑" panose="020B0503020204020204" pitchFamily="34" charset="-122"/>
              </a:rPr>
              <a:t>DCS</a:t>
            </a:r>
            <a:r>
              <a:rPr lang="zh-CN" altLang="en-US" sz="1800" b="1" dirty="0">
                <a:solidFill>
                  <a:srgbClr val="000000"/>
                </a:solidFill>
                <a:latin typeface="微软雅黑" panose="020B0503020204020204" pitchFamily="34" charset="-122"/>
                <a:sym typeface="微软雅黑" panose="020B0503020204020204" pitchFamily="34" charset="-122"/>
              </a:rPr>
              <a:t>控制系统</a:t>
            </a:r>
            <a:endPar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587794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D61C7B5-E3C1-40A1-876C-026D4F1B0173}"/>
              </a:ext>
            </a:extLst>
          </p:cNvPr>
          <p:cNvSpPr txBox="1">
            <a:spLocks noRot="1"/>
          </p:cNvSpPr>
          <p:nvPr/>
        </p:nvSpPr>
        <p:spPr>
          <a:xfrm>
            <a:off x="0" y="116632"/>
            <a:ext cx="9144000" cy="674732"/>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A47E9D2B-EABA-44A4-8927-1C9D4434727C}"/>
              </a:ext>
            </a:extLst>
          </p:cNvPr>
          <p:cNvSpPr txBox="1">
            <a:spLocks noRot="1"/>
          </p:cNvSpPr>
          <p:nvPr/>
        </p:nvSpPr>
        <p:spPr>
          <a:xfrm>
            <a:off x="0" y="980728"/>
            <a:ext cx="9036496" cy="2952328"/>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pPr>
            <a:endParaRPr lang="zh-CN" altLang="en-US" sz="2400" b="1"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FC828E75-8D00-4C78-87D3-C4CE173EF020}"/>
              </a:ext>
            </a:extLst>
          </p:cNvPr>
          <p:cNvSpPr txBox="1"/>
          <p:nvPr/>
        </p:nvSpPr>
        <p:spPr>
          <a:xfrm>
            <a:off x="0" y="980728"/>
            <a:ext cx="9036496" cy="1267206"/>
          </a:xfrm>
          <a:prstGeom prst="rect">
            <a:avLst/>
          </a:prstGeom>
          <a:noFill/>
        </p:spPr>
        <p:txBody>
          <a:bodyPr wrap="square">
            <a:spAutoFit/>
          </a:bodyPr>
          <a:lstStyle/>
          <a:p>
            <a:pPr marL="457200" indent="-457200" algn="just" eaLnBrk="1" hangingPunct="1">
              <a:lnSpc>
                <a:spcPct val="125000"/>
              </a:lnSpc>
              <a:spcBef>
                <a:spcPts val="0"/>
              </a:spcBef>
              <a:buFont typeface="Wingdings" panose="05000000000000000000" pitchFamily="2" charset="2"/>
              <a:buChar char="p"/>
            </a:pPr>
            <a:r>
              <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仪表控制点的表示方法</a:t>
            </a:r>
            <a:endParaRPr lang="en-US" altLang="zh-CN"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Font typeface="Wingdings" panose="05000000000000000000" pitchFamily="2" charset="2"/>
              <a:buChar char="l"/>
            </a:pPr>
            <a:r>
              <a:rPr kumimoji="1" lang="zh-CN" altLang="en-US"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字母代号：</a:t>
            </a:r>
            <a:r>
              <a:rPr kumimoji="1" lang="zh-CN" altLang="en-US" sz="3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被测变量和仪表功能</a:t>
            </a:r>
            <a:r>
              <a:rPr kumimoji="1" lang="zh-CN" altLang="en-US" sz="3200" b="1" i="0" u="none" strike="noStrike" kern="1200" cap="none" spc="0" normalizeH="0" baseline="0" noProof="0" dirty="0">
                <a:ln>
                  <a:noFill/>
                </a:ln>
                <a:solidFill>
                  <a:srgbClr val="0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endParaRPr kumimoji="1" lang="en-US" altLang="zh-CN" sz="3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15" name="图片 14">
            <a:extLst>
              <a:ext uri="{FF2B5EF4-FFF2-40B4-BE49-F238E27FC236}">
                <a16:creationId xmlns:a16="http://schemas.microsoft.com/office/drawing/2014/main" id="{5CE67C16-1F33-4855-BD54-FF39F4E7DB8C}"/>
              </a:ext>
            </a:extLst>
          </p:cNvPr>
          <p:cNvPicPr>
            <a:picLocks noChangeAspect="1"/>
          </p:cNvPicPr>
          <p:nvPr/>
        </p:nvPicPr>
        <p:blipFill>
          <a:blip r:embed="rId2"/>
          <a:stretch>
            <a:fillRect/>
          </a:stretch>
        </p:blipFill>
        <p:spPr>
          <a:xfrm>
            <a:off x="251520" y="2254178"/>
            <a:ext cx="8640959" cy="4542189"/>
          </a:xfrm>
          <a:prstGeom prst="rect">
            <a:avLst/>
          </a:prstGeom>
        </p:spPr>
      </p:pic>
    </p:spTree>
    <p:extLst>
      <p:ext uri="{BB962C8B-B14F-4D97-AF65-F5344CB8AC3E}">
        <p14:creationId xmlns:p14="http://schemas.microsoft.com/office/powerpoint/2010/main" val="972779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EFCC3A5-191C-49B8-ABA3-4722206F2B27}"/>
              </a:ext>
            </a:extLst>
          </p:cNvPr>
          <p:cNvSpPr txBox="1">
            <a:spLocks noRot="1"/>
          </p:cNvSpPr>
          <p:nvPr/>
        </p:nvSpPr>
        <p:spPr>
          <a:xfrm>
            <a:off x="0" y="116632"/>
            <a:ext cx="9144000" cy="674732"/>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3DDC9A6E-F380-476B-AA53-86AE87A3396E}"/>
              </a:ext>
            </a:extLst>
          </p:cNvPr>
          <p:cNvSpPr txBox="1">
            <a:spLocks noRot="1"/>
          </p:cNvSpPr>
          <p:nvPr/>
        </p:nvSpPr>
        <p:spPr>
          <a:xfrm>
            <a:off x="0" y="980728"/>
            <a:ext cx="9036496" cy="2952328"/>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pPr>
            <a:endParaRPr lang="zh-CN" altLang="en-US" sz="2400" b="1"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2D60EC6C-D15D-416E-8EA0-11565E8F82B3}"/>
              </a:ext>
            </a:extLst>
          </p:cNvPr>
          <p:cNvSpPr txBox="1"/>
          <p:nvPr/>
        </p:nvSpPr>
        <p:spPr>
          <a:xfrm>
            <a:off x="0" y="980728"/>
            <a:ext cx="9036496" cy="2666243"/>
          </a:xfrm>
          <a:prstGeom prst="rect">
            <a:avLst/>
          </a:prstGeom>
          <a:noFill/>
        </p:spPr>
        <p:txBody>
          <a:bodyPr wrap="square">
            <a:spAutoFit/>
          </a:bodyPr>
          <a:lstStyle/>
          <a:p>
            <a:pPr marL="457200" indent="-457200" algn="just" eaLnBrk="1" hangingPunct="1">
              <a:lnSpc>
                <a:spcPct val="125000"/>
              </a:lnSpc>
              <a:spcBef>
                <a:spcPts val="0"/>
              </a:spcBef>
              <a:buFont typeface="Wingdings" panose="05000000000000000000" pitchFamily="2" charset="2"/>
              <a:buChar char="p"/>
            </a:pPr>
            <a:r>
              <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仪表控制点的表示方法</a:t>
            </a:r>
            <a:endParaRPr lang="en-US" altLang="zh-CN"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eaLnBrk="1" hangingPunct="1">
              <a:lnSpc>
                <a:spcPct val="125000"/>
              </a:lnSpc>
              <a:spcBef>
                <a:spcPts val="0"/>
              </a:spcBef>
              <a:buFont typeface="Wingdings" panose="05000000000000000000" pitchFamily="2" charset="2"/>
              <a:buChar char="l"/>
            </a:pPr>
            <a:r>
              <a:rPr kumimoji="1" lang="zh-CN" altLang="en-US"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仪表位号：</a:t>
            </a:r>
            <a:endParaRPr kumimoji="1" lang="en-US" altLang="zh-CN"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269875" lvl="0" indent="-269875" algn="just" defTabSz="762000" eaLnBrk="1" hangingPunct="1">
              <a:lnSpc>
                <a:spcPct val="125000"/>
              </a:lnSpc>
              <a:spcBef>
                <a:spcPct val="0"/>
              </a:spcBef>
              <a:buClr>
                <a:srgbClr val="000000"/>
              </a:buClr>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将字母代号填写在圆圈上半部分，数字编号填写在圆圈下半部分；</a:t>
            </a:r>
          </a:p>
          <a:p>
            <a:pPr marL="269875" lvl="0" indent="-269875" algn="just" defTabSz="762000" eaLnBrk="1" hangingPunct="1">
              <a:lnSpc>
                <a:spcPct val="125000"/>
              </a:lnSpc>
              <a:spcBef>
                <a:spcPct val="0"/>
              </a:spcBef>
              <a:buClr>
                <a:srgbClr val="000000"/>
              </a:buClr>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首</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字母表示</a:t>
            </a: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被测变量</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，后继字母表示</a:t>
            </a: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仪表功能</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；数字编号表示</a:t>
            </a: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仪表顺序号</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，可按车间或工段进行</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编号。</a:t>
            </a:r>
            <a:endParaRPr kumimoji="1"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6" name="Rectangle 8">
            <a:extLst>
              <a:ext uri="{FF2B5EF4-FFF2-40B4-BE49-F238E27FC236}">
                <a16:creationId xmlns:a16="http://schemas.microsoft.com/office/drawing/2014/main" id="{C8D499E7-2106-4A77-B5BA-71BF7A12CE0F}"/>
              </a:ext>
            </a:extLst>
          </p:cNvPr>
          <p:cNvSpPr/>
          <p:nvPr/>
        </p:nvSpPr>
        <p:spPr>
          <a:xfrm>
            <a:off x="7266441" y="3933056"/>
            <a:ext cx="685800" cy="685800"/>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Oval 9">
            <a:extLst>
              <a:ext uri="{FF2B5EF4-FFF2-40B4-BE49-F238E27FC236}">
                <a16:creationId xmlns:a16="http://schemas.microsoft.com/office/drawing/2014/main" id="{5BB8E7AC-8468-40C0-95F3-29CCDE4BB239}"/>
              </a:ext>
            </a:extLst>
          </p:cNvPr>
          <p:cNvSpPr/>
          <p:nvPr/>
        </p:nvSpPr>
        <p:spPr>
          <a:xfrm>
            <a:off x="1131888" y="3933056"/>
            <a:ext cx="685800" cy="685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Oval 11">
            <a:extLst>
              <a:ext uri="{FF2B5EF4-FFF2-40B4-BE49-F238E27FC236}">
                <a16:creationId xmlns:a16="http://schemas.microsoft.com/office/drawing/2014/main" id="{69B4FB2D-CA4B-40B1-ACC4-4527B3B89B5F}"/>
              </a:ext>
            </a:extLst>
          </p:cNvPr>
          <p:cNvSpPr/>
          <p:nvPr/>
        </p:nvSpPr>
        <p:spPr>
          <a:xfrm>
            <a:off x="5207969" y="3933056"/>
            <a:ext cx="685800" cy="685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Oval 10">
            <a:extLst>
              <a:ext uri="{FF2B5EF4-FFF2-40B4-BE49-F238E27FC236}">
                <a16:creationId xmlns:a16="http://schemas.microsoft.com/office/drawing/2014/main" id="{03EBC9A1-5478-461C-B310-F7AAFB70ACF2}"/>
              </a:ext>
            </a:extLst>
          </p:cNvPr>
          <p:cNvSpPr/>
          <p:nvPr/>
        </p:nvSpPr>
        <p:spPr>
          <a:xfrm>
            <a:off x="3190360" y="3933056"/>
            <a:ext cx="685800" cy="685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Oval 17">
            <a:extLst>
              <a:ext uri="{FF2B5EF4-FFF2-40B4-BE49-F238E27FC236}">
                <a16:creationId xmlns:a16="http://schemas.microsoft.com/office/drawing/2014/main" id="{4E23CD40-92EB-49EA-BBAE-C076346C9019}"/>
              </a:ext>
            </a:extLst>
          </p:cNvPr>
          <p:cNvSpPr/>
          <p:nvPr/>
        </p:nvSpPr>
        <p:spPr>
          <a:xfrm>
            <a:off x="7266441" y="3933056"/>
            <a:ext cx="685800" cy="685800"/>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ext Box 14">
            <a:extLst>
              <a:ext uri="{FF2B5EF4-FFF2-40B4-BE49-F238E27FC236}">
                <a16:creationId xmlns:a16="http://schemas.microsoft.com/office/drawing/2014/main" id="{F8F841C7-F7E0-4F63-9718-D120F241AD26}"/>
              </a:ext>
            </a:extLst>
          </p:cNvPr>
          <p:cNvSpPr txBox="1"/>
          <p:nvPr/>
        </p:nvSpPr>
        <p:spPr>
          <a:xfrm>
            <a:off x="1131888" y="3948931"/>
            <a:ext cx="685800" cy="654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15000"/>
              </a:lnSpc>
              <a:spcBef>
                <a:spcPct val="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PI</a:t>
            </a:r>
          </a:p>
          <a:p>
            <a:pPr marL="0" lvl="0" indent="0" algn="ctr" eaLnBrk="1" hangingPunct="1">
              <a:lnSpc>
                <a:spcPct val="115000"/>
              </a:lnSpc>
              <a:spcBef>
                <a:spcPct val="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302</a:t>
            </a:r>
          </a:p>
        </p:txBody>
      </p:sp>
      <p:sp>
        <p:nvSpPr>
          <p:cNvPr id="12" name="Line 12">
            <a:extLst>
              <a:ext uri="{FF2B5EF4-FFF2-40B4-BE49-F238E27FC236}">
                <a16:creationId xmlns:a16="http://schemas.microsoft.com/office/drawing/2014/main" id="{D2ECEC54-1542-4DAF-8387-1B15BC6254FD}"/>
              </a:ext>
            </a:extLst>
          </p:cNvPr>
          <p:cNvSpPr/>
          <p:nvPr/>
        </p:nvSpPr>
        <p:spPr>
          <a:xfrm>
            <a:off x="3190360" y="4275956"/>
            <a:ext cx="6858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Line 13">
            <a:extLst>
              <a:ext uri="{FF2B5EF4-FFF2-40B4-BE49-F238E27FC236}">
                <a16:creationId xmlns:a16="http://schemas.microsoft.com/office/drawing/2014/main" id="{8D2D92C1-3954-4129-AC3C-017A8A3264F7}"/>
              </a:ext>
            </a:extLst>
          </p:cNvPr>
          <p:cNvSpPr/>
          <p:nvPr/>
        </p:nvSpPr>
        <p:spPr>
          <a:xfrm>
            <a:off x="5207969" y="4275956"/>
            <a:ext cx="685800" cy="0"/>
          </a:xfrm>
          <a:prstGeom prst="line">
            <a:avLst/>
          </a:prstGeom>
          <a:ln w="9525" cap="flat" cmpd="sng">
            <a:solidFill>
              <a:schemeClr val="tx1"/>
            </a:solidFill>
            <a:prstDash val="dash"/>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 Box 15">
            <a:extLst>
              <a:ext uri="{FF2B5EF4-FFF2-40B4-BE49-F238E27FC236}">
                <a16:creationId xmlns:a16="http://schemas.microsoft.com/office/drawing/2014/main" id="{FC3FDDD6-689E-4E74-89E0-CA9464B8D298}"/>
              </a:ext>
            </a:extLst>
          </p:cNvPr>
          <p:cNvSpPr txBox="1"/>
          <p:nvPr/>
        </p:nvSpPr>
        <p:spPr>
          <a:xfrm>
            <a:off x="3131840" y="3948931"/>
            <a:ext cx="762000" cy="654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15000"/>
              </a:lnSpc>
              <a:spcBef>
                <a:spcPct val="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TI</a:t>
            </a:r>
          </a:p>
          <a:p>
            <a:pPr marL="0" lvl="0" indent="0" algn="ctr" eaLnBrk="1" hangingPunct="1">
              <a:lnSpc>
                <a:spcPct val="115000"/>
              </a:lnSpc>
              <a:spcBef>
                <a:spcPct val="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302</a:t>
            </a:r>
          </a:p>
        </p:txBody>
      </p:sp>
      <p:sp>
        <p:nvSpPr>
          <p:cNvPr id="15" name="Text Box 16">
            <a:extLst>
              <a:ext uri="{FF2B5EF4-FFF2-40B4-BE49-F238E27FC236}">
                <a16:creationId xmlns:a16="http://schemas.microsoft.com/office/drawing/2014/main" id="{E3259349-9466-435C-8F47-B174B245698B}"/>
              </a:ext>
            </a:extLst>
          </p:cNvPr>
          <p:cNvSpPr txBox="1"/>
          <p:nvPr/>
        </p:nvSpPr>
        <p:spPr>
          <a:xfrm>
            <a:off x="5169869" y="3948931"/>
            <a:ext cx="762000" cy="654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15000"/>
              </a:lnSpc>
              <a:spcBef>
                <a:spcPct val="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FIC</a:t>
            </a:r>
          </a:p>
          <a:p>
            <a:pPr marL="0" lvl="0" indent="0" eaLnBrk="1" hangingPunct="1">
              <a:lnSpc>
                <a:spcPct val="115000"/>
              </a:lnSpc>
              <a:spcBef>
                <a:spcPct val="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302</a:t>
            </a:r>
          </a:p>
        </p:txBody>
      </p:sp>
      <p:sp>
        <p:nvSpPr>
          <p:cNvPr id="16" name="Text Box 18">
            <a:extLst>
              <a:ext uri="{FF2B5EF4-FFF2-40B4-BE49-F238E27FC236}">
                <a16:creationId xmlns:a16="http://schemas.microsoft.com/office/drawing/2014/main" id="{274D1740-F984-4F60-AD7C-E88CF18BDA43}"/>
              </a:ext>
            </a:extLst>
          </p:cNvPr>
          <p:cNvSpPr txBox="1"/>
          <p:nvPr/>
        </p:nvSpPr>
        <p:spPr>
          <a:xfrm>
            <a:off x="7228341" y="3948931"/>
            <a:ext cx="762000" cy="654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15000"/>
              </a:lnSpc>
              <a:spcBef>
                <a:spcPct val="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TI</a:t>
            </a:r>
          </a:p>
          <a:p>
            <a:pPr marL="0" lvl="0" indent="0" algn="ctr" eaLnBrk="1" hangingPunct="1">
              <a:lnSpc>
                <a:spcPct val="115000"/>
              </a:lnSpc>
              <a:spcBef>
                <a:spcPct val="0"/>
              </a:spcBef>
              <a:buClrTx/>
              <a:buSzTx/>
              <a:buFontTx/>
              <a:buNone/>
            </a:pPr>
            <a:r>
              <a:rPr lang="en-US" altLang="zh-CN" sz="1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302</a:t>
            </a:r>
          </a:p>
        </p:txBody>
      </p:sp>
      <p:sp>
        <p:nvSpPr>
          <p:cNvPr id="17" name="Line 19">
            <a:extLst>
              <a:ext uri="{FF2B5EF4-FFF2-40B4-BE49-F238E27FC236}">
                <a16:creationId xmlns:a16="http://schemas.microsoft.com/office/drawing/2014/main" id="{2D8965AF-FF77-43EC-A489-85DFE54D1CC8}"/>
              </a:ext>
            </a:extLst>
          </p:cNvPr>
          <p:cNvSpPr/>
          <p:nvPr/>
        </p:nvSpPr>
        <p:spPr>
          <a:xfrm>
            <a:off x="7266441" y="4275956"/>
            <a:ext cx="685800" cy="0"/>
          </a:xfrm>
          <a:prstGeom prst="line">
            <a:avLst/>
          </a:prstGeom>
          <a:ln w="9525" cap="flat" cmpd="sng">
            <a:solidFill>
              <a:schemeClr val="tx1"/>
            </a:solidFill>
            <a:prstDash val="soli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 Box 21">
            <a:extLst>
              <a:ext uri="{FF2B5EF4-FFF2-40B4-BE49-F238E27FC236}">
                <a16:creationId xmlns:a16="http://schemas.microsoft.com/office/drawing/2014/main" id="{72BE0484-CDCE-4078-85D8-E4D6EC6A4E9A}"/>
              </a:ext>
            </a:extLst>
          </p:cNvPr>
          <p:cNvSpPr txBox="1"/>
          <p:nvPr/>
        </p:nvSpPr>
        <p:spPr>
          <a:xfrm>
            <a:off x="611188" y="4882652"/>
            <a:ext cx="1727200" cy="75187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25000"/>
              </a:lnSpc>
              <a:spcBef>
                <a:spcPct val="5000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就地安装压力指示仪表</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302</a:t>
            </a:r>
          </a:p>
        </p:txBody>
      </p:sp>
      <p:sp>
        <p:nvSpPr>
          <p:cNvPr id="19" name="Text Box 22">
            <a:extLst>
              <a:ext uri="{FF2B5EF4-FFF2-40B4-BE49-F238E27FC236}">
                <a16:creationId xmlns:a16="http://schemas.microsoft.com/office/drawing/2014/main" id="{E69C8EC0-5031-4ED2-9AAE-378597129A46}"/>
              </a:ext>
            </a:extLst>
          </p:cNvPr>
          <p:cNvSpPr txBox="1"/>
          <p:nvPr/>
        </p:nvSpPr>
        <p:spPr>
          <a:xfrm>
            <a:off x="2669660" y="4882652"/>
            <a:ext cx="1727200" cy="10981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25000"/>
              </a:lnSpc>
              <a:spcBef>
                <a:spcPct val="5000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集中仪表盘安装温度指示仪表</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302</a:t>
            </a:r>
          </a:p>
        </p:txBody>
      </p:sp>
      <p:sp>
        <p:nvSpPr>
          <p:cNvPr id="20" name="Text Box 23">
            <a:extLst>
              <a:ext uri="{FF2B5EF4-FFF2-40B4-BE49-F238E27FC236}">
                <a16:creationId xmlns:a16="http://schemas.microsoft.com/office/drawing/2014/main" id="{7B0512ED-2394-4ABF-8E22-8CDDA827482E}"/>
              </a:ext>
            </a:extLst>
          </p:cNvPr>
          <p:cNvSpPr txBox="1"/>
          <p:nvPr/>
        </p:nvSpPr>
        <p:spPr>
          <a:xfrm>
            <a:off x="4687269" y="4882652"/>
            <a:ext cx="1727200" cy="10981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25000"/>
              </a:lnSpc>
              <a:spcBef>
                <a:spcPct val="5000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集中仪表盘后安装流量指示控制仪表</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302</a:t>
            </a:r>
          </a:p>
        </p:txBody>
      </p:sp>
      <p:sp>
        <p:nvSpPr>
          <p:cNvPr id="21" name="Text Box 25">
            <a:extLst>
              <a:ext uri="{FF2B5EF4-FFF2-40B4-BE49-F238E27FC236}">
                <a16:creationId xmlns:a16="http://schemas.microsoft.com/office/drawing/2014/main" id="{B113B4D6-5FC2-44A2-9AC8-79F9A09DC252}"/>
              </a:ext>
            </a:extLst>
          </p:cNvPr>
          <p:cNvSpPr txBox="1"/>
          <p:nvPr/>
        </p:nvSpPr>
        <p:spPr>
          <a:xfrm>
            <a:off x="6745741" y="4882652"/>
            <a:ext cx="1727200" cy="10981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lnSpc>
                <a:spcPct val="125000"/>
              </a:lnSpc>
              <a:spcBef>
                <a:spcPct val="50000"/>
              </a:spcBef>
              <a:buClrTx/>
              <a:buSzTx/>
              <a:buFontTx/>
              <a:buNone/>
            </a:pPr>
            <a:r>
              <a:rPr lang="zh-CN" altLang="en-US"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集散控制系统数据采集温度指示仪表</a:t>
            </a:r>
            <a:r>
              <a:rPr lang="en-US" altLang="zh-CN" sz="1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302</a:t>
            </a:r>
          </a:p>
        </p:txBody>
      </p:sp>
    </p:spTree>
    <p:extLst>
      <p:ext uri="{BB962C8B-B14F-4D97-AF65-F5344CB8AC3E}">
        <p14:creationId xmlns:p14="http://schemas.microsoft.com/office/powerpoint/2010/main" val="324582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0B7863D4-AA53-4237-A8BE-4E58B9441AC6}"/>
              </a:ext>
            </a:extLst>
          </p:cNvPr>
          <p:cNvSpPr txBox="1"/>
          <p:nvPr/>
        </p:nvSpPr>
        <p:spPr>
          <a:xfrm>
            <a:off x="0" y="980728"/>
            <a:ext cx="9036496" cy="366651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lvl="0" algn="just" eaLnBrk="1" hangingPunct="1">
              <a:lnSpc>
                <a:spcPct val="125000"/>
              </a:lnSpc>
              <a:spcBef>
                <a:spcPts val="0"/>
              </a:spcBef>
              <a:buClrTx/>
              <a:buSzTx/>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要求</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514350" lvl="0" indent="-514350" algn="just" eaLnBrk="1" hangingPunct="1">
              <a:lnSpc>
                <a:spcPct val="125000"/>
              </a:lnSpc>
              <a:spcBef>
                <a:spcPts val="0"/>
              </a:spcBef>
              <a:buClrTx/>
              <a:buSzTx/>
              <a:buFont typeface="+mj-lt"/>
              <a:buAutoNum type="arabicPeriod" startAt="3"/>
            </a:pPr>
            <a:r>
              <a:rPr lang="zh-CN"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确定操作条件</a:t>
            </a:r>
            <a:endParaRPr lang="en-US" altLang="zh-CN"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l"/>
            </a:pPr>
            <a:r>
              <a:rPr lang="zh-CN" altLang="en-US" sz="28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精馏塔操作参数的确定</a:t>
            </a:r>
          </a:p>
          <a:p>
            <a:pPr marL="457200" lvl="0" indent="-457200" algn="just" eaLnBrk="1" hangingPunct="1">
              <a:lnSpc>
                <a:spcPct val="125000"/>
              </a:lnSpc>
              <a:spcBef>
                <a:spcPts val="0"/>
              </a:spcBef>
              <a:buClrTx/>
              <a:buSzTx/>
              <a:buFont typeface="+mj-lt"/>
              <a:buAutoNum type="arabicPeriod"/>
            </a:pP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塔压（实质上是塔顶塔釜温度选取的问题）</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尽量避免真空操作（增加真空泵和塔径）</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lgn="just" eaLnBrk="1" hangingPunct="1">
              <a:lnSpc>
                <a:spcPct val="125000"/>
              </a:lnSpc>
              <a:spcBef>
                <a:spcPts val="0"/>
              </a:spcBef>
              <a:buClrTx/>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常压下能用普通冷却水冷却，就不宜加压；</a:t>
            </a:r>
          </a:p>
          <a:p>
            <a:pPr lvl="0" algn="just" eaLnBrk="1" hangingPunct="1">
              <a:lnSpc>
                <a:spcPct val="125000"/>
              </a:lnSpc>
              <a:spcBef>
                <a:spcPts val="0"/>
              </a:spcBef>
              <a:buClrTx/>
              <a:buSzTx/>
              <a:buFont typeface="Wingdings" panose="05000000000000000000" pitchFamily="2" charset="2"/>
              <a:buChar char="Ø"/>
            </a:pP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P&gt;1.6MPa</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时，采用低压冷冻还是高压冷却，需作方案比较。</a:t>
            </a:r>
          </a:p>
        </p:txBody>
      </p:sp>
      <p:sp>
        <p:nvSpPr>
          <p:cNvPr id="3" name="Rectangle 2">
            <a:extLst>
              <a:ext uri="{FF2B5EF4-FFF2-40B4-BE49-F238E27FC236}">
                <a16:creationId xmlns:a16="http://schemas.microsoft.com/office/drawing/2014/main" id="{E91DB7F6-B1CB-4B60-BCC5-27C101761DD6}"/>
              </a:ext>
            </a:extLst>
          </p:cNvPr>
          <p:cNvSpPr txBox="1">
            <a:spLocks noRot="1"/>
          </p:cNvSpPr>
          <p:nvPr/>
        </p:nvSpPr>
        <p:spPr>
          <a:xfrm>
            <a:off x="0" y="0"/>
            <a:ext cx="9144000" cy="898064"/>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5.1  工艺流程设计的目的和任务</a:t>
            </a:r>
            <a:endPar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607992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5BC17E8-4B1F-426D-A56C-49218D77D169}"/>
              </a:ext>
            </a:extLst>
          </p:cNvPr>
          <p:cNvSpPr txBox="1">
            <a:spLocks noRot="1"/>
          </p:cNvSpPr>
          <p:nvPr/>
        </p:nvSpPr>
        <p:spPr>
          <a:xfrm>
            <a:off x="0" y="116632"/>
            <a:ext cx="9144000" cy="674732"/>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zh-CN" altLang="en-US" sz="3200" b="1" kern="120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5.4  设备、管道及其他部件的表示方法</a:t>
            </a:r>
            <a:endParaRPr lang="zh-CN" altLang="en-US" sz="3200" b="0"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D37285F2-A551-4FE7-BA4B-4D93C66C0EEE}"/>
              </a:ext>
            </a:extLst>
          </p:cNvPr>
          <p:cNvSpPr txBox="1">
            <a:spLocks noRot="1"/>
          </p:cNvSpPr>
          <p:nvPr/>
        </p:nvSpPr>
        <p:spPr>
          <a:xfrm>
            <a:off x="0" y="980728"/>
            <a:ext cx="9036496" cy="2952328"/>
          </a:xfrm>
          <a:prstGeom prst="rect">
            <a:avLst/>
          </a:prstGeom>
        </p:spPr>
        <p:txBody>
          <a:bodyPr vert="horz" wrap="square" lIns="91440" tIns="45720" rIns="91440" bIns="45720" anchor="ctr" anchorCtr="0"/>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457200" indent="-457200" algn="just" eaLnBrk="1" hangingPunct="1">
              <a:lnSpc>
                <a:spcPct val="125000"/>
              </a:lnSpc>
              <a:buFont typeface="Wingdings" panose="05000000000000000000" pitchFamily="2" charset="2"/>
              <a:buChar char="p"/>
            </a:pPr>
            <a:endParaRPr lang="zh-CN" altLang="en-US" sz="2400" b="1" kern="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a:extLst>
              <a:ext uri="{FF2B5EF4-FFF2-40B4-BE49-F238E27FC236}">
                <a16:creationId xmlns:a16="http://schemas.microsoft.com/office/drawing/2014/main" id="{D3C4228A-5CF5-4728-BA27-C5C89863711C}"/>
              </a:ext>
            </a:extLst>
          </p:cNvPr>
          <p:cNvSpPr txBox="1"/>
          <p:nvPr/>
        </p:nvSpPr>
        <p:spPr>
          <a:xfrm>
            <a:off x="0" y="980728"/>
            <a:ext cx="9036496" cy="651653"/>
          </a:xfrm>
          <a:prstGeom prst="rect">
            <a:avLst/>
          </a:prstGeom>
          <a:noFill/>
        </p:spPr>
        <p:txBody>
          <a:bodyPr wrap="square">
            <a:spAutoFit/>
          </a:bodyPr>
          <a:lstStyle/>
          <a:p>
            <a:pPr marL="457200" indent="-457200" algn="just" eaLnBrk="1" hangingPunct="1">
              <a:lnSpc>
                <a:spcPct val="125000"/>
              </a:lnSpc>
              <a:spcBef>
                <a:spcPts val="0"/>
              </a:spcBef>
              <a:buFont typeface="Wingdings" panose="05000000000000000000" pitchFamily="2" charset="2"/>
              <a:buChar char="p"/>
            </a:pPr>
            <a:r>
              <a:rPr lang="zh-CN" altLang="en-US"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仪表控制点的表示方法</a:t>
            </a:r>
            <a:endParaRPr lang="en-US" altLang="zh-CN" sz="3200" b="1" kern="0"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1" name="Picture 2" descr="35(1)">
            <a:extLst>
              <a:ext uri="{FF2B5EF4-FFF2-40B4-BE49-F238E27FC236}">
                <a16:creationId xmlns:a16="http://schemas.microsoft.com/office/drawing/2014/main" id="{2613CF12-30D9-4F52-9DC7-95A47B77D9D7}"/>
              </a:ext>
            </a:extLst>
          </p:cNvPr>
          <p:cNvPicPr>
            <a:picLocks noChangeAspect="1"/>
          </p:cNvPicPr>
          <p:nvPr/>
        </p:nvPicPr>
        <p:blipFill>
          <a:blip r:embed="rId2"/>
          <a:stretch>
            <a:fillRect/>
          </a:stretch>
        </p:blipFill>
        <p:spPr>
          <a:xfrm>
            <a:off x="1187624" y="1880318"/>
            <a:ext cx="6652701" cy="4933058"/>
          </a:xfrm>
          <a:prstGeom prst="rect">
            <a:avLst/>
          </a:prstGeom>
          <a:noFill/>
          <a:ln w="9525">
            <a:noFill/>
          </a:ln>
        </p:spPr>
      </p:pic>
      <p:sp>
        <p:nvSpPr>
          <p:cNvPr id="22" name="Text Box 36">
            <a:extLst>
              <a:ext uri="{FF2B5EF4-FFF2-40B4-BE49-F238E27FC236}">
                <a16:creationId xmlns:a16="http://schemas.microsoft.com/office/drawing/2014/main" id="{BB61DB87-A2F0-45B3-ABF0-B1BB879EEE3F}"/>
              </a:ext>
            </a:extLst>
          </p:cNvPr>
          <p:cNvSpPr txBox="1"/>
          <p:nvPr/>
        </p:nvSpPr>
        <p:spPr>
          <a:xfrm>
            <a:off x="0" y="1700808"/>
            <a:ext cx="9144000" cy="400110"/>
          </a:xfrm>
          <a:prstGeom prst="rect">
            <a:avLst/>
          </a:prstGeom>
          <a:solidFill>
            <a:srgbClr val="FFFFFF"/>
          </a:solid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部分仪表功能图例</a:t>
            </a:r>
          </a:p>
        </p:txBody>
      </p:sp>
    </p:spTree>
    <p:extLst>
      <p:ext uri="{BB962C8B-B14F-4D97-AF65-F5344CB8AC3E}">
        <p14:creationId xmlns:p14="http://schemas.microsoft.com/office/powerpoint/2010/main" val="38193133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09277B5-78E6-4A5D-8D1C-DAA7FF4C8A35}"/>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10" name="文本框 9">
            <a:extLst>
              <a:ext uri="{FF2B5EF4-FFF2-40B4-BE49-F238E27FC236}">
                <a16:creationId xmlns:a16="http://schemas.microsoft.com/office/drawing/2014/main" id="{BB3B49D7-8B2A-4796-BA59-C16F17BD8398}"/>
              </a:ext>
            </a:extLst>
          </p:cNvPr>
          <p:cNvSpPr txBox="1"/>
          <p:nvPr/>
        </p:nvSpPr>
        <p:spPr>
          <a:xfrm>
            <a:off x="0" y="980728"/>
            <a:ext cx="4427985" cy="2974019"/>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输送设备的自控流程</a:t>
            </a:r>
          </a:p>
          <a:p>
            <a:pPr marL="0" lvl="0" indent="0" algn="just" eaLnBrk="1" hangingPunct="1">
              <a:lnSpc>
                <a:spcPct val="125000"/>
              </a:lnSpc>
              <a:spcBef>
                <a:spcPct val="0"/>
              </a:spcBef>
              <a:buClrTx/>
              <a:buSzTx/>
              <a:buFontTx/>
              <a:buNone/>
            </a:pPr>
            <a:r>
              <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 </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离心泵流量调节</a:t>
            </a:r>
          </a:p>
          <a:p>
            <a:pPr marL="0" lvl="0" indent="0" algn="just" eaLnBrk="1" hangingPunct="1">
              <a:lnSpc>
                <a:spcPct val="125000"/>
              </a:lnSpc>
              <a:spcBef>
                <a:spcPct val="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离心泵基本流程包括：入口阀、出口阀、出口处的止回阀、出口压力表、泵体前后设放净阀。</a:t>
            </a:r>
          </a:p>
        </p:txBody>
      </p:sp>
      <p:sp>
        <p:nvSpPr>
          <p:cNvPr id="12" name="文本框 11">
            <a:extLst>
              <a:ext uri="{FF2B5EF4-FFF2-40B4-BE49-F238E27FC236}">
                <a16:creationId xmlns:a16="http://schemas.microsoft.com/office/drawing/2014/main" id="{8769632A-2F44-4E0D-B8FC-34016D863EDF}"/>
              </a:ext>
            </a:extLst>
          </p:cNvPr>
          <p:cNvSpPr txBox="1"/>
          <p:nvPr/>
        </p:nvSpPr>
        <p:spPr>
          <a:xfrm>
            <a:off x="107504" y="3979086"/>
            <a:ext cx="3923928" cy="2355260"/>
          </a:xfrm>
          <a:prstGeom prst="rect">
            <a:avLst/>
          </a:prstGeom>
          <a:noFill/>
          <a:ln w="12700">
            <a:solidFill>
              <a:schemeClr val="tx1"/>
            </a:solidFill>
          </a:ln>
        </p:spPr>
        <p:txBody>
          <a:bodyPr wrap="square">
            <a:spAutoFit/>
          </a:bodyPr>
          <a:lstStyle/>
          <a:p>
            <a:pPr marL="285750" lvl="0" indent="-285750" algn="just" eaLnBrk="1" hangingPunct="1">
              <a:lnSpc>
                <a:spcPct val="125000"/>
              </a:lnSpc>
              <a:spcBef>
                <a:spcPct val="0"/>
              </a:spcBef>
              <a:buClrTx/>
              <a:buSzTx/>
              <a:buFont typeface="Wingdings" panose="05000000000000000000" pitchFamily="2" charset="2"/>
              <a:buChar char="Ø"/>
            </a:pPr>
            <a:r>
              <a:rPr lang="en-US" altLang="zh-CN"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直接节流法</a:t>
            </a:r>
          </a:p>
          <a:p>
            <a:pPr marL="0" lvl="0" indent="0" eaLnBrk="1" hangingPunct="1">
              <a:lnSpc>
                <a:spcPct val="125000"/>
              </a:lnSpc>
              <a:spcBef>
                <a:spcPct val="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优点：调节阀直径小，可用</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eaLnBrk="1" hangingPunct="1">
              <a:lnSpc>
                <a:spcPct val="125000"/>
              </a:lnSpc>
              <a:spcBef>
                <a:spcPct val="0"/>
              </a:spcBef>
              <a:buClrTx/>
              <a:buSzTx/>
              <a:buFontTx/>
              <a:buNone/>
            </a:pPr>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于小流量调节。</a:t>
            </a:r>
          </a:p>
          <a:p>
            <a:pPr marL="0" lvl="0" indent="0" eaLnBrk="1" hangingPunct="1">
              <a:lnSpc>
                <a:spcPct val="125000"/>
              </a:lnSpc>
              <a:spcBef>
                <a:spcPct val="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缺点：使泵的总效率降低。</a:t>
            </a:r>
          </a:p>
          <a:p>
            <a:pPr marL="989330" lvl="0" indent="-989330" algn="just" eaLnBrk="1" hangingPunct="1">
              <a:lnSpc>
                <a:spcPct val="125000"/>
              </a:lnSpc>
              <a:spcBef>
                <a:spcPct val="0"/>
              </a:spcBef>
              <a:buClrTx/>
              <a:buSzTx/>
              <a:buFontTx/>
              <a:buNone/>
            </a:pPr>
            <a:endParaRPr lang="zh-CN" altLang="en-US" sz="2400" dirty="0"/>
          </a:p>
        </p:txBody>
      </p:sp>
      <p:pic>
        <p:nvPicPr>
          <p:cNvPr id="16" name="图片 15">
            <a:extLst>
              <a:ext uri="{FF2B5EF4-FFF2-40B4-BE49-F238E27FC236}">
                <a16:creationId xmlns:a16="http://schemas.microsoft.com/office/drawing/2014/main" id="{CDBE15A8-E596-42E3-AA3B-4E420B1EE2C7}"/>
              </a:ext>
            </a:extLst>
          </p:cNvPr>
          <p:cNvPicPr>
            <a:picLocks noChangeAspect="1"/>
          </p:cNvPicPr>
          <p:nvPr/>
        </p:nvPicPr>
        <p:blipFill rotWithShape="1">
          <a:blip r:embed="rId2"/>
          <a:srcRect l="44243" t="26200" r="24801" b="6601"/>
          <a:stretch/>
        </p:blipFill>
        <p:spPr>
          <a:xfrm>
            <a:off x="4716017" y="1340768"/>
            <a:ext cx="4209470" cy="5139984"/>
          </a:xfrm>
          <a:prstGeom prst="rect">
            <a:avLst/>
          </a:prstGeom>
        </p:spPr>
      </p:pic>
    </p:spTree>
    <p:extLst>
      <p:ext uri="{BB962C8B-B14F-4D97-AF65-F5344CB8AC3E}">
        <p14:creationId xmlns:p14="http://schemas.microsoft.com/office/powerpoint/2010/main" val="36555314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61CCA77-A93C-4251-85C6-C6206019DAC3}"/>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3495EE6A-BE09-4B8E-B76D-6BA440BEC2BE}"/>
              </a:ext>
            </a:extLst>
          </p:cNvPr>
          <p:cNvSpPr txBox="1"/>
          <p:nvPr/>
        </p:nvSpPr>
        <p:spPr>
          <a:xfrm>
            <a:off x="0" y="980728"/>
            <a:ext cx="4427985" cy="1589025"/>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输送设备的自控流程</a:t>
            </a:r>
          </a:p>
          <a:p>
            <a:pPr marL="457200" lvl="0" indent="-457200" algn="just" eaLnBrk="1" hangingPunct="1">
              <a:lnSpc>
                <a:spcPct val="125000"/>
              </a:lnSpc>
              <a:spcBef>
                <a:spcPct val="0"/>
              </a:spcBef>
              <a:buClrTx/>
              <a:buSzTx/>
              <a:buFontTx/>
              <a:buAutoNum type="arabicPeriod"/>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离心泵流量调节</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algn="just" eaLnBrk="1" hangingPunct="1">
              <a:lnSpc>
                <a:spcPct val="125000"/>
              </a:lnSpc>
              <a:buFont typeface="Wingdings" panose="05000000000000000000" pitchFamily="2" charset="2"/>
              <a:buChar char="Ø"/>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出口多分支管路流量调节</a:t>
            </a:r>
            <a:endPar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11" name="图片 10">
            <a:extLst>
              <a:ext uri="{FF2B5EF4-FFF2-40B4-BE49-F238E27FC236}">
                <a16:creationId xmlns:a16="http://schemas.microsoft.com/office/drawing/2014/main" id="{2ED819D8-F336-4EB3-B24C-56BA41DAF666}"/>
              </a:ext>
            </a:extLst>
          </p:cNvPr>
          <p:cNvPicPr>
            <a:picLocks noChangeAspect="1"/>
          </p:cNvPicPr>
          <p:nvPr/>
        </p:nvPicPr>
        <p:blipFill>
          <a:blip r:embed="rId2"/>
          <a:stretch>
            <a:fillRect/>
          </a:stretch>
        </p:blipFill>
        <p:spPr>
          <a:xfrm>
            <a:off x="1619796" y="2569753"/>
            <a:ext cx="5472608" cy="4089933"/>
          </a:xfrm>
          <a:prstGeom prst="rect">
            <a:avLst/>
          </a:prstGeom>
        </p:spPr>
      </p:pic>
    </p:spTree>
    <p:extLst>
      <p:ext uri="{BB962C8B-B14F-4D97-AF65-F5344CB8AC3E}">
        <p14:creationId xmlns:p14="http://schemas.microsoft.com/office/powerpoint/2010/main" val="24647877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DAC2A39-3CD4-45AB-A27F-91C6DB224919}"/>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5F9281DA-1291-4B2F-81B5-0336B69548BA}"/>
              </a:ext>
            </a:extLst>
          </p:cNvPr>
          <p:cNvSpPr txBox="1"/>
          <p:nvPr/>
        </p:nvSpPr>
        <p:spPr>
          <a:xfrm>
            <a:off x="0" y="980728"/>
            <a:ext cx="8244408" cy="1127360"/>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输送设备的自控流程</a:t>
            </a:r>
          </a:p>
          <a:p>
            <a:pPr marL="457200" lvl="0" indent="-457200" algn="just" eaLnBrk="1" hangingPunct="1">
              <a:lnSpc>
                <a:spcPct val="125000"/>
              </a:lnSpc>
              <a:spcBef>
                <a:spcPct val="0"/>
              </a:spcBef>
              <a:buClrTx/>
              <a:buSzTx/>
              <a:buFont typeface="+mj-lt"/>
              <a:buAutoNum type="arabicPeriod" startAt="2"/>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容积泵</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（往复泵、齿轮泵、螺杆泵和旋涡泵） </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5" name="Text Box 3">
            <a:extLst>
              <a:ext uri="{FF2B5EF4-FFF2-40B4-BE49-F238E27FC236}">
                <a16:creationId xmlns:a16="http://schemas.microsoft.com/office/drawing/2014/main" id="{8D1633CB-5DEF-46E7-85D4-3655199C2728}"/>
              </a:ext>
            </a:extLst>
          </p:cNvPr>
          <p:cNvSpPr txBox="1"/>
          <p:nvPr/>
        </p:nvSpPr>
        <p:spPr>
          <a:xfrm>
            <a:off x="0" y="2276872"/>
            <a:ext cx="4211960" cy="2713948"/>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stStyle>
          <a:p>
            <a:pPr marL="269875" lvl="0" indent="-269875" eaLnBrk="1" hangingPunct="1">
              <a:lnSpc>
                <a:spcPct val="120000"/>
              </a:lnSpc>
              <a:spcBef>
                <a:spcPct val="0"/>
              </a:spcBef>
              <a:buClr>
                <a:srgbClr val="000000"/>
              </a:buClr>
              <a:buSzTx/>
              <a:buFont typeface="Wingdings" panose="05000000000000000000" pitchFamily="2" charset="2"/>
              <a:buChar char="Ø"/>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安装禁忌</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：不能在出口管道直接节流调节流量，原因是容积泵流量减小，压力急剧上升。</a:t>
            </a:r>
          </a:p>
          <a:p>
            <a:pPr marL="269875" lvl="0" indent="-269875" eaLnBrk="1" hangingPunct="1">
              <a:lnSpc>
                <a:spcPct val="120000"/>
              </a:lnSpc>
              <a:spcBef>
                <a:spcPct val="0"/>
              </a:spcBef>
              <a:buClr>
                <a:srgbClr val="000000"/>
              </a:buClr>
              <a:buSzTx/>
              <a:buFont typeface="Wingdings" panose="05000000000000000000" pitchFamily="2" charset="2"/>
              <a:buChar char="Ø"/>
            </a:pPr>
            <a:r>
              <a:rPr lang="zh-CN" altLang="en-US" sz="24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调节方法</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：旁路调节；改变转速或冲程大小。</a:t>
            </a:r>
          </a:p>
        </p:txBody>
      </p:sp>
      <p:pic>
        <p:nvPicPr>
          <p:cNvPr id="8" name="图片 7">
            <a:extLst>
              <a:ext uri="{FF2B5EF4-FFF2-40B4-BE49-F238E27FC236}">
                <a16:creationId xmlns:a16="http://schemas.microsoft.com/office/drawing/2014/main" id="{5812F744-050C-4BAC-9418-A5F9E822E399}"/>
              </a:ext>
            </a:extLst>
          </p:cNvPr>
          <p:cNvPicPr>
            <a:picLocks noChangeAspect="1"/>
          </p:cNvPicPr>
          <p:nvPr/>
        </p:nvPicPr>
        <p:blipFill>
          <a:blip r:embed="rId2"/>
          <a:stretch>
            <a:fillRect/>
          </a:stretch>
        </p:blipFill>
        <p:spPr>
          <a:xfrm>
            <a:off x="4788024" y="2204864"/>
            <a:ext cx="3702073" cy="4309708"/>
          </a:xfrm>
          <a:prstGeom prst="rect">
            <a:avLst/>
          </a:prstGeom>
        </p:spPr>
      </p:pic>
    </p:spTree>
    <p:extLst>
      <p:ext uri="{BB962C8B-B14F-4D97-AF65-F5344CB8AC3E}">
        <p14:creationId xmlns:p14="http://schemas.microsoft.com/office/powerpoint/2010/main" val="6231061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FCDEE53-08F8-4C4F-8827-89DDB54E125F}"/>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D74EF0AB-2689-4A3D-8053-0D4A16710AC0}"/>
              </a:ext>
            </a:extLst>
          </p:cNvPr>
          <p:cNvSpPr txBox="1"/>
          <p:nvPr/>
        </p:nvSpPr>
        <p:spPr>
          <a:xfrm>
            <a:off x="0" y="980728"/>
            <a:ext cx="9036496" cy="1127360"/>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输送设备的自控流程</a:t>
            </a:r>
          </a:p>
          <a:p>
            <a:pPr marL="457200" lvl="0" indent="-457200" algn="just" eaLnBrk="1" hangingPunct="1">
              <a:lnSpc>
                <a:spcPct val="125000"/>
              </a:lnSpc>
              <a:spcBef>
                <a:spcPct val="0"/>
              </a:spcBef>
              <a:buClrTx/>
              <a:buSzTx/>
              <a:buFont typeface="+mj-lt"/>
              <a:buAutoNum type="arabicPeriod" startAt="3"/>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真空泵</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9" name="图片 8">
            <a:extLst>
              <a:ext uri="{FF2B5EF4-FFF2-40B4-BE49-F238E27FC236}">
                <a16:creationId xmlns:a16="http://schemas.microsoft.com/office/drawing/2014/main" id="{10B5A08F-584B-4EFD-91A1-660ED98A11C3}"/>
              </a:ext>
            </a:extLst>
          </p:cNvPr>
          <p:cNvPicPr>
            <a:picLocks noChangeAspect="1"/>
          </p:cNvPicPr>
          <p:nvPr/>
        </p:nvPicPr>
        <p:blipFill>
          <a:blip r:embed="rId2"/>
          <a:stretch>
            <a:fillRect/>
          </a:stretch>
        </p:blipFill>
        <p:spPr>
          <a:xfrm>
            <a:off x="164483" y="2159124"/>
            <a:ext cx="8815034" cy="3358108"/>
          </a:xfrm>
          <a:prstGeom prst="rect">
            <a:avLst/>
          </a:prstGeom>
        </p:spPr>
      </p:pic>
      <p:sp>
        <p:nvSpPr>
          <p:cNvPr id="11" name="文本框 10">
            <a:extLst>
              <a:ext uri="{FF2B5EF4-FFF2-40B4-BE49-F238E27FC236}">
                <a16:creationId xmlns:a16="http://schemas.microsoft.com/office/drawing/2014/main" id="{A495E19F-D547-459A-818B-4FEE79C442AD}"/>
              </a:ext>
            </a:extLst>
          </p:cNvPr>
          <p:cNvSpPr txBox="1"/>
          <p:nvPr/>
        </p:nvSpPr>
        <p:spPr>
          <a:xfrm>
            <a:off x="-1" y="5568268"/>
            <a:ext cx="9143999" cy="406971"/>
          </a:xfrm>
          <a:prstGeom prst="rect">
            <a:avLst/>
          </a:prstGeom>
          <a:noFill/>
        </p:spPr>
        <p:txBody>
          <a:bodyPr wrap="square">
            <a:spAutoFit/>
          </a:bodyPr>
          <a:lstStyle/>
          <a:p>
            <a:pPr lvl="0" indent="304800" defTabSz="762000" eaLnBrk="1" hangingPunct="1">
              <a:lnSpc>
                <a:spcPct val="125000"/>
              </a:lnSpc>
              <a:defRPr/>
            </a:pPr>
            <a:r>
              <a:rPr kumimoji="1"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吸入支路调节       </a:t>
            </a:r>
            <a:r>
              <a:rPr kumimoji="1"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吸入管阻力调节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蒸汽流量调节</a:t>
            </a:r>
            <a:endParaRPr kumimoji="1" lang="zh-CN" altLang="en-US" sz="1800" b="1" i="0" u="none" strike="noStrike" kern="1200" cap="none" spc="0" normalizeH="0" baseline="0" noProof="0" dirty="0">
              <a:ln>
                <a:noFill/>
              </a:ln>
              <a:solidFill>
                <a:srgbClr val="0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428420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825419B-EB74-4FAD-BEF3-CB07D9A85D62}"/>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E26A59C8-9A04-4B92-9057-22A2A8B681A7}"/>
              </a:ext>
            </a:extLst>
          </p:cNvPr>
          <p:cNvSpPr txBox="1"/>
          <p:nvPr/>
        </p:nvSpPr>
        <p:spPr>
          <a:xfrm>
            <a:off x="0" y="980728"/>
            <a:ext cx="9036496" cy="3435684"/>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管壳式换热器自控流程</a:t>
            </a:r>
          </a:p>
          <a:p>
            <a:pPr marL="457200" lvl="0" indent="-457200" algn="just" eaLnBrk="1" hangingPunct="1">
              <a:lnSpc>
                <a:spcPct val="125000"/>
              </a:lnSpc>
              <a:spcBef>
                <a:spcPct val="0"/>
              </a:spcBef>
              <a:buClrTx/>
              <a:buSzTx/>
              <a:buFont typeface="+mj-lt"/>
              <a:buAutoNum type="arabicPeriod"/>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无相变的管壳式换热器</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0" eaLnBrk="1" hangingPunct="1">
              <a:lnSpc>
                <a:spcPct val="125000"/>
              </a:lnSpc>
              <a:spcBef>
                <a:spcPct val="0"/>
              </a:spcBef>
              <a:buClrTx/>
              <a:buSzTx/>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方法</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：通过调节流体</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的流量来控制流体</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的出口温度，常见于</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公</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0" eaLnBrk="1" hangingPunct="1">
              <a:lnSpc>
                <a:spcPct val="125000"/>
              </a:lnSpc>
              <a:spcBef>
                <a:spcPct val="0"/>
              </a:spcBef>
              <a:buClrTx/>
              <a:buSzTx/>
            </a:pPr>
            <a:r>
              <a:rPr lang="en-US"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用工程换热</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p>
          <a:p>
            <a:pPr lvl="2" eaLnBrk="1" hangingPunct="1">
              <a:lnSpc>
                <a:spcPct val="125000"/>
              </a:lnSpc>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400" b="1" i="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a:t>
            </a:r>
            <a:r>
              <a:rPr lang="en-US" altLang="zh-CN" sz="2400" b="1" baseline="-25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400" b="1" i="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a:t>
            </a:r>
            <a:r>
              <a:rPr lang="en-US" altLang="zh-CN" sz="2400" b="1" baseline="-25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)&lt;(</a:t>
            </a:r>
            <a:r>
              <a:rPr lang="en-US" altLang="zh-CN" sz="2400" b="1" i="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a:t>
            </a:r>
            <a:r>
              <a:rPr lang="en-US" altLang="zh-CN" sz="2400" b="1" baseline="-25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400" b="1" i="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a:t>
            </a:r>
            <a:r>
              <a:rPr lang="en-US" altLang="zh-CN" sz="2400" b="1" baseline="-25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调节冷流体流量</a:t>
            </a:r>
          </a:p>
          <a:p>
            <a:pPr lvl="2" eaLnBrk="1" hangingPunct="1">
              <a:lnSpc>
                <a:spcPct val="125000"/>
              </a:lnSpc>
              <a:buClr>
                <a:srgbClr val="000000"/>
              </a:buClr>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400" b="1" i="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a:t>
            </a:r>
            <a:r>
              <a:rPr lang="en-US" altLang="zh-CN" sz="2400" b="1" baseline="-25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400" b="1" i="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a:t>
            </a:r>
            <a:r>
              <a:rPr lang="en-US" altLang="zh-CN" sz="2400" b="1" baseline="-25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)&gt;(</a:t>
            </a:r>
            <a:r>
              <a:rPr lang="en-US" altLang="zh-CN" sz="2400" b="1" i="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a:t>
            </a:r>
            <a:r>
              <a:rPr lang="en-US" altLang="zh-CN" sz="2400" b="1" baseline="-25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2400" b="1" i="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t</a:t>
            </a:r>
            <a:r>
              <a:rPr lang="en-US" altLang="zh-CN" sz="2400" b="1" baseline="-25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调节热流体流量 </a:t>
            </a:r>
          </a:p>
          <a:p>
            <a:pPr lvl="0" algn="just" eaLnBrk="1" hangingPunct="1">
              <a:lnSpc>
                <a:spcPct val="125000"/>
              </a:lnSpc>
              <a:spcBef>
                <a:spcPct val="0"/>
              </a:spcBef>
              <a:buClrTx/>
              <a:buSzTx/>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7" name="图片 6">
            <a:extLst>
              <a:ext uri="{FF2B5EF4-FFF2-40B4-BE49-F238E27FC236}">
                <a16:creationId xmlns:a16="http://schemas.microsoft.com/office/drawing/2014/main" id="{25592C0D-7A1E-4A9D-A237-A888D9B2B7E3}"/>
              </a:ext>
            </a:extLst>
          </p:cNvPr>
          <p:cNvPicPr>
            <a:picLocks noChangeAspect="1"/>
          </p:cNvPicPr>
          <p:nvPr/>
        </p:nvPicPr>
        <p:blipFill>
          <a:blip r:embed="rId2"/>
          <a:stretch>
            <a:fillRect/>
          </a:stretch>
        </p:blipFill>
        <p:spPr>
          <a:xfrm>
            <a:off x="182084" y="3933056"/>
            <a:ext cx="8779831" cy="2494167"/>
          </a:xfrm>
          <a:prstGeom prst="rect">
            <a:avLst/>
          </a:prstGeom>
        </p:spPr>
      </p:pic>
      <p:sp>
        <p:nvSpPr>
          <p:cNvPr id="8" name="文本框 7">
            <a:extLst>
              <a:ext uri="{FF2B5EF4-FFF2-40B4-BE49-F238E27FC236}">
                <a16:creationId xmlns:a16="http://schemas.microsoft.com/office/drawing/2014/main" id="{0977CCE6-B2FD-4BD2-B524-30A3938682C7}"/>
              </a:ext>
            </a:extLst>
          </p:cNvPr>
          <p:cNvSpPr txBox="1"/>
          <p:nvPr/>
        </p:nvSpPr>
        <p:spPr>
          <a:xfrm>
            <a:off x="-1" y="6334397"/>
            <a:ext cx="9143999" cy="406971"/>
          </a:xfrm>
          <a:prstGeom prst="rect">
            <a:avLst/>
          </a:prstGeom>
          <a:noFill/>
        </p:spPr>
        <p:txBody>
          <a:bodyPr wrap="square">
            <a:spAutoFit/>
          </a:bodyPr>
          <a:lstStyle/>
          <a:p>
            <a:pPr lvl="0" indent="304800" defTabSz="762000" eaLnBrk="1" hangingPunct="1">
              <a:lnSpc>
                <a:spcPct val="125000"/>
              </a:lnSpc>
              <a:defRPr/>
            </a:pPr>
            <a:r>
              <a:rPr kumimoji="1"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               调节冷流体                                                    调节热流体</a:t>
            </a:r>
            <a:endParaRPr kumimoji="1" lang="zh-CN" altLang="en-US" sz="1800" b="1" i="0" u="none" strike="noStrike" kern="1200" cap="none" spc="0" normalizeH="0" baseline="0" noProof="0" dirty="0">
              <a:ln>
                <a:noFill/>
              </a:ln>
              <a:solidFill>
                <a:srgbClr val="0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011711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5C20387-D2F3-4E30-96B2-2AE026764FF0}"/>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23141EB7-5212-4D62-8A30-2A8B5FDAFF54}"/>
              </a:ext>
            </a:extLst>
          </p:cNvPr>
          <p:cNvSpPr txBox="1"/>
          <p:nvPr/>
        </p:nvSpPr>
        <p:spPr>
          <a:xfrm>
            <a:off x="0" y="980728"/>
            <a:ext cx="9036496" cy="2050690"/>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管壳式换热器自控流程</a:t>
            </a:r>
          </a:p>
          <a:p>
            <a:pPr marL="457200" lvl="0" indent="-457200" algn="just" eaLnBrk="1" hangingPunct="1">
              <a:lnSpc>
                <a:spcPct val="125000"/>
              </a:lnSpc>
              <a:spcBef>
                <a:spcPct val="0"/>
              </a:spcBef>
              <a:buClrTx/>
              <a:buSzTx/>
              <a:buFont typeface="+mj-lt"/>
              <a:buAutoNum type="arabicPeriod"/>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无相变的管壳式换热器</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0" eaLnBrk="1" hangingPunct="1">
              <a:lnSpc>
                <a:spcPct val="125000"/>
              </a:lnSpc>
              <a:spcBef>
                <a:spcPct val="0"/>
              </a:spcBef>
              <a:buClrTx/>
              <a:buSzTx/>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方法</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：冷、热流体流量均不允许改变采用分流调节，常见于</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工艺</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lvl="0" eaLnBrk="1" hangingPunct="1">
              <a:lnSpc>
                <a:spcPct val="125000"/>
              </a:lnSpc>
              <a:spcBef>
                <a:spcPct val="0"/>
              </a:spcBef>
              <a:buClrTx/>
              <a:buSzTx/>
            </a:pPr>
            <a:r>
              <a:rPr lang="en-US"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流股间换热</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785931C4-8CB8-4B93-BBCA-35B46AF2E722}"/>
              </a:ext>
            </a:extLst>
          </p:cNvPr>
          <p:cNvSpPr txBox="1"/>
          <p:nvPr/>
        </p:nvSpPr>
        <p:spPr>
          <a:xfrm>
            <a:off x="-1" y="5758333"/>
            <a:ext cx="9143999" cy="406971"/>
          </a:xfrm>
          <a:prstGeom prst="rect">
            <a:avLst/>
          </a:prstGeom>
          <a:noFill/>
        </p:spPr>
        <p:txBody>
          <a:bodyPr wrap="square">
            <a:spAutoFit/>
          </a:bodyPr>
          <a:lstStyle/>
          <a:p>
            <a:pPr lvl="0" indent="304800" algn="ctr" defTabSz="762000" eaLnBrk="1" hangingPunct="1">
              <a:lnSpc>
                <a:spcPct val="125000"/>
              </a:lnSpc>
              <a:defRPr/>
            </a:pPr>
            <a:r>
              <a:rPr kumimoji="1"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工艺流股间换热</a:t>
            </a:r>
            <a:endParaRPr kumimoji="1" lang="zh-CN" altLang="en-US" sz="1800" b="1" i="0" u="none" strike="noStrike" kern="1200" cap="none" spc="0" normalizeH="0" baseline="0" noProof="0" dirty="0">
              <a:ln>
                <a:noFill/>
              </a:ln>
              <a:solidFill>
                <a:srgbClr val="0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图片 8">
            <a:extLst>
              <a:ext uri="{FF2B5EF4-FFF2-40B4-BE49-F238E27FC236}">
                <a16:creationId xmlns:a16="http://schemas.microsoft.com/office/drawing/2014/main" id="{7681531A-F1B5-4C13-BBA2-3F5C7EBCD01B}"/>
              </a:ext>
            </a:extLst>
          </p:cNvPr>
          <p:cNvPicPr>
            <a:picLocks noChangeAspect="1"/>
          </p:cNvPicPr>
          <p:nvPr/>
        </p:nvPicPr>
        <p:blipFill>
          <a:blip r:embed="rId2"/>
          <a:stretch>
            <a:fillRect/>
          </a:stretch>
        </p:blipFill>
        <p:spPr>
          <a:xfrm>
            <a:off x="35496" y="3169828"/>
            <a:ext cx="9036496" cy="2426015"/>
          </a:xfrm>
          <a:prstGeom prst="rect">
            <a:avLst/>
          </a:prstGeom>
        </p:spPr>
      </p:pic>
    </p:spTree>
    <p:extLst>
      <p:ext uri="{BB962C8B-B14F-4D97-AF65-F5344CB8AC3E}">
        <p14:creationId xmlns:p14="http://schemas.microsoft.com/office/powerpoint/2010/main" val="12403840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581530A-2AF4-4885-808D-5E336BE2E107}"/>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31206325-4E3E-4168-9F0D-7539A41B59D5}"/>
              </a:ext>
            </a:extLst>
          </p:cNvPr>
          <p:cNvSpPr txBox="1"/>
          <p:nvPr/>
        </p:nvSpPr>
        <p:spPr>
          <a:xfrm>
            <a:off x="0" y="980728"/>
            <a:ext cx="9036496" cy="2512354"/>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管壳式换热器自控流程</a:t>
            </a:r>
          </a:p>
          <a:p>
            <a:pPr marL="457200" indent="-457200" algn="just" eaLnBrk="1" hangingPunct="1">
              <a:lnSpc>
                <a:spcPct val="125000"/>
              </a:lnSpc>
              <a:buFont typeface="+mj-lt"/>
              <a:buAutoNum type="arabicPeriod" startAt="2"/>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有相变的管壳式换热器</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kumimoji="1"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蒸汽冷凝加热器</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0" lvl="0" indent="0" algn="just" eaLnBrk="1" hangingPunct="1">
              <a:lnSpc>
                <a:spcPct val="125000"/>
              </a:lnSpc>
              <a:spcBef>
                <a:spcPct val="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方法</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：调节</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t>
            </a:r>
            <a:r>
              <a:rPr lang="en-US" altLang="zh-CN" sz="2400" b="1"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，改变蒸汽冷凝温度，</a:t>
            </a: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调节传热温差</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p>
          <a:p>
            <a:pPr marL="0" lvl="0" indent="0" algn="just" eaLnBrk="1" hangingPunct="1">
              <a:lnSpc>
                <a:spcPct val="125000"/>
              </a:lnSpc>
              <a:spcBef>
                <a:spcPct val="0"/>
              </a:spcBef>
              <a:buClrTx/>
              <a:buSzTx/>
              <a:buFontTx/>
              <a:buNone/>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方法</a:t>
            </a:r>
            <a:r>
              <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：利用冷凝水出口阀调节换热器中的冷凝水量，</a:t>
            </a: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调节传热面</a:t>
            </a:r>
            <a:endParaRPr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lvl="0" indent="0" algn="just" eaLnBrk="1" hangingPunct="1">
              <a:lnSpc>
                <a:spcPct val="125000"/>
              </a:lnSpc>
              <a:spcBef>
                <a:spcPct val="0"/>
              </a:spcBef>
              <a:buClrTx/>
              <a:buSzTx/>
              <a:buFontTx/>
              <a:buNone/>
            </a:pPr>
            <a:r>
              <a:rPr lang="en-US" altLang="zh-CN"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积</a:t>
            </a:r>
            <a:r>
              <a:rPr lang="en-US" altLang="zh-CN" sz="2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，设计中必须考虑留有设计裕量。</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8" name="文本框 7">
            <a:extLst>
              <a:ext uri="{FF2B5EF4-FFF2-40B4-BE49-F238E27FC236}">
                <a16:creationId xmlns:a16="http://schemas.microsoft.com/office/drawing/2014/main" id="{139309E1-F83D-4C55-A1FF-DA82707E7B9E}"/>
              </a:ext>
            </a:extLst>
          </p:cNvPr>
          <p:cNvSpPr txBox="1"/>
          <p:nvPr/>
        </p:nvSpPr>
        <p:spPr>
          <a:xfrm>
            <a:off x="-1" y="4822229"/>
            <a:ext cx="9144000" cy="406971"/>
          </a:xfrm>
          <a:prstGeom prst="rect">
            <a:avLst/>
          </a:prstGeom>
          <a:noFill/>
        </p:spPr>
        <p:txBody>
          <a:bodyPr wrap="square">
            <a:spAutoFit/>
          </a:bodyPr>
          <a:lstStyle/>
          <a:p>
            <a:pPr lvl="0" indent="304800" defTabSz="762000" eaLnBrk="1" hangingPunct="1">
              <a:lnSpc>
                <a:spcPct val="125000"/>
              </a:lnSpc>
              <a:defRPr/>
            </a:pPr>
            <a:r>
              <a:rPr kumimoji="1"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调节传热温差                                                                                调节传热面积  </a:t>
            </a:r>
            <a:endParaRPr kumimoji="1" lang="zh-CN" altLang="en-US" sz="1800" b="1" i="0" u="none" strike="noStrike" kern="1200" cap="none" spc="0" normalizeH="0" baseline="0" noProof="0" dirty="0">
              <a:ln>
                <a:noFill/>
              </a:ln>
              <a:solidFill>
                <a:srgbClr val="0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图片 8">
            <a:extLst>
              <a:ext uri="{FF2B5EF4-FFF2-40B4-BE49-F238E27FC236}">
                <a16:creationId xmlns:a16="http://schemas.microsoft.com/office/drawing/2014/main" id="{E03E13B7-A0CE-409A-B086-212339C910F3}"/>
              </a:ext>
            </a:extLst>
          </p:cNvPr>
          <p:cNvPicPr>
            <a:picLocks noChangeAspect="1"/>
          </p:cNvPicPr>
          <p:nvPr/>
        </p:nvPicPr>
        <p:blipFill>
          <a:blip r:embed="rId2"/>
          <a:stretch>
            <a:fillRect/>
          </a:stretch>
        </p:blipFill>
        <p:spPr>
          <a:xfrm>
            <a:off x="2358085" y="3515214"/>
            <a:ext cx="4500538" cy="3182920"/>
          </a:xfrm>
          <a:prstGeom prst="rect">
            <a:avLst/>
          </a:prstGeom>
        </p:spPr>
      </p:pic>
    </p:spTree>
    <p:extLst>
      <p:ext uri="{BB962C8B-B14F-4D97-AF65-F5344CB8AC3E}">
        <p14:creationId xmlns:p14="http://schemas.microsoft.com/office/powerpoint/2010/main" val="25557054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917A37-961E-4C61-BF53-AA9FA09FDE28}"/>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1EEA987E-C2E0-45D9-8FE8-993F4805F9E4}"/>
              </a:ext>
            </a:extLst>
          </p:cNvPr>
          <p:cNvSpPr txBox="1"/>
          <p:nvPr/>
        </p:nvSpPr>
        <p:spPr>
          <a:xfrm>
            <a:off x="0" y="980728"/>
            <a:ext cx="9036496" cy="1127360"/>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管壳式换热器自控流程</a:t>
            </a:r>
          </a:p>
          <a:p>
            <a:pPr marL="457200" indent="-457200" algn="just" eaLnBrk="1" hangingPunct="1">
              <a:lnSpc>
                <a:spcPct val="125000"/>
              </a:lnSpc>
              <a:buFont typeface="+mj-lt"/>
              <a:buAutoNum type="arabicPeriod" startAt="3"/>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再沸器：</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调节加热介质流量</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9" name="图片 8">
            <a:extLst>
              <a:ext uri="{FF2B5EF4-FFF2-40B4-BE49-F238E27FC236}">
                <a16:creationId xmlns:a16="http://schemas.microsoft.com/office/drawing/2014/main" id="{5A041F3D-A8D2-4511-8993-AA0D2D07C407}"/>
              </a:ext>
            </a:extLst>
          </p:cNvPr>
          <p:cNvPicPr>
            <a:picLocks noChangeAspect="1"/>
          </p:cNvPicPr>
          <p:nvPr/>
        </p:nvPicPr>
        <p:blipFill>
          <a:blip r:embed="rId2"/>
          <a:stretch>
            <a:fillRect/>
          </a:stretch>
        </p:blipFill>
        <p:spPr>
          <a:xfrm>
            <a:off x="1787942" y="2348880"/>
            <a:ext cx="5460611" cy="3909301"/>
          </a:xfrm>
          <a:prstGeom prst="rect">
            <a:avLst/>
          </a:prstGeom>
        </p:spPr>
      </p:pic>
    </p:spTree>
    <p:extLst>
      <p:ext uri="{BB962C8B-B14F-4D97-AF65-F5344CB8AC3E}">
        <p14:creationId xmlns:p14="http://schemas.microsoft.com/office/powerpoint/2010/main" val="42477365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4E18121-CBE2-408E-9869-2D78438FE0A6}"/>
              </a:ext>
            </a:extLst>
          </p:cNvPr>
          <p:cNvSpPr>
            <a:spLocks noChangeArrowheads="1"/>
          </p:cNvSpPr>
          <p:nvPr/>
        </p:nvSpPr>
        <p:spPr bwMode="auto">
          <a:xfrm>
            <a:off x="0" y="188640"/>
            <a:ext cx="9144000" cy="630750"/>
          </a:xfrm>
          <a:prstGeom prst="rect">
            <a:avLst/>
          </a:prstGeom>
          <a:noFill/>
          <a:ln w="12700">
            <a:noFill/>
            <a:miter lim="800000"/>
          </a:ln>
          <a:effectLst/>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3200" b="1"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rPr>
              <a:t>5.5 典型设备的自控流程</a:t>
            </a:r>
            <a:endParaRPr kumimoji="0" lang="zh-CN" altLang="en-US" sz="3200" i="0" u="none" strike="noStrike" kern="1200" cap="none" spc="0" normalizeH="0" baseline="0" dirty="0">
              <a:solidFill>
                <a:srgbClr val="0000FF"/>
              </a:solidFill>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3" name="文本框 2">
            <a:extLst>
              <a:ext uri="{FF2B5EF4-FFF2-40B4-BE49-F238E27FC236}">
                <a16:creationId xmlns:a16="http://schemas.microsoft.com/office/drawing/2014/main" id="{776CA52D-A42E-46F5-83D8-3940417F9C8F}"/>
              </a:ext>
            </a:extLst>
          </p:cNvPr>
          <p:cNvSpPr txBox="1"/>
          <p:nvPr/>
        </p:nvSpPr>
        <p:spPr>
          <a:xfrm>
            <a:off x="0" y="980728"/>
            <a:ext cx="9036496" cy="1127360"/>
          </a:xfrm>
          <a:prstGeom prst="rect">
            <a:avLst/>
          </a:prstGeom>
          <a:noFill/>
        </p:spPr>
        <p:txBody>
          <a:bodyPr wrap="square">
            <a:spAutoFit/>
          </a:bodyPr>
          <a:lstStyle/>
          <a:p>
            <a:pPr marL="457200" indent="-457200" algn="just" eaLnBrk="1" hangingPunct="1">
              <a:lnSpc>
                <a:spcPct val="125000"/>
              </a:lnSpc>
              <a:spcBef>
                <a:spcPct val="0"/>
              </a:spcBef>
              <a:buClrTx/>
              <a:buSzTx/>
              <a:buFont typeface="Wingdings" panose="05000000000000000000" pitchFamily="2" charset="2"/>
              <a:buChar char="p"/>
            </a:pPr>
            <a:r>
              <a:rPr lang="zh-CN" altLang="en-US" sz="3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管壳式换热器自控流程</a:t>
            </a:r>
          </a:p>
          <a:p>
            <a:pPr marL="457200" indent="-457200" algn="just" eaLnBrk="1" hangingPunct="1">
              <a:lnSpc>
                <a:spcPct val="125000"/>
              </a:lnSpc>
              <a:buFont typeface="+mj-lt"/>
              <a:buAutoNum type="arabicPeriod" startAt="4"/>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加热炉：</a:t>
            </a:r>
            <a:endPar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8" name="文本框 7">
            <a:extLst>
              <a:ext uri="{FF2B5EF4-FFF2-40B4-BE49-F238E27FC236}">
                <a16:creationId xmlns:a16="http://schemas.microsoft.com/office/drawing/2014/main" id="{A702BE1E-A43D-4D4D-9978-20ACDCDAA2F0}"/>
              </a:ext>
            </a:extLst>
          </p:cNvPr>
          <p:cNvSpPr txBox="1"/>
          <p:nvPr/>
        </p:nvSpPr>
        <p:spPr>
          <a:xfrm>
            <a:off x="0" y="2132856"/>
            <a:ext cx="4572000" cy="2820131"/>
          </a:xfrm>
          <a:prstGeom prst="rect">
            <a:avLst/>
          </a:prstGeom>
          <a:noFill/>
        </p:spPr>
        <p:txBody>
          <a:bodyPr wrap="square">
            <a:spAutoFit/>
          </a:bodyPr>
          <a:lstStyle/>
          <a:p>
            <a:pPr marL="273050" lvl="0" indent="-273050" algn="just" eaLnBrk="1" hangingPunct="1">
              <a:lnSpc>
                <a:spcPct val="125000"/>
              </a:lnSpc>
              <a:spcBef>
                <a:spcPct val="0"/>
              </a:spcBef>
              <a:buClr>
                <a:srgbClr val="000000"/>
              </a:buClr>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出炉温度控制：根据被加热介质出炉温度调节燃料量；</a:t>
            </a:r>
          </a:p>
          <a:p>
            <a:pPr marL="273050" lvl="0" indent="-273050" algn="just" eaLnBrk="1" hangingPunct="1">
              <a:lnSpc>
                <a:spcPct val="125000"/>
              </a:lnSpc>
              <a:spcBef>
                <a:spcPct val="0"/>
              </a:spcBef>
              <a:buClr>
                <a:srgbClr val="000000"/>
              </a:buClr>
              <a:buSzTx/>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进料流量控制：进料在炉管中产生汽化或分解时，炉管压降随气化率变化，应在进料前设流量调节器。</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10" name="图片 9">
            <a:extLst>
              <a:ext uri="{FF2B5EF4-FFF2-40B4-BE49-F238E27FC236}">
                <a16:creationId xmlns:a16="http://schemas.microsoft.com/office/drawing/2014/main" id="{9479A10E-3477-42B9-8762-4F1E6FF17DB8}"/>
              </a:ext>
            </a:extLst>
          </p:cNvPr>
          <p:cNvPicPr>
            <a:picLocks noChangeAspect="1"/>
          </p:cNvPicPr>
          <p:nvPr/>
        </p:nvPicPr>
        <p:blipFill>
          <a:blip r:embed="rId2"/>
          <a:stretch>
            <a:fillRect/>
          </a:stretch>
        </p:blipFill>
        <p:spPr>
          <a:xfrm>
            <a:off x="4716016" y="1772816"/>
            <a:ext cx="4248472" cy="4499305"/>
          </a:xfrm>
          <a:prstGeom prst="rect">
            <a:avLst/>
          </a:prstGeom>
        </p:spPr>
      </p:pic>
    </p:spTree>
    <p:extLst>
      <p:ext uri="{BB962C8B-B14F-4D97-AF65-F5344CB8AC3E}">
        <p14:creationId xmlns:p14="http://schemas.microsoft.com/office/powerpoint/2010/main" val="2301732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e2f6a2e-3fd8-4bd8-95c1-7be76a2cefcb"/>
  <p:tag name="COMMONDATA" val="eyJoZGlkIjoiMmRhZTE4MDU2NjlmNmViYTBmZmU5ZTdhOGNiOWZlY2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138292d1-3c92-4c77-b807-b03cca1b117c}"/>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b05b0fc1-0d02-4d2a-980d-06611d414a45}"/>
</p:tagLst>
</file>

<file path=ppt/theme/theme1.xml><?xml version="1.0" encoding="utf-8"?>
<a:theme xmlns:a="http://schemas.openxmlformats.org/drawingml/2006/main" name="天坛月色">
  <a:themeElements>
    <a:clrScheme name="自定义 1">
      <a:dk1>
        <a:srgbClr val="242852"/>
      </a:dk1>
      <a:lt1>
        <a:srgbClr val="242852"/>
      </a:lt1>
      <a:dk2>
        <a:srgbClr val="ACCBF9"/>
      </a:dk2>
      <a:lt2>
        <a:srgbClr val="000000"/>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天坛月色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天坛月色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天坛月色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天坛月色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天坛月色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天坛月色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天坛月色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1566</TotalTime>
  <Words>7236</Words>
  <Application>Microsoft Office PowerPoint</Application>
  <PresentationFormat>全屏显示(4:3)</PresentationFormat>
  <Paragraphs>1235</Paragraphs>
  <Slides>110</Slides>
  <Notes>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110</vt:i4>
      </vt:variant>
    </vt:vector>
  </HeadingPairs>
  <TitlesOfParts>
    <vt:vector size="120" baseType="lpstr">
      <vt:lpstr>-apple-system</vt:lpstr>
      <vt:lpstr>Microsoft YaHei</vt:lpstr>
      <vt:lpstr>Microsoft YaHei</vt:lpstr>
      <vt:lpstr>Arial</vt:lpstr>
      <vt:lpstr>Calibri</vt:lpstr>
      <vt:lpstr>Verdana</vt:lpstr>
      <vt:lpstr>Wingdings</vt:lpstr>
      <vt:lpstr>Wingdings 2</vt:lpstr>
      <vt:lpstr>天坛月色</vt:lpstr>
      <vt:lpstr>Equation.KSEE3</vt:lpstr>
      <vt:lpstr>第5章  化工工艺流程设计</vt:lpstr>
      <vt:lpstr>5.1  工艺流程设计的目的和任务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  设备、管道及其他部件的表示方法</vt:lpstr>
      <vt:lpstr>5.4  设备、管道及其他部件的表示方法</vt:lpstr>
      <vt:lpstr>5.4  设备、管道及其他部件的表示方法</vt:lpstr>
      <vt:lpstr>管道的表示方法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本章思考题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化工工艺流程设计</dc:title>
  <dc:creator/>
  <cp:lastModifiedBy>Yuan Pei-Qing</cp:lastModifiedBy>
  <cp:revision>354</cp:revision>
  <dcterms:created xsi:type="dcterms:W3CDTF">2001-09-19T01:41:00Z</dcterms:created>
  <dcterms:modified xsi:type="dcterms:W3CDTF">2023-01-26T09:18:27Z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F03F8B8655834030B1D6D0C4F89158F9</vt:lpwstr>
  </property>
  <property fmtid="{D5CDD505-2E9C-101B-9397-08002B2CF9AE}" pid="3" name="KSOProductBuildVer">
    <vt:lpwstr>2052-11.1.0.12980</vt:lpwstr>
  </property>
</Properties>
</file>