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90"/>
  </p:notesMasterIdLst>
  <p:sldIdLst>
    <p:sldId id="258" r:id="rId2"/>
    <p:sldId id="259" r:id="rId3"/>
    <p:sldId id="260" r:id="rId4"/>
    <p:sldId id="339" r:id="rId5"/>
    <p:sldId id="262" r:id="rId6"/>
    <p:sldId id="263" r:id="rId7"/>
    <p:sldId id="264" r:id="rId8"/>
    <p:sldId id="340" r:id="rId9"/>
    <p:sldId id="266" r:id="rId10"/>
    <p:sldId id="267" r:id="rId11"/>
    <p:sldId id="268" r:id="rId12"/>
    <p:sldId id="269" r:id="rId13"/>
    <p:sldId id="341" r:id="rId14"/>
    <p:sldId id="342" r:id="rId15"/>
    <p:sldId id="343" r:id="rId16"/>
    <p:sldId id="344" r:id="rId17"/>
    <p:sldId id="271" r:id="rId18"/>
    <p:sldId id="345" r:id="rId19"/>
    <p:sldId id="346" r:id="rId20"/>
    <p:sldId id="348" r:id="rId21"/>
    <p:sldId id="347" r:id="rId22"/>
    <p:sldId id="349" r:id="rId23"/>
    <p:sldId id="351" r:id="rId24"/>
    <p:sldId id="350" r:id="rId25"/>
    <p:sldId id="352" r:id="rId26"/>
    <p:sldId id="353" r:id="rId27"/>
    <p:sldId id="354" r:id="rId28"/>
    <p:sldId id="355" r:id="rId29"/>
    <p:sldId id="282" r:id="rId30"/>
    <p:sldId id="356" r:id="rId31"/>
    <p:sldId id="283" r:id="rId32"/>
    <p:sldId id="358" r:id="rId33"/>
    <p:sldId id="359" r:id="rId34"/>
    <p:sldId id="360" r:id="rId35"/>
    <p:sldId id="361" r:id="rId36"/>
    <p:sldId id="362" r:id="rId37"/>
    <p:sldId id="288" r:id="rId38"/>
    <p:sldId id="363" r:id="rId39"/>
    <p:sldId id="365" r:id="rId40"/>
    <p:sldId id="364" r:id="rId41"/>
    <p:sldId id="366" r:id="rId42"/>
    <p:sldId id="367" r:id="rId43"/>
    <p:sldId id="369" r:id="rId44"/>
    <p:sldId id="368" r:id="rId45"/>
    <p:sldId id="370" r:id="rId46"/>
    <p:sldId id="371" r:id="rId47"/>
    <p:sldId id="372" r:id="rId48"/>
    <p:sldId id="373" r:id="rId49"/>
    <p:sldId id="374" r:id="rId50"/>
    <p:sldId id="375" r:id="rId51"/>
    <p:sldId id="376" r:id="rId52"/>
    <p:sldId id="377" r:id="rId53"/>
    <p:sldId id="378" r:id="rId54"/>
    <p:sldId id="302" r:id="rId55"/>
    <p:sldId id="304" r:id="rId56"/>
    <p:sldId id="379" r:id="rId57"/>
    <p:sldId id="380" r:id="rId58"/>
    <p:sldId id="381" r:id="rId59"/>
    <p:sldId id="382" r:id="rId60"/>
    <p:sldId id="383" r:id="rId61"/>
    <p:sldId id="384" r:id="rId62"/>
    <p:sldId id="385" r:id="rId63"/>
    <p:sldId id="386" r:id="rId64"/>
    <p:sldId id="387" r:id="rId65"/>
    <p:sldId id="388" r:id="rId66"/>
    <p:sldId id="314" r:id="rId67"/>
    <p:sldId id="389" r:id="rId68"/>
    <p:sldId id="390" r:id="rId69"/>
    <p:sldId id="391" r:id="rId70"/>
    <p:sldId id="392" r:id="rId71"/>
    <p:sldId id="393" r:id="rId72"/>
    <p:sldId id="394" r:id="rId73"/>
    <p:sldId id="395" r:id="rId74"/>
    <p:sldId id="398" r:id="rId75"/>
    <p:sldId id="396" r:id="rId76"/>
    <p:sldId id="397" r:id="rId77"/>
    <p:sldId id="399" r:id="rId78"/>
    <p:sldId id="400" r:id="rId79"/>
    <p:sldId id="401" r:id="rId80"/>
    <p:sldId id="402" r:id="rId81"/>
    <p:sldId id="403" r:id="rId82"/>
    <p:sldId id="404" r:id="rId83"/>
    <p:sldId id="405" r:id="rId84"/>
    <p:sldId id="406" r:id="rId85"/>
    <p:sldId id="407" r:id="rId86"/>
    <p:sldId id="408" r:id="rId87"/>
    <p:sldId id="409" r:id="rId88"/>
    <p:sldId id="410" r:id="rId8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3" d="100"/>
          <a:sy n="103" d="100"/>
        </p:scale>
        <p:origin x="99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0E4BDA2-366C-473E-8372-D9CDE8FBC2E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CAEE6112-84E0-420C-AFE8-20C50540596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2159007C-BA7D-4F04-8829-11617899B458}" type="datetimeFigureOut">
              <a:rPr lang="zh-CN" altLang="en-US"/>
              <a:pPr>
                <a:defRPr/>
              </a:pPr>
              <a:t>2023/2/12</a:t>
            </a:fld>
            <a:endParaRPr lang="zh-CN" altLang="en-US"/>
          </a:p>
        </p:txBody>
      </p:sp>
      <p:sp>
        <p:nvSpPr>
          <p:cNvPr id="4" name="幻灯片图像占位符 3">
            <a:extLst>
              <a:ext uri="{FF2B5EF4-FFF2-40B4-BE49-F238E27FC236}">
                <a16:creationId xmlns:a16="http://schemas.microsoft.com/office/drawing/2014/main" id="{3A3004C7-F6A5-4806-BB72-D57D0D2319D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24B85BF-8D3D-4C60-B845-35969E9FD7C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0806D0B-EF62-4E64-AFB4-25DC4BE7DFA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a:extLst>
              <a:ext uri="{FF2B5EF4-FFF2-40B4-BE49-F238E27FC236}">
                <a16:creationId xmlns:a16="http://schemas.microsoft.com/office/drawing/2014/main" id="{03A230D1-1E95-4627-9C19-A76AC0606FE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6FC4B76-B845-47B2-9447-50171B2D035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64AA1F2-1549-4B15-8059-EE903C5325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449A4CC0-F373-4289-8A84-019609DE98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8" name="灯片编号占位符 3">
            <a:extLst>
              <a:ext uri="{FF2B5EF4-FFF2-40B4-BE49-F238E27FC236}">
                <a16:creationId xmlns:a16="http://schemas.microsoft.com/office/drawing/2014/main" id="{B0E374D4-4359-49DF-943D-D5692B3C96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7AA363-BF9F-412D-976C-6A5C72E4CDC0}"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43327F34-AB39-4BCB-AE5B-CB2FE2BA45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3A884072-D4D9-4029-A986-8CC93087B1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响水时间</a:t>
            </a:r>
          </a:p>
        </p:txBody>
      </p:sp>
      <p:sp>
        <p:nvSpPr>
          <p:cNvPr id="8196" name="灯片编号占位符 3">
            <a:extLst>
              <a:ext uri="{FF2B5EF4-FFF2-40B4-BE49-F238E27FC236}">
                <a16:creationId xmlns:a16="http://schemas.microsoft.com/office/drawing/2014/main" id="{958D7C28-F68B-49DE-B7AA-0AD9DCDEEF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AB0A12-0798-4595-9F46-1D5891F13809}"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FF5D327C-12AE-485D-BF10-83D028FB2B05}"/>
              </a:ext>
            </a:extLst>
          </p:cNvPr>
          <p:cNvSpPr txBox="1">
            <a:spLocks noChangeArrowheads="1"/>
          </p:cNvSpPr>
          <p:nvPr/>
        </p:nvSpPr>
        <p:spPr bwMode="auto">
          <a:xfrm>
            <a:off x="4283075" y="333375"/>
            <a:ext cx="4392613" cy="565150"/>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defRPr/>
            </a:pPr>
            <a:r>
              <a:rPr lang="zh-CN" altLang="en-US" sz="1600" dirty="0">
                <a:solidFill>
                  <a:schemeClr val="bg2"/>
                </a:solidFill>
                <a:latin typeface="微软雅黑" panose="020B0503020204020204" pitchFamily="34" charset="-122"/>
                <a:ea typeface="微软雅黑" panose="020B0503020204020204" pitchFamily="34" charset="-122"/>
              </a:rPr>
              <a:t>华东理工大学</a:t>
            </a:r>
          </a:p>
          <a:p>
            <a:pPr algn="r" eaLnBrk="1" hangingPunct="1">
              <a:spcBef>
                <a:spcPct val="50000"/>
              </a:spcBef>
              <a:defRPr/>
            </a:pPr>
            <a:r>
              <a:rPr lang="en-US" altLang="zh-CN" sz="1000" dirty="0">
                <a:solidFill>
                  <a:schemeClr val="bg2"/>
                </a:solidFill>
                <a:latin typeface="微软雅黑" panose="020B0503020204020204" pitchFamily="34" charset="-122"/>
                <a:ea typeface="微软雅黑" panose="020B0503020204020204" pitchFamily="34" charset="-122"/>
              </a:rPr>
              <a:t>East China University of Science And Technology</a:t>
            </a:r>
          </a:p>
        </p:txBody>
      </p:sp>
      <p:sp>
        <p:nvSpPr>
          <p:cNvPr id="5122" name="Rectangle 2"/>
          <p:cNvSpPr>
            <a:spLocks noGrp="1" noChangeArrowheads="1"/>
          </p:cNvSpPr>
          <p:nvPr>
            <p:ph type="ctrTitle"/>
          </p:nvPr>
        </p:nvSpPr>
        <p:spPr>
          <a:xfrm>
            <a:off x="1908175" y="1916113"/>
            <a:ext cx="6840538" cy="1684337"/>
          </a:xfrm>
        </p:spPr>
        <p:txBody>
          <a:bodyPr/>
          <a:lstStyle>
            <a:lvl1pPr>
              <a:defRPr>
                <a:solidFill>
                  <a:srgbClr val="CC0000"/>
                </a:solidFill>
                <a:ea typeface="微软雅黑" panose="020B0503020204020204" pitchFamily="34" charset="-122"/>
              </a:defRPr>
            </a:lvl1pPr>
          </a:lstStyle>
          <a:p>
            <a:r>
              <a:rPr lang="en-US" altLang="zh-CN" dirty="0"/>
              <a:t>Click to edit Master title style</a:t>
            </a:r>
            <a:endParaRPr lang="zh-CN" altLang="en-US" dirty="0"/>
          </a:p>
        </p:txBody>
      </p:sp>
      <p:sp>
        <p:nvSpPr>
          <p:cNvPr id="5123" name="Rectangle 3"/>
          <p:cNvSpPr>
            <a:spLocks noGrp="1" noChangeArrowheads="1"/>
          </p:cNvSpPr>
          <p:nvPr>
            <p:ph type="subTitle" idx="1"/>
          </p:nvPr>
        </p:nvSpPr>
        <p:spPr>
          <a:xfrm>
            <a:off x="2916238" y="4652963"/>
            <a:ext cx="5616575" cy="647700"/>
          </a:xfrm>
        </p:spPr>
        <p:txBody>
          <a:bodyPr/>
          <a:lstStyle>
            <a:lvl1pPr marL="0" indent="0" algn="ctr">
              <a:buFont typeface="Wingdings" pitchFamily="2" charset="2"/>
              <a:buNone/>
              <a:defRPr sz="2800">
                <a:ea typeface="微软雅黑" panose="020B0503020204020204" pitchFamily="34" charset="-122"/>
              </a:defRPr>
            </a:lvl1pPr>
          </a:lstStyle>
          <a:p>
            <a:r>
              <a:rPr lang="en-US" altLang="zh-CN" dirty="0"/>
              <a:t>Click to edit Master subtitle style</a:t>
            </a:r>
            <a:endParaRPr lang="zh-CN" altLang="en-US" dirty="0"/>
          </a:p>
        </p:txBody>
      </p:sp>
    </p:spTree>
    <p:extLst>
      <p:ext uri="{BB962C8B-B14F-4D97-AF65-F5344CB8AC3E}">
        <p14:creationId xmlns:p14="http://schemas.microsoft.com/office/powerpoint/2010/main" val="4216289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88740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3888" y="274638"/>
            <a:ext cx="1712912" cy="603408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835150" y="274638"/>
            <a:ext cx="4986338" cy="603408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98691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98E9CAD-5A97-4048-85F3-2EB42D7FA508}"/>
              </a:ext>
            </a:extLst>
          </p:cNvPr>
          <p:cNvSpPr>
            <a:spLocks noChangeArrowheads="1"/>
          </p:cNvSpPr>
          <p:nvPr userDrawn="1"/>
        </p:nvSpPr>
        <p:spPr bwMode="auto">
          <a:xfrm>
            <a:off x="7092950" y="98425"/>
            <a:ext cx="1295400" cy="708025"/>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顾雄毅；李瑞江</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袁佩青；沈荣春</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杨座国；张文里</a:t>
            </a:r>
          </a:p>
        </p:txBody>
      </p:sp>
      <p:cxnSp>
        <p:nvCxnSpPr>
          <p:cNvPr id="3" name="直接连接符 2">
            <a:extLst>
              <a:ext uri="{FF2B5EF4-FFF2-40B4-BE49-F238E27FC236}">
                <a16:creationId xmlns:a16="http://schemas.microsoft.com/office/drawing/2014/main" id="{06358DBF-53C9-4092-8FA1-CCAEAF432A73}"/>
              </a:ext>
            </a:extLst>
          </p:cNvPr>
          <p:cNvCxnSpPr/>
          <p:nvPr userDrawn="1"/>
        </p:nvCxnSpPr>
        <p:spPr>
          <a:xfrm>
            <a:off x="0" y="908050"/>
            <a:ext cx="91440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DBEE45E-F824-4505-8F28-2DC03629868A}"/>
              </a:ext>
            </a:extLst>
          </p:cNvPr>
          <p:cNvCxnSpPr/>
          <p:nvPr userDrawn="1"/>
        </p:nvCxnSpPr>
        <p:spPr>
          <a:xfrm>
            <a:off x="0" y="981075"/>
            <a:ext cx="9144000" cy="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pic>
        <p:nvPicPr>
          <p:cNvPr id="5" name="图片 1">
            <a:extLst>
              <a:ext uri="{FF2B5EF4-FFF2-40B4-BE49-F238E27FC236}">
                <a16:creationId xmlns:a16="http://schemas.microsoft.com/office/drawing/2014/main" id="{21CB9E6D-E3DC-4A69-8F3A-38BD29460D9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8650" y="20638"/>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846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3924583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835150"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337175"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4974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27972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98636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1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40187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74994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6D8F41-8484-47B9-8DF2-947FC6EE927B}"/>
              </a:ext>
            </a:extLst>
          </p:cNvPr>
          <p:cNvSpPr>
            <a:spLocks noGrp="1" noChangeArrowheads="1"/>
          </p:cNvSpPr>
          <p:nvPr>
            <p:ph type="title"/>
          </p:nvPr>
        </p:nvSpPr>
        <p:spPr bwMode="auto">
          <a:xfrm>
            <a:off x="1835150" y="274638"/>
            <a:ext cx="68516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EFE7D83-0C73-43FC-8269-DC56FB1DD636}"/>
              </a:ext>
            </a:extLst>
          </p:cNvPr>
          <p:cNvSpPr>
            <a:spLocks noGrp="1" noChangeArrowheads="1"/>
          </p:cNvSpPr>
          <p:nvPr>
            <p:ph type="body" idx="1"/>
          </p:nvPr>
        </p:nvSpPr>
        <p:spPr bwMode="auto">
          <a:xfrm>
            <a:off x="1835150" y="1600200"/>
            <a:ext cx="68516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defRPr>
      </a:lvl5pPr>
      <a:lvl6pPr marL="457200" algn="ctr" rtl="0" eaLnBrk="1" fontAlgn="base" hangingPunct="1">
        <a:spcBef>
          <a:spcPct val="0"/>
        </a:spcBef>
        <a:spcAft>
          <a:spcPct val="0"/>
        </a:spcAft>
        <a:defRPr sz="4000" b="1">
          <a:solidFill>
            <a:srgbClr val="003366"/>
          </a:solidFill>
          <a:latin typeface="Arial" charset="0"/>
          <a:ea typeface="黑体" pitchFamily="2" charset="-122"/>
        </a:defRPr>
      </a:lvl6pPr>
      <a:lvl7pPr marL="914400" algn="ctr" rtl="0" eaLnBrk="1" fontAlgn="base" hangingPunct="1">
        <a:spcBef>
          <a:spcPct val="0"/>
        </a:spcBef>
        <a:spcAft>
          <a:spcPct val="0"/>
        </a:spcAft>
        <a:defRPr sz="4000" b="1">
          <a:solidFill>
            <a:srgbClr val="003366"/>
          </a:solidFill>
          <a:latin typeface="Arial" charset="0"/>
          <a:ea typeface="黑体" pitchFamily="2" charset="-122"/>
        </a:defRPr>
      </a:lvl7pPr>
      <a:lvl8pPr marL="1371600" algn="ctr" rtl="0" eaLnBrk="1" fontAlgn="base" hangingPunct="1">
        <a:spcBef>
          <a:spcPct val="0"/>
        </a:spcBef>
        <a:spcAft>
          <a:spcPct val="0"/>
        </a:spcAft>
        <a:defRPr sz="4000" b="1">
          <a:solidFill>
            <a:srgbClr val="003366"/>
          </a:solidFill>
          <a:latin typeface="Arial" charset="0"/>
          <a:ea typeface="黑体" pitchFamily="2" charset="-122"/>
        </a:defRPr>
      </a:lvl8pPr>
      <a:lvl9pPr marL="1828800" algn="ctr" rtl="0" eaLnBrk="1" fontAlgn="base" hangingPunct="1">
        <a:spcBef>
          <a:spcPct val="0"/>
        </a:spcBef>
        <a:spcAft>
          <a:spcPct val="0"/>
        </a:spcAft>
        <a:defRPr sz="4000" b="1">
          <a:solidFill>
            <a:srgbClr val="003366"/>
          </a:solidFill>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F301EA6D-1118-4FCC-A6CA-F20F9C89B0BB}"/>
              </a:ext>
            </a:extLst>
          </p:cNvPr>
          <p:cNvSpPr txBox="1">
            <a:spLocks noChangeArrowheads="1"/>
          </p:cNvSpPr>
          <p:nvPr/>
        </p:nvSpPr>
        <p:spPr bwMode="auto">
          <a:xfrm>
            <a:off x="1835150" y="2274888"/>
            <a:ext cx="60547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50000"/>
              </a:spcBef>
              <a:buFontTx/>
              <a:buNone/>
            </a:pPr>
            <a:r>
              <a:rPr lang="en-US" altLang="zh-CN" sz="3600">
                <a:solidFill>
                  <a:schemeClr val="tx1"/>
                </a:solidFill>
                <a:sym typeface="微软雅黑" panose="020B0503020204020204" pitchFamily="34" charset="-122"/>
              </a:rPr>
              <a:t>7.1  </a:t>
            </a:r>
            <a:r>
              <a:rPr lang="zh-CN" altLang="en-US" sz="3600">
                <a:solidFill>
                  <a:schemeClr val="tx1"/>
                </a:solidFill>
                <a:sym typeface="微软雅黑" panose="020B0503020204020204" pitchFamily="34" charset="-122"/>
              </a:rPr>
              <a:t>厂址选择及优化</a:t>
            </a:r>
          </a:p>
          <a:p>
            <a:pPr eaLnBrk="1" hangingPunct="1">
              <a:spcBef>
                <a:spcPct val="50000"/>
              </a:spcBef>
              <a:buFontTx/>
              <a:buNone/>
            </a:pPr>
            <a:r>
              <a:rPr lang="en-US" altLang="zh-CN" sz="3600">
                <a:solidFill>
                  <a:schemeClr val="tx1"/>
                </a:solidFill>
                <a:sym typeface="微软雅黑" panose="020B0503020204020204" pitchFamily="34" charset="-122"/>
              </a:rPr>
              <a:t>7.2  </a:t>
            </a:r>
            <a:r>
              <a:rPr lang="zh-CN" altLang="en-US" sz="3600">
                <a:solidFill>
                  <a:schemeClr val="tx1"/>
                </a:solidFill>
                <a:sym typeface="微软雅黑" panose="020B0503020204020204" pitchFamily="34" charset="-122"/>
              </a:rPr>
              <a:t>化工厂总平面布置 </a:t>
            </a:r>
          </a:p>
          <a:p>
            <a:pPr eaLnBrk="1" hangingPunct="1">
              <a:spcBef>
                <a:spcPct val="50000"/>
              </a:spcBef>
              <a:buFontTx/>
              <a:buNone/>
            </a:pPr>
            <a:r>
              <a:rPr lang="en-US" altLang="zh-CN" sz="3600">
                <a:solidFill>
                  <a:schemeClr val="tx1"/>
                </a:solidFill>
                <a:sym typeface="微软雅黑" panose="020B0503020204020204" pitchFamily="34" charset="-122"/>
              </a:rPr>
              <a:t>7.3  </a:t>
            </a:r>
            <a:r>
              <a:rPr lang="zh-CN" altLang="en-US" sz="3600">
                <a:solidFill>
                  <a:schemeClr val="tx1"/>
                </a:solidFill>
                <a:sym typeface="微软雅黑" panose="020B0503020204020204" pitchFamily="34" charset="-122"/>
              </a:rPr>
              <a:t>车间（装置）布置</a:t>
            </a:r>
          </a:p>
        </p:txBody>
      </p:sp>
      <p:sp>
        <p:nvSpPr>
          <p:cNvPr id="5123" name="Rectangle 5">
            <a:extLst>
              <a:ext uri="{FF2B5EF4-FFF2-40B4-BE49-F238E27FC236}">
                <a16:creationId xmlns:a16="http://schemas.microsoft.com/office/drawing/2014/main" id="{B5E4309E-D887-45C6-BBDD-D081BA59C16C}"/>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3600">
                <a:solidFill>
                  <a:srgbClr val="0000FF"/>
                </a:solidFill>
                <a:sym typeface="微软雅黑" panose="020B0503020204020204" pitchFamily="34" charset="-122"/>
              </a:rPr>
              <a:t>第</a:t>
            </a:r>
            <a:r>
              <a:rPr lang="en-US" altLang="zh-CN" sz="3600">
                <a:solidFill>
                  <a:srgbClr val="0000FF"/>
                </a:solidFill>
                <a:sym typeface="微软雅黑" panose="020B0503020204020204" pitchFamily="34" charset="-122"/>
              </a:rPr>
              <a:t>7</a:t>
            </a:r>
            <a:r>
              <a:rPr lang="zh-CN" altLang="en-US" sz="3600">
                <a:solidFill>
                  <a:srgbClr val="0000FF"/>
                </a:solidFill>
                <a:sym typeface="微软雅黑" panose="020B0503020204020204" pitchFamily="34" charset="-122"/>
              </a:rPr>
              <a:t>章  化工厂布置</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06E0EEE7-477D-4966-8D8C-7B6ADF4A8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460500"/>
            <a:ext cx="9109075"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7" name="Rectangle 3">
            <a:extLst>
              <a:ext uri="{FF2B5EF4-FFF2-40B4-BE49-F238E27FC236}">
                <a16:creationId xmlns:a16="http://schemas.microsoft.com/office/drawing/2014/main" id="{8067D1C6-2BA0-4810-B83D-D9D4BEF48DA1}"/>
              </a:ext>
            </a:extLst>
          </p:cNvPr>
          <p:cNvSpPr>
            <a:spLocks noChangeArrowheads="1"/>
          </p:cNvSpPr>
          <p:nvPr/>
        </p:nvSpPr>
        <p:spPr bwMode="auto">
          <a:xfrm>
            <a:off x="0" y="102393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lang="zh-CN" altLang="en-US" sz="2400">
                <a:solidFill>
                  <a:schemeClr val="tx1"/>
                </a:solidFill>
                <a:sym typeface="微软雅黑" panose="020B0503020204020204" pitchFamily="34" charset="-122"/>
              </a:rPr>
              <a:t>表</a:t>
            </a:r>
            <a:r>
              <a:rPr lang="en-US" altLang="zh-CN" sz="2400">
                <a:solidFill>
                  <a:schemeClr val="tx1"/>
                </a:solidFill>
                <a:sym typeface="微软雅黑" panose="020B0503020204020204" pitchFamily="34" charset="-122"/>
              </a:rPr>
              <a:t>1 </a:t>
            </a:r>
            <a:r>
              <a:rPr lang="zh-CN" altLang="en-US" sz="2400">
                <a:solidFill>
                  <a:schemeClr val="tx1"/>
                </a:solidFill>
                <a:sym typeface="微软雅黑" panose="020B0503020204020204" pitchFamily="34" charset="-122"/>
              </a:rPr>
              <a:t>厂址技术条件比较</a:t>
            </a:r>
          </a:p>
        </p:txBody>
      </p:sp>
      <p:sp>
        <p:nvSpPr>
          <p:cNvPr id="5" name="Rectangle 2">
            <a:extLst>
              <a:ext uri="{FF2B5EF4-FFF2-40B4-BE49-F238E27FC236}">
                <a16:creationId xmlns:a16="http://schemas.microsoft.com/office/drawing/2014/main" id="{4C4E429C-F27D-49A4-8CCA-5A41DFCC7041}"/>
              </a:ext>
            </a:extLst>
          </p:cNvPr>
          <p:cNvSpPr>
            <a:spLocks noChangeArrowheads="1"/>
          </p:cNvSpPr>
          <p:nvPr/>
        </p:nvSpPr>
        <p:spPr bwMode="auto">
          <a:xfrm>
            <a:off x="0" y="13017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7.1 </a:t>
            </a:r>
            <a:r>
              <a:rPr kumimoji="1" lang="zh-CN" altLang="en-US" sz="3600">
                <a:solidFill>
                  <a:srgbClr val="0000FF"/>
                </a:solidFill>
                <a:sym typeface="微软雅黑" panose="020B0503020204020204" pitchFamily="34" charset="-122"/>
              </a:rPr>
              <a:t>厂址选择及优化</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8A7770BB-3759-4F67-87FF-2CD827EE0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8" y="1398588"/>
            <a:ext cx="8386762" cy="54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11" name="Rectangle 3">
            <a:extLst>
              <a:ext uri="{FF2B5EF4-FFF2-40B4-BE49-F238E27FC236}">
                <a16:creationId xmlns:a16="http://schemas.microsoft.com/office/drawing/2014/main" id="{5AFF6686-5172-4A60-BB4E-A1225EBE92D1}"/>
              </a:ext>
            </a:extLst>
          </p:cNvPr>
          <p:cNvSpPr>
            <a:spLocks noChangeArrowheads="1"/>
          </p:cNvSpPr>
          <p:nvPr/>
        </p:nvSpPr>
        <p:spPr bwMode="auto">
          <a:xfrm>
            <a:off x="34925" y="981075"/>
            <a:ext cx="907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r>
              <a:rPr lang="zh-CN" altLang="en-US" sz="2400">
                <a:solidFill>
                  <a:schemeClr val="tx1"/>
                </a:solidFill>
                <a:sym typeface="微软雅黑" panose="020B0503020204020204" pitchFamily="34" charset="-122"/>
              </a:rPr>
              <a:t>表</a:t>
            </a:r>
            <a:r>
              <a:rPr lang="en-US" altLang="zh-CN" sz="2400">
                <a:solidFill>
                  <a:schemeClr val="tx1"/>
                </a:solidFill>
                <a:sym typeface="微软雅黑" panose="020B0503020204020204" pitchFamily="34" charset="-122"/>
              </a:rPr>
              <a:t>2 </a:t>
            </a:r>
            <a:r>
              <a:rPr lang="zh-CN" altLang="en-US" sz="2400">
                <a:solidFill>
                  <a:schemeClr val="tx1"/>
                </a:solidFill>
                <a:sym typeface="微软雅黑" panose="020B0503020204020204" pitchFamily="34" charset="-122"/>
              </a:rPr>
              <a:t>建设费用和经营费用比较</a:t>
            </a:r>
          </a:p>
        </p:txBody>
      </p:sp>
      <p:sp>
        <p:nvSpPr>
          <p:cNvPr id="5" name="Rectangle 2">
            <a:extLst>
              <a:ext uri="{FF2B5EF4-FFF2-40B4-BE49-F238E27FC236}">
                <a16:creationId xmlns:a16="http://schemas.microsoft.com/office/drawing/2014/main" id="{BEC37E06-99CC-487D-AC50-27C1E57F5BF2}"/>
              </a:ext>
            </a:extLst>
          </p:cNvPr>
          <p:cNvSpPr>
            <a:spLocks noChangeArrowheads="1"/>
          </p:cNvSpPr>
          <p:nvPr/>
        </p:nvSpPr>
        <p:spPr bwMode="auto">
          <a:xfrm>
            <a:off x="0" y="13017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7.1 </a:t>
            </a:r>
            <a:r>
              <a:rPr kumimoji="1" lang="zh-CN" altLang="en-US" sz="3600">
                <a:solidFill>
                  <a:srgbClr val="0000FF"/>
                </a:solidFill>
                <a:sym typeface="微软雅黑" panose="020B0503020204020204" pitchFamily="34" charset="-122"/>
              </a:rPr>
              <a:t>厂址选择及优化</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97B9F64-A552-469A-80E9-ED26CC85A567}"/>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19461" name="Text Box 5">
            <a:extLst>
              <a:ext uri="{FF2B5EF4-FFF2-40B4-BE49-F238E27FC236}">
                <a16:creationId xmlns:a16="http://schemas.microsoft.com/office/drawing/2014/main" id="{22967243-1C35-493C-B375-924E934CB1C8}"/>
              </a:ext>
            </a:extLst>
          </p:cNvPr>
          <p:cNvSpPr txBox="1">
            <a:spLocks noChangeArrowheads="1"/>
          </p:cNvSpPr>
          <p:nvPr/>
        </p:nvSpPr>
        <p:spPr bwMode="auto">
          <a:xfrm>
            <a:off x="0" y="981075"/>
            <a:ext cx="9036050" cy="1897063"/>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buFont typeface="Wingdings" panose="05000000000000000000" pitchFamily="2" charset="2"/>
              <a:buChar char="p"/>
              <a:defRPr/>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总图布置设计的任务</a:t>
            </a:r>
          </a:p>
          <a:p>
            <a:pPr marL="457200" indent="-457200" eaLnBrk="1" hangingPunct="1">
              <a:lnSpc>
                <a:spcPct val="125000"/>
              </a:lnSpc>
              <a:buClr>
                <a:srgbClr val="0000FF"/>
              </a:buClr>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总体解决全厂所有建筑物和构筑物在平面和竖向的布置；</a:t>
            </a:r>
          </a:p>
          <a:p>
            <a:pPr marL="457200" indent="-457200" eaLnBrk="1" hangingPunct="1">
              <a:lnSpc>
                <a:spcPct val="125000"/>
              </a:lnSpc>
              <a:buClr>
                <a:srgbClr val="0000FF"/>
              </a:buClr>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运输网和地上、地下工程技术管网的布置；</a:t>
            </a:r>
          </a:p>
          <a:p>
            <a:pPr marL="457200" indent="-457200" eaLnBrk="1" hangingPunct="1">
              <a:lnSpc>
                <a:spcPct val="125000"/>
              </a:lnSpc>
              <a:buClr>
                <a:srgbClr val="0000FF"/>
              </a:buClr>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行政管理、福利及绿化景观设施的布置等问题。</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CBDAD81-971D-4DF6-B74F-8F74FE1C24A3}"/>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3610160B-4C73-47AE-8A86-E68D969FEF40}"/>
              </a:ext>
            </a:extLst>
          </p:cNvPr>
          <p:cNvSpPr txBox="1">
            <a:spLocks noChangeArrowheads="1"/>
          </p:cNvSpPr>
          <p:nvPr/>
        </p:nvSpPr>
        <p:spPr bwMode="auto">
          <a:xfrm>
            <a:off x="0" y="981075"/>
            <a:ext cx="9036050" cy="3897313"/>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化工厂总平面布置的原则 </a:t>
            </a:r>
          </a:p>
          <a:p>
            <a:pPr marL="457200" indent="-457200" eaLnBrk="1" hangingPunct="1">
              <a:lnSpc>
                <a:spcPct val="125000"/>
              </a:lnSpc>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满足生产和运输的要求</a:t>
            </a:r>
          </a:p>
          <a:p>
            <a:pPr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保证生产线直、短，避免交叉迂回：</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物料输送距离最小</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水、电、汽耗量大的车间尽量集中，形成负荷中心，并使其靠近供应源：</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水、电、汽的输送距离最短</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厂区交通道路径直短捷。货运量大，车辆往返频繁的设施宜靠近厂区边缘地段：</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避免人流和货流交叉和迂回</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厂区布置：</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厂容整齐，环境优美，布置紧凑，节约用地</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284ADF7-FA0B-4398-975B-F4FFB2F18ED9}"/>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108BB736-AE5E-41B9-A9AB-A2D99A9D7ACF}"/>
              </a:ext>
            </a:extLst>
          </p:cNvPr>
          <p:cNvSpPr txBox="1">
            <a:spLocks noChangeArrowheads="1"/>
          </p:cNvSpPr>
          <p:nvPr/>
        </p:nvSpPr>
        <p:spPr bwMode="auto">
          <a:xfrm>
            <a:off x="0" y="981075"/>
            <a:ext cx="9036050" cy="3897313"/>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化工厂总平面布置的原则 </a:t>
            </a:r>
          </a:p>
          <a:p>
            <a:pPr marL="457200" indent="-457200" algn="just" eaLnBrk="1" hangingPunct="1">
              <a:lnSpc>
                <a:spcPct val="125000"/>
              </a:lnSpc>
              <a:buFont typeface="+mj-lt"/>
              <a:buAutoNum type="arabicPeriod" startAt="2"/>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满足安全和卫生要求</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厂区布置严格遵守防火、卫生等安全规范、标准和有关规定；</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火灾危险性大的车间与其他车间之间按规定安全距离设计；</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经常散发可燃气体的场所，远离各类明火源；</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火灾、爆炸危险性较大和散发有毒有害气体的车间、装置，尽量采用露天或半敞开的布置；</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环境洁净要求高的工厂与污染源保持较大的距离。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ABB912-110D-4232-9EC2-6F52D19BA90D}"/>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BD0042ED-CD14-4D31-8569-60A81CA9D48B}"/>
              </a:ext>
            </a:extLst>
          </p:cNvPr>
          <p:cNvSpPr txBox="1">
            <a:spLocks noChangeArrowheads="1"/>
          </p:cNvSpPr>
          <p:nvPr/>
        </p:nvSpPr>
        <p:spPr bwMode="auto">
          <a:xfrm>
            <a:off x="0" y="981075"/>
            <a:ext cx="9036050" cy="6007100"/>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化工厂总平面布置的原则 </a:t>
            </a:r>
          </a:p>
          <a:p>
            <a:pPr marL="457200" indent="-457200" algn="just" eaLnBrk="1" hangingPunct="1">
              <a:lnSpc>
                <a:spcPct val="125000"/>
              </a:lnSpc>
              <a:buFont typeface="+mj-lt"/>
              <a:buAutoNum type="arabicPeriod" startAt="3"/>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满足有关的标准和规范</a:t>
            </a:r>
          </a:p>
          <a:p>
            <a:pPr eaLnBrk="1" hangingPunct="1">
              <a:lnSpc>
                <a:spcPct val="120000"/>
              </a:lnSpc>
              <a:buFont typeface="Wingdings" panose="05000000000000000000" pitchFamily="2" charset="2"/>
              <a:buChar char="l"/>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化工企业总图运输设计规范</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p>
          <a:p>
            <a:pPr eaLnBrk="1" hangingPunct="1">
              <a:lnSpc>
                <a:spcPct val="120000"/>
              </a:lnSpc>
              <a:buFont typeface="Wingdings" panose="05000000000000000000" pitchFamily="2" charset="2"/>
              <a:buChar char="l"/>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建筑设计防火规范</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0" eaLnBrk="1" hangingPunct="1">
              <a:lnSpc>
                <a:spcPct val="120000"/>
              </a:lnSpc>
              <a:buFont typeface="Wingdings" panose="05000000000000000000" pitchFamily="2" charset="2"/>
              <a:buChar char="l"/>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炼油化工企业设计防火规范</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0" eaLnBrk="1" hangingPunct="1">
              <a:lnSpc>
                <a:spcPct val="120000"/>
              </a:lnSpc>
              <a:buFont typeface="Wingdings" panose="05000000000000000000" pitchFamily="2" charset="2"/>
              <a:buChar char="l"/>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石油化工企业设计防火规范</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0" eaLnBrk="1" hangingPunct="1">
              <a:lnSpc>
                <a:spcPct val="120000"/>
              </a:lnSpc>
              <a:buFont typeface="Wingdings" panose="05000000000000000000" pitchFamily="2" charset="2"/>
              <a:buChar char="l"/>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厂矿道路设计规范</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0" eaLnBrk="1" hangingPunct="1">
              <a:lnSpc>
                <a:spcPct val="120000"/>
              </a:lnSpc>
              <a:buFont typeface="Wingdings" panose="05000000000000000000" pitchFamily="2" charset="2"/>
              <a:buChar char="l"/>
              <a:defRPr/>
            </a:pP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工业企业卫生防护距离标准</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等。</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0000"/>
              </a:lnSpc>
              <a:buFont typeface="+mj-lt"/>
              <a:buAutoNum type="arabicPeriod" startAt="4"/>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为施工安装创造条件</a:t>
            </a:r>
          </a:p>
          <a:p>
            <a:pPr marL="342900" indent="-342900" eaLnBrk="1" hangingPunct="1">
              <a:lnSpc>
                <a:spcPct val="120000"/>
              </a:lnSpc>
              <a:buClr>
                <a:schemeClr val="tx1"/>
              </a:buClr>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满足施工和安装作业要求，</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考虑大型设备吊装</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342900" indent="-342900" eaLnBrk="1" hangingPunct="1">
              <a:lnSpc>
                <a:spcPct val="120000"/>
              </a:lnSpc>
              <a:buClr>
                <a:schemeClr val="tx1"/>
              </a:buClr>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厂内道路</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路面结构和载荷标准</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等满足施工安装的要求。</a:t>
            </a:r>
          </a:p>
          <a:p>
            <a:pPr marL="0" indent="0" eaLnBrk="1" hangingPunct="1">
              <a:lnSpc>
                <a:spcPct val="120000"/>
              </a:lnSpc>
              <a:defRPr/>
            </a:pP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20000"/>
              </a:lnSpc>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E12718-F2DE-44C7-ADB4-59284F0F63B6}"/>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F71C3FDC-0440-472B-8A67-FC91E42B1542}"/>
              </a:ext>
            </a:extLst>
          </p:cNvPr>
          <p:cNvSpPr txBox="1">
            <a:spLocks noChangeArrowheads="1"/>
          </p:cNvSpPr>
          <p:nvPr/>
        </p:nvSpPr>
        <p:spPr bwMode="auto">
          <a:xfrm>
            <a:off x="0" y="981075"/>
            <a:ext cx="9036050" cy="6007100"/>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化工厂总平面布置的原则 </a:t>
            </a:r>
          </a:p>
          <a:p>
            <a:pPr marL="457200" indent="-457200" eaLnBrk="1" hangingPunct="1">
              <a:lnSpc>
                <a:spcPct val="120000"/>
              </a:lnSpc>
              <a:buFont typeface="+mj-lt"/>
              <a:buAutoNum type="arabicPeriod" startAt="5"/>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考虑工厂发展</a:t>
            </a:r>
          </a:p>
          <a:p>
            <a:pPr marL="0" indent="0" eaLnBrk="1" hangingPunct="1">
              <a:lnSpc>
                <a:spcPct val="120000"/>
              </a:lnSpc>
              <a:buClr>
                <a:srgbClr val="0000FF"/>
              </a:buClr>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为适应市场竞争，化工厂布置应为工厂</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发展留有余地</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457200" indent="-457200" eaLnBrk="1" hangingPunct="1">
              <a:lnSpc>
                <a:spcPct val="120000"/>
              </a:lnSpc>
              <a:buFont typeface="+mj-lt"/>
              <a:buAutoNum type="arabicPeriod" startAt="6"/>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竖向布置要求</a:t>
            </a:r>
          </a:p>
          <a:p>
            <a:pPr marL="342900" indent="-342900" eaLnBrk="1" hangingPunct="1">
              <a:lnSpc>
                <a:spcPct val="120000"/>
              </a:lnSpc>
              <a:buClr>
                <a:schemeClr val="tx1"/>
              </a:buClr>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竖向布置应满足</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生产工艺布置</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和</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运输及装卸</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对高程的要求。</a:t>
            </a:r>
          </a:p>
          <a:p>
            <a:pPr marL="342900" indent="-342900" eaLnBrk="1" hangingPunct="1">
              <a:lnSpc>
                <a:spcPct val="120000"/>
              </a:lnSpc>
              <a:buClr>
                <a:schemeClr val="tx1"/>
              </a:buClr>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设计标高尽量与自然地形相适应，力求使场地的</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土石方工程量最小</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p>
          <a:p>
            <a:pPr marL="457200" indent="-457200" eaLnBrk="1" hangingPunct="1">
              <a:lnSpc>
                <a:spcPct val="120000"/>
              </a:lnSpc>
              <a:buClr>
                <a:schemeClr val="tx1"/>
              </a:buClr>
              <a:buFont typeface="+mj-lt"/>
              <a:buAutoNum type="arabicPeriod" startAt="7"/>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管线布置</a:t>
            </a:r>
          </a:p>
          <a:p>
            <a:pPr marL="0" indent="0" eaLnBrk="1" hangingPunct="1">
              <a:lnSpc>
                <a:spcPct val="120000"/>
              </a:lnSpc>
              <a:buClr>
                <a:srgbClr val="0000FF"/>
              </a:buClr>
              <a:defRPr/>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管网布置和敷设方式</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对生产动力消耗及投资具有重要意义。</a:t>
            </a:r>
          </a:p>
          <a:p>
            <a:pPr marL="457200" indent="-457200" eaLnBrk="1" hangingPunct="1">
              <a:lnSpc>
                <a:spcPct val="120000"/>
              </a:lnSpc>
              <a:buClr>
                <a:schemeClr val="tx1"/>
              </a:buClr>
              <a:buFont typeface="+mj-lt"/>
              <a:buAutoNum type="arabicPeriod" startAt="8"/>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绿化</a:t>
            </a:r>
          </a:p>
          <a:p>
            <a:pPr marL="0" indent="0" eaLnBrk="1" hangingPunct="1">
              <a:lnSpc>
                <a:spcPct val="120000"/>
              </a:lnSpc>
              <a:buClr>
                <a:srgbClr val="0000FF"/>
              </a:buClr>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绿化可以美化环境，减少粉尘等危害，应与平面布置一起考虑。</a:t>
            </a:r>
          </a:p>
          <a:p>
            <a:pPr marL="0" indent="0" eaLnBrk="1" hangingPunct="1">
              <a:lnSpc>
                <a:spcPct val="120000"/>
              </a:lnSpc>
              <a:defRPr/>
            </a:pP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20000"/>
              </a:lnSpc>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063A253-F27C-42BE-AFCD-5C5F80BFA1A1}"/>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6" name="Text Box 5">
            <a:extLst>
              <a:ext uri="{FF2B5EF4-FFF2-40B4-BE49-F238E27FC236}">
                <a16:creationId xmlns:a16="http://schemas.microsoft.com/office/drawing/2014/main" id="{68BC14E8-9DCA-4B34-835F-D88E7A29E1CA}"/>
              </a:ext>
            </a:extLst>
          </p:cNvPr>
          <p:cNvSpPr txBox="1">
            <a:spLocks noChangeArrowheads="1"/>
          </p:cNvSpPr>
          <p:nvPr/>
        </p:nvSpPr>
        <p:spPr bwMode="auto">
          <a:xfrm>
            <a:off x="0" y="981075"/>
            <a:ext cx="9036050" cy="5751062"/>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厂区平面布置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buClr>
                <a:srgbClr val="C00000"/>
              </a:buClr>
              <a:defRPr/>
            </a:pPr>
            <a:r>
              <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平面布置：安排各车间、建筑物、构筑物、仓库、堆场、道路、管线、铁路、码头等单元</a:t>
            </a: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相对位置和坐标</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a:t>
            </a:r>
          </a:p>
          <a:p>
            <a:pPr marL="457200" indent="-457200" algn="just" eaLnBrk="1" hangingPunct="1">
              <a:lnSpc>
                <a:spcPct val="125000"/>
              </a:lnSpc>
              <a:buFont typeface="+mj-lt"/>
              <a:buAutoNum type="arabicPeriod"/>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建、构筑物的布置</a:t>
            </a:r>
          </a:p>
          <a:p>
            <a:pPr algn="just" eaLnBrk="1" hangingPunct="1">
              <a:lnSpc>
                <a:spcPct val="125000"/>
              </a:lnSpc>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在满足生产工艺要求前提下，应考虑以下因素：</a:t>
            </a:r>
          </a:p>
          <a:p>
            <a:pPr algn="just" eaLnBrk="1" hangingPunct="1">
              <a:lnSpc>
                <a:spcPct val="125000"/>
              </a:lnSpc>
              <a:buFont typeface="Wingdings" panose="05000000000000000000" pitchFamily="2" charset="2"/>
              <a:buChar char="l"/>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总体布置紧凑，节约建设用地</a:t>
            </a: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在满足卫生、安全、防火要求下，合理缩小建、构筑物间距；</a:t>
            </a: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同类型车间集中布置或合并如操作室</a:t>
            </a: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充分利用厂区废弃场地</a:t>
            </a: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扩大厂间协作，节约建设用地</a:t>
            </a:r>
          </a:p>
          <a:p>
            <a:pPr algn="just" eaLnBrk="1" hangingPunct="1">
              <a:lnSpc>
                <a:spcPct val="125000"/>
              </a:lnSpc>
              <a:buFont typeface="Wingdings" panose="05000000000000000000" pitchFamily="2" charset="2"/>
              <a:buChar char="l"/>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合理划分厂区，满足使用要求，留有发展余地</a:t>
            </a:r>
          </a:p>
          <a:p>
            <a:pPr algn="just" eaLnBrk="1" hangingPunct="1">
              <a:lnSpc>
                <a:spcPct val="125000"/>
              </a:lnSpc>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根据生产特点及管理要求合理划分厂区，各区自成系统，除满足目前使用要求外，留有适当发展余地。</a:t>
            </a:r>
            <a:endParaRPr lang="zh-CN" altLang="en-US"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46636F6-4DC9-40EB-9117-4519F372FCF5}"/>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567407E3-B621-41B3-8B2F-F151A90DC98D}"/>
              </a:ext>
            </a:extLst>
          </p:cNvPr>
          <p:cNvSpPr txBox="1">
            <a:spLocks noChangeArrowheads="1"/>
          </p:cNvSpPr>
          <p:nvPr/>
        </p:nvSpPr>
        <p:spPr bwMode="auto">
          <a:xfrm>
            <a:off x="0" y="981075"/>
            <a:ext cx="9036050" cy="4981620"/>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厂区平面布置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建、构筑物的布置</a:t>
            </a:r>
          </a:p>
          <a:p>
            <a:pPr algn="just"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确保安全、卫生，注意主导风向，有利环境保护</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 </a:t>
            </a: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建、构筑物的防火间距：考虑生产火灾危害性、建筑物的耐火等级、建筑面积、建筑层数；石油化工企业设计防火规范</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GB50160</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；建筑设计防火规范</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GBJ16</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建、构筑物防爆间距：考虑相邻建筑物的性质及相对位置，防止相互影响引起爆炸；对贮存易爆炸物品的仓库，既要考虑防爆间距，又要有可靠的防护设施；</a:t>
            </a: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建、构筑物卫生要求：满足车间的通风、朝向、日照、采光等要求；厂区的雨水排除，绿化布置，三废治理等；</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建、构筑物的防振、防震要求；</a:t>
            </a:r>
            <a:endParaRPr lang="zh-CN" altLang="en-US" sz="16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55415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F15D019-FBF9-4D63-9B4B-D37A31ACDF73}"/>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AAFB72EF-A71C-450D-AF8A-F1E053DFB8B6}"/>
              </a:ext>
            </a:extLst>
          </p:cNvPr>
          <p:cNvSpPr txBox="1">
            <a:spLocks noChangeArrowheads="1"/>
          </p:cNvSpPr>
          <p:nvPr/>
        </p:nvSpPr>
        <p:spPr bwMode="auto">
          <a:xfrm>
            <a:off x="0" y="981075"/>
            <a:ext cx="9036050" cy="2673296"/>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厂区平面布置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建、构筑物的布置</a:t>
            </a:r>
          </a:p>
          <a:p>
            <a:pPr algn="just"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确保安全、卫生，注意主导风向，有利环境保护</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 </a:t>
            </a:r>
            <a:endPar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defRPr/>
            </a:pPr>
            <a:r>
              <a:rPr lang="zh-CN" altLang="en-US" sz="20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风向频率玫瑰图</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：在总图图纸上方，代表该地区风向频率。</a:t>
            </a:r>
          </a:p>
          <a:p>
            <a:pPr marL="642937" lvl="1" indent="-342900" algn="just" eaLnBrk="1" hangingPunct="1">
              <a:lnSpc>
                <a:spcPct val="125000"/>
              </a:lnSpc>
              <a:buClr>
                <a:srgbClr val="0000FF"/>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根据某地区多年统计平均各方向吹风次数的分数值，按一定比例绘制而成。</a:t>
            </a:r>
          </a:p>
          <a:p>
            <a:pPr marL="642937" lvl="1" indent="-342900" algn="just" eaLnBrk="1" hangingPunct="1">
              <a:lnSpc>
                <a:spcPct val="125000"/>
              </a:lnSpc>
              <a:buClr>
                <a:srgbClr val="0000FF"/>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用</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个罗盘方位表示；实线代表全年，虚线代表夏季。</a:t>
            </a:r>
            <a:endPar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Picture 4" descr="t3-5 风频玫瑰图">
            <a:extLst>
              <a:ext uri="{FF2B5EF4-FFF2-40B4-BE49-F238E27FC236}">
                <a16:creationId xmlns:a16="http://schemas.microsoft.com/office/drawing/2014/main" id="{64BB76CD-8E23-4E09-9FAD-C5819BBD76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779"/>
          <a:stretch/>
        </p:blipFill>
        <p:spPr bwMode="auto">
          <a:xfrm>
            <a:off x="179511" y="3777639"/>
            <a:ext cx="4165736" cy="265301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019D67E9-B823-4ACD-8A09-3578658AD3B9}"/>
              </a:ext>
            </a:extLst>
          </p:cNvPr>
          <p:cNvGrpSpPr/>
          <p:nvPr/>
        </p:nvGrpSpPr>
        <p:grpSpPr>
          <a:xfrm>
            <a:off x="4446463" y="3777639"/>
            <a:ext cx="4518025" cy="2673296"/>
            <a:chOff x="1657488" y="2426829"/>
            <a:chExt cx="6489388" cy="3456384"/>
          </a:xfrm>
        </p:grpSpPr>
        <p:pic>
          <p:nvPicPr>
            <p:cNvPr id="96262" name="Picture 6">
              <a:extLst>
                <a:ext uri="{FF2B5EF4-FFF2-40B4-BE49-F238E27FC236}">
                  <a16:creationId xmlns:a16="http://schemas.microsoft.com/office/drawing/2014/main" id="{E26C5884-FFD4-44C0-8F7A-EB94A56328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53" t="4282" r="5827" b="3247"/>
            <a:stretch/>
          </p:blipFill>
          <p:spPr bwMode="auto">
            <a:xfrm>
              <a:off x="1657488" y="2426829"/>
              <a:ext cx="6489388" cy="34563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E05BB68F-6A26-44C6-AD69-E060C3C4746C}"/>
                </a:ext>
              </a:extLst>
            </p:cNvPr>
            <p:cNvSpPr/>
            <p:nvPr/>
          </p:nvSpPr>
          <p:spPr>
            <a:xfrm>
              <a:off x="6804248" y="5661248"/>
              <a:ext cx="1239201" cy="21567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183820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B8489D3-8925-48BA-813D-94EAB78DFFAF}"/>
              </a:ext>
            </a:extLst>
          </p:cNvPr>
          <p:cNvSpPr>
            <a:spLocks noChangeArrowheads="1"/>
          </p:cNvSpPr>
          <p:nvPr/>
        </p:nvSpPr>
        <p:spPr bwMode="auto">
          <a:xfrm>
            <a:off x="0" y="13017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7.1 </a:t>
            </a:r>
            <a:r>
              <a:rPr kumimoji="1" lang="zh-CN" altLang="en-US" sz="3600">
                <a:solidFill>
                  <a:srgbClr val="0000FF"/>
                </a:solidFill>
                <a:sym typeface="微软雅黑" panose="020B0503020204020204" pitchFamily="34" charset="-122"/>
              </a:rPr>
              <a:t>厂址选择及优化</a:t>
            </a:r>
          </a:p>
        </p:txBody>
      </p:sp>
      <p:sp>
        <p:nvSpPr>
          <p:cNvPr id="9219" name="Text Box 3">
            <a:extLst>
              <a:ext uri="{FF2B5EF4-FFF2-40B4-BE49-F238E27FC236}">
                <a16:creationId xmlns:a16="http://schemas.microsoft.com/office/drawing/2014/main" id="{65DBFE87-F2AA-433C-9601-CF5EBB5E2B29}"/>
              </a:ext>
            </a:extLst>
          </p:cNvPr>
          <p:cNvSpPr txBox="1">
            <a:spLocks noChangeArrowheads="1"/>
          </p:cNvSpPr>
          <p:nvPr/>
        </p:nvSpPr>
        <p:spPr bwMode="auto">
          <a:xfrm>
            <a:off x="0" y="981075"/>
            <a:ext cx="9036050" cy="4665663"/>
          </a:xfrm>
          <a:prstGeom prst="rect">
            <a:avLst/>
          </a:prstGeom>
          <a:noFill/>
          <a:ln>
            <a:noFill/>
          </a:ln>
        </p:spPr>
        <p:txBody>
          <a:bodyPr>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just" eaLnBrk="1" hangingPunct="1">
              <a:lnSpc>
                <a:spcPct val="125000"/>
              </a:lnSpc>
              <a:spcBef>
                <a:spcPct val="0"/>
              </a:spcBef>
              <a:buFontTx/>
              <a:buNone/>
              <a:defRPr/>
            </a:pPr>
            <a:r>
              <a:rPr lang="en-US" altLang="zh-CN" sz="2400" dirty="0">
                <a:solidFill>
                  <a:srgbClr val="0000FF"/>
                </a:solidFill>
                <a:sym typeface="微软雅黑" panose="020B0503020204020204" pitchFamily="34" charset="-122"/>
              </a:rPr>
              <a:t>        </a:t>
            </a:r>
            <a:r>
              <a:rPr lang="zh-CN" altLang="en-US" sz="2400" dirty="0">
                <a:solidFill>
                  <a:schemeClr val="tx1"/>
                </a:solidFill>
                <a:sym typeface="微软雅黑" panose="020B0503020204020204" pitchFamily="34" charset="-122"/>
              </a:rPr>
              <a:t>厂址选择是</a:t>
            </a:r>
            <a:r>
              <a:rPr lang="zh-CN" altLang="en-US" sz="2400" dirty="0">
                <a:solidFill>
                  <a:srgbClr val="C00000"/>
                </a:solidFill>
                <a:sym typeface="微软雅黑" panose="020B0503020204020204" pitchFamily="34" charset="-122"/>
              </a:rPr>
              <a:t>可行性研究的工作内容</a:t>
            </a:r>
            <a:r>
              <a:rPr lang="zh-CN" altLang="en-US" sz="2400" dirty="0">
                <a:solidFill>
                  <a:schemeClr val="tx1"/>
                </a:solidFill>
                <a:sym typeface="微软雅黑" panose="020B0503020204020204" pitchFamily="34" charset="-122"/>
              </a:rPr>
              <a:t>，在有条件时，在编制项目建议书阶段就可以开始厂址选择</a:t>
            </a:r>
            <a:r>
              <a:rPr lang="zh-CN" altLang="en-US" sz="2400" dirty="0">
                <a:solidFill>
                  <a:srgbClr val="0000FF"/>
                </a:solidFill>
                <a:sym typeface="微软雅黑" panose="020B0503020204020204" pitchFamily="34" charset="-122"/>
              </a:rPr>
              <a:t>（初选）</a:t>
            </a:r>
            <a:r>
              <a:rPr lang="zh-CN" altLang="en-US" sz="2400" dirty="0">
                <a:solidFill>
                  <a:schemeClr val="tx1"/>
                </a:solidFill>
                <a:sym typeface="微软雅黑" panose="020B0503020204020204" pitchFamily="34" charset="-122"/>
              </a:rPr>
              <a:t>工作。</a:t>
            </a:r>
            <a:endParaRPr lang="en-US" altLang="zh-CN" sz="2400" dirty="0">
              <a:solidFill>
                <a:schemeClr val="tx1"/>
              </a:solidFill>
              <a:sym typeface="微软雅黑" panose="020B0503020204020204" pitchFamily="34" charset="-122"/>
            </a:endParaRPr>
          </a:p>
          <a:p>
            <a:pPr algn="just" eaLnBrk="1" hangingPunct="1">
              <a:lnSpc>
                <a:spcPct val="125000"/>
              </a:lnSpc>
              <a:spcBef>
                <a:spcPct val="0"/>
              </a:spcBef>
              <a:buFontTx/>
              <a:buNone/>
              <a:defRPr/>
            </a:pPr>
            <a:r>
              <a:rPr lang="en-US" altLang="zh-CN" sz="2400" dirty="0">
                <a:solidFill>
                  <a:srgbClr val="0000FF"/>
                </a:solidFill>
                <a:sym typeface="微软雅黑" panose="020B0503020204020204" pitchFamily="34" charset="-122"/>
              </a:rPr>
              <a:t>       </a:t>
            </a:r>
            <a:r>
              <a:rPr lang="zh-CN" altLang="en-US" sz="2400" dirty="0">
                <a:solidFill>
                  <a:srgbClr val="0000FF"/>
                </a:solidFill>
                <a:sym typeface="微软雅黑" panose="020B0503020204020204" pitchFamily="34" charset="-122"/>
              </a:rPr>
              <a:t>厂址选择的基本任务：</a:t>
            </a:r>
            <a:r>
              <a:rPr lang="zh-CN" altLang="en-US" sz="2400" dirty="0">
                <a:solidFill>
                  <a:schemeClr val="tx1"/>
                </a:solidFill>
                <a:sym typeface="微软雅黑" panose="020B0503020204020204" pitchFamily="34" charset="-122"/>
              </a:rPr>
              <a:t>根据国家</a:t>
            </a:r>
            <a:r>
              <a:rPr lang="en-US" altLang="zh-CN" sz="2400" dirty="0">
                <a:solidFill>
                  <a:schemeClr val="tx1"/>
                </a:solidFill>
                <a:sym typeface="微软雅黑" panose="020B0503020204020204" pitchFamily="34" charset="-122"/>
              </a:rPr>
              <a:t>(</a:t>
            </a:r>
            <a:r>
              <a:rPr lang="zh-CN" altLang="en-US" sz="2400" dirty="0">
                <a:solidFill>
                  <a:schemeClr val="tx1"/>
                </a:solidFill>
                <a:sym typeface="微软雅黑" panose="020B0503020204020204" pitchFamily="34" charset="-122"/>
              </a:rPr>
              <a:t>或地方、区域</a:t>
            </a:r>
            <a:r>
              <a:rPr lang="en-US" altLang="zh-CN" sz="2400" dirty="0">
                <a:solidFill>
                  <a:schemeClr val="tx1"/>
                </a:solidFill>
                <a:sym typeface="微软雅黑" panose="020B0503020204020204" pitchFamily="34" charset="-122"/>
              </a:rPr>
              <a:t>)</a:t>
            </a:r>
            <a:r>
              <a:rPr lang="zh-CN" altLang="en-US" sz="2400" dirty="0">
                <a:solidFill>
                  <a:schemeClr val="tx1"/>
                </a:solidFill>
                <a:sym typeface="微软雅黑" panose="020B0503020204020204" pitchFamily="34" charset="-122"/>
              </a:rPr>
              <a:t>的经济发展规划，工业布局规划和拟建工程项目的具体情况和要求，经过考察和比较，合理选定工业企业或工程项目的</a:t>
            </a:r>
            <a:r>
              <a:rPr lang="zh-CN" altLang="en-US" sz="2400" dirty="0">
                <a:solidFill>
                  <a:srgbClr val="C00000"/>
                </a:solidFill>
                <a:sym typeface="微软雅黑" panose="020B0503020204020204" pitchFamily="34" charset="-122"/>
              </a:rPr>
              <a:t>建设地区</a:t>
            </a:r>
            <a:r>
              <a:rPr lang="en-US" altLang="zh-CN" sz="2400" dirty="0">
                <a:solidFill>
                  <a:srgbClr val="C00000"/>
                </a:solidFill>
                <a:sym typeface="微软雅黑" panose="020B0503020204020204" pitchFamily="34" charset="-122"/>
              </a:rPr>
              <a:t>(</a:t>
            </a:r>
            <a:r>
              <a:rPr lang="zh-CN" altLang="en-US" sz="2400" dirty="0">
                <a:solidFill>
                  <a:srgbClr val="C00000"/>
                </a:solidFill>
                <a:sym typeface="微软雅黑" panose="020B0503020204020204" pitchFamily="34" charset="-122"/>
              </a:rPr>
              <a:t>大区位</a:t>
            </a:r>
            <a:r>
              <a:rPr lang="en-US" altLang="zh-CN" sz="2400" dirty="0">
                <a:solidFill>
                  <a:srgbClr val="C00000"/>
                </a:solidFill>
                <a:sym typeface="微软雅黑" panose="020B0503020204020204" pitchFamily="34" charset="-122"/>
              </a:rPr>
              <a:t>)</a:t>
            </a:r>
            <a:r>
              <a:rPr lang="zh-CN" altLang="en-US" sz="2400" dirty="0">
                <a:solidFill>
                  <a:schemeClr val="tx1"/>
                </a:solidFill>
                <a:sym typeface="微软雅黑" panose="020B0503020204020204" pitchFamily="34" charset="-122"/>
              </a:rPr>
              <a:t>，确定工业企业或工程项目的</a:t>
            </a:r>
            <a:r>
              <a:rPr lang="zh-CN" altLang="en-US" sz="2400" dirty="0">
                <a:solidFill>
                  <a:srgbClr val="C00000"/>
                </a:solidFill>
                <a:sym typeface="微软雅黑" panose="020B0503020204020204" pitchFamily="34" charset="-122"/>
              </a:rPr>
              <a:t>具体地点</a:t>
            </a:r>
            <a:r>
              <a:rPr lang="en-US" altLang="zh-CN" sz="2400" dirty="0">
                <a:solidFill>
                  <a:srgbClr val="C00000"/>
                </a:solidFill>
                <a:sym typeface="微软雅黑" panose="020B0503020204020204" pitchFamily="34" charset="-122"/>
              </a:rPr>
              <a:t>(</a:t>
            </a:r>
            <a:r>
              <a:rPr lang="zh-CN" altLang="en-US" sz="2400" dirty="0">
                <a:solidFill>
                  <a:srgbClr val="C00000"/>
                </a:solidFill>
                <a:sym typeface="微软雅黑" panose="020B0503020204020204" pitchFamily="34" charset="-122"/>
              </a:rPr>
              <a:t>小区位</a:t>
            </a:r>
            <a:r>
              <a:rPr lang="en-US" altLang="zh-CN" sz="2400" dirty="0">
                <a:solidFill>
                  <a:srgbClr val="C00000"/>
                </a:solidFill>
                <a:sym typeface="微软雅黑" panose="020B0503020204020204" pitchFamily="34" charset="-122"/>
              </a:rPr>
              <a:t>)</a:t>
            </a:r>
            <a:r>
              <a:rPr lang="zh-CN" altLang="en-US" sz="2400" dirty="0">
                <a:solidFill>
                  <a:schemeClr val="tx1"/>
                </a:solidFill>
                <a:sym typeface="微软雅黑" panose="020B0503020204020204" pitchFamily="34" charset="-122"/>
              </a:rPr>
              <a:t>和</a:t>
            </a:r>
            <a:r>
              <a:rPr lang="zh-CN" altLang="en-US" sz="2400" dirty="0">
                <a:solidFill>
                  <a:srgbClr val="C00000"/>
                </a:solidFill>
                <a:sym typeface="微软雅黑" panose="020B0503020204020204" pitchFamily="34" charset="-122"/>
              </a:rPr>
              <a:t>具体坐落位置</a:t>
            </a:r>
            <a:r>
              <a:rPr lang="en-US" altLang="zh-CN" sz="2400" dirty="0">
                <a:solidFill>
                  <a:srgbClr val="C00000"/>
                </a:solidFill>
                <a:sym typeface="微软雅黑" panose="020B0503020204020204" pitchFamily="34" charset="-122"/>
              </a:rPr>
              <a:t>(</a:t>
            </a:r>
            <a:r>
              <a:rPr lang="zh-CN" altLang="en-US" sz="2400" dirty="0">
                <a:solidFill>
                  <a:srgbClr val="C00000"/>
                </a:solidFill>
                <a:sym typeface="微软雅黑" panose="020B0503020204020204" pitchFamily="34" charset="-122"/>
              </a:rPr>
              <a:t>具体位置</a:t>
            </a:r>
            <a:r>
              <a:rPr lang="en-US" altLang="zh-CN" sz="2400" dirty="0">
                <a:solidFill>
                  <a:srgbClr val="C00000"/>
                </a:solidFill>
                <a:sym typeface="微软雅黑" panose="020B0503020204020204" pitchFamily="34" charset="-122"/>
              </a:rPr>
              <a:t>)</a:t>
            </a:r>
            <a:r>
              <a:rPr lang="zh-CN" altLang="en-US" sz="2400" dirty="0">
                <a:solidFill>
                  <a:schemeClr val="tx1"/>
                </a:solidFill>
                <a:sym typeface="微软雅黑" panose="020B0503020204020204" pitchFamily="34" charset="-122"/>
              </a:rPr>
              <a:t>。</a:t>
            </a:r>
            <a:r>
              <a:rPr lang="zh-CN" altLang="en-US" sz="2400" u="sng" dirty="0">
                <a:solidFill>
                  <a:schemeClr val="tx1"/>
                </a:solidFill>
                <a:sym typeface="微软雅黑" panose="020B0503020204020204" pitchFamily="34" charset="-122"/>
              </a:rPr>
              <a:t> </a:t>
            </a:r>
            <a:endParaRPr lang="en-US" altLang="zh-CN" sz="2400" dirty="0">
              <a:solidFill>
                <a:srgbClr val="0000FF"/>
              </a:solidFill>
              <a:sym typeface="微软雅黑" panose="020B0503020204020204" pitchFamily="34" charset="-122"/>
            </a:endParaRPr>
          </a:p>
          <a:p>
            <a:pPr marL="342900" indent="-342900" algn="just" eaLnBrk="1" hangingPunct="1">
              <a:lnSpc>
                <a:spcPct val="125000"/>
              </a:lnSpc>
              <a:spcBef>
                <a:spcPct val="0"/>
              </a:spcBef>
              <a:defRPr/>
            </a:pPr>
            <a:r>
              <a:rPr lang="zh-CN" altLang="en-US" sz="2400" dirty="0">
                <a:solidFill>
                  <a:srgbClr val="0000FF"/>
                </a:solidFill>
                <a:sym typeface="微软雅黑" panose="020B0503020204020204" pitchFamily="34" charset="-122"/>
              </a:rPr>
              <a:t>工程设计 “选厂”：</a:t>
            </a:r>
            <a:r>
              <a:rPr lang="zh-CN" altLang="en-US" sz="2400" dirty="0">
                <a:solidFill>
                  <a:schemeClr val="tx1"/>
                </a:solidFill>
                <a:sym typeface="微软雅黑" panose="020B0503020204020204" pitchFamily="34" charset="-122"/>
              </a:rPr>
              <a:t>小区位和具体位置的选择。</a:t>
            </a:r>
            <a:endParaRPr lang="en-US" altLang="zh-CN" sz="2400" dirty="0">
              <a:solidFill>
                <a:schemeClr val="tx1"/>
              </a:solidFill>
              <a:sym typeface="微软雅黑" panose="020B0503020204020204" pitchFamily="34" charset="-122"/>
            </a:endParaRPr>
          </a:p>
          <a:p>
            <a:pPr marL="342900" indent="-342900" algn="just" eaLnBrk="1" hangingPunct="1">
              <a:lnSpc>
                <a:spcPct val="125000"/>
              </a:lnSpc>
              <a:spcBef>
                <a:spcPct val="0"/>
              </a:spcBef>
              <a:defRPr/>
            </a:pPr>
            <a:r>
              <a:rPr lang="zh-CN" altLang="en-US" sz="2400" dirty="0">
                <a:solidFill>
                  <a:srgbClr val="0000FF"/>
                </a:solidFill>
                <a:sym typeface="微软雅黑" panose="020B0503020204020204" pitchFamily="34" charset="-122"/>
              </a:rPr>
              <a:t>选厂工作组：</a:t>
            </a:r>
            <a:r>
              <a:rPr lang="zh-CN" altLang="en-US" sz="2400" dirty="0">
                <a:solidFill>
                  <a:schemeClr val="tx1"/>
                </a:solidFill>
                <a:sym typeface="微软雅黑" panose="020B0503020204020204" pitchFamily="34" charset="-122"/>
              </a:rPr>
              <a:t>由主管部门主持，拟建单位和设计部门参加。</a:t>
            </a:r>
          </a:p>
          <a:p>
            <a:pPr marL="342900" indent="-342900" algn="just" eaLnBrk="1" hangingPunct="1">
              <a:lnSpc>
                <a:spcPct val="125000"/>
              </a:lnSpc>
              <a:spcBef>
                <a:spcPct val="0"/>
              </a:spcBef>
              <a:defRPr/>
            </a:pPr>
            <a:r>
              <a:rPr lang="zh-CN" altLang="en-US" sz="2400" dirty="0">
                <a:solidFill>
                  <a:srgbClr val="0000FF"/>
                </a:solidFill>
                <a:sym typeface="微软雅黑" panose="020B0503020204020204" pitchFamily="34" charset="-122"/>
              </a:rPr>
              <a:t>工作组专业组成：</a:t>
            </a:r>
            <a:r>
              <a:rPr lang="zh-CN" altLang="en-US" sz="2400" dirty="0">
                <a:solidFill>
                  <a:schemeClr val="tx1"/>
                </a:solidFill>
                <a:sym typeface="微软雅黑" panose="020B0503020204020204" pitchFamily="34" charset="-122"/>
              </a:rPr>
              <a:t>工艺、土建、供排水、供电、总图运输和技术经济等专业人员组成，</a:t>
            </a:r>
            <a:r>
              <a:rPr lang="zh-CN" altLang="en-US" sz="2400" dirty="0">
                <a:solidFill>
                  <a:srgbClr val="0000FF"/>
                </a:solidFill>
                <a:sym typeface="微软雅黑" panose="020B0503020204020204" pitchFamily="34" charset="-122"/>
              </a:rPr>
              <a:t>总图专业人员牵头</a:t>
            </a:r>
            <a:r>
              <a:rPr lang="zh-CN" altLang="en-US" sz="2400" dirty="0">
                <a:solidFill>
                  <a:schemeClr val="tx1"/>
                </a:solidFill>
                <a:sym typeface="微软雅黑" panose="020B0503020204020204" pitchFamily="34" charset="-122"/>
              </a:rPr>
              <a:t>完成。</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850765F-1E92-4737-B0E9-436D99AE3466}"/>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44804A95-F162-486A-AD4F-E53E08840FC0}"/>
              </a:ext>
            </a:extLst>
          </p:cNvPr>
          <p:cNvSpPr txBox="1">
            <a:spLocks noChangeArrowheads="1"/>
          </p:cNvSpPr>
          <p:nvPr/>
        </p:nvSpPr>
        <p:spPr bwMode="auto">
          <a:xfrm>
            <a:off x="0" y="981075"/>
            <a:ext cx="9036050" cy="1903855"/>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厂区平面布置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建、构筑物的布置</a:t>
            </a:r>
          </a:p>
          <a:p>
            <a:pPr algn="just"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确保安全、卫生，注意主导风向，有利环境保护</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 </a:t>
            </a:r>
            <a:endPar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defRPr/>
            </a:pPr>
            <a:r>
              <a:rPr lang="zh-CN" altLang="en-US" sz="20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      风向频率玫瑰图：</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在总图图纸上方，代表该地区风向频率。</a:t>
            </a:r>
          </a:p>
        </p:txBody>
      </p:sp>
      <p:pic>
        <p:nvPicPr>
          <p:cNvPr id="5" name="Picture 4">
            <a:extLst>
              <a:ext uri="{FF2B5EF4-FFF2-40B4-BE49-F238E27FC236}">
                <a16:creationId xmlns:a16="http://schemas.microsoft.com/office/drawing/2014/main" id="{B8DF9CE1-BAC4-4E72-BEE3-945ED45679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4" t="19767" r="2094"/>
          <a:stretch/>
        </p:blipFill>
        <p:spPr bwMode="auto">
          <a:xfrm>
            <a:off x="251520" y="3068960"/>
            <a:ext cx="8696613" cy="349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59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1A0A07E-CA63-44B4-A8EB-12313C7AFD8C}"/>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586A04FC-4FCE-455A-B7FC-2C3FBE7DEA51}"/>
              </a:ext>
            </a:extLst>
          </p:cNvPr>
          <p:cNvSpPr txBox="1">
            <a:spLocks noChangeArrowheads="1"/>
          </p:cNvSpPr>
          <p:nvPr/>
        </p:nvSpPr>
        <p:spPr bwMode="auto">
          <a:xfrm>
            <a:off x="0" y="981075"/>
            <a:ext cx="9036050" cy="4596899"/>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厂区平面布置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建、构筑物的布置</a:t>
            </a:r>
          </a:p>
          <a:p>
            <a:pPr algn="just"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确保安全、卫生，注意主导风向，有利环境保护</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 </a:t>
            </a: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总平面布置时，将产生大量烟、粉尘、有害气体的车间和设备布置在厂区边沿地带和生活区的下风向；</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易燃材料的堆场、仓库及易发生火灾危险的车间，布置在散发活化和明火火源的上风向，并保证有一定的防火距离；</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易爆炸车间应布置在容易散发火花的车间的上风向； </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污染企业布局在保护目标处最大风频的下风向和最小风频的上风向；</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明火设备布置在处理可燃液体或气体设备全年最小频率风向的下侧，并集中布置在装置的边缘。</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54706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192249-E128-49B9-B5B1-328D7A7FD37C}"/>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4734E4AC-6588-4574-AE8A-AB0EB924272F}"/>
              </a:ext>
            </a:extLst>
          </p:cNvPr>
          <p:cNvSpPr txBox="1">
            <a:spLocks noChangeArrowheads="1"/>
          </p:cNvSpPr>
          <p:nvPr/>
        </p:nvSpPr>
        <p:spPr bwMode="auto">
          <a:xfrm>
            <a:off x="0" y="981075"/>
            <a:ext cx="3995936" cy="3442737"/>
          </a:xfrm>
          <a:prstGeom prst="rect">
            <a:avLst/>
          </a:prstGeom>
          <a:noFill/>
          <a:ln>
            <a:noFill/>
          </a:ln>
        </p:spPr>
        <p:txBody>
          <a:bodyPr wrap="square">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厂区平面布置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建、构筑物的布置</a:t>
            </a:r>
          </a:p>
          <a:p>
            <a:pPr algn="just" eaLnBrk="1" hangingPunct="1">
              <a:lnSpc>
                <a:spcPct val="125000"/>
              </a:lnSpc>
              <a:buFont typeface="Wingdings" panose="05000000000000000000" pitchFamily="2" charset="2"/>
              <a:buChar char="l"/>
              <a:defRPr/>
            </a:pP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地形高差较大时可设计成不同高度的台阶地；</a:t>
            </a:r>
            <a:endPar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buFont typeface="Wingdings" panose="05000000000000000000" pitchFamily="2" charset="2"/>
              <a:buChar char="l"/>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妥善布置行政生活设施，方便生活、管理；</a:t>
            </a:r>
          </a:p>
          <a:p>
            <a:pPr algn="just" eaLnBrk="1" hangingPunct="1">
              <a:lnSpc>
                <a:spcPct val="125000"/>
              </a:lnSpc>
              <a:buFont typeface="Wingdings" panose="05000000000000000000" pitchFamily="2" charset="2"/>
              <a:buChar char="l"/>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建筑群体组合：注意厂房特点、布置整齐统一</a:t>
            </a: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endPar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Picture 2" descr="t3-11 地形高差利用举例">
            <a:extLst>
              <a:ext uri="{FF2B5EF4-FFF2-40B4-BE49-F238E27FC236}">
                <a16:creationId xmlns:a16="http://schemas.microsoft.com/office/drawing/2014/main" id="{50CCD69D-ED50-4161-9E74-5EF44A8DB2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74" b="49396"/>
          <a:stretch/>
        </p:blipFill>
        <p:spPr bwMode="auto">
          <a:xfrm>
            <a:off x="4067944" y="2132856"/>
            <a:ext cx="4963853" cy="3928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514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7A136F7-6EA8-4D45-864B-D5A6EBC0D515}"/>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1B68D590-21EF-4D64-89AC-C2925DDD524F}"/>
              </a:ext>
            </a:extLst>
          </p:cNvPr>
          <p:cNvSpPr txBox="1">
            <a:spLocks noChangeArrowheads="1"/>
          </p:cNvSpPr>
          <p:nvPr/>
        </p:nvSpPr>
        <p:spPr bwMode="auto">
          <a:xfrm>
            <a:off x="0" y="981075"/>
            <a:ext cx="9036050" cy="3901068"/>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厂区平面布置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startAt="2"/>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运输方式与人流、货流 </a:t>
            </a:r>
            <a:endPar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运输方式</a:t>
            </a: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水运：投资少。适用工厂临江、或邻海，且要求具有一定深度的航道及适宜建造码头的地方。</a:t>
            </a: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具备条件，优先考虑</a:t>
            </a: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公路运输：方便、灵活、适应性强。适用货运量不太大的工厂、山区工厂和经常变动货运量的工厂。</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铁路运输：运量大，速度快，不受气候条件的限制，保证性强，成本比公路低。适用货运吞吐量大，就进铁路线，特别有自备货车或槽车</a:t>
            </a:r>
            <a:r>
              <a:rPr lang="zh-CN" altLang="en-US" sz="20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98585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C6E187D-6345-4089-B359-0BF7C3169994}"/>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D99566F2-EF80-4ABC-A5A0-3C0B9F48CAB9}"/>
              </a:ext>
            </a:extLst>
          </p:cNvPr>
          <p:cNvSpPr txBox="1">
            <a:spLocks noChangeArrowheads="1"/>
          </p:cNvSpPr>
          <p:nvPr/>
        </p:nvSpPr>
        <p:spPr bwMode="auto">
          <a:xfrm>
            <a:off x="0" y="981075"/>
            <a:ext cx="9036050" cy="2820131"/>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厂区平面布置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startAt="2"/>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运输方式与人流、货流 </a:t>
            </a:r>
            <a:endPar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合理组织人流与货流</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组织货运同时要考虑人行路线，要求人流线路短捷，与货流交叉最少；</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将货运最大的仓库、车间靠近铁路、道路等货运出入口，避免与人流交叉。</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25000"/>
              </a:lnSpc>
              <a:defRPr/>
            </a:pP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a:extLst>
              <a:ext uri="{FF2B5EF4-FFF2-40B4-BE49-F238E27FC236}">
                <a16:creationId xmlns:a16="http://schemas.microsoft.com/office/drawing/2014/main" id="{AB8044B1-AF07-4980-8FEA-7AC3E3B5D809}"/>
              </a:ext>
            </a:extLst>
          </p:cNvPr>
          <p:cNvGrpSpPr/>
          <p:nvPr/>
        </p:nvGrpSpPr>
        <p:grpSpPr>
          <a:xfrm>
            <a:off x="107949" y="3645024"/>
            <a:ext cx="8928101" cy="2016224"/>
            <a:chOff x="70143" y="3573016"/>
            <a:chExt cx="8965907" cy="2016224"/>
          </a:xfrm>
        </p:grpSpPr>
        <p:pic>
          <p:nvPicPr>
            <p:cNvPr id="4" name="Picture 3" descr="2008年11月23日 (8)">
              <a:extLst>
                <a:ext uri="{FF2B5EF4-FFF2-40B4-BE49-F238E27FC236}">
                  <a16:creationId xmlns:a16="http://schemas.microsoft.com/office/drawing/2014/main" id="{88E5D60C-0233-4078-8395-0F7B6B910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43" y="3573016"/>
              <a:ext cx="8965907"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664E7143-CC54-4A73-9F2B-2A837FD65C93}"/>
                </a:ext>
              </a:extLst>
            </p:cNvPr>
            <p:cNvSpPr txBox="1"/>
            <p:nvPr/>
          </p:nvSpPr>
          <p:spPr>
            <a:xfrm>
              <a:off x="2267744" y="5219908"/>
              <a:ext cx="4767942" cy="338554"/>
            </a:xfrm>
            <a:prstGeom prst="rect">
              <a:avLst/>
            </a:prstGeom>
            <a:solidFill>
              <a:schemeClr val="bg1"/>
            </a:solidFill>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总出入口人流与货运的若干布置</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400411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E08D17D-74C0-4B47-B9E7-3A50034AB403}"/>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6C5D97A2-8EB0-4C67-9347-8FDB92D6B190}"/>
              </a:ext>
            </a:extLst>
          </p:cNvPr>
          <p:cNvSpPr txBox="1">
            <a:spLocks noChangeArrowheads="1"/>
          </p:cNvSpPr>
          <p:nvPr/>
        </p:nvSpPr>
        <p:spPr bwMode="auto">
          <a:xfrm>
            <a:off x="0" y="981075"/>
            <a:ext cx="9036050" cy="651653"/>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厂区平面布置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 name="组合 8">
            <a:extLst>
              <a:ext uri="{FF2B5EF4-FFF2-40B4-BE49-F238E27FC236}">
                <a16:creationId xmlns:a16="http://schemas.microsoft.com/office/drawing/2014/main" id="{C1EE86E0-2D8B-4605-8972-EC46ED147B9F}"/>
              </a:ext>
            </a:extLst>
          </p:cNvPr>
          <p:cNvGrpSpPr/>
          <p:nvPr/>
        </p:nvGrpSpPr>
        <p:grpSpPr>
          <a:xfrm>
            <a:off x="539552" y="1772816"/>
            <a:ext cx="7632848" cy="4820608"/>
            <a:chOff x="899592" y="1397318"/>
            <a:chExt cx="7598508" cy="5143059"/>
          </a:xfrm>
          <a:scene3d>
            <a:camera prst="orthographicFront">
              <a:rot lat="0" lon="0" rev="12000"/>
            </a:camera>
            <a:lightRig rig="threePt" dir="t"/>
          </a:scene3d>
        </p:grpSpPr>
        <p:pic>
          <p:nvPicPr>
            <p:cNvPr id="7" name="Picture 2" descr="t3-1 3000t合成氨总平面图">
              <a:extLst>
                <a:ext uri="{FF2B5EF4-FFF2-40B4-BE49-F238E27FC236}">
                  <a16:creationId xmlns:a16="http://schemas.microsoft.com/office/drawing/2014/main" id="{9E3B3501-ED48-423B-B785-2288023329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8" r="1579"/>
            <a:stretch/>
          </p:blipFill>
          <p:spPr bwMode="auto">
            <a:xfrm>
              <a:off x="899592" y="1397318"/>
              <a:ext cx="7598508" cy="514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95021568-95C8-446F-A24A-09F12A827991}"/>
                </a:ext>
              </a:extLst>
            </p:cNvPr>
            <p:cNvSpPr txBox="1"/>
            <p:nvPr/>
          </p:nvSpPr>
          <p:spPr>
            <a:xfrm>
              <a:off x="2771800" y="6165304"/>
              <a:ext cx="4747837" cy="361200"/>
            </a:xfrm>
            <a:prstGeom prst="rect">
              <a:avLst/>
            </a:prstGeom>
            <a:solidFill>
              <a:schemeClr val="bg1"/>
            </a:solidFill>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sym typeface="微软雅黑" panose="020B0503020204020204" pitchFamily="34" charset="-122"/>
                </a:rPr>
                <a:t>3000 t</a:t>
              </a: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合成氨总平面图</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4252088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1120FA3-FFE0-4350-962E-989F86A57B47}"/>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B4BB8F0F-DE66-4AB2-8182-4ABF35734BD4}"/>
              </a:ext>
            </a:extLst>
          </p:cNvPr>
          <p:cNvSpPr txBox="1">
            <a:spLocks noChangeArrowheads="1"/>
          </p:cNvSpPr>
          <p:nvPr/>
        </p:nvSpPr>
        <p:spPr bwMode="auto">
          <a:xfrm>
            <a:off x="0" y="981075"/>
            <a:ext cx="9036050" cy="3442737"/>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厂区竖向布置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竖向布置的基本任务</a:t>
            </a:r>
            <a:endPar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确定竖向布置方式，选择设计地面的形式；</a:t>
            </a:r>
          </a:p>
          <a:p>
            <a:pPr marL="342900" indent="-342900" algn="just"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确定全厂建、构筑物、铁路、管道、排水构筑物、露天场地的设计标高，使之与场外运输线路相互衔接；</a:t>
            </a:r>
          </a:p>
          <a:p>
            <a:pPr marL="342900" indent="-342900" algn="just"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确定工程场地的平整方案及场地的排水方案；</a:t>
            </a:r>
          </a:p>
          <a:p>
            <a:pPr marL="342900" indent="-342900" algn="just"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进行工厂的土石方工程规划；</a:t>
            </a:r>
          </a:p>
          <a:p>
            <a:pPr marL="342900" indent="-342900" algn="just"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确定必须设置的各种工程构筑物和排水构筑物。 </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00898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A452919-1289-4C95-B6F6-C355AA685C9F}"/>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FCF71AB9-A1C0-4A3F-97CD-4750BF6D8B04}"/>
              </a:ext>
            </a:extLst>
          </p:cNvPr>
          <p:cNvSpPr txBox="1">
            <a:spLocks noChangeArrowheads="1"/>
          </p:cNvSpPr>
          <p:nvPr/>
        </p:nvSpPr>
        <p:spPr bwMode="auto">
          <a:xfrm>
            <a:off x="0" y="981075"/>
            <a:ext cx="9036050" cy="4981620"/>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厂区竖向布置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startAt="2"/>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竖向布置应考虑的问题</a:t>
            </a:r>
            <a:endPar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平坡式：厂区没有明显标高差或台阶。</a:t>
            </a:r>
          </a:p>
          <a:p>
            <a:pPr lvl="3" algn="just" eaLnBrk="1" hangingPunct="1">
              <a:lnSpc>
                <a:spcPct val="125000"/>
              </a:lnSpc>
              <a:buClr>
                <a:schemeClr val="hlink"/>
              </a:buClr>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适用于建筑密度较大，道路、管线较多，自然地形坡度小于</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的平坦地区或缓坡地带。平整后坡度不宜</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&lt; 5‰</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，保证场地排水。</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阶梯式：工程场地分为若干个台阶，台阶连接处标高变化较大，以陡坡或</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p>
          <a:p>
            <a:pPr marL="300037" lvl="1" indent="0" algn="just" eaLnBrk="1" hangingPunct="1">
              <a:lnSpc>
                <a:spcPct val="125000"/>
              </a:lnSpc>
              <a:defRPr/>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挡土墙相连接。</a:t>
            </a:r>
          </a:p>
          <a:p>
            <a:pPr lvl="3" algn="just" eaLnBrk="1" hangingPunct="1">
              <a:lnSpc>
                <a:spcPct val="125000"/>
              </a:lnSpc>
              <a:buClr>
                <a:schemeClr val="hlink"/>
              </a:buClr>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优点：排水条件好</a:t>
            </a:r>
          </a:p>
          <a:p>
            <a:pPr lvl="3" algn="just" eaLnBrk="1" hangingPunct="1">
              <a:lnSpc>
                <a:spcPct val="125000"/>
              </a:lnSpc>
              <a:buClr>
                <a:schemeClr val="hlink"/>
              </a:buClr>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缺点：运输和管网敷设条件较差。</a:t>
            </a:r>
          </a:p>
          <a:p>
            <a:pPr lvl="3" algn="just" eaLnBrk="1" hangingPunct="1">
              <a:lnSpc>
                <a:spcPct val="125000"/>
              </a:lnSpc>
              <a:buClr>
                <a:schemeClr val="hlink"/>
              </a:buClr>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适用于：山区、丘陵地带。</a:t>
            </a:r>
          </a:p>
          <a:p>
            <a:pPr marL="642937"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混合式：兼有平坡式和阶梯式的布置方式。</a:t>
            </a:r>
          </a:p>
          <a:p>
            <a:pPr lvl="1" algn="just" eaLnBrk="1" hangingPunct="1">
              <a:lnSpc>
                <a:spcPct val="125000"/>
              </a:lnSpc>
              <a:buClr>
                <a:schemeClr val="hlink"/>
              </a:buClr>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适用于：厂区面积比较大或厂区局部地形变化较大场地设计。</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528015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31C2FBD-E1EF-4B07-932C-1591CB159634}"/>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AE9A66C6-0CCE-4D5A-AFA6-133C91E7E384}"/>
              </a:ext>
            </a:extLst>
          </p:cNvPr>
          <p:cNvSpPr txBox="1">
            <a:spLocks noChangeArrowheads="1"/>
          </p:cNvSpPr>
          <p:nvPr/>
        </p:nvSpPr>
        <p:spPr bwMode="auto">
          <a:xfrm>
            <a:off x="0" y="981075"/>
            <a:ext cx="9036050" cy="3900555"/>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厂区竖向布置</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startAt="2"/>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竖向布置应考虑的问题</a:t>
            </a:r>
            <a:endPar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300037" lvl="1" indent="0" algn="just" eaLnBrk="1" hangingPunct="1">
              <a:lnSpc>
                <a:spcPct val="125000"/>
              </a:lnSpc>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车间、道路标高满足交通运输和场地排水要求。</a:t>
            </a:r>
          </a:p>
          <a:p>
            <a:pPr lvl="1" eaLnBrk="1" hangingPunct="1">
              <a:lnSpc>
                <a:spcPct val="150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交通运输：电瓶车通行时，道路坡度不</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&gt;4‰</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p>
          <a:p>
            <a:pPr lvl="1" eaLnBrk="1" hangingPunct="1">
              <a:lnSpc>
                <a:spcPct val="150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场地排水要求：不受洪水威胁，保证顺利排水，同时不受雨水冲刷。</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lvl="1" indent="-457200" algn="just" eaLnBrk="1" hangingPunct="1">
              <a:lnSpc>
                <a:spcPct val="150000"/>
              </a:lnSpc>
              <a:buFont typeface="+mj-lt"/>
              <a:buAutoNum type="arabicPeriod" startAt="3"/>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土</a:t>
            </a:r>
            <a:r>
              <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石</a:t>
            </a:r>
            <a:r>
              <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方工程量</a:t>
            </a:r>
            <a:endPar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lvl="1" indent="0" algn="just" eaLnBrk="1" hangingPunct="1">
              <a:lnSpc>
                <a:spcPct val="150000"/>
              </a:lnSpc>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    通过土</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石</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方工程计算，如果缺土应说明土方来源，如果余土，应说明余土的处理办法，落实土方的去路。</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58315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BD58E9A-3E28-4C45-B111-5036FBADA13E}"/>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7" name="Text Box 5">
            <a:extLst>
              <a:ext uri="{FF2B5EF4-FFF2-40B4-BE49-F238E27FC236}">
                <a16:creationId xmlns:a16="http://schemas.microsoft.com/office/drawing/2014/main" id="{ED1CF20C-ACBD-42B0-A674-55DFEC1FAE37}"/>
              </a:ext>
            </a:extLst>
          </p:cNvPr>
          <p:cNvSpPr txBox="1">
            <a:spLocks noChangeArrowheads="1"/>
          </p:cNvSpPr>
          <p:nvPr/>
        </p:nvSpPr>
        <p:spPr bwMode="auto">
          <a:xfrm>
            <a:off x="-1" y="981075"/>
            <a:ext cx="3455877" cy="5366341"/>
          </a:xfrm>
          <a:prstGeom prst="rect">
            <a:avLst/>
          </a:prstGeom>
          <a:noFill/>
          <a:ln>
            <a:noFill/>
          </a:ln>
        </p:spPr>
        <p:txBody>
          <a:bodyPr wrap="square">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厂区竖向布置</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lvl="1" indent="-457200" algn="just" eaLnBrk="1" hangingPunct="1">
              <a:lnSpc>
                <a:spcPct val="125000"/>
              </a:lnSpc>
              <a:buFont typeface="+mj-lt"/>
              <a:buAutoNum type="arabicPeriod" startAt="4"/>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管廊布置</a:t>
            </a:r>
            <a:endPar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742950" lvl="2"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优先考虑工艺流程，来去管道最短、最省，减少交叉重复；</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742950" lvl="2"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管廊宽度根据管道数量、管道大小、弱电仪表配管配线数量确定；</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742950" lvl="2"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管廊上的管道可以为一层或多层；</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742950" lvl="2"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考虑热膨胀、凝液排出和放空等设施；</a:t>
            </a:r>
          </a:p>
        </p:txBody>
      </p:sp>
      <p:grpSp>
        <p:nvGrpSpPr>
          <p:cNvPr id="3" name="组合 2">
            <a:extLst>
              <a:ext uri="{FF2B5EF4-FFF2-40B4-BE49-F238E27FC236}">
                <a16:creationId xmlns:a16="http://schemas.microsoft.com/office/drawing/2014/main" id="{880BB364-6D0F-4B26-BC9B-9ADF3960E803}"/>
              </a:ext>
            </a:extLst>
          </p:cNvPr>
          <p:cNvGrpSpPr/>
          <p:nvPr/>
        </p:nvGrpSpPr>
        <p:grpSpPr>
          <a:xfrm>
            <a:off x="3527885" y="1628800"/>
            <a:ext cx="5508611" cy="4880919"/>
            <a:chOff x="3563888" y="1628800"/>
            <a:chExt cx="5256585" cy="4665584"/>
          </a:xfrm>
        </p:grpSpPr>
        <p:pic>
          <p:nvPicPr>
            <p:cNvPr id="8" name="Picture 2">
              <a:extLst>
                <a:ext uri="{FF2B5EF4-FFF2-40B4-BE49-F238E27FC236}">
                  <a16:creationId xmlns:a16="http://schemas.microsoft.com/office/drawing/2014/main" id="{91CEFD54-72CD-4AC8-84D1-00ED098A61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1" r="3335" b="8242"/>
            <a:stretch/>
          </p:blipFill>
          <p:spPr bwMode="auto">
            <a:xfrm>
              <a:off x="3563888" y="1628800"/>
              <a:ext cx="5256585" cy="4320480"/>
            </a:xfrm>
            <a:prstGeom prst="rect">
              <a:avLst/>
            </a:prstGeom>
            <a:noFill/>
            <a:ln>
              <a:noFill/>
            </a:ln>
            <a:effectLst/>
            <a:scene3d>
              <a:camera prst="orthographicFront">
                <a:rot lat="0" lon="0" rev="21594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a:extLst>
                <a:ext uri="{FF2B5EF4-FFF2-40B4-BE49-F238E27FC236}">
                  <a16:creationId xmlns:a16="http://schemas.microsoft.com/office/drawing/2014/main" id="{135DF230-99CE-4BDE-B29C-E48881747807}"/>
                </a:ext>
              </a:extLst>
            </p:cNvPr>
            <p:cNvSpPr txBox="1"/>
            <p:nvPr/>
          </p:nvSpPr>
          <p:spPr>
            <a:xfrm>
              <a:off x="3707904" y="5970766"/>
              <a:ext cx="5112568" cy="323618"/>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管廊布置的几种方案</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a:extLst>
              <a:ext uri="{FF2B5EF4-FFF2-40B4-BE49-F238E27FC236}">
                <a16:creationId xmlns:a16="http://schemas.microsoft.com/office/drawing/2014/main" id="{60567E4E-444B-43A8-9A04-3F3CCF40FD74}"/>
              </a:ext>
            </a:extLst>
          </p:cNvPr>
          <p:cNvSpPr txBox="1">
            <a:spLocks noChangeArrowheads="1"/>
          </p:cNvSpPr>
          <p:nvPr/>
        </p:nvSpPr>
        <p:spPr bwMode="auto">
          <a:xfrm>
            <a:off x="0" y="981075"/>
            <a:ext cx="9042400" cy="5281613"/>
          </a:xfrm>
          <a:prstGeom prst="rect">
            <a:avLst/>
          </a:prstGeom>
          <a:noFill/>
          <a:ln>
            <a:noFill/>
          </a:ln>
        </p:spPr>
        <p:txBody>
          <a:bodyPr>
            <a:spAutoFit/>
          </a:bodyPr>
          <a:lstStyle>
            <a:lvl1pPr marL="442913" indent="-442913">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just" eaLnBrk="1" hangingPunct="1">
              <a:lnSpc>
                <a:spcPct val="125000"/>
              </a:lnSpc>
              <a:spcBef>
                <a:spcPct val="0"/>
              </a:spcBef>
              <a:buFont typeface="Wingdings" panose="05000000000000000000" pitchFamily="2" charset="2"/>
              <a:buChar char="p"/>
              <a:defRPr/>
            </a:pPr>
            <a:r>
              <a:rPr kumimoji="1" lang="zh-CN" altLang="en-US" dirty="0">
                <a:solidFill>
                  <a:srgbClr val="C00000"/>
                </a:solidFill>
                <a:sym typeface="微软雅黑" panose="020B0503020204020204" pitchFamily="34" charset="-122"/>
              </a:rPr>
              <a:t>厂址选择的基本原则</a:t>
            </a:r>
          </a:p>
          <a:p>
            <a:pPr marL="457200" indent="-457200" algn="just" eaLnBrk="1" hangingPunct="1">
              <a:lnSpc>
                <a:spcPct val="125000"/>
              </a:lnSpc>
              <a:spcBef>
                <a:spcPct val="0"/>
              </a:spcBef>
              <a:buFont typeface="+mj-lt"/>
              <a:buAutoNum type="arabicPeriod"/>
              <a:defRPr/>
            </a:pPr>
            <a:r>
              <a:rPr lang="zh-CN" altLang="en-US" sz="2400" dirty="0">
                <a:solidFill>
                  <a:schemeClr val="tx1"/>
                </a:solidFill>
                <a:sym typeface="微软雅黑" panose="020B0503020204020204" pitchFamily="34" charset="-122"/>
              </a:rPr>
              <a:t>符合国家工业布局、城市或地区规划要求，靠近城市或城镇原有企业，便于生产协作，方便生活；</a:t>
            </a:r>
          </a:p>
          <a:p>
            <a:pPr marL="457200" indent="-457200" algn="just" eaLnBrk="1" hangingPunct="1">
              <a:lnSpc>
                <a:spcPct val="125000"/>
              </a:lnSpc>
              <a:spcBef>
                <a:spcPct val="0"/>
              </a:spcBef>
              <a:buFont typeface="+mj-lt"/>
              <a:buAutoNum type="arabicPeriod"/>
              <a:defRPr/>
            </a:pPr>
            <a:r>
              <a:rPr lang="zh-CN" altLang="en-US" sz="2400" dirty="0">
                <a:solidFill>
                  <a:schemeClr val="tx1"/>
                </a:solidFill>
                <a:sym typeface="微软雅黑" panose="020B0503020204020204" pitchFamily="34" charset="-122"/>
              </a:rPr>
              <a:t>接近原料、燃料供应和产品销售便利的地区，并在储运、机修、公用工程和生活设施等方面有良好基础和协作条件； </a:t>
            </a:r>
          </a:p>
          <a:p>
            <a:pPr marL="457200" indent="-457200" algn="just" eaLnBrk="1" hangingPunct="1">
              <a:lnSpc>
                <a:spcPct val="125000"/>
              </a:lnSpc>
              <a:spcBef>
                <a:spcPct val="0"/>
              </a:spcBef>
              <a:buFont typeface="+mj-lt"/>
              <a:buAutoNum type="arabicPeriod"/>
              <a:defRPr/>
            </a:pPr>
            <a:r>
              <a:rPr lang="zh-CN" altLang="en-US" sz="2400" dirty="0">
                <a:solidFill>
                  <a:schemeClr val="tx1"/>
                </a:solidFill>
                <a:sym typeface="微软雅黑" panose="020B0503020204020204" pitchFamily="34" charset="-122"/>
              </a:rPr>
              <a:t>靠近水量充足、水质良好的水源地，当有城市供水、地下水和地面水三种供水条件时，应进行经济技术比较后选用；</a:t>
            </a:r>
          </a:p>
          <a:p>
            <a:pPr marL="457200" indent="-457200" algn="just" eaLnBrk="1" hangingPunct="1">
              <a:lnSpc>
                <a:spcPct val="125000"/>
              </a:lnSpc>
              <a:spcBef>
                <a:spcPct val="0"/>
              </a:spcBef>
              <a:buFont typeface="+mj-lt"/>
              <a:buAutoNum type="arabicPeriod"/>
              <a:defRPr/>
            </a:pPr>
            <a:r>
              <a:rPr lang="zh-CN" altLang="en-US" sz="2400" dirty="0">
                <a:solidFill>
                  <a:schemeClr val="tx1"/>
                </a:solidFill>
                <a:sym typeface="微软雅黑" panose="020B0503020204020204" pitchFamily="34" charset="-122"/>
              </a:rPr>
              <a:t>靠近原有交通线（水运、铁路、公路），即交通运输便利的地区；对于有超重、超大或超长设备的工厂，应注意沿途是否具备运输条件；</a:t>
            </a:r>
          </a:p>
          <a:p>
            <a:pPr marL="457200" indent="-457200" algn="just" eaLnBrk="1" hangingPunct="1">
              <a:lnSpc>
                <a:spcPct val="125000"/>
              </a:lnSpc>
              <a:spcBef>
                <a:spcPct val="0"/>
              </a:spcBef>
              <a:buFont typeface="+mj-lt"/>
              <a:buAutoNum type="arabicPeriod"/>
              <a:defRPr/>
            </a:pPr>
            <a:r>
              <a:rPr lang="zh-CN" altLang="en-US" sz="2400" dirty="0">
                <a:solidFill>
                  <a:schemeClr val="tx1"/>
                </a:solidFill>
                <a:sym typeface="微软雅黑" panose="020B0503020204020204" pitchFamily="34" charset="-122"/>
              </a:rPr>
              <a:t>厂址尽可能靠近热电供应地，应考虑电源的可靠性。</a:t>
            </a:r>
          </a:p>
        </p:txBody>
      </p:sp>
      <p:sp>
        <p:nvSpPr>
          <p:cNvPr id="4" name="Rectangle 2">
            <a:extLst>
              <a:ext uri="{FF2B5EF4-FFF2-40B4-BE49-F238E27FC236}">
                <a16:creationId xmlns:a16="http://schemas.microsoft.com/office/drawing/2014/main" id="{9D50FAD3-1590-4852-8633-D57D9D4E2A28}"/>
              </a:ext>
            </a:extLst>
          </p:cNvPr>
          <p:cNvSpPr>
            <a:spLocks noChangeArrowheads="1"/>
          </p:cNvSpPr>
          <p:nvPr/>
        </p:nvSpPr>
        <p:spPr bwMode="auto">
          <a:xfrm>
            <a:off x="0" y="13017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7.1 </a:t>
            </a:r>
            <a:r>
              <a:rPr kumimoji="1" lang="zh-CN" altLang="en-US" sz="3600">
                <a:solidFill>
                  <a:srgbClr val="0000FF"/>
                </a:solidFill>
                <a:sym typeface="微软雅黑" panose="020B0503020204020204" pitchFamily="34" charset="-122"/>
              </a:rPr>
              <a:t>厂址选择及优化</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A134B09-26B2-4037-9C07-C2BE412E8294}"/>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7.2 </a:t>
            </a:r>
            <a:r>
              <a:rPr kumimoji="1" lang="zh-CN" altLang="en-US" sz="3600">
                <a:solidFill>
                  <a:srgbClr val="0000FF"/>
                </a:solidFill>
                <a:sym typeface="微软雅黑" panose="020B0503020204020204" pitchFamily="34" charset="-122"/>
              </a:rPr>
              <a:t>化工厂总平面布置</a:t>
            </a:r>
            <a:r>
              <a:rPr lang="en-US" altLang="zh-CN" sz="3600">
                <a:solidFill>
                  <a:srgbClr val="0000FF"/>
                </a:solidFill>
                <a:sym typeface="微软雅黑" panose="020B0503020204020204" pitchFamily="34" charset="-122"/>
              </a:rPr>
              <a:t>—</a:t>
            </a:r>
            <a:r>
              <a:rPr kumimoji="1" lang="zh-CN" altLang="en-US" sz="3600">
                <a:solidFill>
                  <a:srgbClr val="0000FF"/>
                </a:solidFill>
                <a:sym typeface="微软雅黑" panose="020B0503020204020204" pitchFamily="34" charset="-122"/>
              </a:rPr>
              <a:t>总图布置</a:t>
            </a:r>
          </a:p>
        </p:txBody>
      </p:sp>
      <p:sp>
        <p:nvSpPr>
          <p:cNvPr id="3" name="Text Box 5">
            <a:extLst>
              <a:ext uri="{FF2B5EF4-FFF2-40B4-BE49-F238E27FC236}">
                <a16:creationId xmlns:a16="http://schemas.microsoft.com/office/drawing/2014/main" id="{AF80AA42-E50E-403F-9B77-E266E754A44E}"/>
              </a:ext>
            </a:extLst>
          </p:cNvPr>
          <p:cNvSpPr txBox="1">
            <a:spLocks noChangeArrowheads="1"/>
          </p:cNvSpPr>
          <p:nvPr/>
        </p:nvSpPr>
        <p:spPr bwMode="auto">
          <a:xfrm>
            <a:off x="-1" y="981075"/>
            <a:ext cx="3455877" cy="4596899"/>
          </a:xfrm>
          <a:prstGeom prst="rect">
            <a:avLst/>
          </a:prstGeom>
          <a:noFill/>
          <a:ln>
            <a:noFill/>
          </a:ln>
        </p:spPr>
        <p:txBody>
          <a:bodyPr wrap="square">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Clr>
                <a:srgbClr val="C00000"/>
              </a:buClr>
              <a:buFont typeface="Wingdings" panose="05000000000000000000" pitchFamily="2" charset="2"/>
              <a:buChar char="p"/>
              <a:defRPr/>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厂区竖向布置</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lvl="1" indent="-457200" algn="just" eaLnBrk="1" hangingPunct="1">
              <a:lnSpc>
                <a:spcPct val="125000"/>
              </a:lnSpc>
              <a:buFont typeface="+mj-lt"/>
              <a:buAutoNum type="arabicPeriod" startAt="4"/>
              <a:defRPr/>
            </a:pP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管廊布置</a:t>
            </a:r>
            <a:endParaRPr kumimoji="1"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742950" lvl="2"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输送腐蚀性介质管道布置在下层，小口径汽液管在中层，大口径汽液管布置在上层；</a:t>
            </a:r>
          </a:p>
          <a:p>
            <a:pPr marL="742950" lvl="2"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管廊一般架空敷设，净空高度：横穿主干道时</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5.5 m</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，装置内</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3.5 m</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p>
          <a:p>
            <a:pPr marL="742950" lvl="2"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管廊柱距一般</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4-15 m</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p>
        </p:txBody>
      </p:sp>
      <p:pic>
        <p:nvPicPr>
          <p:cNvPr id="108546" name="Picture 2">
            <a:extLst>
              <a:ext uri="{FF2B5EF4-FFF2-40B4-BE49-F238E27FC236}">
                <a16:creationId xmlns:a16="http://schemas.microsoft.com/office/drawing/2014/main" id="{2BCB7B56-99F0-4389-B4D9-D3B54EEAE0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368"/>
          <a:stretch/>
        </p:blipFill>
        <p:spPr bwMode="auto">
          <a:xfrm>
            <a:off x="3563888" y="1844824"/>
            <a:ext cx="5472608"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742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4" name="Rectangle 5">
            <a:extLst>
              <a:ext uri="{FF2B5EF4-FFF2-40B4-BE49-F238E27FC236}">
                <a16:creationId xmlns:a16="http://schemas.microsoft.com/office/drawing/2014/main" id="{019948F5-5C79-4C1E-918F-522710F73AF0}"/>
              </a:ext>
            </a:extLst>
          </p:cNvPr>
          <p:cNvSpPr>
            <a:spLocks noChangeArrowheads="1"/>
          </p:cNvSpPr>
          <p:nvPr/>
        </p:nvSpPr>
        <p:spPr bwMode="auto">
          <a:xfrm>
            <a:off x="-4073" y="2181759"/>
            <a:ext cx="2954655" cy="97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r" eaLnBrk="1" hangingPunct="1">
              <a:lnSpc>
                <a:spcPct val="125000"/>
              </a:lnSpc>
              <a:spcBef>
                <a:spcPct val="0"/>
              </a:spcBef>
              <a:buFontTx/>
              <a:buNone/>
            </a:pPr>
            <a:r>
              <a:rPr lang="zh-CN" altLang="en-US" sz="2400" dirty="0">
                <a:solidFill>
                  <a:schemeClr val="tx1"/>
                </a:solidFill>
                <a:sym typeface="微软雅黑" panose="020B0503020204020204" pitchFamily="34" charset="-122"/>
              </a:rPr>
              <a:t>初步设计工艺流程图</a:t>
            </a:r>
            <a:endParaRPr lang="en-US" altLang="zh-CN" sz="2400" dirty="0">
              <a:solidFill>
                <a:schemeClr val="tx1"/>
              </a:solidFill>
              <a:sym typeface="微软雅黑" panose="020B0503020204020204" pitchFamily="34" charset="-122"/>
            </a:endParaRPr>
          </a:p>
          <a:p>
            <a:pPr algn="r" eaLnBrk="1" hangingPunct="1">
              <a:lnSpc>
                <a:spcPct val="125000"/>
              </a:lnSpc>
              <a:spcBef>
                <a:spcPct val="0"/>
              </a:spcBef>
              <a:buNone/>
            </a:pPr>
            <a:r>
              <a:rPr lang="zh-CN" altLang="en-US" sz="2400" dirty="0">
                <a:solidFill>
                  <a:schemeClr val="tx1"/>
                </a:solidFill>
                <a:sym typeface="微软雅黑" panose="020B0503020204020204" pitchFamily="34" charset="-122"/>
              </a:rPr>
              <a:t>设备设计并选型</a:t>
            </a:r>
          </a:p>
        </p:txBody>
      </p:sp>
      <p:sp>
        <p:nvSpPr>
          <p:cNvPr id="38926" name="AutoShape 7">
            <a:extLst>
              <a:ext uri="{FF2B5EF4-FFF2-40B4-BE49-F238E27FC236}">
                <a16:creationId xmlns:a16="http://schemas.microsoft.com/office/drawing/2014/main" id="{57E5ED1A-3C4D-4A45-9176-0D400D1D8EE9}"/>
              </a:ext>
            </a:extLst>
          </p:cNvPr>
          <p:cNvSpPr>
            <a:spLocks/>
          </p:cNvSpPr>
          <p:nvPr/>
        </p:nvSpPr>
        <p:spPr bwMode="auto">
          <a:xfrm>
            <a:off x="2938458" y="2329731"/>
            <a:ext cx="208070" cy="762000"/>
          </a:xfrm>
          <a:prstGeom prst="rightBrace">
            <a:avLst>
              <a:gd name="adj1" fmla="val 30534"/>
              <a:gd name="adj2" fmla="val 50000"/>
            </a:avLst>
          </a:prstGeom>
          <a:solidFill>
            <a:srgbClr val="FFFFFF"/>
          </a:solidFill>
          <a:ln w="38100">
            <a:solidFill>
              <a:srgbClr val="0000FF"/>
            </a:solidFill>
            <a:round/>
            <a:headEnd/>
            <a:tailEnd/>
          </a:ln>
        </p:spPr>
        <p:txBody>
          <a:bodyPr wrap="none" anchor="ct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b="0">
              <a:solidFill>
                <a:schemeClr val="tx1"/>
              </a:solidFill>
              <a:sym typeface="微软雅黑" panose="020B0503020204020204" pitchFamily="34" charset="-122"/>
            </a:endParaRPr>
          </a:p>
        </p:txBody>
      </p:sp>
      <p:sp>
        <p:nvSpPr>
          <p:cNvPr id="33803" name="AutoShape 11">
            <a:extLst>
              <a:ext uri="{FF2B5EF4-FFF2-40B4-BE49-F238E27FC236}">
                <a16:creationId xmlns:a16="http://schemas.microsoft.com/office/drawing/2014/main" id="{9008C889-6217-4143-A1ED-851222F44F8C}"/>
              </a:ext>
            </a:extLst>
          </p:cNvPr>
          <p:cNvSpPr>
            <a:spLocks/>
          </p:cNvSpPr>
          <p:nvPr/>
        </p:nvSpPr>
        <p:spPr bwMode="auto">
          <a:xfrm>
            <a:off x="3549476" y="1872531"/>
            <a:ext cx="198437" cy="1676400"/>
          </a:xfrm>
          <a:prstGeom prst="leftBrace">
            <a:avLst>
              <a:gd name="adj1" fmla="val 157143"/>
              <a:gd name="adj2" fmla="val 50000"/>
            </a:avLst>
          </a:prstGeom>
          <a:solidFill>
            <a:srgbClr val="FFFFFF"/>
          </a:solidFill>
          <a:ln w="38100">
            <a:solidFill>
              <a:srgbClr val="0000FF"/>
            </a:solidFill>
            <a:round/>
            <a:headEnd/>
            <a:tailEnd/>
          </a:ln>
        </p:spPr>
        <p:txBody>
          <a:bodyPr wrap="none" anchor="ctr"/>
          <a:lstStyle/>
          <a:p>
            <a:pPr eaLnBrk="1" hangingPunct="1"/>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804" name="Text Box 12">
            <a:extLst>
              <a:ext uri="{FF2B5EF4-FFF2-40B4-BE49-F238E27FC236}">
                <a16:creationId xmlns:a16="http://schemas.microsoft.com/office/drawing/2014/main" id="{90948838-239C-4181-AE19-B7A75B803617}"/>
              </a:ext>
            </a:extLst>
          </p:cNvPr>
          <p:cNvSpPr txBox="1">
            <a:spLocks noChangeArrowheads="1"/>
          </p:cNvSpPr>
          <p:nvPr/>
        </p:nvSpPr>
        <p:spPr bwMode="auto">
          <a:xfrm>
            <a:off x="0" y="4191272"/>
            <a:ext cx="8984030" cy="2478088"/>
          </a:xfrm>
          <a:prstGeom prst="rect">
            <a:avLst/>
          </a:prstGeom>
          <a:noFill/>
          <a:ln w="12700">
            <a:solidFill>
              <a:schemeClr val="bg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30000"/>
              </a:lnSpc>
              <a:spcBef>
                <a:spcPct val="0"/>
              </a:spcBef>
              <a:buClrTx/>
              <a:buSzTx/>
              <a:buFont typeface="Wingdings" panose="05000000000000000000" pitchFamily="2" charset="2"/>
              <a:buChar char="p"/>
              <a:defRPr/>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车间布置设计涉及的专业：</a:t>
            </a:r>
          </a:p>
          <a:p>
            <a:pPr marL="457200" indent="-457200" eaLnBrk="1" hangingPunct="1">
              <a:lnSpc>
                <a:spcPct val="130000"/>
              </a:lnSpc>
              <a:spcBef>
                <a:spcPct val="0"/>
              </a:spcBef>
              <a:buClrTx/>
              <a:buSzTx/>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工艺、配管专业为主导；</a:t>
            </a:r>
          </a:p>
          <a:p>
            <a:pPr marL="457200" indent="-457200" eaLnBrk="1" hangingPunct="1">
              <a:lnSpc>
                <a:spcPct val="130000"/>
              </a:lnSpc>
              <a:spcBef>
                <a:spcPct val="0"/>
              </a:spcBef>
              <a:buClrTx/>
              <a:buSzTx/>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管道、总图、土建、自控、电力、设备等专业配合；</a:t>
            </a:r>
          </a:p>
          <a:p>
            <a:pPr marL="457200" indent="-457200" eaLnBrk="1" hangingPunct="1">
              <a:lnSpc>
                <a:spcPct val="130000"/>
              </a:lnSpc>
              <a:spcBef>
                <a:spcPct val="0"/>
              </a:spcBef>
              <a:buClrTx/>
              <a:buSzTx/>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征求建设单位意见；</a:t>
            </a:r>
          </a:p>
          <a:p>
            <a:pPr marL="457200" indent="-457200" eaLnBrk="1" hangingPunct="1">
              <a:lnSpc>
                <a:spcPct val="130000"/>
              </a:lnSpc>
              <a:spcBef>
                <a:spcPct val="0"/>
              </a:spcBef>
              <a:buClrTx/>
              <a:buSzTx/>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最后由工艺或配管集中各方面意见后完成。 </a:t>
            </a:r>
          </a:p>
        </p:txBody>
      </p:sp>
      <p:sp>
        <p:nvSpPr>
          <p:cNvPr id="33805" name="AutoShape 13">
            <a:extLst>
              <a:ext uri="{FF2B5EF4-FFF2-40B4-BE49-F238E27FC236}">
                <a16:creationId xmlns:a16="http://schemas.microsoft.com/office/drawing/2014/main" id="{17FE3245-E8AD-4329-9009-2B9D0505989A}"/>
              </a:ext>
            </a:extLst>
          </p:cNvPr>
          <p:cNvSpPr>
            <a:spLocks noChangeArrowheads="1"/>
          </p:cNvSpPr>
          <p:nvPr/>
        </p:nvSpPr>
        <p:spPr bwMode="auto">
          <a:xfrm>
            <a:off x="7550518" y="1049447"/>
            <a:ext cx="1433513" cy="557212"/>
          </a:xfrm>
          <a:prstGeom prst="wedgeRoundRectCallout">
            <a:avLst>
              <a:gd name="adj1" fmla="val -36412"/>
              <a:gd name="adj2" fmla="val 76479"/>
              <a:gd name="adj3" fmla="val 16667"/>
            </a:avLst>
          </a:prstGeom>
          <a:solidFill>
            <a:srgbClr val="FFFFCC"/>
          </a:solidFill>
          <a:ln w="12700">
            <a:solidFill>
              <a:srgbClr val="0000FF"/>
            </a:solidFill>
            <a:miter lim="800000"/>
            <a:headEnd/>
            <a:tailEnd/>
          </a:ln>
        </p:spPr>
        <p:txBody>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lang="zh-CN" altLang="en-US" sz="2200">
                <a:solidFill>
                  <a:srgbClr val="0000FF"/>
                </a:solidFill>
                <a:sym typeface="微软雅黑" panose="020B0503020204020204" pitchFamily="34" charset="-122"/>
              </a:rPr>
              <a:t>车间布置</a:t>
            </a:r>
          </a:p>
        </p:txBody>
      </p:sp>
      <p:sp>
        <p:nvSpPr>
          <p:cNvPr id="33806" name="AutoShape 14">
            <a:extLst>
              <a:ext uri="{FF2B5EF4-FFF2-40B4-BE49-F238E27FC236}">
                <a16:creationId xmlns:a16="http://schemas.microsoft.com/office/drawing/2014/main" id="{E58CF8AA-DE60-4428-B9D1-A590B99AC613}"/>
              </a:ext>
            </a:extLst>
          </p:cNvPr>
          <p:cNvSpPr>
            <a:spLocks noChangeArrowheads="1"/>
          </p:cNvSpPr>
          <p:nvPr/>
        </p:nvSpPr>
        <p:spPr bwMode="auto">
          <a:xfrm>
            <a:off x="7550518" y="3548931"/>
            <a:ext cx="1433512" cy="557212"/>
          </a:xfrm>
          <a:prstGeom prst="wedgeRoundRectCallout">
            <a:avLst>
              <a:gd name="adj1" fmla="val -64513"/>
              <a:gd name="adj2" fmla="val -46074"/>
              <a:gd name="adj3" fmla="val 16667"/>
            </a:avLst>
          </a:prstGeom>
          <a:solidFill>
            <a:srgbClr val="FFFFCC"/>
          </a:solidFill>
          <a:ln w="12700">
            <a:solidFill>
              <a:srgbClr val="0000FF"/>
            </a:solidFill>
            <a:miter lim="800000"/>
            <a:headEnd/>
            <a:tailEnd/>
          </a:ln>
        </p:spPr>
        <p:txBody>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lang="zh-CN" altLang="en-US" sz="2200">
                <a:solidFill>
                  <a:srgbClr val="0000FF"/>
                </a:solidFill>
                <a:sym typeface="微软雅黑" panose="020B0503020204020204" pitchFamily="34" charset="-122"/>
              </a:rPr>
              <a:t>管道布置</a:t>
            </a:r>
          </a:p>
        </p:txBody>
      </p:sp>
      <p:sp>
        <p:nvSpPr>
          <p:cNvPr id="3" name="Rectangle 2">
            <a:extLst>
              <a:ext uri="{FF2B5EF4-FFF2-40B4-BE49-F238E27FC236}">
                <a16:creationId xmlns:a16="http://schemas.microsoft.com/office/drawing/2014/main" id="{D49FA613-BC6F-4D62-A889-3A08CB10DF78}"/>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概述</a:t>
            </a:r>
          </a:p>
        </p:txBody>
      </p:sp>
      <p:cxnSp>
        <p:nvCxnSpPr>
          <p:cNvPr id="4" name="直接箭头连接符 3">
            <a:extLst>
              <a:ext uri="{FF2B5EF4-FFF2-40B4-BE49-F238E27FC236}">
                <a16:creationId xmlns:a16="http://schemas.microsoft.com/office/drawing/2014/main" id="{78352CB6-3B43-4843-8C7E-451BE7EF8C85}"/>
              </a:ext>
            </a:extLst>
          </p:cNvPr>
          <p:cNvCxnSpPr>
            <a:stCxn id="38926" idx="1"/>
          </p:cNvCxnSpPr>
          <p:nvPr/>
        </p:nvCxnSpPr>
        <p:spPr>
          <a:xfrm>
            <a:off x="3146528" y="2710731"/>
            <a:ext cx="420907" cy="0"/>
          </a:xfrm>
          <a:prstGeom prst="straightConnector1">
            <a:avLst/>
          </a:prstGeom>
          <a:solidFill>
            <a:srgbClr val="FFFFFF"/>
          </a:solidFill>
          <a:ln w="38100">
            <a:solidFill>
              <a:srgbClr val="0000FF"/>
            </a:solidFill>
            <a:round/>
            <a:headEnd type="none" w="med" len="med"/>
            <a:tailEnd type="triangle" w="med" len="med"/>
          </a:ln>
        </p:spPr>
      </p:cxnSp>
      <p:sp>
        <p:nvSpPr>
          <p:cNvPr id="18" name="文本框 17">
            <a:extLst>
              <a:ext uri="{FF2B5EF4-FFF2-40B4-BE49-F238E27FC236}">
                <a16:creationId xmlns:a16="http://schemas.microsoft.com/office/drawing/2014/main" id="{32033933-E418-4956-A2D4-7F99345F8B4B}"/>
              </a:ext>
            </a:extLst>
          </p:cNvPr>
          <p:cNvSpPr txBox="1"/>
          <p:nvPr/>
        </p:nvSpPr>
        <p:spPr>
          <a:xfrm>
            <a:off x="3749403" y="1702994"/>
            <a:ext cx="4278981" cy="1896801"/>
          </a:xfrm>
          <a:prstGeom prst="rect">
            <a:avLst/>
          </a:prstGeom>
          <a:noFill/>
        </p:spPr>
        <p:txBody>
          <a:bodyPr wrap="square">
            <a:spAutoFit/>
          </a:bodyPr>
          <a:lstStyle/>
          <a:p>
            <a:pPr marL="342900" indent="-342900" algn="just" eaLnBrk="1" hangingPunct="1">
              <a:lnSpc>
                <a:spcPct val="125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各工段、设备按生产流程在空间上组合、布置；</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p"/>
            </a:pP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用管道将各工段、设备连接。</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D987E3ED-57FF-482D-B008-ED5DB5B9ABA4}"/>
              </a:ext>
            </a:extLst>
          </p:cNvPr>
          <p:cNvSpPr txBox="1">
            <a:spLocks noChangeArrowheads="1"/>
          </p:cNvSpPr>
          <p:nvPr/>
        </p:nvSpPr>
        <p:spPr bwMode="auto">
          <a:xfrm>
            <a:off x="0" y="980728"/>
            <a:ext cx="8984030" cy="3435684"/>
          </a:xfrm>
          <a:prstGeom prst="rect">
            <a:avLst/>
          </a:prstGeom>
          <a:noFill/>
          <a:ln w="12700">
            <a:solidFill>
              <a:schemeClr val="bg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ct val="0"/>
              </a:spcBef>
              <a:buClrTx/>
              <a:buSzTx/>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车间组成</a:t>
            </a:r>
          </a:p>
          <a:p>
            <a:pPr marL="457200" indent="-457200" algn="just" eaLnBrk="1" hangingPunct="1">
              <a:lnSpc>
                <a:spcPct val="125000"/>
              </a:lnSpc>
              <a:spcBef>
                <a:spcPct val="0"/>
              </a:spcBef>
              <a:buClrTx/>
              <a:buSzTx/>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生产设施：原料工段、生产工段、成品工段、回收工段、控制室、贮罐区、露天堆场；</a:t>
            </a:r>
          </a:p>
          <a:p>
            <a:pPr marL="457200" indent="-457200" algn="just" eaLnBrk="1" hangingPunct="1">
              <a:lnSpc>
                <a:spcPct val="125000"/>
              </a:lnSpc>
              <a:spcBef>
                <a:spcPct val="0"/>
              </a:spcBef>
              <a:buClrTx/>
              <a:buSzTx/>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生产辅助设施：化验室、机修间、动力间、变电配电室、除尘室、通风室；</a:t>
            </a:r>
          </a:p>
          <a:p>
            <a:pPr marL="457200" indent="-457200" algn="just" eaLnBrk="1" hangingPunct="1">
              <a:lnSpc>
                <a:spcPct val="125000"/>
              </a:lnSpc>
              <a:spcBef>
                <a:spcPct val="0"/>
              </a:spcBef>
              <a:buClrTx/>
              <a:buSzTx/>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行政福利设施：办公室、休息室、更衣室、浴室、厕所；</a:t>
            </a:r>
          </a:p>
          <a:p>
            <a:pPr marL="457200" indent="-457200" algn="just" eaLnBrk="1" hangingPunct="1">
              <a:lnSpc>
                <a:spcPct val="125000"/>
              </a:lnSpc>
              <a:spcBef>
                <a:spcPct val="0"/>
              </a:spcBef>
              <a:buClrTx/>
              <a:buSzTx/>
              <a:buFont typeface="+mj-lt"/>
              <a:buAutoNum type="arabicPeriod"/>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其他特殊用室：劳动保护室、保健室。</a:t>
            </a:r>
          </a:p>
        </p:txBody>
      </p:sp>
      <p:sp>
        <p:nvSpPr>
          <p:cNvPr id="3" name="Rectangle 2">
            <a:extLst>
              <a:ext uri="{FF2B5EF4-FFF2-40B4-BE49-F238E27FC236}">
                <a16:creationId xmlns:a16="http://schemas.microsoft.com/office/drawing/2014/main" id="{22F22AFB-494E-49A9-900E-2719F7360235}"/>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概述</a:t>
            </a:r>
          </a:p>
        </p:txBody>
      </p:sp>
    </p:spTree>
    <p:extLst>
      <p:ext uri="{BB962C8B-B14F-4D97-AF65-F5344CB8AC3E}">
        <p14:creationId xmlns:p14="http://schemas.microsoft.com/office/powerpoint/2010/main" val="506273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3402E8B1-B847-4773-B350-F8E5821E8D74}"/>
              </a:ext>
            </a:extLst>
          </p:cNvPr>
          <p:cNvSpPr txBox="1">
            <a:spLocks noChangeArrowheads="1"/>
          </p:cNvSpPr>
          <p:nvPr/>
        </p:nvSpPr>
        <p:spPr bwMode="auto">
          <a:xfrm>
            <a:off x="0" y="980728"/>
            <a:ext cx="8984030" cy="3442737"/>
          </a:xfrm>
          <a:prstGeom prst="rect">
            <a:avLst/>
          </a:prstGeom>
          <a:noFill/>
          <a:ln w="12700">
            <a:solidFill>
              <a:schemeClr val="bg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ct val="0"/>
              </a:spcBef>
              <a:buClrTx/>
              <a:buSzTx/>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车间布置设计的依据</a:t>
            </a:r>
          </a:p>
          <a:p>
            <a:pPr marL="457200" indent="-457200" algn="just" eaLnBrk="1" hangingPunct="1">
              <a:lnSpc>
                <a:spcPct val="125000"/>
              </a:lnSpc>
              <a:spcBef>
                <a:spcPct val="0"/>
              </a:spcBef>
              <a:buClrTx/>
              <a:buSzPct val="100000"/>
              <a:buFont typeface="+mj-lt"/>
              <a:buAutoNum type="arabicPeriod"/>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基础资料相关标准、规范和规定 </a:t>
            </a:r>
          </a:p>
          <a:p>
            <a:pPr lvl="1" algn="just" eaLnBrk="1" hangingPunct="1">
              <a:lnSpc>
                <a:spcPct val="125000"/>
              </a:lnSpc>
              <a:spcBef>
                <a:spcPct val="0"/>
              </a:spcBef>
              <a:buClrTx/>
              <a:buSzPct val="100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GB 50016-2014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建筑设计防火规范</a:t>
            </a:r>
          </a:p>
          <a:p>
            <a:pPr lvl="1" algn="just" eaLnBrk="1" hangingPunct="1">
              <a:lnSpc>
                <a:spcPct val="125000"/>
              </a:lnSpc>
              <a:spcBef>
                <a:spcPct val="0"/>
              </a:spcBef>
              <a:buClrTx/>
              <a:buSzPct val="100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GB 50160-2018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石油化工企业设计防火规范</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lvl="1" algn="just" eaLnBrk="1" hangingPunct="1">
              <a:lnSpc>
                <a:spcPct val="125000"/>
              </a:lnSpc>
              <a:spcBef>
                <a:spcPct val="0"/>
              </a:spcBef>
              <a:buClrTx/>
              <a:buSzPct val="100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HG2057-95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化工企业安全卫生设计规定</a:t>
            </a:r>
          </a:p>
          <a:p>
            <a:pPr lvl="1" algn="just" eaLnBrk="1" hangingPunct="1">
              <a:lnSpc>
                <a:spcPct val="125000"/>
              </a:lnSpc>
              <a:spcBef>
                <a:spcPct val="0"/>
              </a:spcBef>
              <a:buClrTx/>
              <a:buSzPct val="100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GBJ 87-1985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工业企业噪声控制设计规范</a:t>
            </a:r>
          </a:p>
          <a:p>
            <a:pPr lvl="1" algn="just" eaLnBrk="1" hangingPunct="1">
              <a:lnSpc>
                <a:spcPct val="125000"/>
              </a:lnSpc>
              <a:spcBef>
                <a:spcPct val="0"/>
              </a:spcBef>
              <a:buClrTx/>
              <a:buSzPct val="100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GB 12348-1990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工业企业厂界噪声标准</a:t>
            </a:r>
          </a:p>
          <a:p>
            <a:pPr lvl="1" algn="just" eaLnBrk="1" hangingPunct="1">
              <a:lnSpc>
                <a:spcPct val="125000"/>
              </a:lnSpc>
              <a:spcBef>
                <a:spcPct val="0"/>
              </a:spcBef>
              <a:buClrTx/>
              <a:buSzPct val="100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GB 50058-1992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爆炸和火灾危险环境电力装置设计规范 </a:t>
            </a:r>
          </a:p>
        </p:txBody>
      </p:sp>
      <p:sp>
        <p:nvSpPr>
          <p:cNvPr id="3" name="Rectangle 2">
            <a:extLst>
              <a:ext uri="{FF2B5EF4-FFF2-40B4-BE49-F238E27FC236}">
                <a16:creationId xmlns:a16="http://schemas.microsoft.com/office/drawing/2014/main" id="{0160A8BC-080A-4012-8C2B-38F7E56A4304}"/>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概述</a:t>
            </a:r>
          </a:p>
        </p:txBody>
      </p:sp>
    </p:spTree>
    <p:extLst>
      <p:ext uri="{BB962C8B-B14F-4D97-AF65-F5344CB8AC3E}">
        <p14:creationId xmlns:p14="http://schemas.microsoft.com/office/powerpoint/2010/main" val="410988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a:extLst>
              <a:ext uri="{FF2B5EF4-FFF2-40B4-BE49-F238E27FC236}">
                <a16:creationId xmlns:a16="http://schemas.microsoft.com/office/drawing/2014/main" id="{5E4F165E-6D4E-42DA-9315-0F5CC3353E23}"/>
              </a:ext>
            </a:extLst>
          </p:cNvPr>
          <p:cNvSpPr txBox="1">
            <a:spLocks noChangeArrowheads="1"/>
          </p:cNvSpPr>
          <p:nvPr/>
        </p:nvSpPr>
        <p:spPr bwMode="auto">
          <a:xfrm>
            <a:off x="0" y="980728"/>
            <a:ext cx="8984030" cy="5751062"/>
          </a:xfrm>
          <a:prstGeom prst="rect">
            <a:avLst/>
          </a:prstGeom>
          <a:noFill/>
          <a:ln w="12700">
            <a:solidFill>
              <a:schemeClr val="bg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ct val="0"/>
              </a:spcBef>
              <a:buClrTx/>
              <a:buSzTx/>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车间布置设计的依据</a:t>
            </a:r>
          </a:p>
          <a:p>
            <a:pPr marL="457200" indent="-457200" algn="just" eaLnBrk="1" hangingPunct="1">
              <a:lnSpc>
                <a:spcPct val="125000"/>
              </a:lnSpc>
              <a:spcBef>
                <a:spcPct val="0"/>
              </a:spcBef>
              <a:buClrTx/>
              <a:buSzPct val="100000"/>
              <a:buFont typeface="+mj-lt"/>
              <a:buAutoNum type="arabicPeriod" startAt="2"/>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基础资料</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初步设计：工艺和仪表流程图、施工设计</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管道和仪表流程图；</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物料衡算数据及物料性质：包括原料、中间体、副产品、产品的数量及性质，三废的数量及处理方法；</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设备一览表：设备外形尺寸、重量、支撑形式及保温情况；</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公用系统消耗：水、电、热、冷冻、压缩空气、外管资料；</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车间定员表：技术人员、管理人员、车间化验人员、岗位操作人员外，最大班人数和男女比例等；</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厂区总平面布置图：包括车间之间、辅助部门、生活部门的相互联系，厂内人流、物流的情况和数量；</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建厂地形和气象资料。</a:t>
            </a:r>
          </a:p>
          <a:p>
            <a:pPr lvl="1" algn="just" eaLnBrk="1" hangingPunct="1">
              <a:lnSpc>
                <a:spcPct val="125000"/>
              </a:lnSpc>
              <a:spcBef>
                <a:spcPct val="0"/>
              </a:spcBef>
              <a:buClrTx/>
              <a:buSzPct val="100000"/>
              <a:buFont typeface="Wingdings" panose="05000000000000000000" pitchFamily="2" charset="2"/>
              <a:buChar char="Ø"/>
            </a:pP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a:p>
            <a:pPr lvl="1" algn="just" eaLnBrk="1" hangingPunct="1">
              <a:lnSpc>
                <a:spcPct val="125000"/>
              </a:lnSpc>
              <a:spcBef>
                <a:spcPct val="0"/>
              </a:spcBef>
              <a:buFontTx/>
              <a:buNone/>
            </a:pP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2">
            <a:extLst>
              <a:ext uri="{FF2B5EF4-FFF2-40B4-BE49-F238E27FC236}">
                <a16:creationId xmlns:a16="http://schemas.microsoft.com/office/drawing/2014/main" id="{269D8E7D-0699-4FD6-B8F2-5BE4D2C41F11}"/>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概述</a:t>
            </a:r>
          </a:p>
        </p:txBody>
      </p:sp>
    </p:spTree>
    <p:extLst>
      <p:ext uri="{BB962C8B-B14F-4D97-AF65-F5344CB8AC3E}">
        <p14:creationId xmlns:p14="http://schemas.microsoft.com/office/powerpoint/2010/main" val="1276227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7E440479-F0F7-4CD5-B88F-FCE6992266C4}"/>
              </a:ext>
            </a:extLst>
          </p:cNvPr>
          <p:cNvSpPr txBox="1">
            <a:spLocks noChangeArrowheads="1"/>
          </p:cNvSpPr>
          <p:nvPr/>
        </p:nvSpPr>
        <p:spPr bwMode="auto">
          <a:xfrm>
            <a:off x="0" y="980728"/>
            <a:ext cx="8984030" cy="4596899"/>
          </a:xfrm>
          <a:prstGeom prst="rect">
            <a:avLst/>
          </a:prstGeom>
          <a:noFill/>
          <a:ln w="12700">
            <a:solidFill>
              <a:schemeClr val="bg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ct val="0"/>
              </a:spcBef>
              <a:buClrTx/>
              <a:buSzTx/>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车间布置设计的依据</a:t>
            </a:r>
          </a:p>
          <a:p>
            <a:pPr marL="457200" indent="-457200" algn="just" eaLnBrk="1" hangingPunct="1">
              <a:lnSpc>
                <a:spcPct val="125000"/>
              </a:lnSpc>
              <a:spcBef>
                <a:spcPct val="0"/>
              </a:spcBef>
              <a:buClrTx/>
              <a:buSzPct val="100000"/>
              <a:buFont typeface="+mj-lt"/>
              <a:buAutoNum type="arabicPeriod" startAt="3"/>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车间布置的设计原则 </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从经济和压降角度考虑，设备布置应顺从工艺流程，但若与安全、维修和施工有矛盾时，允许有所调整；</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根据地形、主导风向等进行布置，尽量采用露天布置，构筑物能合并的尽量合并；</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明火设备必须布置在处理可燃液体或气体设备全年最小频率风向的下侧，并集中布置在装置的边缘；</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控制室和配电室应布置在生产区域中心部位，在危险区之外；</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充分考虑本装置与其他部门的位置，力求紧凑，联系方便，缩短输送管线，节省管材费用及运行费用；</a:t>
            </a:r>
          </a:p>
        </p:txBody>
      </p:sp>
      <p:sp>
        <p:nvSpPr>
          <p:cNvPr id="3" name="Rectangle 2">
            <a:extLst>
              <a:ext uri="{FF2B5EF4-FFF2-40B4-BE49-F238E27FC236}">
                <a16:creationId xmlns:a16="http://schemas.microsoft.com/office/drawing/2014/main" id="{9B039BF7-9E91-48D8-B5A7-BF8E9780720B}"/>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概述</a:t>
            </a:r>
          </a:p>
        </p:txBody>
      </p:sp>
    </p:spTree>
    <p:extLst>
      <p:ext uri="{BB962C8B-B14F-4D97-AF65-F5344CB8AC3E}">
        <p14:creationId xmlns:p14="http://schemas.microsoft.com/office/powerpoint/2010/main" val="4118812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EA0EB430-BDF9-48CD-8D53-544E4FBB503B}"/>
              </a:ext>
            </a:extLst>
          </p:cNvPr>
          <p:cNvSpPr txBox="1">
            <a:spLocks noChangeArrowheads="1"/>
          </p:cNvSpPr>
          <p:nvPr/>
        </p:nvSpPr>
        <p:spPr bwMode="auto">
          <a:xfrm>
            <a:off x="0" y="980728"/>
            <a:ext cx="8984030" cy="3442737"/>
          </a:xfrm>
          <a:prstGeom prst="rect">
            <a:avLst/>
          </a:prstGeom>
          <a:noFill/>
          <a:ln w="12700">
            <a:solidFill>
              <a:schemeClr val="bg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spcBef>
                <a:spcPct val="0"/>
              </a:spcBef>
              <a:buClrTx/>
              <a:buSzTx/>
              <a:buFont typeface="Wingdings" panose="05000000000000000000" pitchFamily="2" charset="2"/>
              <a:buChar char="p"/>
              <a:defRPr/>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车间布置设计的依据</a:t>
            </a:r>
          </a:p>
          <a:p>
            <a:pPr marL="457200" indent="-457200" algn="just" eaLnBrk="1" hangingPunct="1">
              <a:lnSpc>
                <a:spcPct val="125000"/>
              </a:lnSpc>
              <a:spcBef>
                <a:spcPct val="0"/>
              </a:spcBef>
              <a:buClrTx/>
              <a:buSzPct val="100000"/>
              <a:buFont typeface="+mj-lt"/>
              <a:buAutoNum type="arabicPeriod" startAt="3"/>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车间布置的设计原则 </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留有车间发展余地；</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所采取的劳动保护、防火、防腐、防毒、防爆及安全卫生等措施要符合有关标准、规范要求；</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有毒、有腐蚀性介质的设备分别集中布置并设置围堰，以便集中处理。</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设置安全通道，人流、物流方向应错开；</a:t>
            </a:r>
          </a:p>
          <a:p>
            <a:pPr lvl="1" algn="just" eaLnBrk="1" hangingPunct="1">
              <a:lnSpc>
                <a:spcPct val="125000"/>
              </a:lnSpc>
              <a:spcBef>
                <a:spcPct val="0"/>
              </a:spcBef>
              <a:buClrTx/>
              <a:buSzPct val="100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设备布置应整齐，尽量使主要管架布置与管道走向一致。</a:t>
            </a:r>
          </a:p>
        </p:txBody>
      </p:sp>
      <p:sp>
        <p:nvSpPr>
          <p:cNvPr id="3" name="Rectangle 2">
            <a:extLst>
              <a:ext uri="{FF2B5EF4-FFF2-40B4-BE49-F238E27FC236}">
                <a16:creationId xmlns:a16="http://schemas.microsoft.com/office/drawing/2014/main" id="{54E376E2-A871-4C40-AE18-34167BA738D2}"/>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概述</a:t>
            </a:r>
          </a:p>
        </p:txBody>
      </p:sp>
    </p:spTree>
    <p:extLst>
      <p:ext uri="{BB962C8B-B14F-4D97-AF65-F5344CB8AC3E}">
        <p14:creationId xmlns:p14="http://schemas.microsoft.com/office/powerpoint/2010/main" val="1126095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B3D263AC-A952-4BF8-A290-BF62332D3221}"/>
              </a:ext>
            </a:extLst>
          </p:cNvPr>
          <p:cNvSpPr txBox="1">
            <a:spLocks noChangeArrowheads="1"/>
          </p:cNvSpPr>
          <p:nvPr/>
        </p:nvSpPr>
        <p:spPr bwMode="auto">
          <a:xfrm>
            <a:off x="0" y="981075"/>
            <a:ext cx="9036496" cy="5436232"/>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kumimoji="1" lang="zh-CN" altLang="en-US" dirty="0">
                <a:solidFill>
                  <a:srgbClr val="C00000"/>
                </a:solidFill>
                <a:sym typeface="微软雅黑" panose="020B0503020204020204" pitchFamily="34" charset="-122"/>
              </a:rPr>
              <a:t> 车间内各工段的安排</a:t>
            </a:r>
            <a:r>
              <a:rPr kumimoji="1" lang="zh-CN" altLang="en-US" dirty="0">
                <a:solidFill>
                  <a:srgbClr val="C00000"/>
                </a:solidFill>
                <a:effectLst>
                  <a:outerShdw blurRad="38100" dist="38100" dir="2700000" algn="tl">
                    <a:srgbClr val="C0C0C0"/>
                  </a:outerShdw>
                </a:effectLst>
                <a:sym typeface="微软雅黑" panose="020B0503020204020204" pitchFamily="34" charset="-122"/>
              </a:rPr>
              <a:t> </a:t>
            </a:r>
          </a:p>
          <a:p>
            <a:pPr marL="457200" indent="-457200" algn="just" eaLnBrk="1" hangingPunct="1">
              <a:lnSpc>
                <a:spcPct val="125000"/>
              </a:lnSpc>
              <a:spcBef>
                <a:spcPts val="0"/>
              </a:spcBef>
              <a:buFont typeface="+mj-lt"/>
              <a:buAutoNum type="arabicPeriod"/>
              <a:defRPr/>
            </a:pPr>
            <a:r>
              <a:rPr lang="zh-CN" altLang="en-US" sz="2400" dirty="0">
                <a:solidFill>
                  <a:schemeClr val="tx1"/>
                </a:solidFill>
                <a:sym typeface="微软雅黑" panose="020B0503020204020204" pitchFamily="34" charset="-122"/>
              </a:rPr>
              <a:t>规模较小的车间，各工段联系紧密，生产特点无显著差异时，可将车间的</a:t>
            </a:r>
            <a:r>
              <a:rPr lang="zh-CN" altLang="en-US" sz="2400" dirty="0">
                <a:solidFill>
                  <a:srgbClr val="0000FF"/>
                </a:solidFill>
                <a:sym typeface="微软雅黑" panose="020B0503020204020204" pitchFamily="34" charset="-122"/>
              </a:rPr>
              <a:t>生产、辅助、生活部门集中布置</a:t>
            </a:r>
            <a:r>
              <a:rPr lang="zh-CN" altLang="en-US" sz="2400" dirty="0">
                <a:solidFill>
                  <a:schemeClr val="tx1"/>
                </a:solidFill>
                <a:sym typeface="微软雅黑" panose="020B0503020204020204" pitchFamily="34" charset="-122"/>
              </a:rPr>
              <a:t>在一幢厂房内，如医药、农药生产车间。</a:t>
            </a:r>
          </a:p>
          <a:p>
            <a:pPr marL="457200" indent="-457200" algn="just" eaLnBrk="1" hangingPunct="1">
              <a:lnSpc>
                <a:spcPct val="125000"/>
              </a:lnSpc>
              <a:spcBef>
                <a:spcPts val="0"/>
              </a:spcBef>
              <a:buFont typeface="+mj-lt"/>
              <a:buAutoNum type="arabicPeriod"/>
              <a:defRPr/>
            </a:pPr>
            <a:r>
              <a:rPr lang="zh-CN" altLang="en-US" sz="2400" dirty="0">
                <a:solidFill>
                  <a:schemeClr val="tx1"/>
                </a:solidFill>
                <a:sym typeface="微软雅黑" panose="020B0503020204020204" pitchFamily="34" charset="-122"/>
              </a:rPr>
              <a:t>生产规模较大，各工段生产有显著差异，需要严格分开，应采用</a:t>
            </a:r>
            <a:r>
              <a:rPr lang="zh-CN" altLang="en-US" sz="2400" dirty="0">
                <a:solidFill>
                  <a:srgbClr val="0000FF"/>
                </a:solidFill>
                <a:sym typeface="微软雅黑" panose="020B0503020204020204" pitchFamily="34" charset="-122"/>
              </a:rPr>
              <a:t>单体式厂房</a:t>
            </a:r>
            <a:r>
              <a:rPr lang="zh-CN" altLang="en-US" sz="2400" dirty="0">
                <a:solidFill>
                  <a:schemeClr val="tx1"/>
                </a:solidFill>
                <a:sym typeface="微软雅黑" panose="020B0503020204020204" pitchFamily="34" charset="-122"/>
              </a:rPr>
              <a:t>。如大型石油化工厂多采用单体式。</a:t>
            </a:r>
            <a:endParaRPr lang="en-US" altLang="zh-CN" sz="2400" dirty="0">
              <a:solidFill>
                <a:schemeClr val="tx1"/>
              </a:solidFill>
              <a:sym typeface="微软雅黑" panose="020B0503020204020204" pitchFamily="34" charset="-122"/>
            </a:endParaRPr>
          </a:p>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车间的平面布置  </a:t>
            </a:r>
            <a:endParaRPr lang="en-US" altLang="zh-CN" dirty="0">
              <a:solidFill>
                <a:srgbClr val="C00000"/>
              </a:solidFill>
              <a:sym typeface="微软雅黑" panose="020B0503020204020204" pitchFamily="34" charset="-122"/>
            </a:endParaRPr>
          </a:p>
          <a:p>
            <a:pPr algn="just" eaLnBrk="1" hangingPunct="1">
              <a:lnSpc>
                <a:spcPct val="125000"/>
              </a:lnSpc>
              <a:spcBef>
                <a:spcPts val="0"/>
              </a:spcBef>
              <a:buClr>
                <a:schemeClr val="bg2"/>
              </a:buClr>
              <a:buSzPct val="75000"/>
              <a:buFont typeface="Wingdings" panose="05000000000000000000" pitchFamily="2" charset="2"/>
              <a:buNone/>
              <a:defRPr/>
            </a:pPr>
            <a:r>
              <a:rPr kumimoji="1" lang="zh-CN" altLang="en-US" sz="2400" dirty="0">
                <a:solidFill>
                  <a:srgbClr val="0000FF"/>
                </a:solidFill>
                <a:sym typeface="微软雅黑" panose="020B0503020204020204" pitchFamily="34" charset="-122"/>
              </a:rPr>
              <a:t>    </a:t>
            </a:r>
            <a:r>
              <a:rPr lang="zh-CN" altLang="en-US" sz="2400" dirty="0">
                <a:solidFill>
                  <a:schemeClr val="tx1"/>
                </a:solidFill>
                <a:sym typeface="微软雅黑" panose="020B0503020204020204" pitchFamily="34" charset="-122"/>
              </a:rPr>
              <a:t>厂房的平面布置考虑因素 </a:t>
            </a:r>
          </a:p>
          <a:p>
            <a:pPr marL="457200" indent="-457200" algn="just" eaLnBrk="1" hangingPunct="1">
              <a:lnSpc>
                <a:spcPct val="125000"/>
              </a:lnSpc>
              <a:spcBef>
                <a:spcPts val="0"/>
              </a:spcBef>
              <a:buFont typeface="+mj-lt"/>
              <a:buAutoNum type="arabicPeriod"/>
              <a:defRPr/>
            </a:pPr>
            <a:r>
              <a:rPr lang="zh-CN" altLang="en-US" sz="2400" dirty="0">
                <a:solidFill>
                  <a:schemeClr val="tx1"/>
                </a:solidFill>
                <a:sym typeface="微软雅黑" panose="020B0503020204020204" pitchFamily="34" charset="-122"/>
              </a:rPr>
              <a:t>生产工艺条件：工艺流程、生产特点、生产规模等；</a:t>
            </a:r>
          </a:p>
          <a:p>
            <a:pPr marL="457200" indent="-457200" algn="just" eaLnBrk="1" hangingPunct="1">
              <a:lnSpc>
                <a:spcPct val="125000"/>
              </a:lnSpc>
              <a:spcBef>
                <a:spcPts val="0"/>
              </a:spcBef>
              <a:buFont typeface="+mj-lt"/>
              <a:buAutoNum type="arabicPeriod"/>
              <a:defRPr/>
            </a:pPr>
            <a:r>
              <a:rPr lang="zh-CN" altLang="en-US" sz="2400" dirty="0">
                <a:solidFill>
                  <a:schemeClr val="tx1"/>
                </a:solidFill>
                <a:sym typeface="微软雅黑" panose="020B0503020204020204" pitchFamily="34" charset="-122"/>
              </a:rPr>
              <a:t>建筑本身的可能性与合理性：建筑形式、结构方案、施工条件和经济条件等。</a:t>
            </a:r>
          </a:p>
        </p:txBody>
      </p:sp>
      <p:sp>
        <p:nvSpPr>
          <p:cNvPr id="4" name="Rectangle 2">
            <a:extLst>
              <a:ext uri="{FF2B5EF4-FFF2-40B4-BE49-F238E27FC236}">
                <a16:creationId xmlns:a16="http://schemas.microsoft.com/office/drawing/2014/main" id="{94117AFB-64AE-47DB-8625-9453D4FB3B47}"/>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0DD29BC1-55A8-4605-8E46-1A004367A9DE}"/>
              </a:ext>
            </a:extLst>
          </p:cNvPr>
          <p:cNvSpPr txBox="1">
            <a:spLocks noChangeArrowheads="1"/>
          </p:cNvSpPr>
          <p:nvPr/>
        </p:nvSpPr>
        <p:spPr bwMode="auto">
          <a:xfrm>
            <a:off x="0" y="981075"/>
            <a:ext cx="9036496" cy="5637954"/>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车间的平面布置  </a:t>
            </a:r>
            <a:endParaRPr lang="en-US" altLang="zh-CN" dirty="0">
              <a:solidFill>
                <a:srgbClr val="C00000"/>
              </a:solidFill>
              <a:sym typeface="微软雅黑" panose="020B0503020204020204" pitchFamily="34" charset="-122"/>
            </a:endParaRPr>
          </a:p>
          <a:p>
            <a:pPr marL="342900" indent="-342900" defTabSz="762000" eaLnBrk="1" hangingPunct="1">
              <a:lnSpc>
                <a:spcPct val="125000"/>
              </a:lnSpc>
              <a:defRPr/>
            </a:pPr>
            <a:r>
              <a:rPr kumimoji="1" lang="zh-CN" altLang="en-US" sz="2400" dirty="0">
                <a:solidFill>
                  <a:schemeClr val="tx1"/>
                </a:solidFill>
                <a:sym typeface="微软雅黑" panose="020B0503020204020204" pitchFamily="34" charset="-122"/>
              </a:rPr>
              <a:t>厂房的平面布置</a:t>
            </a:r>
            <a:endParaRPr kumimoji="1" lang="en-US" altLang="zh-CN" sz="2400" dirty="0">
              <a:solidFill>
                <a:schemeClr val="tx1"/>
              </a:solidFill>
              <a:sym typeface="微软雅黑" panose="020B0503020204020204" pitchFamily="34" charset="-122"/>
            </a:endParaRPr>
          </a:p>
          <a:p>
            <a:pPr defTabSz="762000" eaLnBrk="1" hangingPunct="1">
              <a:lnSpc>
                <a:spcPct val="125000"/>
              </a:lnSpc>
              <a:buNone/>
              <a:defRPr/>
            </a:pPr>
            <a:r>
              <a:rPr kumimoji="1" lang="zh-CN" altLang="en-US" sz="2400" dirty="0">
                <a:solidFill>
                  <a:schemeClr val="tx1"/>
                </a:solidFill>
                <a:sym typeface="微软雅黑" panose="020B0503020204020204" pitchFamily="34" charset="-122"/>
              </a:rPr>
              <a:t>        厂房平面轮廓 </a:t>
            </a:r>
          </a:p>
          <a:p>
            <a:pPr marL="1085850" lvl="1" indent="-342900" eaLnBrk="1" hangingPunct="1">
              <a:lnSpc>
                <a:spcPct val="125000"/>
              </a:lnSpc>
              <a:buFont typeface="Wingdings" panose="05000000000000000000" pitchFamily="2" charset="2"/>
              <a:buChar char="Ø"/>
              <a:defRPr/>
            </a:pPr>
            <a:r>
              <a:rPr kumimoji="1" lang="en-US" altLang="zh-CN" sz="2000" dirty="0">
                <a:solidFill>
                  <a:schemeClr val="tx1"/>
                </a:solidFill>
                <a:sym typeface="微软雅黑" panose="020B0503020204020204" pitchFamily="34" charset="-122"/>
              </a:rPr>
              <a:t>I </a:t>
            </a:r>
            <a:r>
              <a:rPr kumimoji="1" lang="zh-CN" altLang="en-US" sz="2000" dirty="0">
                <a:solidFill>
                  <a:schemeClr val="tx1"/>
                </a:solidFill>
                <a:sym typeface="微软雅黑" panose="020B0503020204020204" pitchFamily="34" charset="-122"/>
              </a:rPr>
              <a:t>型</a:t>
            </a:r>
            <a:r>
              <a:rPr kumimoji="1" lang="en-US" altLang="zh-CN" sz="2000" dirty="0">
                <a:solidFill>
                  <a:schemeClr val="tx1"/>
                </a:solidFill>
                <a:sym typeface="微软雅黑" panose="020B0503020204020204" pitchFamily="34" charset="-122"/>
              </a:rPr>
              <a:t>(</a:t>
            </a:r>
            <a:r>
              <a:rPr kumimoji="1" lang="zh-CN" altLang="en-US" sz="2000" dirty="0">
                <a:solidFill>
                  <a:schemeClr val="tx1"/>
                </a:solidFill>
                <a:sym typeface="微软雅黑" panose="020B0503020204020204" pitchFamily="34" charset="-122"/>
              </a:rPr>
              <a:t>长方形</a:t>
            </a:r>
            <a:r>
              <a:rPr kumimoji="1" lang="en-US" altLang="zh-CN" sz="2000" dirty="0">
                <a:solidFill>
                  <a:schemeClr val="tx1"/>
                </a:solidFill>
                <a:sym typeface="微软雅黑" panose="020B0503020204020204" pitchFamily="34" charset="-122"/>
              </a:rPr>
              <a:t>): </a:t>
            </a:r>
            <a:r>
              <a:rPr kumimoji="1" lang="zh-CN" altLang="en-US" sz="2000" dirty="0">
                <a:solidFill>
                  <a:schemeClr val="tx1"/>
                </a:solidFill>
                <a:sym typeface="微软雅黑" panose="020B0503020204020204" pitchFamily="34" charset="-122"/>
              </a:rPr>
              <a:t>总图布置、设备布置和管线布置方便，有利自然采光和通风。缺点：流程长，车间过长，常用于中小型车间</a:t>
            </a:r>
            <a:r>
              <a:rPr kumimoji="1" lang="zh-CN" altLang="en-US" sz="2000" dirty="0">
                <a:solidFill>
                  <a:schemeClr val="tx1"/>
                </a:solidFill>
                <a:effectLst>
                  <a:outerShdw blurRad="38100" dist="38100" dir="2700000" algn="tl">
                    <a:srgbClr val="000000"/>
                  </a:outerShdw>
                </a:effectLst>
                <a:sym typeface="微软雅黑" panose="020B0503020204020204" pitchFamily="34" charset="-122"/>
              </a:rPr>
              <a:t> </a:t>
            </a:r>
          </a:p>
          <a:p>
            <a:pPr marL="1085850" lvl="1" indent="-342900" eaLnBrk="1" hangingPunct="1">
              <a:lnSpc>
                <a:spcPct val="125000"/>
              </a:lnSpc>
              <a:buFont typeface="Wingdings" panose="05000000000000000000" pitchFamily="2" charset="2"/>
              <a:buChar char="Ø"/>
              <a:defRPr/>
            </a:pPr>
            <a:r>
              <a:rPr kumimoji="1" lang="en-US" altLang="zh-CN" sz="2000" dirty="0">
                <a:solidFill>
                  <a:schemeClr val="tx1"/>
                </a:solidFill>
                <a:sym typeface="微软雅黑" panose="020B0503020204020204" pitchFamily="34" charset="-122"/>
              </a:rPr>
              <a:t>L </a:t>
            </a:r>
            <a:r>
              <a:rPr kumimoji="1" lang="zh-CN" altLang="en-US" sz="2000" dirty="0">
                <a:solidFill>
                  <a:schemeClr val="tx1"/>
                </a:solidFill>
                <a:sym typeface="微软雅黑" panose="020B0503020204020204" pitchFamily="34" charset="-122"/>
              </a:rPr>
              <a:t>型、</a:t>
            </a:r>
            <a:r>
              <a:rPr kumimoji="1" lang="en-US" altLang="zh-CN" sz="2000" dirty="0">
                <a:solidFill>
                  <a:schemeClr val="tx1"/>
                </a:solidFill>
                <a:sym typeface="微软雅黑" panose="020B0503020204020204" pitchFamily="34" charset="-122"/>
              </a:rPr>
              <a:t>T </a:t>
            </a:r>
            <a:r>
              <a:rPr kumimoji="1" lang="zh-CN" altLang="en-US" sz="2000" dirty="0">
                <a:solidFill>
                  <a:schemeClr val="tx1"/>
                </a:solidFill>
                <a:sym typeface="微软雅黑" panose="020B0503020204020204" pitchFamily="34" charset="-122"/>
              </a:rPr>
              <a:t>型：</a:t>
            </a:r>
            <a:r>
              <a:rPr lang="zh-CN" altLang="en-US" sz="2000" dirty="0">
                <a:solidFill>
                  <a:schemeClr val="tx1"/>
                </a:solidFill>
                <a:sym typeface="微软雅黑" panose="020B0503020204020204" pitchFamily="34" charset="-122"/>
              </a:rPr>
              <a:t>适应地形及生产流程的需要也有</a:t>
            </a:r>
            <a:r>
              <a:rPr kumimoji="1" lang="zh-CN" altLang="en-US" sz="2000" dirty="0">
                <a:solidFill>
                  <a:schemeClr val="tx1"/>
                </a:solidFill>
                <a:sym typeface="微软雅黑" panose="020B0503020204020204" pitchFamily="34" charset="-122"/>
              </a:rPr>
              <a:t>采用 </a:t>
            </a:r>
            <a:r>
              <a:rPr kumimoji="1" lang="en-US" altLang="zh-CN" sz="2000" dirty="0">
                <a:solidFill>
                  <a:schemeClr val="tx1"/>
                </a:solidFill>
                <a:sym typeface="微软雅黑" panose="020B0503020204020204" pitchFamily="34" charset="-122"/>
              </a:rPr>
              <a:t>L </a:t>
            </a:r>
            <a:r>
              <a:rPr kumimoji="1" lang="zh-CN" altLang="en-US" sz="2000" dirty="0">
                <a:solidFill>
                  <a:schemeClr val="tx1"/>
                </a:solidFill>
                <a:sym typeface="微软雅黑" panose="020B0503020204020204" pitchFamily="34" charset="-122"/>
              </a:rPr>
              <a:t>型、</a:t>
            </a:r>
            <a:r>
              <a:rPr kumimoji="1" lang="en-US" altLang="zh-CN" sz="2000" dirty="0">
                <a:solidFill>
                  <a:schemeClr val="tx1"/>
                </a:solidFill>
                <a:sym typeface="微软雅黑" panose="020B0503020204020204" pitchFamily="34" charset="-122"/>
              </a:rPr>
              <a:t>T </a:t>
            </a:r>
            <a:r>
              <a:rPr kumimoji="1" lang="zh-CN" altLang="en-US" sz="2000" dirty="0">
                <a:solidFill>
                  <a:schemeClr val="tx1"/>
                </a:solidFill>
                <a:sym typeface="微软雅黑" panose="020B0503020204020204" pitchFamily="34" charset="-122"/>
              </a:rPr>
              <a:t>型；采用 </a:t>
            </a:r>
            <a:r>
              <a:rPr kumimoji="1" lang="en-US" altLang="zh-CN" sz="2000" dirty="0">
                <a:solidFill>
                  <a:schemeClr val="tx1"/>
                </a:solidFill>
                <a:sym typeface="微软雅黑" panose="020B0503020204020204" pitchFamily="34" charset="-122"/>
              </a:rPr>
              <a:t>L </a:t>
            </a:r>
            <a:r>
              <a:rPr kumimoji="1" lang="zh-CN" altLang="en-US" sz="2000" dirty="0">
                <a:solidFill>
                  <a:schemeClr val="tx1"/>
                </a:solidFill>
                <a:sym typeface="微软雅黑" panose="020B0503020204020204" pitchFamily="34" charset="-122"/>
              </a:rPr>
              <a:t>型、</a:t>
            </a:r>
            <a:r>
              <a:rPr kumimoji="1" lang="en-US" altLang="zh-CN" sz="2000" dirty="0">
                <a:solidFill>
                  <a:schemeClr val="tx1"/>
                </a:solidFill>
                <a:sym typeface="微软雅黑" panose="020B0503020204020204" pitchFamily="34" charset="-122"/>
              </a:rPr>
              <a:t>T </a:t>
            </a:r>
            <a:r>
              <a:rPr kumimoji="1" lang="zh-CN" altLang="en-US" sz="2000" dirty="0">
                <a:solidFill>
                  <a:schemeClr val="tx1"/>
                </a:solidFill>
                <a:sym typeface="微软雅黑" panose="020B0503020204020204" pitchFamily="34" charset="-122"/>
              </a:rPr>
              <a:t>型应充分考虑采光、通风、通道和立面等各方面因素，适用于较复杂的车间。</a:t>
            </a:r>
            <a:endParaRPr kumimoji="1" lang="en-US" altLang="zh-CN" sz="2000" dirty="0">
              <a:solidFill>
                <a:schemeClr val="tx1"/>
              </a:solidFill>
              <a:sym typeface="微软雅黑" panose="020B0503020204020204" pitchFamily="34" charset="-122"/>
            </a:endParaRPr>
          </a:p>
          <a:p>
            <a:pPr marL="1085850" lvl="1" indent="-342900" eaLnBrk="1" hangingPunct="1">
              <a:lnSpc>
                <a:spcPct val="125000"/>
              </a:lnSpc>
              <a:buFont typeface="Wingdings" panose="05000000000000000000" pitchFamily="2" charset="2"/>
              <a:buChar char="Ø"/>
              <a:defRPr/>
            </a:pPr>
            <a:r>
              <a:rPr kumimoji="1" lang="en-US" altLang="zh-CN" sz="2000" dirty="0">
                <a:solidFill>
                  <a:schemeClr val="tx1"/>
                </a:solidFill>
                <a:sym typeface="微软雅黑" panose="020B0503020204020204" pitchFamily="34" charset="-122"/>
              </a:rPr>
              <a:t>Ⅱ</a:t>
            </a:r>
            <a:r>
              <a:rPr kumimoji="1" lang="zh-CN" altLang="en-US" sz="2000" dirty="0">
                <a:solidFill>
                  <a:schemeClr val="tx1"/>
                </a:solidFill>
                <a:sym typeface="微软雅黑" panose="020B0503020204020204" pitchFamily="34" charset="-122"/>
              </a:rPr>
              <a:t>型等</a:t>
            </a:r>
            <a:endParaRPr kumimoji="1" lang="en-US" altLang="zh-CN" sz="2000" dirty="0">
              <a:solidFill>
                <a:schemeClr val="tx1"/>
              </a:solidFill>
              <a:sym typeface="微软雅黑" panose="020B0503020204020204" pitchFamily="34" charset="-122"/>
            </a:endParaRPr>
          </a:p>
          <a:p>
            <a:pPr marL="342900" indent="-342900" defTabSz="762000" eaLnBrk="1" hangingPunct="1">
              <a:lnSpc>
                <a:spcPct val="125000"/>
              </a:lnSpc>
              <a:defRPr/>
            </a:pPr>
            <a:r>
              <a:rPr kumimoji="1" lang="zh-CN" altLang="en-US" sz="2400" dirty="0">
                <a:solidFill>
                  <a:schemeClr val="tx1"/>
                </a:solidFill>
                <a:sym typeface="微软雅黑" panose="020B0503020204020204" pitchFamily="34" charset="-122"/>
              </a:rPr>
              <a:t>厂房的柱网布置：厂房结构</a:t>
            </a:r>
          </a:p>
          <a:p>
            <a:pPr marL="1085850" lvl="1" indent="-342900" eaLnBrk="1" hangingPunct="1">
              <a:lnSpc>
                <a:spcPct val="120000"/>
              </a:lnSpc>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甲、乙类生产宜采用框架结构，柱网间距一般 </a:t>
            </a:r>
            <a:r>
              <a:rPr kumimoji="1" lang="en-US" altLang="zh-CN" sz="2000" dirty="0">
                <a:solidFill>
                  <a:schemeClr val="tx1"/>
                </a:solidFill>
                <a:sym typeface="微软雅黑" panose="020B0503020204020204" pitchFamily="34" charset="-122"/>
              </a:rPr>
              <a:t>6 m</a:t>
            </a:r>
            <a:r>
              <a:rPr kumimoji="1" lang="zh-CN" altLang="en-US" sz="2000" dirty="0">
                <a:solidFill>
                  <a:schemeClr val="tx1"/>
                </a:solidFill>
                <a:sym typeface="微软雅黑" panose="020B0503020204020204" pitchFamily="34" charset="-122"/>
              </a:rPr>
              <a:t>，也有</a:t>
            </a:r>
            <a:r>
              <a:rPr kumimoji="1" lang="en-US" altLang="zh-CN" sz="2000" dirty="0">
                <a:solidFill>
                  <a:schemeClr val="tx1"/>
                </a:solidFill>
                <a:sym typeface="微软雅黑" panose="020B0503020204020204" pitchFamily="34" charset="-122"/>
              </a:rPr>
              <a:t>7.5 m</a:t>
            </a:r>
            <a:r>
              <a:rPr kumimoji="1" lang="zh-CN" altLang="en-US" sz="2000" dirty="0">
                <a:solidFill>
                  <a:schemeClr val="tx1"/>
                </a:solidFill>
                <a:sym typeface="微软雅黑" panose="020B0503020204020204" pitchFamily="34" charset="-122"/>
              </a:rPr>
              <a:t>；</a:t>
            </a:r>
          </a:p>
          <a:p>
            <a:pPr marL="1085850" lvl="1" indent="-342900" eaLnBrk="1" hangingPunct="1">
              <a:lnSpc>
                <a:spcPct val="120000"/>
              </a:lnSpc>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丙、丁、戊类生产可采用混合或框架结构，开间采用 </a:t>
            </a:r>
            <a:r>
              <a:rPr kumimoji="1" lang="en-US" altLang="zh-CN" sz="2000" dirty="0">
                <a:solidFill>
                  <a:schemeClr val="tx1"/>
                </a:solidFill>
                <a:sym typeface="微软雅黑" panose="020B0503020204020204" pitchFamily="34" charset="-122"/>
              </a:rPr>
              <a:t>4.5</a:t>
            </a:r>
            <a:r>
              <a:rPr kumimoji="1" lang="zh-CN" altLang="en-US" sz="2000" dirty="0">
                <a:solidFill>
                  <a:schemeClr val="tx1"/>
                </a:solidFill>
                <a:sym typeface="微软雅黑" panose="020B0503020204020204" pitchFamily="34" charset="-122"/>
              </a:rPr>
              <a:t>或</a:t>
            </a:r>
            <a:r>
              <a:rPr kumimoji="1" lang="en-US" altLang="zh-CN" sz="2000" dirty="0">
                <a:solidFill>
                  <a:schemeClr val="tx1"/>
                </a:solidFill>
                <a:sym typeface="微软雅黑" panose="020B0503020204020204" pitchFamily="34" charset="-122"/>
              </a:rPr>
              <a:t>6 m</a:t>
            </a:r>
            <a:r>
              <a:rPr kumimoji="1" lang="zh-CN" altLang="en-US" sz="2000" dirty="0">
                <a:solidFill>
                  <a:schemeClr val="tx1"/>
                </a:solidFill>
                <a:sym typeface="微软雅黑" panose="020B0503020204020204" pitchFamily="34" charset="-122"/>
              </a:rPr>
              <a:t>。</a:t>
            </a:r>
          </a:p>
        </p:txBody>
      </p:sp>
      <p:sp>
        <p:nvSpPr>
          <p:cNvPr id="3" name="Rectangle 2">
            <a:extLst>
              <a:ext uri="{FF2B5EF4-FFF2-40B4-BE49-F238E27FC236}">
                <a16:creationId xmlns:a16="http://schemas.microsoft.com/office/drawing/2014/main" id="{02628C00-893D-48D4-885C-D78F7573A37E}"/>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4078663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0EE6848-C072-435E-B272-10C534C42AAC}"/>
              </a:ext>
            </a:extLst>
          </p:cNvPr>
          <p:cNvSpPr txBox="1">
            <a:spLocks noChangeArrowheads="1"/>
          </p:cNvSpPr>
          <p:nvPr/>
        </p:nvSpPr>
        <p:spPr bwMode="auto">
          <a:xfrm>
            <a:off x="0" y="981075"/>
            <a:ext cx="9036496" cy="3305007"/>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车间的平面布置  </a:t>
            </a:r>
            <a:endParaRPr lang="en-US" altLang="zh-CN" dirty="0">
              <a:solidFill>
                <a:srgbClr val="C00000"/>
              </a:solidFill>
              <a:sym typeface="微软雅黑" panose="020B0503020204020204" pitchFamily="34" charset="-122"/>
            </a:endParaRPr>
          </a:p>
          <a:p>
            <a:pPr marL="342900" indent="-342900" defTabSz="762000" eaLnBrk="1" hangingPunct="1">
              <a:lnSpc>
                <a:spcPct val="125000"/>
              </a:lnSpc>
              <a:defRPr/>
            </a:pPr>
            <a:r>
              <a:rPr kumimoji="1" lang="zh-CN" altLang="en-US" sz="2400" dirty="0">
                <a:solidFill>
                  <a:schemeClr val="tx1"/>
                </a:solidFill>
                <a:sym typeface="微软雅黑" panose="020B0503020204020204" pitchFamily="34" charset="-122"/>
              </a:rPr>
              <a:t>厂房的柱网布置：厂房结构</a:t>
            </a:r>
          </a:p>
          <a:p>
            <a:pPr marL="1085850" lvl="1" indent="-342900" eaLnBrk="1" hangingPunct="1">
              <a:lnSpc>
                <a:spcPct val="120000"/>
              </a:lnSpc>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甲、乙类生产宜采用框架结构，柱网间距一般 </a:t>
            </a:r>
            <a:r>
              <a:rPr kumimoji="1" lang="en-US" altLang="zh-CN" sz="2000" dirty="0">
                <a:solidFill>
                  <a:schemeClr val="tx1"/>
                </a:solidFill>
                <a:sym typeface="微软雅黑" panose="020B0503020204020204" pitchFamily="34" charset="-122"/>
              </a:rPr>
              <a:t>6 m</a:t>
            </a:r>
            <a:r>
              <a:rPr kumimoji="1" lang="zh-CN" altLang="en-US" sz="2000" dirty="0">
                <a:solidFill>
                  <a:schemeClr val="tx1"/>
                </a:solidFill>
                <a:sym typeface="微软雅黑" panose="020B0503020204020204" pitchFamily="34" charset="-122"/>
              </a:rPr>
              <a:t>，也有</a:t>
            </a:r>
            <a:r>
              <a:rPr kumimoji="1" lang="en-US" altLang="zh-CN" sz="2000" dirty="0">
                <a:solidFill>
                  <a:schemeClr val="tx1"/>
                </a:solidFill>
                <a:sym typeface="微软雅黑" panose="020B0503020204020204" pitchFamily="34" charset="-122"/>
              </a:rPr>
              <a:t>7.5 m</a:t>
            </a:r>
            <a:r>
              <a:rPr kumimoji="1" lang="zh-CN" altLang="en-US" sz="2000" dirty="0">
                <a:solidFill>
                  <a:schemeClr val="tx1"/>
                </a:solidFill>
                <a:sym typeface="微软雅黑" panose="020B0503020204020204" pitchFamily="34" charset="-122"/>
              </a:rPr>
              <a:t>；</a:t>
            </a:r>
          </a:p>
          <a:p>
            <a:pPr marL="1085850" lvl="1" indent="-342900" eaLnBrk="1" hangingPunct="1">
              <a:lnSpc>
                <a:spcPct val="120000"/>
              </a:lnSpc>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丙、丁、戊类生产可采用混合或框架结构，开间采用 </a:t>
            </a:r>
            <a:r>
              <a:rPr kumimoji="1" lang="en-US" altLang="zh-CN" sz="2000" dirty="0">
                <a:solidFill>
                  <a:schemeClr val="tx1"/>
                </a:solidFill>
                <a:sym typeface="微软雅黑" panose="020B0503020204020204" pitchFamily="34" charset="-122"/>
              </a:rPr>
              <a:t>4.5</a:t>
            </a:r>
            <a:r>
              <a:rPr kumimoji="1" lang="zh-CN" altLang="en-US" sz="2000" dirty="0">
                <a:solidFill>
                  <a:schemeClr val="tx1"/>
                </a:solidFill>
                <a:sym typeface="微软雅黑" panose="020B0503020204020204" pitchFamily="34" charset="-122"/>
              </a:rPr>
              <a:t>或</a:t>
            </a:r>
            <a:r>
              <a:rPr kumimoji="1" lang="en-US" altLang="zh-CN" sz="2000" dirty="0">
                <a:solidFill>
                  <a:schemeClr val="tx1"/>
                </a:solidFill>
                <a:sym typeface="微软雅黑" panose="020B0503020204020204" pitchFamily="34" charset="-122"/>
              </a:rPr>
              <a:t>6 m</a:t>
            </a:r>
            <a:r>
              <a:rPr kumimoji="1" lang="zh-CN" altLang="en-US" sz="2000" dirty="0">
                <a:solidFill>
                  <a:schemeClr val="tx1"/>
                </a:solidFill>
                <a:sym typeface="微软雅黑" panose="020B0503020204020204" pitchFamily="34" charset="-122"/>
              </a:rPr>
              <a:t>。</a:t>
            </a:r>
            <a:endParaRPr kumimoji="1" lang="en-US" altLang="zh-CN" sz="2000" dirty="0">
              <a:solidFill>
                <a:schemeClr val="tx1"/>
              </a:solidFill>
              <a:sym typeface="微软雅黑" panose="020B0503020204020204" pitchFamily="34" charset="-122"/>
            </a:endParaRPr>
          </a:p>
          <a:p>
            <a:pPr marL="1085850" lvl="1" indent="-342900" eaLnBrk="1" hangingPunct="1">
              <a:lnSpc>
                <a:spcPct val="120000"/>
              </a:lnSpc>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一幢厂房中不宜采用多种柱距；</a:t>
            </a:r>
          </a:p>
          <a:p>
            <a:pPr marL="1085850" lvl="1" indent="-342900" eaLnBrk="1" hangingPunct="1">
              <a:lnSpc>
                <a:spcPct val="120000"/>
              </a:lnSpc>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柱距要尽可能符合建筑模数的要求（</a:t>
            </a:r>
            <a:r>
              <a:rPr kumimoji="1" lang="en-US" altLang="zh-CN" sz="2000" dirty="0">
                <a:solidFill>
                  <a:schemeClr val="tx1"/>
                </a:solidFill>
                <a:sym typeface="微软雅黑" panose="020B0503020204020204" pitchFamily="34" charset="-122"/>
              </a:rPr>
              <a:t>300 mm</a:t>
            </a:r>
            <a:r>
              <a:rPr kumimoji="1" lang="zh-CN" altLang="en-US" sz="2000" dirty="0">
                <a:solidFill>
                  <a:schemeClr val="tx1"/>
                </a:solidFill>
                <a:sym typeface="微软雅黑" panose="020B0503020204020204" pitchFamily="34" charset="-122"/>
              </a:rPr>
              <a:t>的倍数），便于利用建筑结构上的标准预制构件。</a:t>
            </a:r>
          </a:p>
        </p:txBody>
      </p:sp>
      <p:sp>
        <p:nvSpPr>
          <p:cNvPr id="3" name="Rectangle 2">
            <a:extLst>
              <a:ext uri="{FF2B5EF4-FFF2-40B4-BE49-F238E27FC236}">
                <a16:creationId xmlns:a16="http://schemas.microsoft.com/office/drawing/2014/main" id="{D0A8FE9B-673D-4438-BE19-FE0BD126AF32}"/>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19141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7BE71F8A-8159-4245-81BE-94C91AC87C3F}"/>
              </a:ext>
            </a:extLst>
          </p:cNvPr>
          <p:cNvSpPr txBox="1">
            <a:spLocks noChangeArrowheads="1"/>
          </p:cNvSpPr>
          <p:nvPr/>
        </p:nvSpPr>
        <p:spPr bwMode="auto">
          <a:xfrm>
            <a:off x="-6350" y="981075"/>
            <a:ext cx="9042400" cy="5281613"/>
          </a:xfrm>
          <a:prstGeom prst="rect">
            <a:avLst/>
          </a:prstGeom>
          <a:noFill/>
          <a:ln>
            <a:noFill/>
          </a:ln>
        </p:spPr>
        <p:txBody>
          <a:bodyPr>
            <a:spAutoFit/>
          </a:bodyPr>
          <a:lstStyle>
            <a:lvl1pPr marL="442913" indent="-442913">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just" eaLnBrk="1" hangingPunct="1">
              <a:lnSpc>
                <a:spcPct val="125000"/>
              </a:lnSpc>
              <a:spcBef>
                <a:spcPct val="0"/>
              </a:spcBef>
              <a:buFont typeface="Wingdings" panose="05000000000000000000" pitchFamily="2" charset="2"/>
              <a:buChar char="p"/>
              <a:defRPr/>
            </a:pPr>
            <a:r>
              <a:rPr kumimoji="1" lang="zh-CN" altLang="en-US" dirty="0">
                <a:solidFill>
                  <a:srgbClr val="C00000"/>
                </a:solidFill>
                <a:sym typeface="微软雅黑" panose="020B0503020204020204" pitchFamily="34" charset="-122"/>
              </a:rPr>
              <a:t>厂址选择的基本原则</a:t>
            </a:r>
          </a:p>
          <a:p>
            <a:pPr marL="457200" indent="-457200" algn="just" eaLnBrk="1" hangingPunct="1">
              <a:lnSpc>
                <a:spcPct val="125000"/>
              </a:lnSpc>
              <a:spcBef>
                <a:spcPct val="0"/>
              </a:spcBef>
              <a:buFont typeface="+mj-lt"/>
              <a:buAutoNum type="arabicPeriod" startAt="6"/>
              <a:defRPr/>
            </a:pPr>
            <a:r>
              <a:rPr lang="zh-CN" altLang="en-US" sz="2400" dirty="0">
                <a:solidFill>
                  <a:schemeClr val="tx1"/>
                </a:solidFill>
                <a:sym typeface="微软雅黑" panose="020B0503020204020204" pitchFamily="34" charset="-122"/>
              </a:rPr>
              <a:t>节约用地，少占用耕地，厂区大小、形状和其他条件满足工艺流程合理布置的需要，并留有发展余地；</a:t>
            </a:r>
          </a:p>
          <a:p>
            <a:pPr marL="457200" indent="-457200" algn="just" eaLnBrk="1" hangingPunct="1">
              <a:lnSpc>
                <a:spcPct val="125000"/>
              </a:lnSpc>
              <a:spcBef>
                <a:spcPct val="0"/>
              </a:spcBef>
              <a:buFont typeface="+mj-lt"/>
              <a:buAutoNum type="arabicPeriod" startAt="6"/>
              <a:defRPr/>
            </a:pPr>
            <a:r>
              <a:rPr lang="zh-CN" altLang="en-US" sz="2400" dirty="0">
                <a:solidFill>
                  <a:schemeClr val="tx1"/>
                </a:solidFill>
                <a:sym typeface="微软雅黑" panose="020B0503020204020204" pitchFamily="34" charset="-122"/>
              </a:rPr>
              <a:t>注意当地自然环境条件，对工厂投产后可能造成的环境影响作出预评价，并得到环保部门的认可； </a:t>
            </a:r>
          </a:p>
          <a:p>
            <a:pPr marL="457200" indent="-457200" algn="just" eaLnBrk="1" hangingPunct="1">
              <a:lnSpc>
                <a:spcPct val="125000"/>
              </a:lnSpc>
              <a:spcBef>
                <a:spcPct val="0"/>
              </a:spcBef>
              <a:buFont typeface="+mj-lt"/>
              <a:buAutoNum type="arabicPeriod" startAt="6"/>
              <a:defRPr/>
            </a:pPr>
            <a:r>
              <a:rPr lang="zh-CN" altLang="en-US" sz="2400" dirty="0">
                <a:solidFill>
                  <a:schemeClr val="tx1"/>
                </a:solidFill>
                <a:sym typeface="微软雅黑" panose="020B0503020204020204" pitchFamily="34" charset="-122"/>
              </a:rPr>
              <a:t>避开低于洪水位或采取措施后仍无法确保不受水淹地段，厂址自然地形有利于厂房和管线布置、内外交通联系和场地排水；</a:t>
            </a:r>
          </a:p>
          <a:p>
            <a:pPr marL="457200" indent="-457200" algn="just" eaLnBrk="1" hangingPunct="1">
              <a:lnSpc>
                <a:spcPct val="125000"/>
              </a:lnSpc>
              <a:spcBef>
                <a:spcPct val="0"/>
              </a:spcBef>
              <a:buFont typeface="+mj-lt"/>
              <a:buAutoNum type="arabicPeriod" startAt="6"/>
              <a:defRPr/>
            </a:pPr>
            <a:r>
              <a:rPr lang="zh-CN" altLang="en-US" sz="2400" dirty="0">
                <a:solidFill>
                  <a:schemeClr val="tx1"/>
                </a:solidFill>
                <a:sym typeface="微软雅黑" panose="020B0503020204020204" pitchFamily="34" charset="-122"/>
              </a:rPr>
              <a:t>厂址附近应建立生产污水和生活污水的处理装置；</a:t>
            </a:r>
          </a:p>
          <a:p>
            <a:pPr marL="457200" indent="-457200" algn="just" eaLnBrk="1" hangingPunct="1">
              <a:lnSpc>
                <a:spcPct val="125000"/>
              </a:lnSpc>
              <a:spcBef>
                <a:spcPct val="0"/>
              </a:spcBef>
              <a:buFont typeface="+mj-lt"/>
              <a:buAutoNum type="arabicPeriod" startAt="6"/>
              <a:defRPr/>
            </a:pPr>
            <a:r>
              <a:rPr lang="zh-CN" altLang="en-US" sz="2400" dirty="0">
                <a:solidFill>
                  <a:schemeClr val="tx1"/>
                </a:solidFill>
                <a:sym typeface="微软雅黑" panose="020B0503020204020204" pitchFamily="34" charset="-122"/>
              </a:rPr>
              <a:t>不妨碍或不破坏农业水利工程，尽量避免拆迁（民房、坟墓等）。</a:t>
            </a:r>
          </a:p>
          <a:p>
            <a:pPr marL="457200" indent="-457200" algn="just" eaLnBrk="1" hangingPunct="1">
              <a:lnSpc>
                <a:spcPct val="125000"/>
              </a:lnSpc>
              <a:spcBef>
                <a:spcPct val="0"/>
              </a:spcBef>
              <a:buFont typeface="+mj-lt"/>
              <a:buAutoNum type="arabicPeriod" startAt="6"/>
              <a:defRPr/>
            </a:pPr>
            <a:r>
              <a:rPr lang="zh-CN" altLang="en-US" sz="2400" dirty="0">
                <a:solidFill>
                  <a:schemeClr val="tx1"/>
                </a:solidFill>
                <a:sym typeface="微软雅黑" panose="020B0503020204020204" pitchFamily="34" charset="-122"/>
              </a:rPr>
              <a:t>具有满足建设工程需要的工程地质条件和水文地质条件。</a:t>
            </a:r>
            <a:endParaRPr lang="en-US" altLang="zh-CN" sz="2400" dirty="0">
              <a:solidFill>
                <a:schemeClr val="tx1"/>
              </a:solidFill>
              <a:sym typeface="微软雅黑" panose="020B0503020204020204" pitchFamily="34" charset="-122"/>
            </a:endParaRPr>
          </a:p>
        </p:txBody>
      </p:sp>
      <p:sp>
        <p:nvSpPr>
          <p:cNvPr id="3" name="Rectangle 2">
            <a:extLst>
              <a:ext uri="{FF2B5EF4-FFF2-40B4-BE49-F238E27FC236}">
                <a16:creationId xmlns:a16="http://schemas.microsoft.com/office/drawing/2014/main" id="{C271E2C4-9214-47E8-9501-A42E6228AECE}"/>
              </a:ext>
            </a:extLst>
          </p:cNvPr>
          <p:cNvSpPr>
            <a:spLocks noChangeArrowheads="1"/>
          </p:cNvSpPr>
          <p:nvPr/>
        </p:nvSpPr>
        <p:spPr bwMode="auto">
          <a:xfrm>
            <a:off x="0" y="13017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7.1 </a:t>
            </a:r>
            <a:r>
              <a:rPr kumimoji="1" lang="zh-CN" altLang="en-US" sz="3600">
                <a:solidFill>
                  <a:srgbClr val="0000FF"/>
                </a:solidFill>
                <a:sym typeface="微软雅黑" panose="020B0503020204020204" pitchFamily="34" charset="-122"/>
              </a:rPr>
              <a:t>厂址选择及优化</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401507F-C16F-4CBC-8F6A-1E57CCFA17F0}"/>
              </a:ext>
            </a:extLst>
          </p:cNvPr>
          <p:cNvSpPr txBox="1">
            <a:spLocks noChangeArrowheads="1"/>
          </p:cNvSpPr>
          <p:nvPr/>
        </p:nvSpPr>
        <p:spPr bwMode="auto">
          <a:xfrm>
            <a:off x="0" y="981075"/>
            <a:ext cx="9036496" cy="4981620"/>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车间的平面布置  </a:t>
            </a:r>
            <a:endParaRPr lang="en-US" altLang="zh-CN" dirty="0">
              <a:solidFill>
                <a:srgbClr val="C00000"/>
              </a:solidFill>
              <a:sym typeface="微软雅黑" panose="020B0503020204020204" pitchFamily="34" charset="-122"/>
            </a:endParaRPr>
          </a:p>
          <a:p>
            <a:pPr marL="342900" indent="-342900" algn="just" defTabSz="762000" eaLnBrk="1" hangingPunct="1">
              <a:lnSpc>
                <a:spcPct val="125000"/>
              </a:lnSpc>
              <a:spcBef>
                <a:spcPts val="0"/>
              </a:spcBef>
              <a:defRPr/>
            </a:pPr>
            <a:r>
              <a:rPr kumimoji="1" lang="zh-CN" altLang="en-US" sz="2400" dirty="0">
                <a:solidFill>
                  <a:schemeClr val="tx1"/>
                </a:solidFill>
                <a:sym typeface="微软雅黑" panose="020B0503020204020204" pitchFamily="34" charset="-122"/>
              </a:rPr>
              <a:t>厂房的宽度</a:t>
            </a:r>
            <a:endParaRPr kumimoji="1" lang="en-US" altLang="zh-CN" sz="2400" dirty="0">
              <a:solidFill>
                <a:schemeClr val="tx1"/>
              </a:solidFill>
              <a:sym typeface="微软雅黑" panose="020B0503020204020204" pitchFamily="34" charset="-122"/>
            </a:endParaRPr>
          </a:p>
          <a:p>
            <a:pPr marL="1085850" lvl="1" indent="-342900" algn="just" defTabSz="762000" eaLnBrk="1" hangingPunct="1">
              <a:lnSpc>
                <a:spcPct val="125000"/>
              </a:lnSpc>
              <a:spcBef>
                <a:spcPts val="0"/>
              </a:spcBef>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单层厂房不宜超过</a:t>
            </a:r>
            <a:r>
              <a:rPr kumimoji="1" lang="en-US" altLang="zh-CN" sz="2000" dirty="0">
                <a:solidFill>
                  <a:schemeClr val="tx1"/>
                </a:solidFill>
                <a:sym typeface="微软雅黑" panose="020B0503020204020204" pitchFamily="34" charset="-122"/>
              </a:rPr>
              <a:t>30 m</a:t>
            </a:r>
            <a:r>
              <a:rPr kumimoji="1" lang="zh-CN" altLang="en-US" sz="2000" dirty="0">
                <a:solidFill>
                  <a:schemeClr val="tx1"/>
                </a:solidFill>
                <a:sym typeface="微软雅黑" panose="020B0503020204020204" pitchFamily="34" charset="-122"/>
              </a:rPr>
              <a:t>，多层厂房不宜超过</a:t>
            </a:r>
            <a:r>
              <a:rPr kumimoji="1" lang="en-US" altLang="zh-CN" sz="2000" dirty="0">
                <a:solidFill>
                  <a:schemeClr val="tx1"/>
                </a:solidFill>
                <a:sym typeface="微软雅黑" panose="020B0503020204020204" pitchFamily="34" charset="-122"/>
              </a:rPr>
              <a:t>24 m</a:t>
            </a:r>
            <a:r>
              <a:rPr kumimoji="1" lang="zh-CN" altLang="en-US" sz="2000" dirty="0">
                <a:solidFill>
                  <a:schemeClr val="tx1"/>
                </a:solidFill>
                <a:sym typeface="微软雅黑" panose="020B0503020204020204" pitchFamily="34" charset="-122"/>
              </a:rPr>
              <a:t>，常用宽度有</a:t>
            </a:r>
            <a:r>
              <a:rPr kumimoji="1" lang="en-US" altLang="zh-CN" sz="2000" dirty="0">
                <a:solidFill>
                  <a:schemeClr val="tx1"/>
                </a:solidFill>
                <a:sym typeface="微软雅黑" panose="020B0503020204020204" pitchFamily="34" charset="-122"/>
              </a:rPr>
              <a:t>9</a:t>
            </a:r>
            <a:r>
              <a:rPr kumimoji="1" lang="zh-CN" altLang="en-US" sz="2000" dirty="0">
                <a:solidFill>
                  <a:schemeClr val="tx1"/>
                </a:solidFill>
                <a:sym typeface="微软雅黑" panose="020B0503020204020204" pitchFamily="34" charset="-122"/>
              </a:rPr>
              <a:t>、</a:t>
            </a:r>
            <a:r>
              <a:rPr kumimoji="1" lang="en-US" altLang="zh-CN" sz="2000" dirty="0">
                <a:solidFill>
                  <a:schemeClr val="tx1"/>
                </a:solidFill>
                <a:sym typeface="微软雅黑" panose="020B0503020204020204" pitchFamily="34" charset="-122"/>
              </a:rPr>
              <a:t>12</a:t>
            </a:r>
            <a:r>
              <a:rPr kumimoji="1" lang="zh-CN" altLang="en-US" sz="2000" dirty="0">
                <a:solidFill>
                  <a:schemeClr val="tx1"/>
                </a:solidFill>
                <a:sym typeface="微软雅黑" panose="020B0503020204020204" pitchFamily="34" charset="-122"/>
              </a:rPr>
              <a:t>、</a:t>
            </a:r>
            <a:r>
              <a:rPr kumimoji="1" lang="en-US" altLang="zh-CN" sz="2000" dirty="0">
                <a:solidFill>
                  <a:schemeClr val="tx1"/>
                </a:solidFill>
                <a:sym typeface="微软雅黑" panose="020B0503020204020204" pitchFamily="34" charset="-122"/>
              </a:rPr>
              <a:t>14.4</a:t>
            </a:r>
            <a:r>
              <a:rPr kumimoji="1" lang="zh-CN" altLang="en-US" sz="2000" dirty="0">
                <a:solidFill>
                  <a:schemeClr val="tx1"/>
                </a:solidFill>
                <a:sym typeface="微软雅黑" panose="020B0503020204020204" pitchFamily="34" charset="-122"/>
              </a:rPr>
              <a:t>、</a:t>
            </a:r>
            <a:r>
              <a:rPr kumimoji="1" lang="en-US" altLang="zh-CN" sz="2000" dirty="0">
                <a:solidFill>
                  <a:schemeClr val="tx1"/>
                </a:solidFill>
                <a:sym typeface="微软雅黑" panose="020B0503020204020204" pitchFamily="34" charset="-122"/>
              </a:rPr>
              <a:t>15</a:t>
            </a:r>
            <a:r>
              <a:rPr kumimoji="1" lang="zh-CN" altLang="en-US" sz="2000" dirty="0">
                <a:solidFill>
                  <a:schemeClr val="tx1"/>
                </a:solidFill>
                <a:sym typeface="微软雅黑" panose="020B0503020204020204" pitchFamily="34" charset="-122"/>
              </a:rPr>
              <a:t>、</a:t>
            </a:r>
            <a:r>
              <a:rPr kumimoji="1" lang="en-US" altLang="zh-CN" sz="2000" dirty="0">
                <a:solidFill>
                  <a:schemeClr val="tx1"/>
                </a:solidFill>
                <a:sym typeface="微软雅黑" panose="020B0503020204020204" pitchFamily="34" charset="-122"/>
              </a:rPr>
              <a:t>18</a:t>
            </a:r>
            <a:r>
              <a:rPr kumimoji="1" lang="zh-CN" altLang="en-US" sz="2000" dirty="0">
                <a:solidFill>
                  <a:schemeClr val="tx1"/>
                </a:solidFill>
                <a:sym typeface="微软雅黑" panose="020B0503020204020204" pitchFamily="34" charset="-122"/>
              </a:rPr>
              <a:t>、</a:t>
            </a:r>
            <a:r>
              <a:rPr kumimoji="1" lang="en-US" altLang="zh-CN" sz="2000" dirty="0">
                <a:solidFill>
                  <a:schemeClr val="tx1"/>
                </a:solidFill>
                <a:sym typeface="微软雅黑" panose="020B0503020204020204" pitchFamily="34" charset="-122"/>
              </a:rPr>
              <a:t>24</a:t>
            </a:r>
            <a:r>
              <a:rPr kumimoji="1" lang="zh-CN" altLang="en-US" sz="2000" dirty="0">
                <a:solidFill>
                  <a:schemeClr val="tx1"/>
                </a:solidFill>
                <a:sym typeface="微软雅黑" panose="020B0503020204020204" pitchFamily="34" charset="-122"/>
              </a:rPr>
              <a:t>和</a:t>
            </a:r>
            <a:r>
              <a:rPr kumimoji="1" lang="en-US" altLang="zh-CN" sz="2000" dirty="0">
                <a:solidFill>
                  <a:schemeClr val="tx1"/>
                </a:solidFill>
                <a:sym typeface="微软雅黑" panose="020B0503020204020204" pitchFamily="34" charset="-122"/>
              </a:rPr>
              <a:t>30 m</a:t>
            </a:r>
            <a:r>
              <a:rPr kumimoji="1" lang="zh-CN" altLang="en-US" sz="2000" dirty="0">
                <a:solidFill>
                  <a:schemeClr val="tx1"/>
                </a:solidFill>
                <a:sym typeface="微软雅黑" panose="020B0503020204020204" pitchFamily="34" charset="-122"/>
              </a:rPr>
              <a:t>等；</a:t>
            </a:r>
          </a:p>
          <a:p>
            <a:pPr marL="1085850" lvl="1" indent="-342900" algn="just" defTabSz="762000" eaLnBrk="1" hangingPunct="1">
              <a:lnSpc>
                <a:spcPct val="125000"/>
              </a:lnSpc>
              <a:spcBef>
                <a:spcPts val="0"/>
              </a:spcBef>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单层厂房常为单跨，即跨度等于厂房宽度，厂房内没有柱子；</a:t>
            </a:r>
          </a:p>
          <a:p>
            <a:pPr marL="1085850" lvl="1" indent="-342900" algn="just" defTabSz="762000" eaLnBrk="1" hangingPunct="1">
              <a:lnSpc>
                <a:spcPct val="125000"/>
              </a:lnSpc>
              <a:spcBef>
                <a:spcPts val="0"/>
              </a:spcBef>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多层厂房宽度为</a:t>
            </a:r>
            <a:r>
              <a:rPr kumimoji="1" lang="en-US" altLang="zh-CN" sz="2000" dirty="0">
                <a:solidFill>
                  <a:schemeClr val="tx1"/>
                </a:solidFill>
                <a:sym typeface="微软雅黑" panose="020B0503020204020204" pitchFamily="34" charset="-122"/>
              </a:rPr>
              <a:t>6 m</a:t>
            </a:r>
            <a:r>
              <a:rPr kumimoji="1" lang="zh-CN" altLang="en-US" sz="2000" dirty="0">
                <a:solidFill>
                  <a:schemeClr val="tx1"/>
                </a:solidFill>
                <a:sym typeface="微软雅黑" panose="020B0503020204020204" pitchFamily="34" charset="-122"/>
              </a:rPr>
              <a:t>时，可不设柱子，跨度为</a:t>
            </a:r>
            <a:r>
              <a:rPr kumimoji="1" lang="en-US" altLang="zh-CN" sz="2000" dirty="0">
                <a:solidFill>
                  <a:schemeClr val="tx1"/>
                </a:solidFill>
                <a:sym typeface="微软雅黑" panose="020B0503020204020204" pitchFamily="34" charset="-122"/>
              </a:rPr>
              <a:t>9 m</a:t>
            </a:r>
            <a:r>
              <a:rPr kumimoji="1" lang="zh-CN" altLang="en-US" sz="2000" dirty="0">
                <a:solidFill>
                  <a:schemeClr val="tx1"/>
                </a:solidFill>
                <a:sym typeface="微软雅黑" panose="020B0503020204020204" pitchFamily="34" charset="-122"/>
              </a:rPr>
              <a:t>以上时，厂房中间需要立柱，两柱间距离为跨度，常用跨度为</a:t>
            </a:r>
            <a:r>
              <a:rPr kumimoji="1" lang="en-US" altLang="zh-CN" sz="2000" dirty="0">
                <a:solidFill>
                  <a:schemeClr val="tx1"/>
                </a:solidFill>
                <a:sym typeface="微软雅黑" panose="020B0503020204020204" pitchFamily="34" charset="-122"/>
              </a:rPr>
              <a:t>6 m</a:t>
            </a:r>
            <a:r>
              <a:rPr kumimoji="1" lang="zh-CN" altLang="en-US" sz="2000" dirty="0">
                <a:solidFill>
                  <a:schemeClr val="tx1"/>
                </a:solidFill>
                <a:sym typeface="微软雅黑" panose="020B0503020204020204" pitchFamily="34" charset="-122"/>
              </a:rPr>
              <a:t>；</a:t>
            </a:r>
          </a:p>
          <a:p>
            <a:pPr marL="1085850" lvl="1" indent="-342900" algn="just" defTabSz="762000" eaLnBrk="1" hangingPunct="1">
              <a:lnSpc>
                <a:spcPct val="125000"/>
              </a:lnSpc>
              <a:spcBef>
                <a:spcPts val="0"/>
              </a:spcBef>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如宽度为</a:t>
            </a:r>
            <a:r>
              <a:rPr kumimoji="1" lang="en-US" altLang="zh-CN" sz="2000" dirty="0">
                <a:solidFill>
                  <a:schemeClr val="tx1"/>
                </a:solidFill>
                <a:sym typeface="微软雅黑" panose="020B0503020204020204" pitchFamily="34" charset="-122"/>
              </a:rPr>
              <a:t>12</a:t>
            </a:r>
            <a:r>
              <a:rPr kumimoji="1" lang="zh-CN" altLang="en-US" sz="2000" dirty="0">
                <a:solidFill>
                  <a:schemeClr val="tx1"/>
                </a:solidFill>
                <a:sym typeface="微软雅黑" panose="020B0503020204020204" pitchFamily="34" charset="-122"/>
              </a:rPr>
              <a:t>、</a:t>
            </a:r>
            <a:r>
              <a:rPr kumimoji="1" lang="en-US" altLang="zh-CN" sz="2000" dirty="0">
                <a:solidFill>
                  <a:schemeClr val="tx1"/>
                </a:solidFill>
                <a:sym typeface="微软雅黑" panose="020B0503020204020204" pitchFamily="34" charset="-122"/>
              </a:rPr>
              <a:t>14.4</a:t>
            </a:r>
            <a:r>
              <a:rPr kumimoji="1" lang="zh-CN" altLang="en-US" sz="2000" dirty="0">
                <a:solidFill>
                  <a:schemeClr val="tx1"/>
                </a:solidFill>
                <a:sym typeface="微软雅黑" panose="020B0503020204020204" pitchFamily="34" charset="-122"/>
              </a:rPr>
              <a:t>、</a:t>
            </a:r>
            <a:r>
              <a:rPr kumimoji="1" lang="en-US" altLang="zh-CN" sz="2000" dirty="0">
                <a:solidFill>
                  <a:schemeClr val="tx1"/>
                </a:solidFill>
                <a:sym typeface="微软雅黑" panose="020B0503020204020204" pitchFamily="34" charset="-122"/>
              </a:rPr>
              <a:t>15</a:t>
            </a:r>
            <a:r>
              <a:rPr kumimoji="1" lang="zh-CN" altLang="en-US" sz="2000" dirty="0">
                <a:solidFill>
                  <a:schemeClr val="tx1"/>
                </a:solidFill>
                <a:sym typeface="微软雅黑" panose="020B0503020204020204" pitchFamily="34" charset="-122"/>
              </a:rPr>
              <a:t>和</a:t>
            </a:r>
            <a:r>
              <a:rPr kumimoji="1" lang="en-US" altLang="zh-CN" sz="2000" dirty="0">
                <a:solidFill>
                  <a:schemeClr val="tx1"/>
                </a:solidFill>
                <a:sym typeface="微软雅黑" panose="020B0503020204020204" pitchFamily="34" charset="-122"/>
              </a:rPr>
              <a:t>18m</a:t>
            </a:r>
            <a:r>
              <a:rPr kumimoji="1" lang="zh-CN" altLang="en-US" sz="2000" dirty="0">
                <a:solidFill>
                  <a:schemeClr val="tx1"/>
                </a:solidFill>
                <a:sym typeface="微软雅黑" panose="020B0503020204020204" pitchFamily="34" charset="-122"/>
              </a:rPr>
              <a:t>的厂房，常分为</a:t>
            </a:r>
            <a:r>
              <a:rPr kumimoji="1" lang="en-US" altLang="zh-CN" sz="2000" dirty="0">
                <a:solidFill>
                  <a:schemeClr val="tx1"/>
                </a:solidFill>
                <a:sym typeface="微软雅黑" panose="020B0503020204020204" pitchFamily="34" charset="-122"/>
              </a:rPr>
              <a:t>6-6</a:t>
            </a:r>
            <a:r>
              <a:rPr kumimoji="1" lang="zh-CN" altLang="en-US" sz="2000" dirty="0">
                <a:solidFill>
                  <a:schemeClr val="tx1"/>
                </a:solidFill>
                <a:sym typeface="微软雅黑" panose="020B0503020204020204" pitchFamily="34" charset="-122"/>
              </a:rPr>
              <a:t>、</a:t>
            </a:r>
            <a:r>
              <a:rPr kumimoji="1" lang="en-US" altLang="zh-CN" sz="2000" dirty="0">
                <a:solidFill>
                  <a:schemeClr val="tx1"/>
                </a:solidFill>
                <a:sym typeface="微软雅黑" panose="020B0503020204020204" pitchFamily="34" charset="-122"/>
              </a:rPr>
              <a:t>6-2.4-6</a:t>
            </a:r>
            <a:r>
              <a:rPr kumimoji="1" lang="zh-CN" altLang="en-US" sz="2000" dirty="0">
                <a:solidFill>
                  <a:schemeClr val="tx1"/>
                </a:solidFill>
                <a:sym typeface="微软雅黑" panose="020B0503020204020204" pitchFamily="34" charset="-122"/>
              </a:rPr>
              <a:t>、</a:t>
            </a:r>
            <a:r>
              <a:rPr kumimoji="1" lang="en-US" altLang="zh-CN" sz="2000" dirty="0">
                <a:solidFill>
                  <a:schemeClr val="tx1"/>
                </a:solidFill>
                <a:sym typeface="微软雅黑" panose="020B0503020204020204" pitchFamily="34" charset="-122"/>
              </a:rPr>
              <a:t>6-3-6</a:t>
            </a:r>
            <a:r>
              <a:rPr kumimoji="1" lang="zh-CN" altLang="en-US" sz="2000" dirty="0">
                <a:solidFill>
                  <a:schemeClr val="tx1"/>
                </a:solidFill>
                <a:sym typeface="微软雅黑" panose="020B0503020204020204" pitchFamily="34" charset="-122"/>
              </a:rPr>
              <a:t>、</a:t>
            </a:r>
            <a:r>
              <a:rPr kumimoji="1" lang="en-US" altLang="zh-CN" sz="2000" dirty="0">
                <a:solidFill>
                  <a:schemeClr val="tx1"/>
                </a:solidFill>
                <a:sym typeface="微软雅黑" panose="020B0503020204020204" pitchFamily="34" charset="-122"/>
              </a:rPr>
              <a:t>6-6-6</a:t>
            </a:r>
            <a:r>
              <a:rPr kumimoji="1" lang="zh-CN" altLang="en-US" sz="2000" dirty="0">
                <a:solidFill>
                  <a:schemeClr val="tx1"/>
                </a:solidFill>
                <a:sym typeface="微软雅黑" panose="020B0503020204020204" pitchFamily="34" charset="-122"/>
              </a:rPr>
              <a:t>的形式；</a:t>
            </a:r>
            <a:endParaRPr kumimoji="1" lang="en-US" altLang="zh-CN" sz="2000" dirty="0">
              <a:solidFill>
                <a:schemeClr val="tx1"/>
              </a:solidFill>
              <a:sym typeface="微软雅黑" panose="020B0503020204020204" pitchFamily="34" charset="-122"/>
            </a:endParaRPr>
          </a:p>
          <a:p>
            <a:pPr marL="1085850" lvl="1" indent="-342900" algn="just" defTabSz="762000" eaLnBrk="1" hangingPunct="1">
              <a:lnSpc>
                <a:spcPct val="125000"/>
              </a:lnSpc>
              <a:spcBef>
                <a:spcPts val="0"/>
              </a:spcBef>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一般车间的短边（即宽度）常为</a:t>
            </a:r>
            <a:r>
              <a:rPr kumimoji="1" lang="en-US" altLang="zh-CN" sz="2000" dirty="0">
                <a:solidFill>
                  <a:schemeClr val="tx1"/>
                </a:solidFill>
                <a:sym typeface="微软雅黑" panose="020B0503020204020204" pitchFamily="34" charset="-122"/>
              </a:rPr>
              <a:t>2~3</a:t>
            </a:r>
            <a:r>
              <a:rPr kumimoji="1" lang="zh-CN" altLang="en-US" sz="2000" dirty="0">
                <a:solidFill>
                  <a:schemeClr val="tx1"/>
                </a:solidFill>
                <a:sym typeface="微软雅黑" panose="020B0503020204020204" pitchFamily="34" charset="-122"/>
              </a:rPr>
              <a:t>跨，长边则根据生产规模及工艺要求决定；</a:t>
            </a:r>
          </a:p>
          <a:p>
            <a:pPr marL="1085850" lvl="1" indent="-342900" algn="just" defTabSz="762000" eaLnBrk="1" hangingPunct="1">
              <a:lnSpc>
                <a:spcPct val="125000"/>
              </a:lnSpc>
              <a:spcBef>
                <a:spcPts val="0"/>
              </a:spcBef>
              <a:buFont typeface="Wingdings" panose="05000000000000000000" pitchFamily="2" charset="2"/>
              <a:buChar char="Ø"/>
              <a:defRPr/>
            </a:pPr>
            <a:r>
              <a:rPr kumimoji="1" lang="zh-CN" altLang="en-US" sz="2000" dirty="0">
                <a:solidFill>
                  <a:schemeClr val="tx1"/>
                </a:solidFill>
                <a:sym typeface="微软雅黑" panose="020B0503020204020204" pitchFamily="34" charset="-122"/>
              </a:rPr>
              <a:t>车间布置还要考虑厂房安全出入口，一般不应少于两个。</a:t>
            </a:r>
          </a:p>
        </p:txBody>
      </p:sp>
      <p:sp>
        <p:nvSpPr>
          <p:cNvPr id="3" name="Rectangle 2">
            <a:extLst>
              <a:ext uri="{FF2B5EF4-FFF2-40B4-BE49-F238E27FC236}">
                <a16:creationId xmlns:a16="http://schemas.microsoft.com/office/drawing/2014/main" id="{3A418082-8421-4319-9023-1055B1F89C6E}"/>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185165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21339198-C17D-4099-A560-852CD205E38D}"/>
              </a:ext>
            </a:extLst>
          </p:cNvPr>
          <p:cNvSpPr txBox="1">
            <a:spLocks noChangeArrowheads="1"/>
          </p:cNvSpPr>
          <p:nvPr/>
        </p:nvSpPr>
        <p:spPr bwMode="auto">
          <a:xfrm>
            <a:off x="0" y="981075"/>
            <a:ext cx="9036496" cy="3566617"/>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车间的平面布置  </a:t>
            </a:r>
            <a:endParaRPr lang="en-US" altLang="zh-CN" dirty="0">
              <a:solidFill>
                <a:srgbClr val="C00000"/>
              </a:solidFill>
              <a:sym typeface="微软雅黑" panose="020B0503020204020204" pitchFamily="34" charset="-122"/>
            </a:endParaRPr>
          </a:p>
          <a:p>
            <a:pPr marL="342900" indent="-342900" algn="just" defTabSz="762000" eaLnBrk="1" hangingPunct="1">
              <a:lnSpc>
                <a:spcPct val="125000"/>
              </a:lnSpc>
              <a:spcBef>
                <a:spcPts val="0"/>
              </a:spcBef>
              <a:defRPr/>
            </a:pPr>
            <a:r>
              <a:rPr kumimoji="1" lang="zh-CN" altLang="en-US" sz="2400" dirty="0">
                <a:solidFill>
                  <a:schemeClr val="tx1"/>
                </a:solidFill>
                <a:sym typeface="微软雅黑" panose="020B0503020204020204" pitchFamily="34" charset="-122"/>
              </a:rPr>
              <a:t>厂房的高度</a:t>
            </a:r>
            <a:endParaRPr kumimoji="1" lang="en-US" altLang="zh-CN" sz="2400" dirty="0">
              <a:solidFill>
                <a:schemeClr val="tx1"/>
              </a:solidFill>
              <a:sym typeface="微软雅黑" panose="020B0503020204020204" pitchFamily="34" charset="-122"/>
            </a:endParaRPr>
          </a:p>
          <a:p>
            <a:pPr algn="just" eaLnBrk="1" hangingPunct="1">
              <a:lnSpc>
                <a:spcPct val="125000"/>
              </a:lnSpc>
              <a:spcBef>
                <a:spcPts val="0"/>
              </a:spcBef>
              <a:buClr>
                <a:schemeClr val="hlink"/>
              </a:buClr>
              <a:buNone/>
              <a:defRPr/>
            </a:pPr>
            <a:r>
              <a:rPr lang="zh-CN" altLang="en-US" sz="2400" dirty="0">
                <a:solidFill>
                  <a:schemeClr val="tx1"/>
                </a:solidFill>
                <a:sym typeface="微软雅黑" panose="020B0503020204020204" pitchFamily="34" charset="-122"/>
              </a:rPr>
              <a:t>        厂房高度：考虑设备高低、安装位置、检修要求及安全卫生。 </a:t>
            </a:r>
          </a:p>
          <a:p>
            <a:pPr lvl="1" algn="just" eaLnBrk="1" hangingPunct="1">
              <a:lnSpc>
                <a:spcPct val="125000"/>
              </a:lnSpc>
              <a:spcBef>
                <a:spcPts val="0"/>
              </a:spcBef>
              <a:buFont typeface="Wingdings" panose="05000000000000000000" pitchFamily="2" charset="2"/>
              <a:buChar char="Ø"/>
              <a:defRPr/>
            </a:pPr>
            <a:r>
              <a:rPr lang="zh-CN" altLang="en-US" sz="2000" dirty="0">
                <a:solidFill>
                  <a:schemeClr val="tx1"/>
                </a:solidFill>
                <a:sym typeface="微软雅黑" panose="020B0503020204020204" pitchFamily="34" charset="-122"/>
              </a:rPr>
              <a:t>框架或砖混多层厂房，多用 </a:t>
            </a:r>
            <a:r>
              <a:rPr lang="en-US" altLang="zh-CN" sz="2000" dirty="0">
                <a:solidFill>
                  <a:schemeClr val="tx1"/>
                </a:solidFill>
                <a:sym typeface="微软雅黑" panose="020B0503020204020204" pitchFamily="34" charset="-122"/>
              </a:rPr>
              <a:t>5 m</a:t>
            </a:r>
            <a:r>
              <a:rPr lang="zh-CN" altLang="en-US" sz="2000" dirty="0">
                <a:solidFill>
                  <a:schemeClr val="tx1"/>
                </a:solidFill>
                <a:sym typeface="微软雅黑" panose="020B0503020204020204" pitchFamily="34" charset="-122"/>
              </a:rPr>
              <a:t>、</a:t>
            </a:r>
            <a:r>
              <a:rPr lang="en-US" altLang="zh-CN" sz="2000" dirty="0">
                <a:solidFill>
                  <a:schemeClr val="tx1"/>
                </a:solidFill>
                <a:sym typeface="微软雅黑" panose="020B0503020204020204" pitchFamily="34" charset="-122"/>
              </a:rPr>
              <a:t>6 m</a:t>
            </a:r>
            <a:r>
              <a:rPr lang="zh-CN" altLang="en-US" sz="2000" dirty="0">
                <a:solidFill>
                  <a:schemeClr val="tx1"/>
                </a:solidFill>
                <a:sym typeface="微软雅黑" panose="020B0503020204020204" pitchFamily="34" charset="-122"/>
              </a:rPr>
              <a:t>，最低≮ </a:t>
            </a:r>
            <a:r>
              <a:rPr lang="en-US" altLang="zh-CN" sz="2000" dirty="0">
                <a:solidFill>
                  <a:schemeClr val="tx1"/>
                </a:solidFill>
                <a:sym typeface="微软雅黑" panose="020B0503020204020204" pitchFamily="34" charset="-122"/>
              </a:rPr>
              <a:t>4.5 m</a:t>
            </a:r>
            <a:r>
              <a:rPr lang="zh-CN" altLang="en-US" sz="2000" dirty="0">
                <a:solidFill>
                  <a:schemeClr val="tx1"/>
                </a:solidFill>
                <a:sym typeface="微软雅黑" panose="020B0503020204020204" pitchFamily="34" charset="-122"/>
              </a:rPr>
              <a:t>，每层尽量相同；</a:t>
            </a:r>
          </a:p>
          <a:p>
            <a:pPr lvl="1" algn="just" eaLnBrk="1" hangingPunct="1">
              <a:lnSpc>
                <a:spcPct val="125000"/>
              </a:lnSpc>
              <a:spcBef>
                <a:spcPts val="0"/>
              </a:spcBef>
              <a:buFont typeface="Wingdings" panose="05000000000000000000" pitchFamily="2" charset="2"/>
              <a:buChar char="Ø"/>
              <a:defRPr/>
            </a:pPr>
            <a:r>
              <a:rPr lang="zh-CN" altLang="en-US" sz="2000" dirty="0">
                <a:solidFill>
                  <a:schemeClr val="tx1"/>
                </a:solidFill>
                <a:sym typeface="微软雅黑" panose="020B0503020204020204" pitchFamily="34" charset="-122"/>
              </a:rPr>
              <a:t>有高温、有毒气体厂房，应适当加高或设置拔风式气楼</a:t>
            </a:r>
            <a:r>
              <a:rPr lang="en-US" altLang="zh-CN" sz="2000" dirty="0">
                <a:solidFill>
                  <a:schemeClr val="tx1"/>
                </a:solidFill>
                <a:sym typeface="微软雅黑" panose="020B0503020204020204" pitchFamily="34" charset="-122"/>
              </a:rPr>
              <a:t>(</a:t>
            </a:r>
            <a:r>
              <a:rPr lang="zh-CN" altLang="en-US" sz="2000" dirty="0">
                <a:solidFill>
                  <a:schemeClr val="tx1"/>
                </a:solidFill>
                <a:sym typeface="微软雅黑" panose="020B0503020204020204" pitchFamily="34" charset="-122"/>
              </a:rPr>
              <a:t>天窗</a:t>
            </a:r>
            <a:r>
              <a:rPr lang="en-US" altLang="zh-CN" sz="2000" dirty="0">
                <a:solidFill>
                  <a:schemeClr val="tx1"/>
                </a:solidFill>
                <a:sym typeface="微软雅黑" panose="020B0503020204020204" pitchFamily="34" charset="-122"/>
              </a:rPr>
              <a:t>)</a:t>
            </a:r>
            <a:r>
              <a:rPr lang="zh-CN" altLang="en-US" sz="2000" dirty="0">
                <a:solidFill>
                  <a:schemeClr val="tx1"/>
                </a:solidFill>
                <a:sym typeface="微软雅黑" panose="020B0503020204020204" pitchFamily="34" charset="-122"/>
              </a:rPr>
              <a:t>，以利于自然通风，采光及散热；</a:t>
            </a:r>
          </a:p>
          <a:p>
            <a:pPr lvl="1" algn="just" eaLnBrk="1" hangingPunct="1">
              <a:lnSpc>
                <a:spcPct val="125000"/>
              </a:lnSpc>
              <a:spcBef>
                <a:spcPts val="0"/>
              </a:spcBef>
              <a:buFont typeface="Wingdings" panose="05000000000000000000" pitchFamily="2" charset="2"/>
              <a:buChar char="Ø"/>
              <a:defRPr/>
            </a:pPr>
            <a:r>
              <a:rPr lang="zh-CN" altLang="en-US" sz="2000" dirty="0">
                <a:solidFill>
                  <a:schemeClr val="tx1"/>
                </a:solidFill>
                <a:sym typeface="微软雅黑" panose="020B0503020204020204" pitchFamily="34" charset="-122"/>
              </a:rPr>
              <a:t>有爆炸危险车间宜采用单层，在厂房内可设置多层操作台；如必须设在多层厂房内，应布置在厂房顶层。</a:t>
            </a:r>
          </a:p>
        </p:txBody>
      </p:sp>
      <p:sp>
        <p:nvSpPr>
          <p:cNvPr id="3" name="Rectangle 2">
            <a:extLst>
              <a:ext uri="{FF2B5EF4-FFF2-40B4-BE49-F238E27FC236}">
                <a16:creationId xmlns:a16="http://schemas.microsoft.com/office/drawing/2014/main" id="{CA2708B2-2B19-4D83-91A8-70C8EA590020}"/>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826076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62C2B6A-0D7E-46E8-82FE-34DE009204F1}"/>
              </a:ext>
            </a:extLst>
          </p:cNvPr>
          <p:cNvSpPr txBox="1">
            <a:spLocks noChangeArrowheads="1"/>
          </p:cNvSpPr>
          <p:nvPr/>
        </p:nvSpPr>
        <p:spPr bwMode="auto">
          <a:xfrm>
            <a:off x="0" y="981075"/>
            <a:ext cx="4181102" cy="3435684"/>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车间的平面布置  </a:t>
            </a:r>
            <a:endParaRPr lang="en-US" altLang="zh-CN" dirty="0">
              <a:solidFill>
                <a:srgbClr val="C00000"/>
              </a:solidFill>
              <a:sym typeface="微软雅黑" panose="020B0503020204020204" pitchFamily="34" charset="-122"/>
            </a:endParaRPr>
          </a:p>
          <a:p>
            <a:pPr marL="342900" indent="-342900" algn="just" defTabSz="762000" eaLnBrk="1" hangingPunct="1">
              <a:lnSpc>
                <a:spcPct val="125000"/>
              </a:lnSpc>
              <a:spcBef>
                <a:spcPts val="0"/>
              </a:spcBef>
              <a:defRPr/>
            </a:pPr>
            <a:r>
              <a:rPr kumimoji="1" lang="zh-CN" altLang="en-US" sz="2400" dirty="0">
                <a:solidFill>
                  <a:schemeClr val="tx1"/>
                </a:solidFill>
                <a:sym typeface="微软雅黑" panose="020B0503020204020204" pitchFamily="34" charset="-122"/>
              </a:rPr>
              <a:t>厂房的高度</a:t>
            </a:r>
            <a:endParaRPr kumimoji="1" lang="en-US" altLang="zh-CN" sz="2400" dirty="0">
              <a:solidFill>
                <a:schemeClr val="tx1"/>
              </a:solidFill>
              <a:sym typeface="微软雅黑" panose="020B0503020204020204" pitchFamily="34" charset="-122"/>
            </a:endParaRPr>
          </a:p>
          <a:p>
            <a:pPr algn="just" defTabSz="762000" eaLnBrk="1" hangingPunct="1">
              <a:lnSpc>
                <a:spcPct val="125000"/>
              </a:lnSpc>
              <a:spcBef>
                <a:spcPts val="0"/>
              </a:spcBef>
              <a:buNone/>
              <a:defRPr/>
            </a:pPr>
            <a:r>
              <a:rPr lang="zh-CN" altLang="en-US" sz="2400" dirty="0">
                <a:solidFill>
                  <a:schemeClr val="tx1"/>
                </a:solidFill>
                <a:sym typeface="微软雅黑" panose="020B0503020204020204" pitchFamily="34" charset="-122"/>
              </a:rPr>
              <a:t>      如整个厂房均有爆炸危险，则在每层楼板上设置一定面积的泄爆孔或泄压面积。</a:t>
            </a:r>
          </a:p>
          <a:p>
            <a:pPr algn="just" defTabSz="762000" eaLnBrk="1" hangingPunct="1">
              <a:lnSpc>
                <a:spcPct val="125000"/>
              </a:lnSpc>
              <a:spcBef>
                <a:spcPts val="0"/>
              </a:spcBef>
              <a:buNone/>
              <a:defRPr/>
            </a:pPr>
            <a:endParaRPr kumimoji="1" lang="en-US" altLang="zh-CN" sz="2400" dirty="0">
              <a:solidFill>
                <a:schemeClr val="tx1"/>
              </a:solidFill>
              <a:sym typeface="微软雅黑" panose="020B0503020204020204" pitchFamily="34" charset="-122"/>
            </a:endParaRPr>
          </a:p>
          <a:p>
            <a:pPr algn="just" eaLnBrk="1" hangingPunct="1">
              <a:lnSpc>
                <a:spcPct val="125000"/>
              </a:lnSpc>
              <a:spcBef>
                <a:spcPts val="0"/>
              </a:spcBef>
              <a:buClr>
                <a:schemeClr val="hlink"/>
              </a:buClr>
              <a:buNone/>
              <a:defRPr/>
            </a:pPr>
            <a:r>
              <a:rPr lang="zh-CN" altLang="en-US" sz="2400" dirty="0">
                <a:solidFill>
                  <a:schemeClr val="tx1"/>
                </a:solidFill>
                <a:sym typeface="微软雅黑" panose="020B0503020204020204" pitchFamily="34" charset="-122"/>
              </a:rPr>
              <a:t>        </a:t>
            </a:r>
            <a:endParaRPr lang="zh-CN" altLang="en-US" sz="2000" dirty="0">
              <a:solidFill>
                <a:schemeClr val="tx1"/>
              </a:solidFill>
              <a:sym typeface="微软雅黑" panose="020B0503020204020204" pitchFamily="34" charset="-122"/>
            </a:endParaRPr>
          </a:p>
        </p:txBody>
      </p:sp>
      <p:sp>
        <p:nvSpPr>
          <p:cNvPr id="3" name="Rectangle 2">
            <a:extLst>
              <a:ext uri="{FF2B5EF4-FFF2-40B4-BE49-F238E27FC236}">
                <a16:creationId xmlns:a16="http://schemas.microsoft.com/office/drawing/2014/main" id="{E677705D-EA11-4E1A-8722-29F80261E98F}"/>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pic>
        <p:nvPicPr>
          <p:cNvPr id="5" name="Picture 5" descr="2008年12月7日">
            <a:extLst>
              <a:ext uri="{FF2B5EF4-FFF2-40B4-BE49-F238E27FC236}">
                <a16:creationId xmlns:a16="http://schemas.microsoft.com/office/drawing/2014/main" id="{15ACE916-EADF-480E-A35C-8D1A6E970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794" y="3736777"/>
            <a:ext cx="5927725" cy="2906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9" name="组合 8">
            <a:extLst>
              <a:ext uri="{FF2B5EF4-FFF2-40B4-BE49-F238E27FC236}">
                <a16:creationId xmlns:a16="http://schemas.microsoft.com/office/drawing/2014/main" id="{78E0DE6A-3C85-4554-8F9F-87C3D849929A}"/>
              </a:ext>
            </a:extLst>
          </p:cNvPr>
          <p:cNvGrpSpPr/>
          <p:nvPr/>
        </p:nvGrpSpPr>
        <p:grpSpPr>
          <a:xfrm>
            <a:off x="4685158" y="1056506"/>
            <a:ext cx="4351338" cy="2732534"/>
            <a:chOff x="4685158" y="1056506"/>
            <a:chExt cx="4351338" cy="2732534"/>
          </a:xfrm>
        </p:grpSpPr>
        <p:pic>
          <p:nvPicPr>
            <p:cNvPr id="4" name="Picture 4" descr="2008年12月7日 (2)">
              <a:extLst>
                <a:ext uri="{FF2B5EF4-FFF2-40B4-BE49-F238E27FC236}">
                  <a16:creationId xmlns:a16="http://schemas.microsoft.com/office/drawing/2014/main" id="{8FCB255F-93D9-43BD-BE4D-6F7136668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6"/>
            <a:stretch/>
          </p:blipFill>
          <p:spPr bwMode="auto">
            <a:xfrm>
              <a:off x="4685158" y="1056506"/>
              <a:ext cx="4351338" cy="27325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89FFEE8-A875-4EF4-A57A-481E32EB6B33}"/>
                </a:ext>
              </a:extLst>
            </p:cNvPr>
            <p:cNvSpPr txBox="1"/>
            <p:nvPr/>
          </p:nvSpPr>
          <p:spPr>
            <a:xfrm>
              <a:off x="4930279" y="3429000"/>
              <a:ext cx="3962201"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通风条件比较</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a:extLst>
                <a:ext uri="{FF2B5EF4-FFF2-40B4-BE49-F238E27FC236}">
                  <a16:creationId xmlns:a16="http://schemas.microsoft.com/office/drawing/2014/main" id="{2F31EBAA-D8C4-4E3B-8347-B6A5961646DE}"/>
                </a:ext>
              </a:extLst>
            </p:cNvPr>
            <p:cNvSpPr txBox="1"/>
            <p:nvPr/>
          </p:nvSpPr>
          <p:spPr>
            <a:xfrm>
              <a:off x="5051586" y="3179708"/>
              <a:ext cx="1152128" cy="307777"/>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人在下风位</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FB65DE21-7958-4A2F-A5D8-7508245B87FB}"/>
                </a:ext>
              </a:extLst>
            </p:cNvPr>
            <p:cNvSpPr txBox="1"/>
            <p:nvPr/>
          </p:nvSpPr>
          <p:spPr>
            <a:xfrm>
              <a:off x="7380312" y="3179708"/>
              <a:ext cx="1152128" cy="307777"/>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人在上风位</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文本框 9">
            <a:extLst>
              <a:ext uri="{FF2B5EF4-FFF2-40B4-BE49-F238E27FC236}">
                <a16:creationId xmlns:a16="http://schemas.microsoft.com/office/drawing/2014/main" id="{D0EDE055-40F8-4433-857E-01DAE63DDF92}"/>
              </a:ext>
            </a:extLst>
          </p:cNvPr>
          <p:cNvSpPr txBox="1"/>
          <p:nvPr/>
        </p:nvSpPr>
        <p:spPr>
          <a:xfrm>
            <a:off x="1702481" y="6420162"/>
            <a:ext cx="2520280"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多层建筑剖面图</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a:extLst>
              <a:ext uri="{FF2B5EF4-FFF2-40B4-BE49-F238E27FC236}">
                <a16:creationId xmlns:a16="http://schemas.microsoft.com/office/drawing/2014/main" id="{7EFA9E3E-00BD-4309-89B2-3DD6B9D50E26}"/>
              </a:ext>
            </a:extLst>
          </p:cNvPr>
          <p:cNvSpPr txBox="1"/>
          <p:nvPr/>
        </p:nvSpPr>
        <p:spPr>
          <a:xfrm>
            <a:off x="4921240" y="6420162"/>
            <a:ext cx="2284197"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单层建筑剖面图</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18968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428C1D2-1780-412A-BAC6-1C7C6DCF8995}"/>
              </a:ext>
            </a:extLst>
          </p:cNvPr>
          <p:cNvSpPr txBox="1">
            <a:spLocks noChangeArrowheads="1"/>
          </p:cNvSpPr>
          <p:nvPr/>
        </p:nvSpPr>
        <p:spPr bwMode="auto">
          <a:xfrm>
            <a:off x="0" y="981075"/>
            <a:ext cx="9036496" cy="2974019"/>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algn="just" eaLnBrk="1" hangingPunct="1">
              <a:lnSpc>
                <a:spcPct val="125000"/>
              </a:lnSpc>
              <a:spcBef>
                <a:spcPts val="0"/>
              </a:spcBef>
              <a:buClrTx/>
              <a:buSzTx/>
              <a:buFontTx/>
              <a:buNone/>
              <a:defRPr/>
            </a:pPr>
            <a:r>
              <a:rPr kumimoji="1" lang="zh-CN" altLang="en-US" sz="2400" dirty="0">
                <a:solidFill>
                  <a:schemeClr val="tx1"/>
                </a:solidFill>
                <a:sym typeface="微软雅黑" panose="020B0503020204020204" pitchFamily="34" charset="-122"/>
              </a:rPr>
              <a:t>        确定各设备在车间平面与立面上的位置，确定场地</a:t>
            </a:r>
            <a:r>
              <a:rPr kumimoji="1" lang="en-US" altLang="zh-CN" sz="2400" dirty="0">
                <a:solidFill>
                  <a:schemeClr val="tx1"/>
                </a:solidFill>
                <a:sym typeface="微软雅黑" panose="020B0503020204020204" pitchFamily="34" charset="-122"/>
              </a:rPr>
              <a:t>(</a:t>
            </a:r>
            <a:r>
              <a:rPr kumimoji="1" lang="zh-CN" altLang="en-US" sz="2400" dirty="0">
                <a:solidFill>
                  <a:schemeClr val="tx1"/>
                </a:solidFill>
                <a:sym typeface="微软雅黑" panose="020B0503020204020204" pitchFamily="34" charset="-122"/>
              </a:rPr>
              <a:t>室外场地</a:t>
            </a:r>
            <a:r>
              <a:rPr kumimoji="1" lang="en-US" altLang="zh-CN" sz="2400" dirty="0">
                <a:solidFill>
                  <a:schemeClr val="tx1"/>
                </a:solidFill>
                <a:sym typeface="微软雅黑" panose="020B0503020204020204" pitchFamily="34" charset="-122"/>
              </a:rPr>
              <a:t>)</a:t>
            </a:r>
            <a:r>
              <a:rPr kumimoji="1" lang="zh-CN" altLang="en-US" sz="2400" dirty="0">
                <a:solidFill>
                  <a:schemeClr val="tx1"/>
                </a:solidFill>
                <a:sym typeface="微软雅黑" panose="020B0503020204020204" pitchFamily="34" charset="-122"/>
              </a:rPr>
              <a:t>与建筑物、构筑物尺寸，确定工艺管道、电气仪表、管线及采暖通风管道的走向和位置。→ </a:t>
            </a:r>
            <a:r>
              <a:rPr kumimoji="1" lang="zh-CN" altLang="en-US" sz="2400" dirty="0">
                <a:solidFill>
                  <a:srgbClr val="C00000"/>
                </a:solidFill>
                <a:sym typeface="微软雅黑" panose="020B0503020204020204" pitchFamily="34" charset="-122"/>
              </a:rPr>
              <a:t>设备布置图</a:t>
            </a:r>
            <a:endParaRPr kumimoji="1" lang="en-US" altLang="zh-CN" sz="2400" dirty="0">
              <a:solidFill>
                <a:srgbClr val="C00000"/>
              </a:solidFill>
              <a:sym typeface="微软雅黑" panose="020B0503020204020204" pitchFamily="34" charset="-122"/>
            </a:endParaRPr>
          </a:p>
          <a:p>
            <a:pPr algn="just" eaLnBrk="1" hangingPunct="1">
              <a:lnSpc>
                <a:spcPct val="125000"/>
              </a:lnSpc>
              <a:spcBef>
                <a:spcPts val="0"/>
              </a:spcBef>
              <a:buNone/>
              <a:defRPr/>
            </a:pPr>
            <a:r>
              <a:rPr kumimoji="1" lang="zh-CN" altLang="en-US" sz="2400" dirty="0">
                <a:solidFill>
                  <a:schemeClr val="tx1"/>
                </a:solidFill>
                <a:sym typeface="微软雅黑" panose="020B0503020204020204" pitchFamily="34" charset="-122"/>
              </a:rPr>
              <a:t>        设备布置要求：经济合理，操作维修方便安全，设备排列紧凑整齐。</a:t>
            </a:r>
            <a:endParaRPr lang="zh-CN" altLang="en-US" sz="2000" dirty="0">
              <a:solidFill>
                <a:schemeClr val="tx1"/>
              </a:solidFill>
              <a:sym typeface="微软雅黑" panose="020B0503020204020204" pitchFamily="34" charset="-122"/>
            </a:endParaRPr>
          </a:p>
        </p:txBody>
      </p:sp>
      <p:sp>
        <p:nvSpPr>
          <p:cNvPr id="3" name="Rectangle 2">
            <a:extLst>
              <a:ext uri="{FF2B5EF4-FFF2-40B4-BE49-F238E27FC236}">
                <a16:creationId xmlns:a16="http://schemas.microsoft.com/office/drawing/2014/main" id="{770210C9-D666-47EC-B549-69B8D916E86C}"/>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3638002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D960328-A0DC-4E38-811E-050B1479DE9D}"/>
              </a:ext>
            </a:extLst>
          </p:cNvPr>
          <p:cNvSpPr txBox="1">
            <a:spLocks noChangeArrowheads="1"/>
          </p:cNvSpPr>
          <p:nvPr/>
        </p:nvSpPr>
        <p:spPr bwMode="auto">
          <a:xfrm>
            <a:off x="0" y="981075"/>
            <a:ext cx="9036496" cy="3827458"/>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设备布置应最大限度采用室内露天联合布置</a:t>
            </a:r>
            <a:endParaRPr lang="en-US" altLang="zh-CN" sz="24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温度不允许有显著变化的设备布置在室内：如反应罐、机械传动设备、装有精密度极高仪表的设备等；</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不经常操作或用自动化仪表控制的设备可布置在室外：如塔、冷凝器、液体原料贮罐、成品贮罐、气柜等；</a:t>
            </a:r>
            <a:endParaRPr lang="en-US" altLang="zh-CN" sz="20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需大气调节温度、湿度的设备露天布置或半露天布置：如凉水塔、空气冷却器等；</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有火灾及爆炸危险的设备，采用露天布置可降低厂房的耐火等级。</a:t>
            </a:r>
            <a:endParaRPr lang="zh-CN" altLang="en-US" sz="1800" dirty="0">
              <a:solidFill>
                <a:schemeClr val="tx1"/>
              </a:solidFill>
              <a:sym typeface="微软雅黑" panose="020B0503020204020204" pitchFamily="34" charset="-122"/>
            </a:endParaRPr>
          </a:p>
        </p:txBody>
      </p:sp>
      <p:sp>
        <p:nvSpPr>
          <p:cNvPr id="3" name="Rectangle 2">
            <a:extLst>
              <a:ext uri="{FF2B5EF4-FFF2-40B4-BE49-F238E27FC236}">
                <a16:creationId xmlns:a16="http://schemas.microsoft.com/office/drawing/2014/main" id="{FF2CC7ED-9C00-4BFF-8DA2-68B6B20374BC}"/>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4048477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2CE2D038-D1B6-45C9-BE5D-FAC0CC98A01D}"/>
              </a:ext>
            </a:extLst>
          </p:cNvPr>
          <p:cNvSpPr txBox="1">
            <a:spLocks noChangeArrowheads="1"/>
          </p:cNvSpPr>
          <p:nvPr/>
        </p:nvSpPr>
        <p:spPr bwMode="auto">
          <a:xfrm>
            <a:off x="0" y="981075"/>
            <a:ext cx="9036496" cy="3561681"/>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考虑生产工艺对设备布置的要求 </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1800" dirty="0">
                <a:solidFill>
                  <a:schemeClr val="tx1"/>
                </a:solidFill>
                <a:sym typeface="微软雅黑" panose="020B0503020204020204" pitchFamily="34" charset="-122"/>
              </a:rPr>
              <a:t>满足工艺流程顺序，保证水平方向和垂直方向的连续性。对有压差的设备，可利用高位差布置。如：塔</a:t>
            </a:r>
            <a:r>
              <a:rPr lang="en-US" altLang="zh-CN" sz="1800" dirty="0">
                <a:solidFill>
                  <a:schemeClr val="tx1"/>
                </a:solidFill>
                <a:sym typeface="微软雅黑" panose="020B0503020204020204" pitchFamily="34" charset="-122"/>
              </a:rPr>
              <a:t>- </a:t>
            </a:r>
            <a:r>
              <a:rPr lang="zh-CN" altLang="en-US" sz="1800" dirty="0">
                <a:solidFill>
                  <a:schemeClr val="tx1"/>
                </a:solidFill>
                <a:sym typeface="微软雅黑" panose="020B0503020204020204" pitchFamily="34" charset="-122"/>
              </a:rPr>
              <a:t>冷凝器</a:t>
            </a:r>
            <a:r>
              <a:rPr lang="en-US" altLang="zh-CN" sz="1800" dirty="0">
                <a:solidFill>
                  <a:schemeClr val="tx1"/>
                </a:solidFill>
                <a:sym typeface="微软雅黑" panose="020B0503020204020204" pitchFamily="34" charset="-122"/>
              </a:rPr>
              <a:t>-</a:t>
            </a:r>
            <a:r>
              <a:rPr lang="zh-CN" altLang="en-US" sz="1800" dirty="0">
                <a:solidFill>
                  <a:schemeClr val="tx1"/>
                </a:solidFill>
                <a:sym typeface="微软雅黑" panose="020B0503020204020204" pitchFamily="34" charset="-122"/>
              </a:rPr>
              <a:t>回流罐；</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1800" dirty="0">
                <a:solidFill>
                  <a:schemeClr val="tx1"/>
                </a:solidFill>
                <a:sym typeface="微软雅黑" panose="020B0503020204020204" pitchFamily="34" charset="-122"/>
              </a:rPr>
              <a:t>同类型设备或操作性质相似的设备，应尽可能布置在一起，如塔群、换热区、泵区；</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1800" dirty="0">
                <a:solidFill>
                  <a:schemeClr val="tx1"/>
                </a:solidFill>
                <a:sym typeface="微软雅黑" panose="020B0503020204020204" pitchFamily="34" charset="-122"/>
              </a:rPr>
              <a:t>尽可能缩短设备间管线；</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1800" dirty="0">
                <a:solidFill>
                  <a:schemeClr val="tx1"/>
                </a:solidFill>
                <a:sym typeface="微软雅黑" panose="020B0503020204020204" pitchFamily="34" charset="-122"/>
              </a:rPr>
              <a:t>根据生产发展的需要和可能，适当预留扩建余地；</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1800" dirty="0">
                <a:solidFill>
                  <a:schemeClr val="tx1"/>
                </a:solidFill>
                <a:sym typeface="微软雅黑" panose="020B0503020204020204" pitchFamily="34" charset="-122"/>
              </a:rPr>
              <a:t>设备之间或设备与墙之间的安全距离。</a:t>
            </a:r>
          </a:p>
        </p:txBody>
      </p:sp>
      <p:sp>
        <p:nvSpPr>
          <p:cNvPr id="3" name="Rectangle 2">
            <a:extLst>
              <a:ext uri="{FF2B5EF4-FFF2-40B4-BE49-F238E27FC236}">
                <a16:creationId xmlns:a16="http://schemas.microsoft.com/office/drawing/2014/main" id="{2A9ACD4D-12EC-4294-AFA3-08BABABF2564}"/>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4289719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E5F2EA4-6043-473B-8FDA-1D46A9888C6E}"/>
              </a:ext>
            </a:extLst>
          </p:cNvPr>
          <p:cNvSpPr txBox="1">
            <a:spLocks noChangeArrowheads="1"/>
          </p:cNvSpPr>
          <p:nvPr/>
        </p:nvSpPr>
        <p:spPr bwMode="auto">
          <a:xfrm>
            <a:off x="0" y="981075"/>
            <a:ext cx="9036496" cy="1127360"/>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考虑生产工艺对设备布置的要求 </a:t>
            </a:r>
          </a:p>
        </p:txBody>
      </p:sp>
      <p:sp>
        <p:nvSpPr>
          <p:cNvPr id="3" name="Rectangle 2">
            <a:extLst>
              <a:ext uri="{FF2B5EF4-FFF2-40B4-BE49-F238E27FC236}">
                <a16:creationId xmlns:a16="http://schemas.microsoft.com/office/drawing/2014/main" id="{95E18842-755D-409C-A951-E3876F6C7D16}"/>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graphicFrame>
        <p:nvGraphicFramePr>
          <p:cNvPr id="5" name="表格 5">
            <a:extLst>
              <a:ext uri="{FF2B5EF4-FFF2-40B4-BE49-F238E27FC236}">
                <a16:creationId xmlns:a16="http://schemas.microsoft.com/office/drawing/2014/main" id="{F3525537-B10C-475D-AA50-B3ADEF67B7E5}"/>
              </a:ext>
            </a:extLst>
          </p:cNvPr>
          <p:cNvGraphicFramePr>
            <a:graphicFrameLocks noGrp="1"/>
          </p:cNvGraphicFramePr>
          <p:nvPr>
            <p:extLst>
              <p:ext uri="{D42A27DB-BD31-4B8C-83A1-F6EECF244321}">
                <p14:modId xmlns:p14="http://schemas.microsoft.com/office/powerpoint/2010/main" val="2987485289"/>
              </p:ext>
            </p:extLst>
          </p:nvPr>
        </p:nvGraphicFramePr>
        <p:xfrm>
          <a:off x="179512" y="2204864"/>
          <a:ext cx="8784975" cy="407924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3818577885"/>
                    </a:ext>
                  </a:extLst>
                </a:gridCol>
                <a:gridCol w="4776530">
                  <a:extLst>
                    <a:ext uri="{9D8B030D-6E8A-4147-A177-3AD203B41FA5}">
                      <a16:colId xmlns:a16="http://schemas.microsoft.com/office/drawing/2014/main" val="2151628520"/>
                    </a:ext>
                  </a:extLst>
                </a:gridCol>
                <a:gridCol w="2928325">
                  <a:extLst>
                    <a:ext uri="{9D8B030D-6E8A-4147-A177-3AD203B41FA5}">
                      <a16:colId xmlns:a16="http://schemas.microsoft.com/office/drawing/2014/main" val="1623974296"/>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序号</a:t>
                      </a:r>
                    </a:p>
                  </a:txBody>
                  <a:tcPr marL="54000" marR="54000" marT="18000" marB="18000" anchor="ctr" horzOverflow="overflow">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项目</a:t>
                      </a:r>
                    </a:p>
                  </a:txBody>
                  <a:tcPr marL="54000" marR="54000" marT="18000" marB="18000" anchor="ctr" horzOverflow="overflow">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尺寸</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/m</a:t>
                      </a:r>
                    </a:p>
                  </a:txBody>
                  <a:tcPr marL="54000" marR="54000" marT="18000" marB="18000" anchor="ctr" horzOverflow="overflow">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763318"/>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a:t>
                      </a:r>
                    </a:p>
                  </a:txBody>
                  <a:tcPr marL="54000" marR="54000" marT="18000" marB="18000" anchor="ctr" horzOverflow="overflow">
                    <a:lnT w="635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泵与泵的间距</a:t>
                      </a:r>
                    </a:p>
                  </a:txBody>
                  <a:tcPr marL="54000" marR="54000" marT="18000" marB="18000" anchor="ctr" horzOverflow="overflow">
                    <a:lnT w="635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0.7</a:t>
                      </a:r>
                    </a:p>
                  </a:txBody>
                  <a:tcPr marL="54000" marR="54000" marT="18000" marB="18000" anchor="ctr" horzOverflow="overflow">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54640958"/>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泵列与泵列间的距离</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2.0</a:t>
                      </a:r>
                    </a:p>
                  </a:txBody>
                  <a:tcPr marL="54000" marR="54000" marT="18000" marB="18000" anchor="ctr" horzOverflow="overflow">
                    <a:noFill/>
                  </a:tcPr>
                </a:tc>
                <a:extLst>
                  <a:ext uri="{0D108BD9-81ED-4DB2-BD59-A6C34878D82A}">
                    <a16:rowId xmlns:a16="http://schemas.microsoft.com/office/drawing/2014/main" val="2156363831"/>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3</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泵与墙之间的净距</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1.2</a:t>
                      </a:r>
                    </a:p>
                  </a:txBody>
                  <a:tcPr marL="54000" marR="54000" marT="18000" marB="18000" anchor="ctr" horzOverflow="overflow">
                    <a:noFill/>
                  </a:tcPr>
                </a:tc>
                <a:extLst>
                  <a:ext uri="{0D108BD9-81ED-4DB2-BD59-A6C34878D82A}">
                    <a16:rowId xmlns:a16="http://schemas.microsoft.com/office/drawing/2014/main" val="2921907724"/>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4</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回转机械离墙距离</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0.8</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1.0</a:t>
                      </a:r>
                    </a:p>
                  </a:txBody>
                  <a:tcPr marL="54000" marR="54000" marT="18000" marB="18000" anchor="ctr" horzOverflow="overflow">
                    <a:noFill/>
                  </a:tcPr>
                </a:tc>
                <a:extLst>
                  <a:ext uri="{0D108BD9-81ED-4DB2-BD59-A6C34878D82A}">
                    <a16:rowId xmlns:a16="http://schemas.microsoft.com/office/drawing/2014/main" val="1717757428"/>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5</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回转机械彼此间的距离</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0.8</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1.2</a:t>
                      </a:r>
                    </a:p>
                  </a:txBody>
                  <a:tcPr marL="54000" marR="54000" marT="18000" marB="18000" anchor="ctr" horzOverflow="overflow">
                    <a:noFill/>
                  </a:tcPr>
                </a:tc>
                <a:extLst>
                  <a:ext uri="{0D108BD9-81ED-4DB2-BD59-A6C34878D82A}">
                    <a16:rowId xmlns:a16="http://schemas.microsoft.com/office/drawing/2014/main" val="3401083434"/>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6</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往返运动机械的运动部分与墙面的距离</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1.5</a:t>
                      </a:r>
                    </a:p>
                  </a:txBody>
                  <a:tcPr marL="54000" marR="54000" marT="18000" marB="18000" anchor="ctr" horzOverflow="overflow">
                    <a:noFill/>
                  </a:tcPr>
                </a:tc>
                <a:extLst>
                  <a:ext uri="{0D108BD9-81ED-4DB2-BD59-A6C34878D82A}">
                    <a16:rowId xmlns:a16="http://schemas.microsoft.com/office/drawing/2014/main" val="1090129891"/>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7</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被吊车吊动的物件与设备最高点的距离</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0.4</a:t>
                      </a:r>
                    </a:p>
                  </a:txBody>
                  <a:tcPr marL="54000" marR="54000" marT="18000" marB="18000" anchor="ctr" horzOverflow="overflow">
                    <a:noFill/>
                  </a:tcPr>
                </a:tc>
                <a:extLst>
                  <a:ext uri="{0D108BD9-81ED-4DB2-BD59-A6C34878D82A}">
                    <a16:rowId xmlns:a16="http://schemas.microsoft.com/office/drawing/2014/main" val="1668437819"/>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8</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贮槽与贮槽间的距离</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0.4</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0.6</a:t>
                      </a:r>
                    </a:p>
                  </a:txBody>
                  <a:tcPr marL="54000" marR="54000" marT="18000" marB="18000" anchor="ctr" horzOverflow="overflow">
                    <a:noFill/>
                  </a:tcPr>
                </a:tc>
                <a:extLst>
                  <a:ext uri="{0D108BD9-81ED-4DB2-BD59-A6C34878D82A}">
                    <a16:rowId xmlns:a16="http://schemas.microsoft.com/office/drawing/2014/main" val="3763716889"/>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9</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计量槽与计量槽间的距离</a:t>
                      </a:r>
                    </a:p>
                  </a:txBody>
                  <a:tcPr marL="54000" marR="54000" marT="18000" marB="18000" anchor="ctr" horzOverflow="overflow">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0.4</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0.6</a:t>
                      </a:r>
                    </a:p>
                  </a:txBody>
                  <a:tcPr marL="54000" marR="54000" marT="18000" marB="18000" anchor="ctr" horzOverflow="overflow">
                    <a:noFill/>
                  </a:tcPr>
                </a:tc>
                <a:extLst>
                  <a:ext uri="{0D108BD9-81ED-4DB2-BD59-A6C34878D82A}">
                    <a16:rowId xmlns:a16="http://schemas.microsoft.com/office/drawing/2014/main" val="3204750169"/>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10</a:t>
                      </a:r>
                    </a:p>
                  </a:txBody>
                  <a:tcPr marL="54000" marR="54000" marT="18000" marB="18000" anchor="ctr" horzOverflow="overflow">
                    <a:lnB w="190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换热器与换热器间的距离</a:t>
                      </a:r>
                    </a:p>
                  </a:txBody>
                  <a:tcPr marL="54000" marR="54000" marT="18000" marB="18000" anchor="ctr" horzOverflow="overflow">
                    <a:lnB w="190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1.0</a:t>
                      </a:r>
                    </a:p>
                  </a:txBody>
                  <a:tcPr marL="54000" marR="54000" marT="18000" marB="18000" anchor="ctr" horzOverflow="overflow">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3936598"/>
                  </a:ext>
                </a:extLst>
              </a:tr>
            </a:tbl>
          </a:graphicData>
        </a:graphic>
      </p:graphicFrame>
    </p:spTree>
    <p:extLst>
      <p:ext uri="{BB962C8B-B14F-4D97-AF65-F5344CB8AC3E}">
        <p14:creationId xmlns:p14="http://schemas.microsoft.com/office/powerpoint/2010/main" val="2862695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DE781C70-FA04-4C2E-BEE9-A5B3BF063F13}"/>
              </a:ext>
            </a:extLst>
          </p:cNvPr>
          <p:cNvSpPr txBox="1">
            <a:spLocks noChangeArrowheads="1"/>
          </p:cNvSpPr>
          <p:nvPr/>
        </p:nvSpPr>
        <p:spPr bwMode="auto">
          <a:xfrm>
            <a:off x="0" y="981075"/>
            <a:ext cx="9036496" cy="1127360"/>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考虑生产工艺对设备布置的要求 </a:t>
            </a:r>
          </a:p>
        </p:txBody>
      </p:sp>
      <p:sp>
        <p:nvSpPr>
          <p:cNvPr id="3" name="Rectangle 2">
            <a:extLst>
              <a:ext uri="{FF2B5EF4-FFF2-40B4-BE49-F238E27FC236}">
                <a16:creationId xmlns:a16="http://schemas.microsoft.com/office/drawing/2014/main" id="{F2C4D1C8-120C-46BC-BD2C-99CF03AADF10}"/>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graphicFrame>
        <p:nvGraphicFramePr>
          <p:cNvPr id="4" name="表格 5">
            <a:extLst>
              <a:ext uri="{FF2B5EF4-FFF2-40B4-BE49-F238E27FC236}">
                <a16:creationId xmlns:a16="http://schemas.microsoft.com/office/drawing/2014/main" id="{222AEB93-C776-42F8-9E8E-8B1246B9630D}"/>
              </a:ext>
            </a:extLst>
          </p:cNvPr>
          <p:cNvGraphicFramePr>
            <a:graphicFrameLocks noGrp="1"/>
          </p:cNvGraphicFramePr>
          <p:nvPr>
            <p:extLst>
              <p:ext uri="{D42A27DB-BD31-4B8C-83A1-F6EECF244321}">
                <p14:modId xmlns:p14="http://schemas.microsoft.com/office/powerpoint/2010/main" val="3188646292"/>
              </p:ext>
            </p:extLst>
          </p:nvPr>
        </p:nvGraphicFramePr>
        <p:xfrm>
          <a:off x="179512" y="2204864"/>
          <a:ext cx="8784975" cy="4272069"/>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3818577885"/>
                    </a:ext>
                  </a:extLst>
                </a:gridCol>
                <a:gridCol w="4776530">
                  <a:extLst>
                    <a:ext uri="{9D8B030D-6E8A-4147-A177-3AD203B41FA5}">
                      <a16:colId xmlns:a16="http://schemas.microsoft.com/office/drawing/2014/main" val="2151628520"/>
                    </a:ext>
                  </a:extLst>
                </a:gridCol>
                <a:gridCol w="2928325">
                  <a:extLst>
                    <a:ext uri="{9D8B030D-6E8A-4147-A177-3AD203B41FA5}">
                      <a16:colId xmlns:a16="http://schemas.microsoft.com/office/drawing/2014/main" val="1623974296"/>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序号</a:t>
                      </a:r>
                    </a:p>
                  </a:txBody>
                  <a:tcPr marL="54000" marR="54000" marT="18000" marB="18000" anchor="ctr" horzOverflow="overflow">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项目</a:t>
                      </a:r>
                    </a:p>
                  </a:txBody>
                  <a:tcPr marL="54000" marR="54000" marT="18000" marB="18000" anchor="ctr" horzOverflow="overflow">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尺寸</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/m</a:t>
                      </a:r>
                    </a:p>
                  </a:txBody>
                  <a:tcPr marL="54000" marR="54000" marT="18000" marB="18000" anchor="ctr" horzOverflow="overflow">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763318"/>
                  </a:ext>
                </a:extLst>
              </a:tr>
              <a:tr h="370840">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11</a:t>
                      </a:r>
                    </a:p>
                  </a:txBody>
                  <a:tcPr marL="90000" marR="90000" marT="17992" marB="17992" horzOverflow="overflow">
                    <a:lnT w="635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塔与塔间的距离</a:t>
                      </a:r>
                    </a:p>
                  </a:txBody>
                  <a:tcPr marL="90000" marR="90000" marT="17992" marB="17992" horzOverflow="overflow">
                    <a:lnT w="635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1.0</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2.0</a:t>
                      </a:r>
                    </a:p>
                  </a:txBody>
                  <a:tcPr marL="90000" marR="90000" marT="17992" marB="17992" anchor="ctr" horzOverflow="overflow">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54640958"/>
                  </a:ext>
                </a:extLst>
              </a:tr>
              <a:tr h="370840">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12</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反应罐盖上传动装置离天花板距离</a:t>
                      </a:r>
                      <a:endPar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endParaRPr>
                    </a:p>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（如搅拌轴拆装有困难时，距离还须加大）</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0.8</a:t>
                      </a:r>
                    </a:p>
                  </a:txBody>
                  <a:tcPr marL="90000" marR="90000" marT="17992" marB="17992" anchor="ctr" horzOverflow="overflow">
                    <a:noFill/>
                  </a:tcPr>
                </a:tc>
                <a:extLst>
                  <a:ext uri="{0D108BD9-81ED-4DB2-BD59-A6C34878D82A}">
                    <a16:rowId xmlns:a16="http://schemas.microsoft.com/office/drawing/2014/main" val="2156363831"/>
                  </a:ext>
                </a:extLst>
              </a:tr>
              <a:tr h="370840">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13</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通道、操作台通行部分的最小净空</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2.0</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2.5</a:t>
                      </a:r>
                    </a:p>
                  </a:txBody>
                  <a:tcPr marL="90000" marR="90000" marT="17992" marB="17992" anchor="ctr" horzOverflow="overflow">
                    <a:noFill/>
                  </a:tcPr>
                </a:tc>
                <a:extLst>
                  <a:ext uri="{0D108BD9-81ED-4DB2-BD59-A6C34878D82A}">
                    <a16:rowId xmlns:a16="http://schemas.microsoft.com/office/drawing/2014/main" val="2921907724"/>
                  </a:ext>
                </a:extLst>
              </a:tr>
              <a:tr h="370840">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14</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操作台梯子的坡度（特殊时可作成</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6</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度）</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一般不超过</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45</a:t>
                      </a:r>
                    </a:p>
                  </a:txBody>
                  <a:tcPr marL="90000" marR="90000" marT="17992" marB="17992" anchor="ctr" horzOverflow="overflow">
                    <a:noFill/>
                  </a:tcPr>
                </a:tc>
                <a:extLst>
                  <a:ext uri="{0D108BD9-81ED-4DB2-BD59-A6C34878D82A}">
                    <a16:rowId xmlns:a16="http://schemas.microsoft.com/office/drawing/2014/main" val="1717757428"/>
                  </a:ext>
                </a:extLst>
              </a:tr>
              <a:tr h="370840">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15</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一人操作时设备与墙面的距离</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1.0</a:t>
                      </a:r>
                    </a:p>
                  </a:txBody>
                  <a:tcPr marL="90000" marR="90000" marT="17992" marB="17992" anchor="ctr" horzOverflow="overflow">
                    <a:noFill/>
                  </a:tcPr>
                </a:tc>
                <a:extLst>
                  <a:ext uri="{0D108BD9-81ED-4DB2-BD59-A6C34878D82A}">
                    <a16:rowId xmlns:a16="http://schemas.microsoft.com/office/drawing/2014/main" val="3401083434"/>
                  </a:ext>
                </a:extLst>
              </a:tr>
              <a:tr h="370840">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16</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一人操作并有人通过时两设备间的净距</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1.2</a:t>
                      </a:r>
                    </a:p>
                  </a:txBody>
                  <a:tcPr marL="90000" marR="90000" marT="17992" marB="17992" anchor="ctr" horzOverflow="overflow">
                    <a:noFill/>
                  </a:tcPr>
                </a:tc>
                <a:extLst>
                  <a:ext uri="{0D108BD9-81ED-4DB2-BD59-A6C34878D82A}">
                    <a16:rowId xmlns:a16="http://schemas.microsoft.com/office/drawing/2014/main" val="1090129891"/>
                  </a:ext>
                </a:extLst>
              </a:tr>
              <a:tr h="370840">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17</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一人操作并有小车通过时两设备间的距离</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1.9</a:t>
                      </a:r>
                    </a:p>
                  </a:txBody>
                  <a:tcPr marL="90000" marR="90000" marT="17992" marB="17992" anchor="ctr" horzOverflow="overflow">
                    <a:noFill/>
                  </a:tcPr>
                </a:tc>
                <a:extLst>
                  <a:ext uri="{0D108BD9-81ED-4DB2-BD59-A6C34878D82A}">
                    <a16:rowId xmlns:a16="http://schemas.microsoft.com/office/drawing/2014/main" val="1668437819"/>
                  </a:ext>
                </a:extLst>
              </a:tr>
              <a:tr h="370840">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18</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工艺设备与道路间的距离</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1.0</a:t>
                      </a:r>
                    </a:p>
                  </a:txBody>
                  <a:tcPr marL="90000" marR="90000" marT="17992" marB="17992" anchor="ctr" horzOverflow="overflow">
                    <a:noFill/>
                  </a:tcPr>
                </a:tc>
                <a:extLst>
                  <a:ext uri="{0D108BD9-81ED-4DB2-BD59-A6C34878D82A}">
                    <a16:rowId xmlns:a16="http://schemas.microsoft.com/office/drawing/2014/main" val="3763716889"/>
                  </a:ext>
                </a:extLst>
              </a:tr>
              <a:tr h="370840">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19</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平台到水平人孔的高度</a:t>
                      </a:r>
                    </a:p>
                  </a:txBody>
                  <a:tcPr marL="90000" marR="90000" marT="17992" marB="17992" horzOverflow="overflow">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0.6</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1.5</a:t>
                      </a:r>
                    </a:p>
                  </a:txBody>
                  <a:tcPr marL="90000" marR="90000" marT="17992" marB="17992" anchor="ctr" horzOverflow="overflow">
                    <a:noFill/>
                  </a:tcPr>
                </a:tc>
                <a:extLst>
                  <a:ext uri="{0D108BD9-81ED-4DB2-BD59-A6C34878D82A}">
                    <a16:rowId xmlns:a16="http://schemas.microsoft.com/office/drawing/2014/main" val="3204750169"/>
                  </a:ext>
                </a:extLst>
              </a:tr>
              <a:tr h="370840">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20</a:t>
                      </a:r>
                    </a:p>
                  </a:txBody>
                  <a:tcPr marL="90000" marR="90000" marT="17992" marB="17992" horzOverflow="overflow">
                    <a:lnB w="190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人行道、狭通道、楼梯、人孔周围的操作平台</a:t>
                      </a:r>
                    </a:p>
                  </a:txBody>
                  <a:tcPr marL="90000" marR="90000" marT="17992" marB="17992" horzOverflow="overflow">
                    <a:lnB w="190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0.75</a:t>
                      </a:r>
                    </a:p>
                  </a:txBody>
                  <a:tcPr marL="90000" marR="90000" marT="17992" marB="17992" anchor="ctr" horzOverflow="overflow">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3936598"/>
                  </a:ext>
                </a:extLst>
              </a:tr>
            </a:tbl>
          </a:graphicData>
        </a:graphic>
      </p:graphicFrame>
    </p:spTree>
    <p:extLst>
      <p:ext uri="{BB962C8B-B14F-4D97-AF65-F5344CB8AC3E}">
        <p14:creationId xmlns:p14="http://schemas.microsoft.com/office/powerpoint/2010/main" val="3946478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172DD5D-6F20-414C-A387-77DF1EE12CB2}"/>
              </a:ext>
            </a:extLst>
          </p:cNvPr>
          <p:cNvSpPr txBox="1">
            <a:spLocks noChangeArrowheads="1"/>
          </p:cNvSpPr>
          <p:nvPr/>
        </p:nvSpPr>
        <p:spPr bwMode="auto">
          <a:xfrm>
            <a:off x="0" y="981075"/>
            <a:ext cx="9036496" cy="1127360"/>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考虑生产工艺对设备布置的要求 </a:t>
            </a:r>
          </a:p>
        </p:txBody>
      </p:sp>
      <p:sp>
        <p:nvSpPr>
          <p:cNvPr id="3" name="Rectangle 2">
            <a:extLst>
              <a:ext uri="{FF2B5EF4-FFF2-40B4-BE49-F238E27FC236}">
                <a16:creationId xmlns:a16="http://schemas.microsoft.com/office/drawing/2014/main" id="{BB7AF36B-30CC-4B99-9E7F-EC66F1EEBD55}"/>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graphicFrame>
        <p:nvGraphicFramePr>
          <p:cNvPr id="4" name="表格 5">
            <a:extLst>
              <a:ext uri="{FF2B5EF4-FFF2-40B4-BE49-F238E27FC236}">
                <a16:creationId xmlns:a16="http://schemas.microsoft.com/office/drawing/2014/main" id="{103777B3-7F10-40E1-8D58-DA5088D6F24F}"/>
              </a:ext>
            </a:extLst>
          </p:cNvPr>
          <p:cNvGraphicFramePr>
            <a:graphicFrameLocks noGrp="1"/>
          </p:cNvGraphicFramePr>
          <p:nvPr>
            <p:extLst>
              <p:ext uri="{D42A27DB-BD31-4B8C-83A1-F6EECF244321}">
                <p14:modId xmlns:p14="http://schemas.microsoft.com/office/powerpoint/2010/main" val="2309578244"/>
              </p:ext>
            </p:extLst>
          </p:nvPr>
        </p:nvGraphicFramePr>
        <p:xfrm>
          <a:off x="179512" y="2204864"/>
          <a:ext cx="8784975" cy="407924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3818577885"/>
                    </a:ext>
                  </a:extLst>
                </a:gridCol>
                <a:gridCol w="4776530">
                  <a:extLst>
                    <a:ext uri="{9D8B030D-6E8A-4147-A177-3AD203B41FA5}">
                      <a16:colId xmlns:a16="http://schemas.microsoft.com/office/drawing/2014/main" val="2151628520"/>
                    </a:ext>
                  </a:extLst>
                </a:gridCol>
                <a:gridCol w="2928325">
                  <a:extLst>
                    <a:ext uri="{9D8B030D-6E8A-4147-A177-3AD203B41FA5}">
                      <a16:colId xmlns:a16="http://schemas.microsoft.com/office/drawing/2014/main" val="1623974296"/>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序号</a:t>
                      </a:r>
                    </a:p>
                  </a:txBody>
                  <a:tcPr marL="54000" marR="54000" marT="18000" marB="18000" anchor="ctr" horzOverflow="overflow">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项目</a:t>
                      </a:r>
                    </a:p>
                  </a:txBody>
                  <a:tcPr marL="54000" marR="54000" marT="18000" marB="18000" anchor="ctr" horzOverflow="overflow">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尺寸</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/m</a:t>
                      </a:r>
                    </a:p>
                  </a:txBody>
                  <a:tcPr marL="54000" marR="54000" marT="18000" marB="18000" anchor="ctr" horzOverflow="overflow">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763318"/>
                  </a:ext>
                </a:extLst>
              </a:tr>
              <a:tr h="370840">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21</a:t>
                      </a:r>
                    </a:p>
                  </a:txBody>
                  <a:tcPr horzOverflow="overflow">
                    <a:lnT w="635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换热器管箱与封盖端间的距离，室外</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室内</a:t>
                      </a:r>
                    </a:p>
                  </a:txBody>
                  <a:tcPr horzOverflow="overflow">
                    <a:lnT w="635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1.2/0.6</a:t>
                      </a:r>
                    </a:p>
                  </a:txBody>
                  <a:tcPr horzOverflow="overflow">
                    <a:lnT w="63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54640958"/>
                  </a:ext>
                </a:extLst>
              </a:tr>
              <a:tr h="370840">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22</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管束抽出的最小距离（室外）</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管束长</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+0.6</a:t>
                      </a:r>
                    </a:p>
                  </a:txBody>
                  <a:tcPr horzOverflow="overflow">
                    <a:noFill/>
                  </a:tcPr>
                </a:tc>
                <a:extLst>
                  <a:ext uri="{0D108BD9-81ED-4DB2-BD59-A6C34878D82A}">
                    <a16:rowId xmlns:a16="http://schemas.microsoft.com/office/drawing/2014/main" val="2156363831"/>
                  </a:ext>
                </a:extLst>
              </a:tr>
              <a:tr h="370840">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23</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离心机周围通道</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1.5</a:t>
                      </a:r>
                    </a:p>
                  </a:txBody>
                  <a:tcPr horzOverflow="overflow">
                    <a:noFill/>
                  </a:tcPr>
                </a:tc>
                <a:extLst>
                  <a:ext uri="{0D108BD9-81ED-4DB2-BD59-A6C34878D82A}">
                    <a16:rowId xmlns:a16="http://schemas.microsoft.com/office/drawing/2014/main" val="2921907724"/>
                  </a:ext>
                </a:extLst>
              </a:tr>
              <a:tr h="370840">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24</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过滤机周围通道</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1.0</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1.8</a:t>
                      </a:r>
                    </a:p>
                  </a:txBody>
                  <a:tcPr horzOverflow="overflow">
                    <a:noFill/>
                  </a:tcPr>
                </a:tc>
                <a:extLst>
                  <a:ext uri="{0D108BD9-81ED-4DB2-BD59-A6C34878D82A}">
                    <a16:rowId xmlns:a16="http://schemas.microsoft.com/office/drawing/2014/main" val="1717757428"/>
                  </a:ext>
                </a:extLst>
              </a:tr>
              <a:tr h="370840">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25</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反应罐底部与人行通道距离</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1.8</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2.0</a:t>
                      </a:r>
                    </a:p>
                  </a:txBody>
                  <a:tcPr horzOverflow="overflow">
                    <a:noFill/>
                  </a:tcPr>
                </a:tc>
                <a:extLst>
                  <a:ext uri="{0D108BD9-81ED-4DB2-BD59-A6C34878D82A}">
                    <a16:rowId xmlns:a16="http://schemas.microsoft.com/office/drawing/2014/main" val="3401083434"/>
                  </a:ext>
                </a:extLst>
              </a:tr>
              <a:tr h="370840">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26</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反应罐卸料口至离心机的距离</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1.0</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1.5</a:t>
                      </a:r>
                    </a:p>
                  </a:txBody>
                  <a:tcPr horzOverflow="overflow">
                    <a:noFill/>
                  </a:tcPr>
                </a:tc>
                <a:extLst>
                  <a:ext uri="{0D108BD9-81ED-4DB2-BD59-A6C34878D82A}">
                    <a16:rowId xmlns:a16="http://schemas.microsoft.com/office/drawing/2014/main" val="1090129891"/>
                  </a:ext>
                </a:extLst>
              </a:tr>
              <a:tr h="370840">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27</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控制室、开关室与炉子之间距离</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15</a:t>
                      </a:r>
                    </a:p>
                  </a:txBody>
                  <a:tcPr horzOverflow="overflow">
                    <a:noFill/>
                  </a:tcPr>
                </a:tc>
                <a:extLst>
                  <a:ext uri="{0D108BD9-81ED-4DB2-BD59-A6C34878D82A}">
                    <a16:rowId xmlns:a16="http://schemas.microsoft.com/office/drawing/2014/main" val="1668437819"/>
                  </a:ext>
                </a:extLst>
              </a:tr>
              <a:tr h="370840">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28</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产生可燃性气体的设备和炉子间距离</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8.0</a:t>
                      </a:r>
                    </a:p>
                  </a:txBody>
                  <a:tcPr horzOverflow="overflow">
                    <a:noFill/>
                  </a:tcPr>
                </a:tc>
                <a:extLst>
                  <a:ext uri="{0D108BD9-81ED-4DB2-BD59-A6C34878D82A}">
                    <a16:rowId xmlns:a16="http://schemas.microsoft.com/office/drawing/2014/main" val="3763716889"/>
                  </a:ext>
                </a:extLst>
              </a:tr>
              <a:tr h="370840">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29</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工艺设备和道路间距离</a:t>
                      </a:r>
                    </a:p>
                  </a:txBody>
                  <a:tcPr horzOverflow="overflow">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不小于</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1.0</a:t>
                      </a:r>
                    </a:p>
                  </a:txBody>
                  <a:tcPr horzOverflow="overflow">
                    <a:noFill/>
                  </a:tcPr>
                </a:tc>
                <a:extLst>
                  <a:ext uri="{0D108BD9-81ED-4DB2-BD59-A6C34878D82A}">
                    <a16:rowId xmlns:a16="http://schemas.microsoft.com/office/drawing/2014/main" val="3204750169"/>
                  </a:ext>
                </a:extLst>
              </a:tr>
              <a:tr h="370840">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 30</a:t>
                      </a:r>
                    </a:p>
                  </a:txBody>
                  <a:tcPr horzOverflow="overflow">
                    <a:lnB w="190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不常通行的地方，净高不小于</a:t>
                      </a:r>
                    </a:p>
                  </a:txBody>
                  <a:tcPr horzOverflow="overflow">
                    <a:lnB w="1905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sym typeface="微软雅黑" panose="020B0503020204020204" pitchFamily="34" charset="-122"/>
                        </a:rPr>
                        <a:t>1.9</a:t>
                      </a:r>
                    </a:p>
                  </a:txBody>
                  <a:tcPr horzOverflow="overflow">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3936598"/>
                  </a:ext>
                </a:extLst>
              </a:tr>
            </a:tbl>
          </a:graphicData>
        </a:graphic>
      </p:graphicFrame>
    </p:spTree>
    <p:extLst>
      <p:ext uri="{BB962C8B-B14F-4D97-AF65-F5344CB8AC3E}">
        <p14:creationId xmlns:p14="http://schemas.microsoft.com/office/powerpoint/2010/main" val="1148190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05C3C94-54A9-4A9B-BF86-03467879B4D0}"/>
              </a:ext>
            </a:extLst>
          </p:cNvPr>
          <p:cNvSpPr txBox="1">
            <a:spLocks noChangeArrowheads="1"/>
          </p:cNvSpPr>
          <p:nvPr/>
        </p:nvSpPr>
        <p:spPr bwMode="auto">
          <a:xfrm>
            <a:off x="0" y="981075"/>
            <a:ext cx="9036496" cy="3058017"/>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考虑设备安装、检修等方面对设备布置的要求 </a:t>
            </a:r>
            <a:endParaRPr lang="en-US" altLang="zh-CN" sz="24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考虑设备安装、检修、拆卸所需要的空间、面积及运输通道； </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考虑设备能否顺利进出车间。在经常搬动设备附近设置大门或安装孔，大门宽度比最大设备宽</a:t>
            </a:r>
            <a:r>
              <a:rPr lang="en-US" altLang="zh-CN" sz="2000" dirty="0">
                <a:solidFill>
                  <a:schemeClr val="tx1"/>
                </a:solidFill>
                <a:sym typeface="微软雅黑" panose="020B0503020204020204" pitchFamily="34" charset="-122"/>
              </a:rPr>
              <a:t>0.5 m</a:t>
            </a:r>
            <a:r>
              <a:rPr lang="zh-CN" altLang="en-US" sz="2000" dirty="0">
                <a:solidFill>
                  <a:schemeClr val="tx1"/>
                </a:solidFill>
                <a:sym typeface="微软雅黑" panose="020B0503020204020204" pitchFamily="34" charset="-122"/>
              </a:rPr>
              <a:t>；</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设备通过楼层或安装在二楼以上时，楼面上要设置吊装孔；</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考虑设备检修、拆卸以及运送物料所需要的起重运输设备。</a:t>
            </a:r>
          </a:p>
        </p:txBody>
      </p:sp>
      <p:sp>
        <p:nvSpPr>
          <p:cNvPr id="3" name="Rectangle 2">
            <a:extLst>
              <a:ext uri="{FF2B5EF4-FFF2-40B4-BE49-F238E27FC236}">
                <a16:creationId xmlns:a16="http://schemas.microsoft.com/office/drawing/2014/main" id="{5083AC44-A201-43FE-8E9B-0943FFFFC31A}"/>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166845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13A396DE-B410-46B7-8920-DF023517802C}"/>
              </a:ext>
            </a:extLst>
          </p:cNvPr>
          <p:cNvSpPr>
            <a:spLocks noChangeArrowheads="1"/>
          </p:cNvSpPr>
          <p:nvPr/>
        </p:nvSpPr>
        <p:spPr bwMode="auto">
          <a:xfrm>
            <a:off x="0" y="981075"/>
            <a:ext cx="9036050" cy="5359400"/>
          </a:xfrm>
          <a:prstGeom prst="rect">
            <a:avLst/>
          </a:prstGeom>
          <a:noFill/>
          <a:ln w="12700">
            <a:noFill/>
            <a:miter lim="800000"/>
            <a:headEnd/>
            <a:tailEnd/>
          </a:ln>
          <a:effectLst/>
        </p:spPr>
        <p:txBody>
          <a:bodyPr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厂址选择的工作阶段</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defTabSz="762000" eaLnBrk="1" hangingPunct="1">
              <a:lnSpc>
                <a:spcPct val="125000"/>
              </a:lnSpc>
              <a:defRPr/>
            </a:pPr>
            <a:r>
              <a:rPr kumimoji="1"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  </a:t>
            </a:r>
            <a:r>
              <a:rPr kumimoji="1"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准备阶段</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（确定选厂指标）</a:t>
            </a:r>
            <a:endParaRPr kumimoji="1"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拟建化工厂的产品方案和规模，主、副产品的品种和数量；</a:t>
            </a: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基本工艺流程和生产特性；</a:t>
            </a: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工厂项目构成，即主要项目表；</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原材料、燃料品种、数量、质量要求，供应来源或销售去向及适用运输方式；</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全厂年运输量</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输入</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，主要包装方式；</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全厂职工人数估计，最大班人数估计；</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水、电、汽等公用工程耗量及其主要参数；</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三废排放数量、类别、性质和可能造成的污染程度；</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750CD570-CFE6-4996-8C1F-25D0785C72D2}"/>
              </a:ext>
            </a:extLst>
          </p:cNvPr>
          <p:cNvSpPr>
            <a:spLocks noChangeArrowheads="1"/>
          </p:cNvSpPr>
          <p:nvPr/>
        </p:nvSpPr>
        <p:spPr bwMode="auto">
          <a:xfrm>
            <a:off x="0" y="13017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7.1 </a:t>
            </a:r>
            <a:r>
              <a:rPr kumimoji="1" lang="zh-CN" altLang="en-US" sz="3600">
                <a:solidFill>
                  <a:srgbClr val="0000FF"/>
                </a:solidFill>
                <a:sym typeface="微软雅黑" panose="020B0503020204020204" pitchFamily="34" charset="-122"/>
              </a:rPr>
              <a:t>厂址选择及优化</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D49BCA74-1682-4369-A474-E448E36DFF8C}"/>
              </a:ext>
            </a:extLst>
          </p:cNvPr>
          <p:cNvSpPr txBox="1">
            <a:spLocks noChangeArrowheads="1"/>
          </p:cNvSpPr>
          <p:nvPr/>
        </p:nvSpPr>
        <p:spPr bwMode="auto">
          <a:xfrm>
            <a:off x="0" y="981075"/>
            <a:ext cx="9036496" cy="3827458"/>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厂房建筑对设备布置的要求 </a:t>
            </a:r>
            <a:endParaRPr lang="en-US" altLang="zh-CN" sz="24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笨重或运转时产生很大振动的设备应尽可能布置在厂房的底层，以减少厂房的荷载和振动；</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剧烈振动设备的操作台和基础不得与建筑物的柱、墙连在一起；</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设备要避开建筑物的柱、主梁，如设备吊装在柱或梁上，其荷重及吊装方式需事先告知土建专业人员并与其商议；</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设备不应布置在建筑物的沉降缝或伸缩缝处；</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设备穿孔必须避开主梁。</a:t>
            </a:r>
          </a:p>
        </p:txBody>
      </p:sp>
      <p:sp>
        <p:nvSpPr>
          <p:cNvPr id="3" name="Rectangle 2">
            <a:extLst>
              <a:ext uri="{FF2B5EF4-FFF2-40B4-BE49-F238E27FC236}">
                <a16:creationId xmlns:a16="http://schemas.microsoft.com/office/drawing/2014/main" id="{B6E8327F-4B90-4259-8E22-539DF24C081E}"/>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4264151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11975C79-215F-4EDA-B6CC-AC9D1B35832F}"/>
              </a:ext>
            </a:extLst>
          </p:cNvPr>
          <p:cNvSpPr txBox="1">
            <a:spLocks noChangeArrowheads="1"/>
          </p:cNvSpPr>
          <p:nvPr/>
        </p:nvSpPr>
        <p:spPr bwMode="auto">
          <a:xfrm>
            <a:off x="0" y="981075"/>
            <a:ext cx="9036496" cy="1519134"/>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安全、卫生和防腐方面的要求  </a:t>
            </a:r>
            <a:endParaRPr lang="en-US" altLang="zh-CN" sz="24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尽可能使工人背光操作，高大设备避免靠窗布置，以免影响采光。 </a:t>
            </a:r>
          </a:p>
        </p:txBody>
      </p:sp>
      <p:sp>
        <p:nvSpPr>
          <p:cNvPr id="3" name="Rectangle 2">
            <a:extLst>
              <a:ext uri="{FF2B5EF4-FFF2-40B4-BE49-F238E27FC236}">
                <a16:creationId xmlns:a16="http://schemas.microsoft.com/office/drawing/2014/main" id="{DD27473E-5300-4FAC-A2A4-CDD5CD2EA69D}"/>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pic>
        <p:nvPicPr>
          <p:cNvPr id="4" name="Picture 3" descr="2008年12月7日 (3)">
            <a:extLst>
              <a:ext uri="{FF2B5EF4-FFF2-40B4-BE49-F238E27FC236}">
                <a16:creationId xmlns:a16="http://schemas.microsoft.com/office/drawing/2014/main" id="{3F96153B-55E2-4997-A77B-A91822020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67" y="2636912"/>
            <a:ext cx="757396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3AF1EF93-406A-4A8D-9AFF-7A8EF8DC5D59}"/>
              </a:ext>
            </a:extLst>
          </p:cNvPr>
          <p:cNvSpPr txBox="1"/>
          <p:nvPr/>
        </p:nvSpPr>
        <p:spPr>
          <a:xfrm>
            <a:off x="2627784" y="4976471"/>
            <a:ext cx="4032448"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车间采光条件比较</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a:extLst>
              <a:ext uri="{FF2B5EF4-FFF2-40B4-BE49-F238E27FC236}">
                <a16:creationId xmlns:a16="http://schemas.microsoft.com/office/drawing/2014/main" id="{ACE0AEBC-FAE9-4EC8-82F4-D7F8F6F9E283}"/>
              </a:ext>
            </a:extLst>
          </p:cNvPr>
          <p:cNvSpPr txBox="1"/>
          <p:nvPr/>
        </p:nvSpPr>
        <p:spPr>
          <a:xfrm>
            <a:off x="1835696" y="4697175"/>
            <a:ext cx="1584176" cy="307777"/>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采光不好</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a:extLst>
              <a:ext uri="{FF2B5EF4-FFF2-40B4-BE49-F238E27FC236}">
                <a16:creationId xmlns:a16="http://schemas.microsoft.com/office/drawing/2014/main" id="{F379447C-AC7D-4E30-ABA4-BA21E3ABCB15}"/>
              </a:ext>
            </a:extLst>
          </p:cNvPr>
          <p:cNvSpPr txBox="1"/>
          <p:nvPr/>
        </p:nvSpPr>
        <p:spPr>
          <a:xfrm>
            <a:off x="5652120" y="4697175"/>
            <a:ext cx="1584176" cy="307777"/>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采光好</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171136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B09CFAF-7F97-4062-8A0B-6CAF3A6DBF0A}"/>
              </a:ext>
            </a:extLst>
          </p:cNvPr>
          <p:cNvSpPr txBox="1">
            <a:spLocks noChangeArrowheads="1"/>
          </p:cNvSpPr>
          <p:nvPr/>
        </p:nvSpPr>
        <p:spPr bwMode="auto">
          <a:xfrm>
            <a:off x="0" y="981075"/>
            <a:ext cx="9036496" cy="3827458"/>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安全、卫生和防腐方面的要求  </a:t>
            </a:r>
            <a:endParaRPr lang="en-US" altLang="zh-CN" sz="24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有效地利用自然对流通风；对放热量大或产生易燃、易爆、有毒气体或粉尘的工段，尽量采用露天布置；不能露天布置时，须采用机械送、排风装置；</a:t>
            </a:r>
            <a:endParaRPr lang="en-US" altLang="zh-CN" sz="20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有防火、防爆要求的设备</a:t>
            </a:r>
            <a:r>
              <a:rPr lang="en-US" altLang="zh-CN" sz="2000" dirty="0">
                <a:solidFill>
                  <a:schemeClr val="tx1"/>
                </a:solidFill>
                <a:sym typeface="微软雅黑" panose="020B0503020204020204" pitchFamily="34" charset="-122"/>
              </a:rPr>
              <a:t>—— </a:t>
            </a:r>
            <a:r>
              <a:rPr lang="zh-CN" altLang="en-US" sz="2000" dirty="0">
                <a:solidFill>
                  <a:schemeClr val="tx1"/>
                </a:solidFill>
                <a:sym typeface="微软雅黑" panose="020B0503020204020204" pitchFamily="34" charset="-122"/>
              </a:rPr>
              <a:t>危险等级相同设备尽量集中在一个区域，并设计防爆建筑物、设置防爆墙等措施；</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对产生或接触腐蚀性介质的设备，除采用基础防护外，设备周围地面、墙、梁、柱都需采取防护措施。</a:t>
            </a:r>
          </a:p>
        </p:txBody>
      </p:sp>
      <p:sp>
        <p:nvSpPr>
          <p:cNvPr id="3" name="Rectangle 2">
            <a:extLst>
              <a:ext uri="{FF2B5EF4-FFF2-40B4-BE49-F238E27FC236}">
                <a16:creationId xmlns:a16="http://schemas.microsoft.com/office/drawing/2014/main" id="{95F2FA37-4865-4078-BC68-4E5072C8B02E}"/>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3292116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E0248D7-32F1-4923-A761-6257E115D674}"/>
              </a:ext>
            </a:extLst>
          </p:cNvPr>
          <p:cNvSpPr txBox="1">
            <a:spLocks noChangeArrowheads="1"/>
          </p:cNvSpPr>
          <p:nvPr/>
        </p:nvSpPr>
        <p:spPr bwMode="auto">
          <a:xfrm>
            <a:off x="0" y="981075"/>
            <a:ext cx="9036496" cy="3442737"/>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车间辅助和生活设施的布置</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小车间，生产辅助室和生活福利室可集中布置在车间内；</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大车间，生产辅助室和生活福利室可分别单独设置；</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生活福利室的办公室、休息室等应布置在厂房南面房间，可利用太阳能采暖，更衣室、厕所、浴室等可布置在北面房间；</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变电和配电室、机修间一般分别布置在厂房北面的房间内； </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有毒的或对卫生有特殊要求的工段必须设置专用的浴室。 </a:t>
            </a:r>
            <a:endParaRPr lang="en-US" altLang="zh-CN" sz="2000" dirty="0">
              <a:solidFill>
                <a:schemeClr val="tx1"/>
              </a:solidFill>
              <a:sym typeface="微软雅黑" panose="020B0503020204020204" pitchFamily="34" charset="-122"/>
            </a:endParaRPr>
          </a:p>
        </p:txBody>
      </p:sp>
      <p:sp>
        <p:nvSpPr>
          <p:cNvPr id="3" name="Rectangle 2">
            <a:extLst>
              <a:ext uri="{FF2B5EF4-FFF2-40B4-BE49-F238E27FC236}">
                <a16:creationId xmlns:a16="http://schemas.microsoft.com/office/drawing/2014/main" id="{B971720A-4FA5-41EA-A3A6-1E4965FF971B}"/>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extLst>
      <p:ext uri="{BB962C8B-B14F-4D97-AF65-F5344CB8AC3E}">
        <p14:creationId xmlns:p14="http://schemas.microsoft.com/office/powerpoint/2010/main" val="2707973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E6ED33B7-363B-4010-9D47-4BAA5B76F378}"/>
              </a:ext>
            </a:extLst>
          </p:cNvPr>
          <p:cNvSpPr txBox="1">
            <a:spLocks noChangeArrowheads="1"/>
          </p:cNvSpPr>
          <p:nvPr/>
        </p:nvSpPr>
        <p:spPr bwMode="auto">
          <a:xfrm>
            <a:off x="0" y="981075"/>
            <a:ext cx="9036496" cy="5366341"/>
          </a:xfrm>
          <a:prstGeom prst="rect">
            <a:avLst/>
          </a:prstGeom>
          <a:noFill/>
          <a:ln>
            <a:noFill/>
          </a:ln>
        </p:spPr>
        <p:txBody>
          <a:bodyPr wrap="square">
            <a:spAutoFit/>
          </a:bodyPr>
          <a:lstStyle>
            <a:lvl1pPr>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marL="342900" indent="-342900" algn="just" eaLnBrk="1" hangingPunct="1">
              <a:lnSpc>
                <a:spcPct val="125000"/>
              </a:lnSpc>
              <a:spcBef>
                <a:spcPts val="0"/>
              </a:spcBef>
              <a:buFont typeface="Wingdings" panose="05000000000000000000" pitchFamily="2" charset="2"/>
              <a:buChar char="p"/>
              <a:defRPr/>
            </a:pPr>
            <a:r>
              <a:rPr lang="zh-CN" altLang="en-US" dirty="0">
                <a:solidFill>
                  <a:srgbClr val="C00000"/>
                </a:solidFill>
                <a:sym typeface="微软雅黑" panose="020B0503020204020204" pitchFamily="34" charset="-122"/>
              </a:rPr>
              <a:t> 设备布置  </a:t>
            </a:r>
            <a:endParaRPr lang="en-US" altLang="zh-CN" dirty="0">
              <a:solidFill>
                <a:srgbClr val="C00000"/>
              </a:solidFill>
              <a:sym typeface="微软雅黑" panose="020B0503020204020204" pitchFamily="34" charset="-122"/>
            </a:endParaRPr>
          </a:p>
          <a:p>
            <a:pPr marL="342900" indent="-342900" algn="just" eaLnBrk="1" hangingPunct="1">
              <a:lnSpc>
                <a:spcPct val="125000"/>
              </a:lnSpc>
              <a:spcBef>
                <a:spcPts val="0"/>
              </a:spcBef>
              <a:buClrTx/>
              <a:buSzTx/>
              <a:defRPr/>
            </a:pPr>
            <a:r>
              <a:rPr lang="zh-CN" altLang="en-US" sz="2400" dirty="0">
                <a:solidFill>
                  <a:schemeClr val="tx1"/>
                </a:solidFill>
                <a:sym typeface="微软雅黑" panose="020B0503020204020204" pitchFamily="34" charset="-122"/>
              </a:rPr>
              <a:t>车间布置的方法和步骤 </a:t>
            </a: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根据工艺流程、物料性质及各专业的要求，车间在总平面图上的位置，初步划分生产、辅助生产和生活福利区及位置，确定厂房柱距、宽度、层高等，按 </a:t>
            </a:r>
            <a:r>
              <a:rPr lang="en-US" altLang="zh-CN" sz="2000" dirty="0">
                <a:solidFill>
                  <a:schemeClr val="tx1"/>
                </a:solidFill>
                <a:sym typeface="微软雅黑" panose="020B0503020204020204" pitchFamily="34" charset="-122"/>
              </a:rPr>
              <a:t>1:50 </a:t>
            </a:r>
            <a:r>
              <a:rPr lang="zh-CN" altLang="en-US" sz="2000" dirty="0">
                <a:solidFill>
                  <a:schemeClr val="tx1"/>
                </a:solidFill>
                <a:sym typeface="微软雅黑" panose="020B0503020204020204" pitchFamily="34" charset="-122"/>
              </a:rPr>
              <a:t>或 </a:t>
            </a:r>
            <a:r>
              <a:rPr lang="en-US" altLang="zh-CN" sz="2000" dirty="0">
                <a:solidFill>
                  <a:schemeClr val="tx1"/>
                </a:solidFill>
                <a:sym typeface="微软雅黑" panose="020B0503020204020204" pitchFamily="34" charset="-122"/>
              </a:rPr>
              <a:t>1:100 </a:t>
            </a:r>
            <a:r>
              <a:rPr lang="zh-CN" altLang="en-US" sz="2000" dirty="0">
                <a:solidFill>
                  <a:schemeClr val="tx1"/>
                </a:solidFill>
                <a:sym typeface="微软雅黑" panose="020B0503020204020204" pitchFamily="34" charset="-122"/>
              </a:rPr>
              <a:t>比例绘制平立面轮廓草图；</a:t>
            </a:r>
            <a:endParaRPr lang="en-US" altLang="zh-CN" sz="20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把同一工段的设备尽量布置在同一幢厂房中，按设备布置原则，满足各方面要求；</a:t>
            </a:r>
            <a:endParaRPr lang="en-US" altLang="zh-CN" sz="20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安排辅助生产室和生活福利室；</a:t>
            </a:r>
            <a:endParaRPr lang="en-US" altLang="zh-CN" sz="20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按 </a:t>
            </a:r>
            <a:r>
              <a:rPr lang="en-US" altLang="zh-CN" sz="2000" dirty="0">
                <a:solidFill>
                  <a:schemeClr val="tx1"/>
                </a:solidFill>
                <a:sym typeface="微软雅黑" panose="020B0503020204020204" pitchFamily="34" charset="-122"/>
              </a:rPr>
              <a:t>1:50 </a:t>
            </a:r>
            <a:r>
              <a:rPr lang="zh-CN" altLang="en-US" sz="2000" dirty="0">
                <a:solidFill>
                  <a:schemeClr val="tx1"/>
                </a:solidFill>
                <a:sym typeface="微软雅黑" panose="020B0503020204020204" pitchFamily="34" charset="-122"/>
              </a:rPr>
              <a:t>或 </a:t>
            </a:r>
            <a:r>
              <a:rPr lang="en-US" altLang="zh-CN" sz="2000" dirty="0">
                <a:solidFill>
                  <a:schemeClr val="tx1"/>
                </a:solidFill>
                <a:sym typeface="微软雅黑" panose="020B0503020204020204" pitchFamily="34" charset="-122"/>
              </a:rPr>
              <a:t>1:100 </a:t>
            </a:r>
            <a:r>
              <a:rPr lang="zh-CN" altLang="en-US" sz="2000" dirty="0">
                <a:solidFill>
                  <a:schemeClr val="tx1"/>
                </a:solidFill>
                <a:sym typeface="微软雅黑" panose="020B0503020204020204" pitchFamily="34" charset="-122"/>
              </a:rPr>
              <a:t>比例制成车间布置模型。可做</a:t>
            </a:r>
            <a:r>
              <a:rPr lang="en-US" altLang="zh-CN" sz="2000" dirty="0">
                <a:solidFill>
                  <a:schemeClr val="tx1"/>
                </a:solidFill>
                <a:sym typeface="微软雅黑" panose="020B0503020204020204" pitchFamily="34" charset="-122"/>
              </a:rPr>
              <a:t>2~3 </a:t>
            </a:r>
            <a:r>
              <a:rPr lang="zh-CN" altLang="en-US" sz="2000" dirty="0">
                <a:solidFill>
                  <a:schemeClr val="tx1"/>
                </a:solidFill>
                <a:sym typeface="微软雅黑" panose="020B0503020204020204" pitchFamily="34" charset="-122"/>
              </a:rPr>
              <a:t>个方案，征求有关专业的意见，从各方面比较其优缺点，绘制车间平立面布置草图，提交建筑设计人员设计建筑图；</a:t>
            </a:r>
            <a:endParaRPr lang="en-US" altLang="zh-CN" sz="2000" dirty="0">
              <a:solidFill>
                <a:schemeClr val="tx1"/>
              </a:solidFill>
              <a:sym typeface="微软雅黑" panose="020B0503020204020204" pitchFamily="34" charset="-122"/>
            </a:endParaRPr>
          </a:p>
          <a:p>
            <a:pPr marL="1085850" lvl="1" indent="-342900" algn="just" eaLnBrk="1" hangingPunct="1">
              <a:lnSpc>
                <a:spcPct val="125000"/>
              </a:lnSpc>
              <a:spcBef>
                <a:spcPts val="0"/>
              </a:spcBef>
              <a:buClr>
                <a:schemeClr val="tx1"/>
              </a:buClr>
              <a:buFont typeface="Wingdings" panose="05000000000000000000" pitchFamily="2" charset="2"/>
              <a:buChar char="Ø"/>
              <a:defRPr/>
            </a:pPr>
            <a:r>
              <a:rPr lang="zh-CN" altLang="en-US" sz="2000" dirty="0">
                <a:solidFill>
                  <a:schemeClr val="tx1"/>
                </a:solidFill>
                <a:sym typeface="微软雅黑" panose="020B0503020204020204" pitchFamily="34" charset="-122"/>
              </a:rPr>
              <a:t>工艺设计人员取得建筑设计图后，根据布置草图绘制正式的车间平立面布置图。</a:t>
            </a:r>
            <a:endParaRPr lang="en-US" altLang="zh-CN" sz="2000" dirty="0">
              <a:solidFill>
                <a:schemeClr val="tx1"/>
              </a:solidFill>
              <a:sym typeface="微软雅黑" panose="020B0503020204020204" pitchFamily="34" charset="-122"/>
            </a:endParaRPr>
          </a:p>
        </p:txBody>
      </p:sp>
      <p:sp>
        <p:nvSpPr>
          <p:cNvPr id="6" name="Rectangle 2">
            <a:extLst>
              <a:ext uri="{FF2B5EF4-FFF2-40B4-BE49-F238E27FC236}">
                <a16:creationId xmlns:a16="http://schemas.microsoft.com/office/drawing/2014/main" id="{63054814-18DD-46EC-8180-51711F7D7D8E}"/>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技术要素</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C027A7A-DFC7-43C8-8F42-E2A0CF283789}"/>
              </a:ext>
            </a:extLst>
          </p:cNvPr>
          <p:cNvSpPr>
            <a:spLocks noChangeArrowheads="1"/>
          </p:cNvSpPr>
          <p:nvPr/>
        </p:nvSpPr>
        <p:spPr bwMode="auto">
          <a:xfrm>
            <a:off x="0" y="1057672"/>
            <a:ext cx="9036496" cy="4512902"/>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典型单元设备布置：泵</a:t>
            </a:r>
            <a:endParaRPr kumimoji="1" lang="zh-CN" altLang="en-US" sz="32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defTabSz="762000"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平面布置方式</a:t>
            </a:r>
          </a:p>
          <a:p>
            <a:pPr marL="800100" lvl="1" indent="-342900" algn="just" defTabSz="762000"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露天布置：一般布置在管廊下方；</a:t>
            </a:r>
          </a:p>
          <a:p>
            <a:pPr marL="800100" lvl="1" indent="-342900" algn="just" defTabSz="762000"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半露天布置：用于多雨地区，一般在管廊下方布置</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管道上部设顶棚</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lvl="1" algn="just" defTabSz="762000" eaLnBrk="1" hangingPunct="1">
              <a:lnSpc>
                <a:spcPct val="125000"/>
              </a:lnSpc>
              <a:defRPr/>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或布置在框架下层地面上；</a:t>
            </a:r>
          </a:p>
          <a:p>
            <a:pPr marL="800100" lvl="1" indent="-342900" algn="just" defTabSz="762000" eaLnBrk="1" hangingPunct="1">
              <a:lnSpc>
                <a:spcPct val="125000"/>
              </a:lnSpc>
              <a:buFont typeface="Wingdings" panose="05000000000000000000" pitchFamily="2" charset="2"/>
              <a:buChar char="Ø"/>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室内布置：工艺要求，用于寒冷或多风沙地区。</a:t>
            </a:r>
          </a:p>
          <a:p>
            <a:pPr marL="342900" indent="-342900" algn="just" eaLnBrk="1" hangingPunct="1">
              <a:lnSpc>
                <a:spcPct val="125000"/>
              </a:lnSpc>
              <a:buClr>
                <a:schemeClr val="tx1"/>
              </a:buClr>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泵应尽量靠近供料设备，保证良好的吸入条件。</a:t>
            </a:r>
          </a:p>
          <a:p>
            <a:pPr marL="342900" indent="-342900" algn="just" eaLnBrk="1" hangingPunct="1">
              <a:lnSpc>
                <a:spcPct val="125000"/>
              </a:lnSpc>
              <a:buClr>
                <a:schemeClr val="tx1"/>
              </a:buClr>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室外布置的泵一般在路旁或管廊下排成一行或二行，电机对齐排在中心通道的两侧，吸入与排出端对着工艺罐。</a:t>
            </a:r>
          </a:p>
          <a:p>
            <a:pPr marL="342900" indent="-342900" algn="just" eaLnBrk="1" hangingPunct="1">
              <a:lnSpc>
                <a:spcPct val="125000"/>
              </a:lnSpc>
              <a:buClr>
                <a:schemeClr val="tx1"/>
              </a:buClr>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管廊或建筑的跨度由泵的长度与它们本身的要求所决定</a:t>
            </a:r>
            <a:endParaRPr kumimoji="1"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C1F04B4A-77EC-473B-A616-817999069DD5}"/>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0F394F-CFD3-4C79-9B97-370BBA320E23}"/>
              </a:ext>
            </a:extLst>
          </p:cNvPr>
          <p:cNvSpPr>
            <a:spLocks noChangeArrowheads="1"/>
          </p:cNvSpPr>
          <p:nvPr/>
        </p:nvSpPr>
        <p:spPr bwMode="auto">
          <a:xfrm>
            <a:off x="0" y="980728"/>
            <a:ext cx="9036496" cy="651653"/>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典型单元设备布置：泵</a:t>
            </a:r>
            <a:endParaRPr kumimoji="1" lang="zh-CN" altLang="en-US" sz="32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414D1A21-2D21-4E06-BA29-8C7C6E629B33}"/>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pic>
        <p:nvPicPr>
          <p:cNvPr id="4" name="Picture 2" descr="101(2)">
            <a:extLst>
              <a:ext uri="{FF2B5EF4-FFF2-40B4-BE49-F238E27FC236}">
                <a16:creationId xmlns:a16="http://schemas.microsoft.com/office/drawing/2014/main" id="{4B26C403-4678-472F-A023-49C87E4DD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 y="1634612"/>
            <a:ext cx="8431213" cy="47355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B2812FB-9117-4475-8DA8-35264786AE74}"/>
              </a:ext>
            </a:extLst>
          </p:cNvPr>
          <p:cNvSpPr txBox="1"/>
          <p:nvPr/>
        </p:nvSpPr>
        <p:spPr>
          <a:xfrm>
            <a:off x="2627784" y="6021288"/>
            <a:ext cx="4032448"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泵在管廊下（或泵房中）的布置</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87446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611F292-02D8-4393-9089-40DAB8A26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6"/>
            <a:ext cx="7534101" cy="525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Rectangle 2">
            <a:extLst>
              <a:ext uri="{FF2B5EF4-FFF2-40B4-BE49-F238E27FC236}">
                <a16:creationId xmlns:a16="http://schemas.microsoft.com/office/drawing/2014/main" id="{B9217DD6-EAFB-419D-A3B6-C22102155FC6}"/>
              </a:ext>
            </a:extLst>
          </p:cNvPr>
          <p:cNvSpPr>
            <a:spLocks noChangeArrowheads="1"/>
          </p:cNvSpPr>
          <p:nvPr/>
        </p:nvSpPr>
        <p:spPr bwMode="auto">
          <a:xfrm>
            <a:off x="0" y="980728"/>
            <a:ext cx="9036496" cy="651653"/>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典型单元设备布置：泵</a:t>
            </a:r>
            <a:endParaRPr kumimoji="1" lang="zh-CN" altLang="en-US" sz="32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F344FE63-1EA6-4628-9FCB-88B4D68245D9}"/>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
        <p:nvSpPr>
          <p:cNvPr id="5" name="文本框 4">
            <a:extLst>
              <a:ext uri="{FF2B5EF4-FFF2-40B4-BE49-F238E27FC236}">
                <a16:creationId xmlns:a16="http://schemas.microsoft.com/office/drawing/2014/main" id="{AAD5B622-38FF-4065-9968-4F873C94C12C}"/>
              </a:ext>
            </a:extLst>
          </p:cNvPr>
          <p:cNvSpPr txBox="1"/>
          <p:nvPr/>
        </p:nvSpPr>
        <p:spPr>
          <a:xfrm>
            <a:off x="2722426" y="6312627"/>
            <a:ext cx="4032448"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泵在管廊下（或泵房中）的布置</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5579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a:extLst>
              <a:ext uri="{FF2B5EF4-FFF2-40B4-BE49-F238E27FC236}">
                <a16:creationId xmlns:a16="http://schemas.microsoft.com/office/drawing/2014/main" id="{F320C4B8-1ECF-4048-AE14-77ACA76E1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6572"/>
          <a:stretch>
            <a:fillRect/>
          </a:stretch>
        </p:blipFill>
        <p:spPr bwMode="auto">
          <a:xfrm>
            <a:off x="4860032" y="1478756"/>
            <a:ext cx="4140200"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2">
            <a:extLst>
              <a:ext uri="{FF2B5EF4-FFF2-40B4-BE49-F238E27FC236}">
                <a16:creationId xmlns:a16="http://schemas.microsoft.com/office/drawing/2014/main" id="{61224566-53C2-487F-8069-E7877AC578C2}"/>
              </a:ext>
            </a:extLst>
          </p:cNvPr>
          <p:cNvSpPr>
            <a:spLocks noChangeArrowheads="1"/>
          </p:cNvSpPr>
          <p:nvPr/>
        </p:nvSpPr>
        <p:spPr bwMode="auto">
          <a:xfrm>
            <a:off x="0" y="980728"/>
            <a:ext cx="6516216" cy="651653"/>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典型单元设备布置：压缩机</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534FAAD8-4D85-401F-9995-0DDA15B25784}"/>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
        <p:nvSpPr>
          <p:cNvPr id="7" name="文本框 6">
            <a:extLst>
              <a:ext uri="{FF2B5EF4-FFF2-40B4-BE49-F238E27FC236}">
                <a16:creationId xmlns:a16="http://schemas.microsoft.com/office/drawing/2014/main" id="{E3EBE934-5D17-4D90-89EC-A9CD39691745}"/>
              </a:ext>
            </a:extLst>
          </p:cNvPr>
          <p:cNvSpPr txBox="1"/>
          <p:nvPr/>
        </p:nvSpPr>
        <p:spPr>
          <a:xfrm>
            <a:off x="0" y="1628800"/>
            <a:ext cx="4860032" cy="2820131"/>
          </a:xfrm>
          <a:prstGeom prst="rect">
            <a:avLst/>
          </a:prstGeom>
          <a:noFill/>
        </p:spPr>
        <p:txBody>
          <a:bodyPr wrap="square">
            <a:spAutoFit/>
          </a:bodyPr>
          <a:lstStyle/>
          <a:p>
            <a:pPr marL="342900" indent="-342900" algn="just" eaLnBrk="1" hangingPunct="1">
              <a:lnSpc>
                <a:spcPct val="125000"/>
              </a:lnSpc>
              <a:buClr>
                <a:schemeClr val="tx1"/>
              </a:buClr>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露天布置或半露天布置：适用于可燃气体压缩机，通风良好，如有可燃气体泄漏可快速扩散，有利于防火、防爆。</a:t>
            </a:r>
          </a:p>
          <a:p>
            <a:pPr marL="342900" indent="-342900" algn="just" eaLnBrk="1" hangingPunct="1">
              <a:lnSpc>
                <a:spcPct val="125000"/>
              </a:lnSpc>
              <a:buClr>
                <a:schemeClr val="tx1"/>
              </a:buClr>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室内布置：适用于严寒或多风沙地区。</a:t>
            </a:r>
          </a:p>
        </p:txBody>
      </p:sp>
      <p:sp>
        <p:nvSpPr>
          <p:cNvPr id="10" name="文本框 9">
            <a:extLst>
              <a:ext uri="{FF2B5EF4-FFF2-40B4-BE49-F238E27FC236}">
                <a16:creationId xmlns:a16="http://schemas.microsoft.com/office/drawing/2014/main" id="{29729EDC-E786-461C-8C4E-64B1A181F547}"/>
              </a:ext>
            </a:extLst>
          </p:cNvPr>
          <p:cNvSpPr txBox="1"/>
          <p:nvPr/>
        </p:nvSpPr>
        <p:spPr>
          <a:xfrm>
            <a:off x="0" y="5013176"/>
            <a:ext cx="9000232" cy="1726178"/>
          </a:xfrm>
          <a:prstGeom prst="rect">
            <a:avLst/>
          </a:prstGeom>
          <a:noFill/>
        </p:spPr>
        <p:txBody>
          <a:bodyPr wrap="square">
            <a:spAutoFit/>
          </a:bodyPr>
          <a:lstStyle/>
          <a:p>
            <a:pPr eaLnBrk="1" hangingPunct="1">
              <a:lnSpc>
                <a:spcPct val="120000"/>
              </a:lnSpc>
              <a:spcBef>
                <a:spcPct val="0"/>
              </a:spcBef>
              <a:buClrTx/>
              <a:buSzTx/>
              <a:buFont typeface="Wingdings" panose="05000000000000000000" pitchFamily="2" charset="2"/>
              <a:buNone/>
              <a:defRPr/>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注：</a:t>
            </a:r>
            <a:endParaRPr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0000"/>
              </a:lnSpc>
              <a:spcBef>
                <a:spcPct val="0"/>
              </a:spcBef>
              <a:buClrTx/>
              <a:buSzTx/>
              <a:buFont typeface="+mj-lt"/>
              <a:buAutoNum type="arabicPeriod"/>
              <a:defRPr/>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为了维修方便，压缩机房应靠近室外通道，并要求通道能通到吊装区；</a:t>
            </a:r>
            <a:endParaRPr lang="en-US" altLang="zh-CN" sz="1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0000"/>
              </a:lnSpc>
              <a:spcBef>
                <a:spcPct val="0"/>
              </a:spcBef>
              <a:buClrTx/>
              <a:buSzTx/>
              <a:buFont typeface="+mj-lt"/>
              <a:buAutoNum type="arabicPeriod"/>
              <a:defRPr/>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为了操作方便，压缩机周围应有不小于</a:t>
            </a:r>
            <a:r>
              <a:rPr lang="en-US" altLang="zh-CN" sz="1800" b="1" dirty="0">
                <a:latin typeface="微软雅黑" panose="020B0503020204020204" pitchFamily="34" charset="-122"/>
                <a:ea typeface="微软雅黑" panose="020B0503020204020204" pitchFamily="34" charset="-122"/>
                <a:sym typeface="微软雅黑" panose="020B0503020204020204" pitchFamily="34" charset="-122"/>
              </a:rPr>
              <a:t>2m</a:t>
            </a: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的操作通道；</a:t>
            </a:r>
            <a:endParaRPr lang="en-US" altLang="zh-CN" sz="1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0000"/>
              </a:lnSpc>
              <a:spcBef>
                <a:spcPct val="0"/>
              </a:spcBef>
              <a:buClr>
                <a:schemeClr val="tx1"/>
              </a:buClr>
              <a:buSzTx/>
              <a:buFont typeface="+mj-lt"/>
              <a:buAutoNum type="arabicPeriod"/>
              <a:defRPr/>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楼梯应靠近操作通道，并设置第二楼梯或直梯，以便安全疏散；</a:t>
            </a:r>
            <a:endParaRPr lang="en-US" altLang="zh-CN" sz="1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0000"/>
              </a:lnSpc>
              <a:spcBef>
                <a:spcPct val="0"/>
              </a:spcBef>
              <a:buClrTx/>
              <a:buSzTx/>
              <a:buFont typeface="+mj-lt"/>
              <a:buAutoNum type="arabicPeriod"/>
              <a:defRPr/>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压缩机和驱动机的全部仪表盘，应布置在靠近驱动机的端部；</a:t>
            </a:r>
          </a:p>
        </p:txBody>
      </p:sp>
    </p:spTree>
    <p:extLst>
      <p:ext uri="{BB962C8B-B14F-4D97-AF65-F5344CB8AC3E}">
        <p14:creationId xmlns:p14="http://schemas.microsoft.com/office/powerpoint/2010/main" val="2114296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3CA437-A6AC-44EC-AEA1-DD0E3E25026B}"/>
              </a:ext>
            </a:extLst>
          </p:cNvPr>
          <p:cNvSpPr>
            <a:spLocks noChangeArrowheads="1"/>
          </p:cNvSpPr>
          <p:nvPr/>
        </p:nvSpPr>
        <p:spPr bwMode="auto">
          <a:xfrm>
            <a:off x="0" y="980728"/>
            <a:ext cx="6516216" cy="651653"/>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典型单元设备布置：压缩机</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B374D66A-4699-4CB9-8501-8EFAAB530F38}"/>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grpSp>
        <p:nvGrpSpPr>
          <p:cNvPr id="9" name="组合 8">
            <a:extLst>
              <a:ext uri="{FF2B5EF4-FFF2-40B4-BE49-F238E27FC236}">
                <a16:creationId xmlns:a16="http://schemas.microsoft.com/office/drawing/2014/main" id="{1AE91090-5B14-4487-81A9-050FEC7B3AAE}"/>
              </a:ext>
            </a:extLst>
          </p:cNvPr>
          <p:cNvGrpSpPr/>
          <p:nvPr/>
        </p:nvGrpSpPr>
        <p:grpSpPr>
          <a:xfrm>
            <a:off x="1619672" y="1830454"/>
            <a:ext cx="5632102" cy="4817211"/>
            <a:chOff x="1619672" y="1830454"/>
            <a:chExt cx="5632102" cy="4817211"/>
          </a:xfrm>
        </p:grpSpPr>
        <p:pic>
          <p:nvPicPr>
            <p:cNvPr id="7" name="Picture 2">
              <a:extLst>
                <a:ext uri="{FF2B5EF4-FFF2-40B4-BE49-F238E27FC236}">
                  <a16:creationId xmlns:a16="http://schemas.microsoft.com/office/drawing/2014/main" id="{F7E0F745-AF97-486E-B34C-A8F7F297C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30454"/>
              <a:ext cx="5632102" cy="481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文本框 7">
              <a:extLst>
                <a:ext uri="{FF2B5EF4-FFF2-40B4-BE49-F238E27FC236}">
                  <a16:creationId xmlns:a16="http://schemas.microsoft.com/office/drawing/2014/main" id="{3E72AEA0-F93C-4DF8-8C62-EE4B91ADC221}"/>
                </a:ext>
              </a:extLst>
            </p:cNvPr>
            <p:cNvSpPr txBox="1"/>
            <p:nvPr/>
          </p:nvSpPr>
          <p:spPr>
            <a:xfrm>
              <a:off x="2722426" y="6237312"/>
              <a:ext cx="4032448"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室内离心式压缩机的布置</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271282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E6499DF-08A2-498F-BB9F-1D596601256C}"/>
              </a:ext>
            </a:extLst>
          </p:cNvPr>
          <p:cNvSpPr>
            <a:spLocks noChangeArrowheads="1"/>
          </p:cNvSpPr>
          <p:nvPr/>
        </p:nvSpPr>
        <p:spPr bwMode="auto">
          <a:xfrm>
            <a:off x="0" y="981075"/>
            <a:ext cx="9036050" cy="5359400"/>
          </a:xfrm>
          <a:prstGeom prst="rect">
            <a:avLst/>
          </a:prstGeom>
          <a:noFill/>
          <a:ln>
            <a:noFill/>
          </a:ln>
        </p:spPr>
        <p:txBody>
          <a:bodyPr>
            <a:spAutoFit/>
          </a:bodyPr>
          <a:lstStyle>
            <a:lvl1pPr marL="360363" indent="-3603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厂址选择的工作阶段</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defRPr/>
            </a:pPr>
            <a:r>
              <a:rPr kumimoji="1"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2. </a:t>
            </a:r>
            <a:r>
              <a:rPr kumimoji="1"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现场工作阶段</a:t>
            </a: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（落实建厂条件）</a:t>
            </a:r>
            <a:endParaRPr kumimoji="1"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辅助生活设施及其他特殊要求；</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工厂建设</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含生产区、生活区</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的理想总平面布置图和它的发展要求，计算拟建工厂的用地数量。</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向当地政府和主管部门汇报拟建工厂的生产性质、规模和对厂址的基本要求，工厂建成后对当地可能造成的影响，听取对建厂方案的意见；</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根据当地推荐厂址，了解区域规划有关资料，确定踏勘对象，为现场踏勘作进一步准备；</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向当地部门落实所需资料，并进行实地调查核实。</a:t>
            </a:r>
          </a:p>
        </p:txBody>
      </p:sp>
      <p:sp>
        <p:nvSpPr>
          <p:cNvPr id="4" name="Rectangle 2">
            <a:extLst>
              <a:ext uri="{FF2B5EF4-FFF2-40B4-BE49-F238E27FC236}">
                <a16:creationId xmlns:a16="http://schemas.microsoft.com/office/drawing/2014/main" id="{845CB0DB-D4A6-4F40-9DF5-891D820CAC33}"/>
              </a:ext>
            </a:extLst>
          </p:cNvPr>
          <p:cNvSpPr>
            <a:spLocks noChangeArrowheads="1"/>
          </p:cNvSpPr>
          <p:nvPr/>
        </p:nvSpPr>
        <p:spPr bwMode="auto">
          <a:xfrm>
            <a:off x="0" y="13017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7.1 </a:t>
            </a:r>
            <a:r>
              <a:rPr kumimoji="1" lang="zh-CN" altLang="en-US" sz="3600">
                <a:solidFill>
                  <a:srgbClr val="0000FF"/>
                </a:solidFill>
                <a:sym typeface="微软雅黑" panose="020B0503020204020204" pitchFamily="34" charset="-122"/>
              </a:rPr>
              <a:t>厂址选择及优化</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C02C01E-B022-4F25-98E1-89F681F0072B}"/>
              </a:ext>
            </a:extLst>
          </p:cNvPr>
          <p:cNvSpPr>
            <a:spLocks noChangeArrowheads="1"/>
          </p:cNvSpPr>
          <p:nvPr/>
        </p:nvSpPr>
        <p:spPr bwMode="auto">
          <a:xfrm>
            <a:off x="0" y="980728"/>
            <a:ext cx="9029700" cy="1735924"/>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典型单元设备布置：立式容器</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defTabSz="762000" eaLnBrk="1" hangingPunct="1">
              <a:lnSpc>
                <a:spcPct val="125000"/>
              </a:lnSpc>
              <a:defRPr/>
            </a:pPr>
            <a:r>
              <a:rPr kumimoji="1"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立式容器可以安装在地面、楼板或平台上，也可以穿越楼板或平台用支耳支撑在楼板或平台上。</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DA54B903-DF85-42B5-BECC-FBE226E1C149}"/>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
        <p:nvSpPr>
          <p:cNvPr id="7" name="Text Box 5">
            <a:extLst>
              <a:ext uri="{FF2B5EF4-FFF2-40B4-BE49-F238E27FC236}">
                <a16:creationId xmlns:a16="http://schemas.microsoft.com/office/drawing/2014/main" id="{C9D74B46-0354-47DD-8298-B5CC5F0D758B}"/>
              </a:ext>
            </a:extLst>
          </p:cNvPr>
          <p:cNvSpPr txBox="1">
            <a:spLocks noChangeArrowheads="1"/>
          </p:cNvSpPr>
          <p:nvPr/>
        </p:nvSpPr>
        <p:spPr bwMode="auto">
          <a:xfrm>
            <a:off x="4162342" y="2713038"/>
            <a:ext cx="4867358" cy="3281796"/>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algn="just" eaLnBrk="1" hangingPunct="1">
              <a:lnSpc>
                <a:spcPct val="125000"/>
              </a:lnSpc>
              <a:spcBef>
                <a:spcPct val="0"/>
              </a:spcBef>
            </a:pPr>
            <a:r>
              <a:rPr lang="zh-CN" altLang="en-US" sz="2400" dirty="0">
                <a:solidFill>
                  <a:schemeClr val="tx1"/>
                </a:solidFill>
                <a:sym typeface="微软雅黑" panose="020B0503020204020204" pitchFamily="34" charset="-122"/>
              </a:rPr>
              <a:t>内部带搅拌器的立式容器，为避免振动，应尽可能在地面设置支承结构。</a:t>
            </a:r>
          </a:p>
          <a:p>
            <a:pPr algn="just" eaLnBrk="1" hangingPunct="1">
              <a:lnSpc>
                <a:spcPct val="125000"/>
              </a:lnSpc>
              <a:spcBef>
                <a:spcPct val="0"/>
              </a:spcBef>
            </a:pPr>
            <a:r>
              <a:rPr lang="zh-CN" altLang="en-US" sz="2400" dirty="0">
                <a:solidFill>
                  <a:schemeClr val="tx1"/>
                </a:solidFill>
                <a:sym typeface="微软雅黑" panose="020B0503020204020204" pitchFamily="34" charset="-122"/>
              </a:rPr>
              <a:t>顶部有开口且需人工加料的立式容器，加料点高度不宜高出楼板或平台</a:t>
            </a:r>
            <a:r>
              <a:rPr lang="en-US" altLang="zh-CN" sz="2400" dirty="0">
                <a:solidFill>
                  <a:schemeClr val="tx1"/>
                </a:solidFill>
                <a:sym typeface="微软雅黑" panose="020B0503020204020204" pitchFamily="34" charset="-122"/>
              </a:rPr>
              <a:t>1 m</a:t>
            </a:r>
            <a:r>
              <a:rPr lang="zh-CN" altLang="en-US" sz="2400" dirty="0">
                <a:solidFill>
                  <a:schemeClr val="tx1"/>
                </a:solidFill>
                <a:sym typeface="微软雅黑" panose="020B0503020204020204" pitchFamily="34" charset="-122"/>
              </a:rPr>
              <a:t>，如高出</a:t>
            </a:r>
            <a:r>
              <a:rPr lang="en-US" altLang="zh-CN" sz="2400" dirty="0">
                <a:solidFill>
                  <a:schemeClr val="tx1"/>
                </a:solidFill>
                <a:sym typeface="微软雅黑" panose="020B0503020204020204" pitchFamily="34" charset="-122"/>
              </a:rPr>
              <a:t>1 m</a:t>
            </a:r>
            <a:r>
              <a:rPr lang="zh-CN" altLang="en-US" sz="2400" dirty="0">
                <a:solidFill>
                  <a:schemeClr val="tx1"/>
                </a:solidFill>
                <a:sym typeface="微软雅黑" panose="020B0503020204020204" pitchFamily="34" charset="-122"/>
              </a:rPr>
              <a:t>应考虑设加料平台或阶梯。</a:t>
            </a:r>
          </a:p>
        </p:txBody>
      </p:sp>
      <p:pic>
        <p:nvPicPr>
          <p:cNvPr id="8" name="Picture 4">
            <a:extLst>
              <a:ext uri="{FF2B5EF4-FFF2-40B4-BE49-F238E27FC236}">
                <a16:creationId xmlns:a16="http://schemas.microsoft.com/office/drawing/2014/main" id="{0F990A99-09D6-4ED5-8046-ABE619841F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04" r="9682"/>
          <a:stretch/>
        </p:blipFill>
        <p:spPr bwMode="auto">
          <a:xfrm>
            <a:off x="251520" y="2713038"/>
            <a:ext cx="3994596"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文本框 8">
            <a:extLst>
              <a:ext uri="{FF2B5EF4-FFF2-40B4-BE49-F238E27FC236}">
                <a16:creationId xmlns:a16="http://schemas.microsoft.com/office/drawing/2014/main" id="{CCD42989-5777-4937-BCD0-BB529D7A8F58}"/>
              </a:ext>
            </a:extLst>
          </p:cNvPr>
          <p:cNvSpPr txBox="1"/>
          <p:nvPr/>
        </p:nvSpPr>
        <p:spPr>
          <a:xfrm>
            <a:off x="251520" y="6403558"/>
            <a:ext cx="3994596"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穿越楼板的容器布置（立面图）</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57482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CBBF149-31DD-4567-ACDE-4211239E7AD3}"/>
              </a:ext>
            </a:extLst>
          </p:cNvPr>
          <p:cNvSpPr>
            <a:spLocks noChangeArrowheads="1"/>
          </p:cNvSpPr>
          <p:nvPr/>
        </p:nvSpPr>
        <p:spPr bwMode="auto">
          <a:xfrm>
            <a:off x="0" y="980728"/>
            <a:ext cx="9029700" cy="651653"/>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典型单元设备布置：立式容器</a:t>
            </a:r>
            <a:endParaRPr kumimoji="1"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848B06B1-0437-4D81-809A-DA1E0EF55A82}"/>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grpSp>
        <p:nvGrpSpPr>
          <p:cNvPr id="8" name="组合 7">
            <a:extLst>
              <a:ext uri="{FF2B5EF4-FFF2-40B4-BE49-F238E27FC236}">
                <a16:creationId xmlns:a16="http://schemas.microsoft.com/office/drawing/2014/main" id="{2DDADB2A-BB5A-4F25-B945-8D9CD85A00D2}"/>
              </a:ext>
            </a:extLst>
          </p:cNvPr>
          <p:cNvGrpSpPr/>
          <p:nvPr/>
        </p:nvGrpSpPr>
        <p:grpSpPr>
          <a:xfrm>
            <a:off x="395536" y="1700808"/>
            <a:ext cx="8278813" cy="4630993"/>
            <a:chOff x="434975" y="1125539"/>
            <a:chExt cx="8278813" cy="4630993"/>
          </a:xfrm>
        </p:grpSpPr>
        <p:pic>
          <p:nvPicPr>
            <p:cNvPr id="9" name="Picture 2">
              <a:extLst>
                <a:ext uri="{FF2B5EF4-FFF2-40B4-BE49-F238E27FC236}">
                  <a16:creationId xmlns:a16="http://schemas.microsoft.com/office/drawing/2014/main" id="{DCABCFCA-DA61-4865-8A01-BA2D9E920F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660"/>
            <a:stretch/>
          </p:blipFill>
          <p:spPr bwMode="auto">
            <a:xfrm>
              <a:off x="434975" y="1125539"/>
              <a:ext cx="8278813" cy="4319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 name="文本框 9">
              <a:extLst>
                <a:ext uri="{FF2B5EF4-FFF2-40B4-BE49-F238E27FC236}">
                  <a16:creationId xmlns:a16="http://schemas.microsoft.com/office/drawing/2014/main" id="{19D55B72-F158-42B2-A22B-AA16B62A47F9}"/>
                </a:ext>
              </a:extLst>
            </p:cNvPr>
            <p:cNvSpPr txBox="1"/>
            <p:nvPr/>
          </p:nvSpPr>
          <p:spPr>
            <a:xfrm>
              <a:off x="683568" y="5417978"/>
              <a:ext cx="3994596"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穿越楼板的容器布置（二层）</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a:extLst>
                <a:ext uri="{FF2B5EF4-FFF2-40B4-BE49-F238E27FC236}">
                  <a16:creationId xmlns:a16="http://schemas.microsoft.com/office/drawing/2014/main" id="{28157920-B101-4FE0-A7A5-3CCF68ABEBB8}"/>
                </a:ext>
              </a:extLst>
            </p:cNvPr>
            <p:cNvSpPr txBox="1"/>
            <p:nvPr/>
          </p:nvSpPr>
          <p:spPr>
            <a:xfrm>
              <a:off x="4716016" y="5417978"/>
              <a:ext cx="3994596"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穿越楼板的容器布置（三层）</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16645174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5F833E14-61BC-48CC-897F-A938607D4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146425"/>
            <a:ext cx="7172325"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Rectangle 2">
            <a:extLst>
              <a:ext uri="{FF2B5EF4-FFF2-40B4-BE49-F238E27FC236}">
                <a16:creationId xmlns:a16="http://schemas.microsoft.com/office/drawing/2014/main" id="{2DE1B278-BEA6-4111-A951-50F69A8B5B02}"/>
              </a:ext>
            </a:extLst>
          </p:cNvPr>
          <p:cNvSpPr>
            <a:spLocks noChangeArrowheads="1"/>
          </p:cNvSpPr>
          <p:nvPr/>
        </p:nvSpPr>
        <p:spPr bwMode="auto">
          <a:xfrm>
            <a:off x="0" y="980728"/>
            <a:ext cx="9029700" cy="2512354"/>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典型单元设备布置：卧式容器</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defTabSz="762000" eaLnBrk="1" hangingPunct="1">
              <a:lnSpc>
                <a:spcPct val="125000"/>
              </a:lnSpc>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卧式容器宜成组布置，成组卧式容器宜按支座基础中心线对齐或按封头切线对齐，卧式容器之间净空可按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0.7 m </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考虑；</a:t>
            </a:r>
          </a:p>
          <a:p>
            <a:pPr marL="342900" indent="-342900" algn="just" defTabSz="762000" eaLnBrk="1" hangingPunct="1">
              <a:lnSpc>
                <a:spcPct val="125000"/>
              </a:lnSpc>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容器下方需设通道时，容器底部配管与地面之间的净空不应小于 </a:t>
            </a:r>
            <a:r>
              <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2.2 m</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FA417DF5-F22B-4B84-B0F4-F6AFBAF40720}"/>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
        <p:nvSpPr>
          <p:cNvPr id="9" name="文本框 8">
            <a:extLst>
              <a:ext uri="{FF2B5EF4-FFF2-40B4-BE49-F238E27FC236}">
                <a16:creationId xmlns:a16="http://schemas.microsoft.com/office/drawing/2014/main" id="{696B1090-677C-48A7-B88A-B89E33E2AE8D}"/>
              </a:ext>
            </a:extLst>
          </p:cNvPr>
          <p:cNvSpPr txBox="1"/>
          <p:nvPr/>
        </p:nvSpPr>
        <p:spPr>
          <a:xfrm>
            <a:off x="2776488" y="6403558"/>
            <a:ext cx="3994596"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卧式平台的布置</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a:extLst>
              <a:ext uri="{FF2B5EF4-FFF2-40B4-BE49-F238E27FC236}">
                <a16:creationId xmlns:a16="http://schemas.microsoft.com/office/drawing/2014/main" id="{810ED05D-01B4-4411-89F8-44E978E2B603}"/>
              </a:ext>
            </a:extLst>
          </p:cNvPr>
          <p:cNvSpPr txBox="1"/>
          <p:nvPr/>
        </p:nvSpPr>
        <p:spPr>
          <a:xfrm>
            <a:off x="1907704" y="5754742"/>
            <a:ext cx="1512168"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联合平台</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a:extLst>
              <a:ext uri="{FF2B5EF4-FFF2-40B4-BE49-F238E27FC236}">
                <a16:creationId xmlns:a16="http://schemas.microsoft.com/office/drawing/2014/main" id="{3EB43FED-CAF8-42EE-AD00-604D67952B55}"/>
              </a:ext>
            </a:extLst>
          </p:cNvPr>
          <p:cNvSpPr txBox="1"/>
          <p:nvPr/>
        </p:nvSpPr>
        <p:spPr>
          <a:xfrm>
            <a:off x="4560640" y="5754742"/>
            <a:ext cx="1512168"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平台</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11">
            <a:extLst>
              <a:ext uri="{FF2B5EF4-FFF2-40B4-BE49-F238E27FC236}">
                <a16:creationId xmlns:a16="http://schemas.microsoft.com/office/drawing/2014/main" id="{40A25840-00EB-4E44-A5C3-953FDCE5AEF8}"/>
              </a:ext>
            </a:extLst>
          </p:cNvPr>
          <p:cNvSpPr txBox="1"/>
          <p:nvPr/>
        </p:nvSpPr>
        <p:spPr>
          <a:xfrm>
            <a:off x="6372200" y="5754742"/>
            <a:ext cx="1756612"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顶部平台标高</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53467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82B04-17FB-48CC-8F3E-2AFF62DE7874}"/>
              </a:ext>
            </a:extLst>
          </p:cNvPr>
          <p:cNvSpPr>
            <a:spLocks noChangeArrowheads="1"/>
          </p:cNvSpPr>
          <p:nvPr/>
        </p:nvSpPr>
        <p:spPr bwMode="auto">
          <a:xfrm>
            <a:off x="0" y="980728"/>
            <a:ext cx="9029700" cy="3666517"/>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典型单元设备布置：换热器</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defTabSz="762000" eaLnBrk="1" hangingPunct="1">
              <a:lnSpc>
                <a:spcPct val="125000"/>
              </a:lnSpc>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化工厂使用最多的是</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列管式换热器</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与</a:t>
            </a:r>
            <a:r>
              <a:rPr kumimoji="1"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再沸器</a:t>
            </a: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。换热器布置任务是将其布置在适当的位置，决定支座等安装结构、管口方位等。</a:t>
            </a:r>
          </a:p>
          <a:p>
            <a:pPr marL="342900" indent="-342900" algn="just" defTabSz="762000" eaLnBrk="1" hangingPunct="1">
              <a:lnSpc>
                <a:spcPct val="125000"/>
              </a:lnSpc>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换热器的布置原则：顺应流程和缩短管道长度</a:t>
            </a:r>
          </a:p>
          <a:p>
            <a:pPr marL="800100" lvl="1" indent="-342900" algn="just" defTabSz="762000" eaLnBrk="1" hangingPunct="1">
              <a:lnSpc>
                <a:spcPct val="125000"/>
              </a:lnSpc>
              <a:buFont typeface="Wingdings" panose="05000000000000000000" pitchFamily="2" charset="2"/>
              <a:buChar char="Ø"/>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塔的再沸器及冷凝器应取近塔布置；</a:t>
            </a:r>
          </a:p>
          <a:p>
            <a:pPr marL="800100" lvl="1" indent="-342900" algn="just" defTabSz="762000" eaLnBrk="1" hangingPunct="1">
              <a:lnSpc>
                <a:spcPct val="125000"/>
              </a:lnSpc>
              <a:buFont typeface="Wingdings" panose="05000000000000000000" pitchFamily="2" charset="2"/>
              <a:buChar char="Ø"/>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热虹吸式再沸器直接固定在塔上，采用口对口的直接连接；</a:t>
            </a:r>
          </a:p>
          <a:p>
            <a:pPr marL="800100" lvl="1" indent="-342900" algn="just" defTabSz="762000" eaLnBrk="1" hangingPunct="1">
              <a:lnSpc>
                <a:spcPct val="125000"/>
              </a:lnSpc>
              <a:buFont typeface="Wingdings" panose="05000000000000000000" pitchFamily="2" charset="2"/>
              <a:buChar char="Ø"/>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塔的回流冷凝器靠近塔、回流罐及回流泵。</a:t>
            </a:r>
          </a:p>
          <a:p>
            <a:pPr marL="342900" indent="-342900" algn="just" defTabSz="762000" eaLnBrk="1" hangingPunct="1">
              <a:lnSpc>
                <a:spcPct val="125000"/>
              </a:lnSpc>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布置空间受限制：将长换热器改为短粗换热器 </a:t>
            </a:r>
          </a:p>
        </p:txBody>
      </p:sp>
      <p:sp>
        <p:nvSpPr>
          <p:cNvPr id="4" name="Rectangle 2">
            <a:extLst>
              <a:ext uri="{FF2B5EF4-FFF2-40B4-BE49-F238E27FC236}">
                <a16:creationId xmlns:a16="http://schemas.microsoft.com/office/drawing/2014/main" id="{5EAF9A22-549A-4BF5-A423-922FE57FB922}"/>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Tree>
    <p:extLst>
      <p:ext uri="{BB962C8B-B14F-4D97-AF65-F5344CB8AC3E}">
        <p14:creationId xmlns:p14="http://schemas.microsoft.com/office/powerpoint/2010/main" val="11681863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A5A3A2-99EB-4D6C-9A42-F2A4C6B795E4}"/>
              </a:ext>
            </a:extLst>
          </p:cNvPr>
          <p:cNvSpPr>
            <a:spLocks noChangeArrowheads="1"/>
          </p:cNvSpPr>
          <p:nvPr/>
        </p:nvSpPr>
        <p:spPr bwMode="auto">
          <a:xfrm>
            <a:off x="0" y="980728"/>
            <a:ext cx="9029700" cy="651653"/>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典型单元设备布置：换热器</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5276DD92-DA37-46F5-A815-00A100F2B87E}"/>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
        <p:nvSpPr>
          <p:cNvPr id="5" name="文本框 4">
            <a:extLst>
              <a:ext uri="{FF2B5EF4-FFF2-40B4-BE49-F238E27FC236}">
                <a16:creationId xmlns:a16="http://schemas.microsoft.com/office/drawing/2014/main" id="{EC1399DC-D18B-4CB8-B458-B6DF6022B1D7}"/>
              </a:ext>
            </a:extLst>
          </p:cNvPr>
          <p:cNvSpPr txBox="1"/>
          <p:nvPr/>
        </p:nvSpPr>
        <p:spPr>
          <a:xfrm>
            <a:off x="0" y="1628800"/>
            <a:ext cx="4499992" cy="3134961"/>
          </a:xfrm>
          <a:prstGeom prst="rect">
            <a:avLst/>
          </a:prstGeom>
          <a:noFill/>
        </p:spPr>
        <p:txBody>
          <a:bodyPr wrap="square">
            <a:spAutoFit/>
          </a:bodyPr>
          <a:lstStyle/>
          <a:p>
            <a:pPr marL="342900" indent="-342900" algn="just" defTabSz="762000"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换热器常采用成组布置：水平的换热器可以重叠布置，串联的、非串联的相同的或大小不同的换热器都可重叠。</a:t>
            </a:r>
            <a:endPar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defTabSz="762000" eaLnBrk="1" hangingPunct="1">
              <a:lnSpc>
                <a:spcPct val="125000"/>
              </a:lnSpc>
              <a:buFont typeface="Wingdings" panose="05000000000000000000" pitchFamily="2" charset="2"/>
              <a:buChar char="l"/>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为便于抽取管束，上层换热器不能太高，一般管壳的顶部高度不能大于</a:t>
            </a:r>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3.6m</a:t>
            </a: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；将进出口管改成弯管可降低安装高度。</a:t>
            </a:r>
            <a:endPar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组合 7">
            <a:extLst>
              <a:ext uri="{FF2B5EF4-FFF2-40B4-BE49-F238E27FC236}">
                <a16:creationId xmlns:a16="http://schemas.microsoft.com/office/drawing/2014/main" id="{E4593E28-E937-4170-A526-8B57CCED64A2}"/>
              </a:ext>
            </a:extLst>
          </p:cNvPr>
          <p:cNvGrpSpPr/>
          <p:nvPr/>
        </p:nvGrpSpPr>
        <p:grpSpPr>
          <a:xfrm>
            <a:off x="4788024" y="1628800"/>
            <a:ext cx="4172949" cy="4985727"/>
            <a:chOff x="4788024" y="1772816"/>
            <a:chExt cx="4172949" cy="4985727"/>
          </a:xfrm>
        </p:grpSpPr>
        <p:pic>
          <p:nvPicPr>
            <p:cNvPr id="6" name="Picture 2" descr="103(2)">
              <a:extLst>
                <a:ext uri="{FF2B5EF4-FFF2-40B4-BE49-F238E27FC236}">
                  <a16:creationId xmlns:a16="http://schemas.microsoft.com/office/drawing/2014/main" id="{59D55A64-11AA-4833-8CE6-55EEB5297C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88"/>
            <a:stretch/>
          </p:blipFill>
          <p:spPr bwMode="auto">
            <a:xfrm>
              <a:off x="4788024" y="1772816"/>
              <a:ext cx="4172949" cy="49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13F977B8-342F-4865-973A-F858954F1503}"/>
                </a:ext>
              </a:extLst>
            </p:cNvPr>
            <p:cNvSpPr txBox="1"/>
            <p:nvPr/>
          </p:nvSpPr>
          <p:spPr>
            <a:xfrm>
              <a:off x="4932040" y="6419989"/>
              <a:ext cx="3888432"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换热器的安装高度</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3115019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F157CA1-B61B-4AC6-B354-0830D7CF7B4B}"/>
              </a:ext>
            </a:extLst>
          </p:cNvPr>
          <p:cNvSpPr>
            <a:spLocks noChangeArrowheads="1"/>
          </p:cNvSpPr>
          <p:nvPr/>
        </p:nvSpPr>
        <p:spPr bwMode="auto">
          <a:xfrm>
            <a:off x="0" y="980728"/>
            <a:ext cx="9029700" cy="651653"/>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典型单元设备布置：换热器</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4BAA17A1-2DBE-4D7B-828D-57AEC785F5E9}"/>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pic>
        <p:nvPicPr>
          <p:cNvPr id="8" name="Picture 2">
            <a:extLst>
              <a:ext uri="{FF2B5EF4-FFF2-40B4-BE49-F238E27FC236}">
                <a16:creationId xmlns:a16="http://schemas.microsoft.com/office/drawing/2014/main" id="{A67A45AB-C304-41A7-8A8B-6C32EF011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632381"/>
            <a:ext cx="6048672" cy="50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文本框 8">
            <a:extLst>
              <a:ext uri="{FF2B5EF4-FFF2-40B4-BE49-F238E27FC236}">
                <a16:creationId xmlns:a16="http://schemas.microsoft.com/office/drawing/2014/main" id="{9234608D-DFB2-4736-82A8-55EF2F85B5FD}"/>
              </a:ext>
            </a:extLst>
          </p:cNvPr>
          <p:cNvSpPr txBox="1"/>
          <p:nvPr/>
        </p:nvSpPr>
        <p:spPr>
          <a:xfrm>
            <a:off x="3059832" y="6351214"/>
            <a:ext cx="3888432"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地面上换热器的布置（单位 </a:t>
            </a:r>
            <a:r>
              <a:rPr lang="en-US" altLang="zh-CN" sz="1600" b="1" dirty="0">
                <a:latin typeface="微软雅黑" panose="020B0503020204020204" pitchFamily="34" charset="-122"/>
                <a:ea typeface="微软雅黑" panose="020B0503020204020204" pitchFamily="34" charset="-122"/>
                <a:sym typeface="微软雅黑" panose="020B0503020204020204" pitchFamily="34" charset="-122"/>
              </a:rPr>
              <a:t>mm</a:t>
            </a: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204422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2A6F1AE-CDAB-4DD5-AB1D-B9A2EDDD6782}"/>
              </a:ext>
            </a:extLst>
          </p:cNvPr>
          <p:cNvSpPr>
            <a:spLocks noChangeArrowheads="1"/>
          </p:cNvSpPr>
          <p:nvPr/>
        </p:nvSpPr>
        <p:spPr bwMode="auto">
          <a:xfrm>
            <a:off x="0" y="980728"/>
            <a:ext cx="9029700" cy="4673844"/>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典型单元设备布置：反应器</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hangingPunct="1">
              <a:lnSpc>
                <a:spcPct val="125000"/>
              </a:lnSpc>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反应器可按类似设备布置</a:t>
            </a:r>
          </a:p>
          <a:p>
            <a:pPr marL="800100" lvl="1" indent="-342900" eaLnBrk="1" hangingPunct="1">
              <a:lnSpc>
                <a:spcPct val="125000"/>
              </a:lnSpc>
              <a:buClr>
                <a:schemeClr val="tx1"/>
              </a:buClr>
              <a:buFont typeface="Wingdings" panose="05000000000000000000" pitchFamily="2" charset="2"/>
              <a:buChar char="Ø"/>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塔式反应器可按塔来布置；</a:t>
            </a:r>
          </a:p>
          <a:p>
            <a:pPr marL="800100" lvl="1" indent="-342900" eaLnBrk="1" hangingPunct="1">
              <a:lnSpc>
                <a:spcPct val="125000"/>
              </a:lnSpc>
              <a:buClr>
                <a:schemeClr val="tx1"/>
              </a:buClr>
              <a:buFont typeface="Wingdings" panose="05000000000000000000" pitchFamily="2" charset="2"/>
              <a:buChar char="Ø"/>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固定床催化反应与容器差不多；</a:t>
            </a:r>
          </a:p>
          <a:p>
            <a:pPr marL="800100" lvl="1" indent="-342900" eaLnBrk="1" hangingPunct="1">
              <a:lnSpc>
                <a:spcPct val="125000"/>
              </a:lnSpc>
              <a:buClr>
                <a:schemeClr val="tx1"/>
              </a:buClr>
              <a:buFont typeface="Wingdings" panose="05000000000000000000" pitchFamily="2" charset="2"/>
              <a:buChar char="Ø"/>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火焰加热的反应器则近似于工业炉，如乙烯裂解炉；</a:t>
            </a:r>
          </a:p>
          <a:p>
            <a:pPr marL="800100" lvl="1" indent="-342900" eaLnBrk="1" hangingPunct="1">
              <a:lnSpc>
                <a:spcPct val="125000"/>
              </a:lnSpc>
              <a:buClr>
                <a:schemeClr val="tx1"/>
              </a:buClr>
              <a:buFont typeface="Wingdings" panose="05000000000000000000" pitchFamily="2" charset="2"/>
              <a:buChar char="Ø"/>
              <a:defRPr/>
            </a:pPr>
            <a:r>
              <a:rPr kumimoji="1"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搅拌釜式反应器是加上搅拌与传热夹套的立式容器。</a:t>
            </a:r>
          </a:p>
          <a:p>
            <a:pPr marL="342900" indent="-342900" eaLnBrk="1" hangingPunct="1">
              <a:lnSpc>
                <a:spcPct val="125000"/>
              </a:lnSpc>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釜式反应器的布置：</a:t>
            </a:r>
          </a:p>
          <a:p>
            <a:pPr marL="800100" lvl="1" indent="-342900"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一般间歇操作，考虑加料和出料； </a:t>
            </a:r>
          </a:p>
          <a:p>
            <a:pPr marL="800100" lvl="1" indent="-342900"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一般用支耳架支撑在建筑物或操作台的梁上；</a:t>
            </a:r>
          </a:p>
          <a:p>
            <a:pPr marL="800100" lvl="1" indent="-342900"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两台以上相同反应器排成直线，管道阀门集中布置在一侧；</a:t>
            </a:r>
          </a:p>
          <a:p>
            <a:pPr marL="800100" lvl="1" indent="-342900"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带搅拌器的反应器，在其上部设置安装检修用的起吊设备；</a:t>
            </a:r>
          </a:p>
        </p:txBody>
      </p:sp>
      <p:sp>
        <p:nvSpPr>
          <p:cNvPr id="6" name="Rectangle 2">
            <a:extLst>
              <a:ext uri="{FF2B5EF4-FFF2-40B4-BE49-F238E27FC236}">
                <a16:creationId xmlns:a16="http://schemas.microsoft.com/office/drawing/2014/main" id="{617A4624-B21E-4C4E-9A5A-440EA62A0B30}"/>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6-12">
            <a:extLst>
              <a:ext uri="{FF2B5EF4-FFF2-40B4-BE49-F238E27FC236}">
                <a16:creationId xmlns:a16="http://schemas.microsoft.com/office/drawing/2014/main" id="{A55D7567-BAB2-4381-81FA-33E456CF3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910"/>
          <a:stretch/>
        </p:blipFill>
        <p:spPr bwMode="auto">
          <a:xfrm>
            <a:off x="395288" y="3289995"/>
            <a:ext cx="8462962" cy="330735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347F99F0-7F43-4B88-A143-5C2C67D85A25}"/>
              </a:ext>
            </a:extLst>
          </p:cNvPr>
          <p:cNvSpPr>
            <a:spLocks noChangeArrowheads="1"/>
          </p:cNvSpPr>
          <p:nvPr/>
        </p:nvSpPr>
        <p:spPr bwMode="auto">
          <a:xfrm>
            <a:off x="0" y="980728"/>
            <a:ext cx="9029700" cy="2673296"/>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典型单元设备布置：反应器</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defRPr/>
            </a:pPr>
            <a:r>
              <a:rPr kumimoji="1"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釜式反应器的布置：</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跨楼板布置的反应器，要设置出料阀门操作台； </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反应器底部出口离地面高度受下游设备的影响；</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易燃易爆反应器，尤其是反应剧烈，容易出事故的反应器，要考虑安全措施，包括泄压及排放方向。</a:t>
            </a:r>
          </a:p>
        </p:txBody>
      </p:sp>
      <p:sp>
        <p:nvSpPr>
          <p:cNvPr id="3" name="Rectangle 2">
            <a:extLst>
              <a:ext uri="{FF2B5EF4-FFF2-40B4-BE49-F238E27FC236}">
                <a16:creationId xmlns:a16="http://schemas.microsoft.com/office/drawing/2014/main" id="{E689A33B-5912-4B10-81ED-EC32522F2B89}"/>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
        <p:nvSpPr>
          <p:cNvPr id="5" name="文本框 4">
            <a:extLst>
              <a:ext uri="{FF2B5EF4-FFF2-40B4-BE49-F238E27FC236}">
                <a16:creationId xmlns:a16="http://schemas.microsoft.com/office/drawing/2014/main" id="{DAF9F1F5-7EE9-416C-9A0A-26EF6E129A47}"/>
              </a:ext>
            </a:extLst>
          </p:cNvPr>
          <p:cNvSpPr txBox="1"/>
          <p:nvPr/>
        </p:nvSpPr>
        <p:spPr>
          <a:xfrm>
            <a:off x="2627784" y="6474822"/>
            <a:ext cx="3888432"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釜式反应器布置示意图</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a:extLst>
              <a:ext uri="{FF2B5EF4-FFF2-40B4-BE49-F238E27FC236}">
                <a16:creationId xmlns:a16="http://schemas.microsoft.com/office/drawing/2014/main" id="{2FD886C4-2C1D-4459-9831-E7F55610F4AB}"/>
              </a:ext>
            </a:extLst>
          </p:cNvPr>
          <p:cNvSpPr txBox="1"/>
          <p:nvPr/>
        </p:nvSpPr>
        <p:spPr>
          <a:xfrm>
            <a:off x="1475656" y="6197330"/>
            <a:ext cx="1440160" cy="307777"/>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平面布置</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a:extLst>
              <a:ext uri="{FF2B5EF4-FFF2-40B4-BE49-F238E27FC236}">
                <a16:creationId xmlns:a16="http://schemas.microsoft.com/office/drawing/2014/main" id="{241F20C1-0EAA-4B2D-BAE2-7EF9B4DCB613}"/>
              </a:ext>
            </a:extLst>
          </p:cNvPr>
          <p:cNvSpPr txBox="1"/>
          <p:nvPr/>
        </p:nvSpPr>
        <p:spPr>
          <a:xfrm>
            <a:off x="6372200" y="6197330"/>
            <a:ext cx="1440160" cy="307777"/>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立面布置</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06442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A7D71C-0FBA-4162-BD53-14351FCD8EAB}"/>
              </a:ext>
            </a:extLst>
          </p:cNvPr>
          <p:cNvSpPr>
            <a:spLocks noChangeArrowheads="1"/>
          </p:cNvSpPr>
          <p:nvPr/>
        </p:nvSpPr>
        <p:spPr bwMode="auto">
          <a:xfrm>
            <a:off x="0" y="980728"/>
            <a:ext cx="9029700" cy="4981620"/>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典型单元设备布置：塔</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塔的布置要求</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塔与进料加热器、非明火加热的重沸器、塔顶冷凝冷却器、回流罐和塔底抽出泵等宜按工艺流程顺序，在不违反“防火规范”的条件下尽可能靠近布置，便于操作管理；</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应在塔和管廊之间布置管道，在背向管廊的一侧设置检修通道或场地。塔的人孔、手孔应朝向检修区一侧；</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塔和管廊立柱之间没有布置泵时，塔外壁与管廊立柱之间的距离一般为 </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3~5 m</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，不宜小于 </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 m</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塔和管廊立柱之间布置泵时，泵的基础与塔外壁的间距应按泵的操作、检修和配管要求确定，一般不宜小于 </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2.5 m</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两塔之间净距不宜小于 </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2.5 m</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，以便敷设管道和设置平台。</a:t>
            </a:r>
            <a:endParaRPr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462B498E-201C-4FB0-B28F-F0779C3282B5}"/>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Tree>
    <p:extLst>
      <p:ext uri="{BB962C8B-B14F-4D97-AF65-F5344CB8AC3E}">
        <p14:creationId xmlns:p14="http://schemas.microsoft.com/office/powerpoint/2010/main" val="810813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E2F79D-F691-43DD-B81C-CE13C4FE4FE5}"/>
              </a:ext>
            </a:extLst>
          </p:cNvPr>
          <p:cNvSpPr>
            <a:spLocks noChangeArrowheads="1"/>
          </p:cNvSpPr>
          <p:nvPr/>
        </p:nvSpPr>
        <p:spPr bwMode="auto">
          <a:xfrm>
            <a:off x="0" y="980728"/>
            <a:ext cx="9029700" cy="4981620"/>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典型单元设备布置：塔</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塔的布置方式</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独立布置：单塔或特别高的塔可采用独立布置。利用塔身设操作平台，供进出人孔、操作、维修仪表及阀门之用；</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成列布置：有两个或两个以上塔或立式容器时，采用中心线对齐，在塔间设置联合平台，平台间留有缝隙满足塔身的热胀冷缩；</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成组布置：对结构和大小相似的塔，可采用双排或成三角形布置，利用平台将塔联系在一起以提高其稳定性；</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沿建筑物或框架布置：将塔布置在建筑物或框架的旁边，利用框架提高其稳定性和设置平台、梯子；</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室内或框架内布置：较小的塔常安装在室内或框架中，平台和管道支承在建筑物上，冷凝器可装在屋顶或吊在屋顶梁下，利用位差重力回流。 </a:t>
            </a:r>
          </a:p>
        </p:txBody>
      </p:sp>
      <p:sp>
        <p:nvSpPr>
          <p:cNvPr id="3" name="Rectangle 2">
            <a:extLst>
              <a:ext uri="{FF2B5EF4-FFF2-40B4-BE49-F238E27FC236}">
                <a16:creationId xmlns:a16="http://schemas.microsoft.com/office/drawing/2014/main" id="{834FCB6B-365C-45A7-BA3A-2D2853ED0383}"/>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spTree>
    <p:extLst>
      <p:ext uri="{BB962C8B-B14F-4D97-AF65-F5344CB8AC3E}">
        <p14:creationId xmlns:p14="http://schemas.microsoft.com/office/powerpoint/2010/main" val="91607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a:extLst>
              <a:ext uri="{FF2B5EF4-FFF2-40B4-BE49-F238E27FC236}">
                <a16:creationId xmlns:a16="http://schemas.microsoft.com/office/drawing/2014/main" id="{E120CBFB-65BE-4265-A97B-7449CD1A9BB9}"/>
              </a:ext>
            </a:extLst>
          </p:cNvPr>
          <p:cNvSpPr txBox="1">
            <a:spLocks noChangeArrowheads="1"/>
          </p:cNvSpPr>
          <p:nvPr/>
        </p:nvSpPr>
        <p:spPr bwMode="auto">
          <a:xfrm>
            <a:off x="0" y="981075"/>
            <a:ext cx="9036050" cy="5821363"/>
          </a:xfrm>
          <a:prstGeom prst="rect">
            <a:avLst/>
          </a:prstGeom>
          <a:noFill/>
          <a:ln>
            <a:noFill/>
          </a:ln>
        </p:spPr>
        <p:txBody>
          <a:bodyPr>
            <a:spAutoFit/>
          </a:bodyPr>
          <a:lstStyle>
            <a:lvl1pPr marL="360363" indent="-3603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厂址选择的工作阶段</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defRPr/>
            </a:pPr>
            <a:r>
              <a:rPr kumimoji="1"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3. </a:t>
            </a:r>
            <a:r>
              <a:rPr kumimoji="1"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现场踏勘</a:t>
            </a: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检验实际情况与所绘图纸是否相符，如果选用，决定该地区是否重新测量，研究厂区自然地形的改造利用方式，和场地原有设备加以保留或利用的可能性；</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研究工厂现场基本区划的几种可能方案；</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研究确定铁路专用线接轨点和进线方向，航道和码头的适宜地点，公路连接和工厂主要出入口的位置。</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实地调查厂区历史上的洪水淹没情况；</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实地观察厂区的工程地质情况；</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实地踏勘工厂水源地、排水口，研究确定可能的取水方案和污水排除措施；</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D69DD2AF-0D8F-4F5C-9E28-0522F80E3A23}"/>
              </a:ext>
            </a:extLst>
          </p:cNvPr>
          <p:cNvSpPr>
            <a:spLocks noChangeArrowheads="1"/>
          </p:cNvSpPr>
          <p:nvPr/>
        </p:nvSpPr>
        <p:spPr bwMode="auto">
          <a:xfrm>
            <a:off x="0" y="13017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7.1 </a:t>
            </a:r>
            <a:r>
              <a:rPr kumimoji="1" lang="zh-CN" altLang="en-US" sz="3600">
                <a:solidFill>
                  <a:srgbClr val="0000FF"/>
                </a:solidFill>
                <a:sym typeface="微软雅黑" panose="020B0503020204020204" pitchFamily="34" charset="-122"/>
              </a:rPr>
              <a:t>厂址选择及优化</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5CCA161-F160-49EF-A23F-3F21B3D76CA8}"/>
              </a:ext>
            </a:extLst>
          </p:cNvPr>
          <p:cNvSpPr>
            <a:spLocks noChangeArrowheads="1"/>
          </p:cNvSpPr>
          <p:nvPr/>
        </p:nvSpPr>
        <p:spPr bwMode="auto">
          <a:xfrm>
            <a:off x="0" y="980728"/>
            <a:ext cx="9029700" cy="651653"/>
          </a:xfrm>
          <a:prstGeom prst="rect">
            <a:avLst/>
          </a:prstGeom>
          <a:noFill/>
          <a:ln w="12700">
            <a:noFill/>
            <a:miter lim="800000"/>
            <a:headEnd/>
            <a:tailEnd/>
          </a:ln>
          <a:effectLst/>
        </p:spPr>
        <p:txBody>
          <a:bodyPr wrap="square" anchor="ctr">
            <a:spAutoFit/>
          </a:bodyPr>
          <a:lstStyle/>
          <a:p>
            <a:pPr marL="342900" indent="-342900" algn="just" defTabSz="762000"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典型单元设备布置：塔</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7F1A00F1-572D-4F35-AF49-F594A71843C1}"/>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典型设备布置</a:t>
            </a:r>
          </a:p>
        </p:txBody>
      </p:sp>
      <p:pic>
        <p:nvPicPr>
          <p:cNvPr id="4" name="Picture 2">
            <a:extLst>
              <a:ext uri="{FF2B5EF4-FFF2-40B4-BE49-F238E27FC236}">
                <a16:creationId xmlns:a16="http://schemas.microsoft.com/office/drawing/2014/main" id="{DC55B362-90CF-41A1-A410-68B911C21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295" y="1656928"/>
            <a:ext cx="3409590" cy="508518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80D177AB-9B6D-49E7-8B46-10176510E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584176"/>
            <a:ext cx="3333111" cy="508518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FB6FD2F-AE82-4BC8-9EB8-1D1927192581}"/>
              </a:ext>
            </a:extLst>
          </p:cNvPr>
          <p:cNvSpPr txBox="1"/>
          <p:nvPr/>
        </p:nvSpPr>
        <p:spPr>
          <a:xfrm>
            <a:off x="0" y="6381328"/>
            <a:ext cx="9144000"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成组的塔与框架的联合布置</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7084011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CDF58D4-4C32-46D8-9166-065922ED3E13}"/>
              </a:ext>
            </a:extLst>
          </p:cNvPr>
          <p:cNvSpPr>
            <a:spLocks noChangeArrowheads="1"/>
          </p:cNvSpPr>
          <p:nvPr/>
        </p:nvSpPr>
        <p:spPr bwMode="auto">
          <a:xfrm>
            <a:off x="6796" y="980728"/>
            <a:ext cx="9029700" cy="3820405"/>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车间布置图的内容</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 </a:t>
            </a: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一组视图：表达厂房建筑基本结构及设备在其内外的布置情况。以平面布置图为主，部分为立面布置图；</a:t>
            </a: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尺寸及标注：注写与设备布置有关的尺寸及建筑定位；</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安装方位标：表示安装方位基准的图标；</a:t>
            </a: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设备一览表：将设备位号、名称、技术规格、有关参数列表；</a:t>
            </a: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说明与附注：对设备安装有特殊要求的进行说明；</a:t>
            </a: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标题栏：填写图名、图号、比例和设计者等。</a:t>
            </a:r>
            <a:endParaRPr kumimoji="1"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11A827A4-0979-48C5-8B29-9E612469DEE1}"/>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车间布置图</a:t>
            </a:r>
          </a:p>
        </p:txBody>
      </p:sp>
    </p:spTree>
    <p:extLst>
      <p:ext uri="{BB962C8B-B14F-4D97-AF65-F5344CB8AC3E}">
        <p14:creationId xmlns:p14="http://schemas.microsoft.com/office/powerpoint/2010/main" val="2201806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06">
            <a:extLst>
              <a:ext uri="{FF2B5EF4-FFF2-40B4-BE49-F238E27FC236}">
                <a16:creationId xmlns:a16="http://schemas.microsoft.com/office/drawing/2014/main" id="{E1473434-D4BF-469B-B792-FE86EC8D6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576" y="1367060"/>
            <a:ext cx="7738888" cy="523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9165542D-6288-4FC4-A7B5-71DDBFE50938}"/>
              </a:ext>
            </a:extLst>
          </p:cNvPr>
          <p:cNvSpPr>
            <a:spLocks noChangeArrowheads="1"/>
          </p:cNvSpPr>
          <p:nvPr/>
        </p:nvSpPr>
        <p:spPr bwMode="auto">
          <a:xfrm>
            <a:off x="6796" y="980728"/>
            <a:ext cx="9029700" cy="58176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车间布置图的内容</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3" name="Rectangle 2">
            <a:extLst>
              <a:ext uri="{FF2B5EF4-FFF2-40B4-BE49-F238E27FC236}">
                <a16:creationId xmlns:a16="http://schemas.microsoft.com/office/drawing/2014/main" id="{85E7EADA-124F-440A-852F-31C367030822}"/>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车间布置图</a:t>
            </a:r>
          </a:p>
        </p:txBody>
      </p:sp>
      <p:sp>
        <p:nvSpPr>
          <p:cNvPr id="5" name="文本框 4">
            <a:extLst>
              <a:ext uri="{FF2B5EF4-FFF2-40B4-BE49-F238E27FC236}">
                <a16:creationId xmlns:a16="http://schemas.microsoft.com/office/drawing/2014/main" id="{53AC27DE-A5BF-4A0E-9368-AB5F4C9AF29E}"/>
              </a:ext>
            </a:extLst>
          </p:cNvPr>
          <p:cNvSpPr txBox="1"/>
          <p:nvPr/>
        </p:nvSpPr>
        <p:spPr>
          <a:xfrm>
            <a:off x="0" y="6402814"/>
            <a:ext cx="9144000" cy="338554"/>
          </a:xfrm>
          <a:prstGeom prst="rect">
            <a:avLst/>
          </a:prstGeom>
          <a:solidFill>
            <a:schemeClr val="bg1"/>
          </a:solidFill>
          <a:scene3d>
            <a:camera prst="orthographicFront">
              <a:rot lat="0" lon="0" rev="12000"/>
            </a:camera>
            <a:lightRig rig="threePt" dir="t"/>
          </a:scene3d>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设备布置图</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71913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C5999C-FD7C-4568-A870-43C030A91C44}"/>
              </a:ext>
            </a:extLst>
          </p:cNvPr>
          <p:cNvSpPr>
            <a:spLocks noChangeArrowheads="1"/>
          </p:cNvSpPr>
          <p:nvPr/>
        </p:nvSpPr>
        <p:spPr bwMode="auto">
          <a:xfrm>
            <a:off x="6796" y="980728"/>
            <a:ext cx="9029700" cy="3827458"/>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建筑构件及设备的表示方法</a:t>
            </a:r>
            <a:endPar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Clr>
                <a:schemeClr val="tx1"/>
              </a:buClr>
              <a:buFont typeface="Wingdings" panose="05000000000000000000" pitchFamily="2" charset="2"/>
              <a:buChar char="l"/>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建筑物及其构件</a:t>
            </a:r>
          </a:p>
          <a:p>
            <a:pPr marL="800100" lvl="1" indent="-342900" algn="just" eaLnBrk="1" hangingPunct="1">
              <a:lnSpc>
                <a:spcPct val="125000"/>
              </a:lnSpc>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用细实线绘制建筑物及其构件的轮廓；</a:t>
            </a:r>
          </a:p>
          <a:p>
            <a:pPr marL="800100" lvl="1" indent="-342900" algn="just" eaLnBrk="1" hangingPunct="1">
              <a:lnSpc>
                <a:spcPct val="125000"/>
              </a:lnSpc>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画出厂房建筑的空间大小、内部分割以及与设备安装定位有关的基本结构，如墙、柱、地面、地沟、安装孔、楼板、平台、楼梯、吊装孔和设备基础等；</a:t>
            </a:r>
          </a:p>
          <a:p>
            <a:pPr marL="800100" lvl="1" indent="-342900" algn="just" eaLnBrk="1" hangingPunct="1">
              <a:lnSpc>
                <a:spcPct val="125000"/>
              </a:lnSpc>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与设备定位关系不大的门、窗等构件，只在平面图上画出它们的位置，在立面图上可以不予表示；</a:t>
            </a:r>
          </a:p>
          <a:p>
            <a:pPr marL="800100" lvl="1" indent="-342900" algn="just" eaLnBrk="1" hangingPunct="1">
              <a:lnSpc>
                <a:spcPct val="125000"/>
              </a:lnSpc>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设备布置图上的承重墙、柱、梁等结构用细点划线画出其建筑定位轴线。</a:t>
            </a:r>
            <a:endPar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074787C1-D8E5-4476-8272-B55AC90E1692}"/>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车间布置图</a:t>
            </a:r>
          </a:p>
        </p:txBody>
      </p:sp>
    </p:spTree>
    <p:extLst>
      <p:ext uri="{BB962C8B-B14F-4D97-AF65-F5344CB8AC3E}">
        <p14:creationId xmlns:p14="http://schemas.microsoft.com/office/powerpoint/2010/main" val="26757455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57F2AA8-935E-43B1-8125-CD24137E2B58}"/>
              </a:ext>
            </a:extLst>
          </p:cNvPr>
          <p:cNvSpPr>
            <a:spLocks noChangeArrowheads="1"/>
          </p:cNvSpPr>
          <p:nvPr/>
        </p:nvSpPr>
        <p:spPr bwMode="auto">
          <a:xfrm>
            <a:off x="6796" y="980728"/>
            <a:ext cx="9029700" cy="1120371"/>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建筑构件及设备的表示方法</a:t>
            </a:r>
            <a:endPar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Clr>
                <a:schemeClr val="tx1"/>
              </a:buClr>
              <a:buFont typeface="Wingdings" panose="05000000000000000000" pitchFamily="2" charset="2"/>
              <a:buChar char="l"/>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建筑物及其构件（常见图例画法）</a:t>
            </a:r>
          </a:p>
        </p:txBody>
      </p:sp>
      <p:sp>
        <p:nvSpPr>
          <p:cNvPr id="3" name="Rectangle 2">
            <a:extLst>
              <a:ext uri="{FF2B5EF4-FFF2-40B4-BE49-F238E27FC236}">
                <a16:creationId xmlns:a16="http://schemas.microsoft.com/office/drawing/2014/main" id="{D8523A3F-064A-424F-8069-07D40C91E792}"/>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车间布置图</a:t>
            </a:r>
          </a:p>
        </p:txBody>
      </p:sp>
      <p:pic>
        <p:nvPicPr>
          <p:cNvPr id="4" name="Picture 3">
            <a:extLst>
              <a:ext uri="{FF2B5EF4-FFF2-40B4-BE49-F238E27FC236}">
                <a16:creationId xmlns:a16="http://schemas.microsoft.com/office/drawing/2014/main" id="{91BF65F5-0047-4421-A836-5D720EF00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779"/>
          <a:stretch>
            <a:fillRect/>
          </a:stretch>
        </p:blipFill>
        <p:spPr bwMode="auto">
          <a:xfrm>
            <a:off x="1619672" y="2132856"/>
            <a:ext cx="6091131" cy="465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4309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34A0C1-E124-4DA1-8BBA-90F60D0ED60B}"/>
              </a:ext>
            </a:extLst>
          </p:cNvPr>
          <p:cNvSpPr>
            <a:spLocks noChangeArrowheads="1"/>
          </p:cNvSpPr>
          <p:nvPr/>
        </p:nvSpPr>
        <p:spPr bwMode="auto">
          <a:xfrm>
            <a:off x="6796" y="980728"/>
            <a:ext cx="9029700" cy="3442737"/>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建筑构件及设备的表示方法</a:t>
            </a:r>
            <a:endPar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Clr>
                <a:schemeClr val="tx1"/>
              </a:buClr>
              <a:buFont typeface="Wingdings" panose="05000000000000000000" pitchFamily="2" charset="2"/>
              <a:buChar char="l"/>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设备</a:t>
            </a:r>
          </a:p>
          <a:p>
            <a:pPr marL="800100" lvl="1" indent="-342900" algn="just" eaLnBrk="1" hangingPunct="1">
              <a:lnSpc>
                <a:spcPct val="125000"/>
              </a:lnSpc>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用粗实线绘制设备的外形轮廓及其安装基础；</a:t>
            </a:r>
          </a:p>
          <a:p>
            <a:pPr marL="800100" lvl="1" indent="-342900" algn="just" eaLnBrk="1" hangingPunct="1">
              <a:lnSpc>
                <a:spcPct val="125000"/>
              </a:lnSpc>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对于外形复杂的设备，如压缩机、泵等，只需画出基础外形；</a:t>
            </a:r>
          </a:p>
          <a:p>
            <a:pPr marL="800100" lvl="1" indent="-342900" algn="just" eaLnBrk="1" hangingPunct="1">
              <a:lnSpc>
                <a:spcPct val="125000"/>
              </a:lnSpc>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同一位号的设备多于三台时，在图上可以只画出首末两台的外形，中间的可以只画出基础或用双点划线的方框表示；</a:t>
            </a:r>
          </a:p>
          <a:p>
            <a:pPr marL="800100" lvl="1" indent="-342900" algn="just" eaLnBrk="1" hangingPunct="1">
              <a:lnSpc>
                <a:spcPct val="125000"/>
              </a:lnSpc>
              <a:buClr>
                <a:schemeClr val="tx1"/>
              </a:buClr>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一台设备穿越多层建、构筑物时，在每层平面图上均要画出设备的平面位置。</a:t>
            </a:r>
            <a:endPar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25997BBB-B3A0-4F83-B9FB-7827531EC86F}"/>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车间布置图</a:t>
            </a:r>
          </a:p>
        </p:txBody>
      </p:sp>
    </p:spTree>
    <p:extLst>
      <p:ext uri="{BB962C8B-B14F-4D97-AF65-F5344CB8AC3E}">
        <p14:creationId xmlns:p14="http://schemas.microsoft.com/office/powerpoint/2010/main" val="333197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5B7263E-5C1E-41E3-B152-FB1269822533}"/>
              </a:ext>
            </a:extLst>
          </p:cNvPr>
          <p:cNvSpPr>
            <a:spLocks noChangeArrowheads="1"/>
          </p:cNvSpPr>
          <p:nvPr/>
        </p:nvSpPr>
        <p:spPr bwMode="auto">
          <a:xfrm>
            <a:off x="6796" y="934562"/>
            <a:ext cx="9029700" cy="5674117"/>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设备布置图标注</a:t>
            </a:r>
            <a:endPar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厂房建筑及其构件标注尺寸 </a:t>
            </a:r>
          </a:p>
          <a:p>
            <a:pPr marL="914400" lvl="1" indent="-4572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厂房建筑物的长度、宽度总尺寸；</a:t>
            </a:r>
          </a:p>
          <a:p>
            <a:pPr marL="914400" lvl="1" indent="-4572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柱、墙定位轴线的间距尺寸；</a:t>
            </a:r>
          </a:p>
          <a:p>
            <a:pPr marL="914400" lvl="1" indent="-4572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为设备安装预留的孔、洞以及沟、坑等到定位尺寸</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lvl="1" indent="-457200" algn="just" eaLnBrk="1" hangingPunct="1">
              <a:lnSpc>
                <a:spcPct val="125000"/>
              </a:lnSpc>
              <a:buFont typeface="Wingdings" panose="05000000000000000000" pitchFamily="2" charset="2"/>
              <a:buChar char="l"/>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设备标注尺寸</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一般不注出设备定形尺寸而只注定位尺寸。</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在平面图上标注设备的平面定位尺寸，包括：设备与建筑物及其构件、设备与设备之间的定位尺寸；</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设备高度方向上的定位尺寸，一般标注设备的基础面或设备中心线卧式设备的标高；</a:t>
            </a:r>
          </a:p>
          <a:p>
            <a:pPr marL="800100" lvl="1" indent="-342900" algn="just" eaLnBrk="1" hangingPunct="1">
              <a:lnSpc>
                <a:spcPct val="125000"/>
              </a:lnSpc>
              <a:buFont typeface="Wingdings" panose="05000000000000000000" pitchFamily="2" charset="2"/>
              <a:buChar char="Ø"/>
              <a:defRPr/>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地面、楼板、平台、房面的高度尺寸，以及其他设备安装定位有关的建筑结构构件的高度尺寸。</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DF5C028D-BC8E-4180-90B8-A4CCAFB9C2DA}"/>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车间布置图</a:t>
            </a:r>
          </a:p>
        </p:txBody>
      </p:sp>
    </p:spTree>
    <p:extLst>
      <p:ext uri="{BB962C8B-B14F-4D97-AF65-F5344CB8AC3E}">
        <p14:creationId xmlns:p14="http://schemas.microsoft.com/office/powerpoint/2010/main" val="1813315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00A7573-2FCC-4E0C-B2A3-7D109F2231E5}"/>
              </a:ext>
            </a:extLst>
          </p:cNvPr>
          <p:cNvSpPr>
            <a:spLocks noChangeArrowheads="1"/>
          </p:cNvSpPr>
          <p:nvPr/>
        </p:nvSpPr>
        <p:spPr bwMode="auto">
          <a:xfrm>
            <a:off x="6796" y="980728"/>
            <a:ext cx="9029700" cy="2197589"/>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设备布置图标注</a:t>
            </a:r>
            <a:endPar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设备名称与位号的标注</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defRPr/>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设备布置图中所有设备，均需标出名称与位号，名称与位号应与工艺流程图一致。</a:t>
            </a:r>
            <a:endParaRPr lang="zh-CN"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63FD2C47-81C9-4734-84D8-ADB1B5B9A168}"/>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r>
              <a:rPr kumimoji="1" lang="zh-CN" altLang="en-US" sz="3600" dirty="0">
                <a:solidFill>
                  <a:schemeClr val="tx1"/>
                </a:solidFill>
                <a:sym typeface="微软雅黑" panose="020B0503020204020204" pitchFamily="34" charset="-122"/>
              </a:rPr>
              <a:t>车间布置图</a:t>
            </a:r>
          </a:p>
        </p:txBody>
      </p:sp>
    </p:spTree>
    <p:extLst>
      <p:ext uri="{BB962C8B-B14F-4D97-AF65-F5344CB8AC3E}">
        <p14:creationId xmlns:p14="http://schemas.microsoft.com/office/powerpoint/2010/main" val="41857781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20060810140336137">
            <a:extLst>
              <a:ext uri="{FF2B5EF4-FFF2-40B4-BE49-F238E27FC236}">
                <a16:creationId xmlns:a16="http://schemas.microsoft.com/office/drawing/2014/main" id="{800293CD-B458-468B-99FF-1DA2360F52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46" r="2631"/>
          <a:stretch/>
        </p:blipFill>
        <p:spPr bwMode="auto">
          <a:xfrm>
            <a:off x="1717863" y="1977799"/>
            <a:ext cx="5708273" cy="475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45530DC5-62CD-426B-A0FC-1C9013DDDCDA}"/>
              </a:ext>
            </a:extLst>
          </p:cNvPr>
          <p:cNvSpPr>
            <a:spLocks noChangeArrowheads="1"/>
          </p:cNvSpPr>
          <p:nvPr/>
        </p:nvSpPr>
        <p:spPr bwMode="auto">
          <a:xfrm>
            <a:off x="6796" y="980728"/>
            <a:ext cx="9029700" cy="1120371"/>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该化工厂以氯化亚铜和氰化钠为原料，生产氰化亚铜产品，其厂区平面布置如下。</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3D363C17-6206-407F-8F05-CC6FEBCDAAE1}"/>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spTree>
    <p:extLst>
      <p:ext uri="{BB962C8B-B14F-4D97-AF65-F5344CB8AC3E}">
        <p14:creationId xmlns:p14="http://schemas.microsoft.com/office/powerpoint/2010/main" val="30365172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E1BBB1-1DF8-48EB-92CF-F07502E0F4DE}"/>
              </a:ext>
            </a:extLst>
          </p:cNvPr>
          <p:cNvSpPr>
            <a:spLocks noChangeArrowheads="1"/>
          </p:cNvSpPr>
          <p:nvPr/>
        </p:nvSpPr>
        <p:spPr bwMode="auto">
          <a:xfrm>
            <a:off x="6796" y="980728"/>
            <a:ext cx="9029700" cy="482773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defRPr/>
            </a:pP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石油化工企业设计防火规范</a:t>
            </a: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GB50160-92</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1999</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版）中，第</a:t>
            </a: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3.1.6</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条规定：公路和地区架空电力线路，严禁穿越生产区。</a:t>
            </a:r>
          </a:p>
          <a:p>
            <a:pPr marL="342900" indent="-342900" algn="just" eaLnBrk="1" hangingPunct="1">
              <a:lnSpc>
                <a:spcPct val="125000"/>
              </a:lnSpc>
              <a:buFont typeface="Wingdings" panose="05000000000000000000" pitchFamily="2" charset="2"/>
              <a:buChar char="l"/>
              <a:defRPr/>
            </a:pP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中华人民共和国电力法</a:t>
            </a: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第五十三条规定：“</a:t>
            </a: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依法划定的电力设施保护区内修建可能危及电力设施安全的建筑物、构筑物</a:t>
            </a: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p>
          <a:p>
            <a:pPr marL="342900" indent="-342900" algn="just" eaLnBrk="1" hangingPunct="1">
              <a:lnSpc>
                <a:spcPct val="125000"/>
              </a:lnSpc>
              <a:buFont typeface="Wingdings" panose="05000000000000000000" pitchFamily="2" charset="2"/>
              <a:buChar char="l"/>
              <a:defRPr/>
            </a:pP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110 kV</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高压线穿越该厂区的氰化亚铜仓库、氰化钠储罐和蒸发量</a:t>
            </a: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4 t/h</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的蒸汽锅炉不合适。锅炉属于特种设备（压力容器），有可能发生爆炸危及周边设施安全，同时燃烧产生的</a:t>
            </a:r>
            <a:r>
              <a:rPr kumimoji="1"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SO</a:t>
            </a:r>
            <a:r>
              <a:rPr kumimoji="1" lang="en-US" altLang="zh-CN" sz="2000" b="1" baseline="-25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等酸性气体，对高压线产生腐蚀，影响其寿命并危及其安全。建议锅炉房迁址或高压线路改为电缆埋地。</a:t>
            </a:r>
          </a:p>
          <a:p>
            <a:pPr marL="342900" indent="-342900" algn="just" eaLnBrk="1" hangingPunct="1">
              <a:lnSpc>
                <a:spcPct val="125000"/>
              </a:lnSpc>
              <a:buFont typeface="Wingdings" panose="05000000000000000000" pitchFamily="2" charset="2"/>
              <a:buChar char="l"/>
              <a:defRPr/>
            </a:pPr>
            <a:r>
              <a:rPr kumimoji="1"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氰化钠为剧毒危险化学品，该厂氰化钠储罐的库房为砖瓦结构，比较简陋，容易使氰化钠受潮，不符合剧毒危化品“五双”管理制度的要求，建议氰化钠储存厂房迁址，并改建为混凝土结构。</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45224805-9339-4E03-B2A1-C0E78D87E2F8}"/>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spTree>
    <p:extLst>
      <p:ext uri="{BB962C8B-B14F-4D97-AF65-F5344CB8AC3E}">
        <p14:creationId xmlns:p14="http://schemas.microsoft.com/office/powerpoint/2010/main" val="207918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12FCB90F-2082-467C-9401-7EE958BF82FC}"/>
              </a:ext>
            </a:extLst>
          </p:cNvPr>
          <p:cNvSpPr txBox="1">
            <a:spLocks noChangeArrowheads="1"/>
          </p:cNvSpPr>
          <p:nvPr/>
        </p:nvSpPr>
        <p:spPr bwMode="auto">
          <a:xfrm>
            <a:off x="0" y="981075"/>
            <a:ext cx="9036050" cy="3974293"/>
          </a:xfrm>
          <a:prstGeom prst="rect">
            <a:avLst/>
          </a:prstGeom>
          <a:noFill/>
          <a:ln>
            <a:noFill/>
          </a:ln>
        </p:spPr>
        <p:txBody>
          <a:bodyPr>
            <a:spAutoFit/>
          </a:bodyPr>
          <a:lstStyle>
            <a:lvl1pPr marL="360363" indent="-3603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厂址选择的工作阶段</a:t>
            </a:r>
            <a:endParaRPr kumimoji="1" lang="en-US" altLang="zh-CN" sz="32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defRPr/>
            </a:pPr>
            <a:r>
              <a:rPr kumimoji="1"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3. </a:t>
            </a:r>
            <a:r>
              <a:rPr kumimoji="1"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现场踏勘</a:t>
            </a: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实地调查热电厂及厂外各种管线的可能走向；</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现场环境污染状况的调查；</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周围地区工厂和居民点分布状况和协调要求；</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了解各种外协条件，并进行实地观察。</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defRPr/>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根据选厂指标，一般应踏勘两个以上的厂址，经比较择优建厂。</a:t>
            </a:r>
          </a:p>
        </p:txBody>
      </p:sp>
      <p:sp>
        <p:nvSpPr>
          <p:cNvPr id="3" name="Rectangle 2">
            <a:extLst>
              <a:ext uri="{FF2B5EF4-FFF2-40B4-BE49-F238E27FC236}">
                <a16:creationId xmlns:a16="http://schemas.microsoft.com/office/drawing/2014/main" id="{FA96048B-B8D1-4431-B92C-141535576DC7}"/>
              </a:ext>
            </a:extLst>
          </p:cNvPr>
          <p:cNvSpPr>
            <a:spLocks noChangeArrowheads="1"/>
          </p:cNvSpPr>
          <p:nvPr/>
        </p:nvSpPr>
        <p:spPr bwMode="auto">
          <a:xfrm>
            <a:off x="0" y="13017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7.1 </a:t>
            </a:r>
            <a:r>
              <a:rPr kumimoji="1" lang="zh-CN" altLang="en-US" sz="3600">
                <a:solidFill>
                  <a:srgbClr val="0000FF"/>
                </a:solidFill>
                <a:sym typeface="微软雅黑" panose="020B0503020204020204" pitchFamily="34" charset="-122"/>
              </a:rPr>
              <a:t>厂址选择及优化</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未命名">
            <a:extLst>
              <a:ext uri="{FF2B5EF4-FFF2-40B4-BE49-F238E27FC236}">
                <a16:creationId xmlns:a16="http://schemas.microsoft.com/office/drawing/2014/main" id="{4C87A049-78AE-4301-90FC-B910F0E3A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7532888" cy="525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48A2EEC-7355-4F44-8F31-0C8C9338E0C2}"/>
              </a:ext>
            </a:extLst>
          </p:cNvPr>
          <p:cNvSpPr>
            <a:spLocks noChangeArrowheads="1"/>
          </p:cNvSpPr>
          <p:nvPr/>
        </p:nvSpPr>
        <p:spPr bwMode="auto">
          <a:xfrm>
            <a:off x="6796" y="980728"/>
            <a:ext cx="9029700" cy="58176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C150B2EE-B2AB-4D75-A105-47CA88CE0F87}"/>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spTree>
    <p:extLst>
      <p:ext uri="{BB962C8B-B14F-4D97-AF65-F5344CB8AC3E}">
        <p14:creationId xmlns:p14="http://schemas.microsoft.com/office/powerpoint/2010/main" val="39932128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未命名">
            <a:extLst>
              <a:ext uri="{FF2B5EF4-FFF2-40B4-BE49-F238E27FC236}">
                <a16:creationId xmlns:a16="http://schemas.microsoft.com/office/drawing/2014/main" id="{5C0C03C9-C655-4552-A848-6D595B240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6414"/>
            <a:ext cx="6653436" cy="4643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AF9927A5-1761-435B-AD79-BA56CB85B8BA}"/>
              </a:ext>
            </a:extLst>
          </p:cNvPr>
          <p:cNvSpPr>
            <a:spLocks noChangeArrowheads="1"/>
          </p:cNvSpPr>
          <p:nvPr/>
        </p:nvSpPr>
        <p:spPr bwMode="auto">
          <a:xfrm>
            <a:off x="6796" y="980728"/>
            <a:ext cx="9029700" cy="58176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9D50F3B3-59F0-4A79-AC87-03F29D916595}"/>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sp>
        <p:nvSpPr>
          <p:cNvPr id="6" name="文本框 5">
            <a:extLst>
              <a:ext uri="{FF2B5EF4-FFF2-40B4-BE49-F238E27FC236}">
                <a16:creationId xmlns:a16="http://schemas.microsoft.com/office/drawing/2014/main" id="{D081C20C-4584-4357-B552-D202E2356B99}"/>
              </a:ext>
            </a:extLst>
          </p:cNvPr>
          <p:cNvSpPr txBox="1"/>
          <p:nvPr/>
        </p:nvSpPr>
        <p:spPr>
          <a:xfrm>
            <a:off x="5351108" y="1772816"/>
            <a:ext cx="3707904" cy="3869457"/>
          </a:xfrm>
          <a:prstGeom prst="rect">
            <a:avLst/>
          </a:prstGeom>
          <a:solidFill>
            <a:schemeClr val="bg1"/>
          </a:solidFill>
        </p:spPr>
        <p:txBody>
          <a:bodyPr wrap="square">
            <a:spAutoFit/>
          </a:bodyPr>
          <a:lstStyle/>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缺指北和风向标；</a:t>
            </a:r>
          </a:p>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道路转弯处要有弯曲半径，道路宽度要表示；</a:t>
            </a:r>
          </a:p>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每个区域地坪标高要注明，写明</a:t>
            </a:r>
            <a:r>
              <a:rPr kumimoji="1"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±xxx</a:t>
            </a: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，相当于当地标高</a:t>
            </a:r>
            <a:r>
              <a:rPr kumimoji="1" lang="en-US" altLang="zh-CN" b="1" dirty="0" err="1">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xxxxxx</a:t>
            </a: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工厂四周和建筑物四周全都要有坐标定位；</a:t>
            </a:r>
          </a:p>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建筑物离道路边太近，要留有地下管线和照明电缆等位置；</a:t>
            </a:r>
          </a:p>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建筑物单位太多，不经济合理，功能相近的建筑物要合并；</a:t>
            </a:r>
          </a:p>
        </p:txBody>
      </p:sp>
    </p:spTree>
    <p:extLst>
      <p:ext uri="{BB962C8B-B14F-4D97-AF65-F5344CB8AC3E}">
        <p14:creationId xmlns:p14="http://schemas.microsoft.com/office/powerpoint/2010/main" val="13806104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未命名">
            <a:extLst>
              <a:ext uri="{FF2B5EF4-FFF2-40B4-BE49-F238E27FC236}">
                <a16:creationId xmlns:a16="http://schemas.microsoft.com/office/drawing/2014/main" id="{78563742-3349-46F8-9555-0C12A222F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6414"/>
            <a:ext cx="6653436" cy="4643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5C4F680-AE44-4624-AE55-66D77B27CF4E}"/>
              </a:ext>
            </a:extLst>
          </p:cNvPr>
          <p:cNvSpPr>
            <a:spLocks noChangeArrowheads="1"/>
          </p:cNvSpPr>
          <p:nvPr/>
        </p:nvSpPr>
        <p:spPr bwMode="auto">
          <a:xfrm>
            <a:off x="6796" y="980728"/>
            <a:ext cx="9029700" cy="58176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934AFA14-6FC8-45DA-B717-06B27C9355CF}"/>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sp>
        <p:nvSpPr>
          <p:cNvPr id="5" name="文本框 4">
            <a:extLst>
              <a:ext uri="{FF2B5EF4-FFF2-40B4-BE49-F238E27FC236}">
                <a16:creationId xmlns:a16="http://schemas.microsoft.com/office/drawing/2014/main" id="{A8B62112-6D4D-4547-A2A1-836CA443A8E0}"/>
              </a:ext>
            </a:extLst>
          </p:cNvPr>
          <p:cNvSpPr txBox="1"/>
          <p:nvPr/>
        </p:nvSpPr>
        <p:spPr>
          <a:xfrm>
            <a:off x="5351108" y="1777999"/>
            <a:ext cx="3707904" cy="3523209"/>
          </a:xfrm>
          <a:prstGeom prst="rect">
            <a:avLst/>
          </a:prstGeom>
          <a:solidFill>
            <a:schemeClr val="bg1"/>
          </a:solidFill>
        </p:spPr>
        <p:txBody>
          <a:bodyPr wrap="square">
            <a:spAutoFit/>
          </a:bodyPr>
          <a:lstStyle/>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预留用地要相对集中，不易分散；</a:t>
            </a:r>
          </a:p>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罐区四周一般用防火堤隔离；储罐间距太近，根据防火规范，不同形式的罐防火间距不一样；</a:t>
            </a:r>
          </a:p>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正门、侧门位置对换一下；</a:t>
            </a:r>
          </a:p>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装灌区要留有装车的车位，不可在马路上装卸；</a:t>
            </a:r>
          </a:p>
          <a:p>
            <a:pPr algn="just" eaLnBrk="1" hangingPunct="1">
              <a:lnSpc>
                <a:spcPct val="125000"/>
              </a:lnSpc>
              <a:spcBef>
                <a:spcPct val="0"/>
              </a:spcBef>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各建筑物门的位置要有便道通道建筑物门口。</a:t>
            </a:r>
            <a:endParaRPr kumimoji="1"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ct val="0"/>
              </a:spcBef>
              <a:buFont typeface="Wingdings" panose="05000000000000000000" pitchFamily="2" charset="2"/>
              <a:buChar char="p"/>
            </a:pPr>
            <a:endPar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283441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93ABBD-6CF0-49C2-AC87-EC42B41EA9C0}"/>
              </a:ext>
            </a:extLst>
          </p:cNvPr>
          <p:cNvSpPr>
            <a:spLocks noChangeArrowheads="1"/>
          </p:cNvSpPr>
          <p:nvPr/>
        </p:nvSpPr>
        <p:spPr bwMode="auto">
          <a:xfrm>
            <a:off x="6796" y="980728"/>
            <a:ext cx="9029700" cy="58176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70A7D34D-8AAD-4697-B7A5-E5E2F80F82E1}"/>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pic>
        <p:nvPicPr>
          <p:cNvPr id="6" name="Picture 12" descr="错误车间设备平面图">
            <a:extLst>
              <a:ext uri="{FF2B5EF4-FFF2-40B4-BE49-F238E27FC236}">
                <a16:creationId xmlns:a16="http://schemas.microsoft.com/office/drawing/2014/main" id="{248FFAB5-E52B-47F3-AA38-2EBD93D9E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83" t="5574"/>
          <a:stretch>
            <a:fillRect/>
          </a:stretch>
        </p:blipFill>
        <p:spPr bwMode="auto">
          <a:xfrm>
            <a:off x="1259632" y="1448321"/>
            <a:ext cx="7254130" cy="529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8194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320973C-578A-44BD-A7F1-F1D73A60B5A8}"/>
              </a:ext>
            </a:extLst>
          </p:cNvPr>
          <p:cNvSpPr>
            <a:spLocks noChangeArrowheads="1"/>
          </p:cNvSpPr>
          <p:nvPr/>
        </p:nvSpPr>
        <p:spPr bwMode="auto">
          <a:xfrm>
            <a:off x="6796" y="980728"/>
            <a:ext cx="9029700" cy="58176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0250298F-DDCA-4091-BDBC-E979D3CE0834}"/>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pic>
        <p:nvPicPr>
          <p:cNvPr id="4" name="Picture 12" descr="错误车间设备平面图">
            <a:extLst>
              <a:ext uri="{FF2B5EF4-FFF2-40B4-BE49-F238E27FC236}">
                <a16:creationId xmlns:a16="http://schemas.microsoft.com/office/drawing/2014/main" id="{F0902221-9817-4362-A488-DE3C24764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83" t="5574"/>
          <a:stretch>
            <a:fillRect/>
          </a:stretch>
        </p:blipFill>
        <p:spPr bwMode="auto">
          <a:xfrm>
            <a:off x="35496" y="1779630"/>
            <a:ext cx="6316105" cy="460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611954D2-5637-48BE-A608-CF28FEF8345F}"/>
              </a:ext>
            </a:extLst>
          </p:cNvPr>
          <p:cNvSpPr txBox="1"/>
          <p:nvPr/>
        </p:nvSpPr>
        <p:spPr>
          <a:xfrm>
            <a:off x="5067943" y="1844824"/>
            <a:ext cx="3968553" cy="2479590"/>
          </a:xfrm>
          <a:prstGeom prst="rect">
            <a:avLst/>
          </a:prstGeom>
          <a:solidFill>
            <a:schemeClr val="bg1"/>
          </a:solidFill>
        </p:spPr>
        <p:txBody>
          <a:bodyPr wrap="square">
            <a:spAutoFit/>
          </a:bodyPr>
          <a:lstStyle/>
          <a:p>
            <a:pPr marL="285750" indent="-285750" algn="just" eaLnBrk="1" hangingPunct="1">
              <a:lnSpc>
                <a:spcPct val="125000"/>
              </a:lnSpc>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指北针要画上；</a:t>
            </a:r>
          </a:p>
          <a:p>
            <a:pPr marL="285750" indent="-285750" algn="just" eaLnBrk="1" hangingPunct="1">
              <a:lnSpc>
                <a:spcPct val="125000"/>
              </a:lnSpc>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房间只有一个门，不符合消防规范；</a:t>
            </a:r>
          </a:p>
          <a:p>
            <a:pPr marL="285750" indent="-285750" algn="just" eaLnBrk="1" hangingPunct="1">
              <a:lnSpc>
                <a:spcPct val="125000"/>
              </a:lnSpc>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设备定位尺寸要注在设备中心线处，不可注在设备的边缘；</a:t>
            </a:r>
          </a:p>
          <a:p>
            <a:pPr marL="285750" indent="-285750" algn="just" eaLnBrk="1" hangingPunct="1">
              <a:lnSpc>
                <a:spcPct val="125000"/>
              </a:lnSpc>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换热器间间距太小，管线无法布置；</a:t>
            </a:r>
          </a:p>
          <a:p>
            <a:pPr marL="285750" indent="-285750" algn="just" eaLnBrk="1" hangingPunct="1">
              <a:lnSpc>
                <a:spcPct val="125000"/>
              </a:lnSpc>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换热器为何形式，是否抽芯？ 离泵间距太小，不便检修；</a:t>
            </a:r>
          </a:p>
        </p:txBody>
      </p:sp>
    </p:spTree>
    <p:extLst>
      <p:ext uri="{BB962C8B-B14F-4D97-AF65-F5344CB8AC3E}">
        <p14:creationId xmlns:p14="http://schemas.microsoft.com/office/powerpoint/2010/main" val="9773458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43B1B82-A745-4694-B2F5-FA2EF2C97467}"/>
              </a:ext>
            </a:extLst>
          </p:cNvPr>
          <p:cNvSpPr>
            <a:spLocks noChangeArrowheads="1"/>
          </p:cNvSpPr>
          <p:nvPr/>
        </p:nvSpPr>
        <p:spPr bwMode="auto">
          <a:xfrm>
            <a:off x="6796" y="980728"/>
            <a:ext cx="9029700" cy="58176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3</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1A3BA55E-769A-4B74-BD5F-681280E6A215}"/>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pic>
        <p:nvPicPr>
          <p:cNvPr id="4" name="Picture 12" descr="错误车间设备平面图">
            <a:extLst>
              <a:ext uri="{FF2B5EF4-FFF2-40B4-BE49-F238E27FC236}">
                <a16:creationId xmlns:a16="http://schemas.microsoft.com/office/drawing/2014/main" id="{99C8381E-F556-4316-AC34-8E18FC669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83" t="5574"/>
          <a:stretch>
            <a:fillRect/>
          </a:stretch>
        </p:blipFill>
        <p:spPr bwMode="auto">
          <a:xfrm>
            <a:off x="35496" y="1779630"/>
            <a:ext cx="6316105" cy="460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748BB5BF-DB29-4F56-988B-A3A32890C9A5}"/>
              </a:ext>
            </a:extLst>
          </p:cNvPr>
          <p:cNvSpPr txBox="1"/>
          <p:nvPr/>
        </p:nvSpPr>
        <p:spPr>
          <a:xfrm>
            <a:off x="5067943" y="1844824"/>
            <a:ext cx="3968553" cy="3523209"/>
          </a:xfrm>
          <a:prstGeom prst="rect">
            <a:avLst/>
          </a:prstGeom>
          <a:solidFill>
            <a:schemeClr val="bg1"/>
          </a:solidFill>
        </p:spPr>
        <p:txBody>
          <a:bodyPr wrap="square">
            <a:spAutoFit/>
          </a:bodyPr>
          <a:lstStyle/>
          <a:p>
            <a:pPr marL="285750" indent="-285750" algn="just" eaLnBrk="1" hangingPunct="1">
              <a:lnSpc>
                <a:spcPct val="125000"/>
              </a:lnSpc>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多台设备位号要用</a:t>
            </a:r>
            <a:r>
              <a:rPr kumimoji="1"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ABC</a:t>
            </a: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来区分，不可三台设备一个位号；</a:t>
            </a:r>
          </a:p>
          <a:p>
            <a:pPr marL="285750" indent="-285750" algn="just" eaLnBrk="1" hangingPunct="1">
              <a:lnSpc>
                <a:spcPct val="125000"/>
              </a:lnSpc>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反应器（</a:t>
            </a:r>
            <a:r>
              <a:rPr kumimoji="1"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R101A/B/C</a:t>
            </a: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）间距</a:t>
            </a:r>
            <a:r>
              <a:rPr kumimoji="1"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米太小，四周不能投料（还要考虑设备保温和基础大小、土建留洞大小）；</a:t>
            </a:r>
          </a:p>
          <a:p>
            <a:pPr marL="285750" indent="-285750" algn="just" eaLnBrk="1" hangingPunct="1">
              <a:lnSpc>
                <a:spcPct val="125000"/>
              </a:lnSpc>
              <a:buFont typeface="Wingdings" panose="05000000000000000000" pitchFamily="2" charset="2"/>
              <a:buChar char="p"/>
            </a:pP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房屋轴线要编号和注明尺寸，跨距</a:t>
            </a:r>
            <a:r>
              <a:rPr kumimoji="1"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5</a:t>
            </a: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米不妥；</a:t>
            </a:r>
          </a:p>
          <a:p>
            <a:pPr marL="285750" indent="-285750" algn="just" eaLnBrk="1" hangingPunct="1">
              <a:lnSpc>
                <a:spcPct val="125000"/>
              </a:lnSpc>
              <a:buFont typeface="Wingdings" panose="05000000000000000000" pitchFamily="2" charset="2"/>
              <a:buChar char="p"/>
            </a:pPr>
            <a:r>
              <a:rPr kumimoji="1"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S-202(</a:t>
            </a: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重力沉降灌</a:t>
            </a:r>
            <a:r>
              <a:rPr kumimoji="1"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间间距太小，四周不便操作。</a:t>
            </a:r>
          </a:p>
          <a:p>
            <a:pPr marL="285750" indent="-285750" algn="just" eaLnBrk="1" hangingPunct="1">
              <a:lnSpc>
                <a:spcPct val="125000"/>
              </a:lnSpc>
              <a:buClr>
                <a:srgbClr val="0000FF"/>
              </a:buClr>
              <a:buFont typeface="Wingdings" panose="05000000000000000000" pitchFamily="2" charset="2"/>
              <a:buChar char="p"/>
            </a:pPr>
            <a:endParaRPr kumimoji="1"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892840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A64EE25-BB4D-45E2-9259-3E7C4376934A}"/>
              </a:ext>
            </a:extLst>
          </p:cNvPr>
          <p:cNvSpPr>
            <a:spLocks noChangeArrowheads="1"/>
          </p:cNvSpPr>
          <p:nvPr/>
        </p:nvSpPr>
        <p:spPr bwMode="auto">
          <a:xfrm>
            <a:off x="6796" y="980728"/>
            <a:ext cx="9029700" cy="58176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某化工企业全厂平面布置图</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B91D2826-5985-447D-BA32-8002DBD41721}"/>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pic>
        <p:nvPicPr>
          <p:cNvPr id="6" name="Picture 2">
            <a:extLst>
              <a:ext uri="{FF2B5EF4-FFF2-40B4-BE49-F238E27FC236}">
                <a16:creationId xmlns:a16="http://schemas.microsoft.com/office/drawing/2014/main" id="{87E0AF1E-E97A-41A0-99B4-9EBC6FA77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87179"/>
            <a:ext cx="6142715" cy="523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85631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7BD39C4-ED8A-4914-8941-6448F02034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48"/>
          <a:stretch/>
        </p:blipFill>
        <p:spPr bwMode="auto">
          <a:xfrm>
            <a:off x="539552" y="1464841"/>
            <a:ext cx="8316218" cy="491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a:extLst>
              <a:ext uri="{FF2B5EF4-FFF2-40B4-BE49-F238E27FC236}">
                <a16:creationId xmlns:a16="http://schemas.microsoft.com/office/drawing/2014/main" id="{4B292980-0835-42E2-A2C9-71C9A28EABDF}"/>
              </a:ext>
            </a:extLst>
          </p:cNvPr>
          <p:cNvSpPr>
            <a:spLocks noChangeArrowheads="1"/>
          </p:cNvSpPr>
          <p:nvPr/>
        </p:nvSpPr>
        <p:spPr bwMode="auto">
          <a:xfrm>
            <a:off x="6796" y="980728"/>
            <a:ext cx="9029700" cy="58176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某化工企业全厂平面布置图</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72A76F3E-CB2A-40EC-85FE-3B1A072A5CBD}"/>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sp>
        <p:nvSpPr>
          <p:cNvPr id="6" name="圆角矩形 4">
            <a:extLst>
              <a:ext uri="{FF2B5EF4-FFF2-40B4-BE49-F238E27FC236}">
                <a16:creationId xmlns:a16="http://schemas.microsoft.com/office/drawing/2014/main" id="{95FEBF85-5055-45FC-BF3C-3ACA32D1A687}"/>
              </a:ext>
            </a:extLst>
          </p:cNvPr>
          <p:cNvSpPr/>
          <p:nvPr/>
        </p:nvSpPr>
        <p:spPr>
          <a:xfrm>
            <a:off x="6300688" y="2420888"/>
            <a:ext cx="863600" cy="3603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5">
            <a:extLst>
              <a:ext uri="{FF2B5EF4-FFF2-40B4-BE49-F238E27FC236}">
                <a16:creationId xmlns:a16="http://schemas.microsoft.com/office/drawing/2014/main" id="{7BDEEA57-5A57-4555-9C4E-9108A25C5BA9}"/>
              </a:ext>
            </a:extLst>
          </p:cNvPr>
          <p:cNvSpPr/>
          <p:nvPr/>
        </p:nvSpPr>
        <p:spPr>
          <a:xfrm>
            <a:off x="1187450" y="2420565"/>
            <a:ext cx="863600" cy="3603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圆角矩形 6">
            <a:extLst>
              <a:ext uri="{FF2B5EF4-FFF2-40B4-BE49-F238E27FC236}">
                <a16:creationId xmlns:a16="http://schemas.microsoft.com/office/drawing/2014/main" id="{79D1C424-E183-45B9-B238-C95E5D20B88F}"/>
              </a:ext>
            </a:extLst>
          </p:cNvPr>
          <p:cNvSpPr/>
          <p:nvPr/>
        </p:nvSpPr>
        <p:spPr>
          <a:xfrm>
            <a:off x="3276600" y="4076749"/>
            <a:ext cx="863600" cy="3603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764473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074403-E736-40D7-8F1E-A27EF797155E}"/>
              </a:ext>
            </a:extLst>
          </p:cNvPr>
          <p:cNvSpPr>
            <a:spLocks noChangeArrowheads="1"/>
          </p:cNvSpPr>
          <p:nvPr/>
        </p:nvSpPr>
        <p:spPr bwMode="auto">
          <a:xfrm>
            <a:off x="6796" y="980728"/>
            <a:ext cx="9029700" cy="581762"/>
          </a:xfrm>
          <a:prstGeom prst="rect">
            <a:avLst/>
          </a:prstGeom>
          <a:noFill/>
          <a:ln w="12700">
            <a:noFill/>
            <a:miter lim="800000"/>
            <a:headEnd/>
            <a:tailEnd/>
          </a:ln>
          <a:effectLst/>
        </p:spPr>
        <p:txBody>
          <a:bodyPr wrap="square" anchor="ctr">
            <a:spAutoFit/>
          </a:bodyPr>
          <a:lstStyle/>
          <a:p>
            <a:pPr marL="457200" indent="-457200" algn="just" eaLnBrk="1" hangingPunct="1">
              <a:lnSpc>
                <a:spcPct val="125000"/>
              </a:lnSpc>
              <a:buFont typeface="Wingdings" panose="05000000000000000000" pitchFamily="2" charset="2"/>
              <a:buChar char="p"/>
              <a:defRPr/>
            </a:pP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例</a:t>
            </a:r>
            <a:r>
              <a:rPr kumimoji="1" lang="en-US" altLang="zh-CN"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4</a:t>
            </a:r>
            <a:r>
              <a:rPr kumimoji="1" lang="zh-CN" altLang="en-US" sz="28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rPr>
              <a:t>某化工企业全厂平面布置图</a:t>
            </a:r>
            <a:endParaRPr kumimoji="1"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3CE4388B-DD18-450C-A015-30EFA206C704}"/>
              </a:ext>
            </a:extLst>
          </p:cNvPr>
          <p:cNvSpPr>
            <a:spLocks noChangeArrowheads="1"/>
          </p:cNvSpPr>
          <p:nvPr/>
        </p:nvSpPr>
        <p:spPr bwMode="auto">
          <a:xfrm>
            <a:off x="0" y="11588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dirty="0">
                <a:solidFill>
                  <a:srgbClr val="0000FF"/>
                </a:solidFill>
                <a:sym typeface="微软雅黑" panose="020B0503020204020204" pitchFamily="34" charset="-122"/>
              </a:rPr>
              <a:t>7.3 </a:t>
            </a:r>
            <a:r>
              <a:rPr kumimoji="1" lang="zh-CN" altLang="en-US" sz="3600" dirty="0">
                <a:solidFill>
                  <a:srgbClr val="0000FF"/>
                </a:solidFill>
                <a:sym typeface="微软雅黑" panose="020B0503020204020204" pitchFamily="34" charset="-122"/>
              </a:rPr>
              <a:t>车间（装置）布置</a:t>
            </a:r>
            <a:endParaRPr kumimoji="1" lang="zh-CN" altLang="en-US" sz="3600" dirty="0">
              <a:solidFill>
                <a:schemeClr val="tx1"/>
              </a:solidFill>
              <a:sym typeface="微软雅黑" panose="020B0503020204020204" pitchFamily="34" charset="-122"/>
            </a:endParaRPr>
          </a:p>
        </p:txBody>
      </p:sp>
      <p:pic>
        <p:nvPicPr>
          <p:cNvPr id="10" name="Picture 2">
            <a:extLst>
              <a:ext uri="{FF2B5EF4-FFF2-40B4-BE49-F238E27FC236}">
                <a16:creationId xmlns:a16="http://schemas.microsoft.com/office/drawing/2014/main" id="{BA434EBA-449A-4351-8FF1-45624C42A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42" y="1844824"/>
            <a:ext cx="8244408" cy="47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圆角矩形 6">
            <a:extLst>
              <a:ext uri="{FF2B5EF4-FFF2-40B4-BE49-F238E27FC236}">
                <a16:creationId xmlns:a16="http://schemas.microsoft.com/office/drawing/2014/main" id="{AEED0EE0-7CDB-4B40-8262-873A57859A38}"/>
              </a:ext>
            </a:extLst>
          </p:cNvPr>
          <p:cNvSpPr/>
          <p:nvPr/>
        </p:nvSpPr>
        <p:spPr>
          <a:xfrm>
            <a:off x="1403648" y="4226412"/>
            <a:ext cx="865188" cy="3603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6">
            <a:extLst>
              <a:ext uri="{FF2B5EF4-FFF2-40B4-BE49-F238E27FC236}">
                <a16:creationId xmlns:a16="http://schemas.microsoft.com/office/drawing/2014/main" id="{E4DBB42A-1511-4C23-9EB5-E341B434A6EC}"/>
              </a:ext>
            </a:extLst>
          </p:cNvPr>
          <p:cNvSpPr/>
          <p:nvPr/>
        </p:nvSpPr>
        <p:spPr>
          <a:xfrm>
            <a:off x="3273042" y="4226412"/>
            <a:ext cx="865188" cy="3603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圆角矩形 6">
            <a:extLst>
              <a:ext uri="{FF2B5EF4-FFF2-40B4-BE49-F238E27FC236}">
                <a16:creationId xmlns:a16="http://schemas.microsoft.com/office/drawing/2014/main" id="{78A8EB1F-B2BE-48C0-A87E-2EEE0CCD06AB}"/>
              </a:ext>
            </a:extLst>
          </p:cNvPr>
          <p:cNvSpPr/>
          <p:nvPr/>
        </p:nvSpPr>
        <p:spPr>
          <a:xfrm>
            <a:off x="7092280" y="3645024"/>
            <a:ext cx="865188"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4779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a:extLst>
              <a:ext uri="{FF2B5EF4-FFF2-40B4-BE49-F238E27FC236}">
                <a16:creationId xmlns:a16="http://schemas.microsoft.com/office/drawing/2014/main" id="{89C475D4-9722-4B20-BCD1-11D21D7E00C1}"/>
              </a:ext>
            </a:extLst>
          </p:cNvPr>
          <p:cNvSpPr txBox="1">
            <a:spLocks noChangeArrowheads="1"/>
          </p:cNvSpPr>
          <p:nvPr/>
        </p:nvSpPr>
        <p:spPr bwMode="auto">
          <a:xfrm>
            <a:off x="0" y="981075"/>
            <a:ext cx="9036050" cy="5435600"/>
          </a:xfrm>
          <a:prstGeom prst="rect">
            <a:avLst/>
          </a:prstGeom>
          <a:noFill/>
          <a:ln>
            <a:noFill/>
          </a:ln>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defRPr/>
            </a:pPr>
            <a:r>
              <a:rPr kumimoji="1"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厂址选择的工作阶段</a:t>
            </a:r>
            <a:endParaRPr kumimoji="1"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60363" indent="-360363" eaLnBrk="1" hangingPunct="1">
              <a:lnSpc>
                <a:spcPct val="125000"/>
              </a:lnSpc>
              <a:defRPr/>
            </a:pPr>
            <a:r>
              <a:rPr kumimoji="1"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4. </a:t>
            </a:r>
            <a:r>
              <a:rPr kumimoji="1"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厂址方案比较和选厂报告 </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选厂根据，新建厂的工艺生产路线，选厂工作的经过；</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建厂地区的基本情况；</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厂址方案及厂址技术条件的比较，并对建设费用及经营费用进行评估；</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见表</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厂址技术条件比较，表</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建设费用和经营费用比较</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对各个厂址方案的综合分析和结论；</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当地政府和主管部门对厂址的意见；</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厂区总平面布置示意图；</a:t>
            </a:r>
          </a:p>
          <a:p>
            <a:pPr algn="just" eaLnBrk="1" hangingPunct="1">
              <a:lnSpc>
                <a:spcPct val="125000"/>
              </a:lnSpc>
              <a:buFont typeface="Wingdings" panose="05000000000000000000" pitchFamily="2" charset="2"/>
              <a:buChar char="l"/>
              <a:defRPr/>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各项协议文件。 </a:t>
            </a:r>
          </a:p>
        </p:txBody>
      </p:sp>
      <p:sp>
        <p:nvSpPr>
          <p:cNvPr id="4" name="Rectangle 2">
            <a:extLst>
              <a:ext uri="{FF2B5EF4-FFF2-40B4-BE49-F238E27FC236}">
                <a16:creationId xmlns:a16="http://schemas.microsoft.com/office/drawing/2014/main" id="{1CED4A10-DF73-43C9-8740-8637EF4CA071}"/>
              </a:ext>
            </a:extLst>
          </p:cNvPr>
          <p:cNvSpPr>
            <a:spLocks noChangeArrowheads="1"/>
          </p:cNvSpPr>
          <p:nvPr/>
        </p:nvSpPr>
        <p:spPr bwMode="auto">
          <a:xfrm>
            <a:off x="0" y="13017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62000">
              <a:spcBef>
                <a:spcPct val="20000"/>
              </a:spcBef>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defRPr>
            </a:lvl1pPr>
            <a:lvl2pPr marL="742950" indent="-28575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defTabSz="762000">
              <a:spcBef>
                <a:spcPct val="20000"/>
              </a:spcBef>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6pPr>
            <a:lvl7pPr marL="29718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7pPr>
            <a:lvl8pPr marL="34290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8pPr>
            <a:lvl9pPr marL="3886200" indent="-228600" defTabSz="76200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1" lang="en-US" altLang="zh-CN" sz="3600">
                <a:solidFill>
                  <a:srgbClr val="0000FF"/>
                </a:solidFill>
                <a:sym typeface="微软雅黑" panose="020B0503020204020204" pitchFamily="34" charset="-122"/>
              </a:rPr>
              <a:t>7.1 </a:t>
            </a:r>
            <a:r>
              <a:rPr kumimoji="1" lang="zh-CN" altLang="en-US" sz="3600">
                <a:solidFill>
                  <a:srgbClr val="0000FF"/>
                </a:solidFill>
                <a:sym typeface="微软雅黑" panose="020B0503020204020204" pitchFamily="34" charset="-122"/>
              </a:rPr>
              <a:t>厂址选择及优化</a:t>
            </a:r>
          </a:p>
        </p:txBody>
      </p:sp>
    </p:spTree>
  </p:cSld>
  <p:clrMapOvr>
    <a:masterClrMapping/>
  </p:clrMapOvr>
  <p:transition spd="slow"/>
</p:sld>
</file>

<file path=ppt/theme/theme1.xml><?xml version="1.0" encoding="utf-8"?>
<a:theme xmlns:a="http://schemas.openxmlformats.org/drawingml/2006/main" name="1_Theme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1393</TotalTime>
  <Words>8168</Words>
  <Application>Microsoft Office PowerPoint</Application>
  <PresentationFormat>全屏显示(4:3)</PresentationFormat>
  <Paragraphs>700</Paragraphs>
  <Slides>88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88</vt:i4>
      </vt:variant>
    </vt:vector>
  </HeadingPairs>
  <TitlesOfParts>
    <vt:vector size="93" baseType="lpstr">
      <vt:lpstr>微软雅黑</vt:lpstr>
      <vt:lpstr>Arial</vt:lpstr>
      <vt:lpstr>Calibri</vt:lpstr>
      <vt:lpstr>Wingdings</vt:lpstr>
      <vt:lpstr>1_Theme1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化工厂布置</dc:title>
  <dc:creator>SRC</dc:creator>
  <cp:lastModifiedBy>Yuan Pei-Qing</cp:lastModifiedBy>
  <cp:revision>182</cp:revision>
  <dcterms:created xsi:type="dcterms:W3CDTF">2009-08-26T07:37:58Z</dcterms:created>
  <dcterms:modified xsi:type="dcterms:W3CDTF">2023-02-12T09:13:54Z</dcterms:modified>
</cp:coreProperties>
</file>