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42"/>
  </p:notesMasterIdLst>
  <p:sldIdLst>
    <p:sldId id="40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1" r:id="rId27"/>
    <p:sldId id="443" r:id="rId28"/>
    <p:sldId id="482" r:id="rId29"/>
    <p:sldId id="483" r:id="rId30"/>
    <p:sldId id="488" r:id="rId31"/>
    <p:sldId id="484" r:id="rId32"/>
    <p:sldId id="487" r:id="rId33"/>
    <p:sldId id="491" r:id="rId34"/>
    <p:sldId id="489" r:id="rId35"/>
    <p:sldId id="486" r:id="rId36"/>
    <p:sldId id="492" r:id="rId37"/>
    <p:sldId id="493" r:id="rId38"/>
    <p:sldId id="494" r:id="rId39"/>
    <p:sldId id="495" r:id="rId40"/>
    <p:sldId id="496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25" autoAdjust="0"/>
  </p:normalViewPr>
  <p:slideViewPr>
    <p:cSldViewPr>
      <p:cViewPr varScale="1">
        <p:scale>
          <a:sx n="85" d="100"/>
          <a:sy n="85" d="100"/>
        </p:scale>
        <p:origin x="14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71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04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1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298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9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9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2107555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FF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三因子资产定价模型的实证检验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051081"/>
            <a:ext cx="7128792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41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账面市值比组合构建：</a:t>
            </a:r>
            <a:endParaRPr lang="en-US" altLang="zh-CN" sz="4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900" b="1" dirty="0">
                <a:ea typeface="微软雅黑" panose="020B0503020204020204" pitchFamily="34" charset="-122"/>
              </a:rPr>
              <a:t>每年 </a:t>
            </a:r>
            <a:r>
              <a:rPr lang="en-US" altLang="zh-CN" sz="2900" b="1" dirty="0">
                <a:ea typeface="微软雅黑" panose="020B0503020204020204" pitchFamily="34" charset="-122"/>
              </a:rPr>
              <a:t>(</a:t>
            </a:r>
            <a:r>
              <a:rPr lang="en-US" altLang="zh-CN" sz="2900" b="1" i="1" dirty="0">
                <a:ea typeface="微软雅黑" panose="020B0503020204020204" pitchFamily="34" charset="-122"/>
              </a:rPr>
              <a:t>t</a:t>
            </a:r>
            <a:r>
              <a:rPr lang="zh-CN" altLang="en-US" sz="2900" b="1" dirty="0">
                <a:ea typeface="微软雅黑" panose="020B0503020204020204" pitchFamily="34" charset="-122"/>
              </a:rPr>
              <a:t>年</a:t>
            </a:r>
            <a:r>
              <a:rPr lang="en-US" altLang="zh-CN" sz="2900" b="1" dirty="0">
                <a:ea typeface="微软雅黑" panose="020B0503020204020204" pitchFamily="34" charset="-122"/>
              </a:rPr>
              <a:t>) 6</a:t>
            </a:r>
            <a:r>
              <a:rPr lang="zh-CN" altLang="en-US" sz="2900" b="1" dirty="0">
                <a:ea typeface="微软雅黑" panose="020B0503020204020204" pitchFamily="34" charset="-122"/>
              </a:rPr>
              <a:t>月基于账面市值比 </a:t>
            </a:r>
            <a:r>
              <a:rPr lang="en-US" altLang="zh-CN" sz="2900" b="1" dirty="0">
                <a:ea typeface="微软雅黑" panose="020B0503020204020204" pitchFamily="34" charset="-122"/>
              </a:rPr>
              <a:t>B/M </a:t>
            </a:r>
            <a:r>
              <a:rPr lang="zh-CN" altLang="en-US" sz="2900" b="1" dirty="0">
                <a:ea typeface="微软雅黑" panose="020B0503020204020204" pitchFamily="34" charset="-122"/>
              </a:rPr>
              <a:t>分类股票</a:t>
            </a:r>
            <a:endParaRPr lang="en-US" altLang="zh-CN" sz="29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股票账面值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B 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股票最后一个交易日的股价</a:t>
            </a:r>
            <a:r>
              <a:rPr lang="en-US" altLang="zh-CN" sz="3400" b="1" dirty="0">
                <a:ea typeface="微软雅黑" panose="020B0503020204020204" pitchFamily="34" charset="-122"/>
              </a:rPr>
              <a:t>×</a:t>
            </a:r>
            <a:r>
              <a:rPr lang="zh-CN" altLang="en-US" sz="3400" b="1" dirty="0">
                <a:ea typeface="微软雅黑" panose="020B0503020204020204" pitchFamily="34" charset="-122"/>
              </a:rPr>
              <a:t>发行股数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M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ea typeface="微软雅黑" panose="020B0503020204020204" pitchFamily="34" charset="-122"/>
              </a:rPr>
              <a:t>计算</a:t>
            </a:r>
            <a:r>
              <a:rPr lang="en-US" altLang="zh-CN" sz="3400" b="1" dirty="0">
                <a:ea typeface="微软雅黑" panose="020B0503020204020204" pitchFamily="34" charset="-122"/>
              </a:rPr>
              <a:t>B/M</a:t>
            </a:r>
            <a:r>
              <a:rPr lang="zh-CN" altLang="en-US" sz="3400" b="1" dirty="0">
                <a:ea typeface="微软雅黑" panose="020B0503020204020204" pitchFamily="34" charset="-122"/>
              </a:rPr>
              <a:t>并分成三组：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最低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L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中间</a:t>
            </a:r>
            <a:r>
              <a:rPr lang="en-US" altLang="zh-CN" sz="3400" b="1" dirty="0">
                <a:ea typeface="微软雅黑" panose="020B0503020204020204" pitchFamily="34" charset="-122"/>
              </a:rPr>
              <a:t>40%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M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最高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H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059" y="1018935"/>
            <a:ext cx="7140761" cy="223224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规模（</a:t>
            </a:r>
            <a:r>
              <a:rPr lang="en-US" altLang="zh-CN" sz="3600" b="1" dirty="0">
                <a:ea typeface="微软雅黑" panose="020B0503020204020204" pitchFamily="34" charset="-122"/>
              </a:rPr>
              <a:t>S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B</a:t>
            </a:r>
            <a:r>
              <a:rPr lang="zh-CN" altLang="en-US" sz="3600" b="1" dirty="0">
                <a:ea typeface="微软雅黑" panose="020B0503020204020204" pitchFamily="34" charset="-122"/>
              </a:rPr>
              <a:t>）和</a:t>
            </a:r>
            <a:r>
              <a:rPr lang="en-US" altLang="zh-CN" sz="3600" b="1" dirty="0">
                <a:ea typeface="微软雅黑" panose="020B0503020204020204" pitchFamily="34" charset="-122"/>
              </a:rPr>
              <a:t>B/M</a:t>
            </a:r>
            <a:r>
              <a:rPr lang="zh-CN" altLang="en-US" sz="3600" b="1" dirty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H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L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</a:p>
          <a:p>
            <a:pPr marL="0" indent="0" algn="ctr">
              <a:lnSpc>
                <a:spcPct val="145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两两组合构成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个投资组合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45000"/>
              </a:lnSpc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S/L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S/H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B/H</a:t>
            </a:r>
            <a:endParaRPr lang="en-US" altLang="zh-CN" sz="48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3212976"/>
            <a:ext cx="8988425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SMB =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公司规模最小的投资组合收益率－公司规模最大的投资组合收益率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89040"/>
            <a:ext cx="5784052" cy="136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520" y="5157192"/>
            <a:ext cx="8766182" cy="448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账面市值比溢价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HML =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高账面市值比投资组合收益率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低账面市值比投资组合收益率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3600400" cy="660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340777"/>
            <a:ext cx="7560840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市场风险溢酬为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>
                <a:solidFill>
                  <a:srgbClr val="0070C0"/>
                </a:solidFill>
                <a:ea typeface="微软雅黑" panose="020B0503020204020204" pitchFamily="34" charset="-122"/>
              </a:rPr>
              <a:t>m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- </a:t>
            </a:r>
            <a:r>
              <a:rPr lang="en-US" altLang="zh-CN" b="1" i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 err="1">
                <a:solidFill>
                  <a:srgbClr val="0070C0"/>
                </a:solidFill>
                <a:ea typeface="微软雅黑" panose="020B0503020204020204" pitchFamily="34" charset="-122"/>
              </a:rPr>
              <a:t>f</a:t>
            </a:r>
            <a:endParaRPr lang="en-US" altLang="zh-CN" b="1" i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ea typeface="微软雅黑" panose="020B0503020204020204" pitchFamily="34" charset="-122"/>
              </a:rPr>
              <a:t>为无风险利率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ea typeface="微软雅黑" panose="020B0503020204020204" pitchFamily="34" charset="-122"/>
              </a:rPr>
              <a:t>所有股票的市值加权投资组合收益率（市场指数的收益率替代）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资产组合 </a:t>
            </a:r>
            <a:r>
              <a:rPr lang="en-US" altLang="zh-CN" b="1" i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模型为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77"/>
            <a:ext cx="7351872" cy="470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556792"/>
            <a:ext cx="7452144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单资产多因子模型检验步骤：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ea typeface="微软雅黑" panose="020B0503020204020204" pitchFamily="34" charset="-122"/>
              </a:rPr>
              <a:t>的 </a:t>
            </a:r>
            <a:r>
              <a:rPr lang="en-US" altLang="zh-CN" b="1" i="1" dirty="0"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96753"/>
            <a:ext cx="7932104" cy="1368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8912"/>
            <a:ext cx="7344816" cy="554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抽象为</a:t>
                </a: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多元线性回归模型</a:t>
                </a:r>
                <a:endParaRPr lang="en-US" altLang="zh-CN" sz="2400" b="1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对上式中的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求偏导，并有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𝐦𝐢𝐧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blipFill>
                <a:blip r:embed="rId4"/>
                <a:stretch>
                  <a:fillRect l="-1642"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6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blipFill>
                <a:blip r:embed="rId4"/>
                <a:stretch>
                  <a:fillRect l="-13566" t="-37884" r="-13287" b="-5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/>
          <p:cNvSpPr/>
          <p:nvPr/>
        </p:nvSpPr>
        <p:spPr>
          <a:xfrm>
            <a:off x="2699792" y="1537536"/>
            <a:ext cx="216024" cy="1612355"/>
          </a:xfrm>
          <a:prstGeom prst="leftBrace">
            <a:avLst>
              <a:gd name="adj1" fmla="val 58343"/>
              <a:gd name="adj2" fmla="val 5039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26029" y="2094071"/>
            <a:ext cx="14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整理后：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467" y="1351925"/>
            <a:ext cx="7293496" cy="1212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2809871"/>
            <a:ext cx="613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</a:rPr>
              <a:t>:</a:t>
            </a:r>
            <a:r>
              <a:rPr lang="en-US" altLang="zh-CN" sz="3200" b="1" i="1" dirty="0">
                <a:ea typeface="微软雅黑" panose="020B0503020204020204" pitchFamily="34" charset="-122"/>
              </a:rPr>
              <a:t>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α</a:t>
            </a:r>
            <a:r>
              <a:rPr lang="en-US" altLang="zh-CN" sz="3200" b="1" i="1" baseline="-2500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3200" b="1" i="1" baseline="-2500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+mn-lt"/>
                <a:ea typeface="微软雅黑" panose="020B0503020204020204" pitchFamily="34" charset="-122"/>
              </a:rPr>
              <a:t>= 0 </a:t>
            </a:r>
            <a:r>
              <a:rPr lang="zh-CN" altLang="en-US" sz="3200" b="1" dirty="0">
                <a:ea typeface="微软雅黑" panose="020B0503020204020204" pitchFamily="34" charset="-122"/>
              </a:rPr>
              <a:t>的统计量 </a:t>
            </a:r>
            <a:r>
              <a:rPr lang="en-US" altLang="zh-CN" sz="3200" b="1" dirty="0">
                <a:ea typeface="微软雅黑" panose="020B0503020204020204" pitchFamily="34" charset="-122"/>
              </a:rPr>
              <a:t>(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3200" b="1" dirty="0">
                <a:ea typeface="微软雅黑" panose="020B0503020204020204" pitchFamily="34" charset="-122"/>
              </a:rPr>
              <a:t>检验 </a:t>
            </a:r>
            <a:r>
              <a:rPr lang="en-US" altLang="zh-CN" sz="3200" b="1" dirty="0"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89988"/>
            <a:ext cx="3096344" cy="5362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89279"/>
            <a:ext cx="1728192" cy="59730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9" name="矩形 1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4615986" cy="2510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551239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221088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34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12044"/>
            <a:ext cx="7920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行业组合：上证能源、上证金融、上证消费、上证材料、上证工业、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81590" y="1916832"/>
          <a:ext cx="7380820" cy="308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7072">
                  <a:extLst>
                    <a:ext uri="{9D8B030D-6E8A-4147-A177-3AD203B41FA5}">
                      <a16:colId xmlns:a16="http://schemas.microsoft.com/office/drawing/2014/main" val="1834951147"/>
                    </a:ext>
                  </a:extLst>
                </a:gridCol>
                <a:gridCol w="1536918">
                  <a:extLst>
                    <a:ext uri="{9D8B030D-6E8A-4147-A177-3AD203B41FA5}">
                      <a16:colId xmlns:a16="http://schemas.microsoft.com/office/drawing/2014/main" val="263979943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26891478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074653029"/>
                    </a:ext>
                  </a:extLst>
                </a:gridCol>
                <a:gridCol w="1283620">
                  <a:extLst>
                    <a:ext uri="{9D8B030D-6E8A-4147-A177-3AD203B41FA5}">
                      <a16:colId xmlns:a16="http://schemas.microsoft.com/office/drawing/2014/main" val="2276589693"/>
                    </a:ext>
                  </a:extLst>
                </a:gridCol>
              </a:tblGrid>
              <a:tr h="340109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247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材料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1.1989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-0.1363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47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1.1745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-0.0527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646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1.1065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-0.2955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056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0.3180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-1.0102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534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-0.0068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1.0711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0.2413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015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医药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0.6921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-0.9498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4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消费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-0.5464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69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5055566"/>
            <a:ext cx="819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材料和工业组合可用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CAPM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金融和信息组合可用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医药和消费组合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不能完全被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三因子模型解释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显著性拒绝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一般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&gt; 0,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&lt; 0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金融和能源与此相反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。通常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剔除金融；能源金融属性强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1" name="矩形 1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5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8100" y="1988840"/>
            <a:ext cx="6775062" cy="29523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时间序列检验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横截面检验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拓展：中国股市的三因子模型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实证检验方法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055360"/>
            <a:ext cx="74521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联合检验 </a:t>
            </a:r>
            <a:r>
              <a:rPr lang="en-US" altLang="zh-CN" b="1" i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=, …, </a:t>
            </a:r>
            <a:r>
              <a:rPr lang="el-GR" altLang="zh-CN" b="1" i="1" dirty="0"/>
              <a:t>α</a:t>
            </a:r>
            <a:r>
              <a:rPr lang="en-US" altLang="zh-CN" b="1" i="1" baseline="-25000" dirty="0"/>
              <a:t>N</a:t>
            </a:r>
            <a:r>
              <a:rPr lang="en-US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en-US" b="1" dirty="0">
                <a:ea typeface="微软雅黑" panose="020B0503020204020204" pitchFamily="34" charset="-122"/>
              </a:rPr>
              <a:t>计算统计量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31879"/>
            <a:ext cx="7932104" cy="1080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个资产，每个资产有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三因子模型写成向量形式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/>
                        </a:rPr>
                        <m:t>; 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𝐞</m:t>
                              </m:r>
                              <m:r>
                                <a:rPr lang="en-US" altLang="zh-CN" sz="2000" b="1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𝐞</m:t>
                      </m:r>
                      <m:r>
                        <a:rPr lang="en-US" altLang="zh-CN" sz="20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0" y="3356992"/>
            <a:ext cx="8534462" cy="25384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1599" y="2095146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OLS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估计参数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848274"/>
            <a:ext cx="6418745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联合检验 </a:t>
            </a:r>
            <a:r>
              <a:rPr lang="en-US" altLang="zh-CN" sz="24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H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=, …,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i="1" baseline="-25000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0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GRS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检验）</a:t>
            </a:r>
            <a:endParaRPr lang="en-US" altLang="zh-CN" sz="24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510517" cy="3767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484276"/>
            <a:ext cx="7200800" cy="12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127281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" y="5301208"/>
            <a:ext cx="8958287" cy="5820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8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4752528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632848" cy="381642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价值股</a:t>
            </a:r>
            <a:r>
              <a:rPr lang="zh-CN" altLang="en-US" sz="2400" b="1" dirty="0">
                <a:ea typeface="微软雅黑" panose="020B0503020204020204" pitchFamily="34" charset="-122"/>
              </a:rPr>
              <a:t>：高的净资产与市值比率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成长股</a:t>
            </a:r>
            <a:r>
              <a:rPr lang="zh-CN" altLang="en-US" sz="2400" b="1" dirty="0">
                <a:ea typeface="微软雅黑" panose="020B0503020204020204" pitchFamily="34" charset="-122"/>
              </a:rPr>
              <a:t>：低的净资产与市值比率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zh-CN" altLang="en-US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在中国，到底是成长股好，还是价值股好呢？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560840" cy="35199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多变量排序（两个变量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ea typeface="微软雅黑" panose="020B0503020204020204" pitchFamily="34" charset="-122"/>
              </a:rPr>
              <a:t>，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序贯排序：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是预测变量</a:t>
            </a:r>
            <a:r>
              <a:rPr lang="zh-CN" altLang="en-US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是控制变量，先排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，再排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独立排序：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分别排序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800" b="1" baseline="-25000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20" y="1085402"/>
            <a:ext cx="7560840" cy="513783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检验市值和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对股票平均收益率的解释能力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CRSP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非金融类上市公司的市场数据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Compustat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上市公司损益表与资产负债表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排序方法：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月份，股票依市值分成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每个分位中按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年前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2-6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年的数据计算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个投资组合，持有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年后调整组合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计算组合收益率的均值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439" y="955462"/>
            <a:ext cx="7560840" cy="1079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ea typeface="微软雅黑" panose="020B0503020204020204" pitchFamily="34" charset="-122"/>
              </a:rPr>
              <a:t>市值双变量排序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05439" y="6165304"/>
            <a:ext cx="75608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控制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市值</a:t>
            </a:r>
            <a:r>
              <a:rPr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平均收益率不随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的增大而上升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6" y="1915595"/>
            <a:ext cx="7670467" cy="43217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020" y="1412776"/>
            <a:ext cx="843484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不是一个令人满意的模型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微软雅黑" panose="020B0503020204020204" pitchFamily="34" charset="-122"/>
              </a:rPr>
              <a:t>Roll</a:t>
            </a:r>
            <a:r>
              <a:rPr lang="zh-CN" altLang="en-US" b="1" dirty="0"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ea typeface="微软雅黑" panose="020B0503020204020204" pitchFamily="34" charset="-122"/>
              </a:rPr>
              <a:t>1977</a:t>
            </a:r>
            <a:r>
              <a:rPr lang="zh-CN" altLang="en-US" b="1" dirty="0">
                <a:ea typeface="微软雅黑" panose="020B0503020204020204" pitchFamily="34" charset="-122"/>
              </a:rPr>
              <a:t>）指出：真正的市场组合是不可观测，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实证研究中使用市场指数，只是近似替代物。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即使我们接受零假设，仅表示接受市场组合替代物条件下的有效性，不表示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成立。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一个市场组合收益率还不足以解释众多股票的收益率，且市场组合（股票指数）难以预测，故引入多因子模型成为必然！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无函数形式假设，可发现非线性关系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组内平均，不能体现组内变量特征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变量增加，排序麻烦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一维无控制变量，无法排除其他因素影响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124744"/>
            <a:ext cx="7992008" cy="51459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其他公司特征 </a:t>
            </a:r>
            <a:r>
              <a:rPr lang="en-US" altLang="zh-CN" sz="2400" b="1" dirty="0"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2400" b="1" dirty="0">
                <a:ea typeface="微软雅黑" panose="020B0503020204020204" pitchFamily="34" charset="-122"/>
              </a:rPr>
              <a:t> and French 1992)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值，市值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，普通账面值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，总账面资产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(A)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账面市值比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(BE/ME)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，盈利价格比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(E/P)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260512" y="4059510"/>
            <a:ext cx="6623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BE, A, 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为公司日历年 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之前的最新会计年度末之值；</a:t>
            </a:r>
            <a:endParaRPr lang="en-US" altLang="zh-CN" sz="20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A/ME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ln(ME)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为正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为盈利价格比，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为负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4" y="3019258"/>
            <a:ext cx="7847992" cy="863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48301"/>
            <a:ext cx="7072624" cy="778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5282"/>
            <a:ext cx="6047792" cy="50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6216" y="2564904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每月一次回归，得到回归系数的时间序列，求均值和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结果解释，课本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易处理多变量情形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所有观测值都有作用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有特定的函数形式，模型本身可能存在问题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若实际关系为非线性，统计推断可能存在问题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84108" y="2151114"/>
            <a:ext cx="5976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三因子模型不同之处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去掉壳公司（去掉市值最低的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Value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Earning Price Ratio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7664" y="4149080"/>
            <a:ext cx="48245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回归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03648" y="2348880"/>
            <a:ext cx="66967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去掉壳公司，市值和盈利价格比序贯排序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按年调整投资组合，计算投资组合平均收益率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8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57259" y="1543545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0" y="609329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The </a:t>
            </a:r>
            <a:r>
              <a:rPr lang="en-US" altLang="zh-CN" sz="1000" b="1" dirty="0" err="1"/>
              <a:t>regressors</a:t>
            </a:r>
            <a:r>
              <a:rPr lang="en-US" altLang="zh-CN" sz="1000" b="1" dirty="0"/>
              <a:t> include </a:t>
            </a:r>
            <a:r>
              <a:rPr lang="en-US" altLang="zh-CN" sz="1000" b="1" dirty="0" err="1"/>
              <a:t>preranking</a:t>
            </a:r>
            <a:r>
              <a:rPr lang="en-US" altLang="zh-CN" sz="1000" b="1" dirty="0"/>
              <a:t> </a:t>
            </a:r>
            <a:r>
              <a:rPr lang="en-US" altLang="zh-CN" sz="1000" b="1" dirty="0">
                <a:solidFill>
                  <a:srgbClr val="C00000"/>
                </a:solidFill>
              </a:rPr>
              <a:t>CAPM </a:t>
            </a:r>
            <a:r>
              <a:rPr lang="en-US" altLang="zh-CN" sz="1000" b="1" i="1" dirty="0">
                <a:solidFill>
                  <a:srgbClr val="C00000"/>
                </a:solidFill>
              </a:rPr>
              <a:t>β</a:t>
            </a:r>
            <a:r>
              <a:rPr lang="en-US" altLang="zh-CN" sz="10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1000" b="1" i="1" dirty="0">
                <a:solidFill>
                  <a:srgbClr val="C00000"/>
                </a:solidFill>
              </a:rPr>
              <a:t> </a:t>
            </a:r>
            <a:r>
              <a:rPr lang="en-US" altLang="zh-CN" sz="1000" b="1" dirty="0"/>
              <a:t>estimated using the past 12 months of daily returns with a five-lag Dimson (1979) correction; the log of month-end market cap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the log of book-to-market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BM</a:t>
            </a:r>
            <a:r>
              <a:rPr lang="en-US" altLang="zh-CN" sz="1000" b="1" dirty="0">
                <a:solidFill>
                  <a:srgbClr val="C00000"/>
                </a:solidFill>
              </a:rPr>
              <a:t>); </a:t>
            </a:r>
            <a:r>
              <a:rPr lang="en-US" altLang="zh-CN" sz="1000" b="1" dirty="0"/>
              <a:t>the log of assets-to-market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AM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</a:t>
            </a:r>
            <a:r>
              <a:rPr lang="en-US" altLang="zh-CN" sz="1000" b="1" i="1" dirty="0">
                <a:solidFill>
                  <a:srgbClr val="C00000"/>
                </a:solidFill>
              </a:rPr>
              <a:t>EP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, which equals the positive values of earnings-to-price,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EP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, which equals one if earnings are negative,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CP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 and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CP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 (with the last two similarly defined). </a:t>
            </a:r>
            <a:endParaRPr lang="en-US" altLang="zh-CN" sz="11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" y="2289366"/>
            <a:ext cx="9023117" cy="364496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452320" y="3284984"/>
            <a:ext cx="648072" cy="2375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71600" y="17185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构建因子</a:t>
            </a:r>
          </a:p>
        </p:txBody>
      </p:sp>
      <p:sp>
        <p:nvSpPr>
          <p:cNvPr id="8" name="矩形 7"/>
          <p:cNvSpPr/>
          <p:nvPr/>
        </p:nvSpPr>
        <p:spPr>
          <a:xfrm>
            <a:off x="619039" y="2132856"/>
            <a:ext cx="7913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每月去掉壳公司（市值最低的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），剩余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70%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的股票为研究对象；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按市值中值分成小市值组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(S)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和大市值组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(M)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EP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值分组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顶部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中间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40%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底部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取交集构建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个投资组合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；（注意计算收益率采用市值加权，包含非流通股）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7" y="5445224"/>
            <a:ext cx="5419765" cy="13049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27584" y="16814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8" y="1795607"/>
            <a:ext cx="5839719" cy="386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08986"/>
            <a:ext cx="3959800" cy="2874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77" y="2895327"/>
            <a:ext cx="4065300" cy="2901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6076" y="606367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如何进行时间序列检验：单资产和多资产？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7246" y="2297945"/>
            <a:ext cx="649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三因子模型比较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7" y="1318070"/>
            <a:ext cx="8229600" cy="452596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套利定价模型（</a:t>
            </a:r>
            <a:r>
              <a:rPr lang="en-US" altLang="zh-CN" b="1" dirty="0">
                <a:ea typeface="微软雅黑" panose="020B0503020204020204" pitchFamily="34" charset="-122"/>
              </a:rPr>
              <a:t>Ross, 1976</a:t>
            </a:r>
            <a:r>
              <a:rPr lang="zh-CN" altLang="en-US" b="1" dirty="0">
                <a:ea typeface="微软雅黑" panose="020B0503020204020204" pitchFamily="34" charset="-122"/>
              </a:rPr>
              <a:t>）：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假设资产的收益率由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个因子生成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在无套利均衡条件下，资产（预期）的均衡收益率满足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若预期收益率</a:t>
            </a:r>
            <a:r>
              <a:rPr lang="en-US" altLang="zh-CN" b="1" dirty="0">
                <a:ea typeface="微软雅黑" panose="020B0503020204020204" pitchFamily="34" charset="-122"/>
              </a:rPr>
              <a:t> &gt; </a:t>
            </a:r>
            <a:r>
              <a:rPr lang="zh-CN" altLang="en-US" b="1" dirty="0">
                <a:ea typeface="微软雅黑" panose="020B0503020204020204" pitchFamily="34" charset="-122"/>
              </a:rPr>
              <a:t>均衡收益率，有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4" y="4077072"/>
            <a:ext cx="7476246" cy="483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1" y="5399810"/>
            <a:ext cx="2289938" cy="444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76" y="1077078"/>
            <a:ext cx="7427168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多因子模型的</a:t>
            </a:r>
            <a:r>
              <a:rPr lang="zh-CN" altLang="en-US" b="1" dirty="0">
                <a:ea typeface="微软雅黑" panose="020B0503020204020204" pitchFamily="34" charset="-122"/>
              </a:rPr>
              <a:t>优缺点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预测市场指数十分困难，故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只具有理论意义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寻找可预测的因子成为替代市场指数的必然选择，多因子模型更多地用于实际选股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多因子模型并没有告诉你哪些因子影响股票收益率，寻找因子就成为“独家秘笈”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在有效市场条件下，寻找规律者自己消灭规律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38" y="1427027"/>
            <a:ext cx="822960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CRR</a:t>
            </a:r>
            <a:r>
              <a:rPr lang="zh-CN" altLang="en-US" b="1" dirty="0">
                <a:ea typeface="微软雅黑" panose="020B0503020204020204" pitchFamily="34" charset="-122"/>
              </a:rPr>
              <a:t>模型 </a:t>
            </a:r>
            <a:r>
              <a:rPr lang="en-US" altLang="zh-CN" sz="2000" b="1" dirty="0">
                <a:ea typeface="微软雅黑" panose="020B0503020204020204" pitchFamily="34" charset="-122"/>
              </a:rPr>
              <a:t>(Chen, Roll and Ross, 1986)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 txBox="1">
            <a:spLocks/>
          </p:cNvSpPr>
          <p:nvPr/>
        </p:nvSpPr>
        <p:spPr>
          <a:xfrm>
            <a:off x="1644489" y="143694"/>
            <a:ext cx="4943735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10829"/>
            <a:ext cx="7301392" cy="4716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2401" y="3018226"/>
            <a:ext cx="779309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MP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是工业产值增长率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DEI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是预期的通货膨胀率的变化值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是实现的通胀率与预期通胀率之差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UPR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</a:rPr>
              <a:t>BAA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级债券与长期国债的收益率之差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是长期国债与短期国债的收益率之差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489" y="143694"/>
            <a:ext cx="4943735" cy="76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340768"/>
            <a:ext cx="7847992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9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3900" b="1" dirty="0">
                <a:ea typeface="微软雅黑" panose="020B0503020204020204" pitchFamily="34" charset="-122"/>
              </a:rPr>
              <a:t>-French</a:t>
            </a:r>
            <a:r>
              <a:rPr lang="zh-CN" altLang="en-US" sz="3900" b="1" dirty="0">
                <a:ea typeface="微软雅黑" panose="020B0503020204020204" pitchFamily="34" charset="-122"/>
              </a:rPr>
              <a:t>三因子模型 </a:t>
            </a:r>
            <a:r>
              <a:rPr lang="en-US" altLang="zh-CN" sz="2300" b="1" dirty="0">
                <a:ea typeface="微软雅黑" panose="020B0503020204020204" pitchFamily="34" charset="-122"/>
              </a:rPr>
              <a:t>(</a:t>
            </a:r>
            <a:r>
              <a:rPr lang="en-US" altLang="zh-CN" sz="2300" b="1" dirty="0" err="1">
                <a:ea typeface="微软雅黑" panose="020B0503020204020204" pitchFamily="34" charset="-122"/>
              </a:rPr>
              <a:t>Fama</a:t>
            </a:r>
            <a:r>
              <a:rPr lang="zh-CN" altLang="en-US" sz="2300" b="1" dirty="0">
                <a:ea typeface="微软雅黑" panose="020B0503020204020204" pitchFamily="34" charset="-122"/>
              </a:rPr>
              <a:t> </a:t>
            </a:r>
            <a:r>
              <a:rPr lang="en-US" altLang="zh-CN" sz="2300" b="1" dirty="0">
                <a:ea typeface="微软雅黑" panose="020B0503020204020204" pitchFamily="34" charset="-122"/>
              </a:rPr>
              <a:t>and French</a:t>
            </a:r>
            <a:r>
              <a:rPr lang="zh-CN" altLang="en-US" sz="2300" b="1" dirty="0">
                <a:ea typeface="微软雅黑" panose="020B0503020204020204" pitchFamily="34" charset="-122"/>
              </a:rPr>
              <a:t>，</a:t>
            </a:r>
            <a:r>
              <a:rPr lang="en-US" altLang="zh-CN" sz="2300" b="1" dirty="0">
                <a:ea typeface="微软雅黑" panose="020B0503020204020204" pitchFamily="34" charset="-122"/>
              </a:rPr>
              <a:t>1996)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模型之前的实证结果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规模效应：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小市值公司较大市值公司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有更高的平均收益率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(Banz,1981)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财务杠杆：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负债与股票市值之比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可解释股票平均收益率</a:t>
            </a:r>
            <a:r>
              <a:rPr lang="en-US" altLang="zh-CN" sz="2600" b="1" dirty="0">
                <a:ea typeface="微软雅黑" panose="020B0503020204020204" pitchFamily="34" charset="-122"/>
              </a:rPr>
              <a:t>(Bhandari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1988)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BE/ME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账面市值比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(B/M)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与美国股票平均收益率正相关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Stattman</a:t>
            </a:r>
            <a:r>
              <a:rPr lang="en-US" altLang="zh-CN" sz="2600" b="1" dirty="0">
                <a:ea typeface="微软雅黑" panose="020B0503020204020204" pitchFamily="34" charset="-122"/>
              </a:rPr>
              <a:t> 1980,Lanstein 1985)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E/P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盈余与股票市值之比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市盈率倒数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有助于解释股票平均收益率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Basu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1977)</a:t>
            </a:r>
            <a:endParaRPr lang="zh-CN" altLang="en-US" sz="2600" b="1" dirty="0">
              <a:ea typeface="微软雅黑" panose="020B0503020204020204" pitchFamily="34" charset="-122"/>
            </a:endParaRPr>
          </a:p>
          <a:p>
            <a:pPr lvl="1"/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529" y="1556792"/>
            <a:ext cx="7019900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风险因子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ea typeface="微软雅黑" panose="020B0503020204020204" pitchFamily="34" charset="-122"/>
              </a:rPr>
              <a:t>市场风险溢价</a:t>
            </a:r>
            <a:r>
              <a:rPr lang="en-US" altLang="zh-CN" sz="3200" b="1" i="1" dirty="0">
                <a:ea typeface="微软雅黑" panose="020B0503020204020204" pitchFamily="34" charset="-122"/>
              </a:rPr>
              <a:t>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m</a:t>
            </a:r>
            <a:r>
              <a:rPr lang="en-US" altLang="zh-CN" sz="3200" b="1" i="1" dirty="0">
                <a:ea typeface="微软雅黑" panose="020B0503020204020204" pitchFamily="34" charset="-122"/>
              </a:rPr>
              <a:t>-R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f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账面市值比（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 B/M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）溢价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HML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SMB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6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091908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规模组合构建：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每年</a:t>
            </a:r>
            <a:r>
              <a:rPr lang="en-US" altLang="zh-CN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月底</a:t>
            </a:r>
            <a:r>
              <a:rPr lang="zh-CN" altLang="en-US" sz="2600" b="1" dirty="0">
                <a:ea typeface="微软雅黑" panose="020B0503020204020204" pitchFamily="34" charset="-122"/>
              </a:rPr>
              <a:t>计算各上市股票的市值（规模）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ea typeface="微软雅黑" panose="020B0503020204020204" pitchFamily="34" charset="-122"/>
              </a:rPr>
              <a:t>根据市值中位数将股票分成两类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规模小的所有股票称为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S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规模大的所有股票称为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B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i="1" dirty="0"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4569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22317</TotalTime>
  <Words>2548</Words>
  <Application>Microsoft Office PowerPoint</Application>
  <PresentationFormat>全屏显示(4:3)</PresentationFormat>
  <Paragraphs>275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微软雅黑</vt:lpstr>
      <vt:lpstr>黑体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PowerPoint 演示文稿</vt:lpstr>
      <vt:lpstr>PowerPoint 演示文稿</vt:lpstr>
      <vt:lpstr>多因子模型</vt:lpstr>
      <vt:lpstr>多因子模型</vt:lpstr>
      <vt:lpstr>多因子模型</vt:lpstr>
      <vt:lpstr>PowerPoint 演示文稿</vt:lpstr>
      <vt:lpstr>常用的多因子模型</vt:lpstr>
      <vt:lpstr>FF模型</vt:lpstr>
      <vt:lpstr>FF模型</vt:lpstr>
      <vt:lpstr>FF模型</vt:lpstr>
      <vt:lpstr>FF模型</vt:lpstr>
      <vt:lpstr>FF模型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学勤 周</cp:lastModifiedBy>
  <cp:revision>872</cp:revision>
  <dcterms:created xsi:type="dcterms:W3CDTF">2012-08-17T15:15:32Z</dcterms:created>
  <dcterms:modified xsi:type="dcterms:W3CDTF">2023-04-19T12:02:19Z</dcterms:modified>
</cp:coreProperties>
</file>