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17"/>
  </p:notesMasterIdLst>
  <p:sldIdLst>
    <p:sldId id="405" r:id="rId3"/>
    <p:sldId id="347" r:id="rId4"/>
    <p:sldId id="456" r:id="rId5"/>
    <p:sldId id="457" r:id="rId6"/>
    <p:sldId id="474" r:id="rId7"/>
    <p:sldId id="460" r:id="rId8"/>
    <p:sldId id="470" r:id="rId9"/>
    <p:sldId id="351" r:id="rId10"/>
    <p:sldId id="468" r:id="rId11"/>
    <p:sldId id="462" r:id="rId12"/>
    <p:sldId id="471" r:id="rId13"/>
    <p:sldId id="472" r:id="rId14"/>
    <p:sldId id="466" r:id="rId15"/>
    <p:sldId id="47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4" autoAdjust="0"/>
    <p:restoredTop sz="94628" autoAdjust="0"/>
  </p:normalViewPr>
  <p:slideViewPr>
    <p:cSldViewPr>
      <p:cViewPr varScale="1">
        <p:scale>
          <a:sx n="81" d="100"/>
          <a:sy n="81" d="100"/>
        </p:scale>
        <p:origin x="148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3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7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6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>
                <a:solidFill>
                  <a:srgbClr val="0070C0"/>
                </a:solidFill>
              </a:rPr>
              <a:t>Python</a:t>
            </a:r>
            <a:r>
              <a:rPr lang="zh-CN" altLang="en-US" sz="2400" b="0" i="1" u="sng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3385" y="2148780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投资组合优化中的协方差矩阵估计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2090864" y="302321"/>
            <a:ext cx="5791200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：样本方差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 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适合资产数少于样本数</a:t>
            </a:r>
            <a:endParaRPr lang="en-US" altLang="zh-CN" sz="32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4320"/>
            <a:ext cx="6096000" cy="3980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940" y="59436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适用条件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&gt;&gt;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；小样本表现差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时，方差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协方差矩阵奇异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微软雅黑" panose="020B0503020204020204" pitchFamily="34" charset="-122"/>
              </a:rPr>
              <a:t>T: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微软雅黑" panose="020B0503020204020204" pitchFamily="34" charset="-122"/>
              </a:rPr>
              <a:t>历史数据长度，也就是有多少个时间点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+mn-lt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微软雅黑" panose="020B0503020204020204" pitchFamily="34" charset="-122"/>
              </a:rPr>
              <a:t>N: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微软雅黑" panose="020B0503020204020204" pitchFamily="34" charset="-122"/>
              </a:rPr>
              <a:t>股票数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61196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1320" y="1165263"/>
            <a:ext cx="8201360" cy="2908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矩阵对角线的方差相同，取样本方差的均值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ea typeface="微软雅黑" panose="020B0503020204020204" pitchFamily="34" charset="-122"/>
              </a:rPr>
              <a:t>矩阵非对角线的协方差相同，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取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– 1)/2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个样本协方差的均值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+mn-lt"/>
                <a:ea typeface="微软雅黑" panose="020B0503020204020204" pitchFamily="34" charset="-122"/>
              </a:rPr>
              <a:t>对角线上的拉出来取个均值，非对角线上拉出来取个均值</a:t>
            </a:r>
            <a:endParaRPr lang="en-US" altLang="zh-CN" sz="2500" b="1" dirty="0">
              <a:solidFill>
                <a:srgbClr val="FF0000"/>
              </a:solidFill>
              <a:highlight>
                <a:srgbClr val="FFFF00"/>
              </a:highlight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" y="4119220"/>
            <a:ext cx="4007037" cy="15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25196"/>
            <a:ext cx="4518083" cy="15910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90560" y="4421811"/>
            <a:ext cx="305240" cy="98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3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61999" y="845403"/>
            <a:ext cx="8273655" cy="7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：因子模型估计法 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用历史数据估计</a:t>
            </a:r>
            <a:endParaRPr lang="en-US" altLang="zh-CN" sz="32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028" y="16217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1524000"/>
            <a:ext cx="4657759" cy="65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624" y="2971800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矩阵形式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3200400"/>
            <a:ext cx="2514600" cy="302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38" y="2057400"/>
            <a:ext cx="3309962" cy="270035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187624" y="4872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因子模型估计法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7" y="4847935"/>
            <a:ext cx="3806364" cy="5267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59432" y="5352765"/>
            <a:ext cx="5689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因子模型在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时刻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的参数估计（迭代或滚动窗口）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</a:t>
            </a:r>
            <a:r>
              <a:rPr lang="zh-CN" altLang="en-US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f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的样本方差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协方差矩阵（因子数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较小适用）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对角线元素满足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86400"/>
            <a:ext cx="404815" cy="2809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5872160"/>
            <a:ext cx="423866" cy="37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272210"/>
            <a:ext cx="419103" cy="357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205814"/>
            <a:ext cx="1585924" cy="48577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2814"/>
            <a:ext cx="6934200" cy="7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  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很重要，考考！</a:t>
            </a:r>
            <a:endParaRPr lang="en-US" altLang="zh-CN" sz="3200" b="1" dirty="0">
              <a:solidFill>
                <a:srgbClr val="FF0000"/>
              </a:solidFill>
              <a:highlight>
                <a:srgbClr val="FFFF00"/>
              </a:highlight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767524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因子模型估计法：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估计相对精确但有偏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样本方差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协方差矩阵估计：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无偏估计但不够精确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048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取两者之精华：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3068918"/>
            <a:ext cx="3699912" cy="523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3571220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压缩估计法：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4419600"/>
            <a:ext cx="6324600" cy="18392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8034" y="1168610"/>
            <a:ext cx="10132366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指数加权移动平均估计法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EWMA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微软雅黑" panose="020B0503020204020204" pitchFamily="34" charset="-122"/>
              </a:rPr>
              <a:t>了解一下就好，没考过</a:t>
            </a:r>
            <a:endParaRPr lang="en-US" altLang="zh-CN" sz="3200" b="1" dirty="0">
              <a:solidFill>
                <a:srgbClr val="FF0000"/>
              </a:solidFill>
              <a:highlight>
                <a:srgbClr val="FFFF00"/>
              </a:highlight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99" y="3277070"/>
            <a:ext cx="7247999" cy="23885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143746" y="5689390"/>
            <a:ext cx="68565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初值：初始样本的样本方差</a:t>
            </a:r>
            <a:r>
              <a:rPr lang="en-US" altLang="zh-CN" sz="2800" b="1" dirty="0"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ea typeface="微软雅黑" panose="020B0503020204020204" pitchFamily="34" charset="-122"/>
              </a:rPr>
              <a:t>协方差矩阵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46416" y="1159873"/>
            <a:ext cx="84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ea typeface="微软雅黑" panose="020B0503020204020204" pitchFamily="34" charset="-122"/>
              </a:rPr>
              <a:t>问题：投资于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zh-CN" altLang="en-US" sz="3200" b="1" dirty="0">
                <a:ea typeface="微软雅黑" panose="020B0503020204020204" pitchFamily="34" charset="-122"/>
              </a:rPr>
              <a:t>种风险资产，资产怎么买？</a:t>
            </a:r>
            <a:endParaRPr lang="en-US" altLang="zh-CN" sz="3200" b="1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2898337"/>
            <a:ext cx="7863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方法一：等权重法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方法二：价值权重法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   其中 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x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i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代表第 </a:t>
            </a:r>
            <a:r>
              <a:rPr lang="en-US" altLang="zh-CN" sz="2800" b="1" i="1" dirty="0" err="1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种风险资产的市值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0" y="203134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不要把鸡蛋放到同一个篮子里面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1" y="3657600"/>
            <a:ext cx="3750517" cy="538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76800"/>
            <a:ext cx="1905000" cy="6536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1720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86644" y="983040"/>
            <a:ext cx="69715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假设可预测风险资产的如下信息：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超额收益的一阶矩：均值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超额收益的二阶矩：方差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协方差矩阵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（风险）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5800" y="4110097"/>
            <a:ext cx="1383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权重向量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期望收益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期望方差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权重和为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1019222" y="2747242"/>
            <a:ext cx="7106433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思路一：在给定约束条件下最小化期望方差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64" y="3581321"/>
            <a:ext cx="5393148" cy="533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00737"/>
            <a:ext cx="6172200" cy="17682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63239"/>
            <a:ext cx="700093" cy="63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6" y="2247403"/>
            <a:ext cx="776293" cy="6334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476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12440" y="1166336"/>
            <a:ext cx="79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求解：在给定约束条件下</a:t>
            </a:r>
            <a:r>
              <a:rPr lang="zh-CN" altLang="en-US" sz="2800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最小化期望风险</a:t>
            </a:r>
            <a:endParaRPr lang="en-US" altLang="zh-CN" sz="2800" b="1" u="sng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1905000"/>
            <a:ext cx="6429909" cy="190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200" y="2302635"/>
            <a:ext cx="2057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个线性约束条件 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2200" y="31255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最优解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4106068"/>
            <a:ext cx="5977327" cy="20661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00" y="3352800"/>
            <a:ext cx="33528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96042"/>
            <a:ext cx="3583249" cy="18757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476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600200" y="176752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最小方差组合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3124200"/>
            <a:ext cx="6001409" cy="318030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2440" y="5257800"/>
            <a:ext cx="2867497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910260" y="1066593"/>
            <a:ext cx="281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期望效用定义：</a:t>
            </a:r>
            <a:endParaRPr lang="en-US" altLang="zh-CN" sz="32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07" y="1295400"/>
            <a:ext cx="4048249" cy="516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0600" y="181173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超额收益率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风险偏好系数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05830"/>
            <a:ext cx="5181600" cy="889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8082" y="3272111"/>
            <a:ext cx="73137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最大化期望效用（可无限制借贷无风险资产</a:t>
            </a:r>
            <a:r>
              <a:rPr lang="en-US" altLang="zh-CN" sz="2800" b="1" i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0" y="4051777"/>
            <a:ext cx="7461960" cy="18240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1305" y="5870777"/>
            <a:ext cx="213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ea typeface="微软雅黑" panose="020B0503020204020204" pitchFamily="34" charset="-122"/>
              </a:rPr>
              <a:t>无风险资产的权重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5000" y="58707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总收益率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45310" y="1066800"/>
            <a:ext cx="7660490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最大化期望效用（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全部投资风险资产）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63726"/>
            <a:ext cx="7345946" cy="296547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1600200" y="5448297"/>
            <a:ext cx="5491167" cy="342903"/>
            <a:chOff x="1600200" y="5469029"/>
            <a:chExt cx="5491167" cy="3429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5469029"/>
              <a:ext cx="885831" cy="34290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719" y="5522119"/>
              <a:ext cx="828681" cy="27146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5510212"/>
              <a:ext cx="719143" cy="2952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5479256"/>
              <a:ext cx="614367" cy="314327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600200"/>
            <a:ext cx="6477000" cy="3733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最优权重求解所需的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三个参数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34" charset="-122"/>
              </a:rPr>
              <a:t>投资者风险偏好系数 </a:t>
            </a:r>
            <a:r>
              <a:rPr lang="el-GR" altLang="zh-CN" sz="2400" b="1" i="1" dirty="0">
                <a:ea typeface="微软雅黑" panose="020B0503020204020204" pitchFamily="34" charset="-122"/>
              </a:rPr>
              <a:t>γ</a:t>
            </a:r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34" charset="-122"/>
              </a:rPr>
              <a:t>组合期望收益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ea typeface="微软雅黑" panose="020B0503020204020204" pitchFamily="34" charset="-122"/>
              </a:rPr>
              <a:t>    （估计方法：如何预测收益率？）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 startAt="3"/>
            </a:pPr>
            <a:r>
              <a:rPr lang="zh-CN" altLang="en-US" sz="2400" b="1" dirty="0">
                <a:ea typeface="微软雅黑" panose="020B0503020204020204" pitchFamily="34" charset="-122"/>
              </a:rPr>
              <a:t>组合期望方差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ea typeface="微软雅黑" panose="020B0503020204020204" pitchFamily="34" charset="-122"/>
              </a:rPr>
              <a:t>（估计方法： 如何估计方差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协方差矩阵？）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最优权重求解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22" y="2943220"/>
            <a:ext cx="700093" cy="6381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3" y="4038600"/>
            <a:ext cx="776293" cy="6334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7541840" cy="4724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问题一：如何估计收益率？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复习“收益率可预测性的实证检验”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问题二：如何估计方差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协方差矩阵？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：样本方差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协方差矩阵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：常量估计法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：因子模型估计法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：压缩估计法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：指数加权移动平均估计法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 startAt="2"/>
            </a:pPr>
            <a:endParaRPr lang="zh-CN" altLang="en-US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最优权重求解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31202</TotalTime>
  <Words>574</Words>
  <Application>Microsoft Office PowerPoint</Application>
  <PresentationFormat>全屏显示(4:3)</PresentationFormat>
  <Paragraphs>92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投资组合问题</vt:lpstr>
      <vt:lpstr>思路一：最小化期望方差（风险）</vt:lpstr>
      <vt:lpstr>思路一：最小化期望方差（风险）</vt:lpstr>
      <vt:lpstr>思路一：最小化期望方差（风险）</vt:lpstr>
      <vt:lpstr>思路二：最大化期望效用</vt:lpstr>
      <vt:lpstr>思路二：最大化期望效用</vt:lpstr>
      <vt:lpstr>PowerPoint 演示文稿</vt:lpstr>
      <vt:lpstr>PowerPoint 演示文稿</vt:lpstr>
      <vt:lpstr>期望方差估计</vt:lpstr>
      <vt:lpstr>期望方差估计</vt:lpstr>
      <vt:lpstr>期望方差估计</vt:lpstr>
      <vt:lpstr>期望方差估计</vt:lpstr>
      <vt:lpstr>期望方差估计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学勤 周</cp:lastModifiedBy>
  <cp:revision>913</cp:revision>
  <dcterms:created xsi:type="dcterms:W3CDTF">2012-08-17T15:15:32Z</dcterms:created>
  <dcterms:modified xsi:type="dcterms:W3CDTF">2023-05-09T10:28:52Z</dcterms:modified>
</cp:coreProperties>
</file>