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4" r:id="rId2"/>
  </p:sldMasterIdLst>
  <p:notesMasterIdLst>
    <p:notesMasterId r:id="rId10"/>
  </p:notesMasterIdLst>
  <p:sldIdLst>
    <p:sldId id="405" r:id="rId3"/>
    <p:sldId id="462" r:id="rId4"/>
    <p:sldId id="471" r:id="rId5"/>
    <p:sldId id="472" r:id="rId6"/>
    <p:sldId id="466" r:id="rId7"/>
    <p:sldId id="473" r:id="rId8"/>
    <p:sldId id="47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4" autoAdjust="0"/>
    <p:restoredTop sz="94628" autoAdjust="0"/>
  </p:normalViewPr>
  <p:slideViewPr>
    <p:cSldViewPr>
      <p:cViewPr varScale="1">
        <p:scale>
          <a:sx n="81" d="100"/>
          <a:sy n="81" d="100"/>
        </p:scale>
        <p:origin x="148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E260B-2F28-4645-81BA-C4A40754F252}" type="datetimeFigureOut">
              <a:rPr lang="zh-CN" altLang="en-US" smtClean="0"/>
              <a:pPr/>
              <a:t>2023/6/9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6D46-34AE-41FE-9F9B-A6837970F8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43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0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43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4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77D2EB4-1AFB-4CB2-833E-92D9EDB79D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50BBC76-48FE-4E7B-9D91-65F70FD75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381000"/>
            <a:ext cx="1998662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843588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F0D0E9B-ABD5-4C94-82D6-5223996B6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C156052-49CC-4F48-94DA-EB7EC2CA6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341438"/>
            <a:ext cx="7848600" cy="46783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E97CB78-7885-4FAF-AC33-77205728F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2EB4-1AFB-4CB2-833E-92D9EDB79D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021E3-3140-4135-B99C-2367B394D4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0DA4E-0BC0-49FB-AEF5-43C7B09E0BF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E8207-931D-404A-8774-CE067205773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8C9DD-79E8-4856-BEE2-D750E3D0509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08A92-BE2D-48BD-AEDB-0EE199D09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7F021E3-3140-4135-B99C-2367B394D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09FF2-5397-49F4-8B1D-EC26ED734F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AB025-DEF8-43D7-B10C-B4C4CBD067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54CB7-45E1-4798-AFEF-076F93E15D1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BBC76-48FE-4E7B-9D91-65F70FD751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D0E9B-ABD5-4C94-82D6-5223996B612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610DA4E-0BC0-49FB-AEF5-43C7B09E0B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2FE8207-931D-404A-8774-CE067205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E8C9DD-79E8-4856-BEE2-D750E3D050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3C08A92-BE2D-48BD-AEDB-0EE199D090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9709FF2-5397-49F4-8B1D-EC26ED734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EAAB025-DEF8-43D7-B10C-B4C4CBD06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554CB7-45E1-4798-AFEF-076F93E15D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670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1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1034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41438"/>
            <a:ext cx="78486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</a:t>
            </a:r>
          </a:p>
          <a:p>
            <a:pPr lvl="1"/>
            <a:r>
              <a:rPr lang="zh-CN" altLang="en-US"/>
              <a:t>第二级</a:t>
            </a:r>
            <a:r>
              <a:rPr lang="en-US" altLang="zh-CN"/>
              <a:t>1</a:t>
            </a:r>
          </a:p>
          <a:p>
            <a:pPr lvl="2"/>
            <a:r>
              <a:rPr lang="zh-CN" altLang="en-US"/>
              <a:t>第三级</a:t>
            </a:r>
            <a:r>
              <a:rPr lang="en-US" altLang="zh-CN"/>
              <a:t>1</a:t>
            </a:r>
          </a:p>
          <a:p>
            <a:pPr lvl="3"/>
            <a:r>
              <a:rPr lang="zh-CN" altLang="en-US"/>
              <a:t>第四级</a:t>
            </a:r>
            <a:r>
              <a:rPr lang="en-US" altLang="zh-CN"/>
              <a:t>1</a:t>
            </a:r>
          </a:p>
          <a:p>
            <a:pPr lvl="4"/>
            <a:r>
              <a:rPr lang="zh-CN" altLang="en-US"/>
              <a:t>第五级</a:t>
            </a:r>
            <a:r>
              <a:rPr lang="en-US" altLang="zh-CN"/>
              <a:t>1</a:t>
            </a:r>
          </a:p>
        </p:txBody>
      </p:sp>
      <p:sp>
        <p:nvSpPr>
          <p:cNvPr id="14663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381750"/>
            <a:ext cx="1905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1">
                <a:solidFill>
                  <a:srgbClr val="003366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sz="3600" b="1">
              <a:solidFill>
                <a:srgbClr val="003366"/>
              </a:solidFill>
              <a:latin typeface="Times New Roman" pitchFamily="18" charset="0"/>
              <a:ea typeface="SimHei" pitchFamily="2" charset="-122"/>
            </a:endParaRP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7391400" y="760413"/>
            <a:ext cx="1489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r>
              <a:rPr lang="zh-CN" altLang="en-US" sz="1400" b="1">
                <a:solidFill>
                  <a:srgbClr val="002B82"/>
                </a:solidFill>
                <a:latin typeface="Arial" pitchFamily="34" charset="0"/>
                <a:ea typeface="宋体" pitchFamily="2" charset="-122"/>
              </a:rPr>
              <a:t>国际金融理财师</a:t>
            </a:r>
          </a:p>
        </p:txBody>
      </p:sp>
      <p:pic>
        <p:nvPicPr>
          <p:cNvPr id="103431" name="Picture 8" descr="CFP_R_透明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96200" y="177800"/>
            <a:ext cx="8382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800" b="1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400" b="1">
          <a:solidFill>
            <a:srgbClr val="0033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000">
          <a:solidFill>
            <a:srgbClr val="0033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33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C947-9A29-424B-B93B-40BCECA6A83A}" type="datetimeFigureOut">
              <a:rPr lang="zh-CN" altLang="en-US" smtClean="0"/>
              <a:pPr/>
              <a:t>2023/6/9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D72FFFE-79B7-48C0-BA1B-DADDEB926B3D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0111" y="116631"/>
            <a:ext cx="2970813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b="0" i="1" u="sng" dirty="0">
                <a:solidFill>
                  <a:srgbClr val="0070C0"/>
                </a:solidFill>
              </a:rPr>
              <a:t>MATLAB</a:t>
            </a:r>
            <a:r>
              <a:rPr lang="zh-CN" altLang="en-US" sz="2400" b="0" i="1" u="sng" dirty="0">
                <a:solidFill>
                  <a:srgbClr val="0070C0"/>
                </a:solidFill>
              </a:rPr>
              <a:t>与金融计算</a:t>
            </a:r>
          </a:p>
        </p:txBody>
      </p:sp>
      <p:sp>
        <p:nvSpPr>
          <p:cNvPr id="8" name="文本框 12"/>
          <p:cNvSpPr>
            <a:spLocks noChangeArrowheads="1"/>
          </p:cNvSpPr>
          <p:nvPr/>
        </p:nvSpPr>
        <p:spPr bwMode="auto">
          <a:xfrm>
            <a:off x="611560" y="1640155"/>
            <a:ext cx="7920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中国股市投资组合优化</a:t>
            </a:r>
            <a:endParaRPr lang="en-US" altLang="zh-CN" sz="4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0" hangingPunct="0"/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协方差矩阵的估计</a:t>
            </a:r>
            <a:endParaRPr lang="en-US" altLang="zh-CN" sz="4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2947552"/>
            <a:ext cx="7920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"/>
          <a:stretch/>
        </p:blipFill>
        <p:spPr bwMode="auto">
          <a:xfrm>
            <a:off x="6987654" y="4632771"/>
            <a:ext cx="2156346" cy="223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269022" y="3332492"/>
            <a:ext cx="4605076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蒋志强</a:t>
            </a:r>
            <a:endParaRPr lang="en-US" altLang="zh-CN" sz="3600" b="1" baseline="30000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447800" y="427882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zqjiang.ecust@qq.com</a:t>
            </a:r>
            <a:endParaRPr lang="en-US" altLang="zh-CN" sz="2000" b="1" dirty="0">
              <a:solidFill>
                <a:srgbClr val="4472C4">
                  <a:lumMod val="75000"/>
                </a:srgbClr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8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671599" y="9906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：样本方差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协方差矩阵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34320"/>
            <a:ext cx="6096000" cy="398003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0940" y="59436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适用条件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&gt;&gt;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；小样本表现差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；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&lt;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时，方差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协方差矩阵奇异</a:t>
            </a:r>
            <a:endParaRPr lang="en-US" altLang="zh-CN" sz="24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762000" y="991462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：常量估计法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1316" y="1889462"/>
            <a:ext cx="820136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设 </a:t>
            </a:r>
            <a:r>
              <a:rPr lang="el-GR" altLang="zh-CN" sz="2500" b="1" i="1" dirty="0">
                <a:latin typeface="+mn-lt"/>
                <a:ea typeface="微软雅黑" panose="020B0503020204020204" pitchFamily="34" charset="-122"/>
              </a:rPr>
              <a:t>Σ</a:t>
            </a:r>
            <a:r>
              <a:rPr lang="en-US" altLang="zh-CN" sz="2500" b="1" i="1" dirty="0"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矩阵对角线的方差相同，取样本方差的均值</a:t>
            </a:r>
            <a:endParaRPr lang="en-US" altLang="zh-CN" sz="25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设 </a:t>
            </a:r>
            <a:r>
              <a:rPr lang="el-GR" altLang="zh-CN" sz="2500" b="1" i="1" dirty="0">
                <a:latin typeface="+mn-lt"/>
                <a:ea typeface="微软雅黑" panose="020B0503020204020204" pitchFamily="34" charset="-122"/>
              </a:rPr>
              <a:t>Σ</a:t>
            </a:r>
            <a:r>
              <a:rPr lang="en-US" altLang="zh-CN" sz="2500" b="1" i="1" dirty="0">
                <a:ea typeface="微软雅黑" panose="020B0503020204020204" pitchFamily="34" charset="-122"/>
              </a:rPr>
              <a:t> </a:t>
            </a:r>
            <a:r>
              <a:rPr lang="zh-CN" altLang="en-US" sz="2500" b="1" dirty="0">
                <a:ea typeface="微软雅黑" panose="020B0503020204020204" pitchFamily="34" charset="-122"/>
              </a:rPr>
              <a:t>矩阵非对角线的协方差相同，</a:t>
            </a: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取</a:t>
            </a:r>
            <a:r>
              <a:rPr lang="en-US" altLang="zh-CN" sz="2500" b="1" i="1" dirty="0">
                <a:latin typeface="+mn-lt"/>
                <a:ea typeface="微软雅黑" panose="020B0503020204020204" pitchFamily="34" charset="-122"/>
              </a:rPr>
              <a:t>N</a:t>
            </a:r>
            <a:r>
              <a:rPr lang="en-US" altLang="zh-CN" sz="2500" b="1" dirty="0">
                <a:latin typeface="+mn-lt"/>
                <a:ea typeface="微软雅黑" panose="020B0503020204020204" pitchFamily="34" charset="-122"/>
              </a:rPr>
              <a:t>(</a:t>
            </a:r>
            <a:r>
              <a:rPr lang="en-US" altLang="zh-CN" sz="2500" b="1" i="1" dirty="0">
                <a:latin typeface="+mn-lt"/>
                <a:ea typeface="微软雅黑" panose="020B0503020204020204" pitchFamily="34" charset="-122"/>
              </a:rPr>
              <a:t>N </a:t>
            </a:r>
            <a:r>
              <a:rPr lang="en-US" altLang="zh-CN" sz="2500" b="1" dirty="0">
                <a:latin typeface="+mn-lt"/>
                <a:ea typeface="微软雅黑" panose="020B0503020204020204" pitchFamily="34" charset="-122"/>
              </a:rPr>
              <a:t>– 1)/2</a:t>
            </a: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个样本协方差的均值</a:t>
            </a:r>
            <a:endParaRPr lang="en-US" altLang="zh-CN" sz="2500" b="1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6" y="4119220"/>
            <a:ext cx="4007037" cy="1591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25196"/>
            <a:ext cx="4518083" cy="159103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190560" y="4421811"/>
            <a:ext cx="305240" cy="985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43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762000" y="845403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：因子模型估计法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4028" y="162178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微软雅黑" panose="020B0503020204020204" pitchFamily="34" charset="-122"/>
              </a:rPr>
              <a:t>因子模型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98" y="1524000"/>
            <a:ext cx="4657759" cy="6572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6624" y="2971800"/>
            <a:ext cx="1415772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a typeface="微软雅黑" panose="020B0503020204020204" pitchFamily="34" charset="-122"/>
              </a:rPr>
              <a:t>矩阵形式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98" y="3200400"/>
            <a:ext cx="2514600" cy="30283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638" y="2057400"/>
            <a:ext cx="3309962" cy="2700357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1187624" y="487233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微软雅黑" panose="020B0503020204020204" pitchFamily="34" charset="-122"/>
              </a:rPr>
              <a:t>因子模型估计法</a:t>
            </a:r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57" y="4847935"/>
            <a:ext cx="3806364" cy="52677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159432" y="5352765"/>
            <a:ext cx="56891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因子模型在 </a:t>
            </a:r>
            <a:r>
              <a:rPr lang="en-US" altLang="zh-CN" b="1" i="1" dirty="0">
                <a:latin typeface="+mn-lt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时刻</a:t>
            </a:r>
            <a:r>
              <a:rPr lang="en-US" altLang="zh-CN" b="1" dirty="0">
                <a:latin typeface="+mn-lt"/>
                <a:ea typeface="微软雅黑" panose="020B0503020204020204" pitchFamily="34" charset="-122"/>
              </a:rPr>
              <a:t>OLS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的参数估计（迭代或滚动窗口）</a:t>
            </a:r>
            <a:endParaRPr lang="en-US" altLang="zh-CN" b="1" dirty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因子</a:t>
            </a:r>
            <a:r>
              <a:rPr lang="zh-CN" altLang="en-US" b="1" i="1" dirty="0"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b="1" i="1" dirty="0">
                <a:latin typeface="+mn-lt"/>
                <a:ea typeface="微软雅黑" panose="020B0503020204020204" pitchFamily="34" charset="-122"/>
              </a:rPr>
              <a:t>f 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的样本方差</a:t>
            </a:r>
            <a:r>
              <a:rPr lang="en-US" altLang="zh-CN" b="1" dirty="0">
                <a:latin typeface="+mn-lt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协方差矩阵（因子数 </a:t>
            </a:r>
            <a:r>
              <a:rPr lang="en-US" altLang="zh-CN" b="1" i="1" dirty="0">
                <a:latin typeface="+mn-lt"/>
                <a:ea typeface="微软雅黑" panose="020B0503020204020204" pitchFamily="34" charset="-122"/>
              </a:rPr>
              <a:t>K 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较小适用）</a:t>
            </a:r>
            <a:endParaRPr lang="en-US" altLang="zh-CN" b="1" dirty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对角线元素满足</a:t>
            </a:r>
            <a:endParaRPr lang="en-US" altLang="zh-CN" b="1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486400"/>
            <a:ext cx="404815" cy="2809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5" y="5872160"/>
            <a:ext cx="423866" cy="3762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6272210"/>
            <a:ext cx="419103" cy="35719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205814"/>
            <a:ext cx="1585924" cy="48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762000" y="992814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4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压缩估计法</a:t>
            </a:r>
            <a:endParaRPr lang="en-US" altLang="zh-CN" sz="32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1767524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微软雅黑" panose="020B0503020204020204" pitchFamily="34" charset="-122"/>
              </a:rPr>
              <a:t>因子模型估计法：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估计相对精确但有偏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微软雅黑" panose="020B0503020204020204" pitchFamily="34" charset="-122"/>
              </a:rPr>
              <a:t>样本方差</a:t>
            </a:r>
            <a:r>
              <a:rPr lang="en-US" altLang="zh-CN" sz="2400" b="1" dirty="0"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ea typeface="微软雅黑" panose="020B0503020204020204" pitchFamily="34" charset="-122"/>
              </a:rPr>
              <a:t>协方差矩阵估计：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无偏估计但不够精确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0600" y="30480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取两者之精华：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871" y="3068918"/>
            <a:ext cx="3699912" cy="5232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90600" y="3571220"/>
            <a:ext cx="2819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压缩估计法：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28" y="4419600"/>
            <a:ext cx="6324600" cy="18392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688034" y="116861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5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指数加权移动平均估计法 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EWMA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40" y="2209800"/>
            <a:ext cx="7247999" cy="238854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069781" y="4808538"/>
            <a:ext cx="6856506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ea typeface="微软雅黑" panose="020B0503020204020204" pitchFamily="34" charset="-122"/>
              </a:rPr>
              <a:t>初值：初始样本的样本方差</a:t>
            </a:r>
            <a:r>
              <a:rPr lang="en-US" altLang="zh-CN" sz="2800" b="1" dirty="0"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ea typeface="微软雅黑" panose="020B0503020204020204" pitchFamily="34" charset="-122"/>
              </a:rPr>
              <a:t>协方差矩阵</a:t>
            </a:r>
            <a:endParaRPr lang="en-US" altLang="zh-CN" sz="2800" b="1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69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示例（</a:t>
            </a:r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16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级期末考试真题）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0" y="1219200"/>
            <a:ext cx="7848600" cy="49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01747"/>
      </p:ext>
    </p:extLst>
  </p:cSld>
  <p:clrMapOvr>
    <a:masterClrMapping/>
  </p:clrMapOvr>
</p:sld>
</file>

<file path=ppt/theme/theme1.xml><?xml version="1.0" encoding="utf-8"?>
<a:theme xmlns:a="http://schemas.openxmlformats.org/drawingml/2006/main" name="北京当代金融培训有限公司">
  <a:themeElements>
    <a:clrScheme name="北京当代金融培训有限公司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lnDef>
  </a:objectDefaults>
  <a:extraClrSchemeLst>
    <a:extraClrScheme>
      <a:clrScheme name="北京当代金融培训有限公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30290</TotalTime>
  <Words>213</Words>
  <Application>Microsoft Office PowerPoint</Application>
  <PresentationFormat>全屏显示(4:3)</PresentationFormat>
  <Paragraphs>37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微软雅黑</vt:lpstr>
      <vt:lpstr>Arial</vt:lpstr>
      <vt:lpstr>Calibri</vt:lpstr>
      <vt:lpstr>Times New Roman</vt:lpstr>
      <vt:lpstr>Wingdings</vt:lpstr>
      <vt:lpstr>北京当代金融培训有限公司</vt:lpstr>
      <vt:lpstr>Office 主题</vt:lpstr>
      <vt:lpstr>PowerPoint 演示文稿</vt:lpstr>
      <vt:lpstr>期望方差估计</vt:lpstr>
      <vt:lpstr>期望方差估计</vt:lpstr>
      <vt:lpstr>期望方差估计</vt:lpstr>
      <vt:lpstr>期望方差估计</vt:lpstr>
      <vt:lpstr>期望方差估计</vt:lpstr>
      <vt:lpstr>示例（16级期末考试真题）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资本资产定价模型</dc:title>
  <dc:creator>胡晓</dc:creator>
  <cp:lastModifiedBy>学勤 周</cp:lastModifiedBy>
  <cp:revision>907</cp:revision>
  <dcterms:created xsi:type="dcterms:W3CDTF">2012-08-17T15:15:32Z</dcterms:created>
  <dcterms:modified xsi:type="dcterms:W3CDTF">2023-06-09T13:37:07Z</dcterms:modified>
</cp:coreProperties>
</file>