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90" r:id="rId2"/>
    <p:sldId id="288" r:id="rId3"/>
    <p:sldId id="294" r:id="rId4"/>
    <p:sldId id="320" r:id="rId5"/>
    <p:sldId id="329" r:id="rId6"/>
    <p:sldId id="321" r:id="rId7"/>
    <p:sldId id="322" r:id="rId8"/>
    <p:sldId id="324" r:id="rId9"/>
    <p:sldId id="295" r:id="rId10"/>
    <p:sldId id="312" r:id="rId11"/>
    <p:sldId id="350" r:id="rId12"/>
    <p:sldId id="351" r:id="rId13"/>
    <p:sldId id="352" r:id="rId14"/>
    <p:sldId id="332" r:id="rId15"/>
    <p:sldId id="333" r:id="rId16"/>
    <p:sldId id="327" r:id="rId17"/>
    <p:sldId id="323" r:id="rId18"/>
    <p:sldId id="336" r:id="rId19"/>
    <p:sldId id="337" r:id="rId20"/>
    <p:sldId id="357" r:id="rId21"/>
    <p:sldId id="358" r:id="rId22"/>
    <p:sldId id="359" r:id="rId23"/>
    <p:sldId id="360" r:id="rId24"/>
    <p:sldId id="361" r:id="rId25"/>
    <p:sldId id="362" r:id="rId26"/>
    <p:sldId id="363" r:id="rId27"/>
    <p:sldId id="354" r:id="rId28"/>
    <p:sldId id="355" r:id="rId29"/>
    <p:sldId id="356" r:id="rId30"/>
    <p:sldId id="348" r:id="rId31"/>
    <p:sldId id="349" r:id="rId32"/>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F39"/>
    <a:srgbClr val="0000FF"/>
    <a:srgbClr val="FFFFFF"/>
    <a:srgbClr val="838381"/>
    <a:srgbClr val="ECE8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6" autoAdjust="0"/>
    <p:restoredTop sz="86563" autoAdjust="0"/>
  </p:normalViewPr>
  <p:slideViewPr>
    <p:cSldViewPr>
      <p:cViewPr varScale="1">
        <p:scale>
          <a:sx n="114" d="100"/>
          <a:sy n="114" d="100"/>
        </p:scale>
        <p:origin x="150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俊超 马" userId="71c73327-e1fd-4b45-aef6-0885e1723bc7" providerId="ADAL" clId="{8F067027-4B1C-4AE5-9443-08B15C475B7E}"/>
    <pc:docChg chg="custSel delSld modSld sldOrd">
      <pc:chgData name="俊超 马" userId="71c73327-e1fd-4b45-aef6-0885e1723bc7" providerId="ADAL" clId="{8F067027-4B1C-4AE5-9443-08B15C475B7E}" dt="2017-12-11T01:47:44.365" v="527" actId="20577"/>
      <pc:docMkLst>
        <pc:docMk/>
      </pc:docMkLst>
      <pc:sldChg chg="modSp ord modNotesTx">
        <pc:chgData name="俊超 马" userId="71c73327-e1fd-4b45-aef6-0885e1723bc7" providerId="ADAL" clId="{8F067027-4B1C-4AE5-9443-08B15C475B7E}" dt="2017-12-11T01:47:44.365" v="527" actId="20577"/>
        <pc:sldMkLst>
          <pc:docMk/>
          <pc:sldMk cId="0" sldId="272"/>
        </pc:sldMkLst>
        <pc:spChg chg="mod">
          <ac:chgData name="俊超 马" userId="71c73327-e1fd-4b45-aef6-0885e1723bc7" providerId="ADAL" clId="{8F067027-4B1C-4AE5-9443-08B15C475B7E}" dt="2017-12-11T01:36:42.989" v="390" actId="108"/>
          <ac:spMkLst>
            <pc:docMk/>
            <pc:sldMk cId="0" sldId="272"/>
            <ac:spMk id="6150" creationId="{03658C8E-B1C7-4393-BFF9-42690B35C8A5}"/>
          </ac:spMkLst>
        </pc:spChg>
        <pc:picChg chg="mod">
          <ac:chgData name="俊超 马" userId="71c73327-e1fd-4b45-aef6-0885e1723bc7" providerId="ADAL" clId="{8F067027-4B1C-4AE5-9443-08B15C475B7E}" dt="2017-12-11T01:33:28.411" v="378" actId="1076"/>
          <ac:picMkLst>
            <pc:docMk/>
            <pc:sldMk cId="0" sldId="272"/>
            <ac:picMk id="6152" creationId="{7F4141E5-E51F-4EF5-B07A-30CDB1AE7800}"/>
          </ac:picMkLst>
        </pc:picChg>
        <pc:picChg chg="mod">
          <ac:chgData name="俊超 马" userId="71c73327-e1fd-4b45-aef6-0885e1723bc7" providerId="ADAL" clId="{8F067027-4B1C-4AE5-9443-08B15C475B7E}" dt="2017-12-11T01:33:31.269" v="379" actId="1076"/>
          <ac:picMkLst>
            <pc:docMk/>
            <pc:sldMk cId="0" sldId="272"/>
            <ac:picMk id="6153" creationId="{27EF59B3-03CE-43DB-A02A-1908970397C2}"/>
          </ac:picMkLst>
        </pc:picChg>
        <pc:picChg chg="mod">
          <ac:chgData name="俊超 马" userId="71c73327-e1fd-4b45-aef6-0885e1723bc7" providerId="ADAL" clId="{8F067027-4B1C-4AE5-9443-08B15C475B7E}" dt="2017-12-11T01:33:35.892" v="380" actId="1076"/>
          <ac:picMkLst>
            <pc:docMk/>
            <pc:sldMk cId="0" sldId="272"/>
            <ac:picMk id="6154" creationId="{919CEAE8-BF5D-4504-BB76-8F3FD118C91E}"/>
          </ac:picMkLst>
        </pc:picChg>
      </pc:sldChg>
      <pc:sldChg chg="addSp delSp modSp del">
        <pc:chgData name="俊超 马" userId="71c73327-e1fd-4b45-aef6-0885e1723bc7" providerId="ADAL" clId="{8F067027-4B1C-4AE5-9443-08B15C475B7E}" dt="2017-12-11T01:34:28.301" v="386" actId="2696"/>
        <pc:sldMkLst>
          <pc:docMk/>
          <pc:sldMk cId="0" sldId="274"/>
        </pc:sldMkLst>
        <pc:spChg chg="del">
          <ac:chgData name="俊超 马" userId="71c73327-e1fd-4b45-aef6-0885e1723bc7" providerId="ADAL" clId="{8F067027-4B1C-4AE5-9443-08B15C475B7E}" dt="2017-12-11T00:45:02.653" v="8" actId="478"/>
          <ac:spMkLst>
            <pc:docMk/>
            <pc:sldMk cId="0" sldId="274"/>
            <ac:spMk id="2" creationId="{C32A394E-1065-4C57-A4E8-D033C8912EB7}"/>
          </ac:spMkLst>
        </pc:spChg>
        <pc:spChg chg="add mod">
          <ac:chgData name="俊超 马" userId="71c73327-e1fd-4b45-aef6-0885e1723bc7" providerId="ADAL" clId="{8F067027-4B1C-4AE5-9443-08B15C475B7E}" dt="2017-12-11T01:34:11.798" v="383"/>
          <ac:spMkLst>
            <pc:docMk/>
            <pc:sldMk cId="0" sldId="274"/>
            <ac:spMk id="8" creationId="{CFDF7EF5-E3A6-43D4-936E-5C02BE4ED6B5}"/>
          </ac:spMkLst>
        </pc:spChg>
      </pc:sldChg>
      <pc:sldChg chg="addSp delSp modSp modNotesTx">
        <pc:chgData name="俊超 马" userId="71c73327-e1fd-4b45-aef6-0885e1723bc7" providerId="ADAL" clId="{8F067027-4B1C-4AE5-9443-08B15C475B7E}" dt="2017-12-11T01:41:10.454" v="523" actId="20577"/>
        <pc:sldMkLst>
          <pc:docMk/>
          <pc:sldMk cId="0" sldId="275"/>
        </pc:sldMkLst>
        <pc:spChg chg="del">
          <ac:chgData name="俊超 马" userId="71c73327-e1fd-4b45-aef6-0885e1723bc7" providerId="ADAL" clId="{8F067027-4B1C-4AE5-9443-08B15C475B7E}" dt="2017-12-11T00:45:23.566" v="10" actId="478"/>
          <ac:spMkLst>
            <pc:docMk/>
            <pc:sldMk cId="0" sldId="275"/>
            <ac:spMk id="2" creationId="{9F42228C-1C7A-44C3-B03E-85271816673A}"/>
          </ac:spMkLst>
        </pc:spChg>
        <pc:spChg chg="add mod">
          <ac:chgData name="俊超 马" userId="71c73327-e1fd-4b45-aef6-0885e1723bc7" providerId="ADAL" clId="{8F067027-4B1C-4AE5-9443-08B15C475B7E}" dt="2017-12-11T01:39:21.031" v="482"/>
          <ac:spMkLst>
            <pc:docMk/>
            <pc:sldMk cId="0" sldId="275"/>
            <ac:spMk id="8" creationId="{CCA25B29-9794-4FEA-9A67-418B5010C08C}"/>
          </ac:spMkLst>
        </pc:spChg>
      </pc:sldChg>
      <pc:sldChg chg="modSp modNotes modNotesTx">
        <pc:chgData name="俊超 马" userId="71c73327-e1fd-4b45-aef6-0885e1723bc7" providerId="ADAL" clId="{8F067027-4B1C-4AE5-9443-08B15C475B7E}" dt="2017-12-11T01:38:39.189" v="439" actId="20577"/>
        <pc:sldMkLst>
          <pc:docMk/>
          <pc:sldMk cId="3727977737" sldId="277"/>
        </pc:sldMkLst>
        <pc:spChg chg="mod">
          <ac:chgData name="俊超 马" userId="71c73327-e1fd-4b45-aef6-0885e1723bc7" providerId="ADAL" clId="{8F067027-4B1C-4AE5-9443-08B15C475B7E}" dt="2017-12-11T01:38:39.189" v="439" actId="20577"/>
          <ac:spMkLst>
            <pc:docMk/>
            <pc:sldMk cId="3727977737" sldId="277"/>
            <ac:spMk id="3" creationId="{8CF39D27-A51A-48DD-88AF-61170121A28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10D6C8E-D056-459E-9109-F4BA3424F9A5}"/>
              </a:ext>
            </a:extLst>
          </p:cNvPr>
          <p:cNvSpPr>
            <a:spLocks noGrp="1"/>
          </p:cNvSpPr>
          <p:nvPr>
            <p:ph type="hdr" sz="quarter"/>
          </p:nvPr>
        </p:nvSpPr>
        <p:spPr>
          <a:xfrm>
            <a:off x="1" y="2"/>
            <a:ext cx="3075983" cy="513883"/>
          </a:xfrm>
          <a:prstGeom prst="rect">
            <a:avLst/>
          </a:prstGeom>
        </p:spPr>
        <p:txBody>
          <a:bodyPr vert="horz" lIns="95070" tIns="47535" rIns="95070" bIns="47535" rtlCol="0"/>
          <a:lstStyle>
            <a:lvl1pPr algn="l">
              <a:defRPr sz="1200" smtClean="0"/>
            </a:lvl1pPr>
          </a:lstStyle>
          <a:p>
            <a:pPr>
              <a:defRPr/>
            </a:pPr>
            <a:endParaRPr lang="zh-CN" altLang="en-US"/>
          </a:p>
        </p:txBody>
      </p:sp>
      <p:sp>
        <p:nvSpPr>
          <p:cNvPr id="3" name="日期占位符 2">
            <a:extLst>
              <a:ext uri="{FF2B5EF4-FFF2-40B4-BE49-F238E27FC236}">
                <a16:creationId xmlns:a16="http://schemas.microsoft.com/office/drawing/2014/main" id="{AA958628-19B6-42B6-9E1E-CD4560098DE4}"/>
              </a:ext>
            </a:extLst>
          </p:cNvPr>
          <p:cNvSpPr>
            <a:spLocks noGrp="1"/>
          </p:cNvSpPr>
          <p:nvPr>
            <p:ph type="dt" sz="quarter" idx="1"/>
          </p:nvPr>
        </p:nvSpPr>
        <p:spPr>
          <a:xfrm>
            <a:off x="4021035" y="2"/>
            <a:ext cx="3077125" cy="513883"/>
          </a:xfrm>
          <a:prstGeom prst="rect">
            <a:avLst/>
          </a:prstGeom>
        </p:spPr>
        <p:txBody>
          <a:bodyPr vert="horz" lIns="95070" tIns="47535" rIns="95070" bIns="47535" rtlCol="0"/>
          <a:lstStyle>
            <a:lvl1pPr algn="r">
              <a:defRPr sz="1200" smtClean="0"/>
            </a:lvl1pPr>
          </a:lstStyle>
          <a:p>
            <a:pPr>
              <a:defRPr/>
            </a:pPr>
            <a:fld id="{150C08D3-4946-4617-820D-EAB2C7036B7E}" type="datetimeFigureOut">
              <a:rPr lang="zh-CN" altLang="en-US"/>
              <a:pPr>
                <a:defRPr/>
              </a:pPr>
              <a:t>2021/4/16</a:t>
            </a:fld>
            <a:endParaRPr lang="zh-CN" altLang="en-US"/>
          </a:p>
        </p:txBody>
      </p:sp>
      <p:sp>
        <p:nvSpPr>
          <p:cNvPr id="4" name="页脚占位符 3">
            <a:extLst>
              <a:ext uri="{FF2B5EF4-FFF2-40B4-BE49-F238E27FC236}">
                <a16:creationId xmlns:a16="http://schemas.microsoft.com/office/drawing/2014/main" id="{4B5EE342-FD86-44E4-BC6F-5C46F83CF0A1}"/>
              </a:ext>
            </a:extLst>
          </p:cNvPr>
          <p:cNvSpPr>
            <a:spLocks noGrp="1"/>
          </p:cNvSpPr>
          <p:nvPr>
            <p:ph type="ftr" sz="quarter" idx="2"/>
          </p:nvPr>
        </p:nvSpPr>
        <p:spPr>
          <a:xfrm>
            <a:off x="1" y="9720733"/>
            <a:ext cx="3075983" cy="513881"/>
          </a:xfrm>
          <a:prstGeom prst="rect">
            <a:avLst/>
          </a:prstGeom>
        </p:spPr>
        <p:txBody>
          <a:bodyPr vert="horz" lIns="95070" tIns="47535" rIns="95070" bIns="47535" rtlCol="0" anchor="b"/>
          <a:lstStyle>
            <a:lvl1pPr algn="l">
              <a:defRPr sz="1200" smtClean="0"/>
            </a:lvl1pPr>
          </a:lstStyle>
          <a:p>
            <a:pPr>
              <a:defRPr/>
            </a:pPr>
            <a:endParaRPr lang="zh-CN" altLang="en-US"/>
          </a:p>
        </p:txBody>
      </p:sp>
      <p:sp>
        <p:nvSpPr>
          <p:cNvPr id="5" name="灯片编号占位符 4">
            <a:extLst>
              <a:ext uri="{FF2B5EF4-FFF2-40B4-BE49-F238E27FC236}">
                <a16:creationId xmlns:a16="http://schemas.microsoft.com/office/drawing/2014/main" id="{358275C0-9E2D-4FC6-8D63-26A0165A0D2D}"/>
              </a:ext>
            </a:extLst>
          </p:cNvPr>
          <p:cNvSpPr>
            <a:spLocks noGrp="1"/>
          </p:cNvSpPr>
          <p:nvPr>
            <p:ph type="sldNum" sz="quarter" idx="3"/>
          </p:nvPr>
        </p:nvSpPr>
        <p:spPr>
          <a:xfrm>
            <a:off x="4021035" y="9720733"/>
            <a:ext cx="3077125" cy="513881"/>
          </a:xfrm>
          <a:prstGeom prst="rect">
            <a:avLst/>
          </a:prstGeom>
        </p:spPr>
        <p:txBody>
          <a:bodyPr vert="horz" lIns="95070" tIns="47535" rIns="95070" bIns="47535" rtlCol="0" anchor="b"/>
          <a:lstStyle>
            <a:lvl1pPr algn="r">
              <a:defRPr sz="1200" smtClean="0"/>
            </a:lvl1pPr>
          </a:lstStyle>
          <a:p>
            <a:pPr>
              <a:defRPr/>
            </a:pPr>
            <a:fld id="{C0F4BCCC-4E49-4FBC-B585-6C120A225C5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2B6B6F2-7433-4C97-8430-2B2A5627A624}"/>
              </a:ext>
            </a:extLst>
          </p:cNvPr>
          <p:cNvSpPr>
            <a:spLocks noGrp="1"/>
          </p:cNvSpPr>
          <p:nvPr>
            <p:ph type="hdr" sz="quarter"/>
          </p:nvPr>
        </p:nvSpPr>
        <p:spPr>
          <a:xfrm>
            <a:off x="1" y="1"/>
            <a:ext cx="3075983" cy="511492"/>
          </a:xfrm>
          <a:prstGeom prst="rect">
            <a:avLst/>
          </a:prstGeom>
        </p:spPr>
        <p:txBody>
          <a:bodyPr vert="horz" lIns="95070" tIns="47535" rIns="95070" bIns="47535"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8C21E3FC-C253-4273-96BE-2C9F73DDD168}"/>
              </a:ext>
            </a:extLst>
          </p:cNvPr>
          <p:cNvSpPr>
            <a:spLocks noGrp="1"/>
          </p:cNvSpPr>
          <p:nvPr>
            <p:ph type="dt" idx="1"/>
          </p:nvPr>
        </p:nvSpPr>
        <p:spPr>
          <a:xfrm>
            <a:off x="4021035" y="1"/>
            <a:ext cx="3077125" cy="511492"/>
          </a:xfrm>
          <a:prstGeom prst="rect">
            <a:avLst/>
          </a:prstGeom>
        </p:spPr>
        <p:txBody>
          <a:bodyPr vert="horz" lIns="95070" tIns="47535" rIns="95070" bIns="47535" rtlCol="0"/>
          <a:lstStyle>
            <a:lvl1pPr algn="r" eaLnBrk="1" fontAlgn="auto" hangingPunct="1">
              <a:spcBef>
                <a:spcPts val="0"/>
              </a:spcBef>
              <a:spcAft>
                <a:spcPts val="0"/>
              </a:spcAft>
              <a:defRPr sz="1200">
                <a:latin typeface="+mn-lt"/>
                <a:ea typeface="+mn-ea"/>
              </a:defRPr>
            </a:lvl1pPr>
          </a:lstStyle>
          <a:p>
            <a:pPr>
              <a:defRPr/>
            </a:pPr>
            <a:fld id="{BE89801B-C45F-4C08-BD5F-A5B2DD03751B}" type="datetimeFigureOut">
              <a:rPr lang="zh-CN" altLang="en-US"/>
              <a:pPr>
                <a:defRPr/>
              </a:pPr>
              <a:t>2021/4/16</a:t>
            </a:fld>
            <a:endParaRPr lang="zh-CN" altLang="en-US"/>
          </a:p>
        </p:txBody>
      </p:sp>
      <p:sp>
        <p:nvSpPr>
          <p:cNvPr id="4" name="幻灯片图像占位符 3">
            <a:extLst>
              <a:ext uri="{FF2B5EF4-FFF2-40B4-BE49-F238E27FC236}">
                <a16:creationId xmlns:a16="http://schemas.microsoft.com/office/drawing/2014/main" id="{168FC906-4293-4791-BA88-D54ED750AE37}"/>
              </a:ext>
            </a:extLst>
          </p:cNvPr>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5070" tIns="47535" rIns="95070" bIns="47535" rtlCol="0" anchor="ctr"/>
          <a:lstStyle/>
          <a:p>
            <a:pPr lvl="0"/>
            <a:endParaRPr lang="zh-CN" altLang="en-US" noProof="0"/>
          </a:p>
        </p:txBody>
      </p:sp>
      <p:sp>
        <p:nvSpPr>
          <p:cNvPr id="5" name="备注占位符 4">
            <a:extLst>
              <a:ext uri="{FF2B5EF4-FFF2-40B4-BE49-F238E27FC236}">
                <a16:creationId xmlns:a16="http://schemas.microsoft.com/office/drawing/2014/main" id="{CC7DA9D1-EF25-47DD-80F5-5DFC3D90CDE0}"/>
              </a:ext>
            </a:extLst>
          </p:cNvPr>
          <p:cNvSpPr>
            <a:spLocks noGrp="1"/>
          </p:cNvSpPr>
          <p:nvPr>
            <p:ph type="body" sz="quarter" idx="3"/>
          </p:nvPr>
        </p:nvSpPr>
        <p:spPr>
          <a:xfrm>
            <a:off x="709931" y="4861562"/>
            <a:ext cx="5679440" cy="4605816"/>
          </a:xfrm>
          <a:prstGeom prst="rect">
            <a:avLst/>
          </a:prstGeom>
        </p:spPr>
        <p:txBody>
          <a:bodyPr vert="horz" lIns="95070" tIns="47535" rIns="95070" bIns="47535"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57FF6ECD-036F-4FF6-8AD5-80AEF848FA95}"/>
              </a:ext>
            </a:extLst>
          </p:cNvPr>
          <p:cNvSpPr>
            <a:spLocks noGrp="1"/>
          </p:cNvSpPr>
          <p:nvPr>
            <p:ph type="ftr" sz="quarter" idx="4"/>
          </p:nvPr>
        </p:nvSpPr>
        <p:spPr>
          <a:xfrm>
            <a:off x="1" y="9720733"/>
            <a:ext cx="3075983" cy="511492"/>
          </a:xfrm>
          <a:prstGeom prst="rect">
            <a:avLst/>
          </a:prstGeom>
        </p:spPr>
        <p:txBody>
          <a:bodyPr vert="horz" lIns="95070" tIns="47535" rIns="95070" bIns="47535"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64066B16-3BD6-4086-9826-0F1868A65F8B}"/>
              </a:ext>
            </a:extLst>
          </p:cNvPr>
          <p:cNvSpPr>
            <a:spLocks noGrp="1"/>
          </p:cNvSpPr>
          <p:nvPr>
            <p:ph type="sldNum" sz="quarter" idx="5"/>
          </p:nvPr>
        </p:nvSpPr>
        <p:spPr>
          <a:xfrm>
            <a:off x="4021035" y="9720733"/>
            <a:ext cx="3077125" cy="511492"/>
          </a:xfrm>
          <a:prstGeom prst="rect">
            <a:avLst/>
          </a:prstGeom>
        </p:spPr>
        <p:txBody>
          <a:bodyPr vert="horz" wrap="square" lIns="95070" tIns="47535" rIns="95070" bIns="47535"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F4D7E8B-1618-4493-99A1-302418E3D96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60650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3707643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3149403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3440541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310661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23543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218083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80679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3024713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954901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28628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260AA90D-C3DF-47F0-9D02-5C8435E4E6D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0" name="Rectangle 3">
            <a:extLst>
              <a:ext uri="{FF2B5EF4-FFF2-40B4-BE49-F238E27FC236}">
                <a16:creationId xmlns:a16="http://schemas.microsoft.com/office/drawing/2014/main" id="{04DB8CFA-37B2-4149-9AEC-33754563DA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endParaRPr lang="zh-CN" altLang="zh-CN" dirty="0"/>
          </a:p>
        </p:txBody>
      </p:sp>
    </p:spTree>
    <p:extLst>
      <p:ext uri="{BB962C8B-B14F-4D97-AF65-F5344CB8AC3E}">
        <p14:creationId xmlns:p14="http://schemas.microsoft.com/office/powerpoint/2010/main" val="361526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4156139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493700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556529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419428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922321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777372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396373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740713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570839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49233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106511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3617327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79034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428111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670481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74064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3427071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38307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420456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1E5AC1DB-6952-4D4C-8916-F272B39F4D6F}"/>
              </a:ext>
            </a:extLst>
          </p:cNvPr>
          <p:cNvSpPr>
            <a:spLocks noGrp="1"/>
          </p:cNvSpPr>
          <p:nvPr>
            <p:ph type="dt" sz="half" idx="10"/>
          </p:nvPr>
        </p:nvSpPr>
        <p:spPr/>
        <p:txBody>
          <a:bodyPr/>
          <a:lstStyle>
            <a:lvl1pPr>
              <a:defRPr/>
            </a:lvl1pPr>
          </a:lstStyle>
          <a:p>
            <a:pPr>
              <a:defRPr/>
            </a:pPr>
            <a:fld id="{DC79ACE2-3237-473C-9A12-B3ABAEBEFC5F}" type="datetime1">
              <a:rPr lang="zh-CN" altLang="en-US" smtClean="0"/>
              <a:t>2021/4/16</a:t>
            </a:fld>
            <a:endParaRPr lang="zh-CN" altLang="en-US"/>
          </a:p>
        </p:txBody>
      </p:sp>
      <p:sp>
        <p:nvSpPr>
          <p:cNvPr id="5" name="页脚占位符 4">
            <a:extLst>
              <a:ext uri="{FF2B5EF4-FFF2-40B4-BE49-F238E27FC236}">
                <a16:creationId xmlns:a16="http://schemas.microsoft.com/office/drawing/2014/main" id="{6D6EE698-E6B2-4086-A25D-7FBF0213A17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C033F0C-FAC8-433C-9BD0-61FF7B90D9D3}"/>
              </a:ext>
            </a:extLst>
          </p:cNvPr>
          <p:cNvSpPr>
            <a:spLocks noGrp="1"/>
          </p:cNvSpPr>
          <p:nvPr>
            <p:ph type="sldNum" sz="quarter" idx="12"/>
          </p:nvPr>
        </p:nvSpPr>
        <p:spPr/>
        <p:txBody>
          <a:bodyPr/>
          <a:lstStyle>
            <a:lvl1pPr>
              <a:defRPr/>
            </a:lvl1pPr>
          </a:lstStyle>
          <a:p>
            <a:pPr>
              <a:defRPr/>
            </a:pPr>
            <a:fld id="{2BB018B7-0C5A-4A61-9CC1-54EB6C2ACBC4}" type="slidenum">
              <a:rPr lang="zh-CN" altLang="en-US"/>
              <a:pPr>
                <a:defRPr/>
              </a:pPr>
              <a:t>‹#›</a:t>
            </a:fld>
            <a:endParaRPr lang="zh-CN" altLang="en-US"/>
          </a:p>
        </p:txBody>
      </p:sp>
    </p:spTree>
    <p:extLst>
      <p:ext uri="{BB962C8B-B14F-4D97-AF65-F5344CB8AC3E}">
        <p14:creationId xmlns:p14="http://schemas.microsoft.com/office/powerpoint/2010/main" val="204563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6EA9B2-7D64-497A-8CDA-09C3287174B1}"/>
              </a:ext>
            </a:extLst>
          </p:cNvPr>
          <p:cNvSpPr>
            <a:spLocks noGrp="1"/>
          </p:cNvSpPr>
          <p:nvPr>
            <p:ph type="dt" sz="half" idx="10"/>
          </p:nvPr>
        </p:nvSpPr>
        <p:spPr/>
        <p:txBody>
          <a:bodyPr/>
          <a:lstStyle>
            <a:lvl1pPr>
              <a:defRPr/>
            </a:lvl1pPr>
          </a:lstStyle>
          <a:p>
            <a:pPr>
              <a:defRPr/>
            </a:pPr>
            <a:fld id="{3C49C5E5-0F1B-41D3-AA6C-117CA9D6705A}" type="datetime1">
              <a:rPr lang="zh-CN" altLang="en-US" smtClean="0"/>
              <a:t>2021/4/16</a:t>
            </a:fld>
            <a:endParaRPr lang="zh-CN" altLang="en-US"/>
          </a:p>
        </p:txBody>
      </p:sp>
      <p:sp>
        <p:nvSpPr>
          <p:cNvPr id="5" name="页脚占位符 4">
            <a:extLst>
              <a:ext uri="{FF2B5EF4-FFF2-40B4-BE49-F238E27FC236}">
                <a16:creationId xmlns:a16="http://schemas.microsoft.com/office/drawing/2014/main" id="{390825BD-6BB5-452B-B40D-78CFEE42762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7D520F4-BAD7-433C-B7DD-4C0FA84026B4}"/>
              </a:ext>
            </a:extLst>
          </p:cNvPr>
          <p:cNvSpPr>
            <a:spLocks noGrp="1"/>
          </p:cNvSpPr>
          <p:nvPr>
            <p:ph type="sldNum" sz="quarter" idx="12"/>
          </p:nvPr>
        </p:nvSpPr>
        <p:spPr/>
        <p:txBody>
          <a:bodyPr/>
          <a:lstStyle>
            <a:lvl1pPr>
              <a:defRPr/>
            </a:lvl1pPr>
          </a:lstStyle>
          <a:p>
            <a:pPr>
              <a:defRPr/>
            </a:pPr>
            <a:fld id="{DF2AE29B-AFE7-4988-89EB-C2FE11484B53}" type="slidenum">
              <a:rPr lang="zh-CN" altLang="en-US"/>
              <a:pPr>
                <a:defRPr/>
              </a:pPr>
              <a:t>‹#›</a:t>
            </a:fld>
            <a:endParaRPr lang="zh-CN" altLang="en-US"/>
          </a:p>
        </p:txBody>
      </p:sp>
    </p:spTree>
    <p:extLst>
      <p:ext uri="{BB962C8B-B14F-4D97-AF65-F5344CB8AC3E}">
        <p14:creationId xmlns:p14="http://schemas.microsoft.com/office/powerpoint/2010/main" val="305253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19A448-C4D8-4380-A3A1-3F6554012E5D}"/>
              </a:ext>
            </a:extLst>
          </p:cNvPr>
          <p:cNvSpPr>
            <a:spLocks noGrp="1"/>
          </p:cNvSpPr>
          <p:nvPr>
            <p:ph type="dt" sz="half" idx="10"/>
          </p:nvPr>
        </p:nvSpPr>
        <p:spPr/>
        <p:txBody>
          <a:bodyPr/>
          <a:lstStyle>
            <a:lvl1pPr>
              <a:defRPr/>
            </a:lvl1pPr>
          </a:lstStyle>
          <a:p>
            <a:pPr>
              <a:defRPr/>
            </a:pPr>
            <a:fld id="{09BA9FBA-F121-486E-82A6-B8ADBF59A444}" type="datetime1">
              <a:rPr lang="zh-CN" altLang="en-US" smtClean="0"/>
              <a:t>2021/4/16</a:t>
            </a:fld>
            <a:endParaRPr lang="zh-CN" altLang="en-US"/>
          </a:p>
        </p:txBody>
      </p:sp>
      <p:sp>
        <p:nvSpPr>
          <p:cNvPr id="5" name="页脚占位符 4">
            <a:extLst>
              <a:ext uri="{FF2B5EF4-FFF2-40B4-BE49-F238E27FC236}">
                <a16:creationId xmlns:a16="http://schemas.microsoft.com/office/drawing/2014/main" id="{1F327560-C948-48BB-A005-46874167E58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7DFDD0E-170B-490A-9D37-40236FAAD4E6}"/>
              </a:ext>
            </a:extLst>
          </p:cNvPr>
          <p:cNvSpPr>
            <a:spLocks noGrp="1"/>
          </p:cNvSpPr>
          <p:nvPr>
            <p:ph type="sldNum" sz="quarter" idx="12"/>
          </p:nvPr>
        </p:nvSpPr>
        <p:spPr/>
        <p:txBody>
          <a:bodyPr/>
          <a:lstStyle>
            <a:lvl1pPr>
              <a:defRPr/>
            </a:lvl1pPr>
          </a:lstStyle>
          <a:p>
            <a:pPr>
              <a:defRPr/>
            </a:pPr>
            <a:fld id="{409E9B51-2814-482F-8A96-D9E119EC76E3}" type="slidenum">
              <a:rPr lang="zh-CN" altLang="en-US"/>
              <a:pPr>
                <a:defRPr/>
              </a:pPr>
              <a:t>‹#›</a:t>
            </a:fld>
            <a:endParaRPr lang="zh-CN" altLang="en-US"/>
          </a:p>
        </p:txBody>
      </p:sp>
    </p:spTree>
    <p:extLst>
      <p:ext uri="{BB962C8B-B14F-4D97-AF65-F5344CB8AC3E}">
        <p14:creationId xmlns:p14="http://schemas.microsoft.com/office/powerpoint/2010/main" val="351378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E742BA-048D-4000-8A86-ED09CC6A3F73}"/>
              </a:ext>
            </a:extLst>
          </p:cNvPr>
          <p:cNvSpPr>
            <a:spLocks noGrp="1"/>
          </p:cNvSpPr>
          <p:nvPr>
            <p:ph type="dt" sz="half" idx="10"/>
          </p:nvPr>
        </p:nvSpPr>
        <p:spPr/>
        <p:txBody>
          <a:bodyPr/>
          <a:lstStyle>
            <a:lvl1pPr>
              <a:defRPr/>
            </a:lvl1pPr>
          </a:lstStyle>
          <a:p>
            <a:pPr>
              <a:defRPr/>
            </a:pPr>
            <a:fld id="{D70BAC29-CC17-41AD-9041-D61DBD5A50F6}" type="datetime1">
              <a:rPr lang="zh-CN" altLang="en-US" smtClean="0"/>
              <a:t>2021/4/16</a:t>
            </a:fld>
            <a:endParaRPr lang="zh-CN" altLang="en-US"/>
          </a:p>
        </p:txBody>
      </p:sp>
      <p:sp>
        <p:nvSpPr>
          <p:cNvPr id="5" name="页脚占位符 4">
            <a:extLst>
              <a:ext uri="{FF2B5EF4-FFF2-40B4-BE49-F238E27FC236}">
                <a16:creationId xmlns:a16="http://schemas.microsoft.com/office/drawing/2014/main" id="{B86B8DFD-94C6-4AF8-B673-EFC50B5EBD9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082CB0-DB20-4C0C-BD03-D037739F2546}"/>
              </a:ext>
            </a:extLst>
          </p:cNvPr>
          <p:cNvSpPr>
            <a:spLocks noGrp="1"/>
          </p:cNvSpPr>
          <p:nvPr>
            <p:ph type="sldNum" sz="quarter" idx="12"/>
          </p:nvPr>
        </p:nvSpPr>
        <p:spPr/>
        <p:txBody>
          <a:bodyPr/>
          <a:lstStyle>
            <a:lvl1pPr>
              <a:defRPr sz="1400">
                <a:solidFill>
                  <a:schemeClr val="tx1"/>
                </a:solidFill>
              </a:defRPr>
            </a:lvl1pPr>
          </a:lstStyle>
          <a:p>
            <a:pPr>
              <a:defRPr/>
            </a:pPr>
            <a:fld id="{A2B92DCC-2FC2-4F9C-834E-62924F27D124}" type="slidenum">
              <a:rPr lang="zh-CN" altLang="en-US" smtClean="0"/>
              <a:pPr>
                <a:defRPr/>
              </a:pPr>
              <a:t>‹#›</a:t>
            </a:fld>
            <a:endParaRPr lang="zh-CN" altLang="en-US" dirty="0"/>
          </a:p>
        </p:txBody>
      </p:sp>
    </p:spTree>
    <p:extLst>
      <p:ext uri="{BB962C8B-B14F-4D97-AF65-F5344CB8AC3E}">
        <p14:creationId xmlns:p14="http://schemas.microsoft.com/office/powerpoint/2010/main" val="225141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F0161C-8A39-4C46-85D4-6EA75F042C00}"/>
              </a:ext>
            </a:extLst>
          </p:cNvPr>
          <p:cNvSpPr>
            <a:spLocks noGrp="1"/>
          </p:cNvSpPr>
          <p:nvPr>
            <p:ph type="dt" sz="half" idx="10"/>
          </p:nvPr>
        </p:nvSpPr>
        <p:spPr/>
        <p:txBody>
          <a:bodyPr/>
          <a:lstStyle>
            <a:lvl1pPr>
              <a:defRPr/>
            </a:lvl1pPr>
          </a:lstStyle>
          <a:p>
            <a:pPr>
              <a:defRPr/>
            </a:pPr>
            <a:fld id="{2E656284-3B79-4095-B557-43A6050F04B6}" type="datetime1">
              <a:rPr lang="zh-CN" altLang="en-US" smtClean="0"/>
              <a:t>2021/4/16</a:t>
            </a:fld>
            <a:endParaRPr lang="zh-CN" altLang="en-US"/>
          </a:p>
        </p:txBody>
      </p:sp>
      <p:sp>
        <p:nvSpPr>
          <p:cNvPr id="5" name="页脚占位符 4">
            <a:extLst>
              <a:ext uri="{FF2B5EF4-FFF2-40B4-BE49-F238E27FC236}">
                <a16:creationId xmlns:a16="http://schemas.microsoft.com/office/drawing/2014/main" id="{2058FEE0-E92F-4A8F-9D09-C1BE7316ADD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219F631-37D0-4D9C-847F-2900E4BF3865}"/>
              </a:ext>
            </a:extLst>
          </p:cNvPr>
          <p:cNvSpPr>
            <a:spLocks noGrp="1"/>
          </p:cNvSpPr>
          <p:nvPr>
            <p:ph type="sldNum" sz="quarter" idx="12"/>
          </p:nvPr>
        </p:nvSpPr>
        <p:spPr/>
        <p:txBody>
          <a:bodyPr/>
          <a:lstStyle>
            <a:lvl1pPr>
              <a:defRPr/>
            </a:lvl1pPr>
          </a:lstStyle>
          <a:p>
            <a:pPr>
              <a:defRPr/>
            </a:pPr>
            <a:fld id="{2A520A69-038A-4D09-BBD0-74B422429F2F}" type="slidenum">
              <a:rPr lang="zh-CN" altLang="en-US"/>
              <a:pPr>
                <a:defRPr/>
              </a:pPr>
              <a:t>‹#›</a:t>
            </a:fld>
            <a:endParaRPr lang="zh-CN" altLang="en-US"/>
          </a:p>
        </p:txBody>
      </p:sp>
    </p:spTree>
    <p:extLst>
      <p:ext uri="{BB962C8B-B14F-4D97-AF65-F5344CB8AC3E}">
        <p14:creationId xmlns:p14="http://schemas.microsoft.com/office/powerpoint/2010/main" val="169422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0E2AB0CF-7239-49BC-9C2E-5A713C0EA0EE}"/>
              </a:ext>
            </a:extLst>
          </p:cNvPr>
          <p:cNvSpPr>
            <a:spLocks noGrp="1"/>
          </p:cNvSpPr>
          <p:nvPr>
            <p:ph type="dt" sz="half" idx="10"/>
          </p:nvPr>
        </p:nvSpPr>
        <p:spPr/>
        <p:txBody>
          <a:bodyPr/>
          <a:lstStyle>
            <a:lvl1pPr>
              <a:defRPr/>
            </a:lvl1pPr>
          </a:lstStyle>
          <a:p>
            <a:pPr>
              <a:defRPr/>
            </a:pPr>
            <a:fld id="{930AFC47-55D8-4867-BC0C-8FB29E306671}" type="datetime1">
              <a:rPr lang="zh-CN" altLang="en-US" smtClean="0"/>
              <a:t>2021/4/16</a:t>
            </a:fld>
            <a:endParaRPr lang="zh-CN" altLang="en-US"/>
          </a:p>
        </p:txBody>
      </p:sp>
      <p:sp>
        <p:nvSpPr>
          <p:cNvPr id="6" name="页脚占位符 4">
            <a:extLst>
              <a:ext uri="{FF2B5EF4-FFF2-40B4-BE49-F238E27FC236}">
                <a16:creationId xmlns:a16="http://schemas.microsoft.com/office/drawing/2014/main" id="{CCF67485-DF79-4206-BAC5-5D3E8353EEC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D378091-FFA2-4AA3-8402-8516A5C205F0}"/>
              </a:ext>
            </a:extLst>
          </p:cNvPr>
          <p:cNvSpPr>
            <a:spLocks noGrp="1"/>
          </p:cNvSpPr>
          <p:nvPr>
            <p:ph type="sldNum" sz="quarter" idx="12"/>
          </p:nvPr>
        </p:nvSpPr>
        <p:spPr/>
        <p:txBody>
          <a:bodyPr/>
          <a:lstStyle>
            <a:lvl1pPr>
              <a:defRPr/>
            </a:lvl1pPr>
          </a:lstStyle>
          <a:p>
            <a:pPr>
              <a:defRPr/>
            </a:pPr>
            <a:fld id="{702F0CC6-517C-4D7B-A64F-63165994047B}" type="slidenum">
              <a:rPr lang="zh-CN" altLang="en-US"/>
              <a:pPr>
                <a:defRPr/>
              </a:pPr>
              <a:t>‹#›</a:t>
            </a:fld>
            <a:endParaRPr lang="zh-CN" altLang="en-US"/>
          </a:p>
        </p:txBody>
      </p:sp>
    </p:spTree>
    <p:extLst>
      <p:ext uri="{BB962C8B-B14F-4D97-AF65-F5344CB8AC3E}">
        <p14:creationId xmlns:p14="http://schemas.microsoft.com/office/powerpoint/2010/main" val="284539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4AD70596-BFD6-438D-9E0C-5943543CADB4}"/>
              </a:ext>
            </a:extLst>
          </p:cNvPr>
          <p:cNvSpPr>
            <a:spLocks noGrp="1"/>
          </p:cNvSpPr>
          <p:nvPr>
            <p:ph type="dt" sz="half" idx="10"/>
          </p:nvPr>
        </p:nvSpPr>
        <p:spPr/>
        <p:txBody>
          <a:bodyPr/>
          <a:lstStyle>
            <a:lvl1pPr>
              <a:defRPr/>
            </a:lvl1pPr>
          </a:lstStyle>
          <a:p>
            <a:pPr>
              <a:defRPr/>
            </a:pPr>
            <a:fld id="{BE506F62-96A7-47DC-851E-993BA8C113DE}" type="datetime1">
              <a:rPr lang="zh-CN" altLang="en-US" smtClean="0"/>
              <a:t>2021/4/16</a:t>
            </a:fld>
            <a:endParaRPr lang="zh-CN" altLang="en-US"/>
          </a:p>
        </p:txBody>
      </p:sp>
      <p:sp>
        <p:nvSpPr>
          <p:cNvPr id="8" name="页脚占位符 4">
            <a:extLst>
              <a:ext uri="{FF2B5EF4-FFF2-40B4-BE49-F238E27FC236}">
                <a16:creationId xmlns:a16="http://schemas.microsoft.com/office/drawing/2014/main" id="{53877E98-387B-4F20-81C4-8065430F9396}"/>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0175342-A499-4389-B87E-CA17946741EB}"/>
              </a:ext>
            </a:extLst>
          </p:cNvPr>
          <p:cNvSpPr>
            <a:spLocks noGrp="1"/>
          </p:cNvSpPr>
          <p:nvPr>
            <p:ph type="sldNum" sz="quarter" idx="12"/>
          </p:nvPr>
        </p:nvSpPr>
        <p:spPr/>
        <p:txBody>
          <a:bodyPr/>
          <a:lstStyle>
            <a:lvl1pPr>
              <a:defRPr/>
            </a:lvl1pPr>
          </a:lstStyle>
          <a:p>
            <a:pPr>
              <a:defRPr/>
            </a:pPr>
            <a:fld id="{A733FE95-BDD0-40E1-AD67-0AD33F1E217A}" type="slidenum">
              <a:rPr lang="zh-CN" altLang="en-US"/>
              <a:pPr>
                <a:defRPr/>
              </a:pPr>
              <a:t>‹#›</a:t>
            </a:fld>
            <a:endParaRPr lang="zh-CN" altLang="en-US"/>
          </a:p>
        </p:txBody>
      </p:sp>
    </p:spTree>
    <p:extLst>
      <p:ext uri="{BB962C8B-B14F-4D97-AF65-F5344CB8AC3E}">
        <p14:creationId xmlns:p14="http://schemas.microsoft.com/office/powerpoint/2010/main" val="323881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F04946F-B684-4139-80E4-22802C19FC10}"/>
              </a:ext>
            </a:extLst>
          </p:cNvPr>
          <p:cNvSpPr>
            <a:spLocks noGrp="1"/>
          </p:cNvSpPr>
          <p:nvPr>
            <p:ph type="dt" sz="half" idx="10"/>
          </p:nvPr>
        </p:nvSpPr>
        <p:spPr/>
        <p:txBody>
          <a:bodyPr/>
          <a:lstStyle>
            <a:lvl1pPr>
              <a:defRPr/>
            </a:lvl1pPr>
          </a:lstStyle>
          <a:p>
            <a:pPr>
              <a:defRPr/>
            </a:pPr>
            <a:fld id="{9A508424-2099-426F-A5D0-7EE056D20337}" type="datetime1">
              <a:rPr lang="zh-CN" altLang="en-US" smtClean="0"/>
              <a:t>2021/4/16</a:t>
            </a:fld>
            <a:endParaRPr lang="zh-CN" altLang="en-US"/>
          </a:p>
        </p:txBody>
      </p:sp>
      <p:sp>
        <p:nvSpPr>
          <p:cNvPr id="4" name="页脚占位符 4">
            <a:extLst>
              <a:ext uri="{FF2B5EF4-FFF2-40B4-BE49-F238E27FC236}">
                <a16:creationId xmlns:a16="http://schemas.microsoft.com/office/drawing/2014/main" id="{5E40B65E-BDCA-4D48-BB12-F7D7C50C2D16}"/>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7E57F4E7-5CAE-4FDB-A228-D62680B16F4D}"/>
              </a:ext>
            </a:extLst>
          </p:cNvPr>
          <p:cNvSpPr>
            <a:spLocks noGrp="1"/>
          </p:cNvSpPr>
          <p:nvPr>
            <p:ph type="sldNum" sz="quarter" idx="12"/>
          </p:nvPr>
        </p:nvSpPr>
        <p:spPr/>
        <p:txBody>
          <a:bodyPr/>
          <a:lstStyle>
            <a:lvl1pPr>
              <a:defRPr/>
            </a:lvl1pPr>
          </a:lstStyle>
          <a:p>
            <a:pPr>
              <a:defRPr/>
            </a:pPr>
            <a:fld id="{AD3A59AA-A5D5-4AF1-91A1-D2CBC2CF5448}" type="slidenum">
              <a:rPr lang="zh-CN" altLang="en-US"/>
              <a:pPr>
                <a:defRPr/>
              </a:pPr>
              <a:t>‹#›</a:t>
            </a:fld>
            <a:endParaRPr lang="zh-CN" altLang="en-US"/>
          </a:p>
        </p:txBody>
      </p:sp>
    </p:spTree>
    <p:extLst>
      <p:ext uri="{BB962C8B-B14F-4D97-AF65-F5344CB8AC3E}">
        <p14:creationId xmlns:p14="http://schemas.microsoft.com/office/powerpoint/2010/main" val="346168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1A63503C-F509-4C71-8E2D-F11ADC5A8FFB}"/>
              </a:ext>
            </a:extLst>
          </p:cNvPr>
          <p:cNvSpPr>
            <a:spLocks noGrp="1"/>
          </p:cNvSpPr>
          <p:nvPr>
            <p:ph type="dt" sz="half" idx="10"/>
          </p:nvPr>
        </p:nvSpPr>
        <p:spPr/>
        <p:txBody>
          <a:bodyPr/>
          <a:lstStyle>
            <a:lvl1pPr>
              <a:defRPr/>
            </a:lvl1pPr>
          </a:lstStyle>
          <a:p>
            <a:pPr>
              <a:defRPr/>
            </a:pPr>
            <a:fld id="{6D5CA6FB-B2C7-46B9-9A2B-69A5D4898F4A}" type="datetime1">
              <a:rPr lang="zh-CN" altLang="en-US" smtClean="0"/>
              <a:t>2021/4/16</a:t>
            </a:fld>
            <a:endParaRPr lang="zh-CN" altLang="en-US"/>
          </a:p>
        </p:txBody>
      </p:sp>
      <p:sp>
        <p:nvSpPr>
          <p:cNvPr id="3" name="页脚占位符 4">
            <a:extLst>
              <a:ext uri="{FF2B5EF4-FFF2-40B4-BE49-F238E27FC236}">
                <a16:creationId xmlns:a16="http://schemas.microsoft.com/office/drawing/2014/main" id="{0A552025-6A19-403C-A161-BEC034A77CD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3A67A36-CA7A-4DE5-8204-474E8DD1431E}"/>
              </a:ext>
            </a:extLst>
          </p:cNvPr>
          <p:cNvSpPr>
            <a:spLocks noGrp="1"/>
          </p:cNvSpPr>
          <p:nvPr>
            <p:ph type="sldNum" sz="quarter" idx="12"/>
          </p:nvPr>
        </p:nvSpPr>
        <p:spPr/>
        <p:txBody>
          <a:bodyPr/>
          <a:lstStyle>
            <a:lvl1pPr>
              <a:defRPr/>
            </a:lvl1pPr>
          </a:lstStyle>
          <a:p>
            <a:pPr>
              <a:defRPr/>
            </a:pPr>
            <a:fld id="{EB2A41A1-BDED-4693-A08B-BA115BCB9243}" type="slidenum">
              <a:rPr lang="zh-CN" altLang="en-US"/>
              <a:pPr>
                <a:defRPr/>
              </a:pPr>
              <a:t>‹#›</a:t>
            </a:fld>
            <a:endParaRPr lang="zh-CN" altLang="en-US"/>
          </a:p>
        </p:txBody>
      </p:sp>
    </p:spTree>
    <p:extLst>
      <p:ext uri="{BB962C8B-B14F-4D97-AF65-F5344CB8AC3E}">
        <p14:creationId xmlns:p14="http://schemas.microsoft.com/office/powerpoint/2010/main" val="194511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5648635-A47A-4D0E-BA17-BFE8A8E0C56C}"/>
              </a:ext>
            </a:extLst>
          </p:cNvPr>
          <p:cNvSpPr>
            <a:spLocks noGrp="1"/>
          </p:cNvSpPr>
          <p:nvPr>
            <p:ph type="dt" sz="half" idx="10"/>
          </p:nvPr>
        </p:nvSpPr>
        <p:spPr/>
        <p:txBody>
          <a:bodyPr/>
          <a:lstStyle>
            <a:lvl1pPr>
              <a:defRPr/>
            </a:lvl1pPr>
          </a:lstStyle>
          <a:p>
            <a:pPr>
              <a:defRPr/>
            </a:pPr>
            <a:fld id="{D138F91D-1CAC-402D-8DC5-57CEB1F09B15}" type="datetime1">
              <a:rPr lang="zh-CN" altLang="en-US" smtClean="0"/>
              <a:t>2021/4/16</a:t>
            </a:fld>
            <a:endParaRPr lang="zh-CN" altLang="en-US"/>
          </a:p>
        </p:txBody>
      </p:sp>
      <p:sp>
        <p:nvSpPr>
          <p:cNvPr id="6" name="页脚占位符 4">
            <a:extLst>
              <a:ext uri="{FF2B5EF4-FFF2-40B4-BE49-F238E27FC236}">
                <a16:creationId xmlns:a16="http://schemas.microsoft.com/office/drawing/2014/main" id="{1A6646EF-1F9B-4692-AA49-84AB04A97B0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F88E927-5065-4DB8-A59D-610B581EF17D}"/>
              </a:ext>
            </a:extLst>
          </p:cNvPr>
          <p:cNvSpPr>
            <a:spLocks noGrp="1"/>
          </p:cNvSpPr>
          <p:nvPr>
            <p:ph type="sldNum" sz="quarter" idx="12"/>
          </p:nvPr>
        </p:nvSpPr>
        <p:spPr/>
        <p:txBody>
          <a:bodyPr/>
          <a:lstStyle>
            <a:lvl1pPr>
              <a:defRPr/>
            </a:lvl1pPr>
          </a:lstStyle>
          <a:p>
            <a:pPr>
              <a:defRPr/>
            </a:pPr>
            <a:fld id="{1A3D3828-1F94-4590-9CE7-BFF4DEF35078}" type="slidenum">
              <a:rPr lang="zh-CN" altLang="en-US"/>
              <a:pPr>
                <a:defRPr/>
              </a:pPr>
              <a:t>‹#›</a:t>
            </a:fld>
            <a:endParaRPr lang="zh-CN" altLang="en-US"/>
          </a:p>
        </p:txBody>
      </p:sp>
    </p:spTree>
    <p:extLst>
      <p:ext uri="{BB962C8B-B14F-4D97-AF65-F5344CB8AC3E}">
        <p14:creationId xmlns:p14="http://schemas.microsoft.com/office/powerpoint/2010/main" val="272550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CB69508-A4D5-4D56-8B36-5C93B62F71E0}"/>
              </a:ext>
            </a:extLst>
          </p:cNvPr>
          <p:cNvSpPr>
            <a:spLocks noGrp="1"/>
          </p:cNvSpPr>
          <p:nvPr>
            <p:ph type="dt" sz="half" idx="10"/>
          </p:nvPr>
        </p:nvSpPr>
        <p:spPr/>
        <p:txBody>
          <a:bodyPr/>
          <a:lstStyle>
            <a:lvl1pPr>
              <a:defRPr/>
            </a:lvl1pPr>
          </a:lstStyle>
          <a:p>
            <a:pPr>
              <a:defRPr/>
            </a:pPr>
            <a:fld id="{D79E039F-1DC5-4DCA-8B4A-19144001BA48}" type="datetime1">
              <a:rPr lang="zh-CN" altLang="en-US" smtClean="0"/>
              <a:t>2021/4/16</a:t>
            </a:fld>
            <a:endParaRPr lang="zh-CN" altLang="en-US"/>
          </a:p>
        </p:txBody>
      </p:sp>
      <p:sp>
        <p:nvSpPr>
          <p:cNvPr id="6" name="页脚占位符 4">
            <a:extLst>
              <a:ext uri="{FF2B5EF4-FFF2-40B4-BE49-F238E27FC236}">
                <a16:creationId xmlns:a16="http://schemas.microsoft.com/office/drawing/2014/main" id="{4731AA57-29ED-45B4-8C1D-633B6560B4A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14D210B7-283F-4CC0-88E9-46D9EF4EBF44}"/>
              </a:ext>
            </a:extLst>
          </p:cNvPr>
          <p:cNvSpPr>
            <a:spLocks noGrp="1"/>
          </p:cNvSpPr>
          <p:nvPr>
            <p:ph type="sldNum" sz="quarter" idx="12"/>
          </p:nvPr>
        </p:nvSpPr>
        <p:spPr/>
        <p:txBody>
          <a:bodyPr/>
          <a:lstStyle>
            <a:lvl1pPr>
              <a:defRPr/>
            </a:lvl1pPr>
          </a:lstStyle>
          <a:p>
            <a:pPr>
              <a:defRPr/>
            </a:pPr>
            <a:fld id="{63E017E7-5A25-44F6-A964-807AE2A4F80F}" type="slidenum">
              <a:rPr lang="zh-CN" altLang="en-US"/>
              <a:pPr>
                <a:defRPr/>
              </a:pPr>
              <a:t>‹#›</a:t>
            </a:fld>
            <a:endParaRPr lang="zh-CN" altLang="en-US"/>
          </a:p>
        </p:txBody>
      </p:sp>
    </p:spTree>
    <p:extLst>
      <p:ext uri="{BB962C8B-B14F-4D97-AF65-F5344CB8AC3E}">
        <p14:creationId xmlns:p14="http://schemas.microsoft.com/office/powerpoint/2010/main" val="24945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7A93F5D2-9776-48E0-A2E0-B8DBC0E9E7D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FD867CFC-ACF6-4358-9F98-8945ECA8B11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8387FD3-6F99-421A-BB16-6D1150861014}"/>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BBF52E8-88E0-4518-ADEE-C8585FA1B897}" type="datetime1">
              <a:rPr lang="zh-CN" altLang="en-US" smtClean="0"/>
              <a:t>2021/4/16</a:t>
            </a:fld>
            <a:endParaRPr lang="zh-CN" altLang="en-US"/>
          </a:p>
        </p:txBody>
      </p:sp>
      <p:sp>
        <p:nvSpPr>
          <p:cNvPr id="5" name="页脚占位符 4">
            <a:extLst>
              <a:ext uri="{FF2B5EF4-FFF2-40B4-BE49-F238E27FC236}">
                <a16:creationId xmlns:a16="http://schemas.microsoft.com/office/drawing/2014/main" id="{D55E40D1-6151-4AAC-841D-427A99D6342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6D6F63C0-9785-4B5B-835D-25C72152CD3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FA114A7B-806A-4876-8CD7-7748372000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0.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7.png"/><Relationship Id="rId5" Type="http://schemas.openxmlformats.org/officeDocument/2006/relationships/image" Target="../media/image26.wmf"/><Relationship Id="rId10" Type="http://schemas.openxmlformats.org/officeDocument/2006/relationships/image" Target="../media/image3.png"/><Relationship Id="rId4" Type="http://schemas.openxmlformats.org/officeDocument/2006/relationships/oleObject" Target="../embeddings/oleObject1.bin"/><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3.png"/><Relationship Id="rId4" Type="http://schemas.openxmlformats.org/officeDocument/2006/relationships/image" Target="../media/image620.png"/></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8.png"/><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6457950" y="6356350"/>
            <a:ext cx="2057400" cy="365125"/>
          </a:xfrm>
        </p:spPr>
        <p:txBody>
          <a:bodyPr/>
          <a:lstStyle/>
          <a:p>
            <a:fld id="{8D72FFFE-79B7-48C0-BA1B-DADDEB926B3D}" type="slidenum">
              <a:rPr lang="en-US" altLang="zh-CN" smtClean="0">
                <a:solidFill>
                  <a:prstClr val="black">
                    <a:tint val="75000"/>
                  </a:prstClr>
                </a:solidFill>
              </a:rPr>
              <a:pPr/>
              <a:t>1</a:t>
            </a:fld>
            <a:endParaRPr lang="en-US" altLang="zh-CN">
              <a:solidFill>
                <a:prstClr val="black">
                  <a:tint val="75000"/>
                </a:prstClr>
              </a:solidFill>
            </a:endParaRPr>
          </a:p>
        </p:txBody>
      </p:sp>
      <p:sp>
        <p:nvSpPr>
          <p:cNvPr id="7" name="Text Box 6"/>
          <p:cNvSpPr txBox="1">
            <a:spLocks noChangeArrowheads="1"/>
          </p:cNvSpPr>
          <p:nvPr/>
        </p:nvSpPr>
        <p:spPr bwMode="auto">
          <a:xfrm>
            <a:off x="120111" y="116631"/>
            <a:ext cx="2764796" cy="4616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rtlCol="0">
            <a:spAutoFit/>
          </a:bodyPr>
          <a:lstStyle>
            <a:defPPr>
              <a:defRPr lang="zh-CN"/>
            </a:defPPr>
            <a:lvl1pPr eaLnBrk="0" fontAlgn="base" hangingPunct="0">
              <a:spcBef>
                <a:spcPct val="0"/>
              </a:spcBef>
              <a:spcAft>
                <a:spcPct val="0"/>
              </a:spcAft>
              <a:defRPr sz="2000" b="1">
                <a:solidFill>
                  <a:srgbClr val="4472C4">
                    <a:lumMod val="75000"/>
                  </a:srgbClr>
                </a:solidFill>
                <a:latin typeface="微软雅黑" pitchFamily="34" charset="-122"/>
                <a:ea typeface="微软雅黑" pitchFamily="34" charset="-122"/>
              </a:defRPr>
            </a:lvl1pPr>
          </a:lstStyle>
          <a:p>
            <a:r>
              <a:rPr lang="en-US" altLang="zh-CN" sz="2400" b="0" i="1" u="sng" dirty="0" smtClean="0">
                <a:solidFill>
                  <a:srgbClr val="0070C0"/>
                </a:solidFill>
              </a:rPr>
              <a:t>Python</a:t>
            </a:r>
            <a:r>
              <a:rPr lang="zh-CN" altLang="en-US" sz="2400" b="0" i="1" u="sng" dirty="0" smtClean="0">
                <a:solidFill>
                  <a:srgbClr val="0070C0"/>
                </a:solidFill>
              </a:rPr>
              <a:t>与</a:t>
            </a:r>
            <a:r>
              <a:rPr lang="zh-CN" altLang="en-US" sz="2400" b="0" i="1" u="sng" dirty="0">
                <a:solidFill>
                  <a:srgbClr val="0070C0"/>
                </a:solidFill>
              </a:rPr>
              <a:t>金融计算</a:t>
            </a:r>
          </a:p>
        </p:txBody>
      </p:sp>
      <p:sp>
        <p:nvSpPr>
          <p:cNvPr id="8" name="文本框 12"/>
          <p:cNvSpPr>
            <a:spLocks noChangeArrowheads="1"/>
          </p:cNvSpPr>
          <p:nvPr/>
        </p:nvSpPr>
        <p:spPr bwMode="auto">
          <a:xfrm>
            <a:off x="611560" y="1574204"/>
            <a:ext cx="7920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fontAlgn="base" hangingPunct="0">
              <a:spcBef>
                <a:spcPct val="0"/>
              </a:spcBef>
              <a:spcAft>
                <a:spcPct val="0"/>
              </a:spcAft>
            </a:pPr>
            <a:r>
              <a:rPr lang="zh-CN" altLang="en-US" sz="4000" b="1" dirty="0">
                <a:solidFill>
                  <a:srgbClr val="C00000"/>
                </a:solidFill>
                <a:latin typeface="微软雅黑" pitchFamily="34" charset="-122"/>
                <a:ea typeface="微软雅黑" pitchFamily="34" charset="-122"/>
                <a:sym typeface="微软雅黑" pitchFamily="34" charset="-122"/>
              </a:rPr>
              <a:t>金融市场的风险测度计算</a:t>
            </a:r>
          </a:p>
          <a:p>
            <a:pPr algn="ctr" eaLnBrk="0" fontAlgn="base" hangingPunct="0">
              <a:spcBef>
                <a:spcPct val="0"/>
              </a:spcBef>
              <a:spcAft>
                <a:spcPct val="0"/>
              </a:spcAft>
            </a:pPr>
            <a:r>
              <a:rPr lang="en-US" altLang="zh-CN" sz="4000" b="1" dirty="0" err="1">
                <a:solidFill>
                  <a:prstClr val="black"/>
                </a:solidFill>
                <a:latin typeface="微软雅黑" pitchFamily="34" charset="-122"/>
                <a:ea typeface="微软雅黑" pitchFamily="34" charset="-122"/>
                <a:sym typeface="微软雅黑" pitchFamily="34" charset="-122"/>
              </a:rPr>
              <a:t>VaR</a:t>
            </a:r>
            <a:r>
              <a:rPr lang="zh-CN" altLang="en-US" sz="4000" b="1" dirty="0">
                <a:solidFill>
                  <a:prstClr val="black"/>
                </a:solidFill>
                <a:latin typeface="微软雅黑" pitchFamily="34" charset="-122"/>
                <a:ea typeface="微软雅黑" pitchFamily="34" charset="-122"/>
                <a:sym typeface="微软雅黑" pitchFamily="34" charset="-122"/>
              </a:rPr>
              <a:t>的计算方法</a:t>
            </a:r>
            <a:endParaRPr lang="en-US" altLang="zh-CN" sz="4000" b="1" dirty="0">
              <a:solidFill>
                <a:prstClr val="black"/>
              </a:solidFill>
              <a:latin typeface="微软雅黑" pitchFamily="34" charset="-122"/>
              <a:ea typeface="微软雅黑" pitchFamily="34" charset="-122"/>
              <a:sym typeface="微软雅黑" pitchFamily="34" charset="-122"/>
            </a:endParaRPr>
          </a:p>
        </p:txBody>
      </p:sp>
      <p:sp>
        <p:nvSpPr>
          <p:cNvPr id="9" name="矩形 8"/>
          <p:cNvSpPr/>
          <p:nvPr/>
        </p:nvSpPr>
        <p:spPr>
          <a:xfrm>
            <a:off x="611560" y="2947552"/>
            <a:ext cx="7920000" cy="7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pic>
        <p:nvPicPr>
          <p:cNvPr id="1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955"/>
          <a:stretch/>
        </p:blipFill>
        <p:spPr bwMode="auto">
          <a:xfrm>
            <a:off x="6987654" y="4632771"/>
            <a:ext cx="2156346" cy="2238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5"/>
          <p:cNvSpPr txBox="1">
            <a:spLocks noChangeArrowheads="1"/>
          </p:cNvSpPr>
          <p:nvPr/>
        </p:nvSpPr>
        <p:spPr bwMode="auto">
          <a:xfrm>
            <a:off x="2269022" y="3332492"/>
            <a:ext cx="4605076" cy="64633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defRPr/>
            </a:pPr>
            <a:r>
              <a:rPr lang="zh-CN" altLang="en-US" sz="3600" b="1" dirty="0" smtClean="0">
                <a:solidFill>
                  <a:srgbClr val="4472C4">
                    <a:lumMod val="75000"/>
                  </a:srgbClr>
                </a:solidFill>
                <a:latin typeface="微软雅黑" pitchFamily="34" charset="-122"/>
                <a:ea typeface="微软雅黑" pitchFamily="34" charset="-122"/>
              </a:rPr>
              <a:t>蒋志强 </a:t>
            </a:r>
            <a:r>
              <a:rPr lang="zh-CN" altLang="en-US" sz="3600" b="1" baseline="30000" dirty="0" smtClean="0">
                <a:solidFill>
                  <a:srgbClr val="4472C4">
                    <a:lumMod val="75000"/>
                  </a:srgbClr>
                </a:solidFill>
                <a:latin typeface="微软雅黑" pitchFamily="34" charset="-122"/>
                <a:ea typeface="微软雅黑" pitchFamily="34" charset="-122"/>
              </a:rPr>
              <a:t>*</a:t>
            </a:r>
            <a:r>
              <a:rPr lang="zh-CN" altLang="en-US" sz="3600" b="1" dirty="0" smtClean="0">
                <a:solidFill>
                  <a:srgbClr val="4472C4">
                    <a:lumMod val="75000"/>
                  </a:srgbClr>
                </a:solidFill>
                <a:latin typeface="微软雅黑" pitchFamily="34" charset="-122"/>
                <a:ea typeface="微软雅黑" pitchFamily="34" charset="-122"/>
              </a:rPr>
              <a:t>、储丽娅 </a:t>
            </a:r>
            <a:r>
              <a:rPr lang="en-US" altLang="zh-CN" sz="3600" b="1" baseline="30000" dirty="0" smtClean="0">
                <a:solidFill>
                  <a:srgbClr val="4472C4">
                    <a:lumMod val="75000"/>
                  </a:srgbClr>
                </a:solidFill>
                <a:latin typeface="微软雅黑" pitchFamily="34" charset="-122"/>
                <a:ea typeface="微软雅黑" pitchFamily="34" charset="-122"/>
              </a:rPr>
              <a:t>#</a:t>
            </a:r>
            <a:endParaRPr lang="en-US" altLang="zh-CN" sz="3600" b="1" baseline="30000" dirty="0">
              <a:solidFill>
                <a:srgbClr val="4472C4">
                  <a:lumMod val="75000"/>
                </a:srgbClr>
              </a:solidFill>
              <a:latin typeface="微软雅黑" pitchFamily="34" charset="-122"/>
              <a:ea typeface="微软雅黑" pitchFamily="34" charset="-122"/>
            </a:endParaRPr>
          </a:p>
        </p:txBody>
      </p:sp>
      <p:sp>
        <p:nvSpPr>
          <p:cNvPr id="13" name="TextBox 11"/>
          <p:cNvSpPr txBox="1"/>
          <p:nvPr/>
        </p:nvSpPr>
        <p:spPr>
          <a:xfrm>
            <a:off x="1403648" y="4278828"/>
            <a:ext cx="6552728" cy="707886"/>
          </a:xfrm>
          <a:prstGeom prst="rect">
            <a:avLst/>
          </a:prstGeom>
          <a:noFill/>
        </p:spPr>
        <p:txBody>
          <a:bodyPr wrap="square" rtlCol="0">
            <a:spAutoFit/>
          </a:bodyPr>
          <a:lstStyle/>
          <a:p>
            <a:pPr algn="ctr"/>
            <a:r>
              <a:rPr lang="zh-CN" altLang="en-US" sz="2000" b="1" baseline="30000" dirty="0" smtClean="0">
                <a:solidFill>
                  <a:srgbClr val="4472C4">
                    <a:lumMod val="75000"/>
                  </a:srgbClr>
                </a:solidFill>
                <a:latin typeface="+mn-lt"/>
                <a:ea typeface="微软雅黑" pitchFamily="34" charset="-122"/>
              </a:rPr>
              <a:t>* </a:t>
            </a:r>
            <a:r>
              <a:rPr lang="en-US" altLang="zh-CN" sz="2000" b="1" dirty="0" smtClean="0">
                <a:solidFill>
                  <a:srgbClr val="4472C4">
                    <a:lumMod val="75000"/>
                  </a:srgbClr>
                </a:solidFill>
                <a:latin typeface="+mn-lt"/>
                <a:ea typeface="微软雅黑" pitchFamily="34" charset="-122"/>
              </a:rPr>
              <a:t>zqjiang.ecust@qq.com</a:t>
            </a:r>
          </a:p>
          <a:p>
            <a:pPr algn="ctr"/>
            <a:r>
              <a:rPr lang="en-US" altLang="zh-CN" sz="2000" b="1" baseline="30000" dirty="0" smtClean="0">
                <a:solidFill>
                  <a:srgbClr val="4472C4">
                    <a:lumMod val="75000"/>
                  </a:srgbClr>
                </a:solidFill>
                <a:latin typeface="+mn-lt"/>
                <a:ea typeface="微软雅黑" pitchFamily="34" charset="-122"/>
              </a:rPr>
              <a:t>#</a:t>
            </a:r>
            <a:r>
              <a:rPr lang="en-US" altLang="zh-CN" sz="2000" b="1" dirty="0" smtClean="0">
                <a:solidFill>
                  <a:srgbClr val="4472C4">
                    <a:lumMod val="75000"/>
                  </a:srgbClr>
                </a:solidFill>
                <a:latin typeface="+mn-lt"/>
                <a:ea typeface="微软雅黑" pitchFamily="34" charset="-122"/>
              </a:rPr>
              <a:t>cherry_8621@163.com</a:t>
            </a:r>
            <a:endParaRPr lang="zh-CN" altLang="en-US" sz="2000" b="1" dirty="0">
              <a:solidFill>
                <a:srgbClr val="4472C4">
                  <a:lumMod val="75000"/>
                </a:srgbClr>
              </a:solidFill>
              <a:latin typeface="+mn-lt"/>
              <a:ea typeface="微软雅黑" pitchFamily="34" charset="-122"/>
            </a:endParaRPr>
          </a:p>
        </p:txBody>
      </p:sp>
    </p:spTree>
    <p:extLst>
      <p:ext uri="{BB962C8B-B14F-4D97-AF65-F5344CB8AC3E}">
        <p14:creationId xmlns:p14="http://schemas.microsoft.com/office/powerpoint/2010/main" val="2254192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188490" y="1060026"/>
            <a:ext cx="7056784" cy="2015936"/>
          </a:xfrm>
          <a:prstGeom prst="rect">
            <a:avLst/>
          </a:prstGeom>
          <a:noFill/>
        </p:spPr>
        <p:txBody>
          <a:bodyPr wrap="square" rtlCol="0">
            <a:spAutoFit/>
          </a:bodyPr>
          <a:lstStyle/>
          <a:p>
            <a:pPr>
              <a:lnSpc>
                <a:spcPct val="125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 </a:t>
            </a:r>
            <a:r>
              <a:rPr lang="zh-CN" altLang="en-US" sz="2000" b="1" dirty="0">
                <a:latin typeface="微软雅黑" panose="020B0503020204020204" pitchFamily="34" charset="-122"/>
                <a:ea typeface="微软雅黑" panose="020B0503020204020204" pitchFamily="34" charset="-122"/>
              </a:rPr>
              <a:t>表示 </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rPr>
              <a:t>的一阶近似，</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 </a:t>
            </a:r>
            <a:r>
              <a:rPr lang="zh-CN" altLang="en-US" sz="2000" b="1" dirty="0">
                <a:latin typeface="微软雅黑" panose="020B0503020204020204" pitchFamily="34" charset="-122"/>
                <a:ea typeface="微软雅黑" panose="020B0503020204020204" pitchFamily="34" charset="-122"/>
              </a:rPr>
              <a:t>服从一元正态分布</a:t>
            </a:r>
            <a:endParaRPr lang="en-US" altLang="zh-CN" sz="2000" b="1" dirty="0">
              <a:latin typeface="微软雅黑" panose="020B0503020204020204" pitchFamily="34" charset="-122"/>
              <a:ea typeface="微软雅黑" panose="020B0503020204020204" pitchFamily="34" charset="-122"/>
            </a:endParaRPr>
          </a:p>
          <a:p>
            <a:pPr algn="ctr">
              <a:lnSpc>
                <a:spcPct val="125000"/>
              </a:lnSpc>
            </a:pP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Cambria Math" panose="020405030504060302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endParaRPr lang="en-US" altLang="zh-CN" sz="2000" b="1" dirty="0">
              <a:latin typeface="微软雅黑" panose="020B0503020204020204" pitchFamily="34" charset="-122"/>
              <a:ea typeface="微软雅黑" panose="020B0503020204020204" pitchFamily="34" charset="-122"/>
            </a:endParaRPr>
          </a:p>
          <a:p>
            <a:pPr algn="ctr">
              <a:lnSpc>
                <a:spcPct val="125000"/>
              </a:lnSpc>
            </a:pP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endParaRPr lang="en-US" altLang="zh-CN" sz="2000" b="1" i="1" dirty="0">
              <a:latin typeface="Cambria Math" panose="02040503050406030204" pitchFamily="18" charset="0"/>
            </a:endParaRPr>
          </a:p>
          <a:p>
            <a:pPr algn="ctr">
              <a:lnSpc>
                <a:spcPct val="125000"/>
              </a:lnSpc>
            </a:pPr>
            <a:r>
              <a:rPr lang="en-US" altLang="zh-CN" sz="2000" b="1" i="1" dirty="0">
                <a:latin typeface="Times New Roman" panose="02020603050405020304" pitchFamily="18" charset="0"/>
                <a:cs typeface="Times New Roman" panose="02020603050405020304" pitchFamily="18" charset="0"/>
              </a:rPr>
              <a:t>E</a:t>
            </a:r>
            <a:r>
              <a:rPr lang="en-US" altLang="zh-CN" sz="2000" b="1" dirty="0">
                <a:latin typeface="Times New Roman" panose="02020603050405020304" pitchFamily="18" charset="0"/>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cs typeface="Times New Roman" panose="02020603050405020304" pitchFamily="18" charset="0"/>
              </a:rPr>
              <a:t>) = </a:t>
            </a:r>
            <a:r>
              <a:rPr lang="en-US" altLang="zh-CN" sz="2000" b="1" i="1" dirty="0">
                <a:latin typeface="Times New Roman" panose="02020603050405020304" pitchFamily="18" charset="0"/>
                <a:cs typeface="Times New Roman" panose="02020603050405020304" pitchFamily="18" charset="0"/>
              </a:rPr>
              <a:t>E</a:t>
            </a:r>
            <a:r>
              <a:rPr lang="en-US" altLang="zh-CN" sz="2000" b="1" dirty="0">
                <a:latin typeface="Cambria Math" panose="020405030504060302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Cambria Math" panose="02040503050406030204" pitchFamily="18" charset="0"/>
              </a:rPr>
              <a:t>) </a:t>
            </a:r>
            <a:r>
              <a:rPr lang="en-US" altLang="zh-CN" sz="2000" b="1" dirty="0">
                <a:latin typeface="Times New Roman" panose="02020603050405020304" pitchFamily="18" charset="0"/>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endParaRPr lang="en-US" altLang="zh-CN" sz="2000" b="1" dirty="0">
              <a:latin typeface="Times New Roman" panose="02020603050405020304" pitchFamily="18" charset="0"/>
              <a:cs typeface="Times New Roman" panose="02020603050405020304" pitchFamily="18" charset="0"/>
            </a:endParaRPr>
          </a:p>
          <a:p>
            <a:pPr algn="ctr">
              <a:lnSpc>
                <a:spcPct val="125000"/>
              </a:lnSpc>
            </a:pPr>
            <a:r>
              <a:rPr lang="en-US" altLang="zh-CN" sz="2000" b="1" dirty="0" err="1">
                <a:latin typeface="Times New Roman" panose="02020603050405020304" pitchFamily="18" charset="0"/>
                <a:cs typeface="Times New Roman" panose="02020603050405020304" pitchFamily="18" charset="0"/>
              </a:rPr>
              <a:t>Var</a:t>
            </a:r>
            <a:r>
              <a:rPr lang="en-US" altLang="zh-CN" sz="2000" b="1" dirty="0">
                <a:latin typeface="Times New Roman" panose="02020603050405020304" pitchFamily="18" charset="0"/>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cs typeface="Times New Roman" panose="02020603050405020304" pitchFamily="18" charset="0"/>
              </a:rPr>
              <a:t>) = </a:t>
            </a:r>
            <a:r>
              <a:rPr lang="en-US" altLang="zh-CN" sz="2000" b="1" dirty="0" err="1">
                <a:latin typeface="Times New Roman" panose="02020603050405020304" pitchFamily="18" charset="0"/>
                <a:cs typeface="Times New Roman" panose="02020603050405020304" pitchFamily="18" charset="0"/>
              </a:rPr>
              <a:t>Var</a:t>
            </a:r>
            <a:r>
              <a:rPr lang="en-US" altLang="zh-CN" sz="2000" b="1" dirty="0">
                <a:latin typeface="Cambria Math" panose="020405030504060302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Cambria Math" panose="02040503050406030204" pitchFamily="18" charset="0"/>
              </a:rPr>
              <a: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Cambria Math" panose="020405030504060302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Σδ</a:t>
            </a:r>
            <a:endParaRPr lang="zh-CN" altLang="en-US" sz="2000" b="1" dirty="0"/>
          </a:p>
        </p:txBody>
      </p:sp>
      <p:sp>
        <p:nvSpPr>
          <p:cNvPr id="6" name="文本框 5"/>
          <p:cNvSpPr txBox="1"/>
          <p:nvPr/>
        </p:nvSpPr>
        <p:spPr>
          <a:xfrm>
            <a:off x="671599" y="3301725"/>
            <a:ext cx="3096344" cy="400110"/>
          </a:xfrm>
          <a:prstGeom prst="rect">
            <a:avLst/>
          </a:prstGeom>
          <a:noFill/>
        </p:spPr>
        <p:txBody>
          <a:bodyPr wrap="square" rtlCol="0">
            <a:spAutoFit/>
          </a:bodyPr>
          <a:lstStyle/>
          <a:p>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a:latin typeface="微软雅黑" panose="020B0503020204020204" pitchFamily="34" charset="-122"/>
                <a:ea typeface="微软雅黑" panose="020B0503020204020204" pitchFamily="34" charset="-122"/>
              </a:rPr>
              <a:t>的计算公式转化为</a:t>
            </a:r>
            <a:r>
              <a:rPr lang="zh-CN" altLang="en-US" sz="2000" b="1" dirty="0"/>
              <a:t>：</a:t>
            </a:r>
            <a:endParaRPr lang="en-US" altLang="zh-CN" sz="2000" b="1" dirty="0"/>
          </a:p>
        </p:txBody>
      </p:sp>
      <p:sp>
        <p:nvSpPr>
          <p:cNvPr id="8" name="文本框 7"/>
          <p:cNvSpPr txBox="1"/>
          <p:nvPr/>
        </p:nvSpPr>
        <p:spPr>
          <a:xfrm>
            <a:off x="707603" y="4071098"/>
            <a:ext cx="559258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设</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z</a:t>
            </a:r>
            <a:r>
              <a:rPr lang="el-GR"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为置信水平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下，标准正态分布的分位数</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70001688"/>
              </p:ext>
            </p:extLst>
          </p:nvPr>
        </p:nvGraphicFramePr>
        <p:xfrm>
          <a:off x="4032250" y="2765177"/>
          <a:ext cx="114300" cy="177800"/>
        </p:xfrm>
        <a:graphic>
          <a:graphicData uri="http://schemas.openxmlformats.org/presentationml/2006/ole">
            <mc:AlternateContent xmlns:mc="http://schemas.openxmlformats.org/markup-compatibility/2006">
              <mc:Choice xmlns:v="urn:schemas-microsoft-com:vml" Requires="v">
                <p:oleObj spid="_x0000_s4561"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4032250" y="2765177"/>
                        <a:ext cx="114300" cy="177800"/>
                      </a:xfrm>
                      <a:prstGeom prst="rect">
                        <a:avLst/>
                      </a:prstGeom>
                    </p:spPr>
                  </p:pic>
                </p:oleObj>
              </mc:Fallback>
            </mc:AlternateContent>
          </a:graphicData>
        </a:graphic>
      </p:graphicFrame>
      <p:sp>
        <p:nvSpPr>
          <p:cNvPr id="11" name="文本框 10"/>
          <p:cNvSpPr txBox="1"/>
          <p:nvPr/>
        </p:nvSpPr>
        <p:spPr>
          <a:xfrm>
            <a:off x="1179902" y="5445224"/>
            <a:ext cx="2448272" cy="400110"/>
          </a:xfrm>
          <a:prstGeom prst="rect">
            <a:avLst/>
          </a:prstGeom>
          <a:noFill/>
        </p:spPr>
        <p:txBody>
          <a:bodyPr wrap="square" rtlCol="0">
            <a:spAutoFit/>
          </a:bodyPr>
          <a:lstStyle/>
          <a:p>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计算可简化为</a:t>
            </a:r>
          </a:p>
        </p:txBody>
      </p:sp>
      <p:sp>
        <p:nvSpPr>
          <p:cNvPr id="17" name="矩形 16"/>
          <p:cNvSpPr/>
          <p:nvPr/>
        </p:nvSpPr>
        <p:spPr>
          <a:xfrm>
            <a:off x="1204396" y="202880"/>
            <a:ext cx="5233575" cy="646331"/>
          </a:xfrm>
          <a:prstGeom prst="rect">
            <a:avLst/>
          </a:prstGeom>
        </p:spPr>
        <p:txBody>
          <a:bodyPr wrap="squar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Delta-Normal</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2" name="文本框 1"/>
          <p:cNvSpPr txBox="1"/>
          <p:nvPr/>
        </p:nvSpPr>
        <p:spPr>
          <a:xfrm>
            <a:off x="2065234" y="6097949"/>
            <a:ext cx="1543549" cy="400110"/>
          </a:xfrm>
          <a:prstGeom prst="rect">
            <a:avLst/>
          </a:prstGeom>
          <a:noFill/>
        </p:spPr>
        <p:txBody>
          <a:bodyPr wrap="square" rtlCol="0">
            <a:spAutoFit/>
          </a:bodyPr>
          <a:lstStyle/>
          <a:p>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为敏感度</a:t>
            </a:r>
          </a:p>
        </p:txBody>
      </p:sp>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3888" y="3112270"/>
            <a:ext cx="4276756" cy="776293"/>
          </a:xfrm>
          <a:prstGeom prst="rect">
            <a:avLst/>
          </a:prstGeom>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3648" y="4563740"/>
            <a:ext cx="6191295" cy="762006"/>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99150" y="5471109"/>
            <a:ext cx="4195793" cy="404815"/>
          </a:xfrm>
          <a:prstGeom prst="rect">
            <a:avLst/>
          </a:prstGeom>
        </p:spPr>
      </p:pic>
      <p:pic>
        <p:nvPicPr>
          <p:cNvPr id="22" name="图片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87724" y="6021287"/>
            <a:ext cx="3324085" cy="553434"/>
          </a:xfrm>
          <a:prstGeom prst="rect">
            <a:avLst/>
          </a:prstGeom>
        </p:spPr>
      </p:pic>
      <p:pic>
        <p:nvPicPr>
          <p:cNvPr id="18" name="图片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3824383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294964" y="144914"/>
            <a:ext cx="5509283" cy="646331"/>
          </a:xfrm>
          <a:prstGeom prst="rect">
            <a:avLst/>
          </a:prstGeom>
        </p:spPr>
        <p:txBody>
          <a:bodyPr wrap="squar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GARCH-Normal</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7" name="矩形 6"/>
          <p:cNvSpPr/>
          <p:nvPr/>
        </p:nvSpPr>
        <p:spPr>
          <a:xfrm>
            <a:off x="539552" y="1125905"/>
            <a:ext cx="8064896" cy="430887"/>
          </a:xfrm>
          <a:prstGeom prst="rect">
            <a:avLst/>
          </a:prstGeom>
        </p:spPr>
        <p:txBody>
          <a:bodyPr wrap="square">
            <a:spAutoFit/>
          </a:bodyPr>
          <a:lstStyle/>
          <a:p>
            <a:pPr algn="ctr"/>
            <a:r>
              <a:rPr lang="zh-CN" altLang="en-US" sz="2200" b="1" dirty="0">
                <a:latin typeface="微软雅黑" panose="020B0503020204020204" pitchFamily="34" charset="-122"/>
                <a:ea typeface="微软雅黑" panose="020B0503020204020204" pitchFamily="34" charset="-122"/>
              </a:rPr>
              <a:t>金融时序特点：波动聚集、分布尖峰厚尾、条件异方差、自相关</a:t>
            </a: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984" y="1628800"/>
            <a:ext cx="1971263" cy="841464"/>
          </a:xfrm>
          <a:prstGeom prst="rect">
            <a:avLst/>
          </a:prstGeom>
        </p:spPr>
      </p:pic>
      <p:sp>
        <p:nvSpPr>
          <p:cNvPr id="3" name="矩形 2"/>
          <p:cNvSpPr/>
          <p:nvPr/>
        </p:nvSpPr>
        <p:spPr>
          <a:xfrm>
            <a:off x="1212776" y="1844824"/>
            <a:ext cx="3518912"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基于条件波动率的收益率模型</a:t>
            </a:r>
            <a:endParaRPr lang="en-US" altLang="zh-CN" sz="2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55576" y="2492896"/>
            <a:ext cx="7735488" cy="400110"/>
          </a:xfrm>
          <a:prstGeom prst="rect">
            <a:avLst/>
          </a:prstGeom>
          <a:noFill/>
        </p:spPr>
        <p:txBody>
          <a:bodyPr wrap="square" rtlCol="0">
            <a:spAutoFit/>
          </a:bodyPr>
          <a:lstStyle/>
          <a:p>
            <a:pPr algn="ct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若</a:t>
            </a:r>
            <a:r>
              <a:rPr lang="az-Cyrl-AZ"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є</a:t>
            </a:r>
            <a:r>
              <a:rPr lang="en-US" altLang="zh-CN" sz="2000" b="1" i="1" baseline="-25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满足标准正态分布，</a:t>
            </a:r>
            <a:r>
              <a:rPr lang="en-US" altLang="zh-CN" sz="2000" b="1" i="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i="1" baseline="-2500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i="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i="1" baseline="-2500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2500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满足</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以</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为均值，</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30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为方差的正态分布</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776" y="2934721"/>
            <a:ext cx="3936298" cy="66120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1920" y="3705756"/>
            <a:ext cx="2400318" cy="309565"/>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4415" y="4099823"/>
            <a:ext cx="3228999" cy="414341"/>
          </a:xfrm>
          <a:prstGeom prst="rect">
            <a:avLst/>
          </a:prstGeom>
        </p:spPr>
      </p:pic>
      <p:sp>
        <p:nvSpPr>
          <p:cNvPr id="10" name="文本框 9"/>
          <p:cNvSpPr txBox="1"/>
          <p:nvPr/>
        </p:nvSpPr>
        <p:spPr>
          <a:xfrm>
            <a:off x="2699792" y="3664041"/>
            <a:ext cx="115212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单期</a:t>
            </a:r>
          </a:p>
        </p:txBody>
      </p:sp>
      <p:sp>
        <p:nvSpPr>
          <p:cNvPr id="18" name="文本框 17"/>
          <p:cNvSpPr txBox="1"/>
          <p:nvPr/>
        </p:nvSpPr>
        <p:spPr>
          <a:xfrm>
            <a:off x="2671046" y="4106938"/>
            <a:ext cx="115212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多期</a:t>
            </a:r>
          </a:p>
        </p:txBody>
      </p:sp>
      <p:sp>
        <p:nvSpPr>
          <p:cNvPr id="16" name="文本框 15"/>
          <p:cNvSpPr txBox="1"/>
          <p:nvPr/>
        </p:nvSpPr>
        <p:spPr>
          <a:xfrm>
            <a:off x="863944" y="4725144"/>
            <a:ext cx="7735488" cy="400110"/>
          </a:xfrm>
          <a:prstGeom prst="rect">
            <a:avLst/>
          </a:prstGeom>
          <a:noFill/>
        </p:spPr>
        <p:txBody>
          <a:bodyPr wrap="square" rtlCol="0">
            <a:spAutoFit/>
          </a:bodyPr>
          <a:lstStyle/>
          <a:p>
            <a:pPr algn="ctr"/>
            <a:r>
              <a:rPr lang="zh-CN" altLang="en-US" sz="2000" b="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思考：</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考虑</a:t>
            </a:r>
            <a:r>
              <a:rPr lang="az-Cyrl-AZ"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є</a:t>
            </a:r>
            <a:r>
              <a:rPr lang="en-US" altLang="zh-CN" sz="2000" b="1" i="1" baseline="-25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为其他分布，如标准</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分布，</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如何计算？</a:t>
            </a:r>
            <a:endPar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9960" y="5303933"/>
            <a:ext cx="2347930" cy="385765"/>
          </a:xfrm>
          <a:prstGeom prst="rect">
            <a:avLst/>
          </a:prstGeom>
        </p:spPr>
      </p:pic>
      <p:sp>
        <p:nvSpPr>
          <p:cNvPr id="5" name="矩形 4"/>
          <p:cNvSpPr/>
          <p:nvPr/>
        </p:nvSpPr>
        <p:spPr>
          <a:xfrm>
            <a:off x="1880656" y="5757411"/>
            <a:ext cx="5904656" cy="461665"/>
          </a:xfrm>
          <a:prstGeom prst="rect">
            <a:avLst/>
          </a:prstGeom>
        </p:spPr>
        <p:txBody>
          <a:bodyPr wrap="square">
            <a:spAutoFit/>
          </a:bodyPr>
          <a:lstStyle/>
          <a:p>
            <a:r>
              <a:rPr lang="en-US" altLang="zh-CN" sz="2400" b="1" i="1" dirty="0" smtClean="0">
                <a:solidFill>
                  <a:srgbClr val="C00000"/>
                </a:solidFill>
                <a:latin typeface="Times New Roman" panose="02020603050405020304" pitchFamily="18" charset="0"/>
                <a:cs typeface="Times New Roman" panose="02020603050405020304" pitchFamily="18" charset="0"/>
              </a:rPr>
              <a:t>q</a:t>
            </a:r>
            <a:r>
              <a:rPr lang="el-GR" altLang="zh-CN" sz="2400" b="1" i="1" baseline="30000" dirty="0" smtClean="0">
                <a:solidFill>
                  <a:srgbClr val="C00000"/>
                </a:solidFill>
                <a:latin typeface="Times New Roman" panose="02020603050405020304" pitchFamily="18" charset="0"/>
                <a:cs typeface="Times New Roman" panose="02020603050405020304" pitchFamily="18" charset="0"/>
              </a:rPr>
              <a:t>α</a:t>
            </a:r>
            <a:r>
              <a:rPr lang="az-Cyrl-AZ" altLang="zh-CN" sz="2400" b="1" i="1" baseline="-2500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є</a:t>
            </a:r>
            <a:r>
              <a:rPr lang="en-US" altLang="zh-CN" sz="2400" b="1" dirty="0" smtClean="0">
                <a:solidFill>
                  <a:srgbClr val="C00000"/>
                </a:solidFill>
                <a:latin typeface="Times New Roman" panose="02020603050405020304" pitchFamily="18" charset="0"/>
                <a:cs typeface="Times New Roman" panose="02020603050405020304" pitchFamily="18" charset="0"/>
              </a:rPr>
              <a:t> </a:t>
            </a:r>
            <a:r>
              <a:rPr lang="en-US" altLang="zh-CN" sz="2400" b="1" dirty="0">
                <a:solidFill>
                  <a:srgbClr val="C00000"/>
                </a:solidFill>
                <a:latin typeface="Times New Roman" panose="02020603050405020304" pitchFamily="18" charset="0"/>
                <a:cs typeface="Times New Roman" panose="02020603050405020304" pitchFamily="18" charset="0"/>
              </a:rPr>
              <a:t>is the </a:t>
            </a:r>
            <a:r>
              <a:rPr lang="en-US" altLang="zh-CN" sz="2400" b="1" i="1" dirty="0">
                <a:solidFill>
                  <a:srgbClr val="C00000"/>
                </a:solidFill>
                <a:latin typeface="Times New Roman" panose="02020603050405020304" pitchFamily="18" charset="0"/>
                <a:cs typeface="Times New Roman" panose="02020603050405020304" pitchFamily="18" charset="0"/>
              </a:rPr>
              <a:t>α</a:t>
            </a:r>
            <a:r>
              <a:rPr lang="en-US" altLang="zh-CN" sz="2400" b="1" dirty="0">
                <a:solidFill>
                  <a:srgbClr val="C00000"/>
                </a:solidFill>
                <a:latin typeface="Times New Roman" panose="02020603050405020304" pitchFamily="18" charset="0"/>
                <a:cs typeface="Times New Roman" panose="02020603050405020304" pitchFamily="18" charset="0"/>
              </a:rPr>
              <a:t> quantile of the distribution of </a:t>
            </a:r>
            <a:r>
              <a:rPr lang="az-Cyrl-AZ"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є</a:t>
            </a:r>
            <a:r>
              <a:rPr lang="en-US" altLang="zh-CN" sz="24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dirty="0" smtClean="0">
                <a:solidFill>
                  <a:srgbClr val="C00000"/>
                </a:solidFill>
                <a:latin typeface="Times New Roman" panose="02020603050405020304" pitchFamily="18" charset="0"/>
                <a:cs typeface="Times New Roman" panose="02020603050405020304" pitchFamily="18" charset="0"/>
              </a:rPr>
              <a:t> </a:t>
            </a: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pic>
        <p:nvPicPr>
          <p:cNvPr id="19" name="图片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27300162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1259632" y="97332"/>
            <a:ext cx="4379725" cy="76944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非参数法 </a:t>
            </a:r>
            <a:r>
              <a:rPr lang="en-US" altLang="zh-CN" sz="4400" b="1" dirty="0">
                <a:solidFill>
                  <a:srgbClr val="C0000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历史模拟法</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27584" y="1108512"/>
            <a:ext cx="7200800" cy="938719"/>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历史模拟法</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360000">
              <a:lnSpc>
                <a:spcPct val="125000"/>
              </a:lnSpc>
            </a:pP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使用历史数据的经验概率分布来计算 </a:t>
            </a:r>
            <a:r>
              <a:rPr lang="en-US" altLang="zh-CN" sz="2000"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1763688" y="3247550"/>
            <a:ext cx="5904656" cy="2631490"/>
          </a:xfrm>
          <a:prstGeom prst="rect">
            <a:avLst/>
          </a:prstGeom>
          <a:noFill/>
        </p:spPr>
        <p:txBody>
          <a:bodyPr wrap="square" rtlCol="0">
            <a:spAutoFit/>
          </a:bodyPr>
          <a:lstStyle/>
          <a:p>
            <a:pPr>
              <a:lnSpc>
                <a:spcPct val="150000"/>
              </a:lnSpc>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单资产：</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marL="288000">
              <a:lnSpc>
                <a:spcPct val="150000"/>
              </a:lnSpc>
            </a:pP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给定资产收益率序列，计算</a:t>
            </a:r>
            <a:r>
              <a:rPr lang="en-US" altLang="zh-CN" sz="2200" b="1" i="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时刻的</a:t>
            </a:r>
            <a:r>
              <a:rPr lang="en-US" altLang="zh-CN" sz="2200"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en-US" altLang="zh-CN"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提取出</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个历史收益率数据（</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-99:</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将历史收益率数据从小到大排序</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在置信度为</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95%</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下，</a:t>
            </a:r>
            <a:r>
              <a:rPr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为</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个</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收益率值</a:t>
            </a:r>
          </a:p>
        </p:txBody>
      </p:sp>
      <p:sp>
        <p:nvSpPr>
          <p:cNvPr id="4" name="文本框 3"/>
          <p:cNvSpPr txBox="1"/>
          <p:nvPr/>
        </p:nvSpPr>
        <p:spPr>
          <a:xfrm>
            <a:off x="1169767" y="2200280"/>
            <a:ext cx="6990321" cy="861774"/>
          </a:xfrm>
          <a:prstGeom prst="rect">
            <a:avLst/>
          </a:prstGeom>
          <a:noFill/>
        </p:spPr>
        <p:txBody>
          <a:bodyPr wrap="square" rtlCol="0">
            <a:spAutoFit/>
          </a:bodyPr>
          <a:lstStyle/>
          <a:p>
            <a:pPr>
              <a:lnSpc>
                <a:spcPct val="125000"/>
              </a:lnSpc>
            </a:pPr>
            <a:r>
              <a:rPr lang="zh-CN" altLang="en-US" sz="2000" b="1" dirty="0">
                <a:solidFill>
                  <a:srgbClr val="C00000"/>
                </a:solidFill>
                <a:latin typeface="微软雅黑" panose="020B0503020204020204" pitchFamily="34" charset="-122"/>
                <a:ea typeface="微软雅黑" panose="020B0503020204020204" pitchFamily="34" charset="-122"/>
              </a:rPr>
              <a:t>假定历史会重现，</a:t>
            </a:r>
            <a:r>
              <a:rPr lang="zh-CN" altLang="en-US" sz="2000" b="1" dirty="0">
                <a:latin typeface="微软雅黑" panose="020B0503020204020204" pitchFamily="34" charset="-122"/>
                <a:ea typeface="微软雅黑" panose="020B0503020204020204" pitchFamily="34" charset="-122"/>
              </a:rPr>
              <a:t>利用资产组合的收益率历史数据，在给定置信水平下，确定资产组合在持有期内的最低收益。</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7858680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187624" y="244771"/>
            <a:ext cx="5022529"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非参数法 </a:t>
            </a:r>
            <a:r>
              <a:rPr lang="en-US" altLang="zh-CN" sz="3600" b="1" dirty="0">
                <a:solidFill>
                  <a:srgbClr val="C0000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蒙特卡洛模拟法</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2" name="矩形 1"/>
          <p:cNvSpPr/>
          <p:nvPr/>
        </p:nvSpPr>
        <p:spPr>
          <a:xfrm>
            <a:off x="700063" y="1950654"/>
            <a:ext cx="7768498" cy="784830"/>
          </a:xfrm>
          <a:prstGeom prst="rect">
            <a:avLst/>
          </a:prstGeom>
        </p:spPr>
        <p:txBody>
          <a:bodyPr wrap="square">
            <a:spAutoFit/>
          </a:bodyPr>
          <a:lstStyle/>
          <a:p>
            <a:pPr>
              <a:lnSpc>
                <a:spcPct val="125000"/>
              </a:lnSpc>
            </a:pPr>
            <a:r>
              <a:rPr lang="zh-CN" altLang="en-US" b="1" dirty="0">
                <a:latin typeface="微软雅黑" panose="020B0503020204020204" pitchFamily="34" charset="-122"/>
                <a:ea typeface="微软雅黑" panose="020B0503020204020204" pitchFamily="34" charset="-122"/>
              </a:rPr>
              <a:t>利于</a:t>
            </a:r>
            <a:r>
              <a:rPr lang="zh-CN" altLang="en-US" b="1" dirty="0">
                <a:solidFill>
                  <a:srgbClr val="0070C0"/>
                </a:solidFill>
                <a:latin typeface="微软雅黑" panose="020B0503020204020204" pitchFamily="34" charset="-122"/>
                <a:ea typeface="微软雅黑" panose="020B0503020204020204" pitchFamily="34" charset="-122"/>
              </a:rPr>
              <a:t>随机过程和分布</a:t>
            </a:r>
            <a:r>
              <a:rPr lang="zh-CN" altLang="en-US" b="1" u="sng" dirty="0">
                <a:solidFill>
                  <a:srgbClr val="C00000"/>
                </a:solidFill>
                <a:latin typeface="微软雅黑" panose="020B0503020204020204" pitchFamily="34" charset="-122"/>
                <a:ea typeface="微软雅黑" panose="020B0503020204020204" pitchFamily="34" charset="-122"/>
              </a:rPr>
              <a:t>重复模拟</a:t>
            </a:r>
            <a:r>
              <a:rPr lang="zh-CN" altLang="en-US" b="1" dirty="0">
                <a:latin typeface="微软雅黑" panose="020B0503020204020204" pitchFamily="34" charset="-122"/>
                <a:ea typeface="微软雅黑" panose="020B0503020204020204" pitchFamily="34" charset="-122"/>
              </a:rPr>
              <a:t>未来特定时期内可能发生的、不同情景下的资产价格路径，得到资产在未来特定期间内损益及其分布，估算在险价值</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92461" y="2883883"/>
            <a:ext cx="3312367" cy="351634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25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主要步骤</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buFont typeface="Wingdings" panose="05000000000000000000" pitchFamily="2" charset="2"/>
              <a:buChar char="Ø"/>
            </a:pPr>
            <a:r>
              <a:rPr lang="zh-CN" altLang="en-US"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情景产生。</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选择市场风险因子，确定市场因子</a:t>
            </a:r>
            <a:r>
              <a:rPr lang="zh-CN" altLang="en-US" sz="16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随机过程和分布</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，估计参数，模拟市场因子随机变化的路径；</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buFont typeface="Wingdings" panose="05000000000000000000" pitchFamily="2" charset="2"/>
              <a:buChar char="Ø"/>
            </a:pPr>
            <a:r>
              <a:rPr lang="zh-CN" altLang="en-US"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组合估价</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。利于市场因子的模拟价值，计算组合的</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个可能价值，估计出价值变化和分布；</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buFont typeface="Wingdings" panose="05000000000000000000" pitchFamily="2" charset="2"/>
              <a:buChar char="Ø"/>
            </a:pPr>
            <a:r>
              <a:rPr lang="en-US" altLang="zh-CN" sz="16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估计。</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根据模拟的组合价值变化分布，计算给定置信度的</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9"/>
          <p:cNvSpPr txBox="1"/>
          <p:nvPr/>
        </p:nvSpPr>
        <p:spPr>
          <a:xfrm>
            <a:off x="612440" y="976958"/>
            <a:ext cx="6984776" cy="938719"/>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蒙特卡洛模拟法</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360000">
              <a:lnSpc>
                <a:spcPct val="125000"/>
              </a:lnSpc>
            </a:pP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使用模拟数据的经验概率分布来计算</a:t>
            </a:r>
            <a:r>
              <a:rPr lang="en-US" altLang="zh-CN" sz="2000"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3" name="组合 12"/>
          <p:cNvGrpSpPr/>
          <p:nvPr/>
        </p:nvGrpSpPr>
        <p:grpSpPr>
          <a:xfrm>
            <a:off x="4499992" y="3882255"/>
            <a:ext cx="3594150" cy="2815072"/>
            <a:chOff x="708573" y="3451857"/>
            <a:chExt cx="3594150" cy="2815072"/>
          </a:xfrm>
        </p:grpSpPr>
        <p:pic>
          <p:nvPicPr>
            <p:cNvPr id="14" name="图片 13"/>
            <p:cNvPicPr>
              <a:picLocks noChangeAspect="1"/>
            </p:cNvPicPr>
            <p:nvPr/>
          </p:nvPicPr>
          <p:blipFill rotWithShape="1">
            <a:blip r:embed="rId3"/>
            <a:srcRect t="3150"/>
            <a:stretch/>
          </p:blipFill>
          <p:spPr>
            <a:xfrm>
              <a:off x="708573" y="3451857"/>
              <a:ext cx="3594150" cy="2627569"/>
            </a:xfrm>
            <a:prstGeom prst="rect">
              <a:avLst/>
            </a:prstGeom>
          </p:spPr>
        </p:pic>
        <p:sp>
          <p:nvSpPr>
            <p:cNvPr id="15" name="矩形 14"/>
            <p:cNvSpPr/>
            <p:nvPr/>
          </p:nvSpPr>
          <p:spPr>
            <a:xfrm>
              <a:off x="755576" y="5789589"/>
              <a:ext cx="269626" cy="461665"/>
            </a:xfrm>
            <a:prstGeom prst="rect">
              <a:avLst/>
            </a:prstGeom>
          </p:spPr>
          <p:txBody>
            <a:bodyPr wrap="square">
              <a:spAutoFit/>
            </a:bodyPr>
            <a:lstStyle/>
            <a:p>
              <a:r>
                <a:rPr lang="en-US" altLang="zh-CN" sz="2400" i="1" dirty="0">
                  <a:latin typeface="Times New Roman" panose="02020603050405020304" pitchFamily="18" charset="0"/>
                  <a:ea typeface="仿宋" panose="02010609060101010101" pitchFamily="49" charset="-122"/>
                  <a:cs typeface="Times New Roman" panose="02020603050405020304" pitchFamily="18" charset="0"/>
                </a:rPr>
                <a:t>t</a:t>
              </a:r>
              <a:endParaRPr lang="zh-CN" altLang="en-US" sz="2400" dirty="0"/>
            </a:p>
          </p:txBody>
        </p:sp>
        <p:sp>
          <p:nvSpPr>
            <p:cNvPr id="16" name="矩形 15"/>
            <p:cNvSpPr/>
            <p:nvPr/>
          </p:nvSpPr>
          <p:spPr>
            <a:xfrm>
              <a:off x="3851920" y="5805264"/>
              <a:ext cx="372218" cy="461665"/>
            </a:xfrm>
            <a:prstGeom prst="rect">
              <a:avLst/>
            </a:prstGeom>
          </p:spPr>
          <p:txBody>
            <a:bodyPr wrap="none">
              <a:spAutoFit/>
            </a:bodyPr>
            <a:lstStyle/>
            <a:p>
              <a:r>
                <a:rPr lang="en-US" altLang="zh-CN" sz="2400" i="1" dirty="0">
                  <a:latin typeface="Times New Roman" panose="02020603050405020304" pitchFamily="18" charset="0"/>
                  <a:ea typeface="仿宋" panose="02010609060101010101" pitchFamily="49" charset="-122"/>
                  <a:cs typeface="Times New Roman" panose="02020603050405020304" pitchFamily="18" charset="0"/>
                </a:rPr>
                <a:t>T</a:t>
              </a:r>
              <a:endParaRPr lang="zh-CN" altLang="en-US" sz="2400" dirty="0"/>
            </a:p>
          </p:txBody>
        </p:sp>
      </p:grpSp>
      <p:sp>
        <p:nvSpPr>
          <p:cNvPr id="17" name="矩形 16"/>
          <p:cNvSpPr/>
          <p:nvPr/>
        </p:nvSpPr>
        <p:spPr>
          <a:xfrm>
            <a:off x="4553764" y="2828120"/>
            <a:ext cx="3816424" cy="1054135"/>
          </a:xfrm>
          <a:prstGeom prst="rect">
            <a:avLst/>
          </a:prstGeom>
        </p:spPr>
        <p:txBody>
          <a:bodyPr wrap="square">
            <a:spAutoFit/>
          </a:bodyPr>
          <a:lstStyle/>
          <a:p>
            <a:pPr algn="just">
              <a:lnSpc>
                <a:spcPct val="125000"/>
              </a:lnSpc>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假设资产价格服从几何布朗运动：</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25000"/>
              </a:lnSpc>
            </a:pPr>
            <a:r>
              <a:rPr lang="en-US" altLang="zh-CN" sz="16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16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6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16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6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16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16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baseline="30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1/2</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1600" b="1"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rPr>
              <a:t> ~ N</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(0,1)</a:t>
            </a:r>
            <a:endParaRPr lang="en-US" altLang="zh-CN" sz="16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可模拟资产从 </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600" b="1" i="1" baseline="-25000" dirty="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到 </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600" b="1" i="1" baseline="-25000" dirty="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的价格路径。</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0638263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1187624" y="244771"/>
            <a:ext cx="2031325"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半参数法</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71600" y="1231435"/>
            <a:ext cx="7056784" cy="4201150"/>
          </a:xfrm>
          <a:prstGeom prst="rect">
            <a:avLst/>
          </a:prstGeom>
          <a:noFill/>
        </p:spPr>
        <p:txBody>
          <a:bodyPr wrap="square" rtlCol="0">
            <a:spAutoFit/>
          </a:bodyPr>
          <a:lstStyle/>
          <a:p>
            <a:pPr>
              <a:lnSpc>
                <a:spcPct val="150000"/>
              </a:lnSpc>
            </a:pPr>
            <a:r>
              <a:rPr lang="en-US" altLang="zh-CN" sz="2200" b="1" dirty="0">
                <a:latin typeface="微软雅黑" panose="020B0503020204020204" pitchFamily="34" charset="-122"/>
                <a:ea typeface="微软雅黑" panose="020B0503020204020204" pitchFamily="34" charset="-122"/>
              </a:rPr>
              <a:t>1. </a:t>
            </a:r>
            <a:r>
              <a:rPr lang="zh-CN" altLang="en-US" sz="2200" b="1" dirty="0">
                <a:latin typeface="微软雅黑" panose="020B0503020204020204" pitchFamily="34" charset="-122"/>
                <a:ea typeface="微软雅黑" panose="020B0503020204020204" pitchFamily="34" charset="-122"/>
              </a:rPr>
              <a:t>极值理论（</a:t>
            </a:r>
            <a:r>
              <a:rPr lang="en-US" altLang="zh-CN" sz="2200" b="1" dirty="0">
                <a:latin typeface="微软雅黑" panose="020B0503020204020204" pitchFamily="34" charset="-122"/>
                <a:ea typeface="微软雅黑" panose="020B0503020204020204" pitchFamily="34" charset="-122"/>
              </a:rPr>
              <a:t>EVT</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BMM</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方法（</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Block Maxima Method</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8000" algn="just">
              <a:lnSpc>
                <a:spcPct val="15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设序列</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i.i.d</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，分块提极值，用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GEV</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建模</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50000"/>
              </a:lnSpc>
              <a:buFont typeface="Wingdings" panose="05000000000000000000" pitchFamily="2" charset="2"/>
              <a:buChar char="Ø"/>
            </a:pPr>
            <a:r>
              <a:rPr lang="en-US" altLang="zh-CN"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POT</a:t>
            </a:r>
            <a:r>
              <a:rPr lang="zh-CN" altLang="en-US"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Peaks over threshold</a:t>
            </a:r>
            <a:r>
              <a:rPr lang="zh-CN" altLang="en-US"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）方法</a:t>
            </a:r>
            <a:endParaRPr lang="en-US" altLang="zh-CN"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8000" algn="just">
              <a:lnSpc>
                <a:spcPct val="15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选择一个足够大的阈值</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，超过阈值的为极值，用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GPD</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建模</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200" b="1" dirty="0">
                <a:latin typeface="微软雅黑" panose="020B0503020204020204" pitchFamily="34" charset="-122"/>
                <a:ea typeface="微软雅黑" panose="020B0503020204020204" pitchFamily="34" charset="-122"/>
              </a:rPr>
              <a:t>2. </a:t>
            </a:r>
            <a:r>
              <a:rPr lang="zh-CN" altLang="en-US" sz="2200" b="1" dirty="0">
                <a:latin typeface="微软雅黑" panose="020B0503020204020204" pitchFamily="34" charset="-122"/>
                <a:ea typeface="微软雅黑" panose="020B0503020204020204" pitchFamily="34" charset="-122"/>
              </a:rPr>
              <a:t>分位数回归理论（</a:t>
            </a:r>
            <a:r>
              <a:rPr lang="en-US" altLang="zh-CN" sz="2200" b="1" dirty="0">
                <a:latin typeface="微软雅黑" panose="020B0503020204020204" pitchFamily="34" charset="-122"/>
                <a:ea typeface="微软雅黑" panose="020B0503020204020204" pitchFamily="34" charset="-122"/>
              </a:rPr>
              <a:t>Quantile Regression Theory</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288000" algn="just">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视为在当前的信息条件下，</a:t>
            </a:r>
            <a:r>
              <a:rPr lang="zh-CN" altLang="en-US"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未来收益条件分布的分位数</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，可用分位数回归的方法来估计。</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288000" algn="just">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厚尾数据效果好，</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CAViaR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模型（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Engle and </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Manganelli</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1999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4748620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1187624" y="244771"/>
            <a:ext cx="4104456" cy="646331"/>
          </a:xfrm>
          <a:prstGeom prst="rect">
            <a:avLst/>
          </a:prstGeom>
        </p:spPr>
        <p:txBody>
          <a:bodyPr wrap="squar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极值理论 </a:t>
            </a:r>
            <a:r>
              <a:rPr lang="en-US" altLang="zh-CN" sz="3600" b="1" dirty="0">
                <a:solidFill>
                  <a:srgbClr val="C00000"/>
                </a:solidFill>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POT</a:t>
            </a:r>
            <a:r>
              <a:rPr lang="zh-CN" altLang="en-US" sz="2800" b="1" dirty="0">
                <a:latin typeface="微软雅黑" panose="020B0503020204020204" pitchFamily="34" charset="-122"/>
                <a:ea typeface="微软雅黑" panose="020B0503020204020204" pitchFamily="34" charset="-122"/>
              </a:rPr>
              <a:t>模型</a:t>
            </a:r>
            <a:endParaRPr lang="zh-CN" altLang="en-US"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37703" y="1090612"/>
            <a:ext cx="6254577" cy="938719"/>
          </a:xfrm>
          <a:prstGeom prst="rect">
            <a:avLst/>
          </a:prstGeom>
          <a:noFill/>
        </p:spPr>
        <p:txBody>
          <a:bodyPr wrap="square" rtlCol="0">
            <a:spAutoFit/>
          </a:bodyPr>
          <a:lstStyle/>
          <a:p>
            <a:pPr>
              <a:lnSpc>
                <a:spcPct val="125000"/>
              </a:lnSpc>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假设</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为序列</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b="1"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的累积分布</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定义超出量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则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y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的累积分布</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200" b="1" i="1" baseline="-25000" dirty="0">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为</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847185" y="2566065"/>
            <a:ext cx="6951940"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依据</a:t>
            </a:r>
            <a:r>
              <a:rPr lang="zh-CN" altLang="en-US" sz="2200" b="1" dirty="0">
                <a:solidFill>
                  <a:srgbClr val="C00000"/>
                </a:solidFill>
                <a:latin typeface="微软雅黑" panose="020B0503020204020204" pitchFamily="34" charset="-122"/>
                <a:ea typeface="微软雅黑" panose="020B0503020204020204" pitchFamily="34" charset="-122"/>
              </a:rPr>
              <a:t>贝叶斯条件概率公式</a:t>
            </a:r>
            <a:endParaRPr lang="zh-CN" altLang="en-US" sz="2200" b="1" dirty="0">
              <a:solidFill>
                <a:srgbClr val="C00000"/>
              </a:solidFill>
            </a:endParaRPr>
          </a:p>
        </p:txBody>
      </p:sp>
      <p:sp>
        <p:nvSpPr>
          <p:cNvPr id="10" name="文本框 9"/>
          <p:cNvSpPr txBox="1"/>
          <p:nvPr/>
        </p:nvSpPr>
        <p:spPr>
          <a:xfrm>
            <a:off x="775026" y="4366265"/>
            <a:ext cx="7792353"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当阈值</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2200" b="1" dirty="0">
                <a:latin typeface="微软雅黑" panose="020B0503020204020204" pitchFamily="34" charset="-122"/>
                <a:ea typeface="微软雅黑" panose="020B0503020204020204" pitchFamily="34" charset="-122"/>
              </a:rPr>
              <a:t>足够大，</a:t>
            </a:r>
            <a:r>
              <a:rPr lang="zh-CN" altLang="en-US" sz="2200" b="1" dirty="0">
                <a:solidFill>
                  <a:srgbClr val="C00000"/>
                </a:solidFill>
                <a:latin typeface="微软雅黑" panose="020B0503020204020204" pitchFamily="34" charset="-122"/>
                <a:ea typeface="微软雅黑" panose="020B0503020204020204" pitchFamily="34" charset="-122"/>
              </a:rPr>
              <a:t>超出值的条件分布近似于</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GPD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(Pickands,1975)</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713606" y="5950441"/>
            <a:ext cx="7560840" cy="430887"/>
          </a:xfrm>
          <a:prstGeom prst="rect">
            <a:avLst/>
          </a:prstGeom>
          <a:noFill/>
        </p:spPr>
        <p:txBody>
          <a:bodyPr wrap="square" rtlCol="0">
            <a:spAutoFit/>
          </a:bodyPr>
          <a:lstStyle/>
          <a:p>
            <a:pPr algn="ct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尺度参数</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&gt; 0;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形状参数</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&gt; 0</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GPD</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具有厚尾的特点</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2169044"/>
            <a:ext cx="3300437" cy="32385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5696" y="3131038"/>
            <a:ext cx="5691229" cy="1162058"/>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8965" y="4829514"/>
            <a:ext cx="5748380" cy="1047758"/>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8850962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27584" y="1123630"/>
            <a:ext cx="38884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基于</a:t>
            </a:r>
            <a:r>
              <a:rPr lang="en-US" altLang="zh-CN" sz="2400" b="1" dirty="0">
                <a:latin typeface="微软雅黑" panose="020B0503020204020204" pitchFamily="34" charset="-122"/>
                <a:ea typeface="微软雅黑" panose="020B0503020204020204" pitchFamily="34" charset="-122"/>
              </a:rPr>
              <a:t>POT</a:t>
            </a:r>
            <a:r>
              <a:rPr lang="zh-CN" altLang="en-US" sz="2400" b="1" dirty="0">
                <a:latin typeface="微软雅黑" panose="020B0503020204020204" pitchFamily="34" charset="-122"/>
                <a:ea typeface="微软雅黑" panose="020B0503020204020204" pitchFamily="34" charset="-122"/>
              </a:rPr>
              <a:t>模型的</a:t>
            </a:r>
            <a:r>
              <a:rPr lang="en-US" altLang="zh-CN" sz="2400" b="1" dirty="0" err="1">
                <a:latin typeface="微软雅黑" panose="020B0503020204020204" pitchFamily="34" charset="-122"/>
                <a:ea typeface="微软雅黑" panose="020B0503020204020204" pitchFamily="34" charset="-122"/>
              </a:rPr>
              <a:t>VaR</a:t>
            </a:r>
            <a:r>
              <a:rPr lang="zh-CN" altLang="en-US" sz="2400" b="1" dirty="0">
                <a:latin typeface="微软雅黑" panose="020B0503020204020204" pitchFamily="34" charset="-122"/>
                <a:ea typeface="微软雅黑" panose="020B0503020204020204" pitchFamily="34" charset="-122"/>
              </a:rPr>
              <a:t>计算</a:t>
            </a:r>
          </a:p>
        </p:txBody>
      </p:sp>
      <p:sp>
        <p:nvSpPr>
          <p:cNvPr id="10" name="文本框 9"/>
          <p:cNvSpPr txBox="1"/>
          <p:nvPr/>
        </p:nvSpPr>
        <p:spPr>
          <a:xfrm>
            <a:off x="815615" y="3068776"/>
            <a:ext cx="7716825" cy="461665"/>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设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u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为超出阈值部分的样本个数，则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sz="24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p:cNvSpPr txBox="1"/>
          <p:nvPr/>
        </p:nvSpPr>
        <p:spPr>
          <a:xfrm>
            <a:off x="827584" y="4523463"/>
            <a:ext cx="7631968" cy="461665"/>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给定置信水平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1 - </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计算公式</a:t>
            </a:r>
          </a:p>
        </p:txBody>
      </p:sp>
      <p:sp>
        <p:nvSpPr>
          <p:cNvPr id="15" name="矩形 14"/>
          <p:cNvSpPr/>
          <p:nvPr/>
        </p:nvSpPr>
        <p:spPr>
          <a:xfrm>
            <a:off x="1187624" y="244771"/>
            <a:ext cx="3964996"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极值理论 </a:t>
            </a:r>
            <a:r>
              <a:rPr lang="en-US" altLang="zh-CN" sz="3600" b="1" dirty="0">
                <a:solidFill>
                  <a:srgbClr val="C00000"/>
                </a:solidFill>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POT</a:t>
            </a:r>
            <a:r>
              <a:rPr lang="zh-CN" altLang="en-US" sz="2800" b="1" dirty="0">
                <a:latin typeface="微软雅黑" panose="020B0503020204020204" pitchFamily="34" charset="-122"/>
                <a:ea typeface="微软雅黑" panose="020B0503020204020204" pitchFamily="34" charset="-122"/>
              </a:rPr>
              <a:t>模型</a:t>
            </a:r>
            <a:endParaRPr lang="zh-CN" altLang="en-US" sz="20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195" y="1772816"/>
            <a:ext cx="3700490" cy="32385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2195" y="2243455"/>
            <a:ext cx="2909909" cy="73343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5776" y="3655486"/>
            <a:ext cx="3919566" cy="709618"/>
          </a:xfrm>
          <a:prstGeom prst="rect">
            <a:avLst/>
          </a:prstGeom>
        </p:spPr>
      </p:pic>
      <p:pic>
        <p:nvPicPr>
          <p:cNvPr id="4" name="图片 3">
            <a:extLst>
              <a:ext uri="{FF2B5EF4-FFF2-40B4-BE49-F238E27FC236}">
                <a16:creationId xmlns:a16="http://schemas.microsoft.com/office/drawing/2014/main" id="{1CEBEA82-D88A-574C-8299-EA61D783A963}"/>
              </a:ext>
            </a:extLst>
          </p:cNvPr>
          <p:cNvPicPr>
            <a:picLocks noChangeAspect="1"/>
          </p:cNvPicPr>
          <p:nvPr/>
        </p:nvPicPr>
        <p:blipFill>
          <a:blip r:embed="rId6"/>
          <a:stretch>
            <a:fillRect/>
          </a:stretch>
        </p:blipFill>
        <p:spPr>
          <a:xfrm>
            <a:off x="2411760" y="5207642"/>
            <a:ext cx="4328854" cy="770508"/>
          </a:xfrm>
          <a:prstGeom prst="rect">
            <a:avLst/>
          </a:prstGeom>
        </p:spPr>
      </p:pic>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58273545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9" name="图片 3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9599" y="1124744"/>
            <a:ext cx="6097978" cy="393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76536" y="1616958"/>
            <a:ext cx="16335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1"/>
          <p:cNvSpPr txBox="1">
            <a:spLocks noChangeArrowheads="1"/>
          </p:cNvSpPr>
          <p:nvPr/>
        </p:nvSpPr>
        <p:spPr bwMode="auto">
          <a:xfrm>
            <a:off x="7007565" y="5356200"/>
            <a:ext cx="12604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0" name="文本框 15"/>
          <p:cNvSpPr txBox="1">
            <a:spLocks noChangeArrowheads="1"/>
          </p:cNvSpPr>
          <p:nvPr/>
        </p:nvSpPr>
        <p:spPr bwMode="auto">
          <a:xfrm>
            <a:off x="5397019" y="2029708"/>
            <a:ext cx="344515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pPr>
            <a:r>
              <a:rPr lang="en-US" altLang="zh-CN" sz="2400" b="1" i="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baseline="-250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建模</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80000">
              <a:lnSpc>
                <a:spcPct val="150000"/>
              </a:lnSpc>
              <a:spcBef>
                <a:spcPct val="0"/>
              </a:spcBef>
              <a:buFontTx/>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Duration and Intensity</a:t>
            </a:r>
          </a:p>
          <a:p>
            <a:pPr>
              <a:lnSpc>
                <a:spcPct val="150000"/>
              </a:lnSpc>
              <a:spcBef>
                <a:spcPct val="0"/>
              </a:spcBef>
              <a:buFontTx/>
              <a:buNone/>
            </a:pPr>
            <a:r>
              <a:rPr lang="en-US" altLang="zh-CN" sz="2400" b="1" i="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b="1" i="1" baseline="-250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建模</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80000">
              <a:lnSpc>
                <a:spcPct val="150000"/>
              </a:lnSpc>
              <a:spcBef>
                <a:spcPct val="0"/>
              </a:spcBef>
              <a:buFontTx/>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GPD</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20"/>
          <p:cNvSpPr/>
          <p:nvPr/>
        </p:nvSpPr>
        <p:spPr>
          <a:xfrm>
            <a:off x="1187624" y="244771"/>
            <a:ext cx="4104456" cy="646331"/>
          </a:xfrm>
          <a:prstGeom prst="rect">
            <a:avLst/>
          </a:prstGeom>
        </p:spPr>
        <p:txBody>
          <a:bodyPr wrap="squar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极值理论 </a:t>
            </a:r>
            <a:r>
              <a:rPr lang="en-US" altLang="zh-CN" sz="3600" b="1" dirty="0">
                <a:solidFill>
                  <a:srgbClr val="C0000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学术研究</a:t>
            </a:r>
            <a:endParaRPr lang="zh-CN" altLang="en-US" sz="20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0098" y="5252637"/>
            <a:ext cx="4675990" cy="394932"/>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1840" y="5859816"/>
            <a:ext cx="3822141" cy="352247"/>
          </a:xfrm>
          <a:prstGeom prst="rect">
            <a:avLst/>
          </a:prstGeom>
        </p:spPr>
      </p:pic>
      <p:sp>
        <p:nvSpPr>
          <p:cNvPr id="7" name="文本框 6"/>
          <p:cNvSpPr txBox="1"/>
          <p:nvPr/>
        </p:nvSpPr>
        <p:spPr>
          <a:xfrm>
            <a:off x="971600" y="5242996"/>
            <a:ext cx="201622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Duration-POT</a:t>
            </a:r>
            <a:endParaRPr lang="zh-CN" altLang="en-US" sz="20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971600" y="5791396"/>
            <a:ext cx="1823948"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Intensity-POT</a:t>
            </a:r>
            <a:endParaRPr lang="zh-CN" altLang="en-US" sz="2000" b="1" dirty="0">
              <a:latin typeface="Times New Roman" panose="02020603050405020304" pitchFamily="18" charset="0"/>
              <a:cs typeface="Times New Roman" panose="02020603050405020304" pitchFamily="18" charset="0"/>
            </a:endParaRPr>
          </a:p>
        </p:txBody>
      </p:sp>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2393873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25"/>
          <p:cNvPicPr>
            <a:picLocks noChangeAspect="1"/>
          </p:cNvPicPr>
          <p:nvPr/>
        </p:nvPicPr>
        <p:blipFill>
          <a:blip r:embed="rId3">
            <a:extLst>
              <a:ext uri="{28A0092B-C50C-407E-A947-70E740481C1C}">
                <a14:useLocalDpi xmlns:a14="http://schemas.microsoft.com/office/drawing/2010/main" val="0"/>
              </a:ext>
            </a:extLst>
          </a:blip>
          <a:srcRect t="14127"/>
          <a:stretch>
            <a:fillRect/>
          </a:stretch>
        </p:blipFill>
        <p:spPr bwMode="auto">
          <a:xfrm>
            <a:off x="2350953" y="1650752"/>
            <a:ext cx="4602162"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7"/>
          <p:cNvSpPr txBox="1">
            <a:spLocks noChangeArrowheads="1"/>
          </p:cNvSpPr>
          <p:nvPr/>
        </p:nvSpPr>
        <p:spPr bwMode="auto">
          <a:xfrm>
            <a:off x="671599" y="1117905"/>
            <a:ext cx="77041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ACD</a:t>
            </a:r>
            <a:r>
              <a:rPr lang="zh-CN" altLang="en-US" sz="2400" b="1" dirty="0">
                <a:latin typeface="微软雅黑" panose="020B0503020204020204" pitchFamily="34" charset="-122"/>
                <a:ea typeface="微软雅黑" panose="020B0503020204020204" pitchFamily="34" charset="-122"/>
              </a:rPr>
              <a:t>模型条件强度函数 </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标准间隔满足</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Gamma</a:t>
            </a:r>
            <a:r>
              <a:rPr lang="zh-CN" altLang="en-US" sz="2400" b="1" dirty="0">
                <a:latin typeface="微软雅黑" panose="020B0503020204020204" pitchFamily="34" charset="-122"/>
                <a:ea typeface="微软雅黑" panose="020B0503020204020204" pitchFamily="34" charset="-122"/>
              </a:rPr>
              <a:t>分布</a:t>
            </a:r>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Arial" panose="020B0604020202020204" pitchFamily="34" charset="0"/>
            </a:endParaRPr>
          </a:p>
        </p:txBody>
      </p:sp>
      <p:sp>
        <p:nvSpPr>
          <p:cNvPr id="10" name="文本框 47"/>
          <p:cNvSpPr txBox="1">
            <a:spLocks noChangeArrowheads="1"/>
          </p:cNvSpPr>
          <p:nvPr/>
        </p:nvSpPr>
        <p:spPr bwMode="auto">
          <a:xfrm>
            <a:off x="667202" y="3111054"/>
            <a:ext cx="4541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Hawkes</a:t>
            </a:r>
            <a:r>
              <a:rPr lang="zh-CN" altLang="en-US" sz="2400" b="1" dirty="0">
                <a:latin typeface="微软雅黑" panose="020B0503020204020204" pitchFamily="34" charset="-122"/>
                <a:ea typeface="微软雅黑" panose="020B0503020204020204" pitchFamily="34" charset="-122"/>
              </a:rPr>
              <a:t>模型条件强度函数</a:t>
            </a:r>
            <a:endParaRPr lang="zh-CN" altLang="en-US" sz="2400" b="1" dirty="0">
              <a:latin typeface="Arial" panose="020B0604020202020204" pitchFamily="34" charset="0"/>
            </a:endParaRPr>
          </a:p>
        </p:txBody>
      </p:sp>
      <p:pic>
        <p:nvPicPr>
          <p:cNvPr id="11" name="图片 3"/>
          <p:cNvPicPr>
            <a:picLocks noChangeAspect="1"/>
          </p:cNvPicPr>
          <p:nvPr/>
        </p:nvPicPr>
        <p:blipFill>
          <a:blip r:embed="rId4">
            <a:extLst>
              <a:ext uri="{28A0092B-C50C-407E-A947-70E740481C1C}">
                <a14:useLocalDpi xmlns:a14="http://schemas.microsoft.com/office/drawing/2010/main" val="0"/>
              </a:ext>
            </a:extLst>
          </a:blip>
          <a:srcRect b="49268"/>
          <a:stretch>
            <a:fillRect/>
          </a:stretch>
        </p:blipFill>
        <p:spPr bwMode="auto">
          <a:xfrm>
            <a:off x="2268538" y="3639046"/>
            <a:ext cx="460851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50952" y="4850482"/>
            <a:ext cx="3744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7177" y="5376711"/>
            <a:ext cx="2735262"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1187624" y="244771"/>
            <a:ext cx="3945311"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极值理论 </a:t>
            </a:r>
            <a:r>
              <a:rPr lang="en-US" altLang="zh-CN" sz="3600" b="1" dirty="0">
                <a:solidFill>
                  <a:srgbClr val="C0000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学术研究</a:t>
            </a:r>
            <a:endParaRPr lang="zh-CN" altLang="en-US" sz="20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979712" y="4309851"/>
            <a:ext cx="2672322"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核密度函数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满足</a:t>
            </a:r>
          </a:p>
        </p:txBody>
      </p:sp>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61230787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文本框 47"/>
          <p:cNvSpPr txBox="1">
            <a:spLocks noChangeArrowheads="1"/>
          </p:cNvSpPr>
          <p:nvPr/>
        </p:nvSpPr>
        <p:spPr bwMode="auto">
          <a:xfrm>
            <a:off x="827088" y="1196975"/>
            <a:ext cx="5976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POT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模型：广义帕累托分布</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GPD</a:t>
            </a:r>
            <a:r>
              <a:rPr lang="zh-CN" altLang="en-US" sz="2400" b="1" dirty="0">
                <a:latin typeface="Times New Roman" panose="02020603050405020304" pitchFamily="18" charset="0"/>
                <a:cs typeface="Times New Roman" panose="02020603050405020304" pitchFamily="18" charset="0"/>
              </a:rPr>
              <a:t>）</a:t>
            </a:r>
          </a:p>
        </p:txBody>
      </p:sp>
      <p:pic>
        <p:nvPicPr>
          <p:cNvPr id="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6134" y="1798639"/>
            <a:ext cx="4392612"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903257"/>
            <a:ext cx="435768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3"/>
          <p:cNvPicPr>
            <a:picLocks noChangeAspect="1"/>
          </p:cNvPicPr>
          <p:nvPr/>
        </p:nvPicPr>
        <p:blipFill>
          <a:blip r:embed="rId5">
            <a:extLst>
              <a:ext uri="{28A0092B-C50C-407E-A947-70E740481C1C}">
                <a14:useLocalDpi xmlns:a14="http://schemas.microsoft.com/office/drawing/2010/main" val="0"/>
              </a:ext>
            </a:extLst>
          </a:blip>
          <a:srcRect t="9370"/>
          <a:stretch>
            <a:fillRect/>
          </a:stretch>
        </p:blipFill>
        <p:spPr bwMode="auto">
          <a:xfrm>
            <a:off x="3321180" y="3682997"/>
            <a:ext cx="38433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4"/>
          <p:cNvSpPr txBox="1">
            <a:spLocks noChangeArrowheads="1"/>
          </p:cNvSpPr>
          <p:nvPr/>
        </p:nvSpPr>
        <p:spPr bwMode="auto">
          <a:xfrm>
            <a:off x="1554816" y="2912494"/>
            <a:ext cx="16144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000" b="1" dirty="0">
                <a:latin typeface="Times New Roman" panose="02020603050405020304" pitchFamily="18" charset="0"/>
                <a:cs typeface="Times New Roman" panose="02020603050405020304" pitchFamily="18" charset="0"/>
              </a:rPr>
              <a:t>ACD </a:t>
            </a:r>
            <a:r>
              <a:rPr lang="zh-CN" altLang="en-US" sz="2000" b="1" dirty="0">
                <a:latin typeface="微软雅黑" panose="020B0503020204020204" pitchFamily="34" charset="-122"/>
                <a:ea typeface="微软雅黑" panose="020B0503020204020204" pitchFamily="34" charset="-122"/>
              </a:rPr>
              <a:t>模型</a:t>
            </a:r>
            <a:r>
              <a:rPr lang="zh-CN" altLang="en-US" sz="2000" b="1" dirty="0"/>
              <a:t>：</a:t>
            </a:r>
          </a:p>
        </p:txBody>
      </p:sp>
      <p:sp>
        <p:nvSpPr>
          <p:cNvPr id="11" name="文本框 25"/>
          <p:cNvSpPr txBox="1">
            <a:spLocks noChangeArrowheads="1"/>
          </p:cNvSpPr>
          <p:nvPr/>
        </p:nvSpPr>
        <p:spPr bwMode="auto">
          <a:xfrm>
            <a:off x="1541992" y="3647096"/>
            <a:ext cx="19439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000" b="1" dirty="0">
                <a:latin typeface="Times New Roman" panose="02020603050405020304" pitchFamily="18" charset="0"/>
                <a:cs typeface="Times New Roman" panose="02020603050405020304" pitchFamily="18" charset="0"/>
              </a:rPr>
              <a:t>Hawkes </a:t>
            </a:r>
            <a:r>
              <a:rPr lang="zh-CN" altLang="en-US" sz="2000" b="1" dirty="0">
                <a:latin typeface="微软雅黑" panose="020B0503020204020204" pitchFamily="34" charset="-122"/>
                <a:ea typeface="微软雅黑" panose="020B0503020204020204" pitchFamily="34" charset="-122"/>
              </a:rPr>
              <a:t>模型</a:t>
            </a:r>
            <a:r>
              <a:rPr lang="zh-CN" altLang="en-US" sz="2000" b="1" dirty="0"/>
              <a:t>：</a:t>
            </a:r>
          </a:p>
        </p:txBody>
      </p:sp>
      <p:pic>
        <p:nvPicPr>
          <p:cNvPr id="12" name="图片 3"/>
          <p:cNvPicPr>
            <a:picLocks noChangeAspect="1"/>
          </p:cNvPicPr>
          <p:nvPr/>
        </p:nvPicPr>
        <p:blipFill>
          <a:blip r:embed="rId6">
            <a:extLst>
              <a:ext uri="{28A0092B-C50C-407E-A947-70E740481C1C}">
                <a14:useLocalDpi xmlns:a14="http://schemas.microsoft.com/office/drawing/2010/main" val="0"/>
              </a:ext>
            </a:extLst>
          </a:blip>
          <a:srcRect r="4346"/>
          <a:stretch>
            <a:fillRect/>
          </a:stretch>
        </p:blipFill>
        <p:spPr bwMode="auto">
          <a:xfrm>
            <a:off x="1525175" y="5013326"/>
            <a:ext cx="6313487"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4"/>
          <p:cNvSpPr txBox="1">
            <a:spLocks noChangeArrowheads="1"/>
          </p:cNvSpPr>
          <p:nvPr/>
        </p:nvSpPr>
        <p:spPr bwMode="auto">
          <a:xfrm>
            <a:off x="1122233" y="4456394"/>
            <a:ext cx="3300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dirty="0" err="1">
                <a:latin typeface="Times New Roman" panose="02020603050405020304" pitchFamily="18" charset="0"/>
                <a:cs typeface="Times New Roman" panose="02020603050405020304" pitchFamily="18" charset="0"/>
              </a:rPr>
              <a:t>VaR</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的计算公式：</a:t>
            </a:r>
            <a:endParaRPr lang="zh-CN" altLang="en-US" sz="2400" b="1" dirty="0">
              <a:latin typeface="Arial" panose="020B0604020202020204" pitchFamily="34" charset="0"/>
              <a:cs typeface="Times New Roman" panose="02020603050405020304" pitchFamily="18" charset="0"/>
            </a:endParaRPr>
          </a:p>
        </p:txBody>
      </p:sp>
      <p:sp>
        <p:nvSpPr>
          <p:cNvPr id="15" name="矩形 14"/>
          <p:cNvSpPr/>
          <p:nvPr/>
        </p:nvSpPr>
        <p:spPr>
          <a:xfrm>
            <a:off x="1187624" y="244771"/>
            <a:ext cx="3945311"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极值理论 </a:t>
            </a:r>
            <a:r>
              <a:rPr lang="en-US" altLang="zh-CN" sz="3600" b="1" dirty="0">
                <a:solidFill>
                  <a:srgbClr val="C0000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学术研究</a:t>
            </a:r>
            <a:endParaRPr lang="zh-CN" altLang="en-US" sz="2000" b="1" dirty="0">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86611468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AutoShape 2" descr="http://img2.imgtn.bdimg.com/it/u=2922051055,1270136539&amp;fm=11&amp;gp=0.jpg">
            <a:extLst>
              <a:ext uri="{FF2B5EF4-FFF2-40B4-BE49-F238E27FC236}">
                <a16:creationId xmlns:a16="http://schemas.microsoft.com/office/drawing/2014/main" id="{5B9FD5E0-8764-44E1-82A0-6D32342F1911}"/>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19" name="矩形 9">
            <a:extLst>
              <a:ext uri="{FF2B5EF4-FFF2-40B4-BE49-F238E27FC236}">
                <a16:creationId xmlns:a16="http://schemas.microsoft.com/office/drawing/2014/main" id="{3A3C27FE-CC70-460D-AFDB-10E0091325BD}"/>
              </a:ext>
            </a:extLst>
          </p:cNvPr>
          <p:cNvSpPr>
            <a:spLocks noChangeArrowheads="1"/>
          </p:cNvSpPr>
          <p:nvPr/>
        </p:nvSpPr>
        <p:spPr bwMode="auto">
          <a:xfrm>
            <a:off x="1463774" y="142875"/>
            <a:ext cx="60605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dirty="0">
                <a:solidFill>
                  <a:srgbClr val="C00000"/>
                </a:solidFill>
                <a:latin typeface="微软雅黑" panose="020B0503020204020204" pitchFamily="34" charset="-122"/>
                <a:ea typeface="微软雅黑" panose="020B0503020204020204" pitchFamily="34" charset="-122"/>
              </a:rPr>
              <a:t>金融风险管理</a:t>
            </a:r>
          </a:p>
        </p:txBody>
      </p:sp>
      <p:grpSp>
        <p:nvGrpSpPr>
          <p:cNvPr id="20" name="组合 19"/>
          <p:cNvGrpSpPr/>
          <p:nvPr/>
        </p:nvGrpSpPr>
        <p:grpSpPr>
          <a:xfrm>
            <a:off x="612440" y="955462"/>
            <a:ext cx="7920000" cy="72000"/>
            <a:chOff x="612440" y="908720"/>
            <a:chExt cx="7920000" cy="72000"/>
          </a:xfrm>
        </p:grpSpPr>
        <p:sp>
          <p:nvSpPr>
            <p:cNvPr id="22" name="矩形 2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3" name="直接连接符 2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1" name="灯片编号占位符 1"/>
          <p:cNvSpPr>
            <a:spLocks noGrp="1"/>
          </p:cNvSpPr>
          <p:nvPr>
            <p:ph type="sldNum" sz="quarter" idx="12"/>
          </p:nvPr>
        </p:nvSpPr>
        <p:spPr>
          <a:xfrm>
            <a:off x="8604448" y="6479848"/>
            <a:ext cx="405408" cy="365125"/>
          </a:xfrm>
        </p:spPr>
        <p:txBody>
          <a:bodyPr/>
          <a:lstStyle/>
          <a:p>
            <a:pPr>
              <a:defRPr/>
            </a:pPr>
            <a:r>
              <a:rPr lang="en-US" altLang="zh-CN" dirty="0"/>
              <a:t>1</a:t>
            </a:r>
            <a:endParaRPr lang="zh-CN" altLang="en-US" dirty="0"/>
          </a:p>
        </p:txBody>
      </p:sp>
      <p:sp>
        <p:nvSpPr>
          <p:cNvPr id="36" name="文本框 35"/>
          <p:cNvSpPr txBox="1"/>
          <p:nvPr/>
        </p:nvSpPr>
        <p:spPr>
          <a:xfrm>
            <a:off x="1729723" y="1268760"/>
            <a:ext cx="6049274"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金融风险管理的基础与核心：</a:t>
            </a:r>
            <a:r>
              <a:rPr lang="zh-CN" altLang="en-US" sz="2400" b="1" dirty="0">
                <a:solidFill>
                  <a:srgbClr val="FF0000"/>
                </a:solidFill>
                <a:latin typeface="微软雅黑" panose="020B0503020204020204" pitchFamily="34" charset="-122"/>
                <a:ea typeface="微软雅黑" panose="020B0503020204020204" pitchFamily="34" charset="-122"/>
              </a:rPr>
              <a:t>量化风险</a:t>
            </a:r>
          </a:p>
        </p:txBody>
      </p:sp>
      <p:sp>
        <p:nvSpPr>
          <p:cNvPr id="2" name="文本框 1"/>
          <p:cNvSpPr txBox="1"/>
          <p:nvPr/>
        </p:nvSpPr>
        <p:spPr>
          <a:xfrm>
            <a:off x="591848" y="2021049"/>
            <a:ext cx="2035936"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传统风险度量阶段</a:t>
            </a:r>
          </a:p>
        </p:txBody>
      </p:sp>
      <p:sp>
        <p:nvSpPr>
          <p:cNvPr id="4" name="文本框 3"/>
          <p:cNvSpPr txBox="1"/>
          <p:nvPr/>
        </p:nvSpPr>
        <p:spPr>
          <a:xfrm>
            <a:off x="3373565" y="2021049"/>
            <a:ext cx="2064620"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现代风险度量阶段                           </a:t>
            </a:r>
          </a:p>
        </p:txBody>
      </p:sp>
      <p:sp>
        <p:nvSpPr>
          <p:cNvPr id="24" name="文本框 23"/>
          <p:cNvSpPr txBox="1"/>
          <p:nvPr/>
        </p:nvSpPr>
        <p:spPr>
          <a:xfrm>
            <a:off x="6137231" y="2000654"/>
            <a:ext cx="2297446"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一致性风险度量阶段</a:t>
            </a:r>
          </a:p>
        </p:txBody>
      </p:sp>
      <p:sp>
        <p:nvSpPr>
          <p:cNvPr id="8" name="文本框 7"/>
          <p:cNvSpPr txBox="1"/>
          <p:nvPr/>
        </p:nvSpPr>
        <p:spPr>
          <a:xfrm>
            <a:off x="698644" y="2621837"/>
            <a:ext cx="1857132" cy="2977738"/>
          </a:xfrm>
          <a:prstGeom prst="rect">
            <a:avLst/>
          </a:prstGeom>
          <a:noFill/>
          <a:ln w="9525">
            <a:noFill/>
          </a:ln>
        </p:spPr>
        <p:txBody>
          <a:bodyPr wrap="square" rtlCol="0">
            <a:spAutoFit/>
          </a:bodyPr>
          <a:lstStyle/>
          <a:p>
            <a:pPr>
              <a:lnSpc>
                <a:spcPct val="125000"/>
              </a:lnSpc>
              <a:spcBef>
                <a:spcPts val="600"/>
              </a:spcBef>
              <a:spcAft>
                <a:spcPts val="600"/>
              </a:spcAft>
            </a:pPr>
            <a:r>
              <a:rPr lang="zh-CN" altLang="en-US" b="1" dirty="0">
                <a:solidFill>
                  <a:srgbClr val="C00000"/>
                </a:solidFill>
                <a:latin typeface="微软雅黑" panose="020B0503020204020204" pitchFamily="34" charset="-122"/>
                <a:ea typeface="微软雅黑" panose="020B0503020204020204" pitchFamily="34" charset="-122"/>
              </a:rPr>
              <a:t>敏感度分析</a:t>
            </a:r>
          </a:p>
          <a:p>
            <a:pPr marL="285750" indent="-285750">
              <a:lnSpc>
                <a:spcPct val="125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指标</a:t>
            </a:r>
            <a:endParaRPr lang="en-US" altLang="zh-CN" sz="1600"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方差、久期、凸性、</a:t>
            </a:r>
            <a:r>
              <a:rPr lang="en-US" altLang="zh-CN" sz="1600" b="1" i="1" dirty="0">
                <a:solidFill>
                  <a:srgbClr val="0070C0"/>
                </a:solidFill>
                <a:latin typeface="微软雅黑" panose="020B0503020204020204" pitchFamily="34" charset="-122"/>
                <a:ea typeface="微软雅黑" panose="020B0503020204020204" pitchFamily="34" charset="-122"/>
              </a:rPr>
              <a:t>beta</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i="1" dirty="0">
                <a:solidFill>
                  <a:srgbClr val="0070C0"/>
                </a:solidFill>
                <a:latin typeface="微软雅黑" panose="020B0503020204020204" pitchFamily="34" charset="-122"/>
                <a:ea typeface="微软雅黑" panose="020B0503020204020204" pitchFamily="34" charset="-122"/>
              </a:rPr>
              <a:t>delta</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优点</a:t>
            </a:r>
            <a:endParaRPr lang="en-US" altLang="zh-CN" sz="1600"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简单直观，反应部分风险特征；</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缺点</a:t>
            </a:r>
            <a:endParaRPr lang="en-US" altLang="zh-CN" sz="1600"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缺全面综合考虑</a:t>
            </a:r>
          </a:p>
        </p:txBody>
      </p:sp>
      <p:sp>
        <p:nvSpPr>
          <p:cNvPr id="29" name="文本框 28"/>
          <p:cNvSpPr txBox="1"/>
          <p:nvPr/>
        </p:nvSpPr>
        <p:spPr>
          <a:xfrm>
            <a:off x="3045869" y="2596693"/>
            <a:ext cx="2808312" cy="3208571"/>
          </a:xfrm>
          <a:prstGeom prst="rect">
            <a:avLst/>
          </a:prstGeom>
          <a:noFill/>
          <a:ln w="28575">
            <a:solidFill>
              <a:srgbClr val="C00000"/>
            </a:solidFill>
          </a:ln>
        </p:spPr>
        <p:txBody>
          <a:bodyPr wrap="square" rtlCol="0">
            <a:spAutoFit/>
          </a:bodyPr>
          <a:lstStyle/>
          <a:p>
            <a:pPr algn="just">
              <a:lnSpc>
                <a:spcPct val="125000"/>
              </a:lnSpc>
              <a:spcBef>
                <a:spcPts val="600"/>
              </a:spcBef>
              <a:spcAft>
                <a:spcPts val="600"/>
              </a:spcAft>
            </a:pP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在险价值</a:t>
            </a:r>
            <a:r>
              <a:rPr lang="en-US" altLang="zh-CN"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定义</a:t>
            </a:r>
            <a:endParaRPr lang="en-US" altLang="zh-CN"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给定置信水平下，在未来特定时间内的潜在最大损失</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优点</a:t>
            </a:r>
            <a:endParaRPr lang="en-US" altLang="zh-CN"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综合性度量，较为准确，适用性良好</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缺点</a:t>
            </a:r>
            <a:endParaRPr lang="en-US" altLang="zh-CN"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DF2F39"/>
                </a:solidFill>
                <a:latin typeface="微软雅黑" panose="020B0503020204020204" pitchFamily="34" charset="-122"/>
                <a:ea typeface="微软雅黑" panose="020B0503020204020204" pitchFamily="34" charset="-122"/>
              </a:rPr>
              <a:t>非一致性</a:t>
            </a:r>
            <a:r>
              <a:rPr lang="zh-CN" altLang="en-US" sz="1600" b="1" dirty="0">
                <a:solidFill>
                  <a:srgbClr val="0070C0"/>
                </a:solidFill>
                <a:latin typeface="微软雅黑" panose="020B0503020204020204" pitchFamily="34" charset="-122"/>
                <a:ea typeface="微软雅黑" panose="020B0503020204020204" pitchFamily="34" charset="-122"/>
              </a:rPr>
              <a:t>度量指标</a:t>
            </a:r>
          </a:p>
        </p:txBody>
      </p:sp>
      <p:sp>
        <p:nvSpPr>
          <p:cNvPr id="33" name="文本框 32"/>
          <p:cNvSpPr txBox="1"/>
          <p:nvPr/>
        </p:nvSpPr>
        <p:spPr>
          <a:xfrm>
            <a:off x="6313846" y="2596693"/>
            <a:ext cx="1944216" cy="2746906"/>
          </a:xfrm>
          <a:prstGeom prst="rect">
            <a:avLst/>
          </a:prstGeom>
          <a:noFill/>
          <a:ln w="9525">
            <a:noFill/>
          </a:ln>
        </p:spPr>
        <p:txBody>
          <a:bodyPr wrap="square" rtlCol="0">
            <a:spAutoFit/>
          </a:bodyPr>
          <a:lstStyle/>
          <a:p>
            <a:pPr algn="just">
              <a:lnSpc>
                <a:spcPct val="125000"/>
              </a:lnSpc>
              <a:spcBef>
                <a:spcPts val="600"/>
              </a:spcBef>
              <a:spcAft>
                <a:spcPts val="600"/>
              </a:spcAft>
            </a:pPr>
            <a:r>
              <a:rPr lang="zh-CN" altLang="en-US" b="1" dirty="0">
                <a:solidFill>
                  <a:srgbClr val="C00000"/>
                </a:solidFill>
                <a:latin typeface="微软雅黑" panose="020B0503020204020204" pitchFamily="34" charset="-122"/>
                <a:ea typeface="微软雅黑" panose="020B0503020204020204" pitchFamily="34" charset="-122"/>
              </a:rPr>
              <a:t>期望损失</a:t>
            </a:r>
            <a:r>
              <a:rPr lang="en-US" altLang="zh-CN" b="1" dirty="0">
                <a:solidFill>
                  <a:srgbClr val="C00000"/>
                </a:solidFill>
                <a:latin typeface="微软雅黑" panose="020B0503020204020204" pitchFamily="34" charset="-122"/>
                <a:ea typeface="微软雅黑" panose="020B0503020204020204" pitchFamily="34" charset="-122"/>
              </a:rPr>
              <a:t>ES</a:t>
            </a:r>
            <a:endParaRPr lang="zh-CN" altLang="en-US" b="1" dirty="0">
              <a:solidFill>
                <a:srgbClr val="C00000"/>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定义</a:t>
            </a:r>
            <a:endParaRPr lang="en-US" altLang="zh-CN"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给定置信水平下，左尾概率区间内潜在的平均损失</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优点</a:t>
            </a:r>
            <a:endParaRPr lang="en-US" altLang="zh-CN"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无需假定损失分布一致性风险度量</a:t>
            </a:r>
            <a:endParaRPr lang="en-US" altLang="zh-CN" sz="1600" b="1" dirty="0">
              <a:solidFill>
                <a:srgbClr val="0070C0"/>
              </a:solidFill>
              <a:latin typeface="微软雅黑" panose="020B0503020204020204" pitchFamily="34" charset="-122"/>
              <a:ea typeface="微软雅黑" panose="020B0503020204020204" pitchFamily="34" charset="-122"/>
            </a:endParaRPr>
          </a:p>
        </p:txBody>
      </p:sp>
      <p:sp>
        <p:nvSpPr>
          <p:cNvPr id="14" name="右箭头 13"/>
          <p:cNvSpPr/>
          <p:nvPr/>
        </p:nvSpPr>
        <p:spPr>
          <a:xfrm>
            <a:off x="2757050" y="2124512"/>
            <a:ext cx="575424" cy="18466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dirty="0">
              <a:noFill/>
            </a:endParaRPr>
          </a:p>
        </p:txBody>
      </p:sp>
      <p:sp>
        <p:nvSpPr>
          <p:cNvPr id="35" name="右箭头 34"/>
          <p:cNvSpPr/>
          <p:nvPr/>
        </p:nvSpPr>
        <p:spPr>
          <a:xfrm>
            <a:off x="5500028" y="2100702"/>
            <a:ext cx="575424" cy="18466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dirty="0">
              <a:noFill/>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37658184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矩形 9">
            <a:extLst>
              <a:ext uri="{FF2B5EF4-FFF2-40B4-BE49-F238E27FC236}">
                <a16:creationId xmlns:a16="http://schemas.microsoft.com/office/drawing/2014/main" id="{3A3C27FE-CC70-460D-AFDB-10E0091325BD}"/>
              </a:ext>
            </a:extLst>
          </p:cNvPr>
          <p:cNvSpPr>
            <a:spLocks noChangeArrowheads="1"/>
          </p:cNvSpPr>
          <p:nvPr/>
        </p:nvSpPr>
        <p:spPr bwMode="auto">
          <a:xfrm>
            <a:off x="1289376" y="244771"/>
            <a:ext cx="72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err="1">
                <a:solidFill>
                  <a:srgbClr val="C00000"/>
                </a:solidFill>
                <a:latin typeface="微软雅黑" panose="020B0503020204020204" pitchFamily="34" charset="-122"/>
                <a:ea typeface="微软雅黑" panose="020B0503020204020204" pitchFamily="34" charset="-122"/>
              </a:rPr>
              <a:t>VaR</a:t>
            </a:r>
            <a:r>
              <a:rPr lang="zh-CN" altLang="en-US" sz="3600" b="1" dirty="0">
                <a:solidFill>
                  <a:srgbClr val="C00000"/>
                </a:solidFill>
                <a:latin typeface="微软雅黑" panose="020B0503020204020204" pitchFamily="34" charset="-122"/>
                <a:ea typeface="微软雅黑" panose="020B0503020204020204" pitchFamily="34" charset="-122"/>
              </a:rPr>
              <a:t>的评估指标</a:t>
            </a:r>
          </a:p>
        </p:txBody>
      </p:sp>
      <p:sp>
        <p:nvSpPr>
          <p:cNvPr id="8" name="文本框 7"/>
          <p:cNvSpPr txBox="1"/>
          <p:nvPr/>
        </p:nvSpPr>
        <p:spPr>
          <a:xfrm>
            <a:off x="683568" y="1136307"/>
            <a:ext cx="8064896" cy="938719"/>
          </a:xfrm>
          <a:prstGeom prst="rect">
            <a:avLst/>
          </a:prstGeom>
          <a:noFill/>
        </p:spPr>
        <p:txBody>
          <a:bodyPr wrap="square" rtlCol="0">
            <a:spAutoFit/>
          </a:bodyPr>
          <a:lstStyle/>
          <a:p>
            <a:pPr>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Kupiec</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检验（非条件覆盖检验）</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180000">
              <a:lnSpc>
                <a:spcPct val="125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比较</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序列与真实收益序列，判断</a:t>
            </a:r>
            <a:r>
              <a:rPr lang="zh-CN" altLang="en-US"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失败次数</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是否等于给定覆盖率。</a:t>
            </a:r>
          </a:p>
        </p:txBody>
      </p:sp>
      <p:sp>
        <p:nvSpPr>
          <p:cNvPr id="3" name="文本框 2"/>
          <p:cNvSpPr txBox="1"/>
          <p:nvPr/>
        </p:nvSpPr>
        <p:spPr>
          <a:xfrm>
            <a:off x="567009" y="2204864"/>
            <a:ext cx="8166648" cy="182357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lnSpc>
                <a:spcPct val="125000"/>
              </a:lnSpc>
              <a:buFont typeface="Wingdings" panose="05000000000000000000" pitchFamily="2" charset="2"/>
              <a:buChar char="Ø"/>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把实际损失超过</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值记为</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失败</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，把实际损失低于</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值记为</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成功</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25000"/>
              </a:lnSpc>
              <a:buFont typeface="Wingdings" panose="05000000000000000000" pitchFamily="2" charset="2"/>
              <a:buChar char="Ø"/>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假定</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估计具有时间独立性，则前面的标记过程代表一系列独立的伯努利实验，失败的期望概率为</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b="1"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与</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一致，即</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b="1"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 α</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25000"/>
              </a:lnSpc>
              <a:buFont typeface="Wingdings" panose="05000000000000000000" pitchFamily="2" charset="2"/>
              <a:buChar char="Ø"/>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在给定置信水平下，检验事件的实际失败率是否显著不同于预期失败率，可判断</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模型是否有效</a:t>
            </a:r>
            <a:r>
              <a:rPr lang="zh-CN" altLang="en-US" b="1" dirty="0">
                <a:latin typeface="微软雅黑" panose="020B0503020204020204" pitchFamily="34" charset="-122"/>
                <a:ea typeface="微软雅黑" panose="020B0503020204020204" pitchFamily="34" charset="-122"/>
              </a:rPr>
              <a:t>。</a:t>
            </a:r>
          </a:p>
        </p:txBody>
      </p:sp>
      <p:sp>
        <p:nvSpPr>
          <p:cNvPr id="5" name="文本框 4"/>
          <p:cNvSpPr txBox="1"/>
          <p:nvPr/>
        </p:nvSpPr>
        <p:spPr>
          <a:xfrm>
            <a:off x="1295636" y="4163159"/>
            <a:ext cx="6840760" cy="430887"/>
          </a:xfrm>
          <a:prstGeom prst="rect">
            <a:avLst/>
          </a:prstGeom>
          <a:noFill/>
        </p:spPr>
        <p:txBody>
          <a:bodyPr wrap="square" rtlCol="0">
            <a:spAutoFit/>
          </a:bodyPr>
          <a:lstStyle/>
          <a:p>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原假设</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200" b="1"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，计算似然比统计量</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Kupiec</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1995)</a:t>
            </a:r>
            <a:endParaRPr lang="zh-CN" altLang="en-US" sz="2200" b="1"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340219" y="5724034"/>
            <a:ext cx="8620228" cy="842538"/>
          </a:xfrm>
          <a:prstGeom prst="rect">
            <a:avLst/>
          </a:prstGeom>
          <a:noFill/>
        </p:spPr>
        <p:txBody>
          <a:bodyPr wrap="square" rtlCol="0">
            <a:spAutoFit/>
          </a:bodyPr>
          <a:lstStyle/>
          <a:p>
            <a:pPr algn="just">
              <a:lnSpc>
                <a:spcPct val="125000"/>
              </a:lnSpc>
            </a:pPr>
            <a:r>
              <a:rPr lang="zh-CN" altLang="en-US" sz="2100" b="1" dirty="0">
                <a:latin typeface="Times New Roman" panose="02020603050405020304" pitchFamily="18" charset="0"/>
                <a:ea typeface="微软雅黑" panose="020B0503020204020204" pitchFamily="34" charset="-122"/>
                <a:cs typeface="Times New Roman" panose="02020603050405020304" pitchFamily="18" charset="0"/>
              </a:rPr>
              <a:t>只要</a:t>
            </a:r>
            <a:r>
              <a:rPr lang="en-US" altLang="zh-CN" sz="2100" b="1" dirty="0" err="1">
                <a:latin typeface="Times New Roman" panose="02020603050405020304" pitchFamily="18" charset="0"/>
                <a:ea typeface="微软雅黑" panose="020B0503020204020204" pitchFamily="34" charset="-122"/>
                <a:cs typeface="Times New Roman" panose="02020603050405020304" pitchFamily="18" charset="0"/>
              </a:rPr>
              <a:t>LR</a:t>
            </a:r>
            <a:r>
              <a:rPr lang="en-US" altLang="zh-CN" sz="2100" b="1" i="1" baseline="-25000" dirty="0" err="1">
                <a:latin typeface="Times New Roman" panose="02020603050405020304" pitchFamily="18" charset="0"/>
                <a:ea typeface="微软雅黑" panose="020B0503020204020204" pitchFamily="34" charset="-122"/>
                <a:cs typeface="Times New Roman" panose="02020603050405020304" pitchFamily="18" charset="0"/>
              </a:rPr>
              <a:t>uc</a:t>
            </a:r>
            <a:r>
              <a:rPr lang="zh-CN" altLang="en-US" sz="2100" b="1" dirty="0">
                <a:latin typeface="Times New Roman" panose="02020603050405020304" pitchFamily="18" charset="0"/>
                <a:ea typeface="微软雅黑" panose="020B0503020204020204" pitchFamily="34" charset="-122"/>
                <a:cs typeface="Times New Roman" panose="02020603050405020304" pitchFamily="18" charset="0"/>
              </a:rPr>
              <a:t>统计量不落在拒绝域里面</a:t>
            </a:r>
            <a:r>
              <a:rPr lang="zh-CN" altLang="en-US" sz="21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1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LR</a:t>
            </a:r>
            <a:r>
              <a:rPr lang="en-US" altLang="zh-CN" sz="2100" b="1" i="1" baseline="-250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uc</a:t>
            </a:r>
            <a:r>
              <a:rPr lang="en-US" altLang="zh-CN" sz="21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&lt;3.8415</a:t>
            </a:r>
            <a:r>
              <a:rPr lang="zh-CN" altLang="en-US" sz="21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100" b="1" dirty="0">
                <a:latin typeface="Times New Roman" panose="02020603050405020304" pitchFamily="18" charset="0"/>
                <a:ea typeface="微软雅黑" panose="020B0503020204020204" pitchFamily="34" charset="-122"/>
                <a:cs typeface="Times New Roman" panose="02020603050405020304" pitchFamily="18" charset="0"/>
              </a:rPr>
              <a:t>，则不能拒绝原假设</a:t>
            </a:r>
            <a:endParaRPr lang="en-US" altLang="zh-CN" sz="21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25000"/>
              </a:lnSpc>
            </a:pP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失败概率与预期失败率无显著差别，模型估计</a:t>
            </a:r>
            <a:r>
              <a:rPr lang="en-US" altLang="zh-CN"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的能力与预期一致，模型有效</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25" y="4789276"/>
            <a:ext cx="7723915" cy="463178"/>
          </a:xfrm>
          <a:prstGeom prst="rect">
            <a:avLst/>
          </a:prstGeom>
        </p:spPr>
      </p:pic>
      <p:sp>
        <p:nvSpPr>
          <p:cNvPr id="11" name="文本框 10"/>
          <p:cNvSpPr txBox="1"/>
          <p:nvPr/>
        </p:nvSpPr>
        <p:spPr>
          <a:xfrm>
            <a:off x="3347864" y="5331055"/>
            <a:ext cx="3306043" cy="369332"/>
          </a:xfrm>
          <a:prstGeom prst="rect">
            <a:avLst/>
          </a:prstGeom>
          <a:noFill/>
        </p:spPr>
        <p:txBody>
          <a:bodyPr wrap="square" rtlCol="0">
            <a:spAutoFit/>
          </a:body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失败天数，</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总天数</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3119362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矩形 9">
            <a:extLst>
              <a:ext uri="{FF2B5EF4-FFF2-40B4-BE49-F238E27FC236}">
                <a16:creationId xmlns:a16="http://schemas.microsoft.com/office/drawing/2014/main" id="{3A3C27FE-CC70-460D-AFDB-10E0091325BD}"/>
              </a:ext>
            </a:extLst>
          </p:cNvPr>
          <p:cNvSpPr>
            <a:spLocks noChangeArrowheads="1"/>
          </p:cNvSpPr>
          <p:nvPr/>
        </p:nvSpPr>
        <p:spPr bwMode="auto">
          <a:xfrm>
            <a:off x="1289376" y="244771"/>
            <a:ext cx="72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err="1">
                <a:solidFill>
                  <a:srgbClr val="C00000"/>
                </a:solidFill>
                <a:latin typeface="微软雅黑" panose="020B0503020204020204" pitchFamily="34" charset="-122"/>
                <a:ea typeface="微软雅黑" panose="020B0503020204020204" pitchFamily="34" charset="-122"/>
              </a:rPr>
              <a:t>VaR</a:t>
            </a:r>
            <a:r>
              <a:rPr lang="zh-CN" altLang="en-US" sz="3600" b="1" dirty="0">
                <a:solidFill>
                  <a:srgbClr val="C00000"/>
                </a:solidFill>
                <a:latin typeface="微软雅黑" panose="020B0503020204020204" pitchFamily="34" charset="-122"/>
                <a:ea typeface="微软雅黑" panose="020B0503020204020204" pitchFamily="34" charset="-122"/>
              </a:rPr>
              <a:t>的评估指标</a:t>
            </a:r>
          </a:p>
        </p:txBody>
      </p:sp>
      <p:sp>
        <p:nvSpPr>
          <p:cNvPr id="2" name="文本框 1"/>
          <p:cNvSpPr txBox="1"/>
          <p:nvPr/>
        </p:nvSpPr>
        <p:spPr>
          <a:xfrm>
            <a:off x="612440" y="1084183"/>
            <a:ext cx="7920000" cy="2369880"/>
          </a:xfrm>
          <a:prstGeom prst="rect">
            <a:avLst/>
          </a:prstGeom>
          <a:noFill/>
        </p:spPr>
        <p:txBody>
          <a:bodyPr wrap="square" rtlCol="0">
            <a:spAutoFit/>
          </a:bodyPr>
          <a:lstStyle/>
          <a:p>
            <a:pPr>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Christoffersen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检验（</a:t>
            </a:r>
            <a:r>
              <a:rPr lang="zh-CN" altLang="en-US" sz="2400" b="1" dirty="0">
                <a:latin typeface="微软雅黑" panose="020B0503020204020204" pitchFamily="34" charset="-122"/>
                <a:ea typeface="微软雅黑" panose="020B0503020204020204" pitchFamily="34" charset="-122"/>
              </a:rPr>
              <a:t>超出值独立性检验</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一个好的预测在市场波动平稳时较窄，在市场波动较大时自动变宽，落在区间预测外的观测值应均匀分布在整个样本区间，无波动聚集性。</a:t>
            </a:r>
            <a:r>
              <a:rPr lang="en-US" altLang="zh-CN" sz="11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100"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Christoffersen</a:t>
            </a:r>
            <a:r>
              <a:rPr lang="en-US" altLang="zh-CN" sz="11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1998)</a:t>
            </a:r>
          </a:p>
          <a:p>
            <a:pPr marL="342900" indent="-342900">
              <a:lnSpc>
                <a:spcPct val="125000"/>
              </a:lnSpc>
              <a:spcBef>
                <a:spcPts val="600"/>
              </a:spcBef>
              <a:buFont typeface="Wingdings" panose="05000000000000000000" pitchFamily="2" charset="2"/>
              <a:buChar char="Ø"/>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若给定某天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没被超出，则偏差指标</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，否则为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数</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00</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01</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的个数，计算似然比统计量</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dirty="0"/>
          </a:p>
        </p:txBody>
      </p:sp>
      <p:sp>
        <p:nvSpPr>
          <p:cNvPr id="5" name="文本框 4"/>
          <p:cNvSpPr txBox="1"/>
          <p:nvPr/>
        </p:nvSpPr>
        <p:spPr>
          <a:xfrm>
            <a:off x="1404298" y="4352101"/>
            <a:ext cx="6336054" cy="400110"/>
          </a:xfrm>
          <a:prstGeom prst="rect">
            <a:avLst/>
          </a:prstGeom>
          <a:noFill/>
        </p:spPr>
        <p:txBody>
          <a:bodyPr wrap="square" rtlCol="0">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i="1" baseline="-25000" dirty="0" err="1">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表示同时出现状态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j</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的个数</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i</a:t>
            </a:r>
            <a:r>
              <a:rPr lang="en-US" altLang="zh-CN" sz="2000" b="1" i="1" dirty="0">
                <a:latin typeface="Times New Roman" panose="02020603050405020304" pitchFamily="18" charset="0"/>
                <a:cs typeface="Times New Roman" panose="02020603050405020304" pitchFamily="18" charset="0"/>
              </a:rPr>
              <a:t>, j</a:t>
            </a:r>
            <a:r>
              <a:rPr lang="en-US" altLang="zh-CN" sz="2000" b="1" dirty="0">
                <a:latin typeface="Times New Roman" panose="02020603050405020304" pitchFamily="18" charset="0"/>
                <a:cs typeface="Times New Roman" panose="02020603050405020304" pitchFamily="18" charset="0"/>
              </a:rPr>
              <a:t> = 0, 1)</a:t>
            </a:r>
            <a:endParaRPr lang="zh-CN" altLang="en-US" sz="2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1187624" y="5845298"/>
            <a:ext cx="6552728" cy="461665"/>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若满足独立性假设，</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原假设为</a:t>
            </a:r>
            <a:r>
              <a:rPr lang="zh-CN" altLang="en-US" sz="2400" b="1" dirty="0">
                <a:solidFill>
                  <a:srgbClr val="C00000"/>
                </a:solidFill>
                <a:latin typeface="Times New Roman" panose="02020603050405020304" pitchFamily="18" charset="0"/>
                <a:cs typeface="Times New Roman" panose="02020603050405020304" pitchFamily="18" charset="0"/>
              </a:rPr>
              <a:t>：</a:t>
            </a:r>
            <a:r>
              <a:rPr lang="el-GR" altLang="zh-CN" sz="2400" b="1" i="1" dirty="0">
                <a:solidFill>
                  <a:srgbClr val="C00000"/>
                </a:solidFill>
                <a:latin typeface="Times New Roman" panose="02020603050405020304" pitchFamily="18" charset="0"/>
                <a:cs typeface="Times New Roman" panose="02020603050405020304" pitchFamily="18" charset="0"/>
              </a:rPr>
              <a:t>π</a:t>
            </a:r>
            <a:r>
              <a:rPr lang="en-US" altLang="zh-CN" sz="2400" b="1" baseline="-25000" dirty="0">
                <a:solidFill>
                  <a:srgbClr val="C00000"/>
                </a:solidFill>
                <a:latin typeface="Times New Roman" panose="02020603050405020304" pitchFamily="18" charset="0"/>
                <a:cs typeface="Times New Roman" panose="02020603050405020304" pitchFamily="18" charset="0"/>
              </a:rPr>
              <a:t>01</a:t>
            </a:r>
            <a:r>
              <a:rPr lang="en-US" altLang="zh-CN" sz="2400" b="1" dirty="0">
                <a:solidFill>
                  <a:srgbClr val="C00000"/>
                </a:solidFill>
                <a:latin typeface="Times New Roman" panose="02020603050405020304" pitchFamily="18" charset="0"/>
                <a:cs typeface="Times New Roman" panose="02020603050405020304" pitchFamily="18" charset="0"/>
              </a:rPr>
              <a:t> = </a:t>
            </a:r>
            <a:r>
              <a:rPr lang="el-GR" altLang="zh-CN" sz="2400" b="1" i="1" dirty="0">
                <a:solidFill>
                  <a:srgbClr val="C00000"/>
                </a:solidFill>
                <a:latin typeface="Times New Roman" panose="02020603050405020304" pitchFamily="18" charset="0"/>
                <a:cs typeface="Times New Roman" panose="02020603050405020304" pitchFamily="18" charset="0"/>
              </a:rPr>
              <a:t>π</a:t>
            </a:r>
            <a:r>
              <a:rPr lang="en-US" altLang="zh-CN" sz="2400" b="1" baseline="-25000" dirty="0">
                <a:solidFill>
                  <a:srgbClr val="C00000"/>
                </a:solidFill>
                <a:latin typeface="Times New Roman" panose="02020603050405020304" pitchFamily="18" charset="0"/>
                <a:cs typeface="Times New Roman" panose="02020603050405020304" pitchFamily="18" charset="0"/>
              </a:rPr>
              <a:t>11</a:t>
            </a:r>
            <a:r>
              <a:rPr lang="en-US" altLang="zh-CN" sz="2400" b="1" dirty="0">
                <a:solidFill>
                  <a:srgbClr val="C00000"/>
                </a:solidFill>
                <a:latin typeface="Times New Roman" panose="02020603050405020304" pitchFamily="18" charset="0"/>
                <a:cs typeface="Times New Roman" panose="02020603050405020304" pitchFamily="18" charset="0"/>
              </a:rPr>
              <a:t> =</a:t>
            </a:r>
            <a:r>
              <a:rPr lang="el-GR" altLang="zh-CN" sz="2400" b="1" dirty="0">
                <a:solidFill>
                  <a:srgbClr val="C00000"/>
                </a:solidFill>
                <a:latin typeface="Times New Roman" panose="02020603050405020304" pitchFamily="18" charset="0"/>
                <a:cs typeface="Times New Roman" panose="02020603050405020304" pitchFamily="18" charset="0"/>
              </a:rPr>
              <a:t> </a:t>
            </a:r>
            <a:r>
              <a:rPr lang="el-GR" altLang="zh-CN" sz="2400" b="1" i="1" dirty="0">
                <a:solidFill>
                  <a:srgbClr val="C00000"/>
                </a:solidFill>
                <a:latin typeface="Times New Roman" panose="02020603050405020304" pitchFamily="18" charset="0"/>
                <a:cs typeface="Times New Roman" panose="02020603050405020304" pitchFamily="18" charset="0"/>
              </a:rPr>
              <a:t>π</a:t>
            </a:r>
            <a:r>
              <a:rPr lang="en-US" altLang="zh-CN" sz="2400" b="1" baseline="-25000" dirty="0">
                <a:solidFill>
                  <a:srgbClr val="C00000"/>
                </a:solidFill>
                <a:latin typeface="Times New Roman" panose="02020603050405020304" pitchFamily="18" charset="0"/>
                <a:cs typeface="Times New Roman" panose="02020603050405020304" pitchFamily="18" charset="0"/>
              </a:rPr>
              <a:t>2</a:t>
            </a:r>
            <a:r>
              <a:rPr lang="en-US" altLang="zh-CN" sz="2400" b="1" dirty="0">
                <a:solidFill>
                  <a:srgbClr val="C00000"/>
                </a:solidFill>
                <a:latin typeface="Times New Roman" panose="02020603050405020304" pitchFamily="18" charset="0"/>
                <a:cs typeface="Times New Roman" panose="02020603050405020304" pitchFamily="18" charset="0"/>
              </a:rPr>
              <a:t> </a:t>
            </a: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3343648"/>
            <a:ext cx="6381797" cy="83820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4942385"/>
            <a:ext cx="7543855" cy="647705"/>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31890277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8" name="矩形 9">
            <a:extLst>
              <a:ext uri="{FF2B5EF4-FFF2-40B4-BE49-F238E27FC236}">
                <a16:creationId xmlns:a16="http://schemas.microsoft.com/office/drawing/2014/main" id="{3A3C27FE-CC70-460D-AFDB-10E0091325BD}"/>
              </a:ext>
            </a:extLst>
          </p:cNvPr>
          <p:cNvSpPr>
            <a:spLocks noChangeArrowheads="1"/>
          </p:cNvSpPr>
          <p:nvPr/>
        </p:nvSpPr>
        <p:spPr bwMode="auto">
          <a:xfrm>
            <a:off x="1289376" y="244771"/>
            <a:ext cx="72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err="1">
                <a:solidFill>
                  <a:srgbClr val="C00000"/>
                </a:solidFill>
                <a:latin typeface="微软雅黑" panose="020B0503020204020204" pitchFamily="34" charset="-122"/>
                <a:ea typeface="微软雅黑" panose="020B0503020204020204" pitchFamily="34" charset="-122"/>
              </a:rPr>
              <a:t>VaR</a:t>
            </a:r>
            <a:r>
              <a:rPr lang="zh-CN" altLang="en-US" sz="3600" b="1" dirty="0">
                <a:solidFill>
                  <a:srgbClr val="C00000"/>
                </a:solidFill>
                <a:latin typeface="微软雅黑" panose="020B0503020204020204" pitchFamily="34" charset="-122"/>
                <a:ea typeface="微软雅黑" panose="020B0503020204020204" pitchFamily="34" charset="-122"/>
              </a:rPr>
              <a:t>的评估指标</a:t>
            </a:r>
          </a:p>
        </p:txBody>
      </p:sp>
      <p:sp>
        <p:nvSpPr>
          <p:cNvPr id="2" name="文本框 1"/>
          <p:cNvSpPr txBox="1"/>
          <p:nvPr/>
        </p:nvSpPr>
        <p:spPr>
          <a:xfrm>
            <a:off x="1043608" y="1027462"/>
            <a:ext cx="7343936" cy="2169825"/>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3. </a:t>
            </a:r>
            <a:r>
              <a:rPr lang="zh-CN" altLang="en-US" sz="2400" b="1" dirty="0">
                <a:latin typeface="微软雅黑" panose="020B0503020204020204" pitchFamily="34" charset="-122"/>
                <a:ea typeface="微软雅黑" panose="020B0503020204020204" pitchFamily="34" charset="-122"/>
              </a:rPr>
              <a:t>条件覆盖检验</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200" b="1" dirty="0" err="1">
                <a:latin typeface="微软雅黑" panose="020B0503020204020204" pitchFamily="34" charset="-122"/>
                <a:ea typeface="微软雅黑" panose="020B0503020204020204" pitchFamily="34" charset="-122"/>
              </a:rPr>
              <a:t>VaR</a:t>
            </a:r>
            <a:r>
              <a:rPr lang="zh-CN" altLang="en-US" sz="2200" b="1" dirty="0">
                <a:latin typeface="微软雅黑" panose="020B0503020204020204" pitchFamily="34" charset="-122"/>
                <a:ea typeface="微软雅黑" panose="020B0503020204020204" pitchFamily="34" charset="-122"/>
              </a:rPr>
              <a:t>模型预测有效：</a:t>
            </a:r>
            <a:r>
              <a:rPr lang="zh-CN" altLang="en-US" sz="2200" b="1" dirty="0">
                <a:solidFill>
                  <a:srgbClr val="C00000"/>
                </a:solidFill>
                <a:latin typeface="微软雅黑" panose="020B0503020204020204" pitchFamily="34" charset="-122"/>
                <a:ea typeface="微软雅黑" panose="020B0503020204020204" pitchFamily="34" charset="-122"/>
              </a:rPr>
              <a:t>非条件覆盖和独立性 </a:t>
            </a:r>
            <a:r>
              <a:rPr lang="zh-CN" altLang="en-US" sz="2200" b="1" dirty="0">
                <a:latin typeface="Cambria Math" panose="02040503050406030204" pitchFamily="18" charset="0"/>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联合检验</a:t>
            </a:r>
            <a:endParaRPr lang="en-US" altLang="zh-CN" sz="22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200" b="1" dirty="0">
                <a:latin typeface="微软雅黑" panose="020B0503020204020204" pitchFamily="34" charset="-122"/>
                <a:ea typeface="微软雅黑" panose="020B0503020204020204" pitchFamily="34" charset="-122"/>
              </a:rPr>
              <a:t>定义一个</a:t>
            </a:r>
            <a:r>
              <a:rPr lang="en-US" altLang="zh-CN" sz="2200" b="1" dirty="0" err="1">
                <a:latin typeface="微软雅黑" panose="020B0503020204020204" pitchFamily="34" charset="-122"/>
                <a:ea typeface="微软雅黑" panose="020B0503020204020204" pitchFamily="34" charset="-122"/>
              </a:rPr>
              <a:t>VaR</a:t>
            </a:r>
            <a:r>
              <a:rPr lang="zh-CN" altLang="en-US" sz="2200" b="1" dirty="0">
                <a:latin typeface="微软雅黑" panose="020B0503020204020204" pitchFamily="34" charset="-122"/>
                <a:ea typeface="微软雅黑" panose="020B0503020204020204" pitchFamily="34" charset="-122"/>
              </a:rPr>
              <a:t>失败事件序列的条件覆盖，</a:t>
            </a:r>
            <a:r>
              <a:rPr lang="en-US" altLang="zh-CN" sz="2200" b="1" dirty="0" err="1">
                <a:latin typeface="微软雅黑" panose="020B0503020204020204" pitchFamily="34" charset="-122"/>
                <a:ea typeface="微软雅黑" panose="020B0503020204020204" pitchFamily="34" charset="-122"/>
              </a:rPr>
              <a:t>VaR</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必为一个独立同分布的随机过程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Christoffersen</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1998)</a:t>
            </a:r>
            <a:endParaRPr lang="en-US" altLang="zh-CN"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229403" y="4162790"/>
            <a:ext cx="269986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经整理可写成</a:t>
            </a:r>
            <a:endParaRPr lang="zh-CN" altLang="en-US" sz="2400" b="1" dirty="0"/>
          </a:p>
        </p:txBody>
      </p:sp>
      <p:sp>
        <p:nvSpPr>
          <p:cNvPr id="6" name="矩形 5"/>
          <p:cNvSpPr/>
          <p:nvPr/>
        </p:nvSpPr>
        <p:spPr>
          <a:xfrm>
            <a:off x="1229403" y="3432308"/>
            <a:ext cx="2646878" cy="511807"/>
          </a:xfrm>
          <a:prstGeom prst="rect">
            <a:avLst/>
          </a:prstGeom>
        </p:spPr>
        <p:txBody>
          <a:bodyPr wrap="none">
            <a:spAutoFit/>
          </a:bodyPr>
          <a:lstStyle/>
          <a:p>
            <a:pPr>
              <a:lnSpc>
                <a:spcPct val="125000"/>
              </a:lnSpc>
            </a:pPr>
            <a:r>
              <a:rPr lang="zh-CN" altLang="en-US" sz="2400" b="1" dirty="0">
                <a:latin typeface="微软雅黑" panose="020B0503020204020204" pitchFamily="34" charset="-122"/>
                <a:ea typeface="微软雅黑" panose="020B0503020204020204" pitchFamily="34" charset="-122"/>
              </a:rPr>
              <a:t>计算似然比统计量</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3505379"/>
            <a:ext cx="3590951" cy="376240"/>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4684" y="4776025"/>
            <a:ext cx="6281783" cy="781056"/>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37279767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 name="矩形 9">
            <a:extLst>
              <a:ext uri="{FF2B5EF4-FFF2-40B4-BE49-F238E27FC236}">
                <a16:creationId xmlns:a16="http://schemas.microsoft.com/office/drawing/2014/main" id="{3A3C27FE-CC70-460D-AFDB-10E0091325BD}"/>
              </a:ext>
            </a:extLst>
          </p:cNvPr>
          <p:cNvSpPr>
            <a:spLocks noChangeArrowheads="1"/>
          </p:cNvSpPr>
          <p:nvPr/>
        </p:nvSpPr>
        <p:spPr bwMode="auto">
          <a:xfrm>
            <a:off x="1289376" y="244771"/>
            <a:ext cx="72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err="1">
                <a:solidFill>
                  <a:srgbClr val="C00000"/>
                </a:solidFill>
                <a:latin typeface="微软雅黑" panose="020B0503020204020204" pitchFamily="34" charset="-122"/>
                <a:ea typeface="微软雅黑" panose="020B0503020204020204" pitchFamily="34" charset="-122"/>
              </a:rPr>
              <a:t>VaR</a:t>
            </a:r>
            <a:r>
              <a:rPr lang="zh-CN" altLang="en-US" sz="3600" b="1" dirty="0">
                <a:solidFill>
                  <a:srgbClr val="C00000"/>
                </a:solidFill>
                <a:latin typeface="微软雅黑" panose="020B0503020204020204" pitchFamily="34" charset="-122"/>
                <a:ea typeface="微软雅黑" panose="020B0503020204020204" pitchFamily="34" charset="-122"/>
              </a:rPr>
              <a:t>的评估指标</a:t>
            </a:r>
          </a:p>
        </p:txBody>
      </p:sp>
      <p:sp>
        <p:nvSpPr>
          <p:cNvPr id="2" name="文本框 1"/>
          <p:cNvSpPr txBox="1"/>
          <p:nvPr/>
        </p:nvSpPr>
        <p:spPr>
          <a:xfrm>
            <a:off x="587336" y="1073678"/>
            <a:ext cx="7806608" cy="1569660"/>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rPr>
              <a:t>超出值序列的自相关性检验</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0070C0"/>
                </a:solidFill>
                <a:latin typeface="微软雅黑" panose="020B0503020204020204" pitchFamily="34" charset="-122"/>
                <a:ea typeface="微软雅黑" panose="020B0503020204020204" pitchFamily="34" charset="-122"/>
              </a:rPr>
              <a:t>如果发生失败的事件之间存在相关关系，那就可能连续发生损失超过前期设定的风险值，所以还需检验 </a:t>
            </a:r>
            <a:r>
              <a:rPr lang="en-US" altLang="zh-CN" sz="2000" b="1" dirty="0" err="1">
                <a:solidFill>
                  <a:srgbClr val="0070C0"/>
                </a:solidFill>
                <a:latin typeface="微软雅黑" panose="020B0503020204020204" pitchFamily="34" charset="-122"/>
                <a:ea typeface="微软雅黑" panose="020B0503020204020204" pitchFamily="34" charset="-122"/>
              </a:rPr>
              <a:t>VaR</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序列的相关性。</a:t>
            </a:r>
          </a:p>
        </p:txBody>
      </p:sp>
      <p:sp>
        <p:nvSpPr>
          <p:cNvPr id="3" name="文本框 2"/>
          <p:cNvSpPr txBox="1"/>
          <p:nvPr/>
        </p:nvSpPr>
        <p:spPr>
          <a:xfrm>
            <a:off x="636983" y="2900052"/>
            <a:ext cx="8136904" cy="896399"/>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Ø"/>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检验超出值序列独立性：超出值序列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baseline="-25000" dirty="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的自相关分析</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25000"/>
              </a:lnSpc>
              <a:buFont typeface="Wingdings" panose="05000000000000000000" pitchFamily="2" charset="2"/>
              <a:buChar char="Ø"/>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序列自相关的原假设</a:t>
            </a:r>
            <a:endParaRPr lang="zh-CN" altLang="en-US" sz="2200"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2808564" y="3860063"/>
            <a:ext cx="3527752" cy="1107996"/>
          </a:xfrm>
          <a:prstGeom prst="rect">
            <a:avLst/>
          </a:prstGeom>
          <a:noFill/>
        </p:spPr>
        <p:txBody>
          <a:bodyPr wrap="square" lIns="0" tIns="0" rIns="0" bIns="0" rtlCol="0">
            <a:spAutoFit/>
          </a:bodyPr>
          <a:lstStyle/>
          <a:p>
            <a:pPr>
              <a:lnSpc>
                <a:spcPct val="150000"/>
              </a:lnSpc>
            </a:pPr>
            <a:r>
              <a:rPr lang="en-US" altLang="zh-CN" sz="2400" b="1" i="1" dirty="0">
                <a:latin typeface="Times New Roman" panose="02020603050405020304" pitchFamily="18" charset="0"/>
                <a:cs typeface="Times New Roman" panose="02020603050405020304" pitchFamily="18" charset="0"/>
              </a:rPr>
              <a:t>H</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corr</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i="1" baseline="-25000" dirty="0" err="1">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 I</a:t>
            </a:r>
            <a:r>
              <a:rPr lang="en-US" altLang="zh-CN" sz="2400" b="1" i="1" baseline="-25000" dirty="0">
                <a:latin typeface="Times New Roman" panose="02020603050405020304" pitchFamily="18" charset="0"/>
                <a:cs typeface="Times New Roman" panose="02020603050405020304" pitchFamily="18" charset="0"/>
              </a:rPr>
              <a:t>t</a:t>
            </a:r>
            <a:r>
              <a:rPr lang="en-US" altLang="zh-CN" sz="2400" b="1" baseline="-25000" dirty="0">
                <a:latin typeface="Times New Roman" panose="02020603050405020304" pitchFamily="18" charset="0"/>
                <a:cs typeface="Times New Roman" panose="02020603050405020304" pitchFamily="18" charset="0"/>
              </a:rPr>
              <a:t>-</a:t>
            </a:r>
            <a:r>
              <a:rPr lang="en-US" altLang="zh-CN" sz="2400" b="1" i="1" baseline="-25000" dirty="0">
                <a:latin typeface="Times New Roman" panose="02020603050405020304" pitchFamily="18" charset="0"/>
                <a:cs typeface="Times New Roman" panose="02020603050405020304" pitchFamily="18" charset="0"/>
              </a:rPr>
              <a:t>s</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0,</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400" b="1" i="1" dirty="0">
                <a:latin typeface="Times New Roman" panose="02020603050405020304" pitchFamily="18" charset="0"/>
                <a:ea typeface="Cambria Math" panose="02040503050406030204" pitchFamily="18" charset="0"/>
                <a:cs typeface="Times New Roman" panose="02020603050405020304" pitchFamily="18" charset="0"/>
              </a:rPr>
              <a:t>s</a:t>
            </a:r>
          </a:p>
          <a:p>
            <a:pPr>
              <a:lnSpc>
                <a:spcPct val="150000"/>
              </a:lnSpc>
            </a:pPr>
            <a:r>
              <a:rPr lang="en-US" altLang="zh-CN" sz="2400" b="1" i="1" dirty="0">
                <a:latin typeface="Times New Roman" panose="02020603050405020304" pitchFamily="18" charset="0"/>
                <a:ea typeface="Cambria Math" panose="02040503050406030204" pitchFamily="18" charset="0"/>
                <a:cs typeface="Times New Roman" panose="02020603050405020304" pitchFamily="18" charset="0"/>
              </a:rPr>
              <a:t>H</a:t>
            </a:r>
            <a:r>
              <a:rPr lang="en-US" altLang="zh-CN" sz="2400" b="1"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400" b="1" i="1"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corr</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i="1" baseline="-25000" dirty="0" err="1">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 I</a:t>
            </a:r>
            <a:r>
              <a:rPr lang="en-US" altLang="zh-CN" sz="2400" b="1" i="1" baseline="-25000" dirty="0">
                <a:latin typeface="Times New Roman" panose="02020603050405020304" pitchFamily="18" charset="0"/>
                <a:cs typeface="Times New Roman" panose="02020603050405020304" pitchFamily="18" charset="0"/>
              </a:rPr>
              <a:t>t</a:t>
            </a:r>
            <a:r>
              <a:rPr lang="en-US" altLang="zh-CN" sz="2400" b="1" baseline="-25000" dirty="0">
                <a:latin typeface="Times New Roman" panose="02020603050405020304" pitchFamily="18" charset="0"/>
                <a:cs typeface="Times New Roman" panose="02020603050405020304" pitchFamily="18" charset="0"/>
              </a:rPr>
              <a:t>-</a:t>
            </a:r>
            <a:r>
              <a:rPr lang="en-US" altLang="zh-CN" sz="2400" b="1" i="1" baseline="-25000" dirty="0">
                <a:latin typeface="Times New Roman" panose="02020603050405020304" pitchFamily="18" charset="0"/>
                <a:cs typeface="Times New Roman" panose="02020603050405020304" pitchFamily="18" charset="0"/>
              </a:rPr>
              <a:t>s</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 0,</a:t>
            </a:r>
            <a:r>
              <a:rPr lang="en-US" altLang="zh-CN" sz="2400" b="1" i="1"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400" b="1" i="1" dirty="0">
                <a:latin typeface="Times New Roman" panose="02020603050405020304" pitchFamily="18" charset="0"/>
                <a:ea typeface="Cambria Math" panose="02040503050406030204" pitchFamily="18" charset="0"/>
                <a:cs typeface="Times New Roman" panose="02020603050405020304" pitchFamily="18" charset="0"/>
              </a:rPr>
              <a:t>s</a:t>
            </a:r>
            <a:endParaRPr lang="en-US" altLang="zh-CN" sz="2400" b="1" i="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475656" y="5031671"/>
            <a:ext cx="6336704" cy="1107996"/>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Ljung</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-Box</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统计量来进行检验</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ü"/>
            </a:pP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最优滞后阶数建议使用</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周</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天</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(Boudoukh,1998)</a:t>
            </a:r>
            <a:endPar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06240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12440" y="1084183"/>
            <a:ext cx="7679248" cy="1323439"/>
          </a:xfrm>
          <a:prstGeom prst="rect">
            <a:avLst/>
          </a:prstGeom>
          <a:noFill/>
        </p:spPr>
        <p:txBody>
          <a:bodyPr wrap="square" rtlCol="0">
            <a:spAutoFit/>
          </a:bodyPr>
          <a:lstStyle/>
          <a:p>
            <a:pPr algn="just">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动态分位数检验（</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DQ</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检验）</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180000" algn="just">
              <a:lnSpc>
                <a:spcPct val="125000"/>
              </a:lnSpc>
            </a:pP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利用当前的失败事件与前期的失败事件构建线性回归方程以检验失败事件间是否相关。</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(Engle</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and </a:t>
            </a:r>
            <a:r>
              <a:rPr lang="en-US" altLang="zh-CN"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Manganelli</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2004)</a:t>
            </a:r>
          </a:p>
        </p:txBody>
      </p:sp>
      <p:sp>
        <p:nvSpPr>
          <p:cNvPr id="10" name="矩形 9">
            <a:extLst>
              <a:ext uri="{FF2B5EF4-FFF2-40B4-BE49-F238E27FC236}">
                <a16:creationId xmlns:a16="http://schemas.microsoft.com/office/drawing/2014/main" id="{3A3C27FE-CC70-460D-AFDB-10E0091325BD}"/>
              </a:ext>
            </a:extLst>
          </p:cNvPr>
          <p:cNvSpPr>
            <a:spLocks noChangeArrowheads="1"/>
          </p:cNvSpPr>
          <p:nvPr/>
        </p:nvSpPr>
        <p:spPr bwMode="auto">
          <a:xfrm>
            <a:off x="1289376" y="244771"/>
            <a:ext cx="72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err="1">
                <a:solidFill>
                  <a:srgbClr val="C00000"/>
                </a:solidFill>
                <a:latin typeface="微软雅黑" panose="020B0503020204020204" pitchFamily="34" charset="-122"/>
                <a:ea typeface="微软雅黑" panose="020B0503020204020204" pitchFamily="34" charset="-122"/>
              </a:rPr>
              <a:t>VaR</a:t>
            </a:r>
            <a:r>
              <a:rPr lang="zh-CN" altLang="en-US" sz="3600" b="1" dirty="0">
                <a:solidFill>
                  <a:srgbClr val="C00000"/>
                </a:solidFill>
                <a:latin typeface="微软雅黑" panose="020B0503020204020204" pitchFamily="34" charset="-122"/>
                <a:ea typeface="微软雅黑" panose="020B0503020204020204" pitchFamily="34" charset="-122"/>
              </a:rPr>
              <a:t>的评估指标</a:t>
            </a:r>
          </a:p>
        </p:txBody>
      </p:sp>
      <p:sp>
        <p:nvSpPr>
          <p:cNvPr id="9" name="文本框 8"/>
          <p:cNvSpPr txBox="1"/>
          <p:nvPr/>
        </p:nvSpPr>
        <p:spPr>
          <a:xfrm>
            <a:off x="1088117" y="2955408"/>
            <a:ext cx="2376264"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考虑线性回归方程</a:t>
            </a:r>
            <a:r>
              <a:rPr lang="en-US" altLang="zh-CN" sz="2000" b="1" dirty="0"/>
              <a:t>:</a:t>
            </a:r>
            <a:endParaRPr lang="zh-CN" altLang="en-US" sz="2000" b="1" dirty="0"/>
          </a:p>
        </p:txBody>
      </p:sp>
      <p:pic>
        <p:nvPicPr>
          <p:cNvPr id="11" name="图片 10"/>
          <p:cNvPicPr>
            <a:picLocks noChangeAspect="1"/>
          </p:cNvPicPr>
          <p:nvPr/>
        </p:nvPicPr>
        <p:blipFill>
          <a:blip r:embed="rId3"/>
          <a:stretch>
            <a:fillRect/>
          </a:stretch>
        </p:blipFill>
        <p:spPr>
          <a:xfrm>
            <a:off x="1073137" y="3408428"/>
            <a:ext cx="6915365" cy="1259856"/>
          </a:xfrm>
          <a:prstGeom prst="rect">
            <a:avLst/>
          </a:prstGeom>
        </p:spPr>
      </p:pic>
      <p:sp>
        <p:nvSpPr>
          <p:cNvPr id="7" name="矩形 6"/>
          <p:cNvSpPr/>
          <p:nvPr/>
        </p:nvSpPr>
        <p:spPr>
          <a:xfrm>
            <a:off x="1073137" y="2348500"/>
            <a:ext cx="2573140" cy="553998"/>
          </a:xfrm>
          <a:prstGeom prst="rect">
            <a:avLst/>
          </a:prstGeom>
        </p:spPr>
        <p:txBody>
          <a:bodyPr wrap="none">
            <a:spAutoFit/>
          </a:bodyPr>
          <a:lstStyle/>
          <a:p>
            <a:pPr algn="just">
              <a:lnSpc>
                <a:spcPct val="15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计算碰撞序列 </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sz="2000" b="1" i="1" baseline="-25000"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920" y="2536342"/>
            <a:ext cx="3600476" cy="304802"/>
          </a:xfrm>
          <a:prstGeom prst="rect">
            <a:avLst/>
          </a:prstGeom>
        </p:spPr>
      </p:pic>
      <p:sp>
        <p:nvSpPr>
          <p:cNvPr id="17" name="文本框 16"/>
          <p:cNvSpPr txBox="1"/>
          <p:nvPr/>
        </p:nvSpPr>
        <p:spPr>
          <a:xfrm>
            <a:off x="671599" y="4817315"/>
            <a:ext cx="8181585" cy="861774"/>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满足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i.i.d</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是 </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sz="2000" b="1" i="1" baseline="-25000"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滞后项和外生变量 </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i="1" baseline="-25000"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的函数。</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外生变量：收益率、收益率的平方、</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的预测值、隐含波动率等。</a:t>
            </a:r>
          </a:p>
        </p:txBody>
      </p: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65483261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671599" y="1174233"/>
            <a:ext cx="3468353" cy="461665"/>
          </a:xfrm>
          <a:prstGeom prst="rect">
            <a:avLst/>
          </a:prstGeom>
          <a:noFill/>
        </p:spPr>
        <p:txBody>
          <a:bodyPr wrap="square" rtlCol="0">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DQ</a:t>
            </a:r>
            <a:r>
              <a:rPr lang="zh-CN" altLang="en-US" sz="2400" b="1" dirty="0">
                <a:latin typeface="微软雅黑" panose="020B0503020204020204" pitchFamily="34" charset="-122"/>
                <a:ea typeface="微软雅黑" panose="020B0503020204020204" pitchFamily="34" charset="-122"/>
              </a:rPr>
              <a:t>检验的零假设：</a:t>
            </a:r>
          </a:p>
        </p:txBody>
      </p:sp>
      <p:sp>
        <p:nvSpPr>
          <p:cNvPr id="3" name="文本框 2"/>
          <p:cNvSpPr txBox="1"/>
          <p:nvPr/>
        </p:nvSpPr>
        <p:spPr>
          <a:xfrm>
            <a:off x="1691680" y="1758755"/>
            <a:ext cx="6048672" cy="369332"/>
          </a:xfrm>
          <a:prstGeom prst="rect">
            <a:avLst/>
          </a:prstGeom>
          <a:noFill/>
        </p:spPr>
        <p:txBody>
          <a:bodyPr wrap="square" lIns="0" tIns="0" rIns="0" bIns="0" rtlCol="0">
            <a:spAutoFit/>
          </a:bodyPr>
          <a:lstStyle/>
          <a:p>
            <a:pPr algn="ctr"/>
            <a:r>
              <a:rPr lang="en-US" altLang="zh-CN" sz="2400" b="1" i="1" dirty="0">
                <a:latin typeface="Times New Roman" panose="02020603050405020304" pitchFamily="18" charset="0"/>
                <a:cs typeface="Times New Roman" panose="02020603050405020304" pitchFamily="18" charset="0"/>
              </a:rPr>
              <a:t>H</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l-GR" altLang="zh-CN" sz="2400" b="1" i="1" dirty="0">
                <a:latin typeface="Times New Roman" panose="02020603050405020304" pitchFamily="18" charset="0"/>
                <a:cs typeface="Times New Roman" panose="02020603050405020304" pitchFamily="18" charset="0"/>
              </a:rPr>
              <a:t>δ</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l-GR" altLang="zh-CN" sz="2400" b="1" i="1" dirty="0">
                <a:latin typeface="Times New Roman" panose="02020603050405020304" pitchFamily="18" charset="0"/>
                <a:cs typeface="Times New Roman" panose="02020603050405020304" pitchFamily="18" charset="0"/>
              </a:rPr>
              <a:t>β</a:t>
            </a:r>
            <a:r>
              <a:rPr lang="en-US" altLang="zh-CN" sz="2400" b="1" i="1" baseline="-25000" dirty="0">
                <a:latin typeface="Times New Roman" panose="02020603050405020304" pitchFamily="18" charset="0"/>
                <a:cs typeface="Times New Roman" panose="02020603050405020304" pitchFamily="18" charset="0"/>
              </a:rPr>
              <a:t>k </a:t>
            </a:r>
            <a:r>
              <a:rPr lang="en-US" altLang="zh-CN" sz="2400" b="1" dirty="0">
                <a:latin typeface="Times New Roman" panose="02020603050405020304" pitchFamily="18" charset="0"/>
                <a:cs typeface="Times New Roman" panose="02020603050405020304" pitchFamily="18" charset="0"/>
              </a:rPr>
              <a:t>= </a:t>
            </a:r>
            <a:r>
              <a:rPr lang="el-GR" altLang="zh-CN" sz="2400" b="1" i="1" dirty="0">
                <a:latin typeface="Times New Roman" panose="02020603050405020304" pitchFamily="18" charset="0"/>
                <a:cs typeface="Times New Roman" panose="02020603050405020304" pitchFamily="18" charset="0"/>
              </a:rPr>
              <a:t>γ</a:t>
            </a:r>
            <a:r>
              <a:rPr lang="en-US" altLang="zh-CN" sz="2400" b="1" i="1" baseline="-25000" dirty="0">
                <a:latin typeface="Times New Roman" panose="02020603050405020304" pitchFamily="18" charset="0"/>
                <a:cs typeface="Times New Roman" panose="02020603050405020304" pitchFamily="18" charset="0"/>
              </a:rPr>
              <a:t>k </a:t>
            </a:r>
            <a:r>
              <a:rPr lang="en-US" altLang="zh-CN" sz="2400" b="1" dirty="0">
                <a:latin typeface="Times New Roman" panose="02020603050405020304" pitchFamily="18" charset="0"/>
                <a:cs typeface="Times New Roman" panose="02020603050405020304" pitchFamily="18" charset="0"/>
              </a:rPr>
              <a:t>= 0</a:t>
            </a:r>
            <a:r>
              <a:rPr lang="en-US" altLang="zh-CN" sz="2400" b="1" i="1" dirty="0">
                <a:latin typeface="Times New Roman" panose="02020603050405020304" pitchFamily="18" charset="0"/>
                <a:cs typeface="Times New Roman" panose="02020603050405020304" pitchFamily="18" charset="0"/>
              </a:rPr>
              <a:t>,    k </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 2, …, </a:t>
            </a:r>
            <a:r>
              <a:rPr lang="en-US" altLang="zh-CN" sz="2400" b="1" i="1" dirty="0">
                <a:latin typeface="Times New Roman" panose="02020603050405020304" pitchFamily="18" charset="0"/>
                <a:cs typeface="Times New Roman" panose="02020603050405020304" pitchFamily="18" charset="0"/>
              </a:rPr>
              <a:t>M</a:t>
            </a:r>
          </a:p>
        </p:txBody>
      </p:sp>
      <p:sp>
        <p:nvSpPr>
          <p:cNvPr id="4" name="文本框 3"/>
          <p:cNvSpPr txBox="1"/>
          <p:nvPr/>
        </p:nvSpPr>
        <p:spPr>
          <a:xfrm>
            <a:off x="539552" y="2192448"/>
            <a:ext cx="7848872" cy="1631216"/>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Ø"/>
            </a:pP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0</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2000" b="1" i="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sz="2000" b="1" i="1" baseline="-250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与包含过去信息的变量是相互独立</a:t>
            </a:r>
            <a:endPar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5000"/>
              </a:lnSpc>
              <a:buFont typeface="Wingdings" panose="05000000000000000000" pitchFamily="2" charset="2"/>
              <a:buChar char="Ø"/>
            </a:pP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0</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表示满足非条件覆盖</a:t>
            </a:r>
            <a:endPar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5000"/>
              </a:lnSpc>
              <a:buFont typeface="Wingdings" panose="05000000000000000000" pitchFamily="2" charset="2"/>
              <a:buChar char="Ø"/>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定义模型的参数向量</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 β</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 γ</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为解释变量矩阵，构建似然比统计量：</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p:cNvSpPr txBox="1"/>
              <p:nvPr/>
            </p:nvSpPr>
            <p:spPr>
              <a:xfrm>
                <a:off x="806066" y="4725144"/>
                <a:ext cx="7942398" cy="1477328"/>
              </a:xfrm>
              <a:prstGeom prst="rect">
                <a:avLst/>
              </a:prstGeom>
              <a:noFill/>
            </p:spPr>
            <p:txBody>
              <a:bodyPr wrap="square" rtlCol="0">
                <a:spAutoFit/>
              </a:bodyPr>
              <a:lstStyle/>
              <a:p>
                <a:pPr algn="ctr">
                  <a:lnSpc>
                    <a:spcPct val="150000"/>
                  </a:lnSpc>
                </a:pPr>
                <a:r>
                  <a:rPr lang="en-US" altLang="zh-CN"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Engle and </a:t>
                </a:r>
                <a:r>
                  <a:rPr lang="en-US" altLang="zh-CN" sz="2000"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Manganelli</a:t>
                </a: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(2004)</a:t>
                </a: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DQ</a:t>
                </a: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检验</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，解释变量矩阵包含</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个部分：</a:t>
                </a: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常数项</a:t>
                </a:r>
                <a:r>
                  <a:rPr lang="el-GR"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δ</a:t>
                </a: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m:rPr>
                        <m:nor/>
                      </m:rPr>
                      <a:rPr lang="en-US" altLang="zh-CN" b="1" i="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m:t>Hi</m:t>
                    </m:r>
                    <m:r>
                      <m:rPr>
                        <m:nor/>
                      </m:rPr>
                      <a:rPr lang="en-US"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m:t>t</m:t>
                    </m:r>
                    <m:r>
                      <m:rPr>
                        <m:nor/>
                      </m:rPr>
                      <a:rPr lang="en-US" altLang="zh-CN"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m:t>t</m:t>
                    </m:r>
                    <m:r>
                      <m:rPr>
                        <m:nor/>
                      </m:rP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m:t>(</m:t>
                    </m:r>
                    <m:r>
                      <m:rPr>
                        <m:nor/>
                      </m:rPr>
                      <a:rPr lang="el-GR"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m:t>α</m:t>
                    </m:r>
                    <m:r>
                      <m:rPr>
                        <m:nor/>
                      </m:rP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m:t>)</m:t>
                    </m:r>
                  </m:oMath>
                </a14:m>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的四个滞后项</a:t>
                </a:r>
                <a:r>
                  <a:rPr lang="en-US"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序列</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Hit</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06066" y="4725144"/>
                <a:ext cx="7942398" cy="1477328"/>
              </a:xfrm>
              <a:prstGeom prst="rect">
                <a:avLst/>
              </a:prstGeom>
              <a:blipFill>
                <a:blip r:embed="rId4"/>
                <a:stretch>
                  <a:fillRect l="-614" r="-844" b="-2893"/>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3A3C27FE-CC70-460D-AFDB-10E0091325BD}"/>
              </a:ext>
            </a:extLst>
          </p:cNvPr>
          <p:cNvSpPr>
            <a:spLocks noChangeArrowheads="1"/>
          </p:cNvSpPr>
          <p:nvPr/>
        </p:nvSpPr>
        <p:spPr bwMode="auto">
          <a:xfrm>
            <a:off x="1289376" y="244771"/>
            <a:ext cx="72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err="1">
                <a:solidFill>
                  <a:srgbClr val="C00000"/>
                </a:solidFill>
                <a:latin typeface="微软雅黑" panose="020B0503020204020204" pitchFamily="34" charset="-122"/>
                <a:ea typeface="微软雅黑" panose="020B0503020204020204" pitchFamily="34" charset="-122"/>
              </a:rPr>
              <a:t>VaR</a:t>
            </a:r>
            <a:r>
              <a:rPr lang="zh-CN" altLang="en-US" sz="3600" b="1" dirty="0">
                <a:solidFill>
                  <a:srgbClr val="C00000"/>
                </a:solidFill>
                <a:latin typeface="微软雅黑" panose="020B0503020204020204" pitchFamily="34" charset="-122"/>
                <a:ea typeface="微软雅黑" panose="020B0503020204020204" pitchFamily="34" charset="-122"/>
              </a:rPr>
              <a:t>的评估指标</a:t>
            </a: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5305" y="3963261"/>
            <a:ext cx="3681439" cy="700093"/>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14460349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72040" y="1079880"/>
            <a:ext cx="7200800" cy="630942"/>
          </a:xfrm>
          <a:prstGeom prst="rect">
            <a:avLst/>
          </a:prstGeom>
        </p:spPr>
        <p:txBody>
          <a:bodyPr wrap="square">
            <a:spAutoFit/>
          </a:bodyPr>
          <a:lstStyle/>
          <a:p>
            <a:pPr>
              <a:lnSpc>
                <a:spcPct val="125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：考虑股票</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的资产组合的在险价值</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p:cNvSpPr/>
          <p:nvPr/>
        </p:nvSpPr>
        <p:spPr>
          <a:xfrm>
            <a:off x="1294964" y="144914"/>
            <a:ext cx="5509283" cy="646331"/>
          </a:xfrm>
          <a:prstGeom prst="rect">
            <a:avLst/>
          </a:prstGeom>
        </p:spPr>
        <p:txBody>
          <a:bodyPr wrap="squar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实证分析</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9" name="文本框 8"/>
          <p:cNvSpPr txBox="1"/>
          <p:nvPr/>
        </p:nvSpPr>
        <p:spPr>
          <a:xfrm>
            <a:off x="972040" y="1763240"/>
            <a:ext cx="7488392" cy="1631216"/>
          </a:xfrm>
          <a:prstGeom prst="rect">
            <a:avLst/>
          </a:prstGeom>
          <a:noFill/>
        </p:spPr>
        <p:txBody>
          <a:bodyPr wrap="square" rtlCol="0">
            <a:spAutoFit/>
          </a:bodyPr>
          <a:lstStyle/>
          <a:p>
            <a:pPr>
              <a:lnSpc>
                <a:spcPct val="125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期望分别为</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0.155%</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和</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0.0338%</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，标准差分别为</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2.42%</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和</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1.68%</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，相关系数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ρ</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0.14</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该资产组合含</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股</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股票，股价为</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=91.7</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元，</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=120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股</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股票，股票为</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=79.1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元</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972040" y="3474444"/>
            <a:ext cx="7416824" cy="369332"/>
          </a:xfrm>
          <a:prstGeom prst="rect">
            <a:avLst/>
          </a:prstGeom>
          <a:noFill/>
        </p:spPr>
        <p:txBody>
          <a:bodyPr wrap="square" rtlCol="0">
            <a:spAutoFit/>
          </a:bodyPr>
          <a:lstStyle/>
          <a:p>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提示：计算组合价值，计算投资比重，计算组合均值和方差，计算</a:t>
            </a:r>
            <a:r>
              <a:rPr lang="en-US" altLang="zh-CN"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4077072"/>
            <a:ext cx="6409291" cy="2228461"/>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861877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72040" y="915302"/>
            <a:ext cx="7200800" cy="3862596"/>
          </a:xfrm>
          <a:prstGeom prst="rect">
            <a:avLst/>
          </a:prstGeom>
        </p:spPr>
        <p:txBody>
          <a:bodyPr wrap="square">
            <a:spAutoFit/>
          </a:bodyPr>
          <a:lstStyle/>
          <a:p>
            <a:pPr>
              <a:lnSpc>
                <a:spcPct val="125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GARCH-Normal</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计算</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2400" b="1" dirty="0">
                <a:latin typeface="微软雅黑" panose="020B0503020204020204" pitchFamily="34" charset="-122"/>
                <a:ea typeface="微软雅黑" panose="020B0503020204020204" pitchFamily="34" charset="-122"/>
              </a:rPr>
              <a:t>数据来源：</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上证综合指数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2006.1.5-2018.9.3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日度数据</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2400" b="1" dirty="0">
                <a:latin typeface="微软雅黑" panose="020B0503020204020204" pitchFamily="34" charset="-122"/>
                <a:ea typeface="微软雅黑" panose="020B0503020204020204" pitchFamily="34" charset="-122"/>
              </a:rPr>
              <a:t>数据处理</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lnSpc>
                <a:spcPct val="125000"/>
              </a:lnSpc>
              <a:buFont typeface="Wingdings" panose="05000000000000000000" pitchFamily="2" charset="2"/>
              <a:buChar char="Ø"/>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将价格指数转换为对数收益率序列</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25000"/>
              </a:lnSpc>
            </a:pP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100(log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log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nSpc>
                <a:spcPct val="125000"/>
              </a:lnSpc>
              <a:buFont typeface="Wingdings" panose="05000000000000000000" pitchFamily="2" charset="2"/>
              <a:buChar char="Ø"/>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2006.1.5-2018.9.3</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共计</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3081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个样本点；</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324000">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2006.1.5-2017.6.16</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为样本内数据；</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324000">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2017.6.17-2018.9.3</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为样本外数据；</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p:cNvSpPr/>
          <p:nvPr/>
        </p:nvSpPr>
        <p:spPr>
          <a:xfrm>
            <a:off x="1294964" y="144914"/>
            <a:ext cx="5509283" cy="646331"/>
          </a:xfrm>
          <a:prstGeom prst="rect">
            <a:avLst/>
          </a:prstGeom>
        </p:spPr>
        <p:txBody>
          <a:bodyPr wrap="squar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实证分析</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mc:AlternateContent xmlns:mc="http://schemas.openxmlformats.org/markup-compatibility/2006">
        <mc:Choice xmlns:a14="http://schemas.microsoft.com/office/drawing/2010/main" Requires="a14">
          <p:sp>
            <p:nvSpPr>
              <p:cNvPr id="16" name="矩形 15"/>
              <p:cNvSpPr/>
              <p:nvPr/>
            </p:nvSpPr>
            <p:spPr>
              <a:xfrm>
                <a:off x="1619672" y="4725144"/>
                <a:ext cx="5543373" cy="10370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选用的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波动率模型为</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AR(1) - GARCH(1,1)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，有：</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均值方程：</a:t>
                </a:r>
                <a14:m>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𝒓</m:t>
                        </m:r>
                      </m:e>
                      <m:sub>
                        <m:r>
                          <a:rPr lang="en-US" altLang="zh-CN" sz="2000" b="1" i="1">
                            <a:latin typeface="Cambria Math" panose="02040503050406030204" pitchFamily="18" charset="0"/>
                          </a:rPr>
                          <m:t>𝒕</m:t>
                        </m:r>
                      </m:sub>
                    </m:sSub>
                    <m:r>
                      <a:rPr lang="en-US" altLang="zh-CN" sz="2000" b="1" i="1">
                        <a:latin typeface="Cambria Math" panose="02040503050406030204" pitchFamily="18" charset="0"/>
                      </a:rPr>
                      <m:t>=</m:t>
                    </m:r>
                    <m:r>
                      <a:rPr lang="zh-CN" altLang="en-US" sz="2000" b="1" i="1">
                        <a:latin typeface="Cambria Math" panose="02040503050406030204" pitchFamily="18" charset="0"/>
                      </a:rPr>
                      <m:t>𝜸</m:t>
                    </m:r>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𝒓</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Sub>
                    <m:r>
                      <a:rPr lang="en-US" altLang="zh-CN" sz="2000" b="1" i="1">
                        <a:latin typeface="Cambria Math" panose="02040503050406030204" pitchFamily="18" charset="0"/>
                      </a:rPr>
                      <m:t>+</m:t>
                    </m:r>
                    <m:sSub>
                      <m:sSubPr>
                        <m:ctrlPr>
                          <a:rPr lang="en-US" altLang="zh-CN" sz="2000" b="1" i="1">
                            <a:latin typeface="Cambria Math" panose="02040503050406030204" pitchFamily="18" charset="0"/>
                          </a:rPr>
                        </m:ctrlPr>
                      </m:sSubPr>
                      <m:e>
                        <m:r>
                          <a:rPr lang="zh-CN" altLang="en-US" sz="2000" b="1" i="1">
                            <a:latin typeface="Cambria Math" panose="02040503050406030204" pitchFamily="18" charset="0"/>
                          </a:rPr>
                          <m:t>𝜺</m:t>
                        </m:r>
                      </m:e>
                      <m:sub>
                        <m:r>
                          <a:rPr lang="en-US" altLang="zh-CN" sz="2000" b="1" i="1">
                            <a:latin typeface="Cambria Math" panose="02040503050406030204" pitchFamily="18" charset="0"/>
                          </a:rPr>
                          <m:t>𝒕</m:t>
                        </m:r>
                      </m:sub>
                    </m:sSub>
                  </m:oMath>
                </a14:m>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条件方差方程：</a:t>
                </a:r>
                <a14:m>
                  <m:oMath xmlns:m="http://schemas.openxmlformats.org/officeDocument/2006/math">
                    <m:sSubSup>
                      <m:sSubSupPr>
                        <m:ctrlPr>
                          <a:rPr lang="en-US" altLang="zh-CN" sz="2000" b="1" i="1">
                            <a:latin typeface="Cambria Math" panose="02040503050406030204" pitchFamily="18" charset="0"/>
                          </a:rPr>
                        </m:ctrlPr>
                      </m:sSubSupPr>
                      <m:e>
                        <m:r>
                          <a:rPr lang="zh-CN" altLang="en-US" sz="2000" b="1" i="1">
                            <a:latin typeface="Cambria Math" panose="02040503050406030204" pitchFamily="18" charset="0"/>
                          </a:rPr>
                          <m:t>𝝈</m:t>
                        </m:r>
                      </m:e>
                      <m:sub>
                        <m:r>
                          <a:rPr lang="en-US" altLang="zh-CN" sz="2000" b="1" i="1">
                            <a:latin typeface="Cambria Math" panose="02040503050406030204" pitchFamily="18" charset="0"/>
                          </a:rPr>
                          <m:t>𝒕</m:t>
                        </m:r>
                      </m:sub>
                      <m:sup>
                        <m:r>
                          <a:rPr lang="en-US" altLang="zh-CN" sz="2000" b="1" i="1">
                            <a:latin typeface="Cambria Math" panose="02040503050406030204" pitchFamily="18" charset="0"/>
                          </a:rPr>
                          <m:t>𝟐</m:t>
                        </m:r>
                      </m:sup>
                    </m:sSubSup>
                    <m:r>
                      <a:rPr lang="en-US" altLang="zh-CN" sz="2000" b="1" i="1">
                        <a:latin typeface="Cambria Math" panose="02040503050406030204" pitchFamily="18" charset="0"/>
                      </a:rPr>
                      <m:t>=</m:t>
                    </m:r>
                    <m:r>
                      <a:rPr lang="en-US" altLang="zh-CN" sz="2000" b="1" i="1">
                        <a:latin typeface="Cambria Math" panose="02040503050406030204" pitchFamily="18" charset="0"/>
                      </a:rPr>
                      <m:t>𝒘</m:t>
                    </m:r>
                    <m:r>
                      <a:rPr lang="en-US" altLang="zh-CN" sz="2000" b="1" i="1">
                        <a:latin typeface="Cambria Math" panose="02040503050406030204" pitchFamily="18" charset="0"/>
                      </a:rPr>
                      <m:t>+</m:t>
                    </m:r>
                    <m:r>
                      <a:rPr lang="el-GR" altLang="zh-CN" sz="2000" b="1" i="1">
                        <a:latin typeface="Cambria Math" panose="02040503050406030204" pitchFamily="18" charset="0"/>
                        <a:ea typeface="Cambria Math" panose="02040503050406030204" pitchFamily="18" charset="0"/>
                      </a:rPr>
                      <m:t>𝜶</m:t>
                    </m:r>
                    <m:sSubSup>
                      <m:sSubSupPr>
                        <m:ctrlPr>
                          <a:rPr lang="en-US" altLang="zh-CN" sz="2000" b="1" i="1">
                            <a:latin typeface="Cambria Math" panose="02040503050406030204" pitchFamily="18" charset="0"/>
                          </a:rPr>
                        </m:ctrlPr>
                      </m:sSubSupPr>
                      <m:e>
                        <m:r>
                          <a:rPr lang="zh-CN" altLang="en-US" sz="2000" b="1" i="1">
                            <a:latin typeface="Cambria Math" panose="02040503050406030204" pitchFamily="18" charset="0"/>
                          </a:rPr>
                          <m:t>𝜺</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up>
                        <m:r>
                          <a:rPr lang="en-US" altLang="zh-CN" sz="2000" b="1" i="1">
                            <a:latin typeface="Cambria Math" panose="02040503050406030204" pitchFamily="18" charset="0"/>
                          </a:rPr>
                          <m:t>𝟐</m:t>
                        </m:r>
                      </m:sup>
                    </m:sSubSup>
                    <m:r>
                      <a:rPr lang="en-US" altLang="zh-CN" sz="2000" b="1" i="1">
                        <a:latin typeface="Cambria Math" panose="02040503050406030204" pitchFamily="18" charset="0"/>
                      </a:rPr>
                      <m:t>+</m:t>
                    </m:r>
                    <m:sSubSup>
                      <m:sSubSupPr>
                        <m:ctrlPr>
                          <a:rPr lang="en-US" altLang="zh-CN" sz="2000" b="1" i="1">
                            <a:latin typeface="Cambria Math" panose="02040503050406030204" pitchFamily="18" charset="0"/>
                          </a:rPr>
                        </m:ctrlPr>
                      </m:sSubSupPr>
                      <m:e>
                        <m:r>
                          <a:rPr lang="zh-CN" altLang="en-US" sz="2000" b="1" i="1" smtClean="0">
                            <a:latin typeface="Cambria Math" panose="02040503050406030204" pitchFamily="18" charset="0"/>
                          </a:rPr>
                          <m:t>𝜷</m:t>
                        </m:r>
                        <m:r>
                          <a:rPr lang="zh-CN" altLang="en-US" sz="2000" b="1" i="1">
                            <a:latin typeface="Cambria Math" panose="02040503050406030204" pitchFamily="18" charset="0"/>
                          </a:rPr>
                          <m:t>𝝈</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up>
                        <m:r>
                          <a:rPr lang="en-US" altLang="zh-CN" sz="2000" b="1" i="1">
                            <a:latin typeface="Cambria Math" panose="02040503050406030204" pitchFamily="18" charset="0"/>
                          </a:rPr>
                          <m:t>𝟐</m:t>
                        </m:r>
                      </m:sup>
                    </m:sSubSup>
                  </m:oMath>
                </a14:m>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16" name="矩形 15"/>
              <p:cNvSpPr>
                <a:spLocks noRot="1" noChangeAspect="1" noMove="1" noResize="1" noEditPoints="1" noAdjustHandles="1" noChangeArrowheads="1" noChangeShapeType="1" noTextEdit="1"/>
              </p:cNvSpPr>
              <p:nvPr/>
            </p:nvSpPr>
            <p:spPr>
              <a:xfrm>
                <a:off x="1619672" y="4725144"/>
                <a:ext cx="5543373" cy="1037015"/>
              </a:xfrm>
              <a:prstGeom prst="rect">
                <a:avLst/>
              </a:prstGeom>
              <a:blipFill>
                <a:blip r:embed="rId3"/>
                <a:stretch>
                  <a:fillRect l="-986" t="-1724" r="-876" b="-8046"/>
                </a:stretch>
              </a:blipFill>
            </p:spPr>
            <p:txBody>
              <a:bodyPr/>
              <a:lstStyle/>
              <a:p>
                <a:r>
                  <a:rPr lang="zh-CN" altLang="en-US">
                    <a:noFill/>
                  </a:rPr>
                  <a:t> </a:t>
                </a:r>
              </a:p>
            </p:txBody>
          </p:sp>
        </mc:Fallback>
      </mc:AlternateContent>
      <p:sp>
        <p:nvSpPr>
          <p:cNvPr id="2" name="文本框 1"/>
          <p:cNvSpPr txBox="1"/>
          <p:nvPr/>
        </p:nvSpPr>
        <p:spPr>
          <a:xfrm>
            <a:off x="1043608" y="5805264"/>
            <a:ext cx="6696744" cy="923330"/>
          </a:xfrm>
          <a:prstGeom prst="rect">
            <a:avLst/>
          </a:prstGeom>
          <a:noFill/>
        </p:spPr>
        <p:txBody>
          <a:bodyPr wrap="square" rtlCol="0">
            <a:spAutoFit/>
          </a:bodyPr>
          <a:lstStyle/>
          <a:p>
            <a:r>
              <a:rPr lang="en-US" altLang="zh-CN" b="1" dirty="0" err="1" smtClean="0">
                <a:latin typeface="Times New Roman" panose="02020603050405020304" pitchFamily="18" charset="0"/>
                <a:cs typeface="Times New Roman" panose="02020603050405020304" pitchFamily="18" charset="0"/>
              </a:rPr>
              <a:t>am_argarch</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arch_model</a:t>
            </a:r>
            <a:r>
              <a:rPr lang="en-US" altLang="zh-CN" b="1" dirty="0">
                <a:latin typeface="Times New Roman" panose="02020603050405020304" pitchFamily="18" charset="0"/>
                <a:cs typeface="Times New Roman" panose="02020603050405020304" pitchFamily="18" charset="0"/>
              </a:rPr>
              <a:t>(r*100, </a:t>
            </a:r>
            <a:r>
              <a:rPr lang="en-US" altLang="zh-CN" b="1" dirty="0">
                <a:solidFill>
                  <a:srgbClr val="C00000"/>
                </a:solidFill>
                <a:latin typeface="Times New Roman" panose="02020603050405020304" pitchFamily="18" charset="0"/>
                <a:cs typeface="Times New Roman" panose="02020603050405020304" pitchFamily="18" charset="0"/>
              </a:rPr>
              <a:t>mean='AR', lags=1, </a:t>
            </a:r>
            <a:endParaRPr lang="en-US" altLang="zh-CN" b="1" dirty="0" smtClean="0">
              <a:solidFill>
                <a:srgbClr val="C00000"/>
              </a:solidFill>
              <a:latin typeface="Times New Roman" panose="02020603050405020304" pitchFamily="18" charset="0"/>
              <a:cs typeface="Times New Roman" panose="02020603050405020304" pitchFamily="18" charset="0"/>
            </a:endParaRPr>
          </a:p>
          <a:p>
            <a:r>
              <a:rPr lang="en-US" altLang="zh-CN" b="1" dirty="0">
                <a:solidFill>
                  <a:srgbClr val="C00000"/>
                </a:solidFill>
                <a:latin typeface="Times New Roman" panose="02020603050405020304" pitchFamily="18" charset="0"/>
                <a:cs typeface="Times New Roman" panose="02020603050405020304" pitchFamily="18" charset="0"/>
              </a:rPr>
              <a:t> </a:t>
            </a:r>
            <a:r>
              <a:rPr lang="en-US" altLang="zh-CN" b="1" dirty="0" smtClean="0">
                <a:solidFill>
                  <a:srgbClr val="C00000"/>
                </a:solidFill>
                <a:latin typeface="Times New Roman" panose="02020603050405020304" pitchFamily="18" charset="0"/>
                <a:cs typeface="Times New Roman" panose="02020603050405020304" pitchFamily="18" charset="0"/>
              </a:rPr>
              <a:t>                                                </a:t>
            </a:r>
            <a:r>
              <a:rPr lang="en-US" altLang="zh-CN" b="1" dirty="0" err="1" smtClean="0">
                <a:latin typeface="Times New Roman" panose="02020603050405020304" pitchFamily="18" charset="0"/>
                <a:cs typeface="Times New Roman" panose="02020603050405020304" pitchFamily="18" charset="0"/>
              </a:rPr>
              <a:t>vol</a:t>
            </a: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garch</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dist</a:t>
            </a:r>
            <a:r>
              <a:rPr lang="en-US" altLang="zh-CN" b="1" dirty="0">
                <a:latin typeface="Times New Roman" panose="02020603050405020304" pitchFamily="18" charset="0"/>
                <a:cs typeface="Times New Roman" panose="02020603050405020304" pitchFamily="18" charset="0"/>
              </a:rPr>
              <a:t>='normal', p=1, q=1)</a:t>
            </a:r>
          </a:p>
          <a:p>
            <a:r>
              <a:rPr lang="en-US" altLang="zh-CN" b="1" dirty="0" err="1" smtClean="0">
                <a:latin typeface="Times New Roman" panose="02020603050405020304" pitchFamily="18" charset="0"/>
                <a:cs typeface="Times New Roman" panose="02020603050405020304" pitchFamily="18" charset="0"/>
              </a:rPr>
              <a:t>res_argarch</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b="1" dirty="0" err="1" smtClean="0">
                <a:latin typeface="Times New Roman" panose="02020603050405020304" pitchFamily="18" charset="0"/>
                <a:cs typeface="Times New Roman" panose="02020603050405020304" pitchFamily="18" charset="0"/>
              </a:rPr>
              <a:t>am_argarch.fit</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922812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899592" y="1053476"/>
            <a:ext cx="7560840" cy="861774"/>
          </a:xfrm>
          <a:prstGeom prst="rect">
            <a:avLst/>
          </a:prstGeom>
        </p:spPr>
        <p:txBody>
          <a:bodyPr wrap="square">
            <a:spAutoFit/>
          </a:bodyPr>
          <a:lstStyle/>
          <a:p>
            <a:pPr>
              <a:lnSpc>
                <a:spcPct val="125000"/>
              </a:lnSpc>
            </a:pPr>
            <a:r>
              <a:rPr lang="zh-CN" altLang="en-US" sz="2000" b="1" dirty="0">
                <a:latin typeface="微软雅黑" panose="020B0503020204020204" pitchFamily="34" charset="-122"/>
                <a:ea typeface="微软雅黑" panose="020B0503020204020204" pitchFamily="34" charset="-122"/>
              </a:rPr>
              <a:t>用样本内数据估计模型参数，再进行滚动窗口预测，滚动</a:t>
            </a:r>
            <a:r>
              <a:rPr lang="en-US" altLang="zh-CN" sz="2000" b="1" dirty="0">
                <a:latin typeface="微软雅黑" panose="020B0503020204020204" pitchFamily="34" charset="-122"/>
                <a:ea typeface="微软雅黑" panose="020B0503020204020204" pitchFamily="34" charset="-122"/>
              </a:rPr>
              <a:t>300</a:t>
            </a:r>
            <a:r>
              <a:rPr lang="zh-CN" altLang="en-US" sz="2000" b="1" dirty="0">
                <a:latin typeface="微软雅黑" panose="020B0503020204020204" pitchFamily="34" charset="-122"/>
                <a:ea typeface="微软雅黑" panose="020B0503020204020204" pitchFamily="34" charset="-122"/>
              </a:rPr>
              <a:t>次，得</a:t>
            </a:r>
            <a:r>
              <a:rPr lang="en-US" altLang="zh-CN" sz="2000" b="1" dirty="0" err="1">
                <a:latin typeface="微软雅黑" panose="020B0503020204020204" pitchFamily="34" charset="-122"/>
                <a:ea typeface="微软雅黑" panose="020B0503020204020204" pitchFamily="34" charset="-122"/>
              </a:rPr>
              <a:t>VaR</a:t>
            </a:r>
            <a:r>
              <a:rPr lang="zh-CN" altLang="en-US" sz="2000" b="1" dirty="0">
                <a:latin typeface="微软雅黑" panose="020B0503020204020204" pitchFamily="34" charset="-122"/>
                <a:ea typeface="微软雅黑" panose="020B0503020204020204" pitchFamily="34" charset="-122"/>
              </a:rPr>
              <a:t>的</a:t>
            </a:r>
            <a:r>
              <a:rPr lang="en-US" altLang="zh-CN" sz="2000" b="1" dirty="0">
                <a:latin typeface="微软雅黑" panose="020B0503020204020204" pitchFamily="34" charset="-122"/>
                <a:ea typeface="微软雅黑" panose="020B0503020204020204" pitchFamily="34" charset="-122"/>
              </a:rPr>
              <a:t>300</a:t>
            </a:r>
            <a:r>
              <a:rPr lang="zh-CN" altLang="en-US" sz="2000" b="1" dirty="0">
                <a:latin typeface="微软雅黑" panose="020B0503020204020204" pitchFamily="34" charset="-122"/>
                <a:ea typeface="微软雅黑" panose="020B0503020204020204" pitchFamily="34" charset="-122"/>
              </a:rPr>
              <a:t>个预测值。                                                                                              </a:t>
            </a:r>
            <a:endParaRPr lang="en-US" altLang="zh-CN"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3274015548"/>
                  </p:ext>
                </p:extLst>
              </p:nvPr>
            </p:nvGraphicFramePr>
            <p:xfrm>
              <a:off x="1217737" y="2290845"/>
              <a:ext cx="6709405" cy="4257675"/>
            </p:xfrm>
            <a:graphic>
              <a:graphicData uri="http://schemas.openxmlformats.org/drawingml/2006/table">
                <a:tbl>
                  <a:tblPr firstRow="1" bandRow="1">
                    <a:tableStyleId>{9D7B26C5-4107-4FEC-AEDC-1716B250A1EF}</a:tableStyleId>
                  </a:tblPr>
                  <a:tblGrid>
                    <a:gridCol w="1410047">
                      <a:extLst>
                        <a:ext uri="{9D8B030D-6E8A-4147-A177-3AD203B41FA5}">
                          <a16:colId xmlns:a16="http://schemas.microsoft.com/office/drawing/2014/main" val="1470521359"/>
                        </a:ext>
                      </a:extLst>
                    </a:gridCol>
                    <a:gridCol w="2016224">
                      <a:extLst>
                        <a:ext uri="{9D8B030D-6E8A-4147-A177-3AD203B41FA5}">
                          <a16:colId xmlns:a16="http://schemas.microsoft.com/office/drawing/2014/main" val="1149295257"/>
                        </a:ext>
                      </a:extLst>
                    </a:gridCol>
                    <a:gridCol w="1842780">
                      <a:extLst>
                        <a:ext uri="{9D8B030D-6E8A-4147-A177-3AD203B41FA5}">
                          <a16:colId xmlns:a16="http://schemas.microsoft.com/office/drawing/2014/main" val="1582879944"/>
                        </a:ext>
                      </a:extLst>
                    </a:gridCol>
                    <a:gridCol w="1440354">
                      <a:extLst>
                        <a:ext uri="{9D8B030D-6E8A-4147-A177-3AD203B41FA5}">
                          <a16:colId xmlns:a16="http://schemas.microsoft.com/office/drawing/2014/main" val="2848592309"/>
                        </a:ext>
                      </a:extLst>
                    </a:gridCol>
                  </a:tblGrid>
                  <a:tr h="421953">
                    <a:tc gridSpan="4">
                      <a:txBody>
                        <a:bodyPr/>
                        <a:lstStyle/>
                        <a:p>
                          <a:pPr algn="ctr">
                            <a:lnSpc>
                              <a:spcPct val="125000"/>
                            </a:lnSpc>
                          </a:pPr>
                          <a:r>
                            <a:rPr lang="en-US" altLang="zh-CN" dirty="0">
                              <a:latin typeface="Times New Roman" panose="02020603050405020304" pitchFamily="18" charset="0"/>
                              <a:cs typeface="Times New Roman" panose="02020603050405020304" pitchFamily="18" charset="0"/>
                            </a:rPr>
                            <a:t>AR(1)-GARCH(1,1)-Normal</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dirty="0"/>
                        </a:p>
                      </a:txBody>
                      <a:tcPr/>
                    </a:tc>
                    <a:extLst>
                      <a:ext uri="{0D108BD9-81ED-4DB2-BD59-A6C34878D82A}">
                        <a16:rowId xmlns:a16="http://schemas.microsoft.com/office/drawing/2014/main" val="1020892512"/>
                      </a:ext>
                    </a:extLst>
                  </a:tr>
                  <a:tr h="3708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l-GR" altLang="zh-CN" i="1" dirty="0">
                              <a:latin typeface="Times New Roman" panose="02020603050405020304" pitchFamily="18" charset="0"/>
                              <a:cs typeface="Times New Roman" panose="02020603050405020304" pitchFamily="18" charset="0"/>
                            </a:rPr>
                            <a:t>γ</a:t>
                          </a:r>
                          <a:endParaRPr lang="zh-CN" altLang="en-US" i="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smtClean="0">
                                    <a:latin typeface="Cambria Math" panose="02040503050406030204" pitchFamily="18" charset="0"/>
                                  </a:rPr>
                                  <m:t>𝑤</m:t>
                                </m:r>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i="1" dirty="0">
                              <a:latin typeface="Times New Roman" panose="02020603050405020304" pitchFamily="18" charset="0"/>
                              <a:cs typeface="Times New Roman" panose="02020603050405020304" pitchFamily="18" charset="0"/>
                            </a:rPr>
                            <a:t>a</a:t>
                          </a:r>
                          <a:endParaRPr lang="zh-CN" altLang="en-US" i="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i="1" dirty="0">
                              <a:latin typeface="Times New Roman" panose="02020603050405020304" pitchFamily="18" charset="0"/>
                              <a:cs typeface="Times New Roman" panose="02020603050405020304" pitchFamily="18" charset="0"/>
                            </a:rPr>
                            <a:t>b</a:t>
                          </a:r>
                          <a:endParaRPr lang="zh-CN" alt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7512240"/>
                      </a:ext>
                    </a:extLst>
                  </a:tr>
                  <a:tr h="370840">
                    <a:tc>
                      <a:txBody>
                        <a:bodyPr/>
                        <a:lstStyle/>
                        <a:p>
                          <a:pPr algn="ctr">
                            <a:lnSpc>
                              <a:spcPct val="125000"/>
                            </a:lnSpc>
                          </a:pPr>
                          <a:r>
                            <a:rPr lang="en-US" altLang="zh-CN" dirty="0">
                              <a:latin typeface="Times New Roman" panose="02020603050405020304" pitchFamily="18" charset="0"/>
                              <a:cs typeface="Times New Roman" panose="02020603050405020304" pitchFamily="18" charset="0"/>
                            </a:rPr>
                            <a:t>0.0214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25000"/>
                            </a:lnSpc>
                          </a:pPr>
                          <a:r>
                            <a:rPr lang="en-US" altLang="zh-CN" dirty="0">
                              <a:latin typeface="Times New Roman" panose="02020603050405020304" pitchFamily="18" charset="0"/>
                              <a:cs typeface="Times New Roman" panose="02020603050405020304" pitchFamily="18" charset="0"/>
                            </a:rPr>
                            <a:t>0.00715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25000"/>
                            </a:lnSpc>
                          </a:pPr>
                          <a:r>
                            <a:rPr lang="en-US" altLang="zh-CN" dirty="0">
                              <a:latin typeface="Times New Roman" panose="02020603050405020304" pitchFamily="18" charset="0"/>
                              <a:cs typeface="Times New Roman" panose="02020603050405020304" pitchFamily="18" charset="0"/>
                            </a:rPr>
                            <a:t>0.05665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25000"/>
                            </a:lnSpc>
                          </a:pPr>
                          <a:r>
                            <a:rPr lang="en-US" altLang="zh-CN" dirty="0">
                              <a:latin typeface="Times New Roman" panose="02020603050405020304" pitchFamily="18" charset="0"/>
                              <a:cs typeface="Times New Roman" panose="02020603050405020304" pitchFamily="18" charset="0"/>
                            </a:rPr>
                            <a:t>0.94291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5826510"/>
                      </a:ext>
                    </a:extLst>
                  </a:tr>
                  <a:tr h="346076">
                    <a:tc gridSpan="4">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smtClean="0">
                                        <a:latin typeface="Cambria Math" panose="02040503050406030204" pitchFamily="18" charset="0"/>
                                      </a:rPr>
                                      <m:t>𝑟</m:t>
                                    </m:r>
                                  </m:e>
                                  <m:sub>
                                    <m:r>
                                      <a:rPr lang="en-US" altLang="zh-CN" sz="1800" smtClean="0">
                                        <a:latin typeface="Cambria Math" panose="02040503050406030204" pitchFamily="18" charset="0"/>
                                      </a:rPr>
                                      <m:t>𝑡</m:t>
                                    </m:r>
                                  </m:sub>
                                </m:sSub>
                                <m:r>
                                  <a:rPr lang="en-US" altLang="zh-CN" sz="1800" smtClean="0">
                                    <a:latin typeface="Cambria Math" panose="02040503050406030204" pitchFamily="18" charset="0"/>
                                  </a:rPr>
                                  <m:t>=0.0214</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𝑟</m:t>
                                    </m:r>
                                  </m:e>
                                  <m:sub>
                                    <m:r>
                                      <a:rPr lang="en-US" altLang="zh-CN" sz="1800">
                                        <a:latin typeface="Cambria Math" panose="02040503050406030204" pitchFamily="18" charset="0"/>
                                      </a:rPr>
                                      <m:t>𝑡</m:t>
                                    </m:r>
                                    <m:r>
                                      <a:rPr lang="en-US" altLang="zh-CN" sz="1800" smtClean="0">
                                        <a:latin typeface="Cambria Math" panose="02040503050406030204" pitchFamily="18" charset="0"/>
                                      </a:rPr>
                                      <m:t>−1</m:t>
                                    </m:r>
                                  </m:sub>
                                </m:sSub>
                                <m:r>
                                  <a:rPr lang="en-US" altLang="zh-CN" sz="1800" smtClean="0">
                                    <a:latin typeface="Cambria Math" panose="02040503050406030204" pitchFamily="18" charset="0"/>
                                  </a:rPr>
                                  <m:t>+</m:t>
                                </m:r>
                                <m:sSub>
                                  <m:sSubPr>
                                    <m:ctrlPr>
                                      <a:rPr lang="en-US" altLang="zh-CN" sz="1800" i="1" smtClean="0">
                                        <a:latin typeface="Cambria Math" panose="02040503050406030204" pitchFamily="18" charset="0"/>
                                      </a:rPr>
                                    </m:ctrlPr>
                                  </m:sSubPr>
                                  <m:e>
                                    <m:r>
                                      <a:rPr lang="zh-CN" altLang="en-US" sz="1800" smtClean="0">
                                        <a:latin typeface="Cambria Math" panose="02040503050406030204" pitchFamily="18" charset="0"/>
                                      </a:rPr>
                                      <m:t>𝜀</m:t>
                                    </m:r>
                                  </m:e>
                                  <m:sub>
                                    <m:r>
                                      <a:rPr lang="en-US" altLang="zh-CN" sz="1800" smtClean="0">
                                        <a:latin typeface="Cambria Math" panose="02040503050406030204" pitchFamily="18" charset="0"/>
                                      </a:rPr>
                                      <m:t>𝑡</m:t>
                                    </m:r>
                                  </m:sub>
                                </m:sSub>
                              </m:oMath>
                            </m:oMathPara>
                          </a14:m>
                          <a:endParaRPr lang="en-US" altLang="zh-C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1800" i="1" smtClean="0">
                                        <a:latin typeface="Cambria Math" panose="02040503050406030204" pitchFamily="18" charset="0"/>
                                      </a:rPr>
                                    </m:ctrlPr>
                                  </m:sSubSupPr>
                                  <m:e>
                                    <m:r>
                                      <a:rPr lang="zh-CN" altLang="en-US" sz="1800" smtClean="0">
                                        <a:latin typeface="Cambria Math" panose="02040503050406030204" pitchFamily="18" charset="0"/>
                                      </a:rPr>
                                      <m:t>𝜎</m:t>
                                    </m:r>
                                  </m:e>
                                  <m:sub>
                                    <m:r>
                                      <a:rPr lang="en-US" altLang="zh-CN" sz="1800" smtClean="0">
                                        <a:latin typeface="Cambria Math" panose="02040503050406030204" pitchFamily="18" charset="0"/>
                                      </a:rPr>
                                      <m:t>𝑡</m:t>
                                    </m:r>
                                  </m:sub>
                                  <m:sup>
                                    <m:r>
                                      <a:rPr lang="en-US" altLang="zh-CN" sz="1800" smtClean="0">
                                        <a:latin typeface="Cambria Math" panose="02040503050406030204" pitchFamily="18" charset="0"/>
                                      </a:rPr>
                                      <m:t>2</m:t>
                                    </m:r>
                                  </m:sup>
                                </m:sSubSup>
                                <m:r>
                                  <a:rPr lang="en-US" altLang="zh-CN" sz="1800" smtClean="0">
                                    <a:latin typeface="Cambria Math" panose="02040503050406030204" pitchFamily="18" charset="0"/>
                                  </a:rPr>
                                  <m:t>=0.00715+0.05665</m:t>
                                </m:r>
                                <m:sSubSup>
                                  <m:sSubSupPr>
                                    <m:ctrlPr>
                                      <a:rPr lang="en-US" altLang="zh-CN" sz="1800" i="1" smtClean="0">
                                        <a:latin typeface="Cambria Math" panose="02040503050406030204" pitchFamily="18" charset="0"/>
                                      </a:rPr>
                                    </m:ctrlPr>
                                  </m:sSubSupPr>
                                  <m:e>
                                    <m:r>
                                      <a:rPr lang="zh-CN" altLang="en-US" sz="1800" smtClean="0">
                                        <a:latin typeface="Cambria Math" panose="02040503050406030204" pitchFamily="18" charset="0"/>
                                      </a:rPr>
                                      <m:t>𝜀</m:t>
                                    </m:r>
                                  </m:e>
                                  <m:sub>
                                    <m:r>
                                      <a:rPr lang="en-US" altLang="zh-CN" sz="1800" smtClean="0">
                                        <a:latin typeface="Cambria Math" panose="02040503050406030204" pitchFamily="18" charset="0"/>
                                      </a:rPr>
                                      <m:t>𝑡</m:t>
                                    </m:r>
                                    <m:r>
                                      <a:rPr lang="en-US" altLang="zh-CN" sz="1800" smtClean="0">
                                        <a:latin typeface="Cambria Math" panose="02040503050406030204" pitchFamily="18" charset="0"/>
                                      </a:rPr>
                                      <m:t>−1</m:t>
                                    </m:r>
                                  </m:sub>
                                  <m:sup>
                                    <m:r>
                                      <a:rPr lang="en-US" altLang="zh-CN" sz="1800" smtClean="0">
                                        <a:latin typeface="Cambria Math" panose="02040503050406030204" pitchFamily="18" charset="0"/>
                                      </a:rPr>
                                      <m:t>2</m:t>
                                    </m:r>
                                  </m:sup>
                                </m:sSubSup>
                                <m:r>
                                  <a:rPr lang="en-US" altLang="zh-CN" sz="1800" smtClean="0">
                                    <a:latin typeface="Cambria Math" panose="02040503050406030204" pitchFamily="18" charset="0"/>
                                  </a:rPr>
                                  <m:t>+0.94291</m:t>
                                </m:r>
                                <m:sSubSup>
                                  <m:sSubSupPr>
                                    <m:ctrlPr>
                                      <a:rPr lang="en-US" altLang="zh-CN" sz="1800" i="1" smtClean="0">
                                        <a:latin typeface="Cambria Math" panose="02040503050406030204" pitchFamily="18" charset="0"/>
                                      </a:rPr>
                                    </m:ctrlPr>
                                  </m:sSubSupPr>
                                  <m:e>
                                    <m:r>
                                      <a:rPr lang="zh-CN" altLang="en-US" sz="1800" smtClean="0">
                                        <a:latin typeface="Cambria Math" panose="02040503050406030204" pitchFamily="18" charset="0"/>
                                      </a:rPr>
                                      <m:t>𝜎</m:t>
                                    </m:r>
                                  </m:e>
                                  <m:sub>
                                    <m:r>
                                      <a:rPr lang="en-US" altLang="zh-CN" sz="1800" smtClean="0">
                                        <a:latin typeface="Cambria Math" panose="02040503050406030204" pitchFamily="18" charset="0"/>
                                      </a:rPr>
                                      <m:t>𝑡</m:t>
                                    </m:r>
                                    <m:r>
                                      <a:rPr lang="en-US" altLang="zh-CN" sz="1800" smtClean="0">
                                        <a:latin typeface="Cambria Math" panose="02040503050406030204" pitchFamily="18" charset="0"/>
                                      </a:rPr>
                                      <m:t>−1</m:t>
                                    </m:r>
                                  </m:sub>
                                  <m:sup>
                                    <m:r>
                                      <a:rPr lang="en-US" altLang="zh-CN" sz="1800" smtClean="0">
                                        <a:latin typeface="Cambria Math" panose="02040503050406030204" pitchFamily="18" charset="0"/>
                                      </a:rPr>
                                      <m:t>2</m:t>
                                    </m:r>
                                  </m:sup>
                                </m:sSubSup>
                              </m:oMath>
                            </m:oMathPara>
                          </a14:m>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dirty="0"/>
                        </a:p>
                      </a:txBody>
                      <a:tcPr/>
                    </a:tc>
                    <a:extLst>
                      <a:ext uri="{0D108BD9-81ED-4DB2-BD59-A6C34878D82A}">
                        <a16:rowId xmlns:a16="http://schemas.microsoft.com/office/drawing/2014/main" val="4013282991"/>
                      </a:ext>
                    </a:extLst>
                  </a:tr>
                  <a:tr h="346076">
                    <a:tc gridSpan="4">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a:latin typeface="Cambria Math" panose="02040503050406030204" pitchFamily="18" charset="0"/>
                                      </a:rPr>
                                      <m:t>𝑉𝑎𝑅</m:t>
                                    </m:r>
                                  </m:e>
                                  <m:sub>
                                    <m:r>
                                      <a:rPr lang="en-US" altLang="zh-CN" smtClean="0">
                                        <a:latin typeface="Cambria Math" panose="02040503050406030204" pitchFamily="18" charset="0"/>
                                      </a:rPr>
                                      <m:t>2782</m:t>
                                    </m:r>
                                  </m:sub>
                                </m:sSub>
                              </m:oMath>
                            </m:oMathPara>
                          </a14:m>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45597786"/>
                      </a:ext>
                    </a:extLst>
                  </a:tr>
                  <a:tr h="346076">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𝛼</m:t>
                                </m:r>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zh-CN" altLang="en-US" sz="1800">
                                        <a:latin typeface="Cambria Math" panose="02040503050406030204" pitchFamily="18" charset="0"/>
                                      </a:rPr>
                                      <m:t>𝛼</m:t>
                                    </m:r>
                                  </m:sub>
                                </m:sSub>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zh-CN" altLang="en-US" sz="1800">
                                        <a:latin typeface="Cambria Math" panose="02040503050406030204" pitchFamily="18" charset="0"/>
                                      </a:rPr>
                                      <m:t>𝜎</m:t>
                                    </m:r>
                                  </m:e>
                                  <m:sub>
                                    <m:r>
                                      <a:rPr lang="en-US" altLang="zh-CN" sz="1800">
                                        <a:latin typeface="Cambria Math" panose="02040503050406030204" pitchFamily="18" charset="0"/>
                                      </a:rPr>
                                      <m:t>𝑡</m:t>
                                    </m:r>
                                  </m:sub>
                                </m:sSub>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a:latin typeface="Cambria Math" panose="02040503050406030204" pitchFamily="18" charset="0"/>
                                      </a:rPr>
                                      <m:t>𝑉𝑎𝑅</m:t>
                                    </m:r>
                                  </m:e>
                                  <m:sub>
                                    <m:r>
                                      <a:rPr lang="en-US" altLang="zh-CN" smtClean="0">
                                        <a:latin typeface="Cambria Math" panose="02040503050406030204" pitchFamily="18" charset="0"/>
                                      </a:rPr>
                                      <m:t>2782</m:t>
                                    </m:r>
                                  </m:sub>
                                </m:sSub>
                              </m:oMath>
                            </m:oMathPara>
                          </a14:m>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2043282"/>
                      </a:ext>
                    </a:extLst>
                  </a:tr>
                  <a:tr h="346076">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-2.326</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0.652</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1.52</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0903670"/>
                      </a:ext>
                    </a:extLst>
                  </a:tr>
                  <a:tr h="346076">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-1.645</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0.652</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1.08</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325731"/>
                      </a:ext>
                    </a:extLst>
                  </a:tr>
                  <a:tr h="346076">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-1.281</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0.652</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a:latin typeface="Times New Roman" panose="02020603050405020304" pitchFamily="18" charset="0"/>
                              <a:cs typeface="Times New Roman" panose="02020603050405020304" pitchFamily="18" charset="0"/>
                            </a:rPr>
                            <a:t>0.84</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5992848"/>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3274015548"/>
                  </p:ext>
                </p:extLst>
              </p:nvPr>
            </p:nvGraphicFramePr>
            <p:xfrm>
              <a:off x="1217737" y="2290845"/>
              <a:ext cx="6709405" cy="4257675"/>
            </p:xfrm>
            <a:graphic>
              <a:graphicData uri="http://schemas.openxmlformats.org/drawingml/2006/table">
                <a:tbl>
                  <a:tblPr firstRow="1" bandRow="1">
                    <a:tableStyleId>{9D7B26C5-4107-4FEC-AEDC-1716B250A1EF}</a:tableStyleId>
                  </a:tblPr>
                  <a:tblGrid>
                    <a:gridCol w="1410047">
                      <a:extLst>
                        <a:ext uri="{9D8B030D-6E8A-4147-A177-3AD203B41FA5}">
                          <a16:colId xmlns:a16="http://schemas.microsoft.com/office/drawing/2014/main" val="1470521359"/>
                        </a:ext>
                      </a:extLst>
                    </a:gridCol>
                    <a:gridCol w="2016224">
                      <a:extLst>
                        <a:ext uri="{9D8B030D-6E8A-4147-A177-3AD203B41FA5}">
                          <a16:colId xmlns:a16="http://schemas.microsoft.com/office/drawing/2014/main" val="1149295257"/>
                        </a:ext>
                      </a:extLst>
                    </a:gridCol>
                    <a:gridCol w="1842780">
                      <a:extLst>
                        <a:ext uri="{9D8B030D-6E8A-4147-A177-3AD203B41FA5}">
                          <a16:colId xmlns:a16="http://schemas.microsoft.com/office/drawing/2014/main" val="1582879944"/>
                        </a:ext>
                      </a:extLst>
                    </a:gridCol>
                    <a:gridCol w="1440354">
                      <a:extLst>
                        <a:ext uri="{9D8B030D-6E8A-4147-A177-3AD203B41FA5}">
                          <a16:colId xmlns:a16="http://schemas.microsoft.com/office/drawing/2014/main" val="2848592309"/>
                        </a:ext>
                      </a:extLst>
                    </a:gridCol>
                  </a:tblGrid>
                  <a:tr h="434340">
                    <a:tc gridSpan="4">
                      <a:txBody>
                        <a:bodyPr/>
                        <a:lstStyle/>
                        <a:p>
                          <a:pPr algn="ctr">
                            <a:lnSpc>
                              <a:spcPct val="125000"/>
                            </a:lnSpc>
                          </a:pPr>
                          <a:r>
                            <a:rPr lang="en-US" altLang="zh-CN" dirty="0" smtClean="0">
                              <a:latin typeface="Times New Roman" panose="02020603050405020304" pitchFamily="18" charset="0"/>
                              <a:cs typeface="Times New Roman" panose="02020603050405020304" pitchFamily="18" charset="0"/>
                            </a:rPr>
                            <a:t>AR(1)-GARCH(1,1)-Normal</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dirty="0"/>
                        </a:p>
                      </a:txBody>
                      <a:tcPr/>
                    </a:tc>
                    <a:extLst>
                      <a:ext uri="{0D108BD9-81ED-4DB2-BD59-A6C34878D82A}">
                        <a16:rowId xmlns:a16="http://schemas.microsoft.com/office/drawing/2014/main" val="1020892512"/>
                      </a:ext>
                    </a:extLst>
                  </a:tr>
                  <a:tr h="4343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l-GR" altLang="zh-CN" i="1" dirty="0" smtClean="0">
                              <a:latin typeface="Times New Roman" panose="02020603050405020304" pitchFamily="18" charset="0"/>
                              <a:cs typeface="Times New Roman" panose="02020603050405020304" pitchFamily="18" charset="0"/>
                            </a:rPr>
                            <a:t>γ</a:t>
                          </a:r>
                          <a:endParaRPr lang="zh-CN" altLang="en-US" i="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4"/>
                          <a:stretch>
                            <a:fillRect l="-70091" t="-100000" r="-163142" b="-787500"/>
                          </a:stretch>
                        </a:blip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i="1" dirty="0" smtClean="0">
                              <a:latin typeface="Times New Roman" panose="02020603050405020304" pitchFamily="18" charset="0"/>
                              <a:cs typeface="Times New Roman" panose="02020603050405020304" pitchFamily="18" charset="0"/>
                            </a:rPr>
                            <a:t>a</a:t>
                          </a:r>
                          <a:endParaRPr lang="zh-CN" altLang="en-US" i="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i="1" dirty="0" smtClean="0">
                              <a:latin typeface="Times New Roman" panose="02020603050405020304" pitchFamily="18" charset="0"/>
                              <a:cs typeface="Times New Roman" panose="02020603050405020304" pitchFamily="18" charset="0"/>
                            </a:rPr>
                            <a:t>b</a:t>
                          </a:r>
                          <a:endParaRPr lang="zh-CN" alt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7512240"/>
                      </a:ext>
                    </a:extLst>
                  </a:tr>
                  <a:tr h="434340">
                    <a:tc>
                      <a:txBody>
                        <a:bodyPr/>
                        <a:lstStyle/>
                        <a:p>
                          <a:pPr algn="ctr">
                            <a:lnSpc>
                              <a:spcPct val="125000"/>
                            </a:lnSpc>
                          </a:pPr>
                          <a:r>
                            <a:rPr lang="en-US" altLang="zh-CN" dirty="0" smtClean="0">
                              <a:latin typeface="Times New Roman" panose="02020603050405020304" pitchFamily="18" charset="0"/>
                              <a:cs typeface="Times New Roman" panose="02020603050405020304" pitchFamily="18" charset="0"/>
                            </a:rPr>
                            <a:t>0.0214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25000"/>
                            </a:lnSpc>
                          </a:pPr>
                          <a:r>
                            <a:rPr lang="en-US" altLang="zh-CN" dirty="0" smtClean="0">
                              <a:latin typeface="Times New Roman" panose="02020603050405020304" pitchFamily="18" charset="0"/>
                              <a:cs typeface="Times New Roman" panose="02020603050405020304" pitchFamily="18" charset="0"/>
                            </a:rPr>
                            <a:t>0.00715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25000"/>
                            </a:lnSpc>
                          </a:pPr>
                          <a:r>
                            <a:rPr lang="en-US" altLang="zh-CN" dirty="0" smtClean="0">
                              <a:latin typeface="Times New Roman" panose="02020603050405020304" pitchFamily="18" charset="0"/>
                              <a:cs typeface="Times New Roman" panose="02020603050405020304" pitchFamily="18" charset="0"/>
                            </a:rPr>
                            <a:t>0.05665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25000"/>
                            </a:lnSpc>
                          </a:pPr>
                          <a:r>
                            <a:rPr lang="en-US" altLang="zh-CN" dirty="0" smtClean="0">
                              <a:latin typeface="Times New Roman" panose="02020603050405020304" pitchFamily="18" charset="0"/>
                              <a:cs typeface="Times New Roman" panose="02020603050405020304" pitchFamily="18" charset="0"/>
                            </a:rPr>
                            <a:t>0.94291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5826510"/>
                      </a:ext>
                    </a:extLst>
                  </a:tr>
                  <a:tr h="782955">
                    <a:tc gridSpan="4">
                      <a:txBody>
                        <a:bodyPr/>
                        <a:lstStyle/>
                        <a:p>
                          <a:endParaRPr lang="zh-CN"/>
                        </a:p>
                      </a:txBody>
                      <a:tcPr>
                        <a:blipFill>
                          <a:blip r:embed="rId4"/>
                          <a:stretch>
                            <a:fillRect t="-166667" r="-91" b="-284496"/>
                          </a:stretch>
                        </a:blipFill>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dirty="0"/>
                        </a:p>
                      </a:txBody>
                      <a:tcPr/>
                    </a:tc>
                    <a:extLst>
                      <a:ext uri="{0D108BD9-81ED-4DB2-BD59-A6C34878D82A}">
                        <a16:rowId xmlns:a16="http://schemas.microsoft.com/office/drawing/2014/main" val="4013282991"/>
                      </a:ext>
                    </a:extLst>
                  </a:tr>
                  <a:tr h="434340">
                    <a:tc gridSpan="4">
                      <a:txBody>
                        <a:bodyPr/>
                        <a:lstStyle/>
                        <a:p>
                          <a:endParaRPr lang="zh-CN"/>
                        </a:p>
                      </a:txBody>
                      <a:tcPr>
                        <a:blipFill>
                          <a:blip r:embed="rId4"/>
                          <a:stretch>
                            <a:fillRect t="-484507" r="-91" b="-416901"/>
                          </a:stretch>
                        </a:blip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45597786"/>
                      </a:ext>
                    </a:extLst>
                  </a:tr>
                  <a:tr h="434340">
                    <a:tc>
                      <a:txBody>
                        <a:bodyPr/>
                        <a:lstStyle/>
                        <a:p>
                          <a:endParaRPr lang="zh-CN"/>
                        </a:p>
                      </a:txBody>
                      <a:tcPr>
                        <a:blipFill>
                          <a:blip r:embed="rId4"/>
                          <a:stretch>
                            <a:fillRect t="-576389" r="-375431" b="-311111"/>
                          </a:stretch>
                        </a:blipFill>
                      </a:tcPr>
                    </a:tc>
                    <a:tc>
                      <a:txBody>
                        <a:bodyPr/>
                        <a:lstStyle/>
                        <a:p>
                          <a:endParaRPr lang="zh-CN"/>
                        </a:p>
                      </a:txBody>
                      <a:tcPr>
                        <a:blipFill>
                          <a:blip r:embed="rId4"/>
                          <a:stretch>
                            <a:fillRect l="-70091" t="-576389" r="-163142" b="-311111"/>
                          </a:stretch>
                        </a:blipFill>
                      </a:tcPr>
                    </a:tc>
                    <a:tc>
                      <a:txBody>
                        <a:bodyPr/>
                        <a:lstStyle/>
                        <a:p>
                          <a:endParaRPr lang="zh-CN"/>
                        </a:p>
                      </a:txBody>
                      <a:tcPr>
                        <a:blipFill>
                          <a:blip r:embed="rId4"/>
                          <a:stretch>
                            <a:fillRect l="-186424" t="-576389" r="-78808" b="-311111"/>
                          </a:stretch>
                        </a:blipFill>
                      </a:tcPr>
                    </a:tc>
                    <a:tc>
                      <a:txBody>
                        <a:bodyPr/>
                        <a:lstStyle/>
                        <a:p>
                          <a:endParaRPr lang="zh-CN"/>
                        </a:p>
                      </a:txBody>
                      <a:tcPr>
                        <a:blipFill>
                          <a:blip r:embed="rId4"/>
                          <a:stretch>
                            <a:fillRect l="-364979" t="-576389" r="-422" b="-311111"/>
                          </a:stretch>
                        </a:blipFill>
                      </a:tcPr>
                    </a:tc>
                    <a:extLst>
                      <a:ext uri="{0D108BD9-81ED-4DB2-BD59-A6C34878D82A}">
                        <a16:rowId xmlns:a16="http://schemas.microsoft.com/office/drawing/2014/main" val="2742043282"/>
                      </a:ext>
                    </a:extLst>
                  </a:tr>
                  <a:tr h="4343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-2.326</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0.652</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1.52</a:t>
                          </a:r>
                          <a:endParaRPr lang="zh-CN" altLang="en-US"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0903670"/>
                      </a:ext>
                    </a:extLst>
                  </a:tr>
                  <a:tr h="4343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-1.645</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0.652</a:t>
                          </a:r>
                          <a:endParaRPr lang="zh-CN" altLang="en-US" dirty="0" smtClean="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1.08</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325731"/>
                      </a:ext>
                    </a:extLst>
                  </a:tr>
                  <a:tr h="4343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-1.281</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0.652</a:t>
                          </a:r>
                          <a:endParaRPr lang="zh-CN" altLang="en-US" dirty="0" smtClean="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smtClean="0">
                              <a:latin typeface="Times New Roman" panose="02020603050405020304" pitchFamily="18" charset="0"/>
                              <a:cs typeface="Times New Roman" panose="02020603050405020304" pitchFamily="18" charset="0"/>
                            </a:rPr>
                            <a:t>0.84</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5992848"/>
                      </a:ext>
                    </a:extLst>
                  </a:tr>
                </a:tbl>
              </a:graphicData>
            </a:graphic>
          </p:graphicFrame>
        </mc:Fallback>
      </mc:AlternateContent>
      <p:sp>
        <p:nvSpPr>
          <p:cNvPr id="2" name="文本框 1"/>
          <p:cNvSpPr txBox="1"/>
          <p:nvPr/>
        </p:nvSpPr>
        <p:spPr>
          <a:xfrm>
            <a:off x="3652711" y="1878655"/>
            <a:ext cx="219773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参数估计结果</a:t>
            </a:r>
          </a:p>
        </p:txBody>
      </p:sp>
      <p:sp>
        <p:nvSpPr>
          <p:cNvPr id="10" name="矩形 9"/>
          <p:cNvSpPr/>
          <p:nvPr/>
        </p:nvSpPr>
        <p:spPr>
          <a:xfrm>
            <a:off x="1204396" y="202880"/>
            <a:ext cx="2031325" cy="646331"/>
          </a:xfrm>
          <a:prstGeom prst="rect">
            <a:avLst/>
          </a:prstGeom>
        </p:spPr>
        <p:txBody>
          <a:bodyPr wrap="non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实证分析</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4252958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624739400"/>
                  </p:ext>
                </p:extLst>
              </p:nvPr>
            </p:nvGraphicFramePr>
            <p:xfrm>
              <a:off x="323525" y="3366757"/>
              <a:ext cx="8496950" cy="998346"/>
            </p:xfrm>
            <a:graphic>
              <a:graphicData uri="http://schemas.openxmlformats.org/drawingml/2006/table">
                <a:tbl>
                  <a:tblPr firstRow="1" bandRow="1">
                    <a:tableStyleId>{5940675A-B579-460E-94D1-54222C63F5DA}</a:tableStyleId>
                  </a:tblPr>
                  <a:tblGrid>
                    <a:gridCol w="1213850">
                      <a:extLst>
                        <a:ext uri="{9D8B030D-6E8A-4147-A177-3AD203B41FA5}">
                          <a16:colId xmlns:a16="http://schemas.microsoft.com/office/drawing/2014/main" val="768305041"/>
                        </a:ext>
                      </a:extLst>
                    </a:gridCol>
                    <a:gridCol w="1213850">
                      <a:extLst>
                        <a:ext uri="{9D8B030D-6E8A-4147-A177-3AD203B41FA5}">
                          <a16:colId xmlns:a16="http://schemas.microsoft.com/office/drawing/2014/main" val="2788729613"/>
                        </a:ext>
                      </a:extLst>
                    </a:gridCol>
                    <a:gridCol w="1213850">
                      <a:extLst>
                        <a:ext uri="{9D8B030D-6E8A-4147-A177-3AD203B41FA5}">
                          <a16:colId xmlns:a16="http://schemas.microsoft.com/office/drawing/2014/main" val="3390782611"/>
                        </a:ext>
                      </a:extLst>
                    </a:gridCol>
                    <a:gridCol w="1213850">
                      <a:extLst>
                        <a:ext uri="{9D8B030D-6E8A-4147-A177-3AD203B41FA5}">
                          <a16:colId xmlns:a16="http://schemas.microsoft.com/office/drawing/2014/main" val="3637201105"/>
                        </a:ext>
                      </a:extLst>
                    </a:gridCol>
                    <a:gridCol w="1213850">
                      <a:extLst>
                        <a:ext uri="{9D8B030D-6E8A-4147-A177-3AD203B41FA5}">
                          <a16:colId xmlns:a16="http://schemas.microsoft.com/office/drawing/2014/main" val="3785787361"/>
                        </a:ext>
                      </a:extLst>
                    </a:gridCol>
                    <a:gridCol w="1213850">
                      <a:extLst>
                        <a:ext uri="{9D8B030D-6E8A-4147-A177-3AD203B41FA5}">
                          <a16:colId xmlns:a16="http://schemas.microsoft.com/office/drawing/2014/main" val="573483748"/>
                        </a:ext>
                      </a:extLst>
                    </a:gridCol>
                    <a:gridCol w="1213850">
                      <a:extLst>
                        <a:ext uri="{9D8B030D-6E8A-4147-A177-3AD203B41FA5}">
                          <a16:colId xmlns:a16="http://schemas.microsoft.com/office/drawing/2014/main" val="4182259333"/>
                        </a:ext>
                      </a:extLst>
                    </a:gridCol>
                  </a:tblGrid>
                  <a:tr h="332782">
                    <a:tc gridSpan="7">
                      <a:txBody>
                        <a:bodyPr/>
                        <a:lstStyle/>
                        <a:p>
                          <a:pPr algn="ctr"/>
                          <a:r>
                            <a:rPr lang="en-US" altLang="zh-CN" sz="1400" b="1" dirty="0">
                              <a:latin typeface="Times New Roman" panose="02020603050405020304" pitchFamily="18" charset="0"/>
                              <a:cs typeface="Times New Roman" panose="02020603050405020304" pitchFamily="18" charset="0"/>
                            </a:rPr>
                            <a:t>VaR </a:t>
                          </a:r>
                          <a:r>
                            <a:rPr lang="en-US" altLang="zh-CN" sz="1400" b="1" dirty="0" err="1">
                              <a:latin typeface="Times New Roman" panose="02020603050405020304" pitchFamily="18" charset="0"/>
                              <a:cs typeface="Times New Roman" panose="02020603050405020304" pitchFamily="18" charset="0"/>
                            </a:rPr>
                            <a:t>backtesting</a:t>
                          </a:r>
                          <a:r>
                            <a:rPr lang="zh-CN" altLang="en-US" sz="14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1400" b="1" i="1" smtClean="0">
                                  <a:latin typeface="Cambria Math" panose="02040503050406030204" pitchFamily="18" charset="0"/>
                                </a:rPr>
                                <m:t>𝜶</m:t>
                              </m:r>
                              <m:r>
                                <a:rPr lang="en-US" altLang="zh-CN" sz="1400" b="1" i="1">
                                  <a:latin typeface="Cambria Math" panose="02040503050406030204" pitchFamily="18" charset="0"/>
                                </a:rPr>
                                <m:t>=</m:t>
                              </m:r>
                            </m:oMath>
                          </a14:m>
                          <a:r>
                            <a:rPr lang="en-US" altLang="zh-CN" sz="1400" b="1" dirty="0">
                              <a:latin typeface="Times New Roman" panose="02020603050405020304" pitchFamily="18" charset="0"/>
                              <a:cs typeface="Times New Roman" panose="02020603050405020304" pitchFamily="18" charset="0"/>
                            </a:rPr>
                            <a:t>0.05,</a:t>
                          </a:r>
                          <a:r>
                            <a:rPr lang="en-US" altLang="zh-CN" sz="1400" b="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sz="1400" b="1" i="1">
                                      <a:latin typeface="Cambria Math" panose="02040503050406030204" pitchFamily="18" charset="0"/>
                                      <a:ea typeface="Cambria Math" panose="02040503050406030204" pitchFamily="18" charset="0"/>
                                    </a:rPr>
                                  </m:ctrlPr>
                                </m:sSupPr>
                                <m:e>
                                  <m:r>
                                    <a:rPr lang="zh-CN" altLang="en-US" sz="1400" b="1" i="1">
                                      <a:latin typeface="Cambria Math" panose="02040503050406030204" pitchFamily="18" charset="0"/>
                                      <a:ea typeface="Cambria Math" panose="02040503050406030204" pitchFamily="18" charset="0"/>
                                    </a:rPr>
                                    <m:t>𝝌</m:t>
                                  </m:r>
                                </m:e>
                                <m:sup>
                                  <m:r>
                                    <a:rPr lang="en-US" altLang="zh-CN" sz="1400" b="1" i="1">
                                      <a:latin typeface="Cambria Math" panose="02040503050406030204" pitchFamily="18" charset="0"/>
                                      <a:ea typeface="Cambria Math" panose="02040503050406030204" pitchFamily="18" charset="0"/>
                                    </a:rPr>
                                    <m:t>𝟐</m:t>
                                  </m:r>
                                </m:sup>
                              </m:sSup>
                              <m:d>
                                <m:dPr>
                                  <m:ctrlPr>
                                    <a:rPr lang="en-US" altLang="zh-CN" sz="1400" b="1" i="1">
                                      <a:latin typeface="Cambria Math" panose="02040503050406030204" pitchFamily="18" charset="0"/>
                                      <a:ea typeface="Cambria Math" panose="02040503050406030204" pitchFamily="18" charset="0"/>
                                    </a:rPr>
                                  </m:ctrlPr>
                                </m:dPr>
                                <m:e>
                                  <m:r>
                                    <a:rPr lang="en-US" altLang="zh-CN" sz="1400" b="1" i="1">
                                      <a:latin typeface="Cambria Math" panose="02040503050406030204" pitchFamily="18" charset="0"/>
                                      <a:ea typeface="Cambria Math" panose="02040503050406030204" pitchFamily="18" charset="0"/>
                                    </a:rPr>
                                    <m:t>𝟏</m:t>
                                  </m:r>
                                </m:e>
                              </m:d>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𝟑</m:t>
                              </m:r>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𝟖𝟒</m:t>
                              </m:r>
                              <m:r>
                                <a:rPr lang="en-US" altLang="zh-CN" sz="1400" b="1" i="1" smtClean="0">
                                  <a:latin typeface="Cambria Math" panose="02040503050406030204" pitchFamily="18" charset="0"/>
                                  <a:ea typeface="Cambria Math" panose="02040503050406030204" pitchFamily="18" charset="0"/>
                                </a:rPr>
                                <m:t>,</m:t>
                              </m:r>
                            </m:oMath>
                          </a14:m>
                          <a:r>
                            <a:rPr lang="en-US" altLang="zh-CN" sz="1400" b="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sz="1400" b="1" i="1">
                                      <a:latin typeface="Cambria Math" panose="02040503050406030204" pitchFamily="18" charset="0"/>
                                      <a:ea typeface="Cambria Math" panose="02040503050406030204" pitchFamily="18" charset="0"/>
                                    </a:rPr>
                                  </m:ctrlPr>
                                </m:sSupPr>
                                <m:e>
                                  <m:r>
                                    <a:rPr lang="zh-CN" altLang="en-US" sz="1400" b="1" i="1">
                                      <a:latin typeface="Cambria Math" panose="02040503050406030204" pitchFamily="18" charset="0"/>
                                      <a:ea typeface="Cambria Math" panose="02040503050406030204" pitchFamily="18" charset="0"/>
                                    </a:rPr>
                                    <m:t>𝝌</m:t>
                                  </m:r>
                                </m:e>
                                <m:sup>
                                  <m:r>
                                    <a:rPr lang="en-US" altLang="zh-CN" sz="1400" b="1" i="1">
                                      <a:latin typeface="Cambria Math" panose="02040503050406030204" pitchFamily="18" charset="0"/>
                                      <a:ea typeface="Cambria Math" panose="02040503050406030204" pitchFamily="18" charset="0"/>
                                    </a:rPr>
                                    <m:t>𝟐</m:t>
                                  </m:r>
                                </m:sup>
                              </m:sSup>
                              <m:d>
                                <m:dPr>
                                  <m:ctrlPr>
                                    <a:rPr lang="en-US" altLang="zh-CN" sz="1400" b="1" i="1">
                                      <a:latin typeface="Cambria Math" panose="02040503050406030204" pitchFamily="18" charset="0"/>
                                      <a:ea typeface="Cambria Math" panose="02040503050406030204" pitchFamily="18" charset="0"/>
                                    </a:rPr>
                                  </m:ctrlPr>
                                </m:dPr>
                                <m:e>
                                  <m:r>
                                    <a:rPr lang="en-US" altLang="zh-CN" sz="1400" b="1" i="1" smtClean="0">
                                      <a:latin typeface="Cambria Math" panose="02040503050406030204" pitchFamily="18" charset="0"/>
                                      <a:ea typeface="Cambria Math" panose="02040503050406030204" pitchFamily="18" charset="0"/>
                                    </a:rPr>
                                    <m:t>𝟐</m:t>
                                  </m:r>
                                </m:e>
                              </m:d>
                              <m:r>
                                <a:rPr lang="en-US" altLang="zh-CN" sz="1400" b="1" i="1">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𝟓</m:t>
                              </m:r>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𝟗𝟗</m:t>
                              </m:r>
                              <m:r>
                                <a:rPr lang="zh-CN" altLang="en-US" sz="1400" b="1" i="1">
                                  <a:latin typeface="Cambria Math" panose="02040503050406030204" pitchFamily="18" charset="0"/>
                                  <a:ea typeface="Cambria Math" panose="02040503050406030204" pitchFamily="18" charset="0"/>
                                </a:rPr>
                                <m:t>，</m:t>
                              </m:r>
                              <m:sSup>
                                <m:sSupPr>
                                  <m:ctrlPr>
                                    <a:rPr lang="en-US" altLang="zh-CN" sz="1400" b="1" i="1">
                                      <a:latin typeface="Cambria Math" panose="02040503050406030204" pitchFamily="18" charset="0"/>
                                      <a:ea typeface="Cambria Math" panose="02040503050406030204" pitchFamily="18" charset="0"/>
                                    </a:rPr>
                                  </m:ctrlPr>
                                </m:sSupPr>
                                <m:e>
                                  <m:r>
                                    <a:rPr lang="zh-CN" altLang="en-US" sz="1400" b="1" i="1">
                                      <a:latin typeface="Cambria Math" panose="02040503050406030204" pitchFamily="18" charset="0"/>
                                      <a:ea typeface="Cambria Math" panose="02040503050406030204" pitchFamily="18" charset="0"/>
                                    </a:rPr>
                                    <m:t>𝝌</m:t>
                                  </m:r>
                                </m:e>
                                <m:sup>
                                  <m:r>
                                    <a:rPr lang="en-US" altLang="zh-CN" sz="1400" b="1" i="1">
                                      <a:latin typeface="Cambria Math" panose="02040503050406030204" pitchFamily="18" charset="0"/>
                                      <a:ea typeface="Cambria Math" panose="02040503050406030204" pitchFamily="18" charset="0"/>
                                    </a:rPr>
                                    <m:t>𝟐</m:t>
                                  </m:r>
                                </m:sup>
                              </m:sSup>
                              <m:d>
                                <m:dPr>
                                  <m:ctrlPr>
                                    <a:rPr lang="en-US" altLang="zh-CN" sz="1400" b="1" i="1">
                                      <a:latin typeface="Cambria Math" panose="02040503050406030204" pitchFamily="18" charset="0"/>
                                      <a:ea typeface="Cambria Math" panose="02040503050406030204" pitchFamily="18" charset="0"/>
                                    </a:rPr>
                                  </m:ctrlPr>
                                </m:dPr>
                                <m:e>
                                  <m:r>
                                    <a:rPr lang="en-US" altLang="zh-CN" sz="1400" b="1" i="1" smtClean="0">
                                      <a:latin typeface="Cambria Math" panose="02040503050406030204" pitchFamily="18" charset="0"/>
                                      <a:ea typeface="Cambria Math" panose="02040503050406030204" pitchFamily="18" charset="0"/>
                                    </a:rPr>
                                    <m:t>𝟕</m:t>
                                  </m:r>
                                </m:e>
                              </m:d>
                              <m:r>
                                <a:rPr lang="en-US" altLang="zh-CN" sz="1400" b="1" i="1">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𝟏𝟒</m:t>
                              </m:r>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𝟎𝟔</m:t>
                              </m:r>
                            </m:oMath>
                          </a14:m>
                          <a:r>
                            <a:rPr lang="zh-CN" altLang="en-US" sz="1400" b="1" dirty="0">
                              <a:latin typeface="Times New Roman" panose="02020603050405020304" pitchFamily="18" charset="0"/>
                              <a:cs typeface="Times New Roman" panose="02020603050405020304" pitchFamily="18" charset="0"/>
                            </a:rPr>
                            <a:t>）</a:t>
                          </a:r>
                        </a:p>
                      </a:txBody>
                      <a:tcPr/>
                    </a:tc>
                    <a:tc hMerge="1">
                      <a:txBody>
                        <a:bodyPr/>
                        <a:lstStyle/>
                        <a:p>
                          <a:pPr algn="ct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54054005"/>
                      </a:ext>
                    </a:extLst>
                  </a:tr>
                  <a:tr h="3327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𝑭𝒂𝒊𝒍𝒖𝒓𝒆𝒔</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𝑳𝑹</m:t>
                                    </m:r>
                                  </m:e>
                                  <m:sub>
                                    <m:r>
                                      <a:rPr lang="en-US" altLang="zh-CN" sz="1400" b="1" i="1" smtClean="0">
                                        <a:latin typeface="Cambria Math" panose="02040503050406030204" pitchFamily="18" charset="0"/>
                                      </a:rPr>
                                      <m:t>𝒖𝒄</m:t>
                                    </m:r>
                                  </m:sub>
                                </m:sSub>
                                <m:r>
                                  <a:rPr lang="en-US" altLang="zh-CN" sz="1400" b="1" i="1" smtClean="0">
                                    <a:latin typeface="Cambria Math" panose="02040503050406030204" pitchFamily="18" charset="0"/>
                                    <a:ea typeface="Cambria Math" panose="02040503050406030204" pitchFamily="18" charset="0"/>
                                  </a:rPr>
                                  <m:t>~</m:t>
                                </m:r>
                                <m:sSup>
                                  <m:sSupPr>
                                    <m:ctrlPr>
                                      <a:rPr lang="en-US" altLang="zh-CN" sz="1400" b="1" i="1" smtClean="0">
                                        <a:latin typeface="Cambria Math" panose="02040503050406030204" pitchFamily="18" charset="0"/>
                                        <a:ea typeface="Cambria Math" panose="02040503050406030204" pitchFamily="18" charset="0"/>
                                      </a:rPr>
                                    </m:ctrlPr>
                                  </m:sSupPr>
                                  <m:e>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𝑳𝑹</m:t>
                                    </m:r>
                                  </m:e>
                                  <m:sub>
                                    <m:r>
                                      <a:rPr lang="en-US" altLang="zh-CN" sz="1400" b="1" i="1" smtClean="0">
                                        <a:latin typeface="Cambria Math" panose="02040503050406030204" pitchFamily="18" charset="0"/>
                                      </a:rPr>
                                      <m:t>𝒊𝒏𝒅</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𝑳𝑹</m:t>
                                    </m:r>
                                  </m:e>
                                  <m:sub>
                                    <m:r>
                                      <a:rPr lang="en-US" altLang="zh-CN" sz="1400" b="1" i="1" smtClean="0">
                                        <a:latin typeface="Cambria Math" panose="02040503050406030204" pitchFamily="18" charset="0"/>
                                      </a:rPr>
                                      <m:t>𝒄𝒄</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𝟐</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𝑫𝑸</m:t>
                                    </m:r>
                                  </m:e>
                                  <m:sub>
                                    <m:r>
                                      <a:rPr lang="en-US" altLang="zh-CN" sz="1400" b="1" i="1" smtClean="0">
                                        <a:latin typeface="Cambria Math" panose="02040503050406030204" pitchFamily="18" charset="0"/>
                                      </a:rPr>
                                      <m:t>𝑽𝒂𝑹</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𝟕</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𝑫𝑸</m:t>
                                    </m:r>
                                  </m:e>
                                  <m:sub>
                                    <m:r>
                                      <a:rPr lang="en-US" altLang="zh-CN" sz="1400" b="1" i="1" smtClean="0">
                                        <a:latin typeface="Cambria Math" panose="02040503050406030204" pitchFamily="18" charset="0"/>
                                      </a:rPr>
                                      <m:t>𝒉𝒊𝒕</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𝟕</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𝑳𝑩</m:t>
                                    </m:r>
                                  </m:e>
                                  <m:sub>
                                    <m:r>
                                      <a:rPr lang="en-US" altLang="zh-CN" sz="1400" b="1" i="1" smtClean="0">
                                        <a:latin typeface="Cambria Math" panose="02040503050406030204" pitchFamily="18" charset="0"/>
                                      </a:rPr>
                                      <m:t>𝑽𝒂𝑹</m:t>
                                    </m:r>
                                  </m:sub>
                                </m:sSub>
                              </m:oMath>
                            </m:oMathPara>
                          </a14:m>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0514414"/>
                      </a:ext>
                    </a:extLst>
                  </a:tr>
                  <a:tr h="332782">
                    <a:tc>
                      <a:txBody>
                        <a:bodyPr/>
                        <a:lstStyle/>
                        <a:p>
                          <a:pPr algn="ctr"/>
                          <a:r>
                            <a:rPr lang="en-US" altLang="zh-CN" sz="1400" b="1" dirty="0">
                              <a:latin typeface="Times New Roman" panose="02020603050405020304" pitchFamily="18" charset="0"/>
                              <a:cs typeface="Times New Roman" panose="02020603050405020304" pitchFamily="18" charset="0"/>
                            </a:rPr>
                            <a:t>13</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300</a:t>
                          </a:r>
                          <a:r>
                            <a:rPr lang="zh-CN" altLang="en-US" sz="1400" b="1" dirty="0">
                              <a:latin typeface="Times New Roman" panose="02020603050405020304" pitchFamily="18" charset="0"/>
                              <a:cs typeface="Times New Roman" panose="02020603050405020304" pitchFamily="18" charset="0"/>
                            </a:rPr>
                            <a:t>）</a:t>
                          </a: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0.29</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0.30</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0.6851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cs typeface="Times New Roman" panose="02020603050405020304" pitchFamily="18" charset="0"/>
                            </a:rPr>
                            <a:t>2.89</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2.04</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0.0003(1)</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8087862"/>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624739400"/>
                  </p:ext>
                </p:extLst>
              </p:nvPr>
            </p:nvGraphicFramePr>
            <p:xfrm>
              <a:off x="323525" y="3366757"/>
              <a:ext cx="8496950" cy="998346"/>
            </p:xfrm>
            <a:graphic>
              <a:graphicData uri="http://schemas.openxmlformats.org/drawingml/2006/table">
                <a:tbl>
                  <a:tblPr firstRow="1" bandRow="1">
                    <a:tableStyleId>{5940675A-B579-460E-94D1-54222C63F5DA}</a:tableStyleId>
                  </a:tblPr>
                  <a:tblGrid>
                    <a:gridCol w="1213850">
                      <a:extLst>
                        <a:ext uri="{9D8B030D-6E8A-4147-A177-3AD203B41FA5}">
                          <a16:colId xmlns:a16="http://schemas.microsoft.com/office/drawing/2014/main" val="768305041"/>
                        </a:ext>
                      </a:extLst>
                    </a:gridCol>
                    <a:gridCol w="1213850">
                      <a:extLst>
                        <a:ext uri="{9D8B030D-6E8A-4147-A177-3AD203B41FA5}">
                          <a16:colId xmlns:a16="http://schemas.microsoft.com/office/drawing/2014/main" val="2788729613"/>
                        </a:ext>
                      </a:extLst>
                    </a:gridCol>
                    <a:gridCol w="1213850">
                      <a:extLst>
                        <a:ext uri="{9D8B030D-6E8A-4147-A177-3AD203B41FA5}">
                          <a16:colId xmlns:a16="http://schemas.microsoft.com/office/drawing/2014/main" val="3390782611"/>
                        </a:ext>
                      </a:extLst>
                    </a:gridCol>
                    <a:gridCol w="1213850">
                      <a:extLst>
                        <a:ext uri="{9D8B030D-6E8A-4147-A177-3AD203B41FA5}">
                          <a16:colId xmlns:a16="http://schemas.microsoft.com/office/drawing/2014/main" val="3637201105"/>
                        </a:ext>
                      </a:extLst>
                    </a:gridCol>
                    <a:gridCol w="1213850">
                      <a:extLst>
                        <a:ext uri="{9D8B030D-6E8A-4147-A177-3AD203B41FA5}">
                          <a16:colId xmlns:a16="http://schemas.microsoft.com/office/drawing/2014/main" val="3785787361"/>
                        </a:ext>
                      </a:extLst>
                    </a:gridCol>
                    <a:gridCol w="1213850">
                      <a:extLst>
                        <a:ext uri="{9D8B030D-6E8A-4147-A177-3AD203B41FA5}">
                          <a16:colId xmlns:a16="http://schemas.microsoft.com/office/drawing/2014/main" val="573483748"/>
                        </a:ext>
                      </a:extLst>
                    </a:gridCol>
                    <a:gridCol w="1213850">
                      <a:extLst>
                        <a:ext uri="{9D8B030D-6E8A-4147-A177-3AD203B41FA5}">
                          <a16:colId xmlns:a16="http://schemas.microsoft.com/office/drawing/2014/main" val="4182259333"/>
                        </a:ext>
                      </a:extLst>
                    </a:gridCol>
                  </a:tblGrid>
                  <a:tr h="332782">
                    <a:tc gridSpan="7">
                      <a:txBody>
                        <a:bodyPr/>
                        <a:lstStyle/>
                        <a:p>
                          <a:endParaRPr lang="zh-CN"/>
                        </a:p>
                      </a:txBody>
                      <a:tcPr>
                        <a:blipFill>
                          <a:blip r:embed="rId4"/>
                          <a:stretch>
                            <a:fillRect l="-72" t="-3636" r="-215" b="-210909"/>
                          </a:stretch>
                        </a:blipFill>
                      </a:tcPr>
                    </a:tc>
                    <a:tc hMerge="1">
                      <a:txBody>
                        <a:bodyPr/>
                        <a:lstStyle/>
                        <a:p>
                          <a:pPr algn="ct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54054005"/>
                      </a:ext>
                    </a:extLst>
                  </a:tr>
                  <a:tr h="332782">
                    <a:tc>
                      <a:txBody>
                        <a:bodyPr/>
                        <a:lstStyle/>
                        <a:p>
                          <a:endParaRPr lang="zh-CN"/>
                        </a:p>
                      </a:txBody>
                      <a:tcPr>
                        <a:blipFill>
                          <a:blip r:embed="rId4"/>
                          <a:stretch>
                            <a:fillRect l="-503" t="-103636" r="-602010" b="-110909"/>
                          </a:stretch>
                        </a:blipFill>
                      </a:tcPr>
                    </a:tc>
                    <a:tc>
                      <a:txBody>
                        <a:bodyPr/>
                        <a:lstStyle/>
                        <a:p>
                          <a:endParaRPr lang="zh-CN"/>
                        </a:p>
                      </a:txBody>
                      <a:tcPr>
                        <a:blipFill>
                          <a:blip r:embed="rId4"/>
                          <a:stretch>
                            <a:fillRect l="-100503" t="-103636" r="-502010" b="-110909"/>
                          </a:stretch>
                        </a:blipFill>
                      </a:tcPr>
                    </a:tc>
                    <a:tc>
                      <a:txBody>
                        <a:bodyPr/>
                        <a:lstStyle/>
                        <a:p>
                          <a:endParaRPr lang="zh-CN"/>
                        </a:p>
                      </a:txBody>
                      <a:tcPr>
                        <a:blipFill>
                          <a:blip r:embed="rId4"/>
                          <a:stretch>
                            <a:fillRect l="-200503" t="-103636" r="-402010" b="-110909"/>
                          </a:stretch>
                        </a:blipFill>
                      </a:tcPr>
                    </a:tc>
                    <a:tc>
                      <a:txBody>
                        <a:bodyPr/>
                        <a:lstStyle/>
                        <a:p>
                          <a:endParaRPr lang="zh-CN"/>
                        </a:p>
                      </a:txBody>
                      <a:tcPr>
                        <a:blipFill>
                          <a:blip r:embed="rId4"/>
                          <a:stretch>
                            <a:fillRect l="-299000" t="-103636" r="-300000" b="-110909"/>
                          </a:stretch>
                        </a:blipFill>
                      </a:tcPr>
                    </a:tc>
                    <a:tc>
                      <a:txBody>
                        <a:bodyPr/>
                        <a:lstStyle/>
                        <a:p>
                          <a:endParaRPr lang="zh-CN"/>
                        </a:p>
                      </a:txBody>
                      <a:tcPr>
                        <a:blipFill>
                          <a:blip r:embed="rId4"/>
                          <a:stretch>
                            <a:fillRect l="-401005" t="-103636" r="-201508" b="-110909"/>
                          </a:stretch>
                        </a:blipFill>
                      </a:tcPr>
                    </a:tc>
                    <a:tc>
                      <a:txBody>
                        <a:bodyPr/>
                        <a:lstStyle/>
                        <a:p>
                          <a:endParaRPr lang="zh-CN"/>
                        </a:p>
                      </a:txBody>
                      <a:tcPr>
                        <a:blipFill>
                          <a:blip r:embed="rId4"/>
                          <a:stretch>
                            <a:fillRect l="-501005" t="-103636" r="-101508" b="-110909"/>
                          </a:stretch>
                        </a:blipFill>
                      </a:tcPr>
                    </a:tc>
                    <a:tc>
                      <a:txBody>
                        <a:bodyPr/>
                        <a:lstStyle/>
                        <a:p>
                          <a:endParaRPr lang="zh-CN"/>
                        </a:p>
                      </a:txBody>
                      <a:tcPr>
                        <a:blipFill>
                          <a:blip r:embed="rId4"/>
                          <a:stretch>
                            <a:fillRect l="-601005" t="-103636" r="-1508" b="-110909"/>
                          </a:stretch>
                        </a:blipFill>
                      </a:tcPr>
                    </a:tc>
                    <a:extLst>
                      <a:ext uri="{0D108BD9-81ED-4DB2-BD59-A6C34878D82A}">
                        <a16:rowId xmlns:a16="http://schemas.microsoft.com/office/drawing/2014/main" val="470514414"/>
                      </a:ext>
                    </a:extLst>
                  </a:tr>
                  <a:tr h="332782">
                    <a:tc>
                      <a:txBody>
                        <a:bodyPr/>
                        <a:lstStyle/>
                        <a:p>
                          <a:pPr algn="ctr"/>
                          <a:r>
                            <a:rPr lang="en-US" altLang="zh-CN" sz="1400" b="1" dirty="0" smtClean="0">
                              <a:latin typeface="Times New Roman" panose="02020603050405020304" pitchFamily="18" charset="0"/>
                              <a:cs typeface="Times New Roman" panose="02020603050405020304" pitchFamily="18" charset="0"/>
                            </a:rPr>
                            <a:t>13</a:t>
                          </a:r>
                          <a:r>
                            <a:rPr lang="zh-CN" altLang="en-US" sz="1400" b="1" dirty="0" smtClean="0">
                              <a:latin typeface="Times New Roman" panose="02020603050405020304" pitchFamily="18" charset="0"/>
                              <a:cs typeface="Times New Roman" panose="02020603050405020304" pitchFamily="18" charset="0"/>
                            </a:rPr>
                            <a:t>（</a:t>
                          </a:r>
                          <a:r>
                            <a:rPr lang="en-US" altLang="zh-CN" sz="1400" b="1" dirty="0" smtClean="0">
                              <a:latin typeface="Times New Roman" panose="02020603050405020304" pitchFamily="18" charset="0"/>
                              <a:cs typeface="Times New Roman" panose="02020603050405020304" pitchFamily="18" charset="0"/>
                            </a:rPr>
                            <a:t>300</a:t>
                          </a:r>
                          <a:r>
                            <a:rPr lang="zh-CN" altLang="en-US" sz="1400" b="1" dirty="0" smtClean="0">
                              <a:latin typeface="Times New Roman" panose="02020603050405020304" pitchFamily="18" charset="0"/>
                              <a:cs typeface="Times New Roman" panose="02020603050405020304" pitchFamily="18" charset="0"/>
                            </a:rPr>
                            <a:t>）</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0.29</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0.30</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0.6851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2.89</a:t>
                          </a:r>
                          <a:endParaRPr lang="zh-CN" altLang="en-US" sz="1400" b="1"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2.04</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0.0003(1)</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80878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3080051114"/>
                  </p:ext>
                </p:extLst>
              </p:nvPr>
            </p:nvGraphicFramePr>
            <p:xfrm>
              <a:off x="323525" y="1950654"/>
              <a:ext cx="8496950" cy="974289"/>
            </p:xfrm>
            <a:graphic>
              <a:graphicData uri="http://schemas.openxmlformats.org/drawingml/2006/table">
                <a:tbl>
                  <a:tblPr firstRow="1" bandRow="1">
                    <a:tableStyleId>{5940675A-B579-460E-94D1-54222C63F5DA}</a:tableStyleId>
                  </a:tblPr>
                  <a:tblGrid>
                    <a:gridCol w="1213850">
                      <a:extLst>
                        <a:ext uri="{9D8B030D-6E8A-4147-A177-3AD203B41FA5}">
                          <a16:colId xmlns:a16="http://schemas.microsoft.com/office/drawing/2014/main" val="768305041"/>
                        </a:ext>
                      </a:extLst>
                    </a:gridCol>
                    <a:gridCol w="1213850">
                      <a:extLst>
                        <a:ext uri="{9D8B030D-6E8A-4147-A177-3AD203B41FA5}">
                          <a16:colId xmlns:a16="http://schemas.microsoft.com/office/drawing/2014/main" val="2788729613"/>
                        </a:ext>
                      </a:extLst>
                    </a:gridCol>
                    <a:gridCol w="1213850">
                      <a:extLst>
                        <a:ext uri="{9D8B030D-6E8A-4147-A177-3AD203B41FA5}">
                          <a16:colId xmlns:a16="http://schemas.microsoft.com/office/drawing/2014/main" val="3390782611"/>
                        </a:ext>
                      </a:extLst>
                    </a:gridCol>
                    <a:gridCol w="1213850">
                      <a:extLst>
                        <a:ext uri="{9D8B030D-6E8A-4147-A177-3AD203B41FA5}">
                          <a16:colId xmlns:a16="http://schemas.microsoft.com/office/drawing/2014/main" val="3637201105"/>
                        </a:ext>
                      </a:extLst>
                    </a:gridCol>
                    <a:gridCol w="1213850">
                      <a:extLst>
                        <a:ext uri="{9D8B030D-6E8A-4147-A177-3AD203B41FA5}">
                          <a16:colId xmlns:a16="http://schemas.microsoft.com/office/drawing/2014/main" val="3785787361"/>
                        </a:ext>
                      </a:extLst>
                    </a:gridCol>
                    <a:gridCol w="1213850">
                      <a:extLst>
                        <a:ext uri="{9D8B030D-6E8A-4147-A177-3AD203B41FA5}">
                          <a16:colId xmlns:a16="http://schemas.microsoft.com/office/drawing/2014/main" val="573483748"/>
                        </a:ext>
                      </a:extLst>
                    </a:gridCol>
                    <a:gridCol w="1213850">
                      <a:extLst>
                        <a:ext uri="{9D8B030D-6E8A-4147-A177-3AD203B41FA5}">
                          <a16:colId xmlns:a16="http://schemas.microsoft.com/office/drawing/2014/main" val="4182259333"/>
                        </a:ext>
                      </a:extLst>
                    </a:gridCol>
                  </a:tblGrid>
                  <a:tr h="324763">
                    <a:tc gridSpan="7">
                      <a:txBody>
                        <a:bodyPr/>
                        <a:lstStyle/>
                        <a:p>
                          <a:pPr algn="ctr"/>
                          <a:r>
                            <a:rPr lang="en-US" altLang="zh-CN" sz="1400" b="1" dirty="0" err="1">
                              <a:latin typeface="Times New Roman" panose="02020603050405020304" pitchFamily="18" charset="0"/>
                              <a:cs typeface="Times New Roman" panose="02020603050405020304" pitchFamily="18" charset="0"/>
                            </a:rPr>
                            <a:t>VaR</a:t>
                          </a:r>
                          <a:r>
                            <a:rPr lang="en-US" altLang="zh-CN" sz="1400" b="1" baseline="0" dirty="0">
                              <a:latin typeface="Times New Roman" panose="02020603050405020304" pitchFamily="18" charset="0"/>
                              <a:cs typeface="Times New Roman" panose="02020603050405020304" pitchFamily="18" charset="0"/>
                            </a:rPr>
                            <a:t> in-sample</a:t>
                          </a:r>
                          <a:r>
                            <a:rPr lang="zh-CN" altLang="en-US" sz="14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1400" b="1" i="1" smtClean="0">
                                  <a:latin typeface="Cambria Math" panose="02040503050406030204" pitchFamily="18" charset="0"/>
                                </a:rPr>
                                <m:t>𝜶</m:t>
                              </m:r>
                              <m:r>
                                <a:rPr lang="en-US" altLang="zh-CN" sz="1400" b="1" i="1">
                                  <a:latin typeface="Cambria Math" panose="02040503050406030204" pitchFamily="18" charset="0"/>
                                </a:rPr>
                                <m:t>=</m:t>
                              </m:r>
                            </m:oMath>
                          </a14:m>
                          <a:r>
                            <a:rPr lang="en-US" altLang="zh-CN" sz="1400" b="1" dirty="0">
                              <a:latin typeface="Times New Roman" panose="02020603050405020304" pitchFamily="18" charset="0"/>
                              <a:cs typeface="Times New Roman" panose="02020603050405020304" pitchFamily="18" charset="0"/>
                            </a:rPr>
                            <a:t>0.05,</a:t>
                          </a:r>
                          <a:r>
                            <a:rPr lang="en-US" altLang="zh-CN" sz="1400" b="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sz="1400" b="1" i="1">
                                      <a:latin typeface="Cambria Math" panose="02040503050406030204" pitchFamily="18" charset="0"/>
                                      <a:ea typeface="Cambria Math" panose="02040503050406030204" pitchFamily="18" charset="0"/>
                                    </a:rPr>
                                  </m:ctrlPr>
                                </m:sSupPr>
                                <m:e>
                                  <m:r>
                                    <a:rPr lang="zh-CN" altLang="en-US" sz="1400" b="1" i="1">
                                      <a:latin typeface="Cambria Math" panose="02040503050406030204" pitchFamily="18" charset="0"/>
                                      <a:ea typeface="Cambria Math" panose="02040503050406030204" pitchFamily="18" charset="0"/>
                                    </a:rPr>
                                    <m:t>𝝌</m:t>
                                  </m:r>
                                </m:e>
                                <m:sup>
                                  <m:r>
                                    <a:rPr lang="en-US" altLang="zh-CN" sz="1400" b="1" i="1">
                                      <a:latin typeface="Cambria Math" panose="02040503050406030204" pitchFamily="18" charset="0"/>
                                      <a:ea typeface="Cambria Math" panose="02040503050406030204" pitchFamily="18" charset="0"/>
                                    </a:rPr>
                                    <m:t>𝟐</m:t>
                                  </m:r>
                                </m:sup>
                              </m:sSup>
                              <m:d>
                                <m:dPr>
                                  <m:ctrlPr>
                                    <a:rPr lang="en-US" altLang="zh-CN" sz="1400" b="1" i="1">
                                      <a:latin typeface="Cambria Math" panose="02040503050406030204" pitchFamily="18" charset="0"/>
                                      <a:ea typeface="Cambria Math" panose="02040503050406030204" pitchFamily="18" charset="0"/>
                                    </a:rPr>
                                  </m:ctrlPr>
                                </m:dPr>
                                <m:e>
                                  <m:r>
                                    <a:rPr lang="en-US" altLang="zh-CN" sz="1400" b="1" i="1">
                                      <a:latin typeface="Cambria Math" panose="02040503050406030204" pitchFamily="18" charset="0"/>
                                      <a:ea typeface="Cambria Math" panose="02040503050406030204" pitchFamily="18" charset="0"/>
                                    </a:rPr>
                                    <m:t>𝟏</m:t>
                                  </m:r>
                                </m:e>
                              </m:d>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𝟑</m:t>
                              </m:r>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𝟖𝟒</m:t>
                              </m:r>
                              <m:r>
                                <a:rPr lang="en-US" altLang="zh-CN" sz="1400" b="1" i="1" smtClean="0">
                                  <a:latin typeface="Cambria Math" panose="02040503050406030204" pitchFamily="18" charset="0"/>
                                  <a:ea typeface="Cambria Math" panose="02040503050406030204" pitchFamily="18" charset="0"/>
                                </a:rPr>
                                <m:t>,</m:t>
                              </m:r>
                            </m:oMath>
                          </a14:m>
                          <a:r>
                            <a:rPr lang="en-US" altLang="zh-CN" sz="1400" b="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sz="1400" b="1" i="1">
                                      <a:latin typeface="Cambria Math" panose="02040503050406030204" pitchFamily="18" charset="0"/>
                                      <a:ea typeface="Cambria Math" panose="02040503050406030204" pitchFamily="18" charset="0"/>
                                    </a:rPr>
                                  </m:ctrlPr>
                                </m:sSupPr>
                                <m:e>
                                  <m:r>
                                    <a:rPr lang="zh-CN" altLang="en-US" sz="1400" b="1" i="1">
                                      <a:latin typeface="Cambria Math" panose="02040503050406030204" pitchFamily="18" charset="0"/>
                                      <a:ea typeface="Cambria Math" panose="02040503050406030204" pitchFamily="18" charset="0"/>
                                    </a:rPr>
                                    <m:t>𝝌</m:t>
                                  </m:r>
                                </m:e>
                                <m:sup>
                                  <m:r>
                                    <a:rPr lang="en-US" altLang="zh-CN" sz="1400" b="1" i="1">
                                      <a:latin typeface="Cambria Math" panose="02040503050406030204" pitchFamily="18" charset="0"/>
                                      <a:ea typeface="Cambria Math" panose="02040503050406030204" pitchFamily="18" charset="0"/>
                                    </a:rPr>
                                    <m:t>𝟐</m:t>
                                  </m:r>
                                </m:sup>
                              </m:sSup>
                              <m:d>
                                <m:dPr>
                                  <m:ctrlPr>
                                    <a:rPr lang="en-US" altLang="zh-CN" sz="1400" b="1" i="1">
                                      <a:latin typeface="Cambria Math" panose="02040503050406030204" pitchFamily="18" charset="0"/>
                                      <a:ea typeface="Cambria Math" panose="02040503050406030204" pitchFamily="18" charset="0"/>
                                    </a:rPr>
                                  </m:ctrlPr>
                                </m:dPr>
                                <m:e>
                                  <m:r>
                                    <a:rPr lang="en-US" altLang="zh-CN" sz="1400" b="1" i="1" smtClean="0">
                                      <a:latin typeface="Cambria Math" panose="02040503050406030204" pitchFamily="18" charset="0"/>
                                      <a:ea typeface="Cambria Math" panose="02040503050406030204" pitchFamily="18" charset="0"/>
                                    </a:rPr>
                                    <m:t>𝟐</m:t>
                                  </m:r>
                                </m:e>
                              </m:d>
                              <m:r>
                                <a:rPr lang="en-US" altLang="zh-CN" sz="1400" b="1" i="1">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𝟓</m:t>
                              </m:r>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𝟗𝟗</m:t>
                              </m:r>
                              <m:r>
                                <a:rPr lang="zh-CN" altLang="en-US" sz="1400" b="1" i="1">
                                  <a:latin typeface="Cambria Math" panose="02040503050406030204" pitchFamily="18" charset="0"/>
                                  <a:ea typeface="Cambria Math" panose="02040503050406030204" pitchFamily="18" charset="0"/>
                                </a:rPr>
                                <m:t>，</m:t>
                              </m:r>
                              <m:sSup>
                                <m:sSupPr>
                                  <m:ctrlPr>
                                    <a:rPr lang="en-US" altLang="zh-CN" sz="1400" b="1" i="1">
                                      <a:latin typeface="Cambria Math" panose="02040503050406030204" pitchFamily="18" charset="0"/>
                                      <a:ea typeface="Cambria Math" panose="02040503050406030204" pitchFamily="18" charset="0"/>
                                    </a:rPr>
                                  </m:ctrlPr>
                                </m:sSupPr>
                                <m:e>
                                  <m:r>
                                    <a:rPr lang="zh-CN" altLang="en-US" sz="1400" b="1" i="1">
                                      <a:latin typeface="Cambria Math" panose="02040503050406030204" pitchFamily="18" charset="0"/>
                                      <a:ea typeface="Cambria Math" panose="02040503050406030204" pitchFamily="18" charset="0"/>
                                    </a:rPr>
                                    <m:t>𝝌</m:t>
                                  </m:r>
                                </m:e>
                                <m:sup>
                                  <m:r>
                                    <a:rPr lang="en-US" altLang="zh-CN" sz="1400" b="1" i="1">
                                      <a:latin typeface="Cambria Math" panose="02040503050406030204" pitchFamily="18" charset="0"/>
                                      <a:ea typeface="Cambria Math" panose="02040503050406030204" pitchFamily="18" charset="0"/>
                                    </a:rPr>
                                    <m:t>𝟐</m:t>
                                  </m:r>
                                </m:sup>
                              </m:sSup>
                              <m:d>
                                <m:dPr>
                                  <m:ctrlPr>
                                    <a:rPr lang="en-US" altLang="zh-CN" sz="1400" b="1" i="1">
                                      <a:latin typeface="Cambria Math" panose="02040503050406030204" pitchFamily="18" charset="0"/>
                                      <a:ea typeface="Cambria Math" panose="02040503050406030204" pitchFamily="18" charset="0"/>
                                    </a:rPr>
                                  </m:ctrlPr>
                                </m:dPr>
                                <m:e>
                                  <m:r>
                                    <a:rPr lang="en-US" altLang="zh-CN" sz="1400" b="1" i="1" smtClean="0">
                                      <a:latin typeface="Cambria Math" panose="02040503050406030204" pitchFamily="18" charset="0"/>
                                      <a:ea typeface="Cambria Math" panose="02040503050406030204" pitchFamily="18" charset="0"/>
                                    </a:rPr>
                                    <m:t>𝟕</m:t>
                                  </m:r>
                                </m:e>
                              </m:d>
                              <m:r>
                                <a:rPr lang="en-US" altLang="zh-CN" sz="1400" b="1" i="1">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𝟏𝟒</m:t>
                              </m:r>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𝟎𝟔</m:t>
                              </m:r>
                            </m:oMath>
                          </a14:m>
                          <a:endParaRPr lang="zh-CN" altLang="en-US" sz="1400" b="1" dirty="0">
                            <a:latin typeface="Times New Roman" panose="02020603050405020304" pitchFamily="18" charset="0"/>
                            <a:cs typeface="Times New Roman" panose="02020603050405020304" pitchFamily="18" charset="0"/>
                          </a:endParaRPr>
                        </a:p>
                      </a:txBody>
                      <a:tcPr/>
                    </a:tc>
                    <a:tc hMerge="1">
                      <a:txBody>
                        <a:bodyPr/>
                        <a:lstStyle/>
                        <a:p>
                          <a:pPr algn="ct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54054005"/>
                      </a:ext>
                    </a:extLst>
                  </a:tr>
                  <a:tr h="3247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𝑭𝒂𝒊𝒍𝒖𝒓𝒆𝒔</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𝑳𝑹</m:t>
                                    </m:r>
                                  </m:e>
                                  <m:sub>
                                    <m:r>
                                      <a:rPr lang="en-US" altLang="zh-CN" sz="1400" b="1" i="1" smtClean="0">
                                        <a:latin typeface="Cambria Math" panose="02040503050406030204" pitchFamily="18" charset="0"/>
                                      </a:rPr>
                                      <m:t>𝒖𝒄</m:t>
                                    </m:r>
                                  </m:sub>
                                </m:sSub>
                                <m:r>
                                  <a:rPr lang="en-US" altLang="zh-CN" sz="1400" b="1" i="1" smtClean="0">
                                    <a:latin typeface="Cambria Math" panose="02040503050406030204" pitchFamily="18" charset="0"/>
                                    <a:ea typeface="Cambria Math" panose="02040503050406030204" pitchFamily="18" charset="0"/>
                                  </a:rPr>
                                  <m:t>~</m:t>
                                </m:r>
                                <m:sSup>
                                  <m:sSupPr>
                                    <m:ctrlPr>
                                      <a:rPr lang="en-US" altLang="zh-CN" sz="1400" b="1" i="1" smtClean="0">
                                        <a:latin typeface="Cambria Math" panose="02040503050406030204" pitchFamily="18" charset="0"/>
                                        <a:ea typeface="Cambria Math" panose="02040503050406030204" pitchFamily="18" charset="0"/>
                                      </a:rPr>
                                    </m:ctrlPr>
                                  </m:sSupPr>
                                  <m:e>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𝑳𝑹</m:t>
                                    </m:r>
                                  </m:e>
                                  <m:sub>
                                    <m:r>
                                      <a:rPr lang="en-US" altLang="zh-CN" sz="1400" b="1" i="1" smtClean="0">
                                        <a:latin typeface="Cambria Math" panose="02040503050406030204" pitchFamily="18" charset="0"/>
                                      </a:rPr>
                                      <m:t>𝒊𝒏𝒅</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𝑳𝑹</m:t>
                                    </m:r>
                                  </m:e>
                                  <m:sub>
                                    <m:r>
                                      <a:rPr lang="en-US" altLang="zh-CN" sz="1400" b="1" i="1" smtClean="0">
                                        <a:latin typeface="Cambria Math" panose="02040503050406030204" pitchFamily="18" charset="0"/>
                                      </a:rPr>
                                      <m:t>𝒄𝒄</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𝟐</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𝑫𝑸</m:t>
                                    </m:r>
                                  </m:e>
                                  <m:sub>
                                    <m:r>
                                      <a:rPr lang="en-US" altLang="zh-CN" sz="1400" b="1" i="1" smtClean="0">
                                        <a:latin typeface="Cambria Math" panose="02040503050406030204" pitchFamily="18" charset="0"/>
                                      </a:rPr>
                                      <m:t>𝑽𝒂𝑹</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𝟕</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𝑫𝑸</m:t>
                                    </m:r>
                                  </m:e>
                                  <m:sub>
                                    <m:r>
                                      <a:rPr lang="en-US" altLang="zh-CN" sz="1400" b="1" i="1" smtClean="0">
                                        <a:latin typeface="Cambria Math" panose="02040503050406030204" pitchFamily="18" charset="0"/>
                                      </a:rPr>
                                      <m:t>𝒉𝒊𝒕</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𝟕</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𝑳𝑩</m:t>
                                    </m:r>
                                  </m:e>
                                  <m:sub>
                                    <m:r>
                                      <a:rPr lang="en-US" altLang="zh-CN" sz="1400" b="1" i="1" smtClean="0">
                                        <a:latin typeface="Cambria Math" panose="02040503050406030204" pitchFamily="18" charset="0"/>
                                      </a:rPr>
                                      <m:t>𝑽𝒂𝑹</m:t>
                                    </m:r>
                                  </m:sub>
                                </m:sSub>
                              </m:oMath>
                            </m:oMathPara>
                          </a14:m>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0514414"/>
                      </a:ext>
                    </a:extLst>
                  </a:tr>
                  <a:tr h="324763">
                    <a:tc>
                      <a:txBody>
                        <a:bodyPr/>
                        <a:lstStyle/>
                        <a:p>
                          <a:pPr algn="ctr"/>
                          <a:r>
                            <a:rPr lang="en-US" altLang="zh-CN" sz="1400" b="1" dirty="0">
                              <a:latin typeface="Times New Roman" panose="02020603050405020304" pitchFamily="18" charset="0"/>
                              <a:cs typeface="Times New Roman" panose="02020603050405020304" pitchFamily="18" charset="0"/>
                            </a:rPr>
                            <a:t>138</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2781</a:t>
                          </a:r>
                          <a:r>
                            <a:rPr lang="zh-CN" altLang="en-US" sz="1400" b="1" dirty="0">
                              <a:latin typeface="Times New Roman" panose="02020603050405020304" pitchFamily="18" charset="0"/>
                              <a:cs typeface="Times New Roman" panose="02020603050405020304" pitchFamily="18" charset="0"/>
                            </a:rPr>
                            <a:t>）</a:t>
                          </a: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0.0084</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1.38</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1.54</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3.21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2.27</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0(1)</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8087862"/>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3080051114"/>
                  </p:ext>
                </p:extLst>
              </p:nvPr>
            </p:nvGraphicFramePr>
            <p:xfrm>
              <a:off x="323525" y="1950654"/>
              <a:ext cx="8496950" cy="974289"/>
            </p:xfrm>
            <a:graphic>
              <a:graphicData uri="http://schemas.openxmlformats.org/drawingml/2006/table">
                <a:tbl>
                  <a:tblPr firstRow="1" bandRow="1">
                    <a:tableStyleId>{5940675A-B579-460E-94D1-54222C63F5DA}</a:tableStyleId>
                  </a:tblPr>
                  <a:tblGrid>
                    <a:gridCol w="1213850">
                      <a:extLst>
                        <a:ext uri="{9D8B030D-6E8A-4147-A177-3AD203B41FA5}">
                          <a16:colId xmlns:a16="http://schemas.microsoft.com/office/drawing/2014/main" val="768305041"/>
                        </a:ext>
                      </a:extLst>
                    </a:gridCol>
                    <a:gridCol w="1213850">
                      <a:extLst>
                        <a:ext uri="{9D8B030D-6E8A-4147-A177-3AD203B41FA5}">
                          <a16:colId xmlns:a16="http://schemas.microsoft.com/office/drawing/2014/main" val="2788729613"/>
                        </a:ext>
                      </a:extLst>
                    </a:gridCol>
                    <a:gridCol w="1213850">
                      <a:extLst>
                        <a:ext uri="{9D8B030D-6E8A-4147-A177-3AD203B41FA5}">
                          <a16:colId xmlns:a16="http://schemas.microsoft.com/office/drawing/2014/main" val="3390782611"/>
                        </a:ext>
                      </a:extLst>
                    </a:gridCol>
                    <a:gridCol w="1213850">
                      <a:extLst>
                        <a:ext uri="{9D8B030D-6E8A-4147-A177-3AD203B41FA5}">
                          <a16:colId xmlns:a16="http://schemas.microsoft.com/office/drawing/2014/main" val="3637201105"/>
                        </a:ext>
                      </a:extLst>
                    </a:gridCol>
                    <a:gridCol w="1213850">
                      <a:extLst>
                        <a:ext uri="{9D8B030D-6E8A-4147-A177-3AD203B41FA5}">
                          <a16:colId xmlns:a16="http://schemas.microsoft.com/office/drawing/2014/main" val="3785787361"/>
                        </a:ext>
                      </a:extLst>
                    </a:gridCol>
                    <a:gridCol w="1213850">
                      <a:extLst>
                        <a:ext uri="{9D8B030D-6E8A-4147-A177-3AD203B41FA5}">
                          <a16:colId xmlns:a16="http://schemas.microsoft.com/office/drawing/2014/main" val="573483748"/>
                        </a:ext>
                      </a:extLst>
                    </a:gridCol>
                    <a:gridCol w="1213850">
                      <a:extLst>
                        <a:ext uri="{9D8B030D-6E8A-4147-A177-3AD203B41FA5}">
                          <a16:colId xmlns:a16="http://schemas.microsoft.com/office/drawing/2014/main" val="4182259333"/>
                        </a:ext>
                      </a:extLst>
                    </a:gridCol>
                  </a:tblGrid>
                  <a:tr h="324763">
                    <a:tc gridSpan="7">
                      <a:txBody>
                        <a:bodyPr/>
                        <a:lstStyle/>
                        <a:p>
                          <a:endParaRPr lang="zh-CN"/>
                        </a:p>
                      </a:txBody>
                      <a:tcPr>
                        <a:blipFill>
                          <a:blip r:embed="rId5"/>
                          <a:stretch>
                            <a:fillRect l="-72" t="-3704" r="-215" b="-212963"/>
                          </a:stretch>
                        </a:blipFill>
                      </a:tcPr>
                    </a:tc>
                    <a:tc hMerge="1">
                      <a:txBody>
                        <a:bodyPr/>
                        <a:lstStyle/>
                        <a:p>
                          <a:pPr algn="ct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54054005"/>
                      </a:ext>
                    </a:extLst>
                  </a:tr>
                  <a:tr h="324763">
                    <a:tc>
                      <a:txBody>
                        <a:bodyPr/>
                        <a:lstStyle/>
                        <a:p>
                          <a:endParaRPr lang="zh-CN"/>
                        </a:p>
                      </a:txBody>
                      <a:tcPr>
                        <a:blipFill>
                          <a:blip r:embed="rId5"/>
                          <a:stretch>
                            <a:fillRect l="-503" t="-105660" r="-602010" b="-116981"/>
                          </a:stretch>
                        </a:blipFill>
                      </a:tcPr>
                    </a:tc>
                    <a:tc>
                      <a:txBody>
                        <a:bodyPr/>
                        <a:lstStyle/>
                        <a:p>
                          <a:endParaRPr lang="zh-CN"/>
                        </a:p>
                      </a:txBody>
                      <a:tcPr>
                        <a:blipFill>
                          <a:blip r:embed="rId5"/>
                          <a:stretch>
                            <a:fillRect l="-100503" t="-105660" r="-502010" b="-116981"/>
                          </a:stretch>
                        </a:blipFill>
                      </a:tcPr>
                    </a:tc>
                    <a:tc>
                      <a:txBody>
                        <a:bodyPr/>
                        <a:lstStyle/>
                        <a:p>
                          <a:endParaRPr lang="zh-CN"/>
                        </a:p>
                      </a:txBody>
                      <a:tcPr>
                        <a:blipFill>
                          <a:blip r:embed="rId5"/>
                          <a:stretch>
                            <a:fillRect l="-200503" t="-105660" r="-402010" b="-116981"/>
                          </a:stretch>
                        </a:blipFill>
                      </a:tcPr>
                    </a:tc>
                    <a:tc>
                      <a:txBody>
                        <a:bodyPr/>
                        <a:lstStyle/>
                        <a:p>
                          <a:endParaRPr lang="zh-CN"/>
                        </a:p>
                      </a:txBody>
                      <a:tcPr>
                        <a:blipFill>
                          <a:blip r:embed="rId5"/>
                          <a:stretch>
                            <a:fillRect l="-299000" t="-105660" r="-300000" b="-116981"/>
                          </a:stretch>
                        </a:blipFill>
                      </a:tcPr>
                    </a:tc>
                    <a:tc>
                      <a:txBody>
                        <a:bodyPr/>
                        <a:lstStyle/>
                        <a:p>
                          <a:endParaRPr lang="zh-CN"/>
                        </a:p>
                      </a:txBody>
                      <a:tcPr>
                        <a:blipFill>
                          <a:blip r:embed="rId5"/>
                          <a:stretch>
                            <a:fillRect l="-401005" t="-105660" r="-201508" b="-116981"/>
                          </a:stretch>
                        </a:blipFill>
                      </a:tcPr>
                    </a:tc>
                    <a:tc>
                      <a:txBody>
                        <a:bodyPr/>
                        <a:lstStyle/>
                        <a:p>
                          <a:endParaRPr lang="zh-CN"/>
                        </a:p>
                      </a:txBody>
                      <a:tcPr>
                        <a:blipFill>
                          <a:blip r:embed="rId5"/>
                          <a:stretch>
                            <a:fillRect l="-501005" t="-105660" r="-101508" b="-116981"/>
                          </a:stretch>
                        </a:blipFill>
                      </a:tcPr>
                    </a:tc>
                    <a:tc>
                      <a:txBody>
                        <a:bodyPr/>
                        <a:lstStyle/>
                        <a:p>
                          <a:endParaRPr lang="zh-CN"/>
                        </a:p>
                      </a:txBody>
                      <a:tcPr>
                        <a:blipFill>
                          <a:blip r:embed="rId5"/>
                          <a:stretch>
                            <a:fillRect l="-601005" t="-105660" r="-1508" b="-116981"/>
                          </a:stretch>
                        </a:blipFill>
                      </a:tcPr>
                    </a:tc>
                    <a:extLst>
                      <a:ext uri="{0D108BD9-81ED-4DB2-BD59-A6C34878D82A}">
                        <a16:rowId xmlns:a16="http://schemas.microsoft.com/office/drawing/2014/main" val="470514414"/>
                      </a:ext>
                    </a:extLst>
                  </a:tr>
                  <a:tr h="324763">
                    <a:tc>
                      <a:txBody>
                        <a:bodyPr/>
                        <a:lstStyle/>
                        <a:p>
                          <a:pPr algn="ctr"/>
                          <a:r>
                            <a:rPr lang="en-US" altLang="zh-CN" sz="1400" b="1" dirty="0" smtClean="0">
                              <a:latin typeface="Times New Roman" panose="02020603050405020304" pitchFamily="18" charset="0"/>
                              <a:cs typeface="Times New Roman" panose="02020603050405020304" pitchFamily="18" charset="0"/>
                            </a:rPr>
                            <a:t>138</a:t>
                          </a:r>
                          <a:r>
                            <a:rPr lang="zh-CN" altLang="en-US" sz="1400" b="1" dirty="0" smtClean="0">
                              <a:latin typeface="Times New Roman" panose="02020603050405020304" pitchFamily="18" charset="0"/>
                              <a:cs typeface="Times New Roman" panose="02020603050405020304" pitchFamily="18" charset="0"/>
                            </a:rPr>
                            <a:t>（</a:t>
                          </a:r>
                          <a:r>
                            <a:rPr lang="en-US" altLang="zh-CN" sz="1400" b="1" dirty="0" smtClean="0">
                              <a:latin typeface="Times New Roman" panose="02020603050405020304" pitchFamily="18" charset="0"/>
                              <a:cs typeface="Times New Roman" panose="02020603050405020304" pitchFamily="18" charset="0"/>
                            </a:rPr>
                            <a:t>2781</a:t>
                          </a:r>
                          <a:r>
                            <a:rPr lang="zh-CN" altLang="en-US" sz="1400" b="1" dirty="0" smtClean="0">
                              <a:latin typeface="Times New Roman" panose="02020603050405020304" pitchFamily="18" charset="0"/>
                              <a:cs typeface="Times New Roman" panose="02020603050405020304" pitchFamily="18" charset="0"/>
                            </a:rPr>
                            <a:t>）</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0.0084</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1.38</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1.54</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3.21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2.27</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0(1)</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8087862"/>
                      </a:ext>
                    </a:extLst>
                  </a:tr>
                </a:tbl>
              </a:graphicData>
            </a:graphic>
          </p:graphicFrame>
        </mc:Fallback>
      </mc:AlternateContent>
      <p:sp>
        <p:nvSpPr>
          <p:cNvPr id="2" name="文本框 1"/>
          <p:cNvSpPr txBox="1"/>
          <p:nvPr/>
        </p:nvSpPr>
        <p:spPr>
          <a:xfrm>
            <a:off x="3401870" y="1278007"/>
            <a:ext cx="234026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准确性检验结果</a:t>
            </a:r>
          </a:p>
        </p:txBody>
      </p:sp>
      <p:sp>
        <p:nvSpPr>
          <p:cNvPr id="9" name="矩形 8"/>
          <p:cNvSpPr/>
          <p:nvPr/>
        </p:nvSpPr>
        <p:spPr>
          <a:xfrm>
            <a:off x="1204396" y="202880"/>
            <a:ext cx="2031325" cy="646331"/>
          </a:xfrm>
          <a:prstGeom prst="rect">
            <a:avLst/>
          </a:prstGeom>
        </p:spPr>
        <p:txBody>
          <a:bodyPr wrap="non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实证分析</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6871530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803291" y="1856350"/>
            <a:ext cx="7695206" cy="1015663"/>
          </a:xfrm>
          <a:prstGeom prst="rect">
            <a:avLst/>
          </a:prstGeom>
        </p:spPr>
        <p:txBody>
          <a:bodyPr wrap="square">
            <a:spAutoFit/>
          </a:bodyPr>
          <a:lstStyle/>
          <a:p>
            <a:pPr>
              <a:lnSpc>
                <a:spcPct val="125000"/>
              </a:lnSpc>
            </a:pPr>
            <a:r>
              <a:rPr lang="zh-CN" altLang="en-US" sz="2400" b="1" dirty="0">
                <a:latin typeface="微软雅黑" panose="020B0503020204020204" pitchFamily="34" charset="-122"/>
                <a:ea typeface="微软雅黑" panose="020B0503020204020204" pitchFamily="34" charset="-122"/>
              </a:rPr>
              <a:t>在一定的概率水平下</a:t>
            </a:r>
            <a:r>
              <a:rPr lang="zh-CN" altLang="en-US" sz="2400" b="1" dirty="0">
                <a:solidFill>
                  <a:srgbClr val="C00000"/>
                </a:solidFill>
                <a:latin typeface="微软雅黑" panose="020B0503020204020204" pitchFamily="34" charset="-122"/>
                <a:ea typeface="微软雅黑" panose="020B0503020204020204" pitchFamily="34" charset="-122"/>
              </a:rPr>
              <a:t>（置信度 </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l-GR"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C0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，某一金融资产（证券组合）在未来特定的一段时间内的</a:t>
            </a:r>
            <a:r>
              <a:rPr lang="zh-CN" altLang="en-US" sz="2400" b="1" dirty="0">
                <a:solidFill>
                  <a:srgbClr val="C00000"/>
                </a:solidFill>
                <a:latin typeface="微软雅黑" panose="020B0503020204020204" pitchFamily="34" charset="-122"/>
                <a:ea typeface="微软雅黑" panose="020B0503020204020204" pitchFamily="34" charset="-122"/>
              </a:rPr>
              <a:t>最大可能损失</a:t>
            </a:r>
          </a:p>
        </p:txBody>
      </p:sp>
      <p:sp>
        <p:nvSpPr>
          <p:cNvPr id="15" name="矩形 9">
            <a:extLst>
              <a:ext uri="{FF2B5EF4-FFF2-40B4-BE49-F238E27FC236}">
                <a16:creationId xmlns:a16="http://schemas.microsoft.com/office/drawing/2014/main" id="{3A3C27FE-CC70-460D-AFDB-10E0091325BD}"/>
              </a:ext>
            </a:extLst>
          </p:cNvPr>
          <p:cNvSpPr>
            <a:spLocks noChangeArrowheads="1"/>
          </p:cNvSpPr>
          <p:nvPr/>
        </p:nvSpPr>
        <p:spPr bwMode="auto">
          <a:xfrm>
            <a:off x="1463774" y="142875"/>
            <a:ext cx="60605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dirty="0">
                <a:solidFill>
                  <a:srgbClr val="C00000"/>
                </a:solidFill>
                <a:latin typeface="微软雅黑" panose="020B0503020204020204" pitchFamily="34" charset="-122"/>
                <a:ea typeface="微软雅黑" panose="020B0503020204020204" pitchFamily="34" charset="-122"/>
              </a:rPr>
              <a:t>在险价值</a:t>
            </a:r>
            <a:r>
              <a:rPr lang="en-US" altLang="zh-CN" sz="40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zh-CN" altLang="en-US" sz="4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747934" y="1180296"/>
            <a:ext cx="6008940"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在险价值  </a:t>
            </a:r>
            <a:r>
              <a:rPr lang="en-US" altLang="zh-CN" sz="2800" b="1" dirty="0">
                <a:latin typeface="Times New Roman" panose="02020603050405020304" pitchFamily="18" charset="0"/>
                <a:cs typeface="Times New Roman" panose="02020603050405020304" pitchFamily="18" charset="0"/>
              </a:rPr>
              <a:t>Value at Risk  </a:t>
            </a:r>
            <a:r>
              <a:rPr lang="en-US" altLang="zh-CN" sz="2800" b="1" dirty="0" err="1">
                <a:latin typeface="Times New Roman" panose="02020603050405020304" pitchFamily="18" charset="0"/>
                <a:cs typeface="Times New Roman" panose="02020603050405020304" pitchFamily="18" charset="0"/>
              </a:rPr>
              <a:t>VaR</a:t>
            </a:r>
            <a:endParaRPr lang="zh-CN" altLang="en-US" sz="2800" b="1" dirty="0">
              <a:latin typeface="Times New Roman" panose="02020603050405020304" pitchFamily="18" charset="0"/>
              <a:cs typeface="Times New Roman" panose="02020603050405020304" pitchFamily="18" charset="0"/>
            </a:endParaRPr>
          </a:p>
        </p:txBody>
      </p:sp>
      <p:grpSp>
        <p:nvGrpSpPr>
          <p:cNvPr id="8" name="组合 7"/>
          <p:cNvGrpSpPr/>
          <p:nvPr/>
        </p:nvGrpSpPr>
        <p:grpSpPr>
          <a:xfrm>
            <a:off x="1676428" y="4005064"/>
            <a:ext cx="5080446" cy="2404379"/>
            <a:chOff x="301390" y="3555876"/>
            <a:chExt cx="5080446" cy="2404379"/>
          </a:xfrm>
        </p:grpSpPr>
        <p:sp>
          <p:nvSpPr>
            <p:cNvPr id="5" name="文本框 4"/>
            <p:cNvSpPr txBox="1"/>
            <p:nvPr/>
          </p:nvSpPr>
          <p:spPr>
            <a:xfrm>
              <a:off x="1900818" y="5498590"/>
              <a:ext cx="800150" cy="461665"/>
            </a:xfrm>
            <a:prstGeom prst="rect">
              <a:avLst/>
            </a:prstGeom>
            <a:noFill/>
          </p:spPr>
          <p:txBody>
            <a:bodyPr wrap="square" rtlCol="0">
              <a:spAutoFit/>
            </a:bodyPr>
            <a:lstStyle/>
            <a:p>
              <a:pPr algn="ctr"/>
              <a:r>
                <a:rPr lang="en-US" altLang="zh-CN" sz="2400" b="1" dirty="0" err="1">
                  <a:solidFill>
                    <a:srgbClr val="C00000"/>
                  </a:solidFill>
                  <a:latin typeface="Times New Roman" panose="02020603050405020304" pitchFamily="18" charset="0"/>
                  <a:cs typeface="Times New Roman" panose="02020603050405020304" pitchFamily="18" charset="0"/>
                </a:rPr>
                <a:t>VaR</a:t>
              </a: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cxnSp>
          <p:nvCxnSpPr>
            <p:cNvPr id="17" name="直接箭头连接符 16"/>
            <p:cNvCxnSpPr/>
            <p:nvPr/>
          </p:nvCxnSpPr>
          <p:spPr>
            <a:xfrm flipH="1" flipV="1">
              <a:off x="1979712" y="5324328"/>
              <a:ext cx="135122" cy="249530"/>
            </a:xfrm>
            <a:prstGeom prst="straightConnector1">
              <a:avLst/>
            </a:prstGeom>
            <a:ln w="57150">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876" y="3555876"/>
              <a:ext cx="4211960" cy="1785871"/>
            </a:xfrm>
            <a:prstGeom prst="rect">
              <a:avLst/>
            </a:prstGeom>
          </p:spPr>
        </p:pic>
        <p:sp>
          <p:nvSpPr>
            <p:cNvPr id="16" name="文本框 15"/>
            <p:cNvSpPr txBox="1"/>
            <p:nvPr/>
          </p:nvSpPr>
          <p:spPr>
            <a:xfrm>
              <a:off x="301390" y="4528976"/>
              <a:ext cx="2664296" cy="369332"/>
            </a:xfrm>
            <a:prstGeom prst="rect">
              <a:avLst/>
            </a:prstGeom>
            <a:noFill/>
          </p:spPr>
          <p:txBody>
            <a:bodyPr wrap="square" lIns="0" tIns="0" rIns="0" bIns="0" rtlCol="0">
              <a:spAutoFit/>
            </a:bodyPr>
            <a:lstStyle/>
            <a:p>
              <a:pPr algn="ct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阴影部分面积 </a:t>
              </a:r>
              <a:r>
                <a:rPr lang="el-GR"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endParaRPr lang="zh-CN" altLang="en-US"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3" name="直接箭头连接符 22"/>
            <p:cNvCxnSpPr/>
            <p:nvPr/>
          </p:nvCxnSpPr>
          <p:spPr>
            <a:xfrm>
              <a:off x="1633538" y="4910669"/>
              <a:ext cx="164912" cy="302796"/>
            </a:xfrm>
            <a:prstGeom prst="straightConnector1">
              <a:avLst/>
            </a:prstGeom>
            <a:ln w="57150">
              <a:solidFill>
                <a:srgbClr val="C00000"/>
              </a:solidFill>
              <a:tailEnd type="triangle"/>
            </a:ln>
          </p:spPr>
          <p:style>
            <a:lnRef idx="1">
              <a:schemeClr val="dk1"/>
            </a:lnRef>
            <a:fillRef idx="0">
              <a:schemeClr val="dk1"/>
            </a:fillRef>
            <a:effectRef idx="0">
              <a:schemeClr val="dk1"/>
            </a:effectRef>
            <a:fontRef idx="minor">
              <a:schemeClr val="tx1"/>
            </a:fontRef>
          </p:style>
        </p:cxnSp>
      </p:grpSp>
      <p:sp>
        <p:nvSpPr>
          <p:cNvPr id="9" name="文本框 8"/>
          <p:cNvSpPr txBox="1"/>
          <p:nvPr/>
        </p:nvSpPr>
        <p:spPr>
          <a:xfrm>
            <a:off x="4651006" y="5978555"/>
            <a:ext cx="2736304" cy="4001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a:t>
            </a:r>
            <a:r>
              <a:rPr lang="zh-CN" altLang="en-US" sz="2000" b="1" dirty="0">
                <a:latin typeface="微软雅黑" panose="020B0503020204020204" pitchFamily="34" charset="-122"/>
                <a:ea typeface="微软雅黑" panose="020B0503020204020204" pitchFamily="34" charset="-122"/>
              </a:rPr>
              <a:t>收益率的分位数</a:t>
            </a:r>
          </a:p>
        </p:txBody>
      </p:sp>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04" y="2982209"/>
            <a:ext cx="4985361" cy="896688"/>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79599166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1187624" y="244771"/>
            <a:ext cx="6912768" cy="646331"/>
          </a:xfrm>
          <a:prstGeom prst="rect">
            <a:avLst/>
          </a:prstGeom>
        </p:spPr>
        <p:txBody>
          <a:bodyPr wrap="squar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实证分析</a:t>
            </a:r>
            <a:endParaRPr lang="zh-CN" altLang="en-US"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827584" y="1071518"/>
            <a:ext cx="6336704" cy="461665"/>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ACD-POT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Hawkes-POT </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计算</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827584" y="1563390"/>
            <a:ext cx="7200800"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数据：</a:t>
            </a:r>
            <a:r>
              <a:rPr lang="en-US" altLang="zh-CN" sz="2000" b="1" dirty="0">
                <a:latin typeface="微软雅黑" panose="020B0503020204020204" pitchFamily="34" charset="-122"/>
                <a:ea typeface="微软雅黑" panose="020B0503020204020204" pitchFamily="34" charset="-122"/>
              </a:rPr>
              <a:t>WTI</a:t>
            </a:r>
            <a:r>
              <a:rPr lang="zh-CN" altLang="en-US" sz="2000" b="1" dirty="0">
                <a:latin typeface="微软雅黑" panose="020B0503020204020204" pitchFamily="34" charset="-122"/>
                <a:ea typeface="微软雅黑" panose="020B0503020204020204" pitchFamily="34" charset="-122"/>
              </a:rPr>
              <a:t>原油期货收盘价：</a:t>
            </a:r>
            <a:r>
              <a:rPr lang="en-US" altLang="zh-CN" sz="2000" b="1" dirty="0">
                <a:latin typeface="微软雅黑" panose="020B0503020204020204" pitchFamily="34" charset="-122"/>
                <a:ea typeface="微软雅黑" panose="020B0503020204020204" pitchFamily="34" charset="-122"/>
              </a:rPr>
              <a:t>1983.4.3-2018.10.22</a:t>
            </a:r>
          </a:p>
        </p:txBody>
      </p:sp>
      <p:sp>
        <p:nvSpPr>
          <p:cNvPr id="6" name="文本框 5"/>
          <p:cNvSpPr txBox="1"/>
          <p:nvPr/>
        </p:nvSpPr>
        <p:spPr>
          <a:xfrm>
            <a:off x="827584" y="1991756"/>
            <a:ext cx="3743536"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参数估计结果</a:t>
            </a:r>
            <a:r>
              <a:rPr lang="zh-CN" altLang="en-US" sz="2000" b="1" dirty="0"/>
              <a:t>：</a:t>
            </a:r>
          </a:p>
        </p:txBody>
      </p:sp>
      <p:pic>
        <p:nvPicPr>
          <p:cNvPr id="13" name="图片 1"/>
          <p:cNvPicPr>
            <a:picLocks noChangeAspect="1"/>
          </p:cNvPicPr>
          <p:nvPr/>
        </p:nvPicPr>
        <p:blipFill>
          <a:blip r:embed="rId3">
            <a:extLst>
              <a:ext uri="{28A0092B-C50C-407E-A947-70E740481C1C}">
                <a14:useLocalDpi xmlns:a14="http://schemas.microsoft.com/office/drawing/2010/main" val="0"/>
              </a:ext>
            </a:extLst>
          </a:blip>
          <a:srcRect t="14273"/>
          <a:stretch>
            <a:fillRect/>
          </a:stretch>
        </p:blipFill>
        <p:spPr bwMode="auto">
          <a:xfrm>
            <a:off x="972076" y="2391866"/>
            <a:ext cx="6980237"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2"/>
          <p:cNvPicPr>
            <a:picLocks noChangeAspect="1"/>
          </p:cNvPicPr>
          <p:nvPr/>
        </p:nvPicPr>
        <p:blipFill rotWithShape="1">
          <a:blip r:embed="rId4">
            <a:extLst>
              <a:ext uri="{28A0092B-C50C-407E-A947-70E740481C1C}">
                <a14:useLocalDpi xmlns:a14="http://schemas.microsoft.com/office/drawing/2010/main" val="0"/>
              </a:ext>
            </a:extLst>
          </a:blip>
          <a:srcRect l="21600" t="23233" r="19773" b="2377"/>
          <a:stretch/>
        </p:blipFill>
        <p:spPr bwMode="auto">
          <a:xfrm>
            <a:off x="2409965" y="4581128"/>
            <a:ext cx="4104457" cy="204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99282162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7" name="图片 1"/>
          <p:cNvPicPr>
            <a:picLocks noChangeAspect="1"/>
          </p:cNvPicPr>
          <p:nvPr/>
        </p:nvPicPr>
        <p:blipFill>
          <a:blip r:embed="rId3">
            <a:extLst>
              <a:ext uri="{28A0092B-C50C-407E-A947-70E740481C1C}">
                <a14:useLocalDpi xmlns:a14="http://schemas.microsoft.com/office/drawing/2010/main" val="0"/>
              </a:ext>
            </a:extLst>
          </a:blip>
          <a:srcRect t="15971"/>
          <a:stretch>
            <a:fillRect/>
          </a:stretch>
        </p:blipFill>
        <p:spPr bwMode="auto">
          <a:xfrm>
            <a:off x="1640532" y="3878181"/>
            <a:ext cx="6407150"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
          <p:cNvPicPr>
            <a:picLocks noChangeAspect="1"/>
          </p:cNvPicPr>
          <p:nvPr/>
        </p:nvPicPr>
        <p:blipFill>
          <a:blip r:embed="rId4">
            <a:extLst>
              <a:ext uri="{28A0092B-C50C-407E-A947-70E740481C1C}">
                <a14:useLocalDpi xmlns:a14="http://schemas.microsoft.com/office/drawing/2010/main" val="0"/>
              </a:ext>
            </a:extLst>
          </a:blip>
          <a:srcRect t="18231"/>
          <a:stretch>
            <a:fillRect/>
          </a:stretch>
        </p:blipFill>
        <p:spPr bwMode="auto">
          <a:xfrm>
            <a:off x="1434157" y="1238624"/>
            <a:ext cx="681990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187624" y="244771"/>
            <a:ext cx="6304931"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极值理论</a:t>
            </a:r>
            <a:r>
              <a:rPr lang="en-US" altLang="zh-CN" sz="3600" b="1" dirty="0">
                <a:solidFill>
                  <a:srgbClr val="C00000"/>
                </a:solidFill>
                <a:latin typeface="微软雅黑" panose="020B0503020204020204" pitchFamily="34" charset="-122"/>
                <a:ea typeface="微软雅黑" panose="020B0503020204020204" pitchFamily="34" charset="-122"/>
              </a:rPr>
              <a:t>-</a:t>
            </a:r>
            <a:r>
              <a:rPr lang="en-US" altLang="zh-CN" sz="2800" b="1" dirty="0">
                <a:latin typeface="Times New Roman" panose="02020603050405020304" pitchFamily="18" charset="0"/>
                <a:cs typeface="Times New Roman" panose="02020603050405020304" pitchFamily="18" charset="0"/>
              </a:rPr>
              <a:t>ACD-POT</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Hawkes-POT</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612440" y="1145417"/>
            <a:ext cx="4320000" cy="400110"/>
          </a:xfrm>
          <a:prstGeom prst="rect">
            <a:avLst/>
          </a:prstGeom>
          <a:noFill/>
        </p:spPr>
        <p:txBody>
          <a:bodyPr wrap="square" rtlCol="0">
            <a:spAutoFit/>
          </a:bodyPr>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准确性检验</a:t>
            </a:r>
          </a:p>
        </p:txBody>
      </p:sp>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1797885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602366" y="1127970"/>
            <a:ext cx="784887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根据投资组合价值损失分布假设，</a:t>
            </a: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VaR</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计算方法有三类</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9">
            <a:extLst>
              <a:ext uri="{FF2B5EF4-FFF2-40B4-BE49-F238E27FC236}">
                <a16:creationId xmlns:a16="http://schemas.microsoft.com/office/drawing/2014/main" id="{3A3C27FE-CC70-460D-AFDB-10E0091325BD}"/>
              </a:ext>
            </a:extLst>
          </p:cNvPr>
          <p:cNvSpPr>
            <a:spLocks noChangeArrowheads="1"/>
          </p:cNvSpPr>
          <p:nvPr/>
        </p:nvSpPr>
        <p:spPr bwMode="auto">
          <a:xfrm>
            <a:off x="1207314" y="183216"/>
            <a:ext cx="60605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dirty="0">
                <a:solidFill>
                  <a:srgbClr val="C00000"/>
                </a:solidFill>
                <a:latin typeface="微软雅黑" panose="020B0503020204020204" pitchFamily="34" charset="-122"/>
                <a:ea typeface="微软雅黑" panose="020B0503020204020204" pitchFamily="34" charset="-122"/>
              </a:rPr>
              <a:t>在险价值</a:t>
            </a:r>
            <a:r>
              <a:rPr lang="en-US" altLang="zh-CN" sz="40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zh-CN" altLang="en-US" sz="4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626344" y="3261608"/>
            <a:ext cx="7870596" cy="1200329"/>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二、非参数法</a:t>
            </a:r>
            <a:endPar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假定收益率独立同分布，且不对分布做任何假定，使用历史数据或者模拟数据的生成经验概率分布</a:t>
            </a:r>
          </a:p>
        </p:txBody>
      </p:sp>
      <p:sp>
        <p:nvSpPr>
          <p:cNvPr id="4" name="文本框 3"/>
          <p:cNvSpPr txBox="1"/>
          <p:nvPr/>
        </p:nvSpPr>
        <p:spPr>
          <a:xfrm>
            <a:off x="2145320" y="2844262"/>
            <a:ext cx="5159346" cy="369332"/>
          </a:xfrm>
          <a:prstGeom prst="rect">
            <a:avLst/>
          </a:prstGeom>
          <a:noFill/>
        </p:spPr>
        <p:txBody>
          <a:bodyPr wrap="square" rtlCol="0">
            <a:spAutoFit/>
          </a:bodyPr>
          <a:lstStyle/>
          <a:p>
            <a:pPr algn="ctr"/>
            <a:r>
              <a:rPr lang="en-US" altLang="zh-CN" b="1" dirty="0" err="1">
                <a:latin typeface="Times New Roman" panose="02020603050405020304" pitchFamily="18" charset="0"/>
                <a:cs typeface="Times New Roman" panose="02020603050405020304" pitchFamily="18" charset="0"/>
              </a:rPr>
              <a:t>RiskMetrics</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Delta-N</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Gamma-N</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GARCH-N</a:t>
            </a:r>
            <a:endParaRPr lang="zh-CN" altLang="en-US"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754863" y="5720006"/>
            <a:ext cx="5940260" cy="369332"/>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EVT</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GARCH-EVT</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Hawkes-EVT</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ACD-EVT</a:t>
            </a:r>
            <a:endParaRPr lang="zh-CN" altLang="en-US"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2389245" y="4459020"/>
            <a:ext cx="4896544"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历史模拟法（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HS</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）、蒙特卡洛模拟法（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MCS</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8" name="矩形 7"/>
          <p:cNvSpPr/>
          <p:nvPr/>
        </p:nvSpPr>
        <p:spPr>
          <a:xfrm>
            <a:off x="623502" y="1697782"/>
            <a:ext cx="7848872" cy="1200329"/>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一、参数法</a:t>
            </a:r>
            <a:endPar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假定资产收益率服从某种分布或随机过程，构造波动性模型，预测未来损益分布</a:t>
            </a:r>
            <a:endParaRPr lang="en-US" altLang="zh-CN"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623502" y="4889009"/>
            <a:ext cx="7992888" cy="830997"/>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三、半参数法</a:t>
            </a:r>
            <a:endPar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参数法中的参数估计问题</a:t>
            </a:r>
            <a:r>
              <a:rPr lang="en-US" altLang="zh-CN"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非参数方法中的取经验分位数</a:t>
            </a:r>
            <a:endParaRPr lang="en-US" altLang="zh-CN"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7825493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文本框 6"/>
              <p:cNvSpPr txBox="1"/>
              <p:nvPr/>
            </p:nvSpPr>
            <p:spPr>
              <a:xfrm>
                <a:off x="411283" y="1156941"/>
                <a:ext cx="8265173" cy="543867"/>
              </a:xfrm>
              <a:prstGeom prst="rect">
                <a:avLst/>
              </a:prstGeom>
              <a:noFill/>
            </p:spPr>
            <p:txBody>
              <a:bodyPr wrap="square" rtlCol="0">
                <a:spAutoFit/>
              </a:bodyPr>
              <a:lstStyle/>
              <a:p>
                <a:pPr algn="ctr"/>
                <a:r>
                  <a:rPr lang="zh-CN" altLang="en-US" sz="2200" b="1" dirty="0">
                    <a:latin typeface="微软雅黑" panose="020B0503020204020204" pitchFamily="34" charset="-122"/>
                    <a:ea typeface="微软雅黑" panose="020B0503020204020204" pitchFamily="34" charset="-122"/>
                  </a:rPr>
                  <a:t>假设收益率服从</a:t>
                </a:r>
                <a:r>
                  <a:rPr lang="zh-CN" altLang="en-US" sz="2200" b="1" dirty="0">
                    <a:solidFill>
                      <a:srgbClr val="C00000"/>
                    </a:solidFill>
                    <a:latin typeface="微软雅黑" panose="020B0503020204020204" pitchFamily="34" charset="-122"/>
                    <a:ea typeface="微软雅黑" panose="020B0503020204020204" pitchFamily="34" charset="-122"/>
                  </a:rPr>
                  <a:t>正态分布</a:t>
                </a:r>
                <a14:m>
                  <m:oMath xmlns:m="http://schemas.openxmlformats.org/officeDocument/2006/math">
                    <m:r>
                      <a:rPr lang="en-US" altLang="zh-CN" sz="2200" b="1" i="0" smtClean="0">
                        <a:latin typeface="Cambria Math" panose="02040503050406030204" pitchFamily="18" charset="0"/>
                      </a:rPr>
                      <m:t> </m:t>
                    </m:r>
                    <m:r>
                      <a:rPr lang="en-US" altLang="zh-CN" sz="2200" b="1" i="1" smtClean="0">
                        <a:latin typeface="Cambria Math" panose="02040503050406030204" pitchFamily="18" charset="0"/>
                      </a:rPr>
                      <m:t>𝒓</m:t>
                    </m:r>
                    <m:r>
                      <a:rPr lang="en-US" altLang="zh-CN" sz="2200" b="1" i="1" smtClean="0">
                        <a:latin typeface="Cambria Math" panose="02040503050406030204" pitchFamily="18" charset="0"/>
                        <a:ea typeface="Cambria Math" panose="02040503050406030204" pitchFamily="18" charset="0"/>
                      </a:rPr>
                      <m:t>~</m:t>
                    </m:r>
                    <m:r>
                      <a:rPr lang="en-US" altLang="zh-CN" sz="2200" b="1" i="1" smtClean="0">
                        <a:latin typeface="Cambria Math" panose="02040503050406030204" pitchFamily="18" charset="0"/>
                        <a:ea typeface="Cambria Math" panose="02040503050406030204" pitchFamily="18" charset="0"/>
                      </a:rPr>
                      <m:t>𝑵</m:t>
                    </m:r>
                    <m:r>
                      <a:rPr lang="en-US" altLang="zh-CN" sz="2200" b="1" i="1" smtClean="0">
                        <a:latin typeface="Cambria Math" panose="02040503050406030204" pitchFamily="18" charset="0"/>
                        <a:ea typeface="Cambria Math" panose="02040503050406030204" pitchFamily="18" charset="0"/>
                      </a:rPr>
                      <m:t>(</m:t>
                    </m:r>
                    <m:r>
                      <a:rPr lang="zh-CN" altLang="en-US" sz="2200" b="1" i="1" smtClean="0">
                        <a:latin typeface="Cambria Math" panose="02040503050406030204" pitchFamily="18" charset="0"/>
                        <a:ea typeface="Cambria Math" panose="02040503050406030204" pitchFamily="18" charset="0"/>
                      </a:rPr>
                      <m:t>𝝁</m:t>
                    </m:r>
                    <m:r>
                      <a:rPr lang="en-US" altLang="zh-CN" sz="2200" b="1" i="1" smtClean="0">
                        <a:latin typeface="Cambria Math" panose="02040503050406030204" pitchFamily="18" charset="0"/>
                        <a:ea typeface="Cambria Math" panose="02040503050406030204" pitchFamily="18" charset="0"/>
                      </a:rPr>
                      <m:t>,</m:t>
                    </m:r>
                    <m:sSup>
                      <m:sSupPr>
                        <m:ctrlPr>
                          <a:rPr lang="en-US" altLang="zh-CN" sz="2200" b="1" i="1" smtClean="0">
                            <a:latin typeface="Cambria Math" panose="02040503050406030204" pitchFamily="18" charset="0"/>
                            <a:ea typeface="Cambria Math" panose="02040503050406030204" pitchFamily="18" charset="0"/>
                          </a:rPr>
                        </m:ctrlPr>
                      </m:sSupPr>
                      <m:e>
                        <m:r>
                          <a:rPr lang="zh-CN" altLang="en-US" sz="2200" b="1" i="1" smtClean="0">
                            <a:latin typeface="Cambria Math" panose="02040503050406030204" pitchFamily="18" charset="0"/>
                            <a:ea typeface="Cambria Math" panose="02040503050406030204" pitchFamily="18" charset="0"/>
                          </a:rPr>
                          <m:t>𝝈</m:t>
                        </m:r>
                      </m:e>
                      <m:sup>
                        <m:r>
                          <a:rPr lang="en-US" altLang="zh-CN" sz="2200" b="1" i="1" smtClean="0">
                            <a:latin typeface="Cambria Math" panose="02040503050406030204" pitchFamily="18" charset="0"/>
                            <a:ea typeface="Cambria Math" panose="02040503050406030204" pitchFamily="18" charset="0"/>
                          </a:rPr>
                          <m:t>𝟐</m:t>
                        </m:r>
                      </m:sup>
                    </m:sSup>
                    <m:r>
                      <a:rPr lang="en-US" altLang="zh-CN" sz="2200" b="1" i="1" smtClean="0">
                        <a:latin typeface="Cambria Math" panose="02040503050406030204" pitchFamily="18" charset="0"/>
                        <a:ea typeface="Cambria Math" panose="02040503050406030204" pitchFamily="18" charset="0"/>
                      </a:rPr>
                      <m:t>)</m:t>
                    </m:r>
                  </m:oMath>
                </a14:m>
                <a:r>
                  <a:rPr lang="zh-CN" altLang="en-US" sz="2200" b="1" dirty="0">
                    <a:latin typeface="微软雅黑" panose="020B0503020204020204" pitchFamily="34" charset="-122"/>
                    <a:ea typeface="微软雅黑" panose="020B0503020204020204" pitchFamily="34" charset="-122"/>
                  </a:rPr>
                  <a:t>，则 </a:t>
                </a:r>
                <a14:m>
                  <m:oMath xmlns:m="http://schemas.openxmlformats.org/officeDocument/2006/math">
                    <m:f>
                      <m:fPr>
                        <m:ctrlPr>
                          <a:rPr lang="en-US" altLang="zh-CN" sz="2200" b="1" i="1">
                            <a:latin typeface="Cambria Math" panose="02040503050406030204" pitchFamily="18" charset="0"/>
                          </a:rPr>
                        </m:ctrlPr>
                      </m:fPr>
                      <m:num>
                        <m:r>
                          <a:rPr lang="en-US" altLang="zh-CN" sz="2200" b="1" i="1">
                            <a:latin typeface="Cambria Math" panose="02040503050406030204" pitchFamily="18" charset="0"/>
                          </a:rPr>
                          <m:t>𝒓</m:t>
                        </m:r>
                        <m:r>
                          <a:rPr lang="en-US" altLang="zh-CN" sz="2200" b="1" i="1">
                            <a:latin typeface="Cambria Math" panose="02040503050406030204" pitchFamily="18" charset="0"/>
                          </a:rPr>
                          <m:t>−</m:t>
                        </m:r>
                        <m:r>
                          <a:rPr lang="en-US" altLang="zh-CN" sz="2200" b="1" i="1">
                            <a:latin typeface="Cambria Math" panose="02040503050406030204" pitchFamily="18" charset="0"/>
                          </a:rPr>
                          <m:t>𝒖</m:t>
                        </m:r>
                      </m:num>
                      <m:den>
                        <m:r>
                          <a:rPr lang="zh-CN" altLang="en-US" sz="2200" b="1" i="1">
                            <a:latin typeface="Cambria Math" panose="02040503050406030204" pitchFamily="18" charset="0"/>
                          </a:rPr>
                          <m:t>𝝈</m:t>
                        </m:r>
                      </m:den>
                    </m:f>
                  </m:oMath>
                </a14:m>
                <a:r>
                  <a:rPr lang="zh-CN" altLang="en-US" sz="2200" b="1" dirty="0">
                    <a:latin typeface="微软雅黑" panose="020B0503020204020204" pitchFamily="34" charset="-122"/>
                    <a:ea typeface="微软雅黑" panose="020B0503020204020204" pitchFamily="34" charset="-122"/>
                  </a:rPr>
                  <a:t> 服从标准正态分布</a:t>
                </a:r>
                <a:endParaRPr lang="en-US" altLang="zh-CN" sz="2200" b="1" dirty="0">
                  <a:latin typeface="微软雅黑" panose="020B0503020204020204" pitchFamily="34" charset="-122"/>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11283" y="1156941"/>
                <a:ext cx="8265173" cy="543867"/>
              </a:xfrm>
              <a:prstGeom prst="rect">
                <a:avLst/>
              </a:prstGeom>
              <a:blipFill>
                <a:blip r:embed="rId4"/>
                <a:stretch>
                  <a:fillRect t="-1124" b="-7865"/>
                </a:stretch>
              </a:blipFill>
            </p:spPr>
            <p:txBody>
              <a:bodyPr/>
              <a:lstStyle/>
              <a:p>
                <a:r>
                  <a:rPr lang="zh-CN" altLang="en-US">
                    <a:noFill/>
                  </a:rPr>
                  <a:t> </a:t>
                </a:r>
              </a:p>
            </p:txBody>
          </p:sp>
        </mc:Fallback>
      </mc:AlternateContent>
      <p:sp>
        <p:nvSpPr>
          <p:cNvPr id="30" name="文本框 29"/>
          <p:cNvSpPr txBox="1"/>
          <p:nvPr/>
        </p:nvSpPr>
        <p:spPr>
          <a:xfrm>
            <a:off x="539552" y="5660833"/>
            <a:ext cx="8136904" cy="430887"/>
          </a:xfrm>
          <a:prstGeom prst="rect">
            <a:avLst/>
          </a:prstGeom>
          <a:noFill/>
        </p:spPr>
        <p:txBody>
          <a:bodyPr wrap="square" rtlCol="0">
            <a:spAutoFit/>
          </a:bodyPr>
          <a:lstStyle/>
          <a:p>
            <a:pPr algn="ct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其中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z</a:t>
            </a:r>
            <a:r>
              <a:rPr lang="el-GR" altLang="zh-CN" sz="2200" b="1" i="1" baseline="-25000"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200" b="1" i="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为概率水平</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下，标准正态分布的分位数；</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为波动率</a:t>
            </a:r>
          </a:p>
        </p:txBody>
      </p:sp>
      <p:sp>
        <p:nvSpPr>
          <p:cNvPr id="31" name="矩形 30"/>
          <p:cNvSpPr/>
          <p:nvPr/>
        </p:nvSpPr>
        <p:spPr>
          <a:xfrm>
            <a:off x="1259632" y="264971"/>
            <a:ext cx="3826689" cy="646331"/>
          </a:xfrm>
          <a:prstGeom prst="rect">
            <a:avLst/>
          </a:prstGeom>
        </p:spPr>
        <p:txBody>
          <a:bodyPr wrap="non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微软雅黑" panose="020B0503020204020204" pitchFamily="34" charset="-122"/>
                <a:cs typeface="Times New Roman" panose="02020603050405020304" pitchFamily="18" charset="0"/>
              </a:rPr>
              <a:t>RiskMetrics</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2" name="文本框 1"/>
          <p:cNvSpPr txBox="1"/>
          <p:nvPr/>
        </p:nvSpPr>
        <p:spPr>
          <a:xfrm>
            <a:off x="539552" y="2134017"/>
            <a:ext cx="2481436" cy="430887"/>
          </a:xfrm>
          <a:prstGeom prst="rect">
            <a:avLst/>
          </a:prstGeom>
          <a:noFill/>
        </p:spPr>
        <p:txBody>
          <a:bodyPr wrap="square" rtlCol="0">
            <a:spAutoFit/>
          </a:bodyPr>
          <a:lstStyle/>
          <a:p>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根据</a:t>
            </a:r>
            <a:r>
              <a:rPr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的定义：</a:t>
            </a: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0769" y="1932627"/>
            <a:ext cx="5286414" cy="776293"/>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7636" y="2924944"/>
            <a:ext cx="6824712" cy="795343"/>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599" y="3933056"/>
            <a:ext cx="7710544" cy="704855"/>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78743" y="4928713"/>
            <a:ext cx="4058521" cy="512399"/>
          </a:xfrm>
          <a:prstGeom prst="rect">
            <a:avLst/>
          </a:prstGeom>
          <a:ln w="19050">
            <a:solidFill>
              <a:srgbClr val="C00000"/>
            </a:solidFill>
          </a:ln>
        </p:spPr>
      </p:pic>
      <p:pic>
        <p:nvPicPr>
          <p:cNvPr id="14" name="图片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4098297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621949" y="1127782"/>
            <a:ext cx="6407832" cy="461665"/>
          </a:xfrm>
          <a:prstGeom prst="rect">
            <a:avLst/>
          </a:prstGeom>
          <a:noFill/>
        </p:spPr>
        <p:txBody>
          <a:bodyPr wrap="square" rtlCol="0">
            <a:spAutoFit/>
          </a:bodyPr>
          <a:lstStyle/>
          <a:p>
            <a:r>
              <a:rPr lang="en-US" altLang="zh-CN" sz="2400" b="1" dirty="0"/>
              <a:t>1. </a:t>
            </a:r>
            <a:r>
              <a:rPr lang="zh-CN" altLang="en-US" sz="2400" b="1" dirty="0">
                <a:latin typeface="微软雅黑" panose="020B0503020204020204" pitchFamily="34" charset="-122"/>
                <a:ea typeface="微软雅黑" panose="020B0503020204020204" pitchFamily="34" charset="-122"/>
              </a:rPr>
              <a:t>单资产的</a:t>
            </a:r>
            <a:r>
              <a:rPr lang="zh-CN" altLang="en-US" sz="2400" b="1" u="sng" dirty="0">
                <a:solidFill>
                  <a:srgbClr val="0070C0"/>
                </a:solidFill>
                <a:latin typeface="微软雅黑" panose="020B0503020204020204" pitchFamily="34" charset="-122"/>
                <a:ea typeface="微软雅黑" panose="020B0503020204020204" pitchFamily="34" charset="-122"/>
              </a:rPr>
              <a:t>单期</a:t>
            </a:r>
            <a:r>
              <a:rPr lang="en-US" altLang="zh-CN" sz="2400" b="1" u="sng"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400" b="1" dirty="0">
                <a:latin typeface="微软雅黑" panose="020B0503020204020204" pitchFamily="34" charset="-122"/>
                <a:ea typeface="微软雅黑" panose="020B0503020204020204" pitchFamily="34" charset="-122"/>
              </a:rPr>
              <a:t>估计</a:t>
            </a:r>
          </a:p>
        </p:txBody>
      </p:sp>
      <p:sp>
        <p:nvSpPr>
          <p:cNvPr id="9" name="文本框 8"/>
          <p:cNvSpPr txBox="1"/>
          <p:nvPr/>
        </p:nvSpPr>
        <p:spPr>
          <a:xfrm>
            <a:off x="621949" y="1608761"/>
            <a:ext cx="7879770" cy="1746632"/>
          </a:xfrm>
          <a:prstGeom prst="rect">
            <a:avLst/>
          </a:prstGeom>
          <a:noFill/>
        </p:spPr>
        <p:txBody>
          <a:bodyPr wrap="square" rtlCol="0">
            <a:spAutoFit/>
          </a:bodyPr>
          <a:lstStyle/>
          <a:p>
            <a:pPr>
              <a:lnSpc>
                <a:spcPct val="125000"/>
              </a:lnSpc>
            </a:pPr>
            <a:r>
              <a:rPr lang="en-US" altLang="zh-CN" sz="2400" b="1" dirty="0"/>
              <a:t>2. </a:t>
            </a:r>
            <a:r>
              <a:rPr lang="zh-CN" altLang="en-US" sz="2400" b="1" dirty="0">
                <a:latin typeface="微软雅黑" panose="020B0503020204020204" pitchFamily="34" charset="-122"/>
                <a:ea typeface="微软雅黑" panose="020B0503020204020204" pitchFamily="34" charset="-122"/>
              </a:rPr>
              <a:t>单资产的</a:t>
            </a:r>
            <a:r>
              <a:rPr lang="zh-CN" altLang="en-US" sz="2400" b="1" u="sng" dirty="0">
                <a:solidFill>
                  <a:srgbClr val="0070C0"/>
                </a:solidFill>
                <a:latin typeface="微软雅黑" panose="020B0503020204020204" pitchFamily="34" charset="-122"/>
                <a:ea typeface="微软雅黑" panose="020B0503020204020204" pitchFamily="34" charset="-122"/>
              </a:rPr>
              <a:t>多期</a:t>
            </a:r>
            <a:r>
              <a:rPr lang="en-US" altLang="zh-CN" sz="2400" b="1" u="sng"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400" b="1" dirty="0">
                <a:latin typeface="微软雅黑" panose="020B0503020204020204" pitchFamily="34" charset="-122"/>
                <a:ea typeface="微软雅黑" panose="020B0503020204020204" pitchFamily="34" charset="-122"/>
              </a:rPr>
              <a:t>估计</a:t>
            </a:r>
            <a:endParaRPr lang="en-US" altLang="zh-CN" sz="2400" b="1" dirty="0">
              <a:latin typeface="微软雅黑" panose="020B0503020204020204" pitchFamily="34" charset="-122"/>
              <a:ea typeface="微软雅黑" panose="020B0503020204020204" pitchFamily="34" charset="-122"/>
            </a:endParaRPr>
          </a:p>
          <a:p>
            <a:pPr marL="540000" indent="-342900">
              <a:lnSpc>
                <a:spcPct val="125000"/>
              </a:lnSpc>
              <a:buFont typeface="Wingdings" panose="05000000000000000000" pitchFamily="2" charset="2"/>
              <a:buChar char="Ø"/>
            </a:pPr>
            <a:r>
              <a:rPr lang="zh-CN" altLang="en-US" sz="2200" b="1" dirty="0">
                <a:solidFill>
                  <a:srgbClr val="C00000"/>
                </a:solidFill>
                <a:latin typeface="微软雅黑" panose="020B0503020204020204" pitchFamily="34" charset="-122"/>
                <a:ea typeface="微软雅黑" panose="020B0503020204020204" pitchFamily="34" charset="-122"/>
              </a:rPr>
              <a:t>无自相关</a:t>
            </a:r>
            <a:endParaRPr lang="en-US" altLang="zh-CN" sz="2200" b="1" dirty="0">
              <a:solidFill>
                <a:srgbClr val="C00000"/>
              </a:solidFill>
              <a:latin typeface="微软雅黑" panose="020B0503020204020204" pitchFamily="34" charset="-122"/>
              <a:ea typeface="微软雅黑" panose="020B0503020204020204" pitchFamily="34" charset="-122"/>
            </a:endParaRPr>
          </a:p>
          <a:p>
            <a:pPr marL="648000">
              <a:lnSpc>
                <a:spcPct val="125000"/>
              </a:lnSpc>
            </a:pPr>
            <a:r>
              <a:rPr lang="zh-CN" altLang="en-US" sz="2000" b="1" dirty="0">
                <a:latin typeface="微软雅黑" panose="020B0503020204020204" pitchFamily="34" charset="-122"/>
                <a:ea typeface="微软雅黑" panose="020B0503020204020204" pitchFamily="34" charset="-122"/>
              </a:rPr>
              <a:t>某只股票单期收益率的均值为</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rPr>
              <a:t>方差为</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000" b="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rPr>
              <a:t>收益率无自相关</a:t>
            </a:r>
            <a:endParaRPr lang="en-US" altLang="zh-CN" sz="2000" dirty="0">
              <a:latin typeface="微软雅黑" panose="020B0503020204020204" pitchFamily="34" charset="-122"/>
              <a:ea typeface="微软雅黑" panose="020B0503020204020204" pitchFamily="34" charset="-122"/>
            </a:endParaRPr>
          </a:p>
          <a:p>
            <a:pPr marL="648000">
              <a:lnSpc>
                <a:spcPct val="125000"/>
              </a:lnSpc>
            </a:pPr>
            <a:r>
              <a:rPr lang="zh-CN" altLang="en-US" sz="2000" b="1" dirty="0">
                <a:latin typeface="微软雅黑" panose="020B0503020204020204" pitchFamily="34" charset="-122"/>
                <a:ea typeface="微软雅黑" panose="020B0503020204020204" pitchFamily="34" charset="-122"/>
              </a:rPr>
              <a:t>则持有该股票两期的</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a:t>
            </a:r>
            <a:endParaRPr lang="en-US" altLang="zh-CN" u="sng" dirty="0"/>
          </a:p>
        </p:txBody>
      </p:sp>
      <p:sp>
        <p:nvSpPr>
          <p:cNvPr id="12" name="矩形 11"/>
          <p:cNvSpPr/>
          <p:nvPr/>
        </p:nvSpPr>
        <p:spPr>
          <a:xfrm>
            <a:off x="1259632" y="264971"/>
            <a:ext cx="3826689" cy="646331"/>
          </a:xfrm>
          <a:prstGeom prst="rect">
            <a:avLst/>
          </a:prstGeom>
        </p:spPr>
        <p:txBody>
          <a:bodyPr wrap="non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微软雅黑" panose="020B0503020204020204" pitchFamily="34" charset="-122"/>
                <a:cs typeface="Times New Roman" panose="02020603050405020304" pitchFamily="18" charset="0"/>
              </a:rPr>
              <a:t>RiskMetrics</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233812"/>
            <a:ext cx="2376505" cy="300040"/>
          </a:xfrm>
          <a:prstGeom prst="rect">
            <a:avLst/>
          </a:prstGeom>
        </p:spPr>
      </p:pic>
      <p:sp>
        <p:nvSpPr>
          <p:cNvPr id="6" name="矩形 5"/>
          <p:cNvSpPr/>
          <p:nvPr/>
        </p:nvSpPr>
        <p:spPr>
          <a:xfrm>
            <a:off x="1043608" y="5517232"/>
            <a:ext cx="5497595"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以此类推，单个资产持有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期的</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a:t>
            </a:r>
            <a:endParaRPr lang="zh-CN" altLang="en-US" sz="2400" b="1"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358" y="3300603"/>
            <a:ext cx="4466008" cy="641492"/>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4008691"/>
            <a:ext cx="4070914" cy="643645"/>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76" y="4723529"/>
            <a:ext cx="7560840" cy="647411"/>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71800" y="6020472"/>
            <a:ext cx="3995634" cy="463013"/>
          </a:xfrm>
          <a:prstGeom prst="rect">
            <a:avLst/>
          </a:prstGeom>
        </p:spPr>
      </p:pic>
      <p:pic>
        <p:nvPicPr>
          <p:cNvPr id="16" name="图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0829779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691460" y="1053897"/>
            <a:ext cx="1601721" cy="430887"/>
          </a:xfrm>
          <a:prstGeom prst="rect">
            <a:avLst/>
          </a:prstGeom>
        </p:spPr>
        <p:txBody>
          <a:bodyPr wrap="none">
            <a:spAutoFit/>
          </a:bodyPr>
          <a:lstStyle/>
          <a:p>
            <a:pPr marL="285750" indent="-285750">
              <a:buFont typeface="Wingdings" panose="05000000000000000000" pitchFamily="2" charset="2"/>
              <a:buChar char="Ø"/>
            </a:pPr>
            <a:r>
              <a:rPr lang="zh-CN" altLang="en-US" sz="2200" b="1" dirty="0">
                <a:solidFill>
                  <a:srgbClr val="C00000"/>
                </a:solidFill>
                <a:latin typeface="微软雅黑" panose="020B0503020204020204" pitchFamily="34" charset="-122"/>
                <a:ea typeface="微软雅黑" panose="020B0503020204020204" pitchFamily="34" charset="-122"/>
              </a:rPr>
              <a:t>有自相关</a:t>
            </a:r>
          </a:p>
        </p:txBody>
      </p:sp>
      <p:sp>
        <p:nvSpPr>
          <p:cNvPr id="3" name="文本框 2"/>
          <p:cNvSpPr txBox="1"/>
          <p:nvPr/>
        </p:nvSpPr>
        <p:spPr>
          <a:xfrm>
            <a:off x="2405374" y="1084674"/>
            <a:ext cx="3750802"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例：持有两期的</a:t>
            </a:r>
            <a:r>
              <a:rPr lang="en-US" altLang="zh-CN" sz="2000" b="1" dirty="0" err="1">
                <a:latin typeface="微软雅黑" panose="020B0503020204020204" pitchFamily="34" charset="-122"/>
                <a:ea typeface="微软雅黑" panose="020B0503020204020204" pitchFamily="34" charset="-122"/>
              </a:rPr>
              <a:t>VaR</a:t>
            </a:r>
            <a:r>
              <a:rPr lang="zh-CN" altLang="en-US" sz="2000" b="1" dirty="0">
                <a:latin typeface="微软雅黑" panose="020B0503020204020204" pitchFamily="34" charset="-122"/>
                <a:ea typeface="微软雅黑" panose="020B0503020204020204" pitchFamily="34" charset="-122"/>
              </a:rPr>
              <a:t>计算</a:t>
            </a:r>
          </a:p>
        </p:txBody>
      </p:sp>
      <p:sp>
        <p:nvSpPr>
          <p:cNvPr id="11" name="文本框 10"/>
          <p:cNvSpPr txBox="1"/>
          <p:nvPr/>
        </p:nvSpPr>
        <p:spPr>
          <a:xfrm>
            <a:off x="115688" y="3402282"/>
            <a:ext cx="1782501" cy="400110"/>
          </a:xfrm>
          <a:prstGeom prst="rect">
            <a:avLst/>
          </a:prstGeom>
          <a:noFill/>
        </p:spPr>
        <p:txBody>
          <a:bodyPr wrap="square" rtlCol="0">
            <a:spAutoFit/>
          </a:bodyPr>
          <a:lstStyle/>
          <a:p>
            <a:pPr algn="just"/>
            <a:r>
              <a:rPr lang="zh-CN" altLang="en-US" sz="2000" b="1" dirty="0">
                <a:latin typeface="微软雅黑" panose="020B0503020204020204" pitchFamily="34" charset="-122"/>
                <a:ea typeface="微软雅黑" panose="020B0503020204020204" pitchFamily="34" charset="-122"/>
              </a:rPr>
              <a:t> 两期收益率</a:t>
            </a:r>
          </a:p>
        </p:txBody>
      </p:sp>
      <p:sp>
        <p:nvSpPr>
          <p:cNvPr id="17" name="文本框 16"/>
          <p:cNvSpPr txBox="1"/>
          <p:nvPr/>
        </p:nvSpPr>
        <p:spPr>
          <a:xfrm>
            <a:off x="607118" y="5624906"/>
            <a:ext cx="2304256"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持有两期的</a:t>
            </a:r>
            <a:r>
              <a:rPr lang="en-US" altLang="zh-CN" sz="2000" b="1" dirty="0" err="1">
                <a:latin typeface="微软雅黑" panose="020B0503020204020204" pitchFamily="34" charset="-122"/>
                <a:ea typeface="微软雅黑" panose="020B0503020204020204" pitchFamily="34" charset="-122"/>
              </a:rPr>
              <a:t>VaR</a:t>
            </a:r>
            <a:r>
              <a:rPr lang="en-US" altLang="zh-CN" sz="2000" b="1" dirty="0">
                <a:latin typeface="微软雅黑" panose="020B0503020204020204" pitchFamily="34" charset="-122"/>
                <a:ea typeface="微软雅黑" panose="020B0503020204020204" pitchFamily="34" charset="-122"/>
              </a:rPr>
              <a:t>:</a:t>
            </a:r>
            <a:endParaRPr lang="zh-CN" altLang="en-US" dirty="0">
              <a:latin typeface="Times New Roman" panose="02020603050405020304" pitchFamily="18" charset="0"/>
              <a:cs typeface="Times New Roman" panose="02020603050405020304" pitchFamily="18" charset="0"/>
            </a:endParaRPr>
          </a:p>
        </p:txBody>
      </p:sp>
      <p:sp>
        <p:nvSpPr>
          <p:cNvPr id="20" name="矩形 19"/>
          <p:cNvSpPr/>
          <p:nvPr/>
        </p:nvSpPr>
        <p:spPr>
          <a:xfrm>
            <a:off x="1259632" y="264971"/>
            <a:ext cx="3826689" cy="646331"/>
          </a:xfrm>
          <a:prstGeom prst="rect">
            <a:avLst/>
          </a:prstGeom>
        </p:spPr>
        <p:txBody>
          <a:bodyPr wrap="non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微软雅黑" panose="020B0503020204020204" pitchFamily="34" charset="-122"/>
                <a:cs typeface="Times New Roman" panose="02020603050405020304" pitchFamily="18" charset="0"/>
              </a:rPr>
              <a:t>RiskMetrics</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240" y="1478935"/>
            <a:ext cx="5114962" cy="381003"/>
          </a:xfrm>
          <a:prstGeom prst="rect">
            <a:avLst/>
          </a:prstGeom>
        </p:spPr>
      </p:pic>
      <p:sp>
        <p:nvSpPr>
          <p:cNvPr id="5" name="矩形 4"/>
          <p:cNvSpPr/>
          <p:nvPr/>
        </p:nvSpPr>
        <p:spPr>
          <a:xfrm>
            <a:off x="2056560" y="1481460"/>
            <a:ext cx="697627"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设：</a:t>
            </a:r>
            <a:endParaRPr lang="zh-CN" altLang="en-US" sz="2000" dirty="0"/>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2618" y="1891632"/>
            <a:ext cx="4219606" cy="652467"/>
          </a:xfrm>
          <a:prstGeom prst="rect">
            <a:avLst/>
          </a:prstGeom>
        </p:spPr>
      </p:pic>
      <p:sp>
        <p:nvSpPr>
          <p:cNvPr id="14" name="文本框 13"/>
          <p:cNvSpPr txBox="1"/>
          <p:nvPr/>
        </p:nvSpPr>
        <p:spPr>
          <a:xfrm>
            <a:off x="1361209" y="1947220"/>
            <a:ext cx="1615309"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两边求期望</a:t>
            </a:r>
          </a:p>
        </p:txBody>
      </p:sp>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265" y="2638419"/>
            <a:ext cx="8396349" cy="790581"/>
          </a:xfrm>
          <a:prstGeom prst="rect">
            <a:avLst/>
          </a:prstGeom>
        </p:spPr>
      </p:pic>
      <p:sp>
        <p:nvSpPr>
          <p:cNvPr id="24" name="文本框 23"/>
          <p:cNvSpPr txBox="1"/>
          <p:nvPr/>
        </p:nvSpPr>
        <p:spPr>
          <a:xfrm>
            <a:off x="1372515" y="2420888"/>
            <a:ext cx="1615309"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两边求方差</a:t>
            </a:r>
          </a:p>
        </p:txBody>
      </p:sp>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9835" y="4018362"/>
            <a:ext cx="2619502" cy="634774"/>
          </a:xfrm>
          <a:prstGeom prst="rect">
            <a:avLst/>
          </a:prstGeom>
        </p:spPr>
      </p:pic>
      <p:pic>
        <p:nvPicPr>
          <p:cNvPr id="22" name="图片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4153" y="3461925"/>
            <a:ext cx="7381929" cy="314327"/>
          </a:xfrm>
          <a:prstGeom prst="rect">
            <a:avLst/>
          </a:prstGeom>
        </p:spPr>
      </p:pic>
      <p:pic>
        <p:nvPicPr>
          <p:cNvPr id="23" name="图片 22"/>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15688" y="4659377"/>
            <a:ext cx="8892041" cy="569823"/>
          </a:xfrm>
          <a:prstGeom prst="rect">
            <a:avLst/>
          </a:prstGeom>
        </p:spPr>
      </p:pic>
      <p:pic>
        <p:nvPicPr>
          <p:cNvPr id="30" name="图片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1863" y="5329657"/>
            <a:ext cx="5334039" cy="990607"/>
          </a:xfrm>
          <a:prstGeom prst="rect">
            <a:avLst/>
          </a:prstGeom>
          <a:ln w="28575">
            <a:noFill/>
          </a:ln>
        </p:spPr>
      </p:pic>
      <p:pic>
        <p:nvPicPr>
          <p:cNvPr id="29" name="图片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1643677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777697" y="1124744"/>
            <a:ext cx="4154744" cy="461665"/>
          </a:xfrm>
          <a:prstGeom prst="rect">
            <a:avLst/>
          </a:prstGeom>
          <a:noFill/>
        </p:spPr>
        <p:txBody>
          <a:bodyPr wrap="square" rtlCol="0">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u="sng"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多资产</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估计</a:t>
            </a:r>
          </a:p>
        </p:txBody>
      </p:sp>
      <p:sp>
        <p:nvSpPr>
          <p:cNvPr id="2" name="文本框 1"/>
          <p:cNvSpPr txBox="1"/>
          <p:nvPr/>
        </p:nvSpPr>
        <p:spPr>
          <a:xfrm>
            <a:off x="664122" y="1594996"/>
            <a:ext cx="7776864" cy="1107996"/>
          </a:xfrm>
          <a:prstGeom prst="rect">
            <a:avLst/>
          </a:prstGeom>
          <a:noFill/>
        </p:spPr>
        <p:txBody>
          <a:bodyPr wrap="square" rtlCol="0">
            <a:spAutoFit/>
          </a:bodyPr>
          <a:lstStyle/>
          <a:p>
            <a:pPr algn="ctr">
              <a:lnSpc>
                <a:spcPct val="150000"/>
              </a:lnSpc>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假设两个资产收益率为</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，投资权重分别为</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和</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收益率的期望分别为</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和</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，收益率的标准差分别为</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和</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19" name="矩形 18"/>
          <p:cNvSpPr/>
          <p:nvPr/>
        </p:nvSpPr>
        <p:spPr>
          <a:xfrm>
            <a:off x="1259632" y="264971"/>
            <a:ext cx="3826689" cy="646331"/>
          </a:xfrm>
          <a:prstGeom prst="rect">
            <a:avLst/>
          </a:prstGeom>
        </p:spPr>
        <p:txBody>
          <a:bodyPr wrap="non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微软雅黑" panose="020B0503020204020204" pitchFamily="34" charset="-122"/>
                <a:cs typeface="Times New Roman" panose="02020603050405020304" pitchFamily="18" charset="0"/>
              </a:rPr>
              <a:t>RiskMetrics</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3" name="文本框 2"/>
          <p:cNvSpPr txBox="1"/>
          <p:nvPr/>
        </p:nvSpPr>
        <p:spPr>
          <a:xfrm>
            <a:off x="864105" y="2630993"/>
            <a:ext cx="7089512" cy="2308324"/>
          </a:xfrm>
          <a:prstGeom prst="rect">
            <a:avLst/>
          </a:prstGeom>
          <a:noFill/>
        </p:spPr>
        <p:txBody>
          <a:bodyPr wrap="square" rtlCol="0">
            <a:spAutoFit/>
          </a:bodyPr>
          <a:lstStyle/>
          <a:p>
            <a:pPr marL="457200" indent="-457200">
              <a:lnSpc>
                <a:spcPct val="150000"/>
              </a:lnSpc>
              <a:buFont typeface="+mj-lt"/>
              <a:buAutoNum type="arabicPeriod"/>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组合收益：</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mj-lt"/>
              <a:buAutoNum type="arabicPeriod"/>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组合期望：</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 ω</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 ω</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 </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p>
          <a:p>
            <a:pPr marL="457200" indent="-457200">
              <a:lnSpc>
                <a:spcPct val="150000"/>
              </a:lnSpc>
              <a:buFont typeface="+mj-lt"/>
              <a:buAutoNum type="arabicPeriod"/>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组合方差：</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mj-lt"/>
              <a:buAutoNum type="arabicPeriod"/>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组合</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168" y="5184351"/>
            <a:ext cx="2647969" cy="34766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0406" y="3885887"/>
            <a:ext cx="5254920" cy="439172"/>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4048" y="5541162"/>
            <a:ext cx="6806938" cy="704167"/>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0912299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683568" y="4130987"/>
            <a:ext cx="8004524" cy="2446824"/>
          </a:xfrm>
          <a:prstGeom prst="rect">
            <a:avLst/>
          </a:prstGeom>
        </p:spPr>
        <p:txBody>
          <a:bodyPr wrap="square">
            <a:spAutoFit/>
          </a:bodyPr>
          <a:lstStyle/>
          <a:p>
            <a:pPr>
              <a:lnSpc>
                <a:spcPct val="150000"/>
              </a:lnSpc>
            </a:pP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为组合的价值函数，组合价值变化 </a:t>
            </a:r>
            <a:r>
              <a:rPr lang="el-GR" altLang="zh-CN" sz="22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满足一元正态分布</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Delta-Normal </a:t>
            </a: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模型</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（组合价值取</a:t>
            </a:r>
            <a:r>
              <a:rPr lang="zh-CN" altLang="en-US"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一阶近似</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endParaRPr lang="en-US" altLang="zh-CN" sz="2000" b="1" i="1" dirty="0">
              <a:latin typeface="Cambria Math" panose="02040503050406030204" pitchFamily="18" charset="0"/>
            </a:endParaRPr>
          </a:p>
          <a:p>
            <a:pPr marL="285750" indent="-285750">
              <a:lnSpc>
                <a:spcPct val="150000"/>
              </a:lnSpc>
              <a:buFont typeface="Wingdings" panose="05000000000000000000" pitchFamily="2" charset="2"/>
              <a:buChar char="Ø"/>
            </a:pPr>
            <a:r>
              <a:rPr lang="en-US" altLang="zh-CN"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Gamma-Normal </a:t>
            </a: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模型</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（组合价值取</a:t>
            </a:r>
            <a:r>
              <a:rPr lang="zh-CN" altLang="en-US"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二阶近似</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/2)(</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30000" dirty="0">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b="1" dirty="0">
              <a:latin typeface="微软雅黑" panose="020B0503020204020204" pitchFamily="34" charset="-122"/>
              <a:ea typeface="微软雅黑" panose="020B0503020204020204" pitchFamily="34" charset="-122"/>
            </a:endParaRPr>
          </a:p>
        </p:txBody>
      </p:sp>
      <p:sp>
        <p:nvSpPr>
          <p:cNvPr id="11" name="矩形 10"/>
          <p:cNvSpPr/>
          <p:nvPr/>
        </p:nvSpPr>
        <p:spPr>
          <a:xfrm>
            <a:off x="1204396" y="202880"/>
            <a:ext cx="5887884" cy="646331"/>
          </a:xfrm>
          <a:prstGeom prst="rect">
            <a:avLst/>
          </a:prstGeom>
        </p:spPr>
        <p:txBody>
          <a:bodyPr wrap="squar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Delta</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Gamma</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类方法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12" name="文本框 11"/>
          <p:cNvSpPr txBox="1"/>
          <p:nvPr/>
        </p:nvSpPr>
        <p:spPr>
          <a:xfrm>
            <a:off x="5994158" y="1052736"/>
            <a:ext cx="1800200" cy="369332"/>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组合头寸</a:t>
            </a:r>
          </a:p>
        </p:txBody>
      </p:sp>
      <p:sp>
        <p:nvSpPr>
          <p:cNvPr id="13" name="文本框 12"/>
          <p:cNvSpPr txBox="1"/>
          <p:nvPr/>
        </p:nvSpPr>
        <p:spPr>
          <a:xfrm>
            <a:off x="1643948" y="1747518"/>
            <a:ext cx="1784710" cy="646331"/>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波动性、相关性</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模型</a:t>
            </a:r>
          </a:p>
        </p:txBody>
      </p:sp>
      <p:sp>
        <p:nvSpPr>
          <p:cNvPr id="14" name="文本框 13"/>
          <p:cNvSpPr txBox="1"/>
          <p:nvPr/>
        </p:nvSpPr>
        <p:spPr>
          <a:xfrm>
            <a:off x="5994158" y="1909701"/>
            <a:ext cx="1800200" cy="369332"/>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风险映射</a:t>
            </a:r>
          </a:p>
        </p:txBody>
      </p:sp>
      <p:sp>
        <p:nvSpPr>
          <p:cNvPr id="15" name="文本框 14"/>
          <p:cNvSpPr txBox="1"/>
          <p:nvPr/>
        </p:nvSpPr>
        <p:spPr>
          <a:xfrm>
            <a:off x="1643949" y="2764601"/>
            <a:ext cx="1800200" cy="646331"/>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估计未来的波动性、相关性</a:t>
            </a:r>
          </a:p>
        </p:txBody>
      </p:sp>
      <p:sp>
        <p:nvSpPr>
          <p:cNvPr id="16" name="文本框 15"/>
          <p:cNvSpPr txBox="1"/>
          <p:nvPr/>
        </p:nvSpPr>
        <p:spPr>
          <a:xfrm>
            <a:off x="3819262" y="2764600"/>
            <a:ext cx="1800200" cy="646331"/>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Delta</a:t>
            </a:r>
            <a:r>
              <a:rPr lang="zh-CN" altLang="en-US" b="1" dirty="0">
                <a:latin typeface="微软雅黑" panose="020B0503020204020204" pitchFamily="34" charset="-122"/>
                <a:ea typeface="微软雅黑" panose="020B0503020204020204" pitchFamily="34" charset="-122"/>
              </a:rPr>
              <a:t>和</a:t>
            </a:r>
            <a:r>
              <a:rPr lang="en-US" altLang="zh-CN" b="1" dirty="0">
                <a:latin typeface="微软雅黑" panose="020B0503020204020204" pitchFamily="34" charset="-122"/>
                <a:ea typeface="微软雅黑" panose="020B0503020204020204" pitchFamily="34" charset="-122"/>
              </a:rPr>
              <a:t>Gamma</a:t>
            </a:r>
            <a:r>
              <a:rPr lang="zh-CN" altLang="en-US" b="1" dirty="0">
                <a:latin typeface="微软雅黑" panose="020B0503020204020204" pitchFamily="34" charset="-122"/>
                <a:ea typeface="微软雅黑" panose="020B0503020204020204" pitchFamily="34" charset="-122"/>
              </a:rPr>
              <a:t>估计</a:t>
            </a:r>
          </a:p>
        </p:txBody>
      </p:sp>
      <p:sp>
        <p:nvSpPr>
          <p:cNvPr id="17" name="文本框 16"/>
          <p:cNvSpPr txBox="1"/>
          <p:nvPr/>
        </p:nvSpPr>
        <p:spPr>
          <a:xfrm>
            <a:off x="5994158" y="2763545"/>
            <a:ext cx="1800200" cy="646331"/>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Delta</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Gamma</a:t>
            </a:r>
            <a:r>
              <a:rPr lang="zh-CN" altLang="en-US" b="1" dirty="0">
                <a:latin typeface="微软雅黑" panose="020B0503020204020204" pitchFamily="34" charset="-122"/>
                <a:ea typeface="微软雅黑" panose="020B0503020204020204" pitchFamily="34" charset="-122"/>
              </a:rPr>
              <a:t>头寸 </a:t>
            </a:r>
          </a:p>
        </p:txBody>
      </p:sp>
      <p:sp>
        <p:nvSpPr>
          <p:cNvPr id="18" name="文本框 17"/>
          <p:cNvSpPr txBox="1"/>
          <p:nvPr/>
        </p:nvSpPr>
        <p:spPr>
          <a:xfrm>
            <a:off x="3841648" y="3764052"/>
            <a:ext cx="1800200" cy="369332"/>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价值变化估计</a:t>
            </a:r>
          </a:p>
        </p:txBody>
      </p:sp>
      <p:sp>
        <p:nvSpPr>
          <p:cNvPr id="6" name="矩形 5"/>
          <p:cNvSpPr/>
          <p:nvPr/>
        </p:nvSpPr>
        <p:spPr>
          <a:xfrm>
            <a:off x="1643948" y="1059123"/>
            <a:ext cx="1799993" cy="369332"/>
          </a:xfrm>
          <a:prstGeom prst="rect">
            <a:avLst/>
          </a:prstGeom>
          <a:solidFill>
            <a:schemeClr val="accent1">
              <a:lumMod val="20000"/>
              <a:lumOff val="80000"/>
            </a:schemeClr>
          </a:solidFill>
          <a:ln w="9525">
            <a:solidFill>
              <a:schemeClr val="tx1"/>
            </a:solidFill>
          </a:ln>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历史数据 </a:t>
            </a:r>
          </a:p>
        </p:txBody>
      </p:sp>
      <p:sp>
        <p:nvSpPr>
          <p:cNvPr id="41" name="右箭头 40"/>
          <p:cNvSpPr/>
          <p:nvPr/>
        </p:nvSpPr>
        <p:spPr>
          <a:xfrm>
            <a:off x="3443941" y="3012808"/>
            <a:ext cx="375113" cy="195692"/>
          </a:xfrm>
          <a:prstGeom prst="right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ln w="0"/>
              <a:effectLst>
                <a:outerShdw blurRad="38100" dist="19050" dir="2700000" algn="tl" rotWithShape="0">
                  <a:schemeClr val="dk1">
                    <a:alpha val="40000"/>
                  </a:schemeClr>
                </a:outerShdw>
              </a:effectLst>
            </a:endParaRPr>
          </a:p>
        </p:txBody>
      </p:sp>
      <p:sp>
        <p:nvSpPr>
          <p:cNvPr id="42" name="左箭头 41"/>
          <p:cNvSpPr/>
          <p:nvPr/>
        </p:nvSpPr>
        <p:spPr>
          <a:xfrm>
            <a:off x="5619046" y="3022897"/>
            <a:ext cx="357092" cy="195692"/>
          </a:xfrm>
          <a:prstGeom prst="left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noFill/>
            </a:endParaRPr>
          </a:p>
        </p:txBody>
      </p:sp>
      <p:sp>
        <p:nvSpPr>
          <p:cNvPr id="43" name="下箭头 42"/>
          <p:cNvSpPr/>
          <p:nvPr/>
        </p:nvSpPr>
        <p:spPr>
          <a:xfrm>
            <a:off x="2436557" y="1432341"/>
            <a:ext cx="174970" cy="301238"/>
          </a:xfrm>
          <a:prstGeom prst="down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noFill/>
            </a:endParaRPr>
          </a:p>
        </p:txBody>
      </p:sp>
      <p:sp>
        <p:nvSpPr>
          <p:cNvPr id="44" name="下箭头 43"/>
          <p:cNvSpPr/>
          <p:nvPr/>
        </p:nvSpPr>
        <p:spPr>
          <a:xfrm>
            <a:off x="2417188" y="2393849"/>
            <a:ext cx="194340" cy="369696"/>
          </a:xfrm>
          <a:prstGeom prst="down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noFill/>
            </a:endParaRPr>
          </a:p>
        </p:txBody>
      </p:sp>
      <p:sp>
        <p:nvSpPr>
          <p:cNvPr id="45" name="下箭头 44"/>
          <p:cNvSpPr/>
          <p:nvPr/>
        </p:nvSpPr>
        <p:spPr>
          <a:xfrm>
            <a:off x="6794511" y="1446598"/>
            <a:ext cx="199493" cy="459981"/>
          </a:xfrm>
          <a:prstGeom prst="down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noFill/>
            </a:endParaRPr>
          </a:p>
        </p:txBody>
      </p:sp>
      <p:sp>
        <p:nvSpPr>
          <p:cNvPr id="46" name="下箭头 45"/>
          <p:cNvSpPr/>
          <p:nvPr/>
        </p:nvSpPr>
        <p:spPr>
          <a:xfrm>
            <a:off x="6794511" y="2291298"/>
            <a:ext cx="199493" cy="459981"/>
          </a:xfrm>
          <a:prstGeom prst="down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noFill/>
            </a:endParaRPr>
          </a:p>
        </p:txBody>
      </p:sp>
      <p:sp>
        <p:nvSpPr>
          <p:cNvPr id="47" name="下箭头 46"/>
          <p:cNvSpPr/>
          <p:nvPr/>
        </p:nvSpPr>
        <p:spPr>
          <a:xfrm>
            <a:off x="4572440" y="3435794"/>
            <a:ext cx="174970" cy="301238"/>
          </a:xfrm>
          <a:prstGeom prst="down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no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703" y="5076026"/>
            <a:ext cx="1571636" cy="657230"/>
          </a:xfrm>
          <a:prstGeom prst="rect">
            <a:avLst/>
          </a:prstGeom>
        </p:spPr>
      </p:pic>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12604875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l="-1154" t="-420" r="-923"/>
          </a:stretch>
        </a:blipFill>
      </a:spPr>
      <a:bodyPr/>
      <a:lstStyle>
        <a:defPPr algn="l">
          <a:defRPr dirty="0">
            <a:noFill/>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37036</TotalTime>
  <Words>4326</Words>
  <Application>Microsoft Office PowerPoint</Application>
  <PresentationFormat>全屏显示(4:3)</PresentationFormat>
  <Paragraphs>330</Paragraphs>
  <Slides>31</Slides>
  <Notes>31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1" baseType="lpstr">
      <vt:lpstr>仿宋</vt:lpstr>
      <vt:lpstr>宋体</vt:lpstr>
      <vt:lpstr>微软雅黑</vt:lpstr>
      <vt:lpstr>Arial</vt:lpstr>
      <vt:lpstr>Calibri</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金融10级《数值分析》课程</dc:title>
  <dc:creator>zqjiang</dc:creator>
  <cp:lastModifiedBy>ZQJIANG</cp:lastModifiedBy>
  <cp:revision>1436</cp:revision>
  <cp:lastPrinted>2018-05-16T05:53:50Z</cp:lastPrinted>
  <dcterms:created xsi:type="dcterms:W3CDTF">2012-10-18T13:43:13Z</dcterms:created>
  <dcterms:modified xsi:type="dcterms:W3CDTF">2021-04-16T02:34:42Z</dcterms:modified>
</cp:coreProperties>
</file>