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94" r:id="rId2"/>
  </p:sldMasterIdLst>
  <p:notesMasterIdLst>
    <p:notesMasterId r:id="rId17"/>
  </p:notesMasterIdLst>
  <p:sldIdLst>
    <p:sldId id="405" r:id="rId3"/>
    <p:sldId id="347" r:id="rId4"/>
    <p:sldId id="456" r:id="rId5"/>
    <p:sldId id="457" r:id="rId6"/>
    <p:sldId id="474" r:id="rId7"/>
    <p:sldId id="460" r:id="rId8"/>
    <p:sldId id="470" r:id="rId9"/>
    <p:sldId id="351" r:id="rId10"/>
    <p:sldId id="468" r:id="rId11"/>
    <p:sldId id="462" r:id="rId12"/>
    <p:sldId id="471" r:id="rId13"/>
    <p:sldId id="472" r:id="rId14"/>
    <p:sldId id="466" r:id="rId15"/>
    <p:sldId id="473" r:id="rId1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64" autoAdjust="0"/>
    <p:restoredTop sz="94628" autoAdjust="0"/>
  </p:normalViewPr>
  <p:slideViewPr>
    <p:cSldViewPr>
      <p:cViewPr varScale="1">
        <p:scale>
          <a:sx n="119" d="100"/>
          <a:sy n="119" d="100"/>
        </p:scale>
        <p:origin x="135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00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E260B-2F28-4645-81BA-C4A40754F252}" type="datetimeFigureOut">
              <a:rPr lang="zh-CN" altLang="en-US" smtClean="0"/>
              <a:pPr/>
              <a:t>2022/4/28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66D46-34AE-41FE-9F9B-A6837970F8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145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84382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382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432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336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974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400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677D2EB4-1AFB-4CB2-833E-92D9EDB79D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F50BBC76-48FE-4E7B-9D91-65F70FD751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5588" y="381000"/>
            <a:ext cx="1998662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5843588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2F0D0E9B-ABD5-4C94-82D6-5223996B61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6705600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0" y="1341438"/>
            <a:ext cx="3848100" cy="46783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6150" y="1341438"/>
            <a:ext cx="3848100" cy="46783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CC156052-49CC-4F48-94DA-EB7EC2CA6B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6705600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755650" y="1341438"/>
            <a:ext cx="7848600" cy="4678362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BE97CB78-7885-4FAF-AC33-77205728FE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4/28/22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7D2EB4-1AFB-4CB2-833E-92D9EDB79D4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4/28/22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F021E3-3140-4135-B99C-2367B394D44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4/28/22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10DA4E-0BC0-49FB-AEF5-43C7B09E0BF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4/28/22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FE8207-931D-404A-8774-CE067205773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4/28/22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E8C9DD-79E8-4856-BEE2-D750E3D0509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4/28/22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C08A92-BE2D-48BD-AEDB-0EE199D0902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A7F021E3-3140-4135-B99C-2367B394D4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4/28/22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709FF2-5397-49F4-8B1D-EC26ED734F2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4/28/22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AAB025-DEF8-43D7-B10C-B4C4CBD067A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4/28/22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54CB7-45E1-4798-AFEF-076F93E15D1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4/28/22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0BBC76-48FE-4E7B-9D91-65F70FD751A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4/28/22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D0E9B-ABD5-4C94-82D6-5223996B612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D610DA4E-0BC0-49FB-AEF5-43C7B09E0B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341438"/>
            <a:ext cx="3848100" cy="4678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6150" y="1341438"/>
            <a:ext cx="3848100" cy="4678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C2FE8207-931D-404A-8774-CE06720577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E0E8C9DD-79E8-4856-BEE2-D750E3D050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63C08A92-BE2D-48BD-AEDB-0EE199D090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99709FF2-5397-49F4-8B1D-EC26ED734F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7EAAB025-DEF8-43D7-B10C-B4C4CBD067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EC554CB7-45E1-4798-AFEF-076F93E15D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6705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1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103427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341438"/>
            <a:ext cx="7848600" cy="467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r>
              <a:rPr lang="en-US" altLang="zh-CN"/>
              <a:t>1</a:t>
            </a:r>
          </a:p>
          <a:p>
            <a:pPr lvl="1"/>
            <a:r>
              <a:rPr lang="zh-CN" altLang="en-US"/>
              <a:t>第二级</a:t>
            </a:r>
            <a:r>
              <a:rPr lang="en-US" altLang="zh-CN"/>
              <a:t>1</a:t>
            </a:r>
          </a:p>
          <a:p>
            <a:pPr lvl="2"/>
            <a:r>
              <a:rPr lang="zh-CN" altLang="en-US"/>
              <a:t>第三级</a:t>
            </a:r>
            <a:r>
              <a:rPr lang="en-US" altLang="zh-CN"/>
              <a:t>1</a:t>
            </a:r>
          </a:p>
          <a:p>
            <a:pPr lvl="3"/>
            <a:r>
              <a:rPr lang="zh-CN" altLang="en-US"/>
              <a:t>第四级</a:t>
            </a:r>
            <a:r>
              <a:rPr lang="en-US" altLang="zh-CN"/>
              <a:t>1</a:t>
            </a:r>
          </a:p>
          <a:p>
            <a:pPr lvl="4"/>
            <a:r>
              <a:rPr lang="zh-CN" altLang="en-US"/>
              <a:t>第五级</a:t>
            </a:r>
            <a:r>
              <a:rPr lang="en-US" altLang="zh-CN"/>
              <a:t>1</a:t>
            </a:r>
          </a:p>
        </p:txBody>
      </p:sp>
      <p:sp>
        <p:nvSpPr>
          <p:cNvPr id="1466386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6381750"/>
            <a:ext cx="19050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 b="1">
                <a:solidFill>
                  <a:srgbClr val="003366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C957D43A-9493-44DE-A899-E2584A81B7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36550" name="Line 6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2700">
            <a:solidFill>
              <a:srgbClr val="0033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0000"/>
              </a:lnSpc>
              <a:defRPr/>
            </a:pPr>
            <a:endParaRPr lang="zh-CN" altLang="en-US" sz="3600" b="1">
              <a:solidFill>
                <a:srgbClr val="003366"/>
              </a:solidFill>
              <a:latin typeface="Times New Roman" pitchFamily="18" charset="0"/>
              <a:ea typeface="SimHei" pitchFamily="2" charset="-122"/>
            </a:endParaRPr>
          </a:p>
        </p:txBody>
      </p:sp>
      <p:sp>
        <p:nvSpPr>
          <p:cNvPr id="236551" name="Rectangle 7"/>
          <p:cNvSpPr>
            <a:spLocks noChangeArrowheads="1"/>
          </p:cNvSpPr>
          <p:nvPr/>
        </p:nvSpPr>
        <p:spPr bwMode="auto">
          <a:xfrm>
            <a:off x="7391400" y="760413"/>
            <a:ext cx="14890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  <a:buSzPct val="75000"/>
              <a:buFont typeface="Wingdings" pitchFamily="2" charset="2"/>
              <a:buNone/>
              <a:defRPr/>
            </a:pPr>
            <a:r>
              <a:rPr lang="zh-CN" altLang="en-US" sz="1400" b="1">
                <a:solidFill>
                  <a:srgbClr val="002B82"/>
                </a:solidFill>
                <a:latin typeface="Arial" pitchFamily="34" charset="0"/>
                <a:ea typeface="宋体" pitchFamily="2" charset="-122"/>
              </a:rPr>
              <a:t>国际金融理财师</a:t>
            </a:r>
          </a:p>
        </p:txBody>
      </p:sp>
      <p:pic>
        <p:nvPicPr>
          <p:cNvPr id="103431" name="Picture 8" descr="CFP_R_透明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696200" y="177800"/>
            <a:ext cx="8382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5000"/>
        <a:buFont typeface="Wingdings" pitchFamily="2" charset="2"/>
        <a:buChar char="n"/>
        <a:defRPr sz="2800" b="1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Font typeface="Arial" charset="0"/>
        <a:buChar char="–"/>
        <a:defRPr sz="2400" b="1">
          <a:solidFill>
            <a:srgbClr val="0033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5000"/>
        <a:buFont typeface="Wingdings" pitchFamily="2" charset="2"/>
        <a:buChar char="n"/>
        <a:defRPr sz="2000">
          <a:solidFill>
            <a:srgbClr val="0033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3366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03366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3366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3366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3366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336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DC947-9A29-424B-B93B-40BCECA6A83A}" type="datetimeFigureOut">
              <a:rPr lang="zh-CN" altLang="en-US" smtClean="0"/>
              <a:pPr/>
              <a:t>2022/4/28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957D43A-9493-44DE-A899-E2584A81B7D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9.png"/><Relationship Id="rId11" Type="http://schemas.openxmlformats.org/officeDocument/2006/relationships/image" Target="../media/image6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8D72FFFE-79B7-48C0-BA1B-DADDEB926B3D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20111" y="116631"/>
            <a:ext cx="2764796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>
            <a:defPPr>
              <a:defRPr lang="zh-CN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2400" b="0" i="1" u="sng">
                <a:solidFill>
                  <a:srgbClr val="0070C0"/>
                </a:solidFill>
              </a:rPr>
              <a:t>Python</a:t>
            </a:r>
            <a:r>
              <a:rPr lang="zh-CN" altLang="en-US" sz="2400" b="0" i="1" u="sng">
                <a:solidFill>
                  <a:srgbClr val="0070C0"/>
                </a:solidFill>
              </a:rPr>
              <a:t>与</a:t>
            </a:r>
            <a:r>
              <a:rPr lang="zh-CN" altLang="en-US" sz="2400" b="0" i="1" u="sng" dirty="0">
                <a:solidFill>
                  <a:srgbClr val="0070C0"/>
                </a:solidFill>
              </a:rPr>
              <a:t>金融计算</a:t>
            </a:r>
          </a:p>
        </p:txBody>
      </p:sp>
      <p:sp>
        <p:nvSpPr>
          <p:cNvPr id="8" name="文本框 12"/>
          <p:cNvSpPr>
            <a:spLocks noChangeArrowheads="1"/>
          </p:cNvSpPr>
          <p:nvPr/>
        </p:nvSpPr>
        <p:spPr bwMode="auto">
          <a:xfrm>
            <a:off x="613385" y="2148780"/>
            <a:ext cx="7920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en-US" sz="4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投资组合优化中的协方差矩阵估计</a:t>
            </a:r>
            <a:endParaRPr lang="en-US" altLang="zh-CN" sz="40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1560" y="2947552"/>
            <a:ext cx="7920000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prstClr val="white"/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55"/>
          <a:stretch/>
        </p:blipFill>
        <p:spPr bwMode="auto">
          <a:xfrm>
            <a:off x="6987654" y="4632771"/>
            <a:ext cx="2156346" cy="2238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2269022" y="3332492"/>
            <a:ext cx="4605076" cy="64633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蒋志强</a:t>
            </a:r>
            <a:endParaRPr lang="en-US" altLang="zh-CN" sz="3600" b="1" baseline="30000" dirty="0">
              <a:solidFill>
                <a:srgbClr val="4472C4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1403648" y="4278828"/>
            <a:ext cx="6552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err="1">
                <a:solidFill>
                  <a:srgbClr val="4472C4">
                    <a:lumMod val="75000"/>
                  </a:srgbClr>
                </a:solidFill>
                <a:latin typeface="+mn-lt"/>
                <a:ea typeface="微软雅黑" pitchFamily="34" charset="-122"/>
              </a:rPr>
              <a:t>zqjiang.ecust@qq.com</a:t>
            </a:r>
            <a:endParaRPr lang="en-US" altLang="zh-CN" sz="2000" b="1" dirty="0">
              <a:solidFill>
                <a:srgbClr val="4472C4">
                  <a:lumMod val="75000"/>
                </a:srgbClr>
              </a:solidFill>
              <a:latin typeface="+mn-lt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7183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8528" y="169248"/>
            <a:ext cx="7095872" cy="675084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期望方差估计</a:t>
            </a:r>
          </a:p>
        </p:txBody>
      </p:sp>
      <p:grpSp>
        <p:nvGrpSpPr>
          <p:cNvPr id="3" name="组合 7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9" name="矩形 8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671599" y="990600"/>
            <a:ext cx="579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3200" b="1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</a:rPr>
              <a:t>1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：样本方差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协方差矩阵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834320"/>
            <a:ext cx="6096000" cy="3980034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90940" y="5943600"/>
            <a:ext cx="876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适用条件</a:t>
            </a:r>
            <a:r>
              <a:rPr lang="en-US" altLang="zh-CN" sz="2400" b="1" i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T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&gt;&gt;</a:t>
            </a:r>
            <a:r>
              <a:rPr lang="en-US" altLang="zh-CN" sz="2400" b="1" i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N</a:t>
            </a:r>
            <a:r>
              <a:rPr lang="zh-CN" altLang="en-US" sz="24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；小样本表现差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；</a:t>
            </a:r>
            <a:r>
              <a:rPr lang="en-US" altLang="zh-CN" sz="2400" b="1" i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T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&lt;</a:t>
            </a:r>
            <a:r>
              <a:rPr lang="en-US" altLang="zh-CN" sz="2400" b="1" i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N</a:t>
            </a:r>
            <a:r>
              <a:rPr lang="zh-CN" altLang="en-US" sz="24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时，方差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协方差矩阵奇异</a:t>
            </a:r>
            <a:endParaRPr lang="en-US" altLang="zh-CN" sz="2400" b="1" dirty="0">
              <a:solidFill>
                <a:srgbClr val="C00000"/>
              </a:solidFill>
              <a:latin typeface="+mn-lt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8528" y="169248"/>
            <a:ext cx="7095872" cy="675084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期望方差估计</a:t>
            </a:r>
          </a:p>
        </p:txBody>
      </p:sp>
      <p:grpSp>
        <p:nvGrpSpPr>
          <p:cNvPr id="3" name="组合 7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9" name="矩形 8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2"/>
          <p:cNvSpPr txBox="1"/>
          <p:nvPr/>
        </p:nvSpPr>
        <p:spPr>
          <a:xfrm>
            <a:off x="762000" y="991462"/>
            <a:ext cx="579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3200" b="1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</a:rPr>
              <a:t>2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：常量估计法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01316" y="1889462"/>
            <a:ext cx="8201360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500" b="1" dirty="0">
                <a:latin typeface="+mn-lt"/>
                <a:ea typeface="微软雅黑" panose="020B0503020204020204" pitchFamily="34" charset="-122"/>
              </a:rPr>
              <a:t>设 </a:t>
            </a:r>
            <a:r>
              <a:rPr lang="el-GR" altLang="zh-CN" sz="2500" b="1" i="1" dirty="0">
                <a:latin typeface="+mn-lt"/>
                <a:ea typeface="微软雅黑" panose="020B0503020204020204" pitchFamily="34" charset="-122"/>
              </a:rPr>
              <a:t>Σ</a:t>
            </a:r>
            <a:r>
              <a:rPr lang="en-US" altLang="zh-CN" sz="2500" b="1" i="1" dirty="0">
                <a:latin typeface="+mn-lt"/>
                <a:ea typeface="微软雅黑" panose="020B0503020204020204" pitchFamily="34" charset="-122"/>
              </a:rPr>
              <a:t> </a:t>
            </a:r>
            <a:r>
              <a:rPr lang="zh-CN" altLang="en-US" sz="2500" b="1" dirty="0">
                <a:latin typeface="+mn-lt"/>
                <a:ea typeface="微软雅黑" panose="020B0503020204020204" pitchFamily="34" charset="-122"/>
              </a:rPr>
              <a:t>矩阵对角线的方差相同，取样本方差的均值</a:t>
            </a:r>
            <a:endParaRPr lang="en-US" altLang="zh-CN" sz="2500" b="1" dirty="0">
              <a:latin typeface="+mn-lt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500" b="1" dirty="0">
                <a:latin typeface="+mn-lt"/>
                <a:ea typeface="微软雅黑" panose="020B0503020204020204" pitchFamily="34" charset="-122"/>
              </a:rPr>
              <a:t>设 </a:t>
            </a:r>
            <a:r>
              <a:rPr lang="el-GR" altLang="zh-CN" sz="2500" b="1" i="1" dirty="0">
                <a:latin typeface="+mn-lt"/>
                <a:ea typeface="微软雅黑" panose="020B0503020204020204" pitchFamily="34" charset="-122"/>
              </a:rPr>
              <a:t>Σ</a:t>
            </a:r>
            <a:r>
              <a:rPr lang="en-US" altLang="zh-CN" sz="2500" b="1" i="1" dirty="0">
                <a:ea typeface="微软雅黑" panose="020B0503020204020204" pitchFamily="34" charset="-122"/>
              </a:rPr>
              <a:t> </a:t>
            </a:r>
            <a:r>
              <a:rPr lang="zh-CN" altLang="en-US" sz="2500" b="1" dirty="0">
                <a:ea typeface="微软雅黑" panose="020B0503020204020204" pitchFamily="34" charset="-122"/>
              </a:rPr>
              <a:t>矩阵非对角线的协方差相同，</a:t>
            </a:r>
            <a:r>
              <a:rPr lang="zh-CN" altLang="en-US" sz="2500" b="1" dirty="0">
                <a:latin typeface="+mn-lt"/>
                <a:ea typeface="微软雅黑" panose="020B0503020204020204" pitchFamily="34" charset="-122"/>
              </a:rPr>
              <a:t>取</a:t>
            </a:r>
            <a:r>
              <a:rPr lang="en-US" altLang="zh-CN" sz="2500" b="1" i="1" dirty="0">
                <a:latin typeface="+mn-lt"/>
                <a:ea typeface="微软雅黑" panose="020B0503020204020204" pitchFamily="34" charset="-122"/>
              </a:rPr>
              <a:t>N</a:t>
            </a:r>
            <a:r>
              <a:rPr lang="en-US" altLang="zh-CN" sz="2500" b="1" dirty="0">
                <a:latin typeface="+mn-lt"/>
                <a:ea typeface="微软雅黑" panose="020B0503020204020204" pitchFamily="34" charset="-122"/>
              </a:rPr>
              <a:t>(</a:t>
            </a:r>
            <a:r>
              <a:rPr lang="en-US" altLang="zh-CN" sz="2500" b="1" i="1" dirty="0">
                <a:latin typeface="+mn-lt"/>
                <a:ea typeface="微软雅黑" panose="020B0503020204020204" pitchFamily="34" charset="-122"/>
              </a:rPr>
              <a:t>N </a:t>
            </a:r>
            <a:r>
              <a:rPr lang="en-US" altLang="zh-CN" sz="2500" b="1" dirty="0">
                <a:latin typeface="+mn-lt"/>
                <a:ea typeface="微软雅黑" panose="020B0503020204020204" pitchFamily="34" charset="-122"/>
              </a:rPr>
              <a:t>– 1)/2</a:t>
            </a:r>
            <a:r>
              <a:rPr lang="zh-CN" altLang="en-US" sz="2500" b="1" dirty="0">
                <a:latin typeface="+mn-lt"/>
                <a:ea typeface="微软雅黑" panose="020B0503020204020204" pitchFamily="34" charset="-122"/>
              </a:rPr>
              <a:t>个样本协方差的均值</a:t>
            </a:r>
            <a:endParaRPr lang="en-US" altLang="zh-CN" sz="2500" b="1" dirty="0">
              <a:latin typeface="+mn-lt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16" y="4119220"/>
            <a:ext cx="4007037" cy="15910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125196"/>
            <a:ext cx="4518083" cy="1591030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4190560" y="4421811"/>
            <a:ext cx="305240" cy="9858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430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8528" y="169248"/>
            <a:ext cx="7095872" cy="675084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期望方差估计</a:t>
            </a:r>
          </a:p>
        </p:txBody>
      </p:sp>
      <p:grpSp>
        <p:nvGrpSpPr>
          <p:cNvPr id="3" name="组合 7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9" name="矩形 8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本框 10"/>
          <p:cNvSpPr txBox="1"/>
          <p:nvPr/>
        </p:nvSpPr>
        <p:spPr>
          <a:xfrm>
            <a:off x="762000" y="845403"/>
            <a:ext cx="579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3200" b="1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</a:rPr>
              <a:t>3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：因子模型估计法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94028" y="162178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ea typeface="微软雅黑" panose="020B0503020204020204" pitchFamily="34" charset="-122"/>
              </a:rPr>
              <a:t>因子模型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298" y="1524000"/>
            <a:ext cx="4657759" cy="65723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06624" y="2971800"/>
            <a:ext cx="1415772" cy="580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ea typeface="微软雅黑" panose="020B0503020204020204" pitchFamily="34" charset="-122"/>
              </a:rPr>
              <a:t>矩阵形式</a:t>
            </a:r>
            <a:endParaRPr lang="en-US" altLang="zh-CN" sz="2400" b="1" dirty="0"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298" y="3200400"/>
            <a:ext cx="2514600" cy="30283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638" y="2057400"/>
            <a:ext cx="3309962" cy="2700357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sp>
        <p:nvSpPr>
          <p:cNvPr id="13" name="矩形 12"/>
          <p:cNvSpPr/>
          <p:nvPr/>
        </p:nvSpPr>
        <p:spPr>
          <a:xfrm>
            <a:off x="1187624" y="4872335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ea typeface="微软雅黑" panose="020B0503020204020204" pitchFamily="34" charset="-122"/>
              </a:rPr>
              <a:t>因子模型估计法</a:t>
            </a:r>
            <a:endParaRPr lang="zh-CN" altLang="en-US" sz="2400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457" y="4847935"/>
            <a:ext cx="3806364" cy="526774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2159432" y="5352765"/>
            <a:ext cx="568916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+mn-lt"/>
                <a:ea typeface="微软雅黑" panose="020B0503020204020204" pitchFamily="34" charset="-122"/>
              </a:rPr>
              <a:t>因子模型在 </a:t>
            </a:r>
            <a:r>
              <a:rPr lang="en-US" altLang="zh-CN" b="1" i="1" dirty="0">
                <a:latin typeface="+mn-lt"/>
                <a:ea typeface="微软雅黑" panose="020B0503020204020204" pitchFamily="34" charset="-122"/>
              </a:rPr>
              <a:t>t </a:t>
            </a:r>
            <a:r>
              <a:rPr lang="zh-CN" altLang="en-US" b="1" dirty="0">
                <a:latin typeface="+mn-lt"/>
                <a:ea typeface="微软雅黑" panose="020B0503020204020204" pitchFamily="34" charset="-122"/>
              </a:rPr>
              <a:t>时刻</a:t>
            </a:r>
            <a:r>
              <a:rPr lang="en-US" altLang="zh-CN" b="1" dirty="0">
                <a:latin typeface="+mn-lt"/>
                <a:ea typeface="微软雅黑" panose="020B0503020204020204" pitchFamily="34" charset="-122"/>
              </a:rPr>
              <a:t>OLS</a:t>
            </a:r>
            <a:r>
              <a:rPr lang="zh-CN" altLang="en-US" b="1" dirty="0">
                <a:latin typeface="+mn-lt"/>
                <a:ea typeface="微软雅黑" panose="020B0503020204020204" pitchFamily="34" charset="-122"/>
              </a:rPr>
              <a:t>的参数估计（迭代或滚动窗口）</a:t>
            </a:r>
            <a:endParaRPr lang="en-US" altLang="zh-CN" b="1" dirty="0">
              <a:latin typeface="+mn-lt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+mn-lt"/>
                <a:ea typeface="微软雅黑" panose="020B0503020204020204" pitchFamily="34" charset="-122"/>
              </a:rPr>
              <a:t>因子</a:t>
            </a:r>
            <a:r>
              <a:rPr lang="zh-CN" altLang="en-US" b="1" i="1" dirty="0">
                <a:latin typeface="+mn-lt"/>
                <a:ea typeface="微软雅黑" panose="020B0503020204020204" pitchFamily="34" charset="-122"/>
              </a:rPr>
              <a:t> </a:t>
            </a:r>
            <a:r>
              <a:rPr lang="en-US" altLang="zh-CN" b="1" i="1" dirty="0">
                <a:latin typeface="+mn-lt"/>
                <a:ea typeface="微软雅黑" panose="020B0503020204020204" pitchFamily="34" charset="-122"/>
              </a:rPr>
              <a:t>f </a:t>
            </a:r>
            <a:r>
              <a:rPr lang="zh-CN" altLang="en-US" b="1" dirty="0">
                <a:latin typeface="+mn-lt"/>
                <a:ea typeface="微软雅黑" panose="020B0503020204020204" pitchFamily="34" charset="-122"/>
              </a:rPr>
              <a:t>的样本方差</a:t>
            </a:r>
            <a:r>
              <a:rPr lang="en-US" altLang="zh-CN" b="1" dirty="0">
                <a:latin typeface="+mn-lt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latin typeface="+mn-lt"/>
                <a:ea typeface="微软雅黑" panose="020B0503020204020204" pitchFamily="34" charset="-122"/>
              </a:rPr>
              <a:t>协方差矩阵（因子数 </a:t>
            </a:r>
            <a:r>
              <a:rPr lang="en-US" altLang="zh-CN" b="1" i="1" dirty="0">
                <a:latin typeface="+mn-lt"/>
                <a:ea typeface="微软雅黑" panose="020B0503020204020204" pitchFamily="34" charset="-122"/>
              </a:rPr>
              <a:t>K </a:t>
            </a:r>
            <a:r>
              <a:rPr lang="zh-CN" altLang="en-US" b="1" dirty="0">
                <a:latin typeface="+mn-lt"/>
                <a:ea typeface="微软雅黑" panose="020B0503020204020204" pitchFamily="34" charset="-122"/>
              </a:rPr>
              <a:t>较小适用）</a:t>
            </a:r>
            <a:endParaRPr lang="en-US" altLang="zh-CN" b="1" dirty="0">
              <a:latin typeface="+mn-lt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+mn-lt"/>
                <a:ea typeface="微软雅黑" panose="020B0503020204020204" pitchFamily="34" charset="-122"/>
              </a:rPr>
              <a:t>对角线元素满足</a:t>
            </a:r>
            <a:endParaRPr lang="en-US" altLang="zh-CN" b="1" dirty="0">
              <a:latin typeface="+mn-lt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5486400"/>
            <a:ext cx="404815" cy="28099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435" y="5872160"/>
            <a:ext cx="423866" cy="37624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112" y="6272210"/>
            <a:ext cx="419103" cy="35719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6205814"/>
            <a:ext cx="1585924" cy="485779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08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8528" y="169248"/>
            <a:ext cx="7095872" cy="675084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期望方差估计</a:t>
            </a:r>
          </a:p>
        </p:txBody>
      </p:sp>
      <p:grpSp>
        <p:nvGrpSpPr>
          <p:cNvPr id="3" name="组合 7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9" name="矩形 8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2"/>
          <p:cNvSpPr txBox="1"/>
          <p:nvPr/>
        </p:nvSpPr>
        <p:spPr>
          <a:xfrm>
            <a:off x="762000" y="992814"/>
            <a:ext cx="579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3200" b="1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</a:rPr>
              <a:t>4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3200" b="1" dirty="0">
                <a:solidFill>
                  <a:srgbClr val="0070C0"/>
                </a:solidFill>
                <a:ea typeface="微软雅黑" panose="020B0503020204020204" pitchFamily="34" charset="-122"/>
              </a:rPr>
              <a:t>压缩估计法</a:t>
            </a:r>
            <a:endParaRPr lang="en-US" altLang="zh-CN" sz="3200" b="1" dirty="0">
              <a:solidFill>
                <a:srgbClr val="0070C0"/>
              </a:solidFill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90600" y="1767524"/>
            <a:ext cx="7239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ea typeface="微软雅黑" panose="020B0503020204020204" pitchFamily="34" charset="-122"/>
              </a:rPr>
              <a:t>因子模型估计法：</a:t>
            </a:r>
            <a:r>
              <a:rPr lang="zh-CN" altLang="en-US" sz="2400" b="1" dirty="0">
                <a:solidFill>
                  <a:srgbClr val="C00000"/>
                </a:solidFill>
                <a:ea typeface="微软雅黑" panose="020B0503020204020204" pitchFamily="34" charset="-122"/>
              </a:rPr>
              <a:t>估计相对精确但有偏</a:t>
            </a:r>
            <a:endParaRPr lang="en-US" altLang="zh-CN" sz="2400" b="1" dirty="0">
              <a:solidFill>
                <a:srgbClr val="C00000"/>
              </a:solidFill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ea typeface="微软雅黑" panose="020B0503020204020204" pitchFamily="34" charset="-122"/>
              </a:rPr>
              <a:t>样本方差</a:t>
            </a:r>
            <a:r>
              <a:rPr lang="en-US" altLang="zh-CN" sz="2400" b="1" dirty="0"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ea typeface="微软雅黑" panose="020B0503020204020204" pitchFamily="34" charset="-122"/>
              </a:rPr>
              <a:t>协方差矩阵估计：</a:t>
            </a:r>
            <a:r>
              <a:rPr lang="zh-CN" altLang="en-US" sz="2400" b="1" dirty="0">
                <a:solidFill>
                  <a:srgbClr val="C00000"/>
                </a:solidFill>
                <a:ea typeface="微软雅黑" panose="020B0503020204020204" pitchFamily="34" charset="-122"/>
              </a:rPr>
              <a:t>无偏估计但不够精确</a:t>
            </a:r>
            <a:endParaRPr lang="en-US" altLang="zh-CN" sz="2400" b="1" dirty="0">
              <a:solidFill>
                <a:srgbClr val="C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0600" y="3048000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取两者之精华：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871" y="3068918"/>
            <a:ext cx="3699912" cy="52322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90600" y="3571220"/>
            <a:ext cx="28194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70C0"/>
                </a:solidFill>
                <a:ea typeface="微软雅黑" panose="020B0503020204020204" pitchFamily="34" charset="-122"/>
              </a:rPr>
              <a:t>压缩估计法：</a:t>
            </a:r>
            <a:endParaRPr lang="en-US" altLang="zh-CN" sz="2800" b="1" dirty="0">
              <a:solidFill>
                <a:srgbClr val="0070C0"/>
              </a:solidFill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528" y="4419600"/>
            <a:ext cx="6324600" cy="183923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8528" y="169248"/>
            <a:ext cx="7095872" cy="675084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期望方差估计</a:t>
            </a:r>
          </a:p>
        </p:txBody>
      </p:sp>
      <p:grpSp>
        <p:nvGrpSpPr>
          <p:cNvPr id="3" name="组合 7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9" name="矩形 8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2"/>
          <p:cNvSpPr txBox="1"/>
          <p:nvPr/>
        </p:nvSpPr>
        <p:spPr>
          <a:xfrm>
            <a:off x="688034" y="1168610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3200" b="1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</a:rPr>
              <a:t>5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3200" b="1" dirty="0">
                <a:solidFill>
                  <a:srgbClr val="0070C0"/>
                </a:solidFill>
                <a:ea typeface="微软雅黑" panose="020B0503020204020204" pitchFamily="34" charset="-122"/>
              </a:rPr>
              <a:t>指数加权移动平均估计法 </a:t>
            </a:r>
            <a:r>
              <a:rPr lang="en-US" altLang="zh-CN" sz="3200" b="1" dirty="0">
                <a:solidFill>
                  <a:srgbClr val="0070C0"/>
                </a:solidFill>
                <a:ea typeface="微软雅黑" panose="020B0503020204020204" pitchFamily="34" charset="-122"/>
              </a:rPr>
              <a:t>EWMA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40" y="2209800"/>
            <a:ext cx="7247999" cy="2388545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sp>
        <p:nvSpPr>
          <p:cNvPr id="5" name="矩形 4"/>
          <p:cNvSpPr/>
          <p:nvPr/>
        </p:nvSpPr>
        <p:spPr>
          <a:xfrm>
            <a:off x="1069781" y="4808538"/>
            <a:ext cx="6856506" cy="661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>
                <a:ea typeface="微软雅黑" panose="020B0503020204020204" pitchFamily="34" charset="-122"/>
              </a:rPr>
              <a:t>初值：初始样本的样本方差</a:t>
            </a:r>
            <a:r>
              <a:rPr lang="en-US" altLang="zh-CN" sz="2800" b="1" dirty="0">
                <a:ea typeface="微软雅黑" panose="020B0503020204020204" pitchFamily="34" charset="-122"/>
              </a:rPr>
              <a:t>-</a:t>
            </a:r>
            <a:r>
              <a:rPr lang="zh-CN" altLang="en-US" sz="2800" b="1" dirty="0">
                <a:ea typeface="微软雅黑" panose="020B0503020204020204" pitchFamily="34" charset="-122"/>
              </a:rPr>
              <a:t>协方差矩阵</a:t>
            </a:r>
            <a:endParaRPr lang="en-US" altLang="zh-CN" sz="2800" b="1" dirty="0"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695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8528" y="169248"/>
            <a:ext cx="6552728" cy="675084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投资组合问题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9" name="矩形 8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346416" y="1159873"/>
            <a:ext cx="8452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3200" b="1" dirty="0">
                <a:ea typeface="微软雅黑" panose="020B0503020204020204" pitchFamily="34" charset="-122"/>
              </a:rPr>
              <a:t>问题：投资于 </a:t>
            </a:r>
            <a:r>
              <a:rPr lang="en-US" altLang="zh-CN" sz="3200" b="1" i="1" dirty="0">
                <a:latin typeface="+mn-lt"/>
                <a:ea typeface="微软雅黑" panose="020B0503020204020204" pitchFamily="34" charset="-122"/>
              </a:rPr>
              <a:t>n </a:t>
            </a:r>
            <a:r>
              <a:rPr lang="zh-CN" altLang="en-US" sz="3200" b="1" dirty="0">
                <a:ea typeface="微软雅黑" panose="020B0503020204020204" pitchFamily="34" charset="-122"/>
              </a:rPr>
              <a:t>种风险资产，资产怎么买？</a:t>
            </a:r>
            <a:endParaRPr lang="en-US" altLang="zh-CN" sz="3200" b="1" dirty="0"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62000" y="2898337"/>
            <a:ext cx="786315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70C0"/>
                </a:solidFill>
                <a:ea typeface="微软雅黑" panose="020B0503020204020204" pitchFamily="34" charset="-122"/>
              </a:rPr>
              <a:t>方法一：等权重法</a:t>
            </a:r>
            <a:endParaRPr lang="en-US" altLang="zh-CN" sz="2800" b="1" dirty="0">
              <a:solidFill>
                <a:srgbClr val="0070C0"/>
              </a:solidFill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b="1" dirty="0">
              <a:solidFill>
                <a:srgbClr val="0070C0"/>
              </a:solidFill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</a:rPr>
              <a:t>方法二：价值权重法</a:t>
            </a:r>
            <a:endParaRPr lang="en-US" altLang="zh-CN" sz="2800" b="1" dirty="0">
              <a:solidFill>
                <a:srgbClr val="0070C0"/>
              </a:solidFill>
              <a:latin typeface="+mn-lt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b="1" dirty="0">
              <a:solidFill>
                <a:srgbClr val="0070C0"/>
              </a:solidFill>
              <a:latin typeface="+mn-lt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</a:rPr>
              <a:t>   其中 </a:t>
            </a:r>
            <a:r>
              <a:rPr lang="en-US" altLang="zh-CN" sz="2800" b="1" i="1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</a:rPr>
              <a:t>x</a:t>
            </a:r>
            <a:r>
              <a:rPr lang="en-US" altLang="zh-CN" sz="2800" b="1" i="1" baseline="-25000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</a:rPr>
              <a:t>i </a:t>
            </a: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</a:rPr>
              <a:t>代表第 </a:t>
            </a:r>
            <a:r>
              <a:rPr lang="en-US" altLang="zh-CN" sz="2800" b="1" i="1" dirty="0" err="1">
                <a:solidFill>
                  <a:srgbClr val="0070C0"/>
                </a:solidFill>
                <a:latin typeface="+mn-lt"/>
                <a:ea typeface="微软雅黑" panose="020B0503020204020204" pitchFamily="34" charset="-122"/>
              </a:rPr>
              <a:t>i</a:t>
            </a:r>
            <a:r>
              <a:rPr lang="en-US" altLang="zh-CN" sz="2800" b="1" i="1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</a:rPr>
              <a:t>种风险资产的市值</a:t>
            </a:r>
            <a:endParaRPr lang="en-US" altLang="zh-CN" sz="2800" b="1" dirty="0">
              <a:solidFill>
                <a:srgbClr val="0070C0"/>
              </a:solidFill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4900" y="2031349"/>
            <a:ext cx="678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不要把鸡蛋放到同一个篮子里面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181" y="3657600"/>
            <a:ext cx="3750517" cy="53816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4876800"/>
            <a:ext cx="1905000" cy="65362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8528" y="169248"/>
            <a:ext cx="7172072" cy="675084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思路一：</a:t>
            </a:r>
            <a:r>
              <a:rPr lang="zh-CN" altLang="en-US" sz="3600" b="1" dirty="0">
                <a:solidFill>
                  <a:srgbClr val="C00000"/>
                </a:solidFill>
                <a:ea typeface="微软雅黑" panose="020B0503020204020204" pitchFamily="34" charset="-122"/>
              </a:rPr>
              <a:t>最小化期望方差</a:t>
            </a: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（风险）</a:t>
            </a:r>
          </a:p>
        </p:txBody>
      </p:sp>
      <p:grpSp>
        <p:nvGrpSpPr>
          <p:cNvPr id="3" name="组合 7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9" name="矩形 8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086644" y="983040"/>
            <a:ext cx="697159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</a:rPr>
              <a:t>假设可预测风险资产的如下信息：</a:t>
            </a:r>
            <a:endParaRPr lang="en-US" altLang="zh-CN" sz="2800" b="1" dirty="0">
              <a:solidFill>
                <a:srgbClr val="0070C0"/>
              </a:solidFill>
              <a:latin typeface="+mn-lt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+mn-lt"/>
                <a:ea typeface="微软雅黑" panose="020B0503020204020204" pitchFamily="34" charset="-122"/>
              </a:rPr>
              <a:t>超额收益的一阶矩：均值</a:t>
            </a:r>
            <a:endParaRPr lang="en-US" altLang="zh-CN" sz="2400" b="1" dirty="0">
              <a:latin typeface="+mn-lt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+mn-lt"/>
                <a:ea typeface="微软雅黑" panose="020B0503020204020204" pitchFamily="34" charset="-122"/>
              </a:rPr>
              <a:t>超额收益的二阶矩：方差</a:t>
            </a:r>
            <a:r>
              <a:rPr lang="en-US" altLang="zh-CN" sz="2400" b="1" dirty="0">
                <a:latin typeface="+mn-lt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latin typeface="+mn-lt"/>
                <a:ea typeface="微软雅黑" panose="020B0503020204020204" pitchFamily="34" charset="-122"/>
              </a:rPr>
              <a:t>协方差矩阵 </a:t>
            </a:r>
            <a:r>
              <a:rPr lang="zh-CN" altLang="en-US" sz="24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（风险）</a:t>
            </a:r>
            <a:endParaRPr lang="en-US" altLang="zh-CN" sz="2400" b="1" dirty="0">
              <a:solidFill>
                <a:srgbClr val="C00000"/>
              </a:solidFill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85800" y="4110097"/>
            <a:ext cx="138329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000" b="1" dirty="0">
                <a:latin typeface="+mn-lt"/>
                <a:ea typeface="微软雅黑" panose="020B0503020204020204" pitchFamily="34" charset="-122"/>
              </a:rPr>
              <a:t>权重向量</a:t>
            </a:r>
            <a:endParaRPr lang="en-US" altLang="zh-CN" sz="2000" b="1" dirty="0">
              <a:latin typeface="+mn-lt"/>
              <a:ea typeface="微软雅黑" panose="020B0503020204020204" pitchFamily="34" charset="-122"/>
            </a:endParaRPr>
          </a:p>
          <a:p>
            <a:pPr>
              <a:lnSpc>
                <a:spcPct val="160000"/>
              </a:lnSpc>
            </a:pPr>
            <a:r>
              <a:rPr lang="zh-CN" altLang="en-US" sz="2000" b="1" dirty="0">
                <a:latin typeface="+mn-lt"/>
                <a:ea typeface="微软雅黑" panose="020B0503020204020204" pitchFamily="34" charset="-122"/>
              </a:rPr>
              <a:t>期望收益</a:t>
            </a:r>
            <a:endParaRPr lang="en-US" altLang="zh-CN" sz="2000" b="1" dirty="0">
              <a:latin typeface="+mn-lt"/>
              <a:ea typeface="微软雅黑" panose="020B0503020204020204" pitchFamily="34" charset="-122"/>
            </a:endParaRPr>
          </a:p>
          <a:p>
            <a:pPr>
              <a:lnSpc>
                <a:spcPct val="160000"/>
              </a:lnSpc>
            </a:pPr>
            <a:r>
              <a:rPr lang="zh-CN" altLang="en-US" sz="2000" b="1" dirty="0">
                <a:latin typeface="+mn-lt"/>
                <a:ea typeface="微软雅黑" panose="020B0503020204020204" pitchFamily="34" charset="-122"/>
              </a:rPr>
              <a:t>期望方差</a:t>
            </a:r>
            <a:endParaRPr lang="en-US" altLang="zh-CN" sz="2000" b="1" dirty="0">
              <a:latin typeface="+mn-lt"/>
              <a:ea typeface="微软雅黑" panose="020B0503020204020204" pitchFamily="34" charset="-122"/>
            </a:endParaRPr>
          </a:p>
          <a:p>
            <a:pPr>
              <a:lnSpc>
                <a:spcPct val="160000"/>
              </a:lnSpc>
            </a:pPr>
            <a:r>
              <a:rPr lang="zh-CN" altLang="en-US" sz="2000" b="1" dirty="0">
                <a:latin typeface="+mn-lt"/>
                <a:ea typeface="微软雅黑" panose="020B0503020204020204" pitchFamily="34" charset="-122"/>
              </a:rPr>
              <a:t>权重和为</a:t>
            </a:r>
            <a:r>
              <a:rPr lang="en-US" altLang="zh-CN" sz="2000" b="1" dirty="0">
                <a:latin typeface="+mn-lt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4" name="矩形 3"/>
          <p:cNvSpPr/>
          <p:nvPr/>
        </p:nvSpPr>
        <p:spPr>
          <a:xfrm>
            <a:off x="1019222" y="2747242"/>
            <a:ext cx="7106433" cy="6618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C00000"/>
                </a:solidFill>
                <a:ea typeface="微软雅黑" panose="020B0503020204020204" pitchFamily="34" charset="-122"/>
              </a:rPr>
              <a:t>思路一：在给定约束条件下最小化期望方差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864" y="3581321"/>
            <a:ext cx="5393148" cy="53347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4300737"/>
            <a:ext cx="6172200" cy="176829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663239"/>
            <a:ext cx="700093" cy="63818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566" y="2247403"/>
            <a:ext cx="776293" cy="63341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8528" y="169248"/>
            <a:ext cx="7476872" cy="675084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思路一：</a:t>
            </a:r>
            <a:r>
              <a:rPr lang="zh-CN" altLang="en-US" sz="3600" b="1" dirty="0">
                <a:solidFill>
                  <a:srgbClr val="C00000"/>
                </a:solidFill>
                <a:ea typeface="微软雅黑" panose="020B0503020204020204" pitchFamily="34" charset="-122"/>
              </a:rPr>
              <a:t>最小化期望方差</a:t>
            </a: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（风险）</a:t>
            </a:r>
          </a:p>
        </p:txBody>
      </p:sp>
      <p:grpSp>
        <p:nvGrpSpPr>
          <p:cNvPr id="3" name="组合 7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9" name="矩形 8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612440" y="1166336"/>
            <a:ext cx="7920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</a:rPr>
              <a:t>求解：在给定约束条件下</a:t>
            </a:r>
            <a:r>
              <a:rPr lang="zh-CN" altLang="en-US" sz="2800" b="1" u="sng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最小化期望风险</a:t>
            </a:r>
            <a:endParaRPr lang="en-US" altLang="zh-CN" sz="2800" b="1" u="sng" dirty="0">
              <a:solidFill>
                <a:srgbClr val="C00000"/>
              </a:solidFill>
              <a:latin typeface="+mn-lt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073" y="1905000"/>
            <a:ext cx="6429909" cy="1905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362200" y="2302635"/>
            <a:ext cx="20574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70C0"/>
                </a:solidFill>
                <a:ea typeface="微软雅黑" panose="020B0503020204020204" pitchFamily="34" charset="-122"/>
              </a:rPr>
              <a:t>m</a:t>
            </a:r>
            <a:r>
              <a:rPr lang="zh-CN" altLang="en-US" b="1" dirty="0">
                <a:solidFill>
                  <a:srgbClr val="0070C0"/>
                </a:solidFill>
                <a:ea typeface="微软雅黑" panose="020B0503020204020204" pitchFamily="34" charset="-122"/>
              </a:rPr>
              <a:t>个线性约束条件 </a:t>
            </a:r>
            <a:endParaRPr lang="en-US" altLang="zh-CN" b="1" dirty="0">
              <a:solidFill>
                <a:srgbClr val="0070C0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62200" y="312556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  <a:ea typeface="微软雅黑" panose="020B0503020204020204" pitchFamily="34" charset="-122"/>
              </a:rPr>
              <a:t>最优解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073" y="4106068"/>
            <a:ext cx="5977327" cy="2066132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810000" y="3352800"/>
            <a:ext cx="3352800" cy="5334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096042"/>
            <a:ext cx="3583249" cy="187575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8528" y="169248"/>
            <a:ext cx="7476872" cy="675084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思路一：</a:t>
            </a:r>
            <a:r>
              <a:rPr lang="zh-CN" altLang="en-US" sz="3600" b="1" dirty="0">
                <a:solidFill>
                  <a:srgbClr val="C00000"/>
                </a:solidFill>
                <a:ea typeface="微软雅黑" panose="020B0503020204020204" pitchFamily="34" charset="-122"/>
              </a:rPr>
              <a:t>最小化期望方差</a:t>
            </a: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（风险）</a:t>
            </a:r>
          </a:p>
        </p:txBody>
      </p:sp>
      <p:grpSp>
        <p:nvGrpSpPr>
          <p:cNvPr id="3" name="组合 7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9" name="矩形 8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2"/>
          <p:cNvSpPr txBox="1"/>
          <p:nvPr/>
        </p:nvSpPr>
        <p:spPr>
          <a:xfrm>
            <a:off x="1600200" y="1767524"/>
            <a:ext cx="342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最小方差组合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528" y="3124200"/>
            <a:ext cx="6001409" cy="3180308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4572440" y="5257800"/>
            <a:ext cx="2867497" cy="4572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952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8528" y="169248"/>
            <a:ext cx="6552728" cy="675084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思路二：</a:t>
            </a:r>
            <a:r>
              <a:rPr lang="zh-CN" altLang="en-US" sz="3600" b="1" dirty="0">
                <a:solidFill>
                  <a:srgbClr val="C00000"/>
                </a:solidFill>
                <a:ea typeface="微软雅黑" panose="020B0503020204020204" pitchFamily="34" charset="-122"/>
              </a:rPr>
              <a:t>最大化期望效用</a:t>
            </a:r>
            <a:endParaRPr lang="zh-CN" altLang="en-US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7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9" name="矩形 8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910260" y="1066593"/>
            <a:ext cx="2814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</a:rPr>
              <a:t>期望效用定义：</a:t>
            </a:r>
            <a:endParaRPr lang="en-US" altLang="zh-CN" sz="3200" b="1" dirty="0">
              <a:solidFill>
                <a:srgbClr val="0070C0"/>
              </a:solidFill>
              <a:latin typeface="+mn-lt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007" y="1295400"/>
            <a:ext cx="4048249" cy="51633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90600" y="1811730"/>
            <a:ext cx="228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ea typeface="微软雅黑" panose="020B0503020204020204" pitchFamily="34" charset="-122"/>
              </a:rPr>
              <a:t>超额收益率</a:t>
            </a:r>
            <a:endParaRPr lang="en-US" altLang="zh-CN" sz="2400" b="1" dirty="0"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ea typeface="微软雅黑" panose="020B0503020204020204" pitchFamily="34" charset="-122"/>
              </a:rPr>
              <a:t>风险偏好系数</a:t>
            </a:r>
            <a:endParaRPr lang="en-US" altLang="zh-CN" sz="2400" b="1" dirty="0"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005830"/>
            <a:ext cx="5181600" cy="88977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68082" y="3272111"/>
            <a:ext cx="7313706" cy="661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C00000"/>
                </a:solidFill>
                <a:ea typeface="微软雅黑" panose="020B0503020204020204" pitchFamily="34" charset="-122"/>
              </a:rPr>
              <a:t>最大化期望效用（可无限制借贷无风险资产</a:t>
            </a:r>
            <a:r>
              <a:rPr lang="en-US" altLang="zh-CN" sz="2800" b="1" i="1" dirty="0" err="1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R</a:t>
            </a:r>
            <a:r>
              <a:rPr lang="en-US" altLang="zh-CN" sz="2800" b="1" i="1" baseline="-25000" dirty="0" err="1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f</a:t>
            </a:r>
            <a:r>
              <a:rPr lang="zh-CN" altLang="en-US" sz="2800" b="1" dirty="0">
                <a:solidFill>
                  <a:srgbClr val="C00000"/>
                </a:solidFill>
                <a:ea typeface="微软雅黑" panose="020B0503020204020204" pitchFamily="34" charset="-122"/>
              </a:rPr>
              <a:t>）</a:t>
            </a:r>
            <a:endParaRPr lang="en-US" altLang="zh-CN" sz="2800" b="1" dirty="0">
              <a:solidFill>
                <a:srgbClr val="C00000"/>
              </a:solidFill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60" y="4051777"/>
            <a:ext cx="7461960" cy="182403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11305" y="5870777"/>
            <a:ext cx="21336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ea typeface="微软雅黑" panose="020B0503020204020204" pitchFamily="34" charset="-122"/>
              </a:rPr>
              <a:t>无风险资产的权重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715000" y="587077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ea typeface="微软雅黑" panose="020B0503020204020204" pitchFamily="34" charset="-122"/>
              </a:rPr>
              <a:t>总收益率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8528" y="169248"/>
            <a:ext cx="6552728" cy="675084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思路二：</a:t>
            </a:r>
            <a:r>
              <a:rPr lang="zh-CN" altLang="en-US" sz="3600" b="1" dirty="0">
                <a:solidFill>
                  <a:srgbClr val="C00000"/>
                </a:solidFill>
                <a:ea typeface="微软雅黑" panose="020B0503020204020204" pitchFamily="34" charset="-122"/>
              </a:rPr>
              <a:t>最大化期望效用</a:t>
            </a:r>
            <a:endParaRPr lang="zh-CN" altLang="en-US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7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9" name="矩形 8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645310" y="1066800"/>
            <a:ext cx="7660490" cy="662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C00000"/>
                </a:solidFill>
                <a:ea typeface="微软雅黑" panose="020B0503020204020204" pitchFamily="34" charset="-122"/>
              </a:rPr>
              <a:t>最大化期望效用（</a:t>
            </a:r>
            <a:r>
              <a:rPr lang="zh-CN" altLang="en-US" sz="28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全部投资风险资产）</a:t>
            </a:r>
            <a:endParaRPr lang="en-US" altLang="zh-CN" sz="2800" b="1" dirty="0">
              <a:solidFill>
                <a:srgbClr val="C00000"/>
              </a:solidFill>
              <a:latin typeface="+mn-lt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063726"/>
            <a:ext cx="7345946" cy="2965474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grpSp>
        <p:nvGrpSpPr>
          <p:cNvPr id="5" name="组合 4"/>
          <p:cNvGrpSpPr/>
          <p:nvPr/>
        </p:nvGrpSpPr>
        <p:grpSpPr>
          <a:xfrm>
            <a:off x="1600200" y="5448297"/>
            <a:ext cx="5491167" cy="342903"/>
            <a:chOff x="1600200" y="5469029"/>
            <a:chExt cx="5491167" cy="342903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0200" y="5469029"/>
              <a:ext cx="885831" cy="342903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3719" y="5522119"/>
              <a:ext cx="828681" cy="271464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5510212"/>
              <a:ext cx="719143" cy="295277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7000" y="5479256"/>
              <a:ext cx="614367" cy="314327"/>
            </a:xfrm>
            <a:prstGeom prst="rect">
              <a:avLst/>
            </a:prstGeom>
          </p:spPr>
        </p:pic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041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1600200"/>
            <a:ext cx="6477000" cy="37338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b="1" dirty="0">
                <a:solidFill>
                  <a:srgbClr val="0070C0"/>
                </a:solidFill>
                <a:ea typeface="微软雅黑" panose="020B0503020204020204" pitchFamily="34" charset="-122"/>
              </a:rPr>
              <a:t>最优权重求解所需的</a:t>
            </a:r>
            <a:r>
              <a:rPr lang="zh-CN" altLang="en-US" b="1" dirty="0">
                <a:solidFill>
                  <a:srgbClr val="C00000"/>
                </a:solidFill>
                <a:ea typeface="微软雅黑" panose="020B0503020204020204" pitchFamily="34" charset="-122"/>
              </a:rPr>
              <a:t>三个参数</a:t>
            </a:r>
            <a:endParaRPr lang="en-US" altLang="zh-CN" b="1" dirty="0">
              <a:solidFill>
                <a:srgbClr val="0070C0"/>
              </a:solidFill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>
                <a:ea typeface="微软雅黑" panose="020B0503020204020204" pitchFamily="34" charset="-122"/>
              </a:rPr>
              <a:t>投资者风险偏好系数 </a:t>
            </a:r>
            <a:r>
              <a:rPr lang="el-GR" altLang="zh-CN" sz="2400" b="1" i="1" dirty="0">
                <a:ea typeface="微软雅黑" panose="020B0503020204020204" pitchFamily="34" charset="-122"/>
              </a:rPr>
              <a:t>γ</a:t>
            </a:r>
            <a:r>
              <a:rPr lang="zh-CN" altLang="en-US" sz="2400" b="1" dirty="0">
                <a:ea typeface="微软雅黑" panose="020B0503020204020204" pitchFamily="34" charset="-122"/>
              </a:rPr>
              <a:t> </a:t>
            </a:r>
            <a:endParaRPr lang="en-US" altLang="zh-CN" sz="2400" b="1" dirty="0"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>
                <a:ea typeface="微软雅黑" panose="020B0503020204020204" pitchFamily="34" charset="-122"/>
              </a:rPr>
              <a:t>组合期望收益</a:t>
            </a:r>
            <a:endParaRPr lang="en-US" altLang="zh-CN" sz="2400" b="1" dirty="0"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ea typeface="微软雅黑" panose="020B0503020204020204" pitchFamily="34" charset="-122"/>
              </a:rPr>
              <a:t>    （估计方法：如何预测收益率？）</a:t>
            </a:r>
            <a:endParaRPr lang="en-US" altLang="zh-CN" sz="2400" b="1" dirty="0"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AutoNum type="arabicPeriod" startAt="3"/>
            </a:pPr>
            <a:r>
              <a:rPr lang="zh-CN" altLang="en-US" sz="2400" b="1" dirty="0">
                <a:ea typeface="微软雅黑" panose="020B0503020204020204" pitchFamily="34" charset="-122"/>
              </a:rPr>
              <a:t>组合期望方差</a:t>
            </a:r>
            <a:endParaRPr lang="en-US" altLang="zh-CN" sz="2400" b="1" dirty="0"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ea typeface="微软雅黑" panose="020B0503020204020204" pitchFamily="34" charset="-122"/>
              </a:rPr>
              <a:t>    </a:t>
            </a:r>
            <a:r>
              <a:rPr lang="zh-CN" altLang="en-US" sz="2400" b="1" dirty="0">
                <a:ea typeface="微软雅黑" panose="020B0503020204020204" pitchFamily="34" charset="-122"/>
              </a:rPr>
              <a:t>（估计方法： 如何估计方差</a:t>
            </a:r>
            <a:r>
              <a:rPr lang="en-US" altLang="zh-CN" sz="2400" b="1" dirty="0"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ea typeface="微软雅黑" panose="020B0503020204020204" pitchFamily="34" charset="-122"/>
              </a:rPr>
              <a:t>协方差矩阵？）</a:t>
            </a: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最优权重求解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12" name="矩形 11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722" y="2943220"/>
            <a:ext cx="700093" cy="63818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623" y="4038600"/>
            <a:ext cx="776293" cy="63341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0600" y="1295400"/>
            <a:ext cx="7541840" cy="4724400"/>
          </a:xfrm>
        </p:spPr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0070C0"/>
                </a:solidFill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0070C0"/>
                </a:solidFill>
                <a:ea typeface="微软雅黑" panose="020B0503020204020204" pitchFamily="34" charset="-122"/>
              </a:rPr>
              <a:t>问题一：如何估计收益率？</a:t>
            </a:r>
            <a:endParaRPr lang="en-US" altLang="zh-CN" sz="2800" b="1" dirty="0">
              <a:solidFill>
                <a:srgbClr val="0070C0"/>
              </a:solidFill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0070C0"/>
                </a:solidFill>
                <a:ea typeface="微软雅黑" panose="020B0503020204020204" pitchFamily="34" charset="-122"/>
              </a:rPr>
              <a:t>       </a:t>
            </a:r>
            <a:r>
              <a:rPr lang="zh-CN" altLang="en-US" sz="2400" b="1" dirty="0">
                <a:solidFill>
                  <a:srgbClr val="C00000"/>
                </a:solidFill>
                <a:ea typeface="微软雅黑" panose="020B0503020204020204" pitchFamily="34" charset="-122"/>
              </a:rPr>
              <a:t>复习“收益率可预测性的实证检验”</a:t>
            </a:r>
            <a:endParaRPr lang="en-US" altLang="zh-CN" sz="2400" b="1" dirty="0">
              <a:solidFill>
                <a:srgbClr val="C00000"/>
              </a:solidFill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0070C0"/>
                </a:solidFill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0070C0"/>
                </a:solidFill>
                <a:ea typeface="微软雅黑" panose="020B0503020204020204" pitchFamily="34" charset="-122"/>
              </a:rPr>
              <a:t>问题二：如何估计方差</a:t>
            </a:r>
            <a:r>
              <a:rPr lang="en-US" altLang="zh-CN" sz="2800" b="1" dirty="0">
                <a:solidFill>
                  <a:srgbClr val="0070C0"/>
                </a:solidFill>
                <a:ea typeface="微软雅黑" panose="020B0503020204020204" pitchFamily="34" charset="-122"/>
              </a:rPr>
              <a:t>-</a:t>
            </a:r>
            <a:r>
              <a:rPr lang="zh-CN" altLang="en-US" sz="2800" b="1" dirty="0">
                <a:solidFill>
                  <a:srgbClr val="0070C0"/>
                </a:solidFill>
                <a:ea typeface="微软雅黑" panose="020B0503020204020204" pitchFamily="34" charset="-122"/>
              </a:rPr>
              <a:t>协方差矩阵？</a:t>
            </a:r>
            <a:endParaRPr lang="en-US" altLang="zh-CN" sz="2800" b="1" dirty="0">
              <a:solidFill>
                <a:srgbClr val="0070C0"/>
              </a:solidFill>
              <a:ea typeface="微软雅黑" panose="020B0503020204020204" pitchFamily="34" charset="-122"/>
            </a:endParaRPr>
          </a:p>
          <a:p>
            <a:pPr marL="540000" indent="3600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C00000"/>
                </a:solidFill>
                <a:ea typeface="微软雅黑" panose="020B0503020204020204" pitchFamily="34" charset="-122"/>
              </a:rPr>
              <a:t>方法</a:t>
            </a:r>
            <a:r>
              <a:rPr lang="en-US" altLang="zh-CN" sz="2400" b="1" dirty="0">
                <a:solidFill>
                  <a:srgbClr val="C00000"/>
                </a:solidFill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srgbClr val="C00000"/>
                </a:solidFill>
                <a:ea typeface="微软雅黑" panose="020B0503020204020204" pitchFamily="34" charset="-122"/>
              </a:rPr>
              <a:t>：样本方差</a:t>
            </a:r>
            <a:r>
              <a:rPr lang="en-US" altLang="zh-CN" sz="2400" b="1" dirty="0">
                <a:solidFill>
                  <a:srgbClr val="C00000"/>
                </a:solidFill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rgbClr val="C00000"/>
                </a:solidFill>
                <a:ea typeface="微软雅黑" panose="020B0503020204020204" pitchFamily="34" charset="-122"/>
              </a:rPr>
              <a:t>协方差矩阵</a:t>
            </a:r>
            <a:endParaRPr lang="en-US" altLang="zh-CN" sz="2400" b="1" dirty="0">
              <a:solidFill>
                <a:srgbClr val="C00000"/>
              </a:solidFill>
              <a:ea typeface="微软雅黑" panose="020B0503020204020204" pitchFamily="34" charset="-122"/>
            </a:endParaRPr>
          </a:p>
          <a:p>
            <a:pPr marL="540000" indent="3600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C00000"/>
                </a:solidFill>
                <a:ea typeface="微软雅黑" panose="020B0503020204020204" pitchFamily="34" charset="-122"/>
              </a:rPr>
              <a:t>方法</a:t>
            </a:r>
            <a:r>
              <a:rPr lang="en-US" altLang="zh-CN" sz="2400" b="1" dirty="0">
                <a:solidFill>
                  <a:srgbClr val="C00000"/>
                </a:solidFill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srgbClr val="C00000"/>
                </a:solidFill>
                <a:ea typeface="微软雅黑" panose="020B0503020204020204" pitchFamily="34" charset="-122"/>
              </a:rPr>
              <a:t>：常量估计法</a:t>
            </a:r>
            <a:endParaRPr lang="en-US" altLang="zh-CN" sz="2400" b="1" dirty="0">
              <a:solidFill>
                <a:srgbClr val="C00000"/>
              </a:solidFill>
              <a:ea typeface="微软雅黑" panose="020B0503020204020204" pitchFamily="34" charset="-122"/>
            </a:endParaRPr>
          </a:p>
          <a:p>
            <a:pPr marL="540000" indent="3600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C00000"/>
                </a:solidFill>
                <a:ea typeface="微软雅黑" panose="020B0503020204020204" pitchFamily="34" charset="-122"/>
              </a:rPr>
              <a:t>方法</a:t>
            </a:r>
            <a:r>
              <a:rPr lang="en-US" altLang="zh-CN" sz="2400" b="1" dirty="0">
                <a:solidFill>
                  <a:srgbClr val="C00000"/>
                </a:solidFill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solidFill>
                  <a:srgbClr val="C00000"/>
                </a:solidFill>
                <a:ea typeface="微软雅黑" panose="020B0503020204020204" pitchFamily="34" charset="-122"/>
              </a:rPr>
              <a:t>：因子模型估计法</a:t>
            </a:r>
            <a:endParaRPr lang="en-US" altLang="zh-CN" sz="2400" b="1" dirty="0">
              <a:solidFill>
                <a:srgbClr val="C00000"/>
              </a:solidFill>
              <a:ea typeface="微软雅黑" panose="020B0503020204020204" pitchFamily="34" charset="-122"/>
            </a:endParaRPr>
          </a:p>
          <a:p>
            <a:pPr marL="540000" indent="3600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C00000"/>
                </a:solidFill>
                <a:ea typeface="微软雅黑" panose="020B0503020204020204" pitchFamily="34" charset="-122"/>
              </a:rPr>
              <a:t>方法</a:t>
            </a:r>
            <a:r>
              <a:rPr lang="en-US" altLang="zh-CN" sz="2400" b="1" dirty="0">
                <a:solidFill>
                  <a:srgbClr val="C00000"/>
                </a:solidFill>
                <a:ea typeface="微软雅黑" panose="020B0503020204020204" pitchFamily="34" charset="-122"/>
              </a:rPr>
              <a:t>4</a:t>
            </a:r>
            <a:r>
              <a:rPr lang="zh-CN" altLang="en-US" sz="2400" b="1" dirty="0">
                <a:solidFill>
                  <a:srgbClr val="C00000"/>
                </a:solidFill>
                <a:ea typeface="微软雅黑" panose="020B0503020204020204" pitchFamily="34" charset="-122"/>
              </a:rPr>
              <a:t>：压缩估计法</a:t>
            </a:r>
            <a:endParaRPr lang="en-US" altLang="zh-CN" sz="2400" b="1" dirty="0">
              <a:solidFill>
                <a:srgbClr val="C00000"/>
              </a:solidFill>
              <a:ea typeface="微软雅黑" panose="020B0503020204020204" pitchFamily="34" charset="-122"/>
            </a:endParaRPr>
          </a:p>
          <a:p>
            <a:pPr marL="540000" indent="3600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C00000"/>
                </a:solidFill>
                <a:ea typeface="微软雅黑" panose="020B0503020204020204" pitchFamily="34" charset="-122"/>
              </a:rPr>
              <a:t>方法</a:t>
            </a:r>
            <a:r>
              <a:rPr lang="en-US" altLang="zh-CN" sz="2400" b="1" dirty="0">
                <a:solidFill>
                  <a:srgbClr val="C00000"/>
                </a:solidFill>
                <a:ea typeface="微软雅黑" panose="020B0503020204020204" pitchFamily="34" charset="-122"/>
              </a:rPr>
              <a:t>5</a:t>
            </a:r>
            <a:r>
              <a:rPr lang="zh-CN" altLang="en-US" sz="2400" b="1" dirty="0">
                <a:solidFill>
                  <a:srgbClr val="C00000"/>
                </a:solidFill>
                <a:ea typeface="微软雅黑" panose="020B0503020204020204" pitchFamily="34" charset="-122"/>
              </a:rPr>
              <a:t>：指数加权移动平均估计法</a:t>
            </a:r>
            <a:endParaRPr lang="en-US" altLang="zh-CN" sz="2400" b="1" dirty="0">
              <a:solidFill>
                <a:srgbClr val="C00000"/>
              </a:solidFill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AutoNum type="arabicPeriod" startAt="2"/>
            </a:pPr>
            <a:endParaRPr lang="zh-CN" altLang="en-US" sz="2400" b="1" dirty="0">
              <a:solidFill>
                <a:srgbClr val="0070C0"/>
              </a:solidFill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最优权重求解</a:t>
            </a:r>
          </a:p>
        </p:txBody>
      </p:sp>
      <p:grpSp>
        <p:nvGrpSpPr>
          <p:cNvPr id="2" name="组合 10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12" name="矩形 11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北京当代金融培训有限公司">
  <a:themeElements>
    <a:clrScheme name="北京当代金融培训有限公司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80808"/>
      </a:hlink>
      <a:folHlink>
        <a:srgbClr val="000000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33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600" b="1" i="0" u="none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Times New Roman" pitchFamily="18" charset="0"/>
            <a:ea typeface="SimHei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33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600" b="1" i="0" u="none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Times New Roman" pitchFamily="18" charset="0"/>
            <a:ea typeface="SimHei" pitchFamily="2" charset="-122"/>
          </a:defRPr>
        </a:defPPr>
      </a:lstStyle>
    </a:lnDef>
  </a:objectDefaults>
  <a:extraClrSchemeLst>
    <a:extraClrScheme>
      <a:clrScheme name="北京当代金融培训有限公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京当代金融培训有限公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京当代金融培训有限公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京当代金融培训有限公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京当代金融培训有限公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京当代金融培训有限公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京当代金融培训有限公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京当代金融培训有限公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京当代金融培训有限公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京当代金融培训有限公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京当代金融培训有限公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京当代金融培训有限公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京当代金融培训有限公司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京当代金融培训有限公司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8F8F8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京当代金融培训有限公司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80808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30954</TotalTime>
  <Words>554</Words>
  <Application>Microsoft Macintosh PowerPoint</Application>
  <PresentationFormat>全屏显示(4:3)</PresentationFormat>
  <Paragraphs>88</Paragraphs>
  <Slides>14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黑体</vt:lpstr>
      <vt:lpstr>黑体</vt:lpstr>
      <vt:lpstr>宋体</vt:lpstr>
      <vt:lpstr>微软雅黑</vt:lpstr>
      <vt:lpstr>Arial</vt:lpstr>
      <vt:lpstr>Calibri</vt:lpstr>
      <vt:lpstr>Times New Roman</vt:lpstr>
      <vt:lpstr>Wingdings</vt:lpstr>
      <vt:lpstr>北京当代金融培训有限公司</vt:lpstr>
      <vt:lpstr>Office 主题</vt:lpstr>
      <vt:lpstr>PowerPoint 演示文稿</vt:lpstr>
      <vt:lpstr>投资组合问题</vt:lpstr>
      <vt:lpstr>思路一：最小化期望方差（风险）</vt:lpstr>
      <vt:lpstr>思路一：最小化期望方差（风险）</vt:lpstr>
      <vt:lpstr>思路一：最小化期望方差（风险）</vt:lpstr>
      <vt:lpstr>思路二：最大化期望效用</vt:lpstr>
      <vt:lpstr>思路二：最大化期望效用</vt:lpstr>
      <vt:lpstr>PowerPoint 演示文稿</vt:lpstr>
      <vt:lpstr>PowerPoint 演示文稿</vt:lpstr>
      <vt:lpstr>期望方差估计</vt:lpstr>
      <vt:lpstr>期望方差估计</vt:lpstr>
      <vt:lpstr>期望方差估计</vt:lpstr>
      <vt:lpstr>期望方差估计</vt:lpstr>
      <vt:lpstr>期望方差估计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资本资产定价模型</dc:title>
  <dc:creator>胡晓</dc:creator>
  <cp:lastModifiedBy>Jiang Zhi-Qiang</cp:lastModifiedBy>
  <cp:revision>902</cp:revision>
  <dcterms:created xsi:type="dcterms:W3CDTF">2012-08-17T15:15:32Z</dcterms:created>
  <dcterms:modified xsi:type="dcterms:W3CDTF">2022-04-27T22:56:01Z</dcterms:modified>
</cp:coreProperties>
</file>