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7" r:id="rId2"/>
    <p:sldId id="258" r:id="rId3"/>
    <p:sldId id="259" r:id="rId4"/>
    <p:sldId id="295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6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26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BC9E6-A891-4CAA-98C5-B5A128CDF5C0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60198-410A-4449-9540-1BD372C756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2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605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4763" indent="-309524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38098" indent="-24762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33337" indent="-24762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28576" indent="-24762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71C24B4-642A-544D-8A53-CB64AEA097A4}" type="slidenum">
              <a:rPr lang="en-US" altLang="zh-CN" b="0"/>
              <a:pPr eaLnBrk="1" hangingPunct="1"/>
              <a:t>16</a:t>
            </a:fld>
            <a:endParaRPr lang="en-US" altLang="zh-CN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1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4763" indent="-309524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38098" indent="-24762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33337" indent="-24762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28576" indent="-24762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B07D351-A3BF-994D-B3B6-F084C00BAACF}" type="slidenum">
              <a:rPr lang="en-US" altLang="zh-CN" b="0"/>
              <a:pPr eaLnBrk="1" hangingPunct="1"/>
              <a:t>17</a:t>
            </a:fld>
            <a:endParaRPr lang="en-US" altLang="zh-CN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939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804763" indent="-309524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238098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733337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228576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5DF5F6-C97A-594C-8CDE-7EEE873D6B56}" type="slidenum">
              <a:rPr lang="en-US" altLang="zh-CN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3432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804763" indent="-309524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238098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733337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228576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5DF5F6-C97A-594C-8CDE-7EEE873D6B56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1106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804763" indent="-309524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238098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733337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228576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5DF5F6-C97A-594C-8CDE-7EEE873D6B56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500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804763" indent="-309524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238098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733337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228576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5DF5F6-C97A-594C-8CDE-7EEE873D6B56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9209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804763" indent="-309524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238098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733337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228576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5DF5F6-C97A-594C-8CDE-7EEE873D6B56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5692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804763" indent="-309524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238098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733337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228576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5DF5F6-C97A-594C-8CDE-7EEE873D6B56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4812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804763" indent="-309524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238098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733337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228576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5DF5F6-C97A-594C-8CDE-7EEE873D6B56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5282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4763" indent="-309524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38098" indent="-24762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33337" indent="-24762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28576" indent="-24762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71C24B4-642A-544D-8A53-CB64AEA097A4}" type="slidenum">
              <a:rPr lang="en-US" altLang="zh-CN" b="0"/>
              <a:pPr eaLnBrk="1" hangingPunct="1"/>
              <a:t>25</a:t>
            </a:fld>
            <a:endParaRPr lang="en-US" altLang="zh-CN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71C24B4-642A-544D-8A53-CB64AEA097A4}" type="slidenum">
              <a:rPr lang="en-US" altLang="zh-CN" b="0"/>
              <a:pPr eaLnBrk="1" hangingPunct="1"/>
              <a:t>8</a:t>
            </a:fld>
            <a:endParaRPr lang="en-US" altLang="zh-CN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238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4763" indent="-309524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38098" indent="-24762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33337" indent="-24762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28576" indent="-24762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71C24B4-642A-544D-8A53-CB64AEA097A4}" type="slidenum">
              <a:rPr lang="en-US" altLang="zh-CN" b="0"/>
              <a:pPr eaLnBrk="1" hangingPunct="1"/>
              <a:t>26</a:t>
            </a:fld>
            <a:endParaRPr lang="en-US" altLang="zh-CN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464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4763" indent="-309524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38098" indent="-24762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33337" indent="-24762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28576" indent="-24762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71C24B4-642A-544D-8A53-CB64AEA097A4}" type="slidenum">
              <a:rPr lang="en-US" altLang="zh-CN" b="0"/>
              <a:pPr eaLnBrk="1" hangingPunct="1"/>
              <a:t>27</a:t>
            </a:fld>
            <a:endParaRPr lang="en-US" altLang="zh-CN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349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804763" indent="-309524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238098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733337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228576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5DF5F6-C97A-594C-8CDE-7EEE873D6B56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3607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4763" indent="-309524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38098" indent="-24762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33337" indent="-24762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28576" indent="-24762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B07D351-A3BF-994D-B3B6-F084C00BAACF}" type="slidenum">
              <a:rPr lang="en-US" altLang="zh-CN" b="0"/>
              <a:pPr eaLnBrk="1" hangingPunct="1"/>
              <a:t>29</a:t>
            </a:fld>
            <a:endParaRPr lang="en-US" altLang="zh-CN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567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804763" indent="-309524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238098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733337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228576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5DF5F6-C97A-594C-8CDE-7EEE873D6B56}" type="slidenum">
              <a:rPr lang="en-US" altLang="zh-CN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282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804763" indent="-309524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238098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733337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228576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5DF5F6-C97A-594C-8CDE-7EEE873D6B56}" type="slidenum">
              <a:rPr lang="en-US" altLang="zh-CN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586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804763" indent="-309524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238098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733337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228576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5DF5F6-C97A-594C-8CDE-7EEE873D6B56}" type="slidenum">
              <a:rPr lang="en-US" altLang="zh-CN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9136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804763" indent="-309524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238098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733337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228576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5DF5F6-C97A-594C-8CDE-7EEE873D6B56}" type="slidenum">
              <a:rPr lang="en-US" altLang="zh-CN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34372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804763" indent="-309524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238098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733337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228576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5DF5F6-C97A-594C-8CDE-7EEE873D6B56}" type="slidenum">
              <a:rPr lang="en-US" altLang="zh-CN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28952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804763" indent="-309524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238098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733337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228576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5DF5F6-C97A-594C-8CDE-7EEE873D6B56}" type="slidenum">
              <a:rPr lang="en-US" altLang="zh-CN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592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B07D351-A3BF-994D-B3B6-F084C00BAACF}" type="slidenum">
              <a:rPr lang="en-US" altLang="zh-CN" b="0"/>
              <a:pPr eaLnBrk="1" hangingPunct="1"/>
              <a:t>9</a:t>
            </a:fld>
            <a:endParaRPr lang="en-US" altLang="zh-CN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5357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5580" indent="-271377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5507" indent="-21710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9710" indent="-21710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53913" indent="-21710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88116" indent="-21710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22318" indent="-21710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56521" indent="-21710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90724" indent="-21710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B89877-106C-4A14-84CE-58ADAFA0493B}" type="slidenum">
              <a:rPr lang="en-US" altLang="zh-CN" b="0"/>
              <a:pPr eaLnBrk="1" hangingPunct="1"/>
              <a:t>36</a:t>
            </a:fld>
            <a:endParaRPr lang="en-US" altLang="zh-CN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5725" y="862013"/>
            <a:ext cx="4387850" cy="3292475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6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5DF5F6-C97A-594C-8CDE-7EEE873D6B56}" type="slidenum">
              <a:rPr lang="en-US" altLang="zh-CN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11425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5DF5F6-C97A-594C-8CDE-7EEE873D6B56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0374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5DF5F6-C97A-594C-8CDE-7EEE873D6B56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3998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5DF5F6-C97A-594C-8CDE-7EEE873D6B56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4361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5DF5F6-C97A-594C-8CDE-7EEE873D6B56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6639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5DF5F6-C97A-594C-8CDE-7EEE873D6B56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533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91B8-8D4B-4800-8A08-2B9C2E26A8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DE5-FC9F-45C6-9563-0F3FE91A2E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06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839C-9235-442A-A771-20FBD35A71C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DE5-FC9F-45C6-9563-0F3FE91A2E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8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F66C-E543-4FE0-B77E-74205E82C0A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DE5-FC9F-45C6-9563-0F3FE91A2E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3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B080-6AB8-4B0E-8900-26270FFB89D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DE5-FC9F-45C6-9563-0F3FE91A2E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9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EE7E-284F-4179-AE48-4A20F79F3FA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DE5-FC9F-45C6-9563-0F3FE91A2E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4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868B-315B-48E1-9AE2-868418BFF7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DE5-FC9F-45C6-9563-0F3FE91A2E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7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3A3-8BF8-4DBD-8C87-0E0072E99F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DE5-FC9F-45C6-9563-0F3FE91A2E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0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6E49-EF89-496E-B5B1-81F3A8A646A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DE5-FC9F-45C6-9563-0F3FE91A2E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9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FBDA-5306-44E6-B246-D1099C86CE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DE5-FC9F-45C6-9563-0F3FE91A2E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CF8C-30DD-422C-8EFF-05C7C6A420E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DE5-FC9F-45C6-9563-0F3FE91A2E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02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7F7-5D96-491E-A62D-80253542AD9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DE5-FC9F-45C6-9563-0F3FE91A2E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99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A4949-1CFF-44AA-8EBE-85A8CD8D9B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5BDE5-FC9F-45C6-9563-0F3FE91A2E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0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D72FFFE-79B7-48C0-BA1B-DADDEB926B3D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86925" y="3604332"/>
            <a:ext cx="4605076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蒋志强</a:t>
            </a:r>
            <a:endParaRPr lang="en-US" altLang="zh-CN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0111" y="116631"/>
            <a:ext cx="276479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b="0" i="1" u="sng" dirty="0" smtClean="0">
                <a:solidFill>
                  <a:srgbClr val="0070C0"/>
                </a:solidFill>
              </a:rPr>
              <a:t>Python</a:t>
            </a:r>
            <a:r>
              <a:rPr lang="zh-CN" altLang="en-US" sz="2400" b="0" i="1" u="sng" dirty="0" smtClean="0">
                <a:solidFill>
                  <a:srgbClr val="0070C0"/>
                </a:solidFill>
              </a:rPr>
              <a:t>与金融计算</a:t>
            </a:r>
            <a:endParaRPr lang="zh-CN" altLang="en-US" sz="2400" b="0" i="1" u="sng" dirty="0">
              <a:solidFill>
                <a:srgbClr val="0070C0"/>
              </a:solidFill>
            </a:endParaRP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611560" y="1652563"/>
            <a:ext cx="79200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微软雅黑" pitchFamily="34" charset="-122"/>
              </a:rPr>
              <a:t>Python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变量、编程、</a:t>
            </a:r>
            <a:r>
              <a:rPr lang="en-US" altLang="zh-CN" sz="32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微软雅黑" pitchFamily="34" charset="-122"/>
              </a:rPr>
              <a:t>Numpy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微软雅黑" pitchFamily="34" charset="-122"/>
              </a:rPr>
              <a:t>，</a:t>
            </a:r>
            <a:r>
              <a:rPr lang="en-US" altLang="zh-CN" sz="32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微软雅黑" pitchFamily="34" charset="-122"/>
              </a:rPr>
              <a:t>Matplotlib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微软雅黑" pitchFamily="34" charset="-122"/>
              </a:rPr>
              <a:t>, Pandas</a:t>
            </a:r>
          </a:p>
        </p:txBody>
      </p:sp>
      <p:sp>
        <p:nvSpPr>
          <p:cNvPr id="9" name="矩形 8"/>
          <p:cNvSpPr/>
          <p:nvPr/>
        </p:nvSpPr>
        <p:spPr>
          <a:xfrm>
            <a:off x="611560" y="2947552"/>
            <a:ext cx="7920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"/>
          <a:stretch/>
        </p:blipFill>
        <p:spPr bwMode="auto">
          <a:xfrm>
            <a:off x="6987654" y="4632771"/>
            <a:ext cx="2156346" cy="223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13099" y="4514885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en-US" altLang="zh-CN" sz="28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qjiang.ecust@qq.com</a:t>
            </a:r>
            <a:endParaRPr lang="zh-CN" altLang="en-US" sz="28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10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476375" y="188913"/>
            <a:ext cx="7524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计算收益率</a:t>
            </a:r>
            <a:endParaRPr lang="zh-CN" altLang="en-US" sz="3200" b="1" kern="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976" y="1343025"/>
            <a:ext cx="8676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思路一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altLang="zh-CN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弧形 5"/>
          <p:cNvSpPr/>
          <p:nvPr/>
        </p:nvSpPr>
        <p:spPr bwMode="auto">
          <a:xfrm rot="5400000">
            <a:off x="1733263" y="1695285"/>
            <a:ext cx="432048" cy="498318"/>
          </a:xfrm>
          <a:prstGeom prst="arc">
            <a:avLst>
              <a:gd name="adj1" fmla="val 15586693"/>
              <a:gd name="adj2" fmla="val 6006432"/>
            </a:avLst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8" name="弧形 37"/>
          <p:cNvSpPr/>
          <p:nvPr/>
        </p:nvSpPr>
        <p:spPr bwMode="auto">
          <a:xfrm rot="5400000">
            <a:off x="2309327" y="1695285"/>
            <a:ext cx="432048" cy="498318"/>
          </a:xfrm>
          <a:prstGeom prst="arc">
            <a:avLst>
              <a:gd name="adj1" fmla="val 15586693"/>
              <a:gd name="adj2" fmla="val 6006432"/>
            </a:avLst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" name="弧形 38"/>
          <p:cNvSpPr/>
          <p:nvPr/>
        </p:nvSpPr>
        <p:spPr bwMode="auto">
          <a:xfrm rot="5400000">
            <a:off x="2880117" y="1695285"/>
            <a:ext cx="432048" cy="498318"/>
          </a:xfrm>
          <a:prstGeom prst="arc">
            <a:avLst>
              <a:gd name="adj1" fmla="val 15586693"/>
              <a:gd name="adj2" fmla="val 6006432"/>
            </a:avLst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0" name="弧形 39"/>
          <p:cNvSpPr/>
          <p:nvPr/>
        </p:nvSpPr>
        <p:spPr bwMode="auto">
          <a:xfrm rot="5400000">
            <a:off x="3442388" y="1695285"/>
            <a:ext cx="432048" cy="498318"/>
          </a:xfrm>
          <a:prstGeom prst="arc">
            <a:avLst>
              <a:gd name="adj1" fmla="val 15586693"/>
              <a:gd name="adj2" fmla="val 6006432"/>
            </a:avLst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1" name="弧形 40"/>
          <p:cNvSpPr/>
          <p:nvPr/>
        </p:nvSpPr>
        <p:spPr bwMode="auto">
          <a:xfrm rot="5400000">
            <a:off x="6322263" y="1695285"/>
            <a:ext cx="432048" cy="498318"/>
          </a:xfrm>
          <a:prstGeom prst="arc">
            <a:avLst>
              <a:gd name="adj1" fmla="val 15586693"/>
              <a:gd name="adj2" fmla="val 6006432"/>
            </a:avLst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2" name="弧形 41"/>
          <p:cNvSpPr/>
          <p:nvPr/>
        </p:nvSpPr>
        <p:spPr bwMode="auto">
          <a:xfrm rot="5400000">
            <a:off x="4006138" y="1695285"/>
            <a:ext cx="432048" cy="498318"/>
          </a:xfrm>
          <a:prstGeom prst="arc">
            <a:avLst>
              <a:gd name="adj1" fmla="val 15586693"/>
              <a:gd name="adj2" fmla="val 6006432"/>
            </a:avLst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3" name="弧形 42"/>
          <p:cNvSpPr/>
          <p:nvPr/>
        </p:nvSpPr>
        <p:spPr bwMode="auto">
          <a:xfrm rot="5400000">
            <a:off x="4569887" y="1695285"/>
            <a:ext cx="432048" cy="498318"/>
          </a:xfrm>
          <a:prstGeom prst="arc">
            <a:avLst>
              <a:gd name="adj1" fmla="val 15586693"/>
              <a:gd name="adj2" fmla="val 6006432"/>
            </a:avLst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4" name="弧形 43"/>
          <p:cNvSpPr/>
          <p:nvPr/>
        </p:nvSpPr>
        <p:spPr bwMode="auto">
          <a:xfrm rot="5400000">
            <a:off x="6902918" y="1695285"/>
            <a:ext cx="432048" cy="498318"/>
          </a:xfrm>
          <a:prstGeom prst="arc">
            <a:avLst>
              <a:gd name="adj1" fmla="val 15586693"/>
              <a:gd name="adj2" fmla="val 6006432"/>
            </a:avLst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5" name="弧形 44"/>
          <p:cNvSpPr/>
          <p:nvPr/>
        </p:nvSpPr>
        <p:spPr bwMode="auto">
          <a:xfrm rot="5400000">
            <a:off x="5153382" y="1695285"/>
            <a:ext cx="432048" cy="498318"/>
          </a:xfrm>
          <a:prstGeom prst="arc">
            <a:avLst>
              <a:gd name="adj1" fmla="val 15586693"/>
              <a:gd name="adj2" fmla="val 6006432"/>
            </a:avLst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7" name="弧形 46"/>
          <p:cNvSpPr/>
          <p:nvPr/>
        </p:nvSpPr>
        <p:spPr bwMode="auto">
          <a:xfrm rot="5400000">
            <a:off x="5741608" y="1695285"/>
            <a:ext cx="432048" cy="498318"/>
          </a:xfrm>
          <a:prstGeom prst="arc">
            <a:avLst>
              <a:gd name="adj1" fmla="val 15586693"/>
              <a:gd name="adj2" fmla="val 6006432"/>
            </a:avLst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8" name="弧形 47"/>
          <p:cNvSpPr/>
          <p:nvPr/>
        </p:nvSpPr>
        <p:spPr bwMode="auto">
          <a:xfrm rot="5400000">
            <a:off x="7565911" y="1695285"/>
            <a:ext cx="432048" cy="498318"/>
          </a:xfrm>
          <a:prstGeom prst="arc">
            <a:avLst>
              <a:gd name="adj1" fmla="val 15586693"/>
              <a:gd name="adj2" fmla="val 6006432"/>
            </a:avLst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弧形 48"/>
          <p:cNvSpPr/>
          <p:nvPr/>
        </p:nvSpPr>
        <p:spPr bwMode="auto">
          <a:xfrm rot="5400000">
            <a:off x="8226534" y="1693849"/>
            <a:ext cx="432048" cy="498318"/>
          </a:xfrm>
          <a:prstGeom prst="arc">
            <a:avLst>
              <a:gd name="adj1" fmla="val 15586693"/>
              <a:gd name="adj2" fmla="val 6006432"/>
            </a:avLst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2176" y="2050292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32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3200" i="1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1976" y="3066049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循环：</a:t>
            </a:r>
            <a:r>
              <a:rPr lang="en-US" altLang="zh-CN" sz="2400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sz="2400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2400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zh-CN" altLang="en-US" sz="2400" dirty="0">
              <a:solidFill>
                <a:srgbClr val="3333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7163" y="3593413"/>
            <a:ext cx="393212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循环变量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序列或迭代对象：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循环体语句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74537" y="3150063"/>
            <a:ext cx="261591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条件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循环体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1364" y="4595165"/>
            <a:ext cx="41445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2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range(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1,T-1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</a:t>
            </a:r>
            <a:r>
              <a:rPr lang="en-US" altLang="zh-CN" sz="2200" b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2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2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np.log(p[</a:t>
            </a:r>
            <a:r>
              <a:rPr lang="en-US" altLang="zh-CN" sz="22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2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np.log(p[</a:t>
            </a:r>
            <a:r>
              <a:rPr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2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35579" y="4115178"/>
            <a:ext cx="42733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T-1:</a:t>
            </a:r>
            <a:endParaRPr lang="en-US" altLang="zh-CN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</a:t>
            </a:r>
            <a:r>
              <a:rPr lang="en-US" altLang="zh-CN" sz="2200" b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2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2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np.log(p[</a:t>
            </a:r>
            <a:r>
              <a:rPr lang="en-US" altLang="zh-CN" sz="22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2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np.log(p[</a:t>
            </a:r>
            <a:r>
              <a:rPr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2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2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0" dirty="0" smtClean="0"/>
              <a:t>5</a:t>
            </a:r>
            <a:endParaRPr lang="en-US" altLang="zh-CN" b="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8" name="矩形 2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18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12" grpId="0"/>
      <p:bldP spid="17" grpId="0" animBg="1"/>
      <p:bldP spid="18" grpId="0" animBg="1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476375" y="188913"/>
            <a:ext cx="7524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计算收益率</a:t>
            </a:r>
            <a:endParaRPr lang="zh-CN" altLang="en-US" sz="3200" b="1" kern="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1066411" y="1126620"/>
            <a:ext cx="70111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收益率计算公式：</a:t>
            </a:r>
            <a:r>
              <a:rPr lang="en-US" altLang="zh-CN" i="1" dirty="0" err="1" smtClean="0">
                <a:latin typeface="Times New Roman" charset="0"/>
              </a:rPr>
              <a:t>r</a:t>
            </a:r>
            <a:r>
              <a:rPr lang="en-US" altLang="zh-CN" i="1" baseline="-25000" dirty="0" err="1" smtClean="0">
                <a:latin typeface="Times New Roman" charset="0"/>
              </a:rPr>
              <a:t>t</a:t>
            </a:r>
            <a:r>
              <a:rPr lang="en-US" altLang="zh-CN" dirty="0" smtClean="0">
                <a:latin typeface="Times New Roman" charset="0"/>
              </a:rPr>
              <a:t> = ln </a:t>
            </a:r>
            <a:r>
              <a:rPr lang="en-US" altLang="zh-CN" i="1" dirty="0" err="1" smtClean="0">
                <a:latin typeface="Times New Roman" charset="0"/>
              </a:rPr>
              <a:t>p</a:t>
            </a:r>
            <a:r>
              <a:rPr lang="en-US" altLang="zh-CN" i="1" baseline="-25000" dirty="0" err="1" smtClean="0">
                <a:latin typeface="Times New Roman" charset="0"/>
              </a:rPr>
              <a:t>t</a:t>
            </a:r>
            <a:r>
              <a:rPr lang="en-US" altLang="zh-CN" dirty="0" smtClean="0">
                <a:latin typeface="Times New Roman" charset="0"/>
              </a:rPr>
              <a:t> – ln </a:t>
            </a:r>
            <a:r>
              <a:rPr lang="en-US" altLang="zh-CN" i="1" dirty="0" smtClean="0">
                <a:latin typeface="Times New Roman" charset="0"/>
              </a:rPr>
              <a:t>p</a:t>
            </a:r>
            <a:r>
              <a:rPr lang="en-US" altLang="zh-CN" i="1" baseline="-25000" dirty="0" smtClean="0">
                <a:latin typeface="Times New Roman" charset="0"/>
              </a:rPr>
              <a:t>t</a:t>
            </a:r>
            <a:r>
              <a:rPr lang="en-US" altLang="zh-CN" baseline="-25000" dirty="0" smtClean="0">
                <a:latin typeface="Times New Roman" charset="0"/>
              </a:rPr>
              <a:t>-1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45432" y="2697183"/>
            <a:ext cx="6480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3322" y="3420289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… ,  </a:t>
            </a:r>
            <a:r>
              <a:rPr lang="en-US" altLang="zh-CN" sz="32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en-US" altLang="zh-CN" sz="32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3200" i="1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7544" y="1964733"/>
            <a:ext cx="7922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思路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altLang="zh-CN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7664" y="4177124"/>
            <a:ext cx="633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矩阵运算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进行编程：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np.log(p[</a:t>
            </a:r>
            <a:r>
              <a:rPr lang="en-US" altLang="zh-CN" sz="3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 – np.log(p[</a:t>
            </a:r>
            <a:r>
              <a:rPr lang="en-US" altLang="zh-CN" sz="3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弧形 2"/>
          <p:cNvSpPr/>
          <p:nvPr/>
        </p:nvSpPr>
        <p:spPr bwMode="auto">
          <a:xfrm>
            <a:off x="1979712" y="2345748"/>
            <a:ext cx="454132" cy="708343"/>
          </a:xfrm>
          <a:prstGeom prst="arc">
            <a:avLst>
              <a:gd name="adj1" fmla="val 6390226"/>
              <a:gd name="adj2" fmla="val 15605764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0" dirty="0" smtClean="0"/>
              <a:t>6</a:t>
            </a:r>
            <a:endParaRPr lang="en-US" altLang="zh-CN" b="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5" name="矩形 14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31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476375" y="188913"/>
            <a:ext cx="7524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计算经验概率</a:t>
            </a:r>
            <a:endParaRPr lang="zh-CN" altLang="en-US" sz="3200" b="1" kern="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TextBox 8"/>
          <p:cNvSpPr txBox="1">
            <a:spLocks noChangeArrowheads="1"/>
          </p:cNvSpPr>
          <p:nvPr/>
        </p:nvSpPr>
        <p:spPr bwMode="auto">
          <a:xfrm>
            <a:off x="896041" y="1249596"/>
            <a:ext cx="75991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经验概率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：特定事件发生次数在总样本的比例</a:t>
            </a:r>
            <a:r>
              <a:rPr lang="zh-CN" altLang="en-US" sz="2800" dirty="0" smtClean="0">
                <a:latin typeface="Arial" charset="0"/>
              </a:rPr>
              <a:t>。</a:t>
            </a:r>
            <a:endParaRPr lang="zh-CN" altLang="en-US" sz="2800" dirty="0">
              <a:latin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1" y="1985563"/>
            <a:ext cx="1848514" cy="122741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95736" y="1844824"/>
            <a:ext cx="67151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 5, 4, 4, 6, 2, 4, 3, 6, 1, 2, 2, 5, 3, 2, 2, 3, 3, 4, 5, 3, 1, 4, 2, 2, 2, 4, 3, 6, 1, 6, 4, 4, 4, 1, 6, 2, 6, 1, 2, 4, 3, 2, 3, 1, 1, 5, 2, 6, 2, 3, 4, 5, 1, 1, 3, 2, 1, 3, 4, 1, 3, 4, 3, 6, 6, 6, 6, 1, 5, 3, 1, 3, 2, 4, 2, 4, 2, 5, 1, 5, 2, 2, 1, 2, 5, 4, 1, 4, 3, 5, 1, 4, 2, 6, 3, 2, 2, 4, 6, 2, 3, 4, 5, 1, 5, 4, 1, 5, 1, 1, 6, 6, 4, 5, 2, 3, 3, 2, 6, 3, 6, 4, 6, 2, 6, 2,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3, 1, 4, 2, 2, 2, 4, 3, 6, 1, 6, 4, 4, 4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 …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03" y="3394160"/>
            <a:ext cx="6453235" cy="11096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54468" y="5345105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0.144   0.162   0.212    0.15     0.19   0.142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26013" y="4662858"/>
            <a:ext cx="6236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144       162      212     150      190      142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0" dirty="0" smtClean="0"/>
              <a:t>7</a:t>
            </a:r>
            <a:endParaRPr lang="en-US" altLang="zh-CN" b="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6" name="矩形 1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33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476375" y="188913"/>
            <a:ext cx="7524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计算收益率经验概率（密度）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5882" y="1395648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分区间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2298154" y="1658419"/>
            <a:ext cx="63367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2514178" y="1586411"/>
            <a:ext cx="0" cy="360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8274818" y="1586411"/>
            <a:ext cx="0" cy="360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5030698" y="1586411"/>
            <a:ext cx="0" cy="1440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2195736" y="1196754"/>
            <a:ext cx="132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26036" y="119675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674418" y="1226371"/>
            <a:ext cx="69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2514178" y="1874443"/>
            <a:ext cx="57606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4086622" y="189910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分成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个子区间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0174" y="5836930"/>
            <a:ext cx="4332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 = </a:t>
            </a:r>
            <a:r>
              <a:rPr lang="en-US" altLang="zh-CN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(-0.1, 0.1, 0.001)</a:t>
            </a:r>
          </a:p>
          <a:p>
            <a:pPr algn="ctr"/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 = </a:t>
            </a:r>
            <a:r>
              <a:rPr lang="en-US" altLang="zh-CN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np.linspace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(min(r), max(r), 101)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0174" y="2250345"/>
            <a:ext cx="8794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ig_5PDF_return_normal_600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13" y="3176804"/>
            <a:ext cx="3214239" cy="241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矩形 43"/>
          <p:cNvSpPr/>
          <p:nvPr/>
        </p:nvSpPr>
        <p:spPr>
          <a:xfrm>
            <a:off x="4667288" y="5854205"/>
            <a:ext cx="42900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正尾：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 = 10**</a:t>
            </a:r>
            <a:r>
              <a:rPr lang="en-US" altLang="zh-CN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(-3, -1, 0.1); </a:t>
            </a:r>
          </a:p>
          <a:p>
            <a:pPr algn="ctr"/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 = </a:t>
            </a:r>
            <a:r>
              <a:rPr lang="en-US" altLang="zh-CN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np.logspace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(-3, -1, 21);</a:t>
            </a:r>
          </a:p>
        </p:txBody>
      </p:sp>
      <p:sp>
        <p:nvSpPr>
          <p:cNvPr id="24" name="矩形 23"/>
          <p:cNvSpPr/>
          <p:nvPr/>
        </p:nvSpPr>
        <p:spPr>
          <a:xfrm>
            <a:off x="1372308" y="2730625"/>
            <a:ext cx="6399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 = [</a:t>
            </a:r>
            <a:r>
              <a:rPr lang="en-US" altLang="zh-CN" sz="2400" b="1" i="1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kern="1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kern="1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sz="2400" b="1" i="1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kern="1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kern="1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…, </a:t>
            </a:r>
            <a:r>
              <a:rPr lang="en-US" altLang="zh-CN" sz="2400" b="1" i="1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i="1" kern="1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kern="1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i="1" kern="100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…, </a:t>
            </a:r>
            <a:r>
              <a:rPr lang="en-US" altLang="zh-CN" sz="2400" b="1" i="1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i="1" kern="1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kern="1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kern="1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i="1" kern="100" baseline="-250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Fig_5PDF_return_tailfit_logbin_6000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60" y="3189892"/>
            <a:ext cx="3164997" cy="235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文本框 36"/>
          <p:cNvSpPr txBox="1"/>
          <p:nvPr/>
        </p:nvSpPr>
        <p:spPr>
          <a:xfrm>
            <a:off x="4744199" y="5375265"/>
            <a:ext cx="3890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对数坐标画图（</a:t>
            </a:r>
            <a:r>
              <a:rPr lang="zh-CN" altLang="en-US" sz="2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对数等分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32938" y="5392540"/>
            <a:ext cx="318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线性坐标画图（</a:t>
            </a:r>
            <a:r>
              <a:rPr lang="zh-CN" altLang="en-US" sz="2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等分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0" dirty="0" smtClean="0"/>
              <a:t>8</a:t>
            </a:r>
            <a:endParaRPr lang="en-US" altLang="zh-CN" b="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9" name="矩形 2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18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/>
      <p:bldP spid="37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476375" y="188913"/>
            <a:ext cx="7524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计算收益率经验概率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27945" y="1086320"/>
            <a:ext cx="537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计频次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每个区间包含的样本数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0520" y="3870047"/>
            <a:ext cx="2033557" cy="286232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语句组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语句组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……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m: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语句组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: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m+1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1404" y="3393282"/>
            <a:ext cx="127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16450" y="4508729"/>
            <a:ext cx="1715878" cy="187220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78997" y="3322727"/>
            <a:ext cx="54663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= </a:t>
            </a:r>
            <a:r>
              <a:rPr lang="en-US" altLang="zh-CN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(length(bin)-1, 1)</a:t>
            </a:r>
          </a:p>
          <a:p>
            <a:r>
              <a:rPr lang="en-US" altLang="zh-CN" sz="2400" b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range(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(r)):</a:t>
            </a:r>
            <a:endParaRPr lang="en-US" altLang="zh-CN" sz="24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in range(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(bin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1):</a:t>
            </a:r>
            <a:endParaRPr lang="en-US" altLang="zh-CN" sz="24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4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r(i</a:t>
            </a:r>
            <a:r>
              <a:rPr lang="pt-BR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&gt;= bin(j</a:t>
            </a:r>
            <a:r>
              <a:rPr lang="pt-BR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&amp; (r(i</a:t>
            </a:r>
            <a:r>
              <a:rPr lang="pt-BR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bin(j+1</a:t>
            </a:r>
            <a:r>
              <a:rPr lang="pt-BR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)):</a:t>
            </a:r>
            <a:endParaRPr lang="pt-BR" altLang="zh-C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f(j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f(j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  <a:p>
            <a:r>
              <a:rPr lang="en-US" altLang="zh-CN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altLang="zh-CN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2843109"/>
            <a:ext cx="8348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思路一：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，逐个区间比较，判断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其属于哪个区间？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78441" y="2017389"/>
            <a:ext cx="72709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i-1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563887" y="4130030"/>
            <a:ext cx="5112569" cy="159219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908643" y="4508729"/>
            <a:ext cx="4600944" cy="1125846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04332" y="1600284"/>
            <a:ext cx="5688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kern="1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 = [</a:t>
            </a:r>
            <a:r>
              <a:rPr lang="en-US" altLang="zh-CN" sz="2400" i="1" kern="1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kern="1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sz="2400" i="1" kern="1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…, </a:t>
            </a:r>
            <a:r>
              <a:rPr lang="en-US" altLang="zh-CN" sz="2400" i="1" kern="1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kern="100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kern="1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kern="100" baseline="-25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…, </a:t>
            </a:r>
            <a:r>
              <a:rPr lang="en-US" altLang="zh-CN" sz="2400" i="1" kern="1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kern="100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kern="100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kern="1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 err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kern="100" baseline="-25000" dirty="0" err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kern="1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en-US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7382" y="2338060"/>
            <a:ext cx="795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频次</a:t>
            </a:r>
            <a:r>
              <a:rPr lang="en-US" altLang="zh-CN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[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0" dirty="0" smtClean="0"/>
              <a:t>9</a:t>
            </a:r>
            <a:endParaRPr lang="en-US" altLang="zh-CN" b="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0" name="矩形 19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42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35" grpId="0" animBg="1"/>
      <p:bldP spid="36" grpId="0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476375" y="188913"/>
            <a:ext cx="7524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计算收益率经验概率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33879" y="1190924"/>
            <a:ext cx="537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计频次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每个区间包含的样本数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7460" y="3091842"/>
            <a:ext cx="6661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思路二：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给一个区间，找满足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条件的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有哪些？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87624" y="2119913"/>
            <a:ext cx="72709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i-1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647" y="2561569"/>
            <a:ext cx="762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频次</a:t>
            </a:r>
            <a:r>
              <a:rPr lang="en-US" altLang="zh-CN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[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47664" y="5206441"/>
            <a:ext cx="225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算经验概率</a:t>
            </a:r>
            <a:r>
              <a:rPr lang="zh-CN" altLang="en-US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32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558" y="4213905"/>
            <a:ext cx="2662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np.sum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en-US" altLang="zh-CN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&amp; (</a:t>
            </a:r>
            <a:r>
              <a:rPr lang="en-US" altLang="zh-CN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82752" y="3969490"/>
            <a:ext cx="5004048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zeros(length(bin)-1, 1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range(</a:t>
            </a:r>
            <a:r>
              <a:rPr lang="en-US" altLang="zh-CN" sz="2000" b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(length(bin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1)):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f(j) = </a:t>
            </a:r>
            <a:r>
              <a:rPr lang="de-DE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np.sum((r </a:t>
            </a:r>
            <a:r>
              <a:rPr lang="de-DE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bin(j</a:t>
            </a:r>
            <a:r>
              <a:rPr lang="de-DE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de-DE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de-DE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de-DE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bin(j+1</a:t>
            </a:r>
            <a:r>
              <a:rPr lang="de-DE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de-DE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24150" y="5281011"/>
            <a:ext cx="3563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频次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样本总数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区间长度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51032" y="5802649"/>
            <a:ext cx="3584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f./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np.diff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)./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94558" y="3705635"/>
            <a:ext cx="2668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利用逻辑运算编程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63688" y="1705158"/>
            <a:ext cx="5688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 = [</a:t>
            </a:r>
            <a:r>
              <a:rPr lang="en-US" altLang="zh-CN" sz="2400" i="1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sz="2400" i="1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…, </a:t>
            </a:r>
            <a:r>
              <a:rPr lang="en-US" altLang="zh-CN" sz="2400" i="1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kern="1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kern="100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…, </a:t>
            </a:r>
            <a:r>
              <a:rPr lang="en-US" altLang="zh-CN" sz="2400" i="1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kern="1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kern="1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kern="100" baseline="-250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0" dirty="0" smtClean="0"/>
              <a:t>10</a:t>
            </a:r>
            <a:endParaRPr lang="en-US" altLang="zh-CN" b="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0" name="矩形 19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87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6" grpId="0" animBg="1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89329ED-C288-3B4E-A02E-AE538B063484}" type="slidenum">
              <a:rPr lang="en-US" altLang="zh-CN" b="0"/>
              <a:pPr eaLnBrk="1" hangingPunct="1"/>
              <a:t>16</a:t>
            </a:fld>
            <a:endParaRPr lang="en-US" altLang="zh-CN" b="0" dirty="0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428750" y="142875"/>
            <a:ext cx="75357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研究流程</a:t>
            </a:r>
            <a:r>
              <a:rPr lang="zh-CN" altLang="en-US" sz="40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 </a:t>
            </a:r>
            <a:endParaRPr lang="zh-CN" altLang="en-US" sz="4000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9234" y="1051326"/>
            <a:ext cx="83889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锐思数据：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1997-2017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上证综合指数 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分钟和日度数据</a:t>
            </a:r>
            <a:endParaRPr lang="en-US" altLang="zh-CN" sz="28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编程计算：完成了上证指数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收益率概率分布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的计算</a:t>
            </a:r>
            <a:endParaRPr lang="en-US" altLang="zh-CN" sz="28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4139926"/>
            <a:ext cx="6840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查找数据：商业数据库、网络爬虫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编程计算：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结果展示：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画图（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800" b="1" dirty="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修图输出：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图形修饰和输出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96136" y="2129717"/>
            <a:ext cx="2507308" cy="1939514"/>
            <a:chOff x="852644" y="4886641"/>
            <a:chExt cx="2507308" cy="193951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644" y="4886641"/>
              <a:ext cx="2502197" cy="193951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495856" y="5307305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r>
                <a:rPr lang="en-US" altLang="zh-CN" dirty="0" smtClean="0"/>
                <a:t>aily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08962" y="6352143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minutely</a:t>
              </a:r>
              <a:endParaRPr lang="zh-CN" altLang="en-US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99" y="2273606"/>
            <a:ext cx="4138906" cy="1758704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 bwMode="auto">
          <a:xfrm>
            <a:off x="4945218" y="2582773"/>
            <a:ext cx="685630" cy="1008112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5" name="矩形 14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66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4602C3A-F6C6-8F41-92A7-0F4846F1070A}" type="slidenum">
              <a:rPr lang="en-US" altLang="zh-CN" b="0"/>
              <a:pPr eaLnBrk="1" hangingPunct="1"/>
              <a:t>17</a:t>
            </a:fld>
            <a:endParaRPr lang="en-US" altLang="zh-CN" b="0" dirty="0"/>
          </a:p>
        </p:txBody>
      </p:sp>
      <p:sp>
        <p:nvSpPr>
          <p:cNvPr id="9221" name="矩形 9"/>
          <p:cNvSpPr>
            <a:spLocks noChangeArrowheads="1"/>
          </p:cNvSpPr>
          <p:nvPr/>
        </p:nvSpPr>
        <p:spPr bwMode="auto">
          <a:xfrm>
            <a:off x="1428750" y="142875"/>
            <a:ext cx="721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画图一般流程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11560" y="993617"/>
            <a:ext cx="8208912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图形窗口 →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坐标系→创建图形对象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844824"/>
            <a:ext cx="5334039" cy="468633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0711" y="2184708"/>
            <a:ext cx="203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图形对象窗口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2143582" y="1995686"/>
            <a:ext cx="844242" cy="237532"/>
          </a:xfrm>
          <a:prstGeom prst="straightConnector1">
            <a:avLst/>
          </a:prstGeom>
          <a:ln w="28575">
            <a:solidFill>
              <a:srgbClr val="3333FF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49896" y="5216010"/>
            <a:ext cx="1800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坐标系对象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2303748" y="4869160"/>
            <a:ext cx="1009087" cy="416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5654843" y="3739750"/>
            <a:ext cx="1476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图形对象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987824" y="1824614"/>
            <a:ext cx="5334039" cy="4706544"/>
          </a:xfrm>
          <a:prstGeom prst="rect">
            <a:avLst/>
          </a:prstGeom>
          <a:noFill/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312835" y="2773194"/>
            <a:ext cx="4571533" cy="36081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9" name="矩形 1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16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7" grpId="0"/>
      <p:bldP spid="21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476375" y="188913"/>
            <a:ext cx="7524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建立图形窗口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31640" y="1011340"/>
            <a:ext cx="6696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plt.</a:t>
            </a:r>
            <a:r>
              <a:rPr lang="en-US" altLang="zh-CN" sz="36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figure</a:t>
            </a:r>
            <a:endParaRPr lang="en-US" altLang="zh-CN" sz="36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5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用法：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plt.figure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(n)</a:t>
            </a:r>
          </a:p>
          <a:p>
            <a:pPr marL="360000"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 2, 3, 4, ……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表示图形窗口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 2, 3, 4, ……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6" y="3200110"/>
            <a:ext cx="3650940" cy="3233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192431"/>
            <a:ext cx="3672408" cy="3249047"/>
          </a:xfrm>
          <a:prstGeom prst="rect">
            <a:avLst/>
          </a:prstGeom>
        </p:spPr>
      </p:pic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0" dirty="0" smtClean="0"/>
              <a:t>5</a:t>
            </a:r>
            <a:endParaRPr lang="en-US" altLang="zh-CN" b="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3" name="矩形 12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29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476375" y="188913"/>
            <a:ext cx="7524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建立坐标系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9552" y="983372"/>
            <a:ext cx="69127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plt.</a:t>
            </a:r>
            <a:r>
              <a:rPr lang="en-US" altLang="zh-CN" sz="36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axes</a:t>
            </a:r>
            <a:endParaRPr lang="en-US" altLang="zh-CN" sz="36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5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用法：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plt.axes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([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left, bottom, width,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hight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])</a:t>
            </a:r>
          </a:p>
        </p:txBody>
      </p:sp>
      <p:pic>
        <p:nvPicPr>
          <p:cNvPr id="9" name="图片 8" descr="C:\Users\zqjiang\AppData\Roaming\Tencent\Users\49661891\QQ\WinTemp\RichOle\EQ5HAVZSD$5JLHP%_@_}SS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86" y="2524967"/>
            <a:ext cx="4176464" cy="3735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859" y="3196195"/>
            <a:ext cx="3888432" cy="34354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8" y="3117816"/>
            <a:ext cx="3957485" cy="348627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9057" y="2284230"/>
            <a:ext cx="386381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命令行窗口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plt.axes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[0.2 0.2 0.7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0.35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plt.axes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0.2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0.55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0.7 0.35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65816" y="2264952"/>
            <a:ext cx="367240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命令行窗口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plt.axes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[0.2 0.2 0.7 0.7]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0" dirty="0" smtClean="0"/>
              <a:t>6</a:t>
            </a:r>
            <a:endParaRPr lang="en-US" altLang="zh-CN" b="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6" name="矩形 1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3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88790"/>
            <a:ext cx="4572000" cy="14433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86825" y="202024"/>
            <a:ext cx="3689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4F81BD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endParaRPr kumimoji="1" lang="en-US" altLang="zh-CN" sz="3200" b="1" dirty="0">
              <a:solidFill>
                <a:srgbClr val="4F81BD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12200" y="2492896"/>
            <a:ext cx="432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课程作业没多少</a:t>
            </a:r>
            <a:endParaRPr lang="en-US" altLang="zh-CN" sz="3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独立完成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很必要</a:t>
            </a:r>
            <a:endParaRPr lang="en-US" altLang="zh-CN" sz="3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作业代码若是抄</a:t>
            </a:r>
            <a:endParaRPr lang="en-US" altLang="zh-CN" sz="3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补考重修礼包到</a:t>
            </a:r>
            <a:endParaRPr lang="en-US" altLang="zh-CN" sz="3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3" name="矩形 12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476375" y="188913"/>
            <a:ext cx="7524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创建图形对象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6970" y="1270001"/>
            <a:ext cx="8604448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plt.plot</a:t>
            </a:r>
            <a:r>
              <a:rPr lang="en-US" altLang="zh-CN" sz="3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semilogx</a:t>
            </a:r>
            <a:r>
              <a:rPr lang="en-US" altLang="zh-CN" sz="3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semilogy</a:t>
            </a:r>
            <a:r>
              <a:rPr lang="en-US" altLang="zh-CN" sz="3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loglog</a:t>
            </a:r>
            <a:endParaRPr lang="en-US" altLang="zh-CN" sz="36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用法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plot(x1, y1, '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fmt1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', x2, y2, '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fmt2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', …,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xn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yn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'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fmtn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', 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name, value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50000"/>
              </a:lnSpc>
            </a:pPr>
            <a:r>
              <a:rPr lang="en-US" altLang="zh-CN" sz="23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fmt</a:t>
            </a:r>
            <a:r>
              <a:rPr lang="zh-CN" altLang="en-US" sz="23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表示图形对象参数，</a:t>
            </a:r>
            <a:r>
              <a:rPr lang="zh-CN" altLang="en-US" sz="23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包括</a:t>
            </a:r>
            <a:r>
              <a:rPr lang="zh-CN" altLang="en-US" sz="23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标记</a:t>
            </a:r>
            <a:r>
              <a:rPr lang="zh-CN" altLang="en-US" sz="23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3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线型、</a:t>
            </a:r>
            <a:r>
              <a:rPr lang="zh-CN" altLang="en-US" sz="23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颜色</a:t>
            </a:r>
            <a:endParaRPr lang="en-US" altLang="zh-CN" sz="2300" b="1" dirty="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50000"/>
              </a:lnSpc>
            </a:pPr>
            <a:r>
              <a:rPr lang="zh-CN" altLang="en-US" sz="23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标记：</a:t>
            </a:r>
            <a:r>
              <a:rPr lang="en-US" altLang="zh-CN" sz="23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 s d </a:t>
            </a:r>
            <a:r>
              <a:rPr lang="en-US" altLang="zh-CN" sz="23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3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 </a:t>
            </a:r>
            <a:r>
              <a:rPr lang="en-US" altLang="zh-CN" sz="23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3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^ </a:t>
            </a:r>
            <a:r>
              <a:rPr lang="en-US" altLang="zh-CN" sz="23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v &lt; + * p </a:t>
            </a:r>
            <a:r>
              <a:rPr lang="en-US" altLang="zh-CN" sz="23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. \ 8 </a:t>
            </a:r>
          </a:p>
          <a:p>
            <a:pPr marL="360000">
              <a:lnSpc>
                <a:spcPct val="150000"/>
              </a:lnSpc>
            </a:pPr>
            <a:r>
              <a:rPr lang="zh-CN" altLang="en-US" sz="23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线型：</a:t>
            </a:r>
            <a:r>
              <a:rPr lang="en-US" altLang="zh-CN" sz="23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 -- : -. {</a:t>
            </a:r>
            <a:r>
              <a:rPr lang="zh-CN" altLang="en-US" sz="23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实线 划虚线 点虚线 点划线</a:t>
            </a:r>
            <a:r>
              <a:rPr lang="en-US" altLang="zh-CN" sz="23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marL="360000">
              <a:lnSpc>
                <a:spcPct val="150000"/>
              </a:lnSpc>
            </a:pPr>
            <a:r>
              <a:rPr lang="zh-CN" altLang="en-US" sz="23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颜色</a:t>
            </a:r>
            <a:r>
              <a:rPr lang="en-US" altLang="zh-CN" sz="23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:r m g c b w y k 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zh-CN" altLang="en-US" sz="23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红 洋红 绿 蓝绿 蓝 白 黄 黑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marL="360000">
              <a:lnSpc>
                <a:spcPct val="150000"/>
              </a:lnSpc>
            </a:pPr>
            <a:endParaRPr lang="en-US" altLang="zh-CN" sz="2300" b="1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60" y="4509120"/>
            <a:ext cx="8532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name + value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高级设置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线型高级设置：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线宽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name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linewidth (</a:t>
            </a:r>
            <a:r>
              <a:rPr lang="en-US" altLang="zh-CN" sz="2000" b="1" u="sng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lw</a:t>
            </a:r>
            <a:r>
              <a:rPr lang="en-US" altLang="zh-CN" sz="2000" b="1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value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000" b="1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</a:t>
            </a:r>
            <a:endParaRPr lang="en-US" altLang="zh-CN" sz="2000" b="1" u="sng" dirty="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标记高级设置：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标记大小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name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u="sng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markersize</a:t>
            </a:r>
            <a:r>
              <a:rPr lang="en-US" altLang="zh-CN" sz="2000" b="1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u="sng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</a:t>
            </a:r>
            <a:r>
              <a:rPr lang="en-US" altLang="zh-CN" sz="2000" b="1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value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000" b="1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</a:t>
            </a:r>
            <a:endParaRPr lang="en-US" altLang="zh-CN" sz="2000" b="1" u="sng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标记内部颜色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name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u="sng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markerfacecolor</a:t>
            </a:r>
            <a:r>
              <a:rPr lang="en-US" altLang="zh-CN" sz="2000" b="1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u="sng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mfc</a:t>
            </a:r>
            <a:r>
              <a:rPr lang="en-US" altLang="zh-CN" sz="2000" b="1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value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000" b="1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颜色</a:t>
            </a:r>
            <a:endParaRPr lang="zh-CN" altLang="en-US" sz="2000" b="1" u="sng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0" dirty="0" smtClean="0"/>
              <a:t>7</a:t>
            </a:r>
            <a:endParaRPr lang="en-US" altLang="zh-CN" b="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3" name="矩形 12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17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476375" y="188913"/>
            <a:ext cx="7524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画收益率概率密度图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1520" y="1135355"/>
            <a:ext cx="8640960" cy="1085394"/>
            <a:chOff x="251520" y="1135355"/>
            <a:chExt cx="8640960" cy="1085394"/>
          </a:xfrm>
        </p:grpSpPr>
        <p:sp>
          <p:nvSpPr>
            <p:cNvPr id="3" name="文本框 2"/>
            <p:cNvSpPr txBox="1"/>
            <p:nvPr/>
          </p:nvSpPr>
          <p:spPr>
            <a:xfrm>
              <a:off x="256388" y="1135355"/>
              <a:ext cx="1116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数据：</a:t>
              </a:r>
              <a:endPara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74713" y="1138346"/>
              <a:ext cx="752475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600" b="1" i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="1" kern="1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="1" kern="1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∪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600" b="1" i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="1" kern="1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="1" kern="1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∪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600" b="1" i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="1" kern="1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="1" kern="1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</a:t>
              </a:r>
              <a:r>
                <a:rPr lang="zh-CN" altLang="zh-CN" sz="2600" b="1" kern="1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∪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  <a:r>
                <a:rPr lang="zh-CN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∪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600" b="1" i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="1" i="1" kern="1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600" b="1" kern="1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kern="1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="1" i="1" kern="100" baseline="-250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</a:t>
              </a:r>
              <a:r>
                <a:rPr lang="zh-CN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∪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  <a:r>
                <a:rPr lang="zh-CN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∪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600" b="1" i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="1" i="1" kern="1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600" b="1" kern="1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kern="1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="1" i="1" kern="100" baseline="-250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</a:t>
              </a:r>
              <a:endParaRPr lang="zh-CN" altLang="en-US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02519" y="1681567"/>
              <a:ext cx="85052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概率密度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i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000" b="1" baseline="-25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000" b="1" baseline="-25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</a:t>
              </a:r>
              <a:r>
                <a:rPr lang="en-US" altLang="zh-CN" sz="2000" b="1" i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000" b="1" baseline="-25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</a:t>
              </a:r>
              <a:r>
                <a:rPr lang="en-US" altLang="zh-CN" sz="2000" b="1" i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000" b="1" i="1" baseline="-25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</a:t>
              </a:r>
              <a:r>
                <a:rPr lang="en-US" altLang="zh-CN" sz="2000" b="1" i="1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000" b="1" i="1" baseline="-25000" dirty="0" err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lang="zh-CN" altLang="en-US" sz="2000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251520" y="1172243"/>
              <a:ext cx="8640960" cy="1048506"/>
            </a:xfrm>
            <a:prstGeom prst="rect">
              <a:avLst/>
            </a:prstGeom>
            <a:noFill/>
            <a:ln w="28575">
              <a:solidFill>
                <a:srgbClr val="3333FF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93912" y="2305948"/>
            <a:ext cx="3982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用区间中点对概率密度作图：</a:t>
            </a:r>
            <a:endParaRPr lang="en-US" altLang="zh-CN" sz="24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semilogy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x_min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_min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'o-r',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_daily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_daily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's-b')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2" y="3607886"/>
            <a:ext cx="3982122" cy="298787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87624" y="4397127"/>
            <a:ext cx="76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aily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14599" y="5493125"/>
            <a:ext cx="122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minutely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07886"/>
            <a:ext cx="4089109" cy="299373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430056" y="2730073"/>
            <a:ext cx="44624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semilogy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x_min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x_min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'o-r',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x_daily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x_daily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's-b',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lw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mfc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'k'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01521" y="4397127"/>
            <a:ext cx="76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aily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023811" y="5493125"/>
            <a:ext cx="122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minutely</a:t>
            </a:r>
            <a:endParaRPr lang="zh-CN" altLang="en-US" dirty="0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0" dirty="0" smtClean="0"/>
              <a:t>8</a:t>
            </a:r>
            <a:endParaRPr lang="en-US" altLang="zh-CN" b="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3" name="矩形 22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564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70" y="3290945"/>
            <a:ext cx="3984899" cy="3085989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476375" y="188913"/>
            <a:ext cx="7524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对比正态分布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61641" y="1178259"/>
            <a:ext cx="702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实际收益率概率分布与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正态分布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偏离程度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529" y="2436836"/>
            <a:ext cx="4175691" cy="147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正态分布拟合：</a:t>
            </a:r>
            <a:endParaRPr lang="en-US" altLang="zh-CN" sz="2000" b="1" dirty="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scipy.stats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import norm</a:t>
            </a: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函数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norm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fit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用法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muhat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sigmahat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norm.fit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736" y="1692066"/>
            <a:ext cx="2928020" cy="62845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60704" y="1768699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正态分布概率密度：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34736" y="2457036"/>
            <a:ext cx="445441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正态分布概率密度：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 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norm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pdf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用法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y = norm.pdf(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=mu, scale=sigma)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59223" y="4077072"/>
            <a:ext cx="4194489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semilogy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x_min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x_min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'o-r',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x_daily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x_daily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's-b', </a:t>
            </a:r>
            <a:r>
              <a:rPr lang="en-US" altLang="zh-CN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'k'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semilogy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x_n_min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x_n_min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'-k',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x_n_daily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x_n_daily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'-m'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0" dirty="0" smtClean="0"/>
              <a:t>9</a:t>
            </a:r>
            <a:endParaRPr lang="en-US" altLang="zh-CN" b="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2" name="矩形 2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94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476375" y="188913"/>
            <a:ext cx="7524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尾分布，幂律？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1599" y="1204785"/>
            <a:ext cx="411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收益率尾分布是否满足幂律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88024" y="1204786"/>
            <a:ext cx="288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幂律分布：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~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400" i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sz="2400" i="1" baseline="30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9629" y="1778245"/>
            <a:ext cx="8145621" cy="4770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loglog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_min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_min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'or',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_daily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_daily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'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sb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',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'k'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8" y="2996951"/>
            <a:ext cx="4238890" cy="33214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63" y="2996952"/>
            <a:ext cx="4210049" cy="332145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402832" y="4059403"/>
            <a:ext cx="76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aily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41354" y="5027045"/>
            <a:ext cx="122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minutely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964358" y="4318919"/>
            <a:ext cx="76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aily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221175" y="5070305"/>
            <a:ext cx="122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minutely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2708" y="5621673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负尾</a:t>
            </a:r>
            <a:endParaRPr lang="zh-CN" altLang="en-US" sz="2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086160" y="560655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正尾</a:t>
            </a:r>
            <a:endParaRPr lang="zh-CN" altLang="en-US" sz="2000" dirty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6258628" y="3537865"/>
            <a:ext cx="2273812" cy="24839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>
            <a:off x="1775176" y="3573016"/>
            <a:ext cx="2384626" cy="24487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0" dirty="0" smtClean="0"/>
              <a:t>10</a:t>
            </a:r>
            <a:endParaRPr lang="en-US" altLang="zh-CN" b="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8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  <p:bldP spid="19" grpId="0"/>
      <p:bldP spid="21" grpId="0"/>
      <p:bldP spid="22" grpId="0"/>
      <p:bldP spid="4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476375" y="188913"/>
            <a:ext cx="7524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结果分析和讨论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08" y="1255783"/>
            <a:ext cx="2922757" cy="226344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29" y="1275331"/>
            <a:ext cx="2844209" cy="2243896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262827" y="2946537"/>
            <a:ext cx="783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7092280" y="1622774"/>
            <a:ext cx="1641741" cy="17342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6588224" y="2126980"/>
            <a:ext cx="12017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14095" y="3754009"/>
            <a:ext cx="80648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收益率分布与时间尺度有关；</a:t>
            </a:r>
            <a:r>
              <a:rPr lang="zh-CN" altLang="en-US" sz="20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偏离正态分布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；时间尺度越小，收益率偏离正态越厉害。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相对正态分布，收益率分布的峰更尖，尾更厚，呈现</a:t>
            </a:r>
            <a:r>
              <a:rPr lang="zh-CN" altLang="en-US" sz="20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尖峰厚尾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特征；厚尾现象是造成正态分布低估尾部风险的主要原因。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分钟收益率尾分布满足近似于</a:t>
            </a:r>
            <a:r>
              <a:rPr lang="zh-CN" altLang="en-US" sz="20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幂律分布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，满足负三次方定律；日度收益率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满足幂律分布。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8" y="1247726"/>
            <a:ext cx="2909207" cy="227955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967497" y="1381986"/>
            <a:ext cx="76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aily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251576" y="2630999"/>
            <a:ext cx="129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minutely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64676" y="1988840"/>
            <a:ext cx="12017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1299686" y="1624036"/>
            <a:ext cx="1562022" cy="16780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446342" y="2946537"/>
            <a:ext cx="783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0" dirty="0" smtClean="0"/>
              <a:t>11</a:t>
            </a:r>
            <a:endParaRPr lang="en-US" altLang="zh-CN" b="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5" name="矩形 24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89329ED-C288-3B4E-A02E-AE538B063484}" type="slidenum">
              <a:rPr lang="en-US" altLang="zh-CN" b="0"/>
              <a:pPr eaLnBrk="1" hangingPunct="1"/>
              <a:t>25</a:t>
            </a:fld>
            <a:endParaRPr lang="en-US" altLang="zh-CN" b="0" dirty="0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428750" y="142875"/>
            <a:ext cx="721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图的重要性 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49199" y="2498826"/>
            <a:ext cx="731142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收益率分布</a:t>
            </a:r>
            <a:r>
              <a:rPr lang="zh-CN" altLang="en-US" sz="2400" b="1" u="sng" dirty="0" smtClean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偏离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正态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学术</a:t>
            </a:r>
            <a:r>
              <a:rPr kumimoji="1" lang="zh-CN" alt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研究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360000" algn="ctr">
              <a:lnSpc>
                <a:spcPct val="125000"/>
              </a:lnSpc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1996Nature </a:t>
            </a:r>
            <a:r>
              <a:rPr kumimoji="1" lang="en-US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Turbulent cascades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</a:t>
            </a:r>
            <a:r>
              <a:rPr kumimoji="1"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foreign exchange markets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36634" y="1138568"/>
            <a:ext cx="721474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计算结果的展示形式：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文字、图、表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图更能直观地展示计算结果和研究主题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期刊的论文中的图都是经过</a:t>
            </a:r>
            <a:r>
              <a:rPr lang="zh-CN" altLang="en-US" sz="2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精雕细琢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2" y="3425228"/>
            <a:ext cx="3835536" cy="27747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67" y="3464887"/>
            <a:ext cx="3686354" cy="28000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8750" y="361924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外汇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64088" y="362059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湍流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71800" y="6094055"/>
            <a:ext cx="4032448" cy="52322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怎么利用</a:t>
            </a:r>
            <a:r>
              <a:rPr lang="en-US" altLang="zh-CN" sz="28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lang="zh-CN" altLang="en-US" sz="28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修图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4" name="矩形 13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92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  <p:bldP spid="11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89329ED-C288-3B4E-A02E-AE538B063484}" type="slidenum">
              <a:rPr lang="en-US" altLang="zh-CN" b="0"/>
              <a:pPr eaLnBrk="1" hangingPunct="1"/>
              <a:t>26</a:t>
            </a:fld>
            <a:endParaRPr lang="en-US" altLang="zh-CN" b="0" dirty="0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403648" y="244535"/>
            <a:ext cx="75357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论文中线图的构成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1247186"/>
            <a:ext cx="6552728" cy="528445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 bwMode="auto">
          <a:xfrm>
            <a:off x="6300192" y="4941168"/>
            <a:ext cx="1224136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7290302" y="4639500"/>
            <a:ext cx="792088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187624" y="3038958"/>
            <a:ext cx="1008112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619672" y="1412776"/>
            <a:ext cx="648072" cy="2880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585736" y="4005064"/>
            <a:ext cx="898031" cy="360040"/>
          </a:xfrm>
          <a:prstGeom prst="ellipse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3563888" y="3889415"/>
            <a:ext cx="898031" cy="360040"/>
          </a:xfrm>
          <a:prstGeom prst="ellipse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4461918" y="3492990"/>
            <a:ext cx="1190201" cy="360040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293060" y="1195049"/>
            <a:ext cx="1375284" cy="360040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2339752" y="5193472"/>
            <a:ext cx="4968552" cy="1187856"/>
          </a:xfrm>
          <a:prstGeom prst="ellipse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1" name="矩形 20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64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15014"/>
            <a:ext cx="2553458" cy="1977452"/>
          </a:xfrm>
          <a:prstGeom prst="rect">
            <a:avLst/>
          </a:prstGeom>
        </p:spPr>
      </p:pic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89329ED-C288-3B4E-A02E-AE538B063484}" type="slidenum">
              <a:rPr lang="en-US" altLang="zh-CN" b="0"/>
              <a:pPr eaLnBrk="1" hangingPunct="1"/>
              <a:t>27</a:t>
            </a:fld>
            <a:endParaRPr lang="en-US" altLang="zh-CN" b="0" dirty="0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428750" y="142875"/>
            <a:ext cx="75357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研究流程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9131" y="1089025"/>
            <a:ext cx="83889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锐思数据：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1997-2017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上证综合指数 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分钟和日度数据</a:t>
            </a:r>
            <a:endParaRPr lang="en-US" altLang="zh-CN" sz="28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编程计算：</a:t>
            </a:r>
            <a:r>
              <a:rPr lang="zh-CN" altLang="en-US" sz="2800" b="1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简单展示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了上证指数 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收益率概率分布</a:t>
            </a:r>
            <a:endParaRPr lang="en-US" altLang="zh-CN" sz="28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624" y="4294871"/>
            <a:ext cx="6840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查找数据：商业数据库、网络爬虫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编程计算：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结果展示：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画图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修图输出：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图形修饰和输出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56560"/>
            <a:ext cx="2530942" cy="18974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右箭头 4"/>
          <p:cNvSpPr/>
          <p:nvPr/>
        </p:nvSpPr>
        <p:spPr bwMode="auto">
          <a:xfrm>
            <a:off x="4138477" y="2735688"/>
            <a:ext cx="576064" cy="9361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5" name="矩形 14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20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476375" y="188913"/>
            <a:ext cx="7524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收益率的经验概率和正态拟合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28556" y="1280131"/>
            <a:ext cx="894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经验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概率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1918306" y="1684133"/>
            <a:ext cx="63367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2134330" y="1612125"/>
            <a:ext cx="0" cy="360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7894970" y="1612125"/>
            <a:ext cx="0" cy="360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4650850" y="1612125"/>
            <a:ext cx="0" cy="1440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1815888" y="1222468"/>
            <a:ext cx="132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46188" y="122246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94570" y="1252085"/>
            <a:ext cx="69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2134330" y="1900157"/>
            <a:ext cx="57606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3706774" y="19248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分成</a:t>
            </a:r>
            <a:r>
              <a:rPr lang="en-US" altLang="zh-CN" sz="2400" b="1" i="1" dirty="0" smtClean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个子区间</a:t>
            </a:r>
            <a:endParaRPr lang="zh-CN" altLang="en-US" sz="2400" b="1" dirty="0">
              <a:solidFill>
                <a:srgbClr val="008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51520" y="2456276"/>
            <a:ext cx="8640960" cy="1085394"/>
            <a:chOff x="251520" y="1135355"/>
            <a:chExt cx="8640960" cy="1085394"/>
          </a:xfrm>
        </p:grpSpPr>
        <p:sp>
          <p:nvSpPr>
            <p:cNvPr id="28" name="文本框 27"/>
            <p:cNvSpPr txBox="1"/>
            <p:nvPr/>
          </p:nvSpPr>
          <p:spPr>
            <a:xfrm>
              <a:off x="256388" y="1135355"/>
              <a:ext cx="1116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数据：</a:t>
              </a:r>
              <a:endPara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74713" y="1138346"/>
              <a:ext cx="752475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600" b="1" i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="1" kern="1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="1" kern="1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∪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600" b="1" i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="1" kern="1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="1" kern="1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∪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600" b="1" i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="1" kern="1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="1" kern="1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</a:t>
              </a:r>
              <a:r>
                <a:rPr lang="zh-CN" altLang="zh-CN" sz="2600" b="1" kern="1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∪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  <a:r>
                <a:rPr lang="zh-CN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∪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600" b="1" i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="1" i="1" kern="1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600" b="1" kern="1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kern="1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="1" i="1" kern="100" baseline="-250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</a:t>
              </a:r>
              <a:r>
                <a:rPr lang="zh-CN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∪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  <a:r>
                <a:rPr lang="zh-CN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∪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600" b="1" i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="1" i="1" kern="1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600" b="1" kern="1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kern="1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="1" i="1" kern="100" baseline="-250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6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</a:t>
              </a:r>
              <a:endParaRPr lang="zh-CN" altLang="en-US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02519" y="1681567"/>
              <a:ext cx="85052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概率密度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i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000" b="1" baseline="-25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000" b="1" baseline="-25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</a:t>
              </a:r>
              <a:r>
                <a:rPr lang="en-US" altLang="zh-CN" sz="2000" b="1" i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000" b="1" baseline="-25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</a:t>
              </a:r>
              <a:r>
                <a:rPr lang="en-US" altLang="zh-CN" sz="2000" b="1" i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000" b="1" i="1" baseline="-25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</a:t>
              </a:r>
              <a:r>
                <a:rPr lang="en-US" altLang="zh-CN" sz="2000" b="1" i="1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000" b="1" i="1" baseline="-25000" dirty="0" err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lang="zh-CN" altLang="en-US" sz="2000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251520" y="1172243"/>
              <a:ext cx="8640960" cy="1048506"/>
            </a:xfrm>
            <a:prstGeom prst="rect">
              <a:avLst/>
            </a:prstGeom>
            <a:noFill/>
            <a:ln w="28575">
              <a:solidFill>
                <a:srgbClr val="3333FF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14599" y="3696538"/>
            <a:ext cx="815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的中点，</a:t>
            </a:r>
            <a:r>
              <a:rPr lang="en-US" altLang="zh-CN" sz="24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；用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作图，得经验概率图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28391" y="4454497"/>
            <a:ext cx="702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正态拟合：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02519" y="5226697"/>
            <a:ext cx="858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正态分布拟合：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 </a:t>
            </a:r>
            <a:r>
              <a:rPr lang="en-US" altLang="zh-CN" sz="2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norm.fit</a:t>
            </a:r>
            <a:r>
              <a:rPr lang="en-US" altLang="zh-CN" sz="2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用法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muhat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sigmahat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norm.fit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740" y="4376793"/>
            <a:ext cx="2928020" cy="628453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02519" y="5689019"/>
            <a:ext cx="8013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正态分布概率密度：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 </a:t>
            </a:r>
            <a:r>
              <a:rPr lang="en-US" altLang="zh-CN" sz="2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norm.pdf </a:t>
            </a:r>
          </a:p>
          <a:p>
            <a:r>
              <a:rPr lang="zh-CN" altLang="en-US" sz="2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用法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y = norm.pdf(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=mu, scale= sigma)</a:t>
            </a:r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0" dirty="0" smtClean="0"/>
              <a:t>5</a:t>
            </a:r>
            <a:endParaRPr lang="en-US" altLang="zh-CN" b="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33" name="矩形 32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50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4602C3A-F6C6-8F41-92A7-0F4846F1070A}" type="slidenum">
              <a:rPr lang="en-US" altLang="zh-CN" b="0"/>
              <a:pPr eaLnBrk="1" hangingPunct="1"/>
              <a:t>29</a:t>
            </a:fld>
            <a:endParaRPr lang="en-US" altLang="zh-CN" b="0" dirty="0"/>
          </a:p>
        </p:txBody>
      </p:sp>
      <p:sp>
        <p:nvSpPr>
          <p:cNvPr id="9221" name="矩形 9"/>
          <p:cNvSpPr>
            <a:spLocks noChangeArrowheads="1"/>
          </p:cNvSpPr>
          <p:nvPr/>
        </p:nvSpPr>
        <p:spPr bwMode="auto">
          <a:xfrm>
            <a:off x="1428750" y="142875"/>
            <a:ext cx="721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展示收益率概率密度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9900" y="1038579"/>
            <a:ext cx="41121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画日度和分钟收益率分布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6" y="2641136"/>
            <a:ext cx="4400775" cy="392329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654925" y="1026807"/>
            <a:ext cx="367240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画正态分布拟合曲线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881" y="2634670"/>
            <a:ext cx="4448408" cy="39297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1167" y="1640777"/>
            <a:ext cx="8208033" cy="71558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semilogy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x_min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_min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'o-r', </a:t>
            </a:r>
            <a:r>
              <a:rPr lang="en-US" altLang="zh-CN" b="1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x_daily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="1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_daily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's-b', 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'k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semilogy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_n_min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_n_min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'-k',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_n_daily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_n_daily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'-m', 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eaLnBrk="1" hangingPunct="1"/>
            <a:r>
              <a:rPr lang="en-US" altLang="zh-CN" b="0" dirty="0" smtClean="0"/>
              <a:t>6</a:t>
            </a:r>
            <a:endParaRPr lang="en-US" altLang="zh-CN" b="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5" name="矩形 14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8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386825" y="202024"/>
            <a:ext cx="63535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4F81BD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endParaRPr kumimoji="1" lang="en-US" altLang="zh-CN" sz="3200" b="1" dirty="0">
              <a:solidFill>
                <a:srgbClr val="4F81BD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92120" y="1124126"/>
            <a:ext cx="5760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普通变量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（数值、字符）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运算：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算术、关系、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en-US" altLang="zh-CN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列表：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建、取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、改、删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、合</a:t>
            </a:r>
            <a:endParaRPr lang="en-US" altLang="zh-CN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元组：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、取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、改、删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、合</a:t>
            </a:r>
            <a:endParaRPr lang="en-US" altLang="zh-CN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字典：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建、取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、改、删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、合</a:t>
            </a:r>
            <a:endParaRPr lang="en-US" altLang="zh-CN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集合：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建、取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、改、删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</a:t>
            </a:r>
            <a:endParaRPr lang="en-US" altLang="zh-CN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83" y="2445738"/>
            <a:ext cx="4448408" cy="3929760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476375" y="188913"/>
            <a:ext cx="7524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设置坐标范围和坐标刻度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03350" y="1175115"/>
            <a:ext cx="7343927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用法：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 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xlim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xtick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u="sng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xticklabel</a:t>
            </a:r>
            <a:endParaRPr lang="en-US" altLang="zh-CN" sz="2400" b="1" u="sng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Y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 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lim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tick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u="sng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yticklabel</a:t>
            </a:r>
            <a:endParaRPr lang="en-US" altLang="zh-CN" sz="2400" b="1" u="sng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220128"/>
            <a:ext cx="5239476" cy="46186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8559" y="1263753"/>
            <a:ext cx="864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</a:t>
            </a:r>
            <a:endParaRPr lang="en-US" altLang="zh-CN" sz="3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2748624"/>
            <a:ext cx="363588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xlim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[-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0.1 0.1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xtick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[-0.1, -0.05, 0, 0.05, 0.1])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ylim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10^-4 10^3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ytick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10.0**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(-3, 4, 2));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3" name="矩形 12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04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476375" y="188913"/>
            <a:ext cx="7524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设置坐标轴含义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58429" y="1142420"/>
            <a:ext cx="5760641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用法：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xlabel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(X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fontsize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=20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ylabel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(Y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轴含义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fontsize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=20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1600" y="1080865"/>
            <a:ext cx="12968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xlabel</a:t>
            </a:r>
            <a:endParaRPr lang="en-US" altLang="zh-CN" sz="32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ylabel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3463845"/>
            <a:ext cx="295232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xlabel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6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'$</a:t>
            </a:r>
            <a:r>
              <a:rPr lang="en-US" altLang="zh-CN" sz="26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$'</a:t>
            </a: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ontsize</a:t>
            </a:r>
            <a:r>
              <a:rPr lang="en-US" altLang="zh-C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6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26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ylabel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6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'$</a:t>
            </a:r>
            <a:r>
              <a:rPr lang="en-US" altLang="zh-CN" sz="26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(r)$'</a:t>
            </a: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ontsize</a:t>
            </a:r>
            <a:r>
              <a:rPr lang="en-US" altLang="zh-C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6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26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16" y="2213812"/>
            <a:ext cx="4891087" cy="43115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254252"/>
            <a:ext cx="4870215" cy="4295198"/>
          </a:xfrm>
          <a:prstGeom prst="rect">
            <a:avLst/>
          </a:prstGeom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5" name="矩形 14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84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476375" y="188913"/>
            <a:ext cx="7524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zh-CN" altLang="en-US" sz="32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40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1804" y="1125538"/>
            <a:ext cx="8100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Latex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数学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</a:t>
            </a:r>
            <a:endParaRPr lang="en-US" altLang="zh-CN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$XXX$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用于表示</a:t>
            </a:r>
            <a:r>
              <a:rPr lang="zh-CN" altLang="en-US" sz="28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希腊</a:t>
            </a:r>
            <a:r>
              <a:rPr lang="zh-CN" altLang="en-US" sz="2800" b="1" u="sng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字、上标</a:t>
            </a:r>
            <a:r>
              <a:rPr lang="zh-CN" altLang="en-US" sz="28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、下标</a:t>
            </a:r>
            <a:r>
              <a:rPr lang="zh-CN" altLang="en-US" sz="2800" b="1" u="sng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、数学</a:t>
            </a:r>
            <a:r>
              <a:rPr lang="zh-CN" altLang="en-US" sz="28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</a:t>
            </a:r>
            <a:endParaRPr lang="en-US" altLang="zh-CN" sz="2800" b="1" u="sng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75891"/>
            <a:ext cx="1775251" cy="35458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067932"/>
            <a:ext cx="1789613" cy="2761807"/>
          </a:xfrm>
          <a:prstGeom prst="rect">
            <a:avLst/>
          </a:prstGeom>
        </p:spPr>
      </p:pic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0" dirty="0" smtClean="0"/>
              <a:t>9</a:t>
            </a:r>
            <a:endParaRPr lang="en-US" altLang="zh-CN" b="0" dirty="0"/>
          </a:p>
        </p:txBody>
      </p:sp>
      <p:grpSp>
        <p:nvGrpSpPr>
          <p:cNvPr id="9" name="组合 8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0" name="矩形 9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79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476375" y="188913"/>
            <a:ext cx="7524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设置符号含义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67744" y="1156772"/>
            <a:ext cx="5976664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用法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legend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([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…],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=20,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='upper left'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087" y="1316614"/>
            <a:ext cx="1316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legend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178719"/>
            <a:ext cx="4939725" cy="43565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56376" y="325624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62325" y="32232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NW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28609" y="57332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SW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72400" y="58772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8345" y="2924944"/>
            <a:ext cx="39993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legend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[r'$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r_m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Emp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PDF',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r'$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r_d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Emp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PDF',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r'$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r_m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 Norm Fits',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r'$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r_d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 Norm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Fits'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fontsize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'upper right'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881" y="2203669"/>
            <a:ext cx="4946764" cy="4393682"/>
          </a:xfrm>
          <a:prstGeom prst="rect">
            <a:avLst/>
          </a:prstGeom>
        </p:spPr>
      </p:pic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1" name="矩形 20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9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476375" y="188913"/>
            <a:ext cx="7524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添加文字说明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08167" y="1182767"/>
            <a:ext cx="6120680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用法：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text(X,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文字说明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fontsize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=20) </a:t>
            </a:r>
            <a:endParaRPr lang="en-US" altLang="zh-CN" sz="24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8366" y="1151990"/>
            <a:ext cx="10899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text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9528" y="2218179"/>
            <a:ext cx="3480096" cy="4417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构成坐标，确定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</a:t>
            </a:r>
            <a:endParaRPr lang="en-US" altLang="zh-CN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3412" y="2999481"/>
            <a:ext cx="29523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text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(-0.075, 0.06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'daily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fontsize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text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(-0.045, 0.0006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'minute',</a:t>
            </a:r>
          </a:p>
          <a:p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fontsize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65" y="1932903"/>
            <a:ext cx="4855163" cy="431232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65" y="1928824"/>
            <a:ext cx="4905041" cy="4320480"/>
          </a:xfrm>
          <a:prstGeom prst="rect">
            <a:avLst/>
          </a:prstGeom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6" name="矩形 1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9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476375" y="188913"/>
            <a:ext cx="7524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图形的输出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5976" y="1462266"/>
            <a:ext cx="8176825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18954" indent="-818954" algn="ctr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用法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savefig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('FigName.pdf', dpi=600,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bbox_inches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='tight')</a:t>
            </a:r>
          </a:p>
        </p:txBody>
      </p:sp>
      <p:sp>
        <p:nvSpPr>
          <p:cNvPr id="7" name="矩形 6"/>
          <p:cNvSpPr/>
          <p:nvPr/>
        </p:nvSpPr>
        <p:spPr>
          <a:xfrm>
            <a:off x="613959" y="930851"/>
            <a:ext cx="1440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savefig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683" y="2210637"/>
            <a:ext cx="2869971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文件后缀名：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4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jpg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eps, </a:t>
            </a:r>
            <a:r>
              <a:rPr lang="en-US" altLang="zh-CN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png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pdf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43" y="2276872"/>
            <a:ext cx="4446333" cy="39164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7577" y="3901509"/>
            <a:ext cx="29514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savefig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('Fig'.jpg, dpi=600,</a:t>
            </a:r>
          </a:p>
          <a:p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box_inches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='tight'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24" y="2210637"/>
            <a:ext cx="5400600" cy="40489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6" name="矩形 1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52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矩形 9"/>
          <p:cNvSpPr>
            <a:spLocks noChangeArrowheads="1"/>
          </p:cNvSpPr>
          <p:nvPr/>
        </p:nvSpPr>
        <p:spPr bwMode="auto">
          <a:xfrm>
            <a:off x="1444260" y="185247"/>
            <a:ext cx="4891313" cy="7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99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画图通用设置</a:t>
            </a:r>
            <a:endParaRPr lang="zh-CN" altLang="en-US" sz="399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10172" y="1338840"/>
            <a:ext cx="7029056" cy="4392739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742873" indent="-742873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177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一些放在画图程序开头的重要设置：</a:t>
            </a:r>
            <a:endParaRPr lang="en-US" altLang="zh-CN" sz="2177" b="1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873" indent="-742873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177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设置英文默认字体：</a:t>
            </a:r>
            <a:endParaRPr lang="en-US" altLang="zh-CN" sz="2177" b="1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873" indent="-742873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2177" b="1" kern="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plt.rcParams.update</a:t>
            </a:r>
            <a:r>
              <a:rPr lang="en-US" altLang="zh-CN" sz="2177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({"</a:t>
            </a:r>
            <a:r>
              <a:rPr lang="en-US" altLang="zh-CN" sz="2177" b="1" kern="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font.family</a:t>
            </a:r>
            <a:r>
              <a:rPr lang="en-US" altLang="zh-CN" sz="2177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": "</a:t>
            </a:r>
            <a:r>
              <a:rPr lang="en-US" altLang="zh-CN" sz="2177" b="1" kern="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STIXGeneral</a:t>
            </a:r>
            <a:r>
              <a:rPr lang="en-US" altLang="zh-CN" sz="2177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",</a:t>
            </a:r>
          </a:p>
          <a:p>
            <a:pPr marL="742873" indent="-742873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2177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177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2177" b="1" kern="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font.size</a:t>
            </a:r>
            <a:r>
              <a:rPr lang="en-US" altLang="zh-CN" sz="2177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": 20,</a:t>
            </a:r>
          </a:p>
          <a:p>
            <a:pPr marL="742873" indent="-742873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2177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177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2177" b="1" kern="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mathtext.fontset</a:t>
            </a:r>
            <a:r>
              <a:rPr lang="en-US" altLang="zh-CN" sz="2177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": "cm</a:t>
            </a:r>
            <a:r>
              <a:rPr lang="en-US" altLang="zh-CN" sz="2177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"})</a:t>
            </a:r>
          </a:p>
          <a:p>
            <a:pPr marL="742873" indent="-742873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177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显示中文字体（需注释上面的设置）：</a:t>
            </a:r>
            <a:endParaRPr lang="en-US" altLang="zh-CN" sz="2177" b="1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873" indent="-742873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1814" b="1" kern="0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plt.rcParams</a:t>
            </a:r>
            <a:r>
              <a:rPr lang="en-US" altLang="zh-CN" sz="1814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['</a:t>
            </a:r>
            <a:r>
              <a:rPr lang="en-US" altLang="zh-CN" sz="1814" b="1" kern="0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font.sans</a:t>
            </a:r>
            <a:r>
              <a:rPr lang="en-US" altLang="zh-CN" sz="1814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-serif'] = ['</a:t>
            </a:r>
            <a:r>
              <a:rPr lang="en-US" altLang="zh-CN" sz="1814" b="1" kern="0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SimSun</a:t>
            </a:r>
            <a:r>
              <a:rPr lang="en-US" altLang="zh-CN" sz="1814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'] </a:t>
            </a:r>
            <a:r>
              <a:rPr lang="en-US" altLang="zh-CN" sz="1814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# windows</a:t>
            </a:r>
          </a:p>
          <a:p>
            <a:pPr marL="742873" indent="-742873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1814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 </a:t>
            </a:r>
            <a:r>
              <a:rPr lang="en-US" altLang="zh-CN" sz="1814" b="1" kern="0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plt.rcParams</a:t>
            </a:r>
            <a:r>
              <a:rPr lang="en-US" altLang="zh-CN" sz="1814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['</a:t>
            </a:r>
            <a:r>
              <a:rPr lang="en-US" altLang="zh-CN" sz="1814" b="1" kern="0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font.family</a:t>
            </a:r>
            <a:r>
              <a:rPr lang="en-US" altLang="zh-CN" sz="1814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'] = '</a:t>
            </a:r>
            <a:r>
              <a:rPr lang="en-US" altLang="zh-CN" sz="1814" b="1" kern="0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Heiti</a:t>
            </a:r>
            <a:r>
              <a:rPr lang="en-US" altLang="zh-CN" sz="1814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TC'  # Mac</a:t>
            </a:r>
          </a:p>
          <a:p>
            <a:pPr marL="742873" indent="-742873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1814" b="1" kern="0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plt.rcParams</a:t>
            </a:r>
            <a:r>
              <a:rPr lang="en-US" altLang="zh-CN" sz="1814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['</a:t>
            </a:r>
            <a:r>
              <a:rPr lang="en-US" altLang="zh-CN" sz="1814" b="1" kern="0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axes.unicode_minus</a:t>
            </a:r>
            <a:r>
              <a:rPr lang="en-US" altLang="zh-CN" sz="1814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'] = </a:t>
            </a:r>
            <a:r>
              <a:rPr lang="en-US" altLang="zh-CN" sz="1814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  <a:endParaRPr lang="en-US" altLang="zh-CN" sz="1814" b="1" kern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2857" y="955722"/>
            <a:ext cx="7919168" cy="71993"/>
            <a:chOff x="612440" y="908720"/>
            <a:chExt cx="7920000" cy="72000"/>
          </a:xfrm>
        </p:grpSpPr>
        <p:sp>
          <p:nvSpPr>
            <p:cNvPr id="11" name="矩形 10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33" b="1">
                <a:solidFill>
                  <a:prstClr val="white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95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386825" y="202024"/>
            <a:ext cx="3689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4F81BD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endParaRPr kumimoji="1" lang="en-US" altLang="zh-CN" sz="3200" b="1" dirty="0">
              <a:solidFill>
                <a:srgbClr val="4F81BD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7624" y="1268760"/>
            <a:ext cx="71643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编程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分支、</a:t>
            </a:r>
            <a:r>
              <a:rPr lang="zh-CN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循环、函数</a:t>
            </a:r>
            <a:endParaRPr lang="en-US" altLang="zh-CN" sz="36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Numpy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建、取、删、合</a:t>
            </a:r>
            <a:endParaRPr lang="en-US" altLang="zh-CN" sz="36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Pandas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建、取、删、</a:t>
            </a:r>
            <a:r>
              <a:rPr lang="zh-CN" alt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</a:t>
            </a:r>
            <a:endParaRPr lang="en-US" altLang="zh-CN" sz="36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运算：</a:t>
            </a:r>
            <a:r>
              <a:rPr lang="zh-CN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算术、关系</a:t>
            </a:r>
            <a:r>
              <a:rPr lang="zh-CN" altLang="en-US" sz="36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3600" b="1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</a:t>
            </a:r>
            <a:endParaRPr lang="en-US" altLang="zh-CN" sz="36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画图、美化、输出</a:t>
            </a:r>
            <a:endParaRPr lang="en-US" altLang="zh-CN" sz="36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386825" y="202024"/>
            <a:ext cx="45533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4F81BD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kumimoji="1" lang="zh-CN" altLang="en-US" sz="3200" b="1" dirty="0">
                <a:solidFill>
                  <a:srgbClr val="4F81BD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endParaRPr kumimoji="1" lang="en-US" altLang="zh-CN" sz="3200" b="1" dirty="0">
              <a:solidFill>
                <a:srgbClr val="4F81BD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642796" y="1268760"/>
            <a:ext cx="803366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请将计算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式        </a:t>
            </a:r>
            <a:r>
              <a:rPr lang="en-US" altLang="zh-CN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列表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list = [`Numerical', `analysis', `in', `Finance']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，如需删除列表中的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`analysis'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，并在列表最后添加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`computation'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，请写出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Numpy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生成一个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50*50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随机矩阵，要求矩阵元素为区间内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5, 105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整数；现需要将该矩阵第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行，第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行，第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28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列，第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45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列中小于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的数变为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；再将矩阵中能被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整除的元素变为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；然后删除第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行，第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35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行，第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列，第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44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列；请写出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语句，实现如上操作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48872"/>
            <a:ext cx="2900384" cy="3762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386825" y="202024"/>
            <a:ext cx="3689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4F81BD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kumimoji="1" lang="zh-CN" altLang="en-US" sz="3200" b="1" dirty="0" smtClean="0">
                <a:solidFill>
                  <a:srgbClr val="4F81BD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endParaRPr kumimoji="1" lang="en-US" altLang="zh-CN" sz="3200" b="1" dirty="0">
              <a:solidFill>
                <a:srgbClr val="4F81BD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0" name="矩形 9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4008" y="1412776"/>
            <a:ext cx="777686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请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简述列表、元组、字典和集合的区别。</a:t>
            </a:r>
          </a:p>
          <a:p>
            <a:pPr marL="457200" indent="-457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请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利用Numpy生成二维随机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数组</a:t>
            </a:r>
            <a:r>
              <a:rPr lang="zh-CN" altLang="en-US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要求元素服从标准正态分布；二维对角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数组</a:t>
            </a:r>
            <a:r>
              <a:rPr lang="zh-CN" altLang="en-US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要求对角线元素为1, 2, 3, 4, 5, 6, 7, 8, 9, 10；再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沿y轴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拼接两个数组。请写出Python代码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已知函数</a:t>
            </a:r>
            <a:r>
              <a:rPr lang="el-GR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2/3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l-GR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+2)</a:t>
            </a:r>
            <a:r>
              <a:rPr lang="el-GR" altLang="zh-CN" sz="2400" b="1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，请在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-5 ≤ x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5内画出两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函数，并给出legend。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7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386825" y="202024"/>
            <a:ext cx="66415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4F81BD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案例：上证指数收益率分布特征</a:t>
            </a:r>
            <a:endParaRPr kumimoji="1" lang="en-US" altLang="zh-CN" sz="3200" b="1" dirty="0">
              <a:solidFill>
                <a:srgbClr val="4F81BD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4998" y="1044373"/>
            <a:ext cx="8554884" cy="30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理论假设：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收益率满足正态分布</a:t>
            </a:r>
          </a:p>
          <a:p>
            <a:pPr marL="360000">
              <a:lnSpc>
                <a:spcPct val="125000"/>
              </a:lnSpc>
            </a:pP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有效市场假说（证券投资学）、布拉克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斯科尔斯期权定价模型（金融工程）、维纳过程（金融经济学）</a:t>
            </a:r>
            <a:endParaRPr kumimoji="1"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学术研究</a:t>
            </a:r>
            <a:r>
              <a:rPr kumimoji="1"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收益率</a:t>
            </a:r>
            <a:r>
              <a:rPr lang="zh-CN" altLang="en-US" sz="2800" b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偏离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正态分布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>
              <a:lnSpc>
                <a:spcPct val="125000"/>
              </a:lnSpc>
            </a:pP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帕累托分布（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Mandelbrot, 1963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）、截尾列维分布（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Mantegna and Stanley, 1995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）、学生分布（</a:t>
            </a:r>
            <a:r>
              <a:rPr kumimoji="1"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Gu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Chen and Zhou, 2008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）、幂律尾分布（负三次方定律）（</a:t>
            </a:r>
            <a:r>
              <a:rPr kumimoji="1"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Gopikrishnan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et al, 1999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1"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1" y="4238729"/>
            <a:ext cx="2991552" cy="224462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5644" y="429984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1995 Nature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991" y="4234041"/>
            <a:ext cx="3005842" cy="233885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69243" y="43367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1999 PRE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44" y="4197958"/>
            <a:ext cx="2893302" cy="232616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471115" y="43367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2008 PA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243736" y="6100706"/>
            <a:ext cx="6768752" cy="52322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怎么画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金融市场收益率的经验概率分布？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0" name="矩形 19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9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423965" y="220848"/>
            <a:ext cx="74888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研究流程 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1934" y="3645024"/>
            <a:ext cx="7794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锐思数据：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1997-2017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上证综合指数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分钟和日度数据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数据格式：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CSV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991462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查找数据：商业数据库、网络爬虫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编程计算：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编程 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pandas)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结果展示：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画图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修图输出：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图形修饰和输出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2" y="5013176"/>
            <a:ext cx="8680715" cy="1423204"/>
          </a:xfrm>
          <a:prstGeom prst="rect">
            <a:avLst/>
          </a:prstGeom>
          <a:ln w="28575">
            <a:solidFill>
              <a:srgbClr val="009900"/>
            </a:solidFill>
          </a:ln>
        </p:spPr>
      </p:pic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89329ED-C288-3B4E-A02E-AE538B063484}" type="slidenum">
              <a:rPr lang="en-US" altLang="zh-CN" b="0"/>
              <a:pPr eaLnBrk="1" hangingPunct="1"/>
              <a:t>8</a:t>
            </a:fld>
            <a:endParaRPr lang="en-US" altLang="zh-CN" b="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4" name="矩形 13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28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4602C3A-F6C6-8F41-92A7-0F4846F1070A}" type="slidenum">
              <a:rPr lang="en-US" altLang="zh-CN" b="0"/>
              <a:pPr eaLnBrk="1" hangingPunct="1"/>
              <a:t>9</a:t>
            </a:fld>
            <a:endParaRPr lang="en-US" altLang="zh-CN" b="0" dirty="0"/>
          </a:p>
        </p:txBody>
      </p:sp>
      <p:sp>
        <p:nvSpPr>
          <p:cNvPr id="9221" name="矩形 9"/>
          <p:cNvSpPr>
            <a:spLocks noChangeArrowheads="1"/>
          </p:cNvSpPr>
          <p:nvPr/>
        </p:nvSpPr>
        <p:spPr bwMode="auto">
          <a:xfrm>
            <a:off x="1438281" y="206407"/>
            <a:ext cx="721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读数据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2" y="1087729"/>
            <a:ext cx="7725173" cy="1266543"/>
          </a:xfrm>
          <a:prstGeom prst="rect">
            <a:avLst/>
          </a:prstGeom>
          <a:ln w="2857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09852" y="1726632"/>
            <a:ext cx="76785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读数据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pd.read_csv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pd.read_excel</a:t>
            </a:r>
            <a:endParaRPr lang="en-US" altLang="zh-CN" sz="24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ssec_daily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'SSEC.csv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 encoding='gb2312')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50" name="矩形 49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3568" y="1068063"/>
            <a:ext cx="7751457" cy="1588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9168" y="2776447"/>
            <a:ext cx="7745857" cy="224676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tushare as ts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ts.set_token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('your token')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 =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ts.pro_api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ssec_daily =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pro.index_daily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(ts_code='000001.SH', start_date='20010101', end_date='20201231')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ssec_daily.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(by=['trade_date'], ascending=True, inplace=True)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p_daily =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ssec_daily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['close'].values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11" y="2836305"/>
            <a:ext cx="2228913" cy="5170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83568" y="5129040"/>
            <a:ext cx="7751457" cy="1015663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scipy.io import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loadmat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matdata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loadmat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mat')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p_min = matdata['p'][:, 0]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224632"/>
            <a:ext cx="942603" cy="84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12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2991</Words>
  <Application>Microsoft Office PowerPoint</Application>
  <PresentationFormat>全屏显示(4:3)</PresentationFormat>
  <Paragraphs>367</Paragraphs>
  <Slides>36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仿宋</vt:lpstr>
      <vt:lpstr>黑体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07226</dc:creator>
  <cp:lastModifiedBy>ZQJIANG</cp:lastModifiedBy>
  <cp:revision>224</cp:revision>
  <dcterms:created xsi:type="dcterms:W3CDTF">2018-11-15T04:07:43Z</dcterms:created>
  <dcterms:modified xsi:type="dcterms:W3CDTF">2021-03-04T02:42:28Z</dcterms:modified>
</cp:coreProperties>
</file>