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0" r:id="rId2"/>
    <p:sldId id="288" r:id="rId3"/>
    <p:sldId id="289" r:id="rId4"/>
    <p:sldId id="291" r:id="rId5"/>
    <p:sldId id="292" r:id="rId6"/>
    <p:sldId id="293" r:id="rId7"/>
    <p:sldId id="284" r:id="rId8"/>
    <p:sldId id="286" r:id="rId9"/>
    <p:sldId id="295" r:id="rId10"/>
    <p:sldId id="309" r:id="rId11"/>
    <p:sldId id="298" r:id="rId12"/>
    <p:sldId id="294" r:id="rId13"/>
    <p:sldId id="299" r:id="rId14"/>
    <p:sldId id="300" r:id="rId15"/>
    <p:sldId id="301" r:id="rId16"/>
    <p:sldId id="308" r:id="rId17"/>
    <p:sldId id="302" r:id="rId18"/>
    <p:sldId id="303" r:id="rId19"/>
    <p:sldId id="304" r:id="rId20"/>
    <p:sldId id="305" r:id="rId21"/>
    <p:sldId id="307" r:id="rId22"/>
    <p:sldId id="306" r:id="rId2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F39"/>
    <a:srgbClr val="0000FF"/>
    <a:srgbClr val="FFFFFF"/>
    <a:srgbClr val="838381"/>
    <a:srgbClr val="ECE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9" autoAdjust="0"/>
    <p:restoredTop sz="86563" autoAdjust="0"/>
  </p:normalViewPr>
  <p:slideViewPr>
    <p:cSldViewPr>
      <p:cViewPr varScale="1">
        <p:scale>
          <a:sx n="127" d="100"/>
          <a:sy n="127" d="100"/>
        </p:scale>
        <p:origin x="9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超 马" userId="71c73327-e1fd-4b45-aef6-0885e1723bc7" providerId="ADAL" clId="{8F067027-4B1C-4AE5-9443-08B15C475B7E}"/>
    <pc:docChg chg="custSel delSld modSld sldOrd">
      <pc:chgData name="俊超 马" userId="71c73327-e1fd-4b45-aef6-0885e1723bc7" providerId="ADAL" clId="{8F067027-4B1C-4AE5-9443-08B15C475B7E}" dt="2017-12-11T01:47:44.365" v="527" actId="20577"/>
      <pc:docMkLst>
        <pc:docMk/>
      </pc:docMkLst>
      <pc:sldChg chg="modSp ord modNotesTx">
        <pc:chgData name="俊超 马" userId="71c73327-e1fd-4b45-aef6-0885e1723bc7" providerId="ADAL" clId="{8F067027-4B1C-4AE5-9443-08B15C475B7E}" dt="2017-12-11T01:47:44.365" v="527" actId="20577"/>
        <pc:sldMkLst>
          <pc:docMk/>
          <pc:sldMk cId="0" sldId="272"/>
        </pc:sldMkLst>
        <pc:spChg chg="mod">
          <ac:chgData name="俊超 马" userId="71c73327-e1fd-4b45-aef6-0885e1723bc7" providerId="ADAL" clId="{8F067027-4B1C-4AE5-9443-08B15C475B7E}" dt="2017-12-11T01:36:42.989" v="390" actId="108"/>
          <ac:spMkLst>
            <pc:docMk/>
            <pc:sldMk cId="0" sldId="272"/>
            <ac:spMk id="6150" creationId="{03658C8E-B1C7-4393-BFF9-42690B35C8A5}"/>
          </ac:spMkLst>
        </pc:spChg>
        <pc:picChg chg="mod">
          <ac:chgData name="俊超 马" userId="71c73327-e1fd-4b45-aef6-0885e1723bc7" providerId="ADAL" clId="{8F067027-4B1C-4AE5-9443-08B15C475B7E}" dt="2017-12-11T01:33:28.411" v="378" actId="1076"/>
          <ac:picMkLst>
            <pc:docMk/>
            <pc:sldMk cId="0" sldId="272"/>
            <ac:picMk id="6152" creationId="{7F4141E5-E51F-4EF5-B07A-30CDB1AE7800}"/>
          </ac:picMkLst>
        </pc:picChg>
        <pc:picChg chg="mod">
          <ac:chgData name="俊超 马" userId="71c73327-e1fd-4b45-aef6-0885e1723bc7" providerId="ADAL" clId="{8F067027-4B1C-4AE5-9443-08B15C475B7E}" dt="2017-12-11T01:33:31.269" v="379" actId="1076"/>
          <ac:picMkLst>
            <pc:docMk/>
            <pc:sldMk cId="0" sldId="272"/>
            <ac:picMk id="6153" creationId="{27EF59B3-03CE-43DB-A02A-1908970397C2}"/>
          </ac:picMkLst>
        </pc:picChg>
        <pc:picChg chg="mod">
          <ac:chgData name="俊超 马" userId="71c73327-e1fd-4b45-aef6-0885e1723bc7" providerId="ADAL" clId="{8F067027-4B1C-4AE5-9443-08B15C475B7E}" dt="2017-12-11T01:33:35.892" v="380" actId="1076"/>
          <ac:picMkLst>
            <pc:docMk/>
            <pc:sldMk cId="0" sldId="272"/>
            <ac:picMk id="6154" creationId="{919CEAE8-BF5D-4504-BB76-8F3FD118C91E}"/>
          </ac:picMkLst>
        </pc:picChg>
      </pc:sldChg>
      <pc:sldChg chg="addSp delSp modSp del">
        <pc:chgData name="俊超 马" userId="71c73327-e1fd-4b45-aef6-0885e1723bc7" providerId="ADAL" clId="{8F067027-4B1C-4AE5-9443-08B15C475B7E}" dt="2017-12-11T01:34:28.301" v="386" actId="2696"/>
        <pc:sldMkLst>
          <pc:docMk/>
          <pc:sldMk cId="0" sldId="274"/>
        </pc:sldMkLst>
        <pc:spChg chg="del">
          <ac:chgData name="俊超 马" userId="71c73327-e1fd-4b45-aef6-0885e1723bc7" providerId="ADAL" clId="{8F067027-4B1C-4AE5-9443-08B15C475B7E}" dt="2017-12-11T00:45:02.653" v="8" actId="478"/>
          <ac:spMkLst>
            <pc:docMk/>
            <pc:sldMk cId="0" sldId="274"/>
            <ac:spMk id="2" creationId="{C32A394E-1065-4C57-A4E8-D033C8912EB7}"/>
          </ac:spMkLst>
        </pc:spChg>
        <pc:spChg chg="add mod">
          <ac:chgData name="俊超 马" userId="71c73327-e1fd-4b45-aef6-0885e1723bc7" providerId="ADAL" clId="{8F067027-4B1C-4AE5-9443-08B15C475B7E}" dt="2017-12-11T01:34:11.798" v="383"/>
          <ac:spMkLst>
            <pc:docMk/>
            <pc:sldMk cId="0" sldId="274"/>
            <ac:spMk id="8" creationId="{CFDF7EF5-E3A6-43D4-936E-5C02BE4ED6B5}"/>
          </ac:spMkLst>
        </pc:spChg>
      </pc:sldChg>
      <pc:sldChg chg="addSp delSp modSp modNotesTx">
        <pc:chgData name="俊超 马" userId="71c73327-e1fd-4b45-aef6-0885e1723bc7" providerId="ADAL" clId="{8F067027-4B1C-4AE5-9443-08B15C475B7E}" dt="2017-12-11T01:41:10.454" v="523" actId="20577"/>
        <pc:sldMkLst>
          <pc:docMk/>
          <pc:sldMk cId="0" sldId="275"/>
        </pc:sldMkLst>
        <pc:spChg chg="del">
          <ac:chgData name="俊超 马" userId="71c73327-e1fd-4b45-aef6-0885e1723bc7" providerId="ADAL" clId="{8F067027-4B1C-4AE5-9443-08B15C475B7E}" dt="2017-12-11T00:45:23.566" v="10" actId="478"/>
          <ac:spMkLst>
            <pc:docMk/>
            <pc:sldMk cId="0" sldId="275"/>
            <ac:spMk id="2" creationId="{9F42228C-1C7A-44C3-B03E-85271816673A}"/>
          </ac:spMkLst>
        </pc:spChg>
        <pc:spChg chg="add mod">
          <ac:chgData name="俊超 马" userId="71c73327-e1fd-4b45-aef6-0885e1723bc7" providerId="ADAL" clId="{8F067027-4B1C-4AE5-9443-08B15C475B7E}" dt="2017-12-11T01:39:21.031" v="482"/>
          <ac:spMkLst>
            <pc:docMk/>
            <pc:sldMk cId="0" sldId="275"/>
            <ac:spMk id="8" creationId="{CCA25B29-9794-4FEA-9A67-418B5010C08C}"/>
          </ac:spMkLst>
        </pc:spChg>
      </pc:sldChg>
      <pc:sldChg chg="modSp modNotes modNotesTx">
        <pc:chgData name="俊超 马" userId="71c73327-e1fd-4b45-aef6-0885e1723bc7" providerId="ADAL" clId="{8F067027-4B1C-4AE5-9443-08B15C475B7E}" dt="2017-12-11T01:38:39.189" v="439" actId="20577"/>
        <pc:sldMkLst>
          <pc:docMk/>
          <pc:sldMk cId="3727977737" sldId="277"/>
        </pc:sldMkLst>
        <pc:spChg chg="mod">
          <ac:chgData name="俊超 马" userId="71c73327-e1fd-4b45-aef6-0885e1723bc7" providerId="ADAL" clId="{8F067027-4B1C-4AE5-9443-08B15C475B7E}" dt="2017-12-11T01:38:39.189" v="439" actId="20577"/>
          <ac:spMkLst>
            <pc:docMk/>
            <pc:sldMk cId="3727977737" sldId="277"/>
            <ac:spMk id="3" creationId="{8CF39D27-A51A-48DD-88AF-61170121A2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10D6C8E-D056-459E-9109-F4BA3424F9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983" cy="513883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958628-19B6-42B6-9E1E-CD4560098D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035" y="2"/>
            <a:ext cx="3077125" cy="513883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 smtClean="0"/>
            </a:lvl1pPr>
          </a:lstStyle>
          <a:p>
            <a:pPr>
              <a:defRPr/>
            </a:pPr>
            <a:fld id="{150C08D3-4946-4617-820D-EAB2C7036B7E}" type="datetimeFigureOut">
              <a:rPr lang="zh-CN" altLang="en-US"/>
              <a:pPr>
                <a:defRPr/>
              </a:pPr>
              <a:t>2022/4/13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5EE342-FD86-44E4-BC6F-5C46F83CF0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0733"/>
            <a:ext cx="3075983" cy="51388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8275C0-9E2D-4FC6-8D63-26A0165A0D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035" y="9720733"/>
            <a:ext cx="3077125" cy="51388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0F4BCCC-4E49-4FBC-B585-6C120A225C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2B6B6F2-7433-4C97-8430-2B2A5627A6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5983" cy="511492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21E3FC-C253-4273-96BE-2C9F73DDD16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035" y="1"/>
            <a:ext cx="3077125" cy="511492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89801B-C45F-4C08-BD5F-A5B2DD03751B}" type="datetimeFigureOut">
              <a:rPr lang="zh-CN" altLang="en-US"/>
              <a:pPr>
                <a:defRPr/>
              </a:pPr>
              <a:t>2022/4/13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68FC906-4293-4791-BA88-D54ED750AE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C7DA9D1-EF25-47DD-80F5-5DFC3D90C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931" y="4861562"/>
            <a:ext cx="5679440" cy="460581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FF6ECD-036F-4FF6-8AD5-80AEF848FA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" y="9720733"/>
            <a:ext cx="3075983" cy="511492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066B16-3BD6-4086-9826-0F1868A65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035" y="9720733"/>
            <a:ext cx="3077125" cy="511492"/>
          </a:xfrm>
          <a:prstGeom prst="rect">
            <a:avLst/>
          </a:prstGeom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F4D7E8B-1618-4493-99A1-302418E3D9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650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83363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2252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引用</a:t>
            </a:r>
            <a:r>
              <a:rPr lang="zh-CN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通用近似定理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意在说明神经网络的强大之处。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70833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59090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59068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94206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62835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72763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30820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162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260AA90D-C3DF-47F0-9D02-5C8435E4E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4DB8CFA-37B2-4149-9AEC-33754563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1526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40150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85232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0614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260AA90D-C3DF-47F0-9D02-5C8435E4E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4DB8CFA-37B2-4149-9AEC-33754563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5406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260AA90D-C3DF-47F0-9D02-5C8435E4E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4DB8CFA-37B2-4149-9AEC-33754563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7965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260AA90D-C3DF-47F0-9D02-5C8435E4E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4DB8CFA-37B2-4149-9AEC-33754563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5153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260AA90D-C3DF-47F0-9D02-5C8435E4E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4DB8CFA-37B2-4149-9AEC-33754563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64718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说明，此处的分析仅仅是非常粗浅的暴力回归分析，对一个公司的定价、估值还有许多类似于</a:t>
            </a:r>
            <a:r>
              <a:rPr lang="en-US" altLang="zh-CN" dirty="0"/>
              <a:t>PE</a:t>
            </a:r>
            <a:r>
              <a:rPr lang="zh-CN" altLang="en-US" dirty="0"/>
              <a:t>、</a:t>
            </a:r>
            <a:r>
              <a:rPr lang="en-US" altLang="zh-CN" dirty="0"/>
              <a:t>PB</a:t>
            </a:r>
            <a:r>
              <a:rPr lang="zh-CN" altLang="en-US" dirty="0"/>
              <a:t>、</a:t>
            </a:r>
            <a:r>
              <a:rPr lang="en-US" altLang="zh-CN" dirty="0"/>
              <a:t>PEG</a:t>
            </a:r>
            <a:r>
              <a:rPr lang="zh-CN" altLang="en-US" dirty="0"/>
              <a:t>等生产经营指标需要进行考虑。此处只是给学生们一个直观的感受，让学生们学会独立思考，不要被茅台表面上</a:t>
            </a:r>
            <a:r>
              <a:rPr lang="en-US" altLang="zh-CN" dirty="0"/>
              <a:t>600</a:t>
            </a:r>
            <a:r>
              <a:rPr lang="zh-CN" altLang="en-US"/>
              <a:t>多的股价所迷惑。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662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说明，此处的分析仅仅是非常粗浅的暴力回归分析，对一个公司的定价、估值还有许多类似于</a:t>
            </a:r>
            <a:r>
              <a:rPr lang="en-US" altLang="zh-CN" dirty="0"/>
              <a:t>PE</a:t>
            </a:r>
            <a:r>
              <a:rPr lang="zh-CN" altLang="en-US" dirty="0"/>
              <a:t>、</a:t>
            </a:r>
            <a:r>
              <a:rPr lang="en-US" altLang="zh-CN" dirty="0"/>
              <a:t>PB</a:t>
            </a:r>
            <a:r>
              <a:rPr lang="zh-CN" altLang="en-US" dirty="0"/>
              <a:t>、</a:t>
            </a:r>
            <a:r>
              <a:rPr lang="en-US" altLang="zh-CN" dirty="0"/>
              <a:t>PEG</a:t>
            </a:r>
            <a:r>
              <a:rPr lang="zh-CN" altLang="en-US" dirty="0"/>
              <a:t>等生产经营指标需要进行考虑。此处只是给学生们一个直观的感受，让学生们学会独立思考，不要被茅台表面上</a:t>
            </a:r>
            <a:r>
              <a:rPr lang="en-US" altLang="zh-CN" dirty="0"/>
              <a:t>600</a:t>
            </a:r>
            <a:r>
              <a:rPr lang="zh-CN" altLang="en-US"/>
              <a:t>多的股价所迷惑。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573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0204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AC1DB-6952-4D4C-8916-F272B39F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9ACE2-3237-473C-9A12-B3ABAEBEFC5F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EE698-E6B2-4086-A25D-7FBF0213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33F0C-FAC8-433C-9BD0-61FF7B90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018B7-0C5A-4A61-9CC1-54EB6C2ACB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3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EA9B2-7D64-497A-8CDA-09C32871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9C5E5-0F1B-41D3-AA6C-117CA9D6705A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825BD-6BB5-452B-B40D-78CFEE42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520F4-BAD7-433C-B7DD-4C0FA840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AE29B-AFE7-4988-89EB-C2FE11484B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3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9A448-C4D8-4380-A3A1-3F655401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A9FBA-F121-486E-82A6-B8ADBF59A444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27560-C948-48BB-A005-46874167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FDD0E-170B-490A-9D37-40236FAA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E9B51-2814-482F-8A96-D9E119EC76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8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742BA-048D-4000-8A86-ED09CC6A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BAC29-CC17-41AD-9041-D61DBD5A50F6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B8DFD-94C6-4AF8-B673-EFC50B5E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82CB0-DB20-4C0C-BD03-D037739F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41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0161C-8A39-4C46-85D4-6EA75F04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56284-3B79-4095-B557-43A6050F04B6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8FEE0-E92F-4A8F-9D09-C1BE7316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9F631-37D0-4D9C-847F-2900E4BF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20A69-038A-4D09-BBD0-74B422429F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2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E2AB0CF-7239-49BC-9C2E-5A713C0E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AFC47-55D8-4867-BC0C-8FB29E306671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CF67485-DF79-4206-BAC5-5D3E835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D378091-FFA2-4AA3-8402-8516A5C2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F0CC6-517C-4D7B-A64F-6316599404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39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AD70596-BFD6-438D-9E0C-5943543C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06F62-96A7-47DC-851E-993BA8C113DE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53877E98-387B-4F20-81C4-8065430F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0175342-A499-4389-B87E-CA179467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3FE95-BDD0-40E1-AD67-0AD33F1E21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1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F04946F-B684-4139-80E4-22802C19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08424-2099-426F-A5D0-7EE056D20337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E40B65E-BDCA-4D48-BB12-F7D7C50C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E57F4E7-5CAE-4FDB-A228-D62680B1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A59AA-A5D5-4AF1-91A1-D2CBC2CF54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8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A63503C-F509-4C71-8E2D-F11ADC5A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CA6FB-B2C7-46B9-9A2B-69A5D4898F4A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A552025-6A19-403C-A161-BEC034A7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3A67A36-CA7A-4DE5-8204-474E8DD1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A41A1-BDED-4693-A08B-BA115BCB92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1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5648635-A47A-4D0E-BA17-BFE8A8E0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8F91D-1CAC-402D-8DC5-57CEB1F09B15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A6646EF-1F9B-4692-AA49-84AB04A9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F88E927-5065-4DB8-A59D-610B581E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D3828-1F94-4590-9CE7-BFF4DEF350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5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CB69508-A4D5-4D56-8B36-5C93B62F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E039F-1DC5-4DCA-8B4A-19144001BA48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731AA57-29ED-45B4-8C1D-633B6560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4D210B7-283F-4CC0-88E9-46D9EF4E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017E7-5A25-44F6-A964-807AE2A4F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7A93F5D2-9776-48E0-A2E0-B8DBC0E9E7D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FD867CFC-ACF6-4358-9F98-8945ECA8B1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87FD3-6F99-421A-BB16-6D1150861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BF52E8-88E0-4518-ADEE-C8585FA1B897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E40D1-6151-4AAC-841D-427A99D63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F63C0-9785-4B5B-835D-25C72152C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A114A7B-806A-4876-8CD7-7748372000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5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jp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D72FFFE-79B7-48C0-BA1B-DADDEB926B3D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0111" y="116631"/>
            <a:ext cx="276479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b="0" i="1" u="sng" dirty="0">
                <a:solidFill>
                  <a:srgbClr val="0070C0"/>
                </a:solidFill>
              </a:rPr>
              <a:t>Python</a:t>
            </a:r>
            <a:r>
              <a:rPr lang="zh-CN" altLang="en-US" sz="2400" b="0" i="1" u="sng" dirty="0">
                <a:solidFill>
                  <a:srgbClr val="0070C0"/>
                </a:solidFill>
              </a:rPr>
              <a:t>与金融计算</a:t>
            </a: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683568" y="2008829"/>
            <a:ext cx="792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收益率可预测性的实证检验</a:t>
            </a:r>
            <a:endParaRPr lang="en-US" altLang="zh-CN" sz="4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2947552"/>
            <a:ext cx="7920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"/>
          <a:stretch/>
        </p:blipFill>
        <p:spPr bwMode="auto">
          <a:xfrm>
            <a:off x="6987654" y="4632771"/>
            <a:ext cx="2156346" cy="223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69022" y="3332492"/>
            <a:ext cx="4605076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蒋志强</a:t>
            </a:r>
            <a:endParaRPr lang="en-US" altLang="zh-CN" sz="3600" b="1" baseline="30000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403648" y="427882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zqjiang</a:t>
            </a:r>
            <a:r>
              <a:rPr lang="en-US" altLang="zh-CN" sz="2000" b="1" dirty="0" err="1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.ecust@qq.com</a:t>
            </a:r>
            <a:endParaRPr lang="en-US" altLang="zh-CN" sz="2000" b="1" dirty="0">
              <a:solidFill>
                <a:srgbClr val="4472C4">
                  <a:lumMod val="75000"/>
                </a:srgbClr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19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机器学习方法：</a:t>
            </a: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LASSO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51B6C45-0064-4408-AD93-67F273A6E35F}"/>
              </a:ext>
            </a:extLst>
          </p:cNvPr>
          <p:cNvSpPr/>
          <p:nvPr/>
        </p:nvSpPr>
        <p:spPr>
          <a:xfrm>
            <a:off x="899592" y="1074874"/>
            <a:ext cx="74159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机器学习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在目标函数中增加一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惩罚项（</a:t>
            </a:r>
            <a:r>
              <a:rPr lang="zh-CN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度量模型复杂度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降低模型样本内性能，增加样本外稳定性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LASSO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Least absolute shrinkage and selection operator </a:t>
            </a: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压缩估计，构造一个惩罚函数，压缩一些系数，设定为零，保留子集收缩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处理具有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多重共线性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数据的有偏估计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8302B7-1513-4260-892C-A57CADE1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756" y="4005064"/>
            <a:ext cx="3533329" cy="2659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67544" y="4420933"/>
                <a:ext cx="4764497" cy="175945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引入</a:t>
                </a:r>
                <a:r>
                  <a:rPr lang="en-US" altLang="zh-CN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L1</a:t>
                </a:r>
                <a:r>
                  <a:rPr lang="zh-CN" alt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正则化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构造</a:t>
                </a:r>
                <a:r>
                  <a:rPr lang="zh-CN" alt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目标函数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zh-CN" dirty="0">
                  <a:latin typeface="微软雅黑" panose="020B0503020204020204" pitchFamily="34" charset="-122"/>
                </a:endParaRPr>
              </a:p>
              <a:p>
                <a:pPr marL="114300" lvl="1"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为系数，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为参数，且为正值，正则化强度。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420933"/>
                <a:ext cx="4764497" cy="1759456"/>
              </a:xfrm>
              <a:prstGeom prst="rect">
                <a:avLst/>
              </a:prstGeom>
              <a:blipFill>
                <a:blip r:embed="rId5"/>
                <a:stretch>
                  <a:fillRect t="-18089" b="-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325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C9F06E-9E0B-44F1-90AD-65F691A2C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991" y="1022479"/>
            <a:ext cx="3366489" cy="2473547"/>
          </a:xfrm>
          <a:prstGeom prst="rect">
            <a:avLst/>
          </a:prstGeom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机器学习方法：</a:t>
            </a:r>
            <a:r>
              <a:rPr lang="en-US" altLang="zh-CN" sz="4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ElasticNet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51B6C45-0064-4408-AD93-67F273A6E35F}"/>
                  </a:ext>
                </a:extLst>
              </p:cNvPr>
              <p:cNvSpPr/>
              <p:nvPr/>
            </p:nvSpPr>
            <p:spPr>
              <a:xfrm>
                <a:off x="251520" y="1196752"/>
                <a:ext cx="5328592" cy="5093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L2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正则化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Ridge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引入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L2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正则化，构造目标函数：</a:t>
                </a:r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0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ElasticNet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引入</a:t>
                </a:r>
                <a:r>
                  <a:rPr lang="en-US" altLang="zh-CN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L1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L2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正则化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其惩罚项为：</a:t>
                </a:r>
                <a:endParaRPr lang="en-US" altLang="zh-CN" i="1" dirty="0">
                  <a:solidFill>
                    <a:srgbClr val="0000FF"/>
                  </a:solidFill>
                </a:endParaRPr>
              </a:p>
              <a:p>
                <a:pPr marL="114300" lvl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∅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/>
                            </m:rP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1430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目标函数为：</a:t>
                </a:r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14300" lvl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;·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+∅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/>
                            </m:rP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1430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为参数，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=1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时，惩罚项变成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L1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正则化，对应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LASSO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方法。</a:t>
                </a:r>
                <a:endPara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51B6C45-0064-4408-AD93-67F273A6E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96752"/>
                <a:ext cx="5328592" cy="5093638"/>
              </a:xfrm>
              <a:prstGeom prst="rect">
                <a:avLst/>
              </a:prstGeom>
              <a:blipFill>
                <a:blip r:embed="rId5"/>
                <a:stretch>
                  <a:fillRect l="-1030" t="-8732" r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796136" y="3548901"/>
            <a:ext cx="3096344" cy="2708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LASSO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回归太过（太多特征被稀疏为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Ridge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回归正则化不够（回归系数衰减太慢）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ElasticNet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方法回归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2392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8E9DBF0-8388-4008-86AB-C4CE29C98281}"/>
              </a:ext>
            </a:extLst>
          </p:cNvPr>
          <p:cNvGrpSpPr/>
          <p:nvPr/>
        </p:nvGrpSpPr>
        <p:grpSpPr>
          <a:xfrm>
            <a:off x="5376327" y="1512881"/>
            <a:ext cx="3507757" cy="2664296"/>
            <a:chOff x="5364088" y="2778082"/>
            <a:chExt cx="3507757" cy="2664296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83C5B7D-6B2B-42C6-B4B3-D06073F46EC3}"/>
                </a:ext>
              </a:extLst>
            </p:cNvPr>
            <p:cNvPicPr/>
            <p:nvPr/>
          </p:nvPicPr>
          <p:blipFill rotWithShape="1">
            <a:blip r:embed="rId3"/>
            <a:srcRect l="57055" t="9620" r="6690" b="28755"/>
            <a:stretch/>
          </p:blipFill>
          <p:spPr>
            <a:xfrm>
              <a:off x="5885811" y="2778082"/>
              <a:ext cx="2986034" cy="2664296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5B064B9-3559-4E4E-B248-F6D0ECA74152}"/>
                </a:ext>
              </a:extLst>
            </p:cNvPr>
            <p:cNvSpPr txBox="1"/>
            <p:nvPr/>
          </p:nvSpPr>
          <p:spPr>
            <a:xfrm>
              <a:off x="5364088" y="2832957"/>
              <a:ext cx="143980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输出层</a:t>
              </a:r>
              <a:endPara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sz="20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隐藏层</a:t>
              </a:r>
              <a:endPara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sz="20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输入层</a:t>
              </a:r>
            </a:p>
          </p:txBody>
        </p:sp>
      </p:grpSp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机器学习方法：</a:t>
            </a: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神经网络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83BEFBC8-F459-4DA1-B950-945EB796E76A}"/>
              </a:ext>
            </a:extLst>
          </p:cNvPr>
          <p:cNvSpPr/>
          <p:nvPr/>
        </p:nvSpPr>
        <p:spPr>
          <a:xfrm>
            <a:off x="55124" y="1405240"/>
            <a:ext cx="5196655" cy="443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通用近似定理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一个包含足够多隐藏层神经元的多层前馈网络，能以任意精度逼近任意预定的连续函数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神经网络由</a:t>
            </a:r>
            <a:r>
              <a:rPr lang="zh-CN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输入层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、一个或多个</a:t>
            </a:r>
            <a:r>
              <a:rPr lang="zh-CN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隐藏层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和一个</a:t>
            </a:r>
            <a:r>
              <a:rPr lang="zh-CN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输出层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组成。类似于生物大脑中的轴突，网络层代表一组神经元，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神经元通过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激活函数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将输入信号转换成输出信号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神经网络存在多种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激活函数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，常用的有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RELU, 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tanh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回归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sigmoid, 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softmax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分类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25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目标函数用来衡量预测值与真实值间的差异，一般采用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MSE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A157099-5A6C-4BD7-8EC9-67337F03083F}"/>
                  </a:ext>
                </a:extLst>
              </p:cNvPr>
              <p:cNvSpPr/>
              <p:nvPr/>
            </p:nvSpPr>
            <p:spPr>
              <a:xfrm>
                <a:off x="5190342" y="4171265"/>
                <a:ext cx="3875879" cy="21850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4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①</a:t>
                </a:r>
                <a:r>
                  <a:rPr lang="zh-CN" altLang="zh-CN" sz="14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每个神经元从所有输入单元线性地提取信息</a:t>
                </a:r>
                <a:endParaRPr lang="en-US" altLang="zh-CN" sz="1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14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②</a:t>
                </a:r>
                <a:r>
                  <a:rPr lang="zh-CN" altLang="zh-CN" sz="14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每个神经元在将输出发送到下一层之前，将激活函数应用于其输出值。</a:t>
                </a:r>
                <a:endParaRPr lang="en-US" altLang="zh-CN" sz="1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zh-CN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隐藏层中的第二个神经元将输入转换为输出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zh-CN" sz="1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2,0</m:t>
                        </m:r>
                      </m:sub>
                      <m:sup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altLang="zh-CN" sz="1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  <m:sup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altLang="zh-CN" sz="1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zh-CN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输出预测值是每个神经元输出值的线性加总：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Sup>
                          <m:sSub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A157099-5A6C-4BD7-8EC9-67337F030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342" y="4171265"/>
                <a:ext cx="3875879" cy="2185085"/>
              </a:xfrm>
              <a:prstGeom prst="rect">
                <a:avLst/>
              </a:prstGeom>
              <a:blipFill>
                <a:blip r:embed="rId5"/>
                <a:stretch>
                  <a:fillRect l="-156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345314" y="1035908"/>
            <a:ext cx="3565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zh-CN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包含五个神经元的隐藏层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5564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股市收益率的可预测性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BD14DA62-468E-46D0-A97E-85CAB63747ED}"/>
              </a:ext>
            </a:extLst>
          </p:cNvPr>
          <p:cNvSpPr/>
          <p:nvPr/>
        </p:nvSpPr>
        <p:spPr>
          <a:xfrm>
            <a:off x="684008" y="1040596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E.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Rapach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G.-F. Zhou,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and cross-sectional stock return forecasting: New machine learning methods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E.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Jurczenko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Ed. Machine Learning for Asset Management: New Developments and Financial Applications. ISTE * Wiley 2020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0890" y="1911190"/>
            <a:ext cx="8683100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S&amp;P 500 excess return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dividend-price ratio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of the twelve-month moving sum of S&amp;P 500 dividends minus the log of the S&amp;P 500 price index.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earnings-price ratio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of the twelve-month moving sum of S&amp;P 500 earnings minus the log of the S&amp;P 500 price index.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Volatility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measure the annualized volatility for month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Treasury bill yield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Three-month Treasury bill yield minus the twelve-month moving average of the three-month Treasury bill yield.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Treasury bond yield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BOND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Ten-year Treasury bond yield minus the twelve-month moving average of the ten-year Treasury bond yield.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spread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yields on a ten-year Treasury bond and a three-month Treasury bill.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spread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yields on a AAA-rated corporate bond and a ten-year Treasury bond.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Inflation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PPIG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 price index (PPI) inflation rate.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production growth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IPG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rate of industrial production.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MA(1,12) technical signal [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(1,12)].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indicator variable that takes a value of one (zero) if the S&amp;P 500 price index is greater than or equal to (less than) the twelve-month moving average of the S&amp;P 500 price index.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MA(3,12) technical signal [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(3,12)].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indicator variable that takes a value of one (zero) if the three-month moving average of the S&amp;P 500 price index is greater than or equal to (less than) the twelve-month moving average of the S&amp;P 500 price index.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 technical signal [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(6)].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indicator variables that takes a value of one (zero) if the S&amp;P 500 price index is greater than or equal to (less than) its value six months ago.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996952"/>
            <a:ext cx="3024336" cy="2639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7800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股市收益率的可预测性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43" y="1074874"/>
            <a:ext cx="7326994" cy="55605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0799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股市收益率的可预测性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410191" y="764704"/>
            <a:ext cx="33123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单变量模型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多变量模型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复合模型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机器学习模型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复合机器学习模型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14" y="1202347"/>
            <a:ext cx="2400508" cy="3353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04" y="1878655"/>
            <a:ext cx="2823455" cy="8573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00" y="1884370"/>
            <a:ext cx="3086367" cy="8458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00" y="1152843"/>
            <a:ext cx="2392887" cy="44199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00" y="3673179"/>
            <a:ext cx="2723613" cy="8310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00" y="2770178"/>
            <a:ext cx="2152837" cy="82684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771800" y="3018230"/>
            <a:ext cx="2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平均单变量预测结果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792511" y="3906837"/>
            <a:ext cx="264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多变量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OLS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替换为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97" y="4589822"/>
            <a:ext cx="2735817" cy="85732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367975" y="4693521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多变量因子替换为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单变量模型预测值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13963" y="5740938"/>
            <a:ext cx="5014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选出有效果的单变量预测值求均值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97" y="5589240"/>
            <a:ext cx="2583404" cy="79254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717396" y="6178192"/>
            <a:ext cx="629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模型评估：计算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MSFE-adjusted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6191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股市收益率的可预测性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187624" y="996109"/>
            <a:ext cx="698433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in-sample estimation period: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1927:01 to 1946:12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holdout out-of-sample period: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1947:01 to 1956:12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out-of-sample forecast evaluation period: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1957:01 to 2018:12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93" y="2077013"/>
            <a:ext cx="7420094" cy="46739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586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收益率的可预测性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8FD7960-730D-4302-861C-D51433C48C10}"/>
              </a:ext>
            </a:extLst>
          </p:cNvPr>
          <p:cNvSpPr/>
          <p:nvPr/>
        </p:nvSpPr>
        <p:spPr>
          <a:xfrm>
            <a:off x="612440" y="1038971"/>
            <a:ext cx="8300065" cy="1595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研究对象：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沪深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股市场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2100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多只股票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数据：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日度交易数据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来自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季度财务数据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无风险收益率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市场收益率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来自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CSMAR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时间：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2000-2018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72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个季度                  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因子：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基本面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104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，技术因子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38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8C46B8-A39E-41AC-90C6-59AB61890EFA}"/>
              </a:ext>
            </a:extLst>
          </p:cNvPr>
          <p:cNvSpPr txBox="1"/>
          <p:nvPr/>
        </p:nvSpPr>
        <p:spPr>
          <a:xfrm>
            <a:off x="0" y="4115988"/>
            <a:ext cx="492443" cy="13894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基本面因子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A516763-1509-45F7-B034-5AC99019B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67224"/>
              </p:ext>
            </p:extLst>
          </p:nvPr>
        </p:nvGraphicFramePr>
        <p:xfrm>
          <a:off x="537704" y="2721457"/>
          <a:ext cx="4240134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973">
                  <a:extLst>
                    <a:ext uri="{9D8B030D-6E8A-4147-A177-3AD203B41FA5}">
                      <a16:colId xmlns:a16="http://schemas.microsoft.com/office/drawing/2014/main" val="2744353640"/>
                    </a:ext>
                  </a:extLst>
                </a:gridCol>
                <a:gridCol w="2405161">
                  <a:extLst>
                    <a:ext uri="{9D8B030D-6E8A-4147-A177-3AD203B41FA5}">
                      <a16:colId xmlns:a16="http://schemas.microsoft.com/office/drawing/2014/main" val="1033357871"/>
                    </a:ext>
                  </a:extLst>
                </a:gridCol>
              </a:tblGrid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英文变量名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中文字段名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0703049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TRZB（SSZB）HBL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投入资本（实收资本）回报率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1980844"/>
                  </a:ext>
                </a:extLst>
              </a:tr>
              <a:tr h="320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TRZB（FZYSYZQYZJ）HBL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投入资本（负债与所有者权益总计）回报率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5470035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ZBHBL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资本回报率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9049274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XSQLRBTRZB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息税前利润比投入资本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9855261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JZCSYL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净资产收益率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1852712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ZCSYL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资产收益率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528872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YYWLRBLRZE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营业外利润比利润总额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6798700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XSJLL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销售净利率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9021832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YYLRL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营业利润率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8915991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YYLRZCL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营业利润增长率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2698813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ZZCBCL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总资产报酬率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5877944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YYLRBYYZSR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营业利润比营业总收入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7939041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JLRBYYZSR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净利润比营业总收入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4105378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XSMLL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销售毛利率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3855239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GDQYZZL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股东权益周转率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3602835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CBFYLRL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成本费用利润率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0857812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ZYXJLBYYSR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自由现金流比营业收入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1188234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TRZB（SSZB）XJHBL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投入资本（实收资本）现金回报率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0619451"/>
                  </a:ext>
                </a:extLst>
              </a:tr>
              <a:tr h="320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TRZB（FZYSYZQYZJ）XJHBL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投入资本（负债与所有者权益总计）现金回报率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3495794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D372F98-64C4-47E9-A9F0-C87BA4E9A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61717"/>
              </p:ext>
            </p:extLst>
          </p:nvPr>
        </p:nvGraphicFramePr>
        <p:xfrm>
          <a:off x="4777838" y="2729096"/>
          <a:ext cx="4311451" cy="3840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5675">
                  <a:extLst>
                    <a:ext uri="{9D8B030D-6E8A-4147-A177-3AD203B41FA5}">
                      <a16:colId xmlns:a16="http://schemas.microsoft.com/office/drawing/2014/main" val="3409076976"/>
                    </a:ext>
                  </a:extLst>
                </a:gridCol>
                <a:gridCol w="2555776">
                  <a:extLst>
                    <a:ext uri="{9D8B030D-6E8A-4147-A177-3AD203B41FA5}">
                      <a16:colId xmlns:a16="http://schemas.microsoft.com/office/drawing/2014/main" val="1025533963"/>
                    </a:ext>
                  </a:extLst>
                </a:gridCol>
              </a:tblGrid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JLRXJHL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净利润现金含量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1500252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JYHDCSDXJLLJEBJYHDJSY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经营活动产生的现金流量净额比经营活动净收益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6407159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ZZCXJHSL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总资产现金回收率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6826799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JYHDCSDXJLLJEBYYSR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经营活动产生的现金流量净额比营业收入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8943507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XSSPTGLWSDDXJBYYSR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销售商品提供劳务收到的现金比营业收入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7656699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XJBL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现金比率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9083826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XJLZCBHZCHBLZC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现金流资产比和资产回报率之差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9044101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XSSJL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销售税金率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7947321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JLRL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净利润率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6898761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GLFYBYYZSR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管理费用比营业总收入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2066284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QYHBL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权益回报率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5255196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XSCBL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销售成本率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3866657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YYSRZS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营业收入指数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881182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YYZCL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营业增长率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3357616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XSGLFYZS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销售管理费用指数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2139965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XSGLFYZCL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销售管理费用增长率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6945082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JYHDCSDXJLLJEZS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经营活动产生的现金流量净额指数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8404028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JYHDCSDXJLLJEZCL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经营活动产生的现金流量净额增长率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6424731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LRZEZS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利润总额指数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0190238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LRZEZCL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利润总额增长率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00089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B54C225F-340D-42D0-A5C6-1A19826FD02D}"/>
              </a:ext>
            </a:extLst>
          </p:cNvPr>
          <p:cNvSpPr txBox="1"/>
          <p:nvPr/>
        </p:nvSpPr>
        <p:spPr>
          <a:xfrm>
            <a:off x="-45933" y="5439798"/>
            <a:ext cx="66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104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4143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收益率的可预测性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3D72DF-280E-4072-9679-0A7BAF906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2306"/>
              </p:ext>
            </p:extLst>
          </p:nvPr>
        </p:nvGraphicFramePr>
        <p:xfrm>
          <a:off x="625796" y="1080187"/>
          <a:ext cx="4306644" cy="5745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438">
                  <a:extLst>
                    <a:ext uri="{9D8B030D-6E8A-4147-A177-3AD203B41FA5}">
                      <a16:colId xmlns:a16="http://schemas.microsoft.com/office/drawing/2014/main" val="136854231"/>
                    </a:ext>
                  </a:extLst>
                </a:gridCol>
                <a:gridCol w="2384206">
                  <a:extLst>
                    <a:ext uri="{9D8B030D-6E8A-4147-A177-3AD203B41FA5}">
                      <a16:colId xmlns:a16="http://schemas.microsoft.com/office/drawing/2014/main" val="1603282692"/>
                    </a:ext>
                  </a:extLst>
                </a:gridCol>
              </a:tblGrid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GSYMGSSYZDJLRZS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归属于母公司所有者的净利润指数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797650178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GSYMGSSYZDJLRZCL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归属于母公司所有者的净利润增长率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3202827769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CZHDCSDXJLLJEZCL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筹资活动产生的现金流量净额增长率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714643290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JLRZCL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净利润增长率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770746787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YYFYBYYZSR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营业费用比营业总收入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856016397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JZWJSBTRZB（SSZB）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净债务减少比投入资本（实收资本）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100563796"/>
                  </a:ext>
                </a:extLst>
              </a:tr>
              <a:tr h="3047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JZWJSBTRZB（FZYSYZQYZJ）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净债务减少比投入资本（负债与所有者权益总计）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676751052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FLDZCBL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非流动资产比率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189975555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SQPJZBZCBTRZB（SSZB）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三期平均资本支出比投入资本（实收资本）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71612195"/>
                  </a:ext>
                </a:extLst>
              </a:tr>
              <a:tr h="3047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SQPJZBZCBTRZB（FZYSYZQYZJ）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三期平均资本支出比投入资本（负债与所有者权益总计）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730175185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CQBL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产权比率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3634897584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CQJKBZCZJ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长期借款比资产总计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366546520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CWFYBYYZSR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财务费用比营业总收入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520828131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GDQYYGDZCBL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股东权益与固定资产比率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904211706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ZWZZCB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债务总资产比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4212026649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GDQYBL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股东权益比率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603045636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GDZCBL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固定资产比率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920627259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ZZWBTRZB（SSZB）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总债务比投入资本（实收资本）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4143159384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ZZWBTRZB（FZYSYZQYZJ）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总债务比投入资本（负债与所有者权益总计）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226632781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ZYXJLBCQZW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自由现金流比长期债务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212876740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ZBZCBGDZCJE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资本支出比固定资产净额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3209782593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JYXXJLBZBZC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经营性现金流比资本支出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655471420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JYXXJLBZBZCYLXZH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经营性现金流比资本支出与利息之和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4206452465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CHBH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存货变化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71926226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YNCHBHJYSZKZZL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一年存货变化加应收账款周转率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4097078446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CHZZL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存货周转率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816522653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CHZZTS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存货周转天数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583890854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YSZKZZL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应收账款周转率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894004497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YSZKZZTS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应收账款周转天数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701671452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YYZQ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营业周期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226562871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ZZCZZL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总资产周转率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819604423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CQFZBZZC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长期负债比总资产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3883764262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GDZCZZL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固定资产周转率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636177127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ZCFZL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资产负债率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683165819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CWGGZS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财务杠杆指数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62648359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5E9D506-961F-47D6-93A7-ACAD453D1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18715"/>
              </p:ext>
            </p:extLst>
          </p:nvPr>
        </p:nvGraphicFramePr>
        <p:xfrm>
          <a:off x="4947384" y="1080187"/>
          <a:ext cx="4175583" cy="5397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7037">
                  <a:extLst>
                    <a:ext uri="{9D8B030D-6E8A-4147-A177-3AD203B41FA5}">
                      <a16:colId xmlns:a16="http://schemas.microsoft.com/office/drawing/2014/main" val="217581053"/>
                    </a:ext>
                  </a:extLst>
                </a:gridCol>
                <a:gridCol w="2368546">
                  <a:extLst>
                    <a:ext uri="{9D8B030D-6E8A-4147-A177-3AD203B41FA5}">
                      <a16:colId xmlns:a16="http://schemas.microsoft.com/office/drawing/2014/main" val="730877438"/>
                    </a:ext>
                  </a:extLst>
                </a:gridCol>
              </a:tblGrid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YSZKZS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应收账款指数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453398332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YXJZZWL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有形净值债务率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4054402241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LDZCZZL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流动资产周转率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081028417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LDBL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流动比率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350612494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CQFZBYYZJ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长期负债比营运资金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937256522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JYHDCSDXJLLJEBJFZ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经营活动产生的现金流量净额比净负债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4087882968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JYHDCSDXJLLJEBZFZ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经营活动产生的现金流量净额比总负债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122725998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XJLDFZB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现金流动负债比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357382870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CSDBL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超速动比率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3215062231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SDBL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速动比率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080700910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5NPJSYSZB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年平均收益市值比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4166979953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JZBDJSYBLRZE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价值变动净收益比利润总额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3508625734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LRZEBYYSR_TTM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利润总额比营业收入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3698854428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SYSZB_TTM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收益市值比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TTM)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483479691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JYHDJSYBLRZE_TTM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经营活动净收益比利润总额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294153580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JYHDJSYBLRZE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经营活动净收益比利润总额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160284410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YYLRBLRZE_TTM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营业利润比利润总额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196794302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YYWSZJEBLRZE_TTM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营业外收支净额比利润总额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450752960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JLRZZL_TTM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净利润增长率</a:t>
                      </a:r>
                      <a:r>
                        <a:rPr lang="en-US" altLang="zh-CN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197111498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JXJLLZZL_TTM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净现金流量增长率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905671827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JZCZZL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净资产增长率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329239117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LRZEZZL_TTM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利润总额增长率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411538387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GSMGSGDDJLRZZL_TTM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归属母公司股东的净利润增长率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401013085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ZZCZZL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总资产增长率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995416892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TZHDCSDXJLLJEZZL_TTM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投资活动产生的现金流量净额增长率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067025836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MLVZZL_TTM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毛利率增长率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3028665074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CZHDCSDXJLLJEZZL_TTM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筹资活动产生的现金流量净额增长率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908628891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JYHDCSDXJLLJEZZL_TTM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经营活动产生的现金流量净额增长率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759102978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YYLRZZL_TTM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营业利润增长率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819735627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YYSRZZL_TTM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营业收入增长率</a:t>
                      </a:r>
                      <a:r>
                        <a:rPr lang="en-US" altLang="zh-CN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404811611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FF2574DE-C27C-4383-AD3D-FC1E6B64CC1A}"/>
              </a:ext>
            </a:extLst>
          </p:cNvPr>
          <p:cNvSpPr txBox="1"/>
          <p:nvPr/>
        </p:nvSpPr>
        <p:spPr>
          <a:xfrm>
            <a:off x="35977" y="2996952"/>
            <a:ext cx="492443" cy="13894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基本面因子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03A72B-FD87-4B5E-80AE-9EF971CF5286}"/>
              </a:ext>
            </a:extLst>
          </p:cNvPr>
          <p:cNvSpPr txBox="1"/>
          <p:nvPr/>
        </p:nvSpPr>
        <p:spPr>
          <a:xfrm>
            <a:off x="-9956" y="4320762"/>
            <a:ext cx="66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104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758C40-2E6F-4366-AF8C-D837CE7A30ED}"/>
              </a:ext>
            </a:extLst>
          </p:cNvPr>
          <p:cNvSpPr/>
          <p:nvPr/>
        </p:nvSpPr>
        <p:spPr>
          <a:xfrm>
            <a:off x="4932440" y="3043203"/>
            <a:ext cx="3585764" cy="19554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02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收益率的可预测性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010693C-4236-4791-B9DF-BFCF7F8706BF}"/>
              </a:ext>
            </a:extLst>
          </p:cNvPr>
          <p:cNvSpPr txBox="1"/>
          <p:nvPr/>
        </p:nvSpPr>
        <p:spPr>
          <a:xfrm>
            <a:off x="35997" y="2996952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技术因子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ED9D2F-BCF1-4EFC-B7BD-5D2369F4BA34}"/>
              </a:ext>
            </a:extLst>
          </p:cNvPr>
          <p:cNvSpPr txBox="1"/>
          <p:nvPr/>
        </p:nvSpPr>
        <p:spPr>
          <a:xfrm>
            <a:off x="35993" y="4149080"/>
            <a:ext cx="53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38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C4536C0-5F90-454B-89B3-27243DD1C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70069"/>
              </p:ext>
            </p:extLst>
          </p:nvPr>
        </p:nvGraphicFramePr>
        <p:xfrm>
          <a:off x="592070" y="1066118"/>
          <a:ext cx="4032448" cy="47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035">
                  <a:extLst>
                    <a:ext uri="{9D8B030D-6E8A-4147-A177-3AD203B41FA5}">
                      <a16:colId xmlns:a16="http://schemas.microsoft.com/office/drawing/2014/main" val="2274541107"/>
                    </a:ext>
                  </a:extLst>
                </a:gridCol>
                <a:gridCol w="2654413">
                  <a:extLst>
                    <a:ext uri="{9D8B030D-6E8A-4147-A177-3AD203B41FA5}">
                      <a16:colId xmlns:a16="http://schemas.microsoft.com/office/drawing/2014/main" val="2255994854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数据库变量名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中文字段名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88504297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60rpjhsl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日平均换手率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6698474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90rpjhsl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日平均换手率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4127624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120rpjhsl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日平均换手率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6976797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60rhsldspj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日换手率对数平均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764261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90rhsldspj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日换手率对数平均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388612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120rhsldspj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日换手率对数平均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7847839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gqygyjylbgq3gydpjjyl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过去一个月交易量比过去</a:t>
                      </a: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个月的平均交易量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9070607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jylbdl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交易量波动率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428904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cjegx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成交额惯性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4901618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cjlzd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成交量震荡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394964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12yljsy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月累计收益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368850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30r120rhb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日回报方差比率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593253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60rarrqzb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人气指标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1473614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90rarrqzb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人气指标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8186898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120rarrqzb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人气指标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1596154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60rbryyzb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意愿指标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056385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90rbryyzb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意愿指标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244656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120rbryyzb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意愿指标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028224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2B6A89B-85CB-43A6-A3F0-6ED3631EA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20839"/>
              </p:ext>
            </p:extLst>
          </p:nvPr>
        </p:nvGraphicFramePr>
        <p:xfrm>
          <a:off x="4632757" y="1066118"/>
          <a:ext cx="4032449" cy="475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036">
                  <a:extLst>
                    <a:ext uri="{9D8B030D-6E8A-4147-A177-3AD203B41FA5}">
                      <a16:colId xmlns:a16="http://schemas.microsoft.com/office/drawing/2014/main" val="530095960"/>
                    </a:ext>
                  </a:extLst>
                </a:gridCol>
                <a:gridCol w="2654413">
                  <a:extLst>
                    <a:ext uri="{9D8B030D-6E8A-4147-A177-3AD203B41FA5}">
                      <a16:colId xmlns:a16="http://schemas.microsoft.com/office/drawing/2014/main" val="2931699831"/>
                    </a:ext>
                  </a:extLst>
                </a:gridCol>
              </a:tblGrid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60rarbrrqyyzb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ARBR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人气意愿指标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8088669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90rarbrrqyyzb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ARBR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人气意愿指标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4468036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120rarbrrqyyzb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ARBR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人气意愿指标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2289339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60rcrnlzb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能量指标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1324409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90rcrnlzb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CR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能量指标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5156526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120rcrnlzb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CR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能量指标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6042879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dtld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多头力道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1965793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ktld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空头力道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9903557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scnlzb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市场能量指标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6093104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scqrzb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市场强弱指标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1260796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msx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梅斯线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509917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adtszb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艾达透视指标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9432906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14rj</a:t>
                      </a: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日均幅指标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2369748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60rydjx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日移动均线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8560079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90rydjx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日移动均线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9625217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120rydjx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日移动均线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087090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60rzsydjx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日指数移动均线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5971289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90rzsydjx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日指数移动均线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6868135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120rzsydjx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日指数移动均线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8343556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macd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平滑异同移动平均线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2631713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2D9742D-8640-4517-A23E-82FAE6ADFAD4}"/>
              </a:ext>
            </a:extLst>
          </p:cNvPr>
          <p:cNvSpPr/>
          <p:nvPr/>
        </p:nvSpPr>
        <p:spPr>
          <a:xfrm>
            <a:off x="4632757" y="3933780"/>
            <a:ext cx="2467762" cy="21598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A2E39A-2244-49FF-AF0A-A21CAC75764C}"/>
              </a:ext>
            </a:extLst>
          </p:cNvPr>
          <p:cNvSpPr/>
          <p:nvPr/>
        </p:nvSpPr>
        <p:spPr>
          <a:xfrm>
            <a:off x="583830" y="4154862"/>
            <a:ext cx="3268090" cy="28225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261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AutoShape 2" descr="http://img2.imgtn.bdimg.com/it/u=2922051055,1270136539&amp;fm=11&amp;gp=0.jpg">
            <a:extLst>
              <a:ext uri="{FF2B5EF4-FFF2-40B4-BE49-F238E27FC236}">
                <a16:creationId xmlns:a16="http://schemas.microsoft.com/office/drawing/2014/main" id="{5B9FD5E0-8764-44E1-82A0-6D32342F1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3A3C27FE-CC70-460D-AFDB-10E00913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774" y="142875"/>
            <a:ext cx="6060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股票收益率的预测性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874" y="1266720"/>
            <a:ext cx="2520280" cy="15019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6" y="1266720"/>
            <a:ext cx="5262958" cy="150198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15616" y="3024535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收集整理了历史文献报道的</a:t>
            </a: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97</a:t>
            </a:r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个预测因子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928314" y="4149080"/>
            <a:ext cx="75608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520602" y="3861048"/>
            <a:ext cx="0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896866" y="3861048"/>
            <a:ext cx="0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97372" y="3686863"/>
            <a:ext cx="234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文献的研究区间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16216" y="3692468"/>
            <a:ext cx="115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发表后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32294" y="3686863"/>
            <a:ext cx="115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发表前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84714" y="4282593"/>
            <a:ext cx="2338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因子的</a:t>
            </a:r>
            <a:r>
              <a:rPr lang="zh-CN" altLang="en-US" sz="22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样本外</a:t>
            </a:r>
            <a:endParaRPr lang="en-US" altLang="zh-CN" sz="2200" b="1" u="sng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2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预测性能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11773" y="4436479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下降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26%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28560" y="4436479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下降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58%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6306" y="5125370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结论：投资者会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关注关于资产错误定价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的学术研究，并应用于投资实践，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纠正市场的错误定价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2" name="矩形 2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81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收益率的可预测性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E7821ED-B701-4F29-917B-ED552FF407D4}"/>
                  </a:ext>
                </a:extLst>
              </p:cNvPr>
              <p:cNvSpPr txBox="1"/>
              <p:nvPr/>
            </p:nvSpPr>
            <p:spPr>
              <a:xfrm>
                <a:off x="864468" y="1074874"/>
                <a:ext cx="7415944" cy="4935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验证因子数据完整性，剔除数据严重缺失的因子，最终保留了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139</a:t>
                </a: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个因子；</a:t>
                </a:r>
                <a:endParaRPr lang="en-US" altLang="zh-CN" sz="2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调用因子数据，划分训练集与测试集；</a:t>
                </a:r>
                <a:endParaRPr lang="en-US" altLang="zh-CN" sz="2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设置机器学习方法的超参数（根据经验手动设置或者数据自适应）；</a:t>
                </a:r>
                <a:endParaRPr lang="en-US" altLang="zh-CN" sz="2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使用训练集训练模型参数；</a:t>
                </a:r>
                <a:endParaRPr lang="en-US" altLang="zh-CN" sz="2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将模型用于测试集，得出预测值；</a:t>
                </a:r>
                <a:endParaRPr lang="en-US" altLang="zh-CN" sz="2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2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2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𝒐𝒔</m:t>
                        </m:r>
                      </m:sub>
                      <m:sup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zh-CN" altLang="en-US" sz="22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MSFE-adjusted </a:t>
                </a: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统计量及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Utility gain</a:t>
                </a: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E7821ED-B701-4F29-917B-ED552FF40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68" y="1074874"/>
                <a:ext cx="7415944" cy="4935967"/>
              </a:xfrm>
              <a:prstGeom prst="rect">
                <a:avLst/>
              </a:prstGeom>
              <a:blipFill>
                <a:blip r:embed="rId4"/>
                <a:stretch>
                  <a:fillRect l="-905" r="-411" b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1996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收益率的可预测性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AA5534B-E2F5-427E-A7A9-129A3CA9E206}"/>
              </a:ext>
            </a:extLst>
          </p:cNvPr>
          <p:cNvSpPr txBox="1"/>
          <p:nvPr/>
        </p:nvSpPr>
        <p:spPr>
          <a:xfrm>
            <a:off x="498649" y="1171034"/>
            <a:ext cx="2552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示例结果：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9">
                <a:extLst>
                  <a:ext uri="{FF2B5EF4-FFF2-40B4-BE49-F238E27FC236}">
                    <a16:creationId xmlns:a16="http://schemas.microsoft.com/office/drawing/2014/main" id="{221F4040-22A0-4B07-8602-7FA804A654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3387007"/>
                  </p:ext>
                </p:extLst>
              </p:nvPr>
            </p:nvGraphicFramePr>
            <p:xfrm>
              <a:off x="532820" y="1729995"/>
              <a:ext cx="7992888" cy="7716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2054">
                      <a:extLst>
                        <a:ext uri="{9D8B030D-6E8A-4147-A177-3AD203B41FA5}">
                          <a16:colId xmlns:a16="http://schemas.microsoft.com/office/drawing/2014/main" val="2486376849"/>
                        </a:ext>
                      </a:extLst>
                    </a:gridCol>
                    <a:gridCol w="1588246">
                      <a:extLst>
                        <a:ext uri="{9D8B030D-6E8A-4147-A177-3AD203B41FA5}">
                          <a16:colId xmlns:a16="http://schemas.microsoft.com/office/drawing/2014/main" val="221565305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229225897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4289998601"/>
                        </a:ext>
                      </a:extLst>
                    </a:gridCol>
                    <a:gridCol w="1836204">
                      <a:extLst>
                        <a:ext uri="{9D8B030D-6E8A-4147-A177-3AD203B41FA5}">
                          <a16:colId xmlns:a16="http://schemas.microsoft.com/office/drawing/2014/main" val="2666820751"/>
                        </a:ext>
                      </a:extLst>
                    </a:gridCol>
                  </a:tblGrid>
                  <a:tr h="405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股票代码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800" b="1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1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𝒐𝒔</m:t>
                                    </m:r>
                                  </m:sub>
                                  <m:sup>
                                    <m:r>
                                      <a:rPr lang="en-US" altLang="zh-CN" sz="1800" b="1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MSFE-adjusted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Utility gain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49387"/>
                      </a:ext>
                    </a:extLst>
                  </a:tr>
                  <a:tr h="2594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000721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0.2338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2.3681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0.0328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0.1128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5255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9">
                <a:extLst>
                  <a:ext uri="{FF2B5EF4-FFF2-40B4-BE49-F238E27FC236}">
                    <a16:creationId xmlns:a16="http://schemas.microsoft.com/office/drawing/2014/main" id="{221F4040-22A0-4B07-8602-7FA804A654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3387007"/>
                  </p:ext>
                </p:extLst>
              </p:nvPr>
            </p:nvGraphicFramePr>
            <p:xfrm>
              <a:off x="532820" y="1729995"/>
              <a:ext cx="7992888" cy="7716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2054">
                      <a:extLst>
                        <a:ext uri="{9D8B030D-6E8A-4147-A177-3AD203B41FA5}">
                          <a16:colId xmlns:a16="http://schemas.microsoft.com/office/drawing/2014/main" val="2486376849"/>
                        </a:ext>
                      </a:extLst>
                    </a:gridCol>
                    <a:gridCol w="1588246">
                      <a:extLst>
                        <a:ext uri="{9D8B030D-6E8A-4147-A177-3AD203B41FA5}">
                          <a16:colId xmlns:a16="http://schemas.microsoft.com/office/drawing/2014/main" val="221565305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229225897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4289998601"/>
                        </a:ext>
                      </a:extLst>
                    </a:gridCol>
                    <a:gridCol w="1836204">
                      <a:extLst>
                        <a:ext uri="{9D8B030D-6E8A-4147-A177-3AD203B41FA5}">
                          <a16:colId xmlns:a16="http://schemas.microsoft.com/office/drawing/2014/main" val="2666820751"/>
                        </a:ext>
                      </a:extLst>
                    </a:gridCol>
                  </a:tblGrid>
                  <a:tr h="405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股票代码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0769" t="-7463" r="-335769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MSFE-adjusted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Utility gain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493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000721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0.2338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2.3681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0.0328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0.1128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5255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069955D6-F2D3-4B5D-83D1-0DA28CF2D6EC}"/>
              </a:ext>
            </a:extLst>
          </p:cNvPr>
          <p:cNvSpPr txBox="1"/>
          <p:nvPr/>
        </p:nvSpPr>
        <p:spPr>
          <a:xfrm>
            <a:off x="491917" y="2671537"/>
            <a:ext cx="14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因子结果：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1069E0F-5D8C-4D1D-BA22-39F63CAC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61736"/>
              </p:ext>
            </p:extLst>
          </p:nvPr>
        </p:nvGraphicFramePr>
        <p:xfrm>
          <a:off x="542819" y="3276141"/>
          <a:ext cx="8006354" cy="2764474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281697">
                  <a:extLst>
                    <a:ext uri="{9D8B030D-6E8A-4147-A177-3AD203B41FA5}">
                      <a16:colId xmlns:a16="http://schemas.microsoft.com/office/drawing/2014/main" val="79250934"/>
                    </a:ext>
                  </a:extLst>
                </a:gridCol>
                <a:gridCol w="1110804">
                  <a:extLst>
                    <a:ext uri="{9D8B030D-6E8A-4147-A177-3AD203B41FA5}">
                      <a16:colId xmlns:a16="http://schemas.microsoft.com/office/drawing/2014/main" val="1611932341"/>
                    </a:ext>
                  </a:extLst>
                </a:gridCol>
                <a:gridCol w="1035176">
                  <a:extLst>
                    <a:ext uri="{9D8B030D-6E8A-4147-A177-3AD203B41FA5}">
                      <a16:colId xmlns:a16="http://schemas.microsoft.com/office/drawing/2014/main" val="3166925664"/>
                    </a:ext>
                  </a:extLst>
                </a:gridCol>
                <a:gridCol w="1144669">
                  <a:extLst>
                    <a:ext uri="{9D8B030D-6E8A-4147-A177-3AD203B41FA5}">
                      <a16:colId xmlns:a16="http://schemas.microsoft.com/office/drawing/2014/main" val="227202082"/>
                    </a:ext>
                  </a:extLst>
                </a:gridCol>
                <a:gridCol w="1152567">
                  <a:extLst>
                    <a:ext uri="{9D8B030D-6E8A-4147-A177-3AD203B41FA5}">
                      <a16:colId xmlns:a16="http://schemas.microsoft.com/office/drawing/2014/main" val="997203065"/>
                    </a:ext>
                  </a:extLst>
                </a:gridCol>
                <a:gridCol w="1136772">
                  <a:extLst>
                    <a:ext uri="{9D8B030D-6E8A-4147-A177-3AD203B41FA5}">
                      <a16:colId xmlns:a16="http://schemas.microsoft.com/office/drawing/2014/main" val="3241777472"/>
                    </a:ext>
                  </a:extLst>
                </a:gridCol>
                <a:gridCol w="1144669">
                  <a:extLst>
                    <a:ext uri="{9D8B030D-6E8A-4147-A177-3AD203B41FA5}">
                      <a16:colId xmlns:a16="http://schemas.microsoft.com/office/drawing/2014/main" val="2973319103"/>
                    </a:ext>
                  </a:extLst>
                </a:gridCol>
              </a:tblGrid>
              <a:tr h="9867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股票代码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投入资本回报率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总资产周转率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日平均换手率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过去一个月交易量比过去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个月的平均交易量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成交量震荡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多头力道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3800547"/>
                  </a:ext>
                </a:extLst>
              </a:tr>
              <a:tr h="59257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000721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-0.0041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0.0037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-0.0290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7154621"/>
                  </a:ext>
                </a:extLst>
              </a:tr>
              <a:tr h="592577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市场能量指标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艾达透视指标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日移动均线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日指数移动均线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日指数移动均线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日指数移动均线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3482747"/>
                  </a:ext>
                </a:extLst>
              </a:tr>
              <a:tr h="592577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0.0429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-0.0585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-0.0323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-0.0007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-0.0026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-0.0060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5017017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9557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收益率的可预测性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3F29DAF-7C22-4BB2-95E1-176601B725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2609861"/>
                  </p:ext>
                </p:extLst>
              </p:nvPr>
            </p:nvGraphicFramePr>
            <p:xfrm>
              <a:off x="173968" y="1162221"/>
              <a:ext cx="8796944" cy="4738014"/>
            </p:xfrm>
            <a:graphic>
              <a:graphicData uri="http://schemas.openxmlformats.org/drawingml/2006/table">
                <a:tbl>
                  <a:tblPr>
                    <a:tableStyleId>{7DF18680-E054-41AD-8BC1-D1AEF772440D}</a:tableStyleId>
                  </a:tblPr>
                  <a:tblGrid>
                    <a:gridCol w="1256706">
                      <a:extLst>
                        <a:ext uri="{9D8B030D-6E8A-4147-A177-3AD203B41FA5}">
                          <a16:colId xmlns:a16="http://schemas.microsoft.com/office/drawing/2014/main" val="2714015919"/>
                        </a:ext>
                      </a:extLst>
                    </a:gridCol>
                    <a:gridCol w="1101676">
                      <a:extLst>
                        <a:ext uri="{9D8B030D-6E8A-4147-A177-3AD203B41FA5}">
                          <a16:colId xmlns:a16="http://schemas.microsoft.com/office/drawing/2014/main" val="560902552"/>
                        </a:ext>
                      </a:extLst>
                    </a:gridCol>
                    <a:gridCol w="1132055">
                      <a:extLst>
                        <a:ext uri="{9D8B030D-6E8A-4147-A177-3AD203B41FA5}">
                          <a16:colId xmlns:a16="http://schemas.microsoft.com/office/drawing/2014/main" val="119168869"/>
                        </a:ext>
                      </a:extLst>
                    </a:gridCol>
                    <a:gridCol w="1061300">
                      <a:extLst>
                        <a:ext uri="{9D8B030D-6E8A-4147-A177-3AD203B41FA5}">
                          <a16:colId xmlns:a16="http://schemas.microsoft.com/office/drawing/2014/main" val="2850703060"/>
                        </a:ext>
                      </a:extLst>
                    </a:gridCol>
                    <a:gridCol w="1132055">
                      <a:extLst>
                        <a:ext uri="{9D8B030D-6E8A-4147-A177-3AD203B41FA5}">
                          <a16:colId xmlns:a16="http://schemas.microsoft.com/office/drawing/2014/main" val="1488384980"/>
                        </a:ext>
                      </a:extLst>
                    </a:gridCol>
                    <a:gridCol w="1485822">
                      <a:extLst>
                        <a:ext uri="{9D8B030D-6E8A-4147-A177-3AD203B41FA5}">
                          <a16:colId xmlns:a16="http://schemas.microsoft.com/office/drawing/2014/main" val="823334074"/>
                        </a:ext>
                      </a:extLst>
                    </a:gridCol>
                    <a:gridCol w="1627330">
                      <a:extLst>
                        <a:ext uri="{9D8B030D-6E8A-4147-A177-3AD203B41FA5}">
                          <a16:colId xmlns:a16="http://schemas.microsoft.com/office/drawing/2014/main" val="2345179896"/>
                        </a:ext>
                      </a:extLst>
                    </a:gridCol>
                  </a:tblGrid>
                  <a:tr h="857159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:r>
                            <a:rPr lang="zh-CN" altLang="en-US" sz="1600" b="1" u="none" strike="noStrike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机器学习方法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𝒐𝒔</m:t>
                                  </m:r>
                                </m:sub>
                                <m:sup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1" u="none" strike="noStrike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&gt;0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𝒐𝒔</m:t>
                                  </m:r>
                                </m:sub>
                                <m:sup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1" u="none" strike="noStrike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***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𝒐𝒔</m:t>
                                  </m:r>
                                </m:sub>
                                <m:sup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1" u="none" strike="noStrike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**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𝒐𝒔</m:t>
                                  </m:r>
                                </m:sub>
                                <m:sup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1" u="none" strike="noStrike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*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:r>
                            <a:rPr lang="en-US" sz="16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Utility gain &gt; 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:r>
                            <a:rPr lang="en-US" sz="16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Utility gain &gt; 0  </a:t>
                          </a:r>
                        </a:p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6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且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𝒐𝒔</m:t>
                                  </m:r>
                                </m:sub>
                                <m:sup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6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显著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415432055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OLS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427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236174069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LASSO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255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358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550158369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Ridge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324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790715897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ElasticNet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180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319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776602463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PCA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227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277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618073082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PLSR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46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302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618174506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SVR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69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270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319207580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AdaBoost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450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59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567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31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41811791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GBR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252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342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89200895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RF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334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33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295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907432963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NN</a:t>
                          </a:r>
                          <a:r>
                            <a:rPr lang="en-US" altLang="zh-CN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212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315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5208236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3F29DAF-7C22-4BB2-95E1-176601B725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2609861"/>
                  </p:ext>
                </p:extLst>
              </p:nvPr>
            </p:nvGraphicFramePr>
            <p:xfrm>
              <a:off x="173968" y="1162221"/>
              <a:ext cx="8796944" cy="4738014"/>
            </p:xfrm>
            <a:graphic>
              <a:graphicData uri="http://schemas.openxmlformats.org/drawingml/2006/table">
                <a:tbl>
                  <a:tblPr>
                    <a:tableStyleId>{7DF18680-E054-41AD-8BC1-D1AEF772440D}</a:tableStyleId>
                  </a:tblPr>
                  <a:tblGrid>
                    <a:gridCol w="1256706">
                      <a:extLst>
                        <a:ext uri="{9D8B030D-6E8A-4147-A177-3AD203B41FA5}">
                          <a16:colId xmlns:a16="http://schemas.microsoft.com/office/drawing/2014/main" val="2714015919"/>
                        </a:ext>
                      </a:extLst>
                    </a:gridCol>
                    <a:gridCol w="1101676">
                      <a:extLst>
                        <a:ext uri="{9D8B030D-6E8A-4147-A177-3AD203B41FA5}">
                          <a16:colId xmlns:a16="http://schemas.microsoft.com/office/drawing/2014/main" val="560902552"/>
                        </a:ext>
                      </a:extLst>
                    </a:gridCol>
                    <a:gridCol w="1132055">
                      <a:extLst>
                        <a:ext uri="{9D8B030D-6E8A-4147-A177-3AD203B41FA5}">
                          <a16:colId xmlns:a16="http://schemas.microsoft.com/office/drawing/2014/main" val="119168869"/>
                        </a:ext>
                      </a:extLst>
                    </a:gridCol>
                    <a:gridCol w="1061300">
                      <a:extLst>
                        <a:ext uri="{9D8B030D-6E8A-4147-A177-3AD203B41FA5}">
                          <a16:colId xmlns:a16="http://schemas.microsoft.com/office/drawing/2014/main" val="2850703060"/>
                        </a:ext>
                      </a:extLst>
                    </a:gridCol>
                    <a:gridCol w="1132055">
                      <a:extLst>
                        <a:ext uri="{9D8B030D-6E8A-4147-A177-3AD203B41FA5}">
                          <a16:colId xmlns:a16="http://schemas.microsoft.com/office/drawing/2014/main" val="1488384980"/>
                        </a:ext>
                      </a:extLst>
                    </a:gridCol>
                    <a:gridCol w="1485822">
                      <a:extLst>
                        <a:ext uri="{9D8B030D-6E8A-4147-A177-3AD203B41FA5}">
                          <a16:colId xmlns:a16="http://schemas.microsoft.com/office/drawing/2014/main" val="823334074"/>
                        </a:ext>
                      </a:extLst>
                    </a:gridCol>
                    <a:gridCol w="1627330">
                      <a:extLst>
                        <a:ext uri="{9D8B030D-6E8A-4147-A177-3AD203B41FA5}">
                          <a16:colId xmlns:a16="http://schemas.microsoft.com/office/drawing/2014/main" val="2345179896"/>
                        </a:ext>
                      </a:extLst>
                    </a:gridCol>
                  </a:tblGrid>
                  <a:tr h="857159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:r>
                            <a:rPr lang="zh-CN" altLang="en-US" sz="1600" b="1" u="none" strike="noStrike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机器学习方法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114365" t="-709" r="-585083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208602" t="-709" r="-469355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329885" t="-709" r="-401724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402151" t="-709" r="-275806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:r>
                            <a:rPr lang="en-US" sz="1600" b="1" u="none" strike="noStrike" dirty="0" smtClean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Utility </a:t>
                          </a:r>
                          <a:r>
                            <a:rPr lang="en-US" sz="1600" b="1" u="none" strike="noStrike" dirty="0" smtClean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gain &gt; 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441199" t="-709" r="-749" b="-468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432055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OLS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427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236174069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LASSO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255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358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550158369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Ridge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324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790715897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ElasticNet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180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319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776602463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PCA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227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277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618073082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PLSR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46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302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618174506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SVR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69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270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319207580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AdaBoost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450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59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567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31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41811791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GBR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252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342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89200895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RF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334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33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295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907432963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NN</a:t>
                          </a:r>
                          <a:r>
                            <a:rPr lang="en-US" altLang="zh-CN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212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315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5208236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 4"/>
          <p:cNvSpPr/>
          <p:nvPr/>
        </p:nvSpPr>
        <p:spPr>
          <a:xfrm>
            <a:off x="499470" y="6016209"/>
            <a:ext cx="8169940" cy="679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PCA：主成分分析；PLSR：偏最小二乘回归；SVR：支持向量回归机；AdaBoost；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GBRT：梯度提升回归树；RF：随机森林；NN-3：人工神经网络（3层隐藏层）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529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AutoShape 2" descr="http://img2.imgtn.bdimg.com/it/u=2922051055,1270136539&amp;fm=11&amp;gp=0.jpg">
            <a:extLst>
              <a:ext uri="{FF2B5EF4-FFF2-40B4-BE49-F238E27FC236}">
                <a16:creationId xmlns:a16="http://schemas.microsoft.com/office/drawing/2014/main" id="{5B9FD5E0-8764-44E1-82A0-6D32342F1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3A3C27FE-CC70-460D-AFDB-10E00913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04" y="186421"/>
            <a:ext cx="720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收益率预测性的模型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902785" y="1019823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单因子模型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双变量预测模型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1800455" y="2011705"/>
            <a:ext cx="1224136" cy="8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收益率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</a:pPr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3240615" y="2011705"/>
            <a:ext cx="1584176" cy="8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预测因子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</a:pPr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40515" y="247827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21149" y="247827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8747" y="2189639"/>
            <a:ext cx="1044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lang="el-GR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sz="4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59031" y="2189639"/>
            <a:ext cx="1289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l-GR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72863" y="2194496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lang="el-GR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4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4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4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30" y="3406514"/>
            <a:ext cx="2994922" cy="2233763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 flipH="1">
            <a:off x="1944254" y="4272126"/>
            <a:ext cx="2448271" cy="6862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04048" y="3239620"/>
            <a:ext cx="28290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预测因子：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油价、技术分析指标、流动性、波动性、长短期利差、股息价格比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4" name="矩形 23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159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AutoShape 2" descr="http://img2.imgtn.bdimg.com/it/u=2922051055,1270136539&amp;fm=11&amp;gp=0.jpg">
            <a:extLst>
              <a:ext uri="{FF2B5EF4-FFF2-40B4-BE49-F238E27FC236}">
                <a16:creationId xmlns:a16="http://schemas.microsoft.com/office/drawing/2014/main" id="{5B9FD5E0-8764-44E1-82A0-6D32342F1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3A3C27FE-CC70-460D-AFDB-10E00913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04" y="186421"/>
            <a:ext cx="720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收益率预测性的思路和方法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1422829" y="1019278"/>
            <a:ext cx="5908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单因子模型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双变量预测模型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2028150" y="1855530"/>
            <a:ext cx="1224136" cy="8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收益率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</a:pPr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3468310" y="1855530"/>
            <a:ext cx="1584176" cy="8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预测因子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</a:pPr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68210" y="232210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48844" y="232210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56442" y="2033464"/>
            <a:ext cx="1044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 </a:t>
            </a:r>
            <a:r>
              <a:rPr lang="el-GR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endParaRPr lang="zh-CN" altLang="en-US" sz="4000" b="1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86726" y="2033464"/>
            <a:ext cx="1289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l-GR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4000" b="1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00558" y="2038321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 </a:t>
            </a:r>
            <a:r>
              <a:rPr lang="el-GR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4000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40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endParaRPr lang="zh-CN" altLang="en-US" sz="40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15616" y="4437112"/>
            <a:ext cx="6912768" cy="1846659"/>
          </a:xfrm>
          <a:prstGeom prst="rect">
            <a:avLst/>
          </a:prstGeom>
          <a:noFill/>
          <a:ln w="28575">
            <a:solidFill>
              <a:srgbClr val="DF2F3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In-sample tests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最小二乘估计参数</a:t>
            </a:r>
            <a:r>
              <a:rPr lang="el-GR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l-GR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endParaRPr lang="en-US" altLang="zh-CN" sz="24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参数显著性检验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，很小，上限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5%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(Huang and Zhou, 2017 JFQA)</a:t>
            </a:r>
            <a:endParaRPr lang="zh-CN" altLang="en-US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4" name="矩形 23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827584" y="2869716"/>
            <a:ext cx="7488832" cy="1119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5189" y="3092967"/>
            <a:ext cx="2472795" cy="936104"/>
          </a:xfrm>
          <a:prstGeom prst="rect">
            <a:avLst/>
          </a:prstGeom>
          <a:noFill/>
          <a:ln>
            <a:solidFill>
              <a:srgbClr val="DF2F3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zh-CN" altLang="en-US" dirty="0">
              <a:noFill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56790" y="3092967"/>
            <a:ext cx="432048" cy="9361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tlCol="0" anchor="ctr"/>
          <a:lstStyle/>
          <a:p>
            <a:pPr algn="l"/>
            <a:endParaRPr lang="zh-CN" altLang="en-US" dirty="0">
              <a:noFill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199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AutoShape 2" descr="http://img2.imgtn.bdimg.com/it/u=2922051055,1270136539&amp;fm=11&amp;gp=0.jpg">
            <a:extLst>
              <a:ext uri="{FF2B5EF4-FFF2-40B4-BE49-F238E27FC236}">
                <a16:creationId xmlns:a16="http://schemas.microsoft.com/office/drawing/2014/main" id="{5B9FD5E0-8764-44E1-82A0-6D32342F1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3A3C27FE-CC70-460D-AFDB-10E00913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04" y="186421"/>
            <a:ext cx="720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收益率预测性的思路和方法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1475656" y="1096209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单因子模型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双变量预测模型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1691680" y="1772161"/>
            <a:ext cx="1224136" cy="8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收益率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</a:pPr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3131840" y="1772161"/>
            <a:ext cx="1584176" cy="8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预测因子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</a:pPr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1740" y="223873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12374" y="223873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19972" y="1950095"/>
            <a:ext cx="1044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l-GR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endParaRPr lang="zh-CN" altLang="en-US" sz="4000" b="1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50256" y="1950095"/>
            <a:ext cx="1289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</a:t>
            </a:r>
            <a:r>
              <a:rPr lang="el-GR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64088" y="195495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 </a:t>
            </a:r>
            <a:r>
              <a:rPr lang="el-GR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4000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40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endParaRPr lang="zh-CN" altLang="en-US" sz="40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7584" y="2545798"/>
            <a:ext cx="7488832" cy="1119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55189" y="2769049"/>
            <a:ext cx="2472795" cy="936104"/>
          </a:xfrm>
          <a:prstGeom prst="rect">
            <a:avLst/>
          </a:prstGeom>
          <a:noFill/>
          <a:ln>
            <a:solidFill>
              <a:srgbClr val="DF2F3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77973" y="3739853"/>
                <a:ext cx="8064896" cy="193899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Out-of-sample tests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统计显著性检验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                 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𝑜𝑠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有样本外预测效果</a:t>
                </a:r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MSFE-adjusted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统计量：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回归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="1" i="1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b="1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，常数项的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统计量</a:t>
                </a:r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73" y="3739853"/>
                <a:ext cx="8064896" cy="1938992"/>
              </a:xfrm>
              <a:prstGeom prst="rect">
                <a:avLst/>
              </a:prstGeom>
              <a:blipFill>
                <a:blip r:embed="rId4"/>
                <a:stretch>
                  <a:fillRect l="-1058" t="-2508" b="-31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4456790" y="2769049"/>
            <a:ext cx="432048" cy="9361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rtlCol="0" anchor="ctr"/>
          <a:lstStyle/>
          <a:p>
            <a:pPr algn="l"/>
            <a:endParaRPr lang="zh-CN" altLang="en-US" dirty="0">
              <a:noFill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4" name="矩形 23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16" y="5597445"/>
            <a:ext cx="6180411" cy="4238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69" y="6183839"/>
            <a:ext cx="3877853" cy="4826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23" y="4248316"/>
            <a:ext cx="2630895" cy="72444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812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03" y="2276872"/>
            <a:ext cx="1726509" cy="3240360"/>
          </a:xfrm>
          <a:prstGeom prst="rect">
            <a:avLst/>
          </a:prstGeom>
        </p:spPr>
      </p:pic>
      <p:sp>
        <p:nvSpPr>
          <p:cNvPr id="8199" name="AutoShape 2" descr="http://img2.imgtn.bdimg.com/it/u=2922051055,1270136539&amp;fm=11&amp;gp=0.jpg">
            <a:extLst>
              <a:ext uri="{FF2B5EF4-FFF2-40B4-BE49-F238E27FC236}">
                <a16:creationId xmlns:a16="http://schemas.microsoft.com/office/drawing/2014/main" id="{5B9FD5E0-8764-44E1-82A0-6D32342F1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3A3C27FE-CC70-460D-AFDB-10E00913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04" y="186421"/>
            <a:ext cx="720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收益率预测性的思路和方法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27584" y="955462"/>
                <a:ext cx="7056784" cy="553997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Out-of-sample tests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经济显著性检验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根据模型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预测结果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进行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投资决策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投资者风险偏好</a:t>
                </a:r>
                <a:r>
                  <a:rPr lang="el-GR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，投资风险资产和无风险资产</a:t>
                </a:r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5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时刻，风险资产的配置比例：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5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下一个时刻的组合收益率：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5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计算投资效用：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考虑历史均值基准模型：</a:t>
                </a:r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5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时刻，风险资产的配置比例：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5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下一个时刻的组合收益率：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5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计算投资效用：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***检验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的均值不为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，计算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utility gain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955462"/>
                <a:ext cx="7056784" cy="5539978"/>
              </a:xfrm>
              <a:prstGeom prst="rect">
                <a:avLst/>
              </a:prstGeom>
              <a:blipFill>
                <a:blip r:embed="rId5"/>
                <a:stretch>
                  <a:fillRect l="-138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4" name="矩形 23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054" y="6202502"/>
            <a:ext cx="1870415" cy="4156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3242" y="6087160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投资人为获得超过历史平均预测而愿意支付的年化管理费用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95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66762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中国股市收益率的预测性研究</a:t>
            </a:r>
          </a:p>
        </p:txBody>
      </p:sp>
      <p:sp>
        <p:nvSpPr>
          <p:cNvPr id="2" name="矩形 1"/>
          <p:cNvSpPr/>
          <p:nvPr/>
        </p:nvSpPr>
        <p:spPr>
          <a:xfrm>
            <a:off x="593682" y="1187820"/>
            <a:ext cx="79923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选取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个预测因子  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管理科学学报、管理世界、经济研究、金融研究</a:t>
            </a:r>
          </a:p>
        </p:txBody>
      </p:sp>
      <p:sp>
        <p:nvSpPr>
          <p:cNvPr id="13" name="矩形 12"/>
          <p:cNvSpPr/>
          <p:nvPr/>
        </p:nvSpPr>
        <p:spPr>
          <a:xfrm>
            <a:off x="953473" y="5715457"/>
            <a:ext cx="72728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数据：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1997-2017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年，上证指数日度数据，无风险利率</a:t>
            </a:r>
            <a:endParaRPr lang="en-US" altLang="zh-CN" sz="2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5575" y="1770409"/>
            <a:ext cx="7668604" cy="3901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2005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股价前期高点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收盘价与前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120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天的最高收盘价的比值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金融研究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2007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流动性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价格振幅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en-US" altLang="zh-CN" sz="2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lg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成交额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管理世界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2013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历史最大收益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过去一个月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个最大日收益率的平均值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经济研究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2014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收益移动平均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天的收益的移动平均与当天收益的差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金融研究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崩盘系数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200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天的收益分布的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5%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分位数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金融研究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流动性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|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收益率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en-US" altLang="zh-CN" sz="2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lg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成交额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)|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管理科学学报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0" name="矩形 9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3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中国股市收益率的预测性研究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9466508"/>
                  </p:ext>
                </p:extLst>
              </p:nvPr>
            </p:nvGraphicFramePr>
            <p:xfrm>
              <a:off x="449874" y="2903468"/>
              <a:ext cx="8149628" cy="21234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03155">
                      <a:extLst>
                        <a:ext uri="{9D8B030D-6E8A-4147-A177-3AD203B41FA5}">
                          <a16:colId xmlns:a16="http://schemas.microsoft.com/office/drawing/2014/main" val="2207556010"/>
                        </a:ext>
                      </a:extLst>
                    </a:gridCol>
                    <a:gridCol w="1260416">
                      <a:extLst>
                        <a:ext uri="{9D8B030D-6E8A-4147-A177-3AD203B41FA5}">
                          <a16:colId xmlns:a16="http://schemas.microsoft.com/office/drawing/2014/main" val="863728020"/>
                        </a:ext>
                      </a:extLst>
                    </a:gridCol>
                    <a:gridCol w="1181641">
                      <a:extLst>
                        <a:ext uri="{9D8B030D-6E8A-4147-A177-3AD203B41FA5}">
                          <a16:colId xmlns:a16="http://schemas.microsoft.com/office/drawing/2014/main" val="628337178"/>
                        </a:ext>
                      </a:extLst>
                    </a:gridCol>
                    <a:gridCol w="1260416">
                      <a:extLst>
                        <a:ext uri="{9D8B030D-6E8A-4147-A177-3AD203B41FA5}">
                          <a16:colId xmlns:a16="http://schemas.microsoft.com/office/drawing/2014/main" val="2819493485"/>
                        </a:ext>
                      </a:extLst>
                    </a:gridCol>
                    <a:gridCol w="1224000">
                      <a:extLst>
                        <a:ext uri="{9D8B030D-6E8A-4147-A177-3AD203B41FA5}">
                          <a16:colId xmlns:a16="http://schemas.microsoft.com/office/drawing/2014/main" val="276223725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80180784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826755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800" b="0" i="0" u="none" strike="noStrike" kern="1200" baseline="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股价前期高点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流动性</a:t>
                          </a:r>
                          <a:r>
                            <a:rPr lang="en-US" altLang="zh-CN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2007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历史最大收益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收益移动</a:t>
                          </a:r>
                          <a:endParaRPr lang="en-US" altLang="zh-CN" sz="1800" b="1" u="none" strike="noStrike" kern="1200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平均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崩盘</a:t>
                          </a:r>
                          <a:endParaRPr lang="en-US" altLang="zh-CN" sz="1800" b="1" u="none" strike="noStrike" kern="1200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系数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流动性</a:t>
                          </a:r>
                          <a:r>
                            <a:rPr lang="en-US" altLang="zh-CN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2016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392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-0.0043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2.46*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-2.30*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2.53*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2.77*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-8.87*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173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0.0051**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0.0057</a:t>
                          </a:r>
                          <a:r>
                            <a:rPr lang="zh-CN" altLang="en-US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0.0220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-0.0165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-9.84*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2.5663</a:t>
                          </a:r>
                          <a:r>
                            <a:rPr lang="zh-CN" altLang="en-US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939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0.1169%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0.0532%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0.0252%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0.0001%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0.5650%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2639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𝑜𝑠</m:t>
                                    </m:r>
                                  </m:sub>
                                  <m:sup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0.0046%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0.0337%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-0.1135%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-0.0793%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-0.1078%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0.3838%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43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9466508"/>
                  </p:ext>
                </p:extLst>
              </p:nvPr>
            </p:nvGraphicFramePr>
            <p:xfrm>
              <a:off x="449874" y="2903468"/>
              <a:ext cx="8149628" cy="21234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03155">
                      <a:extLst>
                        <a:ext uri="{9D8B030D-6E8A-4147-A177-3AD203B41FA5}">
                          <a16:colId xmlns:a16="http://schemas.microsoft.com/office/drawing/2014/main" val="2207556010"/>
                        </a:ext>
                      </a:extLst>
                    </a:gridCol>
                    <a:gridCol w="1260416">
                      <a:extLst>
                        <a:ext uri="{9D8B030D-6E8A-4147-A177-3AD203B41FA5}">
                          <a16:colId xmlns:a16="http://schemas.microsoft.com/office/drawing/2014/main" val="863728020"/>
                        </a:ext>
                      </a:extLst>
                    </a:gridCol>
                    <a:gridCol w="1181641">
                      <a:extLst>
                        <a:ext uri="{9D8B030D-6E8A-4147-A177-3AD203B41FA5}">
                          <a16:colId xmlns:a16="http://schemas.microsoft.com/office/drawing/2014/main" val="628337178"/>
                        </a:ext>
                      </a:extLst>
                    </a:gridCol>
                    <a:gridCol w="1260416">
                      <a:extLst>
                        <a:ext uri="{9D8B030D-6E8A-4147-A177-3AD203B41FA5}">
                          <a16:colId xmlns:a16="http://schemas.microsoft.com/office/drawing/2014/main" val="2819493485"/>
                        </a:ext>
                      </a:extLst>
                    </a:gridCol>
                    <a:gridCol w="1224000">
                      <a:extLst>
                        <a:ext uri="{9D8B030D-6E8A-4147-A177-3AD203B41FA5}">
                          <a16:colId xmlns:a16="http://schemas.microsoft.com/office/drawing/2014/main" val="276223725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80180784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82675547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800" b="0" i="0" u="none" strike="noStrike" kern="1200" baseline="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股价前期高点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流动性</a:t>
                          </a:r>
                          <a:r>
                            <a:rPr lang="en-US" altLang="zh-CN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2007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历史最大收益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收益移动</a:t>
                          </a:r>
                          <a:endParaRPr lang="en-US" altLang="zh-CN" sz="1800" b="1" u="none" strike="noStrike" kern="1200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平均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崩盘</a:t>
                          </a:r>
                          <a:endParaRPr lang="en-US" altLang="zh-CN" sz="1800" b="1" u="none" strike="noStrike" kern="1200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系数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流动性</a:t>
                          </a:r>
                          <a:r>
                            <a:rPr lang="en-US" altLang="zh-CN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2016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392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180328" r="-106434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-0.0043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65979" t="-180328" r="-42422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9275" t="-180328" r="-29758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59701" t="-180328" r="-2064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46377" t="-180328" r="-10048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46377" t="-180328" r="-48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8173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280328" r="-106434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0.0051**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0.0057</a:t>
                          </a:r>
                          <a:r>
                            <a:rPr lang="zh-CN" altLang="en-US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0.0220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-0.0165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46377" t="-280328" r="-10048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2.5663</a:t>
                          </a:r>
                          <a:r>
                            <a:rPr lang="zh-CN" altLang="en-US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939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380328" r="-106434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0.1169%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0.0532%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0.0252%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0.0001%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0.5650%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2639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480328" r="-106434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0.0046%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0.0337%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-0.1135%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-0.0793%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-0.1078%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0.3838%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43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915816" y="2493835"/>
                <a:ext cx="27420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493835"/>
                <a:ext cx="2742097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74465" y="5013176"/>
            <a:ext cx="80550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l-GR" altLang="zh-CN" sz="2000" b="1" i="1" u="sng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000" b="1" u="sng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显著的有股价前期高点和两个流动性指标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，有样本内预测能力。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样本内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很小，所选因子对收益率的预测性能较差。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有样本内预测能力</a:t>
            </a:r>
            <a:r>
              <a:rPr lang="zh-CN" altLang="en-US" sz="20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不保证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有样本外预测能力。仅股价前期高点和流动性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指标的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&gt;0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，有样本外预测能力。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96450" y="1184794"/>
            <a:ext cx="8452014" cy="1484954"/>
            <a:chOff x="296450" y="1184794"/>
            <a:chExt cx="8452014" cy="148495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78" y="1466041"/>
              <a:ext cx="1510031" cy="113252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800" y="1504800"/>
              <a:ext cx="1468801" cy="1101600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296450" y="1196335"/>
              <a:ext cx="16193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股价前期高点</a:t>
              </a:r>
              <a:endParaRPr lang="zh-CN" altLang="en-US" sz="1600" b="1" dirty="0">
                <a:solidFill>
                  <a:schemeClr val="l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7751" y="1195216"/>
              <a:ext cx="146236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流动性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2007</a:t>
              </a:r>
              <a:endParaRPr lang="zh-CN" altLang="en-US" sz="1600" b="1" dirty="0">
                <a:solidFill>
                  <a:schemeClr val="l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142568" y="1199255"/>
              <a:ext cx="14594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历史最大收益</a:t>
              </a:r>
              <a:endParaRPr lang="zh-CN" altLang="en-US" sz="1600" b="1" dirty="0">
                <a:solidFill>
                  <a:schemeClr val="l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88804" y="1195216"/>
              <a:ext cx="14401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收益移动平均</a:t>
              </a:r>
              <a:endParaRPr lang="zh-CN" altLang="en-US" sz="1600" b="1" dirty="0">
                <a:solidFill>
                  <a:schemeClr val="l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047849" y="1184794"/>
              <a:ext cx="12166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崩盘系数</a:t>
              </a:r>
              <a:endParaRPr lang="zh-CN" altLang="en-US" sz="1600" b="1" dirty="0">
                <a:solidFill>
                  <a:schemeClr val="l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241617" y="1201150"/>
              <a:ext cx="14187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流动性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2016</a:t>
              </a:r>
              <a:endParaRPr lang="zh-CN" altLang="en-US" sz="1600" b="1" dirty="0">
                <a:solidFill>
                  <a:schemeClr val="l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000" y="1494000"/>
              <a:ext cx="1473601" cy="11052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400" y="1479600"/>
              <a:ext cx="1516800" cy="11376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2000" y="1494000"/>
              <a:ext cx="1536000" cy="1152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00" y="1529999"/>
              <a:ext cx="1519664" cy="1139749"/>
            </a:xfrm>
            <a:prstGeom prst="rect">
              <a:avLst/>
            </a:prstGeom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60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机器学习方法：</a:t>
            </a: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LASSO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51B6C45-0064-4408-AD93-67F273A6E35F}"/>
                  </a:ext>
                </a:extLst>
              </p:cNvPr>
              <p:cNvSpPr/>
              <p:nvPr/>
            </p:nvSpPr>
            <p:spPr>
              <a:xfrm>
                <a:off x="899812" y="1141895"/>
                <a:ext cx="7704416" cy="1358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OLS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方法：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min </a:t>
                </a:r>
                <a:r>
                  <a:rPr lang="en-US" altLang="zh-CN" sz="20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l-GR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缺点：</a:t>
                </a:r>
                <a:r>
                  <a:rPr lang="zh-CN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预测因子数量接近观测值数量，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导致</a:t>
                </a:r>
                <a:r>
                  <a:rPr lang="zh-CN" altLang="zh-CN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过拟合</a:t>
                </a:r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因子之间存在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多重共线性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，降低拟合效果</a:t>
                </a:r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51B6C45-0064-4408-AD93-67F273A6E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12" y="1141895"/>
                <a:ext cx="7704416" cy="1358705"/>
              </a:xfrm>
              <a:prstGeom prst="rect">
                <a:avLst/>
              </a:prstGeom>
              <a:blipFill>
                <a:blip r:embed="rId4"/>
                <a:stretch>
                  <a:fillRect l="-713" b="-7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00143"/>
            <a:ext cx="7272808" cy="38217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20188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 l="-1154" t="-420" r="-923"/>
          </a:stretch>
        </a:blipFill>
      </a:spPr>
      <a:bodyPr/>
      <a:lstStyle>
        <a:defPPr algn="l">
          <a:defRPr dirty="0">
            <a:noFill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11887</TotalTime>
  <Words>3343</Words>
  <Application>Microsoft Macintosh PowerPoint</Application>
  <PresentationFormat>全屏显示(4:3)</PresentationFormat>
  <Paragraphs>664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仿宋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中国股市收益率的预测性研究</vt:lpstr>
      <vt:lpstr>中国股市收益率的预测性研究</vt:lpstr>
      <vt:lpstr>机器学习方法：LASSO</vt:lpstr>
      <vt:lpstr>机器学习方法：LASSO</vt:lpstr>
      <vt:lpstr>机器学习方法： ElasticNet</vt:lpstr>
      <vt:lpstr>机器学习方法：神经网络</vt:lpstr>
      <vt:lpstr>机器学习+股市收益率的可预测性</vt:lpstr>
      <vt:lpstr>机器学习+股市收益率的可预测性</vt:lpstr>
      <vt:lpstr>机器学习+股市收益率的可预测性</vt:lpstr>
      <vt:lpstr>机器学习+股市收益率的可预测性</vt:lpstr>
      <vt:lpstr>机器学习+中国股市收益率的可预测性</vt:lpstr>
      <vt:lpstr>机器学习+中国股市收益率的可预测性</vt:lpstr>
      <vt:lpstr>机器学习+中国股市收益率的可预测性</vt:lpstr>
      <vt:lpstr>机器学习+中国股市收益率的可预测性</vt:lpstr>
      <vt:lpstr>机器学习+中国股市收益率的可预测性</vt:lpstr>
      <vt:lpstr>机器学习+中国股市收益率的可预测性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金融10级《数值分析》课程</dc:title>
  <dc:creator>zqjiang</dc:creator>
  <cp:lastModifiedBy>Jiang Zhi-Qiang</cp:lastModifiedBy>
  <cp:revision>1213</cp:revision>
  <cp:lastPrinted>2018-05-16T05:53:50Z</cp:lastPrinted>
  <dcterms:created xsi:type="dcterms:W3CDTF">2012-10-18T13:43:13Z</dcterms:created>
  <dcterms:modified xsi:type="dcterms:W3CDTF">2022-04-13T06:29:43Z</dcterms:modified>
</cp:coreProperties>
</file>