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94" r:id="rId2"/>
  </p:sldMasterIdLst>
  <p:notesMasterIdLst>
    <p:notesMasterId r:id="rId26"/>
  </p:notesMasterIdLst>
  <p:sldIdLst>
    <p:sldId id="405" r:id="rId3"/>
    <p:sldId id="483" r:id="rId4"/>
    <p:sldId id="458" r:id="rId5"/>
    <p:sldId id="459" r:id="rId6"/>
    <p:sldId id="460" r:id="rId7"/>
    <p:sldId id="461" r:id="rId8"/>
    <p:sldId id="478" r:id="rId9"/>
    <p:sldId id="479" r:id="rId10"/>
    <p:sldId id="471" r:id="rId11"/>
    <p:sldId id="484" r:id="rId12"/>
    <p:sldId id="485" r:id="rId13"/>
    <p:sldId id="488" r:id="rId14"/>
    <p:sldId id="480" r:id="rId15"/>
    <p:sldId id="487" r:id="rId16"/>
    <p:sldId id="486" r:id="rId17"/>
    <p:sldId id="481" r:id="rId18"/>
    <p:sldId id="482" r:id="rId19"/>
    <p:sldId id="477" r:id="rId20"/>
    <p:sldId id="493" r:id="rId21"/>
    <p:sldId id="490" r:id="rId22"/>
    <p:sldId id="492" r:id="rId23"/>
    <p:sldId id="467" r:id="rId24"/>
    <p:sldId id="470" r:id="rId2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25" autoAdjust="0"/>
  </p:normalViewPr>
  <p:slideViewPr>
    <p:cSldViewPr>
      <p:cViewPr varScale="1">
        <p:scale>
          <a:sx n="81" d="100"/>
          <a:sy n="81" d="100"/>
        </p:scale>
        <p:origin x="1486" y="3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00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E260B-2F28-4645-81BA-C4A40754F252}" type="datetimeFigureOut">
              <a:rPr lang="zh-CN" altLang="en-US" smtClean="0"/>
              <a:pPr/>
              <a:t>2020/6/22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66D46-34AE-41FE-9F9B-A6837970F8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145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84382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572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697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0671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0928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027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4653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6525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9090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2374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737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5277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9428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4025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7027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965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563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811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837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488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9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768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403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677D2EB4-1AFB-4CB2-833E-92D9EDB79D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F50BBC76-48FE-4E7B-9D91-65F70FD751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5588" y="381000"/>
            <a:ext cx="1998662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5843588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2F0D0E9B-ABD5-4C94-82D6-5223996B61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67056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0" y="1341438"/>
            <a:ext cx="3848100" cy="46783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6150" y="1341438"/>
            <a:ext cx="3848100" cy="46783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CC156052-49CC-4F48-94DA-EB7EC2CA6B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67056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755650" y="1341438"/>
            <a:ext cx="7848600" cy="4678362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BE97CB78-7885-4FAF-AC33-77205728FE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7D2EB4-1AFB-4CB2-833E-92D9EDB79D4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F021E3-3140-4135-B99C-2367B394D44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10DA4E-0BC0-49FB-AEF5-43C7B09E0BF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FE8207-931D-404A-8774-CE067205773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E8C9DD-79E8-4856-BEE2-D750E3D0509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C08A92-BE2D-48BD-AEDB-0EE199D0902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A7F021E3-3140-4135-B99C-2367B394D4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709FF2-5397-49F4-8B1D-EC26ED734F2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AAB025-DEF8-43D7-B10C-B4C4CBD067A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54CB7-45E1-4798-AFEF-076F93E15D1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0BBC76-48FE-4E7B-9D91-65F70FD751A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D0E9B-ABD5-4C94-82D6-5223996B612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D610DA4E-0BC0-49FB-AEF5-43C7B09E0B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341438"/>
            <a:ext cx="3848100" cy="4678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6150" y="1341438"/>
            <a:ext cx="3848100" cy="4678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C2FE8207-931D-404A-8774-CE06720577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E0E8C9DD-79E8-4856-BEE2-D750E3D050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63C08A92-BE2D-48BD-AEDB-0EE199D090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99709FF2-5397-49F4-8B1D-EC26ED734F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7EAAB025-DEF8-43D7-B10C-B4C4CBD067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EC554CB7-45E1-4798-AFEF-076F93E15D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6705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1</a:t>
            </a:r>
            <a:r>
              <a:rPr lang="zh-CN" altLang="en-US" smtClean="0"/>
              <a:t>单击此处编辑母版标题样式</a:t>
            </a:r>
          </a:p>
        </p:txBody>
      </p:sp>
      <p:sp>
        <p:nvSpPr>
          <p:cNvPr id="103427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341438"/>
            <a:ext cx="7848600" cy="467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  <a:r>
              <a:rPr lang="en-US" altLang="zh-CN" smtClean="0"/>
              <a:t>1</a:t>
            </a:r>
          </a:p>
          <a:p>
            <a:pPr lvl="1"/>
            <a:r>
              <a:rPr lang="zh-CN" altLang="en-US" smtClean="0"/>
              <a:t>第二级</a:t>
            </a:r>
            <a:r>
              <a:rPr lang="en-US" altLang="zh-CN" smtClean="0"/>
              <a:t>1</a:t>
            </a:r>
          </a:p>
          <a:p>
            <a:pPr lvl="2"/>
            <a:r>
              <a:rPr lang="zh-CN" altLang="en-US" smtClean="0"/>
              <a:t>第三级</a:t>
            </a:r>
            <a:r>
              <a:rPr lang="en-US" altLang="zh-CN" smtClean="0"/>
              <a:t>1</a:t>
            </a:r>
          </a:p>
          <a:p>
            <a:pPr lvl="3"/>
            <a:r>
              <a:rPr lang="zh-CN" altLang="en-US" smtClean="0"/>
              <a:t>第四级</a:t>
            </a:r>
            <a:r>
              <a:rPr lang="en-US" altLang="zh-CN" smtClean="0"/>
              <a:t>1</a:t>
            </a:r>
          </a:p>
          <a:p>
            <a:pPr lvl="4"/>
            <a:r>
              <a:rPr lang="zh-CN" altLang="en-US" smtClean="0"/>
              <a:t>第五级</a:t>
            </a:r>
            <a:r>
              <a:rPr lang="en-US" altLang="zh-CN" smtClean="0"/>
              <a:t>1</a:t>
            </a:r>
          </a:p>
        </p:txBody>
      </p:sp>
      <p:sp>
        <p:nvSpPr>
          <p:cNvPr id="1466386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6381750"/>
            <a:ext cx="19050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 b="1">
                <a:solidFill>
                  <a:srgbClr val="003366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C957D43A-9493-44DE-A899-E2584A81B7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36550" name="Line 6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2700">
            <a:solidFill>
              <a:srgbClr val="0033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0000"/>
              </a:lnSpc>
              <a:defRPr/>
            </a:pPr>
            <a:endParaRPr lang="zh-CN" altLang="en-US" sz="3600" b="1">
              <a:solidFill>
                <a:srgbClr val="003366"/>
              </a:solidFill>
              <a:latin typeface="Times New Roman" pitchFamily="18" charset="0"/>
              <a:ea typeface="SimHei" pitchFamily="2" charset="-122"/>
            </a:endParaRPr>
          </a:p>
        </p:txBody>
      </p:sp>
      <p:sp>
        <p:nvSpPr>
          <p:cNvPr id="236551" name="Rectangle 7"/>
          <p:cNvSpPr>
            <a:spLocks noChangeArrowheads="1"/>
          </p:cNvSpPr>
          <p:nvPr/>
        </p:nvSpPr>
        <p:spPr bwMode="auto">
          <a:xfrm>
            <a:off x="7391400" y="760413"/>
            <a:ext cx="14890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  <a:buSzPct val="75000"/>
              <a:buFont typeface="Wingdings" pitchFamily="2" charset="2"/>
              <a:buNone/>
              <a:defRPr/>
            </a:pPr>
            <a:r>
              <a:rPr lang="zh-CN" altLang="en-US" sz="1400" b="1">
                <a:solidFill>
                  <a:srgbClr val="002B82"/>
                </a:solidFill>
                <a:latin typeface="Arial" pitchFamily="34" charset="0"/>
                <a:ea typeface="宋体" pitchFamily="2" charset="-122"/>
              </a:rPr>
              <a:t>国际金融理财师</a:t>
            </a:r>
          </a:p>
        </p:txBody>
      </p:sp>
      <p:pic>
        <p:nvPicPr>
          <p:cNvPr id="103431" name="Picture 8" descr="CFP_R_透明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696200" y="177800"/>
            <a:ext cx="8382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5000"/>
        <a:buFont typeface="Wingdings" pitchFamily="2" charset="2"/>
        <a:buChar char="n"/>
        <a:defRPr sz="2800" b="1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Font typeface="Arial" charset="0"/>
        <a:buChar char="–"/>
        <a:defRPr sz="2400" b="1">
          <a:solidFill>
            <a:srgbClr val="0033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5000"/>
        <a:buFont typeface="Wingdings" pitchFamily="2" charset="2"/>
        <a:buChar char="n"/>
        <a:defRPr sz="2000">
          <a:solidFill>
            <a:srgbClr val="0033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3366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03366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3366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3366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3366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336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DC947-9A29-424B-B93B-40BCECA6A83A}" type="datetimeFigureOut">
              <a:rPr lang="zh-CN" altLang="en-US" smtClean="0"/>
              <a:pPr/>
              <a:t>2020/6/22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957D43A-9493-44DE-A899-E2584A81B7D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8D72FFFE-79B7-48C0-BA1B-DADDEB926B3D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20111" y="116631"/>
            <a:ext cx="2970813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>
            <a:defPPr>
              <a:defRPr lang="zh-CN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2400" b="0" i="1" u="sng" dirty="0" smtClean="0">
                <a:solidFill>
                  <a:srgbClr val="0070C0"/>
                </a:solidFill>
              </a:rPr>
              <a:t>MATLAB</a:t>
            </a:r>
            <a:r>
              <a:rPr lang="zh-CN" altLang="en-US" sz="2400" b="0" i="1" u="sng" dirty="0" smtClean="0">
                <a:solidFill>
                  <a:srgbClr val="0070C0"/>
                </a:solidFill>
              </a:rPr>
              <a:t>与金融计算</a:t>
            </a:r>
            <a:endParaRPr lang="zh-CN" altLang="en-US" sz="2400" b="0" i="1" u="sng" dirty="0">
              <a:solidFill>
                <a:srgbClr val="0070C0"/>
              </a:solidFill>
            </a:endParaRPr>
          </a:p>
        </p:txBody>
      </p:sp>
      <p:sp>
        <p:nvSpPr>
          <p:cNvPr id="8" name="文本框 12"/>
          <p:cNvSpPr>
            <a:spLocks noChangeArrowheads="1"/>
          </p:cNvSpPr>
          <p:nvPr/>
        </p:nvSpPr>
        <p:spPr bwMode="auto">
          <a:xfrm>
            <a:off x="71060" y="2148780"/>
            <a:ext cx="9001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中国股市条件波动率模型的估计与检验</a:t>
            </a:r>
            <a:endParaRPr lang="en-US" altLang="zh-CN" sz="4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1560" y="2947552"/>
            <a:ext cx="7920000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prstClr val="white"/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55"/>
          <a:stretch/>
        </p:blipFill>
        <p:spPr bwMode="auto">
          <a:xfrm>
            <a:off x="6987654" y="4632771"/>
            <a:ext cx="2156346" cy="2238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2269022" y="3332492"/>
            <a:ext cx="4605076" cy="64633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3600" b="1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蒋志强 </a:t>
            </a:r>
            <a:r>
              <a:rPr lang="zh-CN" altLang="en-US" sz="3600" b="1" baseline="30000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r>
              <a:rPr lang="zh-CN" altLang="en-US" sz="3600" b="1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、储丽娅 </a:t>
            </a:r>
            <a:r>
              <a:rPr lang="en-US" altLang="zh-CN" sz="3600" b="1" baseline="30000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#</a:t>
            </a:r>
            <a:endParaRPr lang="en-US" altLang="zh-CN" sz="3600" b="1" baseline="30000" dirty="0">
              <a:solidFill>
                <a:srgbClr val="4472C4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1403648" y="4278828"/>
            <a:ext cx="65527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baseline="30000" dirty="0" smtClean="0">
                <a:solidFill>
                  <a:srgbClr val="4472C4">
                    <a:lumMod val="75000"/>
                  </a:srgbClr>
                </a:solidFill>
                <a:latin typeface="+mn-lt"/>
                <a:ea typeface="微软雅黑" pitchFamily="34" charset="-122"/>
              </a:rPr>
              <a:t>* </a:t>
            </a:r>
            <a:r>
              <a:rPr lang="en-US" altLang="zh-CN" sz="2000" b="1" dirty="0" smtClean="0">
                <a:solidFill>
                  <a:srgbClr val="4472C4">
                    <a:lumMod val="75000"/>
                  </a:srgbClr>
                </a:solidFill>
                <a:latin typeface="+mn-lt"/>
                <a:ea typeface="微软雅黑" pitchFamily="34" charset="-122"/>
              </a:rPr>
              <a:t>zqjiang.ecust@qq.com</a:t>
            </a:r>
          </a:p>
          <a:p>
            <a:pPr algn="ctr"/>
            <a:r>
              <a:rPr lang="en-US" altLang="zh-CN" sz="2000" b="1" baseline="30000" dirty="0" smtClean="0">
                <a:solidFill>
                  <a:srgbClr val="4472C4">
                    <a:lumMod val="75000"/>
                  </a:srgbClr>
                </a:solidFill>
                <a:latin typeface="+mn-lt"/>
                <a:ea typeface="微软雅黑" pitchFamily="34" charset="-122"/>
              </a:rPr>
              <a:t>#</a:t>
            </a:r>
            <a:r>
              <a:rPr lang="en-US" altLang="zh-CN" sz="2000" b="1" dirty="0" smtClean="0">
                <a:solidFill>
                  <a:srgbClr val="4472C4">
                    <a:lumMod val="75000"/>
                  </a:srgbClr>
                </a:solidFill>
                <a:latin typeface="+mn-lt"/>
                <a:ea typeface="微软雅黑" pitchFamily="34" charset="-122"/>
              </a:rPr>
              <a:t>cherry_8621@163.com</a:t>
            </a:r>
            <a:endParaRPr lang="zh-CN" altLang="en-US" sz="2000" b="1" dirty="0">
              <a:solidFill>
                <a:srgbClr val="4472C4">
                  <a:lumMod val="75000"/>
                </a:srgbClr>
              </a:solidFill>
              <a:latin typeface="+mn-lt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718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zh-CN" altLang="en-U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实验流程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32270"/>
            <a:ext cx="1032049" cy="987553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8" name="矩形 7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811651" y="1196752"/>
            <a:ext cx="75215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468000">
              <a:lnSpc>
                <a:spcPct val="150000"/>
              </a:lnSpc>
              <a:buAutoNum type="arabicPeriod"/>
            </a:pPr>
            <a:r>
              <a:rPr lang="zh-CN" altLang="en-US" sz="3200" b="1" dirty="0" smtClean="0">
                <a:latin typeface="+mn-lt"/>
                <a:ea typeface="微软雅黑" panose="020B0503020204020204" pitchFamily="34" charset="-122"/>
              </a:rPr>
              <a:t>数据描述性统计</a:t>
            </a:r>
            <a:endParaRPr lang="en-US" altLang="zh-CN" sz="3200" b="1" dirty="0" smtClean="0">
              <a:latin typeface="+mn-lt"/>
              <a:ea typeface="微软雅黑" panose="020B0503020204020204" pitchFamily="34" charset="-122"/>
            </a:endParaRPr>
          </a:p>
          <a:p>
            <a:pPr marL="342900" indent="-468000">
              <a:lnSpc>
                <a:spcPct val="150000"/>
              </a:lnSpc>
              <a:buAutoNum type="arabicPeriod"/>
            </a:pPr>
            <a:r>
              <a:rPr lang="zh-CN" altLang="en-US" sz="3200" b="1" dirty="0" smtClean="0">
                <a:latin typeface="+mn-lt"/>
                <a:ea typeface="微软雅黑" panose="020B0503020204020204" pitchFamily="34" charset="-122"/>
              </a:rPr>
              <a:t>检验</a:t>
            </a:r>
            <a:r>
              <a:rPr lang="en-US" altLang="zh-CN" sz="3200" b="1" dirty="0" smtClean="0">
                <a:latin typeface="+mn-lt"/>
                <a:ea typeface="微软雅黑" panose="020B0503020204020204" pitchFamily="34" charset="-122"/>
              </a:rPr>
              <a:t>ARCH</a:t>
            </a:r>
            <a:r>
              <a:rPr lang="zh-CN" altLang="en-US" sz="3200" b="1" dirty="0" smtClean="0">
                <a:latin typeface="+mn-lt"/>
                <a:ea typeface="微软雅黑" panose="020B0503020204020204" pitchFamily="34" charset="-122"/>
              </a:rPr>
              <a:t>效应</a:t>
            </a:r>
            <a:endParaRPr lang="en-US" altLang="zh-CN" sz="3200" b="1" dirty="0" smtClean="0">
              <a:latin typeface="+mn-lt"/>
              <a:ea typeface="微软雅黑" panose="020B0503020204020204" pitchFamily="34" charset="-122"/>
            </a:endParaRPr>
          </a:p>
          <a:p>
            <a:pPr marL="342900" indent="-468000">
              <a:lnSpc>
                <a:spcPct val="150000"/>
              </a:lnSpc>
              <a:buAutoNum type="arabicPeriod"/>
            </a:pPr>
            <a:r>
              <a:rPr lang="en-US" altLang="zh-CN" sz="3200" b="1" dirty="0" smtClean="0">
                <a:latin typeface="+mn-lt"/>
                <a:ea typeface="微软雅黑" panose="020B0503020204020204" pitchFamily="34" charset="-122"/>
              </a:rPr>
              <a:t>ARCH(1)</a:t>
            </a:r>
            <a:r>
              <a:rPr lang="zh-CN" altLang="en-US" sz="3200" b="1" dirty="0" smtClean="0">
                <a:latin typeface="+mn-lt"/>
                <a:ea typeface="微软雅黑" panose="020B0503020204020204" pitchFamily="34" charset="-122"/>
              </a:rPr>
              <a:t>和</a:t>
            </a:r>
            <a:r>
              <a:rPr lang="en-US" altLang="zh-CN" sz="3200" b="1" dirty="0" smtClean="0">
                <a:latin typeface="+mn-lt"/>
                <a:ea typeface="微软雅黑" panose="020B0503020204020204" pitchFamily="34" charset="-122"/>
              </a:rPr>
              <a:t>GARCH(1,1)</a:t>
            </a:r>
            <a:r>
              <a:rPr lang="zh-CN" altLang="en-US" sz="3200" b="1" dirty="0" smtClean="0">
                <a:latin typeface="+mn-lt"/>
                <a:ea typeface="微软雅黑" panose="020B0503020204020204" pitchFamily="34" charset="-122"/>
              </a:rPr>
              <a:t>模型参数估计和条件异方差检验</a:t>
            </a:r>
            <a:endParaRPr lang="en-US" altLang="zh-CN" sz="3200" b="1" dirty="0" smtClean="0">
              <a:latin typeface="+mn-lt"/>
              <a:ea typeface="微软雅黑" panose="020B0503020204020204" pitchFamily="34" charset="-122"/>
            </a:endParaRPr>
          </a:p>
          <a:p>
            <a:pPr marL="342900" indent="-468000">
              <a:lnSpc>
                <a:spcPct val="150000"/>
              </a:lnSpc>
              <a:buAutoNum type="arabicPeriod"/>
            </a:pPr>
            <a:r>
              <a:rPr lang="en-US" altLang="zh-CN" sz="3200" b="1" dirty="0" smtClean="0">
                <a:latin typeface="+mn-lt"/>
                <a:ea typeface="微软雅黑" panose="020B0503020204020204" pitchFamily="34" charset="-122"/>
              </a:rPr>
              <a:t>EGARCH(1,1</a:t>
            </a:r>
            <a:r>
              <a:rPr lang="en-US" altLang="zh-CN" sz="3200" b="1" dirty="0">
                <a:latin typeface="+mn-lt"/>
                <a:ea typeface="微软雅黑" panose="020B0503020204020204" pitchFamily="34" charset="-122"/>
              </a:rPr>
              <a:t>)</a:t>
            </a:r>
            <a:r>
              <a:rPr lang="zh-CN" altLang="en-US" sz="3200" b="1" dirty="0">
                <a:latin typeface="+mn-lt"/>
                <a:ea typeface="微软雅黑" panose="020B0503020204020204" pitchFamily="34" charset="-122"/>
              </a:rPr>
              <a:t>模型参数</a:t>
            </a:r>
            <a:r>
              <a:rPr lang="zh-CN" altLang="en-US" sz="3200" b="1" dirty="0" smtClean="0">
                <a:latin typeface="+mn-lt"/>
                <a:ea typeface="微软雅黑" panose="020B0503020204020204" pitchFamily="34" charset="-122"/>
              </a:rPr>
              <a:t>估计、杠杆效应检验和条件异方差检验</a:t>
            </a:r>
            <a:endParaRPr lang="zh-CN" altLang="en-US" sz="3200" b="1" dirty="0">
              <a:latin typeface="+mn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327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zh-CN" altLang="en-U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描述性统计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32270"/>
            <a:ext cx="1032049" cy="987553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8" name="矩形 7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457723"/>
              </p:ext>
            </p:extLst>
          </p:nvPr>
        </p:nvGraphicFramePr>
        <p:xfrm>
          <a:off x="612440" y="1196752"/>
          <a:ext cx="792000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0">
                  <a:extLst>
                    <a:ext uri="{9D8B030D-6E8A-4147-A177-3AD203B41FA5}">
                      <a16:colId xmlns:a16="http://schemas.microsoft.com/office/drawing/2014/main" val="2157524816"/>
                    </a:ext>
                  </a:extLst>
                </a:gridCol>
                <a:gridCol w="3960000">
                  <a:extLst>
                    <a:ext uri="{9D8B030D-6E8A-4147-A177-3AD203B41FA5}">
                      <a16:colId xmlns:a16="http://schemas.microsoft.com/office/drawing/2014/main" val="3114175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b="1" dirty="0" smtClean="0">
                          <a:latin typeface="+mn-lt"/>
                          <a:ea typeface="微软雅黑" panose="020B0503020204020204" pitchFamily="34" charset="-122"/>
                        </a:rPr>
                        <a:t>统计量</a:t>
                      </a:r>
                      <a:endParaRPr lang="zh-CN" altLang="en-US" sz="3200" b="1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 smtClean="0">
                          <a:latin typeface="+mn-lt"/>
                          <a:ea typeface="微软雅黑" panose="020B0503020204020204" pitchFamily="34" charset="-122"/>
                        </a:rPr>
                        <a:t>MATLAB</a:t>
                      </a:r>
                      <a:r>
                        <a:rPr lang="zh-CN" altLang="en-US" sz="3200" b="1" dirty="0" smtClean="0">
                          <a:latin typeface="+mn-lt"/>
                          <a:ea typeface="微软雅黑" panose="020B0503020204020204" pitchFamily="34" charset="-122"/>
                        </a:rPr>
                        <a:t>函数</a:t>
                      </a:r>
                      <a:endParaRPr lang="zh-CN" altLang="en-US" sz="3200" b="1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89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b="1" dirty="0" smtClean="0">
                          <a:latin typeface="+mn-lt"/>
                          <a:ea typeface="微软雅黑" panose="020B0503020204020204" pitchFamily="34" charset="-122"/>
                        </a:rPr>
                        <a:t>交易日天数</a:t>
                      </a:r>
                      <a:endParaRPr lang="zh-CN" altLang="en-US" sz="3200" b="1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 smtClean="0">
                          <a:solidFill>
                            <a:srgbClr val="C00000"/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length</a:t>
                      </a:r>
                      <a:endParaRPr lang="zh-CN" altLang="en-US" sz="3200" b="1" dirty="0">
                        <a:solidFill>
                          <a:srgbClr val="C00000"/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667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b="1" dirty="0" smtClean="0">
                          <a:latin typeface="+mn-lt"/>
                          <a:ea typeface="微软雅黑" panose="020B0503020204020204" pitchFamily="34" charset="-122"/>
                        </a:rPr>
                        <a:t>均值</a:t>
                      </a:r>
                      <a:endParaRPr lang="zh-CN" altLang="en-US" sz="3200" b="1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 smtClean="0">
                          <a:solidFill>
                            <a:srgbClr val="C00000"/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mean</a:t>
                      </a:r>
                      <a:endParaRPr lang="zh-CN" altLang="en-US" sz="3200" b="1" dirty="0">
                        <a:solidFill>
                          <a:srgbClr val="C00000"/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899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b="1" dirty="0" smtClean="0">
                          <a:latin typeface="+mn-lt"/>
                          <a:ea typeface="微软雅黑" panose="020B0503020204020204" pitchFamily="34" charset="-122"/>
                        </a:rPr>
                        <a:t>标准差</a:t>
                      </a:r>
                      <a:endParaRPr lang="zh-CN" altLang="en-US" sz="3200" b="1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 err="1" smtClean="0">
                          <a:solidFill>
                            <a:srgbClr val="C00000"/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std</a:t>
                      </a:r>
                      <a:endParaRPr lang="zh-CN" altLang="en-US" sz="3200" b="1" dirty="0">
                        <a:solidFill>
                          <a:srgbClr val="C00000"/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822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b="1" dirty="0" smtClean="0">
                          <a:latin typeface="+mn-lt"/>
                          <a:ea typeface="微软雅黑" panose="020B0503020204020204" pitchFamily="34" charset="-122"/>
                        </a:rPr>
                        <a:t>偏度</a:t>
                      </a:r>
                      <a:endParaRPr lang="zh-CN" altLang="en-US" sz="3200" b="1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 smtClean="0">
                          <a:solidFill>
                            <a:srgbClr val="C00000"/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skewness</a:t>
                      </a:r>
                      <a:endParaRPr lang="zh-CN" altLang="en-US" sz="3200" b="1" dirty="0">
                        <a:solidFill>
                          <a:srgbClr val="C00000"/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505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b="1" dirty="0" smtClean="0">
                          <a:latin typeface="+mn-lt"/>
                          <a:ea typeface="微软雅黑" panose="020B0503020204020204" pitchFamily="34" charset="-122"/>
                        </a:rPr>
                        <a:t>峰度</a:t>
                      </a:r>
                      <a:endParaRPr lang="zh-CN" altLang="en-US" sz="3200" b="1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 smtClean="0">
                          <a:solidFill>
                            <a:srgbClr val="C00000"/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kurtosis</a:t>
                      </a:r>
                      <a:endParaRPr lang="zh-CN" altLang="en-US" sz="3200" b="1" dirty="0">
                        <a:solidFill>
                          <a:srgbClr val="C00000"/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26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b="1" dirty="0" smtClean="0">
                          <a:latin typeface="+mn-lt"/>
                          <a:ea typeface="微软雅黑" panose="020B0503020204020204" pitchFamily="34" charset="-122"/>
                        </a:rPr>
                        <a:t>最大值</a:t>
                      </a:r>
                      <a:endParaRPr lang="zh-CN" altLang="en-US" sz="3200" b="1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 smtClean="0">
                          <a:solidFill>
                            <a:srgbClr val="C00000"/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max</a:t>
                      </a:r>
                      <a:endParaRPr lang="zh-CN" altLang="en-US" sz="3200" b="1" dirty="0">
                        <a:solidFill>
                          <a:srgbClr val="C00000"/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260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b="1" dirty="0" smtClean="0">
                          <a:latin typeface="+mn-lt"/>
                          <a:ea typeface="微软雅黑" panose="020B0503020204020204" pitchFamily="34" charset="-122"/>
                        </a:rPr>
                        <a:t>最小值</a:t>
                      </a:r>
                      <a:endParaRPr lang="zh-CN" altLang="en-US" sz="3200" b="1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 smtClean="0">
                          <a:solidFill>
                            <a:srgbClr val="C00000"/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42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b="1" dirty="0" smtClean="0">
                          <a:latin typeface="+mn-lt"/>
                          <a:ea typeface="微软雅黑" panose="020B0503020204020204" pitchFamily="34" charset="-122"/>
                        </a:rPr>
                        <a:t>自相关系数</a:t>
                      </a:r>
                      <a:endParaRPr lang="zh-CN" altLang="en-US" sz="3200" b="1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 err="1" smtClean="0">
                          <a:solidFill>
                            <a:srgbClr val="C00000"/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autocorr</a:t>
                      </a:r>
                      <a:endParaRPr lang="zh-CN" altLang="en-US" sz="3200" b="1" dirty="0">
                        <a:solidFill>
                          <a:srgbClr val="C00000"/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083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491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9691" y="1060834"/>
            <a:ext cx="7209593" cy="994742"/>
          </a:xfrm>
        </p:spPr>
        <p:txBody>
          <a:bodyPr>
            <a:normAutofit/>
          </a:bodyPr>
          <a:lstStyle/>
          <a:p>
            <a:pPr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2800" b="1" dirty="0" smtClean="0">
                <a:solidFill>
                  <a:srgbClr val="0070C0"/>
                </a:solidFill>
              </a:rPr>
              <a:t>ARCH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效应检验（条件异方差？）</a:t>
            </a:r>
            <a:endParaRPr lang="en-US" altLang="zh-CN" sz="28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zh-CN" altLang="en-U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检验收益率的</a:t>
            </a:r>
            <a:r>
              <a:rPr lang="en-US" altLang="zh-CN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ARCH</a:t>
            </a: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效应</a:t>
            </a:r>
            <a:endParaRPr lang="zh-CN" altLang="en-US" sz="36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32270"/>
            <a:ext cx="1032049" cy="987553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8" name="矩形 7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276872"/>
            <a:ext cx="8266904" cy="307462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907704" y="2708920"/>
            <a:ext cx="4032448" cy="36004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74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zh-CN" altLang="en-U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检验</a:t>
            </a:r>
            <a:r>
              <a:rPr lang="en-US" altLang="zh-CN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ARCH</a:t>
            </a:r>
            <a:r>
              <a:rPr lang="zh-CN" altLang="en-U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效应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32270"/>
            <a:ext cx="1032049" cy="987553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8" name="矩形 7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40" y="1296746"/>
            <a:ext cx="7920000" cy="207900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54438" y="3717032"/>
            <a:ext cx="8916281" cy="22621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C00000"/>
                </a:solidFill>
                <a:latin typeface="+mn-lt"/>
                <a:ea typeface="宋体" panose="02010600030101010101" pitchFamily="2" charset="-122"/>
              </a:rPr>
              <a:t>Example: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err="1" smtClean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ret_demeaned</a:t>
            </a:r>
            <a:r>
              <a:rPr lang="en-US" altLang="zh-CN" sz="3200" b="1" dirty="0" smtClean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= </a:t>
            </a:r>
            <a:r>
              <a:rPr lang="en-US" altLang="zh-CN" sz="3200" b="1" dirty="0" smtClean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ret </a:t>
            </a:r>
            <a:r>
              <a:rPr lang="en-US" altLang="zh-CN" sz="3200" b="1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- </a:t>
            </a:r>
            <a:r>
              <a:rPr lang="en-US" altLang="zh-CN" sz="3200" b="1" dirty="0" smtClean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mean(ret);</a:t>
            </a:r>
            <a:endParaRPr lang="en-US" altLang="zh-CN" sz="3200" b="1" dirty="0">
              <a:solidFill>
                <a:srgbClr val="000000"/>
              </a:solidFill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000" b="1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[h, </a:t>
            </a:r>
            <a:r>
              <a:rPr lang="en-US" altLang="zh-CN" sz="3000" b="1" dirty="0" err="1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pValue</a:t>
            </a:r>
            <a:r>
              <a:rPr lang="en-US" altLang="zh-CN" sz="3000" b="1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, stat] = </a:t>
            </a:r>
            <a:r>
              <a:rPr lang="en-US" altLang="zh-CN" sz="3000" b="1" dirty="0" err="1" smtClean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archtest</a:t>
            </a:r>
            <a:r>
              <a:rPr lang="en-US" altLang="zh-CN" sz="3000" b="1" dirty="0" smtClean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(</a:t>
            </a:r>
            <a:r>
              <a:rPr lang="en-US" altLang="zh-CN" sz="3000" b="1" dirty="0" err="1" smtClean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ret_demeaned</a:t>
            </a:r>
            <a:r>
              <a:rPr lang="en-US" altLang="zh-CN" sz="3000" b="1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, </a:t>
            </a:r>
            <a:r>
              <a:rPr lang="en-US" altLang="zh-CN" sz="3000" b="1" dirty="0">
                <a:solidFill>
                  <a:srgbClr val="A020F0"/>
                </a:solidFill>
                <a:latin typeface="+mn-lt"/>
                <a:ea typeface="宋体" panose="02010600030101010101" pitchFamily="2" charset="-122"/>
              </a:rPr>
              <a:t>'Lags'</a:t>
            </a:r>
            <a:r>
              <a:rPr lang="en-US" altLang="zh-CN" sz="3000" b="1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, 2);</a:t>
            </a:r>
          </a:p>
        </p:txBody>
      </p:sp>
    </p:spTree>
    <p:extLst>
      <p:ext uri="{BB962C8B-B14F-4D97-AF65-F5344CB8AC3E}">
        <p14:creationId xmlns:p14="http://schemas.microsoft.com/office/powerpoint/2010/main" val="359031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zh-CN" altLang="en-U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模型参数原理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32270"/>
            <a:ext cx="1032049" cy="987553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8" name="矩形 7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矩形 3"/>
          <p:cNvSpPr/>
          <p:nvPr/>
        </p:nvSpPr>
        <p:spPr>
          <a:xfrm>
            <a:off x="1038063" y="2060848"/>
            <a:ext cx="6918313" cy="2308324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b="1" dirty="0" smtClean="0">
                <a:solidFill>
                  <a:sysClr val="windowText" lastClr="000000"/>
                </a:solidFill>
                <a:ea typeface="微软雅黑" panose="020B0503020204020204" pitchFamily="34" charset="-122"/>
              </a:rPr>
              <a:t>推导收益率条件概率分布</a:t>
            </a:r>
            <a:endParaRPr lang="en-US" altLang="zh-CN" sz="3200" b="1" dirty="0" smtClean="0">
              <a:solidFill>
                <a:sysClr val="windowText" lastClr="000000"/>
              </a:solidFill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b="1" dirty="0" smtClean="0">
                <a:solidFill>
                  <a:sysClr val="windowText" lastClr="000000"/>
                </a:solidFill>
                <a:ea typeface="微软雅黑" panose="020B0503020204020204" pitchFamily="34" charset="-122"/>
              </a:rPr>
              <a:t>似然函数</a:t>
            </a:r>
            <a:endParaRPr lang="en-US" altLang="zh-CN" sz="3200" b="1" dirty="0" smtClean="0">
              <a:solidFill>
                <a:sysClr val="windowText" lastClr="000000"/>
              </a:solidFill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b="1" dirty="0" smtClean="0">
                <a:solidFill>
                  <a:sysClr val="windowText" lastClr="000000"/>
                </a:solidFill>
                <a:ea typeface="微软雅黑" panose="020B0503020204020204" pitchFamily="34" charset="-122"/>
              </a:rPr>
              <a:t>极大化似然函数估计模型参数</a:t>
            </a:r>
            <a:endParaRPr lang="en-US" altLang="zh-CN" sz="3200" b="1" dirty="0" smtClean="0">
              <a:solidFill>
                <a:sysClr val="windowText" lastClr="000000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884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altLang="zh-CN" sz="3600" b="1" dirty="0" smtClean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ARCH(1)</a:t>
            </a:r>
            <a:r>
              <a:rPr lang="zh-CN" altLang="en-US" sz="3600" b="1" dirty="0" smtClean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参数估计</a:t>
            </a:r>
            <a:endParaRPr lang="zh-CN" altLang="en-US" sz="36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32270"/>
            <a:ext cx="1032049" cy="987553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8" name="矩形 7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196752"/>
            <a:ext cx="6624736" cy="539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83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altLang="zh-CN" sz="3600" b="1" dirty="0" smtClean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GARCH(1, 1)</a:t>
            </a:r>
            <a:r>
              <a:rPr lang="zh-CN" altLang="en-US" sz="3600" b="1" dirty="0" smtClean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参数估计</a:t>
            </a:r>
            <a:endParaRPr lang="zh-CN" altLang="en-US" sz="36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32270"/>
            <a:ext cx="1032049" cy="987553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8" name="矩形 7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352" y="1196752"/>
            <a:ext cx="6864346" cy="54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16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altLang="zh-CN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E</a:t>
            </a:r>
            <a:r>
              <a:rPr lang="en-US" altLang="zh-CN" sz="3600" b="1" dirty="0" smtClean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ARCH(1, 1)</a:t>
            </a:r>
            <a:r>
              <a:rPr lang="zh-CN" altLang="en-US" sz="3600" b="1" dirty="0" smtClean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参数估计</a:t>
            </a:r>
            <a:endParaRPr lang="zh-CN" altLang="en-US" sz="36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32270"/>
            <a:ext cx="1032049" cy="987553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8" name="矩形 7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196752"/>
            <a:ext cx="6995689" cy="552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49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altLang="zh-CN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lang="zh-CN" altLang="en-U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估计模型参数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32270"/>
            <a:ext cx="1032049" cy="987553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8" name="矩形 7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矩形 14"/>
          <p:cNvSpPr/>
          <p:nvPr/>
        </p:nvSpPr>
        <p:spPr>
          <a:xfrm>
            <a:off x="608774" y="1139425"/>
            <a:ext cx="792366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err="1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fit_to_garch</a:t>
            </a:r>
            <a:r>
              <a:rPr lang="en-US" altLang="zh-CN" sz="3200" b="1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 = </a:t>
            </a:r>
            <a:r>
              <a:rPr lang="en-US" altLang="zh-CN" sz="3200" b="1" dirty="0" err="1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garch</a:t>
            </a:r>
            <a:r>
              <a:rPr lang="en-US" altLang="zh-CN" sz="3200" b="1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(</a:t>
            </a:r>
            <a:r>
              <a:rPr lang="en-US" altLang="zh-CN" sz="3200" b="1" dirty="0">
                <a:solidFill>
                  <a:srgbClr val="A020F0"/>
                </a:solidFill>
                <a:latin typeface="+mn-lt"/>
                <a:ea typeface="宋体" panose="02010600030101010101" pitchFamily="2" charset="-122"/>
              </a:rPr>
              <a:t>'Offset'</a:t>
            </a:r>
            <a:r>
              <a:rPr lang="en-US" altLang="zh-CN" sz="3200" b="1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, </a:t>
            </a:r>
            <a:r>
              <a:rPr lang="en-US" altLang="zh-CN" sz="3200" b="1" dirty="0" err="1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NaN</a:t>
            </a:r>
            <a:r>
              <a:rPr lang="en-US" altLang="zh-CN" sz="3200" b="1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, </a:t>
            </a:r>
            <a:r>
              <a:rPr lang="en-US" altLang="zh-CN" sz="3200" b="1" dirty="0">
                <a:solidFill>
                  <a:srgbClr val="A020F0"/>
                </a:solidFill>
                <a:latin typeface="+mn-lt"/>
                <a:ea typeface="宋体" panose="02010600030101010101" pitchFamily="2" charset="-122"/>
              </a:rPr>
              <a:t>'GARCH'</a:t>
            </a:r>
            <a:r>
              <a:rPr lang="en-US" altLang="zh-CN" sz="3200" b="1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, </a:t>
            </a:r>
            <a:r>
              <a:rPr lang="en-US" altLang="zh-CN" sz="3200" b="1" dirty="0" err="1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NaN</a:t>
            </a:r>
            <a:r>
              <a:rPr lang="en-US" altLang="zh-CN" sz="3200" b="1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, </a:t>
            </a:r>
            <a:r>
              <a:rPr lang="en-US" altLang="zh-CN" sz="3200" b="1" dirty="0">
                <a:solidFill>
                  <a:srgbClr val="A020F0"/>
                </a:solidFill>
                <a:latin typeface="+mn-lt"/>
                <a:ea typeface="宋体" panose="02010600030101010101" pitchFamily="2" charset="-122"/>
              </a:rPr>
              <a:t>'ARCH'</a:t>
            </a:r>
            <a:r>
              <a:rPr lang="en-US" altLang="zh-CN" sz="3200" b="1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, </a:t>
            </a:r>
            <a:r>
              <a:rPr lang="en-US" altLang="zh-CN" sz="3200" b="1" dirty="0" err="1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NaN</a:t>
            </a:r>
            <a:r>
              <a:rPr lang="en-US" altLang="zh-CN" sz="3200" b="1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, </a:t>
            </a:r>
            <a:r>
              <a:rPr lang="en-US" altLang="zh-CN" sz="3200" b="1" dirty="0">
                <a:solidFill>
                  <a:srgbClr val="A020F0"/>
                </a:solidFill>
                <a:latin typeface="+mn-lt"/>
                <a:ea typeface="宋体" panose="02010600030101010101" pitchFamily="2" charset="-122"/>
              </a:rPr>
              <a:t>'</a:t>
            </a:r>
            <a:r>
              <a:rPr lang="en-US" altLang="zh-CN" sz="3200" b="1" dirty="0" err="1">
                <a:solidFill>
                  <a:srgbClr val="A020F0"/>
                </a:solidFill>
                <a:latin typeface="+mn-lt"/>
                <a:ea typeface="宋体" panose="02010600030101010101" pitchFamily="2" charset="-122"/>
              </a:rPr>
              <a:t>GARCHLags</a:t>
            </a:r>
            <a:r>
              <a:rPr lang="en-US" altLang="zh-CN" sz="3200" b="1" dirty="0">
                <a:solidFill>
                  <a:srgbClr val="A020F0"/>
                </a:solidFill>
                <a:latin typeface="+mn-lt"/>
                <a:ea typeface="宋体" panose="02010600030101010101" pitchFamily="2" charset="-122"/>
              </a:rPr>
              <a:t>'</a:t>
            </a:r>
            <a:r>
              <a:rPr lang="en-US" altLang="zh-CN" sz="3200" b="1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, 1, </a:t>
            </a:r>
            <a:r>
              <a:rPr lang="en-US" altLang="zh-CN" sz="3200" b="1" dirty="0">
                <a:solidFill>
                  <a:srgbClr val="A020F0"/>
                </a:solidFill>
                <a:latin typeface="+mn-lt"/>
                <a:ea typeface="宋体" panose="02010600030101010101" pitchFamily="2" charset="-122"/>
              </a:rPr>
              <a:t>'</a:t>
            </a:r>
            <a:r>
              <a:rPr lang="en-US" altLang="zh-CN" sz="3200" b="1" dirty="0" err="1">
                <a:solidFill>
                  <a:srgbClr val="A020F0"/>
                </a:solidFill>
                <a:latin typeface="+mn-lt"/>
                <a:ea typeface="宋体" panose="02010600030101010101" pitchFamily="2" charset="-122"/>
              </a:rPr>
              <a:t>ARCHLags</a:t>
            </a:r>
            <a:r>
              <a:rPr lang="en-US" altLang="zh-CN" sz="3200" b="1" dirty="0">
                <a:solidFill>
                  <a:srgbClr val="A020F0"/>
                </a:solidFill>
                <a:latin typeface="+mn-lt"/>
                <a:ea typeface="宋体" panose="02010600030101010101" pitchFamily="2" charset="-122"/>
              </a:rPr>
              <a:t>'</a:t>
            </a:r>
            <a:r>
              <a:rPr lang="en-US" altLang="zh-CN" sz="3200" b="1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, 1); </a:t>
            </a:r>
            <a:endParaRPr lang="en-US" altLang="zh-CN" sz="3200" b="1" dirty="0" smtClean="0">
              <a:solidFill>
                <a:srgbClr val="000000"/>
              </a:solidFill>
              <a:latin typeface="+mn-lt"/>
              <a:ea typeface="宋体" panose="02010600030101010101" pitchFamily="2" charset="-122"/>
            </a:endParaRPr>
          </a:p>
          <a:p>
            <a:endParaRPr lang="en-US" altLang="zh-CN" sz="3200" b="1" dirty="0">
              <a:solidFill>
                <a:srgbClr val="000000"/>
              </a:solidFill>
              <a:latin typeface="+mn-lt"/>
              <a:ea typeface="宋体" panose="02010600030101010101" pitchFamily="2" charset="-122"/>
            </a:endParaRPr>
          </a:p>
          <a:p>
            <a:r>
              <a:rPr lang="en-US" altLang="zh-CN" sz="3200" b="1" dirty="0" smtClean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[</a:t>
            </a:r>
            <a:r>
              <a:rPr lang="en-US" altLang="zh-CN" sz="3200" b="1" dirty="0" err="1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EstPars_GARCH</a:t>
            </a:r>
            <a:r>
              <a:rPr lang="en-US" altLang="zh-CN" sz="3200" b="1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, </a:t>
            </a:r>
            <a:r>
              <a:rPr lang="en-US" altLang="zh-CN" sz="3200" b="1" dirty="0" err="1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EstParsCov_GARCH</a:t>
            </a:r>
            <a:r>
              <a:rPr lang="en-US" altLang="zh-CN" sz="3200" b="1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] = estimate(</a:t>
            </a:r>
            <a:r>
              <a:rPr lang="en-US" altLang="zh-CN" sz="3200" b="1" dirty="0" err="1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fit_to_garch</a:t>
            </a:r>
            <a:r>
              <a:rPr lang="en-US" altLang="zh-CN" sz="3200" b="1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, ret</a:t>
            </a:r>
            <a:r>
              <a:rPr lang="en-US" altLang="zh-CN" sz="3200" b="1" dirty="0" smtClean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)</a:t>
            </a:r>
            <a:endParaRPr lang="en-US" altLang="zh-CN" sz="3200" b="1" dirty="0">
              <a:solidFill>
                <a:srgbClr val="000000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67544" y="4509120"/>
            <a:ext cx="8136904" cy="1569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自学</a:t>
            </a:r>
            <a:r>
              <a:rPr lang="en-US" altLang="zh-CN" sz="2800" b="1" dirty="0" err="1" smtClean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matlab</a:t>
            </a:r>
            <a:r>
              <a:rPr lang="en-US" altLang="zh-CN" sz="2800" b="1" dirty="0" smtClean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 </a:t>
            </a:r>
            <a:r>
              <a:rPr lang="en-US" altLang="zh-CN" sz="2800" b="1" dirty="0" err="1" smtClean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garch</a:t>
            </a:r>
            <a:r>
              <a:rPr lang="zh-CN" altLang="en-US" sz="2800" b="1" dirty="0" smtClean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函数和</a:t>
            </a:r>
            <a:r>
              <a:rPr lang="en-US" altLang="zh-CN" sz="2800" b="1" dirty="0" err="1" smtClean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egarch</a:t>
            </a:r>
            <a:r>
              <a:rPr lang="zh-CN" altLang="en-US" sz="2800" b="1" dirty="0" smtClean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函数</a:t>
            </a:r>
            <a:endParaRPr lang="en-US" altLang="zh-CN" sz="2800" b="1" dirty="0" smtClean="0">
              <a:solidFill>
                <a:srgbClr val="C00000"/>
              </a:solidFill>
              <a:latin typeface="+mn-lt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+mn-lt"/>
                <a:ea typeface="微软雅黑" panose="020B0503020204020204" pitchFamily="34" charset="-122"/>
              </a:rPr>
              <a:t>https://www.mathworks.com/help/econ/specify-garch-models-using-garch.html</a:t>
            </a:r>
            <a:endParaRPr lang="en-US" altLang="zh-CN" b="1" dirty="0" smtClean="0">
              <a:latin typeface="+mn-lt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+mn-lt"/>
                <a:ea typeface="微软雅黑" panose="020B0503020204020204" pitchFamily="34" charset="-122"/>
              </a:rPr>
              <a:t>https</a:t>
            </a:r>
            <a:r>
              <a:rPr lang="en-US" altLang="zh-CN" b="1" dirty="0">
                <a:latin typeface="+mn-lt"/>
                <a:ea typeface="微软雅黑" panose="020B0503020204020204" pitchFamily="34" charset="-122"/>
              </a:rPr>
              <a:t>://</a:t>
            </a:r>
            <a:r>
              <a:rPr lang="en-US" altLang="zh-CN" b="1" dirty="0" smtClean="0">
                <a:latin typeface="+mn-lt"/>
                <a:ea typeface="微软雅黑" panose="020B0503020204020204" pitchFamily="34" charset="-122"/>
              </a:rPr>
              <a:t>www.mathworks.com/help/econ/specify-egarch-models-using-egarch.html</a:t>
            </a:r>
          </a:p>
        </p:txBody>
      </p:sp>
    </p:spTree>
    <p:extLst>
      <p:ext uri="{BB962C8B-B14F-4D97-AF65-F5344CB8AC3E}">
        <p14:creationId xmlns:p14="http://schemas.microsoft.com/office/powerpoint/2010/main" val="94033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11" y="1060834"/>
            <a:ext cx="7325858" cy="5680534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altLang="zh-CN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lang="zh-CN" altLang="en-U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估计模型参数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32270"/>
            <a:ext cx="1032049" cy="987553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8" name="矩形 7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矩形 9"/>
          <p:cNvSpPr/>
          <p:nvPr/>
        </p:nvSpPr>
        <p:spPr>
          <a:xfrm>
            <a:off x="1475656" y="1054612"/>
            <a:ext cx="6048672" cy="164808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97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zh-CN" altLang="en-U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条件波动率和收益率模型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32270"/>
            <a:ext cx="1032049" cy="987553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8" name="矩形 7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075" y="2148450"/>
            <a:ext cx="6155863" cy="26277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71706" y="131018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收益率模型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4428384" y="3356992"/>
            <a:ext cx="1008112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4499992" y="4581128"/>
            <a:ext cx="18002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21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altLang="zh-CN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lang="zh-CN" altLang="en-U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估计模型参数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32270"/>
            <a:ext cx="1032049" cy="987553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8" name="矩形 7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" y="2852936"/>
            <a:ext cx="9144000" cy="249014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383745"/>
            <a:ext cx="3600400" cy="110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42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zh-CN" altLang="en-U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检验冲击 </a:t>
            </a:r>
            <a:r>
              <a:rPr lang="en-US" altLang="zh-CN" sz="3600" b="1" i="1" dirty="0" err="1" smtClean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Z</a:t>
            </a:r>
            <a:r>
              <a:rPr lang="en-US" altLang="zh-CN" sz="3600" b="1" i="1" baseline="-25000" dirty="0" err="1" smtClean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t</a:t>
            </a:r>
            <a:r>
              <a:rPr lang="en-US" altLang="zh-CN" sz="3600" b="1" i="1" baseline="-25000" dirty="0" smtClean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 </a:t>
            </a:r>
            <a:r>
              <a:rPr lang="zh-CN" altLang="en-U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ARCH</a:t>
            </a:r>
            <a:r>
              <a:rPr lang="zh-CN" altLang="en-U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效应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32270"/>
            <a:ext cx="1032049" cy="987553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8" name="矩形 7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171535"/>
            <a:ext cx="3600400" cy="11052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613550" y="2527742"/>
            <a:ext cx="39177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800" b="1" dirty="0" smtClean="0">
                <a:latin typeface="+mn-lt"/>
                <a:ea typeface="微软雅黑" panose="020B0503020204020204" pitchFamily="34" charset="-122"/>
              </a:rPr>
              <a:t>利用估计参数计算</a:t>
            </a:r>
            <a:r>
              <a:rPr lang="el-GR" altLang="zh-CN" sz="2800" b="1" i="1" dirty="0" smtClean="0">
                <a:latin typeface="+mn-lt"/>
                <a:ea typeface="微软雅黑" panose="020B0503020204020204" pitchFamily="34" charset="-122"/>
              </a:rPr>
              <a:t>ε</a:t>
            </a:r>
            <a:r>
              <a:rPr lang="en-US" altLang="zh-CN" sz="2800" b="1" i="1" baseline="-25000" dirty="0" smtClean="0">
                <a:latin typeface="+mn-lt"/>
                <a:ea typeface="微软雅黑" panose="020B0503020204020204" pitchFamily="34" charset="-122"/>
              </a:rPr>
              <a:t>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800" b="1" dirty="0" smtClean="0">
                <a:latin typeface="+mn-lt"/>
                <a:ea typeface="微软雅黑" panose="020B0503020204020204" pitchFamily="34" charset="-122"/>
              </a:rPr>
              <a:t>设</a:t>
            </a:r>
            <a:r>
              <a:rPr lang="el-GR" altLang="zh-CN" sz="2800" b="1" i="1" dirty="0" smtClean="0">
                <a:latin typeface="+mn-lt"/>
                <a:ea typeface="微软雅黑" panose="020B0503020204020204" pitchFamily="34" charset="-122"/>
              </a:rPr>
              <a:t>σ</a:t>
            </a:r>
            <a:r>
              <a:rPr lang="en-US" altLang="zh-CN" sz="2800" b="1" baseline="-25000" dirty="0" smtClean="0">
                <a:latin typeface="+mn-lt"/>
                <a:ea typeface="微软雅黑" panose="020B0503020204020204" pitchFamily="34" charset="-122"/>
              </a:rPr>
              <a:t>0</a:t>
            </a:r>
            <a:r>
              <a:rPr lang="en-US" altLang="zh-CN" sz="2800" b="1" dirty="0" smtClean="0">
                <a:latin typeface="+mn-lt"/>
                <a:ea typeface="微软雅黑" panose="020B0503020204020204" pitchFamily="34" charset="-122"/>
              </a:rPr>
              <a:t>=0</a:t>
            </a:r>
            <a:r>
              <a:rPr lang="zh-CN" altLang="en-US" sz="2800" b="1" dirty="0" smtClean="0">
                <a:latin typeface="+mn-lt"/>
                <a:ea typeface="微软雅黑" panose="020B0503020204020204" pitchFamily="34" charset="-122"/>
              </a:rPr>
              <a:t>，计算</a:t>
            </a:r>
            <a:r>
              <a:rPr lang="el-GR" altLang="zh-CN" sz="2800" b="1" i="1" dirty="0" smtClean="0">
                <a:latin typeface="+mn-lt"/>
                <a:ea typeface="微软雅黑" panose="020B0503020204020204" pitchFamily="34" charset="-122"/>
              </a:rPr>
              <a:t>σ</a:t>
            </a:r>
            <a:r>
              <a:rPr lang="en-US" altLang="zh-CN" sz="2800" b="1" i="1" baseline="-25000" dirty="0" smtClean="0">
                <a:latin typeface="+mn-lt"/>
                <a:ea typeface="微软雅黑" panose="020B0503020204020204" pitchFamily="34" charset="-122"/>
              </a:rPr>
              <a:t>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800" b="1" dirty="0" smtClean="0">
                <a:latin typeface="+mn-lt"/>
                <a:ea typeface="微软雅黑" panose="020B0503020204020204" pitchFamily="34" charset="-122"/>
              </a:rPr>
              <a:t>计算冲击</a:t>
            </a:r>
            <a:r>
              <a:rPr lang="en-US" altLang="zh-CN" sz="2800" b="1" i="1" dirty="0" err="1" smtClean="0">
                <a:latin typeface="+mn-lt"/>
                <a:ea typeface="微软雅黑" panose="020B0503020204020204" pitchFamily="34" charset="-122"/>
              </a:rPr>
              <a:t>Z</a:t>
            </a:r>
            <a:r>
              <a:rPr lang="en-US" altLang="zh-CN" sz="2800" b="1" i="1" baseline="-25000" dirty="0" err="1" smtClean="0">
                <a:latin typeface="+mn-lt"/>
                <a:ea typeface="微软雅黑" panose="020B0503020204020204" pitchFamily="34" charset="-122"/>
              </a:rPr>
              <a:t>t</a:t>
            </a:r>
            <a:r>
              <a:rPr lang="en-US" altLang="zh-CN" sz="2800" b="1" i="1" baseline="-25000" dirty="0" smtClean="0">
                <a:latin typeface="+mn-lt"/>
                <a:ea typeface="微软雅黑" panose="020B0503020204020204" pitchFamily="34" charset="-122"/>
              </a:rPr>
              <a:t> </a:t>
            </a:r>
            <a:r>
              <a:rPr lang="en-US" altLang="zh-CN" sz="2800" b="1" i="1" dirty="0" smtClean="0">
                <a:latin typeface="+mn-lt"/>
                <a:ea typeface="微软雅黑" panose="020B0503020204020204" pitchFamily="34" charset="-122"/>
              </a:rPr>
              <a:t>= </a:t>
            </a:r>
            <a:r>
              <a:rPr lang="el-GR" altLang="zh-CN" sz="2800" b="1" i="1" dirty="0">
                <a:latin typeface="+mn-lt"/>
                <a:ea typeface="微软雅黑" panose="020B0503020204020204" pitchFamily="34" charset="-122"/>
              </a:rPr>
              <a:t>ε</a:t>
            </a:r>
            <a:r>
              <a:rPr lang="en-US" altLang="zh-CN" sz="2800" b="1" i="1" baseline="-25000" dirty="0" smtClean="0">
                <a:latin typeface="+mn-lt"/>
                <a:ea typeface="微软雅黑" panose="020B0503020204020204" pitchFamily="34" charset="-122"/>
              </a:rPr>
              <a:t>t </a:t>
            </a:r>
            <a:r>
              <a:rPr lang="en-US" altLang="zh-CN" sz="2800" b="1" i="1" dirty="0" smtClean="0">
                <a:latin typeface="+mn-lt"/>
                <a:ea typeface="微软雅黑" panose="020B0503020204020204" pitchFamily="34" charset="-122"/>
              </a:rPr>
              <a:t>/ </a:t>
            </a:r>
            <a:r>
              <a:rPr lang="el-GR" altLang="zh-CN" sz="2800" b="1" i="1" dirty="0" smtClean="0">
                <a:latin typeface="+mn-lt"/>
                <a:ea typeface="微软雅黑" panose="020B0503020204020204" pitchFamily="34" charset="-122"/>
              </a:rPr>
              <a:t>σ</a:t>
            </a:r>
            <a:r>
              <a:rPr lang="en-US" altLang="zh-CN" sz="2800" b="1" i="1" baseline="-25000" dirty="0" smtClean="0">
                <a:latin typeface="+mn-lt"/>
                <a:ea typeface="微软雅黑" panose="020B0503020204020204" pitchFamily="34" charset="-122"/>
              </a:rPr>
              <a:t>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800" b="1" dirty="0" smtClean="0">
                <a:latin typeface="+mn-lt"/>
                <a:ea typeface="微软雅黑" panose="020B0503020204020204" pitchFamily="34" charset="-122"/>
              </a:rPr>
              <a:t>利用</a:t>
            </a:r>
            <a:r>
              <a:rPr lang="en-US" altLang="zh-CN" sz="2800" b="1" dirty="0" err="1" smtClean="0">
                <a:latin typeface="+mn-lt"/>
                <a:ea typeface="微软雅黑" panose="020B0503020204020204" pitchFamily="34" charset="-122"/>
              </a:rPr>
              <a:t>archtest</a:t>
            </a:r>
            <a:r>
              <a:rPr lang="zh-CN" altLang="en-US" sz="2800" b="1" dirty="0" smtClean="0">
                <a:latin typeface="+mn-lt"/>
                <a:ea typeface="微软雅黑" panose="020B0503020204020204" pitchFamily="34" charset="-122"/>
              </a:rPr>
              <a:t>检验</a:t>
            </a:r>
            <a:r>
              <a:rPr lang="en-US" altLang="zh-CN" sz="2800" b="1" i="1" dirty="0" err="1">
                <a:latin typeface="+mn-lt"/>
                <a:ea typeface="微软雅黑" panose="020B0503020204020204" pitchFamily="34" charset="-122"/>
              </a:rPr>
              <a:t>Z</a:t>
            </a:r>
            <a:r>
              <a:rPr lang="en-US" altLang="zh-CN" sz="2800" b="1" i="1" baseline="-25000" dirty="0" err="1">
                <a:latin typeface="+mn-lt"/>
                <a:ea typeface="微软雅黑" panose="020B0503020204020204" pitchFamily="34" charset="-122"/>
              </a:rPr>
              <a:t>t</a:t>
            </a:r>
            <a:endParaRPr lang="zh-CN" altLang="en-US" sz="2800" b="1" dirty="0">
              <a:latin typeface="+mn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59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24744"/>
            <a:ext cx="7209593" cy="994742"/>
          </a:xfrm>
        </p:spPr>
        <p:txBody>
          <a:bodyPr>
            <a:normAutofit/>
          </a:bodyPr>
          <a:lstStyle/>
          <a:p>
            <a:pPr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GARCH(1, 1)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的收益率模拟</a:t>
            </a:r>
            <a:endParaRPr lang="en-US" altLang="zh-CN" sz="2800" b="1" dirty="0" smtClean="0">
              <a:solidFill>
                <a:srgbClr val="0070C0"/>
              </a:solidFill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altLang="zh-CN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GARCH</a:t>
            </a:r>
            <a:endParaRPr lang="zh-CN" altLang="en-US" sz="36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32270"/>
            <a:ext cx="1032049" cy="987553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8" name="矩形 7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框 11"/>
          <p:cNvSpPr txBox="1"/>
          <p:nvPr/>
        </p:nvSpPr>
        <p:spPr>
          <a:xfrm>
            <a:off x="933723" y="1909643"/>
            <a:ext cx="71350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设置模型参数 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garch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利用标准正态分布产生随机数  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[simulate]</a:t>
            </a:r>
          </a:p>
        </p:txBody>
      </p:sp>
      <p:sp>
        <p:nvSpPr>
          <p:cNvPr id="11" name="矩形 10"/>
          <p:cNvSpPr/>
          <p:nvPr/>
        </p:nvSpPr>
        <p:spPr>
          <a:xfrm>
            <a:off x="251520" y="3645024"/>
            <a:ext cx="876054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"/>
            <a:r>
              <a:rPr lang="en-US" altLang="zh-CN" sz="2400" b="1" dirty="0" err="1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simulate_garch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 = </a:t>
            </a:r>
            <a:r>
              <a:rPr lang="en-US" altLang="zh-CN" sz="2400" b="1" dirty="0" err="1">
                <a:solidFill>
                  <a:srgbClr val="C00000"/>
                </a:solidFill>
                <a:latin typeface="+mn-lt"/>
                <a:ea typeface="宋体" panose="02010600030101010101" pitchFamily="2" charset="-122"/>
              </a:rPr>
              <a:t>garch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(</a:t>
            </a:r>
            <a:r>
              <a:rPr lang="en-US" altLang="zh-CN" sz="2400" b="1" dirty="0">
                <a:solidFill>
                  <a:srgbClr val="A020F0"/>
                </a:solidFill>
                <a:latin typeface="+mn-lt"/>
                <a:ea typeface="宋体" panose="02010600030101010101" pitchFamily="2" charset="-122"/>
              </a:rPr>
              <a:t>'Offset'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, 0.000245, </a:t>
            </a:r>
            <a:r>
              <a:rPr lang="en-US" altLang="zh-CN" sz="2400" b="1" dirty="0">
                <a:solidFill>
                  <a:srgbClr val="A020F0"/>
                </a:solidFill>
                <a:latin typeface="+mn-lt"/>
                <a:ea typeface="宋体" panose="02010600030101010101" pitchFamily="2" charset="-122"/>
              </a:rPr>
              <a:t>'GARCH'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, 0.8869, </a:t>
            </a:r>
            <a:r>
              <a:rPr lang="en-US" altLang="zh-CN" sz="2400" b="1" dirty="0">
                <a:solidFill>
                  <a:srgbClr val="A020F0"/>
                </a:solidFill>
                <a:latin typeface="+mn-lt"/>
                <a:ea typeface="宋体" panose="02010600030101010101" pitchFamily="2" charset="-122"/>
              </a:rPr>
              <a:t>'ARCH'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, 0.1010, </a:t>
            </a:r>
            <a:r>
              <a:rPr lang="en-US" altLang="zh-CN" sz="2400" b="1" dirty="0">
                <a:solidFill>
                  <a:srgbClr val="A020F0"/>
                </a:solidFill>
                <a:latin typeface="+mn-lt"/>
                <a:ea typeface="宋体" panose="02010600030101010101" pitchFamily="2" charset="-122"/>
              </a:rPr>
              <a:t>'Constant'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, 5.18*10^-6, </a:t>
            </a:r>
            <a:r>
              <a:rPr lang="en-US" altLang="zh-CN" sz="2400" b="1" dirty="0">
                <a:solidFill>
                  <a:srgbClr val="A020F0"/>
                </a:solidFill>
                <a:latin typeface="+mn-lt"/>
                <a:ea typeface="宋体" panose="02010600030101010101" pitchFamily="2" charset="-122"/>
              </a:rPr>
              <a:t>'</a:t>
            </a:r>
            <a:r>
              <a:rPr lang="en-US" altLang="zh-CN" sz="2400" b="1" dirty="0" err="1">
                <a:solidFill>
                  <a:srgbClr val="A020F0"/>
                </a:solidFill>
                <a:latin typeface="+mn-lt"/>
                <a:ea typeface="宋体" panose="02010600030101010101" pitchFamily="2" charset="-122"/>
              </a:rPr>
              <a:t>GARCHLags</a:t>
            </a:r>
            <a:r>
              <a:rPr lang="en-US" altLang="zh-CN" sz="2400" b="1" dirty="0">
                <a:solidFill>
                  <a:srgbClr val="A020F0"/>
                </a:solidFill>
                <a:latin typeface="+mn-lt"/>
                <a:ea typeface="宋体" panose="02010600030101010101" pitchFamily="2" charset="-122"/>
              </a:rPr>
              <a:t>'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, 1, </a:t>
            </a:r>
            <a:r>
              <a:rPr lang="en-US" altLang="zh-CN" sz="2400" b="1" dirty="0">
                <a:solidFill>
                  <a:srgbClr val="A020F0"/>
                </a:solidFill>
                <a:latin typeface="+mn-lt"/>
                <a:ea typeface="宋体" panose="02010600030101010101" pitchFamily="2" charset="-122"/>
              </a:rPr>
              <a:t>'</a:t>
            </a:r>
            <a:r>
              <a:rPr lang="en-US" altLang="zh-CN" sz="2400" b="1" dirty="0" err="1">
                <a:solidFill>
                  <a:srgbClr val="A020F0"/>
                </a:solidFill>
                <a:latin typeface="+mn-lt"/>
                <a:ea typeface="宋体" panose="02010600030101010101" pitchFamily="2" charset="-122"/>
              </a:rPr>
              <a:t>ARCHLags</a:t>
            </a:r>
            <a:r>
              <a:rPr lang="en-US" altLang="zh-CN" sz="2400" b="1" dirty="0">
                <a:solidFill>
                  <a:srgbClr val="A020F0"/>
                </a:solidFill>
                <a:latin typeface="+mn-lt"/>
                <a:ea typeface="宋体" panose="02010600030101010101" pitchFamily="2" charset="-122"/>
              </a:rPr>
              <a:t>'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, 1); </a:t>
            </a:r>
          </a:p>
          <a:p>
            <a:r>
              <a:rPr lang="en-US" altLang="zh-CN" sz="2400" b="1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[</a:t>
            </a:r>
            <a:r>
              <a:rPr lang="en-US" altLang="zh-CN" sz="2400" b="1" dirty="0" err="1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vlt_sim_garch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, </a:t>
            </a:r>
            <a:r>
              <a:rPr lang="en-US" altLang="zh-CN" sz="2400" b="1" dirty="0" err="1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ret_sim_garch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] = 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  <a:ea typeface="宋体" panose="02010600030101010101" pitchFamily="2" charset="-122"/>
              </a:rPr>
              <a:t>simulate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(</a:t>
            </a:r>
            <a:r>
              <a:rPr lang="en-US" altLang="zh-CN" sz="2400" b="1" dirty="0" err="1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simulate_garch</a:t>
            </a:r>
            <a:r>
              <a:rPr lang="en-US" altLang="zh-CN" sz="2400" b="1" dirty="0" smtClean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, 1000);</a:t>
            </a:r>
            <a:endParaRPr lang="en-US" altLang="zh-CN" sz="2400" b="1" dirty="0">
              <a:solidFill>
                <a:srgbClr val="000000"/>
              </a:solidFill>
              <a:latin typeface="+mn-lt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692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zh-CN" altLang="en-U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文献阅读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32270"/>
            <a:ext cx="1032049" cy="987553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8" name="矩形 7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70" y="2636912"/>
            <a:ext cx="8581940" cy="146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14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40092" y="1845282"/>
            <a:ext cx="6264696" cy="3687848"/>
          </a:xfrm>
        </p:spPr>
        <p:txBody>
          <a:bodyPr>
            <a:normAutofit/>
          </a:bodyPr>
          <a:lstStyle/>
          <a:p>
            <a:pPr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l-GR" altLang="zh-CN" sz="2800" b="1" i="1" dirty="0" smtClean="0">
                <a:solidFill>
                  <a:srgbClr val="0070C0"/>
                </a:solidFill>
                <a:ea typeface="宋体" panose="02010600030101010101" pitchFamily="2" charset="-122"/>
              </a:rPr>
              <a:t>μ</a:t>
            </a:r>
            <a:r>
              <a:rPr lang="en-US" altLang="zh-CN" sz="2800" b="1" i="1" baseline="-25000" dirty="0" smtClean="0">
                <a:solidFill>
                  <a:srgbClr val="0070C0"/>
                </a:solidFill>
                <a:ea typeface="宋体" panose="02010600030101010101" pitchFamily="2" charset="-122"/>
              </a:rPr>
              <a:t>t</a:t>
            </a:r>
            <a:r>
              <a:rPr lang="en-US" altLang="zh-CN" sz="2800" b="1" dirty="0" smtClean="0">
                <a:solidFill>
                  <a:srgbClr val="0070C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的设定：</a:t>
            </a:r>
            <a:endParaRPr lang="en-US" altLang="zh-CN" sz="28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indent="-4572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常数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indent="-4572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ea typeface="微软雅黑" panose="020B0503020204020204" pitchFamily="34" charset="-122"/>
              </a:rPr>
              <a:t>ARMA</a:t>
            </a:r>
            <a:r>
              <a:rPr lang="zh-CN" altLang="en-US" sz="2800" b="1" dirty="0" smtClean="0">
                <a:ea typeface="微软雅黑" panose="020B0503020204020204" pitchFamily="34" charset="-122"/>
              </a:rPr>
              <a:t>过程</a:t>
            </a:r>
            <a:endParaRPr lang="en-US" altLang="zh-CN" sz="2800" b="1" dirty="0" smtClean="0"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zh-CN" altLang="en-U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条件波动率和收益率模型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32270"/>
            <a:ext cx="1032049" cy="987553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8" name="矩形 7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196752"/>
            <a:ext cx="1971263" cy="84146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691680" y="1355435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收益率模型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003" y="4149080"/>
            <a:ext cx="4302873" cy="86852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745" y="5373216"/>
            <a:ext cx="2528644" cy="447428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987824" y="5335320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有：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767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5816" y="2037338"/>
            <a:ext cx="3707972" cy="4176464"/>
          </a:xfrm>
        </p:spPr>
        <p:txBody>
          <a:bodyPr>
            <a:normAutofit fontScale="92500"/>
          </a:bodyPr>
          <a:lstStyle/>
          <a:p>
            <a:pPr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l-GR" altLang="zh-CN" sz="2800" b="1" i="1" dirty="0" smtClean="0">
                <a:solidFill>
                  <a:srgbClr val="0070C0"/>
                </a:solidFill>
              </a:rPr>
              <a:t>σ</a:t>
            </a:r>
            <a:r>
              <a:rPr lang="en-US" altLang="zh-CN" sz="2800" b="1" i="1" baseline="-25000" dirty="0" smtClean="0">
                <a:solidFill>
                  <a:srgbClr val="0070C0"/>
                </a:solidFill>
                <a:ea typeface="宋体" panose="02010600030101010101" pitchFamily="2" charset="-122"/>
              </a:rPr>
              <a:t>t</a:t>
            </a:r>
            <a:r>
              <a:rPr lang="en-US" altLang="zh-CN" sz="2800" b="1" baseline="30000" dirty="0" smtClean="0">
                <a:solidFill>
                  <a:srgbClr val="0070C0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的设定：</a:t>
            </a:r>
            <a:endParaRPr lang="en-US" altLang="zh-CN" sz="28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indent="-4572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ea typeface="微软雅黑" panose="020B0503020204020204" pitchFamily="34" charset="-122"/>
              </a:rPr>
              <a:t>ARCH</a:t>
            </a:r>
          </a:p>
          <a:p>
            <a:pPr marL="800100" indent="-4572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ea typeface="微软雅黑" panose="020B0503020204020204" pitchFamily="34" charset="-122"/>
              </a:rPr>
              <a:t>GARCH</a:t>
            </a:r>
          </a:p>
          <a:p>
            <a:pPr marL="800100" indent="-4572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ea typeface="微软雅黑" panose="020B0503020204020204" pitchFamily="34" charset="-122"/>
              </a:rPr>
              <a:t>EGARCH</a:t>
            </a:r>
          </a:p>
          <a:p>
            <a:pPr marL="800100" indent="-4572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ea typeface="微软雅黑" panose="020B0503020204020204" pitchFamily="34" charset="-122"/>
              </a:rPr>
              <a:t>ARCH-M</a:t>
            </a:r>
          </a:p>
          <a:p>
            <a:pPr marL="800100" indent="-4572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ea typeface="微软雅黑" panose="020B0503020204020204" pitchFamily="34" charset="-122"/>
              </a:rPr>
              <a:t>……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zh-CN" altLang="en-U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条件波动率和收益率模型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32270"/>
            <a:ext cx="1032049" cy="987553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8" name="矩形 7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196752"/>
            <a:ext cx="1971263" cy="84146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691680" y="1355435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收益率模型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772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9387" y="2037338"/>
            <a:ext cx="4392488" cy="4104456"/>
          </a:xfrm>
        </p:spPr>
        <p:txBody>
          <a:bodyPr>
            <a:normAutofit fontScale="92500" lnSpcReduction="10000"/>
          </a:bodyPr>
          <a:lstStyle/>
          <a:p>
            <a:pPr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2800" b="1" i="1" dirty="0" err="1" smtClean="0">
                <a:solidFill>
                  <a:srgbClr val="0070C0"/>
                </a:solidFill>
              </a:rPr>
              <a:t>Z</a:t>
            </a:r>
            <a:r>
              <a:rPr lang="en-US" altLang="zh-CN" sz="2800" b="1" i="1" baseline="-25000" dirty="0" err="1" smtClean="0">
                <a:solidFill>
                  <a:srgbClr val="0070C0"/>
                </a:solidFill>
                <a:ea typeface="宋体" panose="02010600030101010101" pitchFamily="2" charset="-122"/>
              </a:rPr>
              <a:t>t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的设定：</a:t>
            </a:r>
            <a:endParaRPr lang="en-US" altLang="zh-CN" sz="28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indent="-4572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ea typeface="微软雅黑" panose="020B0503020204020204" pitchFamily="34" charset="-122"/>
              </a:rPr>
              <a:t>标准正态分布</a:t>
            </a:r>
            <a:endParaRPr lang="en-US" altLang="zh-CN" sz="2800" b="1" dirty="0" smtClean="0">
              <a:ea typeface="微软雅黑" panose="020B0503020204020204" pitchFamily="34" charset="-122"/>
            </a:endParaRPr>
          </a:p>
          <a:p>
            <a:pPr marL="800100" indent="-4572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ea typeface="微软雅黑" panose="020B0503020204020204" pitchFamily="34" charset="-122"/>
              </a:rPr>
              <a:t>标准</a:t>
            </a:r>
            <a:r>
              <a:rPr lang="en-US" altLang="zh-CN" sz="2800" b="1" i="1" dirty="0" smtClean="0">
                <a:ea typeface="微软雅黑" panose="020B0503020204020204" pitchFamily="34" charset="-122"/>
              </a:rPr>
              <a:t>t</a:t>
            </a:r>
            <a:r>
              <a:rPr lang="zh-CN" altLang="en-US" sz="2800" b="1" dirty="0" smtClean="0">
                <a:ea typeface="微软雅黑" panose="020B0503020204020204" pitchFamily="34" charset="-122"/>
              </a:rPr>
              <a:t>分布</a:t>
            </a:r>
            <a:endParaRPr lang="en-US" altLang="zh-CN" sz="2800" b="1" dirty="0" smtClean="0">
              <a:ea typeface="微软雅黑" panose="020B0503020204020204" pitchFamily="34" charset="-122"/>
            </a:endParaRPr>
          </a:p>
          <a:p>
            <a:pPr marL="800100" indent="-4572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ea typeface="微软雅黑" panose="020B0503020204020204" pitchFamily="34" charset="-122"/>
              </a:rPr>
              <a:t>标准的广义误差分布</a:t>
            </a:r>
            <a:endParaRPr lang="en-US" altLang="zh-CN" sz="2800" b="1" dirty="0" smtClean="0">
              <a:ea typeface="微软雅黑" panose="020B0503020204020204" pitchFamily="34" charset="-122"/>
            </a:endParaRPr>
          </a:p>
          <a:p>
            <a:pPr marL="800100" indent="-4572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ea typeface="微软雅黑" panose="020B0503020204020204" pitchFamily="34" charset="-122"/>
              </a:rPr>
              <a:t>混合正态分布</a:t>
            </a:r>
            <a:endParaRPr lang="en-US" altLang="zh-CN" sz="2800" b="1" dirty="0" smtClean="0">
              <a:ea typeface="微软雅黑" panose="020B0503020204020204" pitchFamily="34" charset="-122"/>
            </a:endParaRPr>
          </a:p>
          <a:p>
            <a:pPr marL="800100" indent="-4572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ea typeface="微软雅黑" panose="020B0503020204020204" pitchFamily="34" charset="-122"/>
              </a:rPr>
              <a:t>……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zh-CN" altLang="en-U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条件波动率和收益率模型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32270"/>
            <a:ext cx="1032049" cy="987553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8" name="矩形 7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196752"/>
            <a:ext cx="1971263" cy="84146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691680" y="1355435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收益率模型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467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C:\Users\ZQJIANG\AppData\Roaming\Tencent\Users\49661891\TIM\WinTemp\RichOle\Y{{QCO%RD}V4D]4O@_~TB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108430"/>
            <a:ext cx="7713529" cy="116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918" y="1038422"/>
            <a:ext cx="7776865" cy="5414913"/>
          </a:xfrm>
        </p:spPr>
        <p:txBody>
          <a:bodyPr>
            <a:normAutofit/>
          </a:bodyPr>
          <a:lstStyle/>
          <a:p>
            <a:pPr marL="800100" indent="-4572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0070C0"/>
                </a:solidFill>
              </a:rPr>
              <a:t>ARCH(1)</a:t>
            </a:r>
          </a:p>
          <a:p>
            <a:pPr marL="800100" indent="-4572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0070C0"/>
              </a:solidFill>
            </a:endParaRPr>
          </a:p>
          <a:p>
            <a:pPr marL="800100" indent="-4572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0070C0"/>
                </a:solidFill>
                <a:ea typeface="微软雅黑" panose="020B0503020204020204" pitchFamily="34" charset="-122"/>
              </a:rPr>
              <a:t>ARCH(</a:t>
            </a:r>
            <a:r>
              <a:rPr lang="en-US" altLang="zh-CN" sz="2800" b="1" i="1" dirty="0" smtClean="0">
                <a:solidFill>
                  <a:srgbClr val="0070C0"/>
                </a:solidFill>
                <a:ea typeface="微软雅黑" panose="020B0503020204020204" pitchFamily="34" charset="-122"/>
              </a:rPr>
              <a:t>q</a:t>
            </a:r>
            <a:r>
              <a:rPr lang="en-US" altLang="zh-CN" sz="2800" b="1" dirty="0" smtClean="0">
                <a:solidFill>
                  <a:srgbClr val="0070C0"/>
                </a:solidFill>
                <a:ea typeface="微软雅黑" panose="020B0503020204020204" pitchFamily="34" charset="-122"/>
              </a:rPr>
              <a:t>)</a:t>
            </a:r>
          </a:p>
          <a:p>
            <a:pPr marL="800100" indent="-4572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0070C0"/>
              </a:solidFill>
              <a:ea typeface="微软雅黑" panose="020B0503020204020204" pitchFamily="34" charset="-122"/>
            </a:endParaRPr>
          </a:p>
          <a:p>
            <a:pPr marL="800100" indent="-4572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保证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 </a:t>
            </a:r>
            <a:r>
              <a:rPr lang="el-GR" altLang="zh-CN" sz="2800" b="1" i="1" dirty="0" smtClean="0">
                <a:solidFill>
                  <a:srgbClr val="C00000"/>
                </a:solidFill>
              </a:rPr>
              <a:t>σ</a:t>
            </a:r>
            <a:r>
              <a:rPr lang="en-US" altLang="zh-CN" sz="2800" b="1" i="1" baseline="-25000" dirty="0" smtClean="0">
                <a:solidFill>
                  <a:srgbClr val="C00000"/>
                </a:solidFill>
              </a:rPr>
              <a:t>t</a:t>
            </a:r>
            <a:r>
              <a:rPr lang="en-US" altLang="zh-CN" sz="2800" b="1" baseline="30000" dirty="0" smtClean="0">
                <a:solidFill>
                  <a:srgbClr val="C00000"/>
                </a:solidFill>
              </a:rPr>
              <a:t>2 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&gt; 0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，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要求 </a:t>
            </a:r>
            <a:r>
              <a:rPr lang="el-GR" altLang="zh-CN" sz="28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zh-CN" sz="2800" b="1" i="1" baseline="-250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0 </a:t>
            </a:r>
            <a:r>
              <a:rPr lang="en-US" altLang="zh-CN" dirty="0" smtClean="0">
                <a:solidFill>
                  <a:srgbClr val="C00000"/>
                </a:solidFill>
              </a:rPr>
              <a:t>(</a:t>
            </a:r>
            <a:r>
              <a:rPr lang="en-US" altLang="zh-CN" i="1" dirty="0" err="1" smtClean="0">
                <a:solidFill>
                  <a:srgbClr val="C00000"/>
                </a:solidFill>
              </a:rPr>
              <a:t>i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= </a:t>
            </a:r>
            <a:r>
              <a:rPr lang="en-US" altLang="zh-CN" dirty="0" smtClean="0">
                <a:solidFill>
                  <a:srgbClr val="C00000"/>
                </a:solidFill>
              </a:rPr>
              <a:t>0, 1, …, </a:t>
            </a:r>
            <a:r>
              <a:rPr lang="en-US" altLang="zh-CN" i="1" dirty="0" smtClean="0">
                <a:solidFill>
                  <a:srgbClr val="C00000"/>
                </a:solidFill>
              </a:rPr>
              <a:t>q</a:t>
            </a:r>
            <a:r>
              <a:rPr lang="en-US" altLang="zh-CN" dirty="0" smtClean="0">
                <a:solidFill>
                  <a:srgbClr val="C00000"/>
                </a:solidFill>
              </a:rPr>
              <a:t>)</a:t>
            </a:r>
            <a:endParaRPr lang="en-US" altLang="zh-CN" sz="2800" b="1" dirty="0" smtClean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marL="800100" indent="-4572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保证平稳，要求</a:t>
            </a:r>
            <a:endParaRPr lang="en-US" altLang="zh-CN" sz="2800" b="1" dirty="0" smtClean="0">
              <a:solidFill>
                <a:srgbClr val="C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altLang="zh-CN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ARCH</a:t>
            </a:r>
            <a:endParaRPr lang="zh-CN" altLang="en-US" sz="36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32270"/>
            <a:ext cx="1032049" cy="987553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8" name="矩形 7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830" y="1839626"/>
            <a:ext cx="6319874" cy="48723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5055845"/>
            <a:ext cx="2016224" cy="45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70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38422"/>
            <a:ext cx="7488833" cy="5414913"/>
          </a:xfrm>
        </p:spPr>
        <p:txBody>
          <a:bodyPr>
            <a:normAutofit/>
          </a:bodyPr>
          <a:lstStyle/>
          <a:p>
            <a:pPr marL="800100" indent="-4572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0070C0"/>
                </a:solidFill>
              </a:rPr>
              <a:t>GARCH(</a:t>
            </a:r>
            <a:r>
              <a:rPr lang="en-US" altLang="zh-CN" sz="2800" b="1" i="1" dirty="0" smtClean="0">
                <a:solidFill>
                  <a:srgbClr val="0070C0"/>
                </a:solidFill>
              </a:rPr>
              <a:t>p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, </a:t>
            </a:r>
            <a:r>
              <a:rPr lang="en-US" altLang="zh-CN" sz="2800" b="1" i="1" dirty="0" smtClean="0">
                <a:solidFill>
                  <a:srgbClr val="0070C0"/>
                </a:solidFill>
              </a:rPr>
              <a:t>q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)</a:t>
            </a:r>
          </a:p>
          <a:p>
            <a:pPr marL="800100" indent="-4572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0070C0"/>
              </a:solidFill>
            </a:endParaRPr>
          </a:p>
          <a:p>
            <a:pPr marL="800100" indent="-4572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0070C0"/>
              </a:solidFill>
              <a:ea typeface="微软雅黑" panose="020B0503020204020204" pitchFamily="34" charset="-122"/>
            </a:endParaRPr>
          </a:p>
          <a:p>
            <a:pPr marL="800100" indent="-4572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保证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 </a:t>
            </a:r>
            <a:r>
              <a:rPr lang="el-GR" altLang="zh-CN" sz="2800" b="1" i="1" dirty="0" smtClean="0">
                <a:solidFill>
                  <a:srgbClr val="C00000"/>
                </a:solidFill>
              </a:rPr>
              <a:t>σ</a:t>
            </a:r>
            <a:r>
              <a:rPr lang="en-US" altLang="zh-CN" sz="2800" b="1" i="1" baseline="-25000" dirty="0" smtClean="0">
                <a:solidFill>
                  <a:srgbClr val="C00000"/>
                </a:solidFill>
              </a:rPr>
              <a:t>t</a:t>
            </a:r>
            <a:r>
              <a:rPr lang="en-US" altLang="zh-CN" sz="2800" b="1" baseline="30000" dirty="0" smtClean="0">
                <a:solidFill>
                  <a:srgbClr val="C00000"/>
                </a:solidFill>
              </a:rPr>
              <a:t>2 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&gt; 0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，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要求 </a:t>
            </a:r>
            <a:r>
              <a:rPr lang="el-GR" altLang="zh-CN" sz="28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zh-CN" sz="2800" b="1" i="1" baseline="-250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l-GR" altLang="zh-CN" sz="28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altLang="zh-CN" sz="2800" b="1" i="1" baseline="-250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0 </a:t>
            </a:r>
            <a:r>
              <a:rPr lang="en-US" altLang="zh-CN" dirty="0" smtClean="0">
                <a:solidFill>
                  <a:srgbClr val="C00000"/>
                </a:solidFill>
              </a:rPr>
              <a:t>(</a:t>
            </a:r>
            <a:r>
              <a:rPr lang="en-US" altLang="zh-CN" i="1" dirty="0" err="1" smtClean="0">
                <a:solidFill>
                  <a:srgbClr val="C00000"/>
                </a:solidFill>
              </a:rPr>
              <a:t>i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= </a:t>
            </a:r>
            <a:r>
              <a:rPr lang="en-US" altLang="zh-CN" dirty="0" smtClean="0">
                <a:solidFill>
                  <a:srgbClr val="C00000"/>
                </a:solidFill>
              </a:rPr>
              <a:t>0,1,…,</a:t>
            </a:r>
            <a:r>
              <a:rPr lang="en-US" altLang="zh-CN" i="1" dirty="0" smtClean="0">
                <a:solidFill>
                  <a:srgbClr val="C00000"/>
                </a:solidFill>
              </a:rPr>
              <a:t>q</a:t>
            </a:r>
            <a:r>
              <a:rPr lang="en-US" altLang="zh-CN" dirty="0" smtClean="0">
                <a:solidFill>
                  <a:srgbClr val="C00000"/>
                </a:solidFill>
              </a:rPr>
              <a:t>)</a:t>
            </a:r>
            <a:endParaRPr lang="en-US" altLang="zh-CN" sz="2800" b="1" dirty="0" smtClean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marL="800100" indent="-4572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保证平稳，要求</a:t>
            </a:r>
            <a:endParaRPr lang="en-US" altLang="zh-CN" sz="2800" b="1" dirty="0" smtClean="0">
              <a:solidFill>
                <a:srgbClr val="C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altLang="zh-CN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GARCH</a:t>
            </a:r>
            <a:endParaRPr lang="zh-CN" altLang="en-US" sz="36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32270"/>
            <a:ext cx="1032049" cy="987553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8" name="矩形 7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060848"/>
            <a:ext cx="5112568" cy="111391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5013176"/>
            <a:ext cx="3402773" cy="43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98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1" y="1038422"/>
            <a:ext cx="7209593" cy="5414913"/>
          </a:xfrm>
        </p:spPr>
        <p:txBody>
          <a:bodyPr>
            <a:normAutofit/>
          </a:bodyPr>
          <a:lstStyle/>
          <a:p>
            <a:pPr marL="800100" indent="-4572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0070C0"/>
                </a:solidFill>
              </a:rPr>
              <a:t>EGARCH(</a:t>
            </a:r>
            <a:r>
              <a:rPr lang="en-US" altLang="zh-CN" sz="2800" b="1" i="1" dirty="0" smtClean="0">
                <a:solidFill>
                  <a:srgbClr val="0070C0"/>
                </a:solidFill>
              </a:rPr>
              <a:t>p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, </a:t>
            </a:r>
            <a:r>
              <a:rPr lang="en-US" altLang="zh-CN" sz="2800" b="1" i="1" dirty="0" smtClean="0">
                <a:solidFill>
                  <a:srgbClr val="0070C0"/>
                </a:solidFill>
              </a:rPr>
              <a:t>q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)</a:t>
            </a:r>
          </a:p>
          <a:p>
            <a:pPr marL="800100" indent="-4572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0070C0"/>
              </a:solidFill>
            </a:endParaRPr>
          </a:p>
          <a:p>
            <a:pPr marL="800100" indent="-4572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0070C0"/>
              </a:solidFill>
              <a:ea typeface="微软雅黑" panose="020B0503020204020204" pitchFamily="34" charset="-122"/>
            </a:endParaRPr>
          </a:p>
          <a:p>
            <a:pPr marL="800100" indent="-4572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杠杆效应  </a:t>
            </a:r>
            <a:endParaRPr lang="en-US" altLang="zh-CN" sz="2800" b="1" dirty="0" smtClean="0">
              <a:solidFill>
                <a:srgbClr val="C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altLang="zh-CN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EGARCH</a:t>
            </a:r>
            <a:endParaRPr lang="zh-CN" altLang="en-US" sz="36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32270"/>
            <a:ext cx="1032049" cy="987553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8" name="矩形 7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1" y="2132856"/>
            <a:ext cx="7623096" cy="93928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3501008"/>
            <a:ext cx="3562056" cy="44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20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4753" y="1052736"/>
            <a:ext cx="7643671" cy="4104456"/>
          </a:xfrm>
        </p:spPr>
        <p:txBody>
          <a:bodyPr>
            <a:normAutofit/>
          </a:bodyPr>
          <a:lstStyle/>
          <a:p>
            <a:pPr marL="800100" indent="-4572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ea typeface="微软雅黑" panose="020B0503020204020204" pitchFamily="34" charset="-122"/>
              </a:rPr>
              <a:t>标准正态分布</a:t>
            </a:r>
            <a:endParaRPr lang="en-US" altLang="zh-CN" sz="2800" b="1" dirty="0" smtClean="0">
              <a:ea typeface="微软雅黑" panose="020B0503020204020204" pitchFamily="34" charset="-122"/>
            </a:endParaRPr>
          </a:p>
          <a:p>
            <a:pPr marL="800100" indent="-4572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CN" sz="2800" b="1" dirty="0" smtClean="0">
              <a:ea typeface="微软雅黑" panose="020B0503020204020204" pitchFamily="34" charset="-122"/>
            </a:endParaRPr>
          </a:p>
          <a:p>
            <a:pPr marL="800100" indent="-4572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ea typeface="微软雅黑" panose="020B0503020204020204" pitchFamily="34" charset="-122"/>
              </a:rPr>
              <a:t>标准 </a:t>
            </a:r>
            <a:r>
              <a:rPr lang="en-US" altLang="zh-CN" sz="2800" b="1" i="1" dirty="0" smtClean="0">
                <a:ea typeface="微软雅黑" panose="020B0503020204020204" pitchFamily="34" charset="-122"/>
              </a:rPr>
              <a:t>t </a:t>
            </a:r>
            <a:r>
              <a:rPr lang="zh-CN" altLang="en-US" sz="2800" b="1" dirty="0" smtClean="0">
                <a:ea typeface="微软雅黑" panose="020B0503020204020204" pitchFamily="34" charset="-122"/>
              </a:rPr>
              <a:t>分布</a:t>
            </a:r>
            <a:endParaRPr lang="en-US" altLang="zh-CN" sz="2800" b="1" dirty="0" smtClean="0">
              <a:ea typeface="微软雅黑" panose="020B0503020204020204" pitchFamily="34" charset="-122"/>
            </a:endParaRPr>
          </a:p>
          <a:p>
            <a:pPr indent="0" algn="just">
              <a:lnSpc>
                <a:spcPct val="170000"/>
              </a:lnSpc>
              <a:spcBef>
                <a:spcPts val="0"/>
              </a:spcBef>
              <a:buNone/>
            </a:pPr>
            <a:endParaRPr lang="en-US" altLang="zh-CN" sz="2800" b="1" dirty="0" smtClean="0"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altLang="zh-CN" sz="3600" b="1" i="1" dirty="0" err="1" smtClean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Z</a:t>
            </a:r>
            <a:r>
              <a:rPr lang="en-US" altLang="zh-CN" sz="3600" b="1" i="1" baseline="-25000" dirty="0" err="1" smtClean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t</a:t>
            </a:r>
            <a:r>
              <a:rPr lang="en-US" altLang="zh-CN" sz="3600" b="1" i="1" baseline="-25000" dirty="0" smtClean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 </a:t>
            </a:r>
            <a:r>
              <a:rPr lang="zh-CN" altLang="en-U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设定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32270"/>
            <a:ext cx="1032049" cy="987553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8" name="矩形 7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844824"/>
            <a:ext cx="2520280" cy="83570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109" y="3231896"/>
            <a:ext cx="6278661" cy="192919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5371136"/>
            <a:ext cx="1152127" cy="36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49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北京当代金融培训有限公司">
  <a:themeElements>
    <a:clrScheme name="北京当代金融培训有限公司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80808"/>
      </a:hlink>
      <a:folHlink>
        <a:srgbClr val="000000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33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600" b="1" i="0" u="none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Times New Roman" pitchFamily="18" charset="0"/>
            <a:ea typeface="SimHei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33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600" b="1" i="0" u="none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Times New Roman" pitchFamily="18" charset="0"/>
            <a:ea typeface="SimHei" pitchFamily="2" charset="-122"/>
          </a:defRPr>
        </a:defPPr>
      </a:lstStyle>
    </a:lnDef>
  </a:objectDefaults>
  <a:extraClrSchemeLst>
    <a:extraClrScheme>
      <a:clrScheme name="北京当代金融培训有限公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京当代金融培训有限公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京当代金融培训有限公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京当代金融培训有限公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京当代金融培训有限公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京当代金融培训有限公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京当代金融培训有限公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京当代金融培训有限公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京当代金融培训有限公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京当代金融培训有限公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京当代金融培训有限公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京当代金融培训有限公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京当代金融培训有限公司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京当代金融培训有限公司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8F8F8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京当代金融培训有限公司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80808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22508</TotalTime>
  <Words>456</Words>
  <Application>Microsoft Office PowerPoint</Application>
  <PresentationFormat>全屏显示(4:3)</PresentationFormat>
  <Paragraphs>132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SimHei</vt:lpstr>
      <vt:lpstr>SimHei</vt:lpstr>
      <vt:lpstr>宋体</vt:lpstr>
      <vt:lpstr>微软雅黑</vt:lpstr>
      <vt:lpstr>Arial</vt:lpstr>
      <vt:lpstr>Calibri</vt:lpstr>
      <vt:lpstr>Times New Roman</vt:lpstr>
      <vt:lpstr>Wingdings</vt:lpstr>
      <vt:lpstr>北京当代金融培训有限公司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资本资产定价模型</dc:title>
  <dc:creator>胡晓</dc:creator>
  <cp:lastModifiedBy>ZQJIANG</cp:lastModifiedBy>
  <cp:revision>954</cp:revision>
  <dcterms:created xsi:type="dcterms:W3CDTF">2012-08-17T15:15:32Z</dcterms:created>
  <dcterms:modified xsi:type="dcterms:W3CDTF">2020-06-22T01:24:47Z</dcterms:modified>
</cp:coreProperties>
</file>