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Lst>
  <p:notesMasterIdLst>
    <p:notesMasterId r:id="rId64"/>
  </p:notesMasterIdLst>
  <p:handoutMasterIdLst>
    <p:handoutMasterId r:id="rId65"/>
  </p:handoutMasterIdLst>
  <p:sldIdLst>
    <p:sldId id="261" r:id="rId3"/>
    <p:sldId id="690" r:id="rId4"/>
    <p:sldId id="695" r:id="rId5"/>
    <p:sldId id="698" r:id="rId6"/>
    <p:sldId id="700" r:id="rId7"/>
    <p:sldId id="699" r:id="rId8"/>
    <p:sldId id="696" r:id="rId9"/>
    <p:sldId id="701" r:id="rId10"/>
    <p:sldId id="702" r:id="rId11"/>
    <p:sldId id="703" r:id="rId12"/>
    <p:sldId id="697" r:id="rId13"/>
    <p:sldId id="704" r:id="rId14"/>
    <p:sldId id="705" r:id="rId15"/>
    <p:sldId id="706" r:id="rId16"/>
    <p:sldId id="808" r:id="rId17"/>
    <p:sldId id="807" r:id="rId18"/>
    <p:sldId id="815" r:id="rId19"/>
    <p:sldId id="708" r:id="rId20"/>
    <p:sldId id="691" r:id="rId21"/>
    <p:sldId id="744" r:id="rId22"/>
    <p:sldId id="745" r:id="rId23"/>
    <p:sldId id="746" r:id="rId24"/>
    <p:sldId id="747" r:id="rId25"/>
    <p:sldId id="751" r:id="rId26"/>
    <p:sldId id="750" r:id="rId27"/>
    <p:sldId id="748" r:id="rId28"/>
    <p:sldId id="749" r:id="rId29"/>
    <p:sldId id="754" r:id="rId30"/>
    <p:sldId id="755" r:id="rId31"/>
    <p:sldId id="756" r:id="rId32"/>
    <p:sldId id="757" r:id="rId33"/>
    <p:sldId id="758" r:id="rId34"/>
    <p:sldId id="759" r:id="rId35"/>
    <p:sldId id="812" r:id="rId36"/>
    <p:sldId id="692" r:id="rId37"/>
    <p:sldId id="761" r:id="rId38"/>
    <p:sldId id="782" r:id="rId39"/>
    <p:sldId id="763" r:id="rId40"/>
    <p:sldId id="764" r:id="rId41"/>
    <p:sldId id="765" r:id="rId42"/>
    <p:sldId id="813" r:id="rId43"/>
    <p:sldId id="783" r:id="rId44"/>
    <p:sldId id="784" r:id="rId45"/>
    <p:sldId id="771" r:id="rId46"/>
    <p:sldId id="785" r:id="rId47"/>
    <p:sldId id="693" r:id="rId48"/>
    <p:sldId id="786" r:id="rId49"/>
    <p:sldId id="654" r:id="rId50"/>
    <p:sldId id="788" r:id="rId51"/>
    <p:sldId id="789" r:id="rId52"/>
    <p:sldId id="809" r:id="rId53"/>
    <p:sldId id="810" r:id="rId54"/>
    <p:sldId id="792" r:id="rId55"/>
    <p:sldId id="664" r:id="rId56"/>
    <p:sldId id="665" r:id="rId57"/>
    <p:sldId id="666" r:id="rId58"/>
    <p:sldId id="790" r:id="rId59"/>
    <p:sldId id="791" r:id="rId60"/>
    <p:sldId id="669" r:id="rId61"/>
    <p:sldId id="670" r:id="rId62"/>
    <p:sldId id="814" r:id="rId63"/>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E0A8"/>
    <a:srgbClr val="63EF7E"/>
    <a:srgbClr val="FFCCFF"/>
    <a:srgbClr val="FFFFCC"/>
    <a:srgbClr val="0066FF"/>
    <a:srgbClr val="FFCCCC"/>
    <a:srgbClr val="CC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83" autoAdjust="0"/>
  </p:normalViewPr>
  <p:slideViewPr>
    <p:cSldViewPr>
      <p:cViewPr varScale="1">
        <p:scale>
          <a:sx n="74" d="100"/>
          <a:sy n="74" d="100"/>
        </p:scale>
        <p:origin x="1076" y="64"/>
      </p:cViewPr>
      <p:guideLst>
        <p:guide orient="horz" pos="2160"/>
        <p:guide pos="2880"/>
      </p:guideLst>
    </p:cSldViewPr>
  </p:slideViewPr>
  <p:outlineViewPr>
    <p:cViewPr>
      <p:scale>
        <a:sx n="33" d="100"/>
        <a:sy n="33" d="100"/>
      </p:scale>
      <p:origin x="0" y="52044"/>
    </p:cViewPr>
  </p:outlineViewPr>
  <p:notesTextViewPr>
    <p:cViewPr>
      <p:scale>
        <a:sx n="100" d="100"/>
        <a:sy n="100" d="100"/>
      </p:scale>
      <p:origin x="0" y="0"/>
    </p:cViewPr>
  </p:notesTextViewPr>
  <p:notesViewPr>
    <p:cSldViewPr>
      <p:cViewPr varScale="1">
        <p:scale>
          <a:sx n="56" d="100"/>
          <a:sy n="56" d="100"/>
        </p:scale>
        <p:origin x="-28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28674-1C0C-4757-9E53-95853EAA2E9D}" type="doc">
      <dgm:prSet loTypeId="urn:microsoft.com/office/officeart/2005/8/layout/vList4" loCatId="list" qsTypeId="urn:microsoft.com/office/officeart/2005/8/quickstyle/3d3" qsCatId="3D" csTypeId="urn:microsoft.com/office/officeart/2005/8/colors/accent0_3" csCatId="mainScheme" phldr="1"/>
      <dgm:spPr/>
      <dgm:t>
        <a:bodyPr/>
        <a:lstStyle/>
        <a:p>
          <a:endParaRPr lang="zh-CN" altLang="en-US"/>
        </a:p>
      </dgm:t>
    </dgm:pt>
    <dgm:pt modelId="{4D2E6C74-6773-4FC0-94DB-48B6F93D9022}">
      <dgm:prSet/>
      <dgm:spPr/>
      <dgm:t>
        <a:bodyPr/>
        <a:lstStyle/>
        <a:p>
          <a:pPr rtl="0"/>
          <a:r>
            <a:rPr lang="en-US" b="1" dirty="0">
              <a:effectLst>
                <a:outerShdw blurRad="38100" dist="38100" dir="2700000" algn="tl">
                  <a:srgbClr val="000000">
                    <a:alpha val="43137"/>
                  </a:srgbClr>
                </a:outerShdw>
              </a:effectLst>
            </a:rPr>
            <a:t>1.</a:t>
          </a:r>
          <a:r>
            <a:rPr lang="zh-CN" b="1" dirty="0">
              <a:effectLst>
                <a:outerShdw blurRad="38100" dist="38100" dir="2700000" algn="tl">
                  <a:srgbClr val="000000">
                    <a:alpha val="43137"/>
                  </a:srgbClr>
                </a:outerShdw>
              </a:effectLst>
            </a:rPr>
            <a:t>焦土战略</a:t>
          </a:r>
          <a:endParaRPr lang="zh-CN" dirty="0">
            <a:effectLst>
              <a:outerShdw blurRad="38100" dist="38100" dir="2700000" algn="tl">
                <a:srgbClr val="000000">
                  <a:alpha val="43137"/>
                </a:srgbClr>
              </a:outerShdw>
            </a:effectLst>
          </a:endParaRPr>
        </a:p>
      </dgm:t>
    </dgm:pt>
    <dgm:pt modelId="{2DFBAC56-E442-4D0C-9E00-108F1313BC1E}" type="parTrans" cxnId="{1B84F8DF-5D09-48A9-8A55-19ED823AF537}">
      <dgm:prSet/>
      <dgm:spPr/>
      <dgm:t>
        <a:bodyPr/>
        <a:lstStyle/>
        <a:p>
          <a:endParaRPr lang="zh-CN" altLang="en-US"/>
        </a:p>
      </dgm:t>
    </dgm:pt>
    <dgm:pt modelId="{44D54523-109F-4CE3-8FE1-9377B35DD262}" type="sibTrans" cxnId="{1B84F8DF-5D09-48A9-8A55-19ED823AF537}">
      <dgm:prSet/>
      <dgm:spPr/>
      <dgm:t>
        <a:bodyPr/>
        <a:lstStyle/>
        <a:p>
          <a:endParaRPr lang="zh-CN" altLang="en-US"/>
        </a:p>
      </dgm:t>
    </dgm:pt>
    <dgm:pt modelId="{F1D8266A-CC3C-454F-9765-C7E4239703C2}">
      <dgm:prSet/>
      <dgm:spPr/>
      <dgm:t>
        <a:bodyPr/>
        <a:lstStyle/>
        <a:p>
          <a:pPr rtl="0"/>
          <a:r>
            <a:rPr lang="en-US" b="1" dirty="0">
              <a:effectLst>
                <a:outerShdw blurRad="38100" dist="38100" dir="2700000" algn="tl">
                  <a:srgbClr val="000000">
                    <a:alpha val="43137"/>
                  </a:srgbClr>
                </a:outerShdw>
              </a:effectLst>
            </a:rPr>
            <a:t>2.</a:t>
          </a:r>
          <a:r>
            <a:rPr lang="zh-CN" b="1" dirty="0">
              <a:effectLst>
                <a:outerShdw blurRad="38100" dist="38100" dir="2700000" algn="tl">
                  <a:srgbClr val="000000">
                    <a:alpha val="43137"/>
                  </a:srgbClr>
                </a:outerShdw>
              </a:effectLst>
            </a:rPr>
            <a:t>出售皇冠明珠</a:t>
          </a:r>
          <a:endParaRPr lang="en-US" b="1" dirty="0">
            <a:effectLst>
              <a:outerShdw blurRad="38100" dist="38100" dir="2700000" algn="tl">
                <a:srgbClr val="000000">
                  <a:alpha val="43137"/>
                </a:srgbClr>
              </a:outerShdw>
            </a:effectLst>
          </a:endParaRPr>
        </a:p>
      </dgm:t>
    </dgm:pt>
    <dgm:pt modelId="{50C48D29-2875-4C1A-90C8-87DBC75459AA}" type="parTrans" cxnId="{BBA7B810-E510-4A4F-BB07-14EC4FCE5B0C}">
      <dgm:prSet/>
      <dgm:spPr/>
      <dgm:t>
        <a:bodyPr/>
        <a:lstStyle/>
        <a:p>
          <a:endParaRPr lang="zh-CN" altLang="en-US"/>
        </a:p>
      </dgm:t>
    </dgm:pt>
    <dgm:pt modelId="{9DAD0B16-5565-40B7-AACD-BCA0A7FC6902}" type="sibTrans" cxnId="{BBA7B810-E510-4A4F-BB07-14EC4FCE5B0C}">
      <dgm:prSet/>
      <dgm:spPr/>
      <dgm:t>
        <a:bodyPr/>
        <a:lstStyle/>
        <a:p>
          <a:endParaRPr lang="zh-CN" altLang="en-US"/>
        </a:p>
      </dgm:t>
    </dgm:pt>
    <dgm:pt modelId="{DB1CFA63-DF5F-4368-B5CC-78EF0121A539}">
      <dgm:prSet/>
      <dgm:spPr/>
      <dgm:t>
        <a:bodyPr/>
        <a:lstStyle/>
        <a:p>
          <a:pPr rtl="0"/>
          <a:r>
            <a:rPr lang="en-US" b="1" dirty="0">
              <a:effectLst>
                <a:outerShdw blurRad="38100" dist="38100" dir="2700000" algn="tl">
                  <a:srgbClr val="000000">
                    <a:alpha val="43137"/>
                  </a:srgbClr>
                </a:outerShdw>
              </a:effectLst>
            </a:rPr>
            <a:t>3.</a:t>
          </a:r>
          <a:r>
            <a:rPr lang="zh-CN" b="1" dirty="0">
              <a:effectLst>
                <a:outerShdw blurRad="38100" dist="38100" dir="2700000" algn="tl">
                  <a:srgbClr val="000000">
                    <a:alpha val="43137"/>
                  </a:srgbClr>
                </a:outerShdw>
              </a:effectLst>
            </a:rPr>
            <a:t>回购股份</a:t>
          </a:r>
          <a:endParaRPr lang="en-US" b="1" dirty="0">
            <a:effectLst>
              <a:outerShdw blurRad="38100" dist="38100" dir="2700000" algn="tl">
                <a:srgbClr val="000000">
                  <a:alpha val="43137"/>
                </a:srgbClr>
              </a:outerShdw>
            </a:effectLst>
          </a:endParaRPr>
        </a:p>
      </dgm:t>
    </dgm:pt>
    <dgm:pt modelId="{F980F22E-1843-42AD-AF7A-A14FEBABDA82}" type="parTrans" cxnId="{147DE9EA-B074-4D02-BCDE-F10FE040A5FC}">
      <dgm:prSet/>
      <dgm:spPr/>
      <dgm:t>
        <a:bodyPr/>
        <a:lstStyle/>
        <a:p>
          <a:endParaRPr lang="zh-CN" altLang="en-US"/>
        </a:p>
      </dgm:t>
    </dgm:pt>
    <dgm:pt modelId="{C0306902-A146-41AB-BE15-BDD27EF7DD1C}" type="sibTrans" cxnId="{147DE9EA-B074-4D02-BCDE-F10FE040A5FC}">
      <dgm:prSet/>
      <dgm:spPr/>
      <dgm:t>
        <a:bodyPr/>
        <a:lstStyle/>
        <a:p>
          <a:endParaRPr lang="zh-CN" altLang="en-US"/>
        </a:p>
      </dgm:t>
    </dgm:pt>
    <dgm:pt modelId="{BAE60BA6-AAC1-4BF0-9C4B-9C76C8B68707}">
      <dgm:prSet/>
      <dgm:spPr/>
      <dgm:t>
        <a:bodyPr/>
        <a:lstStyle/>
        <a:p>
          <a:pPr rtl="0"/>
          <a:r>
            <a:rPr lang="en-US" b="1" dirty="0">
              <a:effectLst>
                <a:outerShdw blurRad="38100" dist="38100" dir="2700000" algn="tl">
                  <a:srgbClr val="000000">
                    <a:alpha val="43137"/>
                  </a:srgbClr>
                </a:outerShdw>
              </a:effectLst>
            </a:rPr>
            <a:t>4.</a:t>
          </a:r>
          <a:r>
            <a:rPr lang="zh-CN" b="1" dirty="0">
              <a:effectLst>
                <a:outerShdw blurRad="38100" dist="38100" dir="2700000" algn="tl">
                  <a:srgbClr val="000000">
                    <a:alpha val="43137"/>
                  </a:srgbClr>
                </a:outerShdw>
              </a:effectLst>
            </a:rPr>
            <a:t>诉诸法律</a:t>
          </a:r>
          <a:endParaRPr lang="en-US" b="1" dirty="0">
            <a:effectLst>
              <a:outerShdw blurRad="38100" dist="38100" dir="2700000" algn="tl">
                <a:srgbClr val="000000">
                  <a:alpha val="43137"/>
                </a:srgbClr>
              </a:outerShdw>
            </a:effectLst>
          </a:endParaRPr>
        </a:p>
      </dgm:t>
    </dgm:pt>
    <dgm:pt modelId="{E8188F95-D699-4CA7-86CC-1BF33AD149FA}" type="parTrans" cxnId="{9E31E80D-A5A6-47B8-9D20-421FB628F3E4}">
      <dgm:prSet/>
      <dgm:spPr/>
      <dgm:t>
        <a:bodyPr/>
        <a:lstStyle/>
        <a:p>
          <a:endParaRPr lang="zh-CN" altLang="en-US"/>
        </a:p>
      </dgm:t>
    </dgm:pt>
    <dgm:pt modelId="{4B944AE4-BDDC-432B-BBC1-6EF1B1B9B568}" type="sibTrans" cxnId="{9E31E80D-A5A6-47B8-9D20-421FB628F3E4}">
      <dgm:prSet/>
      <dgm:spPr/>
      <dgm:t>
        <a:bodyPr/>
        <a:lstStyle/>
        <a:p>
          <a:endParaRPr lang="zh-CN" altLang="en-US"/>
        </a:p>
      </dgm:t>
    </dgm:pt>
    <dgm:pt modelId="{A87DA05C-FDF1-4C59-8CEE-8861402922F3}">
      <dgm:prSet/>
      <dgm:spPr/>
      <dgm:t>
        <a:bodyPr/>
        <a:lstStyle/>
        <a:p>
          <a:pPr rtl="0"/>
          <a:r>
            <a:rPr lang="en-US" b="1" dirty="0">
              <a:effectLst>
                <a:outerShdw blurRad="38100" dist="38100" dir="2700000" algn="tl">
                  <a:srgbClr val="000000">
                    <a:alpha val="43137"/>
                  </a:srgbClr>
                </a:outerShdw>
              </a:effectLst>
            </a:rPr>
            <a:t>5.</a:t>
          </a:r>
          <a:r>
            <a:rPr lang="zh-CN" b="1" dirty="0">
              <a:effectLst>
                <a:outerShdw blurRad="38100" dist="38100" dir="2700000" algn="tl">
                  <a:srgbClr val="000000">
                    <a:alpha val="43137"/>
                  </a:srgbClr>
                </a:outerShdw>
              </a:effectLst>
            </a:rPr>
            <a:t>绿色邮件</a:t>
          </a:r>
          <a:endParaRPr lang="en-US" b="1" dirty="0">
            <a:effectLst>
              <a:outerShdw blurRad="38100" dist="38100" dir="2700000" algn="tl">
                <a:srgbClr val="000000">
                  <a:alpha val="43137"/>
                </a:srgbClr>
              </a:outerShdw>
            </a:effectLst>
          </a:endParaRPr>
        </a:p>
      </dgm:t>
    </dgm:pt>
    <dgm:pt modelId="{685F5127-8F0A-4253-A967-EECBCFDDAEEF}" type="parTrans" cxnId="{6ABDD6C3-C090-427E-AB5A-F35027FDBFF8}">
      <dgm:prSet/>
      <dgm:spPr/>
      <dgm:t>
        <a:bodyPr/>
        <a:lstStyle/>
        <a:p>
          <a:endParaRPr lang="zh-CN" altLang="en-US"/>
        </a:p>
      </dgm:t>
    </dgm:pt>
    <dgm:pt modelId="{628F75CC-ACAD-4D01-A130-B44A2A7050DA}" type="sibTrans" cxnId="{6ABDD6C3-C090-427E-AB5A-F35027FDBFF8}">
      <dgm:prSet/>
      <dgm:spPr/>
      <dgm:t>
        <a:bodyPr/>
        <a:lstStyle/>
        <a:p>
          <a:endParaRPr lang="zh-CN" altLang="en-US"/>
        </a:p>
      </dgm:t>
    </dgm:pt>
    <dgm:pt modelId="{5BEB0468-2F94-4D16-9BB1-39C441472DE6}">
      <dgm:prSet/>
      <dgm:spPr/>
      <dgm:t>
        <a:bodyPr/>
        <a:lstStyle/>
        <a:p>
          <a:pPr rtl="0"/>
          <a:r>
            <a:rPr lang="en-US" b="1" dirty="0">
              <a:effectLst>
                <a:outerShdw blurRad="38100" dist="38100" dir="2700000" algn="tl">
                  <a:srgbClr val="000000">
                    <a:alpha val="43137"/>
                  </a:srgbClr>
                </a:outerShdw>
              </a:effectLst>
            </a:rPr>
            <a:t>6.</a:t>
          </a:r>
          <a:r>
            <a:rPr lang="zh-CN" b="1" dirty="0">
              <a:effectLst>
                <a:outerShdw blurRad="38100" dist="38100" dir="2700000" algn="tl">
                  <a:srgbClr val="000000">
                    <a:alpha val="43137"/>
                  </a:srgbClr>
                </a:outerShdw>
              </a:effectLst>
            </a:rPr>
            <a:t>寻找白衣骑士</a:t>
          </a:r>
          <a:endParaRPr lang="en-US" b="1" dirty="0">
            <a:effectLst>
              <a:outerShdw blurRad="38100" dist="38100" dir="2700000" algn="tl">
                <a:srgbClr val="000000">
                  <a:alpha val="43137"/>
                </a:srgbClr>
              </a:outerShdw>
            </a:effectLst>
          </a:endParaRPr>
        </a:p>
      </dgm:t>
    </dgm:pt>
    <dgm:pt modelId="{2D0D404A-2153-4F1F-955E-C77B9F8653D8}" type="parTrans" cxnId="{A6AD5EF1-929E-4C0B-A8B8-48738072E64E}">
      <dgm:prSet/>
      <dgm:spPr/>
      <dgm:t>
        <a:bodyPr/>
        <a:lstStyle/>
        <a:p>
          <a:endParaRPr lang="zh-CN" altLang="en-US"/>
        </a:p>
      </dgm:t>
    </dgm:pt>
    <dgm:pt modelId="{BFE3B429-8F9F-4FAD-B1E5-3C393638154D}" type="sibTrans" cxnId="{A6AD5EF1-929E-4C0B-A8B8-48738072E64E}">
      <dgm:prSet/>
      <dgm:spPr/>
      <dgm:t>
        <a:bodyPr/>
        <a:lstStyle/>
        <a:p>
          <a:endParaRPr lang="zh-CN" altLang="en-US"/>
        </a:p>
      </dgm:t>
    </dgm:pt>
    <dgm:pt modelId="{B8A4342A-597E-4AD5-8BA8-EA139E7D2D58}" type="pres">
      <dgm:prSet presAssocID="{79528674-1C0C-4757-9E53-95853EAA2E9D}" presName="linear" presStyleCnt="0">
        <dgm:presLayoutVars>
          <dgm:dir/>
          <dgm:resizeHandles val="exact"/>
        </dgm:presLayoutVars>
      </dgm:prSet>
      <dgm:spPr/>
    </dgm:pt>
    <dgm:pt modelId="{E8CC4398-6556-4D2F-BA90-A812CBB1734A}" type="pres">
      <dgm:prSet presAssocID="{4D2E6C74-6773-4FC0-94DB-48B6F93D9022}" presName="comp" presStyleCnt="0"/>
      <dgm:spPr/>
    </dgm:pt>
    <dgm:pt modelId="{2C48AF2D-4C9D-4C3E-86C9-9B3D318FD4A0}" type="pres">
      <dgm:prSet presAssocID="{4D2E6C74-6773-4FC0-94DB-48B6F93D9022}" presName="box" presStyleLbl="node1" presStyleIdx="0" presStyleCnt="6"/>
      <dgm:spPr/>
    </dgm:pt>
    <dgm:pt modelId="{DC1E55AF-0195-46D7-B3AE-7A20895B67EE}" type="pres">
      <dgm:prSet presAssocID="{4D2E6C74-6773-4FC0-94DB-48B6F93D9022}" presName="img" presStyleLbl="fgImgPlace1" presStyleIdx="0" presStyleCnt="6" custScaleX="49823"/>
      <dgm:spPr>
        <a:blipFill rotWithShape="0">
          <a:blip xmlns:r="http://schemas.openxmlformats.org/officeDocument/2006/relationships" r:embed="rId1"/>
          <a:stretch>
            <a:fillRect/>
          </a:stretch>
        </a:blipFill>
      </dgm:spPr>
    </dgm:pt>
    <dgm:pt modelId="{EB3FCDB2-1EED-4A2B-B505-7ACE3CB2BFFB}" type="pres">
      <dgm:prSet presAssocID="{4D2E6C74-6773-4FC0-94DB-48B6F93D9022}" presName="text" presStyleLbl="node1" presStyleIdx="0" presStyleCnt="6">
        <dgm:presLayoutVars>
          <dgm:bulletEnabled val="1"/>
        </dgm:presLayoutVars>
      </dgm:prSet>
      <dgm:spPr/>
    </dgm:pt>
    <dgm:pt modelId="{7D1A0953-662A-4B7B-896F-0AF8DD45212B}" type="pres">
      <dgm:prSet presAssocID="{44D54523-109F-4CE3-8FE1-9377B35DD262}" presName="spacer" presStyleCnt="0"/>
      <dgm:spPr/>
    </dgm:pt>
    <dgm:pt modelId="{B10CA638-2A74-488A-857A-6639B4849093}" type="pres">
      <dgm:prSet presAssocID="{F1D8266A-CC3C-454F-9765-C7E4239703C2}" presName="comp" presStyleCnt="0"/>
      <dgm:spPr/>
    </dgm:pt>
    <dgm:pt modelId="{960D0221-3218-45BC-B16D-032D8418B34C}" type="pres">
      <dgm:prSet presAssocID="{F1D8266A-CC3C-454F-9765-C7E4239703C2}" presName="box" presStyleLbl="node1" presStyleIdx="1" presStyleCnt="6"/>
      <dgm:spPr/>
    </dgm:pt>
    <dgm:pt modelId="{5D214104-4EE8-4245-A9DC-9DB6B520D830}" type="pres">
      <dgm:prSet presAssocID="{F1D8266A-CC3C-454F-9765-C7E4239703C2}" presName="img" presStyleLbl="fgImgPlace1" presStyleIdx="1" presStyleCnt="6" custScaleX="49823"/>
      <dgm:spPr>
        <a:blipFill rotWithShape="0">
          <a:blip xmlns:r="http://schemas.openxmlformats.org/officeDocument/2006/relationships" r:embed="rId2"/>
          <a:stretch>
            <a:fillRect/>
          </a:stretch>
        </a:blipFill>
      </dgm:spPr>
    </dgm:pt>
    <dgm:pt modelId="{F334A963-C448-4925-8DE2-2E80FEE1C7C5}" type="pres">
      <dgm:prSet presAssocID="{F1D8266A-CC3C-454F-9765-C7E4239703C2}" presName="text" presStyleLbl="node1" presStyleIdx="1" presStyleCnt="6">
        <dgm:presLayoutVars>
          <dgm:bulletEnabled val="1"/>
        </dgm:presLayoutVars>
      </dgm:prSet>
      <dgm:spPr/>
    </dgm:pt>
    <dgm:pt modelId="{BD514D0B-CB03-4F6F-90C0-F156CF6C18C9}" type="pres">
      <dgm:prSet presAssocID="{9DAD0B16-5565-40B7-AACD-BCA0A7FC6902}" presName="spacer" presStyleCnt="0"/>
      <dgm:spPr/>
    </dgm:pt>
    <dgm:pt modelId="{FC8DAA7B-9867-4D29-9BE7-D2CA85E8CA0E}" type="pres">
      <dgm:prSet presAssocID="{DB1CFA63-DF5F-4368-B5CC-78EF0121A539}" presName="comp" presStyleCnt="0"/>
      <dgm:spPr/>
    </dgm:pt>
    <dgm:pt modelId="{9864988C-00E3-4441-9598-360C95ECE1A2}" type="pres">
      <dgm:prSet presAssocID="{DB1CFA63-DF5F-4368-B5CC-78EF0121A539}" presName="box" presStyleLbl="node1" presStyleIdx="2" presStyleCnt="6"/>
      <dgm:spPr/>
    </dgm:pt>
    <dgm:pt modelId="{73CA8D6C-55AF-4D1C-9BF6-A33391FDB672}" type="pres">
      <dgm:prSet presAssocID="{DB1CFA63-DF5F-4368-B5CC-78EF0121A539}" presName="img" presStyleLbl="fgImgPlace1" presStyleIdx="2" presStyleCnt="6" custScaleX="49823"/>
      <dgm:spPr>
        <a:blipFill rotWithShape="0">
          <a:blip xmlns:r="http://schemas.openxmlformats.org/officeDocument/2006/relationships" r:embed="rId3"/>
          <a:stretch>
            <a:fillRect/>
          </a:stretch>
        </a:blipFill>
      </dgm:spPr>
    </dgm:pt>
    <dgm:pt modelId="{5C029A10-7F17-4FFD-A7B8-7BBEE89D956C}" type="pres">
      <dgm:prSet presAssocID="{DB1CFA63-DF5F-4368-B5CC-78EF0121A539}" presName="text" presStyleLbl="node1" presStyleIdx="2" presStyleCnt="6">
        <dgm:presLayoutVars>
          <dgm:bulletEnabled val="1"/>
        </dgm:presLayoutVars>
      </dgm:prSet>
      <dgm:spPr/>
    </dgm:pt>
    <dgm:pt modelId="{72938F78-2BE2-4B73-962F-FF9A02538E06}" type="pres">
      <dgm:prSet presAssocID="{C0306902-A146-41AB-BE15-BDD27EF7DD1C}" presName="spacer" presStyleCnt="0"/>
      <dgm:spPr/>
    </dgm:pt>
    <dgm:pt modelId="{01C7E46A-2E3C-460C-99DB-F866540C4A76}" type="pres">
      <dgm:prSet presAssocID="{BAE60BA6-AAC1-4BF0-9C4B-9C76C8B68707}" presName="comp" presStyleCnt="0"/>
      <dgm:spPr/>
    </dgm:pt>
    <dgm:pt modelId="{E55B1E6A-5D10-45A3-9C67-D97CBE5C756E}" type="pres">
      <dgm:prSet presAssocID="{BAE60BA6-AAC1-4BF0-9C4B-9C76C8B68707}" presName="box" presStyleLbl="node1" presStyleIdx="3" presStyleCnt="6"/>
      <dgm:spPr/>
    </dgm:pt>
    <dgm:pt modelId="{84505C4F-1BE8-4762-A572-FA94DDB7AF3D}" type="pres">
      <dgm:prSet presAssocID="{BAE60BA6-AAC1-4BF0-9C4B-9C76C8B68707}" presName="img" presStyleLbl="fgImgPlace1" presStyleIdx="3" presStyleCnt="6" custScaleX="49823"/>
      <dgm:spPr>
        <a:blipFill rotWithShape="0">
          <a:blip xmlns:r="http://schemas.openxmlformats.org/officeDocument/2006/relationships" r:embed="rId4"/>
          <a:stretch>
            <a:fillRect/>
          </a:stretch>
        </a:blipFill>
      </dgm:spPr>
    </dgm:pt>
    <dgm:pt modelId="{6F7BA6CB-1507-41C6-B59B-69B6EB7C5566}" type="pres">
      <dgm:prSet presAssocID="{BAE60BA6-AAC1-4BF0-9C4B-9C76C8B68707}" presName="text" presStyleLbl="node1" presStyleIdx="3" presStyleCnt="6">
        <dgm:presLayoutVars>
          <dgm:bulletEnabled val="1"/>
        </dgm:presLayoutVars>
      </dgm:prSet>
      <dgm:spPr/>
    </dgm:pt>
    <dgm:pt modelId="{7DA2A094-3198-426D-A15E-54F6737FF62D}" type="pres">
      <dgm:prSet presAssocID="{4B944AE4-BDDC-432B-BBC1-6EF1B1B9B568}" presName="spacer" presStyleCnt="0"/>
      <dgm:spPr/>
    </dgm:pt>
    <dgm:pt modelId="{C1B2EB63-FC03-448F-B615-BA78AC97203B}" type="pres">
      <dgm:prSet presAssocID="{A87DA05C-FDF1-4C59-8CEE-8861402922F3}" presName="comp" presStyleCnt="0"/>
      <dgm:spPr/>
    </dgm:pt>
    <dgm:pt modelId="{F2889F53-7AD0-4EB6-89DA-462B0CD1AF9E}" type="pres">
      <dgm:prSet presAssocID="{A87DA05C-FDF1-4C59-8CEE-8861402922F3}" presName="box" presStyleLbl="node1" presStyleIdx="4" presStyleCnt="6"/>
      <dgm:spPr/>
    </dgm:pt>
    <dgm:pt modelId="{A6AF97EB-9F96-45D6-B8D1-B11ECA3129E2}" type="pres">
      <dgm:prSet presAssocID="{A87DA05C-FDF1-4C59-8CEE-8861402922F3}" presName="img" presStyleLbl="fgImgPlace1" presStyleIdx="4" presStyleCnt="6" custScaleX="49823"/>
      <dgm:spPr>
        <a:blipFill rotWithShape="0">
          <a:blip xmlns:r="http://schemas.openxmlformats.org/officeDocument/2006/relationships" r:embed="rId5"/>
          <a:stretch>
            <a:fillRect/>
          </a:stretch>
        </a:blipFill>
      </dgm:spPr>
    </dgm:pt>
    <dgm:pt modelId="{9FBA9DAC-604E-4630-88EA-53C1D62127C8}" type="pres">
      <dgm:prSet presAssocID="{A87DA05C-FDF1-4C59-8CEE-8861402922F3}" presName="text" presStyleLbl="node1" presStyleIdx="4" presStyleCnt="6">
        <dgm:presLayoutVars>
          <dgm:bulletEnabled val="1"/>
        </dgm:presLayoutVars>
      </dgm:prSet>
      <dgm:spPr/>
    </dgm:pt>
    <dgm:pt modelId="{19B9E171-C5A4-4598-AE54-20AD2A6AF80E}" type="pres">
      <dgm:prSet presAssocID="{628F75CC-ACAD-4D01-A130-B44A2A7050DA}" presName="spacer" presStyleCnt="0"/>
      <dgm:spPr/>
    </dgm:pt>
    <dgm:pt modelId="{A0C2C315-D40A-46DB-A206-876F1E76D33F}" type="pres">
      <dgm:prSet presAssocID="{5BEB0468-2F94-4D16-9BB1-39C441472DE6}" presName="comp" presStyleCnt="0"/>
      <dgm:spPr/>
    </dgm:pt>
    <dgm:pt modelId="{71870F93-4291-4393-A9FE-7E6149D53887}" type="pres">
      <dgm:prSet presAssocID="{5BEB0468-2F94-4D16-9BB1-39C441472DE6}" presName="box" presStyleLbl="node1" presStyleIdx="5" presStyleCnt="6"/>
      <dgm:spPr/>
    </dgm:pt>
    <dgm:pt modelId="{8832D077-6FEF-4046-B168-CA19BD13A697}" type="pres">
      <dgm:prSet presAssocID="{5BEB0468-2F94-4D16-9BB1-39C441472DE6}" presName="img" presStyleLbl="fgImgPlace1" presStyleIdx="5" presStyleCnt="6" custScaleX="49823"/>
      <dgm:spPr>
        <a:blipFill rotWithShape="0">
          <a:blip xmlns:r="http://schemas.openxmlformats.org/officeDocument/2006/relationships" r:embed="rId6"/>
          <a:stretch>
            <a:fillRect/>
          </a:stretch>
        </a:blipFill>
      </dgm:spPr>
    </dgm:pt>
    <dgm:pt modelId="{E2F08674-073B-4425-8826-985082D2D233}" type="pres">
      <dgm:prSet presAssocID="{5BEB0468-2F94-4D16-9BB1-39C441472DE6}" presName="text" presStyleLbl="node1" presStyleIdx="5" presStyleCnt="6">
        <dgm:presLayoutVars>
          <dgm:bulletEnabled val="1"/>
        </dgm:presLayoutVars>
      </dgm:prSet>
      <dgm:spPr/>
    </dgm:pt>
  </dgm:ptLst>
  <dgm:cxnLst>
    <dgm:cxn modelId="{0ABC2703-7E3E-4BF3-9B9C-80F47C45A894}" type="presOf" srcId="{BAE60BA6-AAC1-4BF0-9C4B-9C76C8B68707}" destId="{6F7BA6CB-1507-41C6-B59B-69B6EB7C5566}" srcOrd="1" destOrd="0" presId="urn:microsoft.com/office/officeart/2005/8/layout/vList4"/>
    <dgm:cxn modelId="{9E31E80D-A5A6-47B8-9D20-421FB628F3E4}" srcId="{79528674-1C0C-4757-9E53-95853EAA2E9D}" destId="{BAE60BA6-AAC1-4BF0-9C4B-9C76C8B68707}" srcOrd="3" destOrd="0" parTransId="{E8188F95-D699-4CA7-86CC-1BF33AD149FA}" sibTransId="{4B944AE4-BDDC-432B-BBC1-6EF1B1B9B568}"/>
    <dgm:cxn modelId="{BBA7B810-E510-4A4F-BB07-14EC4FCE5B0C}" srcId="{79528674-1C0C-4757-9E53-95853EAA2E9D}" destId="{F1D8266A-CC3C-454F-9765-C7E4239703C2}" srcOrd="1" destOrd="0" parTransId="{50C48D29-2875-4C1A-90C8-87DBC75459AA}" sibTransId="{9DAD0B16-5565-40B7-AACD-BCA0A7FC6902}"/>
    <dgm:cxn modelId="{49FD5E13-9EB6-485B-A59A-E48FB7402DFA}" type="presOf" srcId="{F1D8266A-CC3C-454F-9765-C7E4239703C2}" destId="{F334A963-C448-4925-8DE2-2E80FEE1C7C5}" srcOrd="1" destOrd="0" presId="urn:microsoft.com/office/officeart/2005/8/layout/vList4"/>
    <dgm:cxn modelId="{06710540-0E2F-426A-84AF-2438A0682058}" type="presOf" srcId="{4D2E6C74-6773-4FC0-94DB-48B6F93D9022}" destId="{EB3FCDB2-1EED-4A2B-B505-7ACE3CB2BFFB}" srcOrd="1" destOrd="0" presId="urn:microsoft.com/office/officeart/2005/8/layout/vList4"/>
    <dgm:cxn modelId="{07B8115F-6839-4708-9616-8B71A703489D}" type="presOf" srcId="{A87DA05C-FDF1-4C59-8CEE-8861402922F3}" destId="{F2889F53-7AD0-4EB6-89DA-462B0CD1AF9E}" srcOrd="0" destOrd="0" presId="urn:microsoft.com/office/officeart/2005/8/layout/vList4"/>
    <dgm:cxn modelId="{D3ECB462-6494-4DB4-83AB-2D44516A9138}" type="presOf" srcId="{F1D8266A-CC3C-454F-9765-C7E4239703C2}" destId="{960D0221-3218-45BC-B16D-032D8418B34C}" srcOrd="0" destOrd="0" presId="urn:microsoft.com/office/officeart/2005/8/layout/vList4"/>
    <dgm:cxn modelId="{E5E98856-3373-4A8A-AECC-E8E839720277}" type="presOf" srcId="{5BEB0468-2F94-4D16-9BB1-39C441472DE6}" destId="{E2F08674-073B-4425-8826-985082D2D233}" srcOrd="1" destOrd="0" presId="urn:microsoft.com/office/officeart/2005/8/layout/vList4"/>
    <dgm:cxn modelId="{CB61FFA0-9051-46B6-8C4D-158EC78D8FD6}" type="presOf" srcId="{BAE60BA6-AAC1-4BF0-9C4B-9C76C8B68707}" destId="{E55B1E6A-5D10-45A3-9C67-D97CBE5C756E}" srcOrd="0" destOrd="0" presId="urn:microsoft.com/office/officeart/2005/8/layout/vList4"/>
    <dgm:cxn modelId="{E161FDAA-5406-40C8-A176-2F8987F68348}" type="presOf" srcId="{A87DA05C-FDF1-4C59-8CEE-8861402922F3}" destId="{9FBA9DAC-604E-4630-88EA-53C1D62127C8}" srcOrd="1" destOrd="0" presId="urn:microsoft.com/office/officeart/2005/8/layout/vList4"/>
    <dgm:cxn modelId="{40DC0CB7-A37A-41EE-BA24-340B028B1DD1}" type="presOf" srcId="{79528674-1C0C-4757-9E53-95853EAA2E9D}" destId="{B8A4342A-597E-4AD5-8BA8-EA139E7D2D58}" srcOrd="0" destOrd="0" presId="urn:microsoft.com/office/officeart/2005/8/layout/vList4"/>
    <dgm:cxn modelId="{41908BC2-5540-4E07-A2C0-369DC966AF37}" type="presOf" srcId="{5BEB0468-2F94-4D16-9BB1-39C441472DE6}" destId="{71870F93-4291-4393-A9FE-7E6149D53887}" srcOrd="0" destOrd="0" presId="urn:microsoft.com/office/officeart/2005/8/layout/vList4"/>
    <dgm:cxn modelId="{6ABDD6C3-C090-427E-AB5A-F35027FDBFF8}" srcId="{79528674-1C0C-4757-9E53-95853EAA2E9D}" destId="{A87DA05C-FDF1-4C59-8CEE-8861402922F3}" srcOrd="4" destOrd="0" parTransId="{685F5127-8F0A-4253-A967-EECBCFDDAEEF}" sibTransId="{628F75CC-ACAD-4D01-A130-B44A2A7050DA}"/>
    <dgm:cxn modelId="{E86322D9-33EB-406D-86CE-9C2290331CD9}" type="presOf" srcId="{DB1CFA63-DF5F-4368-B5CC-78EF0121A539}" destId="{5C029A10-7F17-4FFD-A7B8-7BBEE89D956C}" srcOrd="1" destOrd="0" presId="urn:microsoft.com/office/officeart/2005/8/layout/vList4"/>
    <dgm:cxn modelId="{1B84F8DF-5D09-48A9-8A55-19ED823AF537}" srcId="{79528674-1C0C-4757-9E53-95853EAA2E9D}" destId="{4D2E6C74-6773-4FC0-94DB-48B6F93D9022}" srcOrd="0" destOrd="0" parTransId="{2DFBAC56-E442-4D0C-9E00-108F1313BC1E}" sibTransId="{44D54523-109F-4CE3-8FE1-9377B35DD262}"/>
    <dgm:cxn modelId="{147DE9EA-B074-4D02-BCDE-F10FE040A5FC}" srcId="{79528674-1C0C-4757-9E53-95853EAA2E9D}" destId="{DB1CFA63-DF5F-4368-B5CC-78EF0121A539}" srcOrd="2" destOrd="0" parTransId="{F980F22E-1843-42AD-AF7A-A14FEBABDA82}" sibTransId="{C0306902-A146-41AB-BE15-BDD27EF7DD1C}"/>
    <dgm:cxn modelId="{C7B484ED-F788-4201-9306-5509CFEAB6D6}" type="presOf" srcId="{DB1CFA63-DF5F-4368-B5CC-78EF0121A539}" destId="{9864988C-00E3-4441-9598-360C95ECE1A2}" srcOrd="0" destOrd="0" presId="urn:microsoft.com/office/officeart/2005/8/layout/vList4"/>
    <dgm:cxn modelId="{A6AD5EF1-929E-4C0B-A8B8-48738072E64E}" srcId="{79528674-1C0C-4757-9E53-95853EAA2E9D}" destId="{5BEB0468-2F94-4D16-9BB1-39C441472DE6}" srcOrd="5" destOrd="0" parTransId="{2D0D404A-2153-4F1F-955E-C77B9F8653D8}" sibTransId="{BFE3B429-8F9F-4FAD-B1E5-3C393638154D}"/>
    <dgm:cxn modelId="{E8B9BCF4-06AD-4BBF-A952-D61CF1B9C9FB}" type="presOf" srcId="{4D2E6C74-6773-4FC0-94DB-48B6F93D9022}" destId="{2C48AF2D-4C9D-4C3E-86C9-9B3D318FD4A0}" srcOrd="0" destOrd="0" presId="urn:microsoft.com/office/officeart/2005/8/layout/vList4"/>
    <dgm:cxn modelId="{725C614A-96DD-47A1-B0AE-C1FA8FB8A6C0}" type="presParOf" srcId="{B8A4342A-597E-4AD5-8BA8-EA139E7D2D58}" destId="{E8CC4398-6556-4D2F-BA90-A812CBB1734A}" srcOrd="0" destOrd="0" presId="urn:microsoft.com/office/officeart/2005/8/layout/vList4"/>
    <dgm:cxn modelId="{A3194237-F59A-4992-83A6-6399FEABB12F}" type="presParOf" srcId="{E8CC4398-6556-4D2F-BA90-A812CBB1734A}" destId="{2C48AF2D-4C9D-4C3E-86C9-9B3D318FD4A0}" srcOrd="0" destOrd="0" presId="urn:microsoft.com/office/officeart/2005/8/layout/vList4"/>
    <dgm:cxn modelId="{19C27167-E2DB-41F2-B530-48420C5F3D8A}" type="presParOf" srcId="{E8CC4398-6556-4D2F-BA90-A812CBB1734A}" destId="{DC1E55AF-0195-46D7-B3AE-7A20895B67EE}" srcOrd="1" destOrd="0" presId="urn:microsoft.com/office/officeart/2005/8/layout/vList4"/>
    <dgm:cxn modelId="{2AC031B3-F42B-4709-8F48-EC4F5D132A1D}" type="presParOf" srcId="{E8CC4398-6556-4D2F-BA90-A812CBB1734A}" destId="{EB3FCDB2-1EED-4A2B-B505-7ACE3CB2BFFB}" srcOrd="2" destOrd="0" presId="urn:microsoft.com/office/officeart/2005/8/layout/vList4"/>
    <dgm:cxn modelId="{4FB5E285-996A-46E3-83EF-F32F6019849E}" type="presParOf" srcId="{B8A4342A-597E-4AD5-8BA8-EA139E7D2D58}" destId="{7D1A0953-662A-4B7B-896F-0AF8DD45212B}" srcOrd="1" destOrd="0" presId="urn:microsoft.com/office/officeart/2005/8/layout/vList4"/>
    <dgm:cxn modelId="{B0B4D0F0-925F-47ED-92EE-6D1186983BFF}" type="presParOf" srcId="{B8A4342A-597E-4AD5-8BA8-EA139E7D2D58}" destId="{B10CA638-2A74-488A-857A-6639B4849093}" srcOrd="2" destOrd="0" presId="urn:microsoft.com/office/officeart/2005/8/layout/vList4"/>
    <dgm:cxn modelId="{EFCDF536-EFC1-4E79-8E97-BB6FF0E4C8AB}" type="presParOf" srcId="{B10CA638-2A74-488A-857A-6639B4849093}" destId="{960D0221-3218-45BC-B16D-032D8418B34C}" srcOrd="0" destOrd="0" presId="urn:microsoft.com/office/officeart/2005/8/layout/vList4"/>
    <dgm:cxn modelId="{76D4BCA8-B4E4-4900-A2B6-43E52E9605EB}" type="presParOf" srcId="{B10CA638-2A74-488A-857A-6639B4849093}" destId="{5D214104-4EE8-4245-A9DC-9DB6B520D830}" srcOrd="1" destOrd="0" presId="urn:microsoft.com/office/officeart/2005/8/layout/vList4"/>
    <dgm:cxn modelId="{D145A53A-51DD-4084-BE17-D0EE8BB796FF}" type="presParOf" srcId="{B10CA638-2A74-488A-857A-6639B4849093}" destId="{F334A963-C448-4925-8DE2-2E80FEE1C7C5}" srcOrd="2" destOrd="0" presId="urn:microsoft.com/office/officeart/2005/8/layout/vList4"/>
    <dgm:cxn modelId="{4D709EE3-3F7B-4D31-9733-A814B349869D}" type="presParOf" srcId="{B8A4342A-597E-4AD5-8BA8-EA139E7D2D58}" destId="{BD514D0B-CB03-4F6F-90C0-F156CF6C18C9}" srcOrd="3" destOrd="0" presId="urn:microsoft.com/office/officeart/2005/8/layout/vList4"/>
    <dgm:cxn modelId="{80221ACF-83DF-42F0-AA55-D8EB76EBE8AC}" type="presParOf" srcId="{B8A4342A-597E-4AD5-8BA8-EA139E7D2D58}" destId="{FC8DAA7B-9867-4D29-9BE7-D2CA85E8CA0E}" srcOrd="4" destOrd="0" presId="urn:microsoft.com/office/officeart/2005/8/layout/vList4"/>
    <dgm:cxn modelId="{8AA82687-3F7B-4D32-8624-A389DCB66734}" type="presParOf" srcId="{FC8DAA7B-9867-4D29-9BE7-D2CA85E8CA0E}" destId="{9864988C-00E3-4441-9598-360C95ECE1A2}" srcOrd="0" destOrd="0" presId="urn:microsoft.com/office/officeart/2005/8/layout/vList4"/>
    <dgm:cxn modelId="{273F016C-CA4A-4D0A-9699-E7803A23F54E}" type="presParOf" srcId="{FC8DAA7B-9867-4D29-9BE7-D2CA85E8CA0E}" destId="{73CA8D6C-55AF-4D1C-9BF6-A33391FDB672}" srcOrd="1" destOrd="0" presId="urn:microsoft.com/office/officeart/2005/8/layout/vList4"/>
    <dgm:cxn modelId="{586DFFD4-F316-4A79-B2F6-8D505A49F36A}" type="presParOf" srcId="{FC8DAA7B-9867-4D29-9BE7-D2CA85E8CA0E}" destId="{5C029A10-7F17-4FFD-A7B8-7BBEE89D956C}" srcOrd="2" destOrd="0" presId="urn:microsoft.com/office/officeart/2005/8/layout/vList4"/>
    <dgm:cxn modelId="{1B05EFBD-CA68-44FC-BE13-12FE6012B0AD}" type="presParOf" srcId="{B8A4342A-597E-4AD5-8BA8-EA139E7D2D58}" destId="{72938F78-2BE2-4B73-962F-FF9A02538E06}" srcOrd="5" destOrd="0" presId="urn:microsoft.com/office/officeart/2005/8/layout/vList4"/>
    <dgm:cxn modelId="{E58DF69B-C903-4D0B-80DF-43BD1190E0C7}" type="presParOf" srcId="{B8A4342A-597E-4AD5-8BA8-EA139E7D2D58}" destId="{01C7E46A-2E3C-460C-99DB-F866540C4A76}" srcOrd="6" destOrd="0" presId="urn:microsoft.com/office/officeart/2005/8/layout/vList4"/>
    <dgm:cxn modelId="{E3353A6E-E64B-4D82-B107-92CB95DE6C3F}" type="presParOf" srcId="{01C7E46A-2E3C-460C-99DB-F866540C4A76}" destId="{E55B1E6A-5D10-45A3-9C67-D97CBE5C756E}" srcOrd="0" destOrd="0" presId="urn:microsoft.com/office/officeart/2005/8/layout/vList4"/>
    <dgm:cxn modelId="{C6DC6A43-8357-4E4F-9DBB-F72154AFC803}" type="presParOf" srcId="{01C7E46A-2E3C-460C-99DB-F866540C4A76}" destId="{84505C4F-1BE8-4762-A572-FA94DDB7AF3D}" srcOrd="1" destOrd="0" presId="urn:microsoft.com/office/officeart/2005/8/layout/vList4"/>
    <dgm:cxn modelId="{902CEB04-49B9-44F4-AFF3-9FB80B390AAA}" type="presParOf" srcId="{01C7E46A-2E3C-460C-99DB-F866540C4A76}" destId="{6F7BA6CB-1507-41C6-B59B-69B6EB7C5566}" srcOrd="2" destOrd="0" presId="urn:microsoft.com/office/officeart/2005/8/layout/vList4"/>
    <dgm:cxn modelId="{A7A9428D-A2A7-44CA-98DC-9C4155904AA1}" type="presParOf" srcId="{B8A4342A-597E-4AD5-8BA8-EA139E7D2D58}" destId="{7DA2A094-3198-426D-A15E-54F6737FF62D}" srcOrd="7" destOrd="0" presId="urn:microsoft.com/office/officeart/2005/8/layout/vList4"/>
    <dgm:cxn modelId="{35895361-3FE9-438D-BF9C-E3BE23572DF5}" type="presParOf" srcId="{B8A4342A-597E-4AD5-8BA8-EA139E7D2D58}" destId="{C1B2EB63-FC03-448F-B615-BA78AC97203B}" srcOrd="8" destOrd="0" presId="urn:microsoft.com/office/officeart/2005/8/layout/vList4"/>
    <dgm:cxn modelId="{66B86BF7-361F-4AFE-88DF-BA2F2543A579}" type="presParOf" srcId="{C1B2EB63-FC03-448F-B615-BA78AC97203B}" destId="{F2889F53-7AD0-4EB6-89DA-462B0CD1AF9E}" srcOrd="0" destOrd="0" presId="urn:microsoft.com/office/officeart/2005/8/layout/vList4"/>
    <dgm:cxn modelId="{AD4EE7D9-66B3-4AB7-B852-5AC0C789917A}" type="presParOf" srcId="{C1B2EB63-FC03-448F-B615-BA78AC97203B}" destId="{A6AF97EB-9F96-45D6-B8D1-B11ECA3129E2}" srcOrd="1" destOrd="0" presId="urn:microsoft.com/office/officeart/2005/8/layout/vList4"/>
    <dgm:cxn modelId="{F6188F4E-64BD-4A15-8C73-E7C6CB34717D}" type="presParOf" srcId="{C1B2EB63-FC03-448F-B615-BA78AC97203B}" destId="{9FBA9DAC-604E-4630-88EA-53C1D62127C8}" srcOrd="2" destOrd="0" presId="urn:microsoft.com/office/officeart/2005/8/layout/vList4"/>
    <dgm:cxn modelId="{FEE530D7-90F2-4535-8DA3-A199676CDF9A}" type="presParOf" srcId="{B8A4342A-597E-4AD5-8BA8-EA139E7D2D58}" destId="{19B9E171-C5A4-4598-AE54-20AD2A6AF80E}" srcOrd="9" destOrd="0" presId="urn:microsoft.com/office/officeart/2005/8/layout/vList4"/>
    <dgm:cxn modelId="{9FC0C1CB-21CF-45AC-8AD9-48B7DCE53558}" type="presParOf" srcId="{B8A4342A-597E-4AD5-8BA8-EA139E7D2D58}" destId="{A0C2C315-D40A-46DB-A206-876F1E76D33F}" srcOrd="10" destOrd="0" presId="urn:microsoft.com/office/officeart/2005/8/layout/vList4"/>
    <dgm:cxn modelId="{70F33642-97A7-42B4-834C-87830F1A380B}" type="presParOf" srcId="{A0C2C315-D40A-46DB-A206-876F1E76D33F}" destId="{71870F93-4291-4393-A9FE-7E6149D53887}" srcOrd="0" destOrd="0" presId="urn:microsoft.com/office/officeart/2005/8/layout/vList4"/>
    <dgm:cxn modelId="{316F6C74-1726-43C1-8E80-43616D5A82DD}" type="presParOf" srcId="{A0C2C315-D40A-46DB-A206-876F1E76D33F}" destId="{8832D077-6FEF-4046-B168-CA19BD13A697}" srcOrd="1" destOrd="0" presId="urn:microsoft.com/office/officeart/2005/8/layout/vList4"/>
    <dgm:cxn modelId="{446396C8-4498-4B2F-9390-EFAF8A4AE0D1}" type="presParOf" srcId="{A0C2C315-D40A-46DB-A206-876F1E76D33F}" destId="{E2F08674-073B-4425-8826-985082D2D23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8AF2D-4C9D-4C3E-86C9-9B3D318FD4A0}">
      <dsp:nvSpPr>
        <dsp:cNvPr id="0" name=""/>
        <dsp:cNvSpPr/>
      </dsp:nvSpPr>
      <dsp:spPr>
        <a:xfrm>
          <a:off x="0" y="0"/>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1.</a:t>
          </a:r>
          <a:r>
            <a:rPr lang="zh-CN" sz="3300" b="1" kern="1200" dirty="0">
              <a:effectLst>
                <a:outerShdw blurRad="38100" dist="38100" dir="2700000" algn="tl">
                  <a:srgbClr val="000000">
                    <a:alpha val="43137"/>
                  </a:srgbClr>
                </a:outerShdw>
              </a:effectLst>
            </a:rPr>
            <a:t>焦土战略</a:t>
          </a:r>
          <a:endParaRPr lang="zh-CN" sz="3300" kern="1200" dirty="0">
            <a:effectLst>
              <a:outerShdw blurRad="38100" dist="38100" dir="2700000" algn="tl">
                <a:srgbClr val="000000">
                  <a:alpha val="43137"/>
                </a:srgbClr>
              </a:outerShdw>
            </a:effectLst>
          </a:endParaRPr>
        </a:p>
      </dsp:txBody>
      <dsp:txXfrm>
        <a:off x="1706861" y="0"/>
        <a:ext cx="6446538" cy="761813"/>
      </dsp:txXfrm>
    </dsp:sp>
    <dsp:sp modelId="{DC1E55AF-0195-46D7-B3AE-7A20895B67EE}">
      <dsp:nvSpPr>
        <dsp:cNvPr id="0" name=""/>
        <dsp:cNvSpPr/>
      </dsp:nvSpPr>
      <dsp:spPr>
        <a:xfrm>
          <a:off x="485294" y="76181"/>
          <a:ext cx="812453" cy="609451"/>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60D0221-3218-45BC-B16D-032D8418B34C}">
      <dsp:nvSpPr>
        <dsp:cNvPr id="0" name=""/>
        <dsp:cNvSpPr/>
      </dsp:nvSpPr>
      <dsp:spPr>
        <a:xfrm>
          <a:off x="0" y="837995"/>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2.</a:t>
          </a:r>
          <a:r>
            <a:rPr lang="zh-CN" sz="3300" b="1" kern="1200" dirty="0">
              <a:effectLst>
                <a:outerShdw blurRad="38100" dist="38100" dir="2700000" algn="tl">
                  <a:srgbClr val="000000">
                    <a:alpha val="43137"/>
                  </a:srgbClr>
                </a:outerShdw>
              </a:effectLst>
            </a:rPr>
            <a:t>出售皇冠明珠</a:t>
          </a:r>
          <a:endParaRPr lang="en-US" sz="3300" b="1" kern="1200" dirty="0">
            <a:effectLst>
              <a:outerShdw blurRad="38100" dist="38100" dir="2700000" algn="tl">
                <a:srgbClr val="000000">
                  <a:alpha val="43137"/>
                </a:srgbClr>
              </a:outerShdw>
            </a:effectLst>
          </a:endParaRPr>
        </a:p>
      </dsp:txBody>
      <dsp:txXfrm>
        <a:off x="1706861" y="837995"/>
        <a:ext cx="6446538" cy="761813"/>
      </dsp:txXfrm>
    </dsp:sp>
    <dsp:sp modelId="{5D214104-4EE8-4245-A9DC-9DB6B520D830}">
      <dsp:nvSpPr>
        <dsp:cNvPr id="0" name=""/>
        <dsp:cNvSpPr/>
      </dsp:nvSpPr>
      <dsp:spPr>
        <a:xfrm>
          <a:off x="485294" y="914176"/>
          <a:ext cx="812453" cy="609451"/>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864988C-00E3-4441-9598-360C95ECE1A2}">
      <dsp:nvSpPr>
        <dsp:cNvPr id="0" name=""/>
        <dsp:cNvSpPr/>
      </dsp:nvSpPr>
      <dsp:spPr>
        <a:xfrm>
          <a:off x="0" y="1675990"/>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3.</a:t>
          </a:r>
          <a:r>
            <a:rPr lang="zh-CN" sz="3300" b="1" kern="1200" dirty="0">
              <a:effectLst>
                <a:outerShdw blurRad="38100" dist="38100" dir="2700000" algn="tl">
                  <a:srgbClr val="000000">
                    <a:alpha val="43137"/>
                  </a:srgbClr>
                </a:outerShdw>
              </a:effectLst>
            </a:rPr>
            <a:t>回购股份</a:t>
          </a:r>
          <a:endParaRPr lang="en-US" sz="3300" b="1" kern="1200" dirty="0">
            <a:effectLst>
              <a:outerShdw blurRad="38100" dist="38100" dir="2700000" algn="tl">
                <a:srgbClr val="000000">
                  <a:alpha val="43137"/>
                </a:srgbClr>
              </a:outerShdw>
            </a:effectLst>
          </a:endParaRPr>
        </a:p>
      </dsp:txBody>
      <dsp:txXfrm>
        <a:off x="1706861" y="1675990"/>
        <a:ext cx="6446538" cy="761813"/>
      </dsp:txXfrm>
    </dsp:sp>
    <dsp:sp modelId="{73CA8D6C-55AF-4D1C-9BF6-A33391FDB672}">
      <dsp:nvSpPr>
        <dsp:cNvPr id="0" name=""/>
        <dsp:cNvSpPr/>
      </dsp:nvSpPr>
      <dsp:spPr>
        <a:xfrm>
          <a:off x="485294" y="1752172"/>
          <a:ext cx="812453" cy="609451"/>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55B1E6A-5D10-45A3-9C67-D97CBE5C756E}">
      <dsp:nvSpPr>
        <dsp:cNvPr id="0" name=""/>
        <dsp:cNvSpPr/>
      </dsp:nvSpPr>
      <dsp:spPr>
        <a:xfrm>
          <a:off x="0" y="2513986"/>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4.</a:t>
          </a:r>
          <a:r>
            <a:rPr lang="zh-CN" sz="3300" b="1" kern="1200" dirty="0">
              <a:effectLst>
                <a:outerShdw blurRad="38100" dist="38100" dir="2700000" algn="tl">
                  <a:srgbClr val="000000">
                    <a:alpha val="43137"/>
                  </a:srgbClr>
                </a:outerShdw>
              </a:effectLst>
            </a:rPr>
            <a:t>诉诸法律</a:t>
          </a:r>
          <a:endParaRPr lang="en-US" sz="3300" b="1" kern="1200" dirty="0">
            <a:effectLst>
              <a:outerShdw blurRad="38100" dist="38100" dir="2700000" algn="tl">
                <a:srgbClr val="000000">
                  <a:alpha val="43137"/>
                </a:srgbClr>
              </a:outerShdw>
            </a:effectLst>
          </a:endParaRPr>
        </a:p>
      </dsp:txBody>
      <dsp:txXfrm>
        <a:off x="1706861" y="2513986"/>
        <a:ext cx="6446538" cy="761813"/>
      </dsp:txXfrm>
    </dsp:sp>
    <dsp:sp modelId="{84505C4F-1BE8-4762-A572-FA94DDB7AF3D}">
      <dsp:nvSpPr>
        <dsp:cNvPr id="0" name=""/>
        <dsp:cNvSpPr/>
      </dsp:nvSpPr>
      <dsp:spPr>
        <a:xfrm>
          <a:off x="485294" y="2590167"/>
          <a:ext cx="812453" cy="609451"/>
        </a:xfrm>
        <a:prstGeom prst="roundRect">
          <a:avLst>
            <a:gd name="adj" fmla="val 10000"/>
          </a:avLst>
        </a:prstGeom>
        <a:blipFill rotWithShape="0">
          <a:blip xmlns:r="http://schemas.openxmlformats.org/officeDocument/2006/relationships" r:embed="rId4"/>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2889F53-7AD0-4EB6-89DA-462B0CD1AF9E}">
      <dsp:nvSpPr>
        <dsp:cNvPr id="0" name=""/>
        <dsp:cNvSpPr/>
      </dsp:nvSpPr>
      <dsp:spPr>
        <a:xfrm>
          <a:off x="0" y="3351981"/>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5.</a:t>
          </a:r>
          <a:r>
            <a:rPr lang="zh-CN" sz="3300" b="1" kern="1200" dirty="0">
              <a:effectLst>
                <a:outerShdw blurRad="38100" dist="38100" dir="2700000" algn="tl">
                  <a:srgbClr val="000000">
                    <a:alpha val="43137"/>
                  </a:srgbClr>
                </a:outerShdw>
              </a:effectLst>
            </a:rPr>
            <a:t>绿色邮件</a:t>
          </a:r>
          <a:endParaRPr lang="en-US" sz="3300" b="1" kern="1200" dirty="0">
            <a:effectLst>
              <a:outerShdw blurRad="38100" dist="38100" dir="2700000" algn="tl">
                <a:srgbClr val="000000">
                  <a:alpha val="43137"/>
                </a:srgbClr>
              </a:outerShdw>
            </a:effectLst>
          </a:endParaRPr>
        </a:p>
      </dsp:txBody>
      <dsp:txXfrm>
        <a:off x="1706861" y="3351981"/>
        <a:ext cx="6446538" cy="761813"/>
      </dsp:txXfrm>
    </dsp:sp>
    <dsp:sp modelId="{A6AF97EB-9F96-45D6-B8D1-B11ECA3129E2}">
      <dsp:nvSpPr>
        <dsp:cNvPr id="0" name=""/>
        <dsp:cNvSpPr/>
      </dsp:nvSpPr>
      <dsp:spPr>
        <a:xfrm>
          <a:off x="485294" y="3428162"/>
          <a:ext cx="812453" cy="609451"/>
        </a:xfrm>
        <a:prstGeom prst="roundRect">
          <a:avLst>
            <a:gd name="adj" fmla="val 10000"/>
          </a:avLst>
        </a:prstGeom>
        <a:blipFill rotWithShape="0">
          <a:blip xmlns:r="http://schemas.openxmlformats.org/officeDocument/2006/relationships" r:embed="rId5"/>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1870F93-4291-4393-A9FE-7E6149D53887}">
      <dsp:nvSpPr>
        <dsp:cNvPr id="0" name=""/>
        <dsp:cNvSpPr/>
      </dsp:nvSpPr>
      <dsp:spPr>
        <a:xfrm>
          <a:off x="0" y="4189976"/>
          <a:ext cx="8153400" cy="761813"/>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effectLst>
                <a:outerShdw blurRad="38100" dist="38100" dir="2700000" algn="tl">
                  <a:srgbClr val="000000">
                    <a:alpha val="43137"/>
                  </a:srgbClr>
                </a:outerShdw>
              </a:effectLst>
            </a:rPr>
            <a:t>6.</a:t>
          </a:r>
          <a:r>
            <a:rPr lang="zh-CN" sz="3300" b="1" kern="1200" dirty="0">
              <a:effectLst>
                <a:outerShdw blurRad="38100" dist="38100" dir="2700000" algn="tl">
                  <a:srgbClr val="000000">
                    <a:alpha val="43137"/>
                  </a:srgbClr>
                </a:outerShdw>
              </a:effectLst>
            </a:rPr>
            <a:t>寻找白衣骑士</a:t>
          </a:r>
          <a:endParaRPr lang="en-US" sz="3300" b="1" kern="1200" dirty="0">
            <a:effectLst>
              <a:outerShdw blurRad="38100" dist="38100" dir="2700000" algn="tl">
                <a:srgbClr val="000000">
                  <a:alpha val="43137"/>
                </a:srgbClr>
              </a:outerShdw>
            </a:effectLst>
          </a:endParaRPr>
        </a:p>
      </dsp:txBody>
      <dsp:txXfrm>
        <a:off x="1706861" y="4189976"/>
        <a:ext cx="6446538" cy="761813"/>
      </dsp:txXfrm>
    </dsp:sp>
    <dsp:sp modelId="{8832D077-6FEF-4046-B168-CA19BD13A697}">
      <dsp:nvSpPr>
        <dsp:cNvPr id="0" name=""/>
        <dsp:cNvSpPr/>
      </dsp:nvSpPr>
      <dsp:spPr>
        <a:xfrm>
          <a:off x="485294" y="4266158"/>
          <a:ext cx="812453" cy="609451"/>
        </a:xfrm>
        <a:prstGeom prst="roundRect">
          <a:avLst>
            <a:gd name="adj" fmla="val 10000"/>
          </a:avLst>
        </a:prstGeom>
        <a:blipFill rotWithShape="0">
          <a:blip xmlns:r="http://schemas.openxmlformats.org/officeDocument/2006/relationships" r:embed="rId6"/>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FontTx/>
              <a:buChar char="•"/>
              <a:defRPr sz="1200" b="0"/>
            </a:lvl1pPr>
          </a:lstStyle>
          <a:p>
            <a:pPr>
              <a:defRPr/>
            </a:pPr>
            <a:endParaRPr lang="zh-CN" altLang="en-US"/>
          </a:p>
        </p:txBody>
      </p:sp>
      <p:sp>
        <p:nvSpPr>
          <p:cNvPr id="1536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a:lvl1pPr>
          </a:lstStyle>
          <a:p>
            <a:pPr>
              <a:defRPr/>
            </a:pPr>
            <a:fld id="{AC04FE7D-5E38-4928-BDDE-C0B645FCAC65}" type="datetimeFigureOut">
              <a:rPr lang="zh-CN" altLang="en-US"/>
              <a:pPr>
                <a:defRPr/>
              </a:pPr>
              <a:t>2022/4/7</a:t>
            </a:fld>
            <a:endParaRPr lang="en-US" altLang="zh-CN"/>
          </a:p>
        </p:txBody>
      </p:sp>
      <p:sp>
        <p:nvSpPr>
          <p:cNvPr id="1536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FontTx/>
              <a:buChar char="•"/>
              <a:defRPr sz="1200" b="0"/>
            </a:lvl1pPr>
          </a:lstStyle>
          <a:p>
            <a:pPr>
              <a:defRPr/>
            </a:pPr>
            <a:endParaRPr lang="en-US" altLang="zh-CN"/>
          </a:p>
        </p:txBody>
      </p:sp>
      <p:sp>
        <p:nvSpPr>
          <p:cNvPr id="1536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a:lvl1pPr>
          </a:lstStyle>
          <a:p>
            <a:pPr>
              <a:defRPr/>
            </a:pPr>
            <a:fld id="{53E2ADF2-345B-4B8C-B04B-C60C424C1B9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b="0">
                <a:ea typeface="宋体"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b="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b="0">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b="0">
                <a:ea typeface="宋体" pitchFamily="2" charset="-122"/>
              </a:defRPr>
            </a:lvl1pPr>
          </a:lstStyle>
          <a:p>
            <a:pPr>
              <a:defRPr/>
            </a:pPr>
            <a:fld id="{41C78DF6-8579-42DA-AAB5-30CC84953F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726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67267"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lgn="l">
              <a:defRPr>
                <a:solidFill>
                  <a:schemeClr val="tx1"/>
                </a:solidFill>
                <a:latin typeface="+mn-lt"/>
                <a:ea typeface="+mn-ea"/>
              </a:defRPr>
            </a:lvl1pPr>
          </a:lstStyle>
          <a:p>
            <a:pPr>
              <a:defRPr/>
            </a:pPr>
            <a:fld id="{4F2ED171-37C6-4B98-B6F4-0BEFEF7C2D04}" type="datetime2">
              <a:rPr lang="zh-CN" altLang="en-US"/>
              <a:pPr>
                <a:defRPr/>
              </a:pPr>
              <a:t>2022年4月7日</a:t>
            </a:fld>
            <a:endParaRPr lang="en-US" altLang="zh-CN"/>
          </a:p>
        </p:txBody>
      </p:sp>
      <p:sp>
        <p:nvSpPr>
          <p:cNvPr id="5" name="Rectangle 5"/>
          <p:cNvSpPr>
            <a:spLocks noGrp="1" noChangeArrowheads="1"/>
          </p:cNvSpPr>
          <p:nvPr>
            <p:ph type="ftr" sz="quarter" idx="11"/>
          </p:nvPr>
        </p:nvSpPr>
        <p:spPr/>
        <p:txBody>
          <a:bodyPr/>
          <a:lstStyle>
            <a:lvl1pPr>
              <a:defRPr>
                <a:solidFill>
                  <a:schemeClr val="tx1"/>
                </a:solidFill>
                <a:latin typeface="+mn-lt"/>
                <a:ea typeface="+mn-ea"/>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884B2CD-A52B-4B98-A446-D757FB15C3F6}" type="datetime2">
              <a:rPr lang="zh-CN" altLang="en-US"/>
              <a:pPr>
                <a:defRPr/>
              </a:pPr>
              <a:t>2022年4月7日</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page</a:t>
            </a:r>
            <a:fld id="{08260C60-AADA-4675-B4CC-CC94271E498D}"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2A0CB2E-03D7-4D55-B784-2F402EEC89AD}" type="datetime2">
              <a:rPr lang="zh-CN" altLang="en-US"/>
              <a:pPr>
                <a:defRPr/>
              </a:pPr>
              <a:t>2022年4月7日</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page</a:t>
            </a:r>
            <a:fld id="{F18E4DBE-800E-4BA0-9DE4-9C57974A89E9}"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b="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b="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b="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b="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b="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b="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b="0"/>
            </a:p>
          </p:txBody>
        </p:sp>
      </p:grpSp>
      <p:sp>
        <p:nvSpPr>
          <p:cNvPr id="16385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63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728BDFC9-01C3-4236-BC0A-C3071ED476D3}" type="datetime2">
              <a:rPr lang="zh-CN" altLang="en-US"/>
              <a:pPr>
                <a:defRPr/>
              </a:pPr>
              <a:t>2022年4月7日</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F586945-97E1-4E35-8745-24106191F5C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E5B08F5-2302-4602-B5BC-D00CBDC42EE3}" type="datetime2">
              <a:rPr lang="zh-CN" altLang="en-US"/>
              <a:pPr>
                <a:defRPr/>
              </a:pPr>
              <a:t>2022年4月7日</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7FE5462-EBE4-4D35-A040-A22EAF4735EE}"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77264860-F44C-4066-A8E4-FB2C1667C8BE}" type="datetime2">
              <a:rPr lang="zh-CN" altLang="en-US"/>
              <a:pPr>
                <a:defRPr/>
              </a:pPr>
              <a:t>2022年4月7日</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01C5AD1-CD9D-40F5-85E9-DBB3D9E929AD}"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580B0450-9B3D-48C2-8FFA-8FBF28FCE685}" type="datetime2">
              <a:rPr lang="zh-CN" altLang="en-US"/>
              <a:pPr>
                <a:defRPr/>
              </a:pPr>
              <a:t>2022年4月7日</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BB7C019-3E47-45AB-9186-22204AB4AFC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DA04C22A-2EFB-49E4-882F-185DACEFFE00}" type="datetime2">
              <a:rPr lang="zh-CN" altLang="en-US"/>
              <a:pPr>
                <a:defRPr/>
              </a:pPr>
              <a:t>2022年4月7日</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75B7D73-394B-4EBF-B42F-BC15ACE16588}"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C474B452-F62E-453D-8AC8-CB684096B4DB}" type="datetime2">
              <a:rPr lang="zh-CN" altLang="en-US"/>
              <a:pPr>
                <a:defRPr/>
              </a:pPr>
              <a:t>2022年4月7日</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29FA2FC-B348-40DA-B261-4EDB7D9714DF}"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75A02EBB-6919-4869-9D5C-0F0FDB952E55}" type="datetime2">
              <a:rPr lang="zh-CN" altLang="en-US"/>
              <a:pPr>
                <a:defRPr/>
              </a:pPr>
              <a:t>2022年4月7日</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5B0539D-0FFD-4E4E-86BA-7C51BA9EEDE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13D22F5-FC46-4100-88DA-E775C2D44AD0}" type="datetime2">
              <a:rPr lang="zh-CN" altLang="en-US"/>
              <a:pPr>
                <a:defRPr/>
              </a:pPr>
              <a:t>2022年4月7日</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FD41F4B-CB14-4C57-96E8-891DC8666211}"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ED3BA5B-8AAE-456B-A6B5-9E62C3C3CF2C}" type="datetime2">
              <a:rPr lang="zh-CN" altLang="en-US"/>
              <a:pPr>
                <a:defRPr/>
              </a:pPr>
              <a:t>2022年4月7日</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page</a:t>
            </a:r>
            <a:fld id="{65926740-FA8E-47F3-8EF5-59157F4A279D}"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5C03852F-FBF0-46C8-AA7A-C9DD148EEDEC}" type="datetime2">
              <a:rPr lang="zh-CN" altLang="en-US"/>
              <a:pPr>
                <a:defRPr/>
              </a:pPr>
              <a:t>2022年4月7日</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6EE747F-3DAA-435B-9636-51B620F940D4}"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58E46AE4-A9CD-4761-A11D-C254D7660788}" type="datetime2">
              <a:rPr lang="zh-CN" altLang="en-US"/>
              <a:pPr>
                <a:defRPr/>
              </a:pPr>
              <a:t>2022年4月7日</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C7786FD-221F-4D93-9C5D-31D91F1FE1C6}"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BC30A8BE-E911-49C1-8FB8-9C550C711CD9}" type="datetime2">
              <a:rPr lang="zh-CN" altLang="en-US"/>
              <a:pPr>
                <a:defRPr/>
              </a:pPr>
              <a:t>2022年4月7日</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5487C13-21E5-43C3-B41B-EF86E144743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EF97140-6FA6-4A89-A429-34898AAED17F}" type="datetime2">
              <a:rPr lang="zh-CN" altLang="en-US"/>
              <a:pPr>
                <a:defRPr/>
              </a:pPr>
              <a:t>2022年4月7日</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page</a:t>
            </a:r>
            <a:fld id="{7AF8DB47-A3EB-4EF7-B239-8E712655FFFB}"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BE93064-2E73-499F-8302-8629337A9685}" type="datetime2">
              <a:rPr lang="zh-CN" altLang="en-US"/>
              <a:pPr>
                <a:defRPr/>
              </a:pPr>
              <a:t>2022年4月7日</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page</a:t>
            </a:r>
            <a:fld id="{5B424A16-5C46-4F49-8346-5839E68E64FF}"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0AC89FD1-E42C-49D2-BBDD-1FF56AEEC26B}" type="datetime2">
              <a:rPr lang="zh-CN" altLang="en-US"/>
              <a:pPr>
                <a:defRPr/>
              </a:pPr>
              <a:t>2022年4月7日</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page</a:t>
            </a:r>
            <a:fld id="{6F9DC3BD-369B-42CB-901E-B891C0C3DB18}"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05CAD400-B042-41A1-BF27-0EC027775149}" type="datetime2">
              <a:rPr lang="zh-CN" altLang="en-US"/>
              <a:pPr>
                <a:defRPr/>
              </a:pPr>
              <a:t>2022年4月7日</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a:t>page</a:t>
            </a:r>
            <a:fld id="{2EDFBB03-ABC5-4BEA-A43A-84CDB9089A45}"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DC23FF4-1237-4CFB-8A56-AF2061DCE634}" type="datetime2">
              <a:rPr lang="zh-CN" altLang="en-US"/>
              <a:pPr>
                <a:defRPr/>
              </a:pPr>
              <a:t>2022年4月7日</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CN"/>
              <a:t>page</a:t>
            </a:r>
            <a:fld id="{B975FFA6-C7F8-4C95-A6CA-5C5E24C582BD}"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5B01640-B8FF-4B6E-A18F-7183CD17188E}" type="datetime2">
              <a:rPr lang="zh-CN" altLang="en-US"/>
              <a:pPr>
                <a:defRPr/>
              </a:pPr>
              <a:t>2022年4月7日</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page</a:t>
            </a:r>
            <a:fld id="{DA95F819-B39A-465A-AB6F-01DB5158927B}"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EB830B0-524F-49BA-9E56-56C917CDCF7E}" type="datetime2">
              <a:rPr lang="zh-CN" altLang="en-US"/>
              <a:pPr>
                <a:defRPr/>
              </a:pPr>
              <a:t>2022年4月7日</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投资银行学</a:t>
            </a:r>
          </a:p>
          <a:p>
            <a:pPr>
              <a:defRPr/>
            </a:pPr>
            <a:r>
              <a:rPr lang="zh-CN" altLang="en-US"/>
              <a:t>南开大学金融学系马晓军</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page</a:t>
            </a:r>
            <a:fld id="{79B0A638-2780-4106-8BA8-EB9089EB2880}" type="slidenum">
              <a:rPr lang="en-US" altLang="zh-CN">
                <a:latin typeface="隶书" pitchFamily="49" charset="-122"/>
              </a:rPr>
              <a:pPr>
                <a:defRPr/>
              </a:pPr>
              <a:t>‹#›</a:t>
            </a:fld>
            <a:endParaRPr lang="en-US" altLang="zh-CN">
              <a:latin typeface="隶书"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244"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b="0">
                <a:solidFill>
                  <a:schemeClr val="tx2"/>
                </a:solidFill>
                <a:latin typeface="隶书" pitchFamily="49" charset="-122"/>
                <a:ea typeface="隶书" pitchFamily="49" charset="-122"/>
              </a:defRPr>
            </a:lvl1pPr>
          </a:lstStyle>
          <a:p>
            <a:pPr>
              <a:defRPr/>
            </a:pPr>
            <a:fld id="{FC755A8B-9F1B-427C-9754-D3F1C5963BAA}" type="datetime2">
              <a:rPr lang="zh-CN" altLang="en-US"/>
              <a:pPr>
                <a:defRPr/>
              </a:pPr>
              <a:t>2022年4月7日</a:t>
            </a:fld>
            <a:endParaRPr lang="en-US" altLang="zh-CN"/>
          </a:p>
        </p:txBody>
      </p:sp>
      <p:sp>
        <p:nvSpPr>
          <p:cNvPr id="2662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b="0">
                <a:solidFill>
                  <a:schemeClr val="tx2"/>
                </a:solidFill>
                <a:latin typeface="隶书" pitchFamily="49" charset="-122"/>
                <a:ea typeface="隶书" pitchFamily="49" charset="-122"/>
              </a:defRPr>
            </a:lvl1pPr>
          </a:lstStyle>
          <a:p>
            <a:pPr>
              <a:defRPr/>
            </a:pPr>
            <a:r>
              <a:rPr lang="zh-CN" altLang="en-US"/>
              <a:t>投资银行学</a:t>
            </a:r>
          </a:p>
          <a:p>
            <a:pPr>
              <a:defRPr/>
            </a:pPr>
            <a:r>
              <a:rPr lang="zh-CN" altLang="en-US"/>
              <a:t>南开大学金融学系马晓军</a:t>
            </a:r>
          </a:p>
        </p:txBody>
      </p:sp>
      <p:sp>
        <p:nvSpPr>
          <p:cNvPr id="266246" name="Rectangle 6"/>
          <p:cNvSpPr>
            <a:spLocks noGrp="1" noChangeArrowheads="1"/>
          </p:cNvSpPr>
          <p:nvPr>
            <p:ph type="sldNum" sz="quarter" idx="4"/>
          </p:nvPr>
        </p:nvSpPr>
        <p:spPr bwMode="auto">
          <a:xfrm>
            <a:off x="6553200" y="62484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b="0">
                <a:solidFill>
                  <a:schemeClr val="tx2"/>
                </a:solidFill>
                <a:latin typeface="Times New Roman" pitchFamily="18" charset="0"/>
                <a:ea typeface="隶书" pitchFamily="49" charset="-122"/>
              </a:defRPr>
            </a:lvl1pPr>
          </a:lstStyle>
          <a:p>
            <a:pPr>
              <a:defRPr/>
            </a:pPr>
            <a:r>
              <a:rPr lang="en-US" altLang="zh-CN"/>
              <a:t>page</a:t>
            </a:r>
            <a:fld id="{895A9E71-5768-4350-B642-9E2E2E458717}" type="slidenum">
              <a:rPr lang="en-US" altLang="zh-CN">
                <a:latin typeface="隶书" pitchFamily="49" charset="-122"/>
              </a:rPr>
              <a:pPr>
                <a:defRPr/>
              </a:pPr>
              <a:t>‹#›</a:t>
            </a:fld>
            <a:endParaRPr lang="en-US" altLang="zh-CN">
              <a:latin typeface="隶书" pitchFamily="49"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宋体" pitchFamily="2" charset="-122"/>
        </a:defRPr>
      </a:lvl2pPr>
      <a:lvl3pPr algn="l" rtl="0" eaLnBrk="0" fontAlgn="base" hangingPunct="0">
        <a:spcBef>
          <a:spcPct val="0"/>
        </a:spcBef>
        <a:spcAft>
          <a:spcPct val="0"/>
        </a:spcAft>
        <a:defRPr sz="4400">
          <a:solidFill>
            <a:schemeClr val="tx2"/>
          </a:solidFill>
          <a:latin typeface="Arial" charset="0"/>
          <a:ea typeface="宋体" pitchFamily="2" charset="-122"/>
        </a:defRPr>
      </a:lvl3pPr>
      <a:lvl4pPr algn="l" rtl="0" eaLnBrk="0" fontAlgn="base" hangingPunct="0">
        <a:spcBef>
          <a:spcPct val="0"/>
        </a:spcBef>
        <a:spcAft>
          <a:spcPct val="0"/>
        </a:spcAft>
        <a:defRPr sz="4400">
          <a:solidFill>
            <a:schemeClr val="tx2"/>
          </a:solidFill>
          <a:latin typeface="Arial" charset="0"/>
          <a:ea typeface="宋体" pitchFamily="2" charset="-122"/>
        </a:defRPr>
      </a:lvl4pPr>
      <a:lvl5pPr algn="l" rtl="0" eaLnBrk="0" fontAlgn="base" hangingPunct="0">
        <a:spcBef>
          <a:spcPct val="0"/>
        </a:spcBef>
        <a:spcAft>
          <a:spcPct val="0"/>
        </a:spcAft>
        <a:defRPr sz="4400">
          <a:solidFill>
            <a:schemeClr val="tx2"/>
          </a:solidFill>
          <a:latin typeface="Arial" charset="0"/>
          <a:ea typeface="宋体" pitchFamily="2" charset="-122"/>
        </a:defRPr>
      </a:lvl5pPr>
      <a:lvl6pPr marL="457200" algn="l" rtl="0" fontAlgn="base">
        <a:spcBef>
          <a:spcPct val="0"/>
        </a:spcBef>
        <a:spcAft>
          <a:spcPct val="0"/>
        </a:spcAft>
        <a:defRPr sz="4400">
          <a:solidFill>
            <a:schemeClr val="tx2"/>
          </a:solidFill>
          <a:latin typeface="Arial" charset="0"/>
          <a:ea typeface="宋体" pitchFamily="2" charset="-122"/>
        </a:defRPr>
      </a:lvl6pPr>
      <a:lvl7pPr marL="914400" algn="l" rtl="0" fontAlgn="base">
        <a:spcBef>
          <a:spcPct val="0"/>
        </a:spcBef>
        <a:spcAft>
          <a:spcPct val="0"/>
        </a:spcAft>
        <a:defRPr sz="4400">
          <a:solidFill>
            <a:schemeClr val="tx2"/>
          </a:solidFill>
          <a:latin typeface="Arial" charset="0"/>
          <a:ea typeface="宋体" pitchFamily="2" charset="-122"/>
        </a:defRPr>
      </a:lvl7pPr>
      <a:lvl8pPr marL="1371600" algn="l" rtl="0" fontAlgn="base">
        <a:spcBef>
          <a:spcPct val="0"/>
        </a:spcBef>
        <a:spcAft>
          <a:spcPct val="0"/>
        </a:spcAft>
        <a:defRPr sz="4400">
          <a:solidFill>
            <a:schemeClr val="tx2"/>
          </a:solidFill>
          <a:latin typeface="Arial" charset="0"/>
          <a:ea typeface="宋体" pitchFamily="2" charset="-122"/>
        </a:defRPr>
      </a:lvl8pPr>
      <a:lvl9pPr marL="1828800" algn="l"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2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2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62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b="0">
              <a:latin typeface="Tahoma" pitchFamily="34" charset="0"/>
            </a:endParaRPr>
          </a:p>
        </p:txBody>
      </p:sp>
      <p:sp>
        <p:nvSpPr>
          <p:cNvPr id="1332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33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28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atin typeface="+mn-lt"/>
              </a:defRPr>
            </a:lvl1pPr>
          </a:lstStyle>
          <a:p>
            <a:pPr>
              <a:defRPr/>
            </a:pPr>
            <a:fld id="{AFBF522A-2407-46B5-A57B-D9150EA05651}" type="datetime2">
              <a:rPr lang="zh-CN" altLang="en-US"/>
              <a:pPr>
                <a:defRPr/>
              </a:pPr>
              <a:t>2022年4月7日</a:t>
            </a:fld>
            <a:endParaRPr lang="en-US" altLang="zh-CN"/>
          </a:p>
        </p:txBody>
      </p:sp>
      <p:sp>
        <p:nvSpPr>
          <p:cNvPr id="1628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mn-lt"/>
              </a:defRPr>
            </a:lvl1pPr>
          </a:lstStyle>
          <a:p>
            <a:pPr>
              <a:defRPr/>
            </a:pPr>
            <a:endParaRPr lang="en-US" altLang="zh-CN"/>
          </a:p>
        </p:txBody>
      </p:sp>
      <p:sp>
        <p:nvSpPr>
          <p:cNvPr id="1628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mn-lt"/>
              </a:defRPr>
            </a:lvl1pPr>
          </a:lstStyle>
          <a:p>
            <a:pPr>
              <a:defRPr/>
            </a:pPr>
            <a:fld id="{13EF4B30-DF7C-4F95-A5C4-001414F46A6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2"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charset="-122"/>
        </a:defRPr>
      </a:lvl2pPr>
      <a:lvl3pPr algn="l" rtl="0" eaLnBrk="0" fontAlgn="base" hangingPunct="0">
        <a:spcBef>
          <a:spcPct val="0"/>
        </a:spcBef>
        <a:spcAft>
          <a:spcPct val="0"/>
        </a:spcAft>
        <a:defRPr sz="4400">
          <a:solidFill>
            <a:schemeClr val="tx2"/>
          </a:solidFill>
          <a:latin typeface="Tahoma" pitchFamily="34" charset="0"/>
          <a:ea typeface="宋体" charset="-122"/>
        </a:defRPr>
      </a:lvl3pPr>
      <a:lvl4pPr algn="l" rtl="0" eaLnBrk="0" fontAlgn="base" hangingPunct="0">
        <a:spcBef>
          <a:spcPct val="0"/>
        </a:spcBef>
        <a:spcAft>
          <a:spcPct val="0"/>
        </a:spcAft>
        <a:defRPr sz="4400">
          <a:solidFill>
            <a:schemeClr val="tx2"/>
          </a:solidFill>
          <a:latin typeface="Tahoma" pitchFamily="34" charset="0"/>
          <a:ea typeface="宋体" charset="-122"/>
        </a:defRPr>
      </a:lvl4pPr>
      <a:lvl5pPr algn="l" rtl="0" eaLnBrk="0" fontAlgn="base" hangingPunct="0">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Rot="1" noChangeArrowheads="1"/>
          </p:cNvSpPr>
          <p:nvPr>
            <p:ph type="ctrTitle" idx="4294967295"/>
          </p:nvPr>
        </p:nvSpPr>
        <p:spPr>
          <a:xfrm>
            <a:off x="1981200" y="838200"/>
            <a:ext cx="5257800" cy="1143000"/>
          </a:xfrm>
        </p:spPr>
        <p:txBody>
          <a:bodyPr anchor="ctr">
            <a:normAutofit/>
          </a:bodyPr>
          <a:lstStyle/>
          <a:p>
            <a:pPr algn="ctr" eaLnBrk="1" hangingPunct="1">
              <a:defRPr/>
            </a:pPr>
            <a:r>
              <a:rPr lang="zh-CN" altLang="en-US" b="1">
                <a:effectLst>
                  <a:outerShdw blurRad="38100" dist="38100" dir="2700000" algn="tl">
                    <a:srgbClr val="C0C0C0"/>
                  </a:outerShdw>
                </a:effectLst>
              </a:rPr>
              <a:t>第三章 公司并购</a:t>
            </a:r>
          </a:p>
        </p:txBody>
      </p:sp>
      <p:sp>
        <p:nvSpPr>
          <p:cNvPr id="27650" name="Rectangle 3"/>
          <p:cNvSpPr>
            <a:spLocks noGrp="1" noRot="1" noChangeArrowheads="1"/>
          </p:cNvSpPr>
          <p:nvPr>
            <p:ph type="subTitle" idx="4294967295"/>
          </p:nvPr>
        </p:nvSpPr>
        <p:spPr>
          <a:xfrm>
            <a:off x="2057400" y="2057400"/>
            <a:ext cx="5716588" cy="3794125"/>
          </a:xfrm>
        </p:spPr>
        <p:txBody>
          <a:bodyPr/>
          <a:lstStyle/>
          <a:p>
            <a:pPr marL="812800" indent="-812800" algn="just" eaLnBrk="1" hangingPunct="1">
              <a:buFont typeface="Wingdings" pitchFamily="2" charset="2"/>
              <a:buNone/>
            </a:pPr>
            <a:r>
              <a:rPr lang="en-US" altLang="zh-CN">
                <a:solidFill>
                  <a:srgbClr val="000000"/>
                </a:solidFill>
                <a:latin typeface="Times New Roman" pitchFamily="18" charset="0"/>
              </a:rPr>
              <a:t>3.1  </a:t>
            </a:r>
            <a:r>
              <a:rPr lang="zh-CN" altLang="en-US">
                <a:solidFill>
                  <a:srgbClr val="000000"/>
                </a:solidFill>
                <a:latin typeface="Times New Roman" pitchFamily="18" charset="0"/>
              </a:rPr>
              <a:t>公司并购概述</a:t>
            </a:r>
          </a:p>
          <a:p>
            <a:pPr marL="812800" indent="-812800" algn="just" eaLnBrk="1" hangingPunct="1">
              <a:buFont typeface="Wingdings" pitchFamily="2" charset="2"/>
              <a:buNone/>
            </a:pPr>
            <a:r>
              <a:rPr lang="en-US" altLang="zh-CN">
                <a:solidFill>
                  <a:srgbClr val="000000"/>
                </a:solidFill>
                <a:latin typeface="Times New Roman" pitchFamily="18" charset="0"/>
              </a:rPr>
              <a:t>3.2  </a:t>
            </a:r>
            <a:r>
              <a:rPr lang="zh-CN" altLang="en-US">
                <a:solidFill>
                  <a:srgbClr val="000000"/>
                </a:solidFill>
                <a:latin typeface="Times New Roman" pitchFamily="18" charset="0"/>
              </a:rPr>
              <a:t>投资银行的并购业务</a:t>
            </a:r>
          </a:p>
          <a:p>
            <a:pPr marL="812800" indent="-812800" algn="just" eaLnBrk="1" hangingPunct="1">
              <a:buFont typeface="Wingdings" pitchFamily="2" charset="2"/>
              <a:buNone/>
            </a:pPr>
            <a:r>
              <a:rPr lang="en-US" altLang="zh-CN">
                <a:solidFill>
                  <a:srgbClr val="000000"/>
                </a:solidFill>
                <a:latin typeface="Times New Roman" pitchFamily="18" charset="0"/>
              </a:rPr>
              <a:t>3.3 </a:t>
            </a:r>
            <a:r>
              <a:rPr lang="zh-CN" altLang="en-US">
                <a:solidFill>
                  <a:srgbClr val="000000"/>
                </a:solidFill>
                <a:latin typeface="Times New Roman" pitchFamily="18" charset="0"/>
              </a:rPr>
              <a:t>杠杆收购</a:t>
            </a:r>
          </a:p>
          <a:p>
            <a:pPr marL="812800" indent="-812800" algn="just" eaLnBrk="1" hangingPunct="1">
              <a:buFont typeface="Wingdings" pitchFamily="2" charset="2"/>
              <a:buNone/>
            </a:pPr>
            <a:r>
              <a:rPr lang="en-US" altLang="zh-CN">
                <a:solidFill>
                  <a:srgbClr val="000000"/>
                </a:solidFill>
                <a:latin typeface="Times New Roman" pitchFamily="18" charset="0"/>
              </a:rPr>
              <a:t>3.4 </a:t>
            </a:r>
            <a:r>
              <a:rPr lang="zh-CN" altLang="en-US">
                <a:solidFill>
                  <a:srgbClr val="000000"/>
                </a:solidFill>
                <a:latin typeface="Times New Roman" pitchFamily="18" charset="0"/>
              </a:rPr>
              <a:t>反收购策略</a:t>
            </a:r>
          </a:p>
          <a:p>
            <a:pPr marL="812800" indent="-812800" algn="just" eaLnBrk="1" hangingPunct="1">
              <a:buFont typeface="Wingdings" pitchFamily="2" charset="2"/>
              <a:buNone/>
            </a:pPr>
            <a:endParaRPr lang="en-US" altLang="zh-CN"/>
          </a:p>
          <a:p>
            <a:pPr marL="812800" indent="-812800" eaLnBrk="1" hangingPunct="1">
              <a:buFont typeface="Wingdings" pitchFamily="2" charset="2"/>
              <a:buNone/>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zh-CN" altLang="en-US"/>
              <a:t>并购的类型（融资渠道）</a:t>
            </a:r>
          </a:p>
        </p:txBody>
      </p:sp>
      <p:sp>
        <p:nvSpPr>
          <p:cNvPr id="36866" name="Rectangle 3"/>
          <p:cNvSpPr>
            <a:spLocks noGrp="1" noChangeArrowheads="1"/>
          </p:cNvSpPr>
          <p:nvPr>
            <p:ph type="body" idx="1"/>
          </p:nvPr>
        </p:nvSpPr>
        <p:spPr/>
        <p:txBody>
          <a:bodyPr/>
          <a:lstStyle/>
          <a:p>
            <a:pPr eaLnBrk="1" hangingPunct="1"/>
            <a:r>
              <a:rPr lang="zh-CN" altLang="en-US" sz="3600"/>
              <a:t>杠杆收购（</a:t>
            </a:r>
            <a:r>
              <a:rPr lang="en-US" altLang="zh-CN" sz="3600"/>
              <a:t>Leverage Buy-Out)</a:t>
            </a:r>
          </a:p>
          <a:p>
            <a:pPr eaLnBrk="1" hangingPunct="1"/>
            <a:r>
              <a:rPr lang="zh-CN" altLang="en-US" sz="3600"/>
              <a:t>非杠杆收购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zh-CN" altLang="en-US"/>
              <a:t>并购的动因</a:t>
            </a:r>
          </a:p>
        </p:txBody>
      </p:sp>
      <p:sp>
        <p:nvSpPr>
          <p:cNvPr id="173059"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rPr>
              <a:t>管理协同效应</a:t>
            </a:r>
            <a:endParaRPr lang="en-US" altLang="zh-CN" b="1">
              <a:effectLst>
                <a:outerShdw blurRad="38100" dist="38100" dir="2700000" algn="tl">
                  <a:srgbClr val="C0C0C0"/>
                </a:outerShdw>
              </a:effectLst>
            </a:endParaRPr>
          </a:p>
          <a:p>
            <a:pPr lvl="1" eaLnBrk="1" hangingPunct="1">
              <a:defRPr/>
            </a:pPr>
            <a:r>
              <a:rPr lang="zh-CN" altLang="en-US">
                <a:latin typeface="Times New Roman" pitchFamily="18" charset="0"/>
                <a:cs typeface="Times New Roman" pitchFamily="18" charset="0"/>
              </a:rPr>
              <a:t>由于两家公司的管理效率不同，具有管理优势的公司兼并管理优势差的公司，可以取得</a:t>
            </a:r>
            <a:r>
              <a:rPr lang="en-US" altLang="zh-CN">
                <a:latin typeface="Times New Roman" pitchFamily="18" charset="0"/>
                <a:cs typeface="Times New Roman" pitchFamily="18" charset="0"/>
              </a:rPr>
              <a:t>1+1&gt;2</a:t>
            </a:r>
            <a:r>
              <a:rPr lang="zh-CN" altLang="en-US">
                <a:latin typeface="Times New Roman" pitchFamily="18" charset="0"/>
                <a:cs typeface="Times New Roman" pitchFamily="18" charset="0"/>
              </a:rPr>
              <a:t>的效果。</a:t>
            </a:r>
          </a:p>
          <a:p>
            <a:pPr lvl="1" eaLnBrk="1" hangingPunct="1">
              <a:buFont typeface="Wingdings" pitchFamily="2" charset="2"/>
              <a:buNone/>
              <a:defRPr/>
            </a:pPr>
            <a:endParaRPr lang="zh-CN" altLang="en-US">
              <a:latin typeface="Times New Roman" pitchFamily="18" charset="0"/>
              <a:cs typeface="Times New Roman" pitchFamily="18" charset="0"/>
            </a:endParaRPr>
          </a:p>
          <a:p>
            <a:pPr lvl="1" eaLnBrk="1" hangingPunct="1">
              <a:defRPr/>
            </a:pPr>
            <a:endParaRPr lang="en-US" altLang="zh-C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zh-CN" altLang="en-US"/>
              <a:t>并购的动因</a:t>
            </a:r>
          </a:p>
        </p:txBody>
      </p:sp>
      <p:sp>
        <p:nvSpPr>
          <p:cNvPr id="180227" name="Rectangle 3"/>
          <p:cNvSpPr>
            <a:spLocks noGrp="1" noChangeArrowheads="1"/>
          </p:cNvSpPr>
          <p:nvPr>
            <p:ph type="body" idx="1"/>
          </p:nvPr>
        </p:nvSpPr>
        <p:spPr>
          <a:xfrm>
            <a:off x="685800" y="2017713"/>
            <a:ext cx="8269288" cy="4114800"/>
          </a:xfrm>
        </p:spPr>
        <p:txBody>
          <a:bodyPr/>
          <a:lstStyle/>
          <a:p>
            <a:pPr eaLnBrk="1" hangingPunct="1">
              <a:defRPr/>
            </a:pPr>
            <a:r>
              <a:rPr lang="zh-CN" altLang="en-US" b="1">
                <a:effectLst>
                  <a:outerShdw blurRad="38100" dist="38100" dir="2700000" algn="tl">
                    <a:srgbClr val="C0C0C0"/>
                  </a:outerShdw>
                </a:effectLst>
              </a:rPr>
              <a:t>经营协同效应</a:t>
            </a:r>
          </a:p>
          <a:p>
            <a:pPr lvl="1" eaLnBrk="1" hangingPunct="1">
              <a:defRPr/>
            </a:pPr>
            <a:r>
              <a:rPr lang="zh-CN" altLang="en-US"/>
              <a:t>企业经营存在规模经济和范围经济，规模经济是指通过扩大生产规模而使单位产品的成本下降，从而获得收益：范围经济是指企业通过多种产品经营而使单位产品的成本降低，从而获得收益。</a:t>
            </a:r>
          </a:p>
          <a:p>
            <a:pPr lvl="1" eaLnBrk="1" hangingPunct="1">
              <a:buFont typeface="Wingdings" pitchFamily="2" charset="2"/>
              <a:buNone/>
              <a:defRPr/>
            </a:pPr>
            <a:endParaRPr lang="zh-C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zh-CN" altLang="en-US"/>
              <a:t>并购的动因</a:t>
            </a:r>
          </a:p>
        </p:txBody>
      </p:sp>
      <p:sp>
        <p:nvSpPr>
          <p:cNvPr id="181251" name="Rectangle 3"/>
          <p:cNvSpPr>
            <a:spLocks noGrp="1" noChangeArrowheads="1"/>
          </p:cNvSpPr>
          <p:nvPr>
            <p:ph type="body" idx="1"/>
          </p:nvPr>
        </p:nvSpPr>
        <p:spPr>
          <a:xfrm>
            <a:off x="762000" y="2017713"/>
            <a:ext cx="8193088" cy="4114800"/>
          </a:xfrm>
        </p:spPr>
        <p:txBody>
          <a:bodyPr/>
          <a:lstStyle/>
          <a:p>
            <a:pPr eaLnBrk="1" hangingPunct="1">
              <a:defRPr/>
            </a:pPr>
            <a:r>
              <a:rPr lang="zh-CN" altLang="en-US" b="1">
                <a:effectLst>
                  <a:outerShdw blurRad="38100" dist="38100" dir="2700000" algn="tl">
                    <a:srgbClr val="C0C0C0"/>
                  </a:outerShdw>
                </a:effectLst>
              </a:rPr>
              <a:t>财务协同效应</a:t>
            </a:r>
          </a:p>
          <a:p>
            <a:pPr lvl="1" eaLnBrk="1" hangingPunct="1">
              <a:defRPr/>
            </a:pPr>
            <a:r>
              <a:rPr lang="zh-CN" altLang="en-US">
                <a:effectLst>
                  <a:outerShdw blurRad="38100" dist="38100" dir="2700000" algn="tl">
                    <a:srgbClr val="C0C0C0"/>
                  </a:outerShdw>
                </a:effectLst>
              </a:rPr>
              <a:t>财务协同效应指并购对并购各方资金成本的影响。</a:t>
            </a:r>
            <a:endParaRPr lang="en-US" altLang="zh-CN">
              <a:effectLst>
                <a:outerShdw blurRad="38100" dist="38100" dir="2700000" algn="tl">
                  <a:srgbClr val="C0C0C0"/>
                </a:outerShdw>
              </a:effectLst>
            </a:endParaRPr>
          </a:p>
          <a:p>
            <a:pPr lvl="1" eaLnBrk="1" hangingPunct="1">
              <a:defRPr/>
            </a:pPr>
            <a:r>
              <a:rPr lang="zh-CN" altLang="en-US">
                <a:effectLst>
                  <a:outerShdw blurRad="38100" dist="38100" dir="2700000" algn="tl">
                    <a:srgbClr val="C0C0C0"/>
                  </a:outerShdw>
                </a:effectLst>
              </a:rPr>
              <a:t>通过合并有可能得到较低的内部资金成本的优势；并购后企业的财务运作能力大于并购前两个企业财务能力之和；通过机构的裁减调整，可以在公司管理费用方面形成节约。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zh-CN" altLang="en-US"/>
              <a:t>并购的动因</a:t>
            </a:r>
          </a:p>
        </p:txBody>
      </p:sp>
      <p:sp>
        <p:nvSpPr>
          <p:cNvPr id="182275" name="Rectangle 3"/>
          <p:cNvSpPr>
            <a:spLocks noGrp="1" noChangeArrowheads="1"/>
          </p:cNvSpPr>
          <p:nvPr>
            <p:ph type="body" idx="1"/>
          </p:nvPr>
        </p:nvSpPr>
        <p:spPr>
          <a:xfrm>
            <a:off x="838200" y="2017713"/>
            <a:ext cx="8116888" cy="4114800"/>
          </a:xfrm>
        </p:spPr>
        <p:txBody>
          <a:bodyPr/>
          <a:lstStyle/>
          <a:p>
            <a:pPr eaLnBrk="1" hangingPunct="1">
              <a:defRPr/>
            </a:pPr>
            <a:r>
              <a:rPr lang="zh-CN" altLang="en-US" b="1" dirty="0">
                <a:effectLst>
                  <a:outerShdw blurRad="38100" dist="38100" dir="2700000" algn="tl">
                    <a:srgbClr val="C0C0C0"/>
                  </a:outerShdw>
                </a:effectLst>
              </a:rPr>
              <a:t>多元化效应</a:t>
            </a:r>
          </a:p>
          <a:p>
            <a:pPr lvl="1" eaLnBrk="1" hangingPunct="1">
              <a:defRPr/>
            </a:pPr>
            <a:r>
              <a:rPr lang="zh-CN" altLang="en-US" sz="2600" dirty="0"/>
              <a:t>多元化效应是指企业通过并购与自身产业并无相关性的公司而使资产配置多元化，以此分散风险、获取收益。</a:t>
            </a:r>
          </a:p>
          <a:p>
            <a:pPr lvl="1" eaLnBrk="1" hangingPunct="1">
              <a:defRPr/>
            </a:pPr>
            <a:r>
              <a:rPr lang="zh-CN" altLang="en-US" sz="2600" b="1" dirty="0"/>
              <a:t>典型案例：伯克希尔公司多元化并购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b="1"/>
              <a:t>Introduction of</a:t>
            </a:r>
            <a:r>
              <a:rPr lang="en-US" altLang="zh-CN"/>
              <a:t> </a:t>
            </a:r>
            <a:r>
              <a:rPr lang="en-US" altLang="zh-CN" b="1"/>
              <a:t>Berkshire Hathaway Inc. </a:t>
            </a:r>
          </a:p>
        </p:txBody>
      </p:sp>
      <p:sp>
        <p:nvSpPr>
          <p:cNvPr id="41986" name="Rectangle 3"/>
          <p:cNvSpPr>
            <a:spLocks noGrp="1" noChangeArrowheads="1"/>
          </p:cNvSpPr>
          <p:nvPr>
            <p:ph type="body" idx="1"/>
          </p:nvPr>
        </p:nvSpPr>
        <p:spPr>
          <a:xfrm>
            <a:off x="609600" y="2017713"/>
            <a:ext cx="8345488" cy="4114800"/>
          </a:xfrm>
        </p:spPr>
        <p:txBody>
          <a:bodyPr/>
          <a:lstStyle/>
          <a:p>
            <a:r>
              <a:rPr lang="en-US" altLang="zh-CN" b="1"/>
              <a:t>Berkshire Hathaway Inc. </a:t>
            </a:r>
            <a:r>
              <a:rPr lang="en-US" altLang="zh-CN"/>
              <a:t>is a holding company owning subsidiaries that engage in a number of diverse business activities including insurance and reinsurance, freight rail transportation, utilities and energy, finance, manufacturing, services and retailing.</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4"/>
          <p:cNvSpPr>
            <a:spLocks noChangeArrowheads="1"/>
          </p:cNvSpPr>
          <p:nvPr/>
        </p:nvSpPr>
        <p:spPr bwMode="auto">
          <a:xfrm>
            <a:off x="685800" y="609600"/>
            <a:ext cx="8458200" cy="5330825"/>
          </a:xfrm>
          <a:prstGeom prst="rect">
            <a:avLst/>
          </a:prstGeom>
          <a:noFill/>
          <a:ln w="9525">
            <a:noFill/>
            <a:miter lim="800000"/>
            <a:headEnd/>
            <a:tailEnd/>
          </a:ln>
        </p:spPr>
        <p:txBody>
          <a:bodyPr>
            <a:spAutoFit/>
          </a:bodyPr>
          <a:lstStyle/>
          <a:p>
            <a:r>
              <a:rPr lang="en-US" altLang="zh-CN" sz="3200"/>
              <a:t>BERKSHIRE HATHAWAY INC.</a:t>
            </a:r>
          </a:p>
          <a:p>
            <a:r>
              <a:rPr lang="en-US" altLang="zh-CN" sz="3200"/>
              <a:t>ACQUISITION CRITERIA</a:t>
            </a:r>
          </a:p>
          <a:p>
            <a:endParaRPr lang="en-US" altLang="zh-CN" sz="2400" b="0"/>
          </a:p>
          <a:p>
            <a:r>
              <a:rPr lang="en-US" altLang="zh-CN" sz="3200" b="0"/>
              <a:t>(1) Large purchases (at least $75 million of pre-tax earnings unless the business will fit into one of our existing units),</a:t>
            </a:r>
          </a:p>
          <a:p>
            <a:r>
              <a:rPr lang="en-US" altLang="zh-CN" sz="3200" b="0"/>
              <a:t>(2) Demonstrated consistent earning power (future projections are of no interest to us, nor are “turnaround” situations),</a:t>
            </a:r>
          </a:p>
          <a:p>
            <a:r>
              <a:rPr lang="en-US" altLang="zh-CN" sz="3200" b="0"/>
              <a:t>(3) Businesses earning good returns on equity while employing little or no debt</a:t>
            </a:r>
            <a:endParaRPr lang="zh-CN" altLang="en-US" sz="32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ChangeArrowheads="1"/>
          </p:cNvSpPr>
          <p:nvPr/>
        </p:nvSpPr>
        <p:spPr bwMode="auto">
          <a:xfrm>
            <a:off x="685800" y="762000"/>
            <a:ext cx="8458200" cy="4843463"/>
          </a:xfrm>
          <a:prstGeom prst="rect">
            <a:avLst/>
          </a:prstGeom>
          <a:noFill/>
          <a:ln w="9525">
            <a:noFill/>
            <a:miter lim="800000"/>
            <a:headEnd/>
            <a:tailEnd/>
          </a:ln>
        </p:spPr>
        <p:txBody>
          <a:bodyPr>
            <a:spAutoFit/>
          </a:bodyPr>
          <a:lstStyle/>
          <a:p>
            <a:r>
              <a:rPr lang="en-US" altLang="zh-CN" sz="3200"/>
              <a:t>BERKSHIRE HATHAWAY INC.</a:t>
            </a:r>
          </a:p>
          <a:p>
            <a:r>
              <a:rPr lang="en-US" altLang="zh-CN" sz="3200"/>
              <a:t>ACQUISITION CRITERIA</a:t>
            </a:r>
          </a:p>
          <a:p>
            <a:endParaRPr lang="en-US" altLang="zh-CN" sz="2400" b="0"/>
          </a:p>
          <a:p>
            <a:r>
              <a:rPr lang="en-US" altLang="zh-CN" sz="3200" b="0"/>
              <a:t>(4) Management in place (we can’t supply it),</a:t>
            </a:r>
          </a:p>
          <a:p>
            <a:r>
              <a:rPr lang="en-US" altLang="zh-CN" sz="3200" b="0"/>
              <a:t>(5) Simple businesses (if there’s lots of technology, we won’t understand it),</a:t>
            </a:r>
          </a:p>
          <a:p>
            <a:r>
              <a:rPr lang="en-US" altLang="zh-CN" sz="3200" b="0"/>
              <a:t>(6) An offering price (we don’t want to waste our time or that of the seller by talking, even preliminarily, about a</a:t>
            </a:r>
          </a:p>
          <a:p>
            <a:r>
              <a:rPr lang="en-US" altLang="zh-CN" sz="3200" b="0"/>
              <a:t>transaction when price is unknown).</a:t>
            </a:r>
            <a:endParaRPr lang="zh-CN" altLang="en-US" sz="3200"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zh-CN" altLang="en-US"/>
              <a:t>并购的动因</a:t>
            </a:r>
          </a:p>
        </p:txBody>
      </p:sp>
      <p:sp>
        <p:nvSpPr>
          <p:cNvPr id="185347" name="Rectangle 3"/>
          <p:cNvSpPr>
            <a:spLocks noGrp="1" noChangeArrowheads="1"/>
          </p:cNvSpPr>
          <p:nvPr>
            <p:ph type="body" idx="1"/>
          </p:nvPr>
        </p:nvSpPr>
        <p:spPr>
          <a:xfrm>
            <a:off x="228600" y="2017713"/>
            <a:ext cx="8726488" cy="4114800"/>
          </a:xfrm>
        </p:spPr>
        <p:txBody>
          <a:bodyPr/>
          <a:lstStyle/>
          <a:p>
            <a:pPr eaLnBrk="1" hangingPunct="1">
              <a:lnSpc>
                <a:spcPct val="90000"/>
              </a:lnSpc>
              <a:defRPr/>
            </a:pPr>
            <a:r>
              <a:rPr lang="zh-CN" altLang="en-US" sz="2800" b="1">
                <a:effectLst>
                  <a:outerShdw blurRad="38100" dist="38100" dir="2700000" algn="tl">
                    <a:srgbClr val="C0C0C0"/>
                  </a:outerShdw>
                </a:effectLst>
              </a:rPr>
              <a:t>价值低估理论（</a:t>
            </a:r>
            <a:r>
              <a:rPr lang="en-US" altLang="zh-CN" sz="2800" b="1">
                <a:effectLst>
                  <a:outerShdw blurRad="38100" dist="38100" dir="2700000" algn="tl">
                    <a:srgbClr val="C0C0C0"/>
                  </a:outerShdw>
                </a:effectLst>
              </a:rPr>
              <a:t>Undervaluation</a:t>
            </a:r>
            <a:r>
              <a:rPr lang="zh-CN" altLang="en-US" sz="2800" b="1">
                <a:effectLst>
                  <a:outerShdw blurRad="38100" dist="38100" dir="2700000" algn="tl">
                    <a:srgbClr val="C0C0C0"/>
                  </a:outerShdw>
                </a:effectLst>
              </a:rPr>
              <a:t>）</a:t>
            </a:r>
            <a:endParaRPr lang="en-US" altLang="zh-CN" sz="2800" b="1">
              <a:effectLst>
                <a:outerShdw blurRad="38100" dist="38100" dir="2700000" algn="tl">
                  <a:srgbClr val="C0C0C0"/>
                </a:outerShdw>
              </a:effectLst>
            </a:endParaRPr>
          </a:p>
          <a:p>
            <a:pPr lvl="1" eaLnBrk="1" hangingPunct="1">
              <a:lnSpc>
                <a:spcPct val="90000"/>
              </a:lnSpc>
              <a:defRPr/>
            </a:pPr>
            <a:r>
              <a:rPr lang="en-US" altLang="en-US">
                <a:latin typeface="Times New Roman" pitchFamily="18" charset="0"/>
                <a:cs typeface="Times New Roman" pitchFamily="18" charset="0"/>
              </a:rPr>
              <a:t>1969</a:t>
            </a:r>
            <a:r>
              <a:rPr lang="zh-CN" altLang="en-US">
                <a:latin typeface="Times New Roman" pitchFamily="18" charset="0"/>
                <a:cs typeface="Times New Roman" pitchFamily="18" charset="0"/>
              </a:rPr>
              <a:t>年，经济学家詹姆斯</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托宾（</a:t>
            </a:r>
            <a:r>
              <a:rPr lang="en-US" altLang="en-US">
                <a:latin typeface="Times New Roman" pitchFamily="18" charset="0"/>
                <a:cs typeface="Times New Roman" pitchFamily="18" charset="0"/>
              </a:rPr>
              <a:t>James Tobin</a:t>
            </a:r>
            <a:r>
              <a:rPr lang="zh-CN" altLang="en-US">
                <a:latin typeface="Times New Roman" pitchFamily="18" charset="0"/>
                <a:cs typeface="Times New Roman" pitchFamily="18" charset="0"/>
              </a:rPr>
              <a:t>）提出了著名的托宾</a:t>
            </a:r>
            <a:r>
              <a:rPr lang="en-US" altLang="en-US">
                <a:latin typeface="Times New Roman" pitchFamily="18" charset="0"/>
                <a:cs typeface="Times New Roman" pitchFamily="18" charset="0"/>
              </a:rPr>
              <a:t>Q</a:t>
            </a:r>
            <a:r>
              <a:rPr lang="zh-CN" altLang="en-US">
                <a:latin typeface="Times New Roman" pitchFamily="18" charset="0"/>
                <a:cs typeface="Times New Roman" pitchFamily="18" charset="0"/>
              </a:rPr>
              <a:t>，</a:t>
            </a:r>
            <a:r>
              <a:rPr lang="en-US" altLang="en-US">
                <a:latin typeface="Times New Roman" pitchFamily="18" charset="0"/>
                <a:cs typeface="Times New Roman" pitchFamily="18" charset="0"/>
              </a:rPr>
              <a:t>Q</a:t>
            </a:r>
            <a:r>
              <a:rPr lang="zh-CN" altLang="en-US">
                <a:latin typeface="Times New Roman" pitchFamily="18" charset="0"/>
                <a:cs typeface="Times New Roman" pitchFamily="18" charset="0"/>
              </a:rPr>
              <a:t>比例即公司股票的市场价值与代表这些股票的资产的重置价值的比率，当</a:t>
            </a:r>
            <a:r>
              <a:rPr lang="en-US" altLang="zh-CN">
                <a:latin typeface="Times New Roman" pitchFamily="18" charset="0"/>
                <a:cs typeface="Times New Roman" pitchFamily="18" charset="0"/>
              </a:rPr>
              <a:t>Q&lt;1</a:t>
            </a:r>
            <a:r>
              <a:rPr lang="zh-CN" altLang="en-US">
                <a:latin typeface="Times New Roman" pitchFamily="18" charset="0"/>
                <a:cs typeface="Times New Roman" pitchFamily="18" charset="0"/>
              </a:rPr>
              <a:t>时，收购比新建更有利。</a:t>
            </a:r>
          </a:p>
          <a:p>
            <a:pPr lvl="1" eaLnBrk="1" hangingPunct="1">
              <a:lnSpc>
                <a:spcPct val="90000"/>
              </a:lnSpc>
              <a:defRPr/>
            </a:pPr>
            <a:r>
              <a:rPr lang="en-US" altLang="zh-CN">
                <a:latin typeface="Times New Roman" pitchFamily="18" charset="0"/>
                <a:cs typeface="Times New Roman" pitchFamily="18" charset="0"/>
              </a:rPr>
              <a:t>Weston </a:t>
            </a:r>
            <a:r>
              <a:rPr lang="zh-CN" altLang="en-US">
                <a:latin typeface="Times New Roman" pitchFamily="18" charset="0"/>
                <a:cs typeface="Times New Roman" pitchFamily="18" charset="0"/>
              </a:rPr>
              <a:t>等</a:t>
            </a:r>
            <a:r>
              <a:rPr lang="en-US" altLang="zh-CN">
                <a:latin typeface="Times New Roman" pitchFamily="18" charset="0"/>
                <a:cs typeface="Times New Roman" pitchFamily="18" charset="0"/>
              </a:rPr>
              <a:t>(1998)</a:t>
            </a:r>
            <a:r>
              <a:rPr lang="zh-CN" altLang="en-US">
                <a:latin typeface="Times New Roman" pitchFamily="18" charset="0"/>
                <a:cs typeface="Times New Roman" pitchFamily="18" charset="0"/>
              </a:rPr>
              <a:t>指出在并购时应考虑目标公司的股票市场价格总额与其全部重置成本的大小，如果后者大于前者，表明目标公司的市场价值被低估，此时可以通过并购刺激市场对目标公司的股票价格重估，从而为并购双方创造价值。</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ctr" eaLnBrk="1" hangingPunct="1"/>
            <a:r>
              <a:rPr lang="en-US" altLang="zh-CN">
                <a:solidFill>
                  <a:srgbClr val="000000"/>
                </a:solidFill>
                <a:latin typeface="Times New Roman" pitchFamily="18" charset="0"/>
              </a:rPr>
              <a:t>3.2  </a:t>
            </a:r>
            <a:r>
              <a:rPr lang="zh-CN" altLang="en-US">
                <a:solidFill>
                  <a:srgbClr val="000000"/>
                </a:solidFill>
                <a:latin typeface="Times New Roman" pitchFamily="18" charset="0"/>
              </a:rPr>
              <a:t>投资银行的并购业务</a:t>
            </a:r>
          </a:p>
        </p:txBody>
      </p:sp>
      <p:sp>
        <p:nvSpPr>
          <p:cNvPr id="46082" name="Rectangle 3"/>
          <p:cNvSpPr>
            <a:spLocks noGrp="1" noChangeArrowheads="1"/>
          </p:cNvSpPr>
          <p:nvPr>
            <p:ph type="body" idx="1"/>
          </p:nvPr>
        </p:nvSpPr>
        <p:spPr/>
        <p:txBody>
          <a:bodyPr/>
          <a:lstStyle/>
          <a:p>
            <a:pPr eaLnBrk="1" hangingPunct="1"/>
            <a:r>
              <a:rPr lang="zh-CN" altLang="en-US" b="1" dirty="0">
                <a:solidFill>
                  <a:srgbClr val="002060"/>
                </a:solidFill>
              </a:rPr>
              <a:t>公司战略分析</a:t>
            </a:r>
          </a:p>
          <a:p>
            <a:pPr eaLnBrk="1" hangingPunct="1"/>
            <a:r>
              <a:rPr lang="zh-CN" altLang="en-US" b="1" dirty="0">
                <a:solidFill>
                  <a:srgbClr val="002060"/>
                </a:solidFill>
              </a:rPr>
              <a:t>目标公司选择</a:t>
            </a:r>
          </a:p>
          <a:p>
            <a:pPr eaLnBrk="1" hangingPunct="1"/>
            <a:r>
              <a:rPr lang="zh-CN" altLang="en-US" b="1" dirty="0">
                <a:solidFill>
                  <a:srgbClr val="002060"/>
                </a:solidFill>
              </a:rPr>
              <a:t>并购风险分析</a:t>
            </a:r>
          </a:p>
          <a:p>
            <a:pPr eaLnBrk="1" hangingPunct="1"/>
            <a:r>
              <a:rPr lang="zh-CN" altLang="en-US" b="1" dirty="0">
                <a:solidFill>
                  <a:srgbClr val="002060"/>
                </a:solidFill>
              </a:rPr>
              <a:t>目标公司的估值</a:t>
            </a:r>
          </a:p>
          <a:p>
            <a:pPr eaLnBrk="1" hangingPunct="1"/>
            <a:r>
              <a:rPr lang="zh-CN" altLang="en-US" b="1" dirty="0">
                <a:solidFill>
                  <a:srgbClr val="002060"/>
                </a:solidFill>
              </a:rPr>
              <a:t>并购的实施</a:t>
            </a:r>
          </a:p>
          <a:p>
            <a:pPr eaLnBrk="1" hangingPunct="1"/>
            <a:r>
              <a:rPr lang="zh-CN" altLang="en-US" b="1" dirty="0">
                <a:solidFill>
                  <a:srgbClr val="002060"/>
                </a:solidFill>
              </a:rPr>
              <a:t>并购后的整合</a:t>
            </a:r>
          </a:p>
          <a:p>
            <a:pPr eaLnBrk="1" hangingPunct="1"/>
            <a:endParaRPr lang="zh-CN" altLang="en-US" b="1" dirty="0">
              <a:solidFill>
                <a:srgbClr val="0066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algn="ctr" eaLnBrk="1" hangingPunct="1"/>
            <a:r>
              <a:rPr lang="en-US" altLang="zh-CN">
                <a:solidFill>
                  <a:srgbClr val="000000"/>
                </a:solidFill>
                <a:latin typeface="Times New Roman" pitchFamily="18" charset="0"/>
              </a:rPr>
              <a:t>3.1  </a:t>
            </a:r>
            <a:r>
              <a:rPr lang="zh-CN" altLang="en-US">
                <a:solidFill>
                  <a:srgbClr val="000000"/>
                </a:solidFill>
                <a:latin typeface="Times New Roman" pitchFamily="18" charset="0"/>
              </a:rPr>
              <a:t>公司并购概述</a:t>
            </a:r>
          </a:p>
        </p:txBody>
      </p:sp>
      <p:sp>
        <p:nvSpPr>
          <p:cNvPr id="28674" name="Rectangle 3"/>
          <p:cNvSpPr>
            <a:spLocks noGrp="1" noChangeArrowheads="1"/>
          </p:cNvSpPr>
          <p:nvPr>
            <p:ph type="body" idx="1"/>
          </p:nvPr>
        </p:nvSpPr>
        <p:spPr/>
        <p:txBody>
          <a:bodyPr/>
          <a:lstStyle/>
          <a:p>
            <a:pPr eaLnBrk="1" hangingPunct="1"/>
            <a:r>
              <a:rPr lang="zh-CN" altLang="en-US" sz="4000"/>
              <a:t>并购的概念</a:t>
            </a:r>
          </a:p>
          <a:p>
            <a:pPr eaLnBrk="1" hangingPunct="1"/>
            <a:r>
              <a:rPr lang="zh-CN" altLang="en-US" sz="4000"/>
              <a:t>并购的类型</a:t>
            </a:r>
          </a:p>
          <a:p>
            <a:pPr eaLnBrk="1" hangingPunct="1"/>
            <a:r>
              <a:rPr lang="zh-CN" altLang="en-US" sz="4000"/>
              <a:t>并购的动因</a:t>
            </a:r>
          </a:p>
          <a:p>
            <a:pPr eaLnBrk="1" hangingPunct="1"/>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zh-CN" altLang="en-US"/>
              <a:t>公司战略分析</a:t>
            </a:r>
          </a:p>
        </p:txBody>
      </p:sp>
      <p:sp>
        <p:nvSpPr>
          <p:cNvPr id="47106" name="Rectangle 3"/>
          <p:cNvSpPr>
            <a:spLocks noGrp="1" noChangeArrowheads="1"/>
          </p:cNvSpPr>
          <p:nvPr>
            <p:ph type="body" idx="1"/>
          </p:nvPr>
        </p:nvSpPr>
        <p:spPr/>
        <p:txBody>
          <a:bodyPr/>
          <a:lstStyle/>
          <a:p>
            <a:pPr eaLnBrk="1" hangingPunct="1"/>
            <a:r>
              <a:rPr lang="zh-CN" altLang="en-US"/>
              <a:t>对企业外部环境的分析</a:t>
            </a:r>
          </a:p>
          <a:p>
            <a:pPr eaLnBrk="1" hangingPunct="1">
              <a:buFont typeface="Wingdings" pitchFamily="2" charset="2"/>
              <a:buChar char="Ø"/>
            </a:pPr>
            <a:r>
              <a:rPr lang="zh-CN" altLang="en-US" sz="2800"/>
              <a:t>国家的经济政策</a:t>
            </a:r>
          </a:p>
          <a:p>
            <a:pPr eaLnBrk="1" hangingPunct="1">
              <a:buFont typeface="Wingdings" pitchFamily="2" charset="2"/>
              <a:buChar char="Ø"/>
            </a:pPr>
            <a:r>
              <a:rPr lang="zh-CN" altLang="en-US" sz="2800"/>
              <a:t>并购的法律环境</a:t>
            </a:r>
          </a:p>
          <a:p>
            <a:pPr eaLnBrk="1" hangingPunct="1">
              <a:buFont typeface="Wingdings" pitchFamily="2" charset="2"/>
              <a:buChar char="Ø"/>
            </a:pPr>
            <a:r>
              <a:rPr lang="zh-CN" altLang="en-US" sz="2800"/>
              <a:t>市场的巨大变动</a:t>
            </a:r>
          </a:p>
          <a:p>
            <a:pPr eaLnBrk="1" hangingPunct="1"/>
            <a:r>
              <a:rPr lang="zh-CN" altLang="en-US"/>
              <a:t>对并购企业并购能力的分析</a:t>
            </a:r>
          </a:p>
          <a:p>
            <a:pPr eaLnBrk="1" hangingPunct="1">
              <a:buFont typeface="Wingdings" pitchFamily="2" charset="2"/>
              <a:buChar char="Ø"/>
            </a:pPr>
            <a:r>
              <a:rPr lang="zh-CN" altLang="en-US" sz="2800"/>
              <a:t>资金筹措能力</a:t>
            </a:r>
          </a:p>
          <a:p>
            <a:pPr eaLnBrk="1" hangingPunct="1">
              <a:buFont typeface="Wingdings" pitchFamily="2" charset="2"/>
              <a:buChar char="Ø"/>
            </a:pPr>
            <a:r>
              <a:rPr lang="zh-CN" altLang="en-US" sz="2800"/>
              <a:t>经营管理能力</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zh-CN" altLang="en-US"/>
              <a:t>目标公司选择</a:t>
            </a:r>
          </a:p>
        </p:txBody>
      </p:sp>
      <p:sp>
        <p:nvSpPr>
          <p:cNvPr id="48130" name="Rectangle 3"/>
          <p:cNvSpPr>
            <a:spLocks noGrp="1" noChangeArrowheads="1"/>
          </p:cNvSpPr>
          <p:nvPr>
            <p:ph type="body" idx="1"/>
          </p:nvPr>
        </p:nvSpPr>
        <p:spPr>
          <a:xfrm>
            <a:off x="914400" y="1981200"/>
            <a:ext cx="8040688" cy="4572000"/>
          </a:xfrm>
        </p:spPr>
        <p:txBody>
          <a:bodyPr/>
          <a:lstStyle/>
          <a:p>
            <a:pPr eaLnBrk="1" hangingPunct="1">
              <a:lnSpc>
                <a:spcPct val="90000"/>
              </a:lnSpc>
            </a:pPr>
            <a:r>
              <a:rPr lang="zh-CN" altLang="en-US"/>
              <a:t>目标公司初选</a:t>
            </a:r>
          </a:p>
          <a:p>
            <a:pPr eaLnBrk="1" hangingPunct="1">
              <a:lnSpc>
                <a:spcPct val="90000"/>
              </a:lnSpc>
            </a:pPr>
            <a:r>
              <a:rPr lang="zh-CN" altLang="en-US"/>
              <a:t>目标公司的审查</a:t>
            </a:r>
          </a:p>
          <a:p>
            <a:pPr eaLnBrk="1" hangingPunct="1">
              <a:lnSpc>
                <a:spcPct val="90000"/>
              </a:lnSpc>
              <a:buFont typeface="Wingdings" pitchFamily="2" charset="2"/>
              <a:buChar char="Ø"/>
            </a:pPr>
            <a:r>
              <a:rPr lang="zh-CN" altLang="en-US" sz="2800"/>
              <a:t>出售动机</a:t>
            </a:r>
          </a:p>
          <a:p>
            <a:pPr eaLnBrk="1" hangingPunct="1">
              <a:lnSpc>
                <a:spcPct val="90000"/>
              </a:lnSpc>
              <a:buFont typeface="Wingdings" pitchFamily="2" charset="2"/>
              <a:buChar char="Ø"/>
            </a:pPr>
            <a:r>
              <a:rPr lang="zh-CN" altLang="en-US" sz="2800"/>
              <a:t>行业分析</a:t>
            </a:r>
          </a:p>
          <a:p>
            <a:pPr eaLnBrk="1" hangingPunct="1">
              <a:lnSpc>
                <a:spcPct val="90000"/>
              </a:lnSpc>
              <a:buFont typeface="Wingdings" pitchFamily="2" charset="2"/>
              <a:buChar char="Ø"/>
            </a:pPr>
            <a:r>
              <a:rPr lang="zh-CN" altLang="en-US" sz="2800"/>
              <a:t>经营状况及财务评价</a:t>
            </a:r>
          </a:p>
          <a:p>
            <a:pPr eaLnBrk="1" hangingPunct="1">
              <a:lnSpc>
                <a:spcPct val="90000"/>
              </a:lnSpc>
            </a:pPr>
            <a:r>
              <a:rPr lang="zh-CN" altLang="en-US"/>
              <a:t>目标公司的尽职调查</a:t>
            </a:r>
          </a:p>
          <a:p>
            <a:pPr eaLnBrk="1" hangingPunct="1">
              <a:lnSpc>
                <a:spcPct val="90000"/>
              </a:lnSpc>
              <a:buFont typeface="Wingdings" pitchFamily="2" charset="2"/>
              <a:buChar char="Ø"/>
            </a:pPr>
            <a:r>
              <a:rPr lang="zh-CN" altLang="en-US" sz="2800"/>
              <a:t>经营调查</a:t>
            </a:r>
          </a:p>
          <a:p>
            <a:pPr eaLnBrk="1" hangingPunct="1">
              <a:lnSpc>
                <a:spcPct val="90000"/>
              </a:lnSpc>
              <a:buFont typeface="Wingdings" pitchFamily="2" charset="2"/>
              <a:buChar char="Ø"/>
            </a:pPr>
            <a:r>
              <a:rPr lang="zh-CN" altLang="en-US" sz="2800"/>
              <a:t>法律调查</a:t>
            </a:r>
          </a:p>
          <a:p>
            <a:pPr eaLnBrk="1" hangingPunct="1">
              <a:lnSpc>
                <a:spcPct val="90000"/>
              </a:lnSpc>
              <a:buFont typeface="Wingdings" pitchFamily="2" charset="2"/>
              <a:buChar char="Ø"/>
            </a:pPr>
            <a:r>
              <a:rPr lang="zh-CN" altLang="en-US" sz="2800"/>
              <a:t>财务调查</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zh-CN" altLang="en-US"/>
              <a:t>并购风险分析</a:t>
            </a:r>
          </a:p>
        </p:txBody>
      </p:sp>
      <p:sp>
        <p:nvSpPr>
          <p:cNvPr id="49154" name="Rectangle 3"/>
          <p:cNvSpPr>
            <a:spLocks noGrp="1" noChangeArrowheads="1"/>
          </p:cNvSpPr>
          <p:nvPr>
            <p:ph type="body" idx="1"/>
          </p:nvPr>
        </p:nvSpPr>
        <p:spPr/>
        <p:txBody>
          <a:bodyPr/>
          <a:lstStyle/>
          <a:p>
            <a:pPr eaLnBrk="1" hangingPunct="1"/>
            <a:r>
              <a:rPr lang="zh-CN" altLang="en-US"/>
              <a:t>战略风险</a:t>
            </a:r>
          </a:p>
          <a:p>
            <a:pPr eaLnBrk="1" hangingPunct="1"/>
            <a:r>
              <a:rPr lang="zh-CN" altLang="en-US"/>
              <a:t>经营风险</a:t>
            </a:r>
          </a:p>
          <a:p>
            <a:pPr eaLnBrk="1" hangingPunct="1"/>
            <a:r>
              <a:rPr lang="zh-CN" altLang="en-US"/>
              <a:t>财务风险</a:t>
            </a:r>
          </a:p>
          <a:p>
            <a:pPr eaLnBrk="1" hangingPunct="1"/>
            <a:r>
              <a:rPr lang="zh-CN" altLang="en-US"/>
              <a:t>法律风险</a:t>
            </a:r>
          </a:p>
          <a:p>
            <a:pPr eaLnBrk="1" hangingPunct="1"/>
            <a:r>
              <a:rPr lang="zh-CN" altLang="en-US"/>
              <a:t>整合风险</a:t>
            </a:r>
          </a:p>
          <a:p>
            <a:pPr eaLnBrk="1" hangingPunct="1"/>
            <a:r>
              <a:rPr lang="zh-CN" altLang="en-US"/>
              <a:t>反收购风险</a:t>
            </a:r>
          </a:p>
          <a:p>
            <a:pPr eaLnBrk="1" hangingPunct="1"/>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zh-CN" altLang="en-US"/>
              <a:t>目标公司的估值</a:t>
            </a:r>
          </a:p>
        </p:txBody>
      </p:sp>
      <p:sp>
        <p:nvSpPr>
          <p:cNvPr id="225283" name="Rectangle 3"/>
          <p:cNvSpPr>
            <a:spLocks noGrp="1" noChangeArrowheads="1"/>
          </p:cNvSpPr>
          <p:nvPr>
            <p:ph type="body" idx="1"/>
          </p:nvPr>
        </p:nvSpPr>
        <p:spPr>
          <a:xfrm>
            <a:off x="685800" y="2017713"/>
            <a:ext cx="8269288" cy="4114800"/>
          </a:xfrm>
        </p:spPr>
        <p:txBody>
          <a:bodyPr/>
          <a:lstStyle/>
          <a:p>
            <a:pPr eaLnBrk="1" hangingPunct="1">
              <a:defRPr/>
            </a:pPr>
            <a:r>
              <a:rPr lang="zh-CN" altLang="en-US" b="1">
                <a:effectLst>
                  <a:outerShdw blurRad="38100" dist="38100" dir="2700000" algn="tl">
                    <a:srgbClr val="C0C0C0"/>
                  </a:outerShdw>
                </a:effectLst>
              </a:rPr>
              <a:t>现金流贴现法 </a:t>
            </a:r>
          </a:p>
          <a:p>
            <a:pPr lvl="1" eaLnBrk="1" hangingPunct="1">
              <a:defRPr/>
            </a:pPr>
            <a:r>
              <a:rPr lang="zh-CN" altLang="en-US" sz="2600"/>
              <a:t>现金流贴现法（</a:t>
            </a:r>
            <a:r>
              <a:rPr lang="en-US" altLang="zh-CN" sz="2600"/>
              <a:t>DCF</a:t>
            </a:r>
            <a:r>
              <a:rPr lang="zh-CN" altLang="en-US" sz="2600"/>
              <a:t>）是在考虑资金的时间价值和风险的情况下，将发生在不同时点的现金流量按既定的贴现率统一折算为现值再加总求得目标企业价值的方法。预测期一般</a:t>
            </a:r>
            <a:r>
              <a:rPr lang="en-US" altLang="zh-CN" sz="2600"/>
              <a:t>5 - 10</a:t>
            </a:r>
            <a:r>
              <a:rPr lang="zh-CN" altLang="en-US" sz="2600"/>
              <a:t>年。</a:t>
            </a:r>
          </a:p>
          <a:p>
            <a:pPr lvl="1" eaLnBrk="1" hangingPunct="1">
              <a:defRPr/>
            </a:pPr>
            <a:r>
              <a:rPr lang="en-US" altLang="zh-CN" sz="2600"/>
              <a:t>DCF</a:t>
            </a:r>
            <a:r>
              <a:rPr lang="zh-CN" altLang="en-US" sz="2600"/>
              <a:t>是较成熟、较科学的评估方法，适用于上市公司和非上市公司的价值评估。但是，未来现金流、终值以及贴现率都是不太确定的，从而影响到价值评估的准确性。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zh-CN" altLang="en-US"/>
              <a:t>目标公司的估值</a:t>
            </a:r>
          </a:p>
        </p:txBody>
      </p:sp>
      <p:sp>
        <p:nvSpPr>
          <p:cNvPr id="49154" name="Rectangle 3"/>
          <p:cNvSpPr>
            <a:spLocks noGrp="1" noChangeArrowheads="1"/>
          </p:cNvSpPr>
          <p:nvPr>
            <p:ph type="body" idx="1"/>
          </p:nvPr>
        </p:nvSpPr>
        <p:spPr>
          <a:xfrm>
            <a:off x="533400" y="2017713"/>
            <a:ext cx="8421688" cy="4114800"/>
          </a:xfrm>
        </p:spPr>
        <p:txBody>
          <a:bodyPr/>
          <a:lstStyle/>
          <a:p>
            <a:pPr eaLnBrk="1" hangingPunct="1">
              <a:defRPr/>
            </a:pPr>
            <a:r>
              <a:rPr lang="zh-CN" altLang="en-US" b="1">
                <a:effectLst>
                  <a:outerShdw blurRad="38100" dist="38100" dir="2700000" algn="tl">
                    <a:srgbClr val="C0C0C0"/>
                  </a:outerShdw>
                </a:effectLst>
              </a:rPr>
              <a:t>市场比较法</a:t>
            </a:r>
          </a:p>
          <a:p>
            <a:pPr eaLnBrk="1" hangingPunct="1">
              <a:buFont typeface="Wingdings" pitchFamily="2" charset="2"/>
              <a:buNone/>
              <a:defRPr/>
            </a:pPr>
            <a:r>
              <a:rPr lang="zh-CN" altLang="en-US"/>
              <a:t>   根据与被评估企业相同或相似的已交易企业的价值或上市公司的价值作为参照物，通过对比分析来评估目标企业的价值</a:t>
            </a:r>
          </a:p>
          <a:p>
            <a:pPr eaLnBrk="1" hangingPunct="1">
              <a:buFont typeface="Wingdings" pitchFamily="2" charset="2"/>
              <a:buChar char="Ø"/>
              <a:defRPr/>
            </a:pPr>
            <a:r>
              <a:rPr lang="zh-CN" altLang="en-US" sz="2800" b="1"/>
              <a:t>可比公司分析法（</a:t>
            </a:r>
            <a:r>
              <a:rPr lang="en-US" altLang="zh-CN" sz="2800" b="1"/>
              <a:t>Comparable Company</a:t>
            </a:r>
            <a:r>
              <a:rPr lang="zh-CN" altLang="en-US" sz="2800" b="1"/>
              <a:t>）</a:t>
            </a:r>
          </a:p>
          <a:p>
            <a:pPr eaLnBrk="1" hangingPunct="1">
              <a:buFont typeface="Wingdings" pitchFamily="2" charset="2"/>
              <a:buChar char="Ø"/>
              <a:defRPr/>
            </a:pPr>
            <a:r>
              <a:rPr lang="zh-CN" altLang="en-US" sz="2800" b="1"/>
              <a:t>可比交易分析法（</a:t>
            </a:r>
            <a:r>
              <a:rPr lang="en-US" altLang="zh-CN" sz="2800" b="1"/>
              <a:t>Comparable Transaction</a:t>
            </a:r>
            <a:r>
              <a:rPr lang="zh-CN"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zh-CN" altLang="en-US"/>
              <a:t>目标公司的估值</a:t>
            </a:r>
          </a:p>
        </p:txBody>
      </p:sp>
      <p:sp>
        <p:nvSpPr>
          <p:cNvPr id="228355" name="Rectangle 3"/>
          <p:cNvSpPr>
            <a:spLocks noGrp="1" noChangeArrowheads="1"/>
          </p:cNvSpPr>
          <p:nvPr>
            <p:ph type="body" idx="1"/>
          </p:nvPr>
        </p:nvSpPr>
        <p:spPr>
          <a:xfrm>
            <a:off x="228600" y="2017713"/>
            <a:ext cx="8726488" cy="4611687"/>
          </a:xfrm>
        </p:spPr>
        <p:txBody>
          <a:bodyPr/>
          <a:lstStyle/>
          <a:p>
            <a:pPr eaLnBrk="1" hangingPunct="1">
              <a:lnSpc>
                <a:spcPct val="80000"/>
              </a:lnSpc>
              <a:defRPr/>
            </a:pPr>
            <a:r>
              <a:rPr lang="zh-CN" altLang="en-US" b="1">
                <a:effectLst>
                  <a:outerShdw blurRad="38100" dist="38100" dir="2700000" algn="tl">
                    <a:srgbClr val="C0C0C0"/>
                  </a:outerShdw>
                </a:effectLst>
              </a:rPr>
              <a:t>资产基准法</a:t>
            </a:r>
          </a:p>
          <a:p>
            <a:pPr lvl="1" eaLnBrk="1" hangingPunct="1">
              <a:lnSpc>
                <a:spcPct val="80000"/>
              </a:lnSpc>
              <a:defRPr/>
            </a:pPr>
            <a:r>
              <a:rPr lang="zh-CN" altLang="en-US" b="1"/>
              <a:t>根据企业资产负债方面的相关数据估算企业的价值。</a:t>
            </a:r>
          </a:p>
          <a:p>
            <a:pPr lvl="1" eaLnBrk="1" hangingPunct="1">
              <a:lnSpc>
                <a:spcPct val="80000"/>
              </a:lnSpc>
              <a:buFont typeface="Wingdings" pitchFamily="2" charset="2"/>
              <a:buNone/>
              <a:defRPr/>
            </a:pPr>
            <a:r>
              <a:rPr lang="en-US" altLang="zh-CN" b="1"/>
              <a:t>1 </a:t>
            </a:r>
            <a:r>
              <a:rPr lang="zh-CN" altLang="en-US" b="1"/>
              <a:t>账面价值法</a:t>
            </a:r>
          </a:p>
          <a:p>
            <a:pPr lvl="1" eaLnBrk="1" hangingPunct="1">
              <a:lnSpc>
                <a:spcPct val="80000"/>
              </a:lnSpc>
              <a:defRPr/>
            </a:pPr>
            <a:r>
              <a:rPr lang="zh-CN" altLang="en-US" b="1">
                <a:cs typeface="Times New Roman" pitchFamily="18" charset="0"/>
              </a:rPr>
              <a:t>目标企业价值</a:t>
            </a:r>
            <a:r>
              <a:rPr lang="en-US" altLang="zh-CN" b="1">
                <a:cs typeface="Times New Roman" pitchFamily="18" charset="0"/>
              </a:rPr>
              <a:t>=</a:t>
            </a:r>
            <a:r>
              <a:rPr lang="zh-CN" altLang="en-US" b="1">
                <a:cs typeface="Times New Roman" pitchFamily="18" charset="0"/>
              </a:rPr>
              <a:t>目标公司的账面净资产</a:t>
            </a:r>
            <a:r>
              <a:rPr lang="en-US" altLang="zh-CN" b="1">
                <a:cs typeface="Times New Roman" pitchFamily="18" charset="0"/>
              </a:rPr>
              <a:t>×</a:t>
            </a:r>
            <a:r>
              <a:rPr lang="zh-CN" altLang="en-US" b="1">
                <a:cs typeface="Times New Roman" pitchFamily="18" charset="0"/>
              </a:rPr>
              <a:t>（</a:t>
            </a:r>
            <a:r>
              <a:rPr lang="en-US" altLang="zh-CN" b="1">
                <a:cs typeface="Times New Roman" pitchFamily="18" charset="0"/>
              </a:rPr>
              <a:t>1</a:t>
            </a:r>
            <a:r>
              <a:rPr lang="zh-CN" altLang="en-US" b="1">
                <a:cs typeface="Times New Roman" pitchFamily="18" charset="0"/>
              </a:rPr>
              <a:t>＋调整系数）。适用于账面价值和市场价值相差不大的企业，尤其是非上市公司</a:t>
            </a:r>
            <a:endParaRPr lang="zh-CN" altLang="en-US" b="1"/>
          </a:p>
          <a:p>
            <a:pPr lvl="1" eaLnBrk="1" hangingPunct="1">
              <a:lnSpc>
                <a:spcPct val="80000"/>
              </a:lnSpc>
              <a:buFont typeface="Wingdings" pitchFamily="2" charset="2"/>
              <a:buNone/>
              <a:defRPr/>
            </a:pPr>
            <a:r>
              <a:rPr lang="en-US" altLang="zh-CN" b="1"/>
              <a:t>2 </a:t>
            </a:r>
            <a:r>
              <a:rPr lang="zh-CN" altLang="en-US" b="1"/>
              <a:t>重置成本法</a:t>
            </a:r>
          </a:p>
          <a:p>
            <a:pPr lvl="1" eaLnBrk="1" hangingPunct="1">
              <a:lnSpc>
                <a:spcPct val="80000"/>
              </a:lnSpc>
              <a:defRPr/>
            </a:pPr>
            <a:r>
              <a:rPr lang="zh-CN" altLang="en-US" b="1"/>
              <a:t>重置成本是指并购企业重新构建一个与目标企业完全相同的企业需要花费的成本。适用于并购以获取对方</a:t>
            </a:r>
            <a:r>
              <a:rPr lang="zh-CN" altLang="en-US" b="1">
                <a:solidFill>
                  <a:srgbClr val="FF3300"/>
                </a:solidFill>
              </a:rPr>
              <a:t>企业资产</a:t>
            </a:r>
            <a:r>
              <a:rPr lang="zh-CN" altLang="en-US" b="1"/>
              <a:t>为目的的并购。</a:t>
            </a:r>
          </a:p>
          <a:p>
            <a:pPr lvl="1" eaLnBrk="1" hangingPunct="1">
              <a:lnSpc>
                <a:spcPct val="80000"/>
              </a:lnSpc>
              <a:defRPr/>
            </a:pPr>
            <a:endParaRPr lang="en-US" altLang="zh-CN" b="1"/>
          </a:p>
          <a:p>
            <a:pPr eaLnBrk="1" hangingPunct="1">
              <a:lnSpc>
                <a:spcPct val="80000"/>
              </a:lnSpc>
              <a:defRPr/>
            </a:pP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zh-CN" altLang="en-US"/>
              <a:t>并购的实施</a:t>
            </a:r>
          </a:p>
        </p:txBody>
      </p:sp>
      <p:sp>
        <p:nvSpPr>
          <p:cNvPr id="53250" name="Rectangle 3"/>
          <p:cNvSpPr>
            <a:spLocks noGrp="1" noChangeArrowheads="1"/>
          </p:cNvSpPr>
          <p:nvPr>
            <p:ph type="body" idx="1"/>
          </p:nvPr>
        </p:nvSpPr>
        <p:spPr/>
        <p:txBody>
          <a:bodyPr/>
          <a:lstStyle/>
          <a:p>
            <a:pPr eaLnBrk="1" hangingPunct="1">
              <a:lnSpc>
                <a:spcPct val="90000"/>
              </a:lnSpc>
            </a:pPr>
            <a:r>
              <a:rPr lang="zh-CN" altLang="en-US"/>
              <a:t>发出并购要约</a:t>
            </a:r>
          </a:p>
          <a:p>
            <a:pPr eaLnBrk="1" hangingPunct="1">
              <a:lnSpc>
                <a:spcPct val="90000"/>
              </a:lnSpc>
            </a:pPr>
            <a:r>
              <a:rPr lang="zh-CN" altLang="en-US"/>
              <a:t>签订并购协议</a:t>
            </a:r>
          </a:p>
          <a:p>
            <a:pPr eaLnBrk="1" hangingPunct="1">
              <a:lnSpc>
                <a:spcPct val="90000"/>
              </a:lnSpc>
            </a:pPr>
            <a:r>
              <a:rPr lang="zh-CN" altLang="en-US"/>
              <a:t>制定融资方案</a:t>
            </a:r>
          </a:p>
          <a:p>
            <a:pPr eaLnBrk="1" hangingPunct="1">
              <a:lnSpc>
                <a:spcPct val="90000"/>
              </a:lnSpc>
              <a:buFont typeface="Wingdings" pitchFamily="2" charset="2"/>
              <a:buChar char="Ø"/>
            </a:pPr>
            <a:r>
              <a:rPr lang="zh-CN" altLang="en-US" sz="2800"/>
              <a:t>投行提供过桥贷款（</a:t>
            </a:r>
            <a:r>
              <a:rPr lang="en-US" altLang="zh-CN" sz="2800"/>
              <a:t>Bridge Loan</a:t>
            </a:r>
            <a:r>
              <a:rPr lang="zh-CN" altLang="en-US" sz="2800"/>
              <a:t>）</a:t>
            </a:r>
          </a:p>
          <a:p>
            <a:pPr eaLnBrk="1" hangingPunct="1">
              <a:lnSpc>
                <a:spcPct val="90000"/>
              </a:lnSpc>
              <a:buFont typeface="Wingdings" pitchFamily="2" charset="2"/>
              <a:buChar char="Ø"/>
            </a:pPr>
            <a:r>
              <a:rPr lang="zh-CN" altLang="en-US" sz="2800"/>
              <a:t>投行出面安排商业银行贷款</a:t>
            </a:r>
          </a:p>
          <a:p>
            <a:pPr eaLnBrk="1" hangingPunct="1">
              <a:lnSpc>
                <a:spcPct val="90000"/>
              </a:lnSpc>
              <a:buFont typeface="Wingdings" pitchFamily="2" charset="2"/>
              <a:buChar char="Ø"/>
            </a:pPr>
            <a:r>
              <a:rPr lang="zh-CN" altLang="en-US" sz="2800"/>
              <a:t>投行代理发售垃圾债券</a:t>
            </a:r>
          </a:p>
          <a:p>
            <a:pPr eaLnBrk="1" hangingPunct="1">
              <a:lnSpc>
                <a:spcPct val="90000"/>
              </a:lnSpc>
            </a:pPr>
            <a:r>
              <a:rPr lang="zh-CN" altLang="en-US"/>
              <a:t>选择并购的支付方式</a:t>
            </a:r>
          </a:p>
          <a:p>
            <a:pPr eaLnBrk="1" hangingPunct="1">
              <a:lnSpc>
                <a:spcPct val="90000"/>
              </a:lnSpc>
              <a:buFont typeface="Wingdings" pitchFamily="2" charset="2"/>
              <a:buNone/>
            </a:pPr>
            <a:r>
              <a:rPr lang="zh-CN" altLang="en-US"/>
              <a:t>  </a:t>
            </a:r>
            <a:r>
              <a:rPr lang="zh-CN" altLang="en-US" sz="2800"/>
              <a:t>现金</a:t>
            </a:r>
            <a:r>
              <a:rPr lang="en-US" altLang="zh-CN" sz="2800"/>
              <a:t>/</a:t>
            </a:r>
            <a:r>
              <a:rPr lang="zh-CN" altLang="en-US" sz="2800"/>
              <a:t>股票</a:t>
            </a:r>
            <a:r>
              <a:rPr lang="en-US" altLang="zh-CN" sz="2800"/>
              <a:t>/</a:t>
            </a:r>
            <a:r>
              <a:rPr lang="zh-CN" altLang="en-US" sz="2800"/>
              <a:t>综合支付方式</a:t>
            </a:r>
          </a:p>
          <a:p>
            <a:pPr eaLnBrk="1" hangingPunct="1">
              <a:lnSpc>
                <a:spcPct val="90000"/>
              </a:lnSpc>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zh-CN" altLang="en-US">
                <a:solidFill>
                  <a:srgbClr val="0066FF"/>
                </a:solidFill>
              </a:rPr>
              <a:t>并购后的整合</a:t>
            </a:r>
            <a:r>
              <a:rPr lang="zh-CN" altLang="en-US"/>
              <a:t>（</a:t>
            </a:r>
            <a:r>
              <a:rPr lang="en-US" altLang="zh-CN"/>
              <a:t>Integration</a:t>
            </a:r>
            <a:r>
              <a:rPr lang="zh-CN" altLang="en-US"/>
              <a:t>）</a:t>
            </a:r>
          </a:p>
        </p:txBody>
      </p:sp>
      <p:sp>
        <p:nvSpPr>
          <p:cNvPr id="54274" name="Rectangle 3"/>
          <p:cNvSpPr>
            <a:spLocks noGrp="1" noChangeArrowheads="1"/>
          </p:cNvSpPr>
          <p:nvPr>
            <p:ph type="body" idx="1"/>
          </p:nvPr>
        </p:nvSpPr>
        <p:spPr/>
        <p:txBody>
          <a:bodyPr/>
          <a:lstStyle/>
          <a:p>
            <a:pPr eaLnBrk="1" hangingPunct="1"/>
            <a:r>
              <a:rPr lang="zh-CN" altLang="en-US" b="1"/>
              <a:t>制定整合计划</a:t>
            </a:r>
          </a:p>
          <a:p>
            <a:pPr eaLnBrk="1" hangingPunct="1"/>
            <a:r>
              <a:rPr lang="zh-CN" altLang="en-US" b="1"/>
              <a:t>利益相关者的沟通</a:t>
            </a:r>
          </a:p>
          <a:p>
            <a:pPr eaLnBrk="1" hangingPunct="1"/>
            <a:r>
              <a:rPr lang="zh-CN" altLang="en-US" b="1"/>
              <a:t>战略整合</a:t>
            </a:r>
          </a:p>
          <a:p>
            <a:pPr eaLnBrk="1" hangingPunct="1"/>
            <a:r>
              <a:rPr lang="zh-CN" altLang="en-US" b="1"/>
              <a:t>管理及组织的整合</a:t>
            </a:r>
          </a:p>
          <a:p>
            <a:pPr eaLnBrk="1" hangingPunct="1"/>
            <a:r>
              <a:rPr lang="zh-CN" altLang="en-US" b="1"/>
              <a:t>人力资源整合</a:t>
            </a:r>
          </a:p>
          <a:p>
            <a:pPr eaLnBrk="1" hangingPunct="1"/>
            <a:r>
              <a:rPr lang="zh-CN" altLang="en-US" b="1"/>
              <a:t>资产整合</a:t>
            </a:r>
          </a:p>
          <a:p>
            <a:pPr eaLnBrk="1" hangingPunct="1"/>
            <a:r>
              <a:rPr lang="zh-CN" altLang="en-US" b="1"/>
              <a:t>文化整合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eaLnBrk="1" hangingPunct="1">
              <a:defRPr/>
            </a:pPr>
            <a:r>
              <a:rPr lang="en-US" altLang="zh-CN" sz="4000" b="1" dirty="0">
                <a:effectLst>
                  <a:outerShdw blurRad="38100" dist="38100" dir="2700000" algn="tl">
                    <a:srgbClr val="C0C0C0"/>
                  </a:outerShdw>
                </a:effectLst>
              </a:rPr>
              <a:t>CASE</a:t>
            </a:r>
            <a:r>
              <a:rPr lang="zh-CN" altLang="en-US" sz="4000" b="1" dirty="0">
                <a:effectLst>
                  <a:outerShdw blurRad="38100" dist="38100" dir="2700000" algn="tl">
                    <a:srgbClr val="C0C0C0"/>
                  </a:outerShdw>
                </a:effectLst>
              </a:rPr>
              <a:t>：上汽收购韩国双龙案</a:t>
            </a:r>
          </a:p>
        </p:txBody>
      </p:sp>
      <p:sp>
        <p:nvSpPr>
          <p:cNvPr id="55298" name="内容占位符 6"/>
          <p:cNvSpPr>
            <a:spLocks noGrp="1"/>
          </p:cNvSpPr>
          <p:nvPr>
            <p:ph type="body" idx="1"/>
          </p:nvPr>
        </p:nvSpPr>
        <p:spPr>
          <a:xfrm>
            <a:off x="304800" y="1752600"/>
            <a:ext cx="8540750" cy="4876800"/>
          </a:xfrm>
        </p:spPr>
        <p:txBody>
          <a:bodyPr/>
          <a:lstStyle/>
          <a:p>
            <a:pPr eaLnBrk="1" hangingPunct="1"/>
            <a:r>
              <a:rPr lang="en-US" altLang="zh-CN">
                <a:cs typeface="Times New Roman" pitchFamily="18" charset="0"/>
              </a:rPr>
              <a:t>2004</a:t>
            </a:r>
            <a:r>
              <a:rPr lang="zh-CN" altLang="en-US">
                <a:cs typeface="Times New Roman" pitchFamily="18" charset="0"/>
              </a:rPr>
              <a:t>年</a:t>
            </a:r>
            <a:r>
              <a:rPr lang="en-US" altLang="zh-CN">
                <a:cs typeface="Times New Roman" pitchFamily="18" charset="0"/>
              </a:rPr>
              <a:t>10</a:t>
            </a:r>
            <a:r>
              <a:rPr lang="zh-CN" altLang="en-US">
                <a:cs typeface="Times New Roman" pitchFamily="18" charset="0"/>
              </a:rPr>
              <a:t>月</a:t>
            </a:r>
            <a:r>
              <a:rPr lang="en-US" altLang="zh-CN">
                <a:cs typeface="Times New Roman" pitchFamily="18" charset="0"/>
              </a:rPr>
              <a:t>28</a:t>
            </a:r>
            <a:r>
              <a:rPr lang="zh-CN" altLang="en-US">
                <a:cs typeface="Times New Roman" pitchFamily="18" charset="0"/>
              </a:rPr>
              <a:t>日，上汽以</a:t>
            </a:r>
            <a:r>
              <a:rPr lang="en-US" altLang="zh-CN">
                <a:cs typeface="Times New Roman" pitchFamily="18" charset="0"/>
              </a:rPr>
              <a:t>5</a:t>
            </a:r>
            <a:r>
              <a:rPr lang="zh-CN" altLang="en-US">
                <a:cs typeface="Times New Roman" pitchFamily="18" charset="0"/>
              </a:rPr>
              <a:t>亿</a:t>
            </a:r>
            <a:r>
              <a:rPr lang="en-US" altLang="zh-CN">
                <a:cs typeface="Times New Roman" pitchFamily="18" charset="0"/>
              </a:rPr>
              <a:t>$</a:t>
            </a:r>
            <a:r>
              <a:rPr lang="zh-CN" altLang="en-US">
                <a:cs typeface="Times New Roman" pitchFamily="18" charset="0"/>
              </a:rPr>
              <a:t>的价格高调收购了韩国双龙</a:t>
            </a:r>
            <a:r>
              <a:rPr lang="en-US" altLang="zh-CN">
                <a:cs typeface="Times New Roman" pitchFamily="18" charset="0"/>
              </a:rPr>
              <a:t>48.92%</a:t>
            </a:r>
            <a:r>
              <a:rPr lang="zh-CN" altLang="en-US">
                <a:cs typeface="Times New Roman" pitchFamily="18" charset="0"/>
              </a:rPr>
              <a:t>的股权。这是国内车企第一次以控股方身份兼并国外龙头汽车公司。</a:t>
            </a:r>
          </a:p>
          <a:p>
            <a:pPr eaLnBrk="1" hangingPunct="1"/>
            <a:r>
              <a:rPr lang="zh-CN" altLang="en-US">
                <a:cs typeface="Times New Roman" pitchFamily="18" charset="0"/>
              </a:rPr>
              <a:t>根据双方协议，</a:t>
            </a:r>
            <a:r>
              <a:rPr lang="zh-CN" altLang="en-US"/>
              <a:t>上汽集团将追加投资，帮助双龙汽车公司调整产品结构和提高汽车生产能力。到</a:t>
            </a:r>
            <a:r>
              <a:rPr lang="en-US" altLang="zh-CN"/>
              <a:t>2007</a:t>
            </a:r>
            <a:r>
              <a:rPr lang="zh-CN" altLang="en-US"/>
              <a:t>年底，双龙汽车公司将形成年产</a:t>
            </a:r>
            <a:r>
              <a:rPr lang="en-US" altLang="zh-CN"/>
              <a:t>40</a:t>
            </a:r>
            <a:r>
              <a:rPr lang="zh-CN" altLang="en-US"/>
              <a:t>万辆汽车的生产能力，进一步在韩国拓展汽车市场份额，同时进入中国和欧洲市场。</a:t>
            </a:r>
            <a:endParaRPr lang="zh-CN" altLang="en-US" sz="240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idx="4294967295"/>
          </p:nvPr>
        </p:nvSpPr>
        <p:spPr/>
        <p:txBody>
          <a:bodyPr/>
          <a:lstStyle/>
          <a:p>
            <a:pPr>
              <a:defRPr/>
            </a:pPr>
            <a:r>
              <a:rPr lang="en-US" altLang="zh-CN" b="1">
                <a:effectLst>
                  <a:outerShdw blurRad="38100" dist="38100" dir="2700000" algn="tl">
                    <a:srgbClr val="C0C0C0"/>
                  </a:outerShdw>
                </a:effectLst>
              </a:rPr>
              <a:t>CASE</a:t>
            </a:r>
            <a:r>
              <a:rPr lang="zh-CN" altLang="en-US" b="1">
                <a:effectLst>
                  <a:outerShdw blurRad="38100" dist="38100" dir="2700000" algn="tl">
                    <a:srgbClr val="C0C0C0"/>
                  </a:outerShdw>
                </a:effectLst>
              </a:rPr>
              <a:t>：上汽收购双龙</a:t>
            </a:r>
          </a:p>
        </p:txBody>
      </p:sp>
      <p:sp>
        <p:nvSpPr>
          <p:cNvPr id="56322" name="Rectangle 2"/>
          <p:cNvSpPr>
            <a:spLocks noGrp="1" noChangeArrowheads="1"/>
          </p:cNvSpPr>
          <p:nvPr>
            <p:ph type="body" idx="4294967295"/>
          </p:nvPr>
        </p:nvSpPr>
        <p:spPr>
          <a:xfrm>
            <a:off x="304800" y="2017713"/>
            <a:ext cx="8650288" cy="4459287"/>
          </a:xfrm>
        </p:spPr>
        <p:txBody>
          <a:bodyPr/>
          <a:lstStyle/>
          <a:p>
            <a:pPr eaLnBrk="1" hangingPunct="1"/>
            <a:r>
              <a:rPr lang="en-US" altLang="zh-CN" sz="2800"/>
              <a:t>2005</a:t>
            </a:r>
            <a:r>
              <a:rPr lang="zh-CN" altLang="en-US" sz="2800"/>
              <a:t>年</a:t>
            </a:r>
            <a:r>
              <a:rPr lang="en-US" altLang="zh-CN" sz="2800"/>
              <a:t>1</a:t>
            </a:r>
            <a:r>
              <a:rPr lang="zh-CN" altLang="en-US" sz="2800"/>
              <a:t>月，上汽集团向双龙派出了四名高管，和原双龙社长苏镇王官一起管理双龙。随着整合的进行，上汽方面也日益察觉中国人难以进入双龙的研发中心，核心的技术文件和试验规范也无从获得。</a:t>
            </a:r>
          </a:p>
          <a:p>
            <a:pPr eaLnBrk="1" hangingPunct="1"/>
            <a:r>
              <a:rPr lang="zh-CN" altLang="en-US" sz="2800"/>
              <a:t>在企业的整合期间，社长苏镇王官潜在对抗，让上汽在进入双龙的第一年里处于被动的无为状态。有迹象表明，苏私下与有关财团达成交易：如果上汽收购失败，该财团会支持苏以管理层持股的方式继续运作企业。</a:t>
            </a:r>
            <a:endParaRPr lang="zh-CN" altLang="en-US" sz="2200">
              <a:latin typeface="Times New Roman" pitchFamily="18" charset="0"/>
              <a:cs typeface="Times New Roman" pitchFamily="18" charset="0"/>
            </a:endParaRPr>
          </a:p>
          <a:p>
            <a:pPr eaLnBrk="1" hangingPunct="1"/>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zh-CN" altLang="en-US"/>
              <a:t>并购的概念（</a:t>
            </a:r>
            <a:r>
              <a:rPr lang="en-US" altLang="zh-CN"/>
              <a:t>M&amp;A</a:t>
            </a:r>
            <a:r>
              <a:rPr lang="zh-CN" altLang="en-US"/>
              <a:t>）</a:t>
            </a:r>
          </a:p>
        </p:txBody>
      </p:sp>
      <p:pic>
        <p:nvPicPr>
          <p:cNvPr id="29698" name="内容占位符 7"/>
          <p:cNvPicPr>
            <a:picLocks noGrp="1" noChangeArrowheads="1"/>
          </p:cNvPicPr>
          <p:nvPr>
            <p:ph type="body" idx="1"/>
          </p:nvPr>
        </p:nvPicPr>
        <p:blipFill>
          <a:blip r:embed="rId2"/>
          <a:srcRect/>
          <a:stretch>
            <a:fillRect/>
          </a:stretch>
        </p:blipFill>
        <p:spPr>
          <a:xfrm>
            <a:off x="1219200" y="2017713"/>
            <a:ext cx="7221538" cy="41148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idx="4294967295"/>
          </p:nvPr>
        </p:nvSpPr>
        <p:spPr/>
        <p:txBody>
          <a:bodyPr/>
          <a:lstStyle/>
          <a:p>
            <a:pPr>
              <a:defRPr/>
            </a:pPr>
            <a:r>
              <a:rPr lang="en-US" altLang="zh-CN" b="1">
                <a:effectLst>
                  <a:outerShdw blurRad="38100" dist="38100" dir="2700000" algn="tl">
                    <a:srgbClr val="C0C0C0"/>
                  </a:outerShdw>
                </a:effectLst>
              </a:rPr>
              <a:t>CASE</a:t>
            </a:r>
            <a:r>
              <a:rPr lang="zh-CN" altLang="en-US" b="1">
                <a:effectLst>
                  <a:outerShdw blurRad="38100" dist="38100" dir="2700000" algn="tl">
                    <a:srgbClr val="C0C0C0"/>
                  </a:outerShdw>
                </a:effectLst>
              </a:rPr>
              <a:t>：上汽收购双龙</a:t>
            </a:r>
          </a:p>
        </p:txBody>
      </p:sp>
      <p:sp>
        <p:nvSpPr>
          <p:cNvPr id="57346" name="Rectangle 2"/>
          <p:cNvSpPr>
            <a:spLocks noGrp="1" noChangeArrowheads="1"/>
          </p:cNvSpPr>
          <p:nvPr>
            <p:ph type="body" idx="4294967295"/>
          </p:nvPr>
        </p:nvSpPr>
        <p:spPr>
          <a:xfrm>
            <a:off x="533400" y="2017713"/>
            <a:ext cx="8421688" cy="4114800"/>
          </a:xfrm>
        </p:spPr>
        <p:txBody>
          <a:bodyPr/>
          <a:lstStyle/>
          <a:p>
            <a:pPr eaLnBrk="1" hangingPunct="1"/>
            <a:r>
              <a:rPr lang="en-US" altLang="zh-CN" sz="2800"/>
              <a:t>2005</a:t>
            </a:r>
            <a:r>
              <a:rPr lang="zh-CN" altLang="en-US" sz="2800"/>
              <a:t>年</a:t>
            </a:r>
            <a:r>
              <a:rPr lang="en-US" altLang="zh-CN" sz="2800"/>
              <a:t>11</a:t>
            </a:r>
            <a:r>
              <a:rPr lang="zh-CN" altLang="en-US" sz="2800"/>
              <a:t>月</a:t>
            </a:r>
            <a:r>
              <a:rPr lang="en-US" altLang="zh-CN" sz="2800"/>
              <a:t>5</a:t>
            </a:r>
            <a:r>
              <a:rPr lang="zh-CN" altLang="en-US" sz="2800"/>
              <a:t>日，上汽以企业经营不振为由，罢免了苏镇王官在双龙的职务，引发工会与员工对于上汽“转移技术”的猜疑，而这种怀疑更在员工与双龙工会的肆意渲染之下，进而扩散到整个韩国社会和舆论界。</a:t>
            </a:r>
          </a:p>
          <a:p>
            <a:pPr eaLnBrk="1" hangingPunct="1"/>
            <a:r>
              <a:rPr lang="en-US" altLang="zh-CN" sz="2800"/>
              <a:t>2005</a:t>
            </a:r>
            <a:r>
              <a:rPr lang="zh-CN" altLang="en-US" sz="2800"/>
              <a:t>年</a:t>
            </a:r>
            <a:r>
              <a:rPr lang="en-US" altLang="zh-CN" sz="2800"/>
              <a:t>11</a:t>
            </a:r>
            <a:r>
              <a:rPr lang="zh-CN" altLang="en-US" sz="2800"/>
              <a:t>月</a:t>
            </a:r>
            <a:r>
              <a:rPr lang="en-US" altLang="zh-CN" sz="2800"/>
              <a:t>9</a:t>
            </a:r>
            <a:r>
              <a:rPr lang="zh-CN" altLang="en-US" sz="2800"/>
              <a:t>日，双龙工会举行了记者招待会，主题为“阻止双龙汽车作用降低及汽车产业技术流出”的总罢工。双龙工会不断要求上汽尽快履行“把双龙产能扩建到</a:t>
            </a:r>
            <a:r>
              <a:rPr lang="en-US" altLang="zh-CN" sz="2800"/>
              <a:t>30</a:t>
            </a:r>
            <a:r>
              <a:rPr lang="zh-CN" altLang="en-US" sz="2800"/>
              <a:t>万台”和追加投资的承诺。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idx="4294967295"/>
          </p:nvPr>
        </p:nvSpPr>
        <p:spPr/>
        <p:txBody>
          <a:bodyPr/>
          <a:lstStyle/>
          <a:p>
            <a:pPr>
              <a:defRPr/>
            </a:pPr>
            <a:r>
              <a:rPr lang="en-US" altLang="zh-CN" b="1">
                <a:effectLst>
                  <a:outerShdw blurRad="38100" dist="38100" dir="2700000" algn="tl">
                    <a:srgbClr val="C0C0C0"/>
                  </a:outerShdw>
                </a:effectLst>
              </a:rPr>
              <a:t>CASE</a:t>
            </a:r>
            <a:r>
              <a:rPr lang="zh-CN" altLang="en-US" b="1">
                <a:effectLst>
                  <a:outerShdw blurRad="38100" dist="38100" dir="2700000" algn="tl">
                    <a:srgbClr val="C0C0C0"/>
                  </a:outerShdw>
                </a:effectLst>
              </a:rPr>
              <a:t>：上汽收购双龙</a:t>
            </a:r>
          </a:p>
        </p:txBody>
      </p:sp>
      <p:sp>
        <p:nvSpPr>
          <p:cNvPr id="58370" name="Rectangle 2"/>
          <p:cNvSpPr>
            <a:spLocks noGrp="1" noChangeArrowheads="1"/>
          </p:cNvSpPr>
          <p:nvPr>
            <p:ph type="body" idx="4294967295"/>
          </p:nvPr>
        </p:nvSpPr>
        <p:spPr>
          <a:xfrm>
            <a:off x="533400" y="2017713"/>
            <a:ext cx="8421688" cy="4611687"/>
          </a:xfrm>
        </p:spPr>
        <p:txBody>
          <a:bodyPr/>
          <a:lstStyle/>
          <a:p>
            <a:pPr eaLnBrk="1" hangingPunct="1">
              <a:lnSpc>
                <a:spcPct val="80000"/>
              </a:lnSpc>
            </a:pPr>
            <a:r>
              <a:rPr lang="zh-CN" altLang="en-US" sz="2800"/>
              <a:t>上汽向双龙工会提出，双龙面临经营危机，希望辞退部分员工，中断福利。裁员行动让对立最终达到沸点，以罢工的形式爆发。</a:t>
            </a:r>
          </a:p>
          <a:p>
            <a:pPr eaLnBrk="1" hangingPunct="1">
              <a:lnSpc>
                <a:spcPct val="80000"/>
              </a:lnSpc>
            </a:pPr>
            <a:r>
              <a:rPr lang="en-US" altLang="zh-CN" sz="2800"/>
              <a:t>2006</a:t>
            </a:r>
            <a:r>
              <a:rPr lang="zh-CN" altLang="en-US" sz="2800"/>
              <a:t>年 </a:t>
            </a:r>
            <a:r>
              <a:rPr lang="en-US" altLang="zh-CN" sz="2800"/>
              <a:t>7</a:t>
            </a:r>
            <a:r>
              <a:rPr lang="zh-CN" altLang="en-US" sz="2800"/>
              <a:t>月</a:t>
            </a:r>
            <a:r>
              <a:rPr lang="en-US" altLang="zh-CN" sz="2800"/>
              <a:t>13</a:t>
            </a:r>
            <a:r>
              <a:rPr lang="zh-CN" altLang="en-US" sz="2800"/>
              <a:t>日，双龙工人开始了第一轮罢工，工会成立了“爱国斗争实践团”，开始在全韩国范围宣传“技术流出”的严重性。</a:t>
            </a:r>
            <a:r>
              <a:rPr lang="en-US" altLang="zh-CN" sz="2800"/>
              <a:t>7</a:t>
            </a:r>
            <a:r>
              <a:rPr lang="zh-CN" altLang="en-US" sz="2800"/>
              <a:t>月</a:t>
            </a:r>
            <a:r>
              <a:rPr lang="en-US" altLang="zh-CN" sz="2800"/>
              <a:t>21</a:t>
            </a:r>
            <a:r>
              <a:rPr lang="zh-CN" altLang="en-US" sz="2800"/>
              <a:t>日，</a:t>
            </a:r>
            <a:r>
              <a:rPr lang="en-US" altLang="zh-CN" sz="2800"/>
              <a:t>150</a:t>
            </a:r>
            <a:r>
              <a:rPr lang="zh-CN" altLang="en-US" sz="2800"/>
              <a:t>名双龙工人在首尔和平泽的大街上发起抗议，并宣布长期斗争的计划。</a:t>
            </a:r>
          </a:p>
          <a:p>
            <a:pPr eaLnBrk="1" hangingPunct="1">
              <a:lnSpc>
                <a:spcPct val="80000"/>
              </a:lnSpc>
            </a:pPr>
            <a:r>
              <a:rPr lang="en-US" altLang="zh-CN" sz="2800"/>
              <a:t>8</a:t>
            </a:r>
            <a:r>
              <a:rPr lang="zh-CN" altLang="en-US" sz="2800"/>
              <a:t>月</a:t>
            </a:r>
            <a:r>
              <a:rPr lang="en-US" altLang="zh-CN" sz="2800"/>
              <a:t>30</a:t>
            </a:r>
            <a:r>
              <a:rPr lang="zh-CN" altLang="en-US" sz="2800"/>
              <a:t>日，双龙工会终于在当天下午与上汽签订了协议，在上汽承诺撤回解雇计划，保障雇用，到</a:t>
            </a:r>
            <a:r>
              <a:rPr lang="en-US" altLang="zh-CN" sz="2800"/>
              <a:t>2009</a:t>
            </a:r>
            <a:r>
              <a:rPr lang="zh-CN" altLang="en-US" sz="2800"/>
              <a:t>年为止每年投资约</a:t>
            </a:r>
            <a:r>
              <a:rPr lang="en-US" altLang="zh-CN" sz="2800"/>
              <a:t>3000</a:t>
            </a:r>
            <a:r>
              <a:rPr lang="zh-CN" altLang="en-US" sz="2800"/>
              <a:t>亿韩元开发新车等条件后，历时</a:t>
            </a:r>
            <a:r>
              <a:rPr lang="en-US" altLang="zh-CN" sz="2800"/>
              <a:t>49</a:t>
            </a:r>
            <a:r>
              <a:rPr lang="zh-CN" altLang="en-US" sz="2800"/>
              <a:t>天的双龙“玉碎罢工”就此结束。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idx="4294967295"/>
          </p:nvPr>
        </p:nvSpPr>
        <p:spPr/>
        <p:txBody>
          <a:bodyPr/>
          <a:lstStyle/>
          <a:p>
            <a:pPr>
              <a:defRPr/>
            </a:pPr>
            <a:r>
              <a:rPr lang="en-US" altLang="zh-CN" b="1">
                <a:effectLst>
                  <a:outerShdw blurRad="38100" dist="38100" dir="2700000" algn="tl">
                    <a:srgbClr val="C0C0C0"/>
                  </a:outerShdw>
                </a:effectLst>
              </a:rPr>
              <a:t>CASE</a:t>
            </a:r>
            <a:r>
              <a:rPr lang="zh-CN" altLang="en-US" b="1">
                <a:effectLst>
                  <a:outerShdw blurRad="38100" dist="38100" dir="2700000" algn="tl">
                    <a:srgbClr val="C0C0C0"/>
                  </a:outerShdw>
                </a:effectLst>
              </a:rPr>
              <a:t>：上汽收购双龙</a:t>
            </a:r>
          </a:p>
        </p:txBody>
      </p:sp>
      <p:sp>
        <p:nvSpPr>
          <p:cNvPr id="59394" name="Rectangle 2"/>
          <p:cNvSpPr>
            <a:spLocks noGrp="1" noChangeArrowheads="1"/>
          </p:cNvSpPr>
          <p:nvPr>
            <p:ph type="body" idx="4294967295"/>
          </p:nvPr>
        </p:nvSpPr>
        <p:spPr>
          <a:xfrm>
            <a:off x="381000" y="2017713"/>
            <a:ext cx="8574088" cy="4114800"/>
          </a:xfrm>
        </p:spPr>
        <p:txBody>
          <a:bodyPr/>
          <a:lstStyle/>
          <a:p>
            <a:pPr eaLnBrk="1" hangingPunct="1"/>
            <a:r>
              <a:rPr lang="en-US" altLang="zh-CN" sz="2800">
                <a:cs typeface="Times New Roman" pitchFamily="18" charset="0"/>
              </a:rPr>
              <a:t>2008</a:t>
            </a:r>
            <a:r>
              <a:rPr lang="zh-CN" altLang="en-US" sz="2800">
                <a:cs typeface="Times New Roman" pitchFamily="18" charset="0"/>
              </a:rPr>
              <a:t>年底，双龙现金流告急，已经到了发不出员工薪酬的境地。上汽与双龙管理层一起提出了减员增效、收缩战线方案，却遭到了双龙工会的反对。</a:t>
            </a:r>
          </a:p>
          <a:p>
            <a:pPr eaLnBrk="1" hangingPunct="1"/>
            <a:r>
              <a:rPr lang="en-US" altLang="zh-CN" sz="2800"/>
              <a:t>2009</a:t>
            </a:r>
            <a:r>
              <a:rPr lang="zh-CN" altLang="en-US" sz="2800"/>
              <a:t>年</a:t>
            </a:r>
            <a:r>
              <a:rPr lang="en-US" altLang="zh-CN" sz="2800"/>
              <a:t>1</a:t>
            </a:r>
            <a:r>
              <a:rPr lang="zh-CN" altLang="en-US" sz="2800"/>
              <a:t>月</a:t>
            </a:r>
            <a:r>
              <a:rPr lang="en-US" altLang="zh-CN" sz="2800"/>
              <a:t>5</a:t>
            </a:r>
            <a:r>
              <a:rPr lang="zh-CN" altLang="en-US" sz="2800"/>
              <a:t>日，上汽紧急调拨</a:t>
            </a:r>
            <a:r>
              <a:rPr lang="en-US" altLang="zh-CN" sz="2800"/>
              <a:t>4500</a:t>
            </a:r>
            <a:r>
              <a:rPr lang="zh-CN" altLang="en-US" sz="2800"/>
              <a:t>万</a:t>
            </a:r>
            <a:r>
              <a:rPr lang="en-US" altLang="zh-CN" sz="2800"/>
              <a:t>$</a:t>
            </a:r>
            <a:r>
              <a:rPr lang="zh-CN" altLang="en-US" sz="2800"/>
              <a:t>注入双龙，用于支付员工工资，条件是双龙公司要从生产一线裁员</a:t>
            </a:r>
            <a:r>
              <a:rPr lang="en-US" altLang="zh-CN" sz="2800"/>
              <a:t>2000</a:t>
            </a:r>
            <a:r>
              <a:rPr lang="zh-CN" altLang="en-US" sz="2800"/>
              <a:t>人，但工会坚持不裁员使得上汽无法接受，其</a:t>
            </a:r>
            <a:r>
              <a:rPr lang="en-US" altLang="zh-CN" sz="2800"/>
              <a:t>2</a:t>
            </a:r>
            <a:r>
              <a:rPr lang="zh-CN" altLang="en-US" sz="2800"/>
              <a:t>亿</a:t>
            </a:r>
            <a:r>
              <a:rPr lang="en-US" altLang="zh-CN" sz="2800"/>
              <a:t>$</a:t>
            </a:r>
            <a:r>
              <a:rPr lang="zh-CN" altLang="en-US" sz="2800"/>
              <a:t>的救济性资金援助也暂时搁浅。</a:t>
            </a:r>
            <a:endParaRPr lang="zh-CN" altLang="en-US" sz="240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idx="4294967295"/>
          </p:nvPr>
        </p:nvSpPr>
        <p:spPr/>
        <p:txBody>
          <a:bodyPr/>
          <a:lstStyle/>
          <a:p>
            <a:pPr>
              <a:defRPr/>
            </a:pPr>
            <a:r>
              <a:rPr lang="en-US" altLang="zh-CN" b="1">
                <a:effectLst>
                  <a:outerShdw blurRad="38100" dist="38100" dir="2700000" algn="tl">
                    <a:srgbClr val="C0C0C0"/>
                  </a:outerShdw>
                </a:effectLst>
              </a:rPr>
              <a:t>CASE</a:t>
            </a:r>
            <a:r>
              <a:rPr lang="zh-CN" altLang="en-US" b="1">
                <a:effectLst>
                  <a:outerShdw blurRad="38100" dist="38100" dir="2700000" algn="tl">
                    <a:srgbClr val="C0C0C0"/>
                  </a:outerShdw>
                </a:effectLst>
              </a:rPr>
              <a:t>：上汽收购双龙</a:t>
            </a:r>
          </a:p>
        </p:txBody>
      </p:sp>
      <p:sp>
        <p:nvSpPr>
          <p:cNvPr id="60418" name="Rectangle 2"/>
          <p:cNvSpPr>
            <a:spLocks noGrp="1" noChangeArrowheads="1"/>
          </p:cNvSpPr>
          <p:nvPr>
            <p:ph type="body" idx="4294967295"/>
          </p:nvPr>
        </p:nvSpPr>
        <p:spPr>
          <a:xfrm>
            <a:off x="609600" y="1981200"/>
            <a:ext cx="7772400" cy="4114800"/>
          </a:xfrm>
        </p:spPr>
        <p:txBody>
          <a:bodyPr/>
          <a:lstStyle/>
          <a:p>
            <a:pPr eaLnBrk="1" hangingPunct="1">
              <a:lnSpc>
                <a:spcPct val="90000"/>
              </a:lnSpc>
            </a:pPr>
            <a:endParaRPr lang="zh-CN" altLang="en-US"/>
          </a:p>
          <a:p>
            <a:pPr eaLnBrk="1" hangingPunct="1">
              <a:lnSpc>
                <a:spcPct val="90000"/>
              </a:lnSpc>
            </a:pPr>
            <a:r>
              <a:rPr lang="en-US" altLang="zh-CN"/>
              <a:t>2009</a:t>
            </a:r>
            <a:r>
              <a:rPr lang="zh-CN" altLang="en-US"/>
              <a:t>年</a:t>
            </a:r>
            <a:r>
              <a:rPr lang="en-US" altLang="zh-CN"/>
              <a:t>1</a:t>
            </a:r>
            <a:r>
              <a:rPr lang="zh-CN" altLang="en-US"/>
              <a:t>月</a:t>
            </a:r>
            <a:r>
              <a:rPr lang="en-US" altLang="zh-CN"/>
              <a:t>9</a:t>
            </a:r>
            <a:r>
              <a:rPr lang="zh-CN" altLang="en-US"/>
              <a:t>日，上海汽车向韩国首尔法庭申请双龙破产保护，以应对销量下滑和债务攀升的局面。</a:t>
            </a:r>
          </a:p>
          <a:p>
            <a:pPr eaLnBrk="1" hangingPunct="1">
              <a:lnSpc>
                <a:spcPct val="90000"/>
              </a:lnSpc>
            </a:pPr>
            <a:r>
              <a:rPr lang="en-US" altLang="zh-CN"/>
              <a:t>2009</a:t>
            </a:r>
            <a:r>
              <a:rPr lang="zh-CN" altLang="en-US"/>
              <a:t>年</a:t>
            </a:r>
            <a:r>
              <a:rPr lang="en-US" altLang="zh-CN"/>
              <a:t>2</a:t>
            </a:r>
            <a:r>
              <a:rPr lang="zh-CN" altLang="en-US"/>
              <a:t>月</a:t>
            </a:r>
            <a:r>
              <a:rPr lang="en-US" altLang="zh-CN"/>
              <a:t>6</a:t>
            </a:r>
            <a:r>
              <a:rPr lang="zh-CN" altLang="en-US"/>
              <a:t>日，韩国法院宣布双龙汽车进入破产重组程序。</a:t>
            </a:r>
            <a:endParaRPr lang="zh-CN" altLang="en-US" sz="2800">
              <a:latin typeface="Times New Roman" pitchFamily="18" charset="0"/>
              <a:cs typeface="Times New Roman" pitchFamily="18" charset="0"/>
            </a:endParaRPr>
          </a:p>
          <a:p>
            <a:pPr eaLnBrk="1" hangingPunct="1">
              <a:lnSpc>
                <a:spcPct val="90000"/>
              </a:lnSpc>
            </a:pPr>
            <a:r>
              <a:rPr lang="zh-CN" altLang="en-US">
                <a:latin typeface="Times New Roman" pitchFamily="18" charset="0"/>
                <a:cs typeface="Times New Roman" pitchFamily="18" charset="0"/>
              </a:rPr>
              <a:t>在并购双龙的</a:t>
            </a:r>
            <a:r>
              <a:rPr lang="en-US" altLang="zh-CN">
                <a:latin typeface="Times New Roman" pitchFamily="18" charset="0"/>
                <a:cs typeface="Times New Roman" pitchFamily="18" charset="0"/>
              </a:rPr>
              <a:t>5</a:t>
            </a:r>
            <a:r>
              <a:rPr lang="zh-CN" altLang="en-US">
                <a:latin typeface="Times New Roman" pitchFamily="18" charset="0"/>
                <a:cs typeface="Times New Roman" pitchFamily="18" charset="0"/>
              </a:rPr>
              <a:t>年时间里，上汽累计投入资金</a:t>
            </a:r>
            <a:r>
              <a:rPr lang="en-US" altLang="zh-CN">
                <a:latin typeface="Times New Roman" pitchFamily="18" charset="0"/>
                <a:cs typeface="Times New Roman" pitchFamily="18" charset="0"/>
              </a:rPr>
              <a:t>42</a:t>
            </a:r>
            <a:r>
              <a:rPr lang="zh-CN" altLang="en-US">
                <a:latin typeface="Times New Roman" pitchFamily="18" charset="0"/>
                <a:cs typeface="Times New Roman" pitchFamily="18" charset="0"/>
              </a:rPr>
              <a:t>亿元人民币，损失惨重。</a:t>
            </a:r>
          </a:p>
          <a:p>
            <a:pPr eaLnBrk="1" hangingPunct="1">
              <a:lnSpc>
                <a:spcPct val="90000"/>
              </a:lnSpc>
              <a:buFont typeface="Wingdings" pitchFamily="2" charset="2"/>
              <a:buNone/>
            </a:pPr>
            <a:endParaRPr lang="zh-CN" altLang="en-US">
              <a:latin typeface="Times New Roman" pitchFamily="18" charset="0"/>
              <a:cs typeface="Times New Roman" pitchFamily="18" charset="0"/>
            </a:endParaRPr>
          </a:p>
          <a:p>
            <a:pPr eaLnBrk="1" hangingPunct="1">
              <a:lnSpc>
                <a:spcPct val="90000"/>
              </a:lnSpc>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762000" y="214313"/>
            <a:ext cx="8181975" cy="1462087"/>
          </a:xfrm>
        </p:spPr>
        <p:txBody>
          <a:bodyPr/>
          <a:lstStyle/>
          <a:p>
            <a:r>
              <a:rPr lang="zh-CN" altLang="en-US" sz="4800" b="1">
                <a:latin typeface="Times New Roman" pitchFamily="18" charset="0"/>
                <a:cs typeface="Times New Roman" pitchFamily="18" charset="0"/>
              </a:rPr>
              <a:t>上汽收购双龙失败原因分析：</a:t>
            </a:r>
          </a:p>
        </p:txBody>
      </p:sp>
      <p:sp>
        <p:nvSpPr>
          <p:cNvPr id="61442" name="Rectangle 3"/>
          <p:cNvSpPr>
            <a:spLocks noGrp="1" noChangeArrowheads="1"/>
          </p:cNvSpPr>
          <p:nvPr>
            <p:ph type="body" idx="1"/>
          </p:nvPr>
        </p:nvSpPr>
        <p:spPr>
          <a:xfrm>
            <a:off x="1182688" y="2017713"/>
            <a:ext cx="6742112" cy="4114800"/>
          </a:xfrm>
        </p:spPr>
        <p:txBody>
          <a:bodyPr/>
          <a:lstStyle/>
          <a:p>
            <a:pPr eaLnBrk="1" hangingPunct="1"/>
            <a:r>
              <a:rPr lang="zh-CN" altLang="en-US">
                <a:latin typeface="Times New Roman" pitchFamily="18" charset="0"/>
                <a:cs typeface="Times New Roman" pitchFamily="18" charset="0"/>
              </a:rPr>
              <a:t>高估了双龙的品牌和技术实力</a:t>
            </a:r>
          </a:p>
          <a:p>
            <a:pPr eaLnBrk="1" hangingPunct="1">
              <a:buFont typeface="Wingdings" pitchFamily="2" charset="2"/>
              <a:buChar char="u"/>
            </a:pPr>
            <a:r>
              <a:rPr lang="zh-CN" altLang="en-US">
                <a:latin typeface="Times New Roman" pitchFamily="18" charset="0"/>
                <a:cs typeface="Times New Roman" pitchFamily="18" charset="0"/>
              </a:rPr>
              <a:t>低估了收购后整合的</a:t>
            </a:r>
            <a:r>
              <a:rPr lang="zh-CN" altLang="en-US"/>
              <a:t>难度</a:t>
            </a:r>
          </a:p>
          <a:p>
            <a:pPr eaLnBrk="1" hangingPunct="1">
              <a:buFont typeface="Wingdings" pitchFamily="2" charset="2"/>
              <a:buChar char="u"/>
            </a:pPr>
            <a:r>
              <a:rPr lang="zh-CN" altLang="en-US"/>
              <a:t>管理上并没有很强的主导力量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ctr" eaLnBrk="1" hangingPunct="1"/>
            <a:r>
              <a:rPr lang="en-US" altLang="zh-CN">
                <a:solidFill>
                  <a:srgbClr val="000000"/>
                </a:solidFill>
                <a:latin typeface="Times New Roman" pitchFamily="18" charset="0"/>
              </a:rPr>
              <a:t>3.3 </a:t>
            </a:r>
            <a:r>
              <a:rPr lang="zh-CN" altLang="en-US">
                <a:solidFill>
                  <a:srgbClr val="000000"/>
                </a:solidFill>
                <a:latin typeface="Times New Roman" pitchFamily="18" charset="0"/>
              </a:rPr>
              <a:t>杠杆收购</a:t>
            </a:r>
          </a:p>
        </p:txBody>
      </p:sp>
      <p:sp>
        <p:nvSpPr>
          <p:cNvPr id="62466" name="Rectangle 3"/>
          <p:cNvSpPr>
            <a:spLocks noGrp="1" noChangeArrowheads="1"/>
          </p:cNvSpPr>
          <p:nvPr>
            <p:ph type="body" idx="1"/>
          </p:nvPr>
        </p:nvSpPr>
        <p:spPr/>
        <p:txBody>
          <a:bodyPr/>
          <a:lstStyle/>
          <a:p>
            <a:r>
              <a:rPr lang="zh-CN" altLang="en-US" sz="3600"/>
              <a:t>杠杆收购的概念</a:t>
            </a:r>
          </a:p>
          <a:p>
            <a:r>
              <a:rPr lang="zh-CN" altLang="en-US" sz="3600"/>
              <a:t>杠杆收购的程序</a:t>
            </a:r>
          </a:p>
          <a:p>
            <a:r>
              <a:rPr lang="zh-CN" altLang="en-US" sz="3600"/>
              <a:t>杠杆收购的收益和风险</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marL="342900" indent="-342900">
              <a:defRPr/>
            </a:pPr>
            <a:r>
              <a:rPr lang="zh-CN" altLang="en-US" b="1">
                <a:effectLst>
                  <a:outerShdw blurRad="38100" dist="38100" dir="2700000" algn="tl">
                    <a:srgbClr val="C0C0C0"/>
                  </a:outerShdw>
                </a:effectLst>
                <a:latin typeface="Times New Roman" pitchFamily="18" charset="0"/>
                <a:cs typeface="Times New Roman" pitchFamily="18" charset="0"/>
              </a:rPr>
              <a:t>杠杆收购</a:t>
            </a:r>
            <a:br>
              <a:rPr lang="zh-CN" altLang="en-US" b="1">
                <a:effectLst>
                  <a:outerShdw blurRad="38100" dist="38100" dir="2700000" algn="tl">
                    <a:srgbClr val="C0C0C0"/>
                  </a:outerShdw>
                </a:effectLst>
                <a:latin typeface="Times New Roman" pitchFamily="18" charset="0"/>
                <a:cs typeface="Times New Roman" pitchFamily="18" charset="0"/>
              </a:rPr>
            </a:br>
            <a:r>
              <a:rPr lang="zh-CN" altLang="en-US" sz="3200" b="1">
                <a:effectLst>
                  <a:outerShdw blurRad="38100" dist="38100" dir="2700000" algn="tl">
                    <a:srgbClr val="C0C0C0"/>
                  </a:outerShdw>
                </a:effectLst>
                <a:latin typeface="Times New Roman" pitchFamily="18" charset="0"/>
                <a:cs typeface="Times New Roman" pitchFamily="18" charset="0"/>
              </a:rPr>
              <a:t>（</a:t>
            </a:r>
            <a:r>
              <a:rPr lang="en-US" altLang="zh-CN" sz="3200" b="1">
                <a:effectLst>
                  <a:outerShdw blurRad="38100" dist="38100" dir="2700000" algn="tl">
                    <a:srgbClr val="C0C0C0"/>
                  </a:outerShdw>
                </a:effectLst>
                <a:latin typeface="Times New Roman" pitchFamily="18" charset="0"/>
                <a:cs typeface="Times New Roman" pitchFamily="18" charset="0"/>
              </a:rPr>
              <a:t>Leveraged Buyout</a:t>
            </a:r>
            <a:r>
              <a:rPr lang="zh-CN" altLang="en-US" sz="3200" b="1">
                <a:effectLst>
                  <a:outerShdw blurRad="38100" dist="38100" dir="2700000" algn="tl">
                    <a:srgbClr val="C0C0C0"/>
                  </a:outerShdw>
                </a:effectLst>
                <a:latin typeface="Times New Roman" pitchFamily="18" charset="0"/>
                <a:cs typeface="Times New Roman" pitchFamily="18" charset="0"/>
              </a:rPr>
              <a:t>，</a:t>
            </a:r>
            <a:r>
              <a:rPr lang="en-US" altLang="zh-CN" sz="3200" b="1">
                <a:effectLst>
                  <a:outerShdw blurRad="38100" dist="38100" dir="2700000" algn="tl">
                    <a:srgbClr val="C0C0C0"/>
                  </a:outerShdw>
                </a:effectLst>
                <a:latin typeface="Times New Roman" pitchFamily="18" charset="0"/>
                <a:cs typeface="Times New Roman" pitchFamily="18" charset="0"/>
              </a:rPr>
              <a:t>LBO</a:t>
            </a:r>
            <a:r>
              <a:rPr lang="zh-CN" altLang="en-US" sz="3200" b="1">
                <a:effectLst>
                  <a:outerShdw blurRad="38100" dist="38100" dir="2700000" algn="tl">
                    <a:srgbClr val="C0C0C0"/>
                  </a:outerShdw>
                </a:effectLst>
                <a:latin typeface="Times New Roman" pitchFamily="18" charset="0"/>
                <a:cs typeface="Times New Roman" pitchFamily="18" charset="0"/>
              </a:rPr>
              <a:t>）</a:t>
            </a:r>
          </a:p>
        </p:txBody>
      </p:sp>
      <p:sp>
        <p:nvSpPr>
          <p:cNvPr id="63490" name="日期占位符 3"/>
          <p:cNvSpPr txBox="1">
            <a:spLocks noGrp="1"/>
          </p:cNvSpPr>
          <p:nvPr/>
        </p:nvSpPr>
        <p:spPr bwMode="auto">
          <a:xfrm>
            <a:off x="301625" y="6245225"/>
            <a:ext cx="2289175" cy="476250"/>
          </a:xfrm>
          <a:prstGeom prst="rect">
            <a:avLst/>
          </a:prstGeom>
          <a:noFill/>
          <a:ln w="9525">
            <a:noFill/>
            <a:miter lim="800000"/>
            <a:headEnd/>
            <a:tailEnd/>
          </a:ln>
        </p:spPr>
        <p:txBody>
          <a:bodyPr/>
          <a:lstStyle/>
          <a:p>
            <a:pPr algn="ctr"/>
            <a:endParaRPr lang="en-US" altLang="zh-CN" sz="1400" b="0">
              <a:solidFill>
                <a:schemeClr val="tx2"/>
              </a:solidFill>
              <a:latin typeface="隶书" pitchFamily="49" charset="-122"/>
              <a:ea typeface="隶书" pitchFamily="49" charset="-122"/>
            </a:endParaRPr>
          </a:p>
        </p:txBody>
      </p:sp>
      <p:sp>
        <p:nvSpPr>
          <p:cNvPr id="9" name="Rectangle 3"/>
          <p:cNvSpPr>
            <a:spLocks noGrp="1" noRot="1" noChangeArrowheads="1"/>
          </p:cNvSpPr>
          <p:nvPr>
            <p:ph idx="4294967295"/>
          </p:nvPr>
        </p:nvSpPr>
        <p:spPr>
          <a:xfrm>
            <a:off x="228600" y="1828800"/>
            <a:ext cx="8915400" cy="4114800"/>
          </a:xfrm>
        </p:spPr>
        <p:txBody>
          <a:bodyPr/>
          <a:lstStyle/>
          <a:p>
            <a:pPr>
              <a:defRPr/>
            </a:pPr>
            <a:r>
              <a:rPr lang="zh-CN" altLang="en-US"/>
              <a:t>杠杆收购的含义</a:t>
            </a:r>
            <a:endParaRPr lang="en-US" altLang="zh-CN" b="1">
              <a:effectLst>
                <a:outerShdw blurRad="38100" dist="38100" dir="2700000" algn="tl">
                  <a:srgbClr val="C0C0C0"/>
                </a:outerShdw>
              </a:effectLst>
              <a:latin typeface="Times New Roman" pitchFamily="18" charset="0"/>
              <a:cs typeface="Times New Roman" pitchFamily="18" charset="0"/>
            </a:endParaRPr>
          </a:p>
          <a:p>
            <a:pPr lvl="1">
              <a:defRPr/>
            </a:pPr>
            <a:r>
              <a:rPr lang="zh-CN" altLang="en-US">
                <a:latin typeface="Times New Roman" pitchFamily="18" charset="0"/>
                <a:cs typeface="Times New Roman" pitchFamily="18" charset="0"/>
              </a:rPr>
              <a:t>杠杆收购指收购方主要通过借债来获得另一公司，而又从后者现金流量中偿还负债的收购方式</a:t>
            </a:r>
          </a:p>
          <a:p>
            <a:pPr>
              <a:defRPr/>
            </a:pPr>
            <a:endParaRPr lang="zh-CN" altLang="en-US"/>
          </a:p>
          <a:p>
            <a:pPr>
              <a:defRPr/>
            </a:pPr>
            <a:r>
              <a:rPr lang="zh-CN" altLang="en-US"/>
              <a:t>杠杆收购的特征：</a:t>
            </a:r>
            <a:endParaRPr lang="en-US" altLang="zh-CN"/>
          </a:p>
          <a:p>
            <a:pPr lvl="1">
              <a:defRPr/>
            </a:pPr>
            <a:r>
              <a:rPr lang="zh-CN" altLang="en-US"/>
              <a:t>高负债性（</a:t>
            </a:r>
            <a:r>
              <a:rPr lang="en-US" altLang="zh-CN"/>
              <a:t>OPM—Other People’s Money)</a:t>
            </a:r>
          </a:p>
          <a:p>
            <a:pPr lvl="1">
              <a:defRPr/>
            </a:pPr>
            <a:r>
              <a:rPr lang="zh-CN" altLang="en-US"/>
              <a:t>高风险与高收益性</a:t>
            </a:r>
          </a:p>
          <a:p>
            <a:pPr lvl="1">
              <a:defRPr/>
            </a:pPr>
            <a:r>
              <a:rPr lang="zh-CN" altLang="en-US"/>
              <a:t>操作的专业性</a:t>
            </a:r>
          </a:p>
          <a:p>
            <a:pPr>
              <a:defRPr/>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5"/>
          <p:cNvSpPr txBox="1">
            <a:spLocks noChangeArrowheads="1"/>
          </p:cNvSpPr>
          <p:nvPr/>
        </p:nvSpPr>
        <p:spPr bwMode="auto">
          <a:xfrm>
            <a:off x="1600200" y="914400"/>
            <a:ext cx="5181600" cy="579438"/>
          </a:xfrm>
          <a:prstGeom prst="rect">
            <a:avLst/>
          </a:prstGeom>
          <a:noFill/>
          <a:ln w="9525">
            <a:noFill/>
            <a:miter lim="800000"/>
            <a:headEnd/>
            <a:tailEnd/>
          </a:ln>
        </p:spPr>
        <p:txBody>
          <a:bodyPr>
            <a:spAutoFit/>
          </a:bodyPr>
          <a:lstStyle/>
          <a:p>
            <a:pPr>
              <a:spcBef>
                <a:spcPct val="50000"/>
              </a:spcBef>
            </a:pPr>
            <a:r>
              <a:rPr lang="zh-CN" altLang="en-US" sz="3200"/>
              <a:t>杠杆收购的收购模式</a:t>
            </a:r>
          </a:p>
        </p:txBody>
      </p:sp>
      <p:pic>
        <p:nvPicPr>
          <p:cNvPr id="64514" name="Picture 6" descr="LBO1"/>
          <p:cNvPicPr>
            <a:picLocks noChangeAspect="1" noChangeArrowheads="1"/>
          </p:cNvPicPr>
          <p:nvPr/>
        </p:nvPicPr>
        <p:blipFill>
          <a:blip r:embed="rId2"/>
          <a:srcRect/>
          <a:stretch>
            <a:fillRect/>
          </a:stretch>
        </p:blipFill>
        <p:spPr bwMode="auto">
          <a:xfrm>
            <a:off x="2286000" y="1752600"/>
            <a:ext cx="5867400" cy="48672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rrowheads="1"/>
          </p:cNvSpPr>
          <p:nvPr>
            <p:ph type="title" idx="4294967295"/>
          </p:nvPr>
        </p:nvSpPr>
        <p:spPr/>
        <p:txBody>
          <a:bodyPr anchor="ctr"/>
          <a:lstStyle/>
          <a:p>
            <a:pPr marL="342900" indent="-342900"/>
            <a:r>
              <a:rPr lang="zh-CN" altLang="en-US">
                <a:solidFill>
                  <a:srgbClr val="0066FF"/>
                </a:solidFill>
              </a:rPr>
              <a:t>杠杆收购的融资结构</a:t>
            </a: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spcBef>
                <a:spcPct val="20000"/>
              </a:spcBef>
              <a:buFontTx/>
              <a:buChar char="•"/>
            </a:pPr>
            <a:endParaRPr lang="zh-CN" altLang="en-US" b="0"/>
          </a:p>
        </p:txBody>
      </p:sp>
      <p:pic>
        <p:nvPicPr>
          <p:cNvPr id="65539" name="Picture 10" descr="LBO2"/>
          <p:cNvPicPr>
            <a:picLocks noChangeAspect="1" noChangeArrowheads="1"/>
          </p:cNvPicPr>
          <p:nvPr/>
        </p:nvPicPr>
        <p:blipFill>
          <a:blip r:embed="rId2"/>
          <a:srcRect/>
          <a:stretch>
            <a:fillRect/>
          </a:stretch>
        </p:blipFill>
        <p:spPr bwMode="auto">
          <a:xfrm>
            <a:off x="1676400" y="1331913"/>
            <a:ext cx="6781800" cy="55260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a:defRPr/>
            </a:pPr>
            <a:r>
              <a:rPr lang="zh-CN" altLang="en-US" b="1">
                <a:effectLst>
                  <a:outerShdw blurRad="38100" dist="38100" dir="2700000" algn="tl">
                    <a:srgbClr val="C0C0C0"/>
                  </a:outerShdw>
                </a:effectLst>
              </a:rPr>
              <a:t>杠杆收购的程序</a:t>
            </a:r>
          </a:p>
        </p:txBody>
      </p:sp>
      <p:sp>
        <p:nvSpPr>
          <p:cNvPr id="9" name="Rectangle 3"/>
          <p:cNvSpPr>
            <a:spLocks noGrp="1" noRot="1" noChangeArrowheads="1"/>
          </p:cNvSpPr>
          <p:nvPr>
            <p:ph idx="4294967295"/>
          </p:nvPr>
        </p:nvSpPr>
        <p:spPr>
          <a:xfrm>
            <a:off x="457200" y="2017713"/>
            <a:ext cx="8497888" cy="4114800"/>
          </a:xfrm>
        </p:spPr>
        <p:txBody>
          <a:bodyPr/>
          <a:lstStyle/>
          <a:p>
            <a:pPr>
              <a:buFont typeface="Wingdings" pitchFamily="2" charset="2"/>
              <a:buNone/>
              <a:defRPr/>
            </a:pPr>
            <a:r>
              <a:rPr lang="en-US" altLang="zh-CN" b="1">
                <a:effectLst>
                  <a:outerShdw blurRad="38100" dist="38100" dir="2700000" algn="tl">
                    <a:srgbClr val="C0C0C0"/>
                  </a:outerShdw>
                </a:effectLst>
              </a:rPr>
              <a:t>1 </a:t>
            </a:r>
            <a:r>
              <a:rPr lang="zh-CN" altLang="en-US" b="1">
                <a:effectLst>
                  <a:outerShdw blurRad="38100" dist="38100" dir="2700000" algn="tl">
                    <a:srgbClr val="C0C0C0"/>
                  </a:outerShdw>
                </a:effectLst>
              </a:rPr>
              <a:t>收购目标的选择</a:t>
            </a:r>
          </a:p>
          <a:p>
            <a:pPr>
              <a:buFont typeface="Wingdings" pitchFamily="2" charset="2"/>
              <a:buNone/>
              <a:defRPr/>
            </a:pPr>
            <a:r>
              <a:rPr lang="zh-CN" altLang="en-US" b="1"/>
              <a:t>    理想的收购目标具有以下特征：</a:t>
            </a:r>
          </a:p>
          <a:p>
            <a:pPr lvl="1">
              <a:defRPr/>
            </a:pPr>
            <a:r>
              <a:rPr lang="zh-CN" altLang="en-US" b="1"/>
              <a:t>公司管理层有较高的管理能力；</a:t>
            </a:r>
          </a:p>
          <a:p>
            <a:pPr lvl="1">
              <a:defRPr/>
            </a:pPr>
            <a:r>
              <a:rPr lang="zh-CN" altLang="en-US" b="1"/>
              <a:t>公司经营比较稳定，股本收益率高于负债成本；</a:t>
            </a:r>
          </a:p>
          <a:p>
            <a:pPr lvl="1">
              <a:defRPr/>
            </a:pPr>
            <a:r>
              <a:rPr lang="zh-CN" altLang="en-US" b="1"/>
              <a:t>公司的负债比较少；</a:t>
            </a:r>
          </a:p>
          <a:p>
            <a:pPr lvl="1">
              <a:defRPr/>
            </a:pPr>
            <a:r>
              <a:rPr lang="zh-CN" altLang="en-US" b="1"/>
              <a:t>公司的现金流量比较稳定；</a:t>
            </a:r>
          </a:p>
          <a:p>
            <a:pPr lvl="1">
              <a:defRPr/>
            </a:pPr>
            <a:r>
              <a:rPr lang="zh-CN" altLang="en-US" b="1"/>
              <a:t>公司资产的变现能力强</a:t>
            </a:r>
            <a:r>
              <a:rPr lang="zh-CN" altLang="en-US"/>
              <a:t>；</a:t>
            </a:r>
          </a:p>
          <a:p>
            <a:pPr>
              <a:defRPr/>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zh-CN" altLang="en-US"/>
              <a:t>合并（</a:t>
            </a:r>
            <a:r>
              <a:rPr lang="en-US" altLang="zh-CN"/>
              <a:t>Merger</a:t>
            </a:r>
            <a:r>
              <a:rPr lang="zh-CN" altLang="en-US"/>
              <a:t>）</a:t>
            </a:r>
          </a:p>
        </p:txBody>
      </p:sp>
      <p:sp>
        <p:nvSpPr>
          <p:cNvPr id="30722" name="Rectangle 3"/>
          <p:cNvSpPr>
            <a:spLocks noGrp="1" noChangeArrowheads="1"/>
          </p:cNvSpPr>
          <p:nvPr>
            <p:ph type="body" idx="1"/>
          </p:nvPr>
        </p:nvSpPr>
        <p:spPr>
          <a:xfrm>
            <a:off x="228600" y="2017713"/>
            <a:ext cx="8726488" cy="4459287"/>
          </a:xfrm>
        </p:spPr>
        <p:txBody>
          <a:bodyPr/>
          <a:lstStyle/>
          <a:p>
            <a:pPr lvl="1" eaLnBrk="1" hangingPunct="1"/>
            <a:r>
              <a:rPr lang="zh-CN" altLang="en-US" sz="3600" b="1"/>
              <a:t>吸收合并（</a:t>
            </a:r>
            <a:r>
              <a:rPr lang="en-US" altLang="zh-CN" sz="3600" b="1"/>
              <a:t>subsidiary merger)</a:t>
            </a:r>
          </a:p>
          <a:p>
            <a:pPr lvl="1" eaLnBrk="1" hangingPunct="1">
              <a:buFont typeface="Wingdings" pitchFamily="2" charset="2"/>
              <a:buNone/>
            </a:pPr>
            <a:r>
              <a:rPr lang="zh-CN" altLang="en-US">
                <a:latin typeface="Times New Roman" pitchFamily="18" charset="0"/>
                <a:cs typeface="Times New Roman" pitchFamily="18" charset="0"/>
              </a:rPr>
              <a:t>   吸收方保留法人地位，成为存续公司，被吸收方取消法人资格，其资产、负债全部由存续公司承担，表现形式：</a:t>
            </a:r>
            <a:r>
              <a:rPr lang="en-US" altLang="zh-CN">
                <a:latin typeface="Times New Roman" pitchFamily="18" charset="0"/>
                <a:cs typeface="Times New Roman" pitchFamily="18" charset="0"/>
              </a:rPr>
              <a:t>A+B=A</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a:p>
            <a:pPr lvl="1" eaLnBrk="1" hangingPunct="1"/>
            <a:r>
              <a:rPr lang="zh-CN" altLang="en-US" sz="3600" b="1">
                <a:cs typeface="Times New Roman" pitchFamily="18" charset="0"/>
              </a:rPr>
              <a:t>新设合并</a:t>
            </a:r>
            <a:r>
              <a:rPr lang="en-US" altLang="zh-CN" sz="3600" b="1"/>
              <a:t>(consolidation)</a:t>
            </a:r>
            <a:endParaRPr lang="zh-CN" altLang="en-US" sz="3600" b="1">
              <a:cs typeface="Times New Roman" pitchFamily="18" charset="0"/>
            </a:endParaRPr>
          </a:p>
          <a:p>
            <a:pPr lvl="1" eaLnBrk="1" hangingPunct="1">
              <a:buFont typeface="Wingdings" pitchFamily="2" charset="2"/>
              <a:buNone/>
            </a:pPr>
            <a:r>
              <a:rPr lang="zh-CN" altLang="en-US">
                <a:latin typeface="Times New Roman" pitchFamily="18" charset="0"/>
                <a:cs typeface="Times New Roman" pitchFamily="18" charset="0"/>
              </a:rPr>
              <a:t>   原先的公司均取消法人地位，其资产、负债均并入新设公司，表现形式：</a:t>
            </a:r>
            <a:r>
              <a:rPr lang="en-US" altLang="zh-CN">
                <a:latin typeface="Times New Roman" pitchFamily="18" charset="0"/>
                <a:cs typeface="Times New Roman" pitchFamily="18" charset="0"/>
              </a:rPr>
              <a:t>A+B=C</a:t>
            </a:r>
          </a:p>
          <a:p>
            <a:pPr lvl="1" eaLnBrk="1" hangingPunct="1">
              <a:buFont typeface="Wingdings" pitchFamily="2" charset="2"/>
              <a:buNone/>
            </a:pPr>
            <a:endParaRPr lang="zh-CN" altLang="en-US">
              <a:latin typeface="Times New Roman" pitchFamily="18" charset="0"/>
              <a:cs typeface="Times New Roman" pitchFamily="18" charset="0"/>
            </a:endParaRPr>
          </a:p>
          <a:p>
            <a:pPr lvl="1" eaLnBrk="1" hangingPunct="1">
              <a:buFont typeface="Wingdings" pitchFamily="2" charset="2"/>
              <a:buNone/>
            </a:pPr>
            <a:endParaRPr lang="zh-CN" altLang="en-US">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a:defRPr/>
            </a:pPr>
            <a:r>
              <a:rPr lang="zh-CN" altLang="en-US" b="1">
                <a:effectLst>
                  <a:outerShdw blurRad="38100" dist="38100" dir="2700000" algn="tl">
                    <a:srgbClr val="C0C0C0"/>
                  </a:outerShdw>
                </a:effectLst>
              </a:rPr>
              <a:t>杠杆收购的程序</a:t>
            </a:r>
          </a:p>
        </p:txBody>
      </p:sp>
      <p:sp>
        <p:nvSpPr>
          <p:cNvPr id="9" name="Rectangle 3"/>
          <p:cNvSpPr>
            <a:spLocks noGrp="1" noRot="1" noChangeArrowheads="1"/>
          </p:cNvSpPr>
          <p:nvPr>
            <p:ph idx="4294967295"/>
          </p:nvPr>
        </p:nvSpPr>
        <p:spPr/>
        <p:txBody>
          <a:bodyPr/>
          <a:lstStyle/>
          <a:p>
            <a:pPr>
              <a:buFont typeface="Wingdings" pitchFamily="2" charset="2"/>
              <a:buNone/>
              <a:defRPr/>
            </a:pPr>
            <a:r>
              <a:rPr lang="en-US" altLang="zh-CN" b="1">
                <a:effectLst>
                  <a:outerShdw blurRad="38100" dist="38100" dir="2700000" algn="tl">
                    <a:srgbClr val="C0C0C0"/>
                  </a:outerShdw>
                </a:effectLst>
              </a:rPr>
              <a:t>2 </a:t>
            </a:r>
            <a:r>
              <a:rPr lang="zh-CN" altLang="en-US" b="1">
                <a:effectLst>
                  <a:outerShdw blurRad="38100" dist="38100" dir="2700000" algn="tl">
                    <a:srgbClr val="C0C0C0"/>
                  </a:outerShdw>
                </a:effectLst>
              </a:rPr>
              <a:t>收购阶段</a:t>
            </a:r>
          </a:p>
          <a:p>
            <a:pPr lvl="1">
              <a:defRPr/>
            </a:pPr>
            <a:r>
              <a:rPr lang="zh-CN" altLang="en-US"/>
              <a:t>首先，需要设立一家控股的壳公司作为特殊目的公司（</a:t>
            </a:r>
            <a:r>
              <a:rPr lang="en-US" altLang="zh-CN"/>
              <a:t>SPC</a:t>
            </a:r>
            <a:r>
              <a:rPr lang="zh-CN" altLang="en-US"/>
              <a:t>）来进行收购。</a:t>
            </a:r>
            <a:endParaRPr lang="en-US" altLang="zh-CN"/>
          </a:p>
          <a:p>
            <a:pPr lvl="1">
              <a:defRPr/>
            </a:pPr>
            <a:r>
              <a:rPr lang="zh-CN" altLang="en-US"/>
              <a:t>然后，特殊目的公司开始寻找外部融资。</a:t>
            </a:r>
            <a:endParaRPr lang="en-US" altLang="zh-CN"/>
          </a:p>
          <a:p>
            <a:pPr lvl="1">
              <a:defRPr/>
            </a:pPr>
            <a:r>
              <a:rPr lang="zh-CN" altLang="en-US"/>
              <a:t>按照倒金字塔结构设计融资结构。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zh-CN" altLang="en-US" b="1">
                <a:effectLst>
                  <a:outerShdw blurRad="38100" dist="38100" dir="2700000" algn="tl">
                    <a:srgbClr val="C0C0C0"/>
                  </a:outerShdw>
                </a:effectLst>
              </a:rPr>
              <a:t>融资的特殊机制</a:t>
            </a:r>
          </a:p>
        </p:txBody>
      </p:sp>
      <p:sp>
        <p:nvSpPr>
          <p:cNvPr id="68610" name="Rectangle 3"/>
          <p:cNvSpPr>
            <a:spLocks noGrp="1" noChangeArrowheads="1"/>
          </p:cNvSpPr>
          <p:nvPr>
            <p:ph type="body" idx="1"/>
          </p:nvPr>
        </p:nvSpPr>
        <p:spPr/>
        <p:txBody>
          <a:bodyPr/>
          <a:lstStyle/>
          <a:p>
            <a:r>
              <a:rPr lang="zh-CN" altLang="en-US"/>
              <a:t>投资银行的确认机制（</a:t>
            </a:r>
            <a:r>
              <a:rPr lang="en-US" altLang="zh-CN"/>
              <a:t>Highly Confident Letters</a:t>
            </a:r>
            <a:r>
              <a:rPr lang="zh-CN" altLang="en-US"/>
              <a:t>）</a:t>
            </a:r>
          </a:p>
          <a:p>
            <a:r>
              <a:rPr lang="zh-CN" altLang="en-US"/>
              <a:t>过渡性贷款机制</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Bridge Loan</a:t>
            </a:r>
            <a:r>
              <a:rPr lang="zh-CN" altLang="en-US">
                <a:latin typeface="Times New Roman" pitchFamily="18" charset="0"/>
                <a:cs typeface="Times New Roman" pitchFamily="18" charset="0"/>
              </a:rPr>
              <a:t>）：收购方常通过投资银行安排桥式贷款，期限一般为</a:t>
            </a:r>
            <a:r>
              <a:rPr lang="en-US" altLang="zh-CN">
                <a:latin typeface="Times New Roman" pitchFamily="18" charset="0"/>
                <a:cs typeface="Times New Roman" pitchFamily="18" charset="0"/>
              </a:rPr>
              <a:t>180</a:t>
            </a:r>
            <a:r>
              <a:rPr lang="zh-CN" altLang="en-US">
                <a:latin typeface="Times New Roman" pitchFamily="18" charset="0"/>
                <a:cs typeface="Times New Roman" pitchFamily="18" charset="0"/>
              </a:rPr>
              <a:t>天。</a:t>
            </a:r>
          </a:p>
          <a:p>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zh-CN" altLang="en-US" b="1">
                <a:effectLst>
                  <a:outerShdw blurRad="38100" dist="38100" dir="2700000" algn="tl">
                    <a:srgbClr val="C0C0C0"/>
                  </a:outerShdw>
                </a:effectLst>
              </a:rPr>
              <a:t>融资的一般结构</a:t>
            </a:r>
          </a:p>
        </p:txBody>
      </p:sp>
      <p:sp>
        <p:nvSpPr>
          <p:cNvPr id="69634" name="Rectangle 3"/>
          <p:cNvSpPr>
            <a:spLocks noGrp="1" noChangeArrowheads="1"/>
          </p:cNvSpPr>
          <p:nvPr>
            <p:ph type="body" idx="1"/>
          </p:nvPr>
        </p:nvSpPr>
        <p:spPr>
          <a:xfrm>
            <a:off x="0" y="2017713"/>
            <a:ext cx="8955088" cy="4114800"/>
          </a:xfrm>
        </p:spPr>
        <p:txBody>
          <a:bodyPr/>
          <a:lstStyle/>
          <a:p>
            <a:pPr lvl="1"/>
            <a:r>
              <a:rPr lang="zh-CN" altLang="en-US" sz="3600">
                <a:latin typeface="Times New Roman" pitchFamily="18" charset="0"/>
                <a:cs typeface="Times New Roman" pitchFamily="18" charset="0"/>
              </a:rPr>
              <a:t>优先债（</a:t>
            </a:r>
            <a:r>
              <a:rPr lang="en-US" altLang="zh-CN" sz="3600">
                <a:latin typeface="Times New Roman" pitchFamily="18" charset="0"/>
                <a:cs typeface="Times New Roman" pitchFamily="18" charset="0"/>
              </a:rPr>
              <a:t>Senior Debt</a:t>
            </a:r>
            <a:r>
              <a:rPr lang="zh-CN" altLang="en-US" sz="3600">
                <a:latin typeface="Times New Roman" pitchFamily="18" charset="0"/>
                <a:cs typeface="Times New Roman" pitchFamily="18" charset="0"/>
              </a:rPr>
              <a:t>）：银行贷款为主，期限</a:t>
            </a:r>
            <a:r>
              <a:rPr lang="en-US" altLang="zh-CN" sz="3600">
                <a:latin typeface="Times New Roman" pitchFamily="18" charset="0"/>
                <a:cs typeface="Times New Roman" pitchFamily="18" charset="0"/>
              </a:rPr>
              <a:t>5</a:t>
            </a:r>
            <a:r>
              <a:rPr lang="zh-CN" altLang="en-US" sz="3600">
                <a:latin typeface="Times New Roman" pitchFamily="18" charset="0"/>
                <a:cs typeface="Times New Roman" pitchFamily="18" charset="0"/>
              </a:rPr>
              <a:t>年以下</a:t>
            </a:r>
          </a:p>
          <a:p>
            <a:pPr lvl="1"/>
            <a:r>
              <a:rPr lang="zh-CN" altLang="en-US" sz="3600">
                <a:latin typeface="Times New Roman" pitchFamily="18" charset="0"/>
                <a:cs typeface="Times New Roman" pitchFamily="18" charset="0"/>
              </a:rPr>
              <a:t>次级债</a:t>
            </a:r>
            <a:r>
              <a:rPr lang="en-US" altLang="zh-CN" sz="3600">
                <a:latin typeface="Times New Roman" pitchFamily="18" charset="0"/>
                <a:cs typeface="Times New Roman" pitchFamily="18" charset="0"/>
              </a:rPr>
              <a:t>(Junior/Subordinated Debt)</a:t>
            </a:r>
            <a:endParaRPr lang="zh-CN" altLang="en-US" sz="3600">
              <a:latin typeface="Times New Roman" pitchFamily="18" charset="0"/>
              <a:cs typeface="Times New Roman" pitchFamily="18" charset="0"/>
            </a:endParaRPr>
          </a:p>
          <a:p>
            <a:pPr lvl="1">
              <a:buFont typeface="Wingdings" pitchFamily="2" charset="2"/>
              <a:buNone/>
            </a:pPr>
            <a:r>
              <a:rPr lang="zh-CN" altLang="en-US" sz="3600">
                <a:latin typeface="Times New Roman" pitchFamily="18" charset="0"/>
                <a:cs typeface="Times New Roman" pitchFamily="18" charset="0"/>
              </a:rPr>
              <a:t>    向投资者发行次级债券，期限</a:t>
            </a:r>
            <a:r>
              <a:rPr lang="en-US" altLang="zh-CN" sz="3600">
                <a:latin typeface="Times New Roman" pitchFamily="18" charset="0"/>
                <a:cs typeface="Times New Roman" pitchFamily="18" charset="0"/>
              </a:rPr>
              <a:t>6-10</a:t>
            </a:r>
            <a:r>
              <a:rPr lang="zh-CN" altLang="en-US" sz="3600">
                <a:latin typeface="Times New Roman" pitchFamily="18" charset="0"/>
                <a:cs typeface="Times New Roman" pitchFamily="18" charset="0"/>
              </a:rPr>
              <a:t>年</a:t>
            </a:r>
            <a:endParaRPr lang="en-US" altLang="zh-CN" sz="3600">
              <a:latin typeface="Times New Roman" pitchFamily="18" charset="0"/>
              <a:cs typeface="Times New Roman" pitchFamily="18" charset="0"/>
            </a:endParaRPr>
          </a:p>
          <a:p>
            <a:pPr lvl="1"/>
            <a:r>
              <a:rPr lang="zh-CN" altLang="en-US" sz="3600">
                <a:latin typeface="Times New Roman" pitchFamily="18" charset="0"/>
                <a:cs typeface="Times New Roman" pitchFamily="18" charset="0"/>
              </a:rPr>
              <a:t>股权资本（</a:t>
            </a:r>
            <a:r>
              <a:rPr lang="en-US" altLang="zh-CN" sz="3600">
                <a:latin typeface="Times New Roman" pitchFamily="18" charset="0"/>
                <a:cs typeface="Times New Roman" pitchFamily="18" charset="0"/>
              </a:rPr>
              <a:t>Equity</a:t>
            </a:r>
            <a:r>
              <a:rPr lang="zh-CN" altLang="en-US" sz="3600">
                <a:latin typeface="Times New Roman" pitchFamily="18" charset="0"/>
                <a:cs typeface="Times New Roman"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zh-CN" altLang="en-US" b="1">
                <a:effectLst>
                  <a:outerShdw blurRad="38100" dist="38100" dir="2700000" algn="tl">
                    <a:srgbClr val="C0C0C0"/>
                  </a:outerShdw>
                </a:effectLst>
              </a:rPr>
              <a:t>杠杆收购的程序</a:t>
            </a:r>
          </a:p>
        </p:txBody>
      </p:sp>
      <p:sp>
        <p:nvSpPr>
          <p:cNvPr id="70658" name="Rectangle 3"/>
          <p:cNvSpPr>
            <a:spLocks noGrp="1" noChangeArrowheads="1"/>
          </p:cNvSpPr>
          <p:nvPr>
            <p:ph type="body" idx="1"/>
          </p:nvPr>
        </p:nvSpPr>
        <p:spPr/>
        <p:txBody>
          <a:bodyPr/>
          <a:lstStyle/>
          <a:p>
            <a:pPr>
              <a:buFont typeface="Wingdings" pitchFamily="2" charset="2"/>
              <a:buNone/>
            </a:pPr>
            <a:r>
              <a:rPr lang="en-US" altLang="zh-CN" sz="3600" b="1"/>
              <a:t>3 </a:t>
            </a:r>
            <a:r>
              <a:rPr lang="zh-CN" altLang="en-US" sz="3600" b="1"/>
              <a:t>重组阶段</a:t>
            </a:r>
          </a:p>
          <a:p>
            <a:pPr>
              <a:buFont typeface="Wingdings" pitchFamily="2" charset="2"/>
              <a:buNone/>
            </a:pPr>
            <a:r>
              <a:rPr lang="en-US" altLang="zh-CN" sz="3600" b="1"/>
              <a:t>4 </a:t>
            </a:r>
            <a:r>
              <a:rPr lang="zh-CN" altLang="en-US" sz="3600" b="1"/>
              <a:t>谋求上市或出售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a:defRPr/>
            </a:pPr>
            <a:r>
              <a:rPr lang="en-US" altLang="zh-CN" b="1">
                <a:effectLst>
                  <a:outerShdw blurRad="38100" dist="38100" dir="2700000" algn="tl">
                    <a:srgbClr val="C0C0C0"/>
                  </a:outerShdw>
                </a:effectLst>
              </a:rPr>
              <a:t>Case:KKR</a:t>
            </a:r>
            <a:r>
              <a:rPr lang="zh-CN" altLang="en-US" b="1">
                <a:effectLst>
                  <a:outerShdw blurRad="38100" dist="38100" dir="2700000" algn="tl">
                    <a:srgbClr val="C0C0C0"/>
                  </a:outerShdw>
                </a:effectLst>
              </a:rPr>
              <a:t>对</a:t>
            </a:r>
            <a:r>
              <a:rPr lang="en-US" altLang="zh-CN" b="1">
                <a:effectLst>
                  <a:outerShdw blurRad="38100" dist="38100" dir="2700000" algn="tl">
                    <a:srgbClr val="C0C0C0"/>
                  </a:outerShdw>
                </a:effectLst>
              </a:rPr>
              <a:t>Durace</a:t>
            </a:r>
            <a:r>
              <a:rPr lang="zh-CN" altLang="en-US" b="1">
                <a:effectLst>
                  <a:outerShdw blurRad="38100" dist="38100" dir="2700000" algn="tl">
                    <a:srgbClr val="C0C0C0"/>
                  </a:outerShdw>
                </a:effectLst>
              </a:rPr>
              <a:t>的</a:t>
            </a:r>
            <a:r>
              <a:rPr lang="en-US" altLang="zh-CN" b="1">
                <a:effectLst>
                  <a:outerShdw blurRad="38100" dist="38100" dir="2700000" algn="tl">
                    <a:srgbClr val="C0C0C0"/>
                  </a:outerShdw>
                </a:effectLst>
              </a:rPr>
              <a:t>LBO</a:t>
            </a:r>
          </a:p>
        </p:txBody>
      </p:sp>
      <p:sp>
        <p:nvSpPr>
          <p:cNvPr id="71682" name="Rectangle 4"/>
          <p:cNvSpPr>
            <a:spLocks noGrp="1" noChangeArrowheads="1"/>
          </p:cNvSpPr>
          <p:nvPr>
            <p:ph type="body" idx="4294967295"/>
          </p:nvPr>
        </p:nvSpPr>
        <p:spPr>
          <a:xfrm>
            <a:off x="762000" y="2017713"/>
            <a:ext cx="8193088" cy="4114800"/>
          </a:xfrm>
        </p:spPr>
        <p:txBody>
          <a:bodyPr/>
          <a:lstStyle/>
          <a:p>
            <a:r>
              <a:rPr lang="en-US" altLang="zh-CN"/>
              <a:t>1988</a:t>
            </a:r>
            <a:r>
              <a:rPr lang="zh-CN" altLang="en-US"/>
              <a:t>年</a:t>
            </a:r>
            <a:r>
              <a:rPr lang="en-US" altLang="zh-CN"/>
              <a:t>KKR</a:t>
            </a:r>
            <a:r>
              <a:rPr lang="zh-CN" altLang="en-US"/>
              <a:t>以</a:t>
            </a:r>
            <a:r>
              <a:rPr lang="en-US" altLang="zh-CN"/>
              <a:t>18</a:t>
            </a:r>
            <a:r>
              <a:rPr lang="zh-CN" altLang="en-US"/>
              <a:t>亿</a:t>
            </a:r>
            <a:r>
              <a:rPr lang="en-US" altLang="zh-CN"/>
              <a:t>$</a:t>
            </a:r>
            <a:r>
              <a:rPr lang="zh-CN" altLang="en-US"/>
              <a:t>杠杆收购劲霸电池</a:t>
            </a:r>
            <a:r>
              <a:rPr lang="en-US" altLang="zh-CN"/>
              <a:t>Durace</a:t>
            </a:r>
            <a:r>
              <a:rPr lang="zh-CN" altLang="en-US"/>
              <a:t>。</a:t>
            </a:r>
          </a:p>
          <a:p>
            <a:r>
              <a:rPr lang="en-US" altLang="zh-CN"/>
              <a:t>1991</a:t>
            </a:r>
            <a:r>
              <a:rPr lang="zh-CN" altLang="en-US"/>
              <a:t>年劲霸电池</a:t>
            </a:r>
            <a:r>
              <a:rPr lang="en-US" altLang="zh-CN"/>
              <a:t>IPO</a:t>
            </a:r>
            <a:r>
              <a:rPr lang="zh-CN" altLang="en-US"/>
              <a:t>上市，</a:t>
            </a:r>
            <a:r>
              <a:rPr lang="en-US" altLang="zh-CN"/>
              <a:t>KKR</a:t>
            </a:r>
            <a:r>
              <a:rPr lang="zh-CN" altLang="en-US"/>
              <a:t>出售了</a:t>
            </a:r>
            <a:r>
              <a:rPr lang="en-US" altLang="zh-CN"/>
              <a:t>3.5</a:t>
            </a:r>
            <a:r>
              <a:rPr lang="zh-CN" altLang="en-US"/>
              <a:t>亿</a:t>
            </a:r>
            <a:r>
              <a:rPr lang="en-US" altLang="zh-CN"/>
              <a:t>$</a:t>
            </a:r>
            <a:r>
              <a:rPr lang="zh-CN" altLang="en-US"/>
              <a:t>资本金的股票，每股</a:t>
            </a:r>
            <a:r>
              <a:rPr lang="en-US" altLang="zh-CN"/>
              <a:t>15$</a:t>
            </a:r>
          </a:p>
          <a:p>
            <a:r>
              <a:rPr lang="en-US" altLang="zh-CN"/>
              <a:t>1996</a:t>
            </a:r>
            <a:r>
              <a:rPr lang="zh-CN" altLang="en-US"/>
              <a:t>将剩余股票卖给吉利公司，投资八年半的时间，复合年回报率达到</a:t>
            </a:r>
            <a:r>
              <a:rPr lang="en-US" altLang="zh-CN"/>
              <a:t>39%</a:t>
            </a:r>
            <a:r>
              <a:rPr lang="zh-CN" altLang="en-US"/>
              <a:t>， </a:t>
            </a:r>
            <a:r>
              <a:rPr lang="en-US" altLang="zh-CN"/>
              <a:t>3.5</a:t>
            </a:r>
            <a:r>
              <a:rPr lang="zh-CN" altLang="en-US"/>
              <a:t>亿美元原始投资，产生</a:t>
            </a:r>
            <a:r>
              <a:rPr lang="en-US" altLang="zh-CN"/>
              <a:t>42.2</a:t>
            </a:r>
            <a:r>
              <a:rPr lang="zh-CN" altLang="en-US"/>
              <a:t>亿美元的回报。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1350963" y="214313"/>
            <a:ext cx="7793037" cy="1462087"/>
          </a:xfrm>
        </p:spPr>
        <p:txBody>
          <a:bodyPr/>
          <a:lstStyle/>
          <a:p>
            <a:r>
              <a:rPr lang="zh-CN" altLang="en-US"/>
              <a:t>部分破产的</a:t>
            </a:r>
            <a:r>
              <a:rPr lang="en-US" altLang="zh-CN"/>
              <a:t>LBO</a:t>
            </a:r>
          </a:p>
        </p:txBody>
      </p:sp>
      <p:graphicFrame>
        <p:nvGraphicFramePr>
          <p:cNvPr id="155679" name="Group 31"/>
          <p:cNvGraphicFramePr>
            <a:graphicFrameLocks noGrp="1"/>
          </p:cNvGraphicFramePr>
          <p:nvPr/>
        </p:nvGraphicFramePr>
        <p:xfrm>
          <a:off x="838200" y="2133600"/>
          <a:ext cx="6553200" cy="4064000"/>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10160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业务描述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LBO</a:t>
                      </a:r>
                      <a:r>
                        <a:rPr kumimoji="0" lang="zh-CN" altLang="en-US" sz="2800" b="0" i="0" u="none" strike="noStrike" cap="none" normalizeH="0" baseline="0">
                          <a:ln>
                            <a:noFill/>
                          </a:ln>
                          <a:solidFill>
                            <a:schemeClr val="tx1"/>
                          </a:solidFill>
                          <a:effectLst/>
                          <a:latin typeface="Tahoma" pitchFamily="34" charset="0"/>
                          <a:ea typeface="宋体" charset="-122"/>
                        </a:rPr>
                        <a:t>年份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申请破产年份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天天旅客公司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连锁酒店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布兰尼夫公司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航空业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南方快餐公司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Tahoma" pitchFamily="34" charset="0"/>
                          <a:ea typeface="宋体" charset="-122"/>
                        </a:rPr>
                        <a:t>便利店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charset="-122"/>
                        </a:rPr>
                        <a:t>1990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algn="ctr" eaLnBrk="1" hangingPunct="1"/>
            <a:r>
              <a:rPr lang="en-US" altLang="zh-CN">
                <a:solidFill>
                  <a:srgbClr val="000000"/>
                </a:solidFill>
                <a:latin typeface="Times New Roman" pitchFamily="18" charset="0"/>
              </a:rPr>
              <a:t>3.4 </a:t>
            </a:r>
            <a:r>
              <a:rPr lang="zh-CN" altLang="en-US">
                <a:solidFill>
                  <a:srgbClr val="000000"/>
                </a:solidFill>
                <a:latin typeface="Times New Roman" pitchFamily="18" charset="0"/>
              </a:rPr>
              <a:t>反收购策略</a:t>
            </a:r>
          </a:p>
        </p:txBody>
      </p:sp>
      <p:sp>
        <p:nvSpPr>
          <p:cNvPr id="73730" name="Rectangle 3"/>
          <p:cNvSpPr>
            <a:spLocks noGrp="1" noChangeArrowheads="1"/>
          </p:cNvSpPr>
          <p:nvPr>
            <p:ph type="body" idx="1"/>
          </p:nvPr>
        </p:nvSpPr>
        <p:spPr/>
        <p:txBody>
          <a:bodyPr/>
          <a:lstStyle/>
          <a:p>
            <a:r>
              <a:rPr lang="zh-CN" altLang="en-US" sz="4000" b="1"/>
              <a:t>预防性措施</a:t>
            </a:r>
          </a:p>
          <a:p>
            <a:r>
              <a:rPr lang="zh-CN" altLang="en-US" sz="4000" b="1"/>
              <a:t>主动性措施</a:t>
            </a:r>
          </a:p>
          <a:p>
            <a:pPr eaLnBrk="1" hangingPunct="1"/>
            <a:endParaRPr lang="zh-CN" altLang="en-US" sz="4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zh-CN" altLang="en-US"/>
              <a:t>预防性措施</a:t>
            </a:r>
            <a:r>
              <a:rPr lang="en-US" altLang="zh-CN" sz="2800" b="1"/>
              <a:t>(Preventative Measures)</a:t>
            </a:r>
          </a:p>
        </p:txBody>
      </p:sp>
      <p:sp>
        <p:nvSpPr>
          <p:cNvPr id="156675" name="Rectangle 3"/>
          <p:cNvSpPr>
            <a:spLocks noGrp="1" noChangeArrowheads="1"/>
          </p:cNvSpPr>
          <p:nvPr>
            <p:ph type="body" idx="1"/>
          </p:nvPr>
        </p:nvSpPr>
        <p:spPr/>
        <p:txBody>
          <a:bodyPr/>
          <a:lstStyle/>
          <a:p>
            <a:pPr>
              <a:defRPr/>
            </a:pPr>
            <a:r>
              <a:rPr lang="zh-CN" altLang="en-US" b="1">
                <a:effectLst>
                  <a:outerShdw blurRad="38100" dist="38100" dir="2700000" algn="tl">
                    <a:srgbClr val="C0C0C0"/>
                  </a:outerShdw>
                </a:effectLst>
              </a:rPr>
              <a:t>驱鲨剂条款</a:t>
            </a:r>
            <a:endParaRPr lang="en-US" b="1">
              <a:effectLst>
                <a:outerShdw blurRad="38100" dist="38100" dir="2700000" algn="tl">
                  <a:srgbClr val="C0C0C0"/>
                </a:outerShdw>
              </a:effectLst>
            </a:endParaRPr>
          </a:p>
          <a:p>
            <a:pPr>
              <a:defRPr/>
            </a:pPr>
            <a:r>
              <a:rPr lang="zh-CN" altLang="en-US" b="1">
                <a:effectLst>
                  <a:outerShdw blurRad="38100" dist="38100" dir="2700000" algn="tl">
                    <a:srgbClr val="C0C0C0"/>
                  </a:outerShdw>
                </a:effectLst>
              </a:rPr>
              <a:t>提高收购成本</a:t>
            </a:r>
          </a:p>
          <a:p>
            <a:pPr>
              <a:defRPr/>
            </a:pPr>
            <a:r>
              <a:rPr lang="zh-CN" altLang="en-US" b="1">
                <a:effectLst>
                  <a:outerShdw blurRad="38100" dist="38100" dir="2700000" algn="tl">
                    <a:srgbClr val="C0C0C0"/>
                  </a:outerShdw>
                </a:effectLst>
              </a:rPr>
              <a:t>其他措施</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a:defRPr/>
            </a:pPr>
            <a:r>
              <a:rPr lang="zh-CN" altLang="en-US" b="1">
                <a:effectLst>
                  <a:outerShdw blurRad="38100" dist="38100" dir="2700000" algn="tl">
                    <a:srgbClr val="C0C0C0"/>
                  </a:outerShdw>
                </a:effectLst>
              </a:rPr>
              <a:t>驱鲨剂条款</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shark repellants</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p:txBody>
      </p:sp>
      <p:sp>
        <p:nvSpPr>
          <p:cNvPr id="9" name="内容占位符 8"/>
          <p:cNvSpPr>
            <a:spLocks noGrp="1"/>
          </p:cNvSpPr>
          <p:nvPr>
            <p:ph idx="4294967295"/>
          </p:nvPr>
        </p:nvSpPr>
        <p:spPr>
          <a:xfrm>
            <a:off x="533400" y="1752600"/>
            <a:ext cx="8153400" cy="3733800"/>
          </a:xfrm>
        </p:spPr>
        <p:txBody>
          <a:bodyPr/>
          <a:lstStyle/>
          <a:p>
            <a:pPr lvl="1">
              <a:defRPr/>
            </a:pPr>
            <a:r>
              <a:rPr lang="zh-CN" altLang="en-US">
                <a:solidFill>
                  <a:srgbClr val="FF3300"/>
                </a:solidFill>
                <a:latin typeface="Times New Roman" pitchFamily="18" charset="0"/>
                <a:cs typeface="Times New Roman" pitchFamily="18" charset="0"/>
              </a:rPr>
              <a:t>驱鲨剂条款</a:t>
            </a:r>
            <a:r>
              <a:rPr lang="zh-CN" altLang="en-US">
                <a:latin typeface="Times New Roman" pitchFamily="18" charset="0"/>
                <a:cs typeface="Times New Roman" pitchFamily="18" charset="0"/>
              </a:rPr>
              <a:t>是指为了防止公司被恶意收购而在公司章程中设立一些条款，通过这些条款来增加收购者获得公司控制权的难度，这类条款被称为“驱鲨剂”条款。</a:t>
            </a:r>
          </a:p>
          <a:p>
            <a:pPr lvl="1">
              <a:buFont typeface="Wingdings" pitchFamily="2" charset="2"/>
              <a:buNone/>
              <a:defRPr/>
            </a:pPr>
            <a:r>
              <a:rPr lang="en-US" altLang="zh-CN" b="1">
                <a:effectLst>
                  <a:outerShdw blurRad="38100" dist="38100" dir="2700000" algn="tl">
                    <a:srgbClr val="C0C0C0"/>
                  </a:outerShdw>
                </a:effectLst>
                <a:latin typeface="Times New Roman" pitchFamily="18" charset="0"/>
                <a:cs typeface="Times New Roman" pitchFamily="18" charset="0"/>
              </a:rPr>
              <a:t>1.</a:t>
            </a:r>
            <a:r>
              <a:rPr lang="zh-CN" altLang="en-US" b="1">
                <a:effectLst>
                  <a:outerShdw blurRad="38100" dist="38100" dir="2700000" algn="tl">
                    <a:srgbClr val="C0C0C0"/>
                  </a:outerShdw>
                </a:effectLst>
                <a:latin typeface="Times New Roman" pitchFamily="18" charset="0"/>
                <a:cs typeface="Times New Roman" pitchFamily="18" charset="0"/>
              </a:rPr>
              <a:t>董事会轮选制</a:t>
            </a:r>
          </a:p>
          <a:p>
            <a:pPr lvl="1">
              <a:buFont typeface="Wingdings" pitchFamily="2" charset="2"/>
              <a:buNone/>
              <a:defRPr/>
            </a:pPr>
            <a:r>
              <a:rPr lang="en-US" altLang="zh-CN" b="1">
                <a:effectLst>
                  <a:outerShdw blurRad="38100" dist="38100" dir="2700000" algn="tl">
                    <a:srgbClr val="C0C0C0"/>
                  </a:outerShdw>
                </a:effectLst>
                <a:latin typeface="Times New Roman" pitchFamily="18" charset="0"/>
                <a:cs typeface="Times New Roman" pitchFamily="18" charset="0"/>
              </a:rPr>
              <a:t>2.</a:t>
            </a:r>
            <a:r>
              <a:rPr lang="zh-CN" altLang="en-US" b="1">
                <a:effectLst>
                  <a:outerShdw blurRad="38100" dist="38100" dir="2700000" algn="tl">
                    <a:srgbClr val="C0C0C0"/>
                  </a:outerShdw>
                </a:effectLst>
                <a:latin typeface="Times New Roman" pitchFamily="18" charset="0"/>
                <a:cs typeface="Times New Roman" pitchFamily="18" charset="0"/>
              </a:rPr>
              <a:t>董事资格限制</a:t>
            </a:r>
          </a:p>
          <a:p>
            <a:pPr lvl="1">
              <a:buFont typeface="Wingdings" pitchFamily="2" charset="2"/>
              <a:buNone/>
              <a:defRPr/>
            </a:pPr>
            <a:r>
              <a:rPr lang="en-US" altLang="zh-CN" b="1">
                <a:effectLst>
                  <a:outerShdw blurRad="38100" dist="38100" dir="2700000" algn="tl">
                    <a:srgbClr val="C0C0C0"/>
                  </a:outerShdw>
                </a:effectLst>
                <a:latin typeface="Times New Roman" pitchFamily="18" charset="0"/>
                <a:cs typeface="Times New Roman" pitchFamily="18" charset="0"/>
              </a:rPr>
              <a:t>3.</a:t>
            </a:r>
            <a:r>
              <a:rPr lang="zh-CN" altLang="en-US" b="1">
                <a:effectLst>
                  <a:outerShdw blurRad="38100" dist="38100" dir="2700000" algn="tl">
                    <a:srgbClr val="C0C0C0"/>
                  </a:outerShdw>
                </a:effectLst>
                <a:latin typeface="Times New Roman" pitchFamily="18" charset="0"/>
                <a:cs typeface="Times New Roman" pitchFamily="18" charset="0"/>
              </a:rPr>
              <a:t>超多数条款</a:t>
            </a:r>
          </a:p>
          <a:p>
            <a:pPr>
              <a:defRPr/>
            </a:pPr>
            <a:endParaRPr lang="en-US" altLang="zh-CN" b="1">
              <a:effectLst>
                <a:outerShdw blurRad="38100" dist="38100" dir="2700000" algn="tl">
                  <a:srgbClr val="C0C0C0"/>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zh-CN" altLang="en-US"/>
              <a:t>提高收购成本</a:t>
            </a:r>
          </a:p>
        </p:txBody>
      </p:sp>
      <p:sp>
        <p:nvSpPr>
          <p:cNvPr id="76802" name="Rectangle 3"/>
          <p:cNvSpPr>
            <a:spLocks noGrp="1" noChangeArrowheads="1"/>
          </p:cNvSpPr>
          <p:nvPr>
            <p:ph type="body" idx="1"/>
          </p:nvPr>
        </p:nvSpPr>
        <p:spPr/>
        <p:txBody>
          <a:bodyPr/>
          <a:lstStyle/>
          <a:p>
            <a:r>
              <a:rPr lang="zh-CN" altLang="en-US"/>
              <a:t>金降落伞法（</a:t>
            </a:r>
            <a:r>
              <a:rPr lang="en-US" altLang="zh-CN"/>
              <a:t>Golden Parachute</a:t>
            </a:r>
            <a:r>
              <a:rPr lang="zh-CN" altLang="en-US"/>
              <a:t>）</a:t>
            </a:r>
          </a:p>
          <a:p>
            <a:r>
              <a:rPr lang="zh-CN" altLang="en-US"/>
              <a:t>银降落伞法（</a:t>
            </a:r>
            <a:r>
              <a:rPr lang="en-US" altLang="zh-CN"/>
              <a:t>Silver Parachute</a:t>
            </a:r>
            <a:r>
              <a:rPr lang="zh-CN" altLang="en-US"/>
              <a:t>）</a:t>
            </a:r>
          </a:p>
          <a:p>
            <a:r>
              <a:rPr lang="zh-CN" altLang="en-US"/>
              <a:t>锡降落伞法（</a:t>
            </a:r>
            <a:r>
              <a:rPr lang="en-US" altLang="zh-CN"/>
              <a:t>Tin Parachute</a:t>
            </a:r>
            <a:r>
              <a:rPr lang="zh-CN" altLang="en-US"/>
              <a:t>）</a:t>
            </a:r>
          </a:p>
          <a:p>
            <a:r>
              <a:rPr lang="zh-CN" altLang="en-US"/>
              <a:t>毒丸计划（</a:t>
            </a:r>
            <a:r>
              <a:rPr lang="en-US" altLang="zh-CN"/>
              <a:t>Poison Pill</a:t>
            </a:r>
            <a:r>
              <a:rPr lang="zh-CN" altLang="en-US"/>
              <a:t>）</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C0C0C0"/>
                  </a:outerShdw>
                </a:effectLst>
              </a:rPr>
              <a:t>吸收合并与新设合并的优缺点</a:t>
            </a:r>
          </a:p>
        </p:txBody>
      </p:sp>
      <p:sp>
        <p:nvSpPr>
          <p:cNvPr id="176131" name="Rectangle 3"/>
          <p:cNvSpPr>
            <a:spLocks noGrp="1" noChangeArrowheads="1"/>
          </p:cNvSpPr>
          <p:nvPr>
            <p:ph type="body" idx="1"/>
          </p:nvPr>
        </p:nvSpPr>
        <p:spPr>
          <a:xfrm>
            <a:off x="152400" y="1752600"/>
            <a:ext cx="8802688" cy="4379913"/>
          </a:xfrm>
        </p:spPr>
        <p:txBody>
          <a:bodyPr/>
          <a:lstStyle/>
          <a:p>
            <a:pPr eaLnBrk="1" hangingPunct="1">
              <a:lnSpc>
                <a:spcPct val="90000"/>
              </a:lnSpc>
              <a:defRPr/>
            </a:pPr>
            <a:endParaRPr lang="en-US" altLang="zh-CN" sz="3600" b="1">
              <a:effectLst>
                <a:outerShdw blurRad="38100" dist="38100" dir="2700000" algn="tl">
                  <a:srgbClr val="C0C0C0"/>
                </a:outerShdw>
              </a:effectLst>
            </a:endParaRPr>
          </a:p>
          <a:p>
            <a:pPr lvl="1" eaLnBrk="1" hangingPunct="1">
              <a:lnSpc>
                <a:spcPct val="90000"/>
              </a:lnSpc>
              <a:defRPr/>
            </a:pPr>
            <a:r>
              <a:rPr lang="zh-CN" altLang="en-US" sz="3200" b="1"/>
              <a:t>吸收合并：</a:t>
            </a:r>
            <a:endParaRPr lang="en-US" altLang="zh-CN" sz="3200" b="1"/>
          </a:p>
          <a:p>
            <a:pPr lvl="2" eaLnBrk="1" hangingPunct="1">
              <a:lnSpc>
                <a:spcPct val="90000"/>
              </a:lnSpc>
              <a:defRPr/>
            </a:pPr>
            <a:r>
              <a:rPr lang="zh-CN" altLang="en-US" sz="2800"/>
              <a:t>优点：</a:t>
            </a:r>
            <a:r>
              <a:rPr lang="en-US" altLang="zh-CN" sz="2800"/>
              <a:t>a.</a:t>
            </a:r>
            <a:r>
              <a:rPr lang="zh-CN" altLang="en-US" sz="2800"/>
              <a:t>手续简便，因为是原公司的扩展，而非新公司；</a:t>
            </a:r>
            <a:r>
              <a:rPr lang="en-US" altLang="zh-CN" sz="2800"/>
              <a:t>b.</a:t>
            </a:r>
            <a:r>
              <a:rPr lang="zh-CN" altLang="en-US" sz="2800"/>
              <a:t>可以节约合并费用；</a:t>
            </a:r>
            <a:r>
              <a:rPr lang="en-US" altLang="zh-CN" sz="2800"/>
              <a:t>c.</a:t>
            </a:r>
            <a:r>
              <a:rPr lang="zh-CN" altLang="en-US" sz="2800"/>
              <a:t>保证公司运营的连续性。</a:t>
            </a:r>
          </a:p>
          <a:p>
            <a:pPr lvl="2" eaLnBrk="1" hangingPunct="1">
              <a:lnSpc>
                <a:spcPct val="90000"/>
              </a:lnSpc>
              <a:defRPr/>
            </a:pPr>
            <a:r>
              <a:rPr lang="zh-CN" altLang="en-US" sz="2800"/>
              <a:t>缺点：吸收方与被吸收方的摩擦</a:t>
            </a:r>
          </a:p>
          <a:p>
            <a:pPr lvl="1" eaLnBrk="1" hangingPunct="1">
              <a:lnSpc>
                <a:spcPct val="90000"/>
              </a:lnSpc>
              <a:defRPr/>
            </a:pPr>
            <a:r>
              <a:rPr lang="zh-CN" altLang="en-US" sz="3200" b="1"/>
              <a:t>新设合并：</a:t>
            </a:r>
          </a:p>
          <a:p>
            <a:pPr lvl="2" eaLnBrk="1" hangingPunct="1">
              <a:lnSpc>
                <a:spcPct val="90000"/>
              </a:lnSpc>
              <a:defRPr/>
            </a:pPr>
            <a:r>
              <a:rPr lang="zh-CN" altLang="en-US" sz="2800"/>
              <a:t>优点：有利于各当事公司的融合。</a:t>
            </a:r>
          </a:p>
          <a:p>
            <a:pPr lvl="2" eaLnBrk="1" hangingPunct="1">
              <a:lnSpc>
                <a:spcPct val="90000"/>
              </a:lnSpc>
              <a:defRPr/>
            </a:pPr>
            <a:r>
              <a:rPr lang="zh-CN" altLang="en-US" sz="2800"/>
              <a:t>缺点：手续复杂；合并费用较高，运营的不连续。</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zh-CN" altLang="en-US"/>
              <a:t>毒丸计划（</a:t>
            </a:r>
            <a:r>
              <a:rPr lang="en-US" altLang="zh-CN"/>
              <a:t>Poison Pill</a:t>
            </a:r>
            <a:r>
              <a:rPr lang="zh-CN" altLang="en-US"/>
              <a:t>）</a:t>
            </a:r>
          </a:p>
        </p:txBody>
      </p:sp>
      <p:sp>
        <p:nvSpPr>
          <p:cNvPr id="77826" name="Rectangle 3"/>
          <p:cNvSpPr>
            <a:spLocks noGrp="1" noChangeArrowheads="1"/>
          </p:cNvSpPr>
          <p:nvPr>
            <p:ph type="body" idx="1"/>
          </p:nvPr>
        </p:nvSpPr>
        <p:spPr/>
        <p:txBody>
          <a:bodyPr/>
          <a:lstStyle/>
          <a:p>
            <a:r>
              <a:rPr lang="zh-CN" altLang="en-US"/>
              <a:t>又名股权摊薄反收购措施，公司面临敌意收购时给予股东或债务人的特权。</a:t>
            </a:r>
          </a:p>
          <a:p>
            <a:r>
              <a:rPr lang="zh-CN" altLang="en-US"/>
              <a:t>具体分为：</a:t>
            </a:r>
          </a:p>
          <a:p>
            <a:pPr>
              <a:buFont typeface="Wingdings" pitchFamily="2" charset="2"/>
              <a:buChar char="Ø"/>
            </a:pPr>
            <a:r>
              <a:rPr lang="zh-CN" altLang="en-US"/>
              <a:t>外翻式（</a:t>
            </a:r>
            <a:r>
              <a:rPr lang="en-US" altLang="zh-CN"/>
              <a:t>Flip-over Pill</a:t>
            </a:r>
            <a:r>
              <a:rPr lang="zh-CN" altLang="en-US"/>
              <a:t>）</a:t>
            </a:r>
            <a:r>
              <a:rPr lang="en-US" altLang="zh-CN" sz="2800"/>
              <a:t>:</a:t>
            </a:r>
            <a:r>
              <a:rPr lang="zh-CN" altLang="en-US" sz="2800"/>
              <a:t>合并时以低价购买收购方的股票。</a:t>
            </a:r>
          </a:p>
          <a:p>
            <a:pPr>
              <a:buFont typeface="Wingdings" pitchFamily="2" charset="2"/>
              <a:buChar char="Ø"/>
            </a:pPr>
            <a:r>
              <a:rPr lang="zh-CN" altLang="en-US"/>
              <a:t>内翻式（</a:t>
            </a:r>
            <a:r>
              <a:rPr lang="en-US" altLang="zh-CN"/>
              <a:t>Flip-in Pill</a:t>
            </a:r>
            <a:r>
              <a:rPr lang="zh-CN" altLang="en-US"/>
              <a:t>）</a:t>
            </a:r>
            <a:r>
              <a:rPr lang="en-US" altLang="zh-CN" sz="2800"/>
              <a:t>:</a:t>
            </a:r>
            <a:r>
              <a:rPr lang="zh-CN" altLang="en-US" sz="2800"/>
              <a:t>以低价购买目标公司自己的股票。</a:t>
            </a:r>
          </a:p>
          <a:p>
            <a:pPr>
              <a:buFont typeface="Wingdings" pitchFamily="2" charset="2"/>
              <a:buChar char="Ø"/>
            </a:pPr>
            <a:endParaRPr lang="zh-CN" altLang="en-US" sz="2800"/>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zh-CN" altLang="en-US">
                <a:solidFill>
                  <a:srgbClr val="0066FF"/>
                </a:solidFill>
              </a:rPr>
              <a:t>新浪的毒丸计划</a:t>
            </a:r>
          </a:p>
        </p:txBody>
      </p:sp>
      <p:sp>
        <p:nvSpPr>
          <p:cNvPr id="78850" name="Rectangle 3"/>
          <p:cNvSpPr>
            <a:spLocks noGrp="1" noChangeArrowheads="1"/>
          </p:cNvSpPr>
          <p:nvPr>
            <p:ph type="body" idx="1"/>
          </p:nvPr>
        </p:nvSpPr>
        <p:spPr>
          <a:xfrm>
            <a:off x="609600" y="2017713"/>
            <a:ext cx="8345488" cy="4114800"/>
          </a:xfrm>
        </p:spPr>
        <p:txBody>
          <a:bodyPr/>
          <a:lstStyle/>
          <a:p>
            <a:r>
              <a:rPr lang="zh-CN" altLang="en-US"/>
              <a:t>盛大购买新浪</a:t>
            </a:r>
            <a:r>
              <a:rPr lang="en-US" altLang="zh-CN"/>
              <a:t>19.5%</a:t>
            </a:r>
            <a:r>
              <a:rPr lang="zh-CN" altLang="en-US"/>
              <a:t>股权之后，新浪启动毒丸计划：一旦盛大及其关联方再收购新浪</a:t>
            </a:r>
            <a:r>
              <a:rPr lang="en-US" altLang="zh-CN"/>
              <a:t>0.5%</a:t>
            </a:r>
            <a:r>
              <a:rPr lang="zh-CN" altLang="en-US"/>
              <a:t>或以上股权，</a:t>
            </a:r>
            <a:r>
              <a:rPr lang="en-US" altLang="zh-CN"/>
              <a:t>2005</a:t>
            </a:r>
            <a:r>
              <a:rPr lang="zh-CN" altLang="en-US"/>
              <a:t>年</a:t>
            </a:r>
            <a:r>
              <a:rPr lang="en-US" altLang="zh-CN"/>
              <a:t>3</a:t>
            </a:r>
            <a:r>
              <a:rPr lang="zh-CN" altLang="en-US"/>
              <a:t>月</a:t>
            </a:r>
            <a:r>
              <a:rPr lang="en-US" altLang="zh-CN"/>
              <a:t>7</a:t>
            </a:r>
            <a:r>
              <a:rPr lang="zh-CN" altLang="en-US"/>
              <a:t>日记录在册的股东每股将获得一份购股权（收购人除外），有权按照半价购买新浪股票，购股权的行使额度是</a:t>
            </a:r>
            <a:r>
              <a:rPr lang="en-US" altLang="zh-CN"/>
              <a:t>150$</a:t>
            </a:r>
            <a:r>
              <a:rPr lang="zh-CN" altLang="en-US"/>
              <a:t>。假设</a:t>
            </a:r>
            <a:r>
              <a:rPr lang="en-US" altLang="zh-CN"/>
              <a:t>3</a:t>
            </a:r>
            <a:r>
              <a:rPr lang="zh-CN" altLang="en-US"/>
              <a:t>月</a:t>
            </a:r>
            <a:r>
              <a:rPr lang="en-US" altLang="zh-CN"/>
              <a:t>7</a:t>
            </a:r>
            <a:r>
              <a:rPr lang="zh-CN" altLang="en-US"/>
              <a:t>日新浪股价是</a:t>
            </a:r>
            <a:r>
              <a:rPr lang="en-US" altLang="zh-CN"/>
              <a:t>32$</a:t>
            </a:r>
            <a:r>
              <a:rPr lang="zh-CN" altLang="en-US"/>
              <a:t>，新浪当时的总股本</a:t>
            </a:r>
            <a:r>
              <a:rPr lang="en-US" altLang="zh-CN"/>
              <a:t>5048</a:t>
            </a:r>
            <a:r>
              <a:rPr lang="zh-CN" altLang="en-US"/>
              <a:t>万股，盛大持有</a:t>
            </a:r>
            <a:r>
              <a:rPr lang="en-US" altLang="zh-CN"/>
              <a:t>984</a:t>
            </a:r>
            <a:r>
              <a:rPr lang="zh-CN" altLang="en-US"/>
              <a:t>万股（</a:t>
            </a:r>
            <a:r>
              <a:rPr lang="en-US" altLang="zh-CN"/>
              <a:t>19.5%</a:t>
            </a:r>
            <a:r>
              <a:rPr lang="zh-CN" altLang="en-US"/>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zh-CN" altLang="en-US"/>
              <a:t>新浪的毒丸计划</a:t>
            </a:r>
          </a:p>
        </p:txBody>
      </p:sp>
      <p:sp>
        <p:nvSpPr>
          <p:cNvPr id="79874" name="Rectangle 3"/>
          <p:cNvSpPr>
            <a:spLocks noGrp="1" noChangeArrowheads="1"/>
          </p:cNvSpPr>
          <p:nvPr>
            <p:ph type="body" idx="1"/>
          </p:nvPr>
        </p:nvSpPr>
        <p:spPr>
          <a:xfrm>
            <a:off x="533400" y="2017713"/>
            <a:ext cx="8421688" cy="4114800"/>
          </a:xfrm>
        </p:spPr>
        <p:txBody>
          <a:bodyPr/>
          <a:lstStyle/>
          <a:p>
            <a:r>
              <a:rPr lang="zh-CN" altLang="en-US"/>
              <a:t>如果盛大继续收购，毒丸计划实施，盛大持有的股权将被稀释为：</a:t>
            </a:r>
            <a:endParaRPr lang="en-US" altLang="zh-CN"/>
          </a:p>
          <a:p>
            <a:pPr>
              <a:buFont typeface="Wingdings" pitchFamily="2" charset="2"/>
              <a:buNone/>
            </a:pPr>
            <a:r>
              <a:rPr lang="en-US" altLang="zh-CN"/>
              <a:t>984/(984+(5048-984)(1+150/16))=</a:t>
            </a:r>
            <a:r>
              <a:rPr lang="en-US" altLang="zh-CN">
                <a:solidFill>
                  <a:srgbClr val="FF3300"/>
                </a:solidFill>
              </a:rPr>
              <a:t>2.28%</a:t>
            </a:r>
          </a:p>
          <a:p>
            <a:r>
              <a:rPr lang="zh-CN" altLang="en-US"/>
              <a:t>如果盛大停止收购，新浪董事会将以每份购股权</a:t>
            </a:r>
            <a:r>
              <a:rPr lang="en-US" altLang="zh-CN"/>
              <a:t>0.001</a:t>
            </a:r>
            <a:r>
              <a:rPr lang="zh-CN" altLang="en-US"/>
              <a:t>美元或经调整的价格赎回</a:t>
            </a:r>
          </a:p>
          <a:p>
            <a:r>
              <a:rPr lang="zh-CN" altLang="en-US"/>
              <a:t>最终盛大</a:t>
            </a:r>
            <a:r>
              <a:rPr lang="en-US" altLang="zh-CN"/>
              <a:t>2006</a:t>
            </a:r>
            <a:r>
              <a:rPr lang="zh-CN" altLang="en-US"/>
              <a:t>年无奈抛售新浪</a:t>
            </a:r>
            <a:r>
              <a:rPr lang="en-US" altLang="zh-CN"/>
              <a:t>17%</a:t>
            </a:r>
            <a:r>
              <a:rPr lang="zh-CN" altLang="en-US"/>
              <a:t>的股份，新浪反收购成功。</a:t>
            </a:r>
          </a:p>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zh-CN" altLang="en-US" b="1">
                <a:effectLst>
                  <a:outerShdw blurRad="38100" dist="38100" dir="2700000" algn="tl">
                    <a:srgbClr val="C0C0C0"/>
                  </a:outerShdw>
                </a:effectLst>
              </a:rPr>
              <a:t>其他措施</a:t>
            </a:r>
          </a:p>
        </p:txBody>
      </p:sp>
      <p:sp>
        <p:nvSpPr>
          <p:cNvPr id="80898" name="Rectangle 3"/>
          <p:cNvSpPr>
            <a:spLocks noGrp="1" noChangeArrowheads="1"/>
          </p:cNvSpPr>
          <p:nvPr>
            <p:ph type="body" idx="1"/>
          </p:nvPr>
        </p:nvSpPr>
        <p:spPr/>
        <p:txBody>
          <a:bodyPr/>
          <a:lstStyle/>
          <a:p>
            <a:r>
              <a:rPr lang="zh-CN" altLang="en-US"/>
              <a:t>交叉控股</a:t>
            </a:r>
          </a:p>
          <a:p>
            <a:r>
              <a:rPr lang="zh-CN" altLang="en-US"/>
              <a:t>自我控股</a:t>
            </a:r>
          </a:p>
          <a:p>
            <a:r>
              <a:rPr lang="zh-CN" altLang="en-US"/>
              <a:t>员工持股计划</a:t>
            </a:r>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Rot="1" noChangeArrowheads="1"/>
          </p:cNvSpPr>
          <p:nvPr>
            <p:ph type="title" idx="4294967295"/>
          </p:nvPr>
        </p:nvSpPr>
        <p:spPr/>
        <p:txBody>
          <a:bodyPr anchor="ctr"/>
          <a:lstStyle/>
          <a:p>
            <a:pPr>
              <a:defRPr/>
            </a:pPr>
            <a:r>
              <a:rPr lang="zh-CN" altLang="en-US" b="1">
                <a:effectLst>
                  <a:outerShdw blurRad="38100" dist="38100" dir="2700000" algn="tl">
                    <a:srgbClr val="C0C0C0"/>
                  </a:outerShdw>
                </a:effectLst>
              </a:rPr>
              <a:t>主动性措施</a:t>
            </a:r>
            <a:r>
              <a:rPr lang="en-US" altLang="zh-CN" sz="2800" b="1"/>
              <a:t>(Active Measures)</a:t>
            </a:r>
            <a:endParaRPr lang="zh-CN" altLang="en-US" sz="2800" b="1"/>
          </a:p>
        </p:txBody>
      </p:sp>
      <p:graphicFrame>
        <p:nvGraphicFramePr>
          <p:cNvPr id="7" name="内容占位符 6"/>
          <p:cNvGraphicFramePr>
            <a:graphicFrameLocks noGrp="1"/>
          </p:cNvGraphicFramePr>
          <p:nvPr>
            <p:ph idx="4294967295"/>
          </p:nvPr>
        </p:nvGraphicFramePr>
        <p:xfrm>
          <a:off x="590550" y="1314450"/>
          <a:ext cx="8153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5" name="Rectangle 7"/>
          <p:cNvSpPr>
            <a:spLocks noGrp="1" noChangeArrowheads="1"/>
          </p:cNvSpPr>
          <p:nvPr>
            <p:ph type="title"/>
          </p:nvPr>
        </p:nvSpPr>
        <p:spPr/>
        <p:txBody>
          <a:bodyPr/>
          <a:lstStyle/>
          <a:p>
            <a:pPr>
              <a:defRPr/>
            </a:pP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焦土战略</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Scorched Policy</a:t>
            </a:r>
            <a:r>
              <a:rPr lang="zh-CN" altLang="en-US" sz="2800" b="1">
                <a:effectLst>
                  <a:outerShdw blurRad="38100" dist="38100" dir="2700000" algn="tl">
                    <a:srgbClr val="C0C0C0"/>
                  </a:outerShdw>
                </a:effectLst>
              </a:rPr>
              <a:t>）</a:t>
            </a:r>
          </a:p>
        </p:txBody>
      </p:sp>
      <p:sp>
        <p:nvSpPr>
          <p:cNvPr id="82946" name="内容占位符 8"/>
          <p:cNvSpPr>
            <a:spLocks noGrp="1"/>
          </p:cNvSpPr>
          <p:nvPr>
            <p:ph idx="4294967295"/>
          </p:nvPr>
        </p:nvSpPr>
        <p:spPr>
          <a:xfrm>
            <a:off x="533400" y="2017713"/>
            <a:ext cx="8421688" cy="4114800"/>
          </a:xfrm>
        </p:spPr>
        <p:txBody>
          <a:bodyPr/>
          <a:lstStyle/>
          <a:p>
            <a:pPr lvl="1"/>
            <a:r>
              <a:rPr lang="zh-CN" altLang="en-US"/>
              <a:t>焦土战略是一种目标公司“自残”的策略，主要包括加速还款、高价购买不必要的资产、或大量举债等</a:t>
            </a:r>
          </a:p>
          <a:p>
            <a:pPr lvl="1"/>
            <a:r>
              <a:rPr lang="zh-CN" altLang="en-US"/>
              <a:t>对收购方而言，影响了目标公司的估价，使收购方的收购兴趣下降，尤其对杠杆收购不利，因为现金流价值下降，导致收购时的融资变得困难、收购后的整合难度也加大。</a:t>
            </a:r>
          </a:p>
          <a:p>
            <a:pPr lvl="1"/>
            <a:r>
              <a:rPr lang="zh-CN" altLang="en-US"/>
              <a:t>对速度较快的恶意收购时，难以奏效。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Rectangle 7"/>
          <p:cNvSpPr>
            <a:spLocks noGrp="1" noChangeArrowheads="1"/>
          </p:cNvSpPr>
          <p:nvPr>
            <p:ph type="title"/>
          </p:nvPr>
        </p:nvSpPr>
        <p:spPr>
          <a:xfrm>
            <a:off x="609600" y="228600"/>
            <a:ext cx="8326438" cy="1462088"/>
          </a:xfrm>
        </p:spPr>
        <p:txBody>
          <a:bodyPr/>
          <a:lstStyle/>
          <a:p>
            <a:pPr>
              <a:defRPr/>
            </a:pP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出售皇冠明珠</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Sell Crown Jewels</a:t>
            </a:r>
            <a:r>
              <a:rPr lang="zh-CN" altLang="en-US" sz="2800" b="1">
                <a:effectLst>
                  <a:outerShdw blurRad="38100" dist="38100" dir="2700000" algn="tl">
                    <a:srgbClr val="C0C0C0"/>
                  </a:outerShdw>
                </a:effectLst>
              </a:rPr>
              <a:t>）</a:t>
            </a:r>
          </a:p>
        </p:txBody>
      </p:sp>
      <p:sp>
        <p:nvSpPr>
          <p:cNvPr id="83970" name="内容占位符 8"/>
          <p:cNvSpPr>
            <a:spLocks noGrp="1"/>
          </p:cNvSpPr>
          <p:nvPr>
            <p:ph idx="4294967295"/>
          </p:nvPr>
        </p:nvSpPr>
        <p:spPr>
          <a:xfrm>
            <a:off x="609600" y="2017713"/>
            <a:ext cx="8345488" cy="4114800"/>
          </a:xfrm>
        </p:spPr>
        <p:txBody>
          <a:bodyPr/>
          <a:lstStyle/>
          <a:p>
            <a:pPr lvl="1"/>
            <a:r>
              <a:rPr lang="zh-CN" altLang="en-US"/>
              <a:t>出售皇冠明珠，就是将公司最有价值的部分出售，从而使收购方失去收购的兴趣。</a:t>
            </a:r>
          </a:p>
          <a:p>
            <a:pPr lvl="1"/>
            <a:r>
              <a:rPr lang="zh-CN" altLang="en-US"/>
              <a:t>目标公司一般会考虑将有价值的资产出售给关系企业，待收购风潮过去后，再行回购；也有直接在市场中公开出售的，但是，公开出售优良资产，容易使优质资产直接落入收购者手中，反而减少其收购成本，也有可能被其他竞争者购得，从而影响公司未来的发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p:txBody>
          <a:bodyPr/>
          <a:lstStyle/>
          <a:p>
            <a:pPr>
              <a:defRPr/>
            </a:pP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回购股份</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Share Repurchase</a:t>
            </a:r>
            <a:r>
              <a:rPr lang="zh-CN" altLang="en-US" sz="2800" b="1">
                <a:effectLst>
                  <a:outerShdw blurRad="38100" dist="38100" dir="2700000" algn="tl">
                    <a:srgbClr val="C0C0C0"/>
                  </a:outerShdw>
                </a:effectLst>
              </a:rPr>
              <a:t>）</a:t>
            </a:r>
          </a:p>
        </p:txBody>
      </p:sp>
      <p:sp>
        <p:nvSpPr>
          <p:cNvPr id="84994" name="Rectangle 3"/>
          <p:cNvSpPr>
            <a:spLocks noGrp="1" noChangeArrowheads="1"/>
          </p:cNvSpPr>
          <p:nvPr>
            <p:ph type="body" idx="1"/>
          </p:nvPr>
        </p:nvSpPr>
        <p:spPr>
          <a:xfrm>
            <a:off x="609600" y="2017713"/>
            <a:ext cx="8382000" cy="4114800"/>
          </a:xfrm>
        </p:spPr>
        <p:txBody>
          <a:bodyPr/>
          <a:lstStyle/>
          <a:p>
            <a:pPr>
              <a:lnSpc>
                <a:spcPct val="90000"/>
              </a:lnSpc>
            </a:pPr>
            <a:r>
              <a:rPr lang="zh-CN" altLang="en-US" sz="2800"/>
              <a:t>目标公司通过买回自己公司的股票对抗收购方</a:t>
            </a:r>
          </a:p>
          <a:p>
            <a:pPr>
              <a:lnSpc>
                <a:spcPct val="90000"/>
              </a:lnSpc>
            </a:pPr>
            <a:endParaRPr lang="zh-CN" altLang="en-US" sz="2800" b="1"/>
          </a:p>
          <a:p>
            <a:pPr>
              <a:lnSpc>
                <a:spcPct val="90000"/>
              </a:lnSpc>
            </a:pPr>
            <a:r>
              <a:rPr lang="zh-CN" altLang="en-US" sz="2800" b="1"/>
              <a:t>主要作用：</a:t>
            </a:r>
            <a:endParaRPr lang="zh-CN" altLang="en-US" sz="2800"/>
          </a:p>
          <a:p>
            <a:pPr>
              <a:lnSpc>
                <a:spcPct val="90000"/>
              </a:lnSpc>
              <a:buFont typeface="Wingdings" pitchFamily="2" charset="2"/>
              <a:buChar char="Ø"/>
            </a:pPr>
            <a:r>
              <a:rPr lang="zh-CN" altLang="en-US" sz="2800"/>
              <a:t>减少市场中可供收购的股份，使收购方收集股票的难度加大；</a:t>
            </a:r>
          </a:p>
          <a:p>
            <a:pPr>
              <a:lnSpc>
                <a:spcPct val="90000"/>
              </a:lnSpc>
              <a:buFont typeface="Wingdings" pitchFamily="2" charset="2"/>
              <a:buChar char="Ø"/>
            </a:pPr>
            <a:r>
              <a:rPr lang="zh-CN" altLang="en-US" sz="2800"/>
              <a:t>提高股价，增加收购方进一步收购的成本；</a:t>
            </a:r>
          </a:p>
          <a:p>
            <a:pPr>
              <a:lnSpc>
                <a:spcPct val="90000"/>
              </a:lnSpc>
              <a:buFont typeface="Wingdings" pitchFamily="2" charset="2"/>
              <a:buChar char="Ø"/>
            </a:pPr>
            <a:r>
              <a:rPr lang="zh-CN" altLang="en-US" sz="2800"/>
              <a:t>通过回购股份，显示抵抗的决心；</a:t>
            </a:r>
          </a:p>
          <a:p>
            <a:pPr>
              <a:lnSpc>
                <a:spcPct val="90000"/>
              </a:lnSpc>
              <a:buFont typeface="Wingdings" pitchFamily="2" charset="2"/>
              <a:buChar char="Ø"/>
            </a:pPr>
            <a:r>
              <a:rPr lang="zh-CN" altLang="en-US" sz="2800"/>
              <a:t>利用回购消耗公司的现金资源，甚至不惜负债，从而使公司的财务风险加大、被收购的价值下降。</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绿色邮件</a:t>
            </a:r>
            <a:r>
              <a:rPr lang="zh-CN" altLang="en-US" sz="4300"/>
              <a:t>（</a:t>
            </a:r>
            <a:r>
              <a:rPr lang="en-US" altLang="zh-CN" sz="4300"/>
              <a:t>Green Mail</a:t>
            </a:r>
            <a:r>
              <a:rPr lang="zh-CN" altLang="en-US" sz="4300"/>
              <a:t>）</a:t>
            </a:r>
          </a:p>
        </p:txBody>
      </p:sp>
      <p:sp>
        <p:nvSpPr>
          <p:cNvPr id="86018" name="Rectangle 3"/>
          <p:cNvSpPr>
            <a:spLocks noGrp="1" noChangeArrowheads="1"/>
          </p:cNvSpPr>
          <p:nvPr>
            <p:ph type="body" idx="1"/>
          </p:nvPr>
        </p:nvSpPr>
        <p:spPr/>
        <p:txBody>
          <a:bodyPr/>
          <a:lstStyle/>
          <a:p>
            <a:r>
              <a:rPr lang="zh-CN" altLang="en-US" sz="3000"/>
              <a:t>绿色邮件是目标公司以一定的溢价购买收购方先前所持有的本公司的股票。绿色邮件是对收购方的妥协和贿赂。</a:t>
            </a:r>
          </a:p>
          <a:p>
            <a:r>
              <a:rPr lang="zh-CN" altLang="en-US" sz="3000"/>
              <a:t>绿色邮件通常还包括一个大宗股票持有人在较长期限内不得持有目标公司股票的约定，一般为五年到十年，此举保证了目标公司在一段时间内不会受到该袭击者的并购威胁。</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4294967295"/>
          </p:nvPr>
        </p:nvSpPr>
        <p:spPr>
          <a:xfrm>
            <a:off x="533400" y="1219200"/>
            <a:ext cx="8153400" cy="5029200"/>
          </a:xfrm>
        </p:spPr>
        <p:txBody>
          <a:bodyPr/>
          <a:lstStyle/>
          <a:p>
            <a:pPr>
              <a:buSzPct val="85000"/>
              <a:buFont typeface="Wingdings 2" pitchFamily="18" charset="2"/>
              <a:buChar char="¡"/>
              <a:defRPr/>
            </a:pPr>
            <a:r>
              <a:rPr lang="en-US" altLang="zh-CN" b="1" dirty="0">
                <a:effectLst>
                  <a:outerShdw blurRad="38100" dist="38100" dir="2700000" algn="tl">
                    <a:srgbClr val="000000">
                      <a:alpha val="43137"/>
                    </a:srgbClr>
                  </a:outerShdw>
                </a:effectLst>
              </a:rPr>
              <a:t>5.</a:t>
            </a:r>
            <a:r>
              <a:rPr lang="zh-CN" altLang="en-US" b="1" dirty="0">
                <a:effectLst>
                  <a:outerShdw blurRad="38100" dist="38100" dir="2700000" algn="tl">
                    <a:srgbClr val="000000">
                      <a:alpha val="43137"/>
                    </a:srgbClr>
                  </a:outerShdw>
                </a:effectLst>
              </a:rPr>
              <a:t>诉诸法律</a:t>
            </a:r>
          </a:p>
          <a:p>
            <a:pPr lvl="1">
              <a:buSzPct val="85000"/>
              <a:buFont typeface="Wingdings" pitchFamily="2" charset="2"/>
              <a:buChar char="Ø"/>
              <a:defRPr/>
            </a:pPr>
            <a:r>
              <a:rPr lang="zh-CN" altLang="en-US" dirty="0"/>
              <a:t>诉诸法律是指利用并购方在收购过程中的法律漏洞而进行诉讼，通过法律手段来判定并购无效。</a:t>
            </a:r>
            <a:endParaRPr lang="en-US" altLang="zh-CN" dirty="0"/>
          </a:p>
          <a:p>
            <a:pPr lvl="1">
              <a:buSzPct val="85000"/>
              <a:buFont typeface="Wingdings" pitchFamily="2" charset="2"/>
              <a:buChar char="Ø"/>
              <a:defRPr/>
            </a:pPr>
            <a:r>
              <a:rPr lang="zh-CN" altLang="en-US" dirty="0"/>
              <a:t>与并购相关的法律一般有两类：</a:t>
            </a:r>
            <a:r>
              <a:rPr lang="zh-CN" altLang="en-US" b="1" spc="50" dirty="0">
                <a:ln w="13500">
                  <a:solidFill>
                    <a:schemeClr val="accent1">
                      <a:shade val="2500"/>
                      <a:alpha val="6500"/>
                    </a:schemeClr>
                  </a:solidFill>
                  <a:prstDash val="solid"/>
                </a:ln>
                <a:solidFill>
                  <a:schemeClr val="tx2">
                    <a:lumMod val="50000"/>
                  </a:schemeClr>
                </a:solidFill>
                <a:effectLst>
                  <a:innerShdw blurRad="50900" dist="38500" dir="13500000">
                    <a:srgbClr val="000000">
                      <a:alpha val="60000"/>
                    </a:srgbClr>
                  </a:innerShdw>
                </a:effectLst>
              </a:rPr>
              <a:t>反垄断法和收购程序法</a:t>
            </a:r>
            <a:r>
              <a:rPr lang="zh-CN" altLang="en-US" dirty="0"/>
              <a:t>。</a:t>
            </a:r>
            <a:endParaRPr lang="en-US" altLang="zh-CN" dirty="0"/>
          </a:p>
          <a:p>
            <a:pPr lvl="1">
              <a:buSzPct val="85000"/>
              <a:buFont typeface="Wingdings" pitchFamily="2" charset="2"/>
              <a:buChar char="Ø"/>
              <a:defRPr/>
            </a:pPr>
            <a:r>
              <a:rPr lang="zh-CN" altLang="en-US" dirty="0"/>
              <a:t>反垄断法是指并购完成后，收购方可能形成对市场的垄断，因此可以提起反垄断调查。</a:t>
            </a:r>
            <a:endParaRPr lang="en-US" altLang="zh-CN" dirty="0"/>
          </a:p>
          <a:p>
            <a:pPr lvl="1">
              <a:buSzPct val="85000"/>
              <a:buFont typeface="Wingdings" pitchFamily="2" charset="2"/>
              <a:buChar char="Ø"/>
              <a:defRPr/>
            </a:pPr>
            <a:r>
              <a:rPr lang="zh-CN" altLang="en-US" dirty="0"/>
              <a:t>更为常用的是寻找收购方在收购程序方面的法律漏洞。</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zh-CN" altLang="en-US"/>
              <a:t>收购（</a:t>
            </a:r>
            <a:r>
              <a:rPr lang="en-US" altLang="zh-CN"/>
              <a:t>Acquisition</a:t>
            </a:r>
            <a:r>
              <a:rPr lang="zh-CN" altLang="en-US"/>
              <a:t>）</a:t>
            </a:r>
          </a:p>
        </p:txBody>
      </p:sp>
      <p:sp>
        <p:nvSpPr>
          <p:cNvPr id="32770" name="Rectangle 3"/>
          <p:cNvSpPr>
            <a:spLocks noGrp="1" noChangeArrowheads="1"/>
          </p:cNvSpPr>
          <p:nvPr>
            <p:ph type="body" idx="1"/>
          </p:nvPr>
        </p:nvSpPr>
        <p:spPr/>
        <p:txBody>
          <a:bodyPr/>
          <a:lstStyle/>
          <a:p>
            <a:pPr eaLnBrk="1" hangingPunct="1"/>
            <a:r>
              <a:rPr lang="zh-CN" altLang="en-US"/>
              <a:t>收购指一家企业通过产权交易购受另一家企业的股权或资产，取得一定程度控制权的行为。</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5" name="Rectangle 7"/>
          <p:cNvSpPr>
            <a:spLocks noGrp="1" noChangeArrowheads="1"/>
          </p:cNvSpPr>
          <p:nvPr>
            <p:ph type="title"/>
          </p:nvPr>
        </p:nvSpPr>
        <p:spPr/>
        <p:txBody>
          <a:bodyPr/>
          <a:lstStyle/>
          <a:p>
            <a:pPr>
              <a:defRPr/>
            </a:pPr>
            <a:r>
              <a:rPr lang="en-US" altLang="zh-CN" b="1">
                <a:effectLst>
                  <a:outerShdw blurRad="38100" dist="38100" dir="2700000" algn="tl">
                    <a:srgbClr val="C0C0C0"/>
                  </a:outerShdw>
                </a:effectLst>
              </a:rPr>
              <a:t>6.</a:t>
            </a:r>
            <a:r>
              <a:rPr lang="zh-CN" altLang="en-US" b="1">
                <a:effectLst>
                  <a:outerShdw blurRad="38100" dist="38100" dir="2700000" algn="tl">
                    <a:srgbClr val="C0C0C0"/>
                  </a:outerShdw>
                </a:effectLst>
              </a:rPr>
              <a:t>寻找白衣骑士</a:t>
            </a:r>
            <a:r>
              <a:rPr lang="zh-CN" altLang="en-US" sz="2800" b="1"/>
              <a:t>（</a:t>
            </a:r>
            <a:r>
              <a:rPr lang="en-US" altLang="zh-CN" sz="2800" b="1"/>
              <a:t>White Knight</a:t>
            </a:r>
            <a:r>
              <a:rPr lang="zh-CN" altLang="en-US" sz="2800" b="1"/>
              <a:t>）</a:t>
            </a:r>
            <a:endParaRPr lang="zh-CN" altLang="en-US" sz="2800" b="1">
              <a:effectLst>
                <a:outerShdw blurRad="38100" dist="38100" dir="2700000" algn="tl">
                  <a:srgbClr val="C0C0C0"/>
                </a:outerShdw>
              </a:effectLst>
            </a:endParaRPr>
          </a:p>
        </p:txBody>
      </p:sp>
      <p:sp>
        <p:nvSpPr>
          <p:cNvPr id="88066" name="内容占位符 8"/>
          <p:cNvSpPr>
            <a:spLocks noGrp="1"/>
          </p:cNvSpPr>
          <p:nvPr>
            <p:ph idx="4294967295"/>
          </p:nvPr>
        </p:nvSpPr>
        <p:spPr/>
        <p:txBody>
          <a:bodyPr/>
          <a:lstStyle/>
          <a:p>
            <a:r>
              <a:rPr lang="zh-CN" altLang="en-US"/>
              <a:t>寻找白衣骑士是指在遇到恶意收购时，向关系密切的企业求助，通过关系企业参与收购竞争，从而挫败恶意收购行为或者迫使恶意收购方提高收购价格。</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zh-CN" altLang="en-US"/>
              <a:t>思考题</a:t>
            </a:r>
          </a:p>
        </p:txBody>
      </p:sp>
      <p:sp>
        <p:nvSpPr>
          <p:cNvPr id="89090" name="Rectangle 3"/>
          <p:cNvSpPr>
            <a:spLocks noGrp="1" noChangeArrowheads="1"/>
          </p:cNvSpPr>
          <p:nvPr>
            <p:ph type="body" idx="1"/>
          </p:nvPr>
        </p:nvSpPr>
        <p:spPr>
          <a:xfrm>
            <a:off x="533400" y="2017713"/>
            <a:ext cx="8421688" cy="4114800"/>
          </a:xfrm>
        </p:spPr>
        <p:txBody>
          <a:bodyPr/>
          <a:lstStyle/>
          <a:p>
            <a:r>
              <a:rPr lang="zh-CN" altLang="en-US" dirty="0"/>
              <a:t>并购的分类以及动因</a:t>
            </a:r>
          </a:p>
          <a:p>
            <a:r>
              <a:rPr lang="zh-CN" altLang="en-US" dirty="0"/>
              <a:t>投资银行的并购业务依次主要包括 哪几大部分？其中并购后的整合包含哪些内容？</a:t>
            </a:r>
          </a:p>
          <a:p>
            <a:r>
              <a:rPr lang="zh-CN" altLang="en-US" dirty="0"/>
              <a:t>杠杆收购（理想的收购目标应具有的特征）</a:t>
            </a:r>
          </a:p>
          <a:p>
            <a:r>
              <a:rPr lang="zh-CN" altLang="en-US" dirty="0"/>
              <a:t>反收购包含哪些策略？</a:t>
            </a:r>
            <a:endParaRPr lang="en-US" altLang="zh-CN" dirty="0"/>
          </a:p>
          <a:p>
            <a:r>
              <a:rPr lang="zh-CN" altLang="en-US"/>
              <a:t>结合近几年收购经典</a:t>
            </a:r>
            <a:r>
              <a:rPr lang="zh-CN" altLang="en-US" dirty="0"/>
              <a:t>案例对于其成功或失败的原因展开分析。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zh-CN" altLang="en-US"/>
              <a:t>并购的类型（行业关系）</a:t>
            </a:r>
          </a:p>
        </p:txBody>
      </p:sp>
      <p:sp>
        <p:nvSpPr>
          <p:cNvPr id="33794" name="Rectangle 5"/>
          <p:cNvSpPr>
            <a:spLocks noGrp="1" noChangeArrowheads="1"/>
          </p:cNvSpPr>
          <p:nvPr>
            <p:ph type="body" idx="1"/>
          </p:nvPr>
        </p:nvSpPr>
        <p:spPr/>
        <p:txBody>
          <a:bodyPr/>
          <a:lstStyle/>
          <a:p>
            <a:pPr eaLnBrk="1" hangingPunct="1"/>
            <a:r>
              <a:rPr lang="zh-CN" altLang="en-US" sz="3600"/>
              <a:t>横向并购（</a:t>
            </a:r>
            <a:r>
              <a:rPr lang="en-US" altLang="zh-CN" sz="3600"/>
              <a:t>Horizontal Merger)</a:t>
            </a:r>
          </a:p>
          <a:p>
            <a:pPr eaLnBrk="1" hangingPunct="1"/>
            <a:r>
              <a:rPr lang="zh-CN" altLang="en-US" sz="3600"/>
              <a:t>纵向并购（</a:t>
            </a:r>
            <a:r>
              <a:rPr lang="en-US" altLang="zh-CN" sz="3600"/>
              <a:t>Vertical Merger)</a:t>
            </a:r>
          </a:p>
          <a:p>
            <a:pPr eaLnBrk="1" hangingPunct="1"/>
            <a:r>
              <a:rPr lang="zh-CN" altLang="en-US" sz="3600"/>
              <a:t>混合并购（</a:t>
            </a:r>
            <a:r>
              <a:rPr lang="en-US" altLang="zh-CN" sz="3600"/>
              <a:t>Conglomerate Merger)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zh-CN" altLang="en-US"/>
              <a:t>并购的类型（收购企业的行为）</a:t>
            </a:r>
          </a:p>
        </p:txBody>
      </p:sp>
      <p:sp>
        <p:nvSpPr>
          <p:cNvPr id="34818" name="Rectangle 5"/>
          <p:cNvSpPr>
            <a:spLocks noGrp="1" noChangeArrowheads="1"/>
          </p:cNvSpPr>
          <p:nvPr>
            <p:ph type="body" idx="1"/>
          </p:nvPr>
        </p:nvSpPr>
        <p:spPr/>
        <p:txBody>
          <a:bodyPr/>
          <a:lstStyle/>
          <a:p>
            <a:pPr eaLnBrk="1" hangingPunct="1"/>
            <a:r>
              <a:rPr lang="zh-CN" altLang="en-US" sz="3600"/>
              <a:t>善意并购（</a:t>
            </a:r>
            <a:r>
              <a:rPr lang="en-US" altLang="zh-CN" sz="3600"/>
              <a:t>Friendly Acquisition)</a:t>
            </a:r>
          </a:p>
          <a:p>
            <a:pPr eaLnBrk="1" hangingPunct="1"/>
            <a:r>
              <a:rPr lang="zh-CN" altLang="en-US" sz="3600"/>
              <a:t>敌意并购（</a:t>
            </a:r>
            <a:r>
              <a:rPr lang="en-US" altLang="zh-CN" sz="3600"/>
              <a:t>Hostile Acquisition)</a:t>
            </a:r>
          </a:p>
          <a:p>
            <a:pPr eaLnBrk="1" hangingPunct="1"/>
            <a:r>
              <a:rPr lang="zh-CN" altLang="en-US" sz="3600"/>
              <a:t>狗熊拥抱（</a:t>
            </a:r>
            <a:r>
              <a:rPr lang="en-US" altLang="zh-CN" sz="3600"/>
              <a:t>Bear Hug)</a:t>
            </a:r>
          </a:p>
          <a:p>
            <a:pPr eaLnBrk="1" hangingPunct="1">
              <a:buFont typeface="Wingdings" pitchFamily="2" charset="2"/>
              <a:buNone/>
            </a:pPr>
            <a:r>
              <a:rPr lang="zh-CN" altLang="en-US" sz="3600"/>
              <a:t>  </a:t>
            </a:r>
            <a:r>
              <a:rPr lang="zh-CN" altLang="en-US" sz="2800"/>
              <a:t>收购方先向目标企业提出收购建议，不管对方同意与否都会进行收购。</a:t>
            </a: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a:t>并购的类型（收购手段）</a:t>
            </a:r>
          </a:p>
        </p:txBody>
      </p:sp>
      <p:sp>
        <p:nvSpPr>
          <p:cNvPr id="35842" name="Rectangle 3"/>
          <p:cNvSpPr>
            <a:spLocks noGrp="1" noChangeArrowheads="1"/>
          </p:cNvSpPr>
          <p:nvPr>
            <p:ph type="body" idx="1"/>
          </p:nvPr>
        </p:nvSpPr>
        <p:spPr>
          <a:xfrm>
            <a:off x="838200" y="2017713"/>
            <a:ext cx="8116888" cy="4114800"/>
          </a:xfrm>
        </p:spPr>
        <p:txBody>
          <a:bodyPr/>
          <a:lstStyle/>
          <a:p>
            <a:pPr eaLnBrk="1" hangingPunct="1"/>
            <a:r>
              <a:rPr lang="zh-CN" altLang="en-US" sz="3600" b="1"/>
              <a:t>要约收购</a:t>
            </a:r>
          </a:p>
          <a:p>
            <a:pPr eaLnBrk="1" hangingPunct="1"/>
            <a:r>
              <a:rPr lang="zh-CN" altLang="en-US" sz="3600" b="1"/>
              <a:t>协议收购</a:t>
            </a:r>
          </a:p>
          <a:p>
            <a:pPr eaLnBrk="1" hangingPunct="1">
              <a:buFont typeface="Wingdings" pitchFamily="2" charset="2"/>
              <a:buNone/>
            </a:pPr>
            <a:r>
              <a:rPr lang="zh-CN" altLang="en-US"/>
              <a:t>主要区别：</a:t>
            </a:r>
          </a:p>
          <a:p>
            <a:pPr eaLnBrk="1" hangingPunct="1">
              <a:buFont typeface="Wingdings" pitchFamily="2" charset="2"/>
              <a:buChar char="Ø"/>
            </a:pPr>
            <a:r>
              <a:rPr lang="zh-CN" altLang="en-US" sz="2800"/>
              <a:t>交易场所不同</a:t>
            </a:r>
          </a:p>
          <a:p>
            <a:pPr eaLnBrk="1" hangingPunct="1">
              <a:buFont typeface="Wingdings" pitchFamily="2" charset="2"/>
              <a:buChar char="Ø"/>
            </a:pPr>
            <a:r>
              <a:rPr lang="zh-CN" altLang="en-US" sz="2800"/>
              <a:t>股份限制不同</a:t>
            </a:r>
          </a:p>
          <a:p>
            <a:pPr eaLnBrk="1" hangingPunct="1">
              <a:buFont typeface="Wingdings" pitchFamily="2" charset="2"/>
              <a:buChar char="Ø"/>
            </a:pPr>
            <a:r>
              <a:rPr lang="zh-CN" altLang="en-US" sz="2800"/>
              <a:t>收购态度不同</a:t>
            </a:r>
          </a:p>
          <a:p>
            <a:pPr eaLnBrk="1" hangingPunct="1">
              <a:buFont typeface="Wingdings" pitchFamily="2" charset="2"/>
              <a:buChar char="Ø"/>
            </a:pPr>
            <a:r>
              <a:rPr lang="zh-CN" altLang="en-US" sz="2800"/>
              <a:t>收购对象的股权集中度不同</a:t>
            </a:r>
          </a:p>
          <a:p>
            <a:pPr eaLnBrk="1" hangingPunct="1"/>
            <a:endParaRPr lang="zh-CN" altLang="en-US" sz="2800"/>
          </a:p>
        </p:txBody>
      </p:sp>
    </p:spTree>
  </p:cSld>
  <p:clrMapOvr>
    <a:masterClrMapping/>
  </p:clrMapOvr>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342900" indent="-342900" eaLnBrk="0" hangingPunct="0">
          <a:buClr>
            <a:srgbClr val="CC3300"/>
          </a:buClr>
          <a:buSzPct val="85000"/>
          <a:buFont typeface="Wingdings 2" pitchFamily="18" charset="2"/>
          <a:buChar char="¡"/>
          <a:defRPr sz="3200" b="1" dirty="0" smtClean="0">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3390</Words>
  <Application>Microsoft Office PowerPoint</Application>
  <PresentationFormat>全屏显示(4:3)</PresentationFormat>
  <Paragraphs>298</Paragraphs>
  <Slides>61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61</vt:i4>
      </vt:variant>
    </vt:vector>
  </HeadingPairs>
  <TitlesOfParts>
    <vt:vector size="69" baseType="lpstr">
      <vt:lpstr>隶书</vt:lpstr>
      <vt:lpstr>Arial</vt:lpstr>
      <vt:lpstr>Tahoma</vt:lpstr>
      <vt:lpstr>Times New Roman</vt:lpstr>
      <vt:lpstr>Wingdings</vt:lpstr>
      <vt:lpstr>Wingdings 2</vt:lpstr>
      <vt:lpstr>砖雕艺术</vt:lpstr>
      <vt:lpstr>Blends</vt:lpstr>
      <vt:lpstr>第三章 公司并购</vt:lpstr>
      <vt:lpstr>3.1  公司并购概述</vt:lpstr>
      <vt:lpstr>并购的概念（M&amp;A）</vt:lpstr>
      <vt:lpstr>合并（Merger）</vt:lpstr>
      <vt:lpstr>吸收合并与新设合并的优缺点</vt:lpstr>
      <vt:lpstr>收购（Acquisition）</vt:lpstr>
      <vt:lpstr>并购的类型（行业关系）</vt:lpstr>
      <vt:lpstr>并购的类型（收购企业的行为）</vt:lpstr>
      <vt:lpstr>并购的类型（收购手段）</vt:lpstr>
      <vt:lpstr>并购的类型（融资渠道）</vt:lpstr>
      <vt:lpstr>并购的动因</vt:lpstr>
      <vt:lpstr>并购的动因</vt:lpstr>
      <vt:lpstr>并购的动因</vt:lpstr>
      <vt:lpstr>并购的动因</vt:lpstr>
      <vt:lpstr>Introduction of Berkshire Hathaway Inc. </vt:lpstr>
      <vt:lpstr>PowerPoint 演示文稿</vt:lpstr>
      <vt:lpstr>PowerPoint 演示文稿</vt:lpstr>
      <vt:lpstr>并购的动因</vt:lpstr>
      <vt:lpstr>3.2  投资银行的并购业务</vt:lpstr>
      <vt:lpstr>公司战略分析</vt:lpstr>
      <vt:lpstr>目标公司选择</vt:lpstr>
      <vt:lpstr>并购风险分析</vt:lpstr>
      <vt:lpstr>目标公司的估值</vt:lpstr>
      <vt:lpstr>目标公司的估值</vt:lpstr>
      <vt:lpstr>目标公司的估值</vt:lpstr>
      <vt:lpstr>并购的实施</vt:lpstr>
      <vt:lpstr>并购后的整合（Integration）</vt:lpstr>
      <vt:lpstr>CASE：上汽收购韩国双龙案</vt:lpstr>
      <vt:lpstr>CASE：上汽收购双龙</vt:lpstr>
      <vt:lpstr>CASE：上汽收购双龙</vt:lpstr>
      <vt:lpstr>CASE：上汽收购双龙</vt:lpstr>
      <vt:lpstr>CASE：上汽收购双龙</vt:lpstr>
      <vt:lpstr>CASE：上汽收购双龙</vt:lpstr>
      <vt:lpstr>上汽收购双龙失败原因分析：</vt:lpstr>
      <vt:lpstr>3.3 杠杆收购</vt:lpstr>
      <vt:lpstr>杠杆收购 （Leveraged Buyout，LBO）</vt:lpstr>
      <vt:lpstr>PowerPoint 演示文稿</vt:lpstr>
      <vt:lpstr>杠杆收购的融资结构</vt:lpstr>
      <vt:lpstr>杠杆收购的程序</vt:lpstr>
      <vt:lpstr>杠杆收购的程序</vt:lpstr>
      <vt:lpstr>融资的特殊机制</vt:lpstr>
      <vt:lpstr>融资的一般结构</vt:lpstr>
      <vt:lpstr>杠杆收购的程序</vt:lpstr>
      <vt:lpstr>Case:KKR对Durace的LBO</vt:lpstr>
      <vt:lpstr>部分破产的LBO</vt:lpstr>
      <vt:lpstr>3.4 反收购策略</vt:lpstr>
      <vt:lpstr>预防性措施(Preventative Measures)</vt:lpstr>
      <vt:lpstr>驱鲨剂条款（shark repellants）</vt:lpstr>
      <vt:lpstr>提高收购成本</vt:lpstr>
      <vt:lpstr>毒丸计划（Poison Pill）</vt:lpstr>
      <vt:lpstr>新浪的毒丸计划</vt:lpstr>
      <vt:lpstr>新浪的毒丸计划</vt:lpstr>
      <vt:lpstr>其他措施</vt:lpstr>
      <vt:lpstr>主动性措施(Active Measures)</vt:lpstr>
      <vt:lpstr>1.焦土战略（Scorched Policy）</vt:lpstr>
      <vt:lpstr>2.出售皇冠明珠（Sell Crown Jewels）</vt:lpstr>
      <vt:lpstr>3.回购股份（Share Repurchase）</vt:lpstr>
      <vt:lpstr>4.绿色邮件（Green Mail）</vt:lpstr>
      <vt:lpstr>PowerPoint 演示文稿</vt:lpstr>
      <vt:lpstr>6.寻找白衣骑士（White Knight）</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1530</cp:revision>
  <cp:lastPrinted>1601-01-01T00:00:00Z</cp:lastPrinted>
  <dcterms:created xsi:type="dcterms:W3CDTF">1601-01-01T00:00:00Z</dcterms:created>
  <dcterms:modified xsi:type="dcterms:W3CDTF">2022-04-07T01:41:48Z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