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3" r:id="rId3"/>
    <p:sldId id="343" r:id="rId4"/>
    <p:sldId id="257" r:id="rId5"/>
    <p:sldId id="259" r:id="rId6"/>
    <p:sldId id="266" r:id="rId7"/>
    <p:sldId id="267" r:id="rId8"/>
    <p:sldId id="300" r:id="rId9"/>
    <p:sldId id="268" r:id="rId10"/>
    <p:sldId id="344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3300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29" autoAdjust="0"/>
    <p:restoredTop sz="94706" autoAdjust="0"/>
  </p:normalViewPr>
  <p:slideViewPr>
    <p:cSldViewPr>
      <p:cViewPr varScale="1">
        <p:scale>
          <a:sx n="114" d="100"/>
          <a:sy n="114" d="100"/>
        </p:scale>
        <p:origin x="-187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8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image" Target="../media/image40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image" Target="../media/image43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4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emf"/><Relationship Id="rId1" Type="http://schemas.openxmlformats.org/officeDocument/2006/relationships/image" Target="../media/image6.emf"/><Relationship Id="rId4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wmf"/><Relationship Id="rId1" Type="http://schemas.openxmlformats.org/officeDocument/2006/relationships/image" Target="../media/image2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4F39C8-D5FB-45FE-99E8-FD4D2A1BF16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3370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A7EDA2-81B7-431E-96B7-6291199A6D7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0393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54F453-4043-426A-BBA7-B5268A2BC6A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4408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B6C369C-66C3-4D6E-8E13-21C017AE68A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0852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OverChart" preserve="1">
  <p:cSld name="垂直排列标题且文本在图表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sz="half" idx="1"/>
          </p:nvPr>
        </p:nvSpPr>
        <p:spPr>
          <a:xfrm>
            <a:off x="685800" y="609600"/>
            <a:ext cx="5676900" cy="2667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图表占位符 3"/>
          <p:cNvSpPr>
            <a:spLocks noGrp="1"/>
          </p:cNvSpPr>
          <p:nvPr>
            <p:ph type="chart" sz="half" idx="2"/>
          </p:nvPr>
        </p:nvSpPr>
        <p:spPr>
          <a:xfrm>
            <a:off x="685800" y="3429000"/>
            <a:ext cx="5676900" cy="2667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7E4A7AA-178D-412C-A9B3-59D926DEDFB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5470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9C4E93-ADA9-4E5D-A826-3EA527912B6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9391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BEDBAC-9E79-4D71-804C-6DB60F7CF65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9821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CDE0F4-7D2B-417E-9C12-58932A907C7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8390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AD46D1-5A8C-499E-9F9B-BACB8AA646B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2913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405096-DD08-43E9-B01E-5FF56F45545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3398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ACE537-802B-4678-9204-366AACC568A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9602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256988-7AFD-4DA4-94A5-0A241E8385B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1019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86DBC2-BA4C-415E-BE3B-D6DD4F558FE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1642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6E2DE525-5916-48FC-B1FB-0B46A743C137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audio" Target="../media/audio3.wav"/><Relationship Id="rId4" Type="http://schemas.openxmlformats.org/officeDocument/2006/relationships/audio" Target="../media/audio2.wav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4.wav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4.png"/><Relationship Id="rId4" Type="http://schemas.openxmlformats.org/officeDocument/2006/relationships/oleObject" Target="../embeddings/oleObject24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2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5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27.emf"/><Relationship Id="rId4" Type="http://schemas.openxmlformats.org/officeDocument/2006/relationships/oleObject" Target="../embeddings/oleObject27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9.emf"/><Relationship Id="rId4" Type="http://schemas.openxmlformats.org/officeDocument/2006/relationships/oleObject" Target="../embeddings/oleObject29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5.emf"/><Relationship Id="rId4" Type="http://schemas.openxmlformats.org/officeDocument/2006/relationships/image" Target="../media/image2.emf"/><Relationship Id="rId9" Type="http://schemas.openxmlformats.org/officeDocument/2006/relationships/oleObject" Target="../embeddings/oleObject5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1.e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0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3.e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2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6.e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5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9.e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38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1.e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0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4.e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43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46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9.emf"/><Relationship Id="rId4" Type="http://schemas.openxmlformats.org/officeDocument/2006/relationships/image" Target="../media/image6.emf"/><Relationship Id="rId9" Type="http://schemas.openxmlformats.org/officeDocument/2006/relationships/oleObject" Target="../embeddings/oleObject9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audio" Target="../media/audio1.wav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3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audio" Target="../media/audio1.wav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6.w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1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audio" Target="../media/audio1.wav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20.emf"/><Relationship Id="rId5" Type="http://schemas.openxmlformats.org/officeDocument/2006/relationships/audio" Target="../media/audio2.wav"/><Relationship Id="rId10" Type="http://schemas.openxmlformats.org/officeDocument/2006/relationships/oleObject" Target="../embeddings/oleObject20.bin"/><Relationship Id="rId4" Type="http://schemas.openxmlformats.org/officeDocument/2006/relationships/audio" Target="../media/audio4.wav"/><Relationship Id="rId9" Type="http://schemas.openxmlformats.org/officeDocument/2006/relationships/image" Target="../media/image19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audio" Target="../media/audio4.wav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3.e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2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4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69342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</a:extLst>
        </p:spPr>
        <p:txBody>
          <a:bodyPr/>
          <a:lstStyle/>
          <a:p>
            <a:r>
              <a:rPr lang="zh-CN" altLang="en-US" sz="4000" b="1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8.3  内压薄壁容器的设计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696200" cy="2438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</a:extLst>
        </p:spPr>
        <p:txBody>
          <a:bodyPr/>
          <a:lstStyle/>
          <a:p>
            <a:r>
              <a:rPr lang="zh-CN" altLang="en-US"/>
              <a:t>按容器的外径</a:t>
            </a:r>
            <a:r>
              <a:rPr lang="en-US" altLang="zh-CN"/>
              <a:t>D</a:t>
            </a:r>
            <a:r>
              <a:rPr lang="en-US" altLang="zh-CN" baseline="-25000"/>
              <a:t>o</a:t>
            </a:r>
            <a:r>
              <a:rPr lang="zh-CN" altLang="en-US"/>
              <a:t>和内径</a:t>
            </a:r>
            <a:r>
              <a:rPr lang="en-US" altLang="zh-CN"/>
              <a:t>D</a:t>
            </a:r>
            <a:r>
              <a:rPr lang="en-US" altLang="zh-CN" baseline="-25000"/>
              <a:t>i</a:t>
            </a:r>
            <a:r>
              <a:rPr lang="zh-CN" altLang="en-US"/>
              <a:t>的比值</a:t>
            </a:r>
            <a:r>
              <a:rPr lang="en-US" altLang="zh-CN"/>
              <a:t>K</a:t>
            </a:r>
            <a:r>
              <a:rPr lang="zh-CN" altLang="zh-CN"/>
              <a:t>不同，可将容器分为：</a:t>
            </a:r>
          </a:p>
          <a:p>
            <a:pPr>
              <a:buFontTx/>
              <a:buNone/>
            </a:pPr>
            <a:r>
              <a:rPr lang="zh-CN" altLang="zh-CN"/>
              <a:t>   1. </a:t>
            </a:r>
            <a:r>
              <a:rPr lang="zh-CN" altLang="zh-CN" b="1">
                <a:solidFill>
                  <a:schemeClr val="accent2"/>
                </a:solidFill>
                <a:ea typeface="黑体" pitchFamily="2" charset="-122"/>
              </a:rPr>
              <a:t>厚壁容器</a:t>
            </a:r>
            <a:r>
              <a:rPr lang="zh-CN" altLang="zh-CN"/>
              <a:t>：</a:t>
            </a:r>
            <a:r>
              <a:rPr lang="en-US" altLang="zh-CN"/>
              <a:t>K&gt;1.2, </a:t>
            </a:r>
          </a:p>
          <a:p>
            <a:pPr>
              <a:buFontTx/>
              <a:buNone/>
            </a:pPr>
            <a:r>
              <a:rPr lang="en-US" altLang="zh-CN"/>
              <a:t>   2. </a:t>
            </a:r>
            <a:r>
              <a:rPr lang="zh-CN" altLang="zh-CN" b="1">
                <a:solidFill>
                  <a:schemeClr val="accent2"/>
                </a:solidFill>
                <a:ea typeface="黑体" pitchFamily="2" charset="-122"/>
              </a:rPr>
              <a:t>薄壁容器</a:t>
            </a:r>
            <a:r>
              <a:rPr lang="zh-CN" altLang="zh-CN"/>
              <a:t>：</a:t>
            </a:r>
            <a:r>
              <a:rPr lang="en-US" altLang="zh-CN"/>
              <a:t>K</a:t>
            </a:r>
            <a:r>
              <a:rPr lang="en-US" altLang="zh-CN">
                <a:sym typeface="Symbol" pitchFamily="18" charset="2"/>
              </a:rPr>
              <a:t>1.2, </a:t>
            </a:r>
            <a:r>
              <a:rPr lang="zh-CN" altLang="zh-CN">
                <a:sym typeface="Symbol" pitchFamily="18" charset="2"/>
              </a:rPr>
              <a:t>即</a:t>
            </a:r>
            <a:endParaRPr lang="zh-CN" altLang="en-US"/>
          </a:p>
        </p:txBody>
      </p:sp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5410200" y="3200400"/>
          <a:ext cx="190500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Microsoft 公式 3.0" r:id="rId6" imgW="774360" imgH="215640" progId="Equation.3">
                  <p:embed/>
                </p:oleObj>
              </mc:Choice>
              <mc:Fallback>
                <p:oleObj name="Microsoft 公式 3.0" r:id="rId6" imgW="77436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200400"/>
                        <a:ext cx="1905000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838200" y="4038600"/>
            <a:ext cx="7086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zh-CN" altLang="en-US" sz="3200" b="1"/>
              <a:t>  薄壁壳体应力分析理论：</a:t>
            </a:r>
            <a:r>
              <a:rPr lang="zh-CN" altLang="en-US" sz="3200" b="1">
                <a:solidFill>
                  <a:srgbClr val="FF0000"/>
                </a:solidFill>
              </a:rPr>
              <a:t>薄膜理论</a:t>
            </a:r>
            <a:endParaRPr lang="zh-CN" altLang="en-US" sz="3200" b="1"/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755650" y="4846638"/>
            <a:ext cx="7677150" cy="15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>
                <a:solidFill>
                  <a:schemeClr val="accent2"/>
                </a:solidFill>
              </a:rPr>
              <a:t>     容器壳壁很薄，无法承受弯曲应力，只能承受拉压应力，并沿壳壁壁厚方向均匀分布</a:t>
            </a:r>
          </a:p>
        </p:txBody>
      </p:sp>
    </p:spTree>
  </p:cSld>
  <p:clrMapOvr>
    <a:masterClrMapping/>
  </p:clrMapOvr>
  <p:transition spd="slow">
    <p:zoom dir="in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75"/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autoUpdateAnimBg="0"/>
      <p:bldP spid="4101" grpId="0" build="p" autoUpdateAnimBg="0"/>
      <p:bldP spid="4102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0" y="304800"/>
            <a:ext cx="4724400" cy="6858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3600" b="1"/>
              <a:t>8.3.4  设计参数的确定</a:t>
            </a:r>
            <a:endParaRPr lang="zh-CN" altLang="en-US" sz="3600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533400" y="1905000"/>
            <a:ext cx="2819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3200" b="1">
                <a:solidFill>
                  <a:srgbClr val="FF3300"/>
                </a:solidFill>
              </a:rPr>
              <a:t>1.设计压力</a:t>
            </a:r>
            <a:r>
              <a:rPr lang="en-US" altLang="zh-CN" sz="3200" b="1">
                <a:solidFill>
                  <a:srgbClr val="FF3300"/>
                </a:solidFill>
              </a:rPr>
              <a:t>p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457200" y="2590800"/>
            <a:ext cx="868680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000" dirty="0" smtClean="0"/>
              <a:t>安全</a:t>
            </a:r>
            <a:r>
              <a:rPr lang="zh-CN" altLang="en-US" sz="2000" dirty="0"/>
              <a:t>泄放装置的装设原则 凡属于下列情况之一者，必须装设安全泄放装置。</a:t>
            </a:r>
            <a:br>
              <a:rPr lang="zh-CN" altLang="en-US" sz="2000" dirty="0"/>
            </a:br>
            <a:r>
              <a:rPr lang="en-US" altLang="zh-CN" sz="2000" dirty="0"/>
              <a:t>(1)</a:t>
            </a:r>
            <a:r>
              <a:rPr lang="zh-CN" altLang="en-US" sz="2000" dirty="0"/>
              <a:t>压力来源高于或有可能高于容器的最高允许工作压力的容器上。</a:t>
            </a:r>
            <a:br>
              <a:rPr lang="zh-CN" altLang="en-US" sz="2000" dirty="0"/>
            </a:br>
            <a:r>
              <a:rPr lang="en-US" altLang="zh-CN" sz="2000" dirty="0"/>
              <a:t>(2)</a:t>
            </a:r>
            <a:r>
              <a:rPr lang="zh-CN" altLang="en-US" sz="2000" dirty="0"/>
              <a:t>由于工作介质的物理变化或化学变化，由可能使容器的内压超过最高允许工作压力的容器上。</a:t>
            </a:r>
            <a:br>
              <a:rPr lang="zh-CN" altLang="en-US" sz="2000" dirty="0"/>
            </a:br>
            <a:r>
              <a:rPr lang="en-US" altLang="zh-CN" sz="2000" dirty="0"/>
              <a:t>(3)</a:t>
            </a:r>
            <a:r>
              <a:rPr lang="zh-CN" altLang="en-US" sz="2000" dirty="0"/>
              <a:t>盛装压缩气体或液化气体的容器上。 </a:t>
            </a:r>
            <a:br>
              <a:rPr lang="zh-CN" altLang="en-US" sz="2000" dirty="0"/>
            </a:br>
            <a:r>
              <a:rPr lang="en-US" altLang="zh-CN" sz="2000" dirty="0"/>
              <a:t>(4)</a:t>
            </a:r>
            <a:r>
              <a:rPr lang="zh-CN" altLang="en-US" sz="2000" dirty="0"/>
              <a:t>加热蒸发、换热过程，有可能使压力超过最高允许工作压力的容器上。 </a:t>
            </a:r>
            <a:br>
              <a:rPr lang="zh-CN" altLang="en-US" sz="2000" dirty="0"/>
            </a:br>
            <a:r>
              <a:rPr lang="en-US" altLang="zh-CN" sz="2000" dirty="0"/>
              <a:t>(5)</a:t>
            </a:r>
            <a:r>
              <a:rPr lang="zh-CN" altLang="en-US" sz="2000" dirty="0"/>
              <a:t>压力有可能超过最高允许工作压力的流体液压设备上。 </a:t>
            </a:r>
            <a:br>
              <a:rPr lang="zh-CN" altLang="en-US" sz="2000" dirty="0"/>
            </a:br>
            <a:r>
              <a:rPr lang="en-US" altLang="zh-CN" sz="2000" dirty="0"/>
              <a:t>(6)</a:t>
            </a:r>
            <a:r>
              <a:rPr lang="zh-CN" altLang="en-US" sz="2000" dirty="0"/>
              <a:t>压力来源处没有安全阀的容器。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1981200" y="1143000"/>
            <a:ext cx="5715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/>
              <a:t>《钢制压力容器》 </a:t>
            </a:r>
            <a:r>
              <a:rPr lang="en-US" altLang="zh-CN" sz="3200"/>
              <a:t>GB150-1998</a:t>
            </a:r>
          </a:p>
        </p:txBody>
      </p:sp>
    </p:spTree>
    <p:extLst>
      <p:ext uri="{BB962C8B-B14F-4D97-AF65-F5344CB8AC3E}">
        <p14:creationId xmlns:p14="http://schemas.microsoft.com/office/powerpoint/2010/main" val="851968840"/>
      </p:ext>
    </p:extLst>
  </p:cSld>
  <p:clrMapOvr>
    <a:masterClrMapping/>
  </p:clrMapOvr>
  <p:transition spd="slow">
    <p:zoom dir="in"/>
    <p:sndAc>
      <p:stSnd>
        <p:snd r:embed="rId2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75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 autoUpdateAnimBg="0"/>
      <p:bldP spid="16387" grpId="0" build="p" autoUpdateAnimBg="0"/>
      <p:bldP spid="16388" grpId="0" build="p" autoUpdateAnimBg="0"/>
      <p:bldP spid="16389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750" y="1846263"/>
            <a:ext cx="8062913" cy="2590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sz="3600"/>
              <a:t>		</a:t>
            </a:r>
            <a:r>
              <a:rPr lang="zh-CN" altLang="zh-CN" sz="3600"/>
              <a:t>指容器正常工作时，</a:t>
            </a:r>
            <a:r>
              <a:rPr lang="zh-CN" altLang="en-US" sz="3600"/>
              <a:t>设定元件的</a:t>
            </a:r>
            <a:r>
              <a:rPr lang="zh-CN" altLang="zh-CN" sz="3600"/>
              <a:t>金属</a:t>
            </a:r>
            <a:r>
              <a:rPr lang="zh-CN" altLang="en-US" sz="3600"/>
              <a:t>温度（沿元件金属截面的温度平均值），</a:t>
            </a:r>
            <a:r>
              <a:rPr lang="zh-CN" altLang="zh-CN" sz="3600"/>
              <a:t>可能达到的最高或最低温度（低于或等于-20℃)</a:t>
            </a:r>
            <a:r>
              <a:rPr lang="zh-CN" altLang="en-US" sz="3600"/>
              <a:t>，与</a:t>
            </a:r>
            <a:r>
              <a:rPr lang="zh-CN" altLang="zh-CN" sz="3600"/>
              <a:t>设计压力</a:t>
            </a:r>
            <a:r>
              <a:rPr lang="zh-CN" altLang="en-US" sz="3600"/>
              <a:t>一起作为载荷条件。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611188" y="771525"/>
            <a:ext cx="72009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</a:pPr>
            <a:r>
              <a:rPr lang="zh-CN" altLang="en-US" sz="3600" b="1">
                <a:solidFill>
                  <a:srgbClr val="FF3300"/>
                </a:solidFill>
              </a:rPr>
              <a:t>2. </a:t>
            </a:r>
            <a:r>
              <a:rPr lang="zh-CN" altLang="zh-CN" sz="3600" b="1">
                <a:solidFill>
                  <a:srgbClr val="FF3300"/>
                </a:solidFill>
              </a:rPr>
              <a:t>设计温度</a:t>
            </a:r>
            <a:r>
              <a:rPr lang="en-US" altLang="zh-CN" sz="3600" b="1">
                <a:solidFill>
                  <a:srgbClr val="FF3300"/>
                </a:solidFill>
              </a:rPr>
              <a:t>t</a:t>
            </a:r>
            <a:endParaRPr lang="en-US" altLang="zh-CN" sz="3600">
              <a:solidFill>
                <a:srgbClr val="FF3300"/>
              </a:solidFill>
            </a:endParaRPr>
          </a:p>
        </p:txBody>
      </p:sp>
    </p:spTree>
  </p:cSld>
  <p:clrMapOvr>
    <a:masterClrMapping/>
  </p:clrMapOvr>
  <p:transition spd="slow">
    <p:zoom dir="in"/>
    <p:sndAc>
      <p:stSnd>
        <p:snd r:embed="rId2" name="PROJCTOR.WAV"/>
      </p:stSnd>
    </p:sndAc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00113" y="1628775"/>
            <a:ext cx="7775575" cy="2663825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3600"/>
              <a:t>		许用应力由材料的机械性能（</a:t>
            </a:r>
            <a:r>
              <a:rPr lang="el-GR" altLang="zh-CN" sz="3600">
                <a:cs typeface="Times New Roman" pitchFamily="18" charset="0"/>
              </a:rPr>
              <a:t>σ</a:t>
            </a:r>
            <a:r>
              <a:rPr lang="zh-CN" altLang="el-GR" sz="3600" baseline="-25000">
                <a:cs typeface="Times New Roman" pitchFamily="18" charset="0"/>
              </a:rPr>
              <a:t>ｂ</a:t>
            </a:r>
            <a:r>
              <a:rPr lang="zh-CN" altLang="en-US" sz="3600" baseline="-25000">
                <a:cs typeface="Times New Roman" pitchFamily="18" charset="0"/>
              </a:rPr>
              <a:t>、</a:t>
            </a:r>
            <a:r>
              <a:rPr lang="el-GR" altLang="zh-CN" sz="3600">
                <a:cs typeface="Times New Roman" pitchFamily="18" charset="0"/>
              </a:rPr>
              <a:t>σ</a:t>
            </a:r>
            <a:r>
              <a:rPr lang="zh-CN" altLang="el-GR" sz="3600" baseline="-25000">
                <a:cs typeface="Times New Roman" pitchFamily="18" charset="0"/>
              </a:rPr>
              <a:t>ｓ</a:t>
            </a:r>
            <a:r>
              <a:rPr lang="zh-CN" altLang="en-US" sz="3600" baseline="-25000">
                <a:cs typeface="Times New Roman" pitchFamily="18" charset="0"/>
              </a:rPr>
              <a:t>、</a:t>
            </a:r>
            <a:r>
              <a:rPr lang="el-GR" altLang="zh-CN" sz="3600">
                <a:cs typeface="Times New Roman" pitchFamily="18" charset="0"/>
              </a:rPr>
              <a:t>σ</a:t>
            </a:r>
            <a:r>
              <a:rPr lang="zh-CN" altLang="el-GR" sz="3600" baseline="-25000">
                <a:cs typeface="Times New Roman" pitchFamily="18" charset="0"/>
              </a:rPr>
              <a:t>Ｄ</a:t>
            </a:r>
            <a:r>
              <a:rPr lang="zh-CN" altLang="en-US" sz="3600" baseline="-25000">
                <a:cs typeface="Times New Roman" pitchFamily="18" charset="0"/>
              </a:rPr>
              <a:t>、</a:t>
            </a:r>
            <a:r>
              <a:rPr lang="el-GR" altLang="zh-CN" sz="3600">
                <a:cs typeface="Times New Roman" pitchFamily="18" charset="0"/>
              </a:rPr>
              <a:t>σ</a:t>
            </a:r>
            <a:r>
              <a:rPr lang="zh-CN" altLang="el-GR" sz="3600" baseline="-25000">
                <a:cs typeface="Times New Roman" pitchFamily="18" charset="0"/>
              </a:rPr>
              <a:t>ｎ</a:t>
            </a:r>
            <a:r>
              <a:rPr lang="zh-CN" altLang="en-US" sz="3600"/>
              <a:t>）除以相应的安全系数（</a:t>
            </a:r>
            <a:r>
              <a:rPr lang="zh-CN" altLang="el-GR" sz="3600">
                <a:cs typeface="Times New Roman" pitchFamily="18" charset="0"/>
              </a:rPr>
              <a:t>ｎ</a:t>
            </a:r>
            <a:r>
              <a:rPr lang="zh-CN" altLang="el-GR" sz="3600" baseline="-25000">
                <a:cs typeface="Times New Roman" pitchFamily="18" charset="0"/>
              </a:rPr>
              <a:t>ｂ</a:t>
            </a:r>
            <a:r>
              <a:rPr lang="zh-CN" altLang="en-US" sz="3600" baseline="-25000">
                <a:cs typeface="Times New Roman" pitchFamily="18" charset="0"/>
              </a:rPr>
              <a:t>、</a:t>
            </a:r>
            <a:r>
              <a:rPr lang="zh-CN" altLang="el-GR" sz="3600">
                <a:cs typeface="Times New Roman" pitchFamily="18" charset="0"/>
              </a:rPr>
              <a:t>ｎ</a:t>
            </a:r>
            <a:r>
              <a:rPr lang="zh-CN" altLang="el-GR" sz="3600" baseline="-25000">
                <a:cs typeface="Times New Roman" pitchFamily="18" charset="0"/>
              </a:rPr>
              <a:t>ｓ</a:t>
            </a:r>
            <a:r>
              <a:rPr lang="zh-CN" altLang="en-US" sz="3600" baseline="-25000">
                <a:cs typeface="Times New Roman" pitchFamily="18" charset="0"/>
              </a:rPr>
              <a:t>、</a:t>
            </a:r>
            <a:r>
              <a:rPr lang="zh-CN" altLang="el-GR" sz="3600">
                <a:cs typeface="Times New Roman" pitchFamily="18" charset="0"/>
              </a:rPr>
              <a:t>ｎ</a:t>
            </a:r>
            <a:r>
              <a:rPr lang="zh-CN" altLang="el-GR" sz="3600" baseline="-25000">
                <a:cs typeface="Times New Roman" pitchFamily="18" charset="0"/>
              </a:rPr>
              <a:t>Ｄ</a:t>
            </a:r>
            <a:r>
              <a:rPr lang="zh-CN" altLang="en-US" sz="3600" baseline="-25000">
                <a:cs typeface="Times New Roman" pitchFamily="18" charset="0"/>
              </a:rPr>
              <a:t>、</a:t>
            </a:r>
            <a:r>
              <a:rPr lang="zh-CN" altLang="el-GR" sz="3600">
                <a:cs typeface="Times New Roman" pitchFamily="18" charset="0"/>
              </a:rPr>
              <a:t>ｎ</a:t>
            </a:r>
            <a:r>
              <a:rPr lang="zh-CN" altLang="el-GR" sz="3600" baseline="-25000">
                <a:cs typeface="Times New Roman" pitchFamily="18" charset="0"/>
              </a:rPr>
              <a:t>ｎ</a:t>
            </a:r>
            <a:r>
              <a:rPr lang="zh-CN" altLang="en-US" sz="3600"/>
              <a:t>）而得。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1143000" y="3933825"/>
            <a:ext cx="4652963" cy="2043113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/>
              <a:t>影响许用应力的因素：</a:t>
            </a:r>
          </a:p>
          <a:p>
            <a:pPr algn="l">
              <a:spcBef>
                <a:spcPct val="50000"/>
              </a:spcBef>
            </a:pPr>
            <a:r>
              <a:rPr lang="zh-CN" altLang="en-US" sz="3200"/>
              <a:t>1 、使用温度</a:t>
            </a:r>
          </a:p>
          <a:p>
            <a:pPr algn="l">
              <a:spcBef>
                <a:spcPct val="50000"/>
              </a:spcBef>
            </a:pPr>
            <a:r>
              <a:rPr lang="zh-CN" altLang="en-US" sz="3200"/>
              <a:t>2、 钢板厚度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539750" y="627063"/>
            <a:ext cx="3498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</a:pPr>
            <a:r>
              <a:rPr lang="zh-CN" altLang="en-US" sz="3600" b="1">
                <a:solidFill>
                  <a:srgbClr val="FF3300"/>
                </a:solidFill>
              </a:rPr>
              <a:t>3 .许用应力[</a:t>
            </a:r>
            <a:r>
              <a:rPr lang="el-GR" altLang="zh-CN" sz="3600" b="1">
                <a:solidFill>
                  <a:srgbClr val="FF3300"/>
                </a:solidFill>
                <a:cs typeface="Times New Roman" pitchFamily="18" charset="0"/>
              </a:rPr>
              <a:t>σ</a:t>
            </a:r>
            <a:r>
              <a:rPr lang="en-US" altLang="zh-CN" sz="3600" b="1">
                <a:solidFill>
                  <a:srgbClr val="FF3300"/>
                </a:solidFill>
              </a:rPr>
              <a:t>] </a:t>
            </a:r>
            <a:r>
              <a:rPr lang="en-US" altLang="zh-CN" sz="3600" b="1" baseline="30000">
                <a:solidFill>
                  <a:srgbClr val="FF3300"/>
                </a:solidFill>
                <a:latin typeface="宋体" charset="-122"/>
                <a:cs typeface="Times New Roman" pitchFamily="18" charset="0"/>
              </a:rPr>
              <a:t>t</a:t>
            </a:r>
          </a:p>
        </p:txBody>
      </p:sp>
    </p:spTree>
  </p:cSld>
  <p:clrMapOvr>
    <a:masterClrMapping/>
  </p:clrMapOvr>
  <p:transition spd="slow">
    <p:zoom dir="in"/>
    <p:sndAc>
      <p:stSnd>
        <p:snd r:embed="rId2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7486650" cy="6858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3600" b="1">
                <a:solidFill>
                  <a:srgbClr val="FF3300"/>
                </a:solidFill>
              </a:rPr>
              <a:t>4 .焊接接头系数（焊缝系数）</a:t>
            </a:r>
            <a:r>
              <a:rPr lang="el-GR" altLang="zh-CN" sz="3600" b="1">
                <a:solidFill>
                  <a:srgbClr val="FF3300"/>
                </a:solidFill>
                <a:latin typeface="宋体" charset="-122"/>
              </a:rPr>
              <a:t>Φ</a:t>
            </a:r>
            <a:endParaRPr lang="el-GR" altLang="zh-CN" sz="3600">
              <a:solidFill>
                <a:srgbClr val="FF3300"/>
              </a:solidFill>
              <a:latin typeface="宋体" charset="-122"/>
            </a:endParaRP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1295400" y="1981200"/>
            <a:ext cx="7308850" cy="399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110000"/>
              </a:lnSpc>
            </a:pPr>
            <a:r>
              <a:rPr lang="zh-CN" altLang="en-US" sz="3600"/>
              <a:t>    焊缝系数决定于两个因素：</a:t>
            </a:r>
          </a:p>
          <a:p>
            <a:pPr algn="l" eaLnBrk="0" hangingPunct="0">
              <a:lnSpc>
                <a:spcPct val="110000"/>
              </a:lnSpc>
            </a:pPr>
            <a:r>
              <a:rPr lang="zh-CN" altLang="en-US" sz="3600"/>
              <a:t>1 .焊缝的结构形式</a:t>
            </a:r>
          </a:p>
          <a:p>
            <a:pPr algn="l" eaLnBrk="0" hangingPunct="0">
              <a:lnSpc>
                <a:spcPct val="110000"/>
              </a:lnSpc>
            </a:pPr>
            <a:r>
              <a:rPr lang="zh-CN" altLang="en-US" sz="3600"/>
              <a:t>2 .无损检测水平：射线探伤、超声波探伤；《压力容器安全技术监察规程》</a:t>
            </a:r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endParaRPr lang="zh-CN" altLang="en-US" sz="3600"/>
          </a:p>
        </p:txBody>
      </p:sp>
    </p:spTree>
  </p:cSld>
  <p:clrMapOvr>
    <a:masterClrMapping/>
  </p:clrMapOvr>
  <p:transition spd="slow">
    <p:zoom dir="in"/>
    <p:sndAc>
      <p:stSnd>
        <p:snd r:embed="rId2" name="PROJCTOR.WAV"/>
      </p:stSnd>
    </p:sndAc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1026"/>
          <p:cNvGraphicFramePr>
            <a:graphicFrameLocks noChangeAspect="1"/>
          </p:cNvGraphicFramePr>
          <p:nvPr/>
        </p:nvGraphicFramePr>
        <p:xfrm>
          <a:off x="0" y="6350"/>
          <a:ext cx="9144000" cy="604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2" name="Photo Editor 照片" r:id="rId4" imgW="8116433" imgH="5361905" progId="MSPhotoEd.3">
                  <p:embed/>
                </p:oleObj>
              </mc:Choice>
              <mc:Fallback>
                <p:oleObj name="Photo Editor 照片" r:id="rId4" imgW="8116433" imgH="5361905" progId="MSPhotoEd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50"/>
                        <a:ext cx="9144000" cy="604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zoom dir="in"/>
    <p:sndAc>
      <p:stSnd>
        <p:snd r:embed="rId3" name="PROJCTOR.WAV"/>
      </p:stSnd>
    </p:sndAc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104900"/>
            <a:ext cx="7772400" cy="1747838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/>
              <a:t>a. </a:t>
            </a:r>
            <a:r>
              <a:rPr lang="zh-CN" altLang="zh-CN"/>
              <a:t>壁厚附加量 </a:t>
            </a:r>
            <a:r>
              <a:rPr lang="en-US" altLang="zh-CN"/>
              <a:t>C＝C</a:t>
            </a:r>
            <a:r>
              <a:rPr lang="en-US" altLang="zh-CN" baseline="-25000"/>
              <a:t>1</a:t>
            </a:r>
            <a:r>
              <a:rPr lang="en-US" altLang="zh-CN"/>
              <a:t>＋C</a:t>
            </a:r>
            <a:r>
              <a:rPr lang="en-US" altLang="zh-CN" baseline="-25000"/>
              <a:t>2</a:t>
            </a:r>
            <a:endParaRPr lang="en-US" altLang="zh-CN"/>
          </a:p>
          <a:p>
            <a:pPr>
              <a:buFontTx/>
              <a:buNone/>
            </a:pPr>
            <a:r>
              <a:rPr lang="en-US" altLang="zh-CN"/>
              <a:t>   C</a:t>
            </a:r>
            <a:r>
              <a:rPr lang="en-US" altLang="zh-CN" baseline="-25000"/>
              <a:t>1</a:t>
            </a:r>
            <a:r>
              <a:rPr lang="en-US" altLang="zh-CN"/>
              <a:t>：</a:t>
            </a:r>
            <a:r>
              <a:rPr lang="zh-CN" altLang="zh-CN"/>
              <a:t>钢板</a:t>
            </a:r>
            <a:r>
              <a:rPr lang="zh-CN" altLang="en-US"/>
              <a:t>厚度</a:t>
            </a:r>
            <a:r>
              <a:rPr lang="zh-CN" altLang="zh-CN"/>
              <a:t>负偏差</a:t>
            </a:r>
          </a:p>
          <a:p>
            <a:pPr>
              <a:buFontTx/>
              <a:buNone/>
            </a:pPr>
            <a:r>
              <a:rPr lang="zh-CN" altLang="zh-CN"/>
              <a:t>   </a:t>
            </a:r>
            <a:r>
              <a:rPr lang="en-US" altLang="zh-CN"/>
              <a:t>C</a:t>
            </a:r>
            <a:r>
              <a:rPr lang="en-US" altLang="zh-CN" baseline="-25000"/>
              <a:t>2</a:t>
            </a:r>
            <a:r>
              <a:rPr lang="en-US" altLang="zh-CN"/>
              <a:t>：</a:t>
            </a:r>
            <a:r>
              <a:rPr lang="zh-CN" altLang="zh-CN"/>
              <a:t>腐蚀裕量</a:t>
            </a:r>
            <a:r>
              <a:rPr lang="zh-CN" altLang="en-US"/>
              <a:t>   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685800" y="2947988"/>
            <a:ext cx="7924800" cy="112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altLang="zh-CN" sz="3200"/>
              <a:t>b</a:t>
            </a:r>
            <a:r>
              <a:rPr lang="en-US" altLang="zh-CN" sz="3200" b="1"/>
              <a:t>. </a:t>
            </a:r>
            <a:r>
              <a:rPr lang="zh-CN" altLang="zh-CN" sz="3200" b="1">
                <a:solidFill>
                  <a:srgbClr val="FF3300"/>
                </a:solidFill>
              </a:rPr>
              <a:t>最小壁厚</a:t>
            </a:r>
            <a:r>
              <a:rPr lang="en-US" altLang="zh-CN" sz="3600" b="1">
                <a:solidFill>
                  <a:srgbClr val="FF3300"/>
                </a:solidFill>
                <a:sym typeface="Symbol" pitchFamily="18" charset="2"/>
              </a:rPr>
              <a:t>t</a:t>
            </a:r>
            <a:r>
              <a:rPr lang="en-US" altLang="zh-CN" sz="3200" b="1">
                <a:solidFill>
                  <a:srgbClr val="FF3300"/>
                </a:solidFill>
                <a:sym typeface="Symbol" pitchFamily="18" charset="2"/>
              </a:rPr>
              <a:t>min ： </a:t>
            </a:r>
            <a:r>
              <a:rPr lang="en-US" altLang="zh-CN" sz="3600" b="1">
                <a:solidFill>
                  <a:srgbClr val="FF3300"/>
                </a:solidFill>
                <a:sym typeface="Symbol" pitchFamily="18" charset="2"/>
              </a:rPr>
              <a:t>t</a:t>
            </a:r>
            <a:r>
              <a:rPr lang="en-US" altLang="zh-CN" sz="3200" b="1">
                <a:solidFill>
                  <a:srgbClr val="FF3300"/>
                </a:solidFill>
                <a:sym typeface="Symbol" pitchFamily="18" charset="2"/>
              </a:rPr>
              <a:t>n</a:t>
            </a:r>
            <a:r>
              <a:rPr lang="en-US" altLang="zh-CN" sz="3600" b="1">
                <a:solidFill>
                  <a:srgbClr val="FF3300"/>
                </a:solidFill>
                <a:sym typeface="Symbol" pitchFamily="18" charset="2"/>
              </a:rPr>
              <a:t> t</a:t>
            </a:r>
            <a:r>
              <a:rPr lang="en-US" altLang="zh-CN" sz="3200" b="1">
                <a:solidFill>
                  <a:srgbClr val="FF3300"/>
                </a:solidFill>
                <a:sym typeface="Symbol" pitchFamily="18" charset="2"/>
              </a:rPr>
              <a:t>min + C</a:t>
            </a:r>
            <a:r>
              <a:rPr lang="en-US" altLang="zh-CN" b="1">
                <a:solidFill>
                  <a:srgbClr val="FF3300"/>
                </a:solidFill>
                <a:sym typeface="Symbol" pitchFamily="18" charset="2"/>
              </a:rPr>
              <a:t>2</a:t>
            </a:r>
          </a:p>
          <a:p>
            <a:pPr algn="l" eaLnBrk="0" hangingPunct="0"/>
            <a:r>
              <a:rPr lang="en-US" altLang="zh-CN" sz="3200"/>
              <a:t>    </a:t>
            </a:r>
            <a:r>
              <a:rPr lang="zh-CN" altLang="zh-CN" sz="3200"/>
              <a:t>保证设备运输、安装过程中的安全。</a:t>
            </a:r>
            <a:endParaRPr lang="zh-CN" altLang="en-US" sz="3200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685800" y="5440363"/>
            <a:ext cx="784860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lang="en-US" altLang="zh-CN" sz="3200"/>
              <a:t>c. </a:t>
            </a:r>
            <a:r>
              <a:rPr lang="zh-CN" altLang="en-US" sz="3200"/>
              <a:t>名义厚度</a:t>
            </a:r>
            <a:r>
              <a:rPr lang="en-US" altLang="zh-CN" sz="3200">
                <a:sym typeface="Symbol" pitchFamily="18" charset="2"/>
              </a:rPr>
              <a:t>t</a:t>
            </a:r>
            <a:r>
              <a:rPr lang="en-US" altLang="zh-CN">
                <a:sym typeface="Symbol" pitchFamily="18" charset="2"/>
              </a:rPr>
              <a:t>n</a:t>
            </a:r>
            <a:r>
              <a:rPr lang="en-US" altLang="zh-CN" sz="3200">
                <a:sym typeface="Symbol" pitchFamily="18" charset="2"/>
              </a:rPr>
              <a:t>：</a:t>
            </a:r>
            <a:r>
              <a:rPr lang="zh-CN" altLang="zh-CN" sz="3200">
                <a:sym typeface="Symbol" pitchFamily="18" charset="2"/>
              </a:rPr>
              <a:t>标注在图样上的厚度</a:t>
            </a:r>
            <a:endParaRPr lang="zh-CN" altLang="en-US" sz="3200"/>
          </a:p>
          <a:p>
            <a:pPr marL="342900" indent="-342900" algn="l">
              <a:spcBef>
                <a:spcPct val="20000"/>
              </a:spcBef>
            </a:pPr>
            <a:r>
              <a:rPr lang="en-US" altLang="zh-CN" sz="3200"/>
              <a:t>d. </a:t>
            </a:r>
            <a:r>
              <a:rPr lang="zh-CN" altLang="en-US" sz="3200"/>
              <a:t>有效厚度</a:t>
            </a:r>
            <a:r>
              <a:rPr lang="en-US" altLang="zh-CN" sz="3200">
                <a:sym typeface="Symbol" pitchFamily="18" charset="2"/>
              </a:rPr>
              <a:t>t</a:t>
            </a:r>
            <a:r>
              <a:rPr lang="en-US" altLang="zh-CN">
                <a:sym typeface="Symbol" pitchFamily="18" charset="2"/>
              </a:rPr>
              <a:t>e</a:t>
            </a:r>
            <a:r>
              <a:rPr lang="en-US" altLang="zh-CN" sz="3200"/>
              <a:t> ：t</a:t>
            </a:r>
            <a:r>
              <a:rPr lang="en-US" altLang="zh-CN">
                <a:sym typeface="Symbol" pitchFamily="18" charset="2"/>
              </a:rPr>
              <a:t>e</a:t>
            </a:r>
            <a:r>
              <a:rPr lang="en-US" altLang="zh-CN" sz="3200">
                <a:sym typeface="Symbol" pitchFamily="18" charset="2"/>
              </a:rPr>
              <a:t> = t</a:t>
            </a:r>
            <a:r>
              <a:rPr lang="en-US" altLang="zh-CN">
                <a:sym typeface="Symbol" pitchFamily="18" charset="2"/>
              </a:rPr>
              <a:t>n</a:t>
            </a:r>
            <a:r>
              <a:rPr lang="en-US" altLang="zh-CN" sz="3200">
                <a:sym typeface="Symbol" pitchFamily="18" charset="2"/>
              </a:rPr>
              <a:t>- C</a:t>
            </a:r>
            <a:endParaRPr lang="en-US" altLang="zh-CN" sz="3200"/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539750" y="260350"/>
            <a:ext cx="2584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</a:pPr>
            <a:r>
              <a:rPr lang="zh-CN" altLang="en-US" sz="3600" b="1">
                <a:solidFill>
                  <a:srgbClr val="FF3300"/>
                </a:solidFill>
              </a:rPr>
              <a:t>5 . 厚度</a:t>
            </a:r>
            <a:endParaRPr lang="zh-CN" altLang="en-US" sz="3600">
              <a:solidFill>
                <a:srgbClr val="FF3300"/>
              </a:solidFill>
            </a:endParaRP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1143000" y="4157663"/>
            <a:ext cx="65532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0" hangingPunct="0">
              <a:lnSpc>
                <a:spcPct val="130000"/>
              </a:lnSpc>
            </a:pPr>
            <a:r>
              <a:rPr lang="zh-CN" altLang="en-US" b="1"/>
              <a:t> </a:t>
            </a:r>
            <a:r>
              <a:rPr lang="zh-CN" altLang="zh-CN" b="1"/>
              <a:t>　碳素钢、低合金钢容器： </a:t>
            </a:r>
            <a:r>
              <a:rPr lang="en-US" altLang="zh-CN" b="1"/>
              <a:t>&gt; 3mm</a:t>
            </a:r>
          </a:p>
          <a:p>
            <a:pPr algn="l" eaLnBrk="0" hangingPunct="0">
              <a:lnSpc>
                <a:spcPct val="130000"/>
              </a:lnSpc>
            </a:pPr>
            <a:r>
              <a:rPr lang="en-US" altLang="zh-CN" b="1"/>
              <a:t>     </a:t>
            </a:r>
            <a:r>
              <a:rPr lang="zh-CN" altLang="zh-CN" b="1"/>
              <a:t>高合金钢容器： </a:t>
            </a:r>
            <a:r>
              <a:rPr lang="en-US" altLang="zh-CN" b="1"/>
              <a:t>&gt; 2mm</a:t>
            </a:r>
          </a:p>
        </p:txBody>
      </p:sp>
    </p:spTree>
  </p:cSld>
  <p:clrMapOvr>
    <a:masterClrMapping/>
  </p:clrMapOvr>
  <p:transition spd="slow">
    <p:zoom dir="in"/>
    <p:sndAc>
      <p:stSnd>
        <p:snd r:embed="rId2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0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87450" y="150813"/>
            <a:ext cx="6807200" cy="685800"/>
          </a:xfrm>
          <a:solidFill>
            <a:schemeClr val="bg1"/>
          </a:solidFill>
        </p:spPr>
        <p:txBody>
          <a:bodyPr/>
          <a:lstStyle/>
          <a:p>
            <a:pPr algn="ctr">
              <a:buFontTx/>
              <a:buNone/>
            </a:pPr>
            <a:r>
              <a:rPr lang="en-US" altLang="zh-CN" sz="3600" b="1">
                <a:solidFill>
                  <a:srgbClr val="000099"/>
                </a:solidFill>
              </a:rPr>
              <a:t>8.3.6   </a:t>
            </a:r>
            <a:r>
              <a:rPr lang="zh-CN" altLang="en-US" sz="3600" b="1">
                <a:solidFill>
                  <a:srgbClr val="000099"/>
                </a:solidFill>
              </a:rPr>
              <a:t>压力试验与气密性试验</a:t>
            </a:r>
          </a:p>
        </p:txBody>
      </p:sp>
      <p:graphicFrame>
        <p:nvGraphicFramePr>
          <p:cNvPr id="225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0664350"/>
              </p:ext>
            </p:extLst>
          </p:nvPr>
        </p:nvGraphicFramePr>
        <p:xfrm>
          <a:off x="2828925" y="5400675"/>
          <a:ext cx="5543550" cy="1341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2" name="公式" r:id="rId4" imgW="2197080" imgH="533160" progId="Equation.3">
                  <p:embed/>
                </p:oleObj>
              </mc:Choice>
              <mc:Fallback>
                <p:oleObj name="公式" r:id="rId4" imgW="2197080" imgH="5331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8925" y="5400675"/>
                        <a:ext cx="5543550" cy="1341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539750" y="2633663"/>
            <a:ext cx="3509963" cy="579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3200" b="1">
                <a:solidFill>
                  <a:srgbClr val="FF3300"/>
                </a:solidFill>
              </a:rPr>
              <a:t>1、 </a:t>
            </a:r>
            <a:r>
              <a:rPr lang="zh-CN" altLang="zh-CN" sz="3200" b="1">
                <a:solidFill>
                  <a:srgbClr val="FF3300"/>
                </a:solidFill>
              </a:rPr>
              <a:t>液压试验</a:t>
            </a: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533400" y="4721225"/>
            <a:ext cx="4830763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zh-CN" sz="3200"/>
              <a:t>压力试验下的强度</a:t>
            </a:r>
            <a:r>
              <a:rPr lang="zh-CN" altLang="en-US" sz="3200"/>
              <a:t>校核</a:t>
            </a:r>
            <a:r>
              <a:rPr lang="zh-CN" altLang="zh-CN"/>
              <a:t>：</a:t>
            </a:r>
            <a:endParaRPr lang="zh-CN" altLang="en-US"/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4081463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4081463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4081463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4081463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4081463" y="3238500"/>
            <a:ext cx="9144000" cy="0"/>
          </a:xfrm>
          <a:prstGeom prst="rect">
            <a:avLst/>
          </a:prstGeom>
          <a:solidFill>
            <a:srgbClr val="FF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22541" name="Object 13"/>
          <p:cNvGraphicFramePr>
            <a:graphicFrameLocks noChangeAspect="1"/>
          </p:cNvGraphicFramePr>
          <p:nvPr/>
        </p:nvGraphicFramePr>
        <p:xfrm>
          <a:off x="2754313" y="3263900"/>
          <a:ext cx="6532562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3" name="公式" r:id="rId6" imgW="2628720" imgH="507960" progId="Equation.3">
                  <p:embed/>
                </p:oleObj>
              </mc:Choice>
              <mc:Fallback>
                <p:oleObj name="公式" r:id="rId6" imgW="2628720" imgH="5079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4313" y="3263900"/>
                        <a:ext cx="6532562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2" name="Rectangle 14"/>
          <p:cNvSpPr>
            <a:spLocks noChangeArrowheads="1"/>
          </p:cNvSpPr>
          <p:nvPr/>
        </p:nvSpPr>
        <p:spPr bwMode="auto">
          <a:xfrm>
            <a:off x="609600" y="3492500"/>
            <a:ext cx="2216150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zh-CN" sz="3200"/>
              <a:t>试验压力：</a:t>
            </a:r>
            <a:endParaRPr lang="zh-CN" altLang="en-US"/>
          </a:p>
        </p:txBody>
      </p:sp>
      <p:sp>
        <p:nvSpPr>
          <p:cNvPr id="22543" name="Rectangle 15"/>
          <p:cNvSpPr>
            <a:spLocks noChangeArrowheads="1"/>
          </p:cNvSpPr>
          <p:nvPr/>
        </p:nvSpPr>
        <p:spPr bwMode="auto">
          <a:xfrm>
            <a:off x="539750" y="981075"/>
            <a:ext cx="8351838" cy="13096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zh-CN" sz="3200" b="1">
                <a:solidFill>
                  <a:srgbClr val="FF3300"/>
                </a:solidFill>
              </a:rPr>
              <a:t>试验</a:t>
            </a:r>
            <a:r>
              <a:rPr lang="zh-CN" altLang="en-US" sz="3200" b="1">
                <a:solidFill>
                  <a:srgbClr val="FF3300"/>
                </a:solidFill>
              </a:rPr>
              <a:t>目的</a:t>
            </a:r>
            <a:r>
              <a:rPr lang="zh-CN" altLang="zh-CN" b="1"/>
              <a:t>：</a:t>
            </a:r>
            <a:r>
              <a:rPr lang="zh-CN" altLang="en-US" b="1"/>
              <a:t>检验容器在超工作压力下的宏观强度，包括检查容器材料的缺陷、容器各部分是否发生过大的变形、焊接强度和容器法兰联结的泄漏检查。</a:t>
            </a:r>
          </a:p>
        </p:txBody>
      </p:sp>
    </p:spTree>
  </p:cSld>
  <p:clrMapOvr>
    <a:masterClrMapping/>
  </p:clrMapOvr>
  <p:transition spd="slow">
    <p:zoom dir="in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animBg="1" autoUpdateAnimBg="0"/>
      <p:bldP spid="22535" grpId="0" animBg="1" autoUpdateAnimBg="0"/>
      <p:bldP spid="22542" grpId="0" animBg="1" autoUpdateAnimBg="0"/>
      <p:bldP spid="22543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1188" y="515938"/>
            <a:ext cx="2667000" cy="609600"/>
          </a:xfrm>
          <a:solidFill>
            <a:schemeClr val="bg1"/>
          </a:solidFill>
        </p:spPr>
        <p:txBody>
          <a:bodyPr/>
          <a:lstStyle/>
          <a:p>
            <a:pPr>
              <a:buFontTx/>
              <a:buNone/>
            </a:pPr>
            <a:r>
              <a:rPr lang="en-US" altLang="zh-CN"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、气压试验</a:t>
            </a:r>
          </a:p>
        </p:txBody>
      </p:sp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2743200" y="2514600"/>
          <a:ext cx="5808663" cy="11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9" name="公式" r:id="rId4" imgW="2590560" imgH="507960" progId="Equation.3">
                  <p:embed/>
                </p:oleObj>
              </mc:Choice>
              <mc:Fallback>
                <p:oleObj name="公式" r:id="rId4" imgW="2590560" imgH="5079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514600"/>
                        <a:ext cx="5808663" cy="1138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8630371"/>
              </p:ext>
            </p:extLst>
          </p:nvPr>
        </p:nvGraphicFramePr>
        <p:xfrm>
          <a:off x="2066925" y="5130800"/>
          <a:ext cx="5546725" cy="1341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0" name="公式" r:id="rId6" imgW="2197080" imgH="533160" progId="Equation.3">
                  <p:embed/>
                </p:oleObj>
              </mc:Choice>
              <mc:Fallback>
                <p:oleObj name="公式" r:id="rId6" imgW="2197080" imgH="5331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6925" y="5130800"/>
                        <a:ext cx="5546725" cy="1341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457200" y="2590800"/>
            <a:ext cx="2216150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zh-CN" sz="3200"/>
              <a:t>试验压力：</a:t>
            </a:r>
            <a:endParaRPr lang="zh-CN" altLang="en-US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457200" y="4076700"/>
            <a:ext cx="4570413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zh-CN" sz="3200" b="1">
                <a:solidFill>
                  <a:srgbClr val="FF3300"/>
                </a:solidFill>
              </a:rPr>
              <a:t>压力试验下的强度校核</a:t>
            </a:r>
            <a:r>
              <a:rPr lang="zh-CN" altLang="zh-CN" b="1">
                <a:solidFill>
                  <a:srgbClr val="FF3300"/>
                </a:solidFill>
              </a:rPr>
              <a:t>：</a:t>
            </a:r>
            <a:endParaRPr lang="zh-CN" altLang="en-US" b="1">
              <a:solidFill>
                <a:srgbClr val="FF3300"/>
              </a:solidFill>
            </a:endParaRP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1676400" y="5334000"/>
            <a:ext cx="12344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900113" y="1541463"/>
            <a:ext cx="7848600" cy="5191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试验</a:t>
            </a:r>
            <a:r>
              <a:rPr lang="zh-CN" altLang="en-US" sz="2800" b="1"/>
              <a:t>前必须对重要焊缝进行</a:t>
            </a:r>
            <a:r>
              <a:rPr lang="en-US" altLang="zh-CN" sz="2800" b="1"/>
              <a:t>100%</a:t>
            </a:r>
            <a:r>
              <a:rPr lang="zh-CN" altLang="en-US" sz="2800" b="1"/>
              <a:t>的无损检测。</a:t>
            </a:r>
          </a:p>
        </p:txBody>
      </p:sp>
    </p:spTree>
  </p:cSld>
  <p:clrMapOvr>
    <a:masterClrMapping/>
  </p:clrMapOvr>
  <p:transition spd="slow">
    <p:zoom dir="in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animBg="1" autoUpdateAnimBg="0"/>
      <p:bldP spid="23558" grpId="0" animBg="1" autoUpdateAnimBg="0"/>
      <p:bldP spid="23560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4213" y="1412875"/>
            <a:ext cx="8135937" cy="498475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/>
              <a:t>   		气密性试验应在液压试验合格后进行，以检查压力容器的整体密封性能。</a:t>
            </a:r>
          </a:p>
        </p:txBody>
      </p:sp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3851275" y="3789363"/>
          <a:ext cx="200342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5" name="公式" r:id="rId4" imgW="507960" imgH="241200" progId="Equation.3">
                  <p:embed/>
                </p:oleObj>
              </mc:Choice>
              <mc:Fallback>
                <p:oleObj name="公式" r:id="rId4" imgW="507960" imgH="24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3789363"/>
                        <a:ext cx="2003425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066800" y="5181600"/>
            <a:ext cx="2133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/>
              <a:t>例8 - 1，2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4081463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4081463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4081463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685800" y="576263"/>
            <a:ext cx="417353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</a:pPr>
            <a:r>
              <a:rPr lang="zh-CN" altLang="en-US" sz="360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3、 气密性试验  </a:t>
            </a: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611188" y="2859088"/>
            <a:ext cx="741680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</a:pPr>
            <a:r>
              <a:rPr lang="zh-CN" altLang="en-US" sz="3200" b="1">
                <a:solidFill>
                  <a:srgbClr val="FF3300"/>
                </a:solidFill>
              </a:rPr>
              <a:t>   试验压力：</a:t>
            </a:r>
            <a:r>
              <a:rPr lang="zh-CN" altLang="en-US" sz="3200">
                <a:solidFill>
                  <a:schemeClr val="tx2"/>
                </a:solidFill>
              </a:rPr>
              <a:t>即为容器的设计压力</a:t>
            </a:r>
            <a:endParaRPr lang="zh-CN" altLang="en-US" sz="3200" b="1">
              <a:solidFill>
                <a:srgbClr val="FF3300"/>
              </a:solidFill>
            </a:endParaRPr>
          </a:p>
        </p:txBody>
      </p:sp>
    </p:spTree>
  </p:cSld>
  <p:clrMapOvr>
    <a:masterClrMapping/>
  </p:clrMapOvr>
  <p:transition spd="slow">
    <p:zoom dir="in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914400" y="1143000"/>
            <a:ext cx="7315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120000"/>
              </a:lnSpc>
            </a:pPr>
            <a:r>
              <a:rPr lang="zh-CN" altLang="en-US" b="1"/>
              <a:t>例题：一台卧式液氨储罐的设计压力为2.5</a:t>
            </a:r>
            <a:r>
              <a:rPr lang="en-US" altLang="zh-CN" b="1"/>
              <a:t>MPa，</a:t>
            </a:r>
            <a:r>
              <a:rPr lang="zh-CN" altLang="en-US" b="1"/>
              <a:t>操作温度为-5~44</a:t>
            </a:r>
            <a:r>
              <a:rPr lang="en-US" altLang="zh-CN" b="1" baseline="30000"/>
              <a:t>o</a:t>
            </a:r>
            <a:r>
              <a:rPr lang="en-US" altLang="zh-CN" b="1"/>
              <a:t>C，</a:t>
            </a:r>
            <a:r>
              <a:rPr lang="zh-CN" altLang="en-US" b="1"/>
              <a:t>储罐内径为1200</a:t>
            </a:r>
            <a:r>
              <a:rPr lang="en-US" altLang="zh-CN" b="1"/>
              <a:t>mm，</a:t>
            </a:r>
            <a:r>
              <a:rPr lang="zh-CN" altLang="en-US" b="1"/>
              <a:t>试选用储罐的材料并确定筒体壁厚。</a:t>
            </a:r>
            <a:endParaRPr lang="zh-CN" altLang="zh-CN" b="1"/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1066800" y="2895600"/>
            <a:ext cx="775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zh-CN" b="1"/>
              <a:t>解：第一方案，</a:t>
            </a:r>
            <a:r>
              <a:rPr lang="zh-CN" altLang="zh-CN" b="1">
                <a:solidFill>
                  <a:srgbClr val="FF0000"/>
                </a:solidFill>
              </a:rPr>
              <a:t>使用16</a:t>
            </a:r>
            <a:r>
              <a:rPr lang="en-US" altLang="zh-CN" b="1">
                <a:solidFill>
                  <a:srgbClr val="FF0000"/>
                </a:solidFill>
              </a:rPr>
              <a:t>MnR</a:t>
            </a:r>
            <a:r>
              <a:rPr lang="en-US" altLang="zh-CN" b="1"/>
              <a:t>，</a:t>
            </a:r>
            <a:r>
              <a:rPr lang="zh-CN" altLang="en-US" b="1"/>
              <a:t>估计</a:t>
            </a:r>
            <a:r>
              <a:rPr lang="zh-CN" altLang="zh-CN" b="1"/>
              <a:t>厚度约6~16</a:t>
            </a:r>
            <a:r>
              <a:rPr lang="en-US" altLang="zh-CN" b="1"/>
              <a:t>mm</a:t>
            </a:r>
            <a:endParaRPr lang="en-US" altLang="zh-CN" sz="1800" b="1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1143000" y="3505200"/>
            <a:ext cx="624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b="1"/>
              <a:t>        确定</a:t>
            </a:r>
            <a:r>
              <a:rPr lang="zh-CN" altLang="en-US" sz="2800" b="1">
                <a:latin typeface="宋体" charset="-122"/>
              </a:rPr>
              <a:t>[</a:t>
            </a:r>
            <a:r>
              <a:rPr lang="en-US" altLang="zh-CN" sz="2800" b="1">
                <a:latin typeface="宋体" charset="-122"/>
              </a:rPr>
              <a:t>σ]</a:t>
            </a:r>
            <a:r>
              <a:rPr lang="en-US" altLang="zh-CN" sz="2800" b="1" baseline="30000">
                <a:latin typeface="宋体" charset="-122"/>
              </a:rPr>
              <a:t>t</a:t>
            </a:r>
            <a:r>
              <a:rPr lang="en-US" altLang="zh-CN" b="1">
                <a:latin typeface="宋体" charset="-122"/>
              </a:rPr>
              <a:t>=</a:t>
            </a:r>
            <a:r>
              <a:rPr lang="en-US" altLang="zh-CN" sz="2800" b="1">
                <a:latin typeface="宋体" charset="-122"/>
              </a:rPr>
              <a:t>170 MPa </a:t>
            </a:r>
            <a:r>
              <a:rPr lang="en-US" altLang="zh-CN" b="1">
                <a:latin typeface="宋体" charset="-122"/>
              </a:rPr>
              <a:t>（</a:t>
            </a:r>
            <a:r>
              <a:rPr lang="zh-CN" altLang="en-US" b="1">
                <a:latin typeface="宋体" charset="-122"/>
              </a:rPr>
              <a:t>附录Ⅱ）</a:t>
            </a:r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1143000" y="4114800"/>
            <a:ext cx="541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b="1"/>
              <a:t>        确定</a:t>
            </a:r>
            <a:r>
              <a:rPr lang="en-US" altLang="zh-CN" sz="2800" b="1">
                <a:latin typeface="宋体" charset="-122"/>
              </a:rPr>
              <a:t>σ</a:t>
            </a:r>
            <a:r>
              <a:rPr lang="en-US" altLang="zh-CN" sz="2800" b="1" baseline="-25000">
                <a:latin typeface="宋体" charset="-122"/>
              </a:rPr>
              <a:t>s</a:t>
            </a:r>
            <a:r>
              <a:rPr lang="en-US" altLang="zh-CN" b="1">
                <a:latin typeface="宋体" charset="-122"/>
              </a:rPr>
              <a:t>=</a:t>
            </a:r>
            <a:r>
              <a:rPr lang="en-US" altLang="zh-CN" sz="2800" b="1">
                <a:latin typeface="宋体" charset="-122"/>
              </a:rPr>
              <a:t>345 MPa </a:t>
            </a:r>
            <a:r>
              <a:rPr lang="en-US" altLang="zh-CN" b="1">
                <a:latin typeface="宋体" charset="-122"/>
              </a:rPr>
              <a:t>（</a:t>
            </a:r>
            <a:r>
              <a:rPr lang="zh-CN" altLang="en-US" b="1">
                <a:latin typeface="宋体" charset="-122"/>
              </a:rPr>
              <a:t>附录Ⅱ）</a:t>
            </a:r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1143000" y="4648200"/>
            <a:ext cx="693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b="1"/>
              <a:t>        确定焊接接头系数</a:t>
            </a:r>
            <a:r>
              <a:rPr lang="zh-CN" altLang="en-US" sz="2800" b="1">
                <a:latin typeface="宋体" charset="-122"/>
                <a:sym typeface="Symbol" pitchFamily="18" charset="2"/>
              </a:rPr>
              <a:t> </a:t>
            </a:r>
            <a:r>
              <a:rPr lang="zh-CN" altLang="en-US" sz="2800" b="1">
                <a:latin typeface="Times New Roman"/>
              </a:rPr>
              <a:t>——</a:t>
            </a:r>
            <a:r>
              <a:rPr lang="zh-CN" altLang="en-US" sz="2800" b="1">
                <a:latin typeface="宋体" charset="-122"/>
              </a:rPr>
              <a:t>（表8-8）0.85</a:t>
            </a:r>
            <a:endParaRPr lang="zh-CN" altLang="zh-CN" b="1">
              <a:latin typeface="宋体" charset="-122"/>
            </a:endParaRPr>
          </a:p>
        </p:txBody>
      </p:sp>
      <p:sp>
        <p:nvSpPr>
          <p:cNvPr id="56327" name="Rectangle 7"/>
          <p:cNvSpPr>
            <a:spLocks noChangeArrowheads="1"/>
          </p:cNvSpPr>
          <p:nvPr/>
        </p:nvSpPr>
        <p:spPr bwMode="auto">
          <a:xfrm>
            <a:off x="1143000" y="5257800"/>
            <a:ext cx="746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b="1"/>
              <a:t>        确定钢板负偏差</a:t>
            </a:r>
            <a:r>
              <a:rPr lang="en-US" altLang="zh-CN" sz="2800" b="1">
                <a:latin typeface="宋体" charset="-122"/>
                <a:sym typeface="Symbol" pitchFamily="18" charset="2"/>
              </a:rPr>
              <a:t>C</a:t>
            </a:r>
            <a:r>
              <a:rPr lang="en-US" altLang="zh-CN" sz="2800" b="1" baseline="-25000">
                <a:latin typeface="宋体" charset="-122"/>
                <a:sym typeface="Symbol" pitchFamily="18" charset="2"/>
              </a:rPr>
              <a:t>1</a:t>
            </a:r>
            <a:r>
              <a:rPr lang="en-US" altLang="zh-CN" sz="2800" b="1">
                <a:latin typeface="宋体" charset="-122"/>
                <a:sym typeface="Symbol" pitchFamily="18" charset="2"/>
              </a:rPr>
              <a:t> </a:t>
            </a:r>
            <a:r>
              <a:rPr lang="en-US" altLang="zh-CN" sz="2800" b="1">
                <a:latin typeface="Times New Roman"/>
              </a:rPr>
              <a:t>——</a:t>
            </a:r>
            <a:r>
              <a:rPr lang="en-US" altLang="zh-CN" sz="2800" b="1">
                <a:latin typeface="宋体" charset="-122"/>
              </a:rPr>
              <a:t>（</a:t>
            </a:r>
            <a:r>
              <a:rPr lang="zh-CN" altLang="en-US" sz="2800" b="1">
                <a:latin typeface="宋体" charset="-122"/>
              </a:rPr>
              <a:t>表8-9）0.80</a:t>
            </a:r>
            <a:endParaRPr lang="zh-CN" altLang="zh-CN" b="1">
              <a:latin typeface="宋体" charset="-122"/>
            </a:endParaRPr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1066800" y="5867400"/>
            <a:ext cx="746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b="1"/>
              <a:t>         确定腐蚀裕量</a:t>
            </a:r>
            <a:r>
              <a:rPr lang="en-US" altLang="zh-CN" sz="2800" b="1">
                <a:latin typeface="宋体" charset="-122"/>
                <a:sym typeface="Symbol" pitchFamily="18" charset="2"/>
              </a:rPr>
              <a:t>C</a:t>
            </a:r>
            <a:r>
              <a:rPr lang="en-US" altLang="zh-CN" sz="2800" b="1" baseline="-25000">
                <a:latin typeface="宋体" charset="-122"/>
                <a:sym typeface="Symbol" pitchFamily="18" charset="2"/>
              </a:rPr>
              <a:t>2</a:t>
            </a:r>
            <a:r>
              <a:rPr lang="en-US" altLang="zh-CN" sz="2800" b="1">
                <a:latin typeface="宋体" charset="-122"/>
                <a:sym typeface="Symbol" pitchFamily="18" charset="2"/>
              </a:rPr>
              <a:t> </a:t>
            </a:r>
            <a:r>
              <a:rPr lang="en-US" altLang="zh-CN" sz="2800" b="1">
                <a:latin typeface="Times New Roman"/>
              </a:rPr>
              <a:t>——</a:t>
            </a:r>
            <a:r>
              <a:rPr lang="en-US" altLang="zh-CN" sz="2800" b="1">
                <a:latin typeface="宋体" charset="-122"/>
              </a:rPr>
              <a:t>1.0</a:t>
            </a:r>
          </a:p>
        </p:txBody>
      </p:sp>
      <p:sp>
        <p:nvSpPr>
          <p:cNvPr id="56329" name="Text Box 9"/>
          <p:cNvSpPr txBox="1">
            <a:spLocks noChangeArrowheads="1"/>
          </p:cNvSpPr>
          <p:nvPr/>
        </p:nvSpPr>
        <p:spPr bwMode="auto">
          <a:xfrm>
            <a:off x="2133600" y="304800"/>
            <a:ext cx="51022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3200" b="1"/>
              <a:t>8.3  内压薄壁容器的设计</a:t>
            </a:r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  <p:bldP spid="56323" grpId="0" autoUpdateAnimBg="0"/>
      <p:bldP spid="56324" grpId="0" autoUpdateAnimBg="0"/>
      <p:bldP spid="56325" grpId="0" autoUpdateAnimBg="0"/>
      <p:bldP spid="56326" grpId="0" autoUpdateAnimBg="0"/>
      <p:bldP spid="56327" grpId="0" autoUpdateAnimBg="0"/>
      <p:bldP spid="56328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1331913" y="1254125"/>
            <a:ext cx="6696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b="1"/>
              <a:t>薄壁壳体： </a:t>
            </a:r>
            <a:r>
              <a:rPr lang="en-US" altLang="zh-CN" sz="2800" b="1"/>
              <a:t>R</a:t>
            </a:r>
            <a:r>
              <a:rPr lang="en-US" altLang="zh-CN" sz="2800" b="1" baseline="-25000"/>
              <a:t>0 </a:t>
            </a:r>
            <a:r>
              <a:rPr lang="en-US" altLang="zh-CN" sz="2800" b="1"/>
              <a:t>/ R</a:t>
            </a:r>
            <a:r>
              <a:rPr lang="en-US" altLang="zh-CN" sz="2800" b="1" baseline="-25000"/>
              <a:t>i</a:t>
            </a:r>
            <a:r>
              <a:rPr lang="en-US" altLang="zh-CN" sz="2800" b="1"/>
              <a:t> </a:t>
            </a:r>
            <a:r>
              <a:rPr lang="en-US" altLang="zh-CN" sz="2800" b="1">
                <a:sym typeface="Symbol" pitchFamily="18" charset="2"/>
              </a:rPr>
              <a:t> 1.2</a:t>
            </a:r>
            <a:r>
              <a:rPr lang="zh-CN" altLang="en-US" sz="2800" b="1">
                <a:sym typeface="Symbol" pitchFamily="18" charset="2"/>
              </a:rPr>
              <a:t>或 </a:t>
            </a:r>
            <a:r>
              <a:rPr lang="en-US" altLang="zh-CN" sz="2800" b="1">
                <a:solidFill>
                  <a:srgbClr val="FF0000"/>
                </a:solidFill>
                <a:sym typeface="Symbol" pitchFamily="18" charset="2"/>
              </a:rPr>
              <a:t>t</a:t>
            </a:r>
            <a:r>
              <a:rPr lang="en-US" altLang="zh-CN" sz="2800" b="1" baseline="-25000">
                <a:solidFill>
                  <a:srgbClr val="FF0000"/>
                </a:solidFill>
                <a:sym typeface="Symbol" pitchFamily="18" charset="2"/>
              </a:rPr>
              <a:t>n </a:t>
            </a:r>
            <a:r>
              <a:rPr lang="en-US" altLang="zh-CN" sz="2800" b="1">
                <a:solidFill>
                  <a:srgbClr val="FF0000"/>
                </a:solidFill>
                <a:sym typeface="Symbol" pitchFamily="18" charset="2"/>
              </a:rPr>
              <a:t>/ D</a:t>
            </a:r>
            <a:r>
              <a:rPr lang="en-US" altLang="zh-CN" sz="2800" b="1" baseline="-25000">
                <a:solidFill>
                  <a:srgbClr val="FF0000"/>
                </a:solidFill>
                <a:sym typeface="Symbol" pitchFamily="18" charset="2"/>
              </a:rPr>
              <a:t>i</a:t>
            </a:r>
            <a:r>
              <a:rPr lang="en-US" altLang="zh-CN" sz="2800" b="1">
                <a:solidFill>
                  <a:srgbClr val="FF0000"/>
                </a:solidFill>
                <a:sym typeface="Symbol" pitchFamily="18" charset="2"/>
              </a:rPr>
              <a:t>  0.1</a:t>
            </a:r>
          </a:p>
        </p:txBody>
      </p:sp>
      <p:grpSp>
        <p:nvGrpSpPr>
          <p:cNvPr id="78853" name="Group 5"/>
          <p:cNvGrpSpPr>
            <a:grpSpLocks/>
          </p:cNvGrpSpPr>
          <p:nvPr/>
        </p:nvGrpSpPr>
        <p:grpSpPr bwMode="auto">
          <a:xfrm>
            <a:off x="1258888" y="1700213"/>
            <a:ext cx="6049962" cy="3184525"/>
            <a:chOff x="1104" y="1776"/>
            <a:chExt cx="2880" cy="1392"/>
          </a:xfrm>
        </p:grpSpPr>
        <p:grpSp>
          <p:nvGrpSpPr>
            <p:cNvPr id="78854" name="Group 6"/>
            <p:cNvGrpSpPr>
              <a:grpSpLocks/>
            </p:cNvGrpSpPr>
            <p:nvPr/>
          </p:nvGrpSpPr>
          <p:grpSpPr bwMode="auto">
            <a:xfrm>
              <a:off x="1296" y="2085"/>
              <a:ext cx="1392" cy="1083"/>
              <a:chOff x="1248" y="2256"/>
              <a:chExt cx="1248" cy="768"/>
            </a:xfrm>
          </p:grpSpPr>
          <p:sp>
            <p:nvSpPr>
              <p:cNvPr id="78855" name="Oval 7"/>
              <p:cNvSpPr>
                <a:spLocks noChangeArrowheads="1"/>
              </p:cNvSpPr>
              <p:nvPr/>
            </p:nvSpPr>
            <p:spPr bwMode="auto">
              <a:xfrm>
                <a:off x="1248" y="2256"/>
                <a:ext cx="336" cy="768"/>
              </a:xfrm>
              <a:prstGeom prst="ellipse">
                <a:avLst/>
              </a:prstGeom>
              <a:gradFill rotWithShape="0">
                <a:gsLst>
                  <a:gs pos="0">
                    <a:srgbClr val="00CCFF">
                      <a:gamma/>
                      <a:shade val="46275"/>
                      <a:invGamma/>
                    </a:srgbClr>
                  </a:gs>
                  <a:gs pos="50000">
                    <a:srgbClr val="00CCFF"/>
                  </a:gs>
                  <a:gs pos="100000">
                    <a:srgbClr val="00CC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856" name="Rectangle 8"/>
              <p:cNvSpPr>
                <a:spLocks noChangeArrowheads="1"/>
              </p:cNvSpPr>
              <p:nvPr/>
            </p:nvSpPr>
            <p:spPr bwMode="auto">
              <a:xfrm>
                <a:off x="1440" y="2256"/>
                <a:ext cx="1056" cy="768"/>
              </a:xfrm>
              <a:prstGeom prst="rect">
                <a:avLst/>
              </a:prstGeom>
              <a:gradFill rotWithShape="0">
                <a:gsLst>
                  <a:gs pos="0">
                    <a:srgbClr val="00CCFF">
                      <a:gamma/>
                      <a:shade val="46275"/>
                      <a:invGamma/>
                    </a:srgbClr>
                  </a:gs>
                  <a:gs pos="50000">
                    <a:srgbClr val="00CCFF"/>
                  </a:gs>
                  <a:gs pos="100000">
                    <a:srgbClr val="00CC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8857" name="Line 9"/>
            <p:cNvSpPr>
              <a:spLocks noChangeShapeType="1"/>
            </p:cNvSpPr>
            <p:nvPr/>
          </p:nvSpPr>
          <p:spPr bwMode="auto">
            <a:xfrm flipV="1">
              <a:off x="1104" y="2640"/>
              <a:ext cx="2880" cy="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Dot"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78858" name="Group 10"/>
            <p:cNvGrpSpPr>
              <a:grpSpLocks/>
            </p:cNvGrpSpPr>
            <p:nvPr/>
          </p:nvGrpSpPr>
          <p:grpSpPr bwMode="auto">
            <a:xfrm>
              <a:off x="2688" y="1776"/>
              <a:ext cx="1104" cy="1392"/>
              <a:chOff x="2688" y="1776"/>
              <a:chExt cx="1104" cy="1392"/>
            </a:xfrm>
          </p:grpSpPr>
          <p:grpSp>
            <p:nvGrpSpPr>
              <p:cNvPr id="78859" name="Group 11"/>
              <p:cNvGrpSpPr>
                <a:grpSpLocks/>
              </p:cNvGrpSpPr>
              <p:nvPr/>
            </p:nvGrpSpPr>
            <p:grpSpPr bwMode="auto">
              <a:xfrm>
                <a:off x="2688" y="2085"/>
                <a:ext cx="1104" cy="1083"/>
                <a:chOff x="2640" y="2160"/>
                <a:chExt cx="1248" cy="1008"/>
              </a:xfrm>
            </p:grpSpPr>
            <p:sp>
              <p:nvSpPr>
                <p:cNvPr id="78860" name="Rectangle 12" descr="浅色上对角线"/>
                <p:cNvSpPr>
                  <a:spLocks noChangeArrowheads="1"/>
                </p:cNvSpPr>
                <p:nvPr/>
              </p:nvSpPr>
              <p:spPr bwMode="auto">
                <a:xfrm>
                  <a:off x="2640" y="2160"/>
                  <a:ext cx="864" cy="48"/>
                </a:xfrm>
                <a:prstGeom prst="rect">
                  <a:avLst/>
                </a:prstGeom>
                <a:pattFill prst="ltUpDiag">
                  <a:fgClr>
                    <a:schemeClr val="tx1"/>
                  </a:fgClr>
                  <a:bgClr>
                    <a:schemeClr val="bg1"/>
                  </a:bgClr>
                </a:pattFill>
                <a:ln w="317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861" name="Rectangle 13" descr="浅色上对角线"/>
                <p:cNvSpPr>
                  <a:spLocks noChangeArrowheads="1"/>
                </p:cNvSpPr>
                <p:nvPr/>
              </p:nvSpPr>
              <p:spPr bwMode="auto">
                <a:xfrm>
                  <a:off x="2640" y="3120"/>
                  <a:ext cx="864" cy="48"/>
                </a:xfrm>
                <a:prstGeom prst="rect">
                  <a:avLst/>
                </a:prstGeom>
                <a:pattFill prst="ltUpDiag">
                  <a:fgClr>
                    <a:schemeClr val="tx1"/>
                  </a:fgClr>
                  <a:bgClr>
                    <a:srgbClr val="FFFFFF"/>
                  </a:bgClr>
                </a:patt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862" name="Line 14"/>
                <p:cNvSpPr>
                  <a:spLocks noChangeShapeType="1"/>
                </p:cNvSpPr>
                <p:nvPr/>
              </p:nvSpPr>
              <p:spPr bwMode="auto">
                <a:xfrm>
                  <a:off x="3504" y="2160"/>
                  <a:ext cx="0" cy="1008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8863" name="Freeform 15" descr="浅色上对角线"/>
                <p:cNvSpPr>
                  <a:spLocks/>
                </p:cNvSpPr>
                <p:nvPr/>
              </p:nvSpPr>
              <p:spPr bwMode="auto">
                <a:xfrm>
                  <a:off x="3504" y="2160"/>
                  <a:ext cx="384" cy="1008"/>
                </a:xfrm>
                <a:custGeom>
                  <a:avLst/>
                  <a:gdLst>
                    <a:gd name="T0" fmla="*/ 0 w 344"/>
                    <a:gd name="T1" fmla="*/ 0 h 1152"/>
                    <a:gd name="T2" fmla="*/ 192 w 344"/>
                    <a:gd name="T3" fmla="*/ 96 h 1152"/>
                    <a:gd name="T4" fmla="*/ 288 w 344"/>
                    <a:gd name="T5" fmla="*/ 240 h 1152"/>
                    <a:gd name="T6" fmla="*/ 336 w 344"/>
                    <a:gd name="T7" fmla="*/ 480 h 1152"/>
                    <a:gd name="T8" fmla="*/ 336 w 344"/>
                    <a:gd name="T9" fmla="*/ 720 h 1152"/>
                    <a:gd name="T10" fmla="*/ 288 w 344"/>
                    <a:gd name="T11" fmla="*/ 912 h 1152"/>
                    <a:gd name="T12" fmla="*/ 144 w 344"/>
                    <a:gd name="T13" fmla="*/ 1104 h 1152"/>
                    <a:gd name="T14" fmla="*/ 0 w 344"/>
                    <a:gd name="T15" fmla="*/ 1152 h 1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44" h="1152">
                      <a:moveTo>
                        <a:pt x="0" y="0"/>
                      </a:moveTo>
                      <a:cubicBezTo>
                        <a:pt x="72" y="28"/>
                        <a:pt x="144" y="56"/>
                        <a:pt x="192" y="96"/>
                      </a:cubicBezTo>
                      <a:cubicBezTo>
                        <a:pt x="240" y="136"/>
                        <a:pt x="264" y="176"/>
                        <a:pt x="288" y="240"/>
                      </a:cubicBezTo>
                      <a:cubicBezTo>
                        <a:pt x="312" y="304"/>
                        <a:pt x="328" y="400"/>
                        <a:pt x="336" y="480"/>
                      </a:cubicBezTo>
                      <a:cubicBezTo>
                        <a:pt x="344" y="560"/>
                        <a:pt x="344" y="648"/>
                        <a:pt x="336" y="720"/>
                      </a:cubicBezTo>
                      <a:cubicBezTo>
                        <a:pt x="328" y="792"/>
                        <a:pt x="320" y="848"/>
                        <a:pt x="288" y="912"/>
                      </a:cubicBezTo>
                      <a:cubicBezTo>
                        <a:pt x="256" y="976"/>
                        <a:pt x="192" y="1064"/>
                        <a:pt x="144" y="1104"/>
                      </a:cubicBezTo>
                      <a:cubicBezTo>
                        <a:pt x="96" y="1144"/>
                        <a:pt x="48" y="1148"/>
                        <a:pt x="0" y="1152"/>
                      </a:cubicBezTo>
                    </a:path>
                  </a:pathLst>
                </a:custGeom>
                <a:pattFill prst="ltUpDiag">
                  <a:fgClr>
                    <a:schemeClr val="tx1"/>
                  </a:fgClr>
                  <a:bgClr>
                    <a:schemeClr val="bg1"/>
                  </a:bgClr>
                </a:pattFill>
                <a:ln w="12700" cap="sq" cmpd="sng">
                  <a:solidFill>
                    <a:schemeClr val="tx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8864" name="Freeform 16"/>
                <p:cNvSpPr>
                  <a:spLocks/>
                </p:cNvSpPr>
                <p:nvPr/>
              </p:nvSpPr>
              <p:spPr bwMode="auto">
                <a:xfrm>
                  <a:off x="3504" y="2208"/>
                  <a:ext cx="336" cy="912"/>
                </a:xfrm>
                <a:custGeom>
                  <a:avLst/>
                  <a:gdLst>
                    <a:gd name="T0" fmla="*/ 0 w 344"/>
                    <a:gd name="T1" fmla="*/ 0 h 1152"/>
                    <a:gd name="T2" fmla="*/ 192 w 344"/>
                    <a:gd name="T3" fmla="*/ 96 h 1152"/>
                    <a:gd name="T4" fmla="*/ 288 w 344"/>
                    <a:gd name="T5" fmla="*/ 240 h 1152"/>
                    <a:gd name="T6" fmla="*/ 336 w 344"/>
                    <a:gd name="T7" fmla="*/ 480 h 1152"/>
                    <a:gd name="T8" fmla="*/ 336 w 344"/>
                    <a:gd name="T9" fmla="*/ 720 h 1152"/>
                    <a:gd name="T10" fmla="*/ 288 w 344"/>
                    <a:gd name="T11" fmla="*/ 912 h 1152"/>
                    <a:gd name="T12" fmla="*/ 144 w 344"/>
                    <a:gd name="T13" fmla="*/ 1104 h 1152"/>
                    <a:gd name="T14" fmla="*/ 0 w 344"/>
                    <a:gd name="T15" fmla="*/ 1152 h 1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44" h="1152">
                      <a:moveTo>
                        <a:pt x="0" y="0"/>
                      </a:moveTo>
                      <a:cubicBezTo>
                        <a:pt x="72" y="28"/>
                        <a:pt x="144" y="56"/>
                        <a:pt x="192" y="96"/>
                      </a:cubicBezTo>
                      <a:cubicBezTo>
                        <a:pt x="240" y="136"/>
                        <a:pt x="264" y="176"/>
                        <a:pt x="288" y="240"/>
                      </a:cubicBezTo>
                      <a:cubicBezTo>
                        <a:pt x="312" y="304"/>
                        <a:pt x="328" y="400"/>
                        <a:pt x="336" y="480"/>
                      </a:cubicBezTo>
                      <a:cubicBezTo>
                        <a:pt x="344" y="560"/>
                        <a:pt x="344" y="648"/>
                        <a:pt x="336" y="720"/>
                      </a:cubicBezTo>
                      <a:cubicBezTo>
                        <a:pt x="328" y="792"/>
                        <a:pt x="320" y="848"/>
                        <a:pt x="288" y="912"/>
                      </a:cubicBezTo>
                      <a:cubicBezTo>
                        <a:pt x="256" y="976"/>
                        <a:pt x="192" y="1064"/>
                        <a:pt x="144" y="1104"/>
                      </a:cubicBezTo>
                      <a:cubicBezTo>
                        <a:pt x="96" y="1144"/>
                        <a:pt x="48" y="1148"/>
                        <a:pt x="0" y="1152"/>
                      </a:cubicBezTo>
                    </a:path>
                  </a:pathLst>
                </a:custGeom>
                <a:solidFill>
                  <a:schemeClr val="bg1"/>
                </a:solidFill>
                <a:ln w="12700" cap="sq" cmpd="sng">
                  <a:solidFill>
                    <a:schemeClr val="tx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8865" name="Line 17"/>
                <p:cNvSpPr>
                  <a:spLocks noChangeShapeType="1"/>
                </p:cNvSpPr>
                <p:nvPr/>
              </p:nvSpPr>
              <p:spPr bwMode="auto">
                <a:xfrm>
                  <a:off x="3504" y="2160"/>
                  <a:ext cx="0" cy="1008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78866" name="Line 18"/>
              <p:cNvSpPr>
                <a:spLocks noChangeShapeType="1"/>
              </p:cNvSpPr>
              <p:nvPr/>
            </p:nvSpPr>
            <p:spPr bwMode="auto">
              <a:xfrm flipV="1">
                <a:off x="3082" y="2137"/>
                <a:ext cx="0" cy="979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8867" name="Line 19"/>
              <p:cNvSpPr>
                <a:spLocks noChangeShapeType="1"/>
              </p:cNvSpPr>
              <p:nvPr/>
            </p:nvSpPr>
            <p:spPr bwMode="auto">
              <a:xfrm>
                <a:off x="3082" y="1776"/>
                <a:ext cx="0" cy="309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8868" name="Text Box 20"/>
              <p:cNvSpPr txBox="1">
                <a:spLocks noChangeArrowheads="1"/>
              </p:cNvSpPr>
              <p:nvPr/>
            </p:nvSpPr>
            <p:spPr bwMode="auto">
              <a:xfrm rot="-5400000">
                <a:off x="2795" y="2428"/>
                <a:ext cx="361" cy="1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altLang="zh-CN" sz="2000"/>
                  <a:t>Di</a:t>
                </a:r>
              </a:p>
            </p:txBody>
          </p:sp>
          <p:sp>
            <p:nvSpPr>
              <p:cNvPr id="78869" name="Text Box 21"/>
              <p:cNvSpPr txBox="1">
                <a:spLocks noChangeArrowheads="1"/>
              </p:cNvSpPr>
              <p:nvPr/>
            </p:nvSpPr>
            <p:spPr bwMode="auto">
              <a:xfrm>
                <a:off x="3216" y="2343"/>
                <a:ext cx="240" cy="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FF0000"/>
                    </a:solidFill>
                  </a:rPr>
                  <a:t>p</a:t>
                </a:r>
              </a:p>
            </p:txBody>
          </p:sp>
          <p:sp>
            <p:nvSpPr>
              <p:cNvPr id="78870" name="Text Box 22"/>
              <p:cNvSpPr txBox="1">
                <a:spLocks noChangeArrowheads="1"/>
              </p:cNvSpPr>
              <p:nvPr/>
            </p:nvSpPr>
            <p:spPr bwMode="auto">
              <a:xfrm rot="-5332603">
                <a:off x="2884" y="1837"/>
                <a:ext cx="117" cy="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zh-CN"/>
                  <a:t>t</a:t>
                </a:r>
              </a:p>
            </p:txBody>
          </p:sp>
          <p:sp>
            <p:nvSpPr>
              <p:cNvPr id="78871" name="Line 23"/>
              <p:cNvSpPr>
                <a:spLocks noChangeShapeType="1"/>
              </p:cNvSpPr>
              <p:nvPr/>
            </p:nvSpPr>
            <p:spPr bwMode="auto">
              <a:xfrm flipV="1">
                <a:off x="3360" y="2137"/>
                <a:ext cx="0" cy="206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8872" name="Line 24"/>
              <p:cNvSpPr>
                <a:spLocks noChangeShapeType="1"/>
              </p:cNvSpPr>
              <p:nvPr/>
            </p:nvSpPr>
            <p:spPr bwMode="auto">
              <a:xfrm flipV="1">
                <a:off x="3264" y="2137"/>
                <a:ext cx="0" cy="206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8873" name="Line 25"/>
              <p:cNvSpPr>
                <a:spLocks noChangeShapeType="1"/>
              </p:cNvSpPr>
              <p:nvPr/>
            </p:nvSpPr>
            <p:spPr bwMode="auto">
              <a:xfrm flipV="1">
                <a:off x="3456" y="2188"/>
                <a:ext cx="144" cy="155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8874" name="Line 26"/>
              <p:cNvSpPr>
                <a:spLocks noChangeShapeType="1"/>
              </p:cNvSpPr>
              <p:nvPr/>
            </p:nvSpPr>
            <p:spPr bwMode="auto">
              <a:xfrm flipV="1">
                <a:off x="3504" y="2343"/>
                <a:ext cx="192" cy="103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8875" name="Line 27"/>
              <p:cNvSpPr>
                <a:spLocks noChangeShapeType="1"/>
              </p:cNvSpPr>
              <p:nvPr/>
            </p:nvSpPr>
            <p:spPr bwMode="auto">
              <a:xfrm flipV="1">
                <a:off x="3552" y="2549"/>
                <a:ext cx="192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8876" name="Line 28"/>
              <p:cNvSpPr>
                <a:spLocks noChangeShapeType="1"/>
              </p:cNvSpPr>
              <p:nvPr/>
            </p:nvSpPr>
            <p:spPr bwMode="auto">
              <a:xfrm>
                <a:off x="3552" y="2756"/>
                <a:ext cx="192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8877" name="Line 29"/>
              <p:cNvSpPr>
                <a:spLocks noChangeShapeType="1"/>
              </p:cNvSpPr>
              <p:nvPr/>
            </p:nvSpPr>
            <p:spPr bwMode="auto">
              <a:xfrm>
                <a:off x="3504" y="2859"/>
                <a:ext cx="192" cy="51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8878" name="Line 30"/>
              <p:cNvSpPr>
                <a:spLocks noChangeShapeType="1"/>
              </p:cNvSpPr>
              <p:nvPr/>
            </p:nvSpPr>
            <p:spPr bwMode="auto">
              <a:xfrm>
                <a:off x="3456" y="2910"/>
                <a:ext cx="144" cy="155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8879" name="Line 31"/>
              <p:cNvSpPr>
                <a:spLocks noChangeShapeType="1"/>
              </p:cNvSpPr>
              <p:nvPr/>
            </p:nvSpPr>
            <p:spPr bwMode="auto">
              <a:xfrm>
                <a:off x="3360" y="2910"/>
                <a:ext cx="0" cy="206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8880" name="Line 32"/>
              <p:cNvSpPr>
                <a:spLocks noChangeShapeType="1"/>
              </p:cNvSpPr>
              <p:nvPr/>
            </p:nvSpPr>
            <p:spPr bwMode="auto">
              <a:xfrm>
                <a:off x="3216" y="2910"/>
                <a:ext cx="0" cy="206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78881" name="Rectangle 33"/>
            <p:cNvSpPr>
              <a:spLocks noChangeArrowheads="1"/>
            </p:cNvSpPr>
            <p:nvPr/>
          </p:nvSpPr>
          <p:spPr bwMode="auto">
            <a:xfrm>
              <a:off x="1824" y="2549"/>
              <a:ext cx="192" cy="207"/>
            </a:xfrm>
            <a:prstGeom prst="rect">
              <a:avLst/>
            </a:prstGeom>
            <a:solidFill>
              <a:srgbClr val="0000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2" name="Line 34"/>
            <p:cNvSpPr>
              <a:spLocks noChangeShapeType="1"/>
            </p:cNvSpPr>
            <p:nvPr/>
          </p:nvSpPr>
          <p:spPr bwMode="auto">
            <a:xfrm>
              <a:off x="2016" y="2652"/>
              <a:ext cx="192" cy="0"/>
            </a:xfrm>
            <a:prstGeom prst="line">
              <a:avLst/>
            </a:prstGeom>
            <a:noFill/>
            <a:ln w="12700" cap="sq">
              <a:solidFill>
                <a:srgbClr val="FF0000"/>
              </a:solidFill>
              <a:miter lim="800000"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883" name="Line 35"/>
            <p:cNvSpPr>
              <a:spLocks noChangeShapeType="1"/>
            </p:cNvSpPr>
            <p:nvPr/>
          </p:nvSpPr>
          <p:spPr bwMode="auto">
            <a:xfrm flipH="1">
              <a:off x="1632" y="2652"/>
              <a:ext cx="192" cy="0"/>
            </a:xfrm>
            <a:prstGeom prst="line">
              <a:avLst/>
            </a:prstGeom>
            <a:noFill/>
            <a:ln w="12700" cap="sq">
              <a:solidFill>
                <a:srgbClr val="FF0000"/>
              </a:solidFill>
              <a:miter lim="800000"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884" name="Line 36"/>
            <p:cNvSpPr>
              <a:spLocks noChangeShapeType="1"/>
            </p:cNvSpPr>
            <p:nvPr/>
          </p:nvSpPr>
          <p:spPr bwMode="auto">
            <a:xfrm flipV="1">
              <a:off x="1920" y="2343"/>
              <a:ext cx="0" cy="206"/>
            </a:xfrm>
            <a:prstGeom prst="line">
              <a:avLst/>
            </a:prstGeom>
            <a:noFill/>
            <a:ln w="12700" cap="sq">
              <a:solidFill>
                <a:srgbClr val="FF0000"/>
              </a:solidFill>
              <a:miter lim="800000"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885" name="Line 37"/>
            <p:cNvSpPr>
              <a:spLocks noChangeShapeType="1"/>
            </p:cNvSpPr>
            <p:nvPr/>
          </p:nvSpPr>
          <p:spPr bwMode="auto">
            <a:xfrm>
              <a:off x="1920" y="2756"/>
              <a:ext cx="0" cy="206"/>
            </a:xfrm>
            <a:prstGeom prst="line">
              <a:avLst/>
            </a:prstGeom>
            <a:noFill/>
            <a:ln w="12700" cap="sq">
              <a:solidFill>
                <a:srgbClr val="FF0000"/>
              </a:solidFill>
              <a:miter lim="800000"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78886" name="Object 38"/>
            <p:cNvGraphicFramePr>
              <a:graphicFrameLocks noChangeAspect="1"/>
            </p:cNvGraphicFramePr>
            <p:nvPr/>
          </p:nvGraphicFramePr>
          <p:xfrm>
            <a:off x="2208" y="2549"/>
            <a:ext cx="240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929" name="Equation" r:id="rId3" imgW="203040" imgH="241200" progId="Equation.3">
                    <p:embed/>
                  </p:oleObj>
                </mc:Choice>
                <mc:Fallback>
                  <p:oleObj name="Equation" r:id="rId3" imgW="203040" imgH="241200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2549"/>
                          <a:ext cx="240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887" name="Object 39"/>
            <p:cNvGraphicFramePr>
              <a:graphicFrameLocks noChangeAspect="1"/>
            </p:cNvGraphicFramePr>
            <p:nvPr/>
          </p:nvGraphicFramePr>
          <p:xfrm>
            <a:off x="1392" y="2498"/>
            <a:ext cx="240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930" name="Equation" r:id="rId5" imgW="203040" imgH="241200" progId="Equation.3">
                    <p:embed/>
                  </p:oleObj>
                </mc:Choice>
                <mc:Fallback>
                  <p:oleObj name="Equation" r:id="rId5" imgW="203040" imgH="24120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2498"/>
                          <a:ext cx="240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888" name="Object 40"/>
            <p:cNvGraphicFramePr>
              <a:graphicFrameLocks noChangeAspect="1"/>
            </p:cNvGraphicFramePr>
            <p:nvPr/>
          </p:nvGraphicFramePr>
          <p:xfrm>
            <a:off x="1824" y="2137"/>
            <a:ext cx="240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931" name="Equation" r:id="rId7" imgW="203040" imgH="228600" progId="Equation.3">
                    <p:embed/>
                  </p:oleObj>
                </mc:Choice>
                <mc:Fallback>
                  <p:oleObj name="Equation" r:id="rId7" imgW="203040" imgH="228600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2137"/>
                          <a:ext cx="240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889" name="Object 41"/>
            <p:cNvGraphicFramePr>
              <a:graphicFrameLocks noChangeAspect="1"/>
            </p:cNvGraphicFramePr>
            <p:nvPr/>
          </p:nvGraphicFramePr>
          <p:xfrm>
            <a:off x="1824" y="2910"/>
            <a:ext cx="240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932" name="Equation" r:id="rId9" imgW="203040" imgH="228600" progId="Equation.3">
                    <p:embed/>
                  </p:oleObj>
                </mc:Choice>
                <mc:Fallback>
                  <p:oleObj name="Equation" r:id="rId9" imgW="203040" imgH="228600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2910"/>
                          <a:ext cx="240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890" name="Text Box 42"/>
            <p:cNvSpPr txBox="1">
              <a:spLocks noChangeArrowheads="1"/>
            </p:cNvSpPr>
            <p:nvPr/>
          </p:nvSpPr>
          <p:spPr bwMode="auto">
            <a:xfrm>
              <a:off x="1824" y="2534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 b="1">
                  <a:solidFill>
                    <a:srgbClr val="FF0000"/>
                  </a:solidFill>
                </a:rPr>
                <a:t>B</a:t>
              </a:r>
            </a:p>
          </p:txBody>
        </p:sp>
      </p:grpSp>
      <p:sp>
        <p:nvSpPr>
          <p:cNvPr id="78891" name="Text Box 43"/>
          <p:cNvSpPr txBox="1">
            <a:spLocks noChangeArrowheads="1"/>
          </p:cNvSpPr>
          <p:nvPr/>
        </p:nvSpPr>
        <p:spPr bwMode="auto">
          <a:xfrm>
            <a:off x="1258888" y="5718175"/>
            <a:ext cx="67516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b="1"/>
              <a:t>二向应力状态：</a:t>
            </a:r>
            <a:r>
              <a:rPr lang="zh-CN" altLang="en-US" sz="2800" b="1">
                <a:solidFill>
                  <a:srgbClr val="FF0000"/>
                </a:solidFill>
              </a:rPr>
              <a:t>经向</a:t>
            </a:r>
            <a:r>
              <a:rPr lang="zh-CN" altLang="en-US" sz="2800" b="1"/>
              <a:t>应力</a:t>
            </a:r>
            <a:r>
              <a:rPr lang="zh-CN" altLang="en-US" sz="2800" b="1">
                <a:solidFill>
                  <a:srgbClr val="FF0000"/>
                </a:solidFill>
                <a:sym typeface="Symbol" pitchFamily="18" charset="2"/>
              </a:rPr>
              <a:t></a:t>
            </a:r>
            <a:r>
              <a:rPr lang="zh-CN" altLang="en-US" sz="2800" b="1" baseline="-25000">
                <a:solidFill>
                  <a:srgbClr val="FF0000"/>
                </a:solidFill>
                <a:sym typeface="Symbol" pitchFamily="18" charset="2"/>
              </a:rPr>
              <a:t></a:t>
            </a:r>
            <a:r>
              <a:rPr lang="zh-CN" altLang="en-US" sz="2800" b="1">
                <a:sym typeface="Symbol" pitchFamily="18" charset="2"/>
              </a:rPr>
              <a:t>、</a:t>
            </a:r>
            <a:r>
              <a:rPr lang="zh-CN" altLang="en-US" sz="2800" b="1">
                <a:solidFill>
                  <a:srgbClr val="FF0000"/>
                </a:solidFill>
              </a:rPr>
              <a:t>周向</a:t>
            </a:r>
            <a:r>
              <a:rPr lang="zh-CN" altLang="en-US" sz="2800" b="1"/>
              <a:t>应力</a:t>
            </a:r>
            <a:r>
              <a:rPr lang="zh-CN" altLang="en-US" sz="2800" b="1">
                <a:solidFill>
                  <a:srgbClr val="FF0000"/>
                </a:solidFill>
                <a:sym typeface="Symbol" pitchFamily="18" charset="2"/>
              </a:rPr>
              <a:t></a:t>
            </a:r>
            <a:r>
              <a:rPr lang="zh-CN" altLang="en-US" sz="2800" b="1" baseline="-25000">
                <a:solidFill>
                  <a:srgbClr val="FF0000"/>
                </a:solidFill>
                <a:sym typeface="Symbol" pitchFamily="18" charset="2"/>
              </a:rPr>
              <a:t>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78892" name="Rectangle 44"/>
          <p:cNvSpPr>
            <a:spLocks noChangeArrowheads="1"/>
          </p:cNvSpPr>
          <p:nvPr/>
        </p:nvSpPr>
        <p:spPr bwMode="auto">
          <a:xfrm>
            <a:off x="1408113" y="228600"/>
            <a:ext cx="6764337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lang="zh-CN" altLang="en-US" sz="3600" b="1">
                <a:solidFill>
                  <a:srgbClr val="000099"/>
                </a:solidFill>
              </a:rPr>
              <a:t>8.3.1  内压薄壁圆筒的应力分析</a:t>
            </a:r>
            <a:endParaRPr lang="zh-CN" altLang="en-US" sz="3600">
              <a:solidFill>
                <a:srgbClr val="000099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8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2" grpId="0" autoUpdateAnimBg="0"/>
      <p:bldP spid="78891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990600" y="1395413"/>
            <a:ext cx="3740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zh-CN" sz="2800"/>
              <a:t>将上述数据代入下式：</a:t>
            </a:r>
            <a:endParaRPr lang="zh-CN" altLang="en-US" sz="2800"/>
          </a:p>
        </p:txBody>
      </p:sp>
      <p:graphicFrame>
        <p:nvGraphicFramePr>
          <p:cNvPr id="57347" name="Object 3"/>
          <p:cNvGraphicFramePr>
            <a:graphicFrameLocks noChangeAspect="1"/>
          </p:cNvGraphicFramePr>
          <p:nvPr/>
        </p:nvGraphicFramePr>
        <p:xfrm>
          <a:off x="1600200" y="2362200"/>
          <a:ext cx="50434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8" name="公式" r:id="rId3" imgW="1803240" imgH="190440" progId="Equation.3">
                  <p:embed/>
                </p:oleObj>
              </mc:Choice>
              <mc:Fallback>
                <p:oleObj name="公式" r:id="rId3" imgW="1803240" imgH="1904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362200"/>
                        <a:ext cx="504348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8" name="Object 4"/>
          <p:cNvGraphicFramePr>
            <a:graphicFrameLocks noChangeAspect="1"/>
          </p:cNvGraphicFramePr>
          <p:nvPr/>
        </p:nvGraphicFramePr>
        <p:xfrm>
          <a:off x="990600" y="3200400"/>
          <a:ext cx="7086600" cy="218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9" name="Equation" r:id="rId5" imgW="2463480" imgH="838080" progId="Equation.3">
                  <p:embed/>
                </p:oleObj>
              </mc:Choice>
              <mc:Fallback>
                <p:oleObj name="Equation" r:id="rId5" imgW="2463480" imgH="8380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200400"/>
                        <a:ext cx="7086600" cy="218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2133600" y="304800"/>
            <a:ext cx="5318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3200" b="1"/>
              <a:t>8.3 内压薄壁容器的设计</a:t>
            </a:r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370" name="Object 2"/>
          <p:cNvGraphicFramePr>
            <a:graphicFrameLocks noChangeAspect="1"/>
          </p:cNvGraphicFramePr>
          <p:nvPr/>
        </p:nvGraphicFramePr>
        <p:xfrm>
          <a:off x="1676400" y="4495800"/>
          <a:ext cx="6024563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7" name="公式" r:id="rId3" imgW="2120760" imgH="380880" progId="Equation.3">
                  <p:embed/>
                </p:oleObj>
              </mc:Choice>
              <mc:Fallback>
                <p:oleObj name="公式" r:id="rId3" imgW="2120760" imgH="3808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495800"/>
                        <a:ext cx="6024563" cy="108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1" name="Object 3"/>
          <p:cNvGraphicFramePr>
            <a:graphicFrameLocks noChangeAspect="1"/>
          </p:cNvGraphicFramePr>
          <p:nvPr/>
        </p:nvGraphicFramePr>
        <p:xfrm>
          <a:off x="838200" y="1447800"/>
          <a:ext cx="74580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8" name="公式" r:id="rId5" imgW="2666880" imgH="190440" progId="Equation.3">
                  <p:embed/>
                </p:oleObj>
              </mc:Choice>
              <mc:Fallback>
                <p:oleObj name="公式" r:id="rId5" imgW="2666880" imgH="1904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447800"/>
                        <a:ext cx="74580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2" name="Object 4"/>
          <p:cNvGraphicFramePr>
            <a:graphicFrameLocks noChangeAspect="1"/>
          </p:cNvGraphicFramePr>
          <p:nvPr/>
        </p:nvGraphicFramePr>
        <p:xfrm>
          <a:off x="2133600" y="2209800"/>
          <a:ext cx="475932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9" name="公式" r:id="rId7" imgW="1701720" imgH="368280" progId="Equation.3">
                  <p:embed/>
                </p:oleObj>
              </mc:Choice>
              <mc:Fallback>
                <p:oleObj name="公式" r:id="rId7" imgW="1701720" imgH="3682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209800"/>
                        <a:ext cx="4759325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838200" y="3886200"/>
            <a:ext cx="323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/>
              <a:t>储罐的水压实验压力</a:t>
            </a:r>
            <a:r>
              <a:rPr lang="zh-CN" altLang="zh-CN"/>
              <a:t>：</a:t>
            </a:r>
            <a:endParaRPr lang="zh-CN" altLang="en-US"/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2133600" y="304800"/>
            <a:ext cx="4959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3200" b="1"/>
              <a:t>8.3 内压薄壁容器的设计</a:t>
            </a:r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1600200" y="5943600"/>
            <a:ext cx="2625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rgbClr val="0033CC"/>
                </a:solidFill>
              </a:rPr>
              <a:t>取 </a:t>
            </a:r>
            <a:r>
              <a:rPr lang="en-US" altLang="zh-CN" sz="2800">
                <a:solidFill>
                  <a:srgbClr val="0033CC"/>
                </a:solidFill>
              </a:rPr>
              <a:t>p</a:t>
            </a:r>
            <a:r>
              <a:rPr lang="en-US" altLang="zh-CN" sz="2800" baseline="-25000">
                <a:solidFill>
                  <a:srgbClr val="0033CC"/>
                </a:solidFill>
              </a:rPr>
              <a:t>T</a:t>
            </a:r>
            <a:r>
              <a:rPr lang="en-US" altLang="zh-CN" sz="2800">
                <a:solidFill>
                  <a:srgbClr val="0033CC"/>
                </a:solidFill>
              </a:rPr>
              <a:t>= 3.13 MPa</a:t>
            </a:r>
          </a:p>
        </p:txBody>
      </p:sp>
      <p:sp>
        <p:nvSpPr>
          <p:cNvPr id="58379" name="Rectangle 11"/>
          <p:cNvSpPr>
            <a:spLocks noChangeArrowheads="1"/>
          </p:cNvSpPr>
          <p:nvPr/>
        </p:nvSpPr>
        <p:spPr bwMode="auto">
          <a:xfrm>
            <a:off x="827088" y="3357563"/>
            <a:ext cx="445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b="1">
                <a:solidFill>
                  <a:srgbClr val="FF3300"/>
                </a:solidFill>
              </a:rPr>
              <a:t>该厚度同时满足最小壁厚要求。</a:t>
            </a:r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5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3" grpId="0" autoUpdateAnimBg="0"/>
      <p:bldP spid="58375" grpId="0" autoUpdateAnimBg="0"/>
      <p:bldP spid="58379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990600" y="2895600"/>
            <a:ext cx="434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/>
              <a:t>储罐试验压力下的应力校核</a:t>
            </a:r>
            <a:r>
              <a:rPr lang="zh-CN" altLang="zh-CN"/>
              <a:t>：</a:t>
            </a:r>
            <a:endParaRPr lang="zh-CN" altLang="en-US" sz="2800">
              <a:latin typeface="宋体" charset="-122"/>
            </a:endParaRPr>
          </a:p>
        </p:txBody>
      </p:sp>
      <p:graphicFrame>
        <p:nvGraphicFramePr>
          <p:cNvPr id="59395" name="Object 3"/>
          <p:cNvGraphicFramePr>
            <a:graphicFrameLocks noChangeAspect="1"/>
          </p:cNvGraphicFramePr>
          <p:nvPr/>
        </p:nvGraphicFramePr>
        <p:xfrm>
          <a:off x="1447800" y="3429000"/>
          <a:ext cx="548640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91" name="Equation" r:id="rId3" imgW="2222280" imgH="1028520" progId="Equation.3">
                  <p:embed/>
                </p:oleObj>
              </mc:Choice>
              <mc:Fallback>
                <p:oleObj name="Equation" r:id="rId3" imgW="2222280" imgH="10285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429000"/>
                        <a:ext cx="5486400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6" name="Object 4"/>
          <p:cNvGraphicFramePr>
            <a:graphicFrameLocks noChangeAspect="1"/>
          </p:cNvGraphicFramePr>
          <p:nvPr/>
        </p:nvGraphicFramePr>
        <p:xfrm>
          <a:off x="679450" y="1389063"/>
          <a:ext cx="793115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92" name="Equation" r:id="rId5" imgW="3340080" imgH="203040" progId="Equation.3">
                  <p:embed/>
                </p:oleObj>
              </mc:Choice>
              <mc:Fallback>
                <p:oleObj name="Equation" r:id="rId5" imgW="334008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" y="1389063"/>
                        <a:ext cx="793115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7" name="Object 5"/>
          <p:cNvGraphicFramePr>
            <a:graphicFrameLocks noChangeAspect="1"/>
          </p:cNvGraphicFramePr>
          <p:nvPr/>
        </p:nvGraphicFramePr>
        <p:xfrm>
          <a:off x="1371600" y="2209800"/>
          <a:ext cx="5611813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93" name="公式" r:id="rId7" imgW="2070000" imgH="190440" progId="Equation.3">
                  <p:embed/>
                </p:oleObj>
              </mc:Choice>
              <mc:Fallback>
                <p:oleObj name="公式" r:id="rId7" imgW="2070000" imgH="1904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209800"/>
                        <a:ext cx="5611813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990600" y="6096000"/>
            <a:ext cx="708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>
                <a:solidFill>
                  <a:srgbClr val="FF0000"/>
                </a:solidFill>
              </a:rPr>
              <a:t>用16</a:t>
            </a:r>
            <a:r>
              <a:rPr lang="en-US" altLang="zh-CN">
                <a:solidFill>
                  <a:srgbClr val="FF0000"/>
                </a:solidFill>
              </a:rPr>
              <a:t>MnR</a:t>
            </a:r>
            <a:r>
              <a:rPr lang="zh-CN" altLang="en-US">
                <a:solidFill>
                  <a:srgbClr val="FF0000"/>
                </a:solidFill>
              </a:rPr>
              <a:t>材料，满足水压试验时的强度要求。</a:t>
            </a:r>
            <a:endParaRPr lang="zh-CN" altLang="en-US" sz="2800">
              <a:solidFill>
                <a:srgbClr val="FF0000"/>
              </a:solidFill>
              <a:latin typeface="宋体" charset="-122"/>
            </a:endParaRPr>
          </a:p>
        </p:txBody>
      </p:sp>
      <p:sp>
        <p:nvSpPr>
          <p:cNvPr id="59399" name="Text Box 7"/>
          <p:cNvSpPr txBox="1">
            <a:spLocks noChangeArrowheads="1"/>
          </p:cNvSpPr>
          <p:nvPr/>
        </p:nvSpPr>
        <p:spPr bwMode="auto">
          <a:xfrm>
            <a:off x="2133600" y="304800"/>
            <a:ext cx="5534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3200" b="1"/>
              <a:t>8.3 内压薄壁容器的设计</a:t>
            </a:r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5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 autoUpdateAnimBg="0"/>
      <p:bldP spid="59398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990600" y="1524000"/>
            <a:ext cx="7902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zh-CN" b="1"/>
              <a:t>解：</a:t>
            </a:r>
            <a:r>
              <a:rPr lang="zh-CN" altLang="zh-CN"/>
              <a:t>第二方案，</a:t>
            </a:r>
            <a:r>
              <a:rPr lang="zh-CN" altLang="zh-CN">
                <a:solidFill>
                  <a:srgbClr val="FF0000"/>
                </a:solidFill>
              </a:rPr>
              <a:t>使用20</a:t>
            </a:r>
            <a:r>
              <a:rPr lang="en-US" altLang="zh-CN">
                <a:solidFill>
                  <a:srgbClr val="FF0000"/>
                </a:solidFill>
              </a:rPr>
              <a:t>R</a:t>
            </a:r>
            <a:r>
              <a:rPr lang="en-US" altLang="zh-CN"/>
              <a:t>，</a:t>
            </a:r>
            <a:r>
              <a:rPr lang="zh-CN" altLang="en-US"/>
              <a:t>估计</a:t>
            </a:r>
            <a:r>
              <a:rPr lang="zh-CN" altLang="zh-CN"/>
              <a:t>厚度约6~16</a:t>
            </a:r>
            <a:r>
              <a:rPr lang="en-US" altLang="zh-CN"/>
              <a:t>mm</a:t>
            </a:r>
            <a:endParaRPr lang="en-US" altLang="zh-CN" sz="1800"/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838200" y="2452688"/>
            <a:ext cx="601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/>
              <a:t>        确定</a:t>
            </a:r>
            <a:r>
              <a:rPr lang="zh-CN" altLang="en-US" sz="2800">
                <a:latin typeface="宋体" charset="-122"/>
              </a:rPr>
              <a:t>[</a:t>
            </a:r>
            <a:r>
              <a:rPr lang="en-US" altLang="zh-CN" sz="2800">
                <a:latin typeface="宋体" charset="-122"/>
              </a:rPr>
              <a:t>σ]</a:t>
            </a:r>
            <a:r>
              <a:rPr lang="en-US" altLang="zh-CN" sz="2800" baseline="30000">
                <a:latin typeface="宋体" charset="-122"/>
              </a:rPr>
              <a:t>t</a:t>
            </a:r>
            <a:r>
              <a:rPr lang="en-US" altLang="zh-CN">
                <a:latin typeface="宋体" charset="-122"/>
              </a:rPr>
              <a:t>=</a:t>
            </a:r>
            <a:r>
              <a:rPr lang="en-US" altLang="zh-CN" sz="2800">
                <a:latin typeface="宋体" charset="-122"/>
              </a:rPr>
              <a:t>133 MPa </a:t>
            </a:r>
            <a:r>
              <a:rPr lang="en-US" altLang="zh-CN">
                <a:latin typeface="宋体" charset="-122"/>
              </a:rPr>
              <a:t>（</a:t>
            </a:r>
            <a:r>
              <a:rPr lang="zh-CN" altLang="en-US">
                <a:latin typeface="宋体" charset="-122"/>
              </a:rPr>
              <a:t>附录Ⅱ）</a:t>
            </a: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838200" y="3062288"/>
            <a:ext cx="632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/>
              <a:t>        确定</a:t>
            </a:r>
            <a:r>
              <a:rPr lang="zh-CN" altLang="en-US" sz="2800">
                <a:latin typeface="宋体" charset="-122"/>
              </a:rPr>
              <a:t>[</a:t>
            </a:r>
            <a:r>
              <a:rPr lang="en-US" altLang="zh-CN" sz="2800">
                <a:latin typeface="宋体" charset="-122"/>
              </a:rPr>
              <a:t>σs</a:t>
            </a:r>
            <a:r>
              <a:rPr lang="en-US" altLang="zh-CN">
                <a:latin typeface="宋体" charset="-122"/>
              </a:rPr>
              <a:t>]=</a:t>
            </a:r>
            <a:r>
              <a:rPr lang="en-US" altLang="zh-CN" sz="2800">
                <a:latin typeface="宋体" charset="-122"/>
              </a:rPr>
              <a:t>245 MPa </a:t>
            </a:r>
            <a:r>
              <a:rPr lang="en-US" altLang="zh-CN">
                <a:latin typeface="宋体" charset="-122"/>
              </a:rPr>
              <a:t>（</a:t>
            </a:r>
            <a:r>
              <a:rPr lang="zh-CN" altLang="en-US">
                <a:latin typeface="宋体" charset="-122"/>
              </a:rPr>
              <a:t>附录Ⅱ）</a:t>
            </a:r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838200" y="3595688"/>
            <a:ext cx="7467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/>
              <a:t>        确定焊接接头系数</a:t>
            </a:r>
            <a:r>
              <a:rPr lang="zh-CN" altLang="en-US" sz="2800">
                <a:latin typeface="宋体" charset="-122"/>
                <a:sym typeface="Symbol" pitchFamily="18" charset="2"/>
              </a:rPr>
              <a:t> </a:t>
            </a:r>
            <a:r>
              <a:rPr lang="zh-CN" altLang="en-US" sz="2800">
                <a:latin typeface="Times New Roman"/>
              </a:rPr>
              <a:t>——</a:t>
            </a:r>
            <a:r>
              <a:rPr lang="zh-CN" altLang="en-US" sz="2800">
                <a:latin typeface="宋体" charset="-122"/>
              </a:rPr>
              <a:t>（表8-8）0.85</a:t>
            </a:r>
            <a:endParaRPr lang="zh-CN" altLang="zh-CN">
              <a:latin typeface="宋体" charset="-122"/>
            </a:endParaRPr>
          </a:p>
        </p:txBody>
      </p:sp>
      <p:sp>
        <p:nvSpPr>
          <p:cNvPr id="60422" name="Rectangle 6"/>
          <p:cNvSpPr>
            <a:spLocks noChangeArrowheads="1"/>
          </p:cNvSpPr>
          <p:nvPr/>
        </p:nvSpPr>
        <p:spPr bwMode="auto">
          <a:xfrm>
            <a:off x="838200" y="4205288"/>
            <a:ext cx="7467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/>
              <a:t>        确定钢板负偏差</a:t>
            </a:r>
            <a:r>
              <a:rPr lang="en-US" altLang="zh-CN" sz="2800">
                <a:latin typeface="宋体" charset="-122"/>
                <a:sym typeface="Symbol" pitchFamily="18" charset="2"/>
              </a:rPr>
              <a:t>C</a:t>
            </a:r>
            <a:r>
              <a:rPr lang="en-US" altLang="zh-CN" sz="2800" baseline="-25000">
                <a:latin typeface="宋体" charset="-122"/>
                <a:sym typeface="Symbol" pitchFamily="18" charset="2"/>
              </a:rPr>
              <a:t>1</a:t>
            </a:r>
            <a:r>
              <a:rPr lang="en-US" altLang="zh-CN" sz="2800">
                <a:latin typeface="宋体" charset="-122"/>
                <a:sym typeface="Symbol" pitchFamily="18" charset="2"/>
              </a:rPr>
              <a:t> </a:t>
            </a:r>
            <a:r>
              <a:rPr lang="en-US" altLang="zh-CN" sz="2800">
                <a:latin typeface="Times New Roman"/>
              </a:rPr>
              <a:t>——</a:t>
            </a:r>
            <a:r>
              <a:rPr lang="en-US" altLang="zh-CN" sz="2800">
                <a:latin typeface="宋体" charset="-122"/>
              </a:rPr>
              <a:t>（</a:t>
            </a:r>
            <a:r>
              <a:rPr lang="zh-CN" altLang="en-US" sz="2800">
                <a:latin typeface="宋体" charset="-122"/>
              </a:rPr>
              <a:t>表8-9）0.80</a:t>
            </a:r>
            <a:endParaRPr lang="zh-CN" altLang="zh-CN">
              <a:latin typeface="宋体" charset="-122"/>
            </a:endParaRPr>
          </a:p>
        </p:txBody>
      </p:sp>
      <p:sp>
        <p:nvSpPr>
          <p:cNvPr id="60423" name="Rectangle 7"/>
          <p:cNvSpPr>
            <a:spLocks noChangeArrowheads="1"/>
          </p:cNvSpPr>
          <p:nvPr/>
        </p:nvSpPr>
        <p:spPr bwMode="auto">
          <a:xfrm>
            <a:off x="838200" y="4800600"/>
            <a:ext cx="518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/>
              <a:t>        确定腐蚀裕量</a:t>
            </a:r>
            <a:r>
              <a:rPr lang="en-US" altLang="zh-CN" sz="2800">
                <a:latin typeface="宋体" charset="-122"/>
                <a:sym typeface="Symbol" pitchFamily="18" charset="2"/>
              </a:rPr>
              <a:t>C</a:t>
            </a:r>
            <a:r>
              <a:rPr lang="en-US" altLang="zh-CN" sz="2800" baseline="-25000">
                <a:latin typeface="宋体" charset="-122"/>
                <a:sym typeface="Symbol" pitchFamily="18" charset="2"/>
              </a:rPr>
              <a:t>2</a:t>
            </a:r>
            <a:r>
              <a:rPr lang="en-US" altLang="zh-CN" sz="2800">
                <a:latin typeface="宋体" charset="-122"/>
                <a:sym typeface="Symbol" pitchFamily="18" charset="2"/>
              </a:rPr>
              <a:t> </a:t>
            </a:r>
            <a:r>
              <a:rPr lang="en-US" altLang="zh-CN" sz="2800">
                <a:latin typeface="Times New Roman"/>
              </a:rPr>
              <a:t>——</a:t>
            </a:r>
            <a:r>
              <a:rPr lang="en-US" altLang="zh-CN" sz="2800">
                <a:latin typeface="宋体" charset="-122"/>
              </a:rPr>
              <a:t>1.0</a:t>
            </a:r>
          </a:p>
        </p:txBody>
      </p:sp>
      <p:sp>
        <p:nvSpPr>
          <p:cNvPr id="60424" name="Text Box 8"/>
          <p:cNvSpPr txBox="1">
            <a:spLocks noChangeArrowheads="1"/>
          </p:cNvSpPr>
          <p:nvPr/>
        </p:nvSpPr>
        <p:spPr bwMode="auto">
          <a:xfrm>
            <a:off x="2133600" y="304800"/>
            <a:ext cx="5246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3200" b="1"/>
              <a:t>8.3 内压薄壁容器的设计</a:t>
            </a:r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" grpId="0" autoUpdateAnimBg="0"/>
      <p:bldP spid="60419" grpId="0" autoUpdateAnimBg="0"/>
      <p:bldP spid="60420" grpId="0" autoUpdateAnimBg="0"/>
      <p:bldP spid="60421" grpId="0" autoUpdateAnimBg="0"/>
      <p:bldP spid="60422" grpId="0" autoUpdateAnimBg="0"/>
      <p:bldP spid="60423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838200" y="1447800"/>
            <a:ext cx="3740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zh-CN" sz="2800"/>
              <a:t>将上述数据代入下式：</a:t>
            </a:r>
            <a:endParaRPr lang="zh-CN" altLang="en-US" sz="2800"/>
          </a:p>
        </p:txBody>
      </p:sp>
      <p:graphicFrame>
        <p:nvGraphicFramePr>
          <p:cNvPr id="61443" name="Object 3"/>
          <p:cNvGraphicFramePr>
            <a:graphicFrameLocks noChangeAspect="1"/>
          </p:cNvGraphicFramePr>
          <p:nvPr/>
        </p:nvGraphicFramePr>
        <p:xfrm>
          <a:off x="1600200" y="2362200"/>
          <a:ext cx="5043488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06" name="公式" r:id="rId3" imgW="1803240" imgH="190440" progId="Equation.3">
                  <p:embed/>
                </p:oleObj>
              </mc:Choice>
              <mc:Fallback>
                <p:oleObj name="公式" r:id="rId3" imgW="1803240" imgH="1904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362200"/>
                        <a:ext cx="5043488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4" name="Object 4"/>
          <p:cNvGraphicFramePr>
            <a:graphicFrameLocks noChangeAspect="1"/>
          </p:cNvGraphicFramePr>
          <p:nvPr/>
        </p:nvGraphicFramePr>
        <p:xfrm>
          <a:off x="1066800" y="3352800"/>
          <a:ext cx="7245350" cy="225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07" name="Equation" r:id="rId5" imgW="2374560" imgH="838080" progId="Equation.3">
                  <p:embed/>
                </p:oleObj>
              </mc:Choice>
              <mc:Fallback>
                <p:oleObj name="Equation" r:id="rId5" imgW="2374560" imgH="8380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352800"/>
                        <a:ext cx="7245350" cy="225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2133600" y="304800"/>
            <a:ext cx="5318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3200" b="1"/>
              <a:t>8.3 内压薄壁容器的设计</a:t>
            </a:r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466" name="Object 2"/>
          <p:cNvGraphicFramePr>
            <a:graphicFrameLocks noChangeAspect="1"/>
          </p:cNvGraphicFramePr>
          <p:nvPr/>
        </p:nvGraphicFramePr>
        <p:xfrm>
          <a:off x="1212850" y="4518025"/>
          <a:ext cx="686435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39" name="Equation" r:id="rId3" imgW="2501640" imgH="419040" progId="Equation.3">
                  <p:embed/>
                </p:oleObj>
              </mc:Choice>
              <mc:Fallback>
                <p:oleObj name="Equation" r:id="rId3" imgW="2501640" imgH="419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2850" y="4518025"/>
                        <a:ext cx="6864350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7" name="Object 3"/>
          <p:cNvGraphicFramePr>
            <a:graphicFrameLocks noChangeAspect="1"/>
          </p:cNvGraphicFramePr>
          <p:nvPr/>
        </p:nvGraphicFramePr>
        <p:xfrm>
          <a:off x="914400" y="1676400"/>
          <a:ext cx="7458075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40" name="公式" r:id="rId5" imgW="2666880" imgH="190440" progId="Equation.3">
                  <p:embed/>
                </p:oleObj>
              </mc:Choice>
              <mc:Fallback>
                <p:oleObj name="公式" r:id="rId5" imgW="2666880" imgH="1904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76400"/>
                        <a:ext cx="7458075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8" name="Object 4"/>
          <p:cNvGraphicFramePr>
            <a:graphicFrameLocks noChangeAspect="1"/>
          </p:cNvGraphicFramePr>
          <p:nvPr/>
        </p:nvGraphicFramePr>
        <p:xfrm>
          <a:off x="2271713" y="2438400"/>
          <a:ext cx="458152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41" name="公式" r:id="rId7" imgW="1638000" imgH="368280" progId="Equation.3">
                  <p:embed/>
                </p:oleObj>
              </mc:Choice>
              <mc:Fallback>
                <p:oleObj name="公式" r:id="rId7" imgW="1638000" imgH="3682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1713" y="2438400"/>
                        <a:ext cx="4581525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1143000" y="3733800"/>
            <a:ext cx="323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/>
              <a:t>储罐的水压试验压力</a:t>
            </a:r>
            <a:r>
              <a:rPr lang="zh-CN" altLang="zh-CN"/>
              <a:t>：</a:t>
            </a:r>
            <a:endParaRPr lang="zh-CN" altLang="en-US"/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2133600" y="304800"/>
            <a:ext cx="48148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3200" b="1"/>
              <a:t>8.3 内压薄壁容器的设计</a:t>
            </a:r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1336675" y="5943600"/>
            <a:ext cx="2625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rgbClr val="0033CC"/>
                </a:solidFill>
              </a:rPr>
              <a:t>取 </a:t>
            </a:r>
            <a:r>
              <a:rPr lang="en-US" altLang="zh-CN" sz="2800">
                <a:solidFill>
                  <a:srgbClr val="0033CC"/>
                </a:solidFill>
              </a:rPr>
              <a:t>p</a:t>
            </a:r>
            <a:r>
              <a:rPr lang="en-US" altLang="zh-CN" sz="2800" baseline="-25000">
                <a:solidFill>
                  <a:srgbClr val="0033CC"/>
                </a:solidFill>
              </a:rPr>
              <a:t>T</a:t>
            </a:r>
            <a:r>
              <a:rPr lang="en-US" altLang="zh-CN" sz="2800">
                <a:solidFill>
                  <a:srgbClr val="0033CC"/>
                </a:solidFill>
              </a:rPr>
              <a:t>= 3.13 MPa</a:t>
            </a:r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9" grpId="0" autoUpdateAnimBg="0"/>
      <p:bldP spid="62471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026"/>
          <p:cNvSpPr>
            <a:spLocks noChangeArrowheads="1"/>
          </p:cNvSpPr>
          <p:nvPr/>
        </p:nvSpPr>
        <p:spPr bwMode="auto">
          <a:xfrm>
            <a:off x="990600" y="2865438"/>
            <a:ext cx="434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/>
              <a:t>储罐试验压力下的应力校核</a:t>
            </a:r>
            <a:r>
              <a:rPr lang="zh-CN" altLang="zh-CN"/>
              <a:t>：</a:t>
            </a:r>
            <a:endParaRPr lang="zh-CN" altLang="en-US" sz="2800">
              <a:latin typeface="宋体" charset="-122"/>
            </a:endParaRPr>
          </a:p>
        </p:txBody>
      </p:sp>
      <p:graphicFrame>
        <p:nvGraphicFramePr>
          <p:cNvPr id="63491" name="Object 1027"/>
          <p:cNvGraphicFramePr>
            <a:graphicFrameLocks noChangeAspect="1"/>
          </p:cNvGraphicFramePr>
          <p:nvPr/>
        </p:nvGraphicFramePr>
        <p:xfrm>
          <a:off x="1171575" y="3417888"/>
          <a:ext cx="5899150" cy="2601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63" name="Equation" r:id="rId3" imgW="2336760" imgH="1028520" progId="Equation.3">
                  <p:embed/>
                </p:oleObj>
              </mc:Choice>
              <mc:Fallback>
                <p:oleObj name="Equation" r:id="rId3" imgW="2336760" imgH="102852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1575" y="3417888"/>
                        <a:ext cx="5899150" cy="2601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2" name="Object 1028"/>
          <p:cNvGraphicFramePr>
            <a:graphicFrameLocks noChangeAspect="1"/>
          </p:cNvGraphicFramePr>
          <p:nvPr/>
        </p:nvGraphicFramePr>
        <p:xfrm>
          <a:off x="838200" y="1295400"/>
          <a:ext cx="7086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64" name="公式" r:id="rId5" imgW="2793960" imgH="190440" progId="Equation.3">
                  <p:embed/>
                </p:oleObj>
              </mc:Choice>
              <mc:Fallback>
                <p:oleObj name="公式" r:id="rId5" imgW="2793960" imgH="19044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295400"/>
                        <a:ext cx="7086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3" name="Object 1029"/>
          <p:cNvGraphicFramePr>
            <a:graphicFrameLocks noChangeAspect="1"/>
          </p:cNvGraphicFramePr>
          <p:nvPr/>
        </p:nvGraphicFramePr>
        <p:xfrm>
          <a:off x="1447800" y="2133600"/>
          <a:ext cx="5611813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65" name="公式" r:id="rId7" imgW="2070000" imgH="190440" progId="Equation.3">
                  <p:embed/>
                </p:oleObj>
              </mc:Choice>
              <mc:Fallback>
                <p:oleObj name="公式" r:id="rId7" imgW="2070000" imgH="19044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133600"/>
                        <a:ext cx="5611813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4" name="Rectangle 1030"/>
          <p:cNvSpPr>
            <a:spLocks noChangeArrowheads="1"/>
          </p:cNvSpPr>
          <p:nvPr/>
        </p:nvSpPr>
        <p:spPr bwMode="auto">
          <a:xfrm>
            <a:off x="990600" y="6096000"/>
            <a:ext cx="708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>
                <a:solidFill>
                  <a:srgbClr val="FF0000"/>
                </a:solidFill>
              </a:rPr>
              <a:t>用20</a:t>
            </a:r>
            <a:r>
              <a:rPr lang="en-US" altLang="zh-CN">
                <a:solidFill>
                  <a:srgbClr val="FF0000"/>
                </a:solidFill>
              </a:rPr>
              <a:t>R</a:t>
            </a:r>
            <a:r>
              <a:rPr lang="zh-CN" altLang="en-US">
                <a:solidFill>
                  <a:srgbClr val="FF0000"/>
                </a:solidFill>
              </a:rPr>
              <a:t>材料，满足水压试验时的强度要求。</a:t>
            </a:r>
            <a:endParaRPr lang="zh-CN" altLang="en-US" sz="2800">
              <a:solidFill>
                <a:srgbClr val="FF0000"/>
              </a:solidFill>
              <a:latin typeface="宋体" charset="-122"/>
            </a:endParaRPr>
          </a:p>
        </p:txBody>
      </p:sp>
      <p:sp>
        <p:nvSpPr>
          <p:cNvPr id="63495" name="Text Box 1031"/>
          <p:cNvSpPr txBox="1">
            <a:spLocks noChangeArrowheads="1"/>
          </p:cNvSpPr>
          <p:nvPr/>
        </p:nvSpPr>
        <p:spPr bwMode="auto">
          <a:xfrm>
            <a:off x="2133600" y="304800"/>
            <a:ext cx="5246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3200" b="1"/>
              <a:t>8.3 内压薄壁容器的设计</a:t>
            </a:r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6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 autoUpdateAnimBg="0"/>
      <p:bldP spid="63494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914400" y="1981200"/>
            <a:ext cx="708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/>
              <a:t>比较上述两种计算结果</a:t>
            </a:r>
            <a:r>
              <a:rPr lang="zh-CN" altLang="zh-CN"/>
              <a:t>：</a:t>
            </a:r>
            <a:endParaRPr lang="zh-CN" altLang="en-US" sz="2800">
              <a:latin typeface="宋体" charset="-122"/>
            </a:endParaRPr>
          </a:p>
        </p:txBody>
      </p:sp>
      <p:graphicFrame>
        <p:nvGraphicFramePr>
          <p:cNvPr id="64515" name="Object 3"/>
          <p:cNvGraphicFramePr>
            <a:graphicFrameLocks noChangeAspect="1"/>
          </p:cNvGraphicFramePr>
          <p:nvPr/>
        </p:nvGraphicFramePr>
        <p:xfrm>
          <a:off x="2514600" y="4038600"/>
          <a:ext cx="3505200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69" name="公式" r:id="rId3" imgW="1244520" imgH="355320" progId="Equation.3">
                  <p:embed/>
                </p:oleObj>
              </mc:Choice>
              <mc:Fallback>
                <p:oleObj name="公式" r:id="rId3" imgW="1244520" imgH="3553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038600"/>
                        <a:ext cx="3505200" cy="99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1066800" y="2895600"/>
            <a:ext cx="601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b="1">
                <a:solidFill>
                  <a:srgbClr val="FF0000"/>
                </a:solidFill>
              </a:rPr>
              <a:t>用</a:t>
            </a:r>
            <a:r>
              <a:rPr lang="zh-CN" altLang="en-US" b="1">
                <a:solidFill>
                  <a:srgbClr val="000099"/>
                </a:solidFill>
              </a:rPr>
              <a:t>16</a:t>
            </a:r>
            <a:r>
              <a:rPr lang="en-US" altLang="zh-CN" b="1">
                <a:solidFill>
                  <a:srgbClr val="000099"/>
                </a:solidFill>
              </a:rPr>
              <a:t>MnR</a:t>
            </a:r>
            <a:r>
              <a:rPr lang="zh-CN" altLang="en-US" b="1">
                <a:solidFill>
                  <a:srgbClr val="FF0000"/>
                </a:solidFill>
              </a:rPr>
              <a:t>的钢板耗用量比采用</a:t>
            </a:r>
            <a:r>
              <a:rPr lang="zh-CN" altLang="en-US" b="1">
                <a:solidFill>
                  <a:srgbClr val="000099"/>
                </a:solidFill>
              </a:rPr>
              <a:t>20</a:t>
            </a:r>
            <a:r>
              <a:rPr lang="en-US" altLang="zh-CN" b="1">
                <a:solidFill>
                  <a:srgbClr val="000099"/>
                </a:solidFill>
              </a:rPr>
              <a:t>R</a:t>
            </a:r>
            <a:r>
              <a:rPr lang="zh-CN" altLang="en-US" b="1">
                <a:solidFill>
                  <a:srgbClr val="FF0000"/>
                </a:solidFill>
              </a:rPr>
              <a:t>可减少</a:t>
            </a:r>
            <a:endParaRPr lang="zh-CN" altLang="en-US" b="1">
              <a:solidFill>
                <a:srgbClr val="FF0000"/>
              </a:solidFill>
              <a:latin typeface="宋体" charset="-122"/>
            </a:endParaRPr>
          </a:p>
        </p:txBody>
      </p:sp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2133600" y="304800"/>
            <a:ext cx="5391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3200" b="1"/>
              <a:t>8.3 内压薄壁容器的设计</a:t>
            </a:r>
          </a:p>
        </p:txBody>
      </p:sp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1143000" y="5410200"/>
            <a:ext cx="5762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b="1">
                <a:solidFill>
                  <a:srgbClr val="FF0000"/>
                </a:solidFill>
              </a:rPr>
              <a:t>所以，采用</a:t>
            </a:r>
            <a:r>
              <a:rPr lang="zh-CN" altLang="en-US" b="1">
                <a:solidFill>
                  <a:srgbClr val="000099"/>
                </a:solidFill>
              </a:rPr>
              <a:t>16</a:t>
            </a:r>
            <a:r>
              <a:rPr lang="en-US" altLang="zh-CN" b="1">
                <a:solidFill>
                  <a:srgbClr val="000099"/>
                </a:solidFill>
              </a:rPr>
              <a:t>MnR</a:t>
            </a:r>
            <a:r>
              <a:rPr lang="zh-CN" altLang="en-US" b="1">
                <a:solidFill>
                  <a:srgbClr val="FF0000"/>
                </a:solidFill>
              </a:rPr>
              <a:t>的钢板材料更为适宜。</a:t>
            </a:r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4" grpId="0" autoUpdateAnimBg="0"/>
      <p:bldP spid="64516" grpId="0" autoUpdateAnimBg="0"/>
      <p:bldP spid="64518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4357688" y="1412875"/>
            <a:ext cx="3959225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130000"/>
              </a:lnSpc>
            </a:pPr>
            <a:r>
              <a:rPr lang="zh-CN" altLang="en-US" sz="2800" b="1"/>
              <a:t> 截面法求</a:t>
            </a:r>
            <a:r>
              <a:rPr lang="zh-CN" altLang="en-US" sz="2800" b="1">
                <a:solidFill>
                  <a:srgbClr val="FF0000"/>
                </a:solidFill>
                <a:sym typeface="Symbol" pitchFamily="18" charset="2"/>
              </a:rPr>
              <a:t></a:t>
            </a:r>
            <a:r>
              <a:rPr lang="zh-CN" altLang="en-US" sz="2800" b="1" baseline="-25000">
                <a:solidFill>
                  <a:srgbClr val="FF0000"/>
                </a:solidFill>
                <a:sym typeface="Symbol" pitchFamily="18" charset="2"/>
              </a:rPr>
              <a:t>   </a:t>
            </a:r>
          </a:p>
          <a:p>
            <a:pPr algn="l" eaLnBrk="0" hangingPunct="0">
              <a:lnSpc>
                <a:spcPct val="130000"/>
              </a:lnSpc>
            </a:pPr>
            <a:r>
              <a:rPr lang="zh-CN" altLang="en-US" sz="2800" b="1" baseline="-2500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CN" sz="2800" b="1" baseline="-2500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zh-CN" altLang="en-US" sz="2800" b="1">
                <a:sym typeface="Symbol" pitchFamily="18" charset="2"/>
              </a:rPr>
              <a:t>取右半部分受力分析：</a:t>
            </a:r>
            <a:endParaRPr lang="zh-CN" altLang="en-US" sz="2800" b="1"/>
          </a:p>
        </p:txBody>
      </p:sp>
      <p:grpSp>
        <p:nvGrpSpPr>
          <p:cNvPr id="99334" name="Group 6"/>
          <p:cNvGrpSpPr>
            <a:grpSpLocks/>
          </p:cNvGrpSpPr>
          <p:nvPr/>
        </p:nvGrpSpPr>
        <p:grpSpPr bwMode="auto">
          <a:xfrm>
            <a:off x="876300" y="2708275"/>
            <a:ext cx="2974975" cy="2209800"/>
            <a:chOff x="958" y="1584"/>
            <a:chExt cx="1874" cy="1392"/>
          </a:xfrm>
        </p:grpSpPr>
        <p:grpSp>
          <p:nvGrpSpPr>
            <p:cNvPr id="99335" name="Group 7"/>
            <p:cNvGrpSpPr>
              <a:grpSpLocks/>
            </p:cNvGrpSpPr>
            <p:nvPr/>
          </p:nvGrpSpPr>
          <p:grpSpPr bwMode="auto">
            <a:xfrm>
              <a:off x="1344" y="1584"/>
              <a:ext cx="1488" cy="1392"/>
              <a:chOff x="2544" y="1776"/>
              <a:chExt cx="1488" cy="1392"/>
            </a:xfrm>
          </p:grpSpPr>
          <p:grpSp>
            <p:nvGrpSpPr>
              <p:cNvPr id="99336" name="Group 8"/>
              <p:cNvGrpSpPr>
                <a:grpSpLocks/>
              </p:cNvGrpSpPr>
              <p:nvPr/>
            </p:nvGrpSpPr>
            <p:grpSpPr bwMode="auto">
              <a:xfrm>
                <a:off x="2688" y="1776"/>
                <a:ext cx="1104" cy="1392"/>
                <a:chOff x="2688" y="1776"/>
                <a:chExt cx="1104" cy="1392"/>
              </a:xfrm>
            </p:grpSpPr>
            <p:grpSp>
              <p:nvGrpSpPr>
                <p:cNvPr id="99337" name="Group 9"/>
                <p:cNvGrpSpPr>
                  <a:grpSpLocks/>
                </p:cNvGrpSpPr>
                <p:nvPr/>
              </p:nvGrpSpPr>
              <p:grpSpPr bwMode="auto">
                <a:xfrm>
                  <a:off x="2688" y="2085"/>
                  <a:ext cx="1104" cy="1083"/>
                  <a:chOff x="2640" y="2160"/>
                  <a:chExt cx="1248" cy="1008"/>
                </a:xfrm>
              </p:grpSpPr>
              <p:sp>
                <p:nvSpPr>
                  <p:cNvPr id="99338" name="Rectangle 10" descr="浅色上对角线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2160"/>
                    <a:ext cx="864" cy="48"/>
                  </a:xfrm>
                  <a:prstGeom prst="rect">
                    <a:avLst/>
                  </a:prstGeom>
                  <a:pattFill prst="ltUpDiag">
                    <a:fgClr>
                      <a:schemeClr val="tx1"/>
                    </a:fgClr>
                    <a:bgClr>
                      <a:schemeClr val="bg1"/>
                    </a:bgClr>
                  </a:pattFill>
                  <a:ln w="3175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339" name="Rectangle 11" descr="浅色上对角线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3120"/>
                    <a:ext cx="864" cy="48"/>
                  </a:xfrm>
                  <a:prstGeom prst="rect">
                    <a:avLst/>
                  </a:prstGeom>
                  <a:pattFill prst="ltUpDiag">
                    <a:fgClr>
                      <a:schemeClr val="tx1"/>
                    </a:fgClr>
                    <a:bgClr>
                      <a:srgbClr val="FFFFFF"/>
                    </a:bgClr>
                  </a:pattFill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340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3504" y="2160"/>
                    <a:ext cx="0" cy="1008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341" name="Freeform 13" descr="浅色上对角线"/>
                  <p:cNvSpPr>
                    <a:spLocks/>
                  </p:cNvSpPr>
                  <p:nvPr/>
                </p:nvSpPr>
                <p:spPr bwMode="auto">
                  <a:xfrm>
                    <a:off x="3504" y="2160"/>
                    <a:ext cx="384" cy="1008"/>
                  </a:xfrm>
                  <a:custGeom>
                    <a:avLst/>
                    <a:gdLst>
                      <a:gd name="T0" fmla="*/ 0 w 344"/>
                      <a:gd name="T1" fmla="*/ 0 h 1152"/>
                      <a:gd name="T2" fmla="*/ 192 w 344"/>
                      <a:gd name="T3" fmla="*/ 96 h 1152"/>
                      <a:gd name="T4" fmla="*/ 288 w 344"/>
                      <a:gd name="T5" fmla="*/ 240 h 1152"/>
                      <a:gd name="T6" fmla="*/ 336 w 344"/>
                      <a:gd name="T7" fmla="*/ 480 h 1152"/>
                      <a:gd name="T8" fmla="*/ 336 w 344"/>
                      <a:gd name="T9" fmla="*/ 720 h 1152"/>
                      <a:gd name="T10" fmla="*/ 288 w 344"/>
                      <a:gd name="T11" fmla="*/ 912 h 1152"/>
                      <a:gd name="T12" fmla="*/ 144 w 344"/>
                      <a:gd name="T13" fmla="*/ 1104 h 1152"/>
                      <a:gd name="T14" fmla="*/ 0 w 344"/>
                      <a:gd name="T15" fmla="*/ 1152 h 11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344" h="1152">
                        <a:moveTo>
                          <a:pt x="0" y="0"/>
                        </a:moveTo>
                        <a:cubicBezTo>
                          <a:pt x="72" y="28"/>
                          <a:pt x="144" y="56"/>
                          <a:pt x="192" y="96"/>
                        </a:cubicBezTo>
                        <a:cubicBezTo>
                          <a:pt x="240" y="136"/>
                          <a:pt x="264" y="176"/>
                          <a:pt x="288" y="240"/>
                        </a:cubicBezTo>
                        <a:cubicBezTo>
                          <a:pt x="312" y="304"/>
                          <a:pt x="328" y="400"/>
                          <a:pt x="336" y="480"/>
                        </a:cubicBezTo>
                        <a:cubicBezTo>
                          <a:pt x="344" y="560"/>
                          <a:pt x="344" y="648"/>
                          <a:pt x="336" y="720"/>
                        </a:cubicBezTo>
                        <a:cubicBezTo>
                          <a:pt x="328" y="792"/>
                          <a:pt x="320" y="848"/>
                          <a:pt x="288" y="912"/>
                        </a:cubicBezTo>
                        <a:cubicBezTo>
                          <a:pt x="256" y="976"/>
                          <a:pt x="192" y="1064"/>
                          <a:pt x="144" y="1104"/>
                        </a:cubicBezTo>
                        <a:cubicBezTo>
                          <a:pt x="96" y="1144"/>
                          <a:pt x="48" y="1148"/>
                          <a:pt x="0" y="1152"/>
                        </a:cubicBezTo>
                      </a:path>
                    </a:pathLst>
                  </a:custGeom>
                  <a:pattFill prst="ltUpDiag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sq" cmpd="sng">
                    <a:solidFill>
                      <a:schemeClr val="tx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342" name="Freeform 14"/>
                  <p:cNvSpPr>
                    <a:spLocks/>
                  </p:cNvSpPr>
                  <p:nvPr/>
                </p:nvSpPr>
                <p:spPr bwMode="auto">
                  <a:xfrm>
                    <a:off x="3504" y="2208"/>
                    <a:ext cx="336" cy="912"/>
                  </a:xfrm>
                  <a:custGeom>
                    <a:avLst/>
                    <a:gdLst>
                      <a:gd name="T0" fmla="*/ 0 w 344"/>
                      <a:gd name="T1" fmla="*/ 0 h 1152"/>
                      <a:gd name="T2" fmla="*/ 192 w 344"/>
                      <a:gd name="T3" fmla="*/ 96 h 1152"/>
                      <a:gd name="T4" fmla="*/ 288 w 344"/>
                      <a:gd name="T5" fmla="*/ 240 h 1152"/>
                      <a:gd name="T6" fmla="*/ 336 w 344"/>
                      <a:gd name="T7" fmla="*/ 480 h 1152"/>
                      <a:gd name="T8" fmla="*/ 336 w 344"/>
                      <a:gd name="T9" fmla="*/ 720 h 1152"/>
                      <a:gd name="T10" fmla="*/ 288 w 344"/>
                      <a:gd name="T11" fmla="*/ 912 h 1152"/>
                      <a:gd name="T12" fmla="*/ 144 w 344"/>
                      <a:gd name="T13" fmla="*/ 1104 h 1152"/>
                      <a:gd name="T14" fmla="*/ 0 w 344"/>
                      <a:gd name="T15" fmla="*/ 1152 h 11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344" h="1152">
                        <a:moveTo>
                          <a:pt x="0" y="0"/>
                        </a:moveTo>
                        <a:cubicBezTo>
                          <a:pt x="72" y="28"/>
                          <a:pt x="144" y="56"/>
                          <a:pt x="192" y="96"/>
                        </a:cubicBezTo>
                        <a:cubicBezTo>
                          <a:pt x="240" y="136"/>
                          <a:pt x="264" y="176"/>
                          <a:pt x="288" y="240"/>
                        </a:cubicBezTo>
                        <a:cubicBezTo>
                          <a:pt x="312" y="304"/>
                          <a:pt x="328" y="400"/>
                          <a:pt x="336" y="480"/>
                        </a:cubicBezTo>
                        <a:cubicBezTo>
                          <a:pt x="344" y="560"/>
                          <a:pt x="344" y="648"/>
                          <a:pt x="336" y="720"/>
                        </a:cubicBezTo>
                        <a:cubicBezTo>
                          <a:pt x="328" y="792"/>
                          <a:pt x="320" y="848"/>
                          <a:pt x="288" y="912"/>
                        </a:cubicBezTo>
                        <a:cubicBezTo>
                          <a:pt x="256" y="976"/>
                          <a:pt x="192" y="1064"/>
                          <a:pt x="144" y="1104"/>
                        </a:cubicBezTo>
                        <a:cubicBezTo>
                          <a:pt x="96" y="1144"/>
                          <a:pt x="48" y="1148"/>
                          <a:pt x="0" y="1152"/>
                        </a:cubicBezTo>
                      </a:path>
                    </a:pathLst>
                  </a:custGeom>
                  <a:solidFill>
                    <a:schemeClr val="bg1"/>
                  </a:solidFill>
                  <a:ln w="12700" cap="sq" cmpd="sng">
                    <a:solidFill>
                      <a:schemeClr val="tx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343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3504" y="2160"/>
                    <a:ext cx="0" cy="1008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99344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3082" y="2137"/>
                  <a:ext cx="0" cy="979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miter lim="800000"/>
                  <a:headEnd type="triangl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99345" name="Line 17"/>
                <p:cNvSpPr>
                  <a:spLocks noChangeShapeType="1"/>
                </p:cNvSpPr>
                <p:nvPr/>
              </p:nvSpPr>
              <p:spPr bwMode="auto">
                <a:xfrm>
                  <a:off x="3082" y="1776"/>
                  <a:ext cx="0" cy="309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triangl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99346" name="Text Box 18"/>
                <p:cNvSpPr txBox="1">
                  <a:spLocks noChangeArrowheads="1"/>
                </p:cNvSpPr>
                <p:nvPr/>
              </p:nvSpPr>
              <p:spPr bwMode="auto">
                <a:xfrm rot="-5400000">
                  <a:off x="2824" y="2399"/>
                  <a:ext cx="361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lang="en-US" altLang="zh-CN" sz="2000"/>
                    <a:t>Di</a:t>
                  </a:r>
                </a:p>
              </p:txBody>
            </p:sp>
            <p:sp>
              <p:nvSpPr>
                <p:cNvPr id="99347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216" y="2343"/>
                  <a:ext cx="24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lang="en-US" altLang="zh-CN">
                      <a:solidFill>
                        <a:srgbClr val="FF0000"/>
                      </a:solidFill>
                    </a:rPr>
                    <a:t>p</a:t>
                  </a:r>
                </a:p>
              </p:txBody>
            </p:sp>
            <p:sp>
              <p:nvSpPr>
                <p:cNvPr id="99348" name="Text Box 20"/>
                <p:cNvSpPr txBox="1">
                  <a:spLocks noChangeArrowheads="1"/>
                </p:cNvSpPr>
                <p:nvPr/>
              </p:nvSpPr>
              <p:spPr bwMode="auto">
                <a:xfrm rot="-5332603">
                  <a:off x="2890" y="1780"/>
                  <a:ext cx="169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/>
                  <a:r>
                    <a:rPr lang="en-US" altLang="zh-CN"/>
                    <a:t>t</a:t>
                  </a:r>
                </a:p>
              </p:txBody>
            </p:sp>
            <p:sp>
              <p:nvSpPr>
                <p:cNvPr id="99349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3360" y="2137"/>
                  <a:ext cx="0" cy="206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triangl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99350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3264" y="2137"/>
                  <a:ext cx="0" cy="206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triangl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99351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3456" y="2188"/>
                  <a:ext cx="144" cy="155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triangl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99352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3504" y="2343"/>
                  <a:ext cx="192" cy="103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triangl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99353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3552" y="2549"/>
                  <a:ext cx="192" cy="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triangl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99354" name="Line 26"/>
                <p:cNvSpPr>
                  <a:spLocks noChangeShapeType="1"/>
                </p:cNvSpPr>
                <p:nvPr/>
              </p:nvSpPr>
              <p:spPr bwMode="auto">
                <a:xfrm>
                  <a:off x="3552" y="2756"/>
                  <a:ext cx="192" cy="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triangl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99355" name="Line 27"/>
                <p:cNvSpPr>
                  <a:spLocks noChangeShapeType="1"/>
                </p:cNvSpPr>
                <p:nvPr/>
              </p:nvSpPr>
              <p:spPr bwMode="auto">
                <a:xfrm>
                  <a:off x="3504" y="2859"/>
                  <a:ext cx="192" cy="51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triangl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99356" name="Line 28"/>
                <p:cNvSpPr>
                  <a:spLocks noChangeShapeType="1"/>
                </p:cNvSpPr>
                <p:nvPr/>
              </p:nvSpPr>
              <p:spPr bwMode="auto">
                <a:xfrm>
                  <a:off x="3456" y="2910"/>
                  <a:ext cx="144" cy="155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triangl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99357" name="Line 29"/>
                <p:cNvSpPr>
                  <a:spLocks noChangeShapeType="1"/>
                </p:cNvSpPr>
                <p:nvPr/>
              </p:nvSpPr>
              <p:spPr bwMode="auto">
                <a:xfrm>
                  <a:off x="3360" y="2910"/>
                  <a:ext cx="0" cy="206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triangl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99358" name="Line 30"/>
                <p:cNvSpPr>
                  <a:spLocks noChangeShapeType="1"/>
                </p:cNvSpPr>
                <p:nvPr/>
              </p:nvSpPr>
              <p:spPr bwMode="auto">
                <a:xfrm>
                  <a:off x="3216" y="2910"/>
                  <a:ext cx="0" cy="206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triangl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99359" name="Line 31"/>
              <p:cNvSpPr>
                <a:spLocks noChangeShapeType="1"/>
              </p:cNvSpPr>
              <p:nvPr/>
            </p:nvSpPr>
            <p:spPr bwMode="auto">
              <a:xfrm>
                <a:off x="2544" y="2640"/>
                <a:ext cx="14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Dot"/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9360" name="Line 32"/>
              <p:cNvSpPr>
                <a:spLocks noChangeShapeType="1"/>
              </p:cNvSpPr>
              <p:nvPr/>
            </p:nvSpPr>
            <p:spPr bwMode="auto">
              <a:xfrm>
                <a:off x="2688" y="2112"/>
                <a:ext cx="0" cy="1056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99361" name="Group 33"/>
            <p:cNvGrpSpPr>
              <a:grpSpLocks/>
            </p:cNvGrpSpPr>
            <p:nvPr/>
          </p:nvGrpSpPr>
          <p:grpSpPr bwMode="auto">
            <a:xfrm>
              <a:off x="960" y="1776"/>
              <a:ext cx="528" cy="288"/>
              <a:chOff x="960" y="1776"/>
              <a:chExt cx="528" cy="288"/>
            </a:xfrm>
          </p:grpSpPr>
          <p:sp>
            <p:nvSpPr>
              <p:cNvPr id="99362" name="Line 34"/>
              <p:cNvSpPr>
                <a:spLocks noChangeShapeType="1"/>
              </p:cNvSpPr>
              <p:nvPr/>
            </p:nvSpPr>
            <p:spPr bwMode="auto">
              <a:xfrm flipH="1">
                <a:off x="1200" y="1920"/>
                <a:ext cx="288" cy="0"/>
              </a:xfrm>
              <a:prstGeom prst="line">
                <a:avLst/>
              </a:prstGeom>
              <a:noFill/>
              <a:ln w="28575" cap="sq">
                <a:solidFill>
                  <a:srgbClr val="FF0000"/>
                </a:solidFill>
                <a:miter lim="800000"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99363" name="Object 35"/>
              <p:cNvGraphicFramePr>
                <a:graphicFrameLocks noChangeAspect="1"/>
              </p:cNvGraphicFramePr>
              <p:nvPr/>
            </p:nvGraphicFramePr>
            <p:xfrm>
              <a:off x="960" y="1776"/>
              <a:ext cx="242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9409" name="Equation" r:id="rId3" imgW="203040" imgH="241200" progId="Equation.3">
                      <p:embed/>
                    </p:oleObj>
                  </mc:Choice>
                  <mc:Fallback>
                    <p:oleObj name="Equation" r:id="rId3" imgW="203040" imgH="241200" progId="Equation.3">
                      <p:embed/>
                      <p:pic>
                        <p:nvPicPr>
                          <p:cNvPr id="0" name="Object 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60" y="1776"/>
                            <a:ext cx="242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99364" name="Group 36"/>
            <p:cNvGrpSpPr>
              <a:grpSpLocks/>
            </p:cNvGrpSpPr>
            <p:nvPr/>
          </p:nvGrpSpPr>
          <p:grpSpPr bwMode="auto">
            <a:xfrm>
              <a:off x="958" y="2688"/>
              <a:ext cx="530" cy="288"/>
              <a:chOff x="958" y="2688"/>
              <a:chExt cx="530" cy="288"/>
            </a:xfrm>
          </p:grpSpPr>
          <p:sp>
            <p:nvSpPr>
              <p:cNvPr id="99365" name="Line 37"/>
              <p:cNvSpPr>
                <a:spLocks noChangeShapeType="1"/>
              </p:cNvSpPr>
              <p:nvPr/>
            </p:nvSpPr>
            <p:spPr bwMode="auto">
              <a:xfrm flipH="1">
                <a:off x="1152" y="2928"/>
                <a:ext cx="336" cy="0"/>
              </a:xfrm>
              <a:prstGeom prst="line">
                <a:avLst/>
              </a:prstGeom>
              <a:noFill/>
              <a:ln w="28575" cap="sq">
                <a:solidFill>
                  <a:srgbClr val="FF0000"/>
                </a:solidFill>
                <a:miter lim="800000"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99366" name="Object 38"/>
              <p:cNvGraphicFramePr>
                <a:graphicFrameLocks noChangeAspect="1"/>
              </p:cNvGraphicFramePr>
              <p:nvPr/>
            </p:nvGraphicFramePr>
            <p:xfrm>
              <a:off x="958" y="2688"/>
              <a:ext cx="242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9410" name="Equation" r:id="rId5" imgW="203040" imgH="241200" progId="Equation.3">
                      <p:embed/>
                    </p:oleObj>
                  </mc:Choice>
                  <mc:Fallback>
                    <p:oleObj name="Equation" r:id="rId5" imgW="203040" imgH="241200" progId="Equation.3">
                      <p:embed/>
                      <p:pic>
                        <p:nvPicPr>
                          <p:cNvPr id="0" name="Object 3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58" y="2688"/>
                            <a:ext cx="242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99367" name="Text Box 39"/>
          <p:cNvSpPr txBox="1">
            <a:spLocks noChangeArrowheads="1"/>
          </p:cNvSpPr>
          <p:nvPr/>
        </p:nvSpPr>
        <p:spPr bwMode="auto">
          <a:xfrm>
            <a:off x="4500563" y="2981325"/>
            <a:ext cx="25860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b="1"/>
              <a:t>列平衡方程：</a:t>
            </a:r>
          </a:p>
        </p:txBody>
      </p:sp>
      <p:graphicFrame>
        <p:nvGraphicFramePr>
          <p:cNvPr id="99368" name="Object 40"/>
          <p:cNvGraphicFramePr>
            <a:graphicFrameLocks noChangeAspect="1"/>
          </p:cNvGraphicFramePr>
          <p:nvPr/>
        </p:nvGraphicFramePr>
        <p:xfrm>
          <a:off x="4572000" y="3806825"/>
          <a:ext cx="3673475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11" name="Equation" r:id="rId7" imgW="1892160" imgH="393480" progId="Equation.3">
                  <p:embed/>
                </p:oleObj>
              </mc:Choice>
              <mc:Fallback>
                <p:oleObj name="Equation" r:id="rId7" imgW="1892160" imgH="39348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806825"/>
                        <a:ext cx="3673475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69" name="Object 41"/>
          <p:cNvGraphicFramePr>
            <a:graphicFrameLocks noChangeAspect="1"/>
          </p:cNvGraphicFramePr>
          <p:nvPr/>
        </p:nvGraphicFramePr>
        <p:xfrm>
          <a:off x="4716463" y="4959350"/>
          <a:ext cx="220980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12" name="公式" r:id="rId9" imgW="609480" imgH="393480" progId="Equation.3">
                  <p:embed/>
                </p:oleObj>
              </mc:Choice>
              <mc:Fallback>
                <p:oleObj name="公式" r:id="rId9" imgW="609480" imgH="39348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4959350"/>
                        <a:ext cx="2209800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72" name="Rectangle 44"/>
          <p:cNvSpPr>
            <a:spLocks noChangeArrowheads="1"/>
          </p:cNvSpPr>
          <p:nvPr/>
        </p:nvSpPr>
        <p:spPr bwMode="auto">
          <a:xfrm>
            <a:off x="611188" y="549275"/>
            <a:ext cx="54737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3200" b="1">
                <a:solidFill>
                  <a:srgbClr val="FF3300"/>
                </a:solidFill>
              </a:rPr>
              <a:t>1. </a:t>
            </a:r>
            <a:r>
              <a:rPr lang="zh-CN" altLang="en-US" sz="3200" b="1">
                <a:solidFill>
                  <a:srgbClr val="FF3300"/>
                </a:solidFill>
              </a:rPr>
              <a:t>经向应力 (轴向应力)</a:t>
            </a:r>
            <a:r>
              <a:rPr lang="zh-CN" altLang="en-US" sz="4000" b="1">
                <a:solidFill>
                  <a:srgbClr val="FF3300"/>
                </a:solidFill>
                <a:sym typeface="Symbol" pitchFamily="18" charset="2"/>
              </a:rPr>
              <a:t></a:t>
            </a:r>
            <a:r>
              <a:rPr lang="zh-CN" altLang="en-US" sz="3200" b="1">
                <a:solidFill>
                  <a:srgbClr val="FF3300"/>
                </a:solidFill>
                <a:sym typeface="Symbol" pitchFamily="18" charset="2"/>
              </a:rPr>
              <a:t>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9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99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9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9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9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9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3" grpId="0" autoUpdateAnimBg="0"/>
      <p:bldP spid="99367" grpId="0" autoUpdateAnimBg="0"/>
      <p:bldP spid="99372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4648200" y="2286000"/>
            <a:ext cx="30130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3200"/>
              <a:t>静力平衡方程：</a:t>
            </a:r>
            <a:endParaRPr lang="zh-CN" altLang="en-US" sz="2800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4648200" y="4433888"/>
            <a:ext cx="2438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3200" b="1">
                <a:solidFill>
                  <a:srgbClr val="FF0000"/>
                </a:solidFill>
              </a:rPr>
              <a:t>环向应力</a:t>
            </a:r>
            <a:r>
              <a:rPr lang="zh-CN" altLang="en-US" sz="3200" b="1"/>
              <a:t>为:</a:t>
            </a: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755650" y="333375"/>
            <a:ext cx="58324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3200" b="1">
                <a:solidFill>
                  <a:srgbClr val="FF0000"/>
                </a:solidFill>
              </a:rPr>
              <a:t>2. </a:t>
            </a:r>
            <a:r>
              <a:rPr lang="zh-CN" altLang="en-US" sz="3200" b="1">
                <a:solidFill>
                  <a:srgbClr val="FF0000"/>
                </a:solidFill>
              </a:rPr>
              <a:t>环向应力（周向应力）</a:t>
            </a:r>
            <a:r>
              <a:rPr lang="zh-CN" altLang="en-US" sz="4000" b="1">
                <a:solidFill>
                  <a:srgbClr val="FF0000"/>
                </a:solidFill>
                <a:sym typeface="Symbol" pitchFamily="18" charset="2"/>
              </a:rPr>
              <a:t> </a:t>
            </a:r>
            <a:r>
              <a:rPr lang="zh-CN" altLang="en-US" b="1">
                <a:solidFill>
                  <a:srgbClr val="FF0000"/>
                </a:solidFill>
                <a:sym typeface="Symbol" pitchFamily="18" charset="2"/>
              </a:rPr>
              <a:t>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  <p:graphicFrame>
        <p:nvGraphicFramePr>
          <p:cNvPr id="5138" name="Object 18"/>
          <p:cNvGraphicFramePr>
            <a:graphicFrameLocks noChangeAspect="1"/>
          </p:cNvGraphicFramePr>
          <p:nvPr/>
        </p:nvGraphicFramePr>
        <p:xfrm>
          <a:off x="4662488" y="3262313"/>
          <a:ext cx="416242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6" name="公式" r:id="rId4" imgW="1815840" imgH="368280" progId="Equation.3">
                  <p:embed/>
                </p:oleObj>
              </mc:Choice>
              <mc:Fallback>
                <p:oleObj name="公式" r:id="rId4" imgW="1815840" imgH="3682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2488" y="3262313"/>
                        <a:ext cx="4162425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42" name="Group 22"/>
          <p:cNvGrpSpPr>
            <a:grpSpLocks/>
          </p:cNvGrpSpPr>
          <p:nvPr/>
        </p:nvGrpSpPr>
        <p:grpSpPr bwMode="auto">
          <a:xfrm>
            <a:off x="257175" y="3587750"/>
            <a:ext cx="3810000" cy="3009900"/>
            <a:chOff x="336" y="1152"/>
            <a:chExt cx="2400" cy="1896"/>
          </a:xfrm>
        </p:grpSpPr>
        <p:graphicFrame>
          <p:nvGraphicFramePr>
            <p:cNvPr id="5123" name="Object 3"/>
            <p:cNvGraphicFramePr>
              <a:graphicFrameLocks noChangeAspect="1"/>
            </p:cNvGraphicFramePr>
            <p:nvPr/>
          </p:nvGraphicFramePr>
          <p:xfrm>
            <a:off x="336" y="1152"/>
            <a:ext cx="2225" cy="18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07" name="Photo Editor 照片" r:id="rId6" imgW="3533333" imgH="3010320" progId="MSPhotoEd.3">
                    <p:embed/>
                  </p:oleObj>
                </mc:Choice>
                <mc:Fallback>
                  <p:oleObj name="Photo Editor 照片" r:id="rId6" imgW="3533333" imgH="3010320" progId="MSPhotoEd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1152"/>
                          <a:ext cx="2225" cy="18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7" name="Line 7"/>
            <p:cNvSpPr>
              <a:spLocks noChangeShapeType="1"/>
            </p:cNvSpPr>
            <p:nvPr/>
          </p:nvSpPr>
          <p:spPr bwMode="auto">
            <a:xfrm>
              <a:off x="1392" y="259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8" name="Line 8"/>
            <p:cNvSpPr>
              <a:spLocks noChangeShapeType="1"/>
            </p:cNvSpPr>
            <p:nvPr/>
          </p:nvSpPr>
          <p:spPr bwMode="auto">
            <a:xfrm>
              <a:off x="1488" y="240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9" name="Line 9"/>
            <p:cNvSpPr>
              <a:spLocks noChangeShapeType="1"/>
            </p:cNvSpPr>
            <p:nvPr/>
          </p:nvSpPr>
          <p:spPr bwMode="auto">
            <a:xfrm flipV="1">
              <a:off x="1488" y="2011"/>
              <a:ext cx="1008" cy="5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" name="Line 10"/>
            <p:cNvSpPr>
              <a:spLocks noChangeShapeType="1"/>
            </p:cNvSpPr>
            <p:nvPr/>
          </p:nvSpPr>
          <p:spPr bwMode="auto">
            <a:xfrm flipV="1">
              <a:off x="1488" y="1728"/>
              <a:ext cx="864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1" name="Line 11"/>
            <p:cNvSpPr>
              <a:spLocks noChangeShapeType="1"/>
            </p:cNvSpPr>
            <p:nvPr/>
          </p:nvSpPr>
          <p:spPr bwMode="auto">
            <a:xfrm flipH="1">
              <a:off x="2160" y="1872"/>
              <a:ext cx="55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2" name="Line 12"/>
            <p:cNvSpPr>
              <a:spLocks noChangeShapeType="1"/>
            </p:cNvSpPr>
            <p:nvPr/>
          </p:nvSpPr>
          <p:spPr bwMode="auto">
            <a:xfrm flipH="1">
              <a:off x="2208" y="1968"/>
              <a:ext cx="55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3" name="Line 13"/>
            <p:cNvSpPr>
              <a:spLocks noChangeShapeType="1"/>
            </p:cNvSpPr>
            <p:nvPr/>
          </p:nvSpPr>
          <p:spPr bwMode="auto">
            <a:xfrm flipH="1">
              <a:off x="2256" y="2064"/>
              <a:ext cx="55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4" name="Line 14"/>
            <p:cNvSpPr>
              <a:spLocks noChangeShapeType="1"/>
            </p:cNvSpPr>
            <p:nvPr/>
          </p:nvSpPr>
          <p:spPr bwMode="auto">
            <a:xfrm flipV="1">
              <a:off x="1968" y="2016"/>
              <a:ext cx="24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5" name="Freeform 15"/>
            <p:cNvSpPr>
              <a:spLocks/>
            </p:cNvSpPr>
            <p:nvPr/>
          </p:nvSpPr>
          <p:spPr bwMode="auto">
            <a:xfrm>
              <a:off x="1488" y="2296"/>
              <a:ext cx="192" cy="56"/>
            </a:xfrm>
            <a:custGeom>
              <a:avLst/>
              <a:gdLst>
                <a:gd name="T0" fmla="*/ 0 w 240"/>
                <a:gd name="T1" fmla="*/ 56 h 104"/>
                <a:gd name="T2" fmla="*/ 96 w 240"/>
                <a:gd name="T3" fmla="*/ 8 h 104"/>
                <a:gd name="T4" fmla="*/ 240 w 240"/>
                <a:gd name="T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0" h="104">
                  <a:moveTo>
                    <a:pt x="0" y="56"/>
                  </a:moveTo>
                  <a:cubicBezTo>
                    <a:pt x="28" y="28"/>
                    <a:pt x="56" y="0"/>
                    <a:pt x="96" y="8"/>
                  </a:cubicBezTo>
                  <a:cubicBezTo>
                    <a:pt x="136" y="16"/>
                    <a:pt x="208" y="88"/>
                    <a:pt x="240" y="10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6" name="Text Box 16"/>
            <p:cNvSpPr txBox="1">
              <a:spLocks noChangeArrowheads="1"/>
            </p:cNvSpPr>
            <p:nvPr/>
          </p:nvSpPr>
          <p:spPr bwMode="auto">
            <a:xfrm>
              <a:off x="1488" y="1968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>
                  <a:sym typeface="Symbol" pitchFamily="18" charset="2"/>
                </a:rPr>
                <a:t></a:t>
              </a:r>
              <a:endParaRPr lang="zh-CN" altLang="en-US" sz="2800"/>
            </a:p>
          </p:txBody>
        </p:sp>
        <p:sp>
          <p:nvSpPr>
            <p:cNvPr id="5137" name="Text Box 17"/>
            <p:cNvSpPr txBox="1">
              <a:spLocks noChangeArrowheads="1"/>
            </p:cNvSpPr>
            <p:nvPr/>
          </p:nvSpPr>
          <p:spPr bwMode="auto">
            <a:xfrm>
              <a:off x="2304" y="1680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>
                  <a:sym typeface="Symbol" pitchFamily="18" charset="2"/>
                </a:rPr>
                <a:t>d</a:t>
              </a:r>
              <a:endParaRPr lang="en-US" altLang="zh-CN" sz="2800"/>
            </a:p>
          </p:txBody>
        </p:sp>
        <p:sp>
          <p:nvSpPr>
            <p:cNvPr id="5140" name="Text Box 20"/>
            <p:cNvSpPr txBox="1">
              <a:spLocks noChangeArrowheads="1"/>
            </p:cNvSpPr>
            <p:nvPr/>
          </p:nvSpPr>
          <p:spPr bwMode="auto">
            <a:xfrm>
              <a:off x="576" y="2640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b="1">
                  <a:solidFill>
                    <a:srgbClr val="FF0000"/>
                  </a:solidFill>
                  <a:sym typeface="Symbol" pitchFamily="18" charset="2"/>
                </a:rPr>
                <a:t> </a:t>
              </a:r>
              <a:r>
                <a:rPr lang="zh-CN" altLang="en-US" b="1" baseline="-25000">
                  <a:solidFill>
                    <a:srgbClr val="FF0000"/>
                  </a:solidFill>
                  <a:sym typeface="Symbol" pitchFamily="18" charset="2"/>
                </a:rPr>
                <a:t></a:t>
              </a:r>
              <a:endParaRPr lang="zh-CN" altLang="en-US" baseline="-25000"/>
            </a:p>
          </p:txBody>
        </p:sp>
        <p:sp>
          <p:nvSpPr>
            <p:cNvPr id="5141" name="Text Box 21"/>
            <p:cNvSpPr txBox="1">
              <a:spLocks noChangeArrowheads="1"/>
            </p:cNvSpPr>
            <p:nvPr/>
          </p:nvSpPr>
          <p:spPr bwMode="auto">
            <a:xfrm>
              <a:off x="1920" y="2544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b="1">
                  <a:solidFill>
                    <a:srgbClr val="FF0000"/>
                  </a:solidFill>
                  <a:sym typeface="Symbol" pitchFamily="18" charset="2"/>
                </a:rPr>
                <a:t> </a:t>
              </a:r>
              <a:r>
                <a:rPr lang="zh-CN" altLang="en-US" b="1" baseline="-25000">
                  <a:solidFill>
                    <a:srgbClr val="FF0000"/>
                  </a:solidFill>
                  <a:sym typeface="Symbol" pitchFamily="18" charset="2"/>
                </a:rPr>
                <a:t></a:t>
              </a:r>
              <a:endParaRPr lang="zh-CN" altLang="en-US" baseline="-25000"/>
            </a:p>
          </p:txBody>
        </p:sp>
      </p:grpSp>
      <p:grpSp>
        <p:nvGrpSpPr>
          <p:cNvPr id="5145" name="Group 25"/>
          <p:cNvGrpSpPr>
            <a:grpSpLocks/>
          </p:cNvGrpSpPr>
          <p:nvPr/>
        </p:nvGrpSpPr>
        <p:grpSpPr bwMode="auto">
          <a:xfrm>
            <a:off x="1042988" y="1522413"/>
            <a:ext cx="2344737" cy="2193925"/>
            <a:chOff x="960" y="2208"/>
            <a:chExt cx="1392" cy="1344"/>
          </a:xfrm>
        </p:grpSpPr>
        <p:grpSp>
          <p:nvGrpSpPr>
            <p:cNvPr id="5146" name="Group 26"/>
            <p:cNvGrpSpPr>
              <a:grpSpLocks/>
            </p:cNvGrpSpPr>
            <p:nvPr/>
          </p:nvGrpSpPr>
          <p:grpSpPr bwMode="auto">
            <a:xfrm>
              <a:off x="1104" y="2352"/>
              <a:ext cx="1056" cy="1056"/>
              <a:chOff x="720" y="2064"/>
              <a:chExt cx="1056" cy="1056"/>
            </a:xfrm>
          </p:grpSpPr>
          <p:sp>
            <p:nvSpPr>
              <p:cNvPr id="5147" name="Oval 27"/>
              <p:cNvSpPr>
                <a:spLocks noChangeArrowheads="1"/>
              </p:cNvSpPr>
              <p:nvPr/>
            </p:nvSpPr>
            <p:spPr bwMode="auto">
              <a:xfrm>
                <a:off x="720" y="2064"/>
                <a:ext cx="1056" cy="1056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48" name="Oval 28"/>
              <p:cNvSpPr>
                <a:spLocks noChangeArrowheads="1"/>
              </p:cNvSpPr>
              <p:nvPr/>
            </p:nvSpPr>
            <p:spPr bwMode="auto">
              <a:xfrm>
                <a:off x="768" y="2112"/>
                <a:ext cx="960" cy="960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149" name="Line 29"/>
            <p:cNvSpPr>
              <a:spLocks noChangeShapeType="1"/>
            </p:cNvSpPr>
            <p:nvPr/>
          </p:nvSpPr>
          <p:spPr bwMode="auto">
            <a:xfrm>
              <a:off x="960" y="2880"/>
              <a:ext cx="13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Dot"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50" name="Line 30"/>
            <p:cNvSpPr>
              <a:spLocks noChangeShapeType="1"/>
            </p:cNvSpPr>
            <p:nvPr/>
          </p:nvSpPr>
          <p:spPr bwMode="auto">
            <a:xfrm>
              <a:off x="1632" y="2208"/>
              <a:ext cx="0" cy="13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Dot"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176" name="Text Box 56"/>
          <p:cNvSpPr txBox="1">
            <a:spLocks noChangeArrowheads="1"/>
          </p:cNvSpPr>
          <p:nvPr/>
        </p:nvSpPr>
        <p:spPr bwMode="auto">
          <a:xfrm>
            <a:off x="4211638" y="1484313"/>
            <a:ext cx="4932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b="1"/>
              <a:t>单位长度圆环取半部分受力分析</a:t>
            </a:r>
          </a:p>
        </p:txBody>
      </p:sp>
      <p:graphicFrame>
        <p:nvGraphicFramePr>
          <p:cNvPr id="5177" name="Object 57"/>
          <p:cNvGraphicFramePr>
            <a:graphicFrameLocks noGrp="1" noChangeAspect="1"/>
          </p:cNvGraphicFramePr>
          <p:nvPr>
            <p:ph/>
          </p:nvPr>
        </p:nvGraphicFramePr>
        <p:xfrm>
          <a:off x="4787900" y="5157788"/>
          <a:ext cx="1944688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8" name="公式" r:id="rId8" imgW="596880" imgH="393480" progId="Equation.3">
                  <p:embed/>
                </p:oleObj>
              </mc:Choice>
              <mc:Fallback>
                <p:oleObj name="公式" r:id="rId8" imgW="596880" imgH="39348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5157788"/>
                        <a:ext cx="1944688" cy="128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zoom dir="in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autoUpdateAnimBg="0"/>
      <p:bldP spid="5125" grpId="0" autoUpdateAnimBg="0"/>
      <p:bldP spid="5126" grpId="0" autoUpdateAnimBg="0"/>
      <p:bldP spid="5176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6934200" cy="685800"/>
          </a:xfrm>
        </p:spPr>
        <p:txBody>
          <a:bodyPr/>
          <a:lstStyle/>
          <a:p>
            <a:pPr>
              <a:buFontTx/>
              <a:buChar char="•"/>
            </a:pPr>
            <a:r>
              <a:rPr lang="zh-CN" altLang="en-US" sz="3600" b="1"/>
              <a:t>　　球形壳体的应力分析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685800"/>
          </a:xfrm>
        </p:spPr>
        <p:txBody>
          <a:bodyPr/>
          <a:lstStyle/>
          <a:p>
            <a:r>
              <a:rPr lang="zh-CN" altLang="en-US" b="1">
                <a:solidFill>
                  <a:srgbClr val="FF33CC"/>
                </a:solidFill>
              </a:rPr>
              <a:t>环向应力和经向应力相等：</a:t>
            </a:r>
          </a:p>
        </p:txBody>
      </p:sp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1270000" y="3200400"/>
          <a:ext cx="6604000" cy="151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公式" r:id="rId4" imgW="1676160" imgH="482400" progId="Equation.3">
                  <p:embed/>
                </p:oleObj>
              </mc:Choice>
              <mc:Fallback>
                <p:oleObj name="公式" r:id="rId4" imgW="167616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00" y="3200400"/>
                        <a:ext cx="6604000" cy="1516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zoom dir="in"/>
    <p:sndAc>
      <p:stSnd>
        <p:snd r:embed="rId3" name="PROJCTOR.WAV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69342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</a:extLst>
        </p:spPr>
        <p:txBody>
          <a:bodyPr/>
          <a:lstStyle/>
          <a:p>
            <a:r>
              <a:rPr lang="zh-CN" altLang="en-US" sz="3600" b="1">
                <a:solidFill>
                  <a:schemeClr val="tx1"/>
                </a:solidFill>
              </a:rPr>
              <a:t>8.3.3 内压薄壁圆筒壳体的设计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41910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zh-CN" altLang="en-US" b="1">
                <a:latin typeface="黑体" pitchFamily="2" charset="-122"/>
                <a:ea typeface="黑体" pitchFamily="2" charset="-122"/>
              </a:rPr>
              <a:t>一.  强度设计公式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838200" y="5614988"/>
            <a:ext cx="22240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3200" b="1">
                <a:solidFill>
                  <a:srgbClr val="FF33CC"/>
                </a:solidFill>
                <a:ea typeface="黑体" pitchFamily="2" charset="-122"/>
              </a:rPr>
              <a:t>强度条件：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2411413" y="4724400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/>
              <a:t>而：</a:t>
            </a:r>
            <a:r>
              <a:rPr lang="en-US" altLang="zh-CN" b="1"/>
              <a:t>D = Di + </a:t>
            </a:r>
            <a:r>
              <a:rPr lang="en-US" altLang="zh-CN" b="1">
                <a:sym typeface="Symbol" pitchFamily="18" charset="2"/>
              </a:rPr>
              <a:t>t，</a:t>
            </a:r>
            <a:r>
              <a:rPr lang="zh-CN" altLang="en-US" b="1">
                <a:sym typeface="Symbol" pitchFamily="18" charset="2"/>
              </a:rPr>
              <a:t>有</a:t>
            </a:r>
            <a:r>
              <a:rPr lang="zh-CN" altLang="en-US" b="1"/>
              <a:t> </a:t>
            </a:r>
          </a:p>
        </p:txBody>
      </p:sp>
      <p:graphicFrame>
        <p:nvGraphicFramePr>
          <p:cNvPr id="14342" name="Object 6"/>
          <p:cNvGraphicFramePr>
            <a:graphicFrameLocks noChangeAspect="1"/>
          </p:cNvGraphicFramePr>
          <p:nvPr/>
        </p:nvGraphicFramePr>
        <p:xfrm>
          <a:off x="1676400" y="1981200"/>
          <a:ext cx="3048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4" name="公式" r:id="rId5" imgW="1612800" imgH="355320" progId="Equation.3">
                  <p:embed/>
                </p:oleObj>
              </mc:Choice>
              <mc:Fallback>
                <p:oleObj name="公式" r:id="rId5" imgW="1612800" imgH="3553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981200"/>
                        <a:ext cx="3048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762000" y="3733800"/>
            <a:ext cx="3962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3600"/>
              <a:t>根据强度条件：</a:t>
            </a:r>
            <a:endParaRPr lang="zh-CN" altLang="en-US"/>
          </a:p>
        </p:txBody>
      </p:sp>
      <p:graphicFrame>
        <p:nvGraphicFramePr>
          <p:cNvPr id="14344" name="Object 8"/>
          <p:cNvGraphicFramePr>
            <a:graphicFrameLocks noChangeAspect="1"/>
          </p:cNvGraphicFramePr>
          <p:nvPr/>
        </p:nvGraphicFramePr>
        <p:xfrm>
          <a:off x="1676400" y="2819400"/>
          <a:ext cx="35814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5" name="公式" r:id="rId7" imgW="1688760" imgH="355320" progId="Equation.3">
                  <p:embed/>
                </p:oleObj>
              </mc:Choice>
              <mc:Fallback>
                <p:oleObj name="公式" r:id="rId7" imgW="1688760" imgH="3553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819400"/>
                        <a:ext cx="35814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Object 9"/>
          <p:cNvGraphicFramePr>
            <a:graphicFrameLocks noChangeAspect="1"/>
          </p:cNvGraphicFramePr>
          <p:nvPr/>
        </p:nvGraphicFramePr>
        <p:xfrm>
          <a:off x="3895725" y="5521325"/>
          <a:ext cx="31242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6" name="公式" r:id="rId9" imgW="1536480" imgH="495000" progId="Equation.3">
                  <p:embed/>
                </p:oleObj>
              </mc:Choice>
              <mc:Fallback>
                <p:oleObj name="公式" r:id="rId9" imgW="1536480" imgH="495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5725" y="5521325"/>
                        <a:ext cx="31242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4148138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4347" name="Object 11"/>
          <p:cNvGraphicFramePr>
            <a:graphicFrameLocks noChangeAspect="1"/>
          </p:cNvGraphicFramePr>
          <p:nvPr/>
        </p:nvGraphicFramePr>
        <p:xfrm>
          <a:off x="4724400" y="3627438"/>
          <a:ext cx="2943225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7" name="公式" r:id="rId11" imgW="850531" imgH="330057" progId="Equation.3">
                  <p:embed/>
                </p:oleObj>
              </mc:Choice>
              <mc:Fallback>
                <p:oleObj name="公式" r:id="rId11" imgW="850531" imgH="330057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627438"/>
                        <a:ext cx="2943225" cy="868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zoom dir="in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  <p:bldP spid="14339" grpId="0" build="p" autoUpdateAnimBg="0"/>
      <p:bldP spid="14340" grpId="0" autoUpdateAnimBg="0"/>
      <p:bldP spid="14341" grpId="0" build="p" autoUpdateAnimBg="0"/>
      <p:bldP spid="14343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609600" y="4038600"/>
            <a:ext cx="28098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3600" b="1">
                <a:solidFill>
                  <a:srgbClr val="FF3300"/>
                </a:solidFill>
              </a:rPr>
              <a:t>设计公式：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85800" y="2544763"/>
            <a:ext cx="7315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/>
              <a:t>考虑腐蚀余量</a:t>
            </a:r>
            <a:r>
              <a:rPr lang="en-US" altLang="zh-CN" sz="3200"/>
              <a:t>C</a:t>
            </a:r>
            <a:r>
              <a:rPr lang="en-US" altLang="zh-CN" sz="3200" baseline="-25000"/>
              <a:t>2</a:t>
            </a:r>
            <a:r>
              <a:rPr lang="en-US" altLang="zh-CN" sz="3200"/>
              <a:t>，</a:t>
            </a:r>
            <a:r>
              <a:rPr lang="zh-CN" altLang="en-US" sz="3200"/>
              <a:t>得</a:t>
            </a:r>
            <a:r>
              <a:rPr lang="zh-CN" altLang="en-US" sz="3200" b="1">
                <a:solidFill>
                  <a:srgbClr val="FF33CC"/>
                </a:solidFill>
              </a:rPr>
              <a:t>设计厚度</a:t>
            </a:r>
            <a:r>
              <a:rPr lang="zh-CN" altLang="en-US" sz="3200"/>
              <a:t>：</a:t>
            </a:r>
            <a:r>
              <a:rPr lang="en-US" altLang="zh-CN" sz="3200"/>
              <a:t>t</a:t>
            </a:r>
            <a:r>
              <a:rPr lang="en-US" altLang="zh-CN" sz="2000"/>
              <a:t>d</a:t>
            </a:r>
            <a:endParaRPr lang="en-US" altLang="zh-CN" sz="2000">
              <a:sym typeface="Symbol" pitchFamily="18" charset="2"/>
            </a:endParaRP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1447800" y="5943600"/>
            <a:ext cx="472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en-US"/>
          </a:p>
        </p:txBody>
      </p:sp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4648200" y="5715000"/>
          <a:ext cx="2667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8" name="公式" r:id="rId6" imgW="863280" imgH="317160" progId="Equation.3">
                  <p:embed/>
                </p:oleObj>
              </mc:Choice>
              <mc:Fallback>
                <p:oleObj name="公式" r:id="rId6" imgW="863280" imgH="3171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715000"/>
                        <a:ext cx="26670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2895600" y="5867400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适用于：</a:t>
            </a:r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762000" y="914400"/>
            <a:ext cx="2895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/>
              <a:t>有</a:t>
            </a:r>
            <a:r>
              <a:rPr lang="zh-CN" altLang="en-US" sz="3200" b="1">
                <a:solidFill>
                  <a:srgbClr val="FF33CC"/>
                </a:solidFill>
              </a:rPr>
              <a:t>计算厚度：</a:t>
            </a:r>
            <a:endParaRPr lang="zh-CN" altLang="en-US" sz="3200" b="1"/>
          </a:p>
        </p:txBody>
      </p:sp>
      <p:graphicFrame>
        <p:nvGraphicFramePr>
          <p:cNvPr id="15369" name="Object 9"/>
          <p:cNvGraphicFramePr>
            <a:graphicFrameLocks noChangeAspect="1"/>
          </p:cNvGraphicFramePr>
          <p:nvPr/>
        </p:nvGraphicFramePr>
        <p:xfrm>
          <a:off x="3513138" y="3683000"/>
          <a:ext cx="4716462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9" name="Equation" r:id="rId8" imgW="1358640" imgH="533160" progId="Equation.3">
                  <p:embed/>
                </p:oleObj>
              </mc:Choice>
              <mc:Fallback>
                <p:oleObj name="Equation" r:id="rId8" imgW="1358640" imgH="5331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3138" y="3683000"/>
                        <a:ext cx="4716462" cy="136842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pattFill prst="divot">
                              <a:fgClr>
                                <a:schemeClr val="accent2"/>
                              </a:fgClr>
                              <a:bgClr>
                                <a:srgbClr val="FFFFFF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0" name="Object 10"/>
          <p:cNvGraphicFramePr>
            <a:graphicFrameLocks noChangeAspect="1"/>
          </p:cNvGraphicFramePr>
          <p:nvPr/>
        </p:nvGraphicFramePr>
        <p:xfrm>
          <a:off x="3846513" y="669925"/>
          <a:ext cx="2957512" cy="124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0" name="Equation" r:id="rId10" imgW="914400" imgH="419040" progId="Equation.3">
                  <p:embed/>
                </p:oleObj>
              </mc:Choice>
              <mc:Fallback>
                <p:oleObj name="Equation" r:id="rId10" imgW="914400" imgH="4190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6513" y="669925"/>
                        <a:ext cx="2957512" cy="1246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zoom dir="in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autoUpdateAnimBg="0"/>
      <p:bldP spid="15364" grpId="0" build="p" autoUpdateAnimBg="0"/>
      <p:bldP spid="15367" grpId="0" build="p" autoUpdateAnimBg="0"/>
      <p:bldP spid="15368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298" name="Object 2"/>
          <p:cNvGraphicFramePr>
            <a:graphicFrameLocks noChangeAspect="1"/>
          </p:cNvGraphicFramePr>
          <p:nvPr/>
        </p:nvGraphicFramePr>
        <p:xfrm>
          <a:off x="1076325" y="4572000"/>
          <a:ext cx="7458075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7" name="公式" r:id="rId5" imgW="2666880" imgH="190440" progId="Equation.3">
                  <p:embed/>
                </p:oleObj>
              </mc:Choice>
              <mc:Fallback>
                <p:oleObj name="公式" r:id="rId5" imgW="2666880" imgH="1904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6325" y="4572000"/>
                        <a:ext cx="7458075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685800" y="2135188"/>
            <a:ext cx="2286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>
                <a:solidFill>
                  <a:srgbClr val="FF33CC"/>
                </a:solidFill>
              </a:rPr>
              <a:t>设计厚度 </a:t>
            </a:r>
            <a:r>
              <a:rPr lang="en-US" altLang="zh-CN" sz="3200">
                <a:solidFill>
                  <a:srgbClr val="FF3300"/>
                </a:solidFill>
              </a:rPr>
              <a:t>t</a:t>
            </a:r>
            <a:r>
              <a:rPr lang="en-US" altLang="zh-CN" sz="2000">
                <a:solidFill>
                  <a:srgbClr val="FF3300"/>
                </a:solidFill>
              </a:rPr>
              <a:t>d</a:t>
            </a:r>
            <a:endParaRPr lang="en-US" altLang="zh-CN" sz="2000">
              <a:solidFill>
                <a:srgbClr val="FF3300"/>
              </a:solidFill>
              <a:sym typeface="Symbol" pitchFamily="18" charset="2"/>
            </a:endParaRPr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685800" y="839788"/>
            <a:ext cx="2209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>
                <a:solidFill>
                  <a:srgbClr val="FF33CC"/>
                </a:solidFill>
              </a:rPr>
              <a:t>计算厚度 </a:t>
            </a:r>
            <a:r>
              <a:rPr lang="en-US" altLang="zh-CN" sz="3200" b="1">
                <a:solidFill>
                  <a:srgbClr val="FF33CC"/>
                </a:solidFill>
              </a:rPr>
              <a:t>t</a:t>
            </a:r>
            <a:endParaRPr lang="en-US" altLang="zh-CN" sz="3200" b="1"/>
          </a:p>
        </p:txBody>
      </p:sp>
      <p:graphicFrame>
        <p:nvGraphicFramePr>
          <p:cNvPr id="55303" name="Object 7"/>
          <p:cNvGraphicFramePr>
            <a:graphicFrameLocks noChangeAspect="1"/>
          </p:cNvGraphicFramePr>
          <p:nvPr/>
        </p:nvGraphicFramePr>
        <p:xfrm>
          <a:off x="3492500" y="1844675"/>
          <a:ext cx="4716463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8" name="Equation" r:id="rId7" imgW="1358640" imgH="533160" progId="Equation.3">
                  <p:embed/>
                </p:oleObj>
              </mc:Choice>
              <mc:Fallback>
                <p:oleObj name="Equation" r:id="rId7" imgW="1358640" imgH="5331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1844675"/>
                        <a:ext cx="4716463" cy="136842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pattFill prst="divot">
                              <a:fgClr>
                                <a:schemeClr val="accent2"/>
                              </a:fgClr>
                              <a:bgClr>
                                <a:srgbClr val="FFFFFF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4" name="Text Box 8"/>
          <p:cNvSpPr txBox="1">
            <a:spLocks noChangeArrowheads="1"/>
          </p:cNvSpPr>
          <p:nvPr/>
        </p:nvSpPr>
        <p:spPr bwMode="auto">
          <a:xfrm>
            <a:off x="685800" y="3506788"/>
            <a:ext cx="2286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>
                <a:solidFill>
                  <a:srgbClr val="FF33CC"/>
                </a:solidFill>
              </a:rPr>
              <a:t>名义厚度 </a:t>
            </a:r>
            <a:r>
              <a:rPr lang="en-US" altLang="zh-CN" sz="3200">
                <a:solidFill>
                  <a:srgbClr val="FF3300"/>
                </a:solidFill>
              </a:rPr>
              <a:t>t</a:t>
            </a:r>
            <a:r>
              <a:rPr lang="en-US" altLang="zh-CN" sz="2000">
                <a:solidFill>
                  <a:srgbClr val="FF3300"/>
                </a:solidFill>
              </a:rPr>
              <a:t>n</a:t>
            </a:r>
            <a:endParaRPr lang="en-US" altLang="zh-CN" sz="2000">
              <a:solidFill>
                <a:srgbClr val="FF3300"/>
              </a:solidFill>
              <a:sym typeface="Symbol" pitchFamily="18" charset="2"/>
            </a:endParaRPr>
          </a:p>
        </p:txBody>
      </p:sp>
      <p:sp>
        <p:nvSpPr>
          <p:cNvPr id="55305" name="Text Box 9"/>
          <p:cNvSpPr txBox="1">
            <a:spLocks noChangeArrowheads="1"/>
          </p:cNvSpPr>
          <p:nvPr/>
        </p:nvSpPr>
        <p:spPr bwMode="auto">
          <a:xfrm>
            <a:off x="685800" y="3506788"/>
            <a:ext cx="2286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>
                <a:solidFill>
                  <a:srgbClr val="FF33CC"/>
                </a:solidFill>
              </a:rPr>
              <a:t>名义厚度 </a:t>
            </a:r>
            <a:r>
              <a:rPr lang="en-US" altLang="zh-CN" sz="3200">
                <a:solidFill>
                  <a:srgbClr val="FF3300"/>
                </a:solidFill>
              </a:rPr>
              <a:t>t</a:t>
            </a:r>
            <a:r>
              <a:rPr lang="en-US" altLang="zh-CN" sz="2000">
                <a:solidFill>
                  <a:srgbClr val="FF3300"/>
                </a:solidFill>
              </a:rPr>
              <a:t>n</a:t>
            </a:r>
            <a:endParaRPr lang="en-US" altLang="zh-CN" sz="2000">
              <a:solidFill>
                <a:srgbClr val="FF3300"/>
              </a:solidFill>
              <a:sym typeface="Symbol" pitchFamily="18" charset="2"/>
            </a:endParaRPr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3505200" y="3535363"/>
            <a:ext cx="524326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dirty="0" err="1">
                <a:solidFill>
                  <a:srgbClr val="FF3300"/>
                </a:solidFill>
              </a:rPr>
              <a:t>t</a:t>
            </a:r>
            <a:r>
              <a:rPr lang="en-US" altLang="zh-CN" sz="2000" dirty="0" err="1">
                <a:solidFill>
                  <a:srgbClr val="FF3300"/>
                </a:solidFill>
              </a:rPr>
              <a:t>n</a:t>
            </a:r>
            <a:r>
              <a:rPr lang="en-US" altLang="zh-CN" sz="2000" dirty="0">
                <a:solidFill>
                  <a:srgbClr val="FF3300"/>
                </a:solidFill>
              </a:rPr>
              <a:t> = </a:t>
            </a:r>
            <a:r>
              <a:rPr lang="en-US" altLang="zh-CN" sz="3200" dirty="0">
                <a:solidFill>
                  <a:srgbClr val="FF3300"/>
                </a:solidFill>
              </a:rPr>
              <a:t>t</a:t>
            </a:r>
            <a:r>
              <a:rPr lang="en-US" altLang="zh-CN" sz="2000" dirty="0">
                <a:solidFill>
                  <a:srgbClr val="FF3300"/>
                </a:solidFill>
              </a:rPr>
              <a:t>d </a:t>
            </a:r>
            <a:r>
              <a:rPr lang="en-US" altLang="zh-CN" sz="3200" dirty="0" smtClean="0">
                <a:solidFill>
                  <a:srgbClr val="FF3300"/>
                </a:solidFill>
                <a:cs typeface="Times New Roman" pitchFamily="18" charset="0"/>
              </a:rPr>
              <a:t>+</a:t>
            </a:r>
            <a:r>
              <a:rPr lang="en-US" altLang="zh-CN" sz="3200" dirty="0" smtClean="0">
                <a:solidFill>
                  <a:srgbClr val="FF3300"/>
                </a:solidFill>
              </a:rPr>
              <a:t>C</a:t>
            </a:r>
            <a:r>
              <a:rPr lang="en-US" altLang="zh-CN" sz="3200" baseline="-25000" dirty="0" smtClean="0">
                <a:solidFill>
                  <a:srgbClr val="FF3300"/>
                </a:solidFill>
              </a:rPr>
              <a:t>1</a:t>
            </a:r>
            <a:r>
              <a:rPr lang="en-US" altLang="zh-CN" sz="3200" dirty="0" smtClean="0">
                <a:solidFill>
                  <a:srgbClr val="FF3300"/>
                </a:solidFill>
              </a:rPr>
              <a:t>+</a:t>
            </a:r>
            <a:r>
              <a:rPr lang="en-US" altLang="zh-CN" sz="3200" dirty="0" smtClean="0">
                <a:solidFill>
                  <a:srgbClr val="FF3300"/>
                </a:solidFill>
                <a:cs typeface="Times New Roman" pitchFamily="18" charset="0"/>
              </a:rPr>
              <a:t>Δ</a:t>
            </a:r>
            <a:r>
              <a:rPr lang="en-US" altLang="zh-CN" sz="2000" dirty="0" smtClean="0">
                <a:solidFill>
                  <a:srgbClr val="FF3300"/>
                </a:solidFill>
              </a:rPr>
              <a:t>= </a:t>
            </a:r>
            <a:r>
              <a:rPr lang="en-US" altLang="zh-CN" sz="3200" dirty="0">
                <a:solidFill>
                  <a:srgbClr val="FF3300"/>
                </a:solidFill>
              </a:rPr>
              <a:t>t+C</a:t>
            </a:r>
            <a:r>
              <a:rPr lang="en-US" altLang="zh-CN" sz="3200" baseline="-25000" dirty="0">
                <a:solidFill>
                  <a:srgbClr val="FF3300"/>
                </a:solidFill>
              </a:rPr>
              <a:t>1</a:t>
            </a:r>
            <a:r>
              <a:rPr lang="en-US" altLang="zh-CN" sz="3200" dirty="0">
                <a:solidFill>
                  <a:srgbClr val="FF3300"/>
                </a:solidFill>
              </a:rPr>
              <a:t>+C</a:t>
            </a:r>
            <a:r>
              <a:rPr lang="en-US" altLang="zh-CN" sz="3200" baseline="-25000" dirty="0">
                <a:solidFill>
                  <a:srgbClr val="FF3300"/>
                </a:solidFill>
              </a:rPr>
              <a:t>2</a:t>
            </a:r>
            <a:r>
              <a:rPr lang="en-US" altLang="zh-CN" sz="3200" dirty="0">
                <a:solidFill>
                  <a:srgbClr val="FF3300"/>
                </a:solidFill>
              </a:rPr>
              <a:t>+</a:t>
            </a:r>
            <a:r>
              <a:rPr lang="en-US" altLang="zh-CN" sz="3200" dirty="0">
                <a:solidFill>
                  <a:srgbClr val="FF3300"/>
                </a:solidFill>
                <a:cs typeface="Times New Roman" pitchFamily="18" charset="0"/>
              </a:rPr>
              <a:t>Δ</a:t>
            </a:r>
          </a:p>
        </p:txBody>
      </p:sp>
      <p:sp>
        <p:nvSpPr>
          <p:cNvPr id="55307" name="Text Box 11"/>
          <p:cNvSpPr txBox="1">
            <a:spLocks noChangeArrowheads="1"/>
          </p:cNvSpPr>
          <p:nvPr/>
        </p:nvSpPr>
        <p:spPr bwMode="auto">
          <a:xfrm>
            <a:off x="685800" y="5668963"/>
            <a:ext cx="2286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>
                <a:solidFill>
                  <a:srgbClr val="FF33CC"/>
                </a:solidFill>
              </a:rPr>
              <a:t>有效厚度 </a:t>
            </a:r>
            <a:r>
              <a:rPr lang="en-US" altLang="zh-CN" sz="3200">
                <a:solidFill>
                  <a:srgbClr val="FF3300"/>
                </a:solidFill>
              </a:rPr>
              <a:t>t</a:t>
            </a:r>
            <a:r>
              <a:rPr lang="en-US" altLang="zh-CN" sz="2000">
                <a:solidFill>
                  <a:srgbClr val="FF3300"/>
                </a:solidFill>
              </a:rPr>
              <a:t>e</a:t>
            </a:r>
            <a:endParaRPr lang="en-US" altLang="zh-CN" sz="2000">
              <a:solidFill>
                <a:srgbClr val="FF3300"/>
              </a:solidFill>
              <a:sym typeface="Symbol" pitchFamily="18" charset="2"/>
            </a:endParaRPr>
          </a:p>
        </p:txBody>
      </p:sp>
      <p:sp>
        <p:nvSpPr>
          <p:cNvPr id="55308" name="Text Box 12"/>
          <p:cNvSpPr txBox="1">
            <a:spLocks noChangeArrowheads="1"/>
          </p:cNvSpPr>
          <p:nvPr/>
        </p:nvSpPr>
        <p:spPr bwMode="auto">
          <a:xfrm>
            <a:off x="3505200" y="5668963"/>
            <a:ext cx="5029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>
                <a:solidFill>
                  <a:srgbClr val="FF3300"/>
                </a:solidFill>
              </a:rPr>
              <a:t>t</a:t>
            </a:r>
            <a:r>
              <a:rPr lang="en-US" altLang="zh-CN" sz="2000">
                <a:solidFill>
                  <a:srgbClr val="FF3300"/>
                </a:solidFill>
              </a:rPr>
              <a:t>e </a:t>
            </a:r>
            <a:r>
              <a:rPr lang="en-US" altLang="zh-CN" sz="3200">
                <a:solidFill>
                  <a:srgbClr val="FF3300"/>
                </a:solidFill>
                <a:cs typeface="Times New Roman" pitchFamily="18" charset="0"/>
              </a:rPr>
              <a:t>=</a:t>
            </a:r>
            <a:r>
              <a:rPr lang="en-US" altLang="zh-CN" sz="2000">
                <a:solidFill>
                  <a:srgbClr val="FF3300"/>
                </a:solidFill>
              </a:rPr>
              <a:t>  </a:t>
            </a:r>
            <a:r>
              <a:rPr lang="en-US" altLang="zh-CN" sz="3200">
                <a:solidFill>
                  <a:srgbClr val="FF3300"/>
                </a:solidFill>
              </a:rPr>
              <a:t>t</a:t>
            </a:r>
            <a:r>
              <a:rPr lang="en-US" altLang="zh-CN" sz="2000">
                <a:solidFill>
                  <a:srgbClr val="FF3300"/>
                </a:solidFill>
              </a:rPr>
              <a:t>n </a:t>
            </a:r>
            <a:r>
              <a:rPr lang="en-US" altLang="zh-CN" sz="3200">
                <a:solidFill>
                  <a:srgbClr val="FF3300"/>
                </a:solidFill>
                <a:cs typeface="Times New Roman" pitchFamily="18" charset="0"/>
              </a:rPr>
              <a:t>-</a:t>
            </a:r>
            <a:r>
              <a:rPr lang="en-US" altLang="zh-CN" sz="2000">
                <a:solidFill>
                  <a:srgbClr val="FF3300"/>
                </a:solidFill>
              </a:rPr>
              <a:t> </a:t>
            </a:r>
            <a:r>
              <a:rPr lang="en-US" altLang="zh-CN" sz="3200">
                <a:solidFill>
                  <a:srgbClr val="FF3300"/>
                </a:solidFill>
              </a:rPr>
              <a:t>C</a:t>
            </a:r>
            <a:r>
              <a:rPr lang="en-US" altLang="zh-CN" sz="3200" baseline="-25000">
                <a:solidFill>
                  <a:srgbClr val="FF3300"/>
                </a:solidFill>
              </a:rPr>
              <a:t>2</a:t>
            </a:r>
            <a:r>
              <a:rPr lang="en-US" altLang="zh-CN" sz="2000">
                <a:solidFill>
                  <a:srgbClr val="FF3300"/>
                </a:solidFill>
              </a:rPr>
              <a:t> </a:t>
            </a:r>
            <a:r>
              <a:rPr lang="en-US" altLang="zh-CN" sz="3200">
                <a:solidFill>
                  <a:srgbClr val="FF3300"/>
                </a:solidFill>
              </a:rPr>
              <a:t>-C</a:t>
            </a:r>
            <a:r>
              <a:rPr lang="en-US" altLang="zh-CN" sz="3200" baseline="-25000">
                <a:solidFill>
                  <a:srgbClr val="FF3300"/>
                </a:solidFill>
              </a:rPr>
              <a:t>1</a:t>
            </a:r>
            <a:r>
              <a:rPr lang="en-US" altLang="zh-CN" sz="2000">
                <a:solidFill>
                  <a:srgbClr val="FF3300"/>
                </a:solidFill>
              </a:rPr>
              <a:t> = </a:t>
            </a:r>
            <a:r>
              <a:rPr lang="en-US" altLang="zh-CN" sz="3200">
                <a:solidFill>
                  <a:srgbClr val="FF3300"/>
                </a:solidFill>
              </a:rPr>
              <a:t>t+</a:t>
            </a:r>
            <a:r>
              <a:rPr lang="en-US" altLang="zh-CN" sz="3200">
                <a:solidFill>
                  <a:srgbClr val="FF3300"/>
                </a:solidFill>
                <a:cs typeface="Times New Roman" pitchFamily="18" charset="0"/>
              </a:rPr>
              <a:t>Δ=t</a:t>
            </a:r>
            <a:r>
              <a:rPr lang="en-US" altLang="zh-CN" sz="3200" baseline="-25000">
                <a:solidFill>
                  <a:srgbClr val="FF3300"/>
                </a:solidFill>
                <a:latin typeface="宋体" charset="-122"/>
              </a:rPr>
              <a:t>min </a:t>
            </a:r>
            <a:r>
              <a:rPr lang="en-US" altLang="zh-CN" sz="3200">
                <a:solidFill>
                  <a:srgbClr val="FF3300"/>
                </a:solidFill>
                <a:cs typeface="Times New Roman" pitchFamily="18" charset="0"/>
              </a:rPr>
              <a:t>- </a:t>
            </a:r>
            <a:r>
              <a:rPr lang="en-US" altLang="zh-CN" sz="3200">
                <a:solidFill>
                  <a:srgbClr val="FF3300"/>
                </a:solidFill>
              </a:rPr>
              <a:t>C</a:t>
            </a:r>
            <a:r>
              <a:rPr lang="en-US" altLang="zh-CN" sz="3200" baseline="-25000">
                <a:solidFill>
                  <a:srgbClr val="FF3300"/>
                </a:solidFill>
              </a:rPr>
              <a:t>2</a:t>
            </a:r>
          </a:p>
        </p:txBody>
      </p:sp>
      <p:graphicFrame>
        <p:nvGraphicFramePr>
          <p:cNvPr id="55309" name="Object 13"/>
          <p:cNvGraphicFramePr>
            <a:graphicFrameLocks noChangeAspect="1"/>
          </p:cNvGraphicFramePr>
          <p:nvPr/>
        </p:nvGraphicFramePr>
        <p:xfrm>
          <a:off x="3630613" y="404813"/>
          <a:ext cx="2957512" cy="1246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9" name="Equation" r:id="rId9" imgW="914400" imgH="419040" progId="Equation.3">
                  <p:embed/>
                </p:oleObj>
              </mc:Choice>
              <mc:Fallback>
                <p:oleObj name="Equation" r:id="rId9" imgW="914400" imgH="4190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0613" y="404813"/>
                        <a:ext cx="2957512" cy="1246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500"/>
                                        <p:tgtEl>
                                          <p:spTgt spid="55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55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55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55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8" dur="5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55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55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55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1" grpId="0" build="p" autoUpdateAnimBg="0"/>
      <p:bldP spid="55302" grpId="0" build="p" autoUpdateAnimBg="0"/>
      <p:bldP spid="55304" grpId="0" build="p" autoUpdateAnimBg="0"/>
      <p:bldP spid="55305" grpId="0" build="p" autoUpdateAnimBg="0"/>
      <p:bldP spid="55306" grpId="0" build="p" autoUpdateAnimBg="0"/>
      <p:bldP spid="55307" grpId="0" build="p" autoUpdateAnimBg="0"/>
      <p:bldP spid="55308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0" y="304800"/>
            <a:ext cx="4724400" cy="6858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3600" b="1"/>
              <a:t>8.3.4  设计参数的确定</a:t>
            </a:r>
            <a:endParaRPr lang="zh-CN" altLang="en-US" sz="3600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533400" y="1905000"/>
            <a:ext cx="2819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3200" b="1">
                <a:solidFill>
                  <a:srgbClr val="FF3300"/>
                </a:solidFill>
              </a:rPr>
              <a:t>1.设计压力</a:t>
            </a:r>
            <a:r>
              <a:rPr lang="en-US" altLang="zh-CN" sz="3200" b="1">
                <a:solidFill>
                  <a:srgbClr val="FF3300"/>
                </a:solidFill>
              </a:rPr>
              <a:t>p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457200" y="2590800"/>
            <a:ext cx="8686800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dirty="0"/>
              <a:t>无安全阀：</a:t>
            </a:r>
            <a:r>
              <a:rPr lang="en-US" altLang="zh-CN" sz="2800" dirty="0"/>
              <a:t>P＝(1.0~1.1)P</a:t>
            </a:r>
            <a:r>
              <a:rPr lang="en-US" altLang="zh-CN" sz="2800" baseline="-25000" dirty="0"/>
              <a:t>W；</a:t>
            </a:r>
          </a:p>
          <a:p>
            <a:pPr algn="l" eaLnBrk="0" hangingPunct="0"/>
            <a:r>
              <a:rPr lang="zh-CN" altLang="en-US" sz="2800" dirty="0"/>
              <a:t>有安全阀：</a:t>
            </a:r>
            <a:r>
              <a:rPr lang="en-US" altLang="zh-CN" sz="2800" dirty="0"/>
              <a:t>P = (1.05~1.1)P</a:t>
            </a:r>
            <a:r>
              <a:rPr lang="en-US" altLang="zh-CN" sz="2800" baseline="-25000" dirty="0"/>
              <a:t>W </a:t>
            </a:r>
            <a:r>
              <a:rPr lang="zh-CN" altLang="en-US" sz="2800" dirty="0"/>
              <a:t>且不低于安全阀开</a:t>
            </a:r>
          </a:p>
          <a:p>
            <a:pPr algn="l" eaLnBrk="0" hangingPunct="0"/>
            <a:r>
              <a:rPr lang="zh-CN" altLang="en-US" sz="2800" dirty="0"/>
              <a:t>                   启压力。</a:t>
            </a:r>
          </a:p>
          <a:p>
            <a:pPr algn="l" eaLnBrk="0" hangingPunct="0"/>
            <a:r>
              <a:rPr lang="zh-CN" altLang="en-US" sz="2800" dirty="0"/>
              <a:t>有爆破片</a:t>
            </a:r>
            <a:r>
              <a:rPr lang="zh-CN" altLang="en-US" sz="2800" dirty="0" smtClean="0"/>
              <a:t>：</a:t>
            </a:r>
            <a:r>
              <a:rPr lang="en-US" altLang="zh-CN" sz="2800" dirty="0"/>
              <a:t> P = (</a:t>
            </a:r>
            <a:r>
              <a:rPr lang="en-US" altLang="zh-CN" sz="2800" dirty="0" smtClean="0"/>
              <a:t>1.15~1.75)P</a:t>
            </a:r>
            <a:r>
              <a:rPr lang="en-US" altLang="zh-CN" sz="2800" baseline="-25000" dirty="0" smtClean="0"/>
              <a:t>W </a:t>
            </a:r>
            <a:r>
              <a:rPr lang="zh-CN" altLang="en-US" sz="2800" dirty="0"/>
              <a:t>且不低于爆破压力</a:t>
            </a:r>
            <a:r>
              <a:rPr lang="en-US" altLang="zh-CN" sz="2800" dirty="0" err="1"/>
              <a:t>Pb</a:t>
            </a:r>
            <a:r>
              <a:rPr lang="zh-CN" altLang="en-US" sz="2800" dirty="0"/>
              <a:t>的上限；</a:t>
            </a:r>
          </a:p>
          <a:p>
            <a:pPr algn="l" eaLnBrk="0" hangingPunct="0"/>
            <a:r>
              <a:rPr lang="zh-CN" altLang="en-US" sz="2800" dirty="0"/>
              <a:t>液化气体：操作最高温度下的饱和蒸汽压。</a:t>
            </a:r>
          </a:p>
          <a:p>
            <a:pPr algn="l" eaLnBrk="0" hangingPunct="0"/>
            <a:r>
              <a:rPr lang="zh-CN" altLang="en-US" sz="2800" dirty="0"/>
              <a:t>液体介质：液柱静压大于0.05</a:t>
            </a:r>
            <a:r>
              <a:rPr lang="en-US" altLang="zh-CN" sz="2800" dirty="0"/>
              <a:t>P</a:t>
            </a:r>
            <a:r>
              <a:rPr lang="zh-CN" altLang="en-US" sz="2800" dirty="0"/>
              <a:t>时，应计入。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1981200" y="1143000"/>
            <a:ext cx="5715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/>
              <a:t>《钢制压力容器》 </a:t>
            </a:r>
            <a:r>
              <a:rPr lang="en-US" altLang="zh-CN" sz="3200"/>
              <a:t>GB150-1998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1905000" y="5867400"/>
            <a:ext cx="350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/>
              <a:t>向上圆整至规定值</a:t>
            </a:r>
          </a:p>
        </p:txBody>
      </p:sp>
    </p:spTree>
  </p:cSld>
  <p:clrMapOvr>
    <a:masterClrMapping/>
  </p:clrMapOvr>
  <p:transition spd="slow">
    <p:zoom dir="in"/>
    <p:sndAc>
      <p:stSnd>
        <p:snd r:embed="rId2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75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 autoUpdateAnimBg="0"/>
      <p:bldP spid="16387" grpId="0" build="p" autoUpdateAnimBg="0"/>
      <p:bldP spid="16388" grpId="0" build="p" autoUpdateAnimBg="0"/>
      <p:bldP spid="16389" grpId="0" build="p" autoUpdateAnimBg="0"/>
      <p:bldP spid="16390" grpId="0" build="p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Designs\Artsy.pot</Template>
  <TotalTime>1393</TotalTime>
  <Words>999</Words>
  <Application>Microsoft Office PowerPoint</Application>
  <PresentationFormat>全屏显示(4:3)</PresentationFormat>
  <Paragraphs>130</Paragraphs>
  <Slides>27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27</vt:i4>
      </vt:variant>
    </vt:vector>
  </HeadingPairs>
  <TitlesOfParts>
    <vt:vector size="32" baseType="lpstr">
      <vt:lpstr>默认设计模板</vt:lpstr>
      <vt:lpstr>Microsoft 公式 3.0</vt:lpstr>
      <vt:lpstr>Equation</vt:lpstr>
      <vt:lpstr>公式</vt:lpstr>
      <vt:lpstr>Photo Editor 照片</vt:lpstr>
      <vt:lpstr>8.3  内压薄壁容器的设计</vt:lpstr>
      <vt:lpstr>PowerPoint 演示文稿</vt:lpstr>
      <vt:lpstr>PowerPoint 演示文稿</vt:lpstr>
      <vt:lpstr>PowerPoint 演示文稿</vt:lpstr>
      <vt:lpstr>　　球形壳体的应力分析</vt:lpstr>
      <vt:lpstr>8.3.3 内压薄壁圆筒壳体的设计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chengjun</cp:lastModifiedBy>
  <cp:revision>24</cp:revision>
  <dcterms:created xsi:type="dcterms:W3CDTF">1601-01-01T00:00:00Z</dcterms:created>
  <dcterms:modified xsi:type="dcterms:W3CDTF">2021-06-06T14:14:01Z</dcterms:modified>
</cp:coreProperties>
</file>