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4" r:id="rId2"/>
    <p:sldId id="399" r:id="rId3"/>
    <p:sldId id="404" r:id="rId4"/>
    <p:sldId id="407" r:id="rId5"/>
    <p:sldId id="410" r:id="rId6"/>
    <p:sldId id="411" r:id="rId7"/>
    <p:sldId id="375" r:id="rId8"/>
    <p:sldId id="486" r:id="rId9"/>
    <p:sldId id="416" r:id="rId10"/>
    <p:sldId id="381" r:id="rId11"/>
    <p:sldId id="431" r:id="rId12"/>
    <p:sldId id="382" r:id="rId13"/>
    <p:sldId id="488" r:id="rId14"/>
    <p:sldId id="484" r:id="rId15"/>
    <p:sldId id="487" r:id="rId16"/>
    <p:sldId id="422" r:id="rId17"/>
    <p:sldId id="384" r:id="rId18"/>
    <p:sldId id="385" r:id="rId19"/>
    <p:sldId id="489" r:id="rId20"/>
    <p:sldId id="446" r:id="rId21"/>
    <p:sldId id="386" r:id="rId22"/>
    <p:sldId id="448" r:id="rId23"/>
    <p:sldId id="387" r:id="rId24"/>
    <p:sldId id="439" r:id="rId25"/>
    <p:sldId id="458" r:id="rId26"/>
    <p:sldId id="469" r:id="rId27"/>
    <p:sldId id="485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ECBCB2"/>
    <a:srgbClr val="E2E6B8"/>
    <a:srgbClr val="E1E45E"/>
    <a:srgbClr val="D9F54D"/>
    <a:srgbClr val="3333FF"/>
    <a:srgbClr val="006600"/>
    <a:srgbClr val="FF33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3" autoAdjust="0"/>
    <p:restoredTop sz="94679" autoAdjust="0"/>
  </p:normalViewPr>
  <p:slideViewPr>
    <p:cSldViewPr>
      <p:cViewPr varScale="1">
        <p:scale>
          <a:sx n="67" d="100"/>
          <a:sy n="67" d="100"/>
        </p:scale>
        <p:origin x="-82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2DBD945-F7B3-4721-AE9D-D2C1E747431A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2803444-F311-4269-B79C-6A8394DB9C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8AB0D38-6373-4439-B41B-6A9DB1AD5FC1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2B827-4BC1-481C-ABE1-8CD5BA2FFA43}" type="datetime1">
              <a:rPr lang="zh-CN" altLang="en-US"/>
              <a:pPr>
                <a:defRPr/>
              </a:pPr>
              <a:t>2018/3/13</a:t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8C6C6-C960-45D3-88C2-D3DB0569A8F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B548F-A493-4D3F-9348-2BC65AD97B1D}" type="datetime1">
              <a:rPr lang="zh-CN" altLang="en-US"/>
              <a:pPr>
                <a:defRPr/>
              </a:pPr>
              <a:t>2018/3/13</a:t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F9687-4143-4515-84CF-1F3071A7C4C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74638"/>
            <a:ext cx="188912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1913" y="274638"/>
            <a:ext cx="5519737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A5224-7184-4E91-A900-EA3A45FEC418}" type="datetime1">
              <a:rPr lang="zh-CN" altLang="en-US"/>
              <a:pPr>
                <a:defRPr/>
              </a:pPr>
              <a:t>2018/3/13</a:t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FE859-74D2-485F-9B6E-5BFFAF9D134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331913" y="274638"/>
            <a:ext cx="756126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331913" y="1600200"/>
            <a:ext cx="3703637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87950" y="1600200"/>
            <a:ext cx="3705225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331913" y="3938588"/>
            <a:ext cx="3703637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87950" y="3938588"/>
            <a:ext cx="3705225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C3809-8532-408C-BEA6-34BF252DFB31}" type="datetime1">
              <a:rPr lang="zh-CN" altLang="en-US"/>
              <a:pPr>
                <a:defRPr/>
              </a:pPr>
              <a:t>2018/3/13</a:t>
            </a:fld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E0141-F506-4895-9E28-22999A6FE08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274638"/>
            <a:ext cx="756126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1913" y="1600200"/>
            <a:ext cx="3703637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87950" y="1600200"/>
            <a:ext cx="3705225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87950" y="3938588"/>
            <a:ext cx="3705225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526CD-75F9-4E4B-BBFE-B0A7BE8B761F}" type="datetime1">
              <a:rPr lang="zh-CN" altLang="en-US"/>
              <a:pPr>
                <a:defRPr/>
              </a:pPr>
              <a:t>2018/3/13</a:t>
            </a:fld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303FA-965E-4030-A3BA-079AE7ED3CE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A907A-E12C-4DF1-A7EA-4CFFFEDA46FA}" type="datetime1">
              <a:rPr lang="zh-CN" altLang="en-US"/>
              <a:pPr>
                <a:defRPr/>
              </a:pPr>
              <a:t>2018/3/13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CE5D5-B423-400E-908D-C7C856C480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140A2-927C-47CB-8155-F126327B84C8}" type="datetime1">
              <a:rPr lang="zh-CN" altLang="en-US"/>
              <a:pPr>
                <a:defRPr/>
              </a:pPr>
              <a:t>2018/3/13</a:t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D5EC0-E20D-4EE6-9620-485EDCBE6AF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0FD15-2CEE-4F77-BEB1-CF61A10278C2}" type="datetime1">
              <a:rPr lang="zh-CN" altLang="en-US"/>
              <a:pPr>
                <a:defRPr/>
              </a:pPr>
              <a:t>2018/3/13</a:t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4ABE2-A1FE-4D93-BD22-D0F5960451E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1913" y="1600200"/>
            <a:ext cx="37036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87950" y="1600200"/>
            <a:ext cx="37052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683B1-E45C-460C-9343-664F3AECD409}" type="datetime1">
              <a:rPr lang="zh-CN" altLang="en-US"/>
              <a:pPr>
                <a:defRPr/>
              </a:pPr>
              <a:t>2018/3/13</a:t>
            </a:fld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5EA54-CBCB-4213-8676-AE6DE7BA0ED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A857A-4A48-42E3-B957-181042B14608}" type="datetime1">
              <a:rPr lang="zh-CN" altLang="en-US"/>
              <a:pPr>
                <a:defRPr/>
              </a:pPr>
              <a:t>2018/3/13</a:t>
            </a:fld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4153A-6A61-4F66-A18F-78E2A68454B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86CAF-CC87-4FD6-9577-C16448E61070}" type="datetime1">
              <a:rPr lang="zh-CN" altLang="en-US"/>
              <a:pPr>
                <a:defRPr/>
              </a:pPr>
              <a:t>2018/3/13</a:t>
            </a:fld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D4D68-4EAC-44D3-B6C8-E6E27E28357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C4513-2364-4DCC-8931-9D43147A244F}" type="datetime1">
              <a:rPr lang="zh-CN" altLang="en-US"/>
              <a:pPr>
                <a:defRPr/>
              </a:pPr>
              <a:t>2018/3/13</a:t>
            </a:fld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9A67D-7EE2-4B27-9816-A5940D9E304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E31FF-4153-414C-A771-096CCD75F28C}" type="datetime1">
              <a:rPr lang="zh-CN" altLang="en-US"/>
              <a:pPr>
                <a:defRPr/>
              </a:pPr>
              <a:t>2018/3/13</a:t>
            </a:fld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1B8D1-6F3F-425D-A500-FA2B1448F5C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455E4-D7EC-41BC-80F4-6BE72824476B}" type="datetime1">
              <a:rPr lang="zh-CN" altLang="en-US"/>
              <a:pPr>
                <a:defRPr/>
              </a:pPr>
              <a:t>2018/3/13</a:t>
            </a:fld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B034-552F-438F-87F6-B346C08D42D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74638"/>
            <a:ext cx="75612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600200"/>
            <a:ext cx="756126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75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D36099D0-403F-412A-89D2-74BF0865243D}" type="datetime1">
              <a:rPr lang="zh-CN" altLang="en-US"/>
              <a:pPr>
                <a:defRPr/>
              </a:pPr>
              <a:t>2018/3/13</a:t>
            </a:fld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21088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655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CED87E-0C74-4977-B763-2BF952C1F82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99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99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方正姚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99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方正姚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99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方正姚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99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方正姚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rgbClr val="FF99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方正姚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rgbClr val="FF99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方正姚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rgbClr val="FF99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方正姚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rgbClr val="FF99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方正姚体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è"/>
        <a:defRPr sz="2800" b="1">
          <a:solidFill>
            <a:schemeClr val="accent2"/>
          </a:solidFill>
          <a:latin typeface="+mn-lt"/>
          <a:ea typeface="幼圆" pitchFamily="49" charset="-122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ð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Wingdings 2" pitchFamily="18" charset="2"/>
        <a:buChar char="®"/>
        <a:defRPr sz="2000">
          <a:solidFill>
            <a:srgbClr val="006600"/>
          </a:solidFill>
          <a:latin typeface="+mn-lt"/>
          <a:ea typeface="幼圆" pitchFamily="49" charset="-122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幼圆" pitchFamily="49" charset="-122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幼圆" pitchFamily="49" charset="-122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幼圆" pitchFamily="49" charset="-122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幼圆" pitchFamily="49" charset="-122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幼圆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4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5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790117-7727-4F08-A694-E5F664B5847E}" type="slidenum">
              <a:rPr lang="zh-CN" altLang="zh-CN" smtClean="0"/>
              <a:pPr/>
              <a:t>1</a:t>
            </a:fld>
            <a:endParaRPr lang="zh-CN" altLang="zh-CN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smtClean="0"/>
              <a:t> 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285750"/>
            <a:ext cx="7772400" cy="1296988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zh-CN" altLang="en-US" sz="6000" dirty="0" smtClean="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场论初步</a:t>
            </a:r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1571625" y="1714500"/>
            <a:ext cx="6192838" cy="3308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00FF"/>
                </a:solidFill>
              </a:rPr>
              <a:t>主要内容：</a:t>
            </a:r>
          </a:p>
          <a:p>
            <a:pPr>
              <a:lnSpc>
                <a:spcPct val="150000"/>
              </a:lnSpc>
            </a:pPr>
            <a:r>
              <a:rPr lang="zh-CN" altLang="zh-CN" sz="3600" b="1" dirty="0">
                <a:solidFill>
                  <a:srgbClr val="0000FF"/>
                </a:solidFill>
              </a:rPr>
              <a:t>    </a:t>
            </a:r>
            <a:r>
              <a:rPr lang="zh-CN" altLang="en-US" sz="3600" b="1" dirty="0" smtClean="0">
                <a:solidFill>
                  <a:srgbClr val="FF3300"/>
                </a:solidFill>
              </a:rPr>
              <a:t>散度</a:t>
            </a:r>
            <a:r>
              <a:rPr lang="zh-CN" altLang="en-US" sz="3600" b="1" dirty="0">
                <a:solidFill>
                  <a:srgbClr val="FF3300"/>
                </a:solidFill>
              </a:rPr>
              <a:t>及散度定理</a:t>
            </a:r>
            <a:r>
              <a:rPr lang="zh-CN" altLang="en-US" sz="3200" b="1" dirty="0">
                <a:solidFill>
                  <a:srgbClr val="FF3300"/>
                </a:solidFill>
              </a:rPr>
              <a:t>（重点）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FF3300"/>
                </a:solidFill>
              </a:rPr>
              <a:t>    旋度及旋度定理 </a:t>
            </a:r>
            <a:r>
              <a:rPr lang="zh-CN" altLang="en-US" sz="3200" b="1" dirty="0">
                <a:solidFill>
                  <a:srgbClr val="FF3300"/>
                </a:solidFill>
              </a:rPr>
              <a:t>（重点）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00FF"/>
                </a:solidFill>
              </a:rPr>
              <a:t>    </a:t>
            </a:r>
            <a:r>
              <a:rPr lang="zh-CN" altLang="en-US" sz="3600" b="1" dirty="0">
                <a:solidFill>
                  <a:srgbClr val="FF3300"/>
                </a:solidFill>
              </a:rPr>
              <a:t>梯度（重点</a:t>
            </a:r>
            <a:r>
              <a:rPr lang="zh-CN" altLang="en-US" sz="3600" b="1" dirty="0" smtClean="0">
                <a:solidFill>
                  <a:srgbClr val="FF3300"/>
                </a:solidFill>
              </a:rPr>
              <a:t>）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4F74E5-BDBE-446B-8155-82183AD614D7}" type="slidenum">
              <a:rPr lang="zh-CN" altLang="zh-CN" smtClean="0"/>
              <a:pPr/>
              <a:t>10</a:t>
            </a:fld>
            <a:endParaRPr lang="zh-CN" altLang="zh-CN" smtClean="0"/>
          </a:p>
        </p:txBody>
      </p:sp>
      <p:sp>
        <p:nvSpPr>
          <p:cNvPr id="19464" name="Text Box 2"/>
          <p:cNvSpPr txBox="1">
            <a:spLocks noChangeArrowheads="1"/>
          </p:cNvSpPr>
          <p:nvPr/>
        </p:nvSpPr>
        <p:spPr bwMode="auto">
          <a:xfrm>
            <a:off x="1658938" y="190600"/>
            <a:ext cx="57419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1.2.4 </a:t>
            </a:r>
            <a:r>
              <a:rPr lang="zh-CN" altLang="en-US" sz="3600" b="1" dirty="0">
                <a:solidFill>
                  <a:srgbClr val="C00000"/>
                </a:solidFill>
              </a:rPr>
              <a:t>散度定理</a:t>
            </a:r>
            <a:r>
              <a:rPr lang="zh-CN" altLang="en-US" sz="36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zh-CN" sz="36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3600" b="1" dirty="0">
                <a:solidFill>
                  <a:srgbClr val="C00000"/>
                </a:solidFill>
              </a:rPr>
              <a:t>高斯公式</a:t>
            </a:r>
            <a:r>
              <a:rPr lang="zh-CN" altLang="zh-CN" sz="36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)</a:t>
            </a:r>
          </a:p>
        </p:txBody>
      </p:sp>
      <p:graphicFrame>
        <p:nvGraphicFramePr>
          <p:cNvPr id="19458" name="Object 8"/>
          <p:cNvGraphicFramePr>
            <a:graphicFrameLocks noChangeAspect="1"/>
          </p:cNvGraphicFramePr>
          <p:nvPr/>
        </p:nvGraphicFramePr>
        <p:xfrm>
          <a:off x="3131840" y="1700808"/>
          <a:ext cx="4392488" cy="804136"/>
        </p:xfrm>
        <a:graphic>
          <a:graphicData uri="http://schemas.openxmlformats.org/presentationml/2006/ole">
            <p:oleObj spid="_x0000_s19458" name="Equation" r:id="rId3" imgW="1333440" imgH="304560" progId="Equation.3">
              <p:embed/>
            </p:oleObj>
          </a:graphicData>
        </a:graphic>
      </p:graphicFrame>
      <p:sp>
        <p:nvSpPr>
          <p:cNvPr id="19465" name="Rectangle 17"/>
          <p:cNvSpPr>
            <a:spLocks noChangeArrowheads="1"/>
          </p:cNvSpPr>
          <p:nvPr/>
        </p:nvSpPr>
        <p:spPr bwMode="auto">
          <a:xfrm>
            <a:off x="827584" y="1772816"/>
            <a:ext cx="26431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由散度定义：</a:t>
            </a:r>
          </a:p>
        </p:txBody>
      </p:sp>
      <p:graphicFrame>
        <p:nvGraphicFramePr>
          <p:cNvPr id="19459" name="Object 20"/>
          <p:cNvGraphicFramePr>
            <a:graphicFrameLocks noChangeAspect="1"/>
          </p:cNvGraphicFramePr>
          <p:nvPr/>
        </p:nvGraphicFramePr>
        <p:xfrm>
          <a:off x="2915816" y="2636912"/>
          <a:ext cx="2808312" cy="759360"/>
        </p:xfrm>
        <a:graphic>
          <a:graphicData uri="http://schemas.openxmlformats.org/presentationml/2006/ole">
            <p:oleObj spid="_x0000_s19459" name="Equation" r:id="rId4" imgW="1079280" imgH="291960" progId="Equation.3">
              <p:embed/>
            </p:oleObj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55576" y="1052736"/>
            <a:ext cx="24482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1. </a:t>
            </a:r>
            <a:r>
              <a:rPr lang="zh-CN" altLang="en-US" sz="3200" b="1" dirty="0" smtClean="0">
                <a:solidFill>
                  <a:srgbClr val="0000FF"/>
                </a:solidFill>
                <a:ea typeface="楷体_GB2312" pitchFamily="49" charset="-122"/>
              </a:rPr>
              <a:t>高斯公式</a:t>
            </a:r>
            <a:endParaRPr lang="zh-CN" altLang="en-US" sz="32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2051720" y="3796010"/>
          <a:ext cx="4608512" cy="1073150"/>
        </p:xfrm>
        <a:graphic>
          <a:graphicData uri="http://schemas.openxmlformats.org/presentationml/2006/ole">
            <p:oleObj spid="_x0000_s19463" name="Equation" r:id="rId5" imgW="1422360" imgH="368280" progId="Equation.DSMT4">
              <p:embed/>
            </p:oleObj>
          </a:graphicData>
        </a:graphic>
      </p:graphicFrame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979984" y="5282044"/>
            <a:ext cx="740844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ea typeface="楷体_GB2312" pitchFamily="49" charset="-122"/>
                <a:sym typeface="Symbol" pitchFamily="18" charset="2"/>
              </a:rPr>
              <a:t>矢量</a:t>
            </a:r>
            <a:r>
              <a:rPr lang="en-US" altLang="zh-CN" sz="2800" b="1" dirty="0" smtClean="0"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800" b="1" dirty="0" smtClean="0">
                <a:ea typeface="楷体_GB2312" pitchFamily="49" charset="-122"/>
                <a:sym typeface="Symbol" pitchFamily="18" charset="2"/>
              </a:rPr>
              <a:t>穿过闭合</a:t>
            </a:r>
            <a:r>
              <a:rPr lang="zh-CN" altLang="en-US" sz="2800" b="1" dirty="0" smtClean="0">
                <a:ea typeface="楷体_GB2312" pitchFamily="49" charset="-122"/>
                <a:sym typeface="Symbol" pitchFamily="18" charset="2"/>
              </a:rPr>
              <a:t>曲面 </a:t>
            </a:r>
            <a:r>
              <a:rPr lang="el-GR" altLang="zh-CN" sz="3200" b="1" dirty="0" smtClean="0">
                <a:solidFill>
                  <a:srgbClr val="C00000"/>
                </a:solidFill>
                <a:latin typeface="Times New Roman"/>
                <a:ea typeface="楷体_GB2312" pitchFamily="49" charset="-122"/>
                <a:cs typeface="Times New Roman"/>
                <a:sym typeface="Symbol" pitchFamily="18" charset="2"/>
              </a:rPr>
              <a:t>Σ</a:t>
            </a:r>
            <a:r>
              <a:rPr lang="zh-CN" altLang="en-US" sz="2800" b="1" dirty="0" smtClean="0">
                <a:ea typeface="楷体_GB2312" pitchFamily="49" charset="-122"/>
                <a:sym typeface="Symbol" pitchFamily="18" charset="2"/>
              </a:rPr>
              <a:t>的</a:t>
            </a:r>
            <a:r>
              <a:rPr lang="zh-CN" altLang="en-US" sz="2800" b="1" dirty="0" smtClean="0">
                <a:solidFill>
                  <a:srgbClr val="C00000"/>
                </a:solidFill>
                <a:ea typeface="楷体_GB2312" pitchFamily="49" charset="-122"/>
                <a:sym typeface="Symbol" pitchFamily="18" charset="2"/>
              </a:rPr>
              <a:t>通量</a:t>
            </a:r>
            <a:r>
              <a:rPr lang="zh-CN" altLang="en-US" sz="2800" b="1" dirty="0" smtClean="0">
                <a:ea typeface="楷体_GB2312" pitchFamily="49" charset="-122"/>
                <a:sym typeface="Symbol" pitchFamily="18" charset="2"/>
              </a:rPr>
              <a:t>，等于矢量的</a:t>
            </a:r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散度</a:t>
            </a:r>
            <a:r>
              <a:rPr lang="zh-CN" altLang="en-US" sz="2800" b="1" dirty="0" smtClean="0">
                <a:ea typeface="楷体_GB2312" pitchFamily="49" charset="-122"/>
                <a:sym typeface="Symbol" pitchFamily="18" charset="2"/>
              </a:rPr>
              <a:t>对闭合曲面</a:t>
            </a:r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所围体积</a:t>
            </a:r>
            <a:r>
              <a:rPr lang="el-GR" altLang="zh-CN" sz="2800" b="1" dirty="0" smtClean="0">
                <a:solidFill>
                  <a:srgbClr val="0000FF"/>
                </a:solidFill>
                <a:latin typeface="Times New Roman"/>
                <a:ea typeface="楷体_GB2312" pitchFamily="49" charset="-122"/>
                <a:cs typeface="Times New Roman"/>
                <a:sym typeface="Symbol" pitchFamily="18" charset="2"/>
              </a:rPr>
              <a:t>Ω</a:t>
            </a:r>
            <a:r>
              <a:rPr lang="zh-CN" altLang="en-US" sz="2800" b="1" dirty="0" smtClean="0">
                <a:ea typeface="楷体_GB2312" pitchFamily="49" charset="-122"/>
                <a:sym typeface="Symbol" pitchFamily="18" charset="2"/>
              </a:rPr>
              <a:t>的</a:t>
            </a:r>
            <a:r>
              <a:rPr lang="zh-CN" altLang="en-US" sz="2800" b="1" dirty="0" smtClean="0">
                <a:ea typeface="楷体_GB2312" pitchFamily="49" charset="-122"/>
                <a:sym typeface="Symbol" pitchFamily="18" charset="2"/>
              </a:rPr>
              <a:t>积分</a:t>
            </a:r>
            <a:r>
              <a:rPr lang="en-US" altLang="zh-CN" sz="2800" b="1" dirty="0" smtClean="0">
                <a:ea typeface="楷体_GB2312" pitchFamily="49" charset="-122"/>
                <a:sym typeface="Symbol" pitchFamily="18" charset="2"/>
              </a:rPr>
              <a:t>.</a:t>
            </a:r>
            <a:endParaRPr lang="zh-CN" altLang="en-US" sz="2800" b="1" dirty="0"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A4D09C-B4B6-4D97-87AD-327A26D1FA26}" type="slidenum">
              <a:rPr lang="zh-CN" altLang="zh-CN" smtClean="0"/>
              <a:pPr/>
              <a:t>11</a:t>
            </a:fld>
            <a:endParaRPr lang="zh-CN" altLang="zh-CN" smtClean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39552" y="2097013"/>
            <a:ext cx="810609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33400" indent="-53340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楷体_GB2312" pitchFamily="49" charset="-122"/>
                <a:ea typeface="华文中宋" pitchFamily="2" charset="-122"/>
              </a:rPr>
              <a:t>   存在另一类矢量</a:t>
            </a:r>
            <a:r>
              <a:rPr lang="zh-CN" altLang="en-US" sz="2800" b="1" dirty="0">
                <a:latin typeface="楷体_GB2312" pitchFamily="49" charset="-122"/>
                <a:ea typeface="华文中宋" pitchFamily="2" charset="-122"/>
              </a:rPr>
              <a:t>源，它所激发的矢量场的</a:t>
            </a:r>
            <a:r>
              <a:rPr lang="zh-CN" altLang="en-US" sz="2800" b="1" dirty="0" smtClean="0">
                <a:latin typeface="楷体_GB2312" pitchFamily="49" charset="-122"/>
                <a:ea typeface="华文中宋" pitchFamily="2" charset="-122"/>
              </a:rPr>
              <a:t>力线</a:t>
            </a:r>
            <a:r>
              <a:rPr lang="zh-CN" altLang="en-US" sz="2800" b="1" dirty="0">
                <a:latin typeface="楷体_GB2312" pitchFamily="49" charset="-122"/>
                <a:ea typeface="华文中宋" pitchFamily="2" charset="-122"/>
              </a:rPr>
              <a:t>是闭合的，它对于任何闭合曲面的</a:t>
            </a:r>
            <a:r>
              <a:rPr lang="zh-CN" altLang="en-US" sz="2800" b="1" dirty="0">
                <a:solidFill>
                  <a:srgbClr val="C00000"/>
                </a:solidFill>
                <a:latin typeface="楷体_GB2312" pitchFamily="49" charset="-122"/>
                <a:ea typeface="华文中宋" pitchFamily="2" charset="-122"/>
              </a:rPr>
              <a:t>通量</a:t>
            </a:r>
            <a:r>
              <a:rPr lang="zh-CN" altLang="en-US" sz="2800" b="1" dirty="0">
                <a:latin typeface="楷体_GB2312" pitchFamily="49" charset="-122"/>
                <a:ea typeface="华文中宋" pitchFamily="2" charset="-122"/>
              </a:rPr>
              <a:t>为零</a:t>
            </a:r>
            <a:r>
              <a:rPr lang="zh-CN" altLang="en-US" sz="2800" b="1" dirty="0" smtClean="0">
                <a:latin typeface="楷体_GB2312" pitchFamily="49" charset="-122"/>
                <a:ea typeface="华文中宋" pitchFamily="2" charset="-122"/>
              </a:rPr>
              <a:t>。</a:t>
            </a:r>
            <a:endParaRPr lang="en-US" altLang="zh-CN" sz="2800" b="1" dirty="0" smtClean="0">
              <a:latin typeface="楷体_GB2312" pitchFamily="49" charset="-122"/>
              <a:ea typeface="华文中宋" pitchFamily="2" charset="-122"/>
            </a:endParaRPr>
          </a:p>
          <a:p>
            <a:pPr marL="533400" indent="-533400">
              <a:lnSpc>
                <a:spcPct val="150000"/>
              </a:lnSpc>
              <a:buFont typeface="Wingdings" pitchFamily="2" charset="2"/>
              <a:buNone/>
            </a:pPr>
            <a:endParaRPr lang="en-US" altLang="zh-CN" sz="2800" b="1" dirty="0" smtClean="0">
              <a:latin typeface="楷体_GB2312" pitchFamily="49" charset="-122"/>
              <a:ea typeface="华文中宋" pitchFamily="2" charset="-122"/>
            </a:endParaRPr>
          </a:p>
          <a:p>
            <a:pPr marL="533400" indent="-53340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楷体_GB2312" pitchFamily="49" charset="-122"/>
                <a:ea typeface="华文中宋" pitchFamily="2" charset="-122"/>
              </a:rPr>
              <a:t>  </a:t>
            </a:r>
            <a:r>
              <a:rPr lang="zh-CN" altLang="en-US" sz="2800" b="1" dirty="0" smtClean="0">
                <a:latin typeface="楷体_GB2312" pitchFamily="49" charset="-122"/>
                <a:ea typeface="华文中宋" pitchFamily="2" charset="-122"/>
              </a:rPr>
              <a:t>但</a:t>
            </a:r>
            <a:r>
              <a:rPr lang="zh-CN" altLang="en-US" sz="2800" b="1" dirty="0">
                <a:latin typeface="楷体_GB2312" pitchFamily="49" charset="-122"/>
                <a:ea typeface="华文中宋" pitchFamily="2" charset="-122"/>
              </a:rPr>
              <a:t>在场所</a:t>
            </a:r>
            <a:r>
              <a:rPr lang="zh-CN" altLang="en-US" sz="2800" b="1" dirty="0" smtClean="0">
                <a:latin typeface="楷体_GB2312" pitchFamily="49" charset="-122"/>
                <a:ea typeface="华文中宋" pitchFamily="2" charset="-122"/>
              </a:rPr>
              <a:t>定义</a:t>
            </a:r>
            <a:r>
              <a:rPr lang="zh-CN" altLang="en-US" sz="2800" b="1" dirty="0">
                <a:latin typeface="楷体_GB2312" pitchFamily="49" charset="-122"/>
                <a:ea typeface="华文中宋" pitchFamily="2" charset="-122"/>
              </a:rPr>
              <a:t>的空间中闭合路径的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华文中宋" pitchFamily="2" charset="-122"/>
              </a:rPr>
              <a:t>积分</a:t>
            </a:r>
            <a:r>
              <a:rPr lang="zh-CN" altLang="en-US" sz="2800" b="1" dirty="0">
                <a:latin typeface="楷体_GB2312" pitchFamily="49" charset="-122"/>
                <a:ea typeface="华文中宋" pitchFamily="2" charset="-122"/>
              </a:rPr>
              <a:t>不为零。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55576" y="274638"/>
            <a:ext cx="7561262" cy="1143000"/>
          </a:xfrm>
        </p:spPr>
        <p:txBody>
          <a:bodyPr/>
          <a:lstStyle/>
          <a:p>
            <a:r>
              <a:rPr lang="zh-CN" altLang="zh-CN" sz="3600" b="1" dirty="0" smtClean="0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1.3 </a:t>
            </a:r>
            <a:r>
              <a:rPr lang="zh-CN" altLang="en-US" sz="3600" b="1" dirty="0" smtClean="0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矢量场的环量与旋度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6" name="Group 7"/>
          <p:cNvGrpSpPr>
            <a:grpSpLocks/>
          </p:cNvGrpSpPr>
          <p:nvPr/>
        </p:nvGrpSpPr>
        <p:grpSpPr bwMode="auto">
          <a:xfrm>
            <a:off x="1126702" y="2257708"/>
            <a:ext cx="6397626" cy="1431386"/>
            <a:chOff x="-136" y="0"/>
            <a:chExt cx="4030" cy="786"/>
          </a:xfrm>
        </p:grpSpPr>
        <p:sp>
          <p:nvSpPr>
            <p:cNvPr id="24596" name="Text Box 8"/>
            <p:cNvSpPr txBox="1">
              <a:spLocks noChangeArrowheads="1"/>
            </p:cNvSpPr>
            <p:nvPr/>
          </p:nvSpPr>
          <p:spPr bwMode="auto">
            <a:xfrm>
              <a:off x="-136" y="0"/>
              <a:ext cx="403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latin typeface="楷体_GB2312" pitchFamily="49" charset="-122"/>
                  <a:ea typeface="楷体_GB2312" pitchFamily="49" charset="-122"/>
                </a:rPr>
                <a:t>矢量</a:t>
              </a:r>
              <a:r>
                <a:rPr lang="en-US" altLang="zh-CN" sz="2800" b="1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</a:t>
              </a:r>
              <a:r>
                <a:rPr lang="zh-CN" altLang="en-US" sz="2800" b="1" i="1" dirty="0" smtClean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沿空间有向</a:t>
              </a:r>
              <a:r>
                <a:rPr lang="zh-CN" altLang="en-US" sz="2800" b="1" dirty="0">
                  <a:solidFill>
                    <a:srgbClr val="C00000"/>
                  </a:solidFill>
                  <a:latin typeface="楷体_GB2312" pitchFamily="49" charset="-122"/>
                  <a:ea typeface="楷体_GB2312" pitchFamily="49" charset="-122"/>
                </a:rPr>
                <a:t>闭合</a:t>
              </a:r>
              <a:r>
                <a:rPr lang="zh-CN" altLang="en-US" sz="2800" b="1" dirty="0" smtClean="0">
                  <a:solidFill>
                    <a:srgbClr val="C00000"/>
                  </a:solidFill>
                  <a:latin typeface="楷体_GB2312" pitchFamily="49" charset="-122"/>
                  <a:ea typeface="楷体_GB2312" pitchFamily="49" charset="-122"/>
                </a:rPr>
                <a:t>曲线 </a:t>
              </a:r>
              <a:r>
                <a:rPr lang="zh-CN" altLang="zh-CN" sz="2800" b="1" i="1" dirty="0" smtClean="0">
                  <a:solidFill>
                    <a:srgbClr val="C00000"/>
                  </a:solidFill>
                  <a:latin typeface="楷体_GB2312" pitchFamily="49" charset="-122"/>
                  <a:ea typeface="楷体_GB2312" pitchFamily="49" charset="-122"/>
                </a:rPr>
                <a:t>L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的线积分</a:t>
              </a:r>
              <a:endPara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4580" name="Object 10"/>
            <p:cNvGraphicFramePr>
              <a:graphicFrameLocks noChangeAspect="1"/>
            </p:cNvGraphicFramePr>
            <p:nvPr/>
          </p:nvGraphicFramePr>
          <p:xfrm>
            <a:off x="996" y="356"/>
            <a:ext cx="1272" cy="430"/>
          </p:xfrm>
          <a:graphic>
            <a:graphicData uri="http://schemas.openxmlformats.org/presentationml/2006/ole">
              <p:oleObj spid="_x0000_s24580" name="Equation" r:id="rId3" imgW="787320" imgH="291960" progId="Equation.DSMT4">
                <p:embed/>
              </p:oleObj>
            </a:graphicData>
          </a:graphic>
        </p:graphicFrame>
      </p:grpSp>
      <p:pic>
        <p:nvPicPr>
          <p:cNvPr id="24590" name="Picture 25" descr="Img000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4581128"/>
            <a:ext cx="2251075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972047" y="529516"/>
            <a:ext cx="41040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EA4816"/>
                </a:solidFill>
                <a:latin typeface="楷体_GB2312" pitchFamily="49" charset="-122"/>
                <a:ea typeface="楷体_GB2312" pitchFamily="49" charset="-122"/>
              </a:rPr>
              <a:t>1.3.1 </a:t>
            </a:r>
            <a:r>
              <a:rPr lang="zh-CN" altLang="en-US" sz="3200" b="1" dirty="0" smtClean="0">
                <a:solidFill>
                  <a:srgbClr val="EA4816"/>
                </a:solidFill>
                <a:latin typeface="楷体_GB2312" pitchFamily="49" charset="-122"/>
                <a:ea typeface="楷体_GB2312" pitchFamily="49" charset="-122"/>
              </a:rPr>
              <a:t>矢量场的</a:t>
            </a:r>
            <a:r>
              <a:rPr lang="zh-CN" altLang="en-US" sz="3200" b="1" dirty="0" smtClean="0">
                <a:solidFill>
                  <a:srgbClr val="EA4816"/>
                </a:solidFill>
                <a:latin typeface="楷体_GB2312" pitchFamily="49" charset="-122"/>
                <a:ea typeface="楷体_GB2312" pitchFamily="49" charset="-122"/>
              </a:rPr>
              <a:t>环流</a:t>
            </a:r>
            <a:endParaRPr lang="zh-CN" altLang="en-US" sz="3200" b="1" dirty="0">
              <a:solidFill>
                <a:srgbClr val="EA481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27584" y="1374448"/>
            <a:ext cx="2170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环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流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endParaRPr lang="zh-CN" altLang="en-US" sz="28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971600" y="3913892"/>
            <a:ext cx="51363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称为矢量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 i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沿该曲线 </a:t>
            </a:r>
            <a:r>
              <a:rPr lang="zh-CN" altLang="zh-CN" sz="2800" b="1" i="1" dirty="0" smtClean="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的环量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.</a:t>
            </a:r>
            <a:endParaRPr lang="zh-CN" altLang="en-US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9A67D-7EE2-4B27-9816-A5940D9E304A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83568" y="2132856"/>
            <a:ext cx="7929563" cy="267765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宋体" pitchFamily="2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宋体" pitchFamily="2" charset="-122"/>
                <a:ea typeface="楷体_GB2312" pitchFamily="49" charset="-122"/>
              </a:rPr>
              <a:t>）如果矢量场的任意闭合回路的环量恒为零，称该</a:t>
            </a:r>
            <a:r>
              <a:rPr lang="zh-CN" altLang="en-US" sz="2800" b="1" dirty="0" smtClean="0">
                <a:latin typeface="宋体" pitchFamily="2" charset="-122"/>
                <a:ea typeface="楷体_GB2312" pitchFamily="49" charset="-122"/>
              </a:rPr>
              <a:t>矢量场</a:t>
            </a:r>
            <a:r>
              <a:rPr lang="zh-CN" altLang="en-US" sz="2800" b="1" dirty="0">
                <a:latin typeface="宋体" pitchFamily="2" charset="-122"/>
                <a:ea typeface="楷体_GB2312" pitchFamily="49" charset="-122"/>
              </a:rPr>
              <a:t>为无旋场，又称为保守场</a:t>
            </a:r>
            <a:r>
              <a:rPr lang="zh-CN" altLang="en-US" sz="2800" b="1" dirty="0" smtClean="0">
                <a:latin typeface="宋体" pitchFamily="2" charset="-122"/>
                <a:ea typeface="楷体_GB2312" pitchFamily="49" charset="-122"/>
              </a:rPr>
              <a:t>。</a:t>
            </a:r>
            <a:endParaRPr lang="en-US" altLang="zh-CN" sz="2800" b="1" dirty="0" smtClean="0">
              <a:latin typeface="宋体" pitchFamily="2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 sz="2800" b="1" dirty="0">
              <a:latin typeface="宋体" pitchFamily="2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宋体" pitchFamily="2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宋体" pitchFamily="2" charset="-122"/>
                <a:ea typeface="楷体_GB2312" pitchFamily="49" charset="-122"/>
              </a:rPr>
              <a:t>）如果矢量场对于任何闭合曲线的环量不为零，称该</a:t>
            </a:r>
            <a:r>
              <a:rPr lang="zh-CN" altLang="en-US" sz="2800" b="1" dirty="0" smtClean="0">
                <a:latin typeface="宋体" pitchFamily="2" charset="-122"/>
                <a:ea typeface="楷体_GB2312" pitchFamily="49" charset="-122"/>
              </a:rPr>
              <a:t>矢量场</a:t>
            </a:r>
            <a:r>
              <a:rPr lang="zh-CN" altLang="en-US" sz="2800" b="1" dirty="0">
                <a:latin typeface="宋体" pitchFamily="2" charset="-122"/>
                <a:ea typeface="楷体_GB2312" pitchFamily="49" charset="-122"/>
              </a:rPr>
              <a:t>为有旋</a:t>
            </a:r>
            <a:r>
              <a:rPr lang="zh-CN" altLang="en-US" sz="2800" b="1" dirty="0" smtClean="0">
                <a:latin typeface="宋体" pitchFamily="2" charset="-122"/>
                <a:ea typeface="楷体_GB2312" pitchFamily="49" charset="-122"/>
              </a:rPr>
              <a:t>矢量场</a:t>
            </a:r>
            <a:r>
              <a:rPr lang="en-US" altLang="zh-CN" sz="2800" b="1" dirty="0" smtClean="0">
                <a:latin typeface="宋体" pitchFamily="2" charset="-122"/>
                <a:ea typeface="楷体_GB2312" pitchFamily="49" charset="-122"/>
              </a:rPr>
              <a:t>.</a:t>
            </a:r>
            <a:endParaRPr lang="zh-CN" altLang="en-US" sz="2000" dirty="0">
              <a:ea typeface="楷体_GB2312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27584" y="1177588"/>
            <a:ext cx="2531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zh-CN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环流的意义</a:t>
            </a:r>
            <a:endParaRPr lang="zh-CN" altLang="en-US" sz="28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Text Box 2"/>
          <p:cNvSpPr txBox="1">
            <a:spLocks noChangeArrowheads="1"/>
          </p:cNvSpPr>
          <p:nvPr/>
        </p:nvSpPr>
        <p:spPr bwMode="auto">
          <a:xfrm>
            <a:off x="972047" y="332656"/>
            <a:ext cx="22494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EA4816"/>
                </a:solidFill>
                <a:latin typeface="楷体_GB2312" pitchFamily="49" charset="-122"/>
                <a:ea typeface="楷体_GB2312" pitchFamily="49" charset="-122"/>
              </a:rPr>
              <a:t>1.3.2 </a:t>
            </a:r>
            <a:r>
              <a:rPr lang="zh-CN" altLang="en-US" sz="3200" b="1" dirty="0">
                <a:solidFill>
                  <a:srgbClr val="EA4816"/>
                </a:solidFill>
                <a:latin typeface="楷体_GB2312" pitchFamily="49" charset="-122"/>
                <a:ea typeface="楷体_GB2312" pitchFamily="49" charset="-122"/>
              </a:rPr>
              <a:t>旋度</a:t>
            </a:r>
          </a:p>
        </p:txBody>
      </p:sp>
      <p:sp>
        <p:nvSpPr>
          <p:cNvPr id="80901" name="Text Box 3"/>
          <p:cNvSpPr txBox="1">
            <a:spLocks noChangeArrowheads="1"/>
          </p:cNvSpPr>
          <p:nvPr/>
        </p:nvSpPr>
        <p:spPr bwMode="auto">
          <a:xfrm>
            <a:off x="827584" y="980356"/>
            <a:ext cx="28921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环流密度定义</a:t>
            </a:r>
            <a:endParaRPr lang="zh-CN" altLang="en-US" sz="28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47464" y="4725144"/>
            <a:ext cx="7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称为</a:t>
            </a:r>
            <a:r>
              <a:rPr lang="zh-CN" altLang="en-US" sz="2800" b="1" dirty="0"/>
              <a:t>矢量场在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点处</a:t>
            </a:r>
            <a:r>
              <a:rPr lang="zh-CN" altLang="en-US" sz="2800" b="1" dirty="0" smtClean="0"/>
              <a:t>沿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方向</a:t>
            </a:r>
            <a:r>
              <a:rPr lang="zh-CN" altLang="en-US" sz="2800" b="1" dirty="0"/>
              <a:t>的</a:t>
            </a:r>
            <a:r>
              <a:rPr lang="zh-CN" altLang="en-US" sz="2800" b="1" dirty="0" smtClean="0"/>
              <a:t>环流密度</a:t>
            </a:r>
            <a:r>
              <a:rPr lang="zh-CN" altLang="en-US" sz="2800" b="1" dirty="0"/>
              <a:t>。</a:t>
            </a:r>
          </a:p>
        </p:txBody>
      </p:sp>
      <p:grpSp>
        <p:nvGrpSpPr>
          <p:cNvPr id="10" name="组合 14"/>
          <p:cNvGrpSpPr>
            <a:grpSpLocks/>
          </p:cNvGrpSpPr>
          <p:nvPr/>
        </p:nvGrpSpPr>
        <p:grpSpPr bwMode="auto">
          <a:xfrm>
            <a:off x="714375" y="1482427"/>
            <a:ext cx="8143875" cy="2032000"/>
            <a:chOff x="571472" y="1857364"/>
            <a:chExt cx="8143932" cy="2031325"/>
          </a:xfrm>
        </p:grpSpPr>
        <p:graphicFrame>
          <p:nvGraphicFramePr>
            <p:cNvPr id="11" name="Object 8"/>
            <p:cNvGraphicFramePr>
              <a:graphicFrameLocks noChangeAspect="1"/>
            </p:cNvGraphicFramePr>
            <p:nvPr/>
          </p:nvGraphicFramePr>
          <p:xfrm>
            <a:off x="4786314" y="2000240"/>
            <a:ext cx="560392" cy="463550"/>
          </p:xfrm>
          <a:graphic>
            <a:graphicData uri="http://schemas.openxmlformats.org/presentationml/2006/ole">
              <p:oleObj spid="_x0000_s84993" name="Equation" r:id="rId3" imgW="203040" imgH="177480" progId="Equation.3">
                <p:embed/>
              </p:oleObj>
            </a:graphicData>
          </a:graphic>
        </p:graphicFrame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1040289" y="2013728"/>
            <a:ext cx="498482" cy="465158"/>
          </p:xfrm>
          <a:graphic>
            <a:graphicData uri="http://schemas.openxmlformats.org/presentationml/2006/ole">
              <p:oleObj spid="_x0000_s84994" name="Equation" r:id="rId4" imgW="88560" imgH="177480" progId="Equation.3">
                <p:embed/>
              </p:oleObj>
            </a:graphicData>
          </a:graphic>
        </p:graphicFrame>
        <p:graphicFrame>
          <p:nvGraphicFramePr>
            <p:cNvPr id="13" name="Object 10"/>
            <p:cNvGraphicFramePr>
              <a:graphicFrameLocks noChangeAspect="1"/>
            </p:cNvGraphicFramePr>
            <p:nvPr/>
          </p:nvGraphicFramePr>
          <p:xfrm>
            <a:off x="7500958" y="1857364"/>
            <a:ext cx="466725" cy="606445"/>
          </p:xfrm>
          <a:graphic>
            <a:graphicData uri="http://schemas.openxmlformats.org/presentationml/2006/ole">
              <p:oleObj spid="_x0000_s84995" name="Equation" r:id="rId5" imgW="126720" imgH="177480" progId="Equation.3">
                <p:embed/>
              </p:oleObj>
            </a:graphicData>
          </a:graphic>
        </p:graphicFrame>
        <p:graphicFrame>
          <p:nvGraphicFramePr>
            <p:cNvPr id="14" name="Object 11"/>
            <p:cNvGraphicFramePr>
              <a:graphicFrameLocks noChangeAspect="1"/>
            </p:cNvGraphicFramePr>
            <p:nvPr/>
          </p:nvGraphicFramePr>
          <p:xfrm>
            <a:off x="5857884" y="2643182"/>
            <a:ext cx="575226" cy="531813"/>
          </p:xfrm>
          <a:graphic>
            <a:graphicData uri="http://schemas.openxmlformats.org/presentationml/2006/ole">
              <p:oleObj spid="_x0000_s84996" name="Equation" r:id="rId6" imgW="114120" imgH="215640" progId="Equation.3">
                <p:embed/>
              </p:oleObj>
            </a:graphicData>
          </a:graphic>
        </p:graphicFrame>
        <p:sp>
          <p:nvSpPr>
            <p:cNvPr id="15" name="TextBox 7"/>
            <p:cNvSpPr txBox="1">
              <a:spLocks noChangeArrowheads="1"/>
            </p:cNvSpPr>
            <p:nvPr/>
          </p:nvSpPr>
          <p:spPr bwMode="auto">
            <a:xfrm>
              <a:off x="571472" y="1857364"/>
              <a:ext cx="8143932" cy="203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/>
                <a:t>以</a:t>
              </a:r>
              <a:r>
                <a:rPr lang="en-US" altLang="zh-CN" sz="2800" b="1" dirty="0"/>
                <a:t>    </a:t>
              </a:r>
              <a:r>
                <a:rPr lang="zh-CN" altLang="en-US" sz="2800" b="1" dirty="0"/>
                <a:t>为周界的曲面 </a:t>
              </a:r>
              <a:r>
                <a:rPr lang="zh-CN" altLang="en-US" sz="2800" b="1" dirty="0" smtClean="0"/>
                <a:t>，规定      的正法线方向     和 绕行方向构成右手螺旋关系。当      </a:t>
              </a:r>
              <a:r>
                <a:rPr lang="zh-CN" altLang="en-US" sz="2800" b="1" dirty="0"/>
                <a:t>缩小到</a:t>
              </a:r>
              <a:r>
                <a:rPr lang="en-US" altLang="zh-CN" sz="2800" b="1" dirty="0"/>
                <a:t>P</a:t>
              </a:r>
              <a:r>
                <a:rPr lang="zh-CN" altLang="en-US" sz="2800" b="1" dirty="0"/>
                <a:t>点附近</a:t>
              </a:r>
              <a:r>
                <a:rPr lang="zh-CN" altLang="en-US" sz="2800" b="1" dirty="0" smtClean="0"/>
                <a:t>，</a:t>
              </a:r>
              <a:r>
                <a:rPr lang="zh-CN" altLang="en-US" sz="2800" b="1" dirty="0" smtClean="0"/>
                <a:t>该</a:t>
              </a:r>
              <a:r>
                <a:rPr lang="zh-CN" altLang="en-US" sz="2800" b="1" dirty="0" smtClean="0"/>
                <a:t>极限</a:t>
              </a:r>
              <a:endParaRPr lang="zh-CN" altLang="en-US" sz="2800" b="1" dirty="0"/>
            </a:p>
          </p:txBody>
        </p:sp>
      </p:grpSp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2983161" y="3212976"/>
          <a:ext cx="2020887" cy="1301750"/>
        </p:xfrm>
        <a:graphic>
          <a:graphicData uri="http://schemas.openxmlformats.org/presentationml/2006/ole">
            <p:oleObj spid="_x0000_s84997" name="Equation" r:id="rId7" imgW="749160" imgH="482400" progId="Equation.3">
              <p:embed/>
            </p:oleObj>
          </a:graphicData>
        </a:graphic>
      </p:graphicFrame>
      <p:pic>
        <p:nvPicPr>
          <p:cNvPr id="20" name="Picture 27" descr="C:\Users\dell\AppData\Roaming\Tencent\Users\675857028\QQ\WinTemp\RichOle\BDGNJRC6RSEVI[`K0%0UHRM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79443" y="2924944"/>
            <a:ext cx="13049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组合 20"/>
          <p:cNvGrpSpPr/>
          <p:nvPr/>
        </p:nvGrpSpPr>
        <p:grpSpPr>
          <a:xfrm>
            <a:off x="817190" y="5625802"/>
            <a:ext cx="7715250" cy="971550"/>
            <a:chOff x="817190" y="1484784"/>
            <a:chExt cx="7715250" cy="971550"/>
          </a:xfrm>
        </p:grpSpPr>
        <p:sp>
          <p:nvSpPr>
            <p:cNvPr id="22" name="TextBox 9"/>
            <p:cNvSpPr txBox="1">
              <a:spLocks noChangeArrowheads="1"/>
            </p:cNvSpPr>
            <p:nvPr/>
          </p:nvSpPr>
          <p:spPr bwMode="auto">
            <a:xfrm>
              <a:off x="817190" y="1484784"/>
              <a:ext cx="7715250" cy="971550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取不同的路径，其环量密度不同。</a:t>
              </a:r>
              <a:endParaRPr lang="en-US" altLang="zh-CN" sz="2800" b="1" dirty="0"/>
            </a:p>
            <a:p>
              <a:r>
                <a:rPr lang="zh-CN" altLang="en-US" sz="2800" b="1" dirty="0"/>
                <a:t>该值与   的形状无关，但与</a:t>
              </a:r>
              <a:r>
                <a:rPr lang="zh-CN" altLang="en-US" sz="2800" b="1" dirty="0">
                  <a:solidFill>
                    <a:srgbClr val="C00000"/>
                  </a:solidFill>
                </a:rPr>
                <a:t>所围面积的法线</a:t>
              </a:r>
              <a:r>
                <a:rPr lang="zh-CN" altLang="en-US" sz="2800" b="1" dirty="0" smtClean="0"/>
                <a:t>有关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23" name="Object 13"/>
            <p:cNvGraphicFramePr>
              <a:graphicFrameLocks noChangeAspect="1"/>
            </p:cNvGraphicFramePr>
            <p:nvPr/>
          </p:nvGraphicFramePr>
          <p:xfrm>
            <a:off x="1960190" y="1877964"/>
            <a:ext cx="575222" cy="531811"/>
          </p:xfrm>
          <a:graphic>
            <a:graphicData uri="http://schemas.openxmlformats.org/presentationml/2006/ole">
              <p:oleObj spid="_x0000_s84999" name="Equation" r:id="rId9" imgW="114120" imgH="2156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9A67D-7EE2-4B27-9816-A5940D9E304A}" type="slidenum">
              <a:rPr lang="zh-CN" altLang="zh-CN" smtClean="0"/>
              <a:pPr>
                <a:defRPr/>
              </a:pPr>
              <a:t>15</a:t>
            </a:fld>
            <a:endParaRPr lang="zh-CN" altLang="zh-CN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11560" y="404664"/>
            <a:ext cx="36134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zh-CN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矢量场的旋度定义</a:t>
            </a:r>
            <a:endParaRPr lang="zh-CN" altLang="en-US" sz="28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71600" y="1268760"/>
            <a:ext cx="6285228" cy="2448272"/>
            <a:chOff x="899592" y="2924944"/>
            <a:chExt cx="6285228" cy="2448272"/>
          </a:xfrm>
        </p:grpSpPr>
        <p:graphicFrame>
          <p:nvGraphicFramePr>
            <p:cNvPr id="92163" name="Object 20"/>
            <p:cNvGraphicFramePr>
              <a:graphicFrameLocks noChangeAspect="1"/>
            </p:cNvGraphicFramePr>
            <p:nvPr/>
          </p:nvGraphicFramePr>
          <p:xfrm>
            <a:off x="2339752" y="3356992"/>
            <a:ext cx="4845068" cy="1296144"/>
          </p:xfrm>
          <a:graphic>
            <a:graphicData uri="http://schemas.openxmlformats.org/presentationml/2006/ole">
              <p:oleObj spid="_x0000_s92163" name="Equation" r:id="rId3" imgW="1803240" imgH="482400" progId="Equation.DSMT4">
                <p:embed/>
              </p:oleObj>
            </a:graphicData>
          </a:graphic>
        </p:graphicFrame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1043608" y="2924944"/>
              <a:ext cx="136815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C00000"/>
                  </a:solidFill>
                </a:rPr>
                <a:t>定义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899592" y="4849996"/>
              <a:ext cx="3600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/>
                <a:t>为矢量场 </a:t>
              </a:r>
              <a:r>
                <a:rPr lang="en-US" altLang="zh-CN" sz="2800" b="1" dirty="0" smtClean="0"/>
                <a:t>A</a:t>
              </a:r>
              <a:r>
                <a:rPr lang="zh-CN" altLang="en-US" sz="2800" b="1" dirty="0" smtClean="0"/>
                <a:t>的</a:t>
              </a:r>
              <a:r>
                <a:rPr lang="zh-CN" altLang="en-US" sz="2800" b="1" dirty="0" smtClean="0">
                  <a:solidFill>
                    <a:srgbClr val="C00000"/>
                  </a:solidFill>
                </a:rPr>
                <a:t>旋度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</p:grp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970483" y="4293699"/>
            <a:ext cx="7273925" cy="165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大小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等于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环流密度的最大值；</a:t>
            </a:r>
          </a:p>
          <a:p>
            <a:pPr>
              <a:lnSpc>
                <a:spcPct val="125000"/>
              </a:lnSpc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方向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 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最大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环流密度的方向。</a:t>
            </a:r>
          </a:p>
          <a:p>
            <a:pPr>
              <a:lnSpc>
                <a:spcPct val="125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     以</a:t>
            </a:r>
            <a:r>
              <a:rPr lang="en-US" altLang="zh-CN" sz="2800" b="1" dirty="0" err="1" smtClean="0">
                <a:latin typeface="楷体_GB2312" pitchFamily="49" charset="-122"/>
                <a:ea typeface="楷体_GB2312" pitchFamily="49" charset="-122"/>
              </a:rPr>
              <a:t>rot</a:t>
            </a:r>
            <a:r>
              <a:rPr lang="en-US" altLang="zh-CN" sz="28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来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260350"/>
            <a:ext cx="6337300" cy="1143000"/>
          </a:xfrm>
          <a:noFill/>
        </p:spPr>
        <p:txBody>
          <a:bodyPr/>
          <a:lstStyle/>
          <a:p>
            <a:r>
              <a:rPr lang="en-US" altLang="zh-CN" sz="2800" b="1" dirty="0" smtClean="0">
                <a:solidFill>
                  <a:schemeClr val="accent2"/>
                </a:solidFill>
                <a:effectLst/>
                <a:latin typeface="楷体_GB2312" pitchFamily="49" charset="-122"/>
                <a:ea typeface="楷体_GB2312" pitchFamily="49" charset="-122"/>
              </a:rPr>
              <a:t>3 </a:t>
            </a:r>
            <a:r>
              <a:rPr lang="zh-CN" altLang="en-US" sz="2800" b="1" dirty="0" smtClean="0">
                <a:solidFill>
                  <a:schemeClr val="accent2"/>
                </a:solidFill>
                <a:effectLst/>
                <a:latin typeface="楷体_GB2312" pitchFamily="49" charset="-122"/>
                <a:ea typeface="楷体_GB2312" pitchFamily="49" charset="-122"/>
              </a:rPr>
              <a:t>旋度的计算（直角坐标系）</a:t>
            </a:r>
          </a:p>
        </p:txBody>
      </p:sp>
      <p:graphicFrame>
        <p:nvGraphicFramePr>
          <p:cNvPr id="28675" name="Object 13"/>
          <p:cNvGraphicFramePr>
            <a:graphicFrameLocks noChangeAspect="1"/>
          </p:cNvGraphicFramePr>
          <p:nvPr>
            <p:ph sz="quarter" idx="4294967295"/>
          </p:nvPr>
        </p:nvGraphicFramePr>
        <p:xfrm>
          <a:off x="755576" y="5445224"/>
          <a:ext cx="7776864" cy="1098027"/>
        </p:xfrm>
        <a:graphic>
          <a:graphicData uri="http://schemas.openxmlformats.org/presentationml/2006/ole">
            <p:oleObj spid="_x0000_s28675" name="公式" r:id="rId3" imgW="3416040" imgH="482400" progId="Equation.3">
              <p:embed/>
            </p:oleObj>
          </a:graphicData>
        </a:graphic>
      </p:graphicFrame>
      <p:graphicFrame>
        <p:nvGraphicFramePr>
          <p:cNvPr id="28677" name="Object 18"/>
          <p:cNvGraphicFramePr>
            <a:graphicFrameLocks noChangeAspect="1"/>
          </p:cNvGraphicFramePr>
          <p:nvPr/>
        </p:nvGraphicFramePr>
        <p:xfrm>
          <a:off x="755576" y="3068960"/>
          <a:ext cx="4275138" cy="2198687"/>
        </p:xfrm>
        <a:graphic>
          <a:graphicData uri="http://schemas.openxmlformats.org/presentationml/2006/ole">
            <p:oleObj spid="_x0000_s28677" name="Equation" r:id="rId4" imgW="1790640" imgH="812520" progId="Equation.DSMT4">
              <p:embed/>
            </p:oleObj>
          </a:graphicData>
        </a:graphic>
      </p:graphicFrame>
      <p:graphicFrame>
        <p:nvGraphicFramePr>
          <p:cNvPr id="28676" name="Object 16"/>
          <p:cNvGraphicFramePr>
            <a:graphicFrameLocks noChangeAspect="1"/>
          </p:cNvGraphicFramePr>
          <p:nvPr>
            <p:ph sz="quarter" idx="4294967295"/>
          </p:nvPr>
        </p:nvGraphicFramePr>
        <p:xfrm>
          <a:off x="827212" y="1988840"/>
          <a:ext cx="7129462" cy="1016000"/>
        </p:xfrm>
        <a:graphic>
          <a:graphicData uri="http://schemas.openxmlformats.org/presentationml/2006/ole">
            <p:oleObj spid="_x0000_s28676" name="Equation" r:id="rId5" imgW="3213000" imgH="457200" progId="Equation.3">
              <p:embed/>
            </p:oleObj>
          </a:graphicData>
        </a:graphic>
      </p:graphicFrame>
      <p:sp>
        <p:nvSpPr>
          <p:cNvPr id="28681" name="Text Box 18"/>
          <p:cNvSpPr txBox="1">
            <a:spLocks noChangeArrowheads="1"/>
          </p:cNvSpPr>
          <p:nvPr/>
        </p:nvSpPr>
        <p:spPr bwMode="auto">
          <a:xfrm>
            <a:off x="539750" y="1268412"/>
            <a:ext cx="3888234" cy="52322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ea typeface="楷体_GB2312" pitchFamily="49" charset="-122"/>
              </a:rPr>
              <a:t>在</a:t>
            </a:r>
            <a:r>
              <a:rPr lang="zh-CN" altLang="en-US" sz="2800" b="1" dirty="0">
                <a:ea typeface="楷体_GB2312" pitchFamily="49" charset="-122"/>
              </a:rPr>
              <a:t>直角坐标系</a:t>
            </a:r>
            <a:r>
              <a:rPr lang="zh-CN" altLang="en-US" sz="2800" b="1" dirty="0" smtClean="0">
                <a:ea typeface="楷体_GB2312" pitchFamily="49" charset="-122"/>
              </a:rPr>
              <a:t>中</a:t>
            </a:r>
            <a:endParaRPr lang="zh-CN" altLang="en-US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77C297-AAD3-49EF-AC9A-EF0DC4428C3F}" type="slidenum">
              <a:rPr lang="zh-CN" altLang="zh-CN" smtClean="0"/>
              <a:pPr/>
              <a:t>17</a:t>
            </a:fld>
            <a:endParaRPr lang="zh-CN" altLang="zh-CN" smtClean="0"/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971600" y="857250"/>
            <a:ext cx="3071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幼圆" pitchFamily="49" charset="-122"/>
              </a:rPr>
              <a:t>4.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幼圆" pitchFamily="49" charset="-122"/>
              </a:rPr>
              <a:t>旋度的物理意义</a:t>
            </a: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785813" y="1988840"/>
            <a:ext cx="6477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zh-CN" sz="200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点</a:t>
            </a:r>
            <a:r>
              <a:rPr lang="zh-CN" altLang="zh-CN" sz="2400" b="1">
                <a:latin typeface="幼圆" pitchFamily="49" charset="-122"/>
                <a:ea typeface="幼圆" pitchFamily="49" charset="-122"/>
              </a:rPr>
              <a:t>P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的旋度的大小是该点环量密度的最大值。</a:t>
            </a:r>
          </a:p>
        </p:txBody>
      </p:sp>
      <p:sp>
        <p:nvSpPr>
          <p:cNvPr id="81926" name="Text Box 5"/>
          <p:cNvSpPr txBox="1">
            <a:spLocks noChangeArrowheads="1"/>
          </p:cNvSpPr>
          <p:nvPr/>
        </p:nvSpPr>
        <p:spPr bwMode="auto">
          <a:xfrm>
            <a:off x="785813" y="3286125"/>
            <a:ext cx="745331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zh-CN" altLang="zh-CN" sz="20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在矢量场中，若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  <a:sym typeface="Symbol" pitchFamily="18" charset="2"/>
              </a:rPr>
              <a:t></a:t>
            </a:r>
            <a:r>
              <a:rPr lang="zh-CN" altLang="zh-CN" sz="2400" b="1" dirty="0">
                <a:latin typeface="幼圆" pitchFamily="49" charset="-122"/>
                <a:ea typeface="幼圆" pitchFamily="49" charset="-122"/>
                <a:sym typeface="Symbol" pitchFamily="18" charset="2"/>
              </a:rPr>
              <a:t>A=J0,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  <a:sym typeface="Symbol" pitchFamily="18" charset="2"/>
              </a:rPr>
              <a:t>称之为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旋度场</a:t>
            </a:r>
            <a:r>
              <a:rPr lang="zh-CN" altLang="zh-CN" sz="2400" b="1" dirty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或涡旋场</a:t>
            </a:r>
            <a:r>
              <a:rPr lang="zh-CN" altLang="zh-CN" sz="2400" b="1" dirty="0"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，</a:t>
            </a:r>
          </a:p>
        </p:txBody>
      </p:sp>
      <p:sp>
        <p:nvSpPr>
          <p:cNvPr id="81927" name="Text Box 6"/>
          <p:cNvSpPr txBox="1">
            <a:spLocks noChangeArrowheads="1"/>
          </p:cNvSpPr>
          <p:nvPr/>
        </p:nvSpPr>
        <p:spPr bwMode="auto">
          <a:xfrm>
            <a:off x="785813" y="2708920"/>
            <a:ext cx="678497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Tx/>
              <a:buChar char="•"/>
            </a:pPr>
            <a:r>
              <a:rPr lang="zh-CN" altLang="zh-CN" sz="200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点</a:t>
            </a:r>
            <a:r>
              <a:rPr lang="zh-CN" altLang="zh-CN" sz="2400" b="1">
                <a:latin typeface="幼圆" pitchFamily="49" charset="-122"/>
                <a:ea typeface="幼圆" pitchFamily="49" charset="-122"/>
              </a:rPr>
              <a:t>P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的旋度的方向是该点最大环量密度的方向。</a:t>
            </a:r>
          </a:p>
        </p:txBody>
      </p:sp>
      <p:sp>
        <p:nvSpPr>
          <p:cNvPr id="81928" name="Text Box 7"/>
          <p:cNvSpPr txBox="1">
            <a:spLocks noChangeArrowheads="1"/>
          </p:cNvSpPr>
          <p:nvPr/>
        </p:nvSpPr>
        <p:spPr bwMode="auto">
          <a:xfrm>
            <a:off x="785813" y="4122911"/>
            <a:ext cx="631031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zh-CN" altLang="zh-CN" sz="200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若矢量场处处</a:t>
            </a:r>
            <a:r>
              <a:rPr lang="zh-CN" altLang="en-US" sz="2400" b="1">
                <a:latin typeface="幼圆" pitchFamily="49" charset="-122"/>
                <a:ea typeface="幼圆" pitchFamily="49" charset="-122"/>
                <a:sym typeface="Symbol" pitchFamily="18" charset="2"/>
              </a:rPr>
              <a:t></a:t>
            </a:r>
            <a:r>
              <a:rPr lang="zh-CN" altLang="zh-CN" sz="2400" b="1">
                <a:latin typeface="幼圆" pitchFamily="49" charset="-122"/>
                <a:ea typeface="幼圆" pitchFamily="49" charset="-122"/>
                <a:sym typeface="Symbol" pitchFamily="18" charset="2"/>
              </a:rPr>
              <a:t>A=0</a:t>
            </a:r>
            <a:r>
              <a:rPr lang="zh-CN" altLang="en-US" sz="2400" b="1">
                <a:latin typeface="幼圆" pitchFamily="49" charset="-122"/>
                <a:ea typeface="幼圆" pitchFamily="49" charset="-122"/>
                <a:sym typeface="Symbol" pitchFamily="18" charset="2"/>
              </a:rPr>
              <a:t>，称之为无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旋场。</a:t>
            </a:r>
          </a:p>
        </p:txBody>
      </p:sp>
      <p:sp>
        <p:nvSpPr>
          <p:cNvPr id="12" name="L 形 11"/>
          <p:cNvSpPr/>
          <p:nvPr/>
        </p:nvSpPr>
        <p:spPr bwMode="auto">
          <a:xfrm>
            <a:off x="0" y="6500813"/>
            <a:ext cx="2786063" cy="357187"/>
          </a:xfrm>
          <a:prstGeom prst="corner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1931" name="AutoShape 11" descr="C:\Users\dell\AppData\Roaming\Tencent\Users\675857028\QQ\WinTemp\RichOle\(M~_B6:S8Z6HUOQPU_344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8BCCF2-B47E-4C7C-B2B5-264BD058739F}" type="slidenum">
              <a:rPr lang="zh-CN" altLang="zh-CN" smtClean="0"/>
              <a:pPr/>
              <a:t>18</a:t>
            </a:fld>
            <a:endParaRPr lang="zh-CN" altLang="zh-CN" smtClean="0"/>
          </a:p>
        </p:txBody>
      </p:sp>
      <p:sp>
        <p:nvSpPr>
          <p:cNvPr id="31758" name="Text Box 2"/>
          <p:cNvSpPr txBox="1">
            <a:spLocks noChangeArrowheads="1"/>
          </p:cNvSpPr>
          <p:nvPr/>
        </p:nvSpPr>
        <p:spPr bwMode="auto">
          <a:xfrm>
            <a:off x="755576" y="539969"/>
            <a:ext cx="38972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1.3.3 </a:t>
            </a:r>
            <a:r>
              <a:rPr lang="zh-CN" altLang="en-US" sz="32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斯托克斯</a:t>
            </a:r>
            <a:r>
              <a:rPr lang="zh-CN" altLang="en-US" sz="32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公式</a:t>
            </a:r>
            <a:endParaRPr lang="zh-CN" altLang="en-US" sz="3200" b="1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5619" name="Text Box 26"/>
          <p:cNvSpPr txBox="1">
            <a:spLocks noChangeArrowheads="1"/>
          </p:cNvSpPr>
          <p:nvPr/>
        </p:nvSpPr>
        <p:spPr bwMode="auto">
          <a:xfrm>
            <a:off x="798364" y="3618087"/>
            <a:ext cx="8022108" cy="130317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zh-CN" sz="2800" b="1" dirty="0">
                <a:latin typeface="Times New Roman" pitchFamily="18" charset="0"/>
                <a:ea typeface="幼圆" pitchFamily="49" charset="-122"/>
              </a:rPr>
              <a:t>     </a:t>
            </a:r>
            <a:r>
              <a:rPr lang="zh-CN" altLang="en-US" sz="2800" b="1" dirty="0" smtClean="0">
                <a:latin typeface="楷体_GB2312" pitchFamily="49" charset="-122"/>
                <a:ea typeface="幼圆" pitchFamily="49" charset="-122"/>
              </a:rPr>
              <a:t>矢量场</a:t>
            </a:r>
            <a:r>
              <a:rPr lang="en-US" altLang="zh-CN" sz="28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楷体_GB2312" pitchFamily="49" charset="-122"/>
                <a:ea typeface="幼圆" pitchFamily="49" charset="-122"/>
              </a:rPr>
              <a:t>产生的旋度场，穿过有向曲面</a:t>
            </a:r>
            <a:r>
              <a:rPr lang="el-GR" altLang="zh-CN" sz="2800" b="1" dirty="0" smtClean="0">
                <a:solidFill>
                  <a:srgbClr val="0000FF"/>
                </a:solidFill>
                <a:latin typeface="Times New Roman"/>
                <a:ea typeface="幼圆" pitchFamily="49" charset="-122"/>
                <a:cs typeface="Times New Roman"/>
              </a:rPr>
              <a:t>Σ</a:t>
            </a:r>
            <a:r>
              <a:rPr lang="zh-CN" altLang="en-US" sz="2800" b="1" dirty="0" smtClean="0">
                <a:latin typeface="楷体_GB2312" pitchFamily="49" charset="-122"/>
                <a:ea typeface="幼圆" pitchFamily="49" charset="-122"/>
              </a:rPr>
              <a:t>的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幼圆" pitchFamily="49" charset="-122"/>
              </a:rPr>
              <a:t>通量</a:t>
            </a:r>
            <a:r>
              <a:rPr lang="en-US" altLang="zh-CN" sz="2800" b="1" dirty="0" smtClean="0">
                <a:latin typeface="楷体_GB2312" pitchFamily="49" charset="-122"/>
                <a:ea typeface="幼圆" pitchFamily="49" charset="-122"/>
              </a:rPr>
              <a:t>,</a:t>
            </a:r>
            <a:r>
              <a:rPr lang="zh-CN" altLang="en-US" sz="2800" b="1" dirty="0" smtClean="0">
                <a:latin typeface="楷体_GB2312" pitchFamily="49" charset="-122"/>
                <a:ea typeface="幼圆" pitchFamily="49" charset="-122"/>
              </a:rPr>
              <a:t>等于矢量场</a:t>
            </a:r>
            <a:r>
              <a:rPr lang="en-US" altLang="zh-CN" sz="28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ea typeface="幼圆" pitchFamily="49" charset="-122"/>
              </a:rPr>
              <a:t>沿</a:t>
            </a:r>
            <a:r>
              <a:rPr lang="zh-CN" altLang="en-US" sz="2800" b="1" dirty="0" smtClean="0">
                <a:latin typeface="楷体_GB2312" pitchFamily="49" charset="-122"/>
                <a:ea typeface="幼圆" pitchFamily="49" charset="-122"/>
              </a:rPr>
              <a:t>闭合曲线</a:t>
            </a:r>
            <a:r>
              <a:rPr lang="en-US" altLang="zh-CN" sz="2800" b="1" dirty="0" smtClean="0">
                <a:solidFill>
                  <a:srgbClr val="C00000"/>
                </a:solidFill>
                <a:latin typeface="楷体_GB2312" pitchFamily="49" charset="-122"/>
                <a:ea typeface="幼圆" pitchFamily="49" charset="-122"/>
              </a:rPr>
              <a:t>L</a:t>
            </a:r>
            <a:r>
              <a:rPr lang="zh-CN" altLang="en-US" sz="2800" b="1" dirty="0" smtClean="0">
                <a:latin typeface="楷体_GB2312" pitchFamily="49" charset="-122"/>
                <a:ea typeface="幼圆" pitchFamily="49" charset="-122"/>
              </a:rPr>
              <a:t>上的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_GB2312" pitchFamily="49" charset="-122"/>
                <a:ea typeface="幼圆" pitchFamily="49" charset="-122"/>
              </a:rPr>
              <a:t>环流量 </a:t>
            </a:r>
            <a:r>
              <a:rPr lang="en-US" altLang="zh-CN" sz="2800" b="1" dirty="0" smtClean="0">
                <a:latin typeface="楷体_GB2312" pitchFamily="49" charset="-122"/>
                <a:ea typeface="幼圆" pitchFamily="49" charset="-122"/>
              </a:rPr>
              <a:t>.</a:t>
            </a:r>
            <a:endParaRPr lang="zh-CN" altLang="en-US" sz="2800" b="1" dirty="0">
              <a:latin typeface="楷体_GB2312" pitchFamily="49" charset="-122"/>
              <a:ea typeface="幼圆" pitchFamily="49" charset="-122"/>
            </a:endParaRPr>
          </a:p>
        </p:txBody>
      </p:sp>
      <p:sp>
        <p:nvSpPr>
          <p:cNvPr id="31767" name="AutoShape 32" descr="C:\Users\dell\AppData\Roaming\Tencent\Users\675857028\QQ\WinTemp\RichOle\(M~_B6:S8Z6HUOQPU_344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8" name="AutoShape 33" descr="C:\Users\dell\AppData\Roaming\Tencent\Users\675857028\QQ\WinTemp\RichOle\(M~_B6:S8Z6HUOQPU_344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9" name="AutoShape 34" descr="C:\Users\dell\AppData\Roaming\Tencent\Users\675857028\QQ\WinTemp\RichOle\(M~_B6:S8Z6HUOQPU_344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70" name="AutoShape 35" descr="C:\Users\dell\AppData\Roaming\Tencent\Users\675857028\QQ\WinTemp\RichOle\(M~_B6:S8Z6HUOQPU_344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749" name="Object 33"/>
          <p:cNvGraphicFramePr>
            <a:graphicFrameLocks noChangeAspect="1"/>
          </p:cNvGraphicFramePr>
          <p:nvPr/>
        </p:nvGraphicFramePr>
        <p:xfrm>
          <a:off x="2123728" y="1772816"/>
          <a:ext cx="4124325" cy="862012"/>
        </p:xfrm>
        <a:graphic>
          <a:graphicData uri="http://schemas.openxmlformats.org/presentationml/2006/ole">
            <p:oleObj spid="_x0000_s31749" name="Equation" r:id="rId3" imgW="1396800" imgH="2919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9A67D-7EE2-4B27-9816-A5940D9E304A}" type="slidenum">
              <a:rPr lang="zh-CN" altLang="zh-CN" smtClean="0"/>
              <a:pPr>
                <a:defRPr/>
              </a:pPr>
              <a:t>19</a:t>
            </a:fld>
            <a:endParaRPr lang="zh-CN" altLang="zh-CN"/>
          </a:p>
        </p:txBody>
      </p:sp>
      <p:sp>
        <p:nvSpPr>
          <p:cNvPr id="3" name="标题 5"/>
          <p:cNvSpPr txBox="1">
            <a:spLocks/>
          </p:cNvSpPr>
          <p:nvPr/>
        </p:nvSpPr>
        <p:spPr>
          <a:xfrm>
            <a:off x="755576" y="274638"/>
            <a:ext cx="7560840" cy="778098"/>
          </a:xfrm>
          <a:prstGeom prst="rect">
            <a:avLst/>
          </a:prstGeom>
        </p:spPr>
        <p:txBody>
          <a:bodyPr/>
          <a:lstStyle/>
          <a:p>
            <a:pPr algn="ctr" eaLnBrk="0" hangingPunct="0"/>
            <a:r>
              <a:rPr kumimoji="0" lang="zh-CN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1.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4</a:t>
            </a:r>
            <a:r>
              <a:rPr lang="en-US" altLang="zh-CN" sz="3600" b="1" dirty="0" smtClean="0">
                <a:solidFill>
                  <a:srgbClr val="0000FF"/>
                </a:solidFill>
                <a:latin typeface="楷体_GB2312" pitchFamily="49" charset="-122"/>
              </a:rPr>
              <a:t> </a:t>
            </a:r>
            <a:r>
              <a:rPr lang="zh-CN" altLang="en-US" sz="3600" b="1" dirty="0" smtClean="0">
                <a:solidFill>
                  <a:srgbClr val="0000FF"/>
                </a:solidFill>
                <a:latin typeface="楷体_GB2312" pitchFamily="49" charset="-122"/>
              </a:rPr>
              <a:t>标量场的</a:t>
            </a:r>
            <a:r>
              <a:rPr lang="zh-CN" altLang="en-US" sz="3600" b="1" dirty="0" smtClean="0">
                <a:solidFill>
                  <a:srgbClr val="0000FF"/>
                </a:solidFill>
                <a:latin typeface="楷体_GB2312" pitchFamily="49" charset="-122"/>
              </a:rPr>
              <a:t>梯度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11560" y="1188041"/>
            <a:ext cx="41040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EA4816"/>
                </a:solidFill>
                <a:latin typeface="楷体_GB2312" pitchFamily="49" charset="-122"/>
                <a:ea typeface="楷体_GB2312" pitchFamily="49" charset="-122"/>
              </a:rPr>
              <a:t>1.4.1 </a:t>
            </a:r>
            <a:r>
              <a:rPr lang="zh-CN" altLang="en-US" sz="2800" b="1" dirty="0" smtClean="0">
                <a:solidFill>
                  <a:srgbClr val="EA4816"/>
                </a:solidFill>
                <a:latin typeface="楷体_GB2312" pitchFamily="49" charset="-122"/>
                <a:ea typeface="楷体_GB2312" pitchFamily="49" charset="-122"/>
              </a:rPr>
              <a:t>标量场</a:t>
            </a:r>
            <a:endParaRPr lang="zh-CN" altLang="en-US" sz="2800" b="1" dirty="0">
              <a:solidFill>
                <a:srgbClr val="EA481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16657" y="1901731"/>
            <a:ext cx="7671767" cy="2364475"/>
            <a:chOff x="716657" y="1901731"/>
            <a:chExt cx="7671767" cy="2364475"/>
          </a:xfrm>
        </p:grpSpPr>
        <p:sp>
          <p:nvSpPr>
            <p:cNvPr id="5" name="TextBox 3"/>
            <p:cNvSpPr txBox="1">
              <a:spLocks noChangeArrowheads="1"/>
            </p:cNvSpPr>
            <p:nvPr/>
          </p:nvSpPr>
          <p:spPr bwMode="auto">
            <a:xfrm>
              <a:off x="716657" y="1901731"/>
              <a:ext cx="7671767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 smtClean="0"/>
                <a:t>定义：</a:t>
              </a:r>
              <a:r>
                <a:rPr lang="zh-CN" altLang="en-US" sz="2800" b="1" dirty="0"/>
                <a:t>空间某一区域内存在一标量</a:t>
              </a:r>
              <a:r>
                <a:rPr lang="zh-CN" altLang="en-US" sz="2800" b="1" dirty="0" smtClean="0"/>
                <a:t>函数 </a:t>
              </a:r>
              <a:r>
                <a:rPr lang="en-US" altLang="zh-CN" sz="2800" b="1" dirty="0" smtClean="0"/>
                <a:t>u</a:t>
              </a:r>
              <a:r>
                <a:rPr lang="en-US" altLang="zh-CN" sz="2800" b="1" dirty="0"/>
                <a:t>, </a:t>
              </a:r>
              <a:endParaRPr lang="en-US" altLang="zh-CN" sz="2800" b="1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800" b="1" dirty="0" smtClean="0"/>
                <a:t>它的值是空间</a:t>
              </a:r>
              <a:r>
                <a:rPr lang="zh-CN" altLang="en-US" sz="2800" b="1" dirty="0"/>
                <a:t>的</a:t>
              </a:r>
              <a:r>
                <a:rPr lang="zh-CN" altLang="en-US" sz="2800" b="1" dirty="0" smtClean="0"/>
                <a:t>位置和时间</a:t>
              </a:r>
              <a:r>
                <a:rPr lang="zh-CN" altLang="en-US" sz="2800" b="1" dirty="0"/>
                <a:t>的函数：</a:t>
              </a:r>
            </a:p>
          </p:txBody>
        </p:sp>
        <p:graphicFrame>
          <p:nvGraphicFramePr>
            <p:cNvPr id="93186" name="Object 2"/>
            <p:cNvGraphicFramePr>
              <a:graphicFrameLocks noChangeAspect="1"/>
            </p:cNvGraphicFramePr>
            <p:nvPr/>
          </p:nvGraphicFramePr>
          <p:xfrm>
            <a:off x="2987824" y="3645024"/>
            <a:ext cx="2376264" cy="621182"/>
          </p:xfrm>
          <a:graphic>
            <a:graphicData uri="http://schemas.openxmlformats.org/presentationml/2006/ole">
              <p:oleObj spid="_x0000_s93186" name="Equation" r:id="rId3" imgW="825480" imgH="215640" progId="Equation.3">
                <p:embed/>
              </p:oleObj>
            </a:graphicData>
          </a:graphic>
        </p:graphicFrame>
      </p:grpSp>
      <p:sp>
        <p:nvSpPr>
          <p:cNvPr id="7" name="矩形 6"/>
          <p:cNvSpPr/>
          <p:nvPr/>
        </p:nvSpPr>
        <p:spPr>
          <a:xfrm>
            <a:off x="1115616" y="5301208"/>
            <a:ext cx="4875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如温度场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电位场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高度场等。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内容占位符 2"/>
          <p:cNvSpPr>
            <a:spLocks noGrp="1"/>
          </p:cNvSpPr>
          <p:nvPr>
            <p:ph idx="1"/>
          </p:nvPr>
        </p:nvSpPr>
        <p:spPr>
          <a:xfrm>
            <a:off x="1259632" y="1600200"/>
            <a:ext cx="7561262" cy="4525963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宋体" pitchFamily="2" charset="-122"/>
                <a:ea typeface="楷体_GB2312" pitchFamily="49" charset="-122"/>
              </a:rPr>
              <a:t>物理量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宋体" pitchFamily="2" charset="-122"/>
                <a:ea typeface="楷体_GB2312" pitchFamily="49" charset="-122"/>
              </a:rPr>
              <a:t>用空间和时间的数学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宋体" pitchFamily="2" charset="-122"/>
                <a:ea typeface="楷体_GB2312" pitchFamily="49" charset="-122"/>
              </a:rPr>
              <a:t>函数描述</a:t>
            </a:r>
            <a:endParaRPr lang="en-US" altLang="zh-CN" sz="2800" b="1" dirty="0" smtClean="0">
              <a:solidFill>
                <a:schemeClr val="tx1"/>
              </a:solidFill>
              <a:effectLst/>
              <a:latin typeface="宋体" pitchFamily="2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1"/>
                </a:solidFill>
                <a:effectLst/>
              </a:rPr>
              <a:t>   </a:t>
            </a:r>
            <a:endParaRPr lang="en-US" altLang="zh-CN" sz="2800" b="1" dirty="0" smtClean="0">
              <a:solidFill>
                <a:schemeClr val="tx1"/>
              </a:solidFill>
              <a:effectLst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1"/>
                </a:solidFill>
                <a:effectLst/>
                <a:hlinkClick r:id="" action="ppaction://noaction"/>
              </a:rPr>
              <a:t>标量场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</a:rPr>
              <a:t>：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ea typeface="楷体_GB2312" pitchFamily="49" charset="-122"/>
              </a:rPr>
              <a:t>只有大小，没有方向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</a:rPr>
              <a:t>  </a:t>
            </a:r>
            <a:endParaRPr lang="en-US" altLang="zh-CN" sz="2800" b="1" dirty="0" smtClean="0">
              <a:solidFill>
                <a:schemeClr val="tx1"/>
              </a:solidFill>
              <a:effectLst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1"/>
                </a:solidFill>
                <a:effectLst/>
              </a:rPr>
              <a:t>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1"/>
                </a:solidFill>
                <a:effectLst/>
                <a:hlinkClick r:id="" action="ppaction://noaction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hlinkClick r:id="" action="ppaction://noaction"/>
              </a:rPr>
              <a:t>矢量场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</a:rPr>
              <a:t>：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ea typeface="楷体_GB2312" pitchFamily="49" charset="-122"/>
              </a:rPr>
              <a:t>有大小，有方向</a:t>
            </a:r>
          </a:p>
        </p:txBody>
      </p:sp>
      <p:sp>
        <p:nvSpPr>
          <p:cNvPr id="102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A01027-1F98-43EE-8FE0-2A959383E994}" type="slidenum">
              <a:rPr lang="zh-CN" altLang="zh-CN" smtClean="0"/>
              <a:pPr/>
              <a:t>2</a:t>
            </a:fld>
            <a:endParaRPr lang="zh-CN" altLang="zh-CN" smtClean="0"/>
          </a:p>
        </p:txBody>
      </p:sp>
      <p:sp>
        <p:nvSpPr>
          <p:cNvPr id="1030" name="左大括号 7"/>
          <p:cNvSpPr>
            <a:spLocks/>
          </p:cNvSpPr>
          <p:nvPr/>
        </p:nvSpPr>
        <p:spPr bwMode="auto">
          <a:xfrm>
            <a:off x="1115616" y="3224386"/>
            <a:ext cx="214313" cy="142875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372200" y="2996952"/>
          <a:ext cx="1681162" cy="488950"/>
        </p:xfrm>
        <a:graphic>
          <a:graphicData uri="http://schemas.openxmlformats.org/presentationml/2006/ole">
            <p:oleObj spid="_x0000_s1026" name="Equation" r:id="rId3" imgW="698400" imgH="2030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997575" y="4238997"/>
          <a:ext cx="1760547" cy="486147"/>
        </p:xfrm>
        <a:graphic>
          <a:graphicData uri="http://schemas.openxmlformats.org/presentationml/2006/ole">
            <p:oleObj spid="_x0000_s1027" name="Equation" r:id="rId4" imgW="736560" imgH="203040" progId="Equation.DSMT4">
              <p:embed/>
            </p:oleObj>
          </a:graphicData>
        </a:graphic>
      </p:graphicFrame>
      <p:sp>
        <p:nvSpPr>
          <p:cNvPr id="17" name="Text Box 2"/>
          <p:cNvSpPr txBox="1">
            <a:spLocks noGrp="1" noChangeArrowheads="1"/>
          </p:cNvSpPr>
          <p:nvPr>
            <p:ph type="title"/>
          </p:nvPr>
        </p:nvSpPr>
        <p:spPr>
          <a:xfrm>
            <a:off x="857250" y="500063"/>
            <a:ext cx="7561263" cy="646112"/>
          </a:xfrm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0000FF"/>
                </a:solidFill>
                <a:latin typeface="华文楷体" pitchFamily="2" charset="-122"/>
                <a:ea typeface="楷体_GB2312"/>
              </a:rPr>
              <a:t> </a:t>
            </a:r>
            <a:r>
              <a:rPr lang="zh-CN" altLang="zh-CN" sz="3600" b="1" dirty="0" smtClean="0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zh-CN" sz="3600" b="1" dirty="0" smtClean="0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3600" b="1" dirty="0" smtClean="0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3600" b="1" dirty="0" smtClean="0">
                <a:solidFill>
                  <a:srgbClr val="0000FF"/>
                </a:solidFill>
                <a:latin typeface="华文楷体" pitchFamily="2" charset="-122"/>
                <a:ea typeface="楷体_GB2312"/>
              </a:rPr>
              <a:t>  </a:t>
            </a:r>
            <a:r>
              <a:rPr lang="zh-CN" sz="3600" b="1" dirty="0" smtClean="0">
                <a:solidFill>
                  <a:srgbClr val="0000FF"/>
                </a:solidFill>
                <a:effectLst/>
                <a:latin typeface="华文楷体" pitchFamily="2" charset="-122"/>
                <a:ea typeface="楷体_GB2312"/>
              </a:rPr>
              <a:t>标量场</a:t>
            </a:r>
            <a:r>
              <a:rPr lang="zh-CN" sz="3600" b="1" dirty="0">
                <a:solidFill>
                  <a:srgbClr val="0000FF"/>
                </a:solidFill>
                <a:effectLst/>
                <a:latin typeface="华文楷体" pitchFamily="2" charset="-122"/>
                <a:ea typeface="楷体_GB2312"/>
              </a:rPr>
              <a:t>与矢量场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00861F-57AB-4529-ACA9-8460104B7D73}" type="slidenum">
              <a:rPr lang="zh-CN" altLang="zh-CN" smtClean="0"/>
              <a:pPr/>
              <a:t>20</a:t>
            </a:fld>
            <a:endParaRPr lang="zh-CN" altLang="zh-CN" smtClean="0"/>
          </a:p>
        </p:txBody>
      </p:sp>
      <p:sp>
        <p:nvSpPr>
          <p:cNvPr id="35852" name="Rectangle 2"/>
          <p:cNvSpPr>
            <a:spLocks noChangeArrowheads="1"/>
          </p:cNvSpPr>
          <p:nvPr/>
        </p:nvSpPr>
        <p:spPr bwMode="auto">
          <a:xfrm>
            <a:off x="683568" y="476672"/>
            <a:ext cx="41040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1.4</a:t>
            </a:r>
            <a:r>
              <a:rPr lang="en-US" altLang="zh-CN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.2</a:t>
            </a:r>
            <a:r>
              <a:rPr lang="zh-CN" altLang="zh-CN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标量场的梯度</a:t>
            </a:r>
          </a:p>
        </p:txBody>
      </p:sp>
      <p:grpSp>
        <p:nvGrpSpPr>
          <p:cNvPr id="35853" name="Group 8"/>
          <p:cNvGrpSpPr>
            <a:grpSpLocks/>
          </p:cNvGrpSpPr>
          <p:nvPr/>
        </p:nvGrpSpPr>
        <p:grpSpPr bwMode="auto">
          <a:xfrm>
            <a:off x="6012160" y="1700808"/>
            <a:ext cx="2928937" cy="1371600"/>
            <a:chOff x="27" y="0"/>
            <a:chExt cx="1845" cy="864"/>
          </a:xfrm>
        </p:grpSpPr>
        <p:sp>
          <p:nvSpPr>
            <p:cNvPr id="35858" name="AutoShape 9"/>
            <p:cNvSpPr>
              <a:spLocks noChangeArrowheads="1"/>
            </p:cNvSpPr>
            <p:nvPr/>
          </p:nvSpPr>
          <p:spPr bwMode="auto">
            <a:xfrm>
              <a:off x="96" y="288"/>
              <a:ext cx="1776" cy="576"/>
            </a:xfrm>
            <a:prstGeom prst="parallelogram">
              <a:avLst>
                <a:gd name="adj" fmla="val 77083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44" name="Object 10"/>
            <p:cNvGraphicFramePr>
              <a:graphicFrameLocks noChangeAspect="1"/>
            </p:cNvGraphicFramePr>
            <p:nvPr/>
          </p:nvGraphicFramePr>
          <p:xfrm>
            <a:off x="240" y="720"/>
            <a:ext cx="168" cy="119"/>
          </p:xfrm>
          <a:graphic>
            <a:graphicData uri="http://schemas.openxmlformats.org/presentationml/2006/ole">
              <p:oleObj spid="_x0000_s35844" r:id="rId3" imgW="128429" imgH="141240" progId="Equation.DSMT4">
                <p:embed/>
              </p:oleObj>
            </a:graphicData>
          </a:graphic>
        </p:graphicFrame>
        <p:sp>
          <p:nvSpPr>
            <p:cNvPr id="35859" name="Line 11"/>
            <p:cNvSpPr>
              <a:spLocks noChangeShapeType="1"/>
            </p:cNvSpPr>
            <p:nvPr/>
          </p:nvSpPr>
          <p:spPr bwMode="auto">
            <a:xfrm rot="20260176" flipV="1">
              <a:off x="792" y="316"/>
              <a:ext cx="480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845" name="Object 3"/>
            <p:cNvGraphicFramePr>
              <a:graphicFrameLocks noChangeAspect="1"/>
            </p:cNvGraphicFramePr>
            <p:nvPr/>
          </p:nvGraphicFramePr>
          <p:xfrm>
            <a:off x="864" y="624"/>
            <a:ext cx="167" cy="164"/>
          </p:xfrm>
          <a:graphic>
            <a:graphicData uri="http://schemas.openxmlformats.org/presentationml/2006/ole">
              <p:oleObj spid="_x0000_s35845" r:id="rId4" imgW="154254" imgH="154254" progId="Equation.DSMT4">
                <p:embed/>
              </p:oleObj>
            </a:graphicData>
          </a:graphic>
        </p:graphicFrame>
        <p:sp>
          <p:nvSpPr>
            <p:cNvPr id="35860" name="Line 13"/>
            <p:cNvSpPr>
              <a:spLocks noChangeShapeType="1"/>
            </p:cNvSpPr>
            <p:nvPr/>
          </p:nvSpPr>
          <p:spPr bwMode="auto">
            <a:xfrm flipV="1">
              <a:off x="864" y="240"/>
              <a:ext cx="0" cy="432"/>
            </a:xfrm>
            <a:prstGeom prst="line">
              <a:avLst/>
            </a:prstGeom>
            <a:noFill/>
            <a:ln w="9525">
              <a:solidFill>
                <a:srgbClr val="EA481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AutoShape 14"/>
            <p:cNvSpPr>
              <a:spLocks noChangeArrowheads="1"/>
            </p:cNvSpPr>
            <p:nvPr/>
          </p:nvSpPr>
          <p:spPr bwMode="auto">
            <a:xfrm>
              <a:off x="27" y="0"/>
              <a:ext cx="1749" cy="528"/>
            </a:xfrm>
            <a:prstGeom prst="parallelogram">
              <a:avLst>
                <a:gd name="adj" fmla="val 84085"/>
              </a:avLst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46" name="Object 15"/>
            <p:cNvGraphicFramePr>
              <a:graphicFrameLocks noChangeAspect="1"/>
            </p:cNvGraphicFramePr>
            <p:nvPr/>
          </p:nvGraphicFramePr>
          <p:xfrm>
            <a:off x="816" y="144"/>
            <a:ext cx="236" cy="141"/>
          </p:xfrm>
          <a:graphic>
            <a:graphicData uri="http://schemas.openxmlformats.org/presentationml/2006/ole">
              <p:oleObj spid="_x0000_s35846" r:id="rId5" imgW="179360" imgH="166572" progId="Equation.DSMT4">
                <p:embed/>
              </p:oleObj>
            </a:graphicData>
          </a:graphic>
        </p:graphicFrame>
        <p:graphicFrame>
          <p:nvGraphicFramePr>
            <p:cNvPr id="35847" name="Object 16"/>
            <p:cNvGraphicFramePr>
              <a:graphicFrameLocks noChangeAspect="1"/>
            </p:cNvGraphicFramePr>
            <p:nvPr/>
          </p:nvGraphicFramePr>
          <p:xfrm>
            <a:off x="1106" y="288"/>
            <a:ext cx="167" cy="246"/>
          </p:xfrm>
          <a:graphic>
            <a:graphicData uri="http://schemas.openxmlformats.org/presentationml/2006/ole">
              <p:oleObj spid="_x0000_s35847" r:id="rId6" imgW="153582" imgH="230214" progId="Equation.DSMT4">
                <p:embed/>
              </p:oleObj>
            </a:graphicData>
          </a:graphic>
        </p:graphicFrame>
        <p:graphicFrame>
          <p:nvGraphicFramePr>
            <p:cNvPr id="35848" name="Object 17"/>
            <p:cNvGraphicFramePr>
              <a:graphicFrameLocks noChangeAspect="1"/>
            </p:cNvGraphicFramePr>
            <p:nvPr/>
          </p:nvGraphicFramePr>
          <p:xfrm>
            <a:off x="1200" y="144"/>
            <a:ext cx="223" cy="164"/>
          </p:xfrm>
          <a:graphic>
            <a:graphicData uri="http://schemas.openxmlformats.org/presentationml/2006/ole">
              <p:oleObj spid="_x0000_s35848" r:id="rId7" imgW="205117" imgH="153917" progId="Equation.DSMT4">
                <p:embed/>
              </p:oleObj>
            </a:graphicData>
          </a:graphic>
        </p:graphicFrame>
        <p:graphicFrame>
          <p:nvGraphicFramePr>
            <p:cNvPr id="35849" name="Object 18"/>
            <p:cNvGraphicFramePr>
              <a:graphicFrameLocks noChangeAspect="1"/>
            </p:cNvGraphicFramePr>
            <p:nvPr/>
          </p:nvGraphicFramePr>
          <p:xfrm>
            <a:off x="432" y="0"/>
            <a:ext cx="588" cy="152"/>
          </p:xfrm>
          <a:graphic>
            <a:graphicData uri="http://schemas.openxmlformats.org/presentationml/2006/ole">
              <p:oleObj spid="_x0000_s35849" r:id="rId8" imgW="445978" imgH="178581" progId="Equation.DSMT4">
                <p:embed/>
              </p:oleObj>
            </a:graphicData>
          </a:graphic>
        </p:graphicFrame>
        <p:graphicFrame>
          <p:nvGraphicFramePr>
            <p:cNvPr id="35850" name="Object 19"/>
            <p:cNvGraphicFramePr>
              <a:graphicFrameLocks noChangeAspect="1"/>
            </p:cNvGraphicFramePr>
            <p:nvPr/>
          </p:nvGraphicFramePr>
          <p:xfrm>
            <a:off x="672" y="192"/>
            <a:ext cx="181" cy="246"/>
          </p:xfrm>
          <a:graphic>
            <a:graphicData uri="http://schemas.openxmlformats.org/presentationml/2006/ole">
              <p:oleObj spid="_x0000_s35850" r:id="rId9" imgW="166281" imgH="230114" progId="Equation.DSMT4">
                <p:embed/>
              </p:oleObj>
            </a:graphicData>
          </a:graphic>
        </p:graphicFrame>
      </p:grpSp>
      <p:graphicFrame>
        <p:nvGraphicFramePr>
          <p:cNvPr id="35843" name="Object 12"/>
          <p:cNvGraphicFramePr>
            <a:graphicFrameLocks noChangeAspect="1"/>
          </p:cNvGraphicFramePr>
          <p:nvPr/>
        </p:nvGraphicFramePr>
        <p:xfrm>
          <a:off x="2197100" y="2205038"/>
          <a:ext cx="2662238" cy="1116012"/>
        </p:xfrm>
        <a:graphic>
          <a:graphicData uri="http://schemas.openxmlformats.org/presentationml/2006/ole">
            <p:oleObj spid="_x0000_s35843" name="Equation" r:id="rId10" imgW="939600" imgH="393480" progId="Equation.DSMT4">
              <p:embed/>
            </p:oleObj>
          </a:graphicData>
        </a:graphic>
      </p:graphicFrame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83568" y="1321605"/>
            <a:ext cx="18722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、定义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827584" y="3789041"/>
            <a:ext cx="770485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ea typeface="楷体_GB2312" pitchFamily="49" charset="-122"/>
              </a:rPr>
              <a:t>标量场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u</a:t>
            </a:r>
            <a:r>
              <a:rPr lang="zh-CN" altLang="en-US" sz="2800" b="1" dirty="0" smtClean="0">
                <a:ea typeface="楷体_GB2312" pitchFamily="49" charset="-122"/>
              </a:rPr>
              <a:t>在某点梯度的大小等于该点的</a:t>
            </a:r>
            <a:r>
              <a:rPr lang="zh-CN" altLang="en-US" sz="2800" b="1" dirty="0" smtClean="0">
                <a:solidFill>
                  <a:srgbClr val="C00000"/>
                </a:solidFill>
                <a:ea typeface="楷体_GB2312" pitchFamily="49" charset="-122"/>
              </a:rPr>
              <a:t>最大</a:t>
            </a:r>
            <a:r>
              <a:rPr lang="zh-CN" altLang="en-US" sz="2800" b="1" dirty="0" smtClean="0">
                <a:ea typeface="楷体_GB2312" pitchFamily="49" charset="-122"/>
              </a:rPr>
              <a:t>方向导数</a:t>
            </a:r>
            <a:r>
              <a:rPr lang="zh-CN" altLang="en-US" sz="2800" b="1" dirty="0" smtClean="0">
                <a:ea typeface="楷体_GB2312" pitchFamily="49" charset="-122"/>
              </a:rPr>
              <a:t>，方向为该点</a:t>
            </a:r>
            <a:r>
              <a:rPr lang="zh-CN" altLang="en-US" sz="2800" b="1" dirty="0" smtClean="0">
                <a:solidFill>
                  <a:srgbClr val="C00000"/>
                </a:solidFill>
                <a:ea typeface="楷体_GB2312" pitchFamily="49" charset="-122"/>
              </a:rPr>
              <a:t>具有最大方向导数</a:t>
            </a:r>
            <a:r>
              <a:rPr lang="zh-CN" altLang="en-US" sz="2800" b="1" dirty="0" smtClean="0">
                <a:ea typeface="楷体_GB2312" pitchFamily="49" charset="-122"/>
              </a:rPr>
              <a:t>的方向</a:t>
            </a:r>
            <a:r>
              <a:rPr lang="en-US" altLang="zh-CN" sz="2800" b="1" dirty="0" smtClean="0">
                <a:ea typeface="楷体_GB2312" pitchFamily="49" charset="-122"/>
              </a:rPr>
              <a:t>.</a:t>
            </a:r>
            <a:endParaRPr lang="zh-CN" altLang="en-US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019528-591E-41D7-A527-C242C4E0BC21}" type="slidenum">
              <a:rPr lang="zh-CN" altLang="zh-CN" smtClean="0"/>
              <a:pPr/>
              <a:t>21</a:t>
            </a:fld>
            <a:endParaRPr lang="zh-CN" altLang="zh-CN" smtClean="0"/>
          </a:p>
        </p:txBody>
      </p:sp>
      <p:sp>
        <p:nvSpPr>
          <p:cNvPr id="86019" name="Text Box 26"/>
          <p:cNvSpPr txBox="1">
            <a:spLocks noChangeArrowheads="1"/>
          </p:cNvSpPr>
          <p:nvPr/>
        </p:nvSpPr>
        <p:spPr bwMode="auto">
          <a:xfrm>
            <a:off x="1000125" y="857250"/>
            <a:ext cx="3357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0000FF"/>
                </a:solidFill>
                <a:latin typeface="楷体_GB2312" pitchFamily="49" charset="-122"/>
                <a:ea typeface="幼圆" pitchFamily="49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幼圆" pitchFamily="49" charset="-122"/>
              </a:rPr>
              <a:t>、梯度的物理意义</a:t>
            </a:r>
          </a:p>
        </p:txBody>
      </p:sp>
      <p:sp>
        <p:nvSpPr>
          <p:cNvPr id="86020" name="Text Box 27"/>
          <p:cNvSpPr txBox="1">
            <a:spLocks noChangeArrowheads="1"/>
          </p:cNvSpPr>
          <p:nvPr/>
        </p:nvSpPr>
        <p:spPr bwMode="auto">
          <a:xfrm>
            <a:off x="428625" y="1500188"/>
            <a:ext cx="8177213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zh-CN" sz="2800" b="1" dirty="0">
                <a:latin typeface="幼圆" pitchFamily="49" charset="-122"/>
                <a:ea typeface="幼圆" pitchFamily="49" charset="-122"/>
              </a:rPr>
              <a:t>1)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、标量场的梯度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为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矢量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，是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坐标位置的函数；</a:t>
            </a:r>
            <a:endParaRPr lang="en-US" altLang="zh-CN" sz="2800" b="1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zh-CN" sz="2800" b="1" dirty="0">
                <a:latin typeface="幼圆" pitchFamily="49" charset="-122"/>
                <a:ea typeface="幼圆" pitchFamily="49" charset="-122"/>
              </a:rPr>
              <a:t>2)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、标量场的梯度表征标量场变化规律：</a:t>
            </a:r>
            <a:endParaRPr lang="en-US" altLang="zh-CN" sz="2800" b="1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幼圆" pitchFamily="49" charset="-122"/>
                <a:ea typeface="幼圆" pitchFamily="49" charset="-122"/>
              </a:rPr>
              <a:t>其方向为标量场增加最快的方向，其幅度表示标量场的最大增加率。</a:t>
            </a:r>
            <a:endParaRPr lang="en-US" altLang="zh-CN" sz="2800" b="1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9B2B8C-49FE-4A21-B88F-14A6813D9ABF}" type="slidenum">
              <a:rPr lang="zh-CN" altLang="zh-CN" smtClean="0"/>
              <a:pPr/>
              <a:t>22</a:t>
            </a:fld>
            <a:endParaRPr lang="zh-CN" altLang="zh-CN" smtClean="0"/>
          </a:p>
        </p:txBody>
      </p:sp>
      <p:sp>
        <p:nvSpPr>
          <p:cNvPr id="87044" name="TextBox 3"/>
          <p:cNvSpPr txBox="1">
            <a:spLocks noChangeArrowheads="1"/>
          </p:cNvSpPr>
          <p:nvPr/>
        </p:nvSpPr>
        <p:spPr bwMode="auto">
          <a:xfrm>
            <a:off x="611560" y="529516"/>
            <a:ext cx="54463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梯度在直角坐标系中的计算</a:t>
            </a:r>
          </a:p>
        </p:txBody>
      </p:sp>
      <p:graphicFrame>
        <p:nvGraphicFramePr>
          <p:cNvPr id="90113" name="Object 4"/>
          <p:cNvGraphicFramePr>
            <a:graphicFrameLocks noChangeAspect="1"/>
          </p:cNvGraphicFramePr>
          <p:nvPr/>
        </p:nvGraphicFramePr>
        <p:xfrm>
          <a:off x="1322388" y="1916113"/>
          <a:ext cx="5487987" cy="1047750"/>
        </p:xfrm>
        <a:graphic>
          <a:graphicData uri="http://schemas.openxmlformats.org/presentationml/2006/ole">
            <p:oleObj spid="_x0000_s90113" name="Equation" r:id="rId3" imgW="219708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FB88D9-7058-4C57-9776-16A2F2785B19}" type="slidenum">
              <a:rPr lang="zh-CN" altLang="zh-CN" smtClean="0"/>
              <a:pPr/>
              <a:t>23</a:t>
            </a:fld>
            <a:endParaRPr lang="zh-CN" altLang="zh-CN" smtClean="0"/>
          </a:p>
        </p:txBody>
      </p:sp>
      <p:sp>
        <p:nvSpPr>
          <p:cNvPr id="40968" name="Rectangle 5"/>
          <p:cNvSpPr>
            <a:spLocks noChangeArrowheads="1"/>
          </p:cNvSpPr>
          <p:nvPr/>
        </p:nvSpPr>
        <p:spPr bwMode="auto">
          <a:xfrm>
            <a:off x="899592" y="379512"/>
            <a:ext cx="446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altLang="zh-CN" sz="3200" b="1" dirty="0" smtClean="0">
                <a:solidFill>
                  <a:srgbClr val="EA4816"/>
                </a:solidFill>
                <a:latin typeface="幼圆" pitchFamily="49" charset="-122"/>
                <a:ea typeface="幼圆" pitchFamily="49" charset="-122"/>
              </a:rPr>
              <a:t>1.4.3   </a:t>
            </a:r>
            <a:r>
              <a:rPr lang="zh-CN" altLang="en-US" sz="3200" b="1" dirty="0">
                <a:solidFill>
                  <a:srgbClr val="EA4816"/>
                </a:solidFill>
                <a:latin typeface="幼圆" pitchFamily="49" charset="-122"/>
                <a:ea typeface="幼圆" pitchFamily="49" charset="-122"/>
              </a:rPr>
              <a:t>两个重要公式</a:t>
            </a:r>
            <a:endParaRPr lang="en-US" altLang="zh-CN" sz="3200" b="1" dirty="0">
              <a:solidFill>
                <a:srgbClr val="EA4816"/>
              </a:solidFill>
              <a:latin typeface="幼圆" pitchFamily="49" charset="-122"/>
              <a:ea typeface="幼圆" pitchFamily="49" charset="-122"/>
            </a:endParaRP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b="1" dirty="0">
                <a:solidFill>
                  <a:srgbClr val="EA4816"/>
                </a:solidFill>
                <a:latin typeface="幼圆" pitchFamily="49" charset="-122"/>
                <a:ea typeface="幼圆" pitchFamily="49" charset="-122"/>
              </a:rPr>
              <a:t>1. </a:t>
            </a:r>
            <a:r>
              <a:rPr lang="zh-CN" altLang="en-US" sz="2800" b="1" dirty="0">
                <a:solidFill>
                  <a:srgbClr val="EA4816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zh-CN" altLang="en-US" sz="2800" b="1" dirty="0">
                <a:solidFill>
                  <a:srgbClr val="3333FF"/>
                </a:solidFill>
                <a:latin typeface="幼圆" pitchFamily="49" charset="-122"/>
                <a:ea typeface="幼圆" pitchFamily="49" charset="-122"/>
              </a:rPr>
              <a:t>梯无旋</a:t>
            </a:r>
            <a:r>
              <a:rPr lang="zh-CN" altLang="en-US" sz="2800" b="1" dirty="0">
                <a:solidFill>
                  <a:srgbClr val="EA4816"/>
                </a:solidFill>
                <a:latin typeface="幼圆" pitchFamily="49" charset="-122"/>
                <a:ea typeface="幼圆" pitchFamily="49" charset="-122"/>
              </a:rPr>
              <a:t>）</a:t>
            </a:r>
          </a:p>
        </p:txBody>
      </p:sp>
      <p:graphicFrame>
        <p:nvGraphicFramePr>
          <p:cNvPr id="40962" name="Object 6"/>
          <p:cNvGraphicFramePr>
            <a:graphicFrameLocks noChangeAspect="1"/>
          </p:cNvGraphicFramePr>
          <p:nvPr/>
        </p:nvGraphicFramePr>
        <p:xfrm>
          <a:off x="2915816" y="2060848"/>
          <a:ext cx="2304256" cy="597953"/>
        </p:xfrm>
        <a:graphic>
          <a:graphicData uri="http://schemas.openxmlformats.org/presentationml/2006/ole">
            <p:oleObj spid="_x0000_s40962" r:id="rId3" imgW="686415" imgH="178194" progId="Equation.DSMT4">
              <p:embed/>
            </p:oleObj>
          </a:graphicData>
        </a:graphic>
      </p:graphicFrame>
      <p:sp>
        <p:nvSpPr>
          <p:cNvPr id="40970" name="Text Box 8"/>
          <p:cNvSpPr txBox="1">
            <a:spLocks noChangeArrowheads="1"/>
          </p:cNvSpPr>
          <p:nvPr/>
        </p:nvSpPr>
        <p:spPr bwMode="auto">
          <a:xfrm>
            <a:off x="1043608" y="3284984"/>
            <a:ext cx="5976664" cy="73866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幼圆" pitchFamily="49" charset="-122"/>
                <a:ea typeface="幼圆" pitchFamily="49" charset="-122"/>
              </a:rPr>
              <a:t>任何标量场的梯度的旋度恒等于零。</a:t>
            </a:r>
          </a:p>
        </p:txBody>
      </p:sp>
      <p:sp>
        <p:nvSpPr>
          <p:cNvPr id="40973" name="TextBox 15"/>
          <p:cNvSpPr txBox="1">
            <a:spLocks noChangeArrowheads="1"/>
          </p:cNvSpPr>
          <p:nvPr/>
        </p:nvSpPr>
        <p:spPr bwMode="auto">
          <a:xfrm>
            <a:off x="462855" y="4581128"/>
            <a:ext cx="8429625" cy="1385888"/>
          </a:xfrm>
          <a:prstGeom prst="rect">
            <a:avLst/>
          </a:prstGeom>
          <a:solidFill>
            <a:srgbClr val="E1E45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推论：如果一个矢量场的旋度恒等于零，则该矢量场</a:t>
            </a:r>
            <a:endParaRPr lang="en-US" altLang="zh-CN" sz="2800" b="1"/>
          </a:p>
          <a:p>
            <a:pPr>
              <a:lnSpc>
                <a:spcPct val="150000"/>
              </a:lnSpc>
            </a:pPr>
            <a:r>
              <a:rPr lang="en-US" altLang="zh-CN" sz="2800" b="1"/>
              <a:t>             </a:t>
            </a:r>
            <a:r>
              <a:rPr lang="zh-CN" altLang="en-US" sz="2800" b="1"/>
              <a:t>可由一个标量场的梯度来表示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047D17-31A2-4F1D-B55C-3A5DE2F849DA}" type="slidenum">
              <a:rPr lang="zh-CN" altLang="zh-CN" smtClean="0"/>
              <a:pPr/>
              <a:t>24</a:t>
            </a:fld>
            <a:endParaRPr lang="zh-CN" altLang="zh-CN" smtClean="0"/>
          </a:p>
        </p:txBody>
      </p:sp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827584" y="714375"/>
            <a:ext cx="6143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EA4816"/>
                </a:solidFill>
                <a:latin typeface="幼圆" pitchFamily="49" charset="-122"/>
                <a:ea typeface="幼圆" pitchFamily="49" charset="-122"/>
              </a:rPr>
              <a:t>2. </a:t>
            </a:r>
            <a:r>
              <a:rPr lang="zh-CN" altLang="en-US" sz="2800" b="1">
                <a:solidFill>
                  <a:srgbClr val="EA4816"/>
                </a:solidFill>
                <a:latin typeface="幼圆" pitchFamily="49" charset="-122"/>
                <a:ea typeface="幼圆" pitchFamily="49" charset="-122"/>
              </a:rPr>
              <a:t>矢量场旋度的重要性质（</a:t>
            </a:r>
            <a:r>
              <a:rPr lang="zh-CN" altLang="en-US" sz="2800" b="1">
                <a:solidFill>
                  <a:srgbClr val="3333FF"/>
                </a:solidFill>
                <a:latin typeface="幼圆" pitchFamily="49" charset="-122"/>
                <a:ea typeface="幼圆" pitchFamily="49" charset="-122"/>
              </a:rPr>
              <a:t>旋无散</a:t>
            </a:r>
            <a:r>
              <a:rPr lang="zh-CN" altLang="en-US" sz="2800" b="1">
                <a:solidFill>
                  <a:srgbClr val="EA4816"/>
                </a:solidFill>
                <a:latin typeface="幼圆" pitchFamily="49" charset="-122"/>
                <a:ea typeface="幼圆" pitchFamily="49" charset="-122"/>
              </a:rPr>
              <a:t>）</a:t>
            </a:r>
          </a:p>
        </p:txBody>
      </p:sp>
      <p:graphicFrame>
        <p:nvGraphicFramePr>
          <p:cNvPr id="41986" name="Object 12"/>
          <p:cNvGraphicFramePr>
            <a:graphicFrameLocks noChangeAspect="1"/>
          </p:cNvGraphicFramePr>
          <p:nvPr/>
        </p:nvGraphicFramePr>
        <p:xfrm>
          <a:off x="2843808" y="1988840"/>
          <a:ext cx="2359482" cy="648072"/>
        </p:xfrm>
        <a:graphic>
          <a:graphicData uri="http://schemas.openxmlformats.org/presentationml/2006/ole">
            <p:oleObj spid="_x0000_s41986" name="公式" r:id="rId3" imgW="787320" imgH="215640" progId="Equation.3">
              <p:embed/>
            </p:oleObj>
          </a:graphicData>
        </a:graphic>
      </p:graphicFrame>
      <p:sp>
        <p:nvSpPr>
          <p:cNvPr id="41993" name="矩形 13"/>
          <p:cNvSpPr>
            <a:spLocks noChangeArrowheads="1"/>
          </p:cNvSpPr>
          <p:nvPr/>
        </p:nvSpPr>
        <p:spPr bwMode="auto">
          <a:xfrm>
            <a:off x="1214438" y="1928813"/>
            <a:ext cx="2214562" cy="642937"/>
          </a:xfrm>
          <a:prstGeom prst="rect">
            <a:avLst/>
          </a:prstGeom>
          <a:noFill/>
          <a:ln w="28575" cap="sq" algn="ctr">
            <a:noFill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4" name="TextBox 10"/>
          <p:cNvSpPr txBox="1">
            <a:spLocks noChangeArrowheads="1"/>
          </p:cNvSpPr>
          <p:nvPr/>
        </p:nvSpPr>
        <p:spPr bwMode="auto">
          <a:xfrm>
            <a:off x="899592" y="4653136"/>
            <a:ext cx="7286625" cy="1301750"/>
          </a:xfrm>
          <a:prstGeom prst="rect">
            <a:avLst/>
          </a:prstGeom>
          <a:solidFill>
            <a:srgbClr val="E1E45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推论：如果一个矢量场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的散度恒等于零，则该矢量场可用另一个矢量场的旋度来表示</a:t>
            </a:r>
          </a:p>
        </p:txBody>
      </p:sp>
      <p:sp>
        <p:nvSpPr>
          <p:cNvPr id="41996" name="Text Box 8"/>
          <p:cNvSpPr txBox="1">
            <a:spLocks noChangeArrowheads="1"/>
          </p:cNvSpPr>
          <p:nvPr/>
        </p:nvSpPr>
        <p:spPr bwMode="auto">
          <a:xfrm>
            <a:off x="1547664" y="3284984"/>
            <a:ext cx="5760640" cy="738664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任何矢量场旋度的散度恒等于零。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F01DBA-FE39-4DD6-9E5A-FCC209911540}" type="slidenum">
              <a:rPr lang="zh-CN" altLang="zh-CN" smtClean="0"/>
              <a:pPr/>
              <a:t>25</a:t>
            </a:fld>
            <a:endParaRPr lang="zh-CN" altLang="zh-CN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642938" y="4391942"/>
            <a:ext cx="5981700" cy="1557338"/>
            <a:chOff x="642938" y="4391942"/>
            <a:chExt cx="5981700" cy="1557338"/>
          </a:xfrm>
        </p:grpSpPr>
        <p:graphicFrame>
          <p:nvGraphicFramePr>
            <p:cNvPr id="43011" name="Object 3"/>
            <p:cNvGraphicFramePr>
              <a:graphicFrameLocks noChangeAspect="1"/>
            </p:cNvGraphicFramePr>
            <p:nvPr/>
          </p:nvGraphicFramePr>
          <p:xfrm>
            <a:off x="2124075" y="4391942"/>
            <a:ext cx="4500563" cy="1557338"/>
          </p:xfrm>
          <a:graphic>
            <a:graphicData uri="http://schemas.openxmlformats.org/presentationml/2006/ole">
              <p:oleObj spid="_x0000_s43011" name="公式" r:id="rId3" imgW="1726920" imgH="533160" progId="Equation.3">
                <p:embed/>
              </p:oleObj>
            </a:graphicData>
          </a:graphic>
        </p:graphicFrame>
        <p:sp>
          <p:nvSpPr>
            <p:cNvPr id="43014" name="TextBox 5"/>
            <p:cNvSpPr txBox="1">
              <a:spLocks noChangeArrowheads="1"/>
            </p:cNvSpPr>
            <p:nvPr/>
          </p:nvSpPr>
          <p:spPr bwMode="auto">
            <a:xfrm>
              <a:off x="642938" y="4470474"/>
              <a:ext cx="178593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</a:rPr>
                <a:t>矢量场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2938" y="1428750"/>
            <a:ext cx="8033518" cy="2504306"/>
            <a:chOff x="642938" y="1428750"/>
            <a:chExt cx="8033518" cy="2504306"/>
          </a:xfrm>
        </p:grpSpPr>
        <p:graphicFrame>
          <p:nvGraphicFramePr>
            <p:cNvPr id="43010" name="Object 2"/>
            <p:cNvGraphicFramePr>
              <a:graphicFrameLocks noChangeAspect="1"/>
            </p:cNvGraphicFramePr>
            <p:nvPr/>
          </p:nvGraphicFramePr>
          <p:xfrm>
            <a:off x="821506" y="1982018"/>
            <a:ext cx="7854950" cy="1951038"/>
          </p:xfrm>
          <a:graphic>
            <a:graphicData uri="http://schemas.openxmlformats.org/presentationml/2006/ole">
              <p:oleObj spid="_x0000_s43010" name="Equation" r:id="rId4" imgW="3771720" imgH="939600" progId="Equation.DSMT4">
                <p:embed/>
              </p:oleObj>
            </a:graphicData>
          </a:graphic>
        </p:graphicFrame>
        <p:sp>
          <p:nvSpPr>
            <p:cNvPr id="43015" name="TextBox 6"/>
            <p:cNvSpPr txBox="1">
              <a:spLocks noChangeArrowheads="1"/>
            </p:cNvSpPr>
            <p:nvPr/>
          </p:nvSpPr>
          <p:spPr bwMode="auto">
            <a:xfrm>
              <a:off x="642938" y="1428750"/>
              <a:ext cx="178593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</a:rPr>
                <a:t>标量场</a:t>
              </a:r>
            </a:p>
          </p:txBody>
        </p:sp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83568" y="539969"/>
            <a:ext cx="41040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1.4</a:t>
            </a:r>
            <a:r>
              <a:rPr lang="en-US" altLang="zh-CN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.4</a:t>
            </a:r>
            <a:r>
              <a:rPr lang="zh-CN" altLang="zh-CN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拉普拉斯算子</a:t>
            </a:r>
            <a:endParaRPr lang="zh-CN" altLang="en-US" sz="32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36BC89-2A12-4CAB-85EC-802CC96F7AC9}" type="slidenum">
              <a:rPr lang="zh-CN" altLang="zh-CN" smtClean="0"/>
              <a:pPr/>
              <a:t>26</a:t>
            </a:fld>
            <a:endParaRPr lang="zh-CN" altLang="zh-CN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571500" y="1535634"/>
            <a:ext cx="6429375" cy="957262"/>
            <a:chOff x="571500" y="1535634"/>
            <a:chExt cx="6429375" cy="957262"/>
          </a:xfrm>
        </p:grpSpPr>
        <p:graphicFrame>
          <p:nvGraphicFramePr>
            <p:cNvPr id="58372" name="Object 5"/>
            <p:cNvGraphicFramePr>
              <a:graphicFrameLocks noChangeAspect="1"/>
            </p:cNvGraphicFramePr>
            <p:nvPr/>
          </p:nvGraphicFramePr>
          <p:xfrm>
            <a:off x="2070100" y="1535634"/>
            <a:ext cx="4930775" cy="957262"/>
          </p:xfrm>
          <a:graphic>
            <a:graphicData uri="http://schemas.openxmlformats.org/presentationml/2006/ole">
              <p:oleObj spid="_x0000_s58372" name="Equation" r:id="rId3" imgW="2209680" imgH="431640" progId="Equation.3">
                <p:embed/>
              </p:oleObj>
            </a:graphicData>
          </a:graphic>
        </p:graphicFrame>
        <p:sp>
          <p:nvSpPr>
            <p:cNvPr id="58375" name="TextBox 5"/>
            <p:cNvSpPr txBox="1">
              <a:spLocks noChangeArrowheads="1"/>
            </p:cNvSpPr>
            <p:nvPr/>
          </p:nvSpPr>
          <p:spPr bwMode="auto">
            <a:xfrm>
              <a:off x="571500" y="1742902"/>
              <a:ext cx="107156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</a:rPr>
                <a:t>梯度：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71500" y="2776662"/>
            <a:ext cx="7893050" cy="868362"/>
            <a:chOff x="571500" y="2776662"/>
            <a:chExt cx="7893050" cy="868362"/>
          </a:xfrm>
        </p:grpSpPr>
        <p:graphicFrame>
          <p:nvGraphicFramePr>
            <p:cNvPr id="58371" name="Object 4"/>
            <p:cNvGraphicFramePr>
              <a:graphicFrameLocks noChangeAspect="1"/>
            </p:cNvGraphicFramePr>
            <p:nvPr/>
          </p:nvGraphicFramePr>
          <p:xfrm>
            <a:off x="1965325" y="2776662"/>
            <a:ext cx="6499225" cy="868362"/>
          </p:xfrm>
          <a:graphic>
            <a:graphicData uri="http://schemas.openxmlformats.org/presentationml/2006/ole">
              <p:oleObj spid="_x0000_s58371" name="Equation" r:id="rId4" imgW="3416040" imgH="457200" progId="Equation.3">
                <p:embed/>
              </p:oleObj>
            </a:graphicData>
          </a:graphic>
        </p:graphicFrame>
        <p:sp>
          <p:nvSpPr>
            <p:cNvPr id="58376" name="TextBox 6"/>
            <p:cNvSpPr txBox="1">
              <a:spLocks noChangeArrowheads="1"/>
            </p:cNvSpPr>
            <p:nvPr/>
          </p:nvSpPr>
          <p:spPr bwMode="auto">
            <a:xfrm>
              <a:off x="571500" y="2919537"/>
              <a:ext cx="107156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</a:rPr>
                <a:t>散度：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00063" y="4043065"/>
            <a:ext cx="6330950" cy="2554287"/>
            <a:chOff x="500063" y="4043065"/>
            <a:chExt cx="6330950" cy="2554287"/>
          </a:xfrm>
        </p:grpSpPr>
        <p:graphicFrame>
          <p:nvGraphicFramePr>
            <p:cNvPr id="58370" name="Object 2"/>
            <p:cNvGraphicFramePr>
              <a:graphicFrameLocks noChangeAspect="1"/>
            </p:cNvGraphicFramePr>
            <p:nvPr/>
          </p:nvGraphicFramePr>
          <p:xfrm>
            <a:off x="1884363" y="4043065"/>
            <a:ext cx="4946650" cy="2554287"/>
          </p:xfrm>
          <a:graphic>
            <a:graphicData uri="http://schemas.openxmlformats.org/presentationml/2006/ole">
              <p:oleObj spid="_x0000_s58370" name="Equation" r:id="rId5" imgW="2323800" imgH="1193760" progId="Equation.3">
                <p:embed/>
              </p:oleObj>
            </a:graphicData>
          </a:graphic>
        </p:graphicFrame>
        <p:sp>
          <p:nvSpPr>
            <p:cNvPr id="58377" name="TextBox 7"/>
            <p:cNvSpPr txBox="1">
              <a:spLocks noChangeArrowheads="1"/>
            </p:cNvSpPr>
            <p:nvPr/>
          </p:nvSpPr>
          <p:spPr bwMode="auto">
            <a:xfrm>
              <a:off x="500063" y="5043190"/>
              <a:ext cx="107156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</a:rPr>
                <a:t>旋度：</a:t>
              </a:r>
            </a:p>
          </p:txBody>
        </p:sp>
      </p:grpSp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2209800" y="404664"/>
          <a:ext cx="4651375" cy="941387"/>
        </p:xfrm>
        <a:graphic>
          <a:graphicData uri="http://schemas.openxmlformats.org/presentationml/2006/ole">
            <p:oleObj spid="_x0000_s58373" name="Equation" r:id="rId6" imgW="2120760" imgH="431640" progId="Equation.3">
              <p:embed/>
            </p:oleObj>
          </a:graphicData>
        </a:graphic>
      </p:graphicFrame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357188" y="690414"/>
            <a:ext cx="17859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哈密顿算子</a:t>
            </a:r>
            <a:r>
              <a:rPr lang="en-US" altLang="zh-CN" sz="2400" b="1">
                <a:solidFill>
                  <a:srgbClr val="FF0000"/>
                </a:solidFill>
              </a:rPr>
              <a:t>: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D901A9-5CA2-4788-8EE5-A3BA374926B8}" type="slidenum">
              <a:rPr lang="zh-CN" altLang="zh-CN" smtClean="0"/>
              <a:pPr/>
              <a:t>27</a:t>
            </a:fld>
            <a:endParaRPr lang="zh-CN" altLang="zh-CN" smtClean="0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1981200" y="457200"/>
          <a:ext cx="5410200" cy="3903663"/>
        </p:xfrm>
        <a:graphic>
          <a:graphicData uri="http://schemas.openxmlformats.org/presentationml/2006/ole">
            <p:oleObj spid="_x0000_s65538" name="Equation" r:id="rId3" imgW="2006280" imgH="1447560" progId="Equation.3">
              <p:embed/>
            </p:oleObj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2209800" y="4419600"/>
          <a:ext cx="5638800" cy="2184400"/>
        </p:xfrm>
        <a:graphic>
          <a:graphicData uri="http://schemas.openxmlformats.org/presentationml/2006/ole">
            <p:oleObj spid="_x0000_s65539" name="Equation" r:id="rId4" imgW="2031840" imgH="787320" progId="Equation.3">
              <p:embed/>
            </p:oleObj>
          </a:graphicData>
        </a:graphic>
      </p:graphicFrame>
      <p:sp>
        <p:nvSpPr>
          <p:cNvPr id="65543" name="TextBox 6"/>
          <p:cNvSpPr txBox="1">
            <a:spLocks noChangeArrowheads="1"/>
          </p:cNvSpPr>
          <p:nvPr/>
        </p:nvSpPr>
        <p:spPr bwMode="auto">
          <a:xfrm>
            <a:off x="571500" y="1143000"/>
            <a:ext cx="1357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附录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8" name="Text Box 6"/>
          <p:cNvSpPr txBox="1">
            <a:spLocks noChangeArrowheads="1"/>
          </p:cNvSpPr>
          <p:nvPr/>
        </p:nvSpPr>
        <p:spPr bwMode="auto">
          <a:xfrm>
            <a:off x="539552" y="476672"/>
            <a:ext cx="820891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/>
            <a:r>
              <a:rPr kumimoji="1" lang="en-US" altLang="zh-CN" sz="2800" b="1" dirty="0">
                <a:ea typeface="楷体_GB2312" pitchFamily="49" charset="-122"/>
              </a:rPr>
              <a:t>  </a:t>
            </a:r>
            <a:r>
              <a:rPr kumimoji="1" lang="en-US" altLang="zh-CN" sz="2800" b="1" dirty="0" smtClean="0">
                <a:solidFill>
                  <a:srgbClr val="0000FF"/>
                </a:solidFill>
                <a:ea typeface="楷体_GB2312" pitchFamily="49" charset="-122"/>
              </a:rPr>
              <a:t>1 </a:t>
            </a:r>
            <a:r>
              <a:rPr kumimoji="1"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矢量的点</a:t>
            </a:r>
            <a:r>
              <a:rPr kumimoji="1"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积</a:t>
            </a:r>
            <a:endParaRPr kumimoji="1" lang="zh-CN" altLang="en-US" sz="2800" b="1" dirty="0">
              <a:solidFill>
                <a:srgbClr val="0000FF"/>
              </a:solidFill>
            </a:endParaRPr>
          </a:p>
          <a:p>
            <a:pPr latinLnBrk="1">
              <a:lnSpc>
                <a:spcPct val="130000"/>
              </a:lnSpc>
              <a:spcBef>
                <a:spcPts val="1800"/>
              </a:spcBef>
            </a:pPr>
            <a:r>
              <a:rPr kumimoji="1" lang="zh-CN" altLang="en-US" sz="2400" b="1" dirty="0" smtClean="0">
                <a:ea typeface="楷体_GB2312" pitchFamily="49" charset="-122"/>
              </a:rPr>
              <a:t>   </a:t>
            </a:r>
            <a:r>
              <a:rPr kumimoji="1" lang="en-US" altLang="zh-CN" sz="2400" b="1" i="1" dirty="0">
                <a:ea typeface="楷体_GB2312" pitchFamily="49" charset="-122"/>
              </a:rPr>
              <a:t>A</a:t>
            </a:r>
            <a:r>
              <a:rPr kumimoji="1" lang="en-US" altLang="zh-CN" sz="2400" b="1" dirty="0">
                <a:ea typeface="楷体_GB2312" pitchFamily="49" charset="-122"/>
              </a:rPr>
              <a:t> </a:t>
            </a:r>
            <a:r>
              <a:rPr kumimoji="1" lang="zh-CN" altLang="en-US" sz="2400" b="1" dirty="0">
                <a:ea typeface="楷体_GB2312" pitchFamily="49" charset="-122"/>
              </a:rPr>
              <a:t>与 </a:t>
            </a:r>
            <a:r>
              <a:rPr kumimoji="1" lang="en-US" altLang="zh-CN" sz="2400" b="1" i="1" dirty="0">
                <a:ea typeface="楷体_GB2312" pitchFamily="49" charset="-122"/>
              </a:rPr>
              <a:t>B</a:t>
            </a:r>
            <a:r>
              <a:rPr kumimoji="1" lang="en-US" altLang="zh-CN" sz="2400" b="1" dirty="0">
                <a:ea typeface="楷体_GB2312" pitchFamily="49" charset="-122"/>
              </a:rPr>
              <a:t> </a:t>
            </a:r>
            <a:r>
              <a:rPr kumimoji="1" lang="zh-CN" altLang="en-US" sz="2400" b="1" dirty="0">
                <a:ea typeface="楷体_GB2312" pitchFamily="49" charset="-122"/>
              </a:rPr>
              <a:t>的点积为</a:t>
            </a:r>
            <a:r>
              <a:rPr kumimoji="1" lang="zh-CN" altLang="en-US" sz="2400" b="1" dirty="0" smtClean="0">
                <a:ea typeface="楷体_GB2312" pitchFamily="49" charset="-122"/>
              </a:rPr>
              <a:t>：</a:t>
            </a:r>
            <a:endParaRPr kumimoji="1" lang="en-US" altLang="zh-CN" b="1" dirty="0">
              <a:solidFill>
                <a:srgbClr val="0000FF"/>
              </a:solidFill>
              <a:ea typeface="楷体_GB2312" pitchFamily="49" charset="-122"/>
            </a:endParaRPr>
          </a:p>
          <a:p>
            <a:pPr latinLnBrk="1">
              <a:lnSpc>
                <a:spcPct val="130000"/>
              </a:lnSpc>
              <a:spcBef>
                <a:spcPct val="80000"/>
              </a:spcBef>
            </a:pPr>
            <a:endParaRPr kumimoji="1" lang="en-US" altLang="zh-CN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5124" name="Object 10"/>
          <p:cNvGraphicFramePr>
            <a:graphicFrameLocks noChangeAspect="1"/>
          </p:cNvGraphicFramePr>
          <p:nvPr/>
        </p:nvGraphicFramePr>
        <p:xfrm>
          <a:off x="2915816" y="1772816"/>
          <a:ext cx="2536825" cy="550863"/>
        </p:xfrm>
        <a:graphic>
          <a:graphicData uri="http://schemas.openxmlformats.org/presentationml/2006/ole">
            <p:oleObj spid="_x0000_s6148" name="Equation" r:id="rId3" imgW="1168200" imgH="253800" progId="Equation.DSMT4">
              <p:embed/>
            </p:oleObj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63888" y="476672"/>
            <a:ext cx="1071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标量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15516" y="2833772"/>
            <a:ext cx="43605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kumimoji="1" lang="en-US" altLang="zh-CN" sz="2800" b="1" dirty="0" smtClean="0">
                <a:solidFill>
                  <a:srgbClr val="0000FF"/>
                </a:solidFill>
                <a:ea typeface="楷体_GB2312" pitchFamily="49" charset="-122"/>
              </a:rPr>
              <a:t>2 </a:t>
            </a:r>
            <a:r>
              <a:rPr kumimoji="1"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叉积</a:t>
            </a:r>
            <a:r>
              <a:rPr kumimoji="1" lang="en-US" altLang="zh-CN" sz="2800" b="1" dirty="0" smtClean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矢量积</a:t>
            </a:r>
            <a:r>
              <a:rPr kumimoji="1" lang="en-US" altLang="zh-CN" sz="2800" b="1" dirty="0" smtClean="0">
                <a:solidFill>
                  <a:srgbClr val="0000FF"/>
                </a:solidFill>
                <a:ea typeface="楷体_GB2312" pitchFamily="49" charset="-122"/>
              </a:rPr>
              <a:t>)</a:t>
            </a:r>
            <a:endParaRPr kumimoji="1" lang="en-US" altLang="zh-CN" sz="28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8" name="Object 8"/>
          <p:cNvGraphicFramePr>
            <a:graphicFrameLocks noGrp="1" noChangeAspect="1"/>
          </p:cNvGraphicFramePr>
          <p:nvPr/>
        </p:nvGraphicFramePr>
        <p:xfrm>
          <a:off x="4139952" y="2708920"/>
          <a:ext cx="4670425" cy="2574925"/>
        </p:xfrm>
        <a:graphic>
          <a:graphicData uri="http://schemas.openxmlformats.org/presentationml/2006/ole">
            <p:oleObj spid="_x0000_s6149" r:id="rId4" imgW="14152381" imgH="7800000" progId="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827584" y="3645024"/>
          <a:ext cx="2774950" cy="523875"/>
        </p:xfrm>
        <a:graphic>
          <a:graphicData uri="http://schemas.openxmlformats.org/presentationml/2006/ole">
            <p:oleObj spid="_x0000_s6150" name="Equation" r:id="rId5" imgW="1346040" imgH="253800" progId="Equation.DSMT4">
              <p:embed/>
            </p:oleObj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755576" y="4509120"/>
          <a:ext cx="6646863" cy="2089150"/>
        </p:xfrm>
        <a:graphic>
          <a:graphicData uri="http://schemas.openxmlformats.org/presentationml/2006/ole">
            <p:oleObj spid="_x0000_s6151" name="Equation" r:id="rId6" imgW="3720960" imgH="990360" progId="Equation.DSMT4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0" y="428625"/>
            <a:ext cx="5299075" cy="782638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zh-CN" altLang="zh-CN" sz="3600" b="1" dirty="0" smtClean="0">
                <a:solidFill>
                  <a:srgbClr val="3333FF"/>
                </a:solidFill>
                <a:effectLst/>
                <a:latin typeface="楷体_GB2312" pitchFamily="49" charset="-122"/>
                <a:ea typeface="楷体_GB2312" pitchFamily="49" charset="-122"/>
              </a:rPr>
              <a:t>1.2  </a:t>
            </a:r>
            <a:r>
              <a:rPr lang="zh-CN" altLang="en-US" sz="3600" b="1" dirty="0" smtClean="0">
                <a:solidFill>
                  <a:srgbClr val="3333FF"/>
                </a:solidFill>
                <a:effectLst/>
                <a:latin typeface="楷体_GB2312" pitchFamily="49" charset="-122"/>
                <a:ea typeface="楷体_GB2312" pitchFamily="49" charset="-122"/>
              </a:rPr>
              <a:t>矢量场的散度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0062" y="1358454"/>
            <a:ext cx="8248402" cy="2142554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effectLst/>
                <a:latin typeface="宋体" pitchFamily="2" charset="-122"/>
                <a:ea typeface="楷体_GB2312"/>
              </a:rPr>
              <a:t>1.2.1 </a:t>
            </a:r>
            <a:r>
              <a:rPr lang="zh-CN" altLang="en-US" sz="2800" b="1" dirty="0" smtClean="0">
                <a:solidFill>
                  <a:srgbClr val="0000FF"/>
                </a:solidFill>
                <a:effectLst/>
                <a:latin typeface="宋体" pitchFamily="2" charset="-122"/>
                <a:ea typeface="楷体_GB2312"/>
              </a:rPr>
              <a:t>矢量场</a:t>
            </a:r>
            <a:endParaRPr lang="zh-CN" altLang="en-US" sz="2400" b="1" dirty="0" smtClean="0">
              <a:solidFill>
                <a:srgbClr val="0000FF"/>
              </a:solidFill>
              <a:effectLst/>
              <a:latin typeface="宋体" pitchFamily="2" charset="-122"/>
              <a:ea typeface="楷体_GB2312"/>
            </a:endParaRPr>
          </a:p>
          <a:p>
            <a:pPr eaLnBrk="1" hangingPunct="1"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effectLst/>
                <a:latin typeface="宋体" pitchFamily="2" charset="-122"/>
                <a:ea typeface="楷体_GB2312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  <a:latin typeface="宋体" pitchFamily="2" charset="-122"/>
                <a:ea typeface="楷体_GB2312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宋体" pitchFamily="2" charset="-122"/>
                <a:ea typeface="楷体_GB2312"/>
              </a:rPr>
              <a:t>空间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宋体" pitchFamily="2" charset="-122"/>
                <a:ea typeface="楷体_GB2312"/>
              </a:rPr>
              <a:t>区域的每一点有确定矢量与之对应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宋体" pitchFamily="2" charset="-122"/>
                <a:ea typeface="楷体_GB2312"/>
              </a:rPr>
              <a:t>，</a:t>
            </a:r>
            <a:endParaRPr lang="en-US" altLang="zh-CN" sz="2800" b="1" dirty="0" smtClean="0">
              <a:solidFill>
                <a:schemeClr val="tx1"/>
              </a:solidFill>
              <a:effectLst/>
              <a:latin typeface="宋体" pitchFamily="2" charset="-122"/>
              <a:ea typeface="楷体_GB2312"/>
            </a:endParaRPr>
          </a:p>
          <a:p>
            <a:pPr eaLnBrk="1" hangingPunct="1"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tx1"/>
                </a:solidFill>
                <a:effectLst/>
                <a:latin typeface="宋体" pitchFamily="2" charset="-122"/>
                <a:ea typeface="楷体_GB2312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宋体" pitchFamily="2" charset="-122"/>
                <a:ea typeface="楷体_GB2312"/>
              </a:rPr>
              <a:t>该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宋体" pitchFamily="2" charset="-122"/>
                <a:ea typeface="楷体_GB2312"/>
              </a:rPr>
              <a:t>空间区域为</a:t>
            </a:r>
            <a:r>
              <a:rPr lang="en-US" altLang="zh-CN" sz="2800" b="1" dirty="0" smtClean="0">
                <a:solidFill>
                  <a:schemeClr val="tx1"/>
                </a:solidFill>
                <a:effectLst/>
                <a:latin typeface="宋体" pitchFamily="2" charset="-122"/>
                <a:ea typeface="楷体_GB2312"/>
              </a:rPr>
              <a:t>~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35483" y="4417948"/>
            <a:ext cx="65008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ea typeface="楷体_GB2312"/>
              </a:rPr>
              <a:t>矢量场可用矢量函数表示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55576" y="5157192"/>
          <a:ext cx="7722702" cy="1224136"/>
        </p:xfrm>
        <a:graphic>
          <a:graphicData uri="http://schemas.openxmlformats.org/presentationml/2006/ole">
            <p:oleObj spid="_x0000_s11267" name="Equation" r:id="rId4" imgW="3047760" imgH="482400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331640" y="3645024"/>
            <a:ext cx="3433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宋体" pitchFamily="2" charset="-122"/>
              </a:rPr>
              <a:t>如速度场</a:t>
            </a:r>
            <a:r>
              <a:rPr lang="zh-CN" altLang="zh-CN" sz="2400" b="1" dirty="0" smtClean="0">
                <a:latin typeface="宋体" pitchFamily="2" charset="-122"/>
              </a:rPr>
              <a:t>,</a:t>
            </a:r>
            <a:r>
              <a:rPr lang="zh-CN" altLang="en-US" sz="2400" b="1" dirty="0" smtClean="0">
                <a:latin typeface="宋体" pitchFamily="2" charset="-122"/>
              </a:rPr>
              <a:t>电场、磁场等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3EE91A-EAFD-402A-B1AF-CE29AA3735F9}" type="slidenum">
              <a:rPr lang="zh-CN" altLang="zh-CN" smtClean="0"/>
              <a:pPr/>
              <a:t>5</a:t>
            </a:fld>
            <a:endParaRPr lang="zh-CN" altLang="zh-CN" smtClean="0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4000500" y="3134072"/>
          <a:ext cx="4773613" cy="2743200"/>
        </p:xfrm>
        <a:graphic>
          <a:graphicData uri="http://schemas.openxmlformats.org/presentationml/2006/ole">
            <p:oleObj spid="_x0000_s13314" r:id="rId3" imgW="10523810" imgH="6047619" progId="">
              <p:embed/>
            </p:oleObj>
          </a:graphicData>
        </a:graphic>
      </p:graphicFrame>
      <p:sp>
        <p:nvSpPr>
          <p:cNvPr id="13322" name="Text Box 2"/>
          <p:cNvSpPr txBox="1">
            <a:spLocks noChangeArrowheads="1"/>
          </p:cNvSpPr>
          <p:nvPr/>
        </p:nvSpPr>
        <p:spPr bwMode="auto">
          <a:xfrm>
            <a:off x="2286000" y="500063"/>
            <a:ext cx="45175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1.2</a:t>
            </a: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.2</a:t>
            </a:r>
            <a:r>
              <a:rPr lang="zh-CN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矢量场的</a:t>
            </a:r>
            <a:r>
              <a:rPr lang="zh-CN" altLang="en-US" sz="32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通量 </a:t>
            </a:r>
            <a:r>
              <a:rPr lang="en-US" altLang="zh-CN" sz="32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32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43000" y="2132856"/>
            <a:ext cx="1928813" cy="46196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ea typeface="楷体_GB2312" pitchFamily="49" charset="-122"/>
                <a:hlinkClick r:id="" action="ppaction://noaction"/>
              </a:rPr>
              <a:t>面元矢量 </a:t>
            </a:r>
            <a:r>
              <a:rPr lang="en-US" altLang="zh-CN" sz="2400" b="1">
                <a:ea typeface="楷体_GB2312" pitchFamily="49" charset="-122"/>
              </a:rPr>
              <a:t>ds    </a:t>
            </a:r>
            <a:r>
              <a:rPr lang="zh-CN" altLang="en-US" sz="2400" b="1">
                <a:ea typeface="楷体_GB2312" pitchFamily="49" charset="-122"/>
              </a:rPr>
              <a:t> 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259632" y="3140968"/>
          <a:ext cx="1905000" cy="714375"/>
        </p:xfrm>
        <a:graphic>
          <a:graphicData uri="http://schemas.openxmlformats.org/presentationml/2006/ole">
            <p:oleObj spid="_x0000_s13318" name="Equation" r:id="rId4" imgW="6094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 </a:t>
            </a:r>
            <a:endParaRPr lang="zh-CN" altLang="zh-CN" smtClean="0"/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539552" y="2996952"/>
          <a:ext cx="4116387" cy="1030288"/>
        </p:xfrm>
        <a:graphic>
          <a:graphicData uri="http://schemas.openxmlformats.org/presentationml/2006/ole">
            <p:oleObj spid="_x0000_s14338" name="Equation" r:id="rId3" imgW="1574640" imgH="393480" progId="Equation.3">
              <p:embed/>
            </p:oleObj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428625" y="4143375"/>
            <a:ext cx="6951687" cy="1022350"/>
            <a:chOff x="428625" y="4143375"/>
            <a:chExt cx="6951687" cy="1022350"/>
          </a:xfrm>
        </p:grpSpPr>
        <p:sp>
          <p:nvSpPr>
            <p:cNvPr id="11270" name="TextBox 6"/>
            <p:cNvSpPr txBox="1">
              <a:spLocks noChangeArrowheads="1"/>
            </p:cNvSpPr>
            <p:nvPr/>
          </p:nvSpPr>
          <p:spPr bwMode="auto">
            <a:xfrm>
              <a:off x="428625" y="4221088"/>
              <a:ext cx="493546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latin typeface="楷体_GB2312" pitchFamily="49" charset="-122"/>
                </a:rPr>
                <a:t>矢量场穿过一闭合曲面的通量</a:t>
              </a:r>
            </a:p>
          </p:txBody>
        </p:sp>
        <p:graphicFrame>
          <p:nvGraphicFramePr>
            <p:cNvPr id="11267" name="Object 4"/>
            <p:cNvGraphicFramePr>
              <a:graphicFrameLocks noChangeAspect="1"/>
            </p:cNvGraphicFramePr>
            <p:nvPr/>
          </p:nvGraphicFramePr>
          <p:xfrm>
            <a:off x="5267350" y="4143375"/>
            <a:ext cx="2112962" cy="1022350"/>
          </p:xfrm>
          <a:graphic>
            <a:graphicData uri="http://schemas.openxmlformats.org/presentationml/2006/ole">
              <p:oleObj spid="_x0000_s14339" name="Equation" r:id="rId4" imgW="787320" imgH="380880" progId="Equation.3">
                <p:embed/>
              </p:oleObj>
            </a:graphicData>
          </a:graphic>
        </p:graphicFrame>
      </p:grpSp>
      <p:pic>
        <p:nvPicPr>
          <p:cNvPr id="7" name="Picture 3" descr="a"/>
          <p:cNvPicPr>
            <a:picLocks noChangeAspect="1" noChangeArrowheads="1"/>
          </p:cNvPicPr>
          <p:nvPr/>
        </p:nvPicPr>
        <p:blipFill>
          <a:blip r:embed="rId5" cstate="print">
            <a:lum bright="-6000"/>
          </a:blip>
          <a:srcRect/>
          <a:stretch>
            <a:fillRect/>
          </a:stretch>
        </p:blipFill>
        <p:spPr bwMode="auto">
          <a:xfrm>
            <a:off x="5100513" y="857250"/>
            <a:ext cx="38639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55576" y="5143501"/>
            <a:ext cx="727280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幼圆" pitchFamily="49" charset="-122"/>
                <a:ea typeface="楷体_GB2312" pitchFamily="49" charset="-122"/>
              </a:rPr>
              <a:t>物理意义：</a:t>
            </a:r>
            <a:endParaRPr lang="en-US" altLang="zh-CN" sz="2800" b="1">
              <a:latin typeface="幼圆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幼圆" pitchFamily="49" charset="-122"/>
                <a:ea typeface="楷体_GB2312" pitchFamily="49" charset="-122"/>
              </a:rPr>
              <a:t>表示穿入和穿出闭合面</a:t>
            </a:r>
            <a:r>
              <a:rPr lang="zh-CN" altLang="zh-CN" sz="2800" b="1">
                <a:latin typeface="幼圆" pitchFamily="49" charset="-122"/>
                <a:ea typeface="楷体_GB2312" pitchFamily="49" charset="-122"/>
              </a:rPr>
              <a:t>S</a:t>
            </a:r>
            <a:r>
              <a:rPr lang="zh-CN" altLang="en-US" sz="2800" b="1">
                <a:latin typeface="幼圆" pitchFamily="49" charset="-122"/>
                <a:ea typeface="楷体_GB2312" pitchFamily="49" charset="-122"/>
              </a:rPr>
              <a:t>的矢量通量的代数和</a:t>
            </a:r>
            <a:endParaRPr lang="zh-CN" altLang="en-US" sz="2400" b="1">
              <a:ea typeface="楷体_GB2312" pitchFamily="49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14375" y="5286375"/>
            <a:ext cx="7143750" cy="1143000"/>
          </a:xfrm>
          <a:prstGeom prst="rect">
            <a:avLst/>
          </a:prstGeom>
          <a:noFill/>
          <a:ln w="25400" cap="sq" algn="ctr">
            <a:solidFill>
              <a:srgbClr val="C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dirty="0"/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611560" y="2204864"/>
          <a:ext cx="1895475" cy="557213"/>
        </p:xfrm>
        <a:graphic>
          <a:graphicData uri="http://schemas.openxmlformats.org/presentationml/2006/ole">
            <p:oleObj spid="_x0000_s14340" name="Equation" r:id="rId6" imgW="736560" imgH="215640" progId="Equation.DSMT4">
              <p:embed/>
            </p:oleObj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28625" y="1333852"/>
            <a:ext cx="4935463" cy="65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矢量场</a:t>
            </a:r>
            <a:r>
              <a:rPr lang="en-US" altLang="zh-CN" sz="2800" b="1" dirty="0">
                <a:solidFill>
                  <a:srgbClr val="C00000"/>
                </a:solidFill>
              </a:rPr>
              <a:t>A</a:t>
            </a:r>
            <a:r>
              <a:rPr lang="zh-CN" altLang="en-US" sz="2800" b="1" dirty="0">
                <a:solidFill>
                  <a:srgbClr val="C00000"/>
                </a:solidFill>
              </a:rPr>
              <a:t>穿过面积元</a:t>
            </a:r>
            <a:r>
              <a:rPr lang="en-US" altLang="zh-CN" sz="2800" b="1" dirty="0" err="1">
                <a:solidFill>
                  <a:srgbClr val="C00000"/>
                </a:solidFill>
              </a:rPr>
              <a:t>ds</a:t>
            </a:r>
            <a:r>
              <a:rPr lang="zh-CN" altLang="en-US" sz="2800" b="1" dirty="0">
                <a:solidFill>
                  <a:srgbClr val="C00000"/>
                </a:solidFill>
              </a:rPr>
              <a:t>的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通量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11560" y="620688"/>
            <a:ext cx="26479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800" b="1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、通量定义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49C855-FE61-413B-BB15-B9E2A7560143}" type="slidenum">
              <a:rPr lang="zh-CN" altLang="zh-CN" smtClean="0"/>
              <a:pPr/>
              <a:t>7</a:t>
            </a:fld>
            <a:endParaRPr lang="zh-CN" altLang="zh-CN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426740"/>
            <a:ext cx="6552455" cy="49006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600" b="1" dirty="0" smtClean="0">
                <a:solidFill>
                  <a:srgbClr val="0000FF"/>
                </a:solidFill>
                <a:effectLst/>
                <a:latin typeface="华文楷体" pitchFamily="2" charset="-122"/>
                <a:ea typeface="华文楷体" pitchFamily="2" charset="-122"/>
              </a:rPr>
              <a:t>1.2.3 </a:t>
            </a:r>
            <a:r>
              <a:rPr lang="zh-CN" sz="3600" b="1" dirty="0" smtClean="0">
                <a:solidFill>
                  <a:srgbClr val="0000FF"/>
                </a:solidFill>
                <a:effectLst/>
                <a:latin typeface="华文楷体" pitchFamily="2" charset="-122"/>
                <a:ea typeface="华文楷体" pitchFamily="2" charset="-122"/>
              </a:rPr>
              <a:t>矢量场的散度</a:t>
            </a:r>
            <a:r>
              <a:rPr lang="zh-CN" altLang="zh-CN" sz="3600" b="1" dirty="0" smtClean="0">
                <a:solidFill>
                  <a:srgbClr val="0000FF"/>
                </a:solidFill>
                <a:effectLst/>
                <a:latin typeface="华文楷体" pitchFamily="2" charset="-122"/>
                <a:ea typeface="华文楷体" pitchFamily="2" charset="-122"/>
              </a:rPr>
              <a:t>(divergence)</a:t>
            </a:r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827584" y="1484784"/>
            <a:ext cx="26479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800" b="1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散度定义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6392" name="TextBox 13"/>
          <p:cNvSpPr txBox="1">
            <a:spLocks noChangeArrowheads="1"/>
          </p:cNvSpPr>
          <p:nvPr/>
        </p:nvSpPr>
        <p:spPr bwMode="auto">
          <a:xfrm>
            <a:off x="827584" y="2204864"/>
            <a:ext cx="757237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ea typeface="楷体_GB2312" pitchFamily="49" charset="-122"/>
              </a:rPr>
              <a:t>设有</a:t>
            </a:r>
            <a:r>
              <a:rPr lang="zh-CN" altLang="en-US" sz="2400" b="1" dirty="0">
                <a:ea typeface="楷体_GB2312" pitchFamily="49" charset="-122"/>
              </a:rPr>
              <a:t>一包围</a:t>
            </a:r>
            <a:r>
              <a:rPr lang="en-US" altLang="zh-CN" sz="2400" b="1" dirty="0">
                <a:ea typeface="楷体_GB2312" pitchFamily="49" charset="-122"/>
              </a:rPr>
              <a:t>P</a:t>
            </a:r>
            <a:r>
              <a:rPr lang="zh-CN" altLang="en-US" sz="2400" b="1" dirty="0">
                <a:ea typeface="楷体_GB2312" pitchFamily="49" charset="-122"/>
              </a:rPr>
              <a:t>点的闭曲面，逐渐缩小到</a:t>
            </a:r>
            <a:r>
              <a:rPr lang="en-US" altLang="zh-CN" sz="2400" b="1" dirty="0">
                <a:ea typeface="楷体_GB2312" pitchFamily="49" charset="-122"/>
              </a:rPr>
              <a:t>P</a:t>
            </a:r>
            <a:r>
              <a:rPr lang="zh-CN" altLang="en-US" sz="2400" b="1" dirty="0">
                <a:ea typeface="楷体_GB2312" pitchFamily="49" charset="-122"/>
              </a:rPr>
              <a:t>附近，则闭曲面所包围的体积逐渐减少，且矢量场</a:t>
            </a:r>
            <a:r>
              <a:rPr lang="en-US" altLang="zh-CN" sz="2400" b="1" dirty="0">
                <a:ea typeface="楷体_GB2312" pitchFamily="49" charset="-122"/>
              </a:rPr>
              <a:t>A</a:t>
            </a:r>
            <a:r>
              <a:rPr lang="zh-CN" altLang="en-US" sz="2400" b="1" dirty="0">
                <a:ea typeface="楷体_GB2312" pitchFamily="49" charset="-122"/>
              </a:rPr>
              <a:t>穿过闭曲面的通量也逐渐</a:t>
            </a:r>
            <a:r>
              <a:rPr lang="zh-CN" altLang="en-US" sz="2400" b="1" dirty="0" smtClean="0">
                <a:ea typeface="楷体_GB2312" pitchFamily="49" charset="-122"/>
              </a:rPr>
              <a:t>减少</a:t>
            </a:r>
            <a:r>
              <a:rPr lang="zh-CN" altLang="en-US" sz="2400" b="1" dirty="0" smtClean="0">
                <a:ea typeface="楷体_GB2312" pitchFamily="49" charset="-122"/>
              </a:rPr>
              <a:t>。该</a:t>
            </a:r>
            <a:r>
              <a:rPr lang="zh-CN" altLang="en-US" sz="2400" b="1" dirty="0">
                <a:ea typeface="楷体_GB2312" pitchFamily="49" charset="-122"/>
              </a:rPr>
              <a:t>极值与闭合曲面的形状无关。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1662014" y="4797152"/>
          <a:ext cx="3143250" cy="1257300"/>
        </p:xfrm>
        <a:graphic>
          <a:graphicData uri="http://schemas.openxmlformats.org/presentationml/2006/ole">
            <p:oleObj spid="_x0000_s16386" name="Equation" r:id="rId3" imgW="1206360" imgH="482400" progId="Equation.3">
              <p:embed/>
            </p:oleObj>
          </a:graphicData>
        </a:graphic>
      </p:graphicFrame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5327576" y="4645744"/>
          <a:ext cx="3271838" cy="1879600"/>
        </p:xfrm>
        <a:graphic>
          <a:graphicData uri="http://schemas.openxmlformats.org/presentationml/2006/ole">
            <p:oleObj spid="_x0000_s16387" r:id="rId4" imgW="10523810" imgH="6047619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BD4D68-4EAC-44D3-B6C8-E6E27E283573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1331640" y="4725144"/>
            <a:ext cx="46805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则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该矢量场称为无源场。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1115616" y="764704"/>
            <a:ext cx="37930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矢量场的散度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是</a:t>
            </a:r>
            <a:r>
              <a:rPr lang="zh-CN" altLang="en-US" sz="28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标量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 </a:t>
            </a: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259632" y="2780928"/>
            <a:ext cx="62646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则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该矢量场称为有源场，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  <a:sym typeface="Symbol" pitchFamily="18" charset="2"/>
              </a:rPr>
              <a:t>为源密度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；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55576" y="1916832"/>
            <a:ext cx="3794420" cy="576064"/>
            <a:chOff x="755576" y="1916832"/>
            <a:chExt cx="3794420" cy="576064"/>
          </a:xfrm>
        </p:grpSpPr>
        <p:graphicFrame>
          <p:nvGraphicFramePr>
            <p:cNvPr id="6" name="Object 21"/>
            <p:cNvGraphicFramePr>
              <a:graphicFrameLocks noChangeAspect="1"/>
            </p:cNvGraphicFramePr>
            <p:nvPr/>
          </p:nvGraphicFramePr>
          <p:xfrm>
            <a:off x="2051720" y="1916832"/>
            <a:ext cx="2498276" cy="576064"/>
          </p:xfrm>
          <a:graphic>
            <a:graphicData uri="http://schemas.openxmlformats.org/presentationml/2006/ole">
              <p:oleObj spid="_x0000_s78850" name="Equation" r:id="rId3" imgW="992640" imgH="229315" progId="Equation.DSMT4">
                <p:embed/>
              </p:oleObj>
            </a:graphicData>
          </a:graphic>
        </p:graphicFrame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755576" y="1916833"/>
              <a:ext cx="2232248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</a:rPr>
                <a:t>(1)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 pitchFamily="18" charset="0"/>
                </a:rPr>
                <a:t> </a:t>
              </a:r>
              <a:r>
                <a:rPr lang="zh-CN" altLang="en-US" sz="2800" b="1" dirty="0" smtClean="0">
                  <a:latin typeface="Times New Roman" pitchFamily="18" charset="0"/>
                </a:rPr>
                <a:t>若</a:t>
              </a:r>
              <a:endParaRPr lang="en-US" altLang="zh-CN" sz="2800" b="1" dirty="0">
                <a:latin typeface="Times New Roman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55576" y="3788841"/>
            <a:ext cx="5832648" cy="576263"/>
            <a:chOff x="755576" y="1916708"/>
            <a:chExt cx="5832648" cy="576263"/>
          </a:xfrm>
        </p:grpSpPr>
        <p:graphicFrame>
          <p:nvGraphicFramePr>
            <p:cNvPr id="15" name="Object 21"/>
            <p:cNvGraphicFramePr>
              <a:graphicFrameLocks noChangeAspect="1"/>
            </p:cNvGraphicFramePr>
            <p:nvPr/>
          </p:nvGraphicFramePr>
          <p:xfrm>
            <a:off x="2123728" y="1916708"/>
            <a:ext cx="1854200" cy="576263"/>
          </p:xfrm>
          <a:graphic>
            <a:graphicData uri="http://schemas.openxmlformats.org/presentationml/2006/ole">
              <p:oleObj spid="_x0000_s78852" name="Equation" r:id="rId4" imgW="736560" imgH="228600" progId="Equation.DSMT4">
                <p:embed/>
              </p:oleObj>
            </a:graphicData>
          </a:graphic>
        </p:graphicFrame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755576" y="1916833"/>
              <a:ext cx="5832648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itchFamily="18" charset="0"/>
                </a:rPr>
                <a:t>(2)</a:t>
              </a:r>
              <a:r>
                <a:rPr lang="en-US" altLang="zh-CN" sz="2800" b="1" dirty="0" smtClean="0">
                  <a:solidFill>
                    <a:srgbClr val="FF3300"/>
                  </a:solidFill>
                  <a:latin typeface="Times New Roman" pitchFamily="18" charset="0"/>
                </a:rPr>
                <a:t> </a:t>
              </a:r>
              <a:r>
                <a:rPr lang="zh-CN" altLang="en-US" sz="2800" b="1" dirty="0" smtClean="0">
                  <a:latin typeface="Times New Roman" pitchFamily="18" charset="0"/>
                </a:rPr>
                <a:t>若                          处处成立，</a:t>
              </a:r>
              <a:endParaRPr lang="en-US" altLang="zh-CN" sz="2800" b="1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31A507-E247-4F91-8E31-1710B003D644}" type="slidenum">
              <a:rPr lang="zh-CN" altLang="zh-CN" smtClean="0"/>
              <a:pPr/>
              <a:t>9</a:t>
            </a:fld>
            <a:endParaRPr lang="zh-CN" altLang="zh-CN" smtClean="0"/>
          </a:p>
        </p:txBody>
      </p:sp>
      <p:graphicFrame>
        <p:nvGraphicFramePr>
          <p:cNvPr id="80898" name="Object 12"/>
          <p:cNvGraphicFramePr>
            <a:graphicFrameLocks noChangeAspect="1"/>
          </p:cNvGraphicFramePr>
          <p:nvPr/>
        </p:nvGraphicFramePr>
        <p:xfrm>
          <a:off x="2428875" y="1857375"/>
          <a:ext cx="3832225" cy="833438"/>
        </p:xfrm>
        <a:graphic>
          <a:graphicData uri="http://schemas.openxmlformats.org/presentationml/2006/ole">
            <p:oleObj spid="_x0000_s18434" name="Equation" r:id="rId3" imgW="1244520" imgH="291960" progId="Equation.3">
              <p:embed/>
            </p:oleObj>
          </a:graphicData>
        </a:graphic>
      </p:graphicFrame>
      <p:sp>
        <p:nvSpPr>
          <p:cNvPr id="18441" name="TextBox 4"/>
          <p:cNvSpPr txBox="1">
            <a:spLocks noChangeArrowheads="1"/>
          </p:cNvSpPr>
          <p:nvPr/>
        </p:nvSpPr>
        <p:spPr bwMode="auto">
          <a:xfrm>
            <a:off x="683568" y="908720"/>
            <a:ext cx="47863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3 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计算公式（直角坐标系）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720850" y="4071938"/>
          <a:ext cx="5102225" cy="1001712"/>
        </p:xfrm>
        <a:graphic>
          <a:graphicData uri="http://schemas.openxmlformats.org/presentationml/2006/ole">
            <p:oleObj spid="_x0000_s18435" name="Equation" r:id="rId4" imgW="1676160" imgH="431640" progId="Equation.3">
              <p:embed/>
            </p:oleObj>
          </a:graphicData>
        </a:graphic>
      </p:graphicFrame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571500" y="2928938"/>
            <a:ext cx="8143875" cy="130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ea typeface="楷体_GB2312" pitchFamily="49" charset="-122"/>
              </a:rPr>
              <a:t>引入矢量</a:t>
            </a:r>
            <a:r>
              <a:rPr lang="zh-CN" altLang="en-US" sz="2800" b="1" dirty="0">
                <a:ea typeface="楷体_GB2312" pitchFamily="49" charset="-122"/>
              </a:rPr>
              <a:t>微分算子，称为哈密顿算子</a:t>
            </a:r>
            <a:r>
              <a:rPr lang="zh-CN" altLang="en-US" sz="2800" b="1" dirty="0" smtClean="0">
                <a:ea typeface="楷体_GB2312" pitchFamily="49" charset="-122"/>
              </a:rPr>
              <a:t>，直角坐标系下：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784475" y="5286375"/>
          <a:ext cx="2778125" cy="787400"/>
        </p:xfrm>
        <a:graphic>
          <a:graphicData uri="http://schemas.openxmlformats.org/presentationml/2006/ole">
            <p:oleObj spid="_x0000_s18436" name="Equation" r:id="rId5" imgW="76176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方正姚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东华理工学院演示文稿</Template>
  <TotalTime>3437</TotalTime>
  <Pages>0</Pages>
  <Words>939</Words>
  <Characters>0</Characters>
  <Application>Microsoft Office PowerPoint</Application>
  <DocSecurity>0</DocSecurity>
  <PresentationFormat>全屏显示(4:3)</PresentationFormat>
  <Lines>0</Lines>
  <Paragraphs>128</Paragraphs>
  <Slides>27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默认设计模板</vt:lpstr>
      <vt:lpstr>Equation</vt:lpstr>
      <vt:lpstr>MathType 5.0 Equation</vt:lpstr>
      <vt:lpstr>公式</vt:lpstr>
      <vt:lpstr> </vt:lpstr>
      <vt:lpstr> 1.1  标量场与矢量场</vt:lpstr>
      <vt:lpstr>幻灯片 3</vt:lpstr>
      <vt:lpstr>1.2  矢量场的散度</vt:lpstr>
      <vt:lpstr>幻灯片 5</vt:lpstr>
      <vt:lpstr>幻灯片 6</vt:lpstr>
      <vt:lpstr>1.2.3 矢量场的散度(divergence)</vt:lpstr>
      <vt:lpstr>幻灯片 8</vt:lpstr>
      <vt:lpstr>幻灯片 9</vt:lpstr>
      <vt:lpstr>幻灯片 10</vt:lpstr>
      <vt:lpstr>1.3 矢量场的环量与旋度</vt:lpstr>
      <vt:lpstr>幻灯片 12</vt:lpstr>
      <vt:lpstr>幻灯片 13</vt:lpstr>
      <vt:lpstr>幻灯片 14</vt:lpstr>
      <vt:lpstr>幻灯片 15</vt:lpstr>
      <vt:lpstr>3 旋度的计算（直角坐标系）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Company>ecit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lxrtw</dc:creator>
  <cp:lastModifiedBy>shuyanao</cp:lastModifiedBy>
  <cp:revision>450</cp:revision>
  <cp:lastPrinted>1899-12-30T00:00:00Z</cp:lastPrinted>
  <dcterms:created xsi:type="dcterms:W3CDTF">2003-06-17T07:50:57Z</dcterms:created>
  <dcterms:modified xsi:type="dcterms:W3CDTF">2018-03-13T08:26:59Z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