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7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4" Type="http://schemas.openxmlformats.org/officeDocument/2006/relationships/image" Target="../media/image6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5" Type="http://schemas.openxmlformats.org/officeDocument/2006/relationships/image" Target="../media/image76.emf"/><Relationship Id="rId4" Type="http://schemas.openxmlformats.org/officeDocument/2006/relationships/image" Target="../media/image75.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9" Type="http://schemas.openxmlformats.org/officeDocument/2006/relationships/image" Target="../media/image9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emf"/><Relationship Id="rId7" Type="http://schemas.openxmlformats.org/officeDocument/2006/relationships/image" Target="../media/image17.w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emf"/><Relationship Id="rId9"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emf"/><Relationship Id="rId7" Type="http://schemas.openxmlformats.org/officeDocument/2006/relationships/image" Target="../media/image26.w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emf"/><Relationship Id="rId9"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D6D6884-4FB9-420C-BB41-5554BD7F50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85447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79DA020-AB15-4ED3-9D6A-61BB8E5223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53202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165CDB2-67BE-4C1C-820D-8870A592CC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595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65E515E-A281-48AC-A8F2-3CA450AA5A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562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F58331D-4CAE-4971-B27B-B1BBE88FA69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83228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622E56F-FB19-4E82-A114-731CAB826D2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07645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A591C41-67CC-4FDA-BEB9-E9C10A9F28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92053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E652765-93FC-4483-BC64-EF7837AEBD6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8654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7306150-29FE-4554-9D84-57CDAA4CBF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01055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E5B83DD-A6B6-4AAA-B203-5FF1D7DEB45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65953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84F45D3-889A-4880-8FDA-2C2B97C4E3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9093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fontAlgn="base">
              <a:spcBef>
                <a:spcPct val="0"/>
              </a:spcBef>
              <a:spcAft>
                <a:spcPct val="0"/>
              </a:spcAft>
              <a:defRPr/>
            </a:pPr>
            <a:fld id="{09ACA7BC-459A-43F0-B20B-8740A2603A6A}"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047279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1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38.wmf"/><Relationship Id="rId5" Type="http://schemas.openxmlformats.org/officeDocument/2006/relationships/oleObject" Target="../embeddings/oleObject35.bin"/><Relationship Id="rId4" Type="http://schemas.openxmlformats.org/officeDocument/2006/relationships/image" Target="../media/image37.wmf"/></Relationships>
</file>

<file path=ppt/slides/_rels/slide1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18.xml"/><Relationship Id="rId4" Type="http://schemas.openxmlformats.org/officeDocument/2006/relationships/image" Target="../media/image42.jpeg"/></Relationships>
</file>

<file path=ppt/slides/_rels/slide1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3.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46.wmf"/></Relationships>
</file>

<file path=ppt/slides/_rels/slide1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48.wmf"/><Relationship Id="rId5" Type="http://schemas.openxmlformats.org/officeDocument/2006/relationships/oleObject" Target="../embeddings/oleObject39.bin"/><Relationship Id="rId4" Type="http://schemas.openxmlformats.org/officeDocument/2006/relationships/image" Target="../media/image4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6.bin"/><Relationship Id="rId18" Type="http://schemas.openxmlformats.org/officeDocument/2006/relationships/image" Target="../media/image57.w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54.wmf"/><Relationship Id="rId17" Type="http://schemas.openxmlformats.org/officeDocument/2006/relationships/oleObject" Target="../embeddings/oleObject48.bin"/><Relationship Id="rId25" Type="http://schemas.openxmlformats.org/officeDocument/2006/relationships/image" Target="../media/image61.png"/><Relationship Id="rId2" Type="http://schemas.openxmlformats.org/officeDocument/2006/relationships/slideLayout" Target="../slideLayouts/slideLayout18.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11.vml"/><Relationship Id="rId6" Type="http://schemas.openxmlformats.org/officeDocument/2006/relationships/image" Target="../media/image51.wmf"/><Relationship Id="rId11" Type="http://schemas.openxmlformats.org/officeDocument/2006/relationships/oleObject" Target="../embeddings/oleObject45.bin"/><Relationship Id="rId24" Type="http://schemas.openxmlformats.org/officeDocument/2006/relationships/image" Target="../media/image60.wmf"/><Relationship Id="rId5" Type="http://schemas.openxmlformats.org/officeDocument/2006/relationships/oleObject" Target="../embeddings/oleObject42.bin"/><Relationship Id="rId15" Type="http://schemas.openxmlformats.org/officeDocument/2006/relationships/oleObject" Target="../embeddings/oleObject47.bin"/><Relationship Id="rId23" Type="http://schemas.openxmlformats.org/officeDocument/2006/relationships/oleObject" Target="../embeddings/oleObject51.bin"/><Relationship Id="rId10" Type="http://schemas.openxmlformats.org/officeDocument/2006/relationships/image" Target="../media/image53.wmf"/><Relationship Id="rId19" Type="http://schemas.openxmlformats.org/officeDocument/2006/relationships/oleObject" Target="../embeddings/oleObject49.bin"/><Relationship Id="rId4" Type="http://schemas.openxmlformats.org/officeDocument/2006/relationships/image" Target="../media/image50.wmf"/><Relationship Id="rId9" Type="http://schemas.openxmlformats.org/officeDocument/2006/relationships/oleObject" Target="../embeddings/oleObject44.bin"/><Relationship Id="rId14" Type="http://schemas.openxmlformats.org/officeDocument/2006/relationships/image" Target="../media/image55.wmf"/><Relationship Id="rId22" Type="http://schemas.openxmlformats.org/officeDocument/2006/relationships/image" Target="../media/image5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66.jpeg"/><Relationship Id="rId7" Type="http://schemas.openxmlformats.org/officeDocument/2006/relationships/image" Target="../media/image63.emf"/><Relationship Id="rId12" Type="http://schemas.openxmlformats.org/officeDocument/2006/relationships/image" Target="../media/image65.emf"/><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oleObject" Target="../embeddings/oleObject55.bin"/><Relationship Id="rId5" Type="http://schemas.openxmlformats.org/officeDocument/2006/relationships/image" Target="../media/image62.emf"/><Relationship Id="rId10" Type="http://schemas.openxmlformats.org/officeDocument/2006/relationships/image" Target="../media/image67.jpeg"/><Relationship Id="rId4" Type="http://schemas.openxmlformats.org/officeDocument/2006/relationships/oleObject" Target="../embeddings/oleObject52.bin"/><Relationship Id="rId9" Type="http://schemas.openxmlformats.org/officeDocument/2006/relationships/image" Target="../media/image6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69.wmf"/><Relationship Id="rId5" Type="http://schemas.openxmlformats.org/officeDocument/2006/relationships/oleObject" Target="../embeddings/oleObject57.bin"/><Relationship Id="rId10" Type="http://schemas.openxmlformats.org/officeDocument/2006/relationships/image" Target="../media/image71.emf"/><Relationship Id="rId4" Type="http://schemas.openxmlformats.org/officeDocument/2006/relationships/image" Target="../media/image68.wmf"/><Relationship Id="rId9" Type="http://schemas.openxmlformats.org/officeDocument/2006/relationships/oleObject" Target="../embeddings/oleObject5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6.emf"/><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73.e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75.emf"/><Relationship Id="rId4" Type="http://schemas.openxmlformats.org/officeDocument/2006/relationships/image" Target="../media/image72.emf"/><Relationship Id="rId9" Type="http://schemas.openxmlformats.org/officeDocument/2006/relationships/oleObject" Target="../embeddings/oleObject63.bin"/></Relationships>
</file>

<file path=ppt/slides/_rels/slide27.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81.wmf"/><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image" Target="../media/image78.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68.bin"/><Relationship Id="rId14" Type="http://schemas.openxmlformats.org/officeDocument/2006/relationships/image" Target="../media/image8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84.wmf"/><Relationship Id="rId5" Type="http://schemas.openxmlformats.org/officeDocument/2006/relationships/oleObject" Target="../embeddings/oleObject72.bin"/><Relationship Id="rId4" Type="http://schemas.openxmlformats.org/officeDocument/2006/relationships/image" Target="../media/image8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86.wmf"/><Relationship Id="rId5" Type="http://schemas.openxmlformats.org/officeDocument/2006/relationships/oleObject" Target="../embeddings/oleObject74.bin"/><Relationship Id="rId4" Type="http://schemas.openxmlformats.org/officeDocument/2006/relationships/image" Target="../media/image8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91.wmf"/><Relationship Id="rId18" Type="http://schemas.openxmlformats.org/officeDocument/2006/relationships/oleObject" Target="../embeddings/oleObject83.bin"/><Relationship Id="rId3" Type="http://schemas.openxmlformats.org/officeDocument/2006/relationships/oleObject" Target="../embeddings/oleObject75.bin"/><Relationship Id="rId21" Type="http://schemas.openxmlformats.org/officeDocument/2006/relationships/image" Target="../media/image95.wmf"/><Relationship Id="rId7" Type="http://schemas.openxmlformats.org/officeDocument/2006/relationships/oleObject" Target="../embeddings/oleObject77.bin"/><Relationship Id="rId12" Type="http://schemas.openxmlformats.org/officeDocument/2006/relationships/oleObject" Target="../embeddings/oleObject80.bin"/><Relationship Id="rId17" Type="http://schemas.openxmlformats.org/officeDocument/2006/relationships/image" Target="../media/image93.wmf"/><Relationship Id="rId2" Type="http://schemas.openxmlformats.org/officeDocument/2006/relationships/slideLayout" Target="../slideLayouts/slideLayout18.xml"/><Relationship Id="rId16" Type="http://schemas.openxmlformats.org/officeDocument/2006/relationships/oleObject" Target="../embeddings/oleObject82.bin"/><Relationship Id="rId20" Type="http://schemas.openxmlformats.org/officeDocument/2006/relationships/oleObject" Target="../embeddings/oleObject84.bin"/><Relationship Id="rId1" Type="http://schemas.openxmlformats.org/officeDocument/2006/relationships/vmlDrawing" Target="../drawings/vmlDrawing18.vml"/><Relationship Id="rId6" Type="http://schemas.openxmlformats.org/officeDocument/2006/relationships/image" Target="../media/image88.wmf"/><Relationship Id="rId11" Type="http://schemas.openxmlformats.org/officeDocument/2006/relationships/image" Target="../media/image90.wmf"/><Relationship Id="rId5" Type="http://schemas.openxmlformats.org/officeDocument/2006/relationships/oleObject" Target="../embeddings/oleObject76.bin"/><Relationship Id="rId15" Type="http://schemas.openxmlformats.org/officeDocument/2006/relationships/image" Target="../media/image92.wmf"/><Relationship Id="rId10" Type="http://schemas.openxmlformats.org/officeDocument/2006/relationships/oleObject" Target="../embeddings/oleObject79.bin"/><Relationship Id="rId19" Type="http://schemas.openxmlformats.org/officeDocument/2006/relationships/image" Target="../media/image94.wmf"/><Relationship Id="rId4" Type="http://schemas.openxmlformats.org/officeDocument/2006/relationships/image" Target="../media/image87.wmf"/><Relationship Id="rId9" Type="http://schemas.openxmlformats.org/officeDocument/2006/relationships/image" Target="../media/image89.wmf"/><Relationship Id="rId14" Type="http://schemas.openxmlformats.org/officeDocument/2006/relationships/oleObject" Target="../embeddings/oleObject8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97.wmf"/><Relationship Id="rId5" Type="http://schemas.openxmlformats.org/officeDocument/2006/relationships/oleObject" Target="../embeddings/oleObject86.bin"/><Relationship Id="rId4" Type="http://schemas.openxmlformats.org/officeDocument/2006/relationships/image" Target="../media/image9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18.xml"/><Relationship Id="rId1" Type="http://schemas.openxmlformats.org/officeDocument/2006/relationships/vmlDrawing" Target="../drawings/vmlDrawing20.vml"/><Relationship Id="rId4" Type="http://schemas.openxmlformats.org/officeDocument/2006/relationships/image" Target="../media/image98.wmf"/></Relationships>
</file>

<file path=ppt/slides/_rels/slide34.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103.w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100.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9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18.xml"/><Relationship Id="rId1" Type="http://schemas.openxmlformats.org/officeDocument/2006/relationships/vmlDrawing" Target="../drawings/vmlDrawing22.vml"/><Relationship Id="rId4" Type="http://schemas.openxmlformats.org/officeDocument/2006/relationships/image" Target="../media/image10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5.bin"/><Relationship Id="rId18" Type="http://schemas.openxmlformats.org/officeDocument/2006/relationships/image" Target="../media/image18.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5.wmf"/><Relationship Id="rId17" Type="http://schemas.openxmlformats.org/officeDocument/2006/relationships/oleObject" Target="../embeddings/oleObject17.bin"/><Relationship Id="rId2" Type="http://schemas.openxmlformats.org/officeDocument/2006/relationships/slideLayout" Target="../slideLayouts/slideLayout18.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4.vml"/><Relationship Id="rId6" Type="http://schemas.openxmlformats.org/officeDocument/2006/relationships/image" Target="../media/image12.e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4.emf"/><Relationship Id="rId19" Type="http://schemas.openxmlformats.org/officeDocument/2006/relationships/oleObject" Target="../embeddings/oleObject18.bin"/><Relationship Id="rId4" Type="http://schemas.openxmlformats.org/officeDocument/2006/relationships/image" Target="../media/image11.emf"/><Relationship Id="rId9" Type="http://schemas.openxmlformats.org/officeDocument/2006/relationships/oleObject" Target="../embeddings/oleObject13.bin"/><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oleObject" Target="../embeddings/oleObject24.bin"/><Relationship Id="rId18" Type="http://schemas.openxmlformats.org/officeDocument/2006/relationships/image" Target="../media/image27.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4.wmf"/><Relationship Id="rId17" Type="http://schemas.openxmlformats.org/officeDocument/2006/relationships/oleObject" Target="../embeddings/oleObject26.bin"/><Relationship Id="rId2" Type="http://schemas.openxmlformats.org/officeDocument/2006/relationships/slideLayout" Target="../slideLayouts/slideLayout18.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1.e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image" Target="../media/image30.png"/><Relationship Id="rId10" Type="http://schemas.openxmlformats.org/officeDocument/2006/relationships/image" Target="../media/image23.emf"/><Relationship Id="rId19" Type="http://schemas.openxmlformats.org/officeDocument/2006/relationships/oleObject" Target="../embeddings/oleObject27.bin"/><Relationship Id="rId4" Type="http://schemas.openxmlformats.org/officeDocument/2006/relationships/image" Target="../media/image20.emf"/><Relationship Id="rId9" Type="http://schemas.openxmlformats.org/officeDocument/2006/relationships/oleObject" Target="../embeddings/oleObject22.bin"/><Relationship Id="rId14" Type="http://schemas.openxmlformats.org/officeDocument/2006/relationships/image" Target="../media/image25.wmf"/><Relationship Id="rId22" Type="http://schemas.openxmlformats.org/officeDocument/2006/relationships/image" Target="../media/image29.wmf"/></Relationships>
</file>

<file path=ppt/slides/_rels/slide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oleObject" Target="../embeddings/oleObject30.bin"/><Relationship Id="rId4" Type="http://schemas.openxmlformats.org/officeDocument/2006/relationships/image" Target="../media/image31.wmf"/><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zh-CN" altLang="en-US" b="1" smtClean="0"/>
              <a:t>第一章、辐射理论基础概要与激光产生的条件</a:t>
            </a:r>
          </a:p>
        </p:txBody>
      </p:sp>
    </p:spTree>
    <p:extLst>
      <p:ext uri="{BB962C8B-B14F-4D97-AF65-F5344CB8AC3E}">
        <p14:creationId xmlns:p14="http://schemas.microsoft.com/office/powerpoint/2010/main" val="1812801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95288" y="260350"/>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smtClean="0">
                <a:solidFill>
                  <a:srgbClr val="0000CC"/>
                </a:solidFill>
                <a:latin typeface="Times New Roman" pitchFamily="18" charset="0"/>
              </a:rPr>
              <a:t>2</a:t>
            </a:r>
            <a:r>
              <a:rPr kumimoji="1" lang="zh-CN" altLang="en-US" sz="2800" smtClean="0">
                <a:solidFill>
                  <a:srgbClr val="0000CC"/>
                </a:solidFill>
                <a:latin typeface="Times New Roman" pitchFamily="18" charset="0"/>
              </a:rPr>
              <a:t>、</a:t>
            </a:r>
            <a:r>
              <a:rPr kumimoji="1" lang="zh-CN" altLang="en-US" sz="2800" b="1" smtClean="0">
                <a:solidFill>
                  <a:srgbClr val="0000CC"/>
                </a:solidFill>
                <a:latin typeface="Times New Roman" pitchFamily="18" charset="0"/>
                <a:ea typeface="楷体_GB2312" pitchFamily="49" charset="-122"/>
              </a:rPr>
              <a:t>光子</a:t>
            </a:r>
          </a:p>
        </p:txBody>
      </p:sp>
      <p:sp>
        <p:nvSpPr>
          <p:cNvPr id="11267" name="Text Box 3"/>
          <p:cNvSpPr txBox="1">
            <a:spLocks noChangeArrowheads="1"/>
          </p:cNvSpPr>
          <p:nvPr/>
        </p:nvSpPr>
        <p:spPr bwMode="auto">
          <a:xfrm>
            <a:off x="838200" y="7874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A50021"/>
                </a:solidFill>
                <a:latin typeface="Times New Roman" pitchFamily="18" charset="0"/>
                <a:ea typeface="楷体_GB2312" pitchFamily="49" charset="-122"/>
              </a:rPr>
              <a:t>引言：爱因斯坦断言：光是由光子组成</a:t>
            </a:r>
            <a:endParaRPr kumimoji="1" lang="zh-CN" altLang="en-US" sz="2800" b="1" smtClean="0">
              <a:solidFill>
                <a:srgbClr val="A50021"/>
              </a:solidFill>
              <a:latin typeface="Times New Roman" pitchFamily="18" charset="0"/>
              <a:ea typeface="楷体_GB2312" pitchFamily="49" charset="-122"/>
            </a:endParaRPr>
          </a:p>
        </p:txBody>
      </p:sp>
      <p:sp>
        <p:nvSpPr>
          <p:cNvPr id="11268" name="Text Box 4"/>
          <p:cNvSpPr txBox="1">
            <a:spLocks noChangeArrowheads="1"/>
          </p:cNvSpPr>
          <p:nvPr/>
        </p:nvSpPr>
        <p:spPr bwMode="auto">
          <a:xfrm>
            <a:off x="457200" y="1371600"/>
            <a:ext cx="3970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（一）</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光子的基本性质</a:t>
            </a:r>
          </a:p>
        </p:txBody>
      </p:sp>
      <p:sp>
        <p:nvSpPr>
          <p:cNvPr id="11269" name="Text Box 5"/>
          <p:cNvSpPr txBox="1">
            <a:spLocks noChangeArrowheads="1"/>
          </p:cNvSpPr>
          <p:nvPr/>
        </p:nvSpPr>
        <p:spPr bwMode="auto">
          <a:xfrm>
            <a:off x="0" y="1905000"/>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      ①  </a:t>
            </a:r>
            <a:r>
              <a:rPr kumimoji="1" lang="zh-CN" altLang="en-US" sz="2400" smtClean="0">
                <a:solidFill>
                  <a:srgbClr val="0000CC"/>
                </a:solidFill>
                <a:latin typeface="楷体_GB2312" pitchFamily="49" charset="-122"/>
                <a:ea typeface="楷体_GB2312" pitchFamily="49" charset="-122"/>
              </a:rPr>
              <a:t>一定种类的光子的能量</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与一定的光的频率相对应</a:t>
            </a:r>
          </a:p>
        </p:txBody>
      </p:sp>
      <p:sp>
        <p:nvSpPr>
          <p:cNvPr id="11270" name="Text Box 6"/>
          <p:cNvSpPr txBox="1">
            <a:spLocks noChangeArrowheads="1"/>
          </p:cNvSpPr>
          <p:nvPr/>
        </p:nvSpPr>
        <p:spPr bwMode="auto">
          <a:xfrm>
            <a:off x="1371600" y="2514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i="1" smtClean="0">
                <a:solidFill>
                  <a:srgbClr val="FF0000"/>
                </a:solidFill>
                <a:latin typeface="Times New Roman" pitchFamily="18" charset="0"/>
              </a:rPr>
              <a:t>ε= h v</a:t>
            </a:r>
          </a:p>
        </p:txBody>
      </p:sp>
      <p:sp>
        <p:nvSpPr>
          <p:cNvPr id="11271" name="Text Box 7"/>
          <p:cNvSpPr txBox="1">
            <a:spLocks noChangeArrowheads="1"/>
          </p:cNvSpPr>
          <p:nvPr/>
        </p:nvSpPr>
        <p:spPr bwMode="auto">
          <a:xfrm>
            <a:off x="3429000" y="25908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i="1" smtClean="0">
                <a:solidFill>
                  <a:srgbClr val="FF0000"/>
                </a:solidFill>
                <a:latin typeface="Times New Roman" pitchFamily="18" charset="0"/>
              </a:rPr>
              <a:t> v  —   </a:t>
            </a:r>
            <a:r>
              <a:rPr kumimoji="1" lang="zh-CN" altLang="en-US" sz="2400" smtClean="0">
                <a:solidFill>
                  <a:srgbClr val="FF0000"/>
                </a:solidFill>
                <a:latin typeface="Times New Roman" pitchFamily="18" charset="0"/>
                <a:ea typeface="华文行楷" pitchFamily="2" charset="-122"/>
              </a:rPr>
              <a:t>光的频率   </a:t>
            </a:r>
            <a:r>
              <a:rPr kumimoji="1" lang="en-US" altLang="zh-CN" sz="2400" i="1" smtClean="0">
                <a:solidFill>
                  <a:srgbClr val="FF0000"/>
                </a:solidFill>
                <a:latin typeface="Times New Roman" pitchFamily="18" charset="0"/>
                <a:ea typeface="华文行楷" pitchFamily="2" charset="-122"/>
              </a:rPr>
              <a:t>h —</a:t>
            </a:r>
            <a:r>
              <a:rPr kumimoji="1" lang="zh-CN" altLang="en-US" sz="2400" b="1" smtClean="0">
                <a:solidFill>
                  <a:srgbClr val="FF0000"/>
                </a:solidFill>
                <a:latin typeface="Times New Roman" pitchFamily="18" charset="0"/>
                <a:ea typeface="华文行楷" pitchFamily="2" charset="-122"/>
              </a:rPr>
              <a:t>普朗克常数</a:t>
            </a:r>
          </a:p>
        </p:txBody>
      </p:sp>
      <p:sp>
        <p:nvSpPr>
          <p:cNvPr id="11272" name="Text Box 8"/>
          <p:cNvSpPr txBox="1">
            <a:spLocks noChangeArrowheads="1"/>
          </p:cNvSpPr>
          <p:nvPr/>
        </p:nvSpPr>
        <p:spPr bwMode="auto">
          <a:xfrm>
            <a:off x="395288" y="32131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   ②.</a:t>
            </a:r>
            <a:r>
              <a:rPr kumimoji="1" lang="zh-CN" altLang="en-US" sz="2400" smtClean="0">
                <a:solidFill>
                  <a:srgbClr val="0000CC"/>
                </a:solidFill>
                <a:latin typeface="楷体_GB2312" pitchFamily="49" charset="-122"/>
                <a:ea typeface="楷体_GB2312" pitchFamily="49" charset="-122"/>
              </a:rPr>
              <a:t>一定种类的光子的质量可表达为</a:t>
            </a:r>
          </a:p>
        </p:txBody>
      </p:sp>
      <p:sp>
        <p:nvSpPr>
          <p:cNvPr id="11273" name="Rectangle 9"/>
          <p:cNvSpPr>
            <a:spLocks noChangeArrowheads="1"/>
          </p:cNvSpPr>
          <p:nvPr/>
        </p:nvSpPr>
        <p:spPr bwMode="auto">
          <a:xfrm>
            <a:off x="405765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aphicFrame>
        <p:nvGraphicFramePr>
          <p:cNvPr id="11274" name="Object 10"/>
          <p:cNvGraphicFramePr>
            <a:graphicFrameLocks noChangeAspect="1"/>
          </p:cNvGraphicFramePr>
          <p:nvPr/>
        </p:nvGraphicFramePr>
        <p:xfrm>
          <a:off x="1143000" y="3810000"/>
          <a:ext cx="1600200" cy="784225"/>
        </p:xfrm>
        <a:graphic>
          <a:graphicData uri="http://schemas.openxmlformats.org/presentationml/2006/ole">
            <mc:AlternateContent xmlns:mc="http://schemas.openxmlformats.org/markup-compatibility/2006">
              <mc:Choice xmlns:v="urn:schemas-microsoft-com:vml" Requires="v">
                <p:oleObj spid="_x0000_s7170" r:id="rId3" imgW="1028700" imgH="508000" progId="Equation.3">
                  <p:embed/>
                </p:oleObj>
              </mc:Choice>
              <mc:Fallback>
                <p:oleObj r:id="rId3" imgW="1028700" imgH="508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810000"/>
                        <a:ext cx="1600200" cy="78422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5" name="Text Box 11"/>
          <p:cNvSpPr txBox="1">
            <a:spLocks noChangeArrowheads="1"/>
          </p:cNvSpPr>
          <p:nvPr/>
        </p:nvSpPr>
        <p:spPr bwMode="auto">
          <a:xfrm>
            <a:off x="3124200" y="40386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Times New Roman" pitchFamily="18" charset="0"/>
                <a:ea typeface="楷体_GB2312" pitchFamily="49" charset="-122"/>
              </a:rPr>
              <a:t>考虑相对论要求</a:t>
            </a:r>
          </a:p>
        </p:txBody>
      </p:sp>
      <p:sp>
        <p:nvSpPr>
          <p:cNvPr id="11276" name="Rectangle 12"/>
          <p:cNvSpPr>
            <a:spLocks noChangeArrowheads="1"/>
          </p:cNvSpPr>
          <p:nvPr/>
        </p:nvSpPr>
        <p:spPr bwMode="auto">
          <a:xfrm>
            <a:off x="3948113"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aphicFrame>
        <p:nvGraphicFramePr>
          <p:cNvPr id="11277" name="Object 13"/>
          <p:cNvGraphicFramePr>
            <a:graphicFrameLocks noChangeAspect="1"/>
          </p:cNvGraphicFramePr>
          <p:nvPr/>
        </p:nvGraphicFramePr>
        <p:xfrm>
          <a:off x="5791200" y="3581400"/>
          <a:ext cx="1752600" cy="1271588"/>
        </p:xfrm>
        <a:graphic>
          <a:graphicData uri="http://schemas.openxmlformats.org/presentationml/2006/ole">
            <mc:AlternateContent xmlns:mc="http://schemas.openxmlformats.org/markup-compatibility/2006">
              <mc:Choice xmlns:v="urn:schemas-microsoft-com:vml" Requires="v">
                <p:oleObj spid="_x0000_s7171" r:id="rId5" imgW="1244600" imgH="901700" progId="Equation.3">
                  <p:embed/>
                </p:oleObj>
              </mc:Choice>
              <mc:Fallback>
                <p:oleObj r:id="rId5" imgW="1244600" imgH="901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581400"/>
                        <a:ext cx="1752600" cy="1271588"/>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8" name="Text Box 14"/>
          <p:cNvSpPr txBox="1">
            <a:spLocks noChangeArrowheads="1"/>
          </p:cNvSpPr>
          <p:nvPr/>
        </p:nvSpPr>
        <p:spPr bwMode="auto">
          <a:xfrm>
            <a:off x="1219200" y="5105400"/>
            <a:ext cx="563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i="1" smtClean="0">
                <a:solidFill>
                  <a:srgbClr val="FF0000"/>
                </a:solidFill>
                <a:latin typeface="Times New Roman" pitchFamily="18" charset="0"/>
              </a:rPr>
              <a:t>m</a:t>
            </a:r>
            <a:r>
              <a:rPr kumimoji="1" lang="en-US" altLang="zh-CN" sz="1000" i="1" smtClean="0">
                <a:solidFill>
                  <a:srgbClr val="FF0000"/>
                </a:solidFill>
                <a:latin typeface="Times New Roman" pitchFamily="18" charset="0"/>
              </a:rPr>
              <a:t>0   </a:t>
            </a:r>
            <a:r>
              <a:rPr kumimoji="1" lang="en-US" altLang="zh-CN" sz="2400" i="1" smtClean="0">
                <a:solidFill>
                  <a:srgbClr val="FF0000"/>
                </a:solidFill>
                <a:latin typeface="Times New Roman" pitchFamily="18" charset="0"/>
                <a:ea typeface="华文行楷" pitchFamily="2" charset="-122"/>
              </a:rPr>
              <a:t>—</a:t>
            </a:r>
            <a:r>
              <a:rPr kumimoji="1" lang="en-US" altLang="zh-CN" sz="1000" i="1" smtClean="0">
                <a:solidFill>
                  <a:srgbClr val="FF0000"/>
                </a:solidFill>
                <a:latin typeface="Times New Roman" pitchFamily="18" charset="0"/>
              </a:rPr>
              <a:t> </a:t>
            </a:r>
            <a:r>
              <a:rPr kumimoji="1" lang="en-US" altLang="zh-CN" sz="2400" i="1" smtClean="0">
                <a:solidFill>
                  <a:srgbClr val="FF0000"/>
                </a:solidFill>
                <a:latin typeface="Times New Roman" pitchFamily="18" charset="0"/>
              </a:rPr>
              <a:t> </a:t>
            </a:r>
            <a:r>
              <a:rPr kumimoji="1" lang="zh-CN" altLang="en-US" sz="2400" smtClean="0">
                <a:solidFill>
                  <a:srgbClr val="FF0000"/>
                </a:solidFill>
                <a:latin typeface="Times New Roman" pitchFamily="18" charset="0"/>
                <a:ea typeface="华文行楷" pitchFamily="2" charset="-122"/>
              </a:rPr>
              <a:t>光子的静止质量</a:t>
            </a:r>
            <a:r>
              <a:rPr kumimoji="1" lang="zh-CN" altLang="en-US" sz="2400" i="1" smtClean="0">
                <a:solidFill>
                  <a:srgbClr val="FF0000"/>
                </a:solidFill>
                <a:latin typeface="Times New Roman" pitchFamily="18" charset="0"/>
                <a:ea typeface="华文行楷" pitchFamily="2" charset="-122"/>
              </a:rPr>
              <a:t>   </a:t>
            </a:r>
            <a:r>
              <a:rPr kumimoji="1" lang="en-US" altLang="zh-CN" sz="2400" i="1" smtClean="0">
                <a:solidFill>
                  <a:srgbClr val="FF0000"/>
                </a:solidFill>
                <a:latin typeface="Times New Roman" pitchFamily="18" charset="0"/>
                <a:ea typeface="华文行楷" pitchFamily="2" charset="-122"/>
              </a:rPr>
              <a:t>υ — </a:t>
            </a:r>
            <a:r>
              <a:rPr kumimoji="1" lang="zh-CN" altLang="en-US" sz="2400" smtClean="0">
                <a:solidFill>
                  <a:srgbClr val="FF0000"/>
                </a:solidFill>
                <a:latin typeface="Times New Roman" pitchFamily="18" charset="0"/>
                <a:ea typeface="华文行楷" pitchFamily="2" charset="-122"/>
              </a:rPr>
              <a:t>光子的速度</a:t>
            </a:r>
          </a:p>
          <a:p>
            <a:pPr fontAlgn="base">
              <a:spcBef>
                <a:spcPct val="0"/>
              </a:spcBef>
              <a:spcAft>
                <a:spcPct val="0"/>
              </a:spcAft>
              <a:buFontTx/>
              <a:buNone/>
            </a:pPr>
            <a:endParaRPr kumimoji="1" lang="zh-CN" altLang="en-US" sz="2400" i="1" smtClean="0">
              <a:solidFill>
                <a:srgbClr val="FF0000"/>
              </a:solidFill>
              <a:latin typeface="Times New Roman" pitchFamily="18" charset="0"/>
              <a:ea typeface="华文行楷" pitchFamily="2" charset="-122"/>
            </a:endParaRPr>
          </a:p>
          <a:p>
            <a:pPr fontAlgn="base">
              <a:spcBef>
                <a:spcPct val="0"/>
              </a:spcBef>
              <a:spcAft>
                <a:spcPct val="0"/>
              </a:spcAft>
              <a:buFontTx/>
              <a:buNone/>
            </a:pPr>
            <a:r>
              <a:rPr kumimoji="1" lang="zh-CN" altLang="en-US" sz="2400" smtClean="0">
                <a:solidFill>
                  <a:srgbClr val="FF0000"/>
                </a:solidFill>
                <a:latin typeface="Times New Roman" pitchFamily="18" charset="0"/>
                <a:ea typeface="华文行楷" pitchFamily="2" charset="-122"/>
              </a:rPr>
              <a:t>对于光子</a:t>
            </a:r>
            <a:r>
              <a:rPr kumimoji="1" lang="zh-CN" altLang="en-US" sz="2400" i="1" smtClean="0">
                <a:solidFill>
                  <a:srgbClr val="FF0000"/>
                </a:solidFill>
                <a:latin typeface="Times New Roman" pitchFamily="18" charset="0"/>
                <a:ea typeface="华文行楷" pitchFamily="2" charset="-122"/>
              </a:rPr>
              <a:t> </a:t>
            </a:r>
            <a:r>
              <a:rPr kumimoji="1" lang="en-US" altLang="zh-CN" sz="2400" i="1" smtClean="0">
                <a:solidFill>
                  <a:srgbClr val="FF0000"/>
                </a:solidFill>
                <a:latin typeface="Times New Roman" pitchFamily="18" charset="0"/>
              </a:rPr>
              <a:t>m</a:t>
            </a:r>
            <a:r>
              <a:rPr kumimoji="1" lang="en-US" altLang="zh-CN" sz="1000" i="1" smtClean="0">
                <a:solidFill>
                  <a:srgbClr val="FF0000"/>
                </a:solidFill>
                <a:latin typeface="Times New Roman" pitchFamily="18" charset="0"/>
              </a:rPr>
              <a:t>0 </a:t>
            </a:r>
            <a:r>
              <a:rPr kumimoji="1" lang="en-US" altLang="zh-CN" sz="2400" i="1" smtClean="0">
                <a:solidFill>
                  <a:srgbClr val="FF0000"/>
                </a:solidFill>
                <a:latin typeface="Times New Roman" pitchFamily="18" charset="0"/>
              </a:rPr>
              <a:t>= 0    υ=c</a:t>
            </a:r>
            <a:endParaRPr kumimoji="1" lang="en-US" altLang="zh-CN" sz="1000" i="1" smtClean="0">
              <a:solidFill>
                <a:srgbClr val="FF0000"/>
              </a:solidFill>
              <a:latin typeface="Times New Roman" pitchFamily="18" charset="0"/>
            </a:endParaRPr>
          </a:p>
        </p:txBody>
      </p:sp>
    </p:spTree>
    <p:extLst>
      <p:ext uri="{BB962C8B-B14F-4D97-AF65-F5344CB8AC3E}">
        <p14:creationId xmlns:p14="http://schemas.microsoft.com/office/powerpoint/2010/main" val="3144121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1524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③.</a:t>
            </a:r>
            <a:r>
              <a:rPr kumimoji="1" lang="zh-CN" altLang="en-US" sz="2400" smtClean="0">
                <a:solidFill>
                  <a:srgbClr val="0000CC"/>
                </a:solidFill>
                <a:latin typeface="楷体_GB2312" pitchFamily="49" charset="-122"/>
                <a:ea typeface="楷体_GB2312" pitchFamily="49" charset="-122"/>
              </a:rPr>
              <a:t>一定种类的光子具有动量</a:t>
            </a:r>
            <a:r>
              <a:rPr kumimoji="1" lang="en-US" altLang="zh-CN" sz="2400" b="1" i="1" smtClean="0">
                <a:solidFill>
                  <a:srgbClr val="FF0000"/>
                </a:solidFill>
                <a:latin typeface="楷体_GB2312" pitchFamily="49" charset="-122"/>
                <a:ea typeface="楷体_GB2312" pitchFamily="49" charset="-122"/>
              </a:rPr>
              <a:t>P</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与一定的光的频率和传播方向相联系</a:t>
            </a:r>
          </a:p>
        </p:txBody>
      </p:sp>
      <p:graphicFrame>
        <p:nvGraphicFramePr>
          <p:cNvPr id="12291" name="Object 3"/>
          <p:cNvGraphicFramePr>
            <a:graphicFrameLocks noChangeAspect="1"/>
          </p:cNvGraphicFramePr>
          <p:nvPr/>
        </p:nvGraphicFramePr>
        <p:xfrm>
          <a:off x="457200" y="993775"/>
          <a:ext cx="2997200" cy="773113"/>
        </p:xfrm>
        <a:graphic>
          <a:graphicData uri="http://schemas.openxmlformats.org/presentationml/2006/ole">
            <mc:AlternateContent xmlns:mc="http://schemas.openxmlformats.org/markup-compatibility/2006">
              <mc:Choice xmlns:v="urn:schemas-microsoft-com:vml" Requires="v">
                <p:oleObj spid="_x0000_s8194" name="公式" r:id="rId3" imgW="1497950" imgH="393529" progId="Equation.3">
                  <p:embed/>
                </p:oleObj>
              </mc:Choice>
              <mc:Fallback>
                <p:oleObj name="公式" r:id="rId3" imgW="1497950"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93775"/>
                        <a:ext cx="2997200" cy="773113"/>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2" name="Text Box 4"/>
          <p:cNvSpPr txBox="1">
            <a:spLocks noChangeArrowheads="1"/>
          </p:cNvSpPr>
          <p:nvPr/>
        </p:nvSpPr>
        <p:spPr bwMode="auto">
          <a:xfrm>
            <a:off x="4800600" y="1066800"/>
            <a:ext cx="3810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i="1" smtClean="0">
                <a:solidFill>
                  <a:srgbClr val="FF0000"/>
                </a:solidFill>
                <a:latin typeface="Times New Roman" pitchFamily="18" charset="0"/>
              </a:rPr>
              <a:t>n</a:t>
            </a:r>
            <a:r>
              <a:rPr kumimoji="1" lang="en-US" altLang="zh-CN" sz="1000" smtClean="0">
                <a:solidFill>
                  <a:srgbClr val="FF0000"/>
                </a:solidFill>
                <a:latin typeface="Times New Roman" pitchFamily="18" charset="0"/>
              </a:rPr>
              <a:t>0 </a:t>
            </a:r>
            <a:r>
              <a:rPr kumimoji="1" lang="en-US" altLang="zh-CN" sz="2400" smtClean="0">
                <a:solidFill>
                  <a:srgbClr val="FF0000"/>
                </a:solidFill>
                <a:latin typeface="Times New Roman" pitchFamily="18" charset="0"/>
              </a:rPr>
              <a:t> — </a:t>
            </a:r>
            <a:r>
              <a:rPr kumimoji="1" lang="zh-CN" altLang="en-US" sz="2400" smtClean="0">
                <a:solidFill>
                  <a:srgbClr val="FF0000"/>
                </a:solidFill>
                <a:latin typeface="Times New Roman" pitchFamily="18" charset="0"/>
                <a:ea typeface="华文行楷" pitchFamily="2" charset="-122"/>
              </a:rPr>
              <a:t>光子</a:t>
            </a:r>
            <a:r>
              <a:rPr kumimoji="1" lang="zh-CN" altLang="en-US" sz="2400" smtClean="0">
                <a:solidFill>
                  <a:srgbClr val="FF0000"/>
                </a:solidFill>
                <a:latin typeface="Times New Roman" pitchFamily="18" charset="0"/>
              </a:rPr>
              <a:t> </a:t>
            </a:r>
            <a:r>
              <a:rPr kumimoji="1" lang="zh-CN" altLang="en-US" sz="2400" smtClean="0">
                <a:solidFill>
                  <a:srgbClr val="FF0000"/>
                </a:solidFill>
                <a:latin typeface="Times New Roman" pitchFamily="18" charset="0"/>
                <a:ea typeface="华文行楷" pitchFamily="2" charset="-122"/>
              </a:rPr>
              <a:t>行进方向上的</a:t>
            </a:r>
          </a:p>
          <a:p>
            <a:pPr fontAlgn="base">
              <a:spcBef>
                <a:spcPct val="50000"/>
              </a:spcBef>
              <a:spcAft>
                <a:spcPct val="0"/>
              </a:spcAft>
              <a:buFontTx/>
              <a:buNone/>
            </a:pPr>
            <a:r>
              <a:rPr kumimoji="1" lang="zh-CN" altLang="en-US" sz="2400" smtClean="0">
                <a:solidFill>
                  <a:srgbClr val="FF0000"/>
                </a:solidFill>
                <a:latin typeface="Times New Roman" pitchFamily="18" charset="0"/>
                <a:ea typeface="华文行楷" pitchFamily="2" charset="-122"/>
              </a:rPr>
              <a:t>单位矢量</a:t>
            </a:r>
          </a:p>
        </p:txBody>
      </p:sp>
      <p:graphicFrame>
        <p:nvGraphicFramePr>
          <p:cNvPr id="12293" name="Object 5"/>
          <p:cNvGraphicFramePr>
            <a:graphicFrameLocks noChangeAspect="1"/>
          </p:cNvGraphicFramePr>
          <p:nvPr/>
        </p:nvGraphicFramePr>
        <p:xfrm>
          <a:off x="457200" y="1905000"/>
          <a:ext cx="914400" cy="769938"/>
        </p:xfrm>
        <a:graphic>
          <a:graphicData uri="http://schemas.openxmlformats.org/presentationml/2006/ole">
            <mc:AlternateContent xmlns:mc="http://schemas.openxmlformats.org/markup-compatibility/2006">
              <mc:Choice xmlns:v="urn:schemas-microsoft-com:vml" Requires="v">
                <p:oleObj spid="_x0000_s8195" name="Equation" r:id="rId5" imgW="596900" imgH="508000" progId="Equation.3">
                  <p:embed/>
                </p:oleObj>
              </mc:Choice>
              <mc:Fallback>
                <p:oleObj name="Equation" r:id="rId5" imgW="5969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905000"/>
                        <a:ext cx="914400" cy="769938"/>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6"/>
          <p:cNvGraphicFramePr>
            <a:graphicFrameLocks noChangeAspect="1"/>
          </p:cNvGraphicFramePr>
          <p:nvPr/>
        </p:nvGraphicFramePr>
        <p:xfrm>
          <a:off x="2286000" y="1905000"/>
          <a:ext cx="1393825" cy="868363"/>
        </p:xfrm>
        <a:graphic>
          <a:graphicData uri="http://schemas.openxmlformats.org/presentationml/2006/ole">
            <mc:AlternateContent xmlns:mc="http://schemas.openxmlformats.org/markup-compatibility/2006">
              <mc:Choice xmlns:v="urn:schemas-microsoft-com:vml" Requires="v">
                <p:oleObj spid="_x0000_s8196" r:id="rId7" imgW="812447" imgH="507780" progId="Equation.3">
                  <p:embed/>
                </p:oleObj>
              </mc:Choice>
              <mc:Fallback>
                <p:oleObj r:id="rId7" imgW="812447" imgH="5077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1905000"/>
                        <a:ext cx="1393825" cy="868363"/>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Text Box 7"/>
          <p:cNvSpPr txBox="1">
            <a:spLocks noChangeArrowheads="1"/>
          </p:cNvSpPr>
          <p:nvPr/>
        </p:nvSpPr>
        <p:spPr bwMode="auto">
          <a:xfrm>
            <a:off x="304800" y="2895600"/>
            <a:ext cx="8839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i="1" smtClean="0">
                <a:solidFill>
                  <a:srgbClr val="FF0000"/>
                </a:solidFill>
                <a:latin typeface="Times New Roman" pitchFamily="18" charset="0"/>
                <a:ea typeface="楷体_GB2312" pitchFamily="49" charset="-122"/>
              </a:rPr>
              <a:t>k</a:t>
            </a:r>
            <a:r>
              <a:rPr kumimoji="1" lang="en-US" altLang="zh-CN" sz="2400" b="1" i="1" smtClean="0">
                <a:solidFill>
                  <a:srgbClr val="000000"/>
                </a:solidFill>
                <a:latin typeface="Times New Roman" pitchFamily="18" charset="0"/>
                <a:ea typeface="楷体_GB2312" pitchFamily="49" charset="-122"/>
              </a:rPr>
              <a:t>——</a:t>
            </a:r>
            <a:r>
              <a:rPr kumimoji="1" lang="en-US" altLang="zh-CN" sz="2400" b="1" i="1" smtClean="0">
                <a:solidFill>
                  <a:srgbClr val="000000"/>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平面波的波矢</a:t>
            </a:r>
            <a:r>
              <a:rPr kumimoji="1" lang="zh-CN" altLang="en-US" sz="2400" i="1"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它表示</a:t>
            </a:r>
            <a:r>
              <a:rPr kumimoji="1" lang="en-US" altLang="zh-CN" sz="2400" smtClean="0">
                <a:solidFill>
                  <a:srgbClr val="FF0000"/>
                </a:solidFill>
                <a:latin typeface="Times New Roman" pitchFamily="18" charset="0"/>
                <a:ea typeface="楷体_GB2312" pitchFamily="49" charset="-122"/>
              </a:rPr>
              <a:t>2π</a:t>
            </a:r>
            <a:r>
              <a:rPr kumimoji="1" lang="zh-CN" altLang="en-US" sz="2400" smtClean="0">
                <a:solidFill>
                  <a:srgbClr val="0000CC"/>
                </a:solidFill>
                <a:latin typeface="楷体_GB2312" pitchFamily="49" charset="-122"/>
                <a:ea typeface="楷体_GB2312" pitchFamily="49" charset="-122"/>
              </a:rPr>
              <a:t>长度内含有的</a:t>
            </a:r>
            <a:r>
              <a:rPr kumimoji="1" lang="zh-CN" altLang="en-US"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楷体_GB2312" pitchFamily="49" charset="-122"/>
                <a:ea typeface="楷体_GB2312" pitchFamily="49" charset="-122"/>
              </a:rPr>
              <a:t>完整</a:t>
            </a:r>
            <a:r>
              <a:rPr kumimoji="1" lang="zh-CN" altLang="en-US"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楷体_GB2312" pitchFamily="49" charset="-122"/>
                <a:ea typeface="楷体_GB2312" pitchFamily="49" charset="-122"/>
              </a:rPr>
              <a:t>波</a:t>
            </a:r>
          </a:p>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的数目</a:t>
            </a:r>
          </a:p>
        </p:txBody>
      </p:sp>
      <p:sp>
        <p:nvSpPr>
          <p:cNvPr id="12296" name="Text Box 8"/>
          <p:cNvSpPr txBox="1">
            <a:spLocks noChangeArrowheads="1"/>
          </p:cNvSpPr>
          <p:nvPr/>
        </p:nvSpPr>
        <p:spPr bwMode="auto">
          <a:xfrm>
            <a:off x="152400" y="39624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④. </a:t>
            </a:r>
            <a:r>
              <a:rPr kumimoji="1" lang="zh-CN" altLang="en-US" sz="2400" smtClean="0">
                <a:solidFill>
                  <a:srgbClr val="0000CC"/>
                </a:solidFill>
                <a:latin typeface="楷体_GB2312" pitchFamily="49" charset="-122"/>
                <a:ea typeface="楷体_GB2312" pitchFamily="49" charset="-122"/>
              </a:rPr>
              <a:t>一定种类的光子</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具有一定的偏振状态</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同一状态的   光子具有相同的偏振状态。）</a:t>
            </a:r>
          </a:p>
        </p:txBody>
      </p:sp>
      <p:sp>
        <p:nvSpPr>
          <p:cNvPr id="12297" name="Text Box 9"/>
          <p:cNvSpPr txBox="1">
            <a:spLocks noChangeArrowheads="1"/>
          </p:cNvSpPr>
          <p:nvPr/>
        </p:nvSpPr>
        <p:spPr bwMode="auto">
          <a:xfrm>
            <a:off x="152400" y="4876800"/>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⑤. </a:t>
            </a:r>
            <a:r>
              <a:rPr kumimoji="1" lang="zh-CN" altLang="en-US" sz="2400" smtClean="0">
                <a:solidFill>
                  <a:srgbClr val="0000CC"/>
                </a:solidFill>
                <a:latin typeface="楷体_GB2312" pitchFamily="49" charset="-122"/>
                <a:ea typeface="楷体_GB2312" pitchFamily="49" charset="-122"/>
              </a:rPr>
              <a:t>光子具有自旋</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故光子是</a:t>
            </a:r>
            <a:r>
              <a:rPr kumimoji="1" lang="zh-CN" altLang="en-US"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楷体_GB2312" pitchFamily="49" charset="-122"/>
                <a:ea typeface="楷体_GB2312" pitchFamily="49" charset="-122"/>
              </a:rPr>
              <a:t>玻色</a:t>
            </a:r>
            <a:r>
              <a:rPr kumimoji="1" lang="zh-CN" altLang="en-US"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楷体_GB2312" pitchFamily="49" charset="-122"/>
                <a:ea typeface="楷体_GB2312" pitchFamily="49" charset="-122"/>
              </a:rPr>
              <a:t>子。（即处于）相同状态的光子数目是无限制的。</a:t>
            </a:r>
          </a:p>
        </p:txBody>
      </p:sp>
      <p:sp>
        <p:nvSpPr>
          <p:cNvPr id="12298" name="Rectangle 2"/>
          <p:cNvSpPr>
            <a:spLocks noChangeArrowheads="1"/>
          </p:cNvSpPr>
          <p:nvPr/>
        </p:nvSpPr>
        <p:spPr bwMode="auto">
          <a:xfrm>
            <a:off x="152400" y="5810250"/>
            <a:ext cx="8077200" cy="9461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2800" b="1" smtClean="0">
                <a:solidFill>
                  <a:srgbClr val="000000"/>
                </a:solidFill>
              </a:rPr>
              <a:t>从</a:t>
            </a:r>
            <a:r>
              <a:rPr lang="zh-CN" altLang="en-US" sz="2800" b="1" smtClean="0">
                <a:solidFill>
                  <a:srgbClr val="A50021"/>
                </a:solidFill>
              </a:rPr>
              <a:t>波动</a:t>
            </a:r>
            <a:r>
              <a:rPr lang="zh-CN" altLang="en-US" sz="2800" b="1" smtClean="0">
                <a:solidFill>
                  <a:srgbClr val="000000"/>
                </a:solidFill>
              </a:rPr>
              <a:t>的观点得到</a:t>
            </a:r>
            <a:r>
              <a:rPr lang="zh-CN" altLang="en-US" sz="2800" b="1" u="sng" smtClean="0">
                <a:solidFill>
                  <a:srgbClr val="A50021"/>
                </a:solidFill>
              </a:rPr>
              <a:t>光的模式</a:t>
            </a:r>
            <a:r>
              <a:rPr lang="zh-CN" altLang="en-US" sz="2800" b="1" smtClean="0">
                <a:solidFill>
                  <a:srgbClr val="000000"/>
                </a:solidFill>
              </a:rPr>
              <a:t>，与从</a:t>
            </a:r>
            <a:r>
              <a:rPr lang="zh-CN" altLang="en-US" sz="2800" b="1" smtClean="0">
                <a:solidFill>
                  <a:srgbClr val="FF0000"/>
                </a:solidFill>
              </a:rPr>
              <a:t>光子</a:t>
            </a:r>
            <a:r>
              <a:rPr lang="zh-CN" altLang="en-US" sz="2800" b="1" smtClean="0">
                <a:solidFill>
                  <a:srgbClr val="000000"/>
                </a:solidFill>
              </a:rPr>
              <a:t>的观点得到</a:t>
            </a:r>
            <a:r>
              <a:rPr lang="zh-CN" altLang="en-US" sz="2800" b="1" u="sng" smtClean="0">
                <a:solidFill>
                  <a:srgbClr val="FF0000"/>
                </a:solidFill>
              </a:rPr>
              <a:t>光子的量子状态</a:t>
            </a:r>
            <a:r>
              <a:rPr lang="zh-CN" altLang="en-US" sz="2800" b="1" smtClean="0">
                <a:solidFill>
                  <a:srgbClr val="000000"/>
                </a:solidFill>
              </a:rPr>
              <a:t>是</a:t>
            </a:r>
            <a:r>
              <a:rPr lang="zh-CN" altLang="en-US" sz="2800" b="1" u="sng" smtClean="0">
                <a:solidFill>
                  <a:srgbClr val="0000CC"/>
                </a:solidFill>
              </a:rPr>
              <a:t>相同</a:t>
            </a:r>
            <a:r>
              <a:rPr lang="zh-CN" altLang="en-US" sz="2800" b="1" smtClean="0">
                <a:solidFill>
                  <a:srgbClr val="000000"/>
                </a:solidFill>
              </a:rPr>
              <a:t>，两者在概念上是</a:t>
            </a:r>
            <a:r>
              <a:rPr lang="zh-CN" altLang="en-US" sz="2800" b="1" smtClean="0">
                <a:solidFill>
                  <a:srgbClr val="0000CC"/>
                </a:solidFill>
              </a:rPr>
              <a:t>等效</a:t>
            </a:r>
            <a:r>
              <a:rPr lang="zh-CN" altLang="en-US" sz="2800" b="1" smtClean="0">
                <a:solidFill>
                  <a:srgbClr val="000000"/>
                </a:solidFill>
              </a:rPr>
              <a:t>的。</a:t>
            </a:r>
            <a:endParaRPr lang="zh-CN" altLang="en-US" sz="1800" smtClean="0">
              <a:solidFill>
                <a:srgbClr val="000000"/>
              </a:solidFill>
            </a:endParaRPr>
          </a:p>
        </p:txBody>
      </p:sp>
    </p:spTree>
    <p:extLst>
      <p:ext uri="{BB962C8B-B14F-4D97-AF65-F5344CB8AC3E}">
        <p14:creationId xmlns:p14="http://schemas.microsoft.com/office/powerpoint/2010/main" val="1751146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2"/>
          <p:cNvSpPr>
            <a:spLocks noChangeArrowheads="1"/>
          </p:cNvSpPr>
          <p:nvPr/>
        </p:nvSpPr>
        <p:spPr bwMode="auto">
          <a:xfrm>
            <a:off x="152400" y="2286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1800" smtClean="0">
                <a:solidFill>
                  <a:srgbClr val="000000"/>
                </a:solidFill>
              </a:rPr>
              <a:t>科学家首次拍到光的波粒二象性</a:t>
            </a:r>
          </a:p>
        </p:txBody>
      </p:sp>
      <p:pic>
        <p:nvPicPr>
          <p:cNvPr id="1331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8100"/>
            <a:ext cx="57150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descr="C:\Users\Luo Duanbin\Downloads\201503061402076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838200"/>
            <a:ext cx="3159125"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C:\Users\Luo Duanbin\Downloads\2015030614000479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0" y="2971800"/>
            <a:ext cx="57150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矩形 1"/>
          <p:cNvSpPr>
            <a:spLocks noChangeArrowheads="1"/>
          </p:cNvSpPr>
          <p:nvPr/>
        </p:nvSpPr>
        <p:spPr bwMode="auto">
          <a:xfrm>
            <a:off x="68263" y="6194425"/>
            <a:ext cx="64087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1800" b="1" smtClean="0">
                <a:solidFill>
                  <a:srgbClr val="FF0000"/>
                </a:solidFill>
              </a:rPr>
              <a:t>瑞士洛桑联邦理工学院（</a:t>
            </a:r>
            <a:r>
              <a:rPr lang="en-US" altLang="zh-CN" sz="1800" b="1" smtClean="0">
                <a:solidFill>
                  <a:srgbClr val="FF0000"/>
                </a:solidFill>
              </a:rPr>
              <a:t>EPFL</a:t>
            </a:r>
            <a:r>
              <a:rPr lang="zh-CN" altLang="en-US" sz="1800" b="1" smtClean="0">
                <a:solidFill>
                  <a:srgbClr val="FF0000"/>
                </a:solidFill>
              </a:rPr>
              <a:t>）的科学家成功拍摄出有史以来第一张光同时表现出波粒二象性的照片。</a:t>
            </a:r>
          </a:p>
        </p:txBody>
      </p:sp>
    </p:spTree>
    <p:extLst>
      <p:ext uri="{BB962C8B-B14F-4D97-AF65-F5344CB8AC3E}">
        <p14:creationId xmlns:p14="http://schemas.microsoft.com/office/powerpoint/2010/main" val="4056387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123825" y="44450"/>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1800" b="1" smtClean="0">
                <a:solidFill>
                  <a:srgbClr val="FF0000"/>
                </a:solidFill>
              </a:rPr>
              <a:t>科学家首次拍到光的波粒二象性</a:t>
            </a:r>
          </a:p>
        </p:txBody>
      </p:sp>
      <p:pic>
        <p:nvPicPr>
          <p:cNvPr id="14339" name="Picture 2" descr="C:\Users\Luo Duanbin\Downloads\ncomms7407-f1.jpg"/>
          <p:cNvPicPr>
            <a:picLocks noChangeAspect="1" noChangeArrowheads="1"/>
          </p:cNvPicPr>
          <p:nvPr/>
        </p:nvPicPr>
        <p:blipFill>
          <a:blip r:embed="rId2">
            <a:extLst>
              <a:ext uri="{28A0092B-C50C-407E-A947-70E740481C1C}">
                <a14:useLocalDpi xmlns:a14="http://schemas.microsoft.com/office/drawing/2010/main" val="0"/>
              </a:ext>
            </a:extLst>
          </a:blip>
          <a:srcRect r="60794"/>
          <a:stretch>
            <a:fillRect/>
          </a:stretch>
        </p:blipFill>
        <p:spPr bwMode="auto">
          <a:xfrm>
            <a:off x="3962400" y="412750"/>
            <a:ext cx="4972050" cy="630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C:\Users\Luo Duanbin\Downloads\201503061402076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561975"/>
            <a:ext cx="3889375"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381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Luo Duanbin\Downloads\ncomms7407-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609600"/>
            <a:ext cx="901065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2"/>
          <p:cNvSpPr>
            <a:spLocks noChangeArrowheads="1"/>
          </p:cNvSpPr>
          <p:nvPr/>
        </p:nvSpPr>
        <p:spPr bwMode="auto">
          <a:xfrm>
            <a:off x="123825" y="44450"/>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1800" b="1" smtClean="0">
                <a:solidFill>
                  <a:srgbClr val="FF0000"/>
                </a:solidFill>
              </a:rPr>
              <a:t>科学家首次拍到光的波粒二象性</a:t>
            </a:r>
          </a:p>
        </p:txBody>
      </p:sp>
    </p:spTree>
    <p:extLst>
      <p:ext uri="{BB962C8B-B14F-4D97-AF65-F5344CB8AC3E}">
        <p14:creationId xmlns:p14="http://schemas.microsoft.com/office/powerpoint/2010/main" val="287665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Luo Duanbin\Downloads\201503061343541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533400"/>
            <a:ext cx="56800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2"/>
          <p:cNvSpPr>
            <a:spLocks noChangeArrowheads="1"/>
          </p:cNvSpPr>
          <p:nvPr/>
        </p:nvSpPr>
        <p:spPr bwMode="auto">
          <a:xfrm>
            <a:off x="123825" y="44450"/>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1800" smtClean="0">
                <a:solidFill>
                  <a:srgbClr val="000000"/>
                </a:solidFill>
              </a:rPr>
              <a:t>科学家首次拍到光的波粒二象性</a:t>
            </a:r>
          </a:p>
        </p:txBody>
      </p:sp>
      <p:pic>
        <p:nvPicPr>
          <p:cNvPr id="16388" name="Picture 3" descr="C:\Users\Luo Duanbin\Downloads\ncomms7407-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088" y="2895600"/>
            <a:ext cx="3332162"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矩形 1"/>
          <p:cNvSpPr>
            <a:spLocks noChangeArrowheads="1"/>
          </p:cNvSpPr>
          <p:nvPr/>
        </p:nvSpPr>
        <p:spPr bwMode="auto">
          <a:xfrm>
            <a:off x="234950" y="4397375"/>
            <a:ext cx="4572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2000" b="1" smtClean="0">
                <a:solidFill>
                  <a:srgbClr val="FF0000"/>
                </a:solidFill>
              </a:rPr>
              <a:t>“这项实验第一次证明了我们能直接拍摄量子力学现象及其矛盾的性质。”法布里奥</a:t>
            </a:r>
            <a:r>
              <a:rPr lang="en-US" altLang="zh-CN" sz="2000" b="1" smtClean="0">
                <a:solidFill>
                  <a:srgbClr val="FF0000"/>
                </a:solidFill>
              </a:rPr>
              <a:t>·</a:t>
            </a:r>
            <a:r>
              <a:rPr lang="zh-CN" altLang="en-US" sz="2000" b="1" smtClean="0">
                <a:solidFill>
                  <a:srgbClr val="FF0000"/>
                </a:solidFill>
              </a:rPr>
              <a:t>卡彭说。此外，这项开创性研究的重要性在于它能把基础科学拓展到未来技术上。“能在纳米尺度拍摄并控制类似这种量子现象，也为量子计算机开辟了新途径。”</a:t>
            </a:r>
          </a:p>
        </p:txBody>
      </p:sp>
    </p:spTree>
    <p:extLst>
      <p:ext uri="{BB962C8B-B14F-4D97-AF65-F5344CB8AC3E}">
        <p14:creationId xmlns:p14="http://schemas.microsoft.com/office/powerpoint/2010/main" val="3947078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827088" y="0"/>
            <a:ext cx="6335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3600" b="1" smtClean="0">
                <a:solidFill>
                  <a:srgbClr val="A50021"/>
                </a:solidFill>
                <a:latin typeface="仿宋_GB2312" pitchFamily="49" charset="-122"/>
                <a:ea typeface="仿宋_GB2312" pitchFamily="49" charset="-122"/>
              </a:rPr>
              <a:t>1-2 </a:t>
            </a:r>
            <a:r>
              <a:rPr kumimoji="1" lang="zh-CN" altLang="en-US" sz="3600" b="1" smtClean="0">
                <a:solidFill>
                  <a:srgbClr val="A50021"/>
                </a:solidFill>
                <a:latin typeface="仿宋_GB2312" pitchFamily="49" charset="-122"/>
                <a:ea typeface="仿宋_GB2312" pitchFamily="49" charset="-122"/>
              </a:rPr>
              <a:t>原子的能级和辐射跃迁</a:t>
            </a:r>
          </a:p>
        </p:txBody>
      </p:sp>
      <p:sp>
        <p:nvSpPr>
          <p:cNvPr id="17411" name="Text Box 5"/>
          <p:cNvSpPr txBox="1">
            <a:spLocks noChangeArrowheads="1"/>
          </p:cNvSpPr>
          <p:nvPr/>
        </p:nvSpPr>
        <p:spPr bwMode="auto">
          <a:xfrm>
            <a:off x="95250" y="1066800"/>
            <a:ext cx="432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楷体_GB2312" pitchFamily="49" charset="-122"/>
                <a:ea typeface="楷体_GB2312" pitchFamily="49" charset="-122"/>
              </a:rPr>
              <a:t>一、原子的能级和简并度</a:t>
            </a:r>
          </a:p>
        </p:txBody>
      </p:sp>
      <p:sp>
        <p:nvSpPr>
          <p:cNvPr id="17412" name="Rectangle 6"/>
          <p:cNvSpPr>
            <a:spLocks noChangeArrowheads="1"/>
          </p:cNvSpPr>
          <p:nvPr/>
        </p:nvSpPr>
        <p:spPr bwMode="auto">
          <a:xfrm>
            <a:off x="92075" y="1828800"/>
            <a:ext cx="531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楷体_GB2312" pitchFamily="49" charset="-122"/>
                <a:ea typeface="楷体_GB2312" pitchFamily="49" charset="-122"/>
              </a:rPr>
              <a:t>二、 四个量子数 </a:t>
            </a:r>
          </a:p>
        </p:txBody>
      </p:sp>
      <p:sp>
        <p:nvSpPr>
          <p:cNvPr id="17413" name="Rectangle 7"/>
          <p:cNvSpPr>
            <a:spLocks noChangeArrowheads="1"/>
          </p:cNvSpPr>
          <p:nvPr/>
        </p:nvSpPr>
        <p:spPr bwMode="auto">
          <a:xfrm>
            <a:off x="76200" y="25908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楷体_GB2312" pitchFamily="49" charset="-122"/>
                <a:ea typeface="楷体_GB2312" pitchFamily="49" charset="-122"/>
              </a:rPr>
              <a:t>三、 简并、简并态</a:t>
            </a:r>
          </a:p>
        </p:txBody>
      </p:sp>
      <p:sp>
        <p:nvSpPr>
          <p:cNvPr id="17414" name="Rectangle 8"/>
          <p:cNvSpPr>
            <a:spLocks noChangeArrowheads="1"/>
          </p:cNvSpPr>
          <p:nvPr/>
        </p:nvSpPr>
        <p:spPr bwMode="auto">
          <a:xfrm>
            <a:off x="76200" y="34290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楷体_GB2312" pitchFamily="49" charset="-122"/>
                <a:ea typeface="楷体_GB2312" pitchFamily="49" charset="-122"/>
              </a:rPr>
              <a:t>四、 原子状态的标记</a:t>
            </a:r>
          </a:p>
        </p:txBody>
      </p:sp>
      <p:sp>
        <p:nvSpPr>
          <p:cNvPr id="17415" name="Rectangle 9"/>
          <p:cNvSpPr>
            <a:spLocks noChangeArrowheads="1"/>
          </p:cNvSpPr>
          <p:nvPr/>
        </p:nvSpPr>
        <p:spPr bwMode="auto">
          <a:xfrm>
            <a:off x="76200" y="42672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楷体_GB2312" pitchFamily="49" charset="-122"/>
                <a:ea typeface="楷体_GB2312" pitchFamily="49" charset="-122"/>
              </a:rPr>
              <a:t>五、 玻耳兹曼分布</a:t>
            </a:r>
          </a:p>
        </p:txBody>
      </p:sp>
      <p:sp>
        <p:nvSpPr>
          <p:cNvPr id="17416" name="Rectangle 10"/>
          <p:cNvSpPr>
            <a:spLocks noChangeArrowheads="1"/>
          </p:cNvSpPr>
          <p:nvPr/>
        </p:nvSpPr>
        <p:spPr bwMode="auto">
          <a:xfrm>
            <a:off x="76200" y="51816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楷体_GB2312" pitchFamily="49" charset="-122"/>
                <a:ea typeface="楷体_GB2312" pitchFamily="49" charset="-122"/>
              </a:rPr>
              <a:t>六、 辐射跃迁和非辐射跃迁</a:t>
            </a:r>
          </a:p>
        </p:txBody>
      </p:sp>
      <p:sp>
        <p:nvSpPr>
          <p:cNvPr id="17417" name="TextBox 1"/>
          <p:cNvSpPr txBox="1">
            <a:spLocks noChangeArrowheads="1"/>
          </p:cNvSpPr>
          <p:nvPr/>
        </p:nvSpPr>
        <p:spPr bwMode="auto">
          <a:xfrm>
            <a:off x="6557963" y="914400"/>
            <a:ext cx="1209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4000" b="1" smtClean="0">
                <a:solidFill>
                  <a:srgbClr val="000000"/>
                </a:solidFill>
                <a:latin typeface="华文行楷" pitchFamily="2" charset="-122"/>
                <a:ea typeface="华文行楷" pitchFamily="2" charset="-122"/>
              </a:rPr>
              <a:t>能级</a:t>
            </a:r>
          </a:p>
        </p:txBody>
      </p:sp>
      <p:sp>
        <p:nvSpPr>
          <p:cNvPr id="17418" name="TextBox 11"/>
          <p:cNvSpPr txBox="1">
            <a:spLocks noChangeArrowheads="1"/>
          </p:cNvSpPr>
          <p:nvPr/>
        </p:nvSpPr>
        <p:spPr bwMode="auto">
          <a:xfrm>
            <a:off x="6519863" y="2514600"/>
            <a:ext cx="1209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4000" b="1" smtClean="0">
                <a:solidFill>
                  <a:srgbClr val="000000"/>
                </a:solidFill>
                <a:latin typeface="华文行楷" pitchFamily="2" charset="-122"/>
                <a:ea typeface="华文行楷" pitchFamily="2" charset="-122"/>
              </a:rPr>
              <a:t>分布</a:t>
            </a:r>
          </a:p>
        </p:txBody>
      </p:sp>
      <p:sp>
        <p:nvSpPr>
          <p:cNvPr id="17419" name="TextBox 12"/>
          <p:cNvSpPr txBox="1">
            <a:spLocks noChangeArrowheads="1"/>
          </p:cNvSpPr>
          <p:nvPr/>
        </p:nvSpPr>
        <p:spPr bwMode="auto">
          <a:xfrm>
            <a:off x="6519863" y="3733800"/>
            <a:ext cx="1209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4000" b="1" smtClean="0">
                <a:solidFill>
                  <a:srgbClr val="000000"/>
                </a:solidFill>
                <a:latin typeface="华文行楷" pitchFamily="2" charset="-122"/>
                <a:ea typeface="华文行楷" pitchFamily="2" charset="-122"/>
              </a:rPr>
              <a:t>跃迁</a:t>
            </a:r>
          </a:p>
        </p:txBody>
      </p:sp>
      <p:sp>
        <p:nvSpPr>
          <p:cNvPr id="17420" name="TextBox 13"/>
          <p:cNvSpPr txBox="1">
            <a:spLocks noChangeArrowheads="1"/>
          </p:cNvSpPr>
          <p:nvPr/>
        </p:nvSpPr>
        <p:spPr bwMode="auto">
          <a:xfrm>
            <a:off x="6519863" y="5257800"/>
            <a:ext cx="1209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4000" b="1" smtClean="0">
                <a:solidFill>
                  <a:srgbClr val="000000"/>
                </a:solidFill>
                <a:latin typeface="华文行楷" pitchFamily="2" charset="-122"/>
                <a:ea typeface="华文行楷" pitchFamily="2" charset="-122"/>
              </a:rPr>
              <a:t>辐射</a:t>
            </a:r>
          </a:p>
        </p:txBody>
      </p:sp>
      <p:sp>
        <p:nvSpPr>
          <p:cNvPr id="3" name="下箭头 2"/>
          <p:cNvSpPr/>
          <p:nvPr/>
        </p:nvSpPr>
        <p:spPr>
          <a:xfrm>
            <a:off x="6934200" y="1774825"/>
            <a:ext cx="381000" cy="663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4000">
              <a:solidFill>
                <a:srgbClr val="FFFFFF"/>
              </a:solidFill>
            </a:endParaRPr>
          </a:p>
        </p:txBody>
      </p:sp>
      <p:sp>
        <p:nvSpPr>
          <p:cNvPr id="17" name="下箭头 16"/>
          <p:cNvSpPr/>
          <p:nvPr/>
        </p:nvSpPr>
        <p:spPr>
          <a:xfrm>
            <a:off x="6934200" y="4419600"/>
            <a:ext cx="381000" cy="676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4000">
              <a:solidFill>
                <a:srgbClr val="FFFFFF"/>
              </a:solidFill>
            </a:endParaRPr>
          </a:p>
        </p:txBody>
      </p:sp>
      <p:sp>
        <p:nvSpPr>
          <p:cNvPr id="18" name="下箭头 17"/>
          <p:cNvSpPr/>
          <p:nvPr/>
        </p:nvSpPr>
        <p:spPr>
          <a:xfrm>
            <a:off x="6934200" y="31242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4000">
              <a:solidFill>
                <a:srgbClr val="FFFFFF"/>
              </a:solidFill>
            </a:endParaRPr>
          </a:p>
        </p:txBody>
      </p:sp>
    </p:spTree>
    <p:extLst>
      <p:ext uri="{BB962C8B-B14F-4D97-AF65-F5344CB8AC3E}">
        <p14:creationId xmlns:p14="http://schemas.microsoft.com/office/powerpoint/2010/main" val="1424819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52400" y="152400"/>
            <a:ext cx="800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mtClean="0">
                <a:solidFill>
                  <a:srgbClr val="0000CC"/>
                </a:solidFill>
                <a:latin typeface="楷体_GB2312" pitchFamily="49" charset="-122"/>
                <a:ea typeface="楷体_GB2312" pitchFamily="49" charset="-122"/>
              </a:rPr>
              <a:t>一、原子的能级和简并度</a:t>
            </a:r>
          </a:p>
        </p:txBody>
      </p:sp>
      <p:sp>
        <p:nvSpPr>
          <p:cNvPr id="18435" name="Text Box 4"/>
          <p:cNvSpPr txBox="1">
            <a:spLocks noChangeArrowheads="1"/>
          </p:cNvSpPr>
          <p:nvPr/>
        </p:nvSpPr>
        <p:spPr bwMode="auto">
          <a:xfrm>
            <a:off x="381000" y="1177925"/>
            <a:ext cx="4419600" cy="10318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lnSpc>
                <a:spcPct val="110000"/>
              </a:lnSpc>
              <a:spcBef>
                <a:spcPct val="50000"/>
              </a:spcBef>
              <a:spcAft>
                <a:spcPct val="0"/>
              </a:spcAft>
              <a:buFontTx/>
              <a:buNone/>
            </a:pPr>
            <a:r>
              <a:rPr kumimoji="1" lang="zh-CN" altLang="en-US" sz="2800" b="1" smtClean="0">
                <a:solidFill>
                  <a:srgbClr val="3333CC"/>
                </a:solidFill>
                <a:latin typeface="楷体_GB2312" pitchFamily="49" charset="-122"/>
                <a:ea typeface="楷体_GB2312" pitchFamily="49" charset="-122"/>
              </a:rPr>
              <a:t>由</a:t>
            </a:r>
            <a:r>
              <a:rPr kumimoji="1" lang="zh-CN" altLang="en-US" sz="2800" b="1" smtClean="0">
                <a:solidFill>
                  <a:srgbClr val="FF5050"/>
                </a:solidFill>
                <a:latin typeface="楷体_GB2312" pitchFamily="49" charset="-122"/>
                <a:ea typeface="楷体_GB2312" pitchFamily="49" charset="-122"/>
              </a:rPr>
              <a:t>量子力学</a:t>
            </a:r>
            <a:r>
              <a:rPr kumimoji="1" lang="zh-CN" altLang="en-US" sz="2800" b="1" smtClean="0">
                <a:solidFill>
                  <a:srgbClr val="3333CC"/>
                </a:solidFill>
                <a:latin typeface="楷体_GB2312" pitchFamily="49" charset="-122"/>
                <a:ea typeface="楷体_GB2312" pitchFamily="49" charset="-122"/>
              </a:rPr>
              <a:t>得出的氢原子能级图</a:t>
            </a:r>
          </a:p>
        </p:txBody>
      </p:sp>
      <p:sp>
        <p:nvSpPr>
          <p:cNvPr id="18436" name="Text Box 5"/>
          <p:cNvSpPr txBox="1">
            <a:spLocks noChangeArrowheads="1"/>
          </p:cNvSpPr>
          <p:nvPr/>
        </p:nvSpPr>
        <p:spPr bwMode="auto">
          <a:xfrm>
            <a:off x="323850" y="2852738"/>
            <a:ext cx="4495800" cy="10318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lnSpc>
                <a:spcPct val="110000"/>
              </a:lnSpc>
              <a:spcBef>
                <a:spcPct val="50000"/>
              </a:spcBef>
              <a:spcAft>
                <a:spcPct val="0"/>
              </a:spcAft>
              <a:buFontTx/>
              <a:buNone/>
            </a:pPr>
            <a:r>
              <a:rPr kumimoji="1" lang="zh-CN" altLang="en-US" sz="2800" b="1" smtClean="0">
                <a:solidFill>
                  <a:srgbClr val="FF5050"/>
                </a:solidFill>
                <a:latin typeface="楷体_GB2312" pitchFamily="49" charset="-122"/>
                <a:ea typeface="楷体_GB2312" pitchFamily="49" charset="-122"/>
              </a:rPr>
              <a:t>玻尔理论</a:t>
            </a:r>
            <a:r>
              <a:rPr kumimoji="1" lang="zh-CN" altLang="en-US" sz="2800" b="1" smtClean="0">
                <a:solidFill>
                  <a:srgbClr val="3333CC"/>
                </a:solidFill>
                <a:latin typeface="楷体_GB2312" pitchFamily="49" charset="-122"/>
                <a:ea typeface="楷体_GB2312" pitchFamily="49" charset="-122"/>
              </a:rPr>
              <a:t>的一条</a:t>
            </a:r>
            <a:r>
              <a:rPr kumimoji="1" lang="zh-CN" altLang="en-US" sz="2800" b="1" smtClean="0">
                <a:solidFill>
                  <a:srgbClr val="FF5050"/>
                </a:solidFill>
                <a:latin typeface="楷体_GB2312" pitchFamily="49" charset="-122"/>
                <a:ea typeface="楷体_GB2312" pitchFamily="49" charset="-122"/>
              </a:rPr>
              <a:t>能级</a:t>
            </a:r>
            <a:r>
              <a:rPr kumimoji="1" lang="zh-CN" altLang="en-US" sz="2800" b="1" smtClean="0">
                <a:solidFill>
                  <a:srgbClr val="3333CC"/>
                </a:solidFill>
                <a:latin typeface="楷体_GB2312" pitchFamily="49" charset="-122"/>
                <a:ea typeface="楷体_GB2312" pitchFamily="49" charset="-122"/>
              </a:rPr>
              <a:t>对应于电子的一种</a:t>
            </a:r>
            <a:r>
              <a:rPr kumimoji="1" lang="zh-CN" altLang="en-US" sz="2800" b="1" smtClean="0">
                <a:solidFill>
                  <a:srgbClr val="FF5050"/>
                </a:solidFill>
                <a:latin typeface="楷体_GB2312" pitchFamily="49" charset="-122"/>
                <a:ea typeface="楷体_GB2312" pitchFamily="49" charset="-122"/>
              </a:rPr>
              <a:t>轨道</a:t>
            </a:r>
          </a:p>
        </p:txBody>
      </p:sp>
      <p:sp>
        <p:nvSpPr>
          <p:cNvPr id="18437" name="Text Box 6"/>
          <p:cNvSpPr txBox="1">
            <a:spLocks noChangeArrowheads="1"/>
          </p:cNvSpPr>
          <p:nvPr/>
        </p:nvSpPr>
        <p:spPr bwMode="auto">
          <a:xfrm>
            <a:off x="250825" y="4149725"/>
            <a:ext cx="5184775" cy="261461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lnSpc>
                <a:spcPct val="110000"/>
              </a:lnSpc>
              <a:spcBef>
                <a:spcPct val="50000"/>
              </a:spcBef>
              <a:spcAft>
                <a:spcPct val="0"/>
              </a:spcAft>
              <a:buFontTx/>
              <a:buNone/>
            </a:pPr>
            <a:r>
              <a:rPr kumimoji="1" lang="zh-CN" altLang="en-US" sz="2800" b="1" smtClean="0">
                <a:solidFill>
                  <a:srgbClr val="FF5050"/>
                </a:solidFill>
                <a:latin typeface="楷体_GB2312" pitchFamily="49" charset="-122"/>
                <a:ea typeface="楷体_GB2312" pitchFamily="49" charset="-122"/>
              </a:rPr>
              <a:t>量子力学</a:t>
            </a:r>
            <a:r>
              <a:rPr kumimoji="1" lang="zh-CN" altLang="en-US" sz="2800" b="1" smtClean="0">
                <a:solidFill>
                  <a:srgbClr val="3333CC"/>
                </a:solidFill>
                <a:latin typeface="楷体_GB2312" pitchFamily="49" charset="-122"/>
                <a:ea typeface="楷体_GB2312" pitchFamily="49" charset="-122"/>
              </a:rPr>
              <a:t>的一条</a:t>
            </a:r>
            <a:r>
              <a:rPr kumimoji="1" lang="zh-CN" altLang="en-US" sz="2800" b="1" smtClean="0">
                <a:solidFill>
                  <a:srgbClr val="FF5050"/>
                </a:solidFill>
                <a:latin typeface="楷体_GB2312" pitchFamily="49" charset="-122"/>
                <a:ea typeface="楷体_GB2312" pitchFamily="49" charset="-122"/>
              </a:rPr>
              <a:t>能级</a:t>
            </a:r>
          </a:p>
          <a:p>
            <a:pPr fontAlgn="base">
              <a:lnSpc>
                <a:spcPct val="110000"/>
              </a:lnSpc>
              <a:spcBef>
                <a:spcPct val="50000"/>
              </a:spcBef>
              <a:spcAft>
                <a:spcPct val="0"/>
              </a:spcAft>
              <a:buFontTx/>
              <a:buNone/>
            </a:pPr>
            <a:r>
              <a:rPr kumimoji="1" lang="zh-CN" altLang="en-US" sz="2800" b="1" smtClean="0">
                <a:solidFill>
                  <a:srgbClr val="3333CC"/>
                </a:solidFill>
                <a:latin typeface="楷体_GB2312" pitchFamily="49" charset="-122"/>
                <a:ea typeface="楷体_GB2312" pitchFamily="49" charset="-122"/>
              </a:rPr>
              <a:t>则对应于电子的一种</a:t>
            </a:r>
            <a:r>
              <a:rPr kumimoji="1" lang="zh-CN" altLang="en-US" sz="2800" b="1" smtClean="0">
                <a:solidFill>
                  <a:srgbClr val="FF5050"/>
                </a:solidFill>
                <a:latin typeface="楷体_GB2312" pitchFamily="49" charset="-122"/>
                <a:ea typeface="楷体_GB2312" pitchFamily="49" charset="-122"/>
              </a:rPr>
              <a:t>状态</a:t>
            </a:r>
          </a:p>
          <a:p>
            <a:pPr fontAlgn="base">
              <a:lnSpc>
                <a:spcPct val="110000"/>
              </a:lnSpc>
              <a:spcBef>
                <a:spcPct val="50000"/>
              </a:spcBef>
              <a:spcAft>
                <a:spcPct val="0"/>
              </a:spcAft>
              <a:buFontTx/>
              <a:buNone/>
            </a:pPr>
            <a:r>
              <a:rPr kumimoji="1" lang="zh-CN" altLang="en-US" sz="2800" b="1" smtClean="0">
                <a:solidFill>
                  <a:srgbClr val="3333CC"/>
                </a:solidFill>
                <a:latin typeface="楷体_GB2312" pitchFamily="49" charset="-122"/>
                <a:ea typeface="楷体_GB2312" pitchFamily="49" charset="-122"/>
              </a:rPr>
              <a:t>每个状态用量子数 </a:t>
            </a:r>
            <a:r>
              <a:rPr kumimoji="1" lang="en-US" altLang="zh-CN" sz="2800" b="1" i="1" smtClean="0">
                <a:solidFill>
                  <a:srgbClr val="FF5050"/>
                </a:solidFill>
                <a:latin typeface="Times New Roman" pitchFamily="18" charset="0"/>
                <a:ea typeface="楷体_GB2312" pitchFamily="49" charset="-122"/>
              </a:rPr>
              <a:t>n , l</a:t>
            </a:r>
            <a:r>
              <a:rPr kumimoji="1" lang="en-US" altLang="zh-CN" sz="2800" b="1" smtClean="0">
                <a:solidFill>
                  <a:srgbClr val="FF5050"/>
                </a:solidFill>
                <a:latin typeface="Times New Roman" pitchFamily="18" charset="0"/>
                <a:ea typeface="楷体_GB2312" pitchFamily="49" charset="-122"/>
              </a:rPr>
              <a:t> , </a:t>
            </a:r>
            <a:r>
              <a:rPr kumimoji="1" lang="en-US" altLang="zh-CN" sz="2800" b="1" i="1" smtClean="0">
                <a:solidFill>
                  <a:srgbClr val="FF5050"/>
                </a:solidFill>
                <a:latin typeface="Times New Roman" pitchFamily="18" charset="0"/>
                <a:ea typeface="楷体_GB2312" pitchFamily="49" charset="-122"/>
              </a:rPr>
              <a:t>m</a:t>
            </a:r>
            <a:r>
              <a:rPr kumimoji="1" lang="en-US" altLang="zh-CN" sz="2800" b="1" i="1" baseline="-25000" smtClean="0">
                <a:solidFill>
                  <a:srgbClr val="FF5050"/>
                </a:solidFill>
                <a:latin typeface="Times New Roman" pitchFamily="18" charset="0"/>
                <a:ea typeface="楷体_GB2312" pitchFamily="49" charset="-122"/>
              </a:rPr>
              <a:t>l</a:t>
            </a:r>
            <a:r>
              <a:rPr kumimoji="1" lang="en-US" altLang="zh-CN" sz="2800" b="1" i="1" baseline="-25000" smtClean="0">
                <a:solidFill>
                  <a:srgbClr val="3333CC"/>
                </a:solidFill>
                <a:latin typeface="楷体_GB2312" pitchFamily="49" charset="-122"/>
                <a:ea typeface="楷体_GB2312" pitchFamily="49" charset="-122"/>
              </a:rPr>
              <a:t> </a:t>
            </a:r>
            <a:r>
              <a:rPr kumimoji="1" lang="en-US" altLang="zh-CN" sz="2800" b="1" i="1" smtClean="0">
                <a:solidFill>
                  <a:srgbClr val="FF5050"/>
                </a:solidFill>
                <a:latin typeface="Times New Roman" pitchFamily="18" charset="0"/>
                <a:ea typeface="楷体_GB2312" pitchFamily="49" charset="-122"/>
              </a:rPr>
              <a:t>m</a:t>
            </a:r>
            <a:r>
              <a:rPr kumimoji="1" lang="en-US" altLang="zh-CN" sz="2800" b="1" i="1" baseline="-25000" smtClean="0">
                <a:solidFill>
                  <a:srgbClr val="FF5050"/>
                </a:solidFill>
                <a:latin typeface="Times New Roman" pitchFamily="18" charset="0"/>
                <a:ea typeface="楷体_GB2312" pitchFamily="49" charset="-122"/>
              </a:rPr>
              <a:t>s</a:t>
            </a:r>
            <a:r>
              <a:rPr kumimoji="1" lang="en-US" altLang="zh-CN" sz="2800" b="1" smtClean="0">
                <a:solidFill>
                  <a:srgbClr val="3333CC"/>
                </a:solidFill>
                <a:latin typeface="楷体_GB2312" pitchFamily="49" charset="-122"/>
                <a:ea typeface="楷体_GB2312" pitchFamily="49" charset="-122"/>
              </a:rPr>
              <a:t> </a:t>
            </a:r>
          </a:p>
          <a:p>
            <a:pPr fontAlgn="base">
              <a:lnSpc>
                <a:spcPct val="110000"/>
              </a:lnSpc>
              <a:spcBef>
                <a:spcPct val="50000"/>
              </a:spcBef>
              <a:spcAft>
                <a:spcPct val="0"/>
              </a:spcAft>
              <a:buFontTx/>
              <a:buNone/>
            </a:pPr>
            <a:r>
              <a:rPr kumimoji="1" lang="zh-CN" altLang="en-US" sz="2800" b="1" smtClean="0">
                <a:solidFill>
                  <a:srgbClr val="3333CC"/>
                </a:solidFill>
                <a:latin typeface="楷体_GB2312" pitchFamily="49" charset="-122"/>
                <a:ea typeface="楷体_GB2312" pitchFamily="49" charset="-122"/>
              </a:rPr>
              <a:t>来描述</a:t>
            </a:r>
          </a:p>
        </p:txBody>
      </p:sp>
      <p:grpSp>
        <p:nvGrpSpPr>
          <p:cNvPr id="18438" name="Group 7"/>
          <p:cNvGrpSpPr>
            <a:grpSpLocks/>
          </p:cNvGrpSpPr>
          <p:nvPr/>
        </p:nvGrpSpPr>
        <p:grpSpPr bwMode="auto">
          <a:xfrm>
            <a:off x="5791200" y="304800"/>
            <a:ext cx="3095625" cy="6348413"/>
            <a:chOff x="3269" y="48"/>
            <a:chExt cx="2155" cy="2465"/>
          </a:xfrm>
        </p:grpSpPr>
        <p:grpSp>
          <p:nvGrpSpPr>
            <p:cNvPr id="18439" name="Group 8"/>
            <p:cNvGrpSpPr>
              <a:grpSpLocks/>
            </p:cNvGrpSpPr>
            <p:nvPr/>
          </p:nvGrpSpPr>
          <p:grpSpPr bwMode="auto">
            <a:xfrm>
              <a:off x="3269" y="246"/>
              <a:ext cx="2155" cy="2267"/>
              <a:chOff x="768" y="48"/>
              <a:chExt cx="2155" cy="2267"/>
            </a:xfrm>
          </p:grpSpPr>
          <p:grpSp>
            <p:nvGrpSpPr>
              <p:cNvPr id="18441" name="Group 9"/>
              <p:cNvGrpSpPr>
                <a:grpSpLocks/>
              </p:cNvGrpSpPr>
              <p:nvPr/>
            </p:nvGrpSpPr>
            <p:grpSpPr bwMode="auto">
              <a:xfrm>
                <a:off x="790" y="48"/>
                <a:ext cx="2077" cy="374"/>
                <a:chOff x="768" y="432"/>
                <a:chExt cx="2544" cy="527"/>
              </a:xfrm>
            </p:grpSpPr>
            <p:sp>
              <p:nvSpPr>
                <p:cNvPr id="18472" name="Line 10"/>
                <p:cNvSpPr>
                  <a:spLocks noChangeShapeType="1"/>
                </p:cNvSpPr>
                <p:nvPr/>
              </p:nvSpPr>
              <p:spPr bwMode="auto">
                <a:xfrm>
                  <a:off x="1008" y="672"/>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73" name="Line 11"/>
                <p:cNvSpPr>
                  <a:spLocks noChangeShapeType="1"/>
                </p:cNvSpPr>
                <p:nvPr/>
              </p:nvSpPr>
              <p:spPr bwMode="auto">
                <a:xfrm>
                  <a:off x="1008" y="816"/>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74" name="Text Box 12"/>
                <p:cNvSpPr txBox="1">
                  <a:spLocks noChangeArrowheads="1"/>
                </p:cNvSpPr>
                <p:nvPr/>
              </p:nvSpPr>
              <p:spPr bwMode="auto">
                <a:xfrm>
                  <a:off x="777" y="534"/>
                  <a:ext cx="309" cy="28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6</a:t>
                  </a:r>
                  <a:endParaRPr kumimoji="1" lang="en-US" altLang="zh-CN" sz="2800" smtClean="0">
                    <a:solidFill>
                      <a:srgbClr val="000000"/>
                    </a:solidFill>
                    <a:latin typeface="Times New Roman" pitchFamily="18" charset="0"/>
                    <a:ea typeface="楷体_GB2312" pitchFamily="49" charset="-122"/>
                  </a:endParaRPr>
                </a:p>
              </p:txBody>
            </p:sp>
            <p:sp>
              <p:nvSpPr>
                <p:cNvPr id="18475" name="Text Box 13"/>
                <p:cNvSpPr txBox="1">
                  <a:spLocks noChangeArrowheads="1"/>
                </p:cNvSpPr>
                <p:nvPr/>
              </p:nvSpPr>
              <p:spPr bwMode="auto">
                <a:xfrm>
                  <a:off x="768" y="432"/>
                  <a:ext cx="374" cy="2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sym typeface="Symbol Set SWA" pitchFamily="18" charset="2"/>
                    </a:rPr>
                    <a:t></a:t>
                  </a:r>
                  <a:endParaRPr kumimoji="1" lang="en-US" altLang="zh-CN" sz="2800" smtClean="0">
                    <a:solidFill>
                      <a:srgbClr val="000000"/>
                    </a:solidFill>
                    <a:latin typeface="Times New Roman" pitchFamily="18" charset="0"/>
                    <a:ea typeface="楷体_GB2312" pitchFamily="49" charset="-122"/>
                  </a:endParaRPr>
                </a:p>
              </p:txBody>
            </p:sp>
            <p:sp>
              <p:nvSpPr>
                <p:cNvPr id="18476" name="Line 14"/>
                <p:cNvSpPr>
                  <a:spLocks noChangeShapeType="1"/>
                </p:cNvSpPr>
                <p:nvPr/>
              </p:nvSpPr>
              <p:spPr bwMode="auto">
                <a:xfrm>
                  <a:off x="1008" y="720"/>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77" name="Text Box 15"/>
                <p:cNvSpPr txBox="1">
                  <a:spLocks noChangeArrowheads="1"/>
                </p:cNvSpPr>
                <p:nvPr/>
              </p:nvSpPr>
              <p:spPr bwMode="auto">
                <a:xfrm>
                  <a:off x="780" y="675"/>
                  <a:ext cx="309" cy="2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5</a:t>
                  </a:r>
                  <a:endParaRPr kumimoji="1" lang="en-US" altLang="zh-CN" sz="2800" smtClean="0">
                    <a:solidFill>
                      <a:srgbClr val="000000"/>
                    </a:solidFill>
                    <a:latin typeface="Times New Roman" pitchFamily="18" charset="0"/>
                    <a:ea typeface="楷体_GB2312" pitchFamily="49" charset="-122"/>
                  </a:endParaRPr>
                </a:p>
              </p:txBody>
            </p:sp>
          </p:grpSp>
          <p:grpSp>
            <p:nvGrpSpPr>
              <p:cNvPr id="18442" name="Group 16"/>
              <p:cNvGrpSpPr>
                <a:grpSpLocks/>
              </p:cNvGrpSpPr>
              <p:nvPr/>
            </p:nvGrpSpPr>
            <p:grpSpPr bwMode="auto">
              <a:xfrm>
                <a:off x="846" y="2113"/>
                <a:ext cx="2077" cy="202"/>
                <a:chOff x="864" y="3348"/>
                <a:chExt cx="2544" cy="284"/>
              </a:xfrm>
            </p:grpSpPr>
            <p:sp>
              <p:nvSpPr>
                <p:cNvPr id="18470" name="Line 17"/>
                <p:cNvSpPr>
                  <a:spLocks noChangeShapeType="1"/>
                </p:cNvSpPr>
                <p:nvPr/>
              </p:nvSpPr>
              <p:spPr bwMode="auto">
                <a:xfrm>
                  <a:off x="1104" y="3552"/>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71" name="Text Box 18"/>
                <p:cNvSpPr txBox="1">
                  <a:spLocks noChangeArrowheads="1"/>
                </p:cNvSpPr>
                <p:nvPr/>
              </p:nvSpPr>
              <p:spPr bwMode="auto">
                <a:xfrm>
                  <a:off x="864" y="3348"/>
                  <a:ext cx="309" cy="2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1</a:t>
                  </a:r>
                  <a:endParaRPr kumimoji="1" lang="en-US" altLang="zh-CN" sz="2800" smtClean="0">
                    <a:solidFill>
                      <a:srgbClr val="000000"/>
                    </a:solidFill>
                    <a:latin typeface="Times New Roman" pitchFamily="18" charset="0"/>
                    <a:ea typeface="楷体_GB2312" pitchFamily="49" charset="-122"/>
                  </a:endParaRPr>
                </a:p>
              </p:txBody>
            </p:sp>
          </p:grpSp>
          <p:grpSp>
            <p:nvGrpSpPr>
              <p:cNvPr id="18443" name="Group 19"/>
              <p:cNvGrpSpPr>
                <a:grpSpLocks/>
              </p:cNvGrpSpPr>
              <p:nvPr/>
            </p:nvGrpSpPr>
            <p:grpSpPr bwMode="auto">
              <a:xfrm>
                <a:off x="1113" y="252"/>
                <a:ext cx="284" cy="2020"/>
                <a:chOff x="1248" y="707"/>
                <a:chExt cx="349" cy="2852"/>
              </a:xfrm>
            </p:grpSpPr>
            <p:sp>
              <p:nvSpPr>
                <p:cNvPr id="18465" name="Line 20"/>
                <p:cNvSpPr>
                  <a:spLocks noChangeShapeType="1"/>
                </p:cNvSpPr>
                <p:nvPr/>
              </p:nvSpPr>
              <p:spPr bwMode="auto">
                <a:xfrm>
                  <a:off x="1532" y="816"/>
                  <a:ext cx="0" cy="2736"/>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66" name="Line 21"/>
                <p:cNvSpPr>
                  <a:spLocks noChangeShapeType="1"/>
                </p:cNvSpPr>
                <p:nvPr/>
              </p:nvSpPr>
              <p:spPr bwMode="auto">
                <a:xfrm>
                  <a:off x="1341" y="1433"/>
                  <a:ext cx="0" cy="2126"/>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67" name="Line 22"/>
                <p:cNvSpPr>
                  <a:spLocks noChangeShapeType="1"/>
                </p:cNvSpPr>
                <p:nvPr/>
              </p:nvSpPr>
              <p:spPr bwMode="auto">
                <a:xfrm>
                  <a:off x="1248" y="2085"/>
                  <a:ext cx="0" cy="1467"/>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68" name="Line 23"/>
                <p:cNvSpPr>
                  <a:spLocks noChangeShapeType="1"/>
                </p:cNvSpPr>
                <p:nvPr/>
              </p:nvSpPr>
              <p:spPr bwMode="auto">
                <a:xfrm>
                  <a:off x="1436" y="1052"/>
                  <a:ext cx="0" cy="2489"/>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69" name="Line 24"/>
                <p:cNvSpPr>
                  <a:spLocks noChangeShapeType="1"/>
                </p:cNvSpPr>
                <p:nvPr/>
              </p:nvSpPr>
              <p:spPr bwMode="auto">
                <a:xfrm>
                  <a:off x="1597" y="707"/>
                  <a:ext cx="0" cy="2852"/>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18444" name="Group 25"/>
              <p:cNvGrpSpPr>
                <a:grpSpLocks/>
              </p:cNvGrpSpPr>
              <p:nvPr/>
            </p:nvGrpSpPr>
            <p:grpSpPr bwMode="auto">
              <a:xfrm>
                <a:off x="800" y="1070"/>
                <a:ext cx="2084" cy="202"/>
                <a:chOff x="807" y="1876"/>
                <a:chExt cx="2553" cy="284"/>
              </a:xfrm>
            </p:grpSpPr>
            <p:sp>
              <p:nvSpPr>
                <p:cNvPr id="18463" name="Line 26"/>
                <p:cNvSpPr>
                  <a:spLocks noChangeShapeType="1"/>
                </p:cNvSpPr>
                <p:nvPr/>
              </p:nvSpPr>
              <p:spPr bwMode="auto">
                <a:xfrm>
                  <a:off x="1056" y="2064"/>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64" name="Text Box 27"/>
                <p:cNvSpPr txBox="1">
                  <a:spLocks noChangeArrowheads="1"/>
                </p:cNvSpPr>
                <p:nvPr/>
              </p:nvSpPr>
              <p:spPr bwMode="auto">
                <a:xfrm>
                  <a:off x="807" y="1876"/>
                  <a:ext cx="309" cy="2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2</a:t>
                  </a:r>
                  <a:endParaRPr kumimoji="1" lang="en-US" altLang="zh-CN" sz="2800" smtClean="0">
                    <a:solidFill>
                      <a:srgbClr val="000000"/>
                    </a:solidFill>
                    <a:latin typeface="Times New Roman" pitchFamily="18" charset="0"/>
                    <a:ea typeface="楷体_GB2312" pitchFamily="49" charset="-122"/>
                  </a:endParaRPr>
                </a:p>
              </p:txBody>
            </p:sp>
          </p:grpSp>
          <p:grpSp>
            <p:nvGrpSpPr>
              <p:cNvPr id="18445" name="Group 28"/>
              <p:cNvGrpSpPr>
                <a:grpSpLocks/>
              </p:cNvGrpSpPr>
              <p:nvPr/>
            </p:nvGrpSpPr>
            <p:grpSpPr bwMode="auto">
              <a:xfrm>
                <a:off x="1676" y="243"/>
                <a:ext cx="221" cy="976"/>
                <a:chOff x="1880" y="707"/>
                <a:chExt cx="271" cy="1378"/>
              </a:xfrm>
            </p:grpSpPr>
            <p:sp>
              <p:nvSpPr>
                <p:cNvPr id="18459" name="Line 29"/>
                <p:cNvSpPr>
                  <a:spLocks noChangeShapeType="1"/>
                </p:cNvSpPr>
                <p:nvPr/>
              </p:nvSpPr>
              <p:spPr bwMode="auto">
                <a:xfrm>
                  <a:off x="2064" y="816"/>
                  <a:ext cx="0" cy="1248"/>
                </a:xfrm>
                <a:prstGeom prst="line">
                  <a:avLst/>
                </a:prstGeom>
                <a:noFill/>
                <a:ln w="952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60" name="Line 30"/>
                <p:cNvSpPr>
                  <a:spLocks noChangeShapeType="1"/>
                </p:cNvSpPr>
                <p:nvPr/>
              </p:nvSpPr>
              <p:spPr bwMode="auto">
                <a:xfrm>
                  <a:off x="1972" y="1059"/>
                  <a:ext cx="0" cy="1009"/>
                </a:xfrm>
                <a:prstGeom prst="line">
                  <a:avLst/>
                </a:prstGeom>
                <a:noFill/>
                <a:ln w="952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61" name="Line 31"/>
                <p:cNvSpPr>
                  <a:spLocks noChangeShapeType="1"/>
                </p:cNvSpPr>
                <p:nvPr/>
              </p:nvSpPr>
              <p:spPr bwMode="auto">
                <a:xfrm>
                  <a:off x="1880" y="1445"/>
                  <a:ext cx="0" cy="630"/>
                </a:xfrm>
                <a:prstGeom prst="line">
                  <a:avLst/>
                </a:prstGeom>
                <a:noFill/>
                <a:ln w="952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62" name="Line 32"/>
                <p:cNvSpPr>
                  <a:spLocks noChangeShapeType="1"/>
                </p:cNvSpPr>
                <p:nvPr/>
              </p:nvSpPr>
              <p:spPr bwMode="auto">
                <a:xfrm>
                  <a:off x="2151" y="707"/>
                  <a:ext cx="0" cy="1378"/>
                </a:xfrm>
                <a:prstGeom prst="line">
                  <a:avLst/>
                </a:prstGeom>
                <a:noFill/>
                <a:ln w="952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18446" name="Group 33"/>
              <p:cNvGrpSpPr>
                <a:grpSpLocks/>
              </p:cNvGrpSpPr>
              <p:nvPr/>
            </p:nvGrpSpPr>
            <p:grpSpPr bwMode="auto">
              <a:xfrm>
                <a:off x="785" y="655"/>
                <a:ext cx="2060" cy="202"/>
                <a:chOff x="789" y="1289"/>
                <a:chExt cx="2523" cy="285"/>
              </a:xfrm>
            </p:grpSpPr>
            <p:sp>
              <p:nvSpPr>
                <p:cNvPr id="18457" name="Line 34"/>
                <p:cNvSpPr>
                  <a:spLocks noChangeShapeType="1"/>
                </p:cNvSpPr>
                <p:nvPr/>
              </p:nvSpPr>
              <p:spPr bwMode="auto">
                <a:xfrm>
                  <a:off x="1008" y="1440"/>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58" name="Text Box 35"/>
                <p:cNvSpPr txBox="1">
                  <a:spLocks noChangeArrowheads="1"/>
                </p:cNvSpPr>
                <p:nvPr/>
              </p:nvSpPr>
              <p:spPr bwMode="auto">
                <a:xfrm>
                  <a:off x="789" y="1289"/>
                  <a:ext cx="309" cy="28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3</a:t>
                  </a:r>
                  <a:endParaRPr kumimoji="1" lang="en-US" altLang="zh-CN" sz="2800" smtClean="0">
                    <a:solidFill>
                      <a:srgbClr val="000000"/>
                    </a:solidFill>
                    <a:latin typeface="Times New Roman" pitchFamily="18" charset="0"/>
                    <a:ea typeface="楷体_GB2312" pitchFamily="49" charset="-122"/>
                  </a:endParaRPr>
                </a:p>
              </p:txBody>
            </p:sp>
          </p:grpSp>
          <p:grpSp>
            <p:nvGrpSpPr>
              <p:cNvPr id="18447" name="Group 36"/>
              <p:cNvGrpSpPr>
                <a:grpSpLocks/>
              </p:cNvGrpSpPr>
              <p:nvPr/>
            </p:nvGrpSpPr>
            <p:grpSpPr bwMode="auto">
              <a:xfrm>
                <a:off x="2140" y="253"/>
                <a:ext cx="142" cy="510"/>
                <a:chOff x="2448" y="721"/>
                <a:chExt cx="174" cy="721"/>
              </a:xfrm>
            </p:grpSpPr>
            <p:sp>
              <p:nvSpPr>
                <p:cNvPr id="18454" name="Line 37"/>
                <p:cNvSpPr>
                  <a:spLocks noChangeShapeType="1"/>
                </p:cNvSpPr>
                <p:nvPr/>
              </p:nvSpPr>
              <p:spPr bwMode="auto">
                <a:xfrm>
                  <a:off x="2536" y="816"/>
                  <a:ext cx="0" cy="624"/>
                </a:xfrm>
                <a:prstGeom prst="line">
                  <a:avLst/>
                </a:prstGeom>
                <a:noFill/>
                <a:ln w="9525">
                  <a:solidFill>
                    <a:srgbClr val="99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55" name="Line 38"/>
                <p:cNvSpPr>
                  <a:spLocks noChangeShapeType="1"/>
                </p:cNvSpPr>
                <p:nvPr/>
              </p:nvSpPr>
              <p:spPr bwMode="auto">
                <a:xfrm>
                  <a:off x="2448" y="1075"/>
                  <a:ext cx="0" cy="358"/>
                </a:xfrm>
                <a:prstGeom prst="line">
                  <a:avLst/>
                </a:prstGeom>
                <a:noFill/>
                <a:ln w="9525">
                  <a:solidFill>
                    <a:srgbClr val="99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56" name="Line 39"/>
                <p:cNvSpPr>
                  <a:spLocks noChangeShapeType="1"/>
                </p:cNvSpPr>
                <p:nvPr/>
              </p:nvSpPr>
              <p:spPr bwMode="auto">
                <a:xfrm>
                  <a:off x="2622" y="721"/>
                  <a:ext cx="0" cy="721"/>
                </a:xfrm>
                <a:prstGeom prst="line">
                  <a:avLst/>
                </a:prstGeom>
                <a:noFill/>
                <a:ln w="9525">
                  <a:solidFill>
                    <a:srgbClr val="99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18448" name="Group 40"/>
              <p:cNvGrpSpPr>
                <a:grpSpLocks/>
              </p:cNvGrpSpPr>
              <p:nvPr/>
            </p:nvGrpSpPr>
            <p:grpSpPr bwMode="auto">
              <a:xfrm>
                <a:off x="768" y="358"/>
                <a:ext cx="2077" cy="201"/>
                <a:chOff x="768" y="870"/>
                <a:chExt cx="2544" cy="283"/>
              </a:xfrm>
            </p:grpSpPr>
            <p:sp>
              <p:nvSpPr>
                <p:cNvPr id="18452" name="Line 41"/>
                <p:cNvSpPr>
                  <a:spLocks noChangeShapeType="1"/>
                </p:cNvSpPr>
                <p:nvPr/>
              </p:nvSpPr>
              <p:spPr bwMode="auto">
                <a:xfrm>
                  <a:off x="1008" y="1056"/>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53" name="Text Box 42"/>
                <p:cNvSpPr txBox="1">
                  <a:spLocks noChangeArrowheads="1"/>
                </p:cNvSpPr>
                <p:nvPr/>
              </p:nvSpPr>
              <p:spPr bwMode="auto">
                <a:xfrm>
                  <a:off x="768" y="870"/>
                  <a:ext cx="309" cy="28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4</a:t>
                  </a:r>
                  <a:endParaRPr kumimoji="1" lang="en-US" altLang="zh-CN" sz="2800" smtClean="0">
                    <a:solidFill>
                      <a:srgbClr val="000000"/>
                    </a:solidFill>
                    <a:latin typeface="Times New Roman" pitchFamily="18" charset="0"/>
                    <a:ea typeface="楷体_GB2312" pitchFamily="49" charset="-122"/>
                  </a:endParaRPr>
                </a:p>
              </p:txBody>
            </p:sp>
          </p:grpSp>
          <p:grpSp>
            <p:nvGrpSpPr>
              <p:cNvPr id="18449" name="Group 43"/>
              <p:cNvGrpSpPr>
                <a:grpSpLocks/>
              </p:cNvGrpSpPr>
              <p:nvPr/>
            </p:nvGrpSpPr>
            <p:grpSpPr bwMode="auto">
              <a:xfrm>
                <a:off x="2484" y="252"/>
                <a:ext cx="57" cy="254"/>
                <a:chOff x="3024" y="707"/>
                <a:chExt cx="70" cy="358"/>
              </a:xfrm>
            </p:grpSpPr>
            <p:sp>
              <p:nvSpPr>
                <p:cNvPr id="18450" name="Line 44"/>
                <p:cNvSpPr>
                  <a:spLocks noChangeShapeType="1"/>
                </p:cNvSpPr>
                <p:nvPr/>
              </p:nvSpPr>
              <p:spPr bwMode="auto">
                <a:xfrm>
                  <a:off x="3024" y="816"/>
                  <a:ext cx="0" cy="240"/>
                </a:xfrm>
                <a:prstGeom prst="line">
                  <a:avLst/>
                </a:prstGeom>
                <a:noFill/>
                <a:ln w="9525">
                  <a:solidFill>
                    <a:srgbClr val="33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8451" name="Line 45"/>
                <p:cNvSpPr>
                  <a:spLocks noChangeShapeType="1"/>
                </p:cNvSpPr>
                <p:nvPr/>
              </p:nvSpPr>
              <p:spPr bwMode="auto">
                <a:xfrm>
                  <a:off x="3094" y="707"/>
                  <a:ext cx="0" cy="358"/>
                </a:xfrm>
                <a:prstGeom prst="line">
                  <a:avLst/>
                </a:prstGeom>
                <a:noFill/>
                <a:ln w="9525">
                  <a:solidFill>
                    <a:srgbClr val="33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sp>
          <p:nvSpPr>
            <p:cNvPr id="18440" name="Text Box 46"/>
            <p:cNvSpPr txBox="1">
              <a:spLocks noChangeArrowheads="1"/>
            </p:cNvSpPr>
            <p:nvPr/>
          </p:nvSpPr>
          <p:spPr bwMode="auto">
            <a:xfrm>
              <a:off x="3290" y="48"/>
              <a:ext cx="624" cy="22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b="1" i="1" smtClean="0">
                  <a:solidFill>
                    <a:srgbClr val="000000"/>
                  </a:solidFill>
                  <a:latin typeface="Times New Roman" pitchFamily="18" charset="0"/>
                  <a:ea typeface="楷体_GB2312" pitchFamily="49" charset="-122"/>
                </a:rPr>
                <a:t>n</a:t>
              </a:r>
            </a:p>
          </p:txBody>
        </p:sp>
      </p:grpSp>
    </p:spTree>
    <p:extLst>
      <p:ext uri="{BB962C8B-B14F-4D97-AF65-F5344CB8AC3E}">
        <p14:creationId xmlns:p14="http://schemas.microsoft.com/office/powerpoint/2010/main" val="3613723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8575" y="381000"/>
            <a:ext cx="4467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0000CC"/>
                </a:solidFill>
                <a:latin typeface="宋体" charset="-122"/>
              </a:rPr>
              <a:t>  </a:t>
            </a:r>
            <a:r>
              <a:rPr kumimoji="1" lang="zh-CN" altLang="en-US" sz="2800" smtClean="0">
                <a:solidFill>
                  <a:srgbClr val="FF0000"/>
                </a:solidFill>
                <a:latin typeface="楷体_GB2312" pitchFamily="49" charset="-122"/>
                <a:ea typeface="楷体_GB2312" pitchFamily="49" charset="-122"/>
              </a:rPr>
              <a:t>能级</a:t>
            </a:r>
            <a:r>
              <a:rPr kumimoji="1" lang="en-US" altLang="zh-CN" sz="2800" smtClean="0">
                <a:solidFill>
                  <a:srgbClr val="FF0000"/>
                </a:solidFill>
                <a:latin typeface="楷体_GB2312" pitchFamily="49" charset="-122"/>
                <a:ea typeface="楷体_GB2312" pitchFamily="49" charset="-122"/>
              </a:rPr>
              <a:t>:</a:t>
            </a:r>
            <a:r>
              <a:rPr kumimoji="1" lang="en-US" altLang="zh-CN" sz="2800" smtClean="0">
                <a:solidFill>
                  <a:srgbClr val="0000CC"/>
                </a:solidFill>
                <a:latin typeface="楷体_GB2312" pitchFamily="49" charset="-122"/>
                <a:ea typeface="楷体_GB2312" pitchFamily="49" charset="-122"/>
              </a:rPr>
              <a:t> </a:t>
            </a:r>
            <a:r>
              <a:rPr kumimoji="1" lang="zh-CN" altLang="en-US" sz="2800" smtClean="0">
                <a:solidFill>
                  <a:srgbClr val="0000CC"/>
                </a:solidFill>
                <a:latin typeface="楷体_GB2312" pitchFamily="49" charset="-122"/>
                <a:ea typeface="楷体_GB2312" pitchFamily="49" charset="-122"/>
              </a:rPr>
              <a:t>粒子的内部能量值</a:t>
            </a:r>
            <a:r>
              <a:rPr kumimoji="1" lang="zh-CN" altLang="en-US" sz="2800" smtClean="0">
                <a:solidFill>
                  <a:srgbClr val="0000CC"/>
                </a:solidFill>
                <a:latin typeface="Times New Roman" pitchFamily="18" charset="0"/>
              </a:rPr>
              <a:t> </a:t>
            </a:r>
          </a:p>
        </p:txBody>
      </p:sp>
      <p:sp>
        <p:nvSpPr>
          <p:cNvPr id="19459" name="Text Box 3"/>
          <p:cNvSpPr txBox="1">
            <a:spLocks noChangeArrowheads="1"/>
          </p:cNvSpPr>
          <p:nvPr/>
        </p:nvSpPr>
        <p:spPr bwMode="auto">
          <a:xfrm>
            <a:off x="76200" y="1196975"/>
            <a:ext cx="43767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u="sng" smtClean="0">
                <a:solidFill>
                  <a:srgbClr val="FF0000"/>
                </a:solidFill>
                <a:latin typeface="华文楷体" pitchFamily="2" charset="-122"/>
                <a:ea typeface="华文楷体" pitchFamily="2" charset="-122"/>
              </a:rPr>
              <a:t>高能级</a:t>
            </a:r>
            <a:r>
              <a:rPr kumimoji="1" lang="en-US" altLang="zh-CN" sz="2800" b="1" smtClean="0">
                <a:solidFill>
                  <a:srgbClr val="FF0000"/>
                </a:solidFill>
                <a:latin typeface="华文楷体" pitchFamily="2" charset="-122"/>
                <a:ea typeface="华文楷体" pitchFamily="2" charset="-122"/>
              </a:rPr>
              <a:t>:</a:t>
            </a:r>
            <a:r>
              <a:rPr kumimoji="1" lang="en-US" altLang="zh-CN" sz="2800" b="1" smtClean="0">
                <a:solidFill>
                  <a:srgbClr val="0000CC"/>
                </a:solidFill>
                <a:latin typeface="华文楷体" pitchFamily="2" charset="-122"/>
                <a:ea typeface="华文楷体" pitchFamily="2" charset="-122"/>
              </a:rPr>
              <a:t> </a:t>
            </a:r>
            <a:r>
              <a:rPr kumimoji="1" lang="zh-CN" altLang="en-US" sz="2800" smtClean="0">
                <a:solidFill>
                  <a:srgbClr val="0000CC"/>
                </a:solidFill>
                <a:latin typeface="华文楷体" pitchFamily="2" charset="-122"/>
                <a:ea typeface="华文楷体" pitchFamily="2" charset="-122"/>
              </a:rPr>
              <a:t>能量较高的能级 </a:t>
            </a:r>
          </a:p>
        </p:txBody>
      </p:sp>
      <p:sp>
        <p:nvSpPr>
          <p:cNvPr id="19460" name="Text Box 4"/>
          <p:cNvSpPr txBox="1">
            <a:spLocks noChangeArrowheads="1"/>
          </p:cNvSpPr>
          <p:nvPr/>
        </p:nvSpPr>
        <p:spPr bwMode="auto">
          <a:xfrm>
            <a:off x="82550" y="1905000"/>
            <a:ext cx="4108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u="sng" smtClean="0">
                <a:solidFill>
                  <a:srgbClr val="FF0000"/>
                </a:solidFill>
                <a:latin typeface="华文楷体" pitchFamily="2" charset="-122"/>
                <a:ea typeface="华文楷体" pitchFamily="2" charset="-122"/>
              </a:rPr>
              <a:t>低能级</a:t>
            </a:r>
            <a:r>
              <a:rPr kumimoji="1" lang="en-US" altLang="zh-CN" sz="2800" b="1" smtClean="0">
                <a:solidFill>
                  <a:srgbClr val="FF0000"/>
                </a:solidFill>
                <a:latin typeface="华文楷体" pitchFamily="2" charset="-122"/>
                <a:ea typeface="华文楷体" pitchFamily="2" charset="-122"/>
              </a:rPr>
              <a:t>:</a:t>
            </a:r>
            <a:r>
              <a:rPr kumimoji="1" lang="en-US" altLang="zh-CN" sz="2800" b="1" smtClean="0">
                <a:solidFill>
                  <a:srgbClr val="0000CC"/>
                </a:solidFill>
                <a:latin typeface="华文楷体" pitchFamily="2" charset="-122"/>
                <a:ea typeface="华文楷体" pitchFamily="2" charset="-122"/>
              </a:rPr>
              <a:t> </a:t>
            </a:r>
            <a:r>
              <a:rPr kumimoji="1" lang="zh-CN" altLang="en-US" sz="2800" smtClean="0">
                <a:solidFill>
                  <a:srgbClr val="0000CC"/>
                </a:solidFill>
                <a:latin typeface="华文楷体" pitchFamily="2" charset="-122"/>
                <a:ea typeface="华文楷体" pitchFamily="2" charset="-122"/>
              </a:rPr>
              <a:t>能量较低的能级</a:t>
            </a:r>
          </a:p>
        </p:txBody>
      </p:sp>
      <p:sp>
        <p:nvSpPr>
          <p:cNvPr id="19461" name="Text Box 5"/>
          <p:cNvSpPr txBox="1">
            <a:spLocks noChangeArrowheads="1"/>
          </p:cNvSpPr>
          <p:nvPr/>
        </p:nvSpPr>
        <p:spPr bwMode="auto">
          <a:xfrm>
            <a:off x="47625" y="3249613"/>
            <a:ext cx="4295775"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u="sng" smtClean="0">
                <a:solidFill>
                  <a:srgbClr val="FF0000"/>
                </a:solidFill>
                <a:latin typeface="楷体_GB2312" pitchFamily="49" charset="-122"/>
                <a:ea typeface="楷体_GB2312" pitchFamily="49" charset="-122"/>
              </a:rPr>
              <a:t>基能级</a:t>
            </a:r>
            <a:r>
              <a:rPr kumimoji="1" lang="en-US" altLang="zh-CN" sz="2800" b="1" smtClean="0">
                <a:solidFill>
                  <a:srgbClr val="FF0000"/>
                </a:solidFill>
                <a:latin typeface="楷体_GB2312" pitchFamily="49" charset="-122"/>
                <a:ea typeface="楷体_GB2312" pitchFamily="49" charset="-122"/>
              </a:rPr>
              <a:t>:</a:t>
            </a:r>
            <a:r>
              <a:rPr kumimoji="1" lang="en-US" altLang="zh-CN" sz="2800" b="1" smtClean="0">
                <a:solidFill>
                  <a:srgbClr val="0000CC"/>
                </a:solidFill>
                <a:latin typeface="楷体_GB2312" pitchFamily="49" charset="-122"/>
                <a:ea typeface="楷体_GB2312" pitchFamily="49" charset="-122"/>
              </a:rPr>
              <a:t> </a:t>
            </a:r>
            <a:r>
              <a:rPr kumimoji="1" lang="zh-CN" altLang="en-US" sz="2800" smtClean="0">
                <a:solidFill>
                  <a:srgbClr val="0000CC"/>
                </a:solidFill>
                <a:latin typeface="楷体_GB2312" pitchFamily="49" charset="-122"/>
                <a:ea typeface="楷体_GB2312" pitchFamily="49" charset="-122"/>
              </a:rPr>
              <a:t>能量最低的能级</a:t>
            </a:r>
          </a:p>
          <a:p>
            <a:pPr fontAlgn="base">
              <a:spcBef>
                <a:spcPct val="50000"/>
              </a:spcBef>
              <a:spcAft>
                <a:spcPct val="0"/>
              </a:spcAft>
              <a:buFontTx/>
              <a:buNone/>
            </a:pPr>
            <a:r>
              <a:rPr kumimoji="1" lang="en-US" altLang="zh-CN" sz="2800" b="1" smtClean="0">
                <a:solidFill>
                  <a:srgbClr val="0000CC"/>
                </a:solidFill>
                <a:latin typeface="楷体_GB2312" pitchFamily="49" charset="-122"/>
                <a:ea typeface="楷体_GB2312" pitchFamily="49" charset="-122"/>
              </a:rPr>
              <a:t>(</a:t>
            </a:r>
            <a:r>
              <a:rPr kumimoji="1" lang="zh-CN" altLang="en-US" sz="2800" smtClean="0">
                <a:solidFill>
                  <a:srgbClr val="0000CC"/>
                </a:solidFill>
                <a:latin typeface="楷体_GB2312" pitchFamily="49" charset="-122"/>
                <a:ea typeface="楷体_GB2312" pitchFamily="49" charset="-122"/>
              </a:rPr>
              <a:t>相应的状态称</a:t>
            </a:r>
            <a:r>
              <a:rPr kumimoji="1" lang="zh-CN" altLang="en-US" sz="2800" u="sng" smtClean="0">
                <a:solidFill>
                  <a:srgbClr val="FF0000"/>
                </a:solidFill>
                <a:latin typeface="华文行楷" pitchFamily="2" charset="-122"/>
                <a:ea typeface="华文行楷" pitchFamily="2" charset="-122"/>
              </a:rPr>
              <a:t>基态</a:t>
            </a:r>
            <a:r>
              <a:rPr kumimoji="1" lang="zh-CN" altLang="en-US" sz="2800" b="1" smtClean="0">
                <a:solidFill>
                  <a:srgbClr val="0000CC"/>
                </a:solidFill>
                <a:latin typeface="楷体_GB2312" pitchFamily="49" charset="-122"/>
                <a:ea typeface="楷体_GB2312" pitchFamily="49" charset="-122"/>
              </a:rPr>
              <a:t>）</a:t>
            </a:r>
            <a:r>
              <a:rPr kumimoji="1" lang="zh-CN" altLang="en-US" sz="2800" smtClean="0">
                <a:solidFill>
                  <a:srgbClr val="0000CC"/>
                </a:solidFill>
                <a:latin typeface="Times New Roman" pitchFamily="18" charset="0"/>
              </a:rPr>
              <a:t> </a:t>
            </a:r>
          </a:p>
        </p:txBody>
      </p:sp>
      <p:sp>
        <p:nvSpPr>
          <p:cNvPr id="19462" name="Text Box 6"/>
          <p:cNvSpPr txBox="1">
            <a:spLocks noChangeArrowheads="1"/>
          </p:cNvSpPr>
          <p:nvPr/>
        </p:nvSpPr>
        <p:spPr bwMode="auto">
          <a:xfrm>
            <a:off x="17463" y="4837113"/>
            <a:ext cx="5468937"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0000CC"/>
                </a:solidFill>
                <a:latin typeface="宋体" charset="-122"/>
              </a:rPr>
              <a:t> </a:t>
            </a:r>
            <a:r>
              <a:rPr kumimoji="1" lang="zh-CN" altLang="en-US" sz="2800" u="sng" smtClean="0">
                <a:solidFill>
                  <a:srgbClr val="FF0000"/>
                </a:solidFill>
                <a:latin typeface="楷体_GB2312" pitchFamily="49" charset="-122"/>
                <a:ea typeface="楷体_GB2312" pitchFamily="49" charset="-122"/>
              </a:rPr>
              <a:t>激发能级</a:t>
            </a:r>
            <a:r>
              <a:rPr kumimoji="1" lang="en-US" altLang="zh-CN" sz="2800" b="1" smtClean="0">
                <a:solidFill>
                  <a:srgbClr val="FF0000"/>
                </a:solidFill>
                <a:latin typeface="楷体_GB2312" pitchFamily="49" charset="-122"/>
                <a:ea typeface="楷体_GB2312" pitchFamily="49" charset="-122"/>
              </a:rPr>
              <a:t>:</a:t>
            </a:r>
            <a:r>
              <a:rPr kumimoji="1" lang="en-US" altLang="zh-CN" sz="2800" b="1" smtClean="0">
                <a:solidFill>
                  <a:srgbClr val="0000CC"/>
                </a:solidFill>
                <a:latin typeface="楷体_GB2312" pitchFamily="49" charset="-122"/>
                <a:ea typeface="楷体_GB2312" pitchFamily="49" charset="-122"/>
              </a:rPr>
              <a:t> </a:t>
            </a:r>
            <a:r>
              <a:rPr kumimoji="1" lang="zh-CN" altLang="en-US" sz="2800" smtClean="0">
                <a:solidFill>
                  <a:srgbClr val="0000CC"/>
                </a:solidFill>
                <a:latin typeface="楷体_GB2312" pitchFamily="49" charset="-122"/>
                <a:ea typeface="楷体_GB2312" pitchFamily="49" charset="-122"/>
              </a:rPr>
              <a:t>能量高于基能级的其它所有能级</a:t>
            </a:r>
            <a:r>
              <a:rPr kumimoji="1" lang="en-US" altLang="zh-CN" sz="2800" smtClean="0">
                <a:solidFill>
                  <a:srgbClr val="0000CC"/>
                </a:solidFill>
                <a:latin typeface="楷体_GB2312" pitchFamily="49" charset="-122"/>
                <a:ea typeface="楷体_GB2312" pitchFamily="49" charset="-122"/>
              </a:rPr>
              <a:t>(</a:t>
            </a:r>
            <a:r>
              <a:rPr kumimoji="1" lang="zh-CN" altLang="en-US" sz="2800" smtClean="0">
                <a:solidFill>
                  <a:srgbClr val="0000CC"/>
                </a:solidFill>
                <a:latin typeface="楷体_GB2312" pitchFamily="49" charset="-122"/>
                <a:ea typeface="楷体_GB2312" pitchFamily="49" charset="-122"/>
              </a:rPr>
              <a:t>相应状态称</a:t>
            </a:r>
            <a:r>
              <a:rPr kumimoji="1" lang="zh-CN" altLang="en-US" sz="2800" u="sng" smtClean="0">
                <a:solidFill>
                  <a:srgbClr val="FF0000"/>
                </a:solidFill>
                <a:latin typeface="华文行楷" pitchFamily="2" charset="-122"/>
                <a:ea typeface="华文行楷" pitchFamily="2" charset="-122"/>
              </a:rPr>
              <a:t>激发态</a:t>
            </a:r>
            <a:r>
              <a:rPr kumimoji="1" lang="en-US" altLang="zh-CN" sz="2800" smtClean="0">
                <a:solidFill>
                  <a:srgbClr val="0000CC"/>
                </a:solidFill>
                <a:latin typeface="楷体_GB2312" pitchFamily="49" charset="-122"/>
                <a:ea typeface="楷体_GB2312" pitchFamily="49" charset="-122"/>
              </a:rPr>
              <a:t>)</a:t>
            </a:r>
            <a:r>
              <a:rPr kumimoji="1" lang="en-US" altLang="zh-CN" sz="2800" smtClean="0">
                <a:solidFill>
                  <a:srgbClr val="0000CC"/>
                </a:solidFill>
                <a:latin typeface="Times New Roman" pitchFamily="18" charset="0"/>
              </a:rPr>
              <a:t> </a:t>
            </a:r>
          </a:p>
        </p:txBody>
      </p:sp>
      <p:grpSp>
        <p:nvGrpSpPr>
          <p:cNvPr id="19463" name="Group 7"/>
          <p:cNvGrpSpPr>
            <a:grpSpLocks/>
          </p:cNvGrpSpPr>
          <p:nvPr/>
        </p:nvGrpSpPr>
        <p:grpSpPr bwMode="auto">
          <a:xfrm>
            <a:off x="5867400" y="333375"/>
            <a:ext cx="3095625" cy="6348413"/>
            <a:chOff x="3269" y="48"/>
            <a:chExt cx="2155" cy="2465"/>
          </a:xfrm>
        </p:grpSpPr>
        <p:grpSp>
          <p:nvGrpSpPr>
            <p:cNvPr id="19468" name="Group 8"/>
            <p:cNvGrpSpPr>
              <a:grpSpLocks/>
            </p:cNvGrpSpPr>
            <p:nvPr/>
          </p:nvGrpSpPr>
          <p:grpSpPr bwMode="auto">
            <a:xfrm>
              <a:off x="3269" y="246"/>
              <a:ext cx="2155" cy="2267"/>
              <a:chOff x="768" y="48"/>
              <a:chExt cx="2155" cy="2267"/>
            </a:xfrm>
          </p:grpSpPr>
          <p:grpSp>
            <p:nvGrpSpPr>
              <p:cNvPr id="19470" name="Group 9"/>
              <p:cNvGrpSpPr>
                <a:grpSpLocks/>
              </p:cNvGrpSpPr>
              <p:nvPr/>
            </p:nvGrpSpPr>
            <p:grpSpPr bwMode="auto">
              <a:xfrm>
                <a:off x="790" y="48"/>
                <a:ext cx="2077" cy="374"/>
                <a:chOff x="768" y="432"/>
                <a:chExt cx="2544" cy="527"/>
              </a:xfrm>
            </p:grpSpPr>
            <p:sp>
              <p:nvSpPr>
                <p:cNvPr id="19501" name="Line 10"/>
                <p:cNvSpPr>
                  <a:spLocks noChangeShapeType="1"/>
                </p:cNvSpPr>
                <p:nvPr/>
              </p:nvSpPr>
              <p:spPr bwMode="auto">
                <a:xfrm>
                  <a:off x="1008" y="672"/>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502" name="Line 11"/>
                <p:cNvSpPr>
                  <a:spLocks noChangeShapeType="1"/>
                </p:cNvSpPr>
                <p:nvPr/>
              </p:nvSpPr>
              <p:spPr bwMode="auto">
                <a:xfrm>
                  <a:off x="1008" y="816"/>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503" name="Text Box 12"/>
                <p:cNvSpPr txBox="1">
                  <a:spLocks noChangeArrowheads="1"/>
                </p:cNvSpPr>
                <p:nvPr/>
              </p:nvSpPr>
              <p:spPr bwMode="auto">
                <a:xfrm>
                  <a:off x="777" y="534"/>
                  <a:ext cx="309" cy="28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6</a:t>
                  </a:r>
                  <a:endParaRPr kumimoji="1" lang="en-US" altLang="zh-CN" sz="2800" smtClean="0">
                    <a:solidFill>
                      <a:srgbClr val="000000"/>
                    </a:solidFill>
                    <a:latin typeface="Times New Roman" pitchFamily="18" charset="0"/>
                    <a:ea typeface="楷体_GB2312" pitchFamily="49" charset="-122"/>
                  </a:endParaRPr>
                </a:p>
              </p:txBody>
            </p:sp>
            <p:sp>
              <p:nvSpPr>
                <p:cNvPr id="19504" name="Text Box 13"/>
                <p:cNvSpPr txBox="1">
                  <a:spLocks noChangeArrowheads="1"/>
                </p:cNvSpPr>
                <p:nvPr/>
              </p:nvSpPr>
              <p:spPr bwMode="auto">
                <a:xfrm>
                  <a:off x="768" y="432"/>
                  <a:ext cx="374" cy="2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sym typeface="Symbol Set SWA" pitchFamily="18" charset="2"/>
                    </a:rPr>
                    <a:t></a:t>
                  </a:r>
                  <a:endParaRPr kumimoji="1" lang="en-US" altLang="zh-CN" sz="2800" smtClean="0">
                    <a:solidFill>
                      <a:srgbClr val="000000"/>
                    </a:solidFill>
                    <a:latin typeface="Times New Roman" pitchFamily="18" charset="0"/>
                    <a:ea typeface="楷体_GB2312" pitchFamily="49" charset="-122"/>
                  </a:endParaRPr>
                </a:p>
              </p:txBody>
            </p:sp>
            <p:sp>
              <p:nvSpPr>
                <p:cNvPr id="19505" name="Line 14"/>
                <p:cNvSpPr>
                  <a:spLocks noChangeShapeType="1"/>
                </p:cNvSpPr>
                <p:nvPr/>
              </p:nvSpPr>
              <p:spPr bwMode="auto">
                <a:xfrm>
                  <a:off x="1008" y="720"/>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506" name="Text Box 15"/>
                <p:cNvSpPr txBox="1">
                  <a:spLocks noChangeArrowheads="1"/>
                </p:cNvSpPr>
                <p:nvPr/>
              </p:nvSpPr>
              <p:spPr bwMode="auto">
                <a:xfrm>
                  <a:off x="780" y="675"/>
                  <a:ext cx="309" cy="2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5</a:t>
                  </a:r>
                  <a:endParaRPr kumimoji="1" lang="en-US" altLang="zh-CN" sz="2800" smtClean="0">
                    <a:solidFill>
                      <a:srgbClr val="000000"/>
                    </a:solidFill>
                    <a:latin typeface="Times New Roman" pitchFamily="18" charset="0"/>
                    <a:ea typeface="楷体_GB2312" pitchFamily="49" charset="-122"/>
                  </a:endParaRPr>
                </a:p>
              </p:txBody>
            </p:sp>
          </p:grpSp>
          <p:grpSp>
            <p:nvGrpSpPr>
              <p:cNvPr id="19471" name="Group 16"/>
              <p:cNvGrpSpPr>
                <a:grpSpLocks/>
              </p:cNvGrpSpPr>
              <p:nvPr/>
            </p:nvGrpSpPr>
            <p:grpSpPr bwMode="auto">
              <a:xfrm>
                <a:off x="846" y="2113"/>
                <a:ext cx="2077" cy="202"/>
                <a:chOff x="864" y="3348"/>
                <a:chExt cx="2544" cy="284"/>
              </a:xfrm>
            </p:grpSpPr>
            <p:sp>
              <p:nvSpPr>
                <p:cNvPr id="19499" name="Line 17"/>
                <p:cNvSpPr>
                  <a:spLocks noChangeShapeType="1"/>
                </p:cNvSpPr>
                <p:nvPr/>
              </p:nvSpPr>
              <p:spPr bwMode="auto">
                <a:xfrm>
                  <a:off x="1104" y="3552"/>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500" name="Text Box 18"/>
                <p:cNvSpPr txBox="1">
                  <a:spLocks noChangeArrowheads="1"/>
                </p:cNvSpPr>
                <p:nvPr/>
              </p:nvSpPr>
              <p:spPr bwMode="auto">
                <a:xfrm>
                  <a:off x="864" y="3348"/>
                  <a:ext cx="309" cy="2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1</a:t>
                  </a:r>
                  <a:endParaRPr kumimoji="1" lang="en-US" altLang="zh-CN" sz="2800" smtClean="0">
                    <a:solidFill>
                      <a:srgbClr val="000000"/>
                    </a:solidFill>
                    <a:latin typeface="Times New Roman" pitchFamily="18" charset="0"/>
                    <a:ea typeface="楷体_GB2312" pitchFamily="49" charset="-122"/>
                  </a:endParaRPr>
                </a:p>
              </p:txBody>
            </p:sp>
          </p:grpSp>
          <p:grpSp>
            <p:nvGrpSpPr>
              <p:cNvPr id="19472" name="Group 19"/>
              <p:cNvGrpSpPr>
                <a:grpSpLocks/>
              </p:cNvGrpSpPr>
              <p:nvPr/>
            </p:nvGrpSpPr>
            <p:grpSpPr bwMode="auto">
              <a:xfrm>
                <a:off x="1113" y="252"/>
                <a:ext cx="284" cy="2020"/>
                <a:chOff x="1248" y="707"/>
                <a:chExt cx="349" cy="2852"/>
              </a:xfrm>
            </p:grpSpPr>
            <p:sp>
              <p:nvSpPr>
                <p:cNvPr id="19494" name="Line 20"/>
                <p:cNvSpPr>
                  <a:spLocks noChangeShapeType="1"/>
                </p:cNvSpPr>
                <p:nvPr/>
              </p:nvSpPr>
              <p:spPr bwMode="auto">
                <a:xfrm>
                  <a:off x="1532" y="816"/>
                  <a:ext cx="0" cy="2736"/>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95" name="Line 21"/>
                <p:cNvSpPr>
                  <a:spLocks noChangeShapeType="1"/>
                </p:cNvSpPr>
                <p:nvPr/>
              </p:nvSpPr>
              <p:spPr bwMode="auto">
                <a:xfrm>
                  <a:off x="1341" y="1433"/>
                  <a:ext cx="0" cy="2126"/>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96" name="Line 22"/>
                <p:cNvSpPr>
                  <a:spLocks noChangeShapeType="1"/>
                </p:cNvSpPr>
                <p:nvPr/>
              </p:nvSpPr>
              <p:spPr bwMode="auto">
                <a:xfrm>
                  <a:off x="1248" y="2085"/>
                  <a:ext cx="0" cy="1467"/>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97" name="Line 23"/>
                <p:cNvSpPr>
                  <a:spLocks noChangeShapeType="1"/>
                </p:cNvSpPr>
                <p:nvPr/>
              </p:nvSpPr>
              <p:spPr bwMode="auto">
                <a:xfrm>
                  <a:off x="1436" y="1052"/>
                  <a:ext cx="0" cy="2489"/>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98" name="Line 24"/>
                <p:cNvSpPr>
                  <a:spLocks noChangeShapeType="1"/>
                </p:cNvSpPr>
                <p:nvPr/>
              </p:nvSpPr>
              <p:spPr bwMode="auto">
                <a:xfrm>
                  <a:off x="1597" y="707"/>
                  <a:ext cx="0" cy="2852"/>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19473" name="Group 25"/>
              <p:cNvGrpSpPr>
                <a:grpSpLocks/>
              </p:cNvGrpSpPr>
              <p:nvPr/>
            </p:nvGrpSpPr>
            <p:grpSpPr bwMode="auto">
              <a:xfrm>
                <a:off x="800" y="1070"/>
                <a:ext cx="2084" cy="202"/>
                <a:chOff x="807" y="1876"/>
                <a:chExt cx="2553" cy="284"/>
              </a:xfrm>
            </p:grpSpPr>
            <p:sp>
              <p:nvSpPr>
                <p:cNvPr id="19492" name="Line 26"/>
                <p:cNvSpPr>
                  <a:spLocks noChangeShapeType="1"/>
                </p:cNvSpPr>
                <p:nvPr/>
              </p:nvSpPr>
              <p:spPr bwMode="auto">
                <a:xfrm>
                  <a:off x="1056" y="2064"/>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93" name="Text Box 27"/>
                <p:cNvSpPr txBox="1">
                  <a:spLocks noChangeArrowheads="1"/>
                </p:cNvSpPr>
                <p:nvPr/>
              </p:nvSpPr>
              <p:spPr bwMode="auto">
                <a:xfrm>
                  <a:off x="807" y="1876"/>
                  <a:ext cx="309" cy="28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2</a:t>
                  </a:r>
                  <a:endParaRPr kumimoji="1" lang="en-US" altLang="zh-CN" sz="2800" smtClean="0">
                    <a:solidFill>
                      <a:srgbClr val="000000"/>
                    </a:solidFill>
                    <a:latin typeface="Times New Roman" pitchFamily="18" charset="0"/>
                    <a:ea typeface="楷体_GB2312" pitchFamily="49" charset="-122"/>
                  </a:endParaRPr>
                </a:p>
              </p:txBody>
            </p:sp>
          </p:grpSp>
          <p:grpSp>
            <p:nvGrpSpPr>
              <p:cNvPr id="19474" name="Group 28"/>
              <p:cNvGrpSpPr>
                <a:grpSpLocks/>
              </p:cNvGrpSpPr>
              <p:nvPr/>
            </p:nvGrpSpPr>
            <p:grpSpPr bwMode="auto">
              <a:xfrm>
                <a:off x="1676" y="243"/>
                <a:ext cx="221" cy="976"/>
                <a:chOff x="1880" y="707"/>
                <a:chExt cx="271" cy="1378"/>
              </a:xfrm>
            </p:grpSpPr>
            <p:sp>
              <p:nvSpPr>
                <p:cNvPr id="19488" name="Line 29"/>
                <p:cNvSpPr>
                  <a:spLocks noChangeShapeType="1"/>
                </p:cNvSpPr>
                <p:nvPr/>
              </p:nvSpPr>
              <p:spPr bwMode="auto">
                <a:xfrm>
                  <a:off x="2064" y="816"/>
                  <a:ext cx="0" cy="1248"/>
                </a:xfrm>
                <a:prstGeom prst="line">
                  <a:avLst/>
                </a:prstGeom>
                <a:noFill/>
                <a:ln w="952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89" name="Line 30"/>
                <p:cNvSpPr>
                  <a:spLocks noChangeShapeType="1"/>
                </p:cNvSpPr>
                <p:nvPr/>
              </p:nvSpPr>
              <p:spPr bwMode="auto">
                <a:xfrm>
                  <a:off x="1972" y="1059"/>
                  <a:ext cx="0" cy="1009"/>
                </a:xfrm>
                <a:prstGeom prst="line">
                  <a:avLst/>
                </a:prstGeom>
                <a:noFill/>
                <a:ln w="952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90" name="Line 31"/>
                <p:cNvSpPr>
                  <a:spLocks noChangeShapeType="1"/>
                </p:cNvSpPr>
                <p:nvPr/>
              </p:nvSpPr>
              <p:spPr bwMode="auto">
                <a:xfrm>
                  <a:off x="1880" y="1445"/>
                  <a:ext cx="0" cy="630"/>
                </a:xfrm>
                <a:prstGeom prst="line">
                  <a:avLst/>
                </a:prstGeom>
                <a:noFill/>
                <a:ln w="952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91" name="Line 32"/>
                <p:cNvSpPr>
                  <a:spLocks noChangeShapeType="1"/>
                </p:cNvSpPr>
                <p:nvPr/>
              </p:nvSpPr>
              <p:spPr bwMode="auto">
                <a:xfrm>
                  <a:off x="2151" y="707"/>
                  <a:ext cx="0" cy="1378"/>
                </a:xfrm>
                <a:prstGeom prst="line">
                  <a:avLst/>
                </a:prstGeom>
                <a:noFill/>
                <a:ln w="9525">
                  <a:solidFill>
                    <a:srgbClr val="FF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19475" name="Group 33"/>
              <p:cNvGrpSpPr>
                <a:grpSpLocks/>
              </p:cNvGrpSpPr>
              <p:nvPr/>
            </p:nvGrpSpPr>
            <p:grpSpPr bwMode="auto">
              <a:xfrm>
                <a:off x="785" y="655"/>
                <a:ext cx="2060" cy="202"/>
                <a:chOff x="789" y="1289"/>
                <a:chExt cx="2523" cy="285"/>
              </a:xfrm>
            </p:grpSpPr>
            <p:sp>
              <p:nvSpPr>
                <p:cNvPr id="19486" name="Line 34"/>
                <p:cNvSpPr>
                  <a:spLocks noChangeShapeType="1"/>
                </p:cNvSpPr>
                <p:nvPr/>
              </p:nvSpPr>
              <p:spPr bwMode="auto">
                <a:xfrm>
                  <a:off x="1008" y="1440"/>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87" name="Text Box 35"/>
                <p:cNvSpPr txBox="1">
                  <a:spLocks noChangeArrowheads="1"/>
                </p:cNvSpPr>
                <p:nvPr/>
              </p:nvSpPr>
              <p:spPr bwMode="auto">
                <a:xfrm>
                  <a:off x="789" y="1289"/>
                  <a:ext cx="309" cy="28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3</a:t>
                  </a:r>
                  <a:endParaRPr kumimoji="1" lang="en-US" altLang="zh-CN" sz="2800" smtClean="0">
                    <a:solidFill>
                      <a:srgbClr val="000000"/>
                    </a:solidFill>
                    <a:latin typeface="Times New Roman" pitchFamily="18" charset="0"/>
                    <a:ea typeface="楷体_GB2312" pitchFamily="49" charset="-122"/>
                  </a:endParaRPr>
                </a:p>
              </p:txBody>
            </p:sp>
          </p:grpSp>
          <p:grpSp>
            <p:nvGrpSpPr>
              <p:cNvPr id="19476" name="Group 36"/>
              <p:cNvGrpSpPr>
                <a:grpSpLocks/>
              </p:cNvGrpSpPr>
              <p:nvPr/>
            </p:nvGrpSpPr>
            <p:grpSpPr bwMode="auto">
              <a:xfrm>
                <a:off x="2140" y="253"/>
                <a:ext cx="142" cy="510"/>
                <a:chOff x="2448" y="721"/>
                <a:chExt cx="174" cy="721"/>
              </a:xfrm>
            </p:grpSpPr>
            <p:sp>
              <p:nvSpPr>
                <p:cNvPr id="19483" name="Line 37"/>
                <p:cNvSpPr>
                  <a:spLocks noChangeShapeType="1"/>
                </p:cNvSpPr>
                <p:nvPr/>
              </p:nvSpPr>
              <p:spPr bwMode="auto">
                <a:xfrm>
                  <a:off x="2536" y="816"/>
                  <a:ext cx="0" cy="624"/>
                </a:xfrm>
                <a:prstGeom prst="line">
                  <a:avLst/>
                </a:prstGeom>
                <a:noFill/>
                <a:ln w="9525">
                  <a:solidFill>
                    <a:srgbClr val="99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84" name="Line 38"/>
                <p:cNvSpPr>
                  <a:spLocks noChangeShapeType="1"/>
                </p:cNvSpPr>
                <p:nvPr/>
              </p:nvSpPr>
              <p:spPr bwMode="auto">
                <a:xfrm>
                  <a:off x="2448" y="1075"/>
                  <a:ext cx="0" cy="358"/>
                </a:xfrm>
                <a:prstGeom prst="line">
                  <a:avLst/>
                </a:prstGeom>
                <a:noFill/>
                <a:ln w="9525">
                  <a:solidFill>
                    <a:srgbClr val="99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85" name="Line 39"/>
                <p:cNvSpPr>
                  <a:spLocks noChangeShapeType="1"/>
                </p:cNvSpPr>
                <p:nvPr/>
              </p:nvSpPr>
              <p:spPr bwMode="auto">
                <a:xfrm>
                  <a:off x="2622" y="721"/>
                  <a:ext cx="0" cy="721"/>
                </a:xfrm>
                <a:prstGeom prst="line">
                  <a:avLst/>
                </a:prstGeom>
                <a:noFill/>
                <a:ln w="9525">
                  <a:solidFill>
                    <a:srgbClr val="99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19477" name="Group 40"/>
              <p:cNvGrpSpPr>
                <a:grpSpLocks/>
              </p:cNvGrpSpPr>
              <p:nvPr/>
            </p:nvGrpSpPr>
            <p:grpSpPr bwMode="auto">
              <a:xfrm>
                <a:off x="768" y="358"/>
                <a:ext cx="2077" cy="201"/>
                <a:chOff x="768" y="870"/>
                <a:chExt cx="2544" cy="283"/>
              </a:xfrm>
            </p:grpSpPr>
            <p:sp>
              <p:nvSpPr>
                <p:cNvPr id="19481" name="Line 41"/>
                <p:cNvSpPr>
                  <a:spLocks noChangeShapeType="1"/>
                </p:cNvSpPr>
                <p:nvPr/>
              </p:nvSpPr>
              <p:spPr bwMode="auto">
                <a:xfrm>
                  <a:off x="1008" y="1056"/>
                  <a:ext cx="2304" cy="0"/>
                </a:xfrm>
                <a:prstGeom prst="line">
                  <a:avLst/>
                </a:prstGeom>
                <a:noFill/>
                <a:ln w="539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82" name="Text Box 42"/>
                <p:cNvSpPr txBox="1">
                  <a:spLocks noChangeArrowheads="1"/>
                </p:cNvSpPr>
                <p:nvPr/>
              </p:nvSpPr>
              <p:spPr bwMode="auto">
                <a:xfrm>
                  <a:off x="768" y="870"/>
                  <a:ext cx="309" cy="28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00"/>
                      </a:solidFill>
                      <a:latin typeface="Times New Roman" pitchFamily="18" charset="0"/>
                      <a:ea typeface="楷体_GB2312" pitchFamily="49" charset="-122"/>
                    </a:rPr>
                    <a:t>4</a:t>
                  </a:r>
                  <a:endParaRPr kumimoji="1" lang="en-US" altLang="zh-CN" sz="2800" smtClean="0">
                    <a:solidFill>
                      <a:srgbClr val="000000"/>
                    </a:solidFill>
                    <a:latin typeface="Times New Roman" pitchFamily="18" charset="0"/>
                    <a:ea typeface="楷体_GB2312" pitchFamily="49" charset="-122"/>
                  </a:endParaRPr>
                </a:p>
              </p:txBody>
            </p:sp>
          </p:grpSp>
          <p:grpSp>
            <p:nvGrpSpPr>
              <p:cNvPr id="19478" name="Group 43"/>
              <p:cNvGrpSpPr>
                <a:grpSpLocks/>
              </p:cNvGrpSpPr>
              <p:nvPr/>
            </p:nvGrpSpPr>
            <p:grpSpPr bwMode="auto">
              <a:xfrm>
                <a:off x="2484" y="252"/>
                <a:ext cx="57" cy="254"/>
                <a:chOff x="3024" y="707"/>
                <a:chExt cx="70" cy="358"/>
              </a:xfrm>
            </p:grpSpPr>
            <p:sp>
              <p:nvSpPr>
                <p:cNvPr id="19479" name="Line 44"/>
                <p:cNvSpPr>
                  <a:spLocks noChangeShapeType="1"/>
                </p:cNvSpPr>
                <p:nvPr/>
              </p:nvSpPr>
              <p:spPr bwMode="auto">
                <a:xfrm>
                  <a:off x="3024" y="816"/>
                  <a:ext cx="0" cy="240"/>
                </a:xfrm>
                <a:prstGeom prst="line">
                  <a:avLst/>
                </a:prstGeom>
                <a:noFill/>
                <a:ln w="9525">
                  <a:solidFill>
                    <a:srgbClr val="33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9480" name="Line 45"/>
                <p:cNvSpPr>
                  <a:spLocks noChangeShapeType="1"/>
                </p:cNvSpPr>
                <p:nvPr/>
              </p:nvSpPr>
              <p:spPr bwMode="auto">
                <a:xfrm>
                  <a:off x="3094" y="707"/>
                  <a:ext cx="0" cy="358"/>
                </a:xfrm>
                <a:prstGeom prst="line">
                  <a:avLst/>
                </a:prstGeom>
                <a:noFill/>
                <a:ln w="9525">
                  <a:solidFill>
                    <a:srgbClr val="3333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sp>
          <p:nvSpPr>
            <p:cNvPr id="19469" name="Text Box 46"/>
            <p:cNvSpPr txBox="1">
              <a:spLocks noChangeArrowheads="1"/>
            </p:cNvSpPr>
            <p:nvPr/>
          </p:nvSpPr>
          <p:spPr bwMode="auto">
            <a:xfrm>
              <a:off x="3290" y="48"/>
              <a:ext cx="624" cy="22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b="1" i="1" smtClean="0">
                  <a:solidFill>
                    <a:srgbClr val="000000"/>
                  </a:solidFill>
                  <a:latin typeface="Times New Roman" pitchFamily="18" charset="0"/>
                  <a:ea typeface="楷体_GB2312" pitchFamily="49" charset="-122"/>
                </a:rPr>
                <a:t>n</a:t>
              </a:r>
            </a:p>
          </p:txBody>
        </p:sp>
      </p:grpSp>
      <p:grpSp>
        <p:nvGrpSpPr>
          <p:cNvPr id="19464" name="Group 47"/>
          <p:cNvGrpSpPr>
            <a:grpSpLocks/>
          </p:cNvGrpSpPr>
          <p:nvPr/>
        </p:nvGrpSpPr>
        <p:grpSpPr bwMode="auto">
          <a:xfrm>
            <a:off x="4500563" y="1268413"/>
            <a:ext cx="1855787" cy="2665412"/>
            <a:chOff x="2835" y="799"/>
            <a:chExt cx="1169" cy="1679"/>
          </a:xfrm>
        </p:grpSpPr>
        <p:graphicFrame>
          <p:nvGraphicFramePr>
            <p:cNvPr id="19466" name="Object 48"/>
            <p:cNvGraphicFramePr>
              <a:graphicFrameLocks noChangeAspect="1"/>
            </p:cNvGraphicFramePr>
            <p:nvPr/>
          </p:nvGraphicFramePr>
          <p:xfrm>
            <a:off x="3379" y="799"/>
            <a:ext cx="625" cy="1679"/>
          </p:xfrm>
          <a:graphic>
            <a:graphicData uri="http://schemas.openxmlformats.org/presentationml/2006/ole">
              <mc:AlternateContent xmlns:mc="http://schemas.openxmlformats.org/markup-compatibility/2006">
                <mc:Choice xmlns:v="urn:schemas-microsoft-com:vml" Requires="v">
                  <p:oleObj spid="_x0000_s9218" name="公式" r:id="rId3" imgW="164885" imgH="215619" progId="Equation.3">
                    <p:embed/>
                  </p:oleObj>
                </mc:Choice>
                <mc:Fallback>
                  <p:oleObj name="公式" r:id="rId3" imgW="164885"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799"/>
                          <a:ext cx="625" cy="1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7" name="Text Box 49"/>
            <p:cNvSpPr txBox="1">
              <a:spLocks noChangeArrowheads="1"/>
            </p:cNvSpPr>
            <p:nvPr/>
          </p:nvSpPr>
          <p:spPr bwMode="auto">
            <a:xfrm>
              <a:off x="2835" y="1434"/>
              <a:ext cx="7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0000CC"/>
                  </a:solidFill>
                  <a:latin typeface="华文行楷" pitchFamily="2" charset="-122"/>
                  <a:ea typeface="华文行楷" pitchFamily="2" charset="-122"/>
                </a:rPr>
                <a:t>激发态</a:t>
              </a:r>
            </a:p>
          </p:txBody>
        </p:sp>
      </p:grpSp>
      <p:sp>
        <p:nvSpPr>
          <p:cNvPr id="19465" name="Text Box 50"/>
          <p:cNvSpPr txBox="1">
            <a:spLocks noChangeArrowheads="1"/>
          </p:cNvSpPr>
          <p:nvPr/>
        </p:nvSpPr>
        <p:spPr bwMode="auto">
          <a:xfrm>
            <a:off x="5292725" y="6165850"/>
            <a:ext cx="113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0000CC"/>
                </a:solidFill>
                <a:latin typeface="华文行楷" pitchFamily="2" charset="-122"/>
                <a:ea typeface="华文行楷" pitchFamily="2" charset="-122"/>
              </a:rPr>
              <a:t>基态</a:t>
            </a:r>
          </a:p>
        </p:txBody>
      </p:sp>
    </p:spTree>
    <p:extLst>
      <p:ext uri="{BB962C8B-B14F-4D97-AF65-F5344CB8AC3E}">
        <p14:creationId xmlns:p14="http://schemas.microsoft.com/office/powerpoint/2010/main" val="3095218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79388" y="76200"/>
            <a:ext cx="356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楷体_GB2312" pitchFamily="49" charset="-122"/>
                <a:ea typeface="楷体_GB2312" pitchFamily="49" charset="-122"/>
              </a:rPr>
              <a:t>二、 四个量子数 </a:t>
            </a:r>
          </a:p>
        </p:txBody>
      </p:sp>
      <p:sp>
        <p:nvSpPr>
          <p:cNvPr id="20483" name="Rectangle 3"/>
          <p:cNvSpPr>
            <a:spLocks noChangeArrowheads="1"/>
          </p:cNvSpPr>
          <p:nvPr/>
        </p:nvSpPr>
        <p:spPr bwMode="auto">
          <a:xfrm>
            <a:off x="2395538" y="820738"/>
            <a:ext cx="405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FFFFFF"/>
                </a:solidFill>
                <a:latin typeface="Times New Roman" pitchFamily="18" charset="0"/>
              </a:rPr>
              <a:t>（表征电子的运动状态）</a:t>
            </a:r>
          </a:p>
        </p:txBody>
      </p:sp>
      <p:sp>
        <p:nvSpPr>
          <p:cNvPr id="20484" name="Rectangle 4"/>
          <p:cNvSpPr>
            <a:spLocks noChangeArrowheads="1"/>
          </p:cNvSpPr>
          <p:nvPr/>
        </p:nvSpPr>
        <p:spPr bwMode="auto">
          <a:xfrm>
            <a:off x="0" y="692150"/>
            <a:ext cx="640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9875">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 typeface="Wingdings" pitchFamily="2" charset="2"/>
              <a:buNone/>
            </a:pPr>
            <a:r>
              <a:rPr kumimoji="1" lang="en-US" altLang="zh-CN" sz="2400" b="1" smtClean="0">
                <a:solidFill>
                  <a:srgbClr val="0000CC"/>
                </a:solidFill>
                <a:latin typeface="楷体_GB2312" pitchFamily="49" charset="-122"/>
                <a:ea typeface="楷体_GB2312" pitchFamily="49" charset="-122"/>
              </a:rPr>
              <a:t>1.</a:t>
            </a:r>
            <a:r>
              <a:rPr kumimoji="1" lang="zh-CN" altLang="en-US" sz="2400" b="1" smtClean="0">
                <a:solidFill>
                  <a:srgbClr val="0000CC"/>
                </a:solidFill>
                <a:latin typeface="楷体_GB2312" pitchFamily="49" charset="-122"/>
                <a:ea typeface="楷体_GB2312" pitchFamily="49" charset="-122"/>
              </a:rPr>
              <a:t>主量子数</a:t>
            </a:r>
            <a:r>
              <a:rPr kumimoji="1" lang="zh-CN" altLang="en-US" sz="2400" b="1" smtClean="0">
                <a:solidFill>
                  <a:srgbClr val="CCFF66"/>
                </a:solidFill>
                <a:latin typeface="Times New Roman" pitchFamily="18" charset="0"/>
              </a:rPr>
              <a:t> </a:t>
            </a:r>
            <a:r>
              <a:rPr kumimoji="1" lang="en-US" altLang="zh-CN" sz="2400" i="1" smtClean="0">
                <a:solidFill>
                  <a:srgbClr val="FF0000"/>
                </a:solidFill>
                <a:latin typeface="Times New Roman" pitchFamily="18" charset="0"/>
              </a:rPr>
              <a:t>n</a:t>
            </a:r>
            <a:r>
              <a:rPr kumimoji="1" lang="en-US" altLang="zh-CN" sz="2400" b="1" smtClean="0">
                <a:solidFill>
                  <a:srgbClr val="FFFFFF"/>
                </a:solidFill>
                <a:latin typeface="Times New Roman" pitchFamily="18" charset="0"/>
              </a:rPr>
              <a:t> </a:t>
            </a:r>
            <a:r>
              <a:rPr kumimoji="1" lang="en-US" altLang="zh-CN" sz="2400" b="1" smtClean="0">
                <a:solidFill>
                  <a:srgbClr val="009999"/>
                </a:solidFill>
                <a:latin typeface="Times New Roman" pitchFamily="18" charset="0"/>
              </a:rPr>
              <a:t> </a:t>
            </a:r>
            <a:r>
              <a:rPr kumimoji="1" lang="en-US" altLang="zh-CN" sz="2400" b="1" smtClean="0">
                <a:solidFill>
                  <a:srgbClr val="0000CC"/>
                </a:solidFill>
                <a:latin typeface="Times New Roman" pitchFamily="18" charset="0"/>
              </a:rPr>
              <a:t>( 1 , 2 , 3, ……)</a:t>
            </a:r>
          </a:p>
        </p:txBody>
      </p:sp>
      <p:sp>
        <p:nvSpPr>
          <p:cNvPr id="20485" name="Rectangle 5"/>
          <p:cNvSpPr>
            <a:spLocks noChangeArrowheads="1"/>
          </p:cNvSpPr>
          <p:nvPr/>
        </p:nvSpPr>
        <p:spPr bwMode="auto">
          <a:xfrm>
            <a:off x="76200" y="2060575"/>
            <a:ext cx="889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2.</a:t>
            </a:r>
            <a:r>
              <a:rPr kumimoji="1" lang="zh-CN" altLang="en-US" sz="2400" b="1" smtClean="0">
                <a:solidFill>
                  <a:srgbClr val="0000CC"/>
                </a:solidFill>
                <a:latin typeface="楷体_GB2312" pitchFamily="49" charset="-122"/>
                <a:ea typeface="楷体_GB2312" pitchFamily="49" charset="-122"/>
              </a:rPr>
              <a:t>辅量子数</a:t>
            </a:r>
            <a:r>
              <a:rPr lang="zh-CN" altLang="en-US" sz="2400" smtClean="0">
                <a:solidFill>
                  <a:srgbClr val="0000CC"/>
                </a:solidFill>
                <a:latin typeface="楷体_GB2312" pitchFamily="49" charset="-122"/>
                <a:ea typeface="楷体_GB2312" pitchFamily="49" charset="-122"/>
              </a:rPr>
              <a:t>代表</a:t>
            </a:r>
            <a:r>
              <a:rPr lang="zh-CN" altLang="en-US" sz="2400" b="1" smtClean="0">
                <a:solidFill>
                  <a:srgbClr val="FF0000"/>
                </a:solidFill>
                <a:latin typeface="楷体_GB2312" pitchFamily="49" charset="-122"/>
                <a:ea typeface="楷体_GB2312" pitchFamily="49" charset="-122"/>
              </a:rPr>
              <a:t>轨道的形状和轨道角动量</a:t>
            </a:r>
            <a:r>
              <a:rPr kumimoji="1" lang="en-US" altLang="zh-CN" sz="2400" i="1" smtClean="0">
                <a:solidFill>
                  <a:srgbClr val="FF0000"/>
                </a:solidFill>
                <a:latin typeface="Times New Roman" pitchFamily="18" charset="0"/>
              </a:rPr>
              <a:t>l</a:t>
            </a:r>
            <a:r>
              <a:rPr kumimoji="1" lang="en-US" altLang="zh-CN" sz="2400" b="1" i="1" smtClean="0">
                <a:solidFill>
                  <a:srgbClr val="00FFFF"/>
                </a:solidFill>
                <a:latin typeface="Times New Roman" pitchFamily="18" charset="0"/>
              </a:rPr>
              <a:t> </a:t>
            </a:r>
            <a:r>
              <a:rPr kumimoji="1" lang="en-US" altLang="zh-CN" sz="2400" b="1" i="1" smtClean="0">
                <a:solidFill>
                  <a:srgbClr val="009999"/>
                </a:solidFill>
                <a:latin typeface="Times New Roman" pitchFamily="18" charset="0"/>
              </a:rPr>
              <a:t> </a:t>
            </a:r>
            <a:r>
              <a:rPr kumimoji="1" lang="en-US" altLang="zh-CN" sz="2000" b="1" smtClean="0">
                <a:solidFill>
                  <a:srgbClr val="0000CC"/>
                </a:solidFill>
                <a:latin typeface="Times New Roman" pitchFamily="18" charset="0"/>
              </a:rPr>
              <a:t>( 0</a:t>
            </a:r>
            <a:r>
              <a:rPr kumimoji="1" lang="zh-CN" altLang="en-US" sz="2000" b="1" smtClean="0">
                <a:solidFill>
                  <a:srgbClr val="0000CC"/>
                </a:solidFill>
                <a:latin typeface="Times New Roman" pitchFamily="18" charset="0"/>
              </a:rPr>
              <a:t>，</a:t>
            </a:r>
            <a:r>
              <a:rPr kumimoji="1" lang="en-US" altLang="zh-CN" sz="2000" b="1" smtClean="0">
                <a:solidFill>
                  <a:srgbClr val="0000CC"/>
                </a:solidFill>
                <a:latin typeface="Times New Roman" pitchFamily="18" charset="0"/>
              </a:rPr>
              <a:t>1</a:t>
            </a:r>
            <a:r>
              <a:rPr kumimoji="1" lang="zh-CN" altLang="en-US" sz="2000" b="1" smtClean="0">
                <a:solidFill>
                  <a:srgbClr val="0000CC"/>
                </a:solidFill>
                <a:latin typeface="Times New Roman" pitchFamily="18" charset="0"/>
              </a:rPr>
              <a:t>，</a:t>
            </a:r>
            <a:r>
              <a:rPr kumimoji="1" lang="en-US" altLang="zh-CN" sz="2000" b="1" smtClean="0">
                <a:solidFill>
                  <a:srgbClr val="0000CC"/>
                </a:solidFill>
                <a:latin typeface="Times New Roman" pitchFamily="18" charset="0"/>
              </a:rPr>
              <a:t>2</a:t>
            </a:r>
            <a:r>
              <a:rPr kumimoji="1" lang="zh-CN" altLang="en-US" sz="2000" b="1" smtClean="0">
                <a:solidFill>
                  <a:srgbClr val="0000CC"/>
                </a:solidFill>
                <a:latin typeface="Times New Roman" pitchFamily="18" charset="0"/>
              </a:rPr>
              <a:t>，</a:t>
            </a:r>
            <a:r>
              <a:rPr kumimoji="1" lang="en-US" altLang="zh-CN" sz="2000" b="1" smtClean="0">
                <a:solidFill>
                  <a:srgbClr val="0000CC"/>
                </a:solidFill>
                <a:latin typeface="Times New Roman" pitchFamily="18" charset="0"/>
              </a:rPr>
              <a:t>……. , </a:t>
            </a:r>
            <a:r>
              <a:rPr kumimoji="1" lang="en-US" altLang="zh-CN" sz="2000" b="1" i="1" smtClean="0">
                <a:solidFill>
                  <a:srgbClr val="0000CC"/>
                </a:solidFill>
                <a:latin typeface="Times New Roman" pitchFamily="18" charset="0"/>
              </a:rPr>
              <a:t>n </a:t>
            </a:r>
            <a:r>
              <a:rPr kumimoji="1" lang="en-US" altLang="zh-CN" sz="2000" b="1" smtClean="0">
                <a:solidFill>
                  <a:srgbClr val="0000CC"/>
                </a:solidFill>
                <a:latin typeface="Times New Roman" pitchFamily="18" charset="0"/>
              </a:rPr>
              <a:t>-1 ) </a:t>
            </a:r>
          </a:p>
        </p:txBody>
      </p:sp>
      <p:sp>
        <p:nvSpPr>
          <p:cNvPr id="20486" name="Rectangle 6"/>
          <p:cNvSpPr>
            <a:spLocks noChangeArrowheads="1"/>
          </p:cNvSpPr>
          <p:nvPr/>
        </p:nvSpPr>
        <p:spPr bwMode="auto">
          <a:xfrm>
            <a:off x="611188" y="1196975"/>
            <a:ext cx="80645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0000CC"/>
                </a:solidFill>
                <a:latin typeface="Times New Roman" pitchFamily="18" charset="0"/>
                <a:ea typeface="楷体_GB2312" pitchFamily="49" charset="-122"/>
              </a:rPr>
              <a:t>       </a:t>
            </a:r>
            <a:r>
              <a:rPr kumimoji="1" lang="zh-CN" altLang="en-US" sz="2400" b="1" smtClean="0">
                <a:solidFill>
                  <a:srgbClr val="0000CC"/>
                </a:solidFill>
                <a:latin typeface="Times New Roman" pitchFamily="18" charset="0"/>
                <a:ea typeface="楷体_GB2312" pitchFamily="49" charset="-122"/>
              </a:rPr>
              <a:t>大体上</a:t>
            </a:r>
            <a:r>
              <a:rPr kumimoji="1" lang="zh-CN" altLang="en-US" sz="2400" b="1" smtClean="0">
                <a:solidFill>
                  <a:srgbClr val="FF0000"/>
                </a:solidFill>
                <a:latin typeface="Times New Roman" pitchFamily="18" charset="0"/>
                <a:ea typeface="楷体_GB2312" pitchFamily="49" charset="-122"/>
              </a:rPr>
              <a:t>决定了电子能量</a:t>
            </a:r>
            <a:r>
              <a:rPr kumimoji="1" lang="en-US" altLang="zh-CN" sz="2400" b="1" smtClean="0">
                <a:solidFill>
                  <a:srgbClr val="0000CC"/>
                </a:solidFill>
                <a:latin typeface="Times New Roman" pitchFamily="18" charset="0"/>
                <a:ea typeface="楷体_GB2312" pitchFamily="49" charset="-122"/>
              </a:rPr>
              <a:t>, </a:t>
            </a:r>
            <a:r>
              <a:rPr lang="zh-CN" altLang="en-US" sz="2400" b="1" smtClean="0">
                <a:solidFill>
                  <a:srgbClr val="0000CC"/>
                </a:solidFill>
                <a:latin typeface="Verdana" pitchFamily="34" charset="0"/>
                <a:ea typeface="楷体_GB2312" pitchFamily="49" charset="-122"/>
              </a:rPr>
              <a:t>代表电子</a:t>
            </a:r>
            <a:r>
              <a:rPr lang="zh-CN" altLang="en-US" sz="2400" b="1" smtClean="0">
                <a:solidFill>
                  <a:srgbClr val="FF0000"/>
                </a:solidFill>
                <a:latin typeface="Verdana" pitchFamily="34" charset="0"/>
                <a:ea typeface="楷体_GB2312" pitchFamily="49" charset="-122"/>
              </a:rPr>
              <a:t>运动区域的大小和它的总能量的主要部分</a:t>
            </a:r>
          </a:p>
        </p:txBody>
      </p:sp>
      <p:graphicFrame>
        <p:nvGraphicFramePr>
          <p:cNvPr id="20487" name="Object 7"/>
          <p:cNvGraphicFramePr>
            <a:graphicFrameLocks noChangeAspect="1"/>
          </p:cNvGraphicFramePr>
          <p:nvPr/>
        </p:nvGraphicFramePr>
        <p:xfrm>
          <a:off x="6227763" y="2708275"/>
          <a:ext cx="2303462" cy="641350"/>
        </p:xfrm>
        <a:graphic>
          <a:graphicData uri="http://schemas.openxmlformats.org/presentationml/2006/ole">
            <mc:AlternateContent xmlns:mc="http://schemas.openxmlformats.org/markup-compatibility/2006">
              <mc:Choice xmlns:v="urn:schemas-microsoft-com:vml" Requires="v">
                <p:oleObj spid="_x0000_s10242" name="Equation" r:id="rId3" imgW="914400" imgH="254000" progId="Equation.3">
                  <p:embed/>
                </p:oleObj>
              </mc:Choice>
              <mc:Fallback>
                <p:oleObj name="Equation" r:id="rId3" imgW="9144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2708275"/>
                        <a:ext cx="230346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Text Box 8"/>
          <p:cNvSpPr txBox="1">
            <a:spLocks noChangeArrowheads="1"/>
          </p:cNvSpPr>
          <p:nvPr/>
        </p:nvSpPr>
        <p:spPr bwMode="auto">
          <a:xfrm>
            <a:off x="4284663" y="27813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b="1" smtClean="0">
                <a:solidFill>
                  <a:srgbClr val="FF5050"/>
                </a:solidFill>
                <a:latin typeface="Times New Roman" pitchFamily="18" charset="0"/>
                <a:ea typeface="楷体_GB2312" pitchFamily="49" charset="-122"/>
              </a:rPr>
              <a:t>(</a:t>
            </a:r>
            <a:r>
              <a:rPr kumimoji="1" lang="zh-CN" altLang="en-US" sz="2400" b="1" smtClean="0">
                <a:solidFill>
                  <a:srgbClr val="FF5050"/>
                </a:solidFill>
                <a:latin typeface="Times New Roman" pitchFamily="18" charset="0"/>
                <a:ea typeface="楷体_GB2312" pitchFamily="49" charset="-122"/>
              </a:rPr>
              <a:t>角量子数</a:t>
            </a:r>
            <a:r>
              <a:rPr kumimoji="1" lang="en-US" altLang="zh-CN" sz="2400" b="1" smtClean="0">
                <a:solidFill>
                  <a:srgbClr val="FF5050"/>
                </a:solidFill>
                <a:latin typeface="Times New Roman" pitchFamily="18" charset="0"/>
                <a:ea typeface="楷体_GB2312" pitchFamily="49" charset="-122"/>
              </a:rPr>
              <a:t>)</a:t>
            </a:r>
            <a:endParaRPr kumimoji="1" lang="en-US" altLang="zh-CN" sz="2400" b="1" smtClean="0">
              <a:solidFill>
                <a:srgbClr val="FF5050"/>
              </a:solidFill>
              <a:latin typeface="Times New Roman" pitchFamily="18" charset="0"/>
            </a:endParaRPr>
          </a:p>
        </p:txBody>
      </p:sp>
      <p:graphicFrame>
        <p:nvGraphicFramePr>
          <p:cNvPr id="20489" name="Object 9"/>
          <p:cNvGraphicFramePr>
            <a:graphicFrameLocks noChangeAspect="1"/>
          </p:cNvGraphicFramePr>
          <p:nvPr/>
        </p:nvGraphicFramePr>
        <p:xfrm>
          <a:off x="1258888" y="2781300"/>
          <a:ext cx="2992437" cy="493713"/>
        </p:xfrm>
        <a:graphic>
          <a:graphicData uri="http://schemas.openxmlformats.org/presentationml/2006/ole">
            <mc:AlternateContent xmlns:mc="http://schemas.openxmlformats.org/markup-compatibility/2006">
              <mc:Choice xmlns:v="urn:schemas-microsoft-com:vml" Requires="v">
                <p:oleObj spid="_x0000_s10243" name="Equation" r:id="rId5" imgW="1231366" imgH="203112" progId="Equation.3">
                  <p:embed/>
                </p:oleObj>
              </mc:Choice>
              <mc:Fallback>
                <p:oleObj name="Equation" r:id="rId5" imgW="1231366"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781300"/>
                        <a:ext cx="2992437"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Text Box 10"/>
          <p:cNvSpPr txBox="1">
            <a:spLocks noChangeArrowheads="1"/>
          </p:cNvSpPr>
          <p:nvPr/>
        </p:nvSpPr>
        <p:spPr bwMode="auto">
          <a:xfrm>
            <a:off x="304800" y="3357563"/>
            <a:ext cx="8583613"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Times New Roman" pitchFamily="18" charset="0"/>
                <a:ea typeface="楷体_GB2312" pitchFamily="49" charset="-122"/>
              </a:rPr>
              <a:t>        </a:t>
            </a:r>
            <a:r>
              <a:rPr kumimoji="1" lang="zh-CN" altLang="en-US" sz="2400" b="1" smtClean="0">
                <a:solidFill>
                  <a:srgbClr val="0000CC"/>
                </a:solidFill>
                <a:latin typeface="Times New Roman" pitchFamily="18" charset="0"/>
                <a:ea typeface="楷体_GB2312" pitchFamily="49" charset="-122"/>
              </a:rPr>
              <a:t>对同一个 </a:t>
            </a:r>
            <a:r>
              <a:rPr kumimoji="1" lang="en-US" altLang="zh-CN" sz="2400" b="1" i="1" smtClean="0">
                <a:solidFill>
                  <a:srgbClr val="FF0000"/>
                </a:solidFill>
                <a:latin typeface="Times New Roman" pitchFamily="18" charset="0"/>
              </a:rPr>
              <a:t>n</a:t>
            </a:r>
            <a:r>
              <a:rPr kumimoji="1" lang="en-US" altLang="zh-CN" sz="2400" b="1" smtClean="0">
                <a:solidFill>
                  <a:srgbClr val="FF0000"/>
                </a:solidFill>
                <a:latin typeface="Times New Roman" pitchFamily="18" charset="0"/>
              </a:rPr>
              <a:t> </a:t>
            </a:r>
            <a:r>
              <a:rPr kumimoji="1" lang="en-US" altLang="zh-CN" sz="2400" b="1" smtClean="0">
                <a:solidFill>
                  <a:srgbClr val="0000CC"/>
                </a:solidFill>
                <a:latin typeface="Times New Roman" pitchFamily="18" charset="0"/>
              </a:rPr>
              <a:t> </a:t>
            </a:r>
            <a:r>
              <a:rPr kumimoji="1" lang="zh-CN" altLang="en-US" sz="2400" b="1" smtClean="0">
                <a:solidFill>
                  <a:srgbClr val="0000CC"/>
                </a:solidFill>
                <a:latin typeface="Times New Roman" pitchFamily="18" charset="0"/>
              </a:rPr>
              <a:t>，</a:t>
            </a:r>
            <a:r>
              <a:rPr kumimoji="1" lang="zh-CN" altLang="en-US" sz="2400" b="1" smtClean="0">
                <a:solidFill>
                  <a:srgbClr val="0000CC"/>
                </a:solidFill>
                <a:latin typeface="Times New Roman" pitchFamily="18" charset="0"/>
                <a:ea typeface="楷体_GB2312" pitchFamily="49" charset="-122"/>
              </a:rPr>
              <a:t>角动量有</a:t>
            </a:r>
            <a:r>
              <a:rPr kumimoji="1" lang="en-US" altLang="zh-CN" sz="2400" b="1" i="1" smtClean="0">
                <a:solidFill>
                  <a:srgbClr val="FF0000"/>
                </a:solidFill>
                <a:latin typeface="Times New Roman" pitchFamily="18" charset="0"/>
              </a:rPr>
              <a:t>n</a:t>
            </a:r>
            <a:r>
              <a:rPr kumimoji="1" lang="zh-CN" altLang="en-US" sz="2400" b="1" smtClean="0">
                <a:solidFill>
                  <a:srgbClr val="0000CC"/>
                </a:solidFill>
                <a:latin typeface="楷体_GB2312" pitchFamily="49" charset="-122"/>
                <a:ea typeface="楷体_GB2312" pitchFamily="49" charset="-122"/>
              </a:rPr>
              <a:t>个不同的值但能量相同，</a:t>
            </a:r>
            <a:r>
              <a:rPr lang="zh-CN" altLang="en-US" sz="2400" b="1" smtClean="0">
                <a:solidFill>
                  <a:srgbClr val="0000CC"/>
                </a:solidFill>
                <a:latin typeface="Verdana" pitchFamily="34" charset="0"/>
                <a:ea typeface="楷体_GB2312" pitchFamily="49" charset="-122"/>
              </a:rPr>
              <a:t>代表轨道的形状和轨道角动量，这也同电子的能量有关</a:t>
            </a:r>
            <a:r>
              <a:rPr lang="en-US" altLang="zh-CN" sz="2400" b="1" smtClean="0">
                <a:solidFill>
                  <a:srgbClr val="0000CC"/>
                </a:solidFill>
                <a:latin typeface="Verdana" pitchFamily="34" charset="0"/>
                <a:ea typeface="楷体_GB2312" pitchFamily="49" charset="-122"/>
              </a:rPr>
              <a:t>.</a:t>
            </a:r>
            <a:r>
              <a:rPr lang="zh-CN" altLang="en-US" sz="2400" b="1" smtClean="0">
                <a:solidFill>
                  <a:srgbClr val="0000CC"/>
                </a:solidFill>
                <a:latin typeface="Verdana" pitchFamily="34" charset="0"/>
                <a:ea typeface="楷体_GB2312" pitchFamily="49" charset="-122"/>
              </a:rPr>
              <a:t>对于</a:t>
            </a:r>
            <a:r>
              <a:rPr lang="en-US" altLang="zh-CN" sz="2400" b="1" i="1" smtClean="0">
                <a:solidFill>
                  <a:srgbClr val="FF0000"/>
                </a:solidFill>
                <a:latin typeface="Times New Roman" pitchFamily="18" charset="0"/>
                <a:ea typeface="楷体_GB2312" pitchFamily="49" charset="-122"/>
              </a:rPr>
              <a:t>l=0</a:t>
            </a:r>
            <a:r>
              <a:rPr lang="zh-CN" altLang="en-US" sz="2400" b="1" i="1" smtClean="0">
                <a:solidFill>
                  <a:srgbClr val="FF0000"/>
                </a:solidFill>
                <a:latin typeface="Times New Roman" pitchFamily="18" charset="0"/>
                <a:ea typeface="楷体_GB2312" pitchFamily="49" charset="-122"/>
              </a:rPr>
              <a:t>，</a:t>
            </a:r>
            <a:r>
              <a:rPr lang="en-US" altLang="zh-CN" sz="2400" b="1" i="1" smtClean="0">
                <a:solidFill>
                  <a:srgbClr val="FF0000"/>
                </a:solidFill>
                <a:latin typeface="Times New Roman" pitchFamily="18" charset="0"/>
                <a:ea typeface="楷体_GB2312" pitchFamily="49" charset="-122"/>
              </a:rPr>
              <a:t>1</a:t>
            </a:r>
            <a:r>
              <a:rPr lang="zh-CN" altLang="en-US" sz="2400" b="1" i="1" smtClean="0">
                <a:solidFill>
                  <a:srgbClr val="FF0000"/>
                </a:solidFill>
                <a:latin typeface="Times New Roman" pitchFamily="18" charset="0"/>
                <a:ea typeface="楷体_GB2312" pitchFamily="49" charset="-122"/>
              </a:rPr>
              <a:t>，</a:t>
            </a:r>
            <a:r>
              <a:rPr lang="en-US" altLang="zh-CN" sz="2400" b="1" i="1" smtClean="0">
                <a:solidFill>
                  <a:srgbClr val="FF0000"/>
                </a:solidFill>
                <a:latin typeface="Times New Roman" pitchFamily="18" charset="0"/>
                <a:ea typeface="楷体_GB2312" pitchFamily="49" charset="-122"/>
              </a:rPr>
              <a:t>2</a:t>
            </a:r>
            <a:r>
              <a:rPr lang="zh-CN" altLang="en-US" sz="2400" b="1" i="1" smtClean="0">
                <a:solidFill>
                  <a:srgbClr val="FF0000"/>
                </a:solidFill>
                <a:latin typeface="Times New Roman" pitchFamily="18" charset="0"/>
                <a:ea typeface="楷体_GB2312" pitchFamily="49" charset="-122"/>
              </a:rPr>
              <a:t>，</a:t>
            </a:r>
            <a:r>
              <a:rPr lang="en-US" altLang="zh-CN" sz="2400" b="1" i="1" smtClean="0">
                <a:solidFill>
                  <a:srgbClr val="FF0000"/>
                </a:solidFill>
                <a:latin typeface="Times New Roman" pitchFamily="18" charset="0"/>
                <a:ea typeface="楷体_GB2312" pitchFamily="49" charset="-122"/>
              </a:rPr>
              <a:t>3</a:t>
            </a:r>
            <a:r>
              <a:rPr lang="zh-CN" altLang="en-US" sz="2400" b="1" smtClean="0">
                <a:solidFill>
                  <a:srgbClr val="0000CC"/>
                </a:solidFill>
                <a:latin typeface="Verdana" pitchFamily="34" charset="0"/>
                <a:ea typeface="楷体_GB2312" pitchFamily="49" charset="-122"/>
              </a:rPr>
              <a:t>等的电子顺次，依次用字母</a:t>
            </a:r>
            <a:r>
              <a:rPr lang="en-US" altLang="zh-CN" sz="2400" b="1" i="1" smtClean="0">
                <a:solidFill>
                  <a:srgbClr val="FF0000"/>
                </a:solidFill>
                <a:latin typeface="Times New Roman" pitchFamily="18" charset="0"/>
                <a:ea typeface="楷体_GB2312" pitchFamily="49" charset="-122"/>
              </a:rPr>
              <a:t>s</a:t>
            </a:r>
            <a:r>
              <a:rPr lang="zh-CN" altLang="en-US" sz="2400" b="1" i="1" smtClean="0">
                <a:solidFill>
                  <a:srgbClr val="FF0000"/>
                </a:solidFill>
                <a:latin typeface="Times New Roman" pitchFamily="18" charset="0"/>
                <a:ea typeface="楷体_GB2312" pitchFamily="49" charset="-122"/>
              </a:rPr>
              <a:t>、</a:t>
            </a:r>
            <a:r>
              <a:rPr lang="en-US" altLang="zh-CN" sz="2400" b="1" i="1" smtClean="0">
                <a:solidFill>
                  <a:srgbClr val="FF0000"/>
                </a:solidFill>
                <a:latin typeface="Times New Roman" pitchFamily="18" charset="0"/>
                <a:ea typeface="楷体_GB2312" pitchFamily="49" charset="-122"/>
              </a:rPr>
              <a:t>p</a:t>
            </a:r>
            <a:r>
              <a:rPr lang="zh-CN" altLang="en-US" sz="2400" b="1" i="1" smtClean="0">
                <a:solidFill>
                  <a:srgbClr val="FF0000"/>
                </a:solidFill>
                <a:latin typeface="Times New Roman" pitchFamily="18" charset="0"/>
                <a:ea typeface="楷体_GB2312" pitchFamily="49" charset="-122"/>
              </a:rPr>
              <a:t>、</a:t>
            </a:r>
            <a:r>
              <a:rPr lang="en-US" altLang="zh-CN" sz="2400" b="1" i="1" smtClean="0">
                <a:solidFill>
                  <a:srgbClr val="FF0000"/>
                </a:solidFill>
                <a:latin typeface="Times New Roman" pitchFamily="18" charset="0"/>
                <a:ea typeface="楷体_GB2312" pitchFamily="49" charset="-122"/>
              </a:rPr>
              <a:t>d</a:t>
            </a:r>
            <a:r>
              <a:rPr lang="zh-CN" altLang="en-US" sz="2400" b="1" i="1" smtClean="0">
                <a:solidFill>
                  <a:srgbClr val="FF0000"/>
                </a:solidFill>
                <a:latin typeface="Times New Roman" pitchFamily="18" charset="0"/>
                <a:ea typeface="楷体_GB2312" pitchFamily="49" charset="-122"/>
              </a:rPr>
              <a:t>、</a:t>
            </a:r>
            <a:r>
              <a:rPr lang="en-US" altLang="zh-CN" sz="2400" b="1" i="1" smtClean="0">
                <a:solidFill>
                  <a:srgbClr val="FF0000"/>
                </a:solidFill>
                <a:latin typeface="Times New Roman" pitchFamily="18" charset="0"/>
                <a:ea typeface="楷体_GB2312" pitchFamily="49" charset="-122"/>
              </a:rPr>
              <a:t>f </a:t>
            </a:r>
            <a:r>
              <a:rPr lang="zh-CN" altLang="en-US" sz="2400" b="1" smtClean="0">
                <a:solidFill>
                  <a:srgbClr val="0000CC"/>
                </a:solidFill>
                <a:latin typeface="Verdana" pitchFamily="34" charset="0"/>
                <a:ea typeface="楷体_GB2312" pitchFamily="49" charset="-122"/>
              </a:rPr>
              <a:t>来表示，通常称 </a:t>
            </a:r>
            <a:r>
              <a:rPr lang="en-US" altLang="zh-CN" sz="2400" b="1" i="1" smtClean="0">
                <a:solidFill>
                  <a:srgbClr val="FF0000"/>
                </a:solidFill>
                <a:latin typeface="Times New Roman" pitchFamily="18" charset="0"/>
                <a:ea typeface="楷体_GB2312" pitchFamily="49" charset="-122"/>
              </a:rPr>
              <a:t>s</a:t>
            </a:r>
            <a:r>
              <a:rPr lang="zh-CN" altLang="en-US" sz="2400" b="1" smtClean="0">
                <a:solidFill>
                  <a:srgbClr val="0000CC"/>
                </a:solidFill>
                <a:latin typeface="Verdana" pitchFamily="34" charset="0"/>
                <a:ea typeface="楷体_GB2312" pitchFamily="49" charset="-122"/>
              </a:rPr>
              <a:t>电子、</a:t>
            </a:r>
            <a:r>
              <a:rPr lang="en-US" altLang="zh-CN" sz="2400" b="1" i="1" smtClean="0">
                <a:solidFill>
                  <a:srgbClr val="FF0000"/>
                </a:solidFill>
                <a:latin typeface="Times New Roman" pitchFamily="18" charset="0"/>
                <a:ea typeface="楷体_GB2312" pitchFamily="49" charset="-122"/>
              </a:rPr>
              <a:t>p</a:t>
            </a:r>
            <a:r>
              <a:rPr lang="zh-CN" altLang="en-US" sz="2400" b="1" smtClean="0">
                <a:solidFill>
                  <a:srgbClr val="0000CC"/>
                </a:solidFill>
                <a:latin typeface="Verdana" pitchFamily="34" charset="0"/>
                <a:ea typeface="楷体_GB2312" pitchFamily="49" charset="-122"/>
              </a:rPr>
              <a:t>电子</a:t>
            </a:r>
          </a:p>
        </p:txBody>
      </p:sp>
      <p:sp>
        <p:nvSpPr>
          <p:cNvPr id="20491" name="Rectangle 11"/>
          <p:cNvSpPr>
            <a:spLocks noChangeArrowheads="1"/>
          </p:cNvSpPr>
          <p:nvPr/>
        </p:nvSpPr>
        <p:spPr bwMode="auto">
          <a:xfrm>
            <a:off x="76200" y="5013325"/>
            <a:ext cx="729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b="1" smtClean="0">
                <a:solidFill>
                  <a:srgbClr val="0000CC"/>
                </a:solidFill>
                <a:latin typeface="楷体_GB2312" pitchFamily="49" charset="-122"/>
                <a:ea typeface="楷体_GB2312" pitchFamily="49" charset="-122"/>
              </a:rPr>
              <a:t>3.</a:t>
            </a:r>
            <a:r>
              <a:rPr kumimoji="1" lang="zh-CN" altLang="en-US" sz="2400" b="1" smtClean="0">
                <a:solidFill>
                  <a:srgbClr val="FF0000"/>
                </a:solidFill>
                <a:latin typeface="楷体_GB2312" pitchFamily="49" charset="-122"/>
                <a:ea typeface="楷体_GB2312" pitchFamily="49" charset="-122"/>
              </a:rPr>
              <a:t>磁量子数</a:t>
            </a:r>
            <a:r>
              <a:rPr kumimoji="1" lang="zh-CN" altLang="en-US" sz="2400" b="1" smtClean="0">
                <a:solidFill>
                  <a:srgbClr val="FFFFFF"/>
                </a:solidFill>
                <a:latin typeface="Times New Roman" pitchFamily="18" charset="0"/>
              </a:rPr>
              <a:t>  </a:t>
            </a:r>
            <a:r>
              <a:rPr kumimoji="1" lang="en-US" altLang="zh-CN" sz="2400" i="1" smtClean="0">
                <a:solidFill>
                  <a:srgbClr val="FF0000"/>
                </a:solidFill>
                <a:latin typeface="Times New Roman" pitchFamily="18" charset="0"/>
              </a:rPr>
              <a:t>m</a:t>
            </a:r>
            <a:r>
              <a:rPr kumimoji="1" lang="en-US" altLang="zh-CN" sz="2400" i="1" baseline="-25000" smtClean="0">
                <a:solidFill>
                  <a:srgbClr val="FF0000"/>
                </a:solidFill>
                <a:latin typeface="Times New Roman" pitchFamily="18" charset="0"/>
              </a:rPr>
              <a:t>l</a:t>
            </a:r>
            <a:r>
              <a:rPr kumimoji="1" lang="en-US" altLang="zh-CN" sz="2400" i="1" baseline="-20000" smtClean="0">
                <a:solidFill>
                  <a:srgbClr val="FF0000"/>
                </a:solidFill>
                <a:latin typeface="Times New Roman" pitchFamily="18" charset="0"/>
              </a:rPr>
              <a:t> </a:t>
            </a:r>
            <a:r>
              <a:rPr kumimoji="1" lang="en-US" altLang="zh-CN" sz="2400" b="1" i="1" baseline="-20000" smtClean="0">
                <a:solidFill>
                  <a:srgbClr val="009999"/>
                </a:solidFill>
                <a:latin typeface="Times New Roman" pitchFamily="18" charset="0"/>
              </a:rPr>
              <a:t> </a:t>
            </a:r>
            <a:r>
              <a:rPr kumimoji="1" lang="en-US" altLang="zh-CN" sz="2400" b="1" smtClean="0">
                <a:solidFill>
                  <a:srgbClr val="0000CC"/>
                </a:solidFill>
                <a:latin typeface="Times New Roman" pitchFamily="18" charset="0"/>
              </a:rPr>
              <a:t>( 0</a:t>
            </a:r>
            <a:r>
              <a:rPr kumimoji="1" lang="zh-CN" altLang="en-US" sz="2400" b="1" smtClean="0">
                <a:solidFill>
                  <a:srgbClr val="0000CC"/>
                </a:solidFill>
                <a:latin typeface="Times New Roman" pitchFamily="18" charset="0"/>
              </a:rPr>
              <a:t>，</a:t>
            </a:r>
            <a:r>
              <a:rPr kumimoji="1" lang="en-US" altLang="zh-CN" sz="2400" b="1" smtClean="0">
                <a:solidFill>
                  <a:srgbClr val="0000CC"/>
                </a:solidFill>
                <a:latin typeface="Times New Roman" pitchFamily="18" charset="0"/>
              </a:rPr>
              <a:t>±1</a:t>
            </a:r>
            <a:r>
              <a:rPr kumimoji="1" lang="zh-CN" altLang="en-US" sz="2400" b="1" smtClean="0">
                <a:solidFill>
                  <a:srgbClr val="0000CC"/>
                </a:solidFill>
                <a:latin typeface="Times New Roman" pitchFamily="18" charset="0"/>
              </a:rPr>
              <a:t>， </a:t>
            </a:r>
            <a:r>
              <a:rPr kumimoji="1" lang="en-US" altLang="zh-CN" sz="2400" b="1" smtClean="0">
                <a:solidFill>
                  <a:srgbClr val="0000CC"/>
                </a:solidFill>
                <a:latin typeface="Times New Roman" pitchFamily="18" charset="0"/>
              </a:rPr>
              <a:t>± 2</a:t>
            </a:r>
            <a:r>
              <a:rPr kumimoji="1" lang="zh-CN" altLang="en-US" sz="2400" b="1" smtClean="0">
                <a:solidFill>
                  <a:srgbClr val="0000CC"/>
                </a:solidFill>
                <a:latin typeface="Times New Roman" pitchFamily="18" charset="0"/>
              </a:rPr>
              <a:t>，</a:t>
            </a:r>
            <a:r>
              <a:rPr kumimoji="1" lang="en-US" altLang="zh-CN" sz="2400" b="1" smtClean="0">
                <a:solidFill>
                  <a:srgbClr val="0000CC"/>
                </a:solidFill>
                <a:latin typeface="Times New Roman" pitchFamily="18" charset="0"/>
              </a:rPr>
              <a:t>……. , ± </a:t>
            </a:r>
            <a:r>
              <a:rPr kumimoji="1" lang="en-US" altLang="zh-CN" sz="2400" b="1" i="1" smtClean="0">
                <a:solidFill>
                  <a:srgbClr val="0000CC"/>
                </a:solidFill>
                <a:latin typeface="Times New Roman" pitchFamily="18" charset="0"/>
              </a:rPr>
              <a:t>l</a:t>
            </a:r>
            <a:r>
              <a:rPr kumimoji="1" lang="en-US" altLang="zh-CN" sz="2400" b="1" smtClean="0">
                <a:solidFill>
                  <a:srgbClr val="0000CC"/>
                </a:solidFill>
                <a:latin typeface="Times New Roman" pitchFamily="18" charset="0"/>
              </a:rPr>
              <a:t> ) </a:t>
            </a:r>
          </a:p>
        </p:txBody>
      </p:sp>
      <p:graphicFrame>
        <p:nvGraphicFramePr>
          <p:cNvPr id="20492" name="Object 12"/>
          <p:cNvGraphicFramePr>
            <a:graphicFrameLocks noChangeAspect="1"/>
          </p:cNvGraphicFramePr>
          <p:nvPr/>
        </p:nvGraphicFramePr>
        <p:xfrm>
          <a:off x="3132138" y="5373688"/>
          <a:ext cx="1676400" cy="669925"/>
        </p:xfrm>
        <a:graphic>
          <a:graphicData uri="http://schemas.openxmlformats.org/presentationml/2006/ole">
            <mc:AlternateContent xmlns:mc="http://schemas.openxmlformats.org/markup-compatibility/2006">
              <mc:Choice xmlns:v="urn:schemas-microsoft-com:vml" Requires="v">
                <p:oleObj spid="_x0000_s10244" name="Equation" r:id="rId7" imgW="571252" imgH="228501" progId="Equation.3">
                  <p:embed/>
                </p:oleObj>
              </mc:Choice>
              <mc:Fallback>
                <p:oleObj name="Equation" r:id="rId7" imgW="571252"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5373688"/>
                        <a:ext cx="167640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3" name="Rectangle 13"/>
          <p:cNvSpPr>
            <a:spLocks noChangeArrowheads="1"/>
          </p:cNvSpPr>
          <p:nvPr/>
        </p:nvSpPr>
        <p:spPr bwMode="auto">
          <a:xfrm>
            <a:off x="76200" y="5959475"/>
            <a:ext cx="899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400" b="1" smtClean="0">
                <a:solidFill>
                  <a:srgbClr val="0000CC"/>
                </a:solidFill>
                <a:latin typeface="Verdana" pitchFamily="34" charset="0"/>
                <a:ea typeface="楷体_GB2312" pitchFamily="49" charset="-122"/>
              </a:rPr>
              <a:t>     </a:t>
            </a:r>
            <a:r>
              <a:rPr lang="zh-CN" altLang="en-US" sz="2400" b="1" smtClean="0">
                <a:solidFill>
                  <a:srgbClr val="0000CC"/>
                </a:solidFill>
                <a:latin typeface="Verdana" pitchFamily="34" charset="0"/>
                <a:ea typeface="楷体_GB2312" pitchFamily="49" charset="-122"/>
              </a:rPr>
              <a:t>代表轨道在空间的可能取向，即轨道角动量在某一特殊方向的分量</a:t>
            </a:r>
            <a:endParaRPr kumimoji="1" lang="zh-CN" altLang="en-US" sz="2400" b="1" smtClean="0">
              <a:solidFill>
                <a:srgbClr val="0000CC"/>
              </a:solidFill>
              <a:latin typeface="Times New Roman" pitchFamily="18" charset="0"/>
              <a:ea typeface="楷体_GB2312" pitchFamily="49" charset="-122"/>
            </a:endParaRPr>
          </a:p>
        </p:txBody>
      </p:sp>
    </p:spTree>
    <p:extLst>
      <p:ext uri="{BB962C8B-B14F-4D97-AF65-F5344CB8AC3E}">
        <p14:creationId xmlns:p14="http://schemas.microsoft.com/office/powerpoint/2010/main" val="1862071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52600" y="76200"/>
            <a:ext cx="4800600" cy="685800"/>
          </a:xfrm>
        </p:spPr>
        <p:txBody>
          <a:bodyPr/>
          <a:lstStyle/>
          <a:p>
            <a:pPr eaLnBrk="1" hangingPunct="1"/>
            <a:r>
              <a:rPr lang="zh-CN" altLang="en-US" sz="3600" b="1" smtClean="0"/>
              <a:t>提纲</a:t>
            </a:r>
          </a:p>
        </p:txBody>
      </p:sp>
      <p:sp>
        <p:nvSpPr>
          <p:cNvPr id="154628" name="Text Box 4"/>
          <p:cNvSpPr txBox="1">
            <a:spLocks noChangeArrowheads="1"/>
          </p:cNvSpPr>
          <p:nvPr/>
        </p:nvSpPr>
        <p:spPr bwMode="auto">
          <a:xfrm>
            <a:off x="76200" y="1004888"/>
            <a:ext cx="449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A50021"/>
                </a:solidFill>
                <a:latin typeface="宋体" charset="-122"/>
              </a:rPr>
              <a:t>1-1 </a:t>
            </a:r>
            <a:r>
              <a:rPr kumimoji="1" lang="zh-CN" altLang="en-US" sz="2800" b="1" smtClean="0">
                <a:solidFill>
                  <a:srgbClr val="A50021"/>
                </a:solidFill>
                <a:latin typeface="宋体" charset="-122"/>
              </a:rPr>
              <a:t>光的波粒二象性</a:t>
            </a:r>
          </a:p>
        </p:txBody>
      </p:sp>
      <p:sp>
        <p:nvSpPr>
          <p:cNvPr id="154629" name="Text Box 5"/>
          <p:cNvSpPr txBox="1">
            <a:spLocks noChangeArrowheads="1"/>
          </p:cNvSpPr>
          <p:nvPr/>
        </p:nvSpPr>
        <p:spPr bwMode="auto">
          <a:xfrm>
            <a:off x="65088" y="1995488"/>
            <a:ext cx="633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A50021"/>
                </a:solidFill>
                <a:latin typeface="宋体" charset="-122"/>
              </a:rPr>
              <a:t>1-2 </a:t>
            </a:r>
            <a:r>
              <a:rPr kumimoji="1" lang="zh-CN" altLang="en-US" sz="2800" b="1" smtClean="0">
                <a:solidFill>
                  <a:srgbClr val="A50021"/>
                </a:solidFill>
                <a:latin typeface="宋体" charset="-122"/>
              </a:rPr>
              <a:t>原子的能级和辐射跃迁</a:t>
            </a:r>
          </a:p>
        </p:txBody>
      </p:sp>
      <p:sp>
        <p:nvSpPr>
          <p:cNvPr id="154630" name="Text Box 6"/>
          <p:cNvSpPr txBox="1">
            <a:spLocks noChangeArrowheads="1"/>
          </p:cNvSpPr>
          <p:nvPr/>
        </p:nvSpPr>
        <p:spPr bwMode="auto">
          <a:xfrm>
            <a:off x="65088" y="3276600"/>
            <a:ext cx="633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A50021"/>
                </a:solidFill>
                <a:latin typeface="宋体" charset="-122"/>
              </a:rPr>
              <a:t>1-3 </a:t>
            </a:r>
            <a:r>
              <a:rPr kumimoji="1" lang="zh-CN" altLang="en-US" sz="2800" b="1" smtClean="0">
                <a:solidFill>
                  <a:srgbClr val="A50021"/>
                </a:solidFill>
                <a:latin typeface="宋体" charset="-122"/>
              </a:rPr>
              <a:t>光的受激辐射</a:t>
            </a:r>
          </a:p>
        </p:txBody>
      </p:sp>
      <p:sp>
        <p:nvSpPr>
          <p:cNvPr id="3078" name="Text Box 7"/>
          <p:cNvSpPr txBox="1">
            <a:spLocks noChangeArrowheads="1"/>
          </p:cNvSpPr>
          <p:nvPr/>
        </p:nvSpPr>
        <p:spPr bwMode="auto">
          <a:xfrm>
            <a:off x="76200" y="4495800"/>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A50021"/>
                </a:solidFill>
                <a:latin typeface="宋体" charset="-122"/>
              </a:rPr>
              <a:t>1-4 </a:t>
            </a:r>
            <a:r>
              <a:rPr kumimoji="1" lang="zh-CN" altLang="en-US" sz="2800" b="1" smtClean="0">
                <a:solidFill>
                  <a:srgbClr val="A50021"/>
                </a:solidFill>
                <a:latin typeface="宋体" charset="-122"/>
              </a:rPr>
              <a:t>光谱线增宽</a:t>
            </a:r>
          </a:p>
        </p:txBody>
      </p:sp>
      <p:sp>
        <p:nvSpPr>
          <p:cNvPr id="3079" name="Text Box 8"/>
          <p:cNvSpPr txBox="1">
            <a:spLocks noChangeArrowheads="1"/>
          </p:cNvSpPr>
          <p:nvPr/>
        </p:nvSpPr>
        <p:spPr bwMode="auto">
          <a:xfrm>
            <a:off x="76200" y="5562600"/>
            <a:ext cx="5830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A50021"/>
                </a:solidFill>
                <a:latin typeface="宋体" charset="-122"/>
              </a:rPr>
              <a:t>1-5</a:t>
            </a:r>
            <a:r>
              <a:rPr kumimoji="1" lang="zh-CN" altLang="en-US" sz="2800" b="1" smtClean="0">
                <a:solidFill>
                  <a:srgbClr val="A50021"/>
                </a:solidFill>
                <a:latin typeface="宋体" charset="-122"/>
              </a:rPr>
              <a:t>激光形成的条件</a:t>
            </a:r>
          </a:p>
        </p:txBody>
      </p:sp>
    </p:spTree>
    <p:extLst>
      <p:ext uri="{BB962C8B-B14F-4D97-AF65-F5344CB8AC3E}">
        <p14:creationId xmlns:p14="http://schemas.microsoft.com/office/powerpoint/2010/main" val="2036765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vertical)">
                                      <p:cBhvr>
                                        <p:cTn id="7" dur="500"/>
                                        <p:tgtEl>
                                          <p:spTgt spid="154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4629"/>
                                        </p:tgtEl>
                                        <p:attrNameLst>
                                          <p:attrName>style.visibility</p:attrName>
                                        </p:attrNameLst>
                                      </p:cBhvr>
                                      <p:to>
                                        <p:strVal val="visible"/>
                                      </p:to>
                                    </p:set>
                                    <p:animEffect transition="in" filter="blinds(vertical)">
                                      <p:cBhvr>
                                        <p:cTn id="12" dur="500"/>
                                        <p:tgtEl>
                                          <p:spTgt spid="154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4630"/>
                                        </p:tgtEl>
                                        <p:attrNameLst>
                                          <p:attrName>style.visibility</p:attrName>
                                        </p:attrNameLst>
                                      </p:cBhvr>
                                      <p:to>
                                        <p:strVal val="visible"/>
                                      </p:to>
                                    </p:set>
                                    <p:animEffect transition="in" filter="blinds(vertical)">
                                      <p:cBhvr>
                                        <p:cTn id="17" dur="500"/>
                                        <p:tgtEl>
                                          <p:spTgt spid="154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P spid="154629" grpId="0" autoUpdateAnimBg="0"/>
      <p:bldP spid="15463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304925" y="2057400"/>
            <a:ext cx="1447800"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b="1" i="1" smtClean="0">
                <a:solidFill>
                  <a:srgbClr val="3333CC"/>
                </a:solidFill>
                <a:latin typeface="Times New Roman" pitchFamily="18" charset="0"/>
              </a:rPr>
              <a:t>l</a:t>
            </a:r>
            <a:r>
              <a:rPr kumimoji="1" lang="en-US" altLang="zh-CN" b="1" smtClean="0">
                <a:solidFill>
                  <a:srgbClr val="3333CC"/>
                </a:solidFill>
                <a:latin typeface="Times New Roman" pitchFamily="18" charset="0"/>
              </a:rPr>
              <a:t> = 2 </a:t>
            </a:r>
            <a:r>
              <a:rPr kumimoji="1" lang="en-US" altLang="zh-CN" sz="2400" b="1" smtClean="0">
                <a:solidFill>
                  <a:srgbClr val="3333CC"/>
                </a:solidFill>
                <a:latin typeface="Times New Roman" pitchFamily="18" charset="0"/>
              </a:rPr>
              <a:t> </a:t>
            </a:r>
            <a:r>
              <a:rPr kumimoji="1" lang="en-US" altLang="zh-CN" b="1" smtClean="0">
                <a:solidFill>
                  <a:srgbClr val="3333CC"/>
                </a:solidFill>
                <a:latin typeface="Times New Roman" pitchFamily="18" charset="0"/>
              </a:rPr>
              <a:t> </a:t>
            </a:r>
          </a:p>
        </p:txBody>
      </p:sp>
      <p:graphicFrame>
        <p:nvGraphicFramePr>
          <p:cNvPr id="21507" name="Object 3"/>
          <p:cNvGraphicFramePr>
            <a:graphicFrameLocks noChangeAspect="1"/>
          </p:cNvGraphicFramePr>
          <p:nvPr/>
        </p:nvGraphicFramePr>
        <p:xfrm>
          <a:off x="1231900" y="4865688"/>
          <a:ext cx="3168650" cy="593725"/>
        </p:xfrm>
        <a:graphic>
          <a:graphicData uri="http://schemas.openxmlformats.org/presentationml/2006/ole">
            <mc:AlternateContent xmlns:mc="http://schemas.openxmlformats.org/markup-compatibility/2006">
              <mc:Choice xmlns:v="urn:schemas-microsoft-com:vml" Requires="v">
                <p:oleObj spid="_x0000_s11266" name="Equation" r:id="rId3" imgW="1079032" imgH="215806" progId="Equation.3">
                  <p:embed/>
                </p:oleObj>
              </mc:Choice>
              <mc:Fallback>
                <p:oleObj name="Equation" r:id="rId3" imgW="1079032"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4865688"/>
                        <a:ext cx="31686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Text Box 4"/>
          <p:cNvSpPr txBox="1">
            <a:spLocks noChangeArrowheads="1"/>
          </p:cNvSpPr>
          <p:nvPr/>
        </p:nvSpPr>
        <p:spPr bwMode="auto">
          <a:xfrm>
            <a:off x="5772150" y="5657850"/>
            <a:ext cx="3200400"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zh-CN" altLang="en-US" b="1" smtClean="0">
                <a:solidFill>
                  <a:srgbClr val="000000"/>
                </a:solidFill>
                <a:latin typeface="Times New Roman" pitchFamily="18" charset="0"/>
              </a:rPr>
              <a:t>对 </a:t>
            </a:r>
            <a:r>
              <a:rPr kumimoji="1" lang="en-US" altLang="zh-CN" b="1" i="1" smtClean="0">
                <a:solidFill>
                  <a:srgbClr val="000000"/>
                </a:solidFill>
                <a:latin typeface="Times New Roman" pitchFamily="18" charset="0"/>
              </a:rPr>
              <a:t>z </a:t>
            </a:r>
            <a:r>
              <a:rPr kumimoji="1" lang="zh-CN" altLang="en-US" b="1" smtClean="0">
                <a:solidFill>
                  <a:srgbClr val="000000"/>
                </a:solidFill>
                <a:latin typeface="Times New Roman" pitchFamily="18" charset="0"/>
                <a:ea typeface="楷体_GB2312" pitchFamily="49" charset="-122"/>
              </a:rPr>
              <a:t>轴旋转对称</a:t>
            </a:r>
          </a:p>
        </p:txBody>
      </p:sp>
      <p:sp>
        <p:nvSpPr>
          <p:cNvPr id="21509" name="Rectangle 5"/>
          <p:cNvSpPr>
            <a:spLocks noChangeArrowheads="1"/>
          </p:cNvSpPr>
          <p:nvPr/>
        </p:nvSpPr>
        <p:spPr bwMode="auto">
          <a:xfrm>
            <a:off x="152400" y="2057400"/>
            <a:ext cx="1408113"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zh-CN" altLang="en-US" b="1" smtClean="0">
                <a:solidFill>
                  <a:srgbClr val="3333CC"/>
                </a:solidFill>
                <a:latin typeface="Times New Roman" pitchFamily="18" charset="0"/>
                <a:ea typeface="楷体_GB2312" pitchFamily="49" charset="-122"/>
              </a:rPr>
              <a:t>例如</a:t>
            </a:r>
            <a:r>
              <a:rPr kumimoji="1" lang="zh-CN" altLang="en-US" b="1" smtClean="0">
                <a:solidFill>
                  <a:srgbClr val="3333CC"/>
                </a:solidFill>
                <a:latin typeface="Times New Roman" pitchFamily="18" charset="0"/>
              </a:rPr>
              <a:t>：</a:t>
            </a:r>
          </a:p>
        </p:txBody>
      </p:sp>
      <p:sp>
        <p:nvSpPr>
          <p:cNvPr id="21510" name="Oval 6"/>
          <p:cNvSpPr>
            <a:spLocks noChangeArrowheads="1"/>
          </p:cNvSpPr>
          <p:nvPr/>
        </p:nvSpPr>
        <p:spPr bwMode="auto">
          <a:xfrm>
            <a:off x="5391150" y="3163888"/>
            <a:ext cx="2590800" cy="2263775"/>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1511" name="Text Box 7"/>
          <p:cNvSpPr txBox="1">
            <a:spLocks noChangeArrowheads="1"/>
          </p:cNvSpPr>
          <p:nvPr/>
        </p:nvSpPr>
        <p:spPr bwMode="auto">
          <a:xfrm>
            <a:off x="5314950" y="3087688"/>
            <a:ext cx="1525588" cy="2646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endParaRPr kumimoji="1" lang="zh-CN" altLang="zh-CN" sz="1000" smtClean="0">
              <a:solidFill>
                <a:srgbClr val="000000"/>
              </a:solidFill>
              <a:latin typeface="Times New Roman" pitchFamily="18" charset="0"/>
            </a:endParaRPr>
          </a:p>
        </p:txBody>
      </p:sp>
      <p:sp>
        <p:nvSpPr>
          <p:cNvPr id="21512" name="Line 8"/>
          <p:cNvSpPr>
            <a:spLocks noChangeShapeType="1"/>
          </p:cNvSpPr>
          <p:nvPr/>
        </p:nvSpPr>
        <p:spPr bwMode="auto">
          <a:xfrm>
            <a:off x="6838950" y="4306888"/>
            <a:ext cx="1204913" cy="0"/>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13" name="Line 9"/>
          <p:cNvSpPr>
            <a:spLocks noChangeShapeType="1"/>
          </p:cNvSpPr>
          <p:nvPr/>
        </p:nvSpPr>
        <p:spPr bwMode="auto">
          <a:xfrm flipV="1">
            <a:off x="6838950" y="3849688"/>
            <a:ext cx="1104900" cy="423862"/>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14" name="Line 10"/>
          <p:cNvSpPr>
            <a:spLocks noChangeShapeType="1"/>
          </p:cNvSpPr>
          <p:nvPr/>
        </p:nvSpPr>
        <p:spPr bwMode="auto">
          <a:xfrm flipV="1">
            <a:off x="6838950" y="3392488"/>
            <a:ext cx="760413" cy="858837"/>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15" name="Line 11"/>
          <p:cNvSpPr>
            <a:spLocks noChangeShapeType="1"/>
          </p:cNvSpPr>
          <p:nvPr/>
        </p:nvSpPr>
        <p:spPr bwMode="auto">
          <a:xfrm>
            <a:off x="6838950" y="4306888"/>
            <a:ext cx="1104900" cy="422275"/>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16" name="Line 12"/>
          <p:cNvSpPr>
            <a:spLocks noChangeShapeType="1"/>
          </p:cNvSpPr>
          <p:nvPr/>
        </p:nvSpPr>
        <p:spPr bwMode="auto">
          <a:xfrm>
            <a:off x="6838950" y="4306888"/>
            <a:ext cx="774700" cy="844550"/>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17" name="Line 13"/>
          <p:cNvSpPr>
            <a:spLocks noChangeShapeType="1"/>
          </p:cNvSpPr>
          <p:nvPr/>
        </p:nvSpPr>
        <p:spPr bwMode="auto">
          <a:xfrm>
            <a:off x="6838950" y="3468688"/>
            <a:ext cx="774700"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18" name="Line 14"/>
          <p:cNvSpPr>
            <a:spLocks noChangeShapeType="1"/>
          </p:cNvSpPr>
          <p:nvPr/>
        </p:nvSpPr>
        <p:spPr bwMode="auto">
          <a:xfrm>
            <a:off x="6838950" y="3849688"/>
            <a:ext cx="1090613"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19" name="Line 15"/>
          <p:cNvSpPr>
            <a:spLocks noChangeShapeType="1"/>
          </p:cNvSpPr>
          <p:nvPr/>
        </p:nvSpPr>
        <p:spPr bwMode="auto">
          <a:xfrm>
            <a:off x="6838950" y="4687888"/>
            <a:ext cx="1090613"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20" name="Line 16"/>
          <p:cNvSpPr>
            <a:spLocks noChangeShapeType="1"/>
          </p:cNvSpPr>
          <p:nvPr/>
        </p:nvSpPr>
        <p:spPr bwMode="auto">
          <a:xfrm>
            <a:off x="6838950" y="5145088"/>
            <a:ext cx="774700"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21" name="Text Box 17"/>
          <p:cNvSpPr txBox="1">
            <a:spLocks noChangeArrowheads="1"/>
          </p:cNvSpPr>
          <p:nvPr/>
        </p:nvSpPr>
        <p:spPr bwMode="auto">
          <a:xfrm>
            <a:off x="6381750" y="2478088"/>
            <a:ext cx="1038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800" b="1" i="1" smtClean="0">
                <a:solidFill>
                  <a:srgbClr val="6600FF"/>
                </a:solidFill>
                <a:latin typeface="Times New Roman" pitchFamily="18" charset="0"/>
              </a:rPr>
              <a:t>L</a:t>
            </a:r>
            <a:r>
              <a:rPr kumimoji="1" lang="en-US" altLang="zh-CN" sz="2800" b="1" i="1" baseline="-25000" smtClean="0">
                <a:solidFill>
                  <a:srgbClr val="6600FF"/>
                </a:solidFill>
                <a:latin typeface="Times New Roman" pitchFamily="18" charset="0"/>
              </a:rPr>
              <a:t>z</a:t>
            </a:r>
            <a:endParaRPr kumimoji="1" lang="en-US" altLang="zh-CN" sz="2800" b="1" i="1" smtClean="0">
              <a:solidFill>
                <a:srgbClr val="6600FF"/>
              </a:solidFill>
              <a:latin typeface="Times New Roman" pitchFamily="18" charset="0"/>
            </a:endParaRPr>
          </a:p>
        </p:txBody>
      </p:sp>
      <p:grpSp>
        <p:nvGrpSpPr>
          <p:cNvPr id="21522" name="Group 18"/>
          <p:cNvGrpSpPr>
            <a:grpSpLocks/>
          </p:cNvGrpSpPr>
          <p:nvPr/>
        </p:nvGrpSpPr>
        <p:grpSpPr bwMode="auto">
          <a:xfrm>
            <a:off x="6107113" y="3289300"/>
            <a:ext cx="771525" cy="2057400"/>
            <a:chOff x="3811" y="1711"/>
            <a:chExt cx="486" cy="1296"/>
          </a:xfrm>
        </p:grpSpPr>
        <p:sp>
          <p:nvSpPr>
            <p:cNvPr id="21538" name="Text Box 19"/>
            <p:cNvSpPr txBox="1">
              <a:spLocks noChangeArrowheads="1"/>
            </p:cNvSpPr>
            <p:nvPr/>
          </p:nvSpPr>
          <p:spPr bwMode="auto">
            <a:xfrm>
              <a:off x="3981" y="2179"/>
              <a:ext cx="31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r>
                <a:rPr kumimoji="1" lang="en-US" altLang="zh-CN" b="1" smtClean="0">
                  <a:solidFill>
                    <a:srgbClr val="000000"/>
                  </a:solidFill>
                  <a:latin typeface="Times New Roman" pitchFamily="18" charset="0"/>
                </a:rPr>
                <a:t>0</a:t>
              </a:r>
            </a:p>
          </p:txBody>
        </p:sp>
        <p:graphicFrame>
          <p:nvGraphicFramePr>
            <p:cNvPr id="21539" name="Object 20"/>
            <p:cNvGraphicFramePr>
              <a:graphicFrameLocks noChangeAspect="1"/>
            </p:cNvGraphicFramePr>
            <p:nvPr/>
          </p:nvGraphicFramePr>
          <p:xfrm>
            <a:off x="3948" y="1711"/>
            <a:ext cx="288" cy="233"/>
          </p:xfrm>
          <a:graphic>
            <a:graphicData uri="http://schemas.openxmlformats.org/presentationml/2006/ole">
              <mc:AlternateContent xmlns:mc="http://schemas.openxmlformats.org/markup-compatibility/2006">
                <mc:Choice xmlns:v="urn:schemas-microsoft-com:vml" Requires="v">
                  <p:oleObj spid="_x0000_s11267" name="公式" r:id="rId5" imgW="203024" imgH="164957" progId="Equation.3">
                    <p:embed/>
                  </p:oleObj>
                </mc:Choice>
                <mc:Fallback>
                  <p:oleObj name="公式" r:id="rId5" imgW="203024"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8" y="1711"/>
                          <a:ext cx="28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0" name="Object 21"/>
            <p:cNvGraphicFramePr>
              <a:graphicFrameLocks noChangeAspect="1"/>
            </p:cNvGraphicFramePr>
            <p:nvPr/>
          </p:nvGraphicFramePr>
          <p:xfrm>
            <a:off x="4025" y="1986"/>
            <a:ext cx="182" cy="240"/>
          </p:xfrm>
          <a:graphic>
            <a:graphicData uri="http://schemas.openxmlformats.org/presentationml/2006/ole">
              <mc:AlternateContent xmlns:mc="http://schemas.openxmlformats.org/markup-compatibility/2006">
                <mc:Choice xmlns:v="urn:schemas-microsoft-com:vml" Requires="v">
                  <p:oleObj spid="_x0000_s11268" name="公式" r:id="rId7" imgW="126780" imgH="164814" progId="Equation.3">
                    <p:embed/>
                  </p:oleObj>
                </mc:Choice>
                <mc:Fallback>
                  <p:oleObj name="公式" r:id="rId7"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5" y="1986"/>
                          <a:ext cx="18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1" name="Object 22"/>
            <p:cNvGraphicFramePr>
              <a:graphicFrameLocks noChangeAspect="1"/>
            </p:cNvGraphicFramePr>
            <p:nvPr/>
          </p:nvGraphicFramePr>
          <p:xfrm>
            <a:off x="3884" y="2495"/>
            <a:ext cx="340" cy="232"/>
          </p:xfrm>
          <a:graphic>
            <a:graphicData uri="http://schemas.openxmlformats.org/presentationml/2006/ole">
              <mc:AlternateContent xmlns:mc="http://schemas.openxmlformats.org/markup-compatibility/2006">
                <mc:Choice xmlns:v="urn:schemas-microsoft-com:vml" Requires="v">
                  <p:oleObj spid="_x0000_s11269" name="公式" r:id="rId9" imgW="241091" imgH="164957" progId="Equation.3">
                    <p:embed/>
                  </p:oleObj>
                </mc:Choice>
                <mc:Fallback>
                  <p:oleObj name="公式" r:id="rId9" imgW="241091" imgH="1649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4" y="2495"/>
                          <a:ext cx="34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2" name="Object 23"/>
            <p:cNvGraphicFramePr>
              <a:graphicFrameLocks noChangeAspect="1"/>
            </p:cNvGraphicFramePr>
            <p:nvPr/>
          </p:nvGraphicFramePr>
          <p:xfrm>
            <a:off x="3811" y="2786"/>
            <a:ext cx="425" cy="221"/>
          </p:xfrm>
          <a:graphic>
            <a:graphicData uri="http://schemas.openxmlformats.org/presentationml/2006/ole">
              <mc:AlternateContent xmlns:mc="http://schemas.openxmlformats.org/markup-compatibility/2006">
                <mc:Choice xmlns:v="urn:schemas-microsoft-com:vml" Requires="v">
                  <p:oleObj spid="_x0000_s11270" name="公式" r:id="rId11" imgW="317087" imgH="164885" progId="Equation.3">
                    <p:embed/>
                  </p:oleObj>
                </mc:Choice>
                <mc:Fallback>
                  <p:oleObj name="公式" r:id="rId11" imgW="317087" imgH="1648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1" y="2786"/>
                          <a:ext cx="425"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23" name="Group 24"/>
          <p:cNvGrpSpPr>
            <a:grpSpLocks/>
          </p:cNvGrpSpPr>
          <p:nvPr/>
        </p:nvGrpSpPr>
        <p:grpSpPr bwMode="auto">
          <a:xfrm>
            <a:off x="6854825" y="2249488"/>
            <a:ext cx="906463" cy="3506787"/>
            <a:chOff x="4282" y="1056"/>
            <a:chExt cx="571" cy="2209"/>
          </a:xfrm>
        </p:grpSpPr>
        <p:sp>
          <p:nvSpPr>
            <p:cNvPr id="21535" name="Line 25"/>
            <p:cNvSpPr>
              <a:spLocks noChangeShapeType="1"/>
            </p:cNvSpPr>
            <p:nvPr/>
          </p:nvSpPr>
          <p:spPr bwMode="auto">
            <a:xfrm flipV="1">
              <a:off x="4282" y="1152"/>
              <a:ext cx="0" cy="2113"/>
            </a:xfrm>
            <a:prstGeom prst="line">
              <a:avLst/>
            </a:prstGeom>
            <a:noFill/>
            <a:ln w="285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1536" name="Text Box 26"/>
            <p:cNvSpPr txBox="1">
              <a:spLocks noChangeArrowheads="1"/>
            </p:cNvSpPr>
            <p:nvPr/>
          </p:nvSpPr>
          <p:spPr bwMode="auto">
            <a:xfrm>
              <a:off x="4331" y="1056"/>
              <a:ext cx="325"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r>
                <a:rPr kumimoji="1" lang="en-US" altLang="zh-CN" b="1" i="1" smtClean="0">
                  <a:solidFill>
                    <a:srgbClr val="000000"/>
                  </a:solidFill>
                  <a:latin typeface="Times New Roman" pitchFamily="18" charset="0"/>
                </a:rPr>
                <a:t>z</a:t>
              </a:r>
              <a:endParaRPr kumimoji="1" lang="en-US" altLang="zh-CN" b="1" smtClean="0">
                <a:solidFill>
                  <a:srgbClr val="000000"/>
                </a:solidFill>
                <a:latin typeface="Times New Roman" pitchFamily="18" charset="0"/>
              </a:endParaRPr>
            </a:p>
          </p:txBody>
        </p:sp>
        <p:graphicFrame>
          <p:nvGraphicFramePr>
            <p:cNvPr id="21537" name="Object 27"/>
            <p:cNvGraphicFramePr>
              <a:graphicFrameLocks noChangeAspect="1"/>
            </p:cNvGraphicFramePr>
            <p:nvPr/>
          </p:nvGraphicFramePr>
          <p:xfrm>
            <a:off x="4681" y="1089"/>
            <a:ext cx="172" cy="323"/>
          </p:xfrm>
          <a:graphic>
            <a:graphicData uri="http://schemas.openxmlformats.org/presentationml/2006/ole">
              <mc:AlternateContent xmlns:mc="http://schemas.openxmlformats.org/markup-compatibility/2006">
                <mc:Choice xmlns:v="urn:schemas-microsoft-com:vml" Requires="v">
                  <p:oleObj spid="_x0000_s11271" name="公式" r:id="rId13" imgW="114151" imgH="215619" progId="Equation.3">
                    <p:embed/>
                  </p:oleObj>
                </mc:Choice>
                <mc:Fallback>
                  <p:oleObj name="公式" r:id="rId13" imgW="114151"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1" y="1089"/>
                          <a:ext cx="172"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24" name="Object 28"/>
          <p:cNvGraphicFramePr>
            <a:graphicFrameLocks noChangeAspect="1"/>
          </p:cNvGraphicFramePr>
          <p:nvPr/>
        </p:nvGraphicFramePr>
        <p:xfrm>
          <a:off x="3032125" y="4146550"/>
          <a:ext cx="2578100" cy="620713"/>
        </p:xfrm>
        <a:graphic>
          <a:graphicData uri="http://schemas.openxmlformats.org/presentationml/2006/ole">
            <mc:AlternateContent xmlns:mc="http://schemas.openxmlformats.org/markup-compatibility/2006">
              <mc:Choice xmlns:v="urn:schemas-microsoft-com:vml" Requires="v">
                <p:oleObj spid="_x0000_s11272" name="Equation" r:id="rId15" imgW="952087" imgH="228501" progId="Equation.3">
                  <p:embed/>
                </p:oleObj>
              </mc:Choice>
              <mc:Fallback>
                <p:oleObj name="Equation" r:id="rId15" imgW="952087"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32125" y="4146550"/>
                        <a:ext cx="25781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5" name="Object 29"/>
          <p:cNvGraphicFramePr>
            <a:graphicFrameLocks noChangeAspect="1"/>
          </p:cNvGraphicFramePr>
          <p:nvPr/>
        </p:nvGraphicFramePr>
        <p:xfrm>
          <a:off x="1087438" y="4146550"/>
          <a:ext cx="1606550" cy="642938"/>
        </p:xfrm>
        <a:graphic>
          <a:graphicData uri="http://schemas.openxmlformats.org/presentationml/2006/ole">
            <mc:AlternateContent xmlns:mc="http://schemas.openxmlformats.org/markup-compatibility/2006">
              <mc:Choice xmlns:v="urn:schemas-microsoft-com:vml" Requires="v">
                <p:oleObj spid="_x0000_s11273" name="Equation" r:id="rId17" imgW="571252" imgH="228501" progId="Equation.3">
                  <p:embed/>
                </p:oleObj>
              </mc:Choice>
              <mc:Fallback>
                <p:oleObj name="Equation" r:id="rId17" imgW="571252"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87438" y="4146550"/>
                        <a:ext cx="160655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6" name="Object 30"/>
          <p:cNvGraphicFramePr>
            <a:graphicFrameLocks noChangeAspect="1"/>
          </p:cNvGraphicFramePr>
          <p:nvPr/>
        </p:nvGraphicFramePr>
        <p:xfrm>
          <a:off x="7524750" y="2859088"/>
          <a:ext cx="1447800" cy="623887"/>
        </p:xfrm>
        <a:graphic>
          <a:graphicData uri="http://schemas.openxmlformats.org/presentationml/2006/ole">
            <mc:AlternateContent xmlns:mc="http://schemas.openxmlformats.org/markup-compatibility/2006">
              <mc:Choice xmlns:v="urn:schemas-microsoft-com:vml" Requires="v">
                <p:oleObj spid="_x0000_s11274" name="公式" r:id="rId19" imgW="647700" imgH="279400" progId="Equation.3">
                  <p:embed/>
                </p:oleObj>
              </mc:Choice>
              <mc:Fallback>
                <p:oleObj name="公式" r:id="rId19" imgW="647700" imgH="2794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24750" y="2859088"/>
                        <a:ext cx="1447800"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7" name="Text Box 31"/>
          <p:cNvSpPr txBox="1">
            <a:spLocks noChangeArrowheads="1"/>
          </p:cNvSpPr>
          <p:nvPr/>
        </p:nvSpPr>
        <p:spPr bwMode="auto">
          <a:xfrm>
            <a:off x="2168525" y="2057400"/>
            <a:ext cx="2971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b="1" smtClean="0">
                <a:solidFill>
                  <a:srgbClr val="3333CC"/>
                </a:solidFill>
                <a:latin typeface="Times New Roman" pitchFamily="18" charset="0"/>
                <a:ea typeface="楷体_GB2312" pitchFamily="49" charset="-122"/>
              </a:rPr>
              <a:t>角动量大小是</a:t>
            </a:r>
          </a:p>
        </p:txBody>
      </p:sp>
      <p:graphicFrame>
        <p:nvGraphicFramePr>
          <p:cNvPr id="21528" name="Object 32"/>
          <p:cNvGraphicFramePr>
            <a:graphicFrameLocks noChangeAspect="1"/>
          </p:cNvGraphicFramePr>
          <p:nvPr/>
        </p:nvGraphicFramePr>
        <p:xfrm>
          <a:off x="944563" y="2706688"/>
          <a:ext cx="3600450" cy="603250"/>
        </p:xfrm>
        <a:graphic>
          <a:graphicData uri="http://schemas.openxmlformats.org/presentationml/2006/ole">
            <mc:AlternateContent xmlns:mc="http://schemas.openxmlformats.org/markup-compatibility/2006">
              <mc:Choice xmlns:v="urn:schemas-microsoft-com:vml" Requires="v">
                <p:oleObj spid="_x0000_s11275" name="Equation" r:id="rId21" imgW="1409088" imgH="253890" progId="Equation.3">
                  <p:embed/>
                </p:oleObj>
              </mc:Choice>
              <mc:Fallback>
                <p:oleObj name="Equation" r:id="rId21" imgW="1409088" imgH="25389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44563" y="2706688"/>
                        <a:ext cx="36004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29" name="Text Box 33"/>
          <p:cNvSpPr txBox="1">
            <a:spLocks noChangeArrowheads="1"/>
          </p:cNvSpPr>
          <p:nvPr/>
        </p:nvSpPr>
        <p:spPr bwMode="auto">
          <a:xfrm>
            <a:off x="512763" y="3497263"/>
            <a:ext cx="55435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3333CC"/>
                </a:solidFill>
                <a:latin typeface="Times New Roman" pitchFamily="18" charset="0"/>
                <a:ea typeface="楷体_GB2312" pitchFamily="49" charset="-122"/>
              </a:rPr>
              <a:t>Z</a:t>
            </a:r>
            <a:r>
              <a:rPr kumimoji="1" lang="zh-CN" altLang="en-US" sz="2800" b="1" smtClean="0">
                <a:solidFill>
                  <a:srgbClr val="3333CC"/>
                </a:solidFill>
                <a:latin typeface="Times New Roman" pitchFamily="18" charset="0"/>
                <a:ea typeface="楷体_GB2312" pitchFamily="49" charset="-122"/>
              </a:rPr>
              <a:t>方向分量有：</a:t>
            </a:r>
            <a:r>
              <a:rPr kumimoji="1" lang="en-US" altLang="zh-CN" sz="2800" b="1" smtClean="0">
                <a:solidFill>
                  <a:srgbClr val="3333CC"/>
                </a:solidFill>
                <a:latin typeface="Times New Roman" pitchFamily="18" charset="0"/>
                <a:ea typeface="楷体_GB2312" pitchFamily="49" charset="-122"/>
              </a:rPr>
              <a:t>2</a:t>
            </a:r>
            <a:r>
              <a:rPr kumimoji="1" lang="en-US" altLang="zh-CN" sz="2800" b="1" i="1" smtClean="0">
                <a:solidFill>
                  <a:srgbClr val="3333CC"/>
                </a:solidFill>
                <a:latin typeface="Times New Roman" pitchFamily="18" charset="0"/>
                <a:ea typeface="楷体_GB2312" pitchFamily="49" charset="-122"/>
              </a:rPr>
              <a:t>l</a:t>
            </a:r>
            <a:r>
              <a:rPr kumimoji="1" lang="en-US" altLang="zh-CN" sz="2800" b="1" smtClean="0">
                <a:solidFill>
                  <a:srgbClr val="3333CC"/>
                </a:solidFill>
                <a:latin typeface="Times New Roman" pitchFamily="18" charset="0"/>
                <a:ea typeface="楷体_GB2312" pitchFamily="49" charset="-122"/>
              </a:rPr>
              <a:t>+1 = 5 </a:t>
            </a:r>
            <a:r>
              <a:rPr kumimoji="1" lang="zh-CN" altLang="en-US" sz="2800" b="1" smtClean="0">
                <a:solidFill>
                  <a:srgbClr val="3333CC"/>
                </a:solidFill>
                <a:latin typeface="Times New Roman" pitchFamily="18" charset="0"/>
                <a:ea typeface="楷体_GB2312" pitchFamily="49" charset="-122"/>
              </a:rPr>
              <a:t>种取值</a:t>
            </a:r>
          </a:p>
        </p:txBody>
      </p:sp>
      <p:grpSp>
        <p:nvGrpSpPr>
          <p:cNvPr id="21530" name="Group 34"/>
          <p:cNvGrpSpPr>
            <a:grpSpLocks/>
          </p:cNvGrpSpPr>
          <p:nvPr/>
        </p:nvGrpSpPr>
        <p:grpSpPr bwMode="auto">
          <a:xfrm>
            <a:off x="188913" y="5626100"/>
            <a:ext cx="5686425" cy="1066800"/>
            <a:chOff x="480" y="3792"/>
            <a:chExt cx="3216" cy="672"/>
          </a:xfrm>
        </p:grpSpPr>
        <p:sp>
          <p:nvSpPr>
            <p:cNvPr id="21532" name="Text Box 35"/>
            <p:cNvSpPr txBox="1">
              <a:spLocks noChangeArrowheads="1"/>
            </p:cNvSpPr>
            <p:nvPr/>
          </p:nvSpPr>
          <p:spPr bwMode="auto">
            <a:xfrm>
              <a:off x="1392" y="3792"/>
              <a:ext cx="2304" cy="67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zh-CN" altLang="en-US" b="1" smtClean="0">
                  <a:solidFill>
                    <a:srgbClr val="3333CC"/>
                  </a:solidFill>
                  <a:latin typeface="楷体_GB2312" pitchFamily="49" charset="-122"/>
                  <a:ea typeface="楷体_GB2312" pitchFamily="49" charset="-122"/>
                </a:rPr>
                <a:t>在空间</a:t>
              </a:r>
              <a:r>
                <a:rPr kumimoji="1" lang="zh-CN" altLang="en-US" b="1" smtClean="0">
                  <a:solidFill>
                    <a:srgbClr val="3333CC"/>
                  </a:solidFill>
                  <a:latin typeface="Times New Roman" pitchFamily="18" charset="0"/>
                  <a:ea typeface="楷体_GB2312" pitchFamily="49" charset="-122"/>
                </a:rPr>
                <a:t>有五种可能的取向，是</a:t>
              </a:r>
              <a:r>
                <a:rPr kumimoji="1" lang="zh-CN" altLang="en-US" b="1" smtClean="0">
                  <a:solidFill>
                    <a:srgbClr val="FF5050"/>
                  </a:solidFill>
                  <a:latin typeface="Times New Roman" pitchFamily="18" charset="0"/>
                  <a:ea typeface="楷体_GB2312" pitchFamily="49" charset="-122"/>
                </a:rPr>
                <a:t>量子化</a:t>
              </a:r>
              <a:r>
                <a:rPr kumimoji="1" lang="zh-CN" altLang="en-US" b="1" smtClean="0">
                  <a:solidFill>
                    <a:srgbClr val="3333CC"/>
                  </a:solidFill>
                  <a:latin typeface="Times New Roman" pitchFamily="18" charset="0"/>
                  <a:ea typeface="楷体_GB2312" pitchFamily="49" charset="-122"/>
                </a:rPr>
                <a:t>的</a:t>
              </a:r>
            </a:p>
          </p:txBody>
        </p:sp>
        <p:graphicFrame>
          <p:nvGraphicFramePr>
            <p:cNvPr id="21533" name="Object 36"/>
            <p:cNvGraphicFramePr>
              <a:graphicFrameLocks noChangeAspect="1"/>
            </p:cNvGraphicFramePr>
            <p:nvPr/>
          </p:nvGraphicFramePr>
          <p:xfrm>
            <a:off x="1104" y="3814"/>
            <a:ext cx="290" cy="336"/>
          </p:xfrm>
          <a:graphic>
            <a:graphicData uri="http://schemas.openxmlformats.org/presentationml/2006/ole">
              <mc:AlternateContent xmlns:mc="http://schemas.openxmlformats.org/markup-compatibility/2006">
                <mc:Choice xmlns:v="urn:schemas-microsoft-com:vml" Requires="v">
                  <p:oleObj spid="_x0000_s11276" name="公式" r:id="rId23" imgW="152334" imgH="190417" progId="Equation.3">
                    <p:embed/>
                  </p:oleObj>
                </mc:Choice>
                <mc:Fallback>
                  <p:oleObj name="公式" r:id="rId23" imgW="152334" imgH="19041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04" y="3814"/>
                          <a:ext cx="290" cy="33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34" name="Text Box 37"/>
            <p:cNvSpPr txBox="1">
              <a:spLocks noChangeArrowheads="1"/>
            </p:cNvSpPr>
            <p:nvPr/>
          </p:nvSpPr>
          <p:spPr bwMode="auto">
            <a:xfrm>
              <a:off x="480" y="3792"/>
              <a:ext cx="81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b="1" smtClean="0">
                  <a:solidFill>
                    <a:srgbClr val="3333CC"/>
                  </a:solidFill>
                  <a:latin typeface="Times New Roman" pitchFamily="18" charset="0"/>
                  <a:ea typeface="楷体_GB2312" pitchFamily="49" charset="-122"/>
                </a:rPr>
                <a:t>说明</a:t>
              </a:r>
            </a:p>
          </p:txBody>
        </p:sp>
      </p:grpSp>
      <p:pic>
        <p:nvPicPr>
          <p:cNvPr id="21531" name="图片 1"/>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1692275" y="152400"/>
            <a:ext cx="52578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9021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188913"/>
            <a:ext cx="7013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smtClean="0">
                <a:solidFill>
                  <a:srgbClr val="0000CC"/>
                </a:solidFill>
                <a:latin typeface="楷体_GB2312" pitchFamily="49" charset="-122"/>
                <a:ea typeface="楷体_GB2312" pitchFamily="49" charset="-122"/>
              </a:rPr>
              <a:t>4.</a:t>
            </a:r>
            <a:r>
              <a:rPr kumimoji="1" lang="zh-CN" altLang="en-US" sz="2800" b="1" smtClean="0">
                <a:solidFill>
                  <a:srgbClr val="0000CC"/>
                </a:solidFill>
                <a:latin typeface="楷体_GB2312" pitchFamily="49" charset="-122"/>
                <a:ea typeface="楷体_GB2312" pitchFamily="49" charset="-122"/>
              </a:rPr>
              <a:t>自旋磁量子数</a:t>
            </a:r>
            <a:r>
              <a:rPr kumimoji="1" lang="zh-CN" altLang="en-US" sz="2400" b="1" smtClean="0">
                <a:solidFill>
                  <a:srgbClr val="FFFFFF"/>
                </a:solidFill>
                <a:latin typeface="Times New Roman" pitchFamily="18" charset="0"/>
              </a:rPr>
              <a:t>  </a:t>
            </a:r>
            <a:r>
              <a:rPr kumimoji="1" lang="en-US" altLang="zh-CN" sz="2800" i="1" smtClean="0">
                <a:solidFill>
                  <a:srgbClr val="FF0000"/>
                </a:solidFill>
                <a:latin typeface="Times New Roman" pitchFamily="18" charset="0"/>
              </a:rPr>
              <a:t>m</a:t>
            </a:r>
            <a:r>
              <a:rPr kumimoji="1" lang="en-US" altLang="zh-CN" sz="2800" i="1" baseline="-20000" smtClean="0">
                <a:solidFill>
                  <a:srgbClr val="FF0000"/>
                </a:solidFill>
                <a:latin typeface="Times New Roman" pitchFamily="18" charset="0"/>
              </a:rPr>
              <a:t>s</a:t>
            </a:r>
            <a:r>
              <a:rPr kumimoji="1" lang="en-US" altLang="zh-CN" sz="2800" i="1" baseline="-20000" smtClean="0">
                <a:solidFill>
                  <a:srgbClr val="009999"/>
                </a:solidFill>
                <a:latin typeface="Times New Roman" pitchFamily="18" charset="0"/>
              </a:rPr>
              <a:t> </a:t>
            </a:r>
            <a:r>
              <a:rPr kumimoji="1" lang="en-US" altLang="zh-CN" sz="2800" b="1" i="1" baseline="-20000" smtClean="0">
                <a:solidFill>
                  <a:srgbClr val="009999"/>
                </a:solidFill>
                <a:latin typeface="Times New Roman" pitchFamily="18" charset="0"/>
              </a:rPr>
              <a:t> </a:t>
            </a:r>
            <a:r>
              <a:rPr kumimoji="1" lang="en-US" altLang="zh-CN" sz="2400" b="1" smtClean="0">
                <a:solidFill>
                  <a:srgbClr val="0000CC"/>
                </a:solidFill>
                <a:latin typeface="Times New Roman" pitchFamily="18" charset="0"/>
              </a:rPr>
              <a:t>( 1/2 ,  -1/2 ) </a:t>
            </a:r>
          </a:p>
        </p:txBody>
      </p:sp>
      <p:sp>
        <p:nvSpPr>
          <p:cNvPr id="22531" name="Rectangle 3"/>
          <p:cNvSpPr>
            <a:spLocks noChangeArrowheads="1"/>
          </p:cNvSpPr>
          <p:nvPr/>
        </p:nvSpPr>
        <p:spPr bwMode="auto">
          <a:xfrm>
            <a:off x="395288" y="692150"/>
            <a:ext cx="799306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0000CC"/>
                </a:solidFill>
                <a:latin typeface="Times New Roman" pitchFamily="18" charset="0"/>
                <a:ea typeface="楷体_GB2312" pitchFamily="49" charset="-122"/>
              </a:rPr>
              <a:t>        </a:t>
            </a:r>
            <a:r>
              <a:rPr kumimoji="1" lang="zh-CN" altLang="en-US" sz="2400" b="1" smtClean="0">
                <a:solidFill>
                  <a:srgbClr val="0000CC"/>
                </a:solidFill>
                <a:latin typeface="Times New Roman" pitchFamily="18" charset="0"/>
                <a:ea typeface="楷体_GB2312" pitchFamily="49" charset="-122"/>
              </a:rPr>
              <a:t>决定电子自旋角动量空间取向</a:t>
            </a:r>
            <a:r>
              <a:rPr lang="zh-CN" altLang="en-US" sz="2400" smtClean="0">
                <a:solidFill>
                  <a:srgbClr val="0000CC"/>
                </a:solidFill>
                <a:latin typeface="Comic Sans MS" pitchFamily="66" charset="0"/>
                <a:ea typeface="楷体_GB2312" pitchFamily="49" charset="-122"/>
              </a:rPr>
              <a:t>即</a:t>
            </a:r>
            <a:r>
              <a:rPr lang="zh-CN" altLang="en-US" sz="2400" b="1" smtClean="0">
                <a:solidFill>
                  <a:srgbClr val="FF0000"/>
                </a:solidFill>
                <a:latin typeface="Comic Sans MS" pitchFamily="66" charset="0"/>
                <a:ea typeface="楷体_GB2312" pitchFamily="49" charset="-122"/>
              </a:rPr>
              <a:t>轨道角动量在某一特殊方向的分量</a:t>
            </a:r>
            <a:endParaRPr kumimoji="1" lang="zh-CN" altLang="en-US" sz="2400" b="1" smtClean="0">
              <a:solidFill>
                <a:srgbClr val="FF0000"/>
              </a:solidFill>
              <a:latin typeface="Times New Roman" pitchFamily="18" charset="0"/>
              <a:ea typeface="楷体_GB2312" pitchFamily="49" charset="-122"/>
            </a:endParaRPr>
          </a:p>
        </p:txBody>
      </p:sp>
      <p:pic>
        <p:nvPicPr>
          <p:cNvPr id="22532" name="Picture 4" descr="电子自旋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013" y="1676400"/>
            <a:ext cx="3278187"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3" name="Object 5"/>
          <p:cNvGraphicFramePr>
            <a:graphicFrameLocks/>
          </p:cNvGraphicFramePr>
          <p:nvPr/>
        </p:nvGraphicFramePr>
        <p:xfrm>
          <a:off x="1258888" y="2060575"/>
          <a:ext cx="1800225" cy="504825"/>
        </p:xfrm>
        <a:graphic>
          <a:graphicData uri="http://schemas.openxmlformats.org/presentationml/2006/ole">
            <mc:AlternateContent xmlns:mc="http://schemas.openxmlformats.org/markup-compatibility/2006">
              <mc:Choice xmlns:v="urn:schemas-microsoft-com:vml" Requires="v">
                <p:oleObj spid="_x0000_s12290" name="公式" r:id="rId4" imgW="860968" imgH="144720" progId="Equation.3">
                  <p:embed/>
                </p:oleObj>
              </mc:Choice>
              <mc:Fallback>
                <p:oleObj name="公式" r:id="rId4" imgW="860968" imgH="14472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060575"/>
                        <a:ext cx="1800225" cy="504825"/>
                      </a:xfrm>
                      <a:prstGeom prst="rect">
                        <a:avLst/>
                      </a:prstGeom>
                      <a:noFill/>
                      <a:ln>
                        <a:noFill/>
                      </a:ln>
                      <a:extLst>
                        <a:ext uri="{909E8E84-426E-40DD-AFC4-6F175D3DCCD1}">
                          <a14:hiddenFill xmlns:a14="http://schemas.microsoft.com/office/drawing/2010/main">
                            <a:solidFill>
                              <a:schemeClr val="hlink">
                                <a:alpha val="27058"/>
                              </a:schemeClr>
                            </a:solidFill>
                          </a14:hiddenFill>
                        </a:ext>
                        <a:ext uri="{91240B29-F687-4F45-9708-019B960494DF}">
                          <a14:hiddenLine xmlns:a14="http://schemas.microsoft.com/office/drawing/2010/main" w="9525">
                            <a:solidFill>
                              <a:schemeClr val="folHlink"/>
                            </a:solidFill>
                            <a:miter lim="800000"/>
                            <a:headEnd/>
                            <a:tailEnd/>
                          </a14:hiddenLine>
                        </a:ext>
                      </a:extLst>
                    </p:spPr>
                  </p:pic>
                </p:oleObj>
              </mc:Fallback>
            </mc:AlternateContent>
          </a:graphicData>
        </a:graphic>
      </p:graphicFrame>
      <p:graphicFrame>
        <p:nvGraphicFramePr>
          <p:cNvPr id="22534" name="Object 6"/>
          <p:cNvGraphicFramePr>
            <a:graphicFrameLocks/>
          </p:cNvGraphicFramePr>
          <p:nvPr/>
        </p:nvGraphicFramePr>
        <p:xfrm>
          <a:off x="1619250" y="3933825"/>
          <a:ext cx="1322388" cy="431800"/>
        </p:xfrm>
        <a:graphic>
          <a:graphicData uri="http://schemas.openxmlformats.org/presentationml/2006/ole">
            <mc:AlternateContent xmlns:mc="http://schemas.openxmlformats.org/markup-compatibility/2006">
              <mc:Choice xmlns:v="urn:schemas-microsoft-com:vml" Requires="v">
                <p:oleObj spid="_x0000_s12291" name="公式" r:id="rId6" imgW="1211492" imgH="327672" progId="Equation.3">
                  <p:embed/>
                </p:oleObj>
              </mc:Choice>
              <mc:Fallback>
                <p:oleObj name="公式" r:id="rId6" imgW="1211492" imgH="327672"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933825"/>
                        <a:ext cx="1322388" cy="431800"/>
                      </a:xfrm>
                      <a:prstGeom prst="rect">
                        <a:avLst/>
                      </a:prstGeom>
                      <a:noFill/>
                      <a:ln>
                        <a:noFill/>
                      </a:ln>
                      <a:extLst>
                        <a:ext uri="{909E8E84-426E-40DD-AFC4-6F175D3DCCD1}">
                          <a14:hiddenFill xmlns:a14="http://schemas.microsoft.com/office/drawing/2010/main">
                            <a:solidFill>
                              <a:srgbClr val="000000">
                                <a:alpha val="23137"/>
                              </a:srgbClr>
                            </a:solidFill>
                          </a14:hiddenFill>
                        </a:ext>
                        <a:ext uri="{91240B29-F687-4F45-9708-019B960494DF}">
                          <a14:hiddenLine xmlns:a14="http://schemas.microsoft.com/office/drawing/2010/main" w="9525">
                            <a:solidFill>
                              <a:schemeClr val="folHlink"/>
                            </a:solidFill>
                            <a:miter lim="800000"/>
                            <a:headEnd/>
                            <a:tailEnd/>
                          </a14:hiddenLine>
                        </a:ext>
                      </a:extLst>
                    </p:spPr>
                  </p:pic>
                </p:oleObj>
              </mc:Fallback>
            </mc:AlternateContent>
          </a:graphicData>
        </a:graphic>
      </p:graphicFrame>
      <p:sp>
        <p:nvSpPr>
          <p:cNvPr id="22535" name="Rectangle 7"/>
          <p:cNvSpPr>
            <a:spLocks noChangeArrowheads="1"/>
          </p:cNvSpPr>
          <p:nvPr/>
        </p:nvSpPr>
        <p:spPr bwMode="auto">
          <a:xfrm>
            <a:off x="827088" y="1462088"/>
            <a:ext cx="3244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Clr>
                <a:srgbClr val="BBE0E3"/>
              </a:buClr>
            </a:pPr>
            <a:r>
              <a:rPr kumimoji="1" lang="en-US" altLang="zh-CN" sz="2800" b="1" i="1" smtClean="0">
                <a:solidFill>
                  <a:srgbClr val="0000CC"/>
                </a:solidFill>
                <a:latin typeface="楷体_GB2312" pitchFamily="49" charset="-122"/>
                <a:ea typeface="楷体_GB2312" pitchFamily="49" charset="-122"/>
              </a:rPr>
              <a:t> </a:t>
            </a:r>
            <a:r>
              <a:rPr kumimoji="1" lang="zh-CN" altLang="en-US" sz="2400" b="1" smtClean="0">
                <a:solidFill>
                  <a:srgbClr val="0000CC"/>
                </a:solidFill>
                <a:latin typeface="楷体_GB2312" pitchFamily="49" charset="-122"/>
                <a:ea typeface="楷体_GB2312" pitchFamily="49" charset="-122"/>
              </a:rPr>
              <a:t>电子自旋角动量大小</a:t>
            </a:r>
          </a:p>
        </p:txBody>
      </p:sp>
      <p:sp>
        <p:nvSpPr>
          <p:cNvPr id="22536" name="Rectangle 8"/>
          <p:cNvSpPr>
            <a:spLocks noChangeArrowheads="1"/>
          </p:cNvSpPr>
          <p:nvPr/>
        </p:nvSpPr>
        <p:spPr bwMode="auto">
          <a:xfrm>
            <a:off x="539750" y="3213100"/>
            <a:ext cx="3602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Clr>
                <a:srgbClr val="BBE0E3"/>
              </a:buClr>
            </a:pPr>
            <a:r>
              <a:rPr kumimoji="1" lang="en-US" altLang="zh-CN" sz="2800" b="1" i="1" smtClean="0">
                <a:solidFill>
                  <a:srgbClr val="0000CC"/>
                </a:solidFill>
                <a:latin typeface="楷体_GB2312" pitchFamily="49" charset="-122"/>
                <a:ea typeface="楷体_GB2312" pitchFamily="49" charset="-122"/>
              </a:rPr>
              <a:t> </a:t>
            </a:r>
            <a:r>
              <a:rPr kumimoji="1" lang="en-US" altLang="zh-CN" sz="2800" i="1" smtClean="0">
                <a:solidFill>
                  <a:srgbClr val="0000CC"/>
                </a:solidFill>
                <a:latin typeface="Times New Roman" pitchFamily="18" charset="0"/>
                <a:ea typeface="楷体_GB2312" pitchFamily="49" charset="-122"/>
              </a:rPr>
              <a:t>S</a:t>
            </a:r>
            <a:r>
              <a:rPr kumimoji="1" lang="en-US" altLang="zh-CN" sz="2800" b="1" i="1" smtClean="0">
                <a:solidFill>
                  <a:srgbClr val="0000CC"/>
                </a:solidFill>
                <a:latin typeface="楷体_GB2312" pitchFamily="49" charset="-122"/>
                <a:ea typeface="楷体_GB2312" pitchFamily="49" charset="-122"/>
              </a:rPr>
              <a:t> </a:t>
            </a:r>
            <a:r>
              <a:rPr kumimoji="1" lang="zh-CN" altLang="en-US" sz="2400" b="1" smtClean="0">
                <a:solidFill>
                  <a:srgbClr val="0000CC"/>
                </a:solidFill>
                <a:latin typeface="楷体_GB2312" pitchFamily="49" charset="-122"/>
                <a:ea typeface="楷体_GB2312" pitchFamily="49" charset="-122"/>
              </a:rPr>
              <a:t>在外磁场方向的投影</a:t>
            </a:r>
          </a:p>
        </p:txBody>
      </p:sp>
      <p:graphicFrame>
        <p:nvGraphicFramePr>
          <p:cNvPr id="22537" name="Object 9"/>
          <p:cNvGraphicFramePr>
            <a:graphicFrameLocks/>
          </p:cNvGraphicFramePr>
          <p:nvPr/>
        </p:nvGraphicFramePr>
        <p:xfrm>
          <a:off x="827088" y="6092825"/>
          <a:ext cx="3046412" cy="482600"/>
        </p:xfrm>
        <a:graphic>
          <a:graphicData uri="http://schemas.openxmlformats.org/presentationml/2006/ole">
            <mc:AlternateContent xmlns:mc="http://schemas.openxmlformats.org/markup-compatibility/2006">
              <mc:Choice xmlns:v="urn:schemas-microsoft-com:vml" Requires="v">
                <p:oleObj spid="_x0000_s12292" name="公式" r:id="rId8" imgW="2933644" imgH="373464" progId="Equation.3">
                  <p:embed/>
                </p:oleObj>
              </mc:Choice>
              <mc:Fallback>
                <p:oleObj name="公式" r:id="rId8" imgW="2933644" imgH="373464"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6092825"/>
                        <a:ext cx="3046412" cy="482600"/>
                      </a:xfrm>
                      <a:prstGeom prst="rect">
                        <a:avLst/>
                      </a:prstGeom>
                      <a:noFill/>
                      <a:ln>
                        <a:noFill/>
                      </a:ln>
                      <a:extLst>
                        <a:ext uri="{909E8E84-426E-40DD-AFC4-6F175D3DCCD1}">
                          <a14:hiddenFill xmlns:a14="http://schemas.microsoft.com/office/drawing/2010/main">
                            <a:solidFill>
                              <a:srgbClr val="000000">
                                <a:alpha val="21960"/>
                              </a:srgbClr>
                            </a:solidFill>
                          </a14:hiddenFill>
                        </a:ext>
                        <a:ext uri="{91240B29-F687-4F45-9708-019B960494DF}">
                          <a14:hiddenLine xmlns:a14="http://schemas.microsoft.com/office/drawing/2010/main" w="9525">
                            <a:solidFill>
                              <a:schemeClr val="folHlink"/>
                            </a:solidFill>
                            <a:miter lim="800000"/>
                            <a:headEnd/>
                            <a:tailEnd/>
                          </a14:hiddenLine>
                        </a:ext>
                      </a:extLst>
                    </p:spPr>
                  </p:pic>
                </p:oleObj>
              </mc:Fallback>
            </mc:AlternateContent>
          </a:graphicData>
        </a:graphic>
      </p:graphicFrame>
      <p:sp>
        <p:nvSpPr>
          <p:cNvPr id="22538" name="Rectangle 10"/>
          <p:cNvSpPr>
            <a:spLocks noChangeArrowheads="1"/>
          </p:cNvSpPr>
          <p:nvPr/>
        </p:nvSpPr>
        <p:spPr bwMode="auto">
          <a:xfrm>
            <a:off x="900113" y="2636838"/>
            <a:ext cx="2547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i="1" smtClean="0">
                <a:solidFill>
                  <a:srgbClr val="0000CC"/>
                </a:solidFill>
                <a:latin typeface="Times New Roman" pitchFamily="18" charset="0"/>
                <a:ea typeface="楷体_GB2312" pitchFamily="49" charset="-122"/>
              </a:rPr>
              <a:t>s </a:t>
            </a:r>
            <a:r>
              <a:rPr kumimoji="1" lang="en-US" altLang="zh-CN" sz="2800" b="1" smtClean="0">
                <a:solidFill>
                  <a:srgbClr val="0000CC"/>
                </a:solidFill>
                <a:latin typeface="Times New Roman" pitchFamily="18" charset="0"/>
                <a:ea typeface="楷体_GB2312" pitchFamily="49" charset="-122"/>
              </a:rPr>
              <a:t>—</a:t>
            </a:r>
            <a:r>
              <a:rPr kumimoji="1" lang="zh-CN" altLang="en-US" sz="2400" b="1" smtClean="0">
                <a:solidFill>
                  <a:srgbClr val="0000CC"/>
                </a:solidFill>
                <a:latin typeface="Times New Roman" pitchFamily="18" charset="0"/>
                <a:ea typeface="楷体_GB2312" pitchFamily="49" charset="-122"/>
              </a:rPr>
              <a:t>自旋量子数</a:t>
            </a:r>
          </a:p>
        </p:txBody>
      </p:sp>
      <p:sp>
        <p:nvSpPr>
          <p:cNvPr id="22539" name="Text Box 11"/>
          <p:cNvSpPr txBox="1">
            <a:spLocks noChangeArrowheads="1"/>
          </p:cNvSpPr>
          <p:nvPr/>
        </p:nvSpPr>
        <p:spPr bwMode="auto">
          <a:xfrm>
            <a:off x="5741988" y="5953125"/>
            <a:ext cx="2687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000" b="1" smtClean="0">
                <a:solidFill>
                  <a:srgbClr val="0000CC"/>
                </a:solidFill>
                <a:latin typeface="楷体_GB2312" pitchFamily="49" charset="-122"/>
                <a:ea typeface="楷体_GB2312" pitchFamily="49" charset="-122"/>
              </a:rPr>
              <a:t>电子自旋角动量在    </a:t>
            </a:r>
          </a:p>
          <a:p>
            <a:pPr fontAlgn="base">
              <a:spcBef>
                <a:spcPct val="0"/>
              </a:spcBef>
              <a:spcAft>
                <a:spcPct val="0"/>
              </a:spcAft>
              <a:buFontTx/>
              <a:buNone/>
            </a:pPr>
            <a:r>
              <a:rPr kumimoji="1" lang="zh-CN" altLang="en-US" sz="2000" b="1" smtClean="0">
                <a:solidFill>
                  <a:srgbClr val="0000CC"/>
                </a:solidFill>
                <a:latin typeface="楷体_GB2312" pitchFamily="49" charset="-122"/>
                <a:ea typeface="楷体_GB2312" pitchFamily="49" charset="-122"/>
              </a:rPr>
              <a:t> 外磁场中的取向</a:t>
            </a:r>
          </a:p>
        </p:txBody>
      </p:sp>
      <p:sp>
        <p:nvSpPr>
          <p:cNvPr id="22540" name="Rectangle 12"/>
          <p:cNvSpPr>
            <a:spLocks noChangeArrowheads="1"/>
          </p:cNvSpPr>
          <p:nvPr/>
        </p:nvSpPr>
        <p:spPr bwMode="auto">
          <a:xfrm>
            <a:off x="539750" y="4365625"/>
            <a:ext cx="4470400" cy="561975"/>
          </a:xfrm>
          <a:prstGeom prst="rect">
            <a:avLst/>
          </a:prstGeom>
          <a:noFill/>
          <a:ln>
            <a:noFill/>
          </a:ln>
          <a:effectLst/>
          <a:extLst>
            <a:ext uri="{909E8E84-426E-40DD-AFC4-6F175D3DCCD1}">
              <a14:hiddenFill xmlns:a14="http://schemas.microsoft.com/office/drawing/2010/main">
                <a:solidFill>
                  <a:schemeClr val="accent1">
                    <a:alpha val="27058"/>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lnSpc>
                <a:spcPct val="110000"/>
              </a:lnSpc>
              <a:spcBef>
                <a:spcPct val="0"/>
              </a:spcBef>
              <a:spcAft>
                <a:spcPct val="0"/>
              </a:spcAft>
              <a:buFontTx/>
              <a:buNone/>
            </a:pPr>
            <a:r>
              <a:rPr kumimoji="1" lang="zh-CN" altLang="en-US" sz="2400" b="1" smtClean="0">
                <a:solidFill>
                  <a:srgbClr val="0000CC"/>
                </a:solidFill>
                <a:latin typeface="Times New Roman" pitchFamily="18" charset="0"/>
                <a:ea typeface="楷体_GB2312" pitchFamily="49" charset="-122"/>
              </a:rPr>
              <a:t>自旋磁量子数 </a:t>
            </a:r>
            <a:r>
              <a:rPr kumimoji="1" lang="en-US" altLang="zh-CN" sz="2800" i="1" smtClean="0">
                <a:solidFill>
                  <a:srgbClr val="0000CC"/>
                </a:solidFill>
                <a:latin typeface="Times New Roman" pitchFamily="18" charset="0"/>
                <a:ea typeface="楷体_GB2312" pitchFamily="49" charset="-122"/>
              </a:rPr>
              <a:t>m</a:t>
            </a:r>
            <a:r>
              <a:rPr kumimoji="1" lang="en-US" altLang="zh-CN" sz="2800" i="1" baseline="-22000" smtClean="0">
                <a:solidFill>
                  <a:srgbClr val="0000CC"/>
                </a:solidFill>
                <a:latin typeface="Times New Roman" pitchFamily="18" charset="0"/>
                <a:ea typeface="楷体_GB2312" pitchFamily="49" charset="-122"/>
              </a:rPr>
              <a:t>s</a:t>
            </a:r>
            <a:r>
              <a:rPr kumimoji="1" lang="en-US" altLang="zh-CN" sz="2800" b="1" smtClean="0">
                <a:solidFill>
                  <a:srgbClr val="0000CC"/>
                </a:solidFill>
                <a:latin typeface="Times New Roman" pitchFamily="18" charset="0"/>
                <a:ea typeface="楷体_GB2312" pitchFamily="49" charset="-122"/>
              </a:rPr>
              <a:t> </a:t>
            </a:r>
            <a:r>
              <a:rPr kumimoji="1" lang="zh-CN" altLang="en-US" sz="2400" b="1" smtClean="0">
                <a:solidFill>
                  <a:srgbClr val="0000CC"/>
                </a:solidFill>
                <a:latin typeface="Times New Roman" pitchFamily="18" charset="0"/>
                <a:ea typeface="楷体_GB2312" pitchFamily="49" charset="-122"/>
              </a:rPr>
              <a:t>取值个数为              </a:t>
            </a:r>
          </a:p>
        </p:txBody>
      </p:sp>
      <p:grpSp>
        <p:nvGrpSpPr>
          <p:cNvPr id="22541" name="Group 13"/>
          <p:cNvGrpSpPr>
            <a:grpSpLocks/>
          </p:cNvGrpSpPr>
          <p:nvPr/>
        </p:nvGrpSpPr>
        <p:grpSpPr bwMode="auto">
          <a:xfrm>
            <a:off x="5307013" y="1676400"/>
            <a:ext cx="3276600" cy="4232275"/>
            <a:chOff x="3329" y="617"/>
            <a:chExt cx="2064" cy="2666"/>
          </a:xfrm>
        </p:grpSpPr>
        <p:pic>
          <p:nvPicPr>
            <p:cNvPr id="22548" name="Picture 14" descr="电子自旋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29" y="617"/>
              <a:ext cx="2064" cy="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9" name="Line 15"/>
            <p:cNvSpPr>
              <a:spLocks noChangeShapeType="1"/>
            </p:cNvSpPr>
            <p:nvPr/>
          </p:nvSpPr>
          <p:spPr bwMode="auto">
            <a:xfrm>
              <a:off x="5077" y="2486"/>
              <a:ext cx="67" cy="0"/>
            </a:xfrm>
            <a:prstGeom prst="line">
              <a:avLst/>
            </a:prstGeom>
            <a:noFill/>
            <a:ln w="9525">
              <a:solidFill>
                <a:schemeClr val="bg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sp>
        <p:nvSpPr>
          <p:cNvPr id="22542" name="Line 16"/>
          <p:cNvSpPr>
            <a:spLocks noChangeShapeType="1"/>
          </p:cNvSpPr>
          <p:nvPr/>
        </p:nvSpPr>
        <p:spPr bwMode="auto">
          <a:xfrm>
            <a:off x="8101013" y="3176588"/>
            <a:ext cx="106362" cy="0"/>
          </a:xfrm>
          <a:prstGeom prst="line">
            <a:avLst/>
          </a:prstGeom>
          <a:noFill/>
          <a:ln w="9525">
            <a:solidFill>
              <a:schemeClr val="bg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2543" name="Rectangle 17"/>
          <p:cNvSpPr>
            <a:spLocks noChangeArrowheads="1"/>
          </p:cNvSpPr>
          <p:nvPr/>
        </p:nvSpPr>
        <p:spPr bwMode="auto">
          <a:xfrm>
            <a:off x="2411413" y="5373688"/>
            <a:ext cx="1617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i="1" smtClean="0">
                <a:solidFill>
                  <a:srgbClr val="0000CC"/>
                </a:solidFill>
                <a:latin typeface="Times New Roman" pitchFamily="18" charset="0"/>
                <a:ea typeface="楷体_GB2312" pitchFamily="49" charset="-122"/>
              </a:rPr>
              <a:t>m</a:t>
            </a:r>
            <a:r>
              <a:rPr kumimoji="1" lang="en-US" altLang="zh-CN" sz="2800" baseline="-20000" smtClean="0">
                <a:solidFill>
                  <a:srgbClr val="0000CC"/>
                </a:solidFill>
                <a:latin typeface="Times New Roman" pitchFamily="18" charset="0"/>
                <a:ea typeface="楷体_GB2312" pitchFamily="49" charset="-122"/>
              </a:rPr>
              <a:t>s </a:t>
            </a:r>
            <a:r>
              <a:rPr kumimoji="1" lang="en-US" altLang="zh-CN" sz="2800" i="1" smtClean="0">
                <a:solidFill>
                  <a:srgbClr val="0000CC"/>
                </a:solidFill>
                <a:latin typeface="Times New Roman" pitchFamily="18" charset="0"/>
                <a:ea typeface="楷体_GB2312" pitchFamily="49" charset="-122"/>
              </a:rPr>
              <a:t>= </a:t>
            </a:r>
            <a:r>
              <a:rPr kumimoji="1" lang="en-US" altLang="zh-CN" sz="2400" smtClean="0">
                <a:solidFill>
                  <a:srgbClr val="0000CC"/>
                </a:solidFill>
                <a:latin typeface="Times New Roman" pitchFamily="18" charset="0"/>
                <a:ea typeface="楷体_GB2312" pitchFamily="49" charset="-122"/>
              </a:rPr>
              <a:t>±1/2</a:t>
            </a:r>
          </a:p>
        </p:txBody>
      </p:sp>
      <p:sp>
        <p:nvSpPr>
          <p:cNvPr id="22544" name="Rectangle 18"/>
          <p:cNvSpPr>
            <a:spLocks noChangeArrowheads="1"/>
          </p:cNvSpPr>
          <p:nvPr/>
        </p:nvSpPr>
        <p:spPr bwMode="auto">
          <a:xfrm>
            <a:off x="1619250" y="4941888"/>
            <a:ext cx="1287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smtClean="0">
                <a:solidFill>
                  <a:srgbClr val="0000CC"/>
                </a:solidFill>
                <a:latin typeface="Times New Roman" pitchFamily="18" charset="0"/>
                <a:ea typeface="楷体_GB2312" pitchFamily="49" charset="-122"/>
              </a:rPr>
              <a:t>2</a:t>
            </a:r>
            <a:r>
              <a:rPr kumimoji="1" lang="en-US" altLang="zh-CN" sz="2800" i="1" smtClean="0">
                <a:solidFill>
                  <a:srgbClr val="0000CC"/>
                </a:solidFill>
                <a:latin typeface="Times New Roman" pitchFamily="18" charset="0"/>
                <a:ea typeface="楷体_GB2312" pitchFamily="49" charset="-122"/>
              </a:rPr>
              <a:t>s </a:t>
            </a:r>
            <a:r>
              <a:rPr kumimoji="1" lang="en-US" altLang="zh-CN" sz="2400" smtClean="0">
                <a:solidFill>
                  <a:srgbClr val="0000CC"/>
                </a:solidFill>
                <a:latin typeface="Times New Roman" pitchFamily="18" charset="0"/>
                <a:ea typeface="楷体_GB2312" pitchFamily="49" charset="-122"/>
              </a:rPr>
              <a:t>+1= 2</a:t>
            </a:r>
          </a:p>
        </p:txBody>
      </p:sp>
      <p:sp>
        <p:nvSpPr>
          <p:cNvPr id="22545" name="Rectangle 19"/>
          <p:cNvSpPr>
            <a:spLocks noChangeArrowheads="1"/>
          </p:cNvSpPr>
          <p:nvPr/>
        </p:nvSpPr>
        <p:spPr bwMode="auto">
          <a:xfrm>
            <a:off x="611188" y="5373688"/>
            <a:ext cx="2111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CC"/>
                </a:solidFill>
                <a:latin typeface="Times New Roman" pitchFamily="18" charset="0"/>
                <a:ea typeface="楷体_GB2312" pitchFamily="49" charset="-122"/>
              </a:rPr>
              <a:t>则</a:t>
            </a:r>
            <a:r>
              <a:rPr kumimoji="1" lang="zh-CN" altLang="en-US" sz="2800" i="1" smtClean="0">
                <a:solidFill>
                  <a:srgbClr val="0000CC"/>
                </a:solidFill>
                <a:latin typeface="Times New Roman" pitchFamily="18" charset="0"/>
                <a:ea typeface="楷体_GB2312" pitchFamily="49" charset="-122"/>
              </a:rPr>
              <a:t>  </a:t>
            </a:r>
            <a:r>
              <a:rPr kumimoji="1" lang="en-US" altLang="zh-CN" sz="2800" i="1" smtClean="0">
                <a:solidFill>
                  <a:srgbClr val="0000CC"/>
                </a:solidFill>
                <a:latin typeface="Times New Roman" pitchFamily="18" charset="0"/>
                <a:ea typeface="楷体_GB2312" pitchFamily="49" charset="-122"/>
              </a:rPr>
              <a:t>s </a:t>
            </a:r>
            <a:r>
              <a:rPr kumimoji="1" lang="en-US" altLang="zh-CN" sz="2400" i="1" smtClean="0">
                <a:solidFill>
                  <a:srgbClr val="0000CC"/>
                </a:solidFill>
                <a:latin typeface="Times New Roman" pitchFamily="18" charset="0"/>
                <a:ea typeface="楷体_GB2312" pitchFamily="49" charset="-122"/>
              </a:rPr>
              <a:t>=</a:t>
            </a:r>
            <a:r>
              <a:rPr kumimoji="1" lang="en-US" altLang="zh-CN" sz="2800" i="1" smtClean="0">
                <a:solidFill>
                  <a:srgbClr val="0000CC"/>
                </a:solidFill>
                <a:latin typeface="Times New Roman" pitchFamily="18" charset="0"/>
                <a:ea typeface="楷体_GB2312" pitchFamily="49" charset="-122"/>
              </a:rPr>
              <a:t> </a:t>
            </a:r>
            <a:r>
              <a:rPr kumimoji="1" lang="en-US" altLang="zh-CN" sz="2400" smtClean="0">
                <a:solidFill>
                  <a:srgbClr val="0000CC"/>
                </a:solidFill>
                <a:latin typeface="Times New Roman" pitchFamily="18" charset="0"/>
                <a:ea typeface="楷体_GB2312" pitchFamily="49" charset="-122"/>
              </a:rPr>
              <a:t>1/2 </a:t>
            </a:r>
            <a:r>
              <a:rPr kumimoji="1" lang="zh-CN" altLang="en-US" sz="2400" b="1" smtClean="0">
                <a:solidFill>
                  <a:srgbClr val="0000CC"/>
                </a:solidFill>
                <a:latin typeface="Times New Roman" pitchFamily="18" charset="0"/>
                <a:ea typeface="楷体_GB2312" pitchFamily="49" charset="-122"/>
              </a:rPr>
              <a:t>，</a:t>
            </a:r>
          </a:p>
        </p:txBody>
      </p:sp>
      <p:sp>
        <p:nvSpPr>
          <p:cNvPr id="22546" name="Rectangle 20"/>
          <p:cNvSpPr>
            <a:spLocks noChangeArrowheads="1"/>
          </p:cNvSpPr>
          <p:nvPr/>
        </p:nvSpPr>
        <p:spPr bwMode="auto">
          <a:xfrm>
            <a:off x="6173788" y="1741488"/>
            <a:ext cx="1362075" cy="40957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aphicFrame>
        <p:nvGraphicFramePr>
          <p:cNvPr id="22547" name="Object 21"/>
          <p:cNvGraphicFramePr>
            <a:graphicFrameLocks/>
          </p:cNvGraphicFramePr>
          <p:nvPr/>
        </p:nvGraphicFramePr>
        <p:xfrm>
          <a:off x="6137275" y="1728788"/>
          <a:ext cx="1381125" cy="431800"/>
        </p:xfrm>
        <a:graphic>
          <a:graphicData uri="http://schemas.openxmlformats.org/presentationml/2006/ole">
            <mc:AlternateContent xmlns:mc="http://schemas.openxmlformats.org/markup-compatibility/2006">
              <mc:Choice xmlns:v="urn:schemas-microsoft-com:vml" Requires="v">
                <p:oleObj spid="_x0000_s12293" name="公式" r:id="rId11" imgW="1280214" imgH="327672" progId="Equation.3">
                  <p:embed/>
                </p:oleObj>
              </mc:Choice>
              <mc:Fallback>
                <p:oleObj name="公式" r:id="rId11" imgW="1280214" imgH="327672"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7275" y="1728788"/>
                        <a:ext cx="1381125" cy="431800"/>
                      </a:xfrm>
                      <a:prstGeom prst="rect">
                        <a:avLst/>
                      </a:prstGeom>
                      <a:solidFill>
                        <a:srgbClr val="000000">
                          <a:alpha val="23137"/>
                        </a:srgbClr>
                      </a:solidFill>
                      <a:ln>
                        <a:noFill/>
                      </a:ln>
                      <a:extLst>
                        <a:ext uri="{91240B29-F687-4F45-9708-019B960494DF}">
                          <a14:hiddenLine xmlns:a14="http://schemas.microsoft.com/office/drawing/2010/main" w="9525">
                            <a:solidFill>
                              <a:schemeClr val="folHlink"/>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7493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2400" y="76200"/>
            <a:ext cx="8686800"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zh-CN" altLang="en-US" b="1" smtClean="0">
                <a:solidFill>
                  <a:srgbClr val="3333CC"/>
                </a:solidFill>
                <a:latin typeface="Times New Roman" pitchFamily="18" charset="0"/>
                <a:ea typeface="楷体_GB2312" pitchFamily="49" charset="-122"/>
              </a:rPr>
              <a:t>三</a:t>
            </a:r>
            <a:r>
              <a:rPr kumimoji="1" lang="en-US" altLang="zh-CN" b="1" smtClean="0">
                <a:solidFill>
                  <a:srgbClr val="3333CC"/>
                </a:solidFill>
                <a:latin typeface="Times New Roman" pitchFamily="18" charset="0"/>
                <a:ea typeface="楷体_GB2312" pitchFamily="49" charset="-122"/>
              </a:rPr>
              <a:t>. </a:t>
            </a:r>
            <a:r>
              <a:rPr kumimoji="1" lang="zh-CN" altLang="en-US" b="1" smtClean="0">
                <a:solidFill>
                  <a:srgbClr val="3333CC"/>
                </a:solidFill>
                <a:latin typeface="Times New Roman" pitchFamily="18" charset="0"/>
                <a:ea typeface="楷体_GB2312" pitchFamily="49" charset="-122"/>
              </a:rPr>
              <a:t>简并、简并态</a:t>
            </a:r>
            <a:endParaRPr kumimoji="1" lang="zh-CN" altLang="en-US" b="1" smtClean="0">
              <a:solidFill>
                <a:srgbClr val="FF5050"/>
              </a:solidFill>
              <a:latin typeface="楷体_GB2312" pitchFamily="49" charset="-122"/>
              <a:ea typeface="楷体_GB2312" pitchFamily="49" charset="-122"/>
            </a:endParaRPr>
          </a:p>
        </p:txBody>
      </p:sp>
      <p:sp>
        <p:nvSpPr>
          <p:cNvPr id="23555" name="Text Box 3"/>
          <p:cNvSpPr txBox="1">
            <a:spLocks noChangeArrowheads="1"/>
          </p:cNvSpPr>
          <p:nvPr/>
        </p:nvSpPr>
        <p:spPr bwMode="auto">
          <a:xfrm>
            <a:off x="76200" y="765175"/>
            <a:ext cx="8228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smtClean="0">
                <a:solidFill>
                  <a:srgbClr val="0000CC"/>
                </a:solidFill>
                <a:latin typeface="Times New Roman" pitchFamily="18" charset="0"/>
              </a:rPr>
              <a:t>1.</a:t>
            </a:r>
            <a:r>
              <a:rPr kumimoji="1" lang="zh-CN" altLang="en-US" sz="2800" smtClean="0">
                <a:solidFill>
                  <a:srgbClr val="0000CC"/>
                </a:solidFill>
                <a:latin typeface="华文行楷" pitchFamily="2" charset="-122"/>
                <a:ea typeface="华文行楷" pitchFamily="2" charset="-122"/>
              </a:rPr>
              <a:t>简并</a:t>
            </a:r>
            <a:r>
              <a:rPr kumimoji="1" lang="zh-CN" altLang="en-US" sz="2800" smtClean="0">
                <a:solidFill>
                  <a:srgbClr val="0000CC"/>
                </a:solidFill>
                <a:latin typeface="Times New Roman" pitchFamily="18" charset="0"/>
                <a:ea typeface="楷体_GB2312" pitchFamily="49" charset="-122"/>
              </a:rPr>
              <a:t> </a:t>
            </a:r>
            <a:r>
              <a:rPr kumimoji="1" lang="en-US" altLang="zh-CN" sz="2800" smtClean="0">
                <a:solidFill>
                  <a:srgbClr val="0000CC"/>
                </a:solidFill>
                <a:latin typeface="Times New Roman" pitchFamily="18" charset="0"/>
                <a:ea typeface="楷体_GB2312" pitchFamily="49" charset="-122"/>
              </a:rPr>
              <a:t>-- </a:t>
            </a:r>
            <a:r>
              <a:rPr kumimoji="1" lang="zh-CN" altLang="en-US" sz="2800" smtClean="0">
                <a:solidFill>
                  <a:srgbClr val="0000CC"/>
                </a:solidFill>
                <a:latin typeface="Times New Roman" pitchFamily="18" charset="0"/>
                <a:ea typeface="楷体_GB2312" pitchFamily="49" charset="-122"/>
              </a:rPr>
              <a:t>与</a:t>
            </a:r>
            <a:r>
              <a:rPr kumimoji="1" lang="zh-CN" altLang="en-US" sz="2800" smtClean="0">
                <a:solidFill>
                  <a:srgbClr val="FF0000"/>
                </a:solidFill>
                <a:latin typeface="Times New Roman" pitchFamily="18" charset="0"/>
                <a:ea typeface="楷体_GB2312" pitchFamily="49" charset="-122"/>
              </a:rPr>
              <a:t>同一能级</a:t>
            </a:r>
            <a:r>
              <a:rPr kumimoji="1" lang="zh-CN" altLang="en-US" sz="2800" smtClean="0">
                <a:solidFill>
                  <a:srgbClr val="0000CC"/>
                </a:solidFill>
                <a:latin typeface="Times New Roman" pitchFamily="18" charset="0"/>
                <a:ea typeface="楷体_GB2312" pitchFamily="49" charset="-122"/>
              </a:rPr>
              <a:t>对应的有两个或以上的状态</a:t>
            </a:r>
          </a:p>
        </p:txBody>
      </p:sp>
      <p:sp>
        <p:nvSpPr>
          <p:cNvPr id="23556" name="Rectangle 4"/>
          <p:cNvSpPr>
            <a:spLocks noChangeArrowheads="1"/>
          </p:cNvSpPr>
          <p:nvPr/>
        </p:nvSpPr>
        <p:spPr bwMode="auto">
          <a:xfrm>
            <a:off x="76200" y="1412875"/>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smtClean="0">
                <a:solidFill>
                  <a:srgbClr val="0000CC"/>
                </a:solidFill>
                <a:latin typeface="楷体_GB2312" pitchFamily="49" charset="-122"/>
                <a:ea typeface="楷体_GB2312" pitchFamily="49" charset="-122"/>
              </a:rPr>
              <a:t>2.</a:t>
            </a:r>
            <a:r>
              <a:rPr kumimoji="1" lang="zh-CN" altLang="en-US" sz="2800" smtClean="0">
                <a:solidFill>
                  <a:srgbClr val="0000CC"/>
                </a:solidFill>
                <a:latin typeface="华文行楷" pitchFamily="2" charset="-122"/>
                <a:ea typeface="华文行楷" pitchFamily="2" charset="-122"/>
              </a:rPr>
              <a:t>简并度</a:t>
            </a:r>
            <a:r>
              <a:rPr kumimoji="1" lang="en-US" altLang="zh-CN" sz="2800" i="1" smtClean="0">
                <a:solidFill>
                  <a:srgbClr val="0000CC"/>
                </a:solidFill>
                <a:latin typeface="Times New Roman" pitchFamily="18" charset="0"/>
                <a:ea typeface="楷体_GB2312" pitchFamily="49" charset="-122"/>
              </a:rPr>
              <a:t>g</a:t>
            </a:r>
            <a:r>
              <a:rPr kumimoji="1" lang="en-US" altLang="zh-CN" sz="2800" smtClean="0">
                <a:solidFill>
                  <a:srgbClr val="0000CC"/>
                </a:solidFill>
                <a:latin typeface="楷体_GB2312" pitchFamily="49" charset="-122"/>
                <a:ea typeface="楷体_GB2312" pitchFamily="49" charset="-122"/>
              </a:rPr>
              <a:t>--</a:t>
            </a:r>
            <a:r>
              <a:rPr lang="zh-CN" altLang="en-US" sz="2800" smtClean="0">
                <a:solidFill>
                  <a:srgbClr val="0000CC"/>
                </a:solidFill>
                <a:latin typeface="Verdana" pitchFamily="34" charset="0"/>
                <a:ea typeface="楷体_GB2312" pitchFamily="49" charset="-122"/>
              </a:rPr>
              <a:t>同一能级所对应的不同电子运动状态</a:t>
            </a:r>
          </a:p>
          <a:p>
            <a:pPr fontAlgn="base">
              <a:spcBef>
                <a:spcPct val="50000"/>
              </a:spcBef>
              <a:spcAft>
                <a:spcPct val="0"/>
              </a:spcAft>
              <a:buFontTx/>
              <a:buNone/>
            </a:pPr>
            <a:r>
              <a:rPr lang="zh-CN" altLang="en-US" sz="2800" smtClean="0">
                <a:solidFill>
                  <a:srgbClr val="0000CC"/>
                </a:solidFill>
                <a:latin typeface="Verdana" pitchFamily="34" charset="0"/>
                <a:ea typeface="楷体_GB2312" pitchFamily="49" charset="-122"/>
              </a:rPr>
              <a:t>                  的数目</a:t>
            </a:r>
            <a:r>
              <a:rPr lang="en-US" altLang="zh-CN" sz="2800" smtClean="0">
                <a:solidFill>
                  <a:srgbClr val="0000CC"/>
                </a:solidFill>
                <a:latin typeface="Verdana" pitchFamily="34" charset="0"/>
                <a:ea typeface="楷体_GB2312" pitchFamily="49" charset="-122"/>
              </a:rPr>
              <a:t>(</a:t>
            </a:r>
            <a:r>
              <a:rPr kumimoji="1" lang="zh-CN" altLang="en-US" sz="2800" smtClean="0">
                <a:solidFill>
                  <a:srgbClr val="0000CC"/>
                </a:solidFill>
                <a:latin typeface="楷体_GB2312" pitchFamily="49" charset="-122"/>
                <a:ea typeface="楷体_GB2312" pitchFamily="49" charset="-122"/>
              </a:rPr>
              <a:t>单个状态内的平均光子数</a:t>
            </a:r>
            <a:r>
              <a:rPr kumimoji="1" lang="en-US" altLang="zh-CN" sz="2800" smtClean="0">
                <a:solidFill>
                  <a:srgbClr val="0000CC"/>
                </a:solidFill>
                <a:latin typeface="楷体_GB2312" pitchFamily="49" charset="-122"/>
                <a:ea typeface="楷体_GB2312" pitchFamily="49" charset="-122"/>
              </a:rPr>
              <a:t>)</a:t>
            </a:r>
            <a:r>
              <a:rPr kumimoji="1" lang="zh-CN" altLang="en-US" sz="2800" smtClean="0">
                <a:solidFill>
                  <a:srgbClr val="0000CC"/>
                </a:solidFill>
                <a:latin typeface="楷体_GB2312" pitchFamily="49" charset="-122"/>
                <a:ea typeface="楷体_GB2312" pitchFamily="49" charset="-122"/>
              </a:rPr>
              <a:t>。</a:t>
            </a:r>
          </a:p>
        </p:txBody>
      </p:sp>
      <p:sp>
        <p:nvSpPr>
          <p:cNvPr id="23557" name="Text Box 5"/>
          <p:cNvSpPr txBox="1">
            <a:spLocks noChangeArrowheads="1"/>
          </p:cNvSpPr>
          <p:nvPr/>
        </p:nvSpPr>
        <p:spPr bwMode="auto">
          <a:xfrm>
            <a:off x="76200" y="2636838"/>
            <a:ext cx="8208963" cy="5191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800" smtClean="0">
                <a:solidFill>
                  <a:srgbClr val="3333CC"/>
                </a:solidFill>
                <a:latin typeface="Times New Roman" pitchFamily="18" charset="0"/>
                <a:ea typeface="楷体_GB2312" pitchFamily="49" charset="-122"/>
              </a:rPr>
              <a:t>3.</a:t>
            </a:r>
            <a:r>
              <a:rPr kumimoji="1" lang="zh-CN" altLang="en-US" sz="2800" smtClean="0">
                <a:solidFill>
                  <a:srgbClr val="3333CC"/>
                </a:solidFill>
                <a:latin typeface="华文行楷" pitchFamily="2" charset="-122"/>
                <a:ea typeface="华文行楷" pitchFamily="2" charset="-122"/>
              </a:rPr>
              <a:t>简并态</a:t>
            </a:r>
            <a:r>
              <a:rPr kumimoji="1" lang="en-US" altLang="zh-CN" sz="2800" smtClean="0">
                <a:solidFill>
                  <a:srgbClr val="3333CC"/>
                </a:solidFill>
                <a:latin typeface="Times New Roman" pitchFamily="18" charset="0"/>
                <a:ea typeface="楷体_GB2312" pitchFamily="49" charset="-122"/>
              </a:rPr>
              <a:t>--</a:t>
            </a:r>
            <a:r>
              <a:rPr kumimoji="1" lang="zh-CN" altLang="en-US" sz="2800" smtClean="0">
                <a:solidFill>
                  <a:srgbClr val="3333CC"/>
                </a:solidFill>
                <a:latin typeface="Times New Roman" pitchFamily="18" charset="0"/>
                <a:ea typeface="楷体_GB2312" pitchFamily="49" charset="-122"/>
              </a:rPr>
              <a:t>同一能级的各状态称</a:t>
            </a:r>
            <a:r>
              <a:rPr kumimoji="1" lang="zh-CN" altLang="en-US" sz="2800" smtClean="0">
                <a:solidFill>
                  <a:srgbClr val="FF5050"/>
                </a:solidFill>
                <a:latin typeface="Times New Roman" pitchFamily="18" charset="0"/>
                <a:ea typeface="楷体_GB2312" pitchFamily="49" charset="-122"/>
              </a:rPr>
              <a:t>简并态</a:t>
            </a:r>
            <a:endParaRPr kumimoji="1" lang="zh-CN" altLang="en-US" sz="2800" smtClean="0">
              <a:solidFill>
                <a:srgbClr val="3333CC"/>
              </a:solidFill>
              <a:latin typeface="Times New Roman" pitchFamily="18" charset="0"/>
              <a:ea typeface="楷体_GB2312" pitchFamily="49" charset="-122"/>
            </a:endParaRPr>
          </a:p>
        </p:txBody>
      </p:sp>
      <p:sp>
        <p:nvSpPr>
          <p:cNvPr id="23558" name="Text Box 6"/>
          <p:cNvSpPr txBox="1">
            <a:spLocks noChangeArrowheads="1"/>
          </p:cNvSpPr>
          <p:nvPr/>
        </p:nvSpPr>
        <p:spPr bwMode="auto">
          <a:xfrm>
            <a:off x="468313" y="3213100"/>
            <a:ext cx="4535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800" b="1" smtClean="0">
                <a:solidFill>
                  <a:srgbClr val="0000CC"/>
                </a:solidFill>
                <a:latin typeface="Verdana" pitchFamily="34" charset="0"/>
                <a:ea typeface="楷体_GB2312" pitchFamily="49" charset="-122"/>
              </a:rPr>
              <a:t>例：</a:t>
            </a:r>
            <a:r>
              <a:rPr lang="zh-CN" altLang="en-US" sz="2400" smtClean="0">
                <a:solidFill>
                  <a:srgbClr val="0000CC"/>
                </a:solidFill>
                <a:latin typeface="楷体_GB2312" pitchFamily="49" charset="-122"/>
                <a:ea typeface="楷体_GB2312" pitchFamily="49" charset="-122"/>
              </a:rPr>
              <a:t>计算</a:t>
            </a:r>
            <a:r>
              <a:rPr lang="en-US" altLang="zh-CN" sz="2400" smtClean="0">
                <a:solidFill>
                  <a:srgbClr val="0000CC"/>
                </a:solidFill>
                <a:latin typeface="楷体_GB2312" pitchFamily="49" charset="-122"/>
                <a:ea typeface="楷体_GB2312" pitchFamily="49" charset="-122"/>
              </a:rPr>
              <a:t>1</a:t>
            </a:r>
            <a:r>
              <a:rPr lang="en-US" altLang="zh-CN" sz="2400" smtClean="0">
                <a:solidFill>
                  <a:srgbClr val="0000CC"/>
                </a:solidFill>
                <a:latin typeface="Times New Roman" pitchFamily="18" charset="0"/>
                <a:ea typeface="楷体_GB2312" pitchFamily="49" charset="-122"/>
              </a:rPr>
              <a:t>s</a:t>
            </a:r>
            <a:r>
              <a:rPr lang="zh-CN" altLang="en-US" sz="2400" smtClean="0">
                <a:solidFill>
                  <a:srgbClr val="0000CC"/>
                </a:solidFill>
                <a:latin typeface="楷体_GB2312" pitchFamily="49" charset="-122"/>
                <a:ea typeface="楷体_GB2312" pitchFamily="49" charset="-122"/>
              </a:rPr>
              <a:t>和</a:t>
            </a:r>
            <a:r>
              <a:rPr lang="en-US" altLang="zh-CN" sz="2400" smtClean="0">
                <a:solidFill>
                  <a:srgbClr val="0000CC"/>
                </a:solidFill>
                <a:latin typeface="楷体_GB2312" pitchFamily="49" charset="-122"/>
                <a:ea typeface="楷体_GB2312" pitchFamily="49" charset="-122"/>
              </a:rPr>
              <a:t>2</a:t>
            </a:r>
            <a:r>
              <a:rPr lang="en-US" altLang="zh-CN" sz="2400" smtClean="0">
                <a:solidFill>
                  <a:srgbClr val="0000CC"/>
                </a:solidFill>
                <a:latin typeface="Times New Roman" pitchFamily="18" charset="0"/>
                <a:ea typeface="楷体_GB2312" pitchFamily="49" charset="-122"/>
              </a:rPr>
              <a:t>p</a:t>
            </a:r>
            <a:r>
              <a:rPr lang="zh-CN" altLang="en-US" sz="2400" smtClean="0">
                <a:solidFill>
                  <a:srgbClr val="0000CC"/>
                </a:solidFill>
                <a:latin typeface="楷体_GB2312" pitchFamily="49" charset="-122"/>
                <a:ea typeface="楷体_GB2312" pitchFamily="49" charset="-122"/>
              </a:rPr>
              <a:t>态的简并度</a:t>
            </a:r>
            <a:endParaRPr lang="zh-CN" altLang="en-US" sz="2400" b="1" smtClean="0">
              <a:solidFill>
                <a:srgbClr val="0000CC"/>
              </a:solidFill>
              <a:latin typeface="楷体_GB2312" pitchFamily="49" charset="-122"/>
              <a:ea typeface="楷体_GB2312" pitchFamily="49" charset="-122"/>
            </a:endParaRPr>
          </a:p>
        </p:txBody>
      </p:sp>
      <p:grpSp>
        <p:nvGrpSpPr>
          <p:cNvPr id="23559" name="Group 7"/>
          <p:cNvGrpSpPr>
            <a:grpSpLocks/>
          </p:cNvGrpSpPr>
          <p:nvPr/>
        </p:nvGrpSpPr>
        <p:grpSpPr bwMode="auto">
          <a:xfrm>
            <a:off x="1116013" y="3716338"/>
            <a:ext cx="7345362" cy="2879725"/>
            <a:chOff x="703" y="2251"/>
            <a:chExt cx="4627" cy="1814"/>
          </a:xfrm>
        </p:grpSpPr>
        <p:sp>
          <p:nvSpPr>
            <p:cNvPr id="23560" name="Line 8"/>
            <p:cNvSpPr>
              <a:spLocks noChangeShapeType="1"/>
            </p:cNvSpPr>
            <p:nvPr/>
          </p:nvSpPr>
          <p:spPr bwMode="auto">
            <a:xfrm>
              <a:off x="794" y="2251"/>
              <a:ext cx="44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61" name="Line 9"/>
            <p:cNvSpPr>
              <a:spLocks noChangeShapeType="1"/>
            </p:cNvSpPr>
            <p:nvPr/>
          </p:nvSpPr>
          <p:spPr bwMode="auto">
            <a:xfrm>
              <a:off x="839" y="2659"/>
              <a:ext cx="44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62" name="Line 10"/>
            <p:cNvSpPr>
              <a:spLocks noChangeShapeType="1"/>
            </p:cNvSpPr>
            <p:nvPr/>
          </p:nvSpPr>
          <p:spPr bwMode="auto">
            <a:xfrm>
              <a:off x="839" y="3294"/>
              <a:ext cx="44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63" name="Line 11"/>
            <p:cNvSpPr>
              <a:spLocks noChangeShapeType="1"/>
            </p:cNvSpPr>
            <p:nvPr/>
          </p:nvSpPr>
          <p:spPr bwMode="auto">
            <a:xfrm>
              <a:off x="839" y="4065"/>
              <a:ext cx="44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64" name="Line 12"/>
            <p:cNvSpPr>
              <a:spLocks noChangeShapeType="1"/>
            </p:cNvSpPr>
            <p:nvPr/>
          </p:nvSpPr>
          <p:spPr bwMode="auto">
            <a:xfrm>
              <a:off x="1475" y="2251"/>
              <a:ext cx="0" cy="18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65" name="Line 13"/>
            <p:cNvSpPr>
              <a:spLocks noChangeShapeType="1"/>
            </p:cNvSpPr>
            <p:nvPr/>
          </p:nvSpPr>
          <p:spPr bwMode="auto">
            <a:xfrm>
              <a:off x="2064" y="2251"/>
              <a:ext cx="0" cy="18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66" name="Line 14"/>
            <p:cNvSpPr>
              <a:spLocks noChangeShapeType="1"/>
            </p:cNvSpPr>
            <p:nvPr/>
          </p:nvSpPr>
          <p:spPr bwMode="auto">
            <a:xfrm>
              <a:off x="2654" y="2251"/>
              <a:ext cx="0" cy="18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67" name="Line 15"/>
            <p:cNvSpPr>
              <a:spLocks noChangeShapeType="1"/>
            </p:cNvSpPr>
            <p:nvPr/>
          </p:nvSpPr>
          <p:spPr bwMode="auto">
            <a:xfrm>
              <a:off x="3289" y="2251"/>
              <a:ext cx="0" cy="18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68" name="Line 16"/>
            <p:cNvSpPr>
              <a:spLocks noChangeShapeType="1"/>
            </p:cNvSpPr>
            <p:nvPr/>
          </p:nvSpPr>
          <p:spPr bwMode="auto">
            <a:xfrm>
              <a:off x="3924" y="2251"/>
              <a:ext cx="0" cy="18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69" name="Line 17"/>
            <p:cNvSpPr>
              <a:spLocks noChangeShapeType="1"/>
            </p:cNvSpPr>
            <p:nvPr/>
          </p:nvSpPr>
          <p:spPr bwMode="auto">
            <a:xfrm>
              <a:off x="4559" y="2251"/>
              <a:ext cx="0" cy="181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70" name="Text Box 18"/>
            <p:cNvSpPr txBox="1">
              <a:spLocks noChangeArrowheads="1"/>
            </p:cNvSpPr>
            <p:nvPr/>
          </p:nvSpPr>
          <p:spPr bwMode="auto">
            <a:xfrm>
              <a:off x="703" y="2387"/>
              <a:ext cx="8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000" smtClean="0">
                  <a:solidFill>
                    <a:srgbClr val="0000CC"/>
                  </a:solidFill>
                  <a:latin typeface="Verdana" pitchFamily="34" charset="0"/>
                  <a:ea typeface="楷体_GB2312" pitchFamily="49" charset="-122"/>
                </a:rPr>
                <a:t>原子状态</a:t>
              </a:r>
            </a:p>
          </p:txBody>
        </p:sp>
        <p:sp>
          <p:nvSpPr>
            <p:cNvPr id="23571" name="Text Box 19"/>
            <p:cNvSpPr txBox="1">
              <a:spLocks noChangeArrowheads="1"/>
            </p:cNvSpPr>
            <p:nvPr/>
          </p:nvSpPr>
          <p:spPr bwMode="auto">
            <a:xfrm>
              <a:off x="1565" y="2341"/>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n</a:t>
              </a:r>
            </a:p>
          </p:txBody>
        </p:sp>
        <p:sp>
          <p:nvSpPr>
            <p:cNvPr id="23572" name="Text Box 20"/>
            <p:cNvSpPr txBox="1">
              <a:spLocks noChangeArrowheads="1"/>
            </p:cNvSpPr>
            <p:nvPr/>
          </p:nvSpPr>
          <p:spPr bwMode="auto">
            <a:xfrm>
              <a:off x="2109" y="2341"/>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l</a:t>
              </a:r>
            </a:p>
          </p:txBody>
        </p:sp>
        <p:sp>
          <p:nvSpPr>
            <p:cNvPr id="23573" name="Text Box 21"/>
            <p:cNvSpPr txBox="1">
              <a:spLocks noChangeArrowheads="1"/>
            </p:cNvSpPr>
            <p:nvPr/>
          </p:nvSpPr>
          <p:spPr bwMode="auto">
            <a:xfrm>
              <a:off x="2699" y="2341"/>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m</a:t>
              </a:r>
              <a:r>
                <a:rPr lang="en-US" altLang="zh-CN" sz="2400" i="1" baseline="-25000" smtClean="0">
                  <a:solidFill>
                    <a:srgbClr val="0000CC"/>
                  </a:solidFill>
                  <a:latin typeface="Times New Roman" pitchFamily="18" charset="0"/>
                </a:rPr>
                <a:t>l</a:t>
              </a:r>
              <a:endParaRPr lang="en-US" altLang="zh-CN" sz="2400" i="1" smtClean="0">
                <a:solidFill>
                  <a:srgbClr val="0000CC"/>
                </a:solidFill>
                <a:latin typeface="Times New Roman" pitchFamily="18" charset="0"/>
              </a:endParaRPr>
            </a:p>
          </p:txBody>
        </p:sp>
        <p:sp>
          <p:nvSpPr>
            <p:cNvPr id="23574" name="Text Box 22"/>
            <p:cNvSpPr txBox="1">
              <a:spLocks noChangeArrowheads="1"/>
            </p:cNvSpPr>
            <p:nvPr/>
          </p:nvSpPr>
          <p:spPr bwMode="auto">
            <a:xfrm>
              <a:off x="3288" y="2341"/>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m</a:t>
              </a:r>
              <a:r>
                <a:rPr lang="en-US" altLang="zh-CN" sz="2400" i="1" baseline="-25000" smtClean="0">
                  <a:solidFill>
                    <a:srgbClr val="0000CC"/>
                  </a:solidFill>
                  <a:latin typeface="Times New Roman" pitchFamily="18" charset="0"/>
                </a:rPr>
                <a:t>s</a:t>
              </a:r>
              <a:endParaRPr lang="en-US" altLang="zh-CN" sz="2400" i="1" smtClean="0">
                <a:solidFill>
                  <a:srgbClr val="0000CC"/>
                </a:solidFill>
                <a:latin typeface="Times New Roman" pitchFamily="18" charset="0"/>
              </a:endParaRPr>
            </a:p>
          </p:txBody>
        </p:sp>
        <p:sp>
          <p:nvSpPr>
            <p:cNvPr id="23575" name="Text Box 23"/>
            <p:cNvSpPr txBox="1">
              <a:spLocks noChangeArrowheads="1"/>
            </p:cNvSpPr>
            <p:nvPr/>
          </p:nvSpPr>
          <p:spPr bwMode="auto">
            <a:xfrm>
              <a:off x="3878" y="2341"/>
              <a:ext cx="8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000" smtClean="0">
                  <a:solidFill>
                    <a:srgbClr val="0000CC"/>
                  </a:solidFill>
                  <a:latin typeface="Verdana" pitchFamily="34" charset="0"/>
                  <a:ea typeface="楷体_GB2312" pitchFamily="49" charset="-122"/>
                </a:rPr>
                <a:t>简并度</a:t>
              </a:r>
            </a:p>
          </p:txBody>
        </p:sp>
        <p:sp>
          <p:nvSpPr>
            <p:cNvPr id="23576" name="Text Box 24"/>
            <p:cNvSpPr txBox="1">
              <a:spLocks noChangeArrowheads="1"/>
            </p:cNvSpPr>
            <p:nvPr/>
          </p:nvSpPr>
          <p:spPr bwMode="auto">
            <a:xfrm>
              <a:off x="839" y="2840"/>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Times New Roman" pitchFamily="18" charset="0"/>
                </a:rPr>
                <a:t>1s</a:t>
              </a:r>
            </a:p>
          </p:txBody>
        </p:sp>
        <p:sp>
          <p:nvSpPr>
            <p:cNvPr id="23577" name="Text Box 25"/>
            <p:cNvSpPr txBox="1">
              <a:spLocks noChangeArrowheads="1"/>
            </p:cNvSpPr>
            <p:nvPr/>
          </p:nvSpPr>
          <p:spPr bwMode="auto">
            <a:xfrm>
              <a:off x="1519" y="2840"/>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1</a:t>
              </a:r>
            </a:p>
          </p:txBody>
        </p:sp>
        <p:sp>
          <p:nvSpPr>
            <p:cNvPr id="23578" name="Text Box 26"/>
            <p:cNvSpPr txBox="1">
              <a:spLocks noChangeArrowheads="1"/>
            </p:cNvSpPr>
            <p:nvPr/>
          </p:nvSpPr>
          <p:spPr bwMode="auto">
            <a:xfrm>
              <a:off x="2154" y="2795"/>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0</a:t>
              </a:r>
            </a:p>
          </p:txBody>
        </p:sp>
        <p:sp>
          <p:nvSpPr>
            <p:cNvPr id="23579" name="Text Box 27"/>
            <p:cNvSpPr txBox="1">
              <a:spLocks noChangeArrowheads="1"/>
            </p:cNvSpPr>
            <p:nvPr/>
          </p:nvSpPr>
          <p:spPr bwMode="auto">
            <a:xfrm>
              <a:off x="2744" y="2795"/>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0</a:t>
              </a:r>
            </a:p>
          </p:txBody>
        </p:sp>
        <p:sp>
          <p:nvSpPr>
            <p:cNvPr id="23580" name="Line 28"/>
            <p:cNvSpPr>
              <a:spLocks noChangeShapeType="1"/>
            </p:cNvSpPr>
            <p:nvPr/>
          </p:nvSpPr>
          <p:spPr bwMode="auto">
            <a:xfrm flipV="1">
              <a:off x="3424" y="2886"/>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81" name="Line 29"/>
            <p:cNvSpPr>
              <a:spLocks noChangeShapeType="1"/>
            </p:cNvSpPr>
            <p:nvPr/>
          </p:nvSpPr>
          <p:spPr bwMode="auto">
            <a:xfrm>
              <a:off x="3560" y="2886"/>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82" name="Text Box 30"/>
            <p:cNvSpPr txBox="1">
              <a:spLocks noChangeArrowheads="1"/>
            </p:cNvSpPr>
            <p:nvPr/>
          </p:nvSpPr>
          <p:spPr bwMode="auto">
            <a:xfrm>
              <a:off x="3969" y="2795"/>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g</a:t>
              </a:r>
              <a:r>
                <a:rPr lang="en-US" altLang="zh-CN" sz="2400" i="1" baseline="-25000" smtClean="0">
                  <a:solidFill>
                    <a:srgbClr val="0000CC"/>
                  </a:solidFill>
                  <a:latin typeface="Times New Roman" pitchFamily="18" charset="0"/>
                </a:rPr>
                <a:t>1</a:t>
              </a:r>
              <a:r>
                <a:rPr lang="en-US" altLang="zh-CN" sz="2400" i="1" smtClean="0">
                  <a:solidFill>
                    <a:srgbClr val="0000CC"/>
                  </a:solidFill>
                  <a:latin typeface="Times New Roman" pitchFamily="18" charset="0"/>
                </a:rPr>
                <a:t>=2</a:t>
              </a:r>
            </a:p>
          </p:txBody>
        </p:sp>
        <p:sp>
          <p:nvSpPr>
            <p:cNvPr id="23583" name="Text Box 31"/>
            <p:cNvSpPr txBox="1">
              <a:spLocks noChangeArrowheads="1"/>
            </p:cNvSpPr>
            <p:nvPr/>
          </p:nvSpPr>
          <p:spPr bwMode="auto">
            <a:xfrm>
              <a:off x="839" y="3521"/>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Times New Roman" pitchFamily="18" charset="0"/>
                </a:rPr>
                <a:t>2p</a:t>
              </a:r>
            </a:p>
          </p:txBody>
        </p:sp>
        <p:sp>
          <p:nvSpPr>
            <p:cNvPr id="23584" name="Text Box 32"/>
            <p:cNvSpPr txBox="1">
              <a:spLocks noChangeArrowheads="1"/>
            </p:cNvSpPr>
            <p:nvPr/>
          </p:nvSpPr>
          <p:spPr bwMode="auto">
            <a:xfrm>
              <a:off x="1610" y="3475"/>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2</a:t>
              </a:r>
            </a:p>
          </p:txBody>
        </p:sp>
        <p:sp>
          <p:nvSpPr>
            <p:cNvPr id="23585" name="Text Box 33"/>
            <p:cNvSpPr txBox="1">
              <a:spLocks noChangeArrowheads="1"/>
            </p:cNvSpPr>
            <p:nvPr/>
          </p:nvSpPr>
          <p:spPr bwMode="auto">
            <a:xfrm>
              <a:off x="2109" y="3475"/>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1</a:t>
              </a:r>
            </a:p>
          </p:txBody>
        </p:sp>
        <p:sp>
          <p:nvSpPr>
            <p:cNvPr id="23586" name="Text Box 34"/>
            <p:cNvSpPr txBox="1">
              <a:spLocks noChangeArrowheads="1"/>
            </p:cNvSpPr>
            <p:nvPr/>
          </p:nvSpPr>
          <p:spPr bwMode="auto">
            <a:xfrm>
              <a:off x="2744" y="3249"/>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1</a:t>
              </a:r>
            </a:p>
          </p:txBody>
        </p:sp>
        <p:sp>
          <p:nvSpPr>
            <p:cNvPr id="23587" name="Text Box 35"/>
            <p:cNvSpPr txBox="1">
              <a:spLocks noChangeArrowheads="1"/>
            </p:cNvSpPr>
            <p:nvPr/>
          </p:nvSpPr>
          <p:spPr bwMode="auto">
            <a:xfrm>
              <a:off x="2744" y="3475"/>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0</a:t>
              </a:r>
            </a:p>
          </p:txBody>
        </p:sp>
        <p:sp>
          <p:nvSpPr>
            <p:cNvPr id="23588" name="Text Box 36"/>
            <p:cNvSpPr txBox="1">
              <a:spLocks noChangeArrowheads="1"/>
            </p:cNvSpPr>
            <p:nvPr/>
          </p:nvSpPr>
          <p:spPr bwMode="auto">
            <a:xfrm>
              <a:off x="2653" y="3702"/>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-1</a:t>
              </a:r>
            </a:p>
          </p:txBody>
        </p:sp>
        <p:grpSp>
          <p:nvGrpSpPr>
            <p:cNvPr id="23589" name="Group 37"/>
            <p:cNvGrpSpPr>
              <a:grpSpLocks/>
            </p:cNvGrpSpPr>
            <p:nvPr/>
          </p:nvGrpSpPr>
          <p:grpSpPr bwMode="auto">
            <a:xfrm>
              <a:off x="3424" y="3339"/>
              <a:ext cx="91" cy="182"/>
              <a:chOff x="3424" y="3339"/>
              <a:chExt cx="91" cy="182"/>
            </a:xfrm>
          </p:grpSpPr>
          <p:sp>
            <p:nvSpPr>
              <p:cNvPr id="23597" name="Line 38"/>
              <p:cNvSpPr>
                <a:spLocks noChangeShapeType="1"/>
              </p:cNvSpPr>
              <p:nvPr/>
            </p:nvSpPr>
            <p:spPr bwMode="auto">
              <a:xfrm flipV="1">
                <a:off x="3424"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98" name="Line 39"/>
              <p:cNvSpPr>
                <a:spLocks noChangeShapeType="1"/>
              </p:cNvSpPr>
              <p:nvPr/>
            </p:nvSpPr>
            <p:spPr bwMode="auto">
              <a:xfrm>
                <a:off x="3515"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3590" name="Group 40"/>
            <p:cNvGrpSpPr>
              <a:grpSpLocks/>
            </p:cNvGrpSpPr>
            <p:nvPr/>
          </p:nvGrpSpPr>
          <p:grpSpPr bwMode="auto">
            <a:xfrm>
              <a:off x="3424" y="3566"/>
              <a:ext cx="91" cy="182"/>
              <a:chOff x="3424" y="3339"/>
              <a:chExt cx="91" cy="182"/>
            </a:xfrm>
          </p:grpSpPr>
          <p:sp>
            <p:nvSpPr>
              <p:cNvPr id="23595" name="Line 41"/>
              <p:cNvSpPr>
                <a:spLocks noChangeShapeType="1"/>
              </p:cNvSpPr>
              <p:nvPr/>
            </p:nvSpPr>
            <p:spPr bwMode="auto">
              <a:xfrm flipV="1">
                <a:off x="3424"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96" name="Line 42"/>
              <p:cNvSpPr>
                <a:spLocks noChangeShapeType="1"/>
              </p:cNvSpPr>
              <p:nvPr/>
            </p:nvSpPr>
            <p:spPr bwMode="auto">
              <a:xfrm>
                <a:off x="3515"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3591" name="Group 43"/>
            <p:cNvGrpSpPr>
              <a:grpSpLocks/>
            </p:cNvGrpSpPr>
            <p:nvPr/>
          </p:nvGrpSpPr>
          <p:grpSpPr bwMode="auto">
            <a:xfrm>
              <a:off x="3470" y="3838"/>
              <a:ext cx="91" cy="182"/>
              <a:chOff x="3424" y="3339"/>
              <a:chExt cx="91" cy="182"/>
            </a:xfrm>
          </p:grpSpPr>
          <p:sp>
            <p:nvSpPr>
              <p:cNvPr id="23593" name="Line 44"/>
              <p:cNvSpPr>
                <a:spLocks noChangeShapeType="1"/>
              </p:cNvSpPr>
              <p:nvPr/>
            </p:nvSpPr>
            <p:spPr bwMode="auto">
              <a:xfrm flipV="1">
                <a:off x="3424"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3594" name="Line 45"/>
              <p:cNvSpPr>
                <a:spLocks noChangeShapeType="1"/>
              </p:cNvSpPr>
              <p:nvPr/>
            </p:nvSpPr>
            <p:spPr bwMode="auto">
              <a:xfrm>
                <a:off x="3515"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sp>
          <p:nvSpPr>
            <p:cNvPr id="23592" name="Text Box 46"/>
            <p:cNvSpPr txBox="1">
              <a:spLocks noChangeArrowheads="1"/>
            </p:cNvSpPr>
            <p:nvPr/>
          </p:nvSpPr>
          <p:spPr bwMode="auto">
            <a:xfrm>
              <a:off x="3878" y="3475"/>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i="1" smtClean="0">
                  <a:solidFill>
                    <a:srgbClr val="0000CC"/>
                  </a:solidFill>
                  <a:latin typeface="Times New Roman" pitchFamily="18" charset="0"/>
                </a:rPr>
                <a:t>g</a:t>
              </a:r>
              <a:r>
                <a:rPr lang="en-US" altLang="zh-CN" sz="2400" i="1" baseline="-25000" smtClean="0">
                  <a:solidFill>
                    <a:srgbClr val="0000CC"/>
                  </a:solidFill>
                  <a:latin typeface="Times New Roman" pitchFamily="18" charset="0"/>
                </a:rPr>
                <a:t>2</a:t>
              </a:r>
              <a:r>
                <a:rPr lang="en-US" altLang="zh-CN" sz="2400" i="1" smtClean="0">
                  <a:solidFill>
                    <a:srgbClr val="0000CC"/>
                  </a:solidFill>
                  <a:latin typeface="Times New Roman" pitchFamily="18" charset="0"/>
                </a:rPr>
                <a:t>=6</a:t>
              </a:r>
            </a:p>
          </p:txBody>
        </p:sp>
      </p:grpSp>
    </p:spTree>
    <p:extLst>
      <p:ext uri="{BB962C8B-B14F-4D97-AF65-F5344CB8AC3E}">
        <p14:creationId xmlns:p14="http://schemas.microsoft.com/office/powerpoint/2010/main" val="1218385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84213" y="188913"/>
            <a:ext cx="7773987" cy="13112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b="1" smtClean="0">
                <a:solidFill>
                  <a:srgbClr val="3333CC"/>
                </a:solidFill>
                <a:latin typeface="Times New Roman" pitchFamily="18" charset="0"/>
                <a:ea typeface="楷体_GB2312" pitchFamily="49" charset="-122"/>
              </a:rPr>
              <a:t>    </a:t>
            </a:r>
            <a:r>
              <a:rPr kumimoji="1" lang="zh-CN" altLang="en-US" b="1" smtClean="0">
                <a:solidFill>
                  <a:srgbClr val="3333CC"/>
                </a:solidFill>
                <a:latin typeface="Times New Roman" pitchFamily="18" charset="0"/>
                <a:ea typeface="楷体_GB2312" pitchFamily="49" charset="-122"/>
              </a:rPr>
              <a:t>电子 </a:t>
            </a:r>
            <a:r>
              <a:rPr kumimoji="1" lang="en-US" altLang="zh-CN" b="1" i="1" smtClean="0">
                <a:solidFill>
                  <a:srgbClr val="3333CC"/>
                </a:solidFill>
                <a:latin typeface="Times New Roman" pitchFamily="18" charset="0"/>
                <a:ea typeface="楷体_GB2312" pitchFamily="49" charset="-122"/>
              </a:rPr>
              <a:t>n </a:t>
            </a:r>
            <a:r>
              <a:rPr kumimoji="1" lang="en-US" altLang="zh-CN" b="1" smtClean="0">
                <a:solidFill>
                  <a:srgbClr val="3333CC"/>
                </a:solidFill>
                <a:latin typeface="Times New Roman" pitchFamily="18" charset="0"/>
                <a:ea typeface="楷体_GB2312" pitchFamily="49" charset="-122"/>
              </a:rPr>
              <a:t>=3 </a:t>
            </a:r>
            <a:r>
              <a:rPr kumimoji="1" lang="zh-CN" altLang="en-US" b="1" smtClean="0">
                <a:solidFill>
                  <a:srgbClr val="3333CC"/>
                </a:solidFill>
                <a:latin typeface="Times New Roman" pitchFamily="18" charset="0"/>
                <a:ea typeface="楷体_GB2312" pitchFamily="49" charset="-122"/>
              </a:rPr>
              <a:t>态  </a:t>
            </a:r>
          </a:p>
          <a:p>
            <a:pPr eaLnBrk="0" fontAlgn="base" hangingPunct="0">
              <a:spcBef>
                <a:spcPct val="50000"/>
              </a:spcBef>
              <a:spcAft>
                <a:spcPct val="0"/>
              </a:spcAft>
              <a:buFontTx/>
              <a:buNone/>
            </a:pPr>
            <a:r>
              <a:rPr kumimoji="1" lang="zh-CN" altLang="en-US" b="1" smtClean="0">
                <a:solidFill>
                  <a:srgbClr val="3333CC"/>
                </a:solidFill>
                <a:latin typeface="Times New Roman" pitchFamily="18" charset="0"/>
                <a:ea typeface="楷体_GB2312" pitchFamily="49" charset="-122"/>
              </a:rPr>
              <a:t>   有几种简并态？</a:t>
            </a:r>
          </a:p>
        </p:txBody>
      </p:sp>
      <p:sp>
        <p:nvSpPr>
          <p:cNvPr id="24579" name="Text Box 3"/>
          <p:cNvSpPr txBox="1">
            <a:spLocks noChangeArrowheads="1"/>
          </p:cNvSpPr>
          <p:nvPr/>
        </p:nvSpPr>
        <p:spPr bwMode="auto">
          <a:xfrm>
            <a:off x="971550" y="1628775"/>
            <a:ext cx="7848600" cy="35067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pPr>
            <a:r>
              <a:rPr kumimoji="1" lang="zh-CN" altLang="en-US" b="1" smtClean="0">
                <a:solidFill>
                  <a:srgbClr val="3333CC"/>
                </a:solidFill>
                <a:latin typeface="Times New Roman" pitchFamily="18" charset="0"/>
                <a:ea typeface="楷体_GB2312" pitchFamily="49" charset="-122"/>
              </a:rPr>
              <a:t>角动量有 </a:t>
            </a:r>
            <a:r>
              <a:rPr kumimoji="1" lang="en-US" altLang="zh-CN" b="1" smtClean="0">
                <a:solidFill>
                  <a:srgbClr val="3333CC"/>
                </a:solidFill>
                <a:latin typeface="Times New Roman" pitchFamily="18" charset="0"/>
                <a:ea typeface="楷体_GB2312" pitchFamily="49" charset="-122"/>
              </a:rPr>
              <a:t>3 </a:t>
            </a:r>
            <a:r>
              <a:rPr kumimoji="1" lang="zh-CN" altLang="en-US" b="1" smtClean="0">
                <a:solidFill>
                  <a:srgbClr val="3333CC"/>
                </a:solidFill>
                <a:latin typeface="Times New Roman" pitchFamily="18" charset="0"/>
                <a:ea typeface="楷体_GB2312" pitchFamily="49" charset="-122"/>
              </a:rPr>
              <a:t>种</a:t>
            </a:r>
          </a:p>
          <a:p>
            <a:pPr eaLnBrk="0" fontAlgn="base" hangingPunct="0">
              <a:spcBef>
                <a:spcPct val="50000"/>
              </a:spcBef>
              <a:spcAft>
                <a:spcPct val="0"/>
              </a:spcAft>
            </a:pPr>
            <a:r>
              <a:rPr kumimoji="1" lang="zh-CN" altLang="en-US" b="1" smtClean="0">
                <a:solidFill>
                  <a:srgbClr val="3333CC"/>
                </a:solidFill>
                <a:latin typeface="Times New Roman" pitchFamily="18" charset="0"/>
                <a:ea typeface="楷体_GB2312" pitchFamily="49" charset="-122"/>
              </a:rPr>
              <a:t>每种角动量空间取向有</a:t>
            </a:r>
            <a:r>
              <a:rPr kumimoji="1" lang="en-US" altLang="zh-CN" b="1" smtClean="0">
                <a:solidFill>
                  <a:srgbClr val="3333CC"/>
                </a:solidFill>
                <a:latin typeface="Times New Roman" pitchFamily="18" charset="0"/>
                <a:ea typeface="楷体_GB2312" pitchFamily="49" charset="-122"/>
              </a:rPr>
              <a:t>2</a:t>
            </a:r>
            <a:r>
              <a:rPr kumimoji="1" lang="en-US" altLang="zh-CN" b="1" i="1" smtClean="0">
                <a:solidFill>
                  <a:srgbClr val="3333CC"/>
                </a:solidFill>
                <a:latin typeface="Times New Roman" pitchFamily="18" charset="0"/>
                <a:ea typeface="楷体_GB2312" pitchFamily="49" charset="-122"/>
              </a:rPr>
              <a:t>l+</a:t>
            </a:r>
            <a:r>
              <a:rPr kumimoji="1" lang="en-US" altLang="zh-CN" b="1" smtClean="0">
                <a:solidFill>
                  <a:srgbClr val="3333CC"/>
                </a:solidFill>
                <a:latin typeface="Times New Roman" pitchFamily="18" charset="0"/>
                <a:ea typeface="楷体_GB2312" pitchFamily="49" charset="-122"/>
              </a:rPr>
              <a:t>1</a:t>
            </a:r>
            <a:r>
              <a:rPr kumimoji="1" lang="zh-CN" altLang="en-US" b="1" smtClean="0">
                <a:solidFill>
                  <a:srgbClr val="3333CC"/>
                </a:solidFill>
                <a:latin typeface="Times New Roman" pitchFamily="18" charset="0"/>
                <a:ea typeface="楷体_GB2312" pitchFamily="49" charset="-122"/>
              </a:rPr>
              <a:t>种</a:t>
            </a:r>
          </a:p>
          <a:p>
            <a:pPr eaLnBrk="0" fontAlgn="base" hangingPunct="0">
              <a:spcBef>
                <a:spcPct val="50000"/>
              </a:spcBef>
              <a:spcAft>
                <a:spcPct val="0"/>
              </a:spcAft>
            </a:pPr>
            <a:r>
              <a:rPr kumimoji="1" lang="zh-CN" altLang="en-US" b="1" smtClean="0">
                <a:solidFill>
                  <a:srgbClr val="3333CC"/>
                </a:solidFill>
                <a:latin typeface="Times New Roman" pitchFamily="18" charset="0"/>
                <a:ea typeface="楷体_GB2312" pitchFamily="49" charset="-122"/>
              </a:rPr>
              <a:t>电子还有</a:t>
            </a:r>
            <a:r>
              <a:rPr kumimoji="1" lang="en-US" altLang="zh-CN" b="1" smtClean="0">
                <a:solidFill>
                  <a:srgbClr val="3333CC"/>
                </a:solidFill>
                <a:latin typeface="Times New Roman" pitchFamily="18" charset="0"/>
                <a:ea typeface="楷体_GB2312" pitchFamily="49" charset="-122"/>
              </a:rPr>
              <a:t>2</a:t>
            </a:r>
            <a:r>
              <a:rPr kumimoji="1" lang="zh-CN" altLang="en-US" b="1" smtClean="0">
                <a:solidFill>
                  <a:srgbClr val="3333CC"/>
                </a:solidFill>
                <a:latin typeface="Times New Roman" pitchFamily="18" charset="0"/>
                <a:ea typeface="楷体_GB2312" pitchFamily="49" charset="-122"/>
              </a:rPr>
              <a:t>种自旋</a:t>
            </a:r>
          </a:p>
          <a:p>
            <a:pPr eaLnBrk="0" fontAlgn="base" hangingPunct="0">
              <a:spcBef>
                <a:spcPct val="50000"/>
              </a:spcBef>
              <a:spcAft>
                <a:spcPct val="0"/>
              </a:spcAft>
            </a:pPr>
            <a:r>
              <a:rPr kumimoji="1" lang="zh-CN" altLang="en-US" b="1" smtClean="0">
                <a:solidFill>
                  <a:srgbClr val="3333CC"/>
                </a:solidFill>
                <a:latin typeface="Times New Roman" pitchFamily="18" charset="0"/>
                <a:ea typeface="楷体_GB2312" pitchFamily="49" charset="-122"/>
              </a:rPr>
              <a:t>所以共有</a:t>
            </a:r>
            <a:r>
              <a:rPr kumimoji="1" lang="en-US" altLang="zh-CN" b="1" smtClean="0">
                <a:solidFill>
                  <a:srgbClr val="3333CC"/>
                </a:solidFill>
                <a:latin typeface="Times New Roman" pitchFamily="18" charset="0"/>
                <a:ea typeface="楷体_GB2312" pitchFamily="49" charset="-122"/>
              </a:rPr>
              <a:t>18</a:t>
            </a:r>
            <a:r>
              <a:rPr kumimoji="1" lang="zh-CN" altLang="en-US" b="1" smtClean="0">
                <a:solidFill>
                  <a:srgbClr val="3333CC"/>
                </a:solidFill>
                <a:latin typeface="Times New Roman" pitchFamily="18" charset="0"/>
                <a:ea typeface="楷体_GB2312" pitchFamily="49" charset="-122"/>
              </a:rPr>
              <a:t>种</a:t>
            </a:r>
          </a:p>
          <a:p>
            <a:pPr eaLnBrk="0" fontAlgn="base" hangingPunct="0">
              <a:spcBef>
                <a:spcPct val="50000"/>
              </a:spcBef>
              <a:spcAft>
                <a:spcPct val="0"/>
              </a:spcAft>
            </a:pPr>
            <a:r>
              <a:rPr kumimoji="1" lang="zh-CN" altLang="en-US" b="1" smtClean="0">
                <a:solidFill>
                  <a:srgbClr val="3333CC"/>
                </a:solidFill>
                <a:latin typeface="Times New Roman" pitchFamily="18" charset="0"/>
                <a:ea typeface="楷体_GB2312" pitchFamily="49" charset="-122"/>
              </a:rPr>
              <a:t>一般结论</a:t>
            </a:r>
            <a:r>
              <a:rPr kumimoji="1" lang="en-US" altLang="zh-CN" b="1" smtClean="0">
                <a:solidFill>
                  <a:srgbClr val="3333CC"/>
                </a:solidFill>
                <a:latin typeface="Times New Roman" pitchFamily="18" charset="0"/>
                <a:ea typeface="楷体_GB2312" pitchFamily="49" charset="-122"/>
              </a:rPr>
              <a:t>: </a:t>
            </a:r>
            <a:r>
              <a:rPr kumimoji="1" lang="zh-CN" altLang="en-US" b="1" smtClean="0">
                <a:solidFill>
                  <a:srgbClr val="3333CC"/>
                </a:solidFill>
                <a:latin typeface="Times New Roman" pitchFamily="18" charset="0"/>
                <a:ea typeface="楷体_GB2312" pitchFamily="49" charset="-122"/>
              </a:rPr>
              <a:t>简并态</a:t>
            </a:r>
          </a:p>
        </p:txBody>
      </p:sp>
      <p:grpSp>
        <p:nvGrpSpPr>
          <p:cNvPr id="24580" name="Group 4"/>
          <p:cNvGrpSpPr>
            <a:grpSpLocks/>
          </p:cNvGrpSpPr>
          <p:nvPr/>
        </p:nvGrpSpPr>
        <p:grpSpPr bwMode="auto">
          <a:xfrm>
            <a:off x="1258888" y="5445125"/>
            <a:ext cx="6781800" cy="990600"/>
            <a:chOff x="864" y="2640"/>
            <a:chExt cx="4272" cy="624"/>
          </a:xfrm>
        </p:grpSpPr>
        <p:graphicFrame>
          <p:nvGraphicFramePr>
            <p:cNvPr id="24582" name="Object 5"/>
            <p:cNvGraphicFramePr>
              <a:graphicFrameLocks noChangeAspect="1"/>
            </p:cNvGraphicFramePr>
            <p:nvPr/>
          </p:nvGraphicFramePr>
          <p:xfrm>
            <a:off x="864" y="2640"/>
            <a:ext cx="252" cy="136"/>
          </p:xfrm>
          <a:graphic>
            <a:graphicData uri="http://schemas.openxmlformats.org/presentationml/2006/ole">
              <mc:AlternateContent xmlns:mc="http://schemas.openxmlformats.org/markup-compatibility/2006">
                <mc:Choice xmlns:v="urn:schemas-microsoft-com:vml" Requires="v">
                  <p:oleObj spid="_x0000_s13314" name="Equation" r:id="rId3" imgW="329914" imgH="177646" progId="Equation.3">
                    <p:embed/>
                  </p:oleObj>
                </mc:Choice>
                <mc:Fallback>
                  <p:oleObj name="Equation" r:id="rId3" imgW="329914"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2640"/>
                          <a:ext cx="25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3" name="Group 6"/>
            <p:cNvGrpSpPr>
              <a:grpSpLocks/>
            </p:cNvGrpSpPr>
            <p:nvPr/>
          </p:nvGrpSpPr>
          <p:grpSpPr bwMode="auto">
            <a:xfrm>
              <a:off x="864" y="2760"/>
              <a:ext cx="4272" cy="504"/>
              <a:chOff x="864" y="2760"/>
              <a:chExt cx="4272" cy="504"/>
            </a:xfrm>
          </p:grpSpPr>
          <p:grpSp>
            <p:nvGrpSpPr>
              <p:cNvPr id="24586" name="Group 7"/>
              <p:cNvGrpSpPr>
                <a:grpSpLocks/>
              </p:cNvGrpSpPr>
              <p:nvPr/>
            </p:nvGrpSpPr>
            <p:grpSpPr bwMode="auto">
              <a:xfrm>
                <a:off x="864" y="3024"/>
                <a:ext cx="240" cy="240"/>
                <a:chOff x="1152" y="2928"/>
                <a:chExt cx="240" cy="240"/>
              </a:xfrm>
            </p:grpSpPr>
            <p:sp>
              <p:nvSpPr>
                <p:cNvPr id="24650" name="Rectangle 8"/>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51" name="Line 9"/>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52" name="Line 10"/>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587" name="Group 11"/>
              <p:cNvGrpSpPr>
                <a:grpSpLocks/>
              </p:cNvGrpSpPr>
              <p:nvPr/>
            </p:nvGrpSpPr>
            <p:grpSpPr bwMode="auto">
              <a:xfrm>
                <a:off x="1440" y="3024"/>
                <a:ext cx="240" cy="240"/>
                <a:chOff x="1152" y="2928"/>
                <a:chExt cx="240" cy="240"/>
              </a:xfrm>
            </p:grpSpPr>
            <p:sp>
              <p:nvSpPr>
                <p:cNvPr id="24647" name="Rectangle 12"/>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48" name="Line 13"/>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49" name="Line 14"/>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588" name="Group 15"/>
              <p:cNvGrpSpPr>
                <a:grpSpLocks/>
              </p:cNvGrpSpPr>
              <p:nvPr/>
            </p:nvGrpSpPr>
            <p:grpSpPr bwMode="auto">
              <a:xfrm>
                <a:off x="1776" y="3024"/>
                <a:ext cx="720" cy="240"/>
                <a:chOff x="1968" y="2928"/>
                <a:chExt cx="720" cy="240"/>
              </a:xfrm>
            </p:grpSpPr>
            <p:grpSp>
              <p:nvGrpSpPr>
                <p:cNvPr id="24635" name="Group 16"/>
                <p:cNvGrpSpPr>
                  <a:grpSpLocks/>
                </p:cNvGrpSpPr>
                <p:nvPr/>
              </p:nvGrpSpPr>
              <p:grpSpPr bwMode="auto">
                <a:xfrm>
                  <a:off x="1968" y="2928"/>
                  <a:ext cx="240" cy="240"/>
                  <a:chOff x="1152" y="2928"/>
                  <a:chExt cx="240" cy="240"/>
                </a:xfrm>
              </p:grpSpPr>
              <p:sp>
                <p:nvSpPr>
                  <p:cNvPr id="24644" name="Rectangle 17"/>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45" name="Line 18"/>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46" name="Line 19"/>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636" name="Group 20"/>
                <p:cNvGrpSpPr>
                  <a:grpSpLocks/>
                </p:cNvGrpSpPr>
                <p:nvPr/>
              </p:nvGrpSpPr>
              <p:grpSpPr bwMode="auto">
                <a:xfrm>
                  <a:off x="2208" y="2928"/>
                  <a:ext cx="240" cy="240"/>
                  <a:chOff x="1152" y="2928"/>
                  <a:chExt cx="240" cy="240"/>
                </a:xfrm>
              </p:grpSpPr>
              <p:sp>
                <p:nvSpPr>
                  <p:cNvPr id="24641" name="Rectangle 21"/>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42" name="Line 22"/>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43" name="Line 23"/>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637" name="Group 24"/>
                <p:cNvGrpSpPr>
                  <a:grpSpLocks/>
                </p:cNvGrpSpPr>
                <p:nvPr/>
              </p:nvGrpSpPr>
              <p:grpSpPr bwMode="auto">
                <a:xfrm>
                  <a:off x="2448" y="2928"/>
                  <a:ext cx="240" cy="240"/>
                  <a:chOff x="1152" y="2928"/>
                  <a:chExt cx="240" cy="240"/>
                </a:xfrm>
              </p:grpSpPr>
              <p:sp>
                <p:nvSpPr>
                  <p:cNvPr id="24638" name="Rectangle 25"/>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39" name="Line 26"/>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40" name="Line 27"/>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grpSp>
            <p:nvGrpSpPr>
              <p:cNvPr id="24589" name="Group 28"/>
              <p:cNvGrpSpPr>
                <a:grpSpLocks/>
              </p:cNvGrpSpPr>
              <p:nvPr/>
            </p:nvGrpSpPr>
            <p:grpSpPr bwMode="auto">
              <a:xfrm>
                <a:off x="2784" y="3024"/>
                <a:ext cx="240" cy="240"/>
                <a:chOff x="1152" y="2928"/>
                <a:chExt cx="240" cy="240"/>
              </a:xfrm>
            </p:grpSpPr>
            <p:sp>
              <p:nvSpPr>
                <p:cNvPr id="24632" name="Rectangle 29"/>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33" name="Line 30"/>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34" name="Line 31"/>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590" name="Group 32"/>
              <p:cNvGrpSpPr>
                <a:grpSpLocks/>
              </p:cNvGrpSpPr>
              <p:nvPr/>
            </p:nvGrpSpPr>
            <p:grpSpPr bwMode="auto">
              <a:xfrm>
                <a:off x="3120" y="3024"/>
                <a:ext cx="720" cy="240"/>
                <a:chOff x="3360" y="2928"/>
                <a:chExt cx="720" cy="240"/>
              </a:xfrm>
            </p:grpSpPr>
            <p:grpSp>
              <p:nvGrpSpPr>
                <p:cNvPr id="24620" name="Group 33"/>
                <p:cNvGrpSpPr>
                  <a:grpSpLocks/>
                </p:cNvGrpSpPr>
                <p:nvPr/>
              </p:nvGrpSpPr>
              <p:grpSpPr bwMode="auto">
                <a:xfrm>
                  <a:off x="3360" y="2928"/>
                  <a:ext cx="240" cy="240"/>
                  <a:chOff x="1152" y="2928"/>
                  <a:chExt cx="240" cy="240"/>
                </a:xfrm>
              </p:grpSpPr>
              <p:sp>
                <p:nvSpPr>
                  <p:cNvPr id="24629" name="Rectangle 34"/>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30" name="Line 35"/>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31" name="Line 36"/>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621" name="Group 37"/>
                <p:cNvGrpSpPr>
                  <a:grpSpLocks/>
                </p:cNvGrpSpPr>
                <p:nvPr/>
              </p:nvGrpSpPr>
              <p:grpSpPr bwMode="auto">
                <a:xfrm>
                  <a:off x="3600" y="2928"/>
                  <a:ext cx="240" cy="240"/>
                  <a:chOff x="1152" y="2928"/>
                  <a:chExt cx="240" cy="240"/>
                </a:xfrm>
              </p:grpSpPr>
              <p:sp>
                <p:nvSpPr>
                  <p:cNvPr id="24626" name="Rectangle 38"/>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27" name="Line 39"/>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28" name="Line 40"/>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622" name="Group 41"/>
                <p:cNvGrpSpPr>
                  <a:grpSpLocks/>
                </p:cNvGrpSpPr>
                <p:nvPr/>
              </p:nvGrpSpPr>
              <p:grpSpPr bwMode="auto">
                <a:xfrm>
                  <a:off x="3840" y="2928"/>
                  <a:ext cx="240" cy="240"/>
                  <a:chOff x="1152" y="2928"/>
                  <a:chExt cx="240" cy="240"/>
                </a:xfrm>
              </p:grpSpPr>
              <p:sp>
                <p:nvSpPr>
                  <p:cNvPr id="24623" name="Rectangle 42"/>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24" name="Line 43"/>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25" name="Line 44"/>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grpSp>
            <p:nvGrpSpPr>
              <p:cNvPr id="24591" name="Group 45"/>
              <p:cNvGrpSpPr>
                <a:grpSpLocks/>
              </p:cNvGrpSpPr>
              <p:nvPr/>
            </p:nvGrpSpPr>
            <p:grpSpPr bwMode="auto">
              <a:xfrm>
                <a:off x="3936" y="3024"/>
                <a:ext cx="1200" cy="240"/>
                <a:chOff x="4272" y="2928"/>
                <a:chExt cx="1200" cy="240"/>
              </a:xfrm>
            </p:grpSpPr>
            <p:grpSp>
              <p:nvGrpSpPr>
                <p:cNvPr id="24600" name="Group 46"/>
                <p:cNvGrpSpPr>
                  <a:grpSpLocks/>
                </p:cNvGrpSpPr>
                <p:nvPr/>
              </p:nvGrpSpPr>
              <p:grpSpPr bwMode="auto">
                <a:xfrm>
                  <a:off x="4272" y="2928"/>
                  <a:ext cx="240" cy="240"/>
                  <a:chOff x="1152" y="2928"/>
                  <a:chExt cx="240" cy="240"/>
                </a:xfrm>
              </p:grpSpPr>
              <p:sp>
                <p:nvSpPr>
                  <p:cNvPr id="24617" name="Rectangle 47"/>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18" name="Line 48"/>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19" name="Line 49"/>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601" name="Group 50"/>
                <p:cNvGrpSpPr>
                  <a:grpSpLocks/>
                </p:cNvGrpSpPr>
                <p:nvPr/>
              </p:nvGrpSpPr>
              <p:grpSpPr bwMode="auto">
                <a:xfrm>
                  <a:off x="4512" y="2928"/>
                  <a:ext cx="240" cy="240"/>
                  <a:chOff x="1152" y="2928"/>
                  <a:chExt cx="240" cy="240"/>
                </a:xfrm>
              </p:grpSpPr>
              <p:sp>
                <p:nvSpPr>
                  <p:cNvPr id="24614" name="Rectangle 51"/>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15" name="Line 52"/>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16" name="Line 53"/>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602" name="Group 54"/>
                <p:cNvGrpSpPr>
                  <a:grpSpLocks/>
                </p:cNvGrpSpPr>
                <p:nvPr/>
              </p:nvGrpSpPr>
              <p:grpSpPr bwMode="auto">
                <a:xfrm>
                  <a:off x="4752" y="2928"/>
                  <a:ext cx="240" cy="240"/>
                  <a:chOff x="1152" y="2928"/>
                  <a:chExt cx="240" cy="240"/>
                </a:xfrm>
              </p:grpSpPr>
              <p:sp>
                <p:nvSpPr>
                  <p:cNvPr id="24611" name="Rectangle 55"/>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12" name="Line 56"/>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13" name="Line 57"/>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603" name="Group 58"/>
                <p:cNvGrpSpPr>
                  <a:grpSpLocks/>
                </p:cNvGrpSpPr>
                <p:nvPr/>
              </p:nvGrpSpPr>
              <p:grpSpPr bwMode="auto">
                <a:xfrm>
                  <a:off x="4992" y="2928"/>
                  <a:ext cx="240" cy="240"/>
                  <a:chOff x="1152" y="2928"/>
                  <a:chExt cx="240" cy="240"/>
                </a:xfrm>
              </p:grpSpPr>
              <p:sp>
                <p:nvSpPr>
                  <p:cNvPr id="24608" name="Rectangle 59"/>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09" name="Line 60"/>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10" name="Line 61"/>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4604" name="Group 62"/>
                <p:cNvGrpSpPr>
                  <a:grpSpLocks/>
                </p:cNvGrpSpPr>
                <p:nvPr/>
              </p:nvGrpSpPr>
              <p:grpSpPr bwMode="auto">
                <a:xfrm>
                  <a:off x="5232" y="2928"/>
                  <a:ext cx="240" cy="240"/>
                  <a:chOff x="1152" y="2928"/>
                  <a:chExt cx="240" cy="240"/>
                </a:xfrm>
              </p:grpSpPr>
              <p:sp>
                <p:nvSpPr>
                  <p:cNvPr id="24605" name="Rectangle 63"/>
                  <p:cNvSpPr>
                    <a:spLocks noChangeArrowheads="1"/>
                  </p:cNvSpPr>
                  <p:nvPr/>
                </p:nvSpPr>
                <p:spPr bwMode="auto">
                  <a:xfrm>
                    <a:off x="1152" y="29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606" name="Line 64"/>
                  <p:cNvSpPr>
                    <a:spLocks noChangeShapeType="1"/>
                  </p:cNvSpPr>
                  <p:nvPr/>
                </p:nvSpPr>
                <p:spPr bwMode="auto">
                  <a:xfrm>
                    <a:off x="1224" y="297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4607" name="Line 65"/>
                  <p:cNvSpPr>
                    <a:spLocks noChangeShapeType="1"/>
                  </p:cNvSpPr>
                  <p:nvPr/>
                </p:nvSpPr>
                <p:spPr bwMode="auto">
                  <a:xfrm>
                    <a:off x="1320" y="29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sp>
            <p:nvSpPr>
              <p:cNvPr id="24592" name="Text Box 66"/>
              <p:cNvSpPr txBox="1">
                <a:spLocks noChangeArrowheads="1"/>
              </p:cNvSpPr>
              <p:nvPr/>
            </p:nvSpPr>
            <p:spPr bwMode="auto">
              <a:xfrm>
                <a:off x="880" y="283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800" smtClean="0">
                    <a:solidFill>
                      <a:srgbClr val="000000"/>
                    </a:solidFill>
                    <a:latin typeface="Comic Sans MS" pitchFamily="66" charset="0"/>
                  </a:rPr>
                  <a:t>s</a:t>
                </a:r>
              </a:p>
            </p:txBody>
          </p:sp>
          <p:sp>
            <p:nvSpPr>
              <p:cNvPr id="24593" name="Text Box 67"/>
              <p:cNvSpPr txBox="1">
                <a:spLocks noChangeArrowheads="1"/>
              </p:cNvSpPr>
              <p:nvPr/>
            </p:nvSpPr>
            <p:spPr bwMode="auto">
              <a:xfrm>
                <a:off x="1456" y="280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800" smtClean="0">
                    <a:solidFill>
                      <a:srgbClr val="000000"/>
                    </a:solidFill>
                    <a:latin typeface="Comic Sans MS" pitchFamily="66" charset="0"/>
                  </a:rPr>
                  <a:t>s</a:t>
                </a:r>
              </a:p>
            </p:txBody>
          </p:sp>
          <p:sp>
            <p:nvSpPr>
              <p:cNvPr id="24594" name="Text Box 68"/>
              <p:cNvSpPr txBox="1">
                <a:spLocks noChangeArrowheads="1"/>
              </p:cNvSpPr>
              <p:nvPr/>
            </p:nvSpPr>
            <p:spPr bwMode="auto">
              <a:xfrm>
                <a:off x="2784" y="283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800" smtClean="0">
                    <a:solidFill>
                      <a:srgbClr val="000000"/>
                    </a:solidFill>
                    <a:latin typeface="Comic Sans MS" pitchFamily="66" charset="0"/>
                  </a:rPr>
                  <a:t>s</a:t>
                </a:r>
              </a:p>
            </p:txBody>
          </p:sp>
          <p:sp>
            <p:nvSpPr>
              <p:cNvPr id="24595" name="Text Box 69"/>
              <p:cNvSpPr txBox="1">
                <a:spLocks noChangeArrowheads="1"/>
              </p:cNvSpPr>
              <p:nvPr/>
            </p:nvSpPr>
            <p:spPr bwMode="auto">
              <a:xfrm>
                <a:off x="2064" y="2841"/>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800" smtClean="0">
                    <a:solidFill>
                      <a:srgbClr val="000000"/>
                    </a:solidFill>
                    <a:latin typeface="Comic Sans MS" pitchFamily="66" charset="0"/>
                  </a:rPr>
                  <a:t>P</a:t>
                </a:r>
              </a:p>
            </p:txBody>
          </p:sp>
          <p:sp>
            <p:nvSpPr>
              <p:cNvPr id="24596" name="Text Box 70"/>
              <p:cNvSpPr txBox="1">
                <a:spLocks noChangeArrowheads="1"/>
              </p:cNvSpPr>
              <p:nvPr/>
            </p:nvSpPr>
            <p:spPr bwMode="auto">
              <a:xfrm>
                <a:off x="3400" y="2857"/>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800" smtClean="0">
                    <a:solidFill>
                      <a:srgbClr val="000000"/>
                    </a:solidFill>
                    <a:latin typeface="Comic Sans MS" pitchFamily="66" charset="0"/>
                  </a:rPr>
                  <a:t>P</a:t>
                </a:r>
              </a:p>
            </p:txBody>
          </p:sp>
          <p:sp>
            <p:nvSpPr>
              <p:cNvPr id="24597" name="Text Box 71"/>
              <p:cNvSpPr txBox="1">
                <a:spLocks noChangeArrowheads="1"/>
              </p:cNvSpPr>
              <p:nvPr/>
            </p:nvSpPr>
            <p:spPr bwMode="auto">
              <a:xfrm>
                <a:off x="4464" y="284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800" smtClean="0">
                    <a:solidFill>
                      <a:srgbClr val="000000"/>
                    </a:solidFill>
                    <a:latin typeface="Comic Sans MS" pitchFamily="66" charset="0"/>
                  </a:rPr>
                  <a:t>d</a:t>
                </a:r>
              </a:p>
            </p:txBody>
          </p:sp>
          <p:sp>
            <p:nvSpPr>
              <p:cNvPr id="24598" name="AutoShape 72"/>
              <p:cNvSpPr>
                <a:spLocks/>
              </p:cNvSpPr>
              <p:nvPr/>
            </p:nvSpPr>
            <p:spPr bwMode="auto">
              <a:xfrm rot="5400000">
                <a:off x="1800" y="2520"/>
                <a:ext cx="96" cy="624"/>
              </a:xfrm>
              <a:prstGeom prst="leftBrace">
                <a:avLst>
                  <a:gd name="adj1" fmla="val 54167"/>
                  <a:gd name="adj2" fmla="val 5015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4599" name="AutoShape 73"/>
              <p:cNvSpPr>
                <a:spLocks/>
              </p:cNvSpPr>
              <p:nvPr/>
            </p:nvSpPr>
            <p:spPr bwMode="auto">
              <a:xfrm rot="5400000">
                <a:off x="3648" y="1992"/>
                <a:ext cx="144" cy="1680"/>
              </a:xfrm>
              <a:prstGeom prst="leftBrace">
                <a:avLst>
                  <a:gd name="adj1" fmla="val 97222"/>
                  <a:gd name="adj2" fmla="val 5015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graphicFrame>
          <p:nvGraphicFramePr>
            <p:cNvPr id="24584" name="Object 74"/>
            <p:cNvGraphicFramePr>
              <a:graphicFrameLocks noChangeAspect="1"/>
            </p:cNvGraphicFramePr>
            <p:nvPr/>
          </p:nvGraphicFramePr>
          <p:xfrm>
            <a:off x="1728" y="2640"/>
            <a:ext cx="271" cy="144"/>
          </p:xfrm>
          <a:graphic>
            <a:graphicData uri="http://schemas.openxmlformats.org/presentationml/2006/ole">
              <mc:AlternateContent xmlns:mc="http://schemas.openxmlformats.org/markup-compatibility/2006">
                <mc:Choice xmlns:v="urn:schemas-microsoft-com:vml" Requires="v">
                  <p:oleObj spid="_x0000_s13315" name="Equation" r:id="rId5" imgW="355138" imgH="177569" progId="Equation.3">
                    <p:embed/>
                  </p:oleObj>
                </mc:Choice>
                <mc:Fallback>
                  <p:oleObj name="Equation" r:id="rId5" imgW="355138" imgH="1775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2640"/>
                          <a:ext cx="27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75"/>
            <p:cNvGraphicFramePr>
              <a:graphicFrameLocks noChangeAspect="1"/>
            </p:cNvGraphicFramePr>
            <p:nvPr/>
          </p:nvGraphicFramePr>
          <p:xfrm>
            <a:off x="3604" y="2640"/>
            <a:ext cx="262" cy="144"/>
          </p:xfrm>
          <a:graphic>
            <a:graphicData uri="http://schemas.openxmlformats.org/presentationml/2006/ole">
              <mc:AlternateContent xmlns:mc="http://schemas.openxmlformats.org/markup-compatibility/2006">
                <mc:Choice xmlns:v="urn:schemas-microsoft-com:vml" Requires="v">
                  <p:oleObj spid="_x0000_s13316" name="Equation" r:id="rId7" imgW="342603" imgH="177646" progId="Equation.3">
                    <p:embed/>
                  </p:oleObj>
                </mc:Choice>
                <mc:Fallback>
                  <p:oleObj name="Equation" r:id="rId7" imgW="342603"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4" y="2640"/>
                          <a:ext cx="26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81" name="Object 76"/>
          <p:cNvGraphicFramePr>
            <a:graphicFrameLocks noChangeAspect="1"/>
          </p:cNvGraphicFramePr>
          <p:nvPr/>
        </p:nvGraphicFramePr>
        <p:xfrm>
          <a:off x="4427538" y="4365625"/>
          <a:ext cx="4440237" cy="950913"/>
        </p:xfrm>
        <a:graphic>
          <a:graphicData uri="http://schemas.openxmlformats.org/presentationml/2006/ole">
            <mc:AlternateContent xmlns:mc="http://schemas.openxmlformats.org/markup-compatibility/2006">
              <mc:Choice xmlns:v="urn:schemas-microsoft-com:vml" Requires="v">
                <p:oleObj spid="_x0000_s13317" name="公式" r:id="rId9" imgW="3116686" imgH="640008" progId="Equation.3">
                  <p:embed/>
                </p:oleObj>
              </mc:Choice>
              <mc:Fallback>
                <p:oleObj name="公式" r:id="rId9" imgW="3116686" imgH="6400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4365625"/>
                        <a:ext cx="4440237"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05626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52400" y="152400"/>
            <a:ext cx="8686800"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zh-CN" altLang="en-US" b="1" smtClean="0">
                <a:solidFill>
                  <a:srgbClr val="3333CC"/>
                </a:solidFill>
                <a:latin typeface="Times New Roman" pitchFamily="18" charset="0"/>
                <a:ea typeface="楷体_GB2312" pitchFamily="49" charset="-122"/>
              </a:rPr>
              <a:t>四、 原子状态的标记</a:t>
            </a:r>
            <a:endParaRPr kumimoji="1" lang="zh-CN" altLang="en-US" b="1" smtClean="0">
              <a:solidFill>
                <a:srgbClr val="FF5050"/>
              </a:solidFill>
              <a:latin typeface="楷体_GB2312" pitchFamily="49" charset="-122"/>
              <a:ea typeface="楷体_GB2312" pitchFamily="49" charset="-122"/>
            </a:endParaRPr>
          </a:p>
        </p:txBody>
      </p:sp>
      <p:sp>
        <p:nvSpPr>
          <p:cNvPr id="25603" name="Rectangle 3"/>
          <p:cNvSpPr>
            <a:spLocks noChangeArrowheads="1"/>
          </p:cNvSpPr>
          <p:nvPr/>
        </p:nvSpPr>
        <p:spPr bwMode="auto">
          <a:xfrm>
            <a:off x="755650" y="1484313"/>
            <a:ext cx="5791200" cy="51911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800" smtClean="0">
                <a:solidFill>
                  <a:srgbClr val="3333CC"/>
                </a:solidFill>
                <a:latin typeface="Times New Roman" pitchFamily="18" charset="0"/>
                <a:ea typeface="楷体_GB2312" pitchFamily="49" charset="-122"/>
              </a:rPr>
              <a:t>原子中核外电子的排布要遵守</a:t>
            </a:r>
          </a:p>
        </p:txBody>
      </p:sp>
      <p:sp>
        <p:nvSpPr>
          <p:cNvPr id="25604" name="Rectangle 4"/>
          <p:cNvSpPr>
            <a:spLocks noChangeArrowheads="1"/>
          </p:cNvSpPr>
          <p:nvPr/>
        </p:nvSpPr>
        <p:spPr bwMode="auto">
          <a:xfrm>
            <a:off x="755650" y="2133600"/>
            <a:ext cx="3505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800" smtClean="0">
                <a:solidFill>
                  <a:srgbClr val="FF3300"/>
                </a:solidFill>
                <a:latin typeface="Times New Roman" pitchFamily="18" charset="0"/>
                <a:ea typeface="楷体_GB2312" pitchFamily="49" charset="-122"/>
              </a:rPr>
              <a:t>泡利不相容原理</a:t>
            </a:r>
          </a:p>
        </p:txBody>
      </p:sp>
      <p:sp>
        <p:nvSpPr>
          <p:cNvPr id="25605" name="Rectangle 5"/>
          <p:cNvSpPr>
            <a:spLocks noChangeArrowheads="1"/>
          </p:cNvSpPr>
          <p:nvPr/>
        </p:nvSpPr>
        <p:spPr bwMode="auto">
          <a:xfrm>
            <a:off x="3810000" y="2090738"/>
            <a:ext cx="337978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800" smtClean="0">
                <a:solidFill>
                  <a:srgbClr val="FF3300"/>
                </a:solidFill>
                <a:latin typeface="Times New Roman" pitchFamily="18" charset="0"/>
                <a:ea typeface="楷体_GB2312" pitchFamily="49" charset="-122"/>
              </a:rPr>
              <a:t>能量最低原理</a:t>
            </a:r>
          </a:p>
        </p:txBody>
      </p:sp>
      <p:sp>
        <p:nvSpPr>
          <p:cNvPr id="25606" name="Text Box 6"/>
          <p:cNvSpPr txBox="1">
            <a:spLocks noChangeArrowheads="1"/>
          </p:cNvSpPr>
          <p:nvPr/>
        </p:nvSpPr>
        <p:spPr bwMode="auto">
          <a:xfrm>
            <a:off x="323850" y="2781300"/>
            <a:ext cx="8280400" cy="22098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lnSpc>
                <a:spcPct val="120000"/>
              </a:lnSpc>
              <a:spcBef>
                <a:spcPct val="50000"/>
              </a:spcBef>
              <a:spcAft>
                <a:spcPct val="0"/>
              </a:spcAft>
              <a:buFontTx/>
              <a:buNone/>
            </a:pPr>
            <a:r>
              <a:rPr kumimoji="1" lang="en-US" altLang="zh-CN" sz="2400" b="1" smtClean="0">
                <a:solidFill>
                  <a:srgbClr val="3333CC"/>
                </a:solidFill>
                <a:latin typeface="楷体_GB2312" pitchFamily="49" charset="-122"/>
                <a:ea typeface="楷体_GB2312" pitchFamily="49" charset="-122"/>
              </a:rPr>
              <a:t>    </a:t>
            </a:r>
            <a:r>
              <a:rPr kumimoji="1" lang="zh-CN" altLang="en-US" sz="2400" b="1" smtClean="0">
                <a:solidFill>
                  <a:srgbClr val="3333CC"/>
                </a:solidFill>
                <a:latin typeface="楷体_GB2312" pitchFamily="49" charset="-122"/>
                <a:ea typeface="楷体_GB2312" pitchFamily="49" charset="-122"/>
              </a:rPr>
              <a:t>一个原子内不可能有两个或两个以上的电子具有完全相同的状态</a:t>
            </a:r>
          </a:p>
          <a:p>
            <a:pPr eaLnBrk="0" fontAlgn="base" hangingPunct="0">
              <a:lnSpc>
                <a:spcPct val="120000"/>
              </a:lnSpc>
              <a:spcBef>
                <a:spcPct val="50000"/>
              </a:spcBef>
              <a:spcAft>
                <a:spcPct val="0"/>
              </a:spcAft>
              <a:buFontTx/>
              <a:buNone/>
            </a:pPr>
            <a:r>
              <a:rPr kumimoji="1" lang="zh-CN" altLang="en-US" sz="2400" b="1" smtClean="0">
                <a:solidFill>
                  <a:srgbClr val="3333CC"/>
                </a:solidFill>
                <a:latin typeface="楷体_GB2312" pitchFamily="49" charset="-122"/>
                <a:ea typeface="楷体_GB2312" pitchFamily="49" charset="-122"/>
              </a:rPr>
              <a:t>   </a:t>
            </a:r>
            <a:r>
              <a:rPr kumimoji="1" lang="zh-CN" altLang="en-US" sz="2400" b="1" smtClean="0">
                <a:solidFill>
                  <a:srgbClr val="FF5050"/>
                </a:solidFill>
                <a:latin typeface="楷体_GB2312" pitchFamily="49" charset="-122"/>
                <a:ea typeface="楷体_GB2312" pitchFamily="49" charset="-122"/>
              </a:rPr>
              <a:t>或说</a:t>
            </a:r>
            <a:r>
              <a:rPr kumimoji="1" lang="zh-CN" altLang="en-US" sz="2400" b="1" smtClean="0">
                <a:solidFill>
                  <a:srgbClr val="3333CC"/>
                </a:solidFill>
                <a:latin typeface="楷体_GB2312" pitchFamily="49" charset="-122"/>
                <a:ea typeface="楷体_GB2312" pitchFamily="49" charset="-122"/>
              </a:rPr>
              <a:t> 一个原子内不可能有四个量子数完全相同的电子</a:t>
            </a:r>
          </a:p>
          <a:p>
            <a:pPr eaLnBrk="0" fontAlgn="base" hangingPunct="0">
              <a:lnSpc>
                <a:spcPct val="120000"/>
              </a:lnSpc>
              <a:spcBef>
                <a:spcPct val="50000"/>
              </a:spcBef>
              <a:spcAft>
                <a:spcPct val="0"/>
              </a:spcAft>
              <a:buFontTx/>
              <a:buNone/>
            </a:pPr>
            <a:r>
              <a:rPr kumimoji="1" lang="zh-CN" altLang="en-US" sz="2400" b="1" smtClean="0">
                <a:solidFill>
                  <a:srgbClr val="3333CC"/>
                </a:solidFill>
                <a:latin typeface="楷体_GB2312" pitchFamily="49" charset="-122"/>
                <a:ea typeface="楷体_GB2312" pitchFamily="49" charset="-122"/>
              </a:rPr>
              <a:t>   </a:t>
            </a:r>
            <a:r>
              <a:rPr kumimoji="1" lang="zh-CN" altLang="en-US" sz="2400" b="1" smtClean="0">
                <a:solidFill>
                  <a:srgbClr val="FF5050"/>
                </a:solidFill>
                <a:latin typeface="楷体_GB2312" pitchFamily="49" charset="-122"/>
                <a:ea typeface="楷体_GB2312" pitchFamily="49" charset="-122"/>
              </a:rPr>
              <a:t>或说</a:t>
            </a:r>
            <a:r>
              <a:rPr kumimoji="1" lang="zh-CN" altLang="en-US" sz="2400" b="1" smtClean="0">
                <a:solidFill>
                  <a:srgbClr val="3333CC"/>
                </a:solidFill>
                <a:latin typeface="楷体_GB2312" pitchFamily="49" charset="-122"/>
                <a:ea typeface="楷体_GB2312" pitchFamily="49" charset="-122"/>
              </a:rPr>
              <a:t> 不可能有两个或两个以上的电子处于同一个量子态</a:t>
            </a:r>
          </a:p>
        </p:txBody>
      </p:sp>
      <p:sp>
        <p:nvSpPr>
          <p:cNvPr id="25607" name="Text Box 7"/>
          <p:cNvSpPr txBox="1">
            <a:spLocks noChangeArrowheads="1"/>
          </p:cNvSpPr>
          <p:nvPr/>
        </p:nvSpPr>
        <p:spPr bwMode="auto">
          <a:xfrm>
            <a:off x="539750" y="908050"/>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FF0000"/>
                </a:solidFill>
                <a:latin typeface="楷体_GB2312" pitchFamily="49" charset="-122"/>
                <a:ea typeface="楷体_GB2312" pitchFamily="49" charset="-122"/>
              </a:rPr>
              <a:t>1.</a:t>
            </a:r>
            <a:r>
              <a:rPr kumimoji="1" lang="zh-CN" altLang="en-US" sz="2800" b="1" smtClean="0">
                <a:solidFill>
                  <a:srgbClr val="FF0000"/>
                </a:solidFill>
                <a:latin typeface="楷体_GB2312" pitchFamily="49" charset="-122"/>
                <a:ea typeface="楷体_GB2312" pitchFamily="49" charset="-122"/>
              </a:rPr>
              <a:t>泡利不相容原理</a:t>
            </a:r>
            <a:r>
              <a:rPr kumimoji="1" lang="zh-CN" altLang="en-US" sz="2800" b="1" smtClean="0">
                <a:solidFill>
                  <a:srgbClr val="FF0000"/>
                </a:solidFill>
                <a:latin typeface="Times New Roman" pitchFamily="18" charset="0"/>
              </a:rPr>
              <a:t>  </a:t>
            </a:r>
          </a:p>
        </p:txBody>
      </p:sp>
      <p:sp>
        <p:nvSpPr>
          <p:cNvPr id="25608" name="Text Box 8"/>
          <p:cNvSpPr txBox="1">
            <a:spLocks noChangeArrowheads="1"/>
          </p:cNvSpPr>
          <p:nvPr/>
        </p:nvSpPr>
        <p:spPr bwMode="auto">
          <a:xfrm>
            <a:off x="684213" y="5084763"/>
            <a:ext cx="8280400" cy="53022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lnSpc>
                <a:spcPct val="120000"/>
              </a:lnSpc>
              <a:spcBef>
                <a:spcPct val="50000"/>
              </a:spcBef>
              <a:spcAft>
                <a:spcPct val="0"/>
              </a:spcAft>
              <a:buFontTx/>
              <a:buNone/>
            </a:pPr>
            <a:r>
              <a:rPr kumimoji="1" lang="zh-CN" altLang="en-US" sz="2400" b="1" smtClean="0">
                <a:solidFill>
                  <a:srgbClr val="3333CC"/>
                </a:solidFill>
                <a:latin typeface="楷体_GB2312" pitchFamily="49" charset="-122"/>
                <a:ea typeface="楷体_GB2312" pitchFamily="49" charset="-122"/>
              </a:rPr>
              <a:t>电子填充各壳层的次序是：</a:t>
            </a:r>
          </a:p>
        </p:txBody>
      </p:sp>
      <p:sp>
        <p:nvSpPr>
          <p:cNvPr id="25609" name="Text Box 9"/>
          <p:cNvSpPr txBox="1">
            <a:spLocks noChangeArrowheads="1"/>
          </p:cNvSpPr>
          <p:nvPr/>
        </p:nvSpPr>
        <p:spPr bwMode="auto">
          <a:xfrm>
            <a:off x="539750" y="5661025"/>
            <a:ext cx="8280400" cy="53022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lnSpc>
                <a:spcPct val="120000"/>
              </a:lnSpc>
              <a:spcBef>
                <a:spcPct val="50000"/>
              </a:spcBef>
              <a:spcAft>
                <a:spcPct val="0"/>
              </a:spcAft>
              <a:buFontTx/>
              <a:buNone/>
            </a:pPr>
            <a:r>
              <a:rPr kumimoji="1" lang="en-US" altLang="zh-CN" sz="2400" b="1" i="1" smtClean="0">
                <a:solidFill>
                  <a:srgbClr val="3333CC"/>
                </a:solidFill>
                <a:latin typeface="楷体_GB2312" pitchFamily="49" charset="-122"/>
                <a:ea typeface="楷体_GB2312" pitchFamily="49" charset="-122"/>
              </a:rPr>
              <a:t>1s</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2s</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2p</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3s</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3p</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4s</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3d</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4p</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5s</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4d</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5p</a:t>
            </a:r>
            <a:r>
              <a:rPr kumimoji="1" lang="zh-CN" altLang="en-US" sz="2400" b="1" i="1" smtClean="0">
                <a:solidFill>
                  <a:srgbClr val="3333CC"/>
                </a:solidFill>
                <a:latin typeface="楷体_GB2312" pitchFamily="49" charset="-122"/>
                <a:ea typeface="楷体_GB2312" pitchFamily="49" charset="-122"/>
              </a:rPr>
              <a:t>，</a:t>
            </a:r>
            <a:r>
              <a:rPr kumimoji="1" lang="en-US" altLang="zh-CN" sz="2400" b="1" i="1" smtClean="0">
                <a:solidFill>
                  <a:srgbClr val="3333CC"/>
                </a:solidFill>
                <a:latin typeface="楷体_GB2312" pitchFamily="49" charset="-122"/>
                <a:ea typeface="楷体_GB2312" pitchFamily="49" charset="-122"/>
              </a:rPr>
              <a:t>6s</a:t>
            </a:r>
            <a:r>
              <a:rPr kumimoji="1" lang="en-US" altLang="zh-CN" sz="2400" b="1" i="1" smtClean="0">
                <a:solidFill>
                  <a:srgbClr val="3333CC"/>
                </a:solidFill>
                <a:latin typeface="Times New Roman" pitchFamily="18" charset="0"/>
                <a:ea typeface="楷体_GB2312" pitchFamily="49" charset="-122"/>
              </a:rPr>
              <a:t>…</a:t>
            </a:r>
            <a:endParaRPr kumimoji="1" lang="en-US" altLang="zh-CN" sz="2400" b="1" smtClean="0">
              <a:solidFill>
                <a:srgbClr val="3333CC"/>
              </a:solidFill>
              <a:latin typeface="楷体_GB2312" pitchFamily="49" charset="-122"/>
              <a:ea typeface="楷体_GB2312" pitchFamily="49" charset="-122"/>
            </a:endParaRPr>
          </a:p>
        </p:txBody>
      </p:sp>
    </p:spTree>
    <p:extLst>
      <p:ext uri="{BB962C8B-B14F-4D97-AF65-F5344CB8AC3E}">
        <p14:creationId xmlns:p14="http://schemas.microsoft.com/office/powerpoint/2010/main" val="777350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152400"/>
            <a:ext cx="4025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CC"/>
                </a:solidFill>
                <a:latin typeface="楷体_GB2312" pitchFamily="49" charset="-122"/>
                <a:ea typeface="楷体_GB2312" pitchFamily="49" charset="-122"/>
              </a:rPr>
              <a:t>2.</a:t>
            </a:r>
            <a:r>
              <a:rPr kumimoji="1" lang="zh-CN" altLang="en-US" sz="2800" b="1" smtClean="0">
                <a:solidFill>
                  <a:srgbClr val="0000CC"/>
                </a:solidFill>
                <a:latin typeface="楷体_GB2312" pitchFamily="49" charset="-122"/>
                <a:ea typeface="楷体_GB2312" pitchFamily="49" charset="-122"/>
              </a:rPr>
              <a:t>能量最低原理</a:t>
            </a:r>
            <a:endParaRPr kumimoji="1" lang="zh-CN" altLang="en-US" sz="2800" smtClean="0">
              <a:solidFill>
                <a:srgbClr val="0000CC"/>
              </a:solidFill>
              <a:latin typeface="楷体_GB2312" pitchFamily="49" charset="-122"/>
              <a:ea typeface="楷体_GB2312" pitchFamily="49" charset="-122"/>
            </a:endParaRPr>
          </a:p>
        </p:txBody>
      </p:sp>
      <p:sp>
        <p:nvSpPr>
          <p:cNvPr id="26627" name="Text Box 3"/>
          <p:cNvSpPr txBox="1">
            <a:spLocks noChangeArrowheads="1"/>
          </p:cNvSpPr>
          <p:nvPr/>
        </p:nvSpPr>
        <p:spPr bwMode="auto">
          <a:xfrm>
            <a:off x="381000" y="1066800"/>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CC"/>
                </a:solidFill>
                <a:latin typeface="Times New Roman" pitchFamily="18" charset="0"/>
                <a:ea typeface="楷体_GB2312" pitchFamily="49" charset="-122"/>
              </a:rPr>
              <a:t>“</a:t>
            </a:r>
            <a:r>
              <a:rPr kumimoji="1" lang="zh-CN" altLang="en-US" sz="2800" b="1" smtClean="0">
                <a:solidFill>
                  <a:srgbClr val="0000CC"/>
                </a:solidFill>
                <a:latin typeface="Times New Roman" pitchFamily="18" charset="0"/>
                <a:ea typeface="楷体_GB2312" pitchFamily="49" charset="-122"/>
              </a:rPr>
              <a:t>电子优先占据最低能态”</a:t>
            </a:r>
            <a:endParaRPr kumimoji="1" lang="zh-CN" altLang="en-US" sz="2800" smtClean="0">
              <a:solidFill>
                <a:srgbClr val="0000CC"/>
              </a:solidFill>
              <a:latin typeface="Times New Roman" pitchFamily="18" charset="0"/>
              <a:ea typeface="楷体_GB2312" pitchFamily="49" charset="-122"/>
            </a:endParaRPr>
          </a:p>
        </p:txBody>
      </p:sp>
      <p:grpSp>
        <p:nvGrpSpPr>
          <p:cNvPr id="29700" name="Group 4"/>
          <p:cNvGrpSpPr>
            <a:grpSpLocks/>
          </p:cNvGrpSpPr>
          <p:nvPr/>
        </p:nvGrpSpPr>
        <p:grpSpPr bwMode="auto">
          <a:xfrm>
            <a:off x="304800" y="1981200"/>
            <a:ext cx="4648200" cy="3810000"/>
            <a:chOff x="336" y="1282"/>
            <a:chExt cx="3264" cy="2798"/>
          </a:xfrm>
        </p:grpSpPr>
        <p:sp>
          <p:nvSpPr>
            <p:cNvPr id="26681" name="Oval 5"/>
            <p:cNvSpPr>
              <a:spLocks noChangeArrowheads="1"/>
            </p:cNvSpPr>
            <p:nvPr/>
          </p:nvSpPr>
          <p:spPr bwMode="auto">
            <a:xfrm>
              <a:off x="1620" y="2479"/>
              <a:ext cx="396" cy="382"/>
            </a:xfrm>
            <a:prstGeom prst="ellipse">
              <a:avLst/>
            </a:prstGeom>
            <a:solidFill>
              <a:srgbClr val="FFCC00"/>
            </a:solidFill>
            <a:ln w="28575">
              <a:solidFill>
                <a:srgbClr val="000000"/>
              </a:solidFill>
              <a:round/>
              <a:headEnd/>
              <a:tailEnd/>
            </a:ln>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6682" name="Text Box 6"/>
            <p:cNvSpPr txBox="1">
              <a:spLocks noChangeArrowheads="1"/>
            </p:cNvSpPr>
            <p:nvPr/>
          </p:nvSpPr>
          <p:spPr bwMode="auto">
            <a:xfrm>
              <a:off x="1636" y="2472"/>
              <a:ext cx="67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r>
                <a:rPr kumimoji="1" lang="en-US" altLang="zh-CN" b="1" i="1" smtClean="0">
                  <a:solidFill>
                    <a:srgbClr val="000000"/>
                  </a:solidFill>
                  <a:latin typeface="Times New Roman" pitchFamily="18" charset="0"/>
                </a:rPr>
                <a:t>Ze</a:t>
              </a:r>
            </a:p>
          </p:txBody>
        </p:sp>
        <p:sp>
          <p:nvSpPr>
            <p:cNvPr id="26683" name="Oval 7"/>
            <p:cNvSpPr>
              <a:spLocks noChangeArrowheads="1"/>
            </p:cNvSpPr>
            <p:nvPr/>
          </p:nvSpPr>
          <p:spPr bwMode="auto">
            <a:xfrm>
              <a:off x="1440" y="2309"/>
              <a:ext cx="768" cy="742"/>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6684" name="Oval 8"/>
            <p:cNvSpPr>
              <a:spLocks noChangeArrowheads="1"/>
            </p:cNvSpPr>
            <p:nvPr/>
          </p:nvSpPr>
          <p:spPr bwMode="auto">
            <a:xfrm>
              <a:off x="1152" y="2059"/>
              <a:ext cx="1352" cy="1301"/>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6685" name="Oval 9"/>
            <p:cNvSpPr>
              <a:spLocks noChangeArrowheads="1"/>
            </p:cNvSpPr>
            <p:nvPr/>
          </p:nvSpPr>
          <p:spPr bwMode="auto">
            <a:xfrm>
              <a:off x="1037" y="1906"/>
              <a:ext cx="1603" cy="1598"/>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6686" name="Oval 10"/>
            <p:cNvSpPr>
              <a:spLocks noChangeArrowheads="1"/>
            </p:cNvSpPr>
            <p:nvPr/>
          </p:nvSpPr>
          <p:spPr bwMode="auto">
            <a:xfrm>
              <a:off x="720" y="1591"/>
              <a:ext cx="2271" cy="2249"/>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6687" name="Oval 11"/>
            <p:cNvSpPr>
              <a:spLocks noChangeArrowheads="1"/>
            </p:cNvSpPr>
            <p:nvPr/>
          </p:nvSpPr>
          <p:spPr bwMode="auto">
            <a:xfrm>
              <a:off x="442" y="1282"/>
              <a:ext cx="2824" cy="2798"/>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26688" name="Text Box 12"/>
            <p:cNvSpPr txBox="1">
              <a:spLocks noChangeArrowheads="1"/>
            </p:cNvSpPr>
            <p:nvPr/>
          </p:nvSpPr>
          <p:spPr bwMode="auto">
            <a:xfrm>
              <a:off x="2153" y="2518"/>
              <a:ext cx="37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r>
                <a:rPr kumimoji="1" lang="en-US" altLang="zh-CN" b="1" smtClean="0">
                  <a:solidFill>
                    <a:srgbClr val="FF0000"/>
                  </a:solidFill>
                  <a:latin typeface="Times New Roman" pitchFamily="18" charset="0"/>
                </a:rPr>
                <a:t>S</a:t>
              </a:r>
            </a:p>
          </p:txBody>
        </p:sp>
        <p:sp>
          <p:nvSpPr>
            <p:cNvPr id="26689" name="Text Box 13"/>
            <p:cNvSpPr txBox="1">
              <a:spLocks noChangeArrowheads="1"/>
            </p:cNvSpPr>
            <p:nvPr/>
          </p:nvSpPr>
          <p:spPr bwMode="auto">
            <a:xfrm>
              <a:off x="2602" y="2517"/>
              <a:ext cx="374"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0" fontAlgn="base" hangingPunct="0">
                <a:spcBef>
                  <a:spcPct val="0"/>
                </a:spcBef>
                <a:spcAft>
                  <a:spcPct val="0"/>
                </a:spcAft>
                <a:buFontTx/>
                <a:buNone/>
              </a:pPr>
              <a:r>
                <a:rPr kumimoji="1" lang="en-US" altLang="zh-CN" b="1" smtClean="0">
                  <a:solidFill>
                    <a:srgbClr val="FF0000"/>
                  </a:solidFill>
                  <a:latin typeface="Times New Roman" pitchFamily="18" charset="0"/>
                </a:rPr>
                <a:t>P</a:t>
              </a:r>
            </a:p>
          </p:txBody>
        </p:sp>
        <p:sp>
          <p:nvSpPr>
            <p:cNvPr id="26690" name="Text Box 14"/>
            <p:cNvSpPr txBox="1">
              <a:spLocks noChangeArrowheads="1"/>
            </p:cNvSpPr>
            <p:nvPr/>
          </p:nvSpPr>
          <p:spPr bwMode="auto">
            <a:xfrm>
              <a:off x="3183" y="2518"/>
              <a:ext cx="417"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b="1" smtClean="0">
                  <a:solidFill>
                    <a:srgbClr val="FF0000"/>
                  </a:solidFill>
                  <a:latin typeface="Times New Roman" pitchFamily="18" charset="0"/>
                </a:rPr>
                <a:t>D</a:t>
              </a:r>
            </a:p>
          </p:txBody>
        </p:sp>
        <p:sp>
          <p:nvSpPr>
            <p:cNvPr id="26691" name="Line 15"/>
            <p:cNvSpPr>
              <a:spLocks noChangeShapeType="1"/>
            </p:cNvSpPr>
            <p:nvPr/>
          </p:nvSpPr>
          <p:spPr bwMode="auto">
            <a:xfrm>
              <a:off x="336" y="2543"/>
              <a:ext cx="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6692" name="Line 16"/>
            <p:cNvSpPr>
              <a:spLocks noChangeShapeType="1"/>
            </p:cNvSpPr>
            <p:nvPr/>
          </p:nvSpPr>
          <p:spPr bwMode="auto">
            <a:xfrm>
              <a:off x="368" y="1801"/>
              <a:ext cx="1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6693" name="Line 17"/>
            <p:cNvSpPr>
              <a:spLocks noChangeShapeType="1"/>
            </p:cNvSpPr>
            <p:nvPr/>
          </p:nvSpPr>
          <p:spPr bwMode="auto">
            <a:xfrm>
              <a:off x="1053" y="2087"/>
              <a:ext cx="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6694" name="Oval 18"/>
            <p:cNvSpPr>
              <a:spLocks noChangeArrowheads="1"/>
            </p:cNvSpPr>
            <p:nvPr/>
          </p:nvSpPr>
          <p:spPr bwMode="auto">
            <a:xfrm>
              <a:off x="566" y="1440"/>
              <a:ext cx="2554" cy="2508"/>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grpSp>
        <p:nvGrpSpPr>
          <p:cNvPr id="29715" name="Group 19"/>
          <p:cNvGrpSpPr>
            <a:grpSpLocks/>
          </p:cNvGrpSpPr>
          <p:nvPr/>
        </p:nvGrpSpPr>
        <p:grpSpPr bwMode="auto">
          <a:xfrm>
            <a:off x="5489575" y="1630363"/>
            <a:ext cx="2968625" cy="487362"/>
            <a:chOff x="3554" y="864"/>
            <a:chExt cx="1870" cy="307"/>
          </a:xfrm>
        </p:grpSpPr>
        <p:sp>
          <p:nvSpPr>
            <p:cNvPr id="26679" name="Text Box 20"/>
            <p:cNvSpPr txBox="1">
              <a:spLocks noChangeArrowheads="1"/>
            </p:cNvSpPr>
            <p:nvPr/>
          </p:nvSpPr>
          <p:spPr bwMode="auto">
            <a:xfrm>
              <a:off x="3554" y="864"/>
              <a:ext cx="142"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b="1" i="1" smtClean="0">
                  <a:solidFill>
                    <a:srgbClr val="000000"/>
                  </a:solidFill>
                  <a:latin typeface="Times New Roman" pitchFamily="18" charset="0"/>
                </a:rPr>
                <a:t>n</a:t>
              </a:r>
            </a:p>
          </p:txBody>
        </p:sp>
        <p:sp>
          <p:nvSpPr>
            <p:cNvPr id="26680" name="Text Box 21"/>
            <p:cNvSpPr txBox="1">
              <a:spLocks noChangeArrowheads="1"/>
            </p:cNvSpPr>
            <p:nvPr/>
          </p:nvSpPr>
          <p:spPr bwMode="auto">
            <a:xfrm>
              <a:off x="5353" y="864"/>
              <a:ext cx="71"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b="1" i="1" smtClean="0">
                  <a:solidFill>
                    <a:srgbClr val="000000"/>
                  </a:solidFill>
                  <a:latin typeface="Times New Roman" pitchFamily="18" charset="0"/>
                </a:rPr>
                <a:t>l</a:t>
              </a:r>
            </a:p>
          </p:txBody>
        </p:sp>
      </p:grpSp>
      <p:grpSp>
        <p:nvGrpSpPr>
          <p:cNvPr id="29718" name="Group 22"/>
          <p:cNvGrpSpPr>
            <a:grpSpLocks/>
          </p:cNvGrpSpPr>
          <p:nvPr/>
        </p:nvGrpSpPr>
        <p:grpSpPr bwMode="auto">
          <a:xfrm>
            <a:off x="5588000" y="5715000"/>
            <a:ext cx="3022600" cy="487363"/>
            <a:chOff x="3616" y="3341"/>
            <a:chExt cx="1904" cy="307"/>
          </a:xfrm>
        </p:grpSpPr>
        <p:sp>
          <p:nvSpPr>
            <p:cNvPr id="26674" name="Line 23"/>
            <p:cNvSpPr>
              <a:spLocks noChangeShapeType="1"/>
            </p:cNvSpPr>
            <p:nvPr/>
          </p:nvSpPr>
          <p:spPr bwMode="auto">
            <a:xfrm>
              <a:off x="3840" y="3504"/>
              <a:ext cx="14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75" name="Text Box 24"/>
            <p:cNvSpPr txBox="1">
              <a:spLocks noChangeArrowheads="1"/>
            </p:cNvSpPr>
            <p:nvPr/>
          </p:nvSpPr>
          <p:spPr bwMode="auto">
            <a:xfrm>
              <a:off x="3616" y="3341"/>
              <a:ext cx="128"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b="1" smtClean="0">
                  <a:solidFill>
                    <a:srgbClr val="000000"/>
                  </a:solidFill>
                  <a:latin typeface="Times New Roman" pitchFamily="18" charset="0"/>
                </a:rPr>
                <a:t>1</a:t>
              </a:r>
            </a:p>
          </p:txBody>
        </p:sp>
        <p:sp>
          <p:nvSpPr>
            <p:cNvPr id="26676" name="Text Box 25"/>
            <p:cNvSpPr txBox="1">
              <a:spLocks noChangeArrowheads="1"/>
            </p:cNvSpPr>
            <p:nvPr/>
          </p:nvSpPr>
          <p:spPr bwMode="auto">
            <a:xfrm>
              <a:off x="5376" y="340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000" b="1" smtClean="0">
                  <a:solidFill>
                    <a:srgbClr val="000000"/>
                  </a:solidFill>
                  <a:latin typeface="Times New Roman" pitchFamily="18" charset="0"/>
                </a:rPr>
                <a:t>0</a:t>
              </a:r>
            </a:p>
          </p:txBody>
        </p:sp>
        <p:sp>
          <p:nvSpPr>
            <p:cNvPr id="26677" name="Line 26"/>
            <p:cNvSpPr>
              <a:spLocks noChangeShapeType="1"/>
            </p:cNvSpPr>
            <p:nvPr/>
          </p:nvSpPr>
          <p:spPr bwMode="auto">
            <a:xfrm>
              <a:off x="4944" y="3456"/>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78" name="Line 27"/>
            <p:cNvSpPr>
              <a:spLocks noChangeShapeType="1"/>
            </p:cNvSpPr>
            <p:nvPr/>
          </p:nvSpPr>
          <p:spPr bwMode="auto">
            <a:xfrm flipV="1">
              <a:off x="4320" y="3408"/>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grpSp>
      <p:grpSp>
        <p:nvGrpSpPr>
          <p:cNvPr id="29724" name="Group 28"/>
          <p:cNvGrpSpPr>
            <a:grpSpLocks/>
          </p:cNvGrpSpPr>
          <p:nvPr/>
        </p:nvGrpSpPr>
        <p:grpSpPr bwMode="auto">
          <a:xfrm>
            <a:off x="5562600" y="3840163"/>
            <a:ext cx="3048000" cy="685800"/>
            <a:chOff x="3600" y="2160"/>
            <a:chExt cx="1920" cy="432"/>
          </a:xfrm>
        </p:grpSpPr>
        <p:sp>
          <p:nvSpPr>
            <p:cNvPr id="26662" name="Line 29"/>
            <p:cNvSpPr>
              <a:spLocks noChangeShapeType="1"/>
            </p:cNvSpPr>
            <p:nvPr/>
          </p:nvSpPr>
          <p:spPr bwMode="auto">
            <a:xfrm>
              <a:off x="3840" y="2448"/>
              <a:ext cx="14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63" name="Line 30"/>
            <p:cNvSpPr>
              <a:spLocks noChangeShapeType="1"/>
            </p:cNvSpPr>
            <p:nvPr/>
          </p:nvSpPr>
          <p:spPr bwMode="auto">
            <a:xfrm>
              <a:off x="3840" y="2304"/>
              <a:ext cx="14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64" name="Text Box 31"/>
            <p:cNvSpPr txBox="1">
              <a:spLocks noChangeArrowheads="1"/>
            </p:cNvSpPr>
            <p:nvPr/>
          </p:nvSpPr>
          <p:spPr bwMode="auto">
            <a:xfrm>
              <a:off x="3600" y="2208"/>
              <a:ext cx="128"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b="1" smtClean="0">
                  <a:solidFill>
                    <a:srgbClr val="000000"/>
                  </a:solidFill>
                  <a:latin typeface="Times New Roman" pitchFamily="18" charset="0"/>
                </a:rPr>
                <a:t>2</a:t>
              </a:r>
            </a:p>
          </p:txBody>
        </p:sp>
        <p:sp>
          <p:nvSpPr>
            <p:cNvPr id="26665" name="Text Box 32"/>
            <p:cNvSpPr txBox="1">
              <a:spLocks noChangeArrowheads="1"/>
            </p:cNvSpPr>
            <p:nvPr/>
          </p:nvSpPr>
          <p:spPr bwMode="auto">
            <a:xfrm>
              <a:off x="5376" y="2160"/>
              <a:ext cx="14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000" b="1" smtClean="0">
                  <a:solidFill>
                    <a:srgbClr val="000000"/>
                  </a:solidFill>
                  <a:latin typeface="Times New Roman" pitchFamily="18" charset="0"/>
                </a:rPr>
                <a:t>10</a:t>
              </a:r>
            </a:p>
          </p:txBody>
        </p:sp>
        <p:sp>
          <p:nvSpPr>
            <p:cNvPr id="26666" name="Line 33"/>
            <p:cNvSpPr>
              <a:spLocks noChangeShapeType="1"/>
            </p:cNvSpPr>
            <p:nvPr/>
          </p:nvSpPr>
          <p:spPr bwMode="auto">
            <a:xfrm flipV="1">
              <a:off x="4320" y="235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67" name="Line 34"/>
            <p:cNvSpPr>
              <a:spLocks noChangeShapeType="1"/>
            </p:cNvSpPr>
            <p:nvPr/>
          </p:nvSpPr>
          <p:spPr bwMode="auto">
            <a:xfrm flipV="1">
              <a:off x="4032" y="2160"/>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68" name="Line 35"/>
            <p:cNvSpPr>
              <a:spLocks noChangeShapeType="1"/>
            </p:cNvSpPr>
            <p:nvPr/>
          </p:nvSpPr>
          <p:spPr bwMode="auto">
            <a:xfrm flipV="1">
              <a:off x="4464" y="2160"/>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69" name="Line 36"/>
            <p:cNvSpPr>
              <a:spLocks noChangeShapeType="1"/>
            </p:cNvSpPr>
            <p:nvPr/>
          </p:nvSpPr>
          <p:spPr bwMode="auto">
            <a:xfrm flipV="1">
              <a:off x="4944" y="2208"/>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70" name="Line 37"/>
            <p:cNvSpPr>
              <a:spLocks noChangeShapeType="1"/>
            </p:cNvSpPr>
            <p:nvPr/>
          </p:nvSpPr>
          <p:spPr bwMode="auto">
            <a:xfrm>
              <a:off x="4224" y="2208"/>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71" name="Line 38"/>
            <p:cNvSpPr>
              <a:spLocks noChangeShapeType="1"/>
            </p:cNvSpPr>
            <p:nvPr/>
          </p:nvSpPr>
          <p:spPr bwMode="auto">
            <a:xfrm>
              <a:off x="5136" y="2208"/>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72" name="Line 39"/>
            <p:cNvSpPr>
              <a:spLocks noChangeShapeType="1"/>
            </p:cNvSpPr>
            <p:nvPr/>
          </p:nvSpPr>
          <p:spPr bwMode="auto">
            <a:xfrm>
              <a:off x="4752" y="2208"/>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73" name="Line 40"/>
            <p:cNvSpPr>
              <a:spLocks noChangeShapeType="1"/>
            </p:cNvSpPr>
            <p:nvPr/>
          </p:nvSpPr>
          <p:spPr bwMode="auto">
            <a:xfrm>
              <a:off x="4848" y="2400"/>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grpSp>
      <p:grpSp>
        <p:nvGrpSpPr>
          <p:cNvPr id="29737" name="Group 41"/>
          <p:cNvGrpSpPr>
            <a:grpSpLocks/>
          </p:cNvGrpSpPr>
          <p:nvPr/>
        </p:nvGrpSpPr>
        <p:grpSpPr bwMode="auto">
          <a:xfrm>
            <a:off x="5486400" y="2209800"/>
            <a:ext cx="3124200" cy="914400"/>
            <a:chOff x="3552" y="1152"/>
            <a:chExt cx="1968" cy="576"/>
          </a:xfrm>
        </p:grpSpPr>
        <p:sp>
          <p:nvSpPr>
            <p:cNvPr id="26639" name="Line 42"/>
            <p:cNvSpPr>
              <a:spLocks noChangeShapeType="1"/>
            </p:cNvSpPr>
            <p:nvPr/>
          </p:nvSpPr>
          <p:spPr bwMode="auto">
            <a:xfrm>
              <a:off x="3840" y="1584"/>
              <a:ext cx="14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40" name="Line 43"/>
            <p:cNvSpPr>
              <a:spLocks noChangeShapeType="1"/>
            </p:cNvSpPr>
            <p:nvPr/>
          </p:nvSpPr>
          <p:spPr bwMode="auto">
            <a:xfrm>
              <a:off x="3840" y="1440"/>
              <a:ext cx="14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41" name="Line 44"/>
            <p:cNvSpPr>
              <a:spLocks noChangeShapeType="1"/>
            </p:cNvSpPr>
            <p:nvPr/>
          </p:nvSpPr>
          <p:spPr bwMode="auto">
            <a:xfrm>
              <a:off x="3840" y="1296"/>
              <a:ext cx="144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42" name="Text Box 45"/>
            <p:cNvSpPr txBox="1">
              <a:spLocks noChangeArrowheads="1"/>
            </p:cNvSpPr>
            <p:nvPr/>
          </p:nvSpPr>
          <p:spPr bwMode="auto">
            <a:xfrm>
              <a:off x="3552" y="1296"/>
              <a:ext cx="128"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b="1" smtClean="0">
                  <a:solidFill>
                    <a:srgbClr val="000000"/>
                  </a:solidFill>
                  <a:latin typeface="Times New Roman" pitchFamily="18" charset="0"/>
                </a:rPr>
                <a:t>3</a:t>
              </a:r>
            </a:p>
          </p:txBody>
        </p:sp>
        <p:sp>
          <p:nvSpPr>
            <p:cNvPr id="26643" name="Text Box 46"/>
            <p:cNvSpPr txBox="1">
              <a:spLocks noChangeArrowheads="1"/>
            </p:cNvSpPr>
            <p:nvPr/>
          </p:nvSpPr>
          <p:spPr bwMode="auto">
            <a:xfrm>
              <a:off x="5376" y="1152"/>
              <a:ext cx="144"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000" b="1" smtClean="0">
                  <a:solidFill>
                    <a:srgbClr val="000000"/>
                  </a:solidFill>
                  <a:latin typeface="Times New Roman" pitchFamily="18" charset="0"/>
                </a:rPr>
                <a:t>210</a:t>
              </a:r>
            </a:p>
          </p:txBody>
        </p:sp>
        <p:sp>
          <p:nvSpPr>
            <p:cNvPr id="26644" name="Line 47"/>
            <p:cNvSpPr>
              <a:spLocks noChangeShapeType="1"/>
            </p:cNvSpPr>
            <p:nvPr/>
          </p:nvSpPr>
          <p:spPr bwMode="auto">
            <a:xfrm flipV="1">
              <a:off x="4320" y="1488"/>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45" name="Line 48"/>
            <p:cNvSpPr>
              <a:spLocks noChangeShapeType="1"/>
            </p:cNvSpPr>
            <p:nvPr/>
          </p:nvSpPr>
          <p:spPr bwMode="auto">
            <a:xfrm flipV="1">
              <a:off x="4032" y="1344"/>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46" name="Line 49"/>
            <p:cNvSpPr>
              <a:spLocks noChangeShapeType="1"/>
            </p:cNvSpPr>
            <p:nvPr/>
          </p:nvSpPr>
          <p:spPr bwMode="auto">
            <a:xfrm flipV="1">
              <a:off x="4464" y="1344"/>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47" name="Line 50"/>
            <p:cNvSpPr>
              <a:spLocks noChangeShapeType="1"/>
            </p:cNvSpPr>
            <p:nvPr/>
          </p:nvSpPr>
          <p:spPr bwMode="auto">
            <a:xfrm flipV="1">
              <a:off x="4896" y="1344"/>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48" name="Line 51"/>
            <p:cNvSpPr>
              <a:spLocks noChangeShapeType="1"/>
            </p:cNvSpPr>
            <p:nvPr/>
          </p:nvSpPr>
          <p:spPr bwMode="auto">
            <a:xfrm>
              <a:off x="4224" y="1344"/>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49" name="Line 52"/>
            <p:cNvSpPr>
              <a:spLocks noChangeShapeType="1"/>
            </p:cNvSpPr>
            <p:nvPr/>
          </p:nvSpPr>
          <p:spPr bwMode="auto">
            <a:xfrm>
              <a:off x="5136" y="1344"/>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0" name="Line 53"/>
            <p:cNvSpPr>
              <a:spLocks noChangeShapeType="1"/>
            </p:cNvSpPr>
            <p:nvPr/>
          </p:nvSpPr>
          <p:spPr bwMode="auto">
            <a:xfrm>
              <a:off x="4848" y="1536"/>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1" name="Line 54"/>
            <p:cNvSpPr>
              <a:spLocks noChangeShapeType="1"/>
            </p:cNvSpPr>
            <p:nvPr/>
          </p:nvSpPr>
          <p:spPr bwMode="auto">
            <a:xfrm>
              <a:off x="4032" y="115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2" name="Line 55"/>
            <p:cNvSpPr>
              <a:spLocks noChangeShapeType="1"/>
            </p:cNvSpPr>
            <p:nvPr/>
          </p:nvSpPr>
          <p:spPr bwMode="auto">
            <a:xfrm>
              <a:off x="4320" y="1200"/>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3" name="Line 56"/>
            <p:cNvSpPr>
              <a:spLocks noChangeShapeType="1"/>
            </p:cNvSpPr>
            <p:nvPr/>
          </p:nvSpPr>
          <p:spPr bwMode="auto">
            <a:xfrm>
              <a:off x="4608" y="1200"/>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4" name="Line 57"/>
            <p:cNvSpPr>
              <a:spLocks noChangeShapeType="1"/>
            </p:cNvSpPr>
            <p:nvPr/>
          </p:nvSpPr>
          <p:spPr bwMode="auto">
            <a:xfrm>
              <a:off x="4704" y="1344"/>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5" name="Line 58"/>
            <p:cNvSpPr>
              <a:spLocks noChangeShapeType="1"/>
            </p:cNvSpPr>
            <p:nvPr/>
          </p:nvSpPr>
          <p:spPr bwMode="auto">
            <a:xfrm flipV="1">
              <a:off x="4176" y="115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6" name="Line 59"/>
            <p:cNvSpPr>
              <a:spLocks noChangeShapeType="1"/>
            </p:cNvSpPr>
            <p:nvPr/>
          </p:nvSpPr>
          <p:spPr bwMode="auto">
            <a:xfrm flipV="1">
              <a:off x="3888" y="115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7" name="Line 60"/>
            <p:cNvSpPr>
              <a:spLocks noChangeShapeType="1"/>
            </p:cNvSpPr>
            <p:nvPr/>
          </p:nvSpPr>
          <p:spPr bwMode="auto">
            <a:xfrm flipV="1">
              <a:off x="4464" y="115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8" name="Line 61"/>
            <p:cNvSpPr>
              <a:spLocks noChangeShapeType="1"/>
            </p:cNvSpPr>
            <p:nvPr/>
          </p:nvSpPr>
          <p:spPr bwMode="auto">
            <a:xfrm flipV="1">
              <a:off x="4752" y="115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59" name="Line 62"/>
            <p:cNvSpPr>
              <a:spLocks noChangeShapeType="1"/>
            </p:cNvSpPr>
            <p:nvPr/>
          </p:nvSpPr>
          <p:spPr bwMode="auto">
            <a:xfrm flipV="1">
              <a:off x="5088" y="1200"/>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60" name="Line 63"/>
            <p:cNvSpPr>
              <a:spLocks noChangeShapeType="1"/>
            </p:cNvSpPr>
            <p:nvPr/>
          </p:nvSpPr>
          <p:spPr bwMode="auto">
            <a:xfrm>
              <a:off x="4896" y="1200"/>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sp>
          <p:nvSpPr>
            <p:cNvPr id="26661" name="Line 64"/>
            <p:cNvSpPr>
              <a:spLocks noChangeShapeType="1"/>
            </p:cNvSpPr>
            <p:nvPr/>
          </p:nvSpPr>
          <p:spPr bwMode="auto">
            <a:xfrm>
              <a:off x="5232" y="1200"/>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eaLnBrk="0" fontAlgn="base" hangingPunct="0">
                <a:spcBef>
                  <a:spcPct val="0"/>
                </a:spcBef>
                <a:spcAft>
                  <a:spcPct val="0"/>
                </a:spcAft>
              </a:pPr>
              <a:endParaRPr lang="zh-CN" altLang="en-US" smtClean="0">
                <a:solidFill>
                  <a:srgbClr val="000000"/>
                </a:solidFill>
              </a:endParaRPr>
            </a:p>
          </p:txBody>
        </p:sp>
      </p:grpSp>
      <p:sp>
        <p:nvSpPr>
          <p:cNvPr id="29761" name="Text Box 65"/>
          <p:cNvSpPr txBox="1">
            <a:spLocks noChangeArrowheads="1"/>
          </p:cNvSpPr>
          <p:nvPr/>
        </p:nvSpPr>
        <p:spPr bwMode="auto">
          <a:xfrm>
            <a:off x="8763000" y="2239963"/>
            <a:ext cx="38100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lnSpc>
                <a:spcPct val="95000"/>
              </a:lnSpc>
              <a:spcBef>
                <a:spcPct val="50000"/>
              </a:spcBef>
              <a:spcAft>
                <a:spcPct val="0"/>
              </a:spcAft>
              <a:buFontTx/>
              <a:buNone/>
            </a:pPr>
            <a:r>
              <a:rPr kumimoji="1" lang="en-US" altLang="zh-CN" sz="2000" b="1" smtClean="0">
                <a:solidFill>
                  <a:srgbClr val="000000"/>
                </a:solidFill>
                <a:latin typeface="Times New Roman" pitchFamily="18" charset="0"/>
              </a:rPr>
              <a:t>3d3p3s </a:t>
            </a:r>
          </a:p>
        </p:txBody>
      </p:sp>
      <p:sp>
        <p:nvSpPr>
          <p:cNvPr id="29762" name="Text Box 66"/>
          <p:cNvSpPr txBox="1">
            <a:spLocks noChangeArrowheads="1"/>
          </p:cNvSpPr>
          <p:nvPr/>
        </p:nvSpPr>
        <p:spPr bwMode="auto">
          <a:xfrm>
            <a:off x="8763000" y="3871913"/>
            <a:ext cx="3810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lnSpc>
                <a:spcPct val="95000"/>
              </a:lnSpc>
              <a:spcBef>
                <a:spcPct val="50000"/>
              </a:spcBef>
              <a:spcAft>
                <a:spcPct val="0"/>
              </a:spcAft>
              <a:buFontTx/>
              <a:buNone/>
            </a:pPr>
            <a:r>
              <a:rPr kumimoji="1" lang="en-US" altLang="zh-CN" sz="2000" b="1" smtClean="0">
                <a:solidFill>
                  <a:srgbClr val="000000"/>
                </a:solidFill>
                <a:latin typeface="Times New Roman" pitchFamily="18" charset="0"/>
              </a:rPr>
              <a:t>2p2s </a:t>
            </a:r>
          </a:p>
        </p:txBody>
      </p:sp>
      <p:sp>
        <p:nvSpPr>
          <p:cNvPr id="29763" name="Text Box 67"/>
          <p:cNvSpPr txBox="1">
            <a:spLocks noChangeArrowheads="1"/>
          </p:cNvSpPr>
          <p:nvPr/>
        </p:nvSpPr>
        <p:spPr bwMode="auto">
          <a:xfrm>
            <a:off x="8763000" y="5837238"/>
            <a:ext cx="3810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lnSpc>
                <a:spcPct val="95000"/>
              </a:lnSpc>
              <a:spcBef>
                <a:spcPct val="50000"/>
              </a:spcBef>
              <a:spcAft>
                <a:spcPct val="0"/>
              </a:spcAft>
              <a:buFontTx/>
              <a:buNone/>
            </a:pPr>
            <a:r>
              <a:rPr kumimoji="1" lang="en-US" altLang="zh-CN" sz="2000" b="1" smtClean="0">
                <a:solidFill>
                  <a:srgbClr val="000000"/>
                </a:solidFill>
                <a:latin typeface="Times New Roman" pitchFamily="18" charset="0"/>
              </a:rPr>
              <a:t>1s </a:t>
            </a:r>
          </a:p>
        </p:txBody>
      </p:sp>
      <p:sp>
        <p:nvSpPr>
          <p:cNvPr id="29764" name="Text Box 68"/>
          <p:cNvSpPr txBox="1">
            <a:spLocks noChangeArrowheads="1"/>
          </p:cNvSpPr>
          <p:nvPr/>
        </p:nvSpPr>
        <p:spPr bwMode="auto">
          <a:xfrm>
            <a:off x="2286000" y="4267200"/>
            <a:ext cx="57943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800" b="1" i="1" smtClean="0">
                <a:solidFill>
                  <a:srgbClr val="000000"/>
                </a:solidFill>
                <a:latin typeface="Times New Roman" pitchFamily="18" charset="0"/>
              </a:rPr>
              <a:t>n</a:t>
            </a:r>
            <a:r>
              <a:rPr kumimoji="1" lang="en-US" altLang="zh-CN" sz="2800" b="1" smtClean="0">
                <a:solidFill>
                  <a:srgbClr val="000000"/>
                </a:solidFill>
                <a:latin typeface="Times New Roman" pitchFamily="18" charset="0"/>
              </a:rPr>
              <a:t>=1</a:t>
            </a:r>
          </a:p>
        </p:txBody>
      </p:sp>
      <p:sp>
        <p:nvSpPr>
          <p:cNvPr id="29765" name="Text Box 69"/>
          <p:cNvSpPr txBox="1">
            <a:spLocks noChangeArrowheads="1"/>
          </p:cNvSpPr>
          <p:nvPr/>
        </p:nvSpPr>
        <p:spPr bwMode="auto">
          <a:xfrm>
            <a:off x="2514600" y="4876800"/>
            <a:ext cx="57943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800" b="1" i="1" smtClean="0">
                <a:solidFill>
                  <a:srgbClr val="000000"/>
                </a:solidFill>
                <a:latin typeface="Times New Roman" pitchFamily="18" charset="0"/>
              </a:rPr>
              <a:t>n</a:t>
            </a:r>
            <a:r>
              <a:rPr kumimoji="1" lang="en-US" altLang="zh-CN" sz="2800" b="1" smtClean="0">
                <a:solidFill>
                  <a:srgbClr val="000000"/>
                </a:solidFill>
                <a:latin typeface="Times New Roman" pitchFamily="18" charset="0"/>
              </a:rPr>
              <a:t>=2</a:t>
            </a:r>
          </a:p>
        </p:txBody>
      </p:sp>
      <p:sp>
        <p:nvSpPr>
          <p:cNvPr id="29766" name="Text Box 70"/>
          <p:cNvSpPr txBox="1">
            <a:spLocks noChangeArrowheads="1"/>
          </p:cNvSpPr>
          <p:nvPr/>
        </p:nvSpPr>
        <p:spPr bwMode="auto">
          <a:xfrm>
            <a:off x="2819400" y="5562600"/>
            <a:ext cx="57943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800" b="1" i="1" smtClean="0">
                <a:solidFill>
                  <a:srgbClr val="000000"/>
                </a:solidFill>
                <a:latin typeface="Times New Roman" pitchFamily="18" charset="0"/>
              </a:rPr>
              <a:t>n</a:t>
            </a:r>
            <a:r>
              <a:rPr kumimoji="1" lang="en-US" altLang="zh-CN" sz="2800" b="1" smtClean="0">
                <a:solidFill>
                  <a:srgbClr val="000000"/>
                </a:solidFill>
                <a:latin typeface="Times New Roman" pitchFamily="18" charset="0"/>
              </a:rPr>
              <a:t>=3</a:t>
            </a:r>
          </a:p>
        </p:txBody>
      </p:sp>
    </p:spTree>
    <p:extLst>
      <p:ext uri="{BB962C8B-B14F-4D97-AF65-F5344CB8AC3E}">
        <p14:creationId xmlns:p14="http://schemas.microsoft.com/office/powerpoint/2010/main" val="3160568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linds(vertical)">
                                      <p:cBhvr>
                                        <p:cTn id="7" dur="5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9764"/>
                                        </p:tgtEl>
                                        <p:attrNameLst>
                                          <p:attrName>style.visibility</p:attrName>
                                        </p:attrNameLst>
                                      </p:cBhvr>
                                      <p:to>
                                        <p:strVal val="visible"/>
                                      </p:to>
                                    </p:set>
                                    <p:animEffect transition="in" filter="blinds(vertical)">
                                      <p:cBhvr>
                                        <p:cTn id="12" dur="500"/>
                                        <p:tgtEl>
                                          <p:spTgt spid="29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9765"/>
                                        </p:tgtEl>
                                        <p:attrNameLst>
                                          <p:attrName>style.visibility</p:attrName>
                                        </p:attrNameLst>
                                      </p:cBhvr>
                                      <p:to>
                                        <p:strVal val="visible"/>
                                      </p:to>
                                    </p:set>
                                    <p:animEffect transition="in" filter="blinds(vertical)">
                                      <p:cBhvr>
                                        <p:cTn id="17" dur="500"/>
                                        <p:tgtEl>
                                          <p:spTgt spid="297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9766"/>
                                        </p:tgtEl>
                                        <p:attrNameLst>
                                          <p:attrName>style.visibility</p:attrName>
                                        </p:attrNameLst>
                                      </p:cBhvr>
                                      <p:to>
                                        <p:strVal val="visible"/>
                                      </p:to>
                                    </p:set>
                                    <p:animEffect transition="in" filter="blinds(vertical)">
                                      <p:cBhvr>
                                        <p:cTn id="22" dur="500"/>
                                        <p:tgtEl>
                                          <p:spTgt spid="297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29715"/>
                                        </p:tgtEl>
                                        <p:attrNameLst>
                                          <p:attrName>style.visibility</p:attrName>
                                        </p:attrNameLst>
                                      </p:cBhvr>
                                      <p:to>
                                        <p:strVal val="visible"/>
                                      </p:to>
                                    </p:set>
                                    <p:animEffect transition="in" filter="blinds(vertical)">
                                      <p:cBhvr>
                                        <p:cTn id="27" dur="500"/>
                                        <p:tgtEl>
                                          <p:spTgt spid="297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29718"/>
                                        </p:tgtEl>
                                        <p:attrNameLst>
                                          <p:attrName>style.visibility</p:attrName>
                                        </p:attrNameLst>
                                      </p:cBhvr>
                                      <p:to>
                                        <p:strVal val="visible"/>
                                      </p:to>
                                    </p:set>
                                    <p:animEffect transition="in" filter="blinds(vertical)">
                                      <p:cBhvr>
                                        <p:cTn id="32" dur="500"/>
                                        <p:tgtEl>
                                          <p:spTgt spid="297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29724"/>
                                        </p:tgtEl>
                                        <p:attrNameLst>
                                          <p:attrName>style.visibility</p:attrName>
                                        </p:attrNameLst>
                                      </p:cBhvr>
                                      <p:to>
                                        <p:strVal val="visible"/>
                                      </p:to>
                                    </p:set>
                                    <p:animEffect transition="in" filter="blinds(vertical)">
                                      <p:cBhvr>
                                        <p:cTn id="37" dur="500"/>
                                        <p:tgtEl>
                                          <p:spTgt spid="297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29737"/>
                                        </p:tgtEl>
                                        <p:attrNameLst>
                                          <p:attrName>style.visibility</p:attrName>
                                        </p:attrNameLst>
                                      </p:cBhvr>
                                      <p:to>
                                        <p:strVal val="visible"/>
                                      </p:to>
                                    </p:set>
                                    <p:animEffect transition="in" filter="blinds(vertical)">
                                      <p:cBhvr>
                                        <p:cTn id="42" dur="500"/>
                                        <p:tgtEl>
                                          <p:spTgt spid="297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9763"/>
                                        </p:tgtEl>
                                        <p:attrNameLst>
                                          <p:attrName>style.visibility</p:attrName>
                                        </p:attrNameLst>
                                      </p:cBhvr>
                                      <p:to>
                                        <p:strVal val="visible"/>
                                      </p:to>
                                    </p:set>
                                    <p:animEffect transition="in" filter="blinds(vertical)">
                                      <p:cBhvr>
                                        <p:cTn id="47" dur="500"/>
                                        <p:tgtEl>
                                          <p:spTgt spid="297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29762"/>
                                        </p:tgtEl>
                                        <p:attrNameLst>
                                          <p:attrName>style.visibility</p:attrName>
                                        </p:attrNameLst>
                                      </p:cBhvr>
                                      <p:to>
                                        <p:strVal val="visible"/>
                                      </p:to>
                                    </p:set>
                                    <p:animEffect transition="in" filter="blinds(vertical)">
                                      <p:cBhvr>
                                        <p:cTn id="52" dur="500"/>
                                        <p:tgtEl>
                                          <p:spTgt spid="297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29761"/>
                                        </p:tgtEl>
                                        <p:attrNameLst>
                                          <p:attrName>style.visibility</p:attrName>
                                        </p:attrNameLst>
                                      </p:cBhvr>
                                      <p:to>
                                        <p:strVal val="visible"/>
                                      </p:to>
                                    </p:set>
                                    <p:animEffect transition="in" filter="blinds(vertical)">
                                      <p:cBhvr>
                                        <p:cTn id="57" dur="500"/>
                                        <p:tgtEl>
                                          <p:spTgt spid="29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61" grpId="0" autoUpdateAnimBg="0"/>
      <p:bldP spid="29762" grpId="0" autoUpdateAnimBg="0"/>
      <p:bldP spid="29763" grpId="0" autoUpdateAnimBg="0"/>
      <p:bldP spid="29764" grpId="0" autoUpdateAnimBg="0"/>
      <p:bldP spid="29765" grpId="0" autoUpdateAnimBg="0"/>
      <p:bldP spid="2976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11188" y="981075"/>
            <a:ext cx="7620000" cy="18018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zh-CN" altLang="en-US" sz="2800" smtClean="0">
                <a:solidFill>
                  <a:srgbClr val="3333CC"/>
                </a:solidFill>
                <a:latin typeface="Times New Roman" pitchFamily="18" charset="0"/>
                <a:ea typeface="楷体_GB2312" pitchFamily="49" charset="-122"/>
              </a:rPr>
              <a:t>相同</a:t>
            </a:r>
            <a:r>
              <a:rPr kumimoji="1" lang="zh-CN" altLang="en-US" sz="2800" smtClean="0">
                <a:solidFill>
                  <a:srgbClr val="3333CC"/>
                </a:solidFill>
                <a:latin typeface="Times New Roman" pitchFamily="18" charset="0"/>
              </a:rPr>
              <a:t> </a:t>
            </a:r>
            <a:r>
              <a:rPr kumimoji="1" lang="en-US" altLang="zh-CN" sz="2800" i="1" smtClean="0">
                <a:solidFill>
                  <a:srgbClr val="3333CC"/>
                </a:solidFill>
                <a:latin typeface="Times New Roman" pitchFamily="18" charset="0"/>
              </a:rPr>
              <a:t>n</a:t>
            </a:r>
            <a:r>
              <a:rPr kumimoji="1" lang="en-US" altLang="zh-CN" sz="2800" smtClean="0">
                <a:solidFill>
                  <a:srgbClr val="3333CC"/>
                </a:solidFill>
                <a:latin typeface="Times New Roman" pitchFamily="18" charset="0"/>
              </a:rPr>
              <a:t>, </a:t>
            </a:r>
            <a:r>
              <a:rPr kumimoji="1" lang="en-US" altLang="zh-CN" sz="2800" i="1" smtClean="0">
                <a:solidFill>
                  <a:srgbClr val="3333CC"/>
                </a:solidFill>
                <a:latin typeface="Times New Roman" pitchFamily="18" charset="0"/>
              </a:rPr>
              <a:t>l  </a:t>
            </a:r>
            <a:r>
              <a:rPr kumimoji="1" lang="zh-CN" altLang="en-US" sz="2800" smtClean="0">
                <a:solidFill>
                  <a:srgbClr val="3333CC"/>
                </a:solidFill>
                <a:latin typeface="Times New Roman" pitchFamily="18" charset="0"/>
                <a:ea typeface="楷体_GB2312" pitchFamily="49" charset="-122"/>
              </a:rPr>
              <a:t>组成一个支壳层</a:t>
            </a:r>
          </a:p>
          <a:p>
            <a:pPr eaLnBrk="0" fontAlgn="base" hangingPunct="0">
              <a:spcBef>
                <a:spcPct val="50000"/>
              </a:spcBef>
              <a:spcAft>
                <a:spcPct val="0"/>
              </a:spcAft>
              <a:buFontTx/>
              <a:buNone/>
            </a:pPr>
            <a:r>
              <a:rPr kumimoji="1" lang="zh-CN" altLang="en-US" sz="2800" smtClean="0">
                <a:solidFill>
                  <a:srgbClr val="3333CC"/>
                </a:solidFill>
                <a:latin typeface="Times New Roman" pitchFamily="18" charset="0"/>
                <a:ea typeface="楷体_GB2312" pitchFamily="49" charset="-122"/>
              </a:rPr>
              <a:t> 对应于</a:t>
            </a:r>
            <a:r>
              <a:rPr kumimoji="1" lang="en-US" altLang="zh-CN" sz="2800" i="1" smtClean="0">
                <a:solidFill>
                  <a:srgbClr val="3333CC"/>
                </a:solidFill>
                <a:latin typeface="Times New Roman" pitchFamily="18" charset="0"/>
                <a:ea typeface="楷体_GB2312" pitchFamily="49" charset="-122"/>
              </a:rPr>
              <a:t>l </a:t>
            </a:r>
            <a:r>
              <a:rPr kumimoji="1" lang="en-US" altLang="zh-CN" sz="2800" smtClean="0">
                <a:solidFill>
                  <a:srgbClr val="3333CC"/>
                </a:solidFill>
                <a:latin typeface="Times New Roman" pitchFamily="18" charset="0"/>
                <a:ea typeface="楷体_GB2312" pitchFamily="49" charset="-122"/>
              </a:rPr>
              <a:t>= 0,   1,  2,   3,</a:t>
            </a:r>
            <a:r>
              <a:rPr kumimoji="1" lang="en-US" altLang="zh-CN" sz="2800" smtClean="0">
                <a:solidFill>
                  <a:srgbClr val="3333CC"/>
                </a:solidFill>
                <a:latin typeface="Times New Roman" pitchFamily="18" charset="0"/>
                <a:cs typeface="Times New Roman" pitchFamily="18" charset="0"/>
              </a:rPr>
              <a:t>…</a:t>
            </a:r>
            <a:r>
              <a:rPr kumimoji="1" lang="zh-CN" altLang="en-US" sz="2800" smtClean="0">
                <a:solidFill>
                  <a:srgbClr val="3333CC"/>
                </a:solidFill>
                <a:latin typeface="Times New Roman" pitchFamily="18" charset="0"/>
                <a:ea typeface="楷体_GB2312" pitchFamily="49" charset="-122"/>
              </a:rPr>
              <a:t>的各支壳层</a:t>
            </a:r>
          </a:p>
          <a:p>
            <a:pPr eaLnBrk="0" fontAlgn="base" hangingPunct="0">
              <a:spcBef>
                <a:spcPct val="50000"/>
              </a:spcBef>
              <a:spcAft>
                <a:spcPct val="0"/>
              </a:spcAft>
              <a:buFontTx/>
              <a:buNone/>
            </a:pPr>
            <a:r>
              <a:rPr kumimoji="1" lang="zh-CN" altLang="en-US" sz="2800" smtClean="0">
                <a:solidFill>
                  <a:srgbClr val="3333CC"/>
                </a:solidFill>
                <a:latin typeface="Times New Roman" pitchFamily="18" charset="0"/>
                <a:ea typeface="楷体_GB2312" pitchFamily="49" charset="-122"/>
              </a:rPr>
              <a:t> 分别记做  </a:t>
            </a:r>
            <a:r>
              <a:rPr kumimoji="1" lang="en-US" altLang="zh-CN" sz="2800" i="1" smtClean="0">
                <a:solidFill>
                  <a:srgbClr val="3333CC"/>
                </a:solidFill>
                <a:latin typeface="Times New Roman" pitchFamily="18" charset="0"/>
              </a:rPr>
              <a:t>s,   p,  d,   f,   g,   h…</a:t>
            </a:r>
          </a:p>
        </p:txBody>
      </p:sp>
      <p:sp>
        <p:nvSpPr>
          <p:cNvPr id="27651" name="Text Box 3"/>
          <p:cNvSpPr txBox="1">
            <a:spLocks noChangeArrowheads="1"/>
          </p:cNvSpPr>
          <p:nvPr/>
        </p:nvSpPr>
        <p:spPr bwMode="auto">
          <a:xfrm>
            <a:off x="177800" y="169863"/>
            <a:ext cx="5257800" cy="5191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800" b="1" smtClean="0">
                <a:solidFill>
                  <a:srgbClr val="3333CC"/>
                </a:solidFill>
                <a:latin typeface="Times New Roman" pitchFamily="18" charset="0"/>
                <a:ea typeface="楷体_GB2312" pitchFamily="49" charset="-122"/>
              </a:rPr>
              <a:t>3.</a:t>
            </a:r>
            <a:r>
              <a:rPr kumimoji="1" lang="zh-CN" altLang="en-US" sz="2800" b="1" smtClean="0">
                <a:solidFill>
                  <a:srgbClr val="3333CC"/>
                </a:solidFill>
                <a:latin typeface="Times New Roman" pitchFamily="18" charset="0"/>
                <a:ea typeface="楷体_GB2312" pitchFamily="49" charset="-122"/>
              </a:rPr>
              <a:t>原子的</a:t>
            </a:r>
            <a:r>
              <a:rPr kumimoji="1" lang="zh-CN" altLang="en-US" sz="2800" b="1" smtClean="0">
                <a:solidFill>
                  <a:srgbClr val="FF0000"/>
                </a:solidFill>
                <a:latin typeface="Times New Roman" pitchFamily="18" charset="0"/>
                <a:ea typeface="楷体_GB2312" pitchFamily="49" charset="-122"/>
              </a:rPr>
              <a:t>电子组态</a:t>
            </a:r>
            <a:r>
              <a:rPr kumimoji="1" lang="zh-CN" altLang="en-US" sz="2800" b="1" smtClean="0">
                <a:solidFill>
                  <a:srgbClr val="3333CC"/>
                </a:solidFill>
                <a:latin typeface="Times New Roman" pitchFamily="18" charset="0"/>
                <a:ea typeface="楷体_GB2312" pitchFamily="49" charset="-122"/>
              </a:rPr>
              <a:t>符号</a:t>
            </a:r>
          </a:p>
        </p:txBody>
      </p:sp>
      <p:sp>
        <p:nvSpPr>
          <p:cNvPr id="27652" name="Text Box 4"/>
          <p:cNvSpPr txBox="1">
            <a:spLocks noChangeArrowheads="1"/>
          </p:cNvSpPr>
          <p:nvPr/>
        </p:nvSpPr>
        <p:spPr bwMode="auto">
          <a:xfrm>
            <a:off x="611188" y="2997200"/>
            <a:ext cx="8064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800" b="1" smtClean="0">
                <a:solidFill>
                  <a:srgbClr val="FF0000"/>
                </a:solidFill>
                <a:latin typeface="Verdana" pitchFamily="34" charset="0"/>
                <a:ea typeface="楷体_GB2312" pitchFamily="49" charset="-122"/>
              </a:rPr>
              <a:t>例</a:t>
            </a:r>
            <a:r>
              <a:rPr lang="en-US" altLang="zh-CN" sz="2800" b="1" smtClean="0">
                <a:solidFill>
                  <a:srgbClr val="FF0000"/>
                </a:solidFill>
                <a:latin typeface="Times New Roman" pitchFamily="18" charset="0"/>
                <a:ea typeface="楷体_GB2312" pitchFamily="49" charset="-122"/>
              </a:rPr>
              <a:t>:</a:t>
            </a:r>
            <a:r>
              <a:rPr lang="en-US" altLang="zh-CN" sz="2800" b="1" smtClean="0">
                <a:solidFill>
                  <a:srgbClr val="0000CC"/>
                </a:solidFill>
                <a:latin typeface="Times New Roman" pitchFamily="18" charset="0"/>
                <a:ea typeface="楷体_GB2312" pitchFamily="49" charset="-122"/>
              </a:rPr>
              <a:t> </a:t>
            </a:r>
            <a:r>
              <a:rPr lang="zh-CN" altLang="en-US" sz="2400" smtClean="0">
                <a:solidFill>
                  <a:srgbClr val="0000CC"/>
                </a:solidFill>
                <a:latin typeface="Times New Roman" pitchFamily="18" charset="0"/>
                <a:ea typeface="楷体_GB2312" pitchFamily="49" charset="-122"/>
              </a:rPr>
              <a:t>钠原子有</a:t>
            </a:r>
            <a:r>
              <a:rPr lang="en-US" altLang="zh-CN" sz="2400" smtClean="0">
                <a:solidFill>
                  <a:srgbClr val="0000CC"/>
                </a:solidFill>
                <a:latin typeface="Times New Roman" pitchFamily="18" charset="0"/>
                <a:ea typeface="楷体_GB2312" pitchFamily="49" charset="-122"/>
              </a:rPr>
              <a:t>11</a:t>
            </a:r>
            <a:r>
              <a:rPr lang="zh-CN" altLang="en-US" sz="2400" smtClean="0">
                <a:solidFill>
                  <a:srgbClr val="0000CC"/>
                </a:solidFill>
                <a:latin typeface="Times New Roman" pitchFamily="18" charset="0"/>
                <a:ea typeface="楷体_GB2312" pitchFamily="49" charset="-122"/>
              </a:rPr>
              <a:t>个核外电子</a:t>
            </a:r>
            <a:r>
              <a:rPr lang="en-US" altLang="zh-CN" sz="2400" smtClean="0">
                <a:solidFill>
                  <a:srgbClr val="0000CC"/>
                </a:solidFill>
                <a:latin typeface="Times New Roman" pitchFamily="18" charset="0"/>
                <a:ea typeface="楷体_GB2312" pitchFamily="49" charset="-122"/>
              </a:rPr>
              <a:t>,</a:t>
            </a:r>
            <a:r>
              <a:rPr lang="zh-CN" altLang="en-US" sz="2400" smtClean="0">
                <a:solidFill>
                  <a:srgbClr val="0000CC"/>
                </a:solidFill>
                <a:latin typeface="Times New Roman" pitchFamily="18" charset="0"/>
                <a:ea typeface="楷体_GB2312" pitchFamily="49" charset="-122"/>
              </a:rPr>
              <a:t>钠原子</a:t>
            </a:r>
            <a:r>
              <a:rPr lang="zh-CN" altLang="en-US" sz="2400" smtClean="0">
                <a:solidFill>
                  <a:srgbClr val="FF0000"/>
                </a:solidFill>
                <a:latin typeface="Times New Roman" pitchFamily="18" charset="0"/>
                <a:ea typeface="楷体_GB2312" pitchFamily="49" charset="-122"/>
              </a:rPr>
              <a:t>基态</a:t>
            </a:r>
            <a:r>
              <a:rPr lang="zh-CN" altLang="en-US" sz="2400" smtClean="0">
                <a:solidFill>
                  <a:srgbClr val="0000CC"/>
                </a:solidFill>
                <a:latin typeface="Times New Roman" pitchFamily="18" charset="0"/>
                <a:ea typeface="楷体_GB2312" pitchFamily="49" charset="-122"/>
              </a:rPr>
              <a:t>的电子组态为</a:t>
            </a:r>
          </a:p>
          <a:p>
            <a:pPr fontAlgn="base">
              <a:spcBef>
                <a:spcPct val="50000"/>
              </a:spcBef>
              <a:spcAft>
                <a:spcPct val="0"/>
              </a:spcAft>
              <a:buFontTx/>
              <a:buNone/>
            </a:pPr>
            <a:endParaRPr lang="en-US" altLang="zh-CN" sz="2400" smtClean="0">
              <a:solidFill>
                <a:srgbClr val="0000CC"/>
              </a:solidFill>
              <a:latin typeface="Times New Roman" pitchFamily="18" charset="0"/>
              <a:ea typeface="楷体_GB2312" pitchFamily="49" charset="-122"/>
            </a:endParaRPr>
          </a:p>
        </p:txBody>
      </p:sp>
      <p:graphicFrame>
        <p:nvGraphicFramePr>
          <p:cNvPr id="27653" name="Object 5"/>
          <p:cNvGraphicFramePr>
            <a:graphicFrameLocks noChangeAspect="1"/>
          </p:cNvGraphicFramePr>
          <p:nvPr/>
        </p:nvGraphicFramePr>
        <p:xfrm>
          <a:off x="2339975" y="3573463"/>
          <a:ext cx="1944688" cy="422275"/>
        </p:xfrm>
        <a:graphic>
          <a:graphicData uri="http://schemas.openxmlformats.org/presentationml/2006/ole">
            <mc:AlternateContent xmlns:mc="http://schemas.openxmlformats.org/markup-compatibility/2006">
              <mc:Choice xmlns:v="urn:schemas-microsoft-com:vml" Requires="v">
                <p:oleObj spid="_x0000_s14338" name="公式" r:id="rId3" imgW="944817" imgH="114264" progId="Equation.3">
                  <p:embed/>
                </p:oleObj>
              </mc:Choice>
              <mc:Fallback>
                <p:oleObj name="公式" r:id="rId3" imgW="944817" imgH="11426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573463"/>
                        <a:ext cx="194468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6"/>
          <p:cNvSpPr txBox="1">
            <a:spLocks noChangeArrowheads="1"/>
          </p:cNvSpPr>
          <p:nvPr/>
        </p:nvSpPr>
        <p:spPr bwMode="auto">
          <a:xfrm>
            <a:off x="611188" y="4941888"/>
            <a:ext cx="7920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800" i="1" smtClean="0">
                <a:solidFill>
                  <a:srgbClr val="0000CC"/>
                </a:solidFill>
                <a:latin typeface="Times New Roman" pitchFamily="18" charset="0"/>
              </a:rPr>
              <a:t>n</a:t>
            </a:r>
            <a:r>
              <a:rPr lang="en-US" altLang="zh-CN" sz="2800" smtClean="0">
                <a:solidFill>
                  <a:srgbClr val="0000CC"/>
                </a:solidFill>
                <a:latin typeface="Times New Roman" pitchFamily="18" charset="0"/>
              </a:rPr>
              <a:t>≥3</a:t>
            </a:r>
            <a:r>
              <a:rPr lang="zh-CN" altLang="en-US" sz="2400" smtClean="0">
                <a:solidFill>
                  <a:srgbClr val="0000CC"/>
                </a:solidFill>
                <a:latin typeface="Times New Roman" pitchFamily="18" charset="0"/>
                <a:ea typeface="楷体_GB2312" pitchFamily="49" charset="-122"/>
              </a:rPr>
              <a:t>的</a:t>
            </a:r>
            <a:r>
              <a:rPr lang="zh-CN" altLang="en-US" sz="2400" smtClean="0">
                <a:solidFill>
                  <a:srgbClr val="FF0000"/>
                </a:solidFill>
                <a:latin typeface="Times New Roman" pitchFamily="18" charset="0"/>
                <a:ea typeface="楷体_GB2312" pitchFamily="49" charset="-122"/>
              </a:rPr>
              <a:t>激发态</a:t>
            </a:r>
            <a:r>
              <a:rPr lang="zh-CN" altLang="en-US" sz="2400" smtClean="0">
                <a:solidFill>
                  <a:srgbClr val="0000CC"/>
                </a:solidFill>
                <a:latin typeface="Times New Roman" pitchFamily="18" charset="0"/>
                <a:ea typeface="楷体_GB2312" pitchFamily="49" charset="-122"/>
              </a:rPr>
              <a:t>的钠原子电子组态为</a:t>
            </a:r>
            <a:endParaRPr lang="zh-CN" altLang="en-US" sz="2800" i="1" smtClean="0">
              <a:solidFill>
                <a:srgbClr val="0000CC"/>
              </a:solidFill>
              <a:latin typeface="Times New Roman" pitchFamily="18" charset="0"/>
            </a:endParaRPr>
          </a:p>
        </p:txBody>
      </p:sp>
      <p:graphicFrame>
        <p:nvGraphicFramePr>
          <p:cNvPr id="27655" name="Object 7"/>
          <p:cNvGraphicFramePr>
            <a:graphicFrameLocks noChangeAspect="1"/>
          </p:cNvGraphicFramePr>
          <p:nvPr/>
        </p:nvGraphicFramePr>
        <p:xfrm>
          <a:off x="468313" y="5805488"/>
          <a:ext cx="2205037" cy="422275"/>
        </p:xfrm>
        <a:graphic>
          <a:graphicData uri="http://schemas.openxmlformats.org/presentationml/2006/ole">
            <mc:AlternateContent xmlns:mc="http://schemas.openxmlformats.org/markup-compatibility/2006">
              <mc:Choice xmlns:v="urn:schemas-microsoft-com:vml" Requires="v">
                <p:oleObj spid="_x0000_s14339" name="公式" r:id="rId5" imgW="1089608" imgH="114264" progId="Equation.3">
                  <p:embed/>
                </p:oleObj>
              </mc:Choice>
              <mc:Fallback>
                <p:oleObj name="公式" r:id="rId5" imgW="1089608" imgH="11426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5805488"/>
                        <a:ext cx="22050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8"/>
          <p:cNvGraphicFramePr>
            <a:graphicFrameLocks noChangeAspect="1"/>
          </p:cNvGraphicFramePr>
          <p:nvPr/>
        </p:nvGraphicFramePr>
        <p:xfrm>
          <a:off x="2987675" y="5805488"/>
          <a:ext cx="2179638" cy="422275"/>
        </p:xfrm>
        <a:graphic>
          <a:graphicData uri="http://schemas.openxmlformats.org/presentationml/2006/ole">
            <mc:AlternateContent xmlns:mc="http://schemas.openxmlformats.org/markup-compatibility/2006">
              <mc:Choice xmlns:v="urn:schemas-microsoft-com:vml" Requires="v">
                <p:oleObj spid="_x0000_s14340" name="公式" r:id="rId7" imgW="1066701" imgH="114264" progId="Equation.3">
                  <p:embed/>
                </p:oleObj>
              </mc:Choice>
              <mc:Fallback>
                <p:oleObj name="公式" r:id="rId7" imgW="1066701" imgH="11426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5805488"/>
                        <a:ext cx="21796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9"/>
          <p:cNvGraphicFramePr>
            <a:graphicFrameLocks noChangeAspect="1"/>
          </p:cNvGraphicFramePr>
          <p:nvPr/>
        </p:nvGraphicFramePr>
        <p:xfrm>
          <a:off x="5435600" y="5805488"/>
          <a:ext cx="2155825" cy="422275"/>
        </p:xfrm>
        <a:graphic>
          <a:graphicData uri="http://schemas.openxmlformats.org/presentationml/2006/ole">
            <mc:AlternateContent xmlns:mc="http://schemas.openxmlformats.org/markup-compatibility/2006">
              <mc:Choice xmlns:v="urn:schemas-microsoft-com:vml" Requires="v">
                <p:oleObj spid="_x0000_s14341" name="公式" r:id="rId9" imgW="1059137" imgH="114264" progId="Equation.3">
                  <p:embed/>
                </p:oleObj>
              </mc:Choice>
              <mc:Fallback>
                <p:oleObj name="公式" r:id="rId9" imgW="1059137" imgH="11426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5805488"/>
                        <a:ext cx="21558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8" name="Text Box 10"/>
          <p:cNvSpPr txBox="1">
            <a:spLocks noChangeArrowheads="1"/>
          </p:cNvSpPr>
          <p:nvPr/>
        </p:nvSpPr>
        <p:spPr bwMode="auto">
          <a:xfrm>
            <a:off x="7740650" y="5734050"/>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等等</a:t>
            </a:r>
          </a:p>
        </p:txBody>
      </p:sp>
      <p:grpSp>
        <p:nvGrpSpPr>
          <p:cNvPr id="27659" name="Group 11"/>
          <p:cNvGrpSpPr>
            <a:grpSpLocks/>
          </p:cNvGrpSpPr>
          <p:nvPr/>
        </p:nvGrpSpPr>
        <p:grpSpPr bwMode="auto">
          <a:xfrm>
            <a:off x="1187450" y="4076700"/>
            <a:ext cx="6480175" cy="641350"/>
            <a:chOff x="431" y="3702"/>
            <a:chExt cx="2948" cy="404"/>
          </a:xfrm>
        </p:grpSpPr>
        <p:graphicFrame>
          <p:nvGraphicFramePr>
            <p:cNvPr id="27660" name="Object 12"/>
            <p:cNvGraphicFramePr>
              <a:graphicFrameLocks noChangeAspect="1"/>
            </p:cNvGraphicFramePr>
            <p:nvPr/>
          </p:nvGraphicFramePr>
          <p:xfrm>
            <a:off x="431" y="3702"/>
            <a:ext cx="1048" cy="266"/>
          </p:xfrm>
          <a:graphic>
            <a:graphicData uri="http://schemas.openxmlformats.org/presentationml/2006/ole">
              <mc:AlternateContent xmlns:mc="http://schemas.openxmlformats.org/markup-compatibility/2006">
                <mc:Choice xmlns:v="urn:schemas-microsoft-com:vml" Requires="v">
                  <p:oleObj spid="_x0000_s14342" name="公式" r:id="rId11" imgW="792462" imgH="114264" progId="Equation.3">
                    <p:embed/>
                  </p:oleObj>
                </mc:Choice>
                <mc:Fallback>
                  <p:oleObj name="公式" r:id="rId11" imgW="792462" imgH="11426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 y="3702"/>
                          <a:ext cx="104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1" name="Line 13"/>
            <p:cNvSpPr>
              <a:spLocks noChangeShapeType="1"/>
            </p:cNvSpPr>
            <p:nvPr/>
          </p:nvSpPr>
          <p:spPr bwMode="auto">
            <a:xfrm>
              <a:off x="1383" y="3838"/>
              <a:ext cx="40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7662" name="Text Box 14"/>
            <p:cNvSpPr txBox="1">
              <a:spLocks noChangeArrowheads="1"/>
            </p:cNvSpPr>
            <p:nvPr/>
          </p:nvSpPr>
          <p:spPr bwMode="auto">
            <a:xfrm>
              <a:off x="1791" y="3702"/>
              <a:ext cx="15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1800" b="1" smtClean="0">
                  <a:solidFill>
                    <a:srgbClr val="FF0000"/>
                  </a:solidFill>
                  <a:latin typeface="Verdana" pitchFamily="34" charset="0"/>
                  <a:ea typeface="楷体_GB2312" pitchFamily="49" charset="-122"/>
                </a:rPr>
                <a:t>这</a:t>
              </a:r>
              <a:r>
                <a:rPr lang="en-US" altLang="zh-CN" sz="1800" b="1" smtClean="0">
                  <a:solidFill>
                    <a:srgbClr val="FF0000"/>
                  </a:solidFill>
                  <a:latin typeface="Times New Roman" pitchFamily="18" charset="0"/>
                  <a:ea typeface="楷体_GB2312" pitchFamily="49" charset="-122"/>
                </a:rPr>
                <a:t>10</a:t>
              </a:r>
              <a:r>
                <a:rPr lang="zh-CN" altLang="en-US" sz="1800" b="1" smtClean="0">
                  <a:solidFill>
                    <a:srgbClr val="FF0000"/>
                  </a:solidFill>
                  <a:latin typeface="Verdana" pitchFamily="34" charset="0"/>
                  <a:ea typeface="楷体_GB2312" pitchFamily="49" charset="-122"/>
                </a:rPr>
                <a:t>原子称原子实。原子实以外的电子称为价电子，可以被激发</a:t>
              </a:r>
            </a:p>
          </p:txBody>
        </p:sp>
      </p:grpSp>
    </p:spTree>
    <p:extLst>
      <p:ext uri="{BB962C8B-B14F-4D97-AF65-F5344CB8AC3E}">
        <p14:creationId xmlns:p14="http://schemas.microsoft.com/office/powerpoint/2010/main" val="3477214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3850" y="0"/>
            <a:ext cx="5257800" cy="5191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800" b="1" smtClean="0">
                <a:solidFill>
                  <a:srgbClr val="3333CC"/>
                </a:solidFill>
                <a:latin typeface="Times New Roman" pitchFamily="18" charset="0"/>
                <a:ea typeface="楷体_GB2312" pitchFamily="49" charset="-122"/>
              </a:rPr>
              <a:t>4.</a:t>
            </a:r>
            <a:r>
              <a:rPr kumimoji="1" lang="zh-CN" altLang="en-US" sz="2800" b="1" smtClean="0">
                <a:solidFill>
                  <a:srgbClr val="FF0000"/>
                </a:solidFill>
                <a:latin typeface="Times New Roman" pitchFamily="18" charset="0"/>
                <a:ea typeface="楷体_GB2312" pitchFamily="49" charset="-122"/>
              </a:rPr>
              <a:t>原子态</a:t>
            </a:r>
            <a:r>
              <a:rPr kumimoji="1" lang="zh-CN" altLang="en-US" sz="2800" b="1" smtClean="0">
                <a:solidFill>
                  <a:srgbClr val="3333CC"/>
                </a:solidFill>
                <a:latin typeface="Times New Roman" pitchFamily="18" charset="0"/>
                <a:ea typeface="楷体_GB2312" pitchFamily="49" charset="-122"/>
              </a:rPr>
              <a:t>的标记</a:t>
            </a:r>
          </a:p>
        </p:txBody>
      </p:sp>
      <p:sp>
        <p:nvSpPr>
          <p:cNvPr id="28675" name="Text Box 3"/>
          <p:cNvSpPr txBox="1">
            <a:spLocks noChangeArrowheads="1"/>
          </p:cNvSpPr>
          <p:nvPr/>
        </p:nvSpPr>
        <p:spPr bwMode="auto">
          <a:xfrm>
            <a:off x="76200" y="504825"/>
            <a:ext cx="9067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smtClean="0">
                <a:solidFill>
                  <a:srgbClr val="0000CC"/>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由于原子中电子的</a:t>
            </a:r>
            <a:r>
              <a:rPr kumimoji="1" lang="zh-CN" altLang="en-US" sz="2400" smtClean="0">
                <a:solidFill>
                  <a:srgbClr val="FF0000"/>
                </a:solidFill>
                <a:latin typeface="Times New Roman" pitchFamily="18" charset="0"/>
                <a:ea typeface="楷体_GB2312" pitchFamily="49" charset="-122"/>
              </a:rPr>
              <a:t>轨道角动量</a:t>
            </a:r>
            <a:r>
              <a:rPr kumimoji="1" lang="zh-CN" altLang="en-US" sz="2400" smtClean="0">
                <a:solidFill>
                  <a:srgbClr val="0000CC"/>
                </a:solidFill>
                <a:latin typeface="Times New Roman" pitchFamily="18" charset="0"/>
                <a:ea typeface="楷体_GB2312" pitchFamily="49" charset="-122"/>
              </a:rPr>
              <a:t>与</a:t>
            </a:r>
            <a:r>
              <a:rPr kumimoji="1" lang="zh-CN" altLang="en-US" sz="2400" smtClean="0">
                <a:solidFill>
                  <a:srgbClr val="FF0000"/>
                </a:solidFill>
                <a:latin typeface="Times New Roman" pitchFamily="18" charset="0"/>
                <a:ea typeface="楷体_GB2312" pitchFamily="49" charset="-122"/>
              </a:rPr>
              <a:t>自旋角动量</a:t>
            </a:r>
            <a:r>
              <a:rPr kumimoji="1" lang="zh-CN" altLang="en-US" sz="2400" smtClean="0">
                <a:solidFill>
                  <a:srgbClr val="0000CC"/>
                </a:solidFill>
                <a:latin typeface="Times New Roman" pitchFamily="18" charset="0"/>
                <a:ea typeface="楷体_GB2312" pitchFamily="49" charset="-122"/>
              </a:rPr>
              <a:t>之间的</a:t>
            </a:r>
            <a:r>
              <a:rPr kumimoji="1" lang="zh-CN" altLang="en-US" sz="2400" u="sng" smtClean="0">
                <a:solidFill>
                  <a:srgbClr val="0000CC"/>
                </a:solidFill>
                <a:latin typeface="Times New Roman" pitchFamily="18" charset="0"/>
                <a:ea typeface="楷体_GB2312" pitchFamily="49" charset="-122"/>
              </a:rPr>
              <a:t>相互作用</a:t>
            </a:r>
            <a:r>
              <a:rPr kumimoji="1" lang="en-US" altLang="zh-CN"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Times New Roman" pitchFamily="18" charset="0"/>
                <a:ea typeface="楷体_GB2312" pitchFamily="49" charset="-122"/>
              </a:rPr>
              <a:t>原子的同一电子组态可以形成不同的原子组态。（以两个电子为例来说明）</a:t>
            </a:r>
            <a:endParaRPr kumimoji="1" lang="zh-CN" altLang="en-US" sz="2400" smtClean="0">
              <a:solidFill>
                <a:srgbClr val="0000CC"/>
              </a:solidFill>
              <a:latin typeface="Times New Roman" pitchFamily="18" charset="0"/>
            </a:endParaRPr>
          </a:p>
        </p:txBody>
      </p:sp>
      <p:graphicFrame>
        <p:nvGraphicFramePr>
          <p:cNvPr id="28676" name="Object 4"/>
          <p:cNvGraphicFramePr>
            <a:graphicFrameLocks noChangeAspect="1"/>
          </p:cNvGraphicFramePr>
          <p:nvPr/>
        </p:nvGraphicFramePr>
        <p:xfrm>
          <a:off x="1116013" y="3168650"/>
          <a:ext cx="842962" cy="341313"/>
        </p:xfrm>
        <a:graphic>
          <a:graphicData uri="http://schemas.openxmlformats.org/presentationml/2006/ole">
            <mc:AlternateContent xmlns:mc="http://schemas.openxmlformats.org/markup-compatibility/2006">
              <mc:Choice xmlns:v="urn:schemas-microsoft-com:vml" Requires="v">
                <p:oleObj spid="_x0000_s15362" name="公式" r:id="rId3" imgW="532937" imgH="215713" progId="Equation.3">
                  <p:embed/>
                </p:oleObj>
              </mc:Choice>
              <mc:Fallback>
                <p:oleObj name="公式" r:id="rId3" imgW="532937" imgH="2157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168650"/>
                        <a:ext cx="842962"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Text Box 5"/>
          <p:cNvSpPr txBox="1">
            <a:spLocks noChangeArrowheads="1"/>
          </p:cNvSpPr>
          <p:nvPr/>
        </p:nvSpPr>
        <p:spPr bwMode="auto">
          <a:xfrm>
            <a:off x="323850" y="1655763"/>
            <a:ext cx="84963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smtClean="0">
                <a:solidFill>
                  <a:srgbClr val="0000CC"/>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两个电子各有其轨道运动（</a:t>
            </a:r>
            <a:r>
              <a:rPr kumimoji="1" lang="en-US" altLang="zh-CN" sz="2400" i="1" smtClean="0">
                <a:solidFill>
                  <a:srgbClr val="000000"/>
                </a:solidFill>
                <a:latin typeface="Times New Roman" pitchFamily="18" charset="0"/>
                <a:ea typeface="楷体_GB2312" pitchFamily="49" charset="-122"/>
              </a:rPr>
              <a:t>l</a:t>
            </a:r>
            <a:r>
              <a:rPr kumimoji="1" lang="en-US" altLang="zh-CN" sz="2400" i="1" baseline="-25000" smtClean="0">
                <a:solidFill>
                  <a:srgbClr val="000000"/>
                </a:solidFill>
                <a:latin typeface="Times New Roman" pitchFamily="18" charset="0"/>
                <a:ea typeface="楷体_GB2312" pitchFamily="49" charset="-122"/>
              </a:rPr>
              <a:t>1 </a:t>
            </a:r>
            <a:r>
              <a:rPr kumimoji="1" lang="zh-CN" altLang="en-US" sz="2400" i="1" baseline="-25000" smtClean="0">
                <a:solidFill>
                  <a:srgbClr val="000000"/>
                </a:solidFill>
                <a:latin typeface="Times New Roman" pitchFamily="18" charset="0"/>
                <a:ea typeface="楷体_GB2312" pitchFamily="49" charset="-122"/>
              </a:rPr>
              <a:t>，</a:t>
            </a:r>
            <a:r>
              <a:rPr kumimoji="1" lang="en-US" altLang="zh-CN" sz="2400" i="1" smtClean="0">
                <a:solidFill>
                  <a:srgbClr val="000000"/>
                </a:solidFill>
                <a:latin typeface="Times New Roman" pitchFamily="18" charset="0"/>
                <a:ea typeface="楷体_GB2312" pitchFamily="49" charset="-122"/>
              </a:rPr>
              <a:t>l</a:t>
            </a:r>
            <a:r>
              <a:rPr kumimoji="1" lang="en-US" altLang="zh-CN" sz="2400" i="1" baseline="-25000" smtClean="0">
                <a:solidFill>
                  <a:srgbClr val="000000"/>
                </a:solidFill>
                <a:latin typeface="Times New Roman" pitchFamily="18" charset="0"/>
                <a:ea typeface="楷体_GB2312" pitchFamily="49" charset="-122"/>
              </a:rPr>
              <a:t>2</a:t>
            </a:r>
            <a:r>
              <a:rPr kumimoji="1" lang="zh-CN" altLang="en-US" sz="2400" smtClean="0">
                <a:solidFill>
                  <a:srgbClr val="0000CC"/>
                </a:solidFill>
                <a:latin typeface="Times New Roman" pitchFamily="18" charset="0"/>
                <a:ea typeface="楷体_GB2312" pitchFamily="49" charset="-122"/>
              </a:rPr>
              <a:t>）和自旋运动（</a:t>
            </a:r>
            <a:r>
              <a:rPr kumimoji="1" lang="en-US" altLang="zh-CN" sz="2400" i="1" smtClean="0">
                <a:solidFill>
                  <a:srgbClr val="000000"/>
                </a:solidFill>
                <a:latin typeface="Times New Roman" pitchFamily="18" charset="0"/>
                <a:ea typeface="楷体_GB2312" pitchFamily="49" charset="-122"/>
              </a:rPr>
              <a:t>s</a:t>
            </a:r>
            <a:r>
              <a:rPr kumimoji="1" lang="en-US" altLang="zh-CN" sz="2400" i="1" baseline="-25000" smtClean="0">
                <a:solidFill>
                  <a:srgbClr val="000000"/>
                </a:solidFill>
                <a:latin typeface="Times New Roman" pitchFamily="18" charset="0"/>
                <a:ea typeface="楷体_GB2312" pitchFamily="49" charset="-122"/>
              </a:rPr>
              <a:t>1 </a:t>
            </a:r>
            <a:r>
              <a:rPr kumimoji="1" lang="zh-CN" altLang="en-US" sz="2400" baseline="-25000" smtClean="0">
                <a:solidFill>
                  <a:srgbClr val="000000"/>
                </a:solidFill>
                <a:latin typeface="Times New Roman" pitchFamily="18" charset="0"/>
                <a:ea typeface="楷体_GB2312" pitchFamily="49" charset="-122"/>
              </a:rPr>
              <a:t>，</a:t>
            </a:r>
            <a:r>
              <a:rPr kumimoji="1" lang="en-US" altLang="zh-CN" sz="2400" i="1" smtClean="0">
                <a:solidFill>
                  <a:srgbClr val="000000"/>
                </a:solidFill>
                <a:latin typeface="Times New Roman" pitchFamily="18" charset="0"/>
                <a:ea typeface="楷体_GB2312" pitchFamily="49" charset="-122"/>
              </a:rPr>
              <a:t>s</a:t>
            </a:r>
            <a:r>
              <a:rPr kumimoji="1" lang="en-US" altLang="zh-CN" sz="2400" i="1" baseline="-25000" smtClean="0">
                <a:solidFill>
                  <a:srgbClr val="000000"/>
                </a:solidFill>
                <a:latin typeface="Times New Roman" pitchFamily="18" charset="0"/>
                <a:ea typeface="楷体_GB2312" pitchFamily="49" charset="-122"/>
              </a:rPr>
              <a:t>2</a:t>
            </a:r>
            <a:r>
              <a:rPr kumimoji="1" lang="zh-CN" altLang="en-US" sz="2400" smtClean="0">
                <a:solidFill>
                  <a:srgbClr val="0000CC"/>
                </a:solidFill>
                <a:latin typeface="Times New Roman" pitchFamily="18" charset="0"/>
                <a:ea typeface="楷体_GB2312" pitchFamily="49" charset="-122"/>
              </a:rPr>
              <a:t>）</a:t>
            </a:r>
            <a:r>
              <a:rPr kumimoji="1" lang="zh-CN" altLang="en-US" sz="2400" i="1" smtClean="0">
                <a:solidFill>
                  <a:srgbClr val="0000CC"/>
                </a:solidFill>
                <a:latin typeface="Times New Roman" pitchFamily="18" charset="0"/>
                <a:ea typeface="楷体_GB2312" pitchFamily="49" charset="-122"/>
              </a:rPr>
              <a:t>，</a:t>
            </a:r>
            <a:r>
              <a:rPr kumimoji="1" lang="zh-CN" altLang="en-US" sz="2400" b="1" smtClean="0">
                <a:solidFill>
                  <a:srgbClr val="FF0000"/>
                </a:solidFill>
                <a:latin typeface="Times New Roman" pitchFamily="18" charset="0"/>
                <a:ea typeface="楷体_GB2312" pitchFamily="49" charset="-122"/>
              </a:rPr>
              <a:t>每一种运动都产生磁场</a:t>
            </a:r>
            <a:r>
              <a:rPr kumimoji="1" lang="zh-CN" altLang="en-US" sz="2400" smtClean="0">
                <a:solidFill>
                  <a:srgbClr val="0000CC"/>
                </a:solidFill>
                <a:latin typeface="Times New Roman" pitchFamily="18" charset="0"/>
                <a:ea typeface="楷体_GB2312" pitchFamily="49" charset="-122"/>
              </a:rPr>
              <a:t>，因此对其他运动都产生影响。</a:t>
            </a:r>
            <a:endParaRPr kumimoji="1" lang="zh-CN" altLang="en-US" sz="2400" smtClean="0">
              <a:solidFill>
                <a:srgbClr val="0000CC"/>
              </a:solidFill>
              <a:latin typeface="Times New Roman" pitchFamily="18" charset="0"/>
            </a:endParaRPr>
          </a:p>
        </p:txBody>
      </p:sp>
      <p:sp>
        <p:nvSpPr>
          <p:cNvPr id="28678" name="Text Box 6"/>
          <p:cNvSpPr txBox="1">
            <a:spLocks noChangeArrowheads="1"/>
          </p:cNvSpPr>
          <p:nvPr/>
        </p:nvSpPr>
        <p:spPr bwMode="auto">
          <a:xfrm>
            <a:off x="323850" y="2565400"/>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smtClean="0">
                <a:solidFill>
                  <a:srgbClr val="0000CC"/>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这四种运动可以有六种相互作用：</a:t>
            </a:r>
            <a:endParaRPr kumimoji="1" lang="zh-CN" altLang="en-US" sz="2400" smtClean="0">
              <a:solidFill>
                <a:srgbClr val="0000CC"/>
              </a:solidFill>
              <a:latin typeface="Times New Roman" pitchFamily="18" charset="0"/>
            </a:endParaRPr>
          </a:p>
        </p:txBody>
      </p:sp>
      <p:graphicFrame>
        <p:nvGraphicFramePr>
          <p:cNvPr id="28679" name="Object 7"/>
          <p:cNvGraphicFramePr>
            <a:graphicFrameLocks noChangeAspect="1"/>
          </p:cNvGraphicFramePr>
          <p:nvPr/>
        </p:nvGraphicFramePr>
        <p:xfrm>
          <a:off x="3348038" y="3168650"/>
          <a:ext cx="782637" cy="360363"/>
        </p:xfrm>
        <a:graphic>
          <a:graphicData uri="http://schemas.openxmlformats.org/presentationml/2006/ole">
            <mc:AlternateContent xmlns:mc="http://schemas.openxmlformats.org/markup-compatibility/2006">
              <mc:Choice xmlns:v="urn:schemas-microsoft-com:vml" Requires="v">
                <p:oleObj spid="_x0000_s15363" name="公式" r:id="rId5" imgW="495085" imgH="228501" progId="Equation.3">
                  <p:embed/>
                </p:oleObj>
              </mc:Choice>
              <mc:Fallback>
                <p:oleObj name="公式" r:id="rId5" imgW="495085"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3168650"/>
                        <a:ext cx="78263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2339975" y="3168650"/>
          <a:ext cx="782638" cy="341313"/>
        </p:xfrm>
        <a:graphic>
          <a:graphicData uri="http://schemas.openxmlformats.org/presentationml/2006/ole">
            <mc:AlternateContent xmlns:mc="http://schemas.openxmlformats.org/markup-compatibility/2006">
              <mc:Choice xmlns:v="urn:schemas-microsoft-com:vml" Requires="v">
                <p:oleObj spid="_x0000_s15364" name="公式" r:id="rId7" imgW="494870" imgH="215713" progId="Equation.3">
                  <p:embed/>
                </p:oleObj>
              </mc:Choice>
              <mc:Fallback>
                <p:oleObj name="公式" r:id="rId7" imgW="494870"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168650"/>
                        <a:ext cx="78263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9"/>
          <p:cNvGraphicFramePr>
            <a:graphicFrameLocks noChangeAspect="1"/>
          </p:cNvGraphicFramePr>
          <p:nvPr/>
        </p:nvGraphicFramePr>
        <p:xfrm>
          <a:off x="5580063" y="3168650"/>
          <a:ext cx="823912" cy="361950"/>
        </p:xfrm>
        <a:graphic>
          <a:graphicData uri="http://schemas.openxmlformats.org/presentationml/2006/ole">
            <mc:AlternateContent xmlns:mc="http://schemas.openxmlformats.org/markup-compatibility/2006">
              <mc:Choice xmlns:v="urn:schemas-microsoft-com:vml" Requires="v">
                <p:oleObj spid="_x0000_s15365" name="公式" r:id="rId9" imgW="520700" imgH="228600" progId="Equation.3">
                  <p:embed/>
                </p:oleObj>
              </mc:Choice>
              <mc:Fallback>
                <p:oleObj name="公式" r:id="rId9" imgW="5207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3168650"/>
                        <a:ext cx="8239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0"/>
          <p:cNvGraphicFramePr>
            <a:graphicFrameLocks noChangeAspect="1"/>
          </p:cNvGraphicFramePr>
          <p:nvPr/>
        </p:nvGraphicFramePr>
        <p:xfrm>
          <a:off x="4427538" y="3168650"/>
          <a:ext cx="842962" cy="341313"/>
        </p:xfrm>
        <a:graphic>
          <a:graphicData uri="http://schemas.openxmlformats.org/presentationml/2006/ole">
            <mc:AlternateContent xmlns:mc="http://schemas.openxmlformats.org/markup-compatibility/2006">
              <mc:Choice xmlns:v="urn:schemas-microsoft-com:vml" Requires="v">
                <p:oleObj spid="_x0000_s15366" name="公式" r:id="rId11" imgW="532937" imgH="215713" progId="Equation.3">
                  <p:embed/>
                </p:oleObj>
              </mc:Choice>
              <mc:Fallback>
                <p:oleObj name="公式" r:id="rId11" imgW="532937"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3168650"/>
                        <a:ext cx="842962"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1"/>
          <p:cNvGraphicFramePr>
            <a:graphicFrameLocks noChangeAspect="1"/>
          </p:cNvGraphicFramePr>
          <p:nvPr/>
        </p:nvGraphicFramePr>
        <p:xfrm>
          <a:off x="6948488" y="3168650"/>
          <a:ext cx="822325" cy="360363"/>
        </p:xfrm>
        <a:graphic>
          <a:graphicData uri="http://schemas.openxmlformats.org/presentationml/2006/ole">
            <mc:AlternateContent xmlns:mc="http://schemas.openxmlformats.org/markup-compatibility/2006">
              <mc:Choice xmlns:v="urn:schemas-microsoft-com:vml" Requires="v">
                <p:oleObj spid="_x0000_s15367" name="公式" r:id="rId13" imgW="520700" imgH="228600" progId="Equation.3">
                  <p:embed/>
                </p:oleObj>
              </mc:Choice>
              <mc:Fallback>
                <p:oleObj name="公式" r:id="rId13" imgW="5207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48488" y="3168650"/>
                        <a:ext cx="8223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4" name="Text Box 12"/>
          <p:cNvSpPr txBox="1">
            <a:spLocks noChangeArrowheads="1"/>
          </p:cNvSpPr>
          <p:nvPr/>
        </p:nvSpPr>
        <p:spPr bwMode="auto">
          <a:xfrm>
            <a:off x="250825" y="3529013"/>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smtClean="0">
                <a:solidFill>
                  <a:srgbClr val="0000CC"/>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一般情况下，</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5 </a:t>
            </a:r>
            <a:r>
              <a:rPr kumimoji="1" lang="zh-CN" altLang="en-US" sz="2400" baseline="-250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6</a:t>
            </a:r>
            <a:r>
              <a:rPr kumimoji="1" lang="zh-CN" altLang="en-US" sz="2400" smtClean="0">
                <a:solidFill>
                  <a:srgbClr val="0000CC"/>
                </a:solidFill>
                <a:latin typeface="Times New Roman" pitchFamily="18" charset="0"/>
                <a:ea typeface="楷体_GB2312" pitchFamily="49" charset="-122"/>
              </a:rPr>
              <a:t>比较弱，可以忽略。</a:t>
            </a:r>
            <a:endParaRPr kumimoji="1" lang="zh-CN" altLang="en-US" sz="2400" smtClean="0">
              <a:solidFill>
                <a:srgbClr val="0000CC"/>
              </a:solidFill>
              <a:latin typeface="Times New Roman" pitchFamily="18" charset="0"/>
            </a:endParaRPr>
          </a:p>
        </p:txBody>
      </p:sp>
      <p:sp>
        <p:nvSpPr>
          <p:cNvPr id="28685" name="Text Box 13"/>
          <p:cNvSpPr txBox="1">
            <a:spLocks noChangeArrowheads="1"/>
          </p:cNvSpPr>
          <p:nvPr/>
        </p:nvSpPr>
        <p:spPr bwMode="auto">
          <a:xfrm>
            <a:off x="395288" y="4032250"/>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b="1" i="1" smtClean="0">
                <a:solidFill>
                  <a:srgbClr val="FF0000"/>
                </a:solidFill>
                <a:latin typeface="Times New Roman" pitchFamily="18" charset="0"/>
                <a:ea typeface="楷体_GB2312" pitchFamily="49" charset="-122"/>
              </a:rPr>
              <a:t>    LS</a:t>
            </a:r>
            <a:r>
              <a:rPr kumimoji="1" lang="zh-CN" altLang="en-US" sz="2400" b="1" smtClean="0">
                <a:solidFill>
                  <a:srgbClr val="FF0000"/>
                </a:solidFill>
                <a:latin typeface="Times New Roman" pitchFamily="18" charset="0"/>
                <a:ea typeface="楷体_GB2312" pitchFamily="49" charset="-122"/>
              </a:rPr>
              <a:t>耦合</a:t>
            </a:r>
            <a:r>
              <a:rPr kumimoji="1" lang="en-US" altLang="zh-CN" sz="2400" b="1" smtClean="0">
                <a:solidFill>
                  <a:srgbClr val="FF0000"/>
                </a:solidFill>
                <a:latin typeface="Times New Roman" pitchFamily="18" charset="0"/>
                <a:ea typeface="楷体_GB2312" pitchFamily="49" charset="-122"/>
              </a:rPr>
              <a:t>——  </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1 </a:t>
            </a:r>
            <a:r>
              <a:rPr kumimoji="1" lang="zh-CN" altLang="en-US" sz="2400" baseline="-250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2 </a:t>
            </a:r>
            <a:r>
              <a:rPr kumimoji="1" lang="zh-CN" altLang="en-US" sz="2400" smtClean="0">
                <a:solidFill>
                  <a:srgbClr val="0000CC"/>
                </a:solidFill>
                <a:latin typeface="Times New Roman" pitchFamily="18" charset="0"/>
                <a:ea typeface="楷体_GB2312" pitchFamily="49" charset="-122"/>
              </a:rPr>
              <a:t>比</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3 </a:t>
            </a:r>
            <a:r>
              <a:rPr kumimoji="1" lang="zh-CN" altLang="en-US" sz="2400" baseline="-250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4</a:t>
            </a:r>
            <a:r>
              <a:rPr kumimoji="1" lang="zh-CN" altLang="en-US" sz="2400" smtClean="0">
                <a:solidFill>
                  <a:srgbClr val="0000CC"/>
                </a:solidFill>
                <a:latin typeface="Times New Roman" pitchFamily="18" charset="0"/>
                <a:ea typeface="楷体_GB2312" pitchFamily="49" charset="-122"/>
              </a:rPr>
              <a:t>强</a:t>
            </a:r>
            <a:r>
              <a:rPr kumimoji="1" lang="en-US" altLang="zh-CN"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Times New Roman" pitchFamily="18" charset="0"/>
                <a:ea typeface="楷体_GB2312" pitchFamily="49" charset="-122"/>
              </a:rPr>
              <a:t>只考虑</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1 </a:t>
            </a:r>
            <a:r>
              <a:rPr kumimoji="1" lang="zh-CN" altLang="en-US" sz="2400" baseline="-250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2 </a:t>
            </a:r>
            <a:r>
              <a:rPr kumimoji="1" lang="zh-CN" altLang="en-US" sz="2400" smtClean="0">
                <a:solidFill>
                  <a:srgbClr val="0000CC"/>
                </a:solidFill>
                <a:latin typeface="Times New Roman" pitchFamily="18" charset="0"/>
                <a:ea typeface="楷体_GB2312" pitchFamily="49" charset="-122"/>
              </a:rPr>
              <a:t>偶合</a:t>
            </a:r>
            <a:r>
              <a:rPr kumimoji="1" lang="en-US" altLang="zh-CN" sz="2400" smtClean="0">
                <a:solidFill>
                  <a:srgbClr val="0000CC"/>
                </a:solidFill>
                <a:latin typeface="Times New Roman" pitchFamily="18" charset="0"/>
                <a:ea typeface="楷体_GB2312" pitchFamily="49" charset="-122"/>
              </a:rPr>
              <a:t>.</a:t>
            </a:r>
          </a:p>
        </p:txBody>
      </p:sp>
      <p:sp>
        <p:nvSpPr>
          <p:cNvPr id="28686" name="Text Box 14"/>
          <p:cNvSpPr txBox="1">
            <a:spLocks noChangeArrowheads="1"/>
          </p:cNvSpPr>
          <p:nvPr/>
        </p:nvSpPr>
        <p:spPr bwMode="auto">
          <a:xfrm>
            <a:off x="323850" y="4464050"/>
            <a:ext cx="835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b="1" i="1" smtClean="0">
                <a:solidFill>
                  <a:srgbClr val="FF0000"/>
                </a:solidFill>
                <a:latin typeface="Times New Roman" pitchFamily="18" charset="0"/>
                <a:ea typeface="楷体_GB2312" pitchFamily="49" charset="-122"/>
              </a:rPr>
              <a:t>    JJ</a:t>
            </a:r>
            <a:r>
              <a:rPr kumimoji="1" lang="zh-CN" altLang="en-US" sz="2400" b="1" smtClean="0">
                <a:solidFill>
                  <a:srgbClr val="FF0000"/>
                </a:solidFill>
                <a:latin typeface="Times New Roman" pitchFamily="18" charset="0"/>
                <a:ea typeface="楷体_GB2312" pitchFamily="49" charset="-122"/>
              </a:rPr>
              <a:t>耦合</a:t>
            </a:r>
            <a:r>
              <a:rPr kumimoji="1" lang="en-US" altLang="zh-CN" sz="2400" b="1" smtClean="0">
                <a:solidFill>
                  <a:srgbClr val="FF0000"/>
                </a:solidFill>
                <a:latin typeface="Times New Roman" pitchFamily="18" charset="0"/>
                <a:ea typeface="楷体_GB2312" pitchFamily="49" charset="-122"/>
              </a:rPr>
              <a:t>——  </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3 </a:t>
            </a:r>
            <a:r>
              <a:rPr kumimoji="1" lang="zh-CN" altLang="en-US" sz="2400" baseline="-250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4 </a:t>
            </a:r>
            <a:r>
              <a:rPr kumimoji="1" lang="zh-CN" altLang="en-US" sz="2400" smtClean="0">
                <a:solidFill>
                  <a:srgbClr val="0000CC"/>
                </a:solidFill>
                <a:latin typeface="Times New Roman" pitchFamily="18" charset="0"/>
                <a:ea typeface="楷体_GB2312" pitchFamily="49" charset="-122"/>
              </a:rPr>
              <a:t>比</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1 </a:t>
            </a:r>
            <a:r>
              <a:rPr kumimoji="1" lang="zh-CN" altLang="en-US" sz="2400" baseline="-250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2</a:t>
            </a:r>
            <a:r>
              <a:rPr kumimoji="1" lang="zh-CN" altLang="en-US" sz="2400" smtClean="0">
                <a:solidFill>
                  <a:srgbClr val="0000CC"/>
                </a:solidFill>
                <a:latin typeface="Times New Roman" pitchFamily="18" charset="0"/>
                <a:ea typeface="楷体_GB2312" pitchFamily="49" charset="-122"/>
              </a:rPr>
              <a:t>强</a:t>
            </a:r>
            <a:r>
              <a:rPr kumimoji="1" lang="en-US" altLang="zh-CN"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Times New Roman" pitchFamily="18" charset="0"/>
                <a:ea typeface="楷体_GB2312" pitchFamily="49" charset="-122"/>
              </a:rPr>
              <a:t>只考虑</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3 </a:t>
            </a:r>
            <a:r>
              <a:rPr kumimoji="1" lang="zh-CN" altLang="en-US" sz="2400" baseline="-25000" smtClean="0">
                <a:solidFill>
                  <a:srgbClr val="0000CC"/>
                </a:solidFill>
                <a:latin typeface="Times New Roman" pitchFamily="18" charset="0"/>
                <a:ea typeface="楷体_GB2312" pitchFamily="49" charset="-122"/>
              </a:rPr>
              <a:t>、</a:t>
            </a:r>
            <a:r>
              <a:rPr kumimoji="1" lang="en-US" altLang="zh-CN" sz="2400" smtClean="0">
                <a:solidFill>
                  <a:srgbClr val="0000CC"/>
                </a:solidFill>
                <a:latin typeface="Times New Roman" pitchFamily="18" charset="0"/>
                <a:ea typeface="楷体_GB2312" pitchFamily="49" charset="-122"/>
              </a:rPr>
              <a:t>G</a:t>
            </a:r>
            <a:r>
              <a:rPr kumimoji="1" lang="en-US" altLang="zh-CN" sz="2400" baseline="-25000" smtClean="0">
                <a:solidFill>
                  <a:srgbClr val="0000CC"/>
                </a:solidFill>
                <a:latin typeface="Times New Roman" pitchFamily="18" charset="0"/>
                <a:ea typeface="楷体_GB2312" pitchFamily="49" charset="-122"/>
              </a:rPr>
              <a:t>4 </a:t>
            </a:r>
            <a:r>
              <a:rPr kumimoji="1" lang="zh-CN" altLang="en-US" sz="2400" smtClean="0">
                <a:solidFill>
                  <a:srgbClr val="0000CC"/>
                </a:solidFill>
                <a:latin typeface="Times New Roman" pitchFamily="18" charset="0"/>
                <a:ea typeface="楷体_GB2312" pitchFamily="49" charset="-122"/>
              </a:rPr>
              <a:t>偶合</a:t>
            </a:r>
            <a:r>
              <a:rPr kumimoji="1" lang="en-US" altLang="zh-CN" sz="2400" smtClean="0">
                <a:solidFill>
                  <a:srgbClr val="0000CC"/>
                </a:solidFill>
                <a:latin typeface="Times New Roman" pitchFamily="18" charset="0"/>
                <a:ea typeface="楷体_GB2312" pitchFamily="49" charset="-122"/>
              </a:rPr>
              <a:t>.</a:t>
            </a:r>
          </a:p>
        </p:txBody>
      </p:sp>
      <p:grpSp>
        <p:nvGrpSpPr>
          <p:cNvPr id="28687" name="Group 15"/>
          <p:cNvGrpSpPr>
            <a:grpSpLocks/>
          </p:cNvGrpSpPr>
          <p:nvPr/>
        </p:nvGrpSpPr>
        <p:grpSpPr bwMode="auto">
          <a:xfrm>
            <a:off x="468313" y="4968875"/>
            <a:ext cx="8280400" cy="822325"/>
            <a:chOff x="295" y="3249"/>
            <a:chExt cx="5216" cy="518"/>
          </a:xfrm>
        </p:grpSpPr>
        <p:sp>
          <p:nvSpPr>
            <p:cNvPr id="28689" name="Text Box 16"/>
            <p:cNvSpPr txBox="1">
              <a:spLocks noChangeArrowheads="1"/>
            </p:cNvSpPr>
            <p:nvPr/>
          </p:nvSpPr>
          <p:spPr bwMode="auto">
            <a:xfrm>
              <a:off x="295" y="3249"/>
              <a:ext cx="521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b="1" i="1" smtClean="0">
                  <a:solidFill>
                    <a:srgbClr val="FF0000"/>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在</a:t>
              </a:r>
              <a:r>
                <a:rPr kumimoji="1" lang="zh-CN" altLang="en-US" sz="2400" b="1" i="1" smtClean="0">
                  <a:solidFill>
                    <a:srgbClr val="FF0000"/>
                  </a:solidFill>
                  <a:latin typeface="Times New Roman" pitchFamily="18" charset="0"/>
                  <a:ea typeface="楷体_GB2312" pitchFamily="49" charset="-122"/>
                </a:rPr>
                <a:t> </a:t>
              </a:r>
              <a:r>
                <a:rPr kumimoji="1" lang="en-US" altLang="zh-CN" sz="2400" b="1" i="1" smtClean="0">
                  <a:solidFill>
                    <a:srgbClr val="FF0000"/>
                  </a:solidFill>
                  <a:latin typeface="Times New Roman" pitchFamily="18" charset="0"/>
                  <a:ea typeface="楷体_GB2312" pitchFamily="49" charset="-122"/>
                </a:rPr>
                <a:t>LS</a:t>
              </a:r>
              <a:r>
                <a:rPr kumimoji="1" lang="zh-CN" altLang="en-US" sz="2400" b="1" smtClean="0">
                  <a:solidFill>
                    <a:srgbClr val="FF0000"/>
                  </a:solidFill>
                  <a:latin typeface="Times New Roman" pitchFamily="18" charset="0"/>
                  <a:ea typeface="楷体_GB2312" pitchFamily="49" charset="-122"/>
                </a:rPr>
                <a:t>耦</a:t>
              </a:r>
              <a:r>
                <a:rPr kumimoji="1" lang="zh-CN" altLang="en-US" sz="2400" smtClean="0">
                  <a:solidFill>
                    <a:srgbClr val="0000CC"/>
                  </a:solidFill>
                  <a:latin typeface="Times New Roman" pitchFamily="18" charset="0"/>
                  <a:ea typeface="楷体_GB2312" pitchFamily="49" charset="-122"/>
                </a:rPr>
                <a:t>中，两个轨道角动量合成一个总轨道角动量，其量子数为</a:t>
              </a:r>
              <a:r>
                <a:rPr kumimoji="1" lang="en-US" altLang="zh-CN" sz="2400" i="1" smtClean="0">
                  <a:solidFill>
                    <a:srgbClr val="FF0000"/>
                  </a:solidFill>
                  <a:latin typeface="Times New Roman" pitchFamily="18" charset="0"/>
                  <a:ea typeface="楷体_GB2312" pitchFamily="49" charset="-122"/>
                </a:rPr>
                <a:t>L</a:t>
              </a:r>
              <a:r>
                <a:rPr kumimoji="1" lang="zh-CN" altLang="en-US" sz="2400" i="1" smtClean="0">
                  <a:solidFill>
                    <a:srgbClr val="FF0000"/>
                  </a:solidFill>
                  <a:latin typeface="Times New Roman" pitchFamily="18" charset="0"/>
                  <a:ea typeface="楷体_GB2312" pitchFamily="49" charset="-122"/>
                </a:rPr>
                <a:t>，  </a:t>
              </a:r>
              <a:r>
                <a:rPr kumimoji="1" lang="en-US" altLang="zh-CN" sz="2400" i="1" smtClean="0">
                  <a:solidFill>
                    <a:srgbClr val="FF0000"/>
                  </a:solidFill>
                  <a:latin typeface="Times New Roman" pitchFamily="18" charset="0"/>
                  <a:ea typeface="楷体_GB2312" pitchFamily="49" charset="-122"/>
                </a:rPr>
                <a:t>L</a:t>
              </a:r>
              <a:r>
                <a:rPr kumimoji="1" lang="en-US" altLang="zh-CN" sz="2400" smtClean="0">
                  <a:solidFill>
                    <a:srgbClr val="FF0000"/>
                  </a:solidFill>
                  <a:latin typeface="Times New Roman" pitchFamily="18" charset="0"/>
                  <a:ea typeface="楷体_GB2312" pitchFamily="49" charset="-122"/>
                </a:rPr>
                <a:t>=</a:t>
              </a:r>
              <a:r>
                <a:rPr kumimoji="1" lang="en-US" altLang="zh-CN" sz="2400" i="1" smtClean="0">
                  <a:solidFill>
                    <a:srgbClr val="FF0000"/>
                  </a:solidFill>
                  <a:latin typeface="Times New Roman" pitchFamily="18" charset="0"/>
                  <a:ea typeface="楷体_GB2312" pitchFamily="49" charset="-122"/>
                </a:rPr>
                <a:t>l</a:t>
              </a:r>
              <a:r>
                <a:rPr kumimoji="1" lang="en-US" altLang="zh-CN" sz="2400" i="1" baseline="-25000" smtClean="0">
                  <a:solidFill>
                    <a:srgbClr val="FF0000"/>
                  </a:solidFill>
                  <a:latin typeface="Times New Roman" pitchFamily="18" charset="0"/>
                  <a:ea typeface="楷体_GB2312" pitchFamily="49" charset="-122"/>
                </a:rPr>
                <a:t>1</a:t>
              </a:r>
              <a:r>
                <a:rPr kumimoji="1" lang="en-US" altLang="zh-CN" sz="2400" i="1" smtClean="0">
                  <a:solidFill>
                    <a:srgbClr val="FF0000"/>
                  </a:solidFill>
                  <a:latin typeface="Times New Roman" pitchFamily="18" charset="0"/>
                  <a:ea typeface="楷体_GB2312" pitchFamily="49" charset="-122"/>
                </a:rPr>
                <a:t>+l</a:t>
              </a:r>
              <a:r>
                <a:rPr kumimoji="1" lang="en-US" altLang="zh-CN" sz="2400" i="1" baseline="-25000" smtClean="0">
                  <a:solidFill>
                    <a:srgbClr val="FF0000"/>
                  </a:solidFill>
                  <a:latin typeface="Times New Roman" pitchFamily="18" charset="0"/>
                  <a:ea typeface="楷体_GB2312" pitchFamily="49" charset="-122"/>
                </a:rPr>
                <a:t>2</a:t>
              </a:r>
              <a:r>
                <a:rPr kumimoji="1" lang="zh-CN" altLang="en-US" sz="2400" i="1" smtClean="0">
                  <a:solidFill>
                    <a:srgbClr val="FF0000"/>
                  </a:solidFill>
                  <a:latin typeface="Times New Roman" pitchFamily="18" charset="0"/>
                  <a:ea typeface="楷体_GB2312" pitchFamily="49" charset="-122"/>
                </a:rPr>
                <a:t>，</a:t>
              </a:r>
              <a:r>
                <a:rPr kumimoji="1" lang="en-US" altLang="zh-CN" sz="2400" i="1" smtClean="0">
                  <a:solidFill>
                    <a:srgbClr val="FF0000"/>
                  </a:solidFill>
                  <a:latin typeface="Times New Roman" pitchFamily="18" charset="0"/>
                  <a:ea typeface="楷体_GB2312" pitchFamily="49" charset="-122"/>
                </a:rPr>
                <a:t>l</a:t>
              </a:r>
              <a:r>
                <a:rPr kumimoji="1" lang="en-US" altLang="zh-CN" sz="2400" i="1" baseline="-25000" smtClean="0">
                  <a:solidFill>
                    <a:srgbClr val="FF0000"/>
                  </a:solidFill>
                  <a:latin typeface="Times New Roman" pitchFamily="18" charset="0"/>
                  <a:ea typeface="楷体_GB2312" pitchFamily="49" charset="-122"/>
                </a:rPr>
                <a:t>1</a:t>
              </a:r>
              <a:r>
                <a:rPr kumimoji="1" lang="en-US" altLang="zh-CN" sz="2400" i="1" smtClean="0">
                  <a:solidFill>
                    <a:srgbClr val="FF0000"/>
                  </a:solidFill>
                  <a:latin typeface="Times New Roman" pitchFamily="18" charset="0"/>
                  <a:ea typeface="楷体_GB2312" pitchFamily="49" charset="-122"/>
                </a:rPr>
                <a:t>+l</a:t>
              </a:r>
              <a:r>
                <a:rPr kumimoji="1" lang="en-US" altLang="zh-CN" sz="2400" i="1" baseline="-25000" smtClean="0">
                  <a:solidFill>
                    <a:srgbClr val="FF0000"/>
                  </a:solidFill>
                  <a:latin typeface="Times New Roman" pitchFamily="18" charset="0"/>
                  <a:ea typeface="楷体_GB2312" pitchFamily="49" charset="-122"/>
                </a:rPr>
                <a:t>2</a:t>
              </a:r>
              <a:r>
                <a:rPr kumimoji="1" lang="en-US" altLang="zh-CN" sz="2400" smtClean="0">
                  <a:solidFill>
                    <a:srgbClr val="FF0000"/>
                  </a:solidFill>
                  <a:latin typeface="Times New Roman" pitchFamily="18" charset="0"/>
                  <a:ea typeface="楷体_GB2312" pitchFamily="49" charset="-122"/>
                </a:rPr>
                <a:t>-1…..  </a:t>
              </a:r>
              <a:r>
                <a:rPr kumimoji="1" lang="en-US" altLang="zh-CN" sz="2400" i="1" smtClean="0">
                  <a:solidFill>
                    <a:srgbClr val="FF0000"/>
                  </a:solidFill>
                  <a:latin typeface="Times New Roman" pitchFamily="18" charset="0"/>
                  <a:ea typeface="楷体_GB2312" pitchFamily="49" charset="-122"/>
                </a:rPr>
                <a:t>l</a:t>
              </a:r>
              <a:r>
                <a:rPr kumimoji="1" lang="en-US" altLang="zh-CN" sz="2400" i="1" baseline="-25000" smtClean="0">
                  <a:solidFill>
                    <a:srgbClr val="FF0000"/>
                  </a:solidFill>
                  <a:latin typeface="Times New Roman" pitchFamily="18" charset="0"/>
                  <a:ea typeface="楷体_GB2312" pitchFamily="49" charset="-122"/>
                </a:rPr>
                <a:t>1</a:t>
              </a:r>
              <a:r>
                <a:rPr kumimoji="1" lang="en-US" altLang="zh-CN" sz="2400" i="1" smtClean="0">
                  <a:solidFill>
                    <a:srgbClr val="FF0000"/>
                  </a:solidFill>
                  <a:latin typeface="Times New Roman" pitchFamily="18" charset="0"/>
                  <a:ea typeface="楷体_GB2312" pitchFamily="49" charset="-122"/>
                </a:rPr>
                <a:t>-l</a:t>
              </a:r>
              <a:r>
                <a:rPr kumimoji="1" lang="en-US" altLang="zh-CN" sz="2400" i="1" baseline="-25000" smtClean="0">
                  <a:solidFill>
                    <a:srgbClr val="FF0000"/>
                  </a:solidFill>
                  <a:latin typeface="Times New Roman" pitchFamily="18" charset="0"/>
                  <a:ea typeface="楷体_GB2312" pitchFamily="49" charset="-122"/>
                </a:rPr>
                <a:t>2</a:t>
              </a:r>
              <a:r>
                <a:rPr kumimoji="1" lang="en-US" altLang="zh-CN" sz="2400" smtClean="0">
                  <a:solidFill>
                    <a:srgbClr val="FF0000"/>
                  </a:solidFill>
                  <a:latin typeface="Times New Roman" pitchFamily="18" charset="0"/>
                  <a:ea typeface="楷体_GB2312" pitchFamily="49" charset="-122"/>
                </a:rPr>
                <a:t> </a:t>
              </a:r>
            </a:p>
          </p:txBody>
        </p:sp>
        <p:sp>
          <p:nvSpPr>
            <p:cNvPr id="28690" name="Line 17"/>
            <p:cNvSpPr>
              <a:spLocks noChangeShapeType="1"/>
            </p:cNvSpPr>
            <p:nvPr/>
          </p:nvSpPr>
          <p:spPr bwMode="auto">
            <a:xfrm>
              <a:off x="2925" y="3521"/>
              <a:ext cx="0" cy="22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8691" name="Line 18"/>
            <p:cNvSpPr>
              <a:spLocks noChangeShapeType="1"/>
            </p:cNvSpPr>
            <p:nvPr/>
          </p:nvSpPr>
          <p:spPr bwMode="auto">
            <a:xfrm>
              <a:off x="3334" y="3521"/>
              <a:ext cx="0" cy="22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sp>
        <p:nvSpPr>
          <p:cNvPr id="28688" name="Text Box 19"/>
          <p:cNvSpPr txBox="1">
            <a:spLocks noChangeArrowheads="1"/>
          </p:cNvSpPr>
          <p:nvPr/>
        </p:nvSpPr>
        <p:spPr bwMode="auto">
          <a:xfrm>
            <a:off x="468313" y="5832475"/>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b="1" i="1" smtClean="0">
                <a:solidFill>
                  <a:srgbClr val="000000"/>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两个自旋角动量合成一个总自旋角动量，其量子数为</a:t>
            </a:r>
            <a:r>
              <a:rPr kumimoji="1" lang="en-US" altLang="zh-CN" sz="2400" i="1" smtClean="0">
                <a:solidFill>
                  <a:srgbClr val="FF0000"/>
                </a:solidFill>
                <a:latin typeface="Times New Roman" pitchFamily="18" charset="0"/>
                <a:ea typeface="楷体_GB2312" pitchFamily="49" charset="-122"/>
              </a:rPr>
              <a:t>S,     S=s</a:t>
            </a:r>
            <a:r>
              <a:rPr kumimoji="1" lang="en-US" altLang="zh-CN" sz="2400" i="1" baseline="-25000" smtClean="0">
                <a:solidFill>
                  <a:srgbClr val="FF0000"/>
                </a:solidFill>
                <a:latin typeface="Times New Roman" pitchFamily="18" charset="0"/>
                <a:ea typeface="楷体_GB2312" pitchFamily="49" charset="-122"/>
              </a:rPr>
              <a:t>1 </a:t>
            </a:r>
            <a:r>
              <a:rPr kumimoji="1" lang="en-US" altLang="zh-CN" sz="2400" i="1" smtClean="0">
                <a:solidFill>
                  <a:srgbClr val="FF0000"/>
                </a:solidFill>
                <a:latin typeface="Times New Roman" pitchFamily="18" charset="0"/>
                <a:ea typeface="楷体_GB2312" pitchFamily="49" charset="-122"/>
              </a:rPr>
              <a:t>+ s</a:t>
            </a:r>
            <a:r>
              <a:rPr kumimoji="1" lang="en-US" altLang="zh-CN" sz="2400" i="1" baseline="-25000" smtClean="0">
                <a:solidFill>
                  <a:srgbClr val="FF0000"/>
                </a:solidFill>
                <a:latin typeface="Times New Roman" pitchFamily="18" charset="0"/>
                <a:ea typeface="楷体_GB2312" pitchFamily="49" charset="-122"/>
              </a:rPr>
              <a:t>2   </a:t>
            </a:r>
            <a:r>
              <a:rPr kumimoji="1" lang="zh-CN" altLang="en-US" sz="2400" smtClean="0">
                <a:solidFill>
                  <a:srgbClr val="FF0000"/>
                </a:solidFill>
                <a:latin typeface="Times New Roman" pitchFamily="18" charset="0"/>
                <a:ea typeface="楷体_GB2312" pitchFamily="49" charset="-122"/>
              </a:rPr>
              <a:t>或</a:t>
            </a:r>
            <a:r>
              <a:rPr kumimoji="1" lang="zh-CN" altLang="en-US" sz="2400" i="1" baseline="-25000" smtClean="0">
                <a:solidFill>
                  <a:srgbClr val="FF0000"/>
                </a:solidFill>
                <a:latin typeface="Times New Roman" pitchFamily="18" charset="0"/>
                <a:ea typeface="楷体_GB2312" pitchFamily="49" charset="-122"/>
              </a:rPr>
              <a:t>   </a:t>
            </a:r>
            <a:r>
              <a:rPr kumimoji="1" lang="en-US" altLang="zh-CN" sz="2400" i="1" smtClean="0">
                <a:solidFill>
                  <a:srgbClr val="FF0000"/>
                </a:solidFill>
                <a:latin typeface="Times New Roman" pitchFamily="18" charset="0"/>
                <a:ea typeface="楷体_GB2312" pitchFamily="49" charset="-122"/>
              </a:rPr>
              <a:t>s</a:t>
            </a:r>
            <a:r>
              <a:rPr kumimoji="1" lang="en-US" altLang="zh-CN" sz="2400" i="1" baseline="-25000" smtClean="0">
                <a:solidFill>
                  <a:srgbClr val="FF0000"/>
                </a:solidFill>
                <a:latin typeface="Times New Roman" pitchFamily="18" charset="0"/>
                <a:ea typeface="楷体_GB2312" pitchFamily="49" charset="-122"/>
              </a:rPr>
              <a:t>1 </a:t>
            </a:r>
            <a:r>
              <a:rPr kumimoji="1" lang="en-US" altLang="zh-CN" sz="2400" i="1" smtClean="0">
                <a:solidFill>
                  <a:srgbClr val="FF0000"/>
                </a:solidFill>
                <a:latin typeface="Times New Roman" pitchFamily="18" charset="0"/>
                <a:ea typeface="楷体_GB2312" pitchFamily="49" charset="-122"/>
              </a:rPr>
              <a:t>- s</a:t>
            </a:r>
            <a:r>
              <a:rPr kumimoji="1" lang="en-US" altLang="zh-CN" sz="2400" i="1" baseline="-25000" smtClean="0">
                <a:solidFill>
                  <a:srgbClr val="FF0000"/>
                </a:solidFill>
                <a:latin typeface="Times New Roman" pitchFamily="18" charset="0"/>
                <a:ea typeface="楷体_GB2312" pitchFamily="49" charset="-122"/>
              </a:rPr>
              <a:t>2</a:t>
            </a:r>
          </a:p>
        </p:txBody>
      </p:sp>
    </p:spTree>
    <p:extLst>
      <p:ext uri="{BB962C8B-B14F-4D97-AF65-F5344CB8AC3E}">
        <p14:creationId xmlns:p14="http://schemas.microsoft.com/office/powerpoint/2010/main" val="881392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395288" y="333375"/>
            <a:ext cx="8497887" cy="1370013"/>
            <a:chOff x="249" y="210"/>
            <a:chExt cx="5353" cy="863"/>
          </a:xfrm>
        </p:grpSpPr>
        <p:sp>
          <p:nvSpPr>
            <p:cNvPr id="29705" name="Text Box 3"/>
            <p:cNvSpPr txBox="1">
              <a:spLocks noChangeArrowheads="1"/>
            </p:cNvSpPr>
            <p:nvPr/>
          </p:nvSpPr>
          <p:spPr bwMode="auto">
            <a:xfrm>
              <a:off x="249" y="210"/>
              <a:ext cx="5353"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zh-CN" altLang="en-US" sz="2400" smtClean="0">
                  <a:solidFill>
                    <a:srgbClr val="0000CC"/>
                  </a:solidFill>
                  <a:latin typeface="Times New Roman" pitchFamily="18" charset="0"/>
                  <a:ea typeface="楷体_GB2312" pitchFamily="49" charset="-122"/>
                </a:rPr>
                <a:t>然后</a:t>
              </a:r>
              <a:r>
                <a:rPr kumimoji="1" lang="en-US" altLang="zh-CN" sz="2400" smtClean="0">
                  <a:solidFill>
                    <a:srgbClr val="0000CC"/>
                  </a:solidFill>
                  <a:latin typeface="Times New Roman" pitchFamily="18" charset="0"/>
                  <a:ea typeface="楷体_GB2312" pitchFamily="49" charset="-122"/>
                </a:rPr>
                <a:t>, </a:t>
              </a:r>
              <a:r>
                <a:rPr kumimoji="1" lang="zh-CN" altLang="en-US" sz="2400" smtClean="0">
                  <a:solidFill>
                    <a:srgbClr val="0000CC"/>
                  </a:solidFill>
                  <a:latin typeface="Times New Roman" pitchFamily="18" charset="0"/>
                  <a:ea typeface="楷体_GB2312" pitchFamily="49" charset="-122"/>
                </a:rPr>
                <a:t>总自旋角动量和总轨道角动量合成总角动量</a:t>
              </a:r>
              <a:r>
                <a:rPr kumimoji="1" lang="en-US" altLang="zh-CN" sz="2400" i="1" smtClean="0">
                  <a:solidFill>
                    <a:srgbClr val="FF0000"/>
                  </a:solidFill>
                  <a:latin typeface="Times New Roman" pitchFamily="18" charset="0"/>
                  <a:ea typeface="楷体_GB2312" pitchFamily="49" charset="-122"/>
                </a:rPr>
                <a:t>J</a:t>
              </a:r>
              <a:r>
                <a:rPr kumimoji="1" lang="zh-CN" altLang="en-US" sz="2400" smtClean="0">
                  <a:solidFill>
                    <a:srgbClr val="0000CC"/>
                  </a:solidFill>
                  <a:latin typeface="Times New Roman" pitchFamily="18" charset="0"/>
                  <a:ea typeface="楷体_GB2312" pitchFamily="49" charset="-122"/>
                </a:rPr>
                <a:t>，其量子数</a:t>
              </a:r>
            </a:p>
            <a:p>
              <a:pPr eaLnBrk="0" fontAlgn="base" hangingPunct="0">
                <a:spcBef>
                  <a:spcPct val="50000"/>
                </a:spcBef>
                <a:spcAft>
                  <a:spcPct val="0"/>
                </a:spcAft>
                <a:buFontTx/>
                <a:buNone/>
              </a:pPr>
              <a:r>
                <a:rPr kumimoji="1" lang="zh-CN" altLang="en-US" sz="2400" smtClean="0">
                  <a:solidFill>
                    <a:srgbClr val="0000CC"/>
                  </a:solidFill>
                  <a:latin typeface="Times New Roman" pitchFamily="18" charset="0"/>
                  <a:ea typeface="楷体_GB2312" pitchFamily="49" charset="-122"/>
                </a:rPr>
                <a:t>为</a:t>
              </a:r>
              <a:r>
                <a:rPr kumimoji="1" lang="en-US" altLang="zh-CN" sz="2400" i="1" smtClean="0">
                  <a:solidFill>
                    <a:srgbClr val="FF0000"/>
                  </a:solidFill>
                  <a:latin typeface="Times New Roman" pitchFamily="18" charset="0"/>
                  <a:ea typeface="楷体_GB2312" pitchFamily="49" charset="-122"/>
                </a:rPr>
                <a:t>J=L+S  ,L+S-1……   L-S</a:t>
              </a:r>
              <a:r>
                <a:rPr kumimoji="1" lang="en-US" altLang="zh-CN" sz="2400" smtClean="0">
                  <a:solidFill>
                    <a:srgbClr val="FF0000"/>
                  </a:solidFill>
                  <a:latin typeface="Times New Roman" pitchFamily="18" charset="0"/>
                  <a:ea typeface="楷体_GB2312" pitchFamily="49" charset="-122"/>
                </a:rPr>
                <a:t> </a:t>
              </a:r>
              <a:r>
                <a:rPr kumimoji="1" lang="zh-CN" altLang="en-US" sz="2400" smtClean="0">
                  <a:solidFill>
                    <a:srgbClr val="FF0000"/>
                  </a:solidFill>
                  <a:latin typeface="Times New Roman" pitchFamily="18" charset="0"/>
                  <a:ea typeface="楷体_GB2312" pitchFamily="49" charset="-122"/>
                </a:rPr>
                <a:t>。</a:t>
              </a:r>
              <a:r>
                <a:rPr kumimoji="1" lang="zh-CN" altLang="en-US" sz="2400" smtClean="0">
                  <a:solidFill>
                    <a:srgbClr val="0000CC"/>
                  </a:solidFill>
                  <a:latin typeface="Times New Roman" pitchFamily="18" charset="0"/>
                  <a:ea typeface="楷体_GB2312" pitchFamily="49" charset="-122"/>
                </a:rPr>
                <a:t>这样，就可以说明一对电子在某一组态可能形成的不同原子态。</a:t>
              </a:r>
              <a:endParaRPr kumimoji="1" lang="zh-CN" altLang="en-US" sz="2400" i="1" baseline="-25000" smtClean="0">
                <a:solidFill>
                  <a:srgbClr val="FF0000"/>
                </a:solidFill>
                <a:latin typeface="Times New Roman" pitchFamily="18" charset="0"/>
                <a:ea typeface="楷体_GB2312" pitchFamily="49" charset="-122"/>
              </a:endParaRPr>
            </a:p>
          </p:txBody>
        </p:sp>
        <p:sp>
          <p:nvSpPr>
            <p:cNvPr id="29706" name="Line 4"/>
            <p:cNvSpPr>
              <a:spLocks noChangeShapeType="1"/>
            </p:cNvSpPr>
            <p:nvPr/>
          </p:nvSpPr>
          <p:spPr bwMode="auto">
            <a:xfrm>
              <a:off x="2018" y="618"/>
              <a:ext cx="0" cy="18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29707" name="Line 5"/>
            <p:cNvSpPr>
              <a:spLocks noChangeShapeType="1"/>
            </p:cNvSpPr>
            <p:nvPr/>
          </p:nvSpPr>
          <p:spPr bwMode="auto">
            <a:xfrm>
              <a:off x="2381" y="618"/>
              <a:ext cx="0" cy="18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pSp>
      <p:grpSp>
        <p:nvGrpSpPr>
          <p:cNvPr id="29699" name="Group 6"/>
          <p:cNvGrpSpPr>
            <a:grpSpLocks/>
          </p:cNvGrpSpPr>
          <p:nvPr/>
        </p:nvGrpSpPr>
        <p:grpSpPr bwMode="auto">
          <a:xfrm>
            <a:off x="395288" y="2060575"/>
            <a:ext cx="8748712" cy="1004888"/>
            <a:chOff x="249" y="1298"/>
            <a:chExt cx="5511" cy="633"/>
          </a:xfrm>
        </p:grpSpPr>
        <p:sp>
          <p:nvSpPr>
            <p:cNvPr id="29703" name="Text Box 7"/>
            <p:cNvSpPr txBox="1">
              <a:spLocks noChangeArrowheads="1"/>
            </p:cNvSpPr>
            <p:nvPr/>
          </p:nvSpPr>
          <p:spPr bwMode="auto">
            <a:xfrm>
              <a:off x="249" y="1298"/>
              <a:ext cx="551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50000"/>
                </a:spcBef>
                <a:spcAft>
                  <a:spcPct val="0"/>
                </a:spcAft>
                <a:buFontTx/>
                <a:buNone/>
              </a:pPr>
              <a:r>
                <a:rPr kumimoji="1" lang="en-US" altLang="zh-CN" sz="2400" b="1" i="1" smtClean="0">
                  <a:solidFill>
                    <a:srgbClr val="000000"/>
                  </a:solidFill>
                  <a:latin typeface="Times New Roman" pitchFamily="18" charset="0"/>
                  <a:ea typeface="楷体_GB2312" pitchFamily="49" charset="-122"/>
                </a:rPr>
                <a:t>  </a:t>
              </a:r>
              <a:r>
                <a:rPr kumimoji="1" lang="zh-CN" altLang="en-US" sz="2400" b="1" smtClean="0">
                  <a:solidFill>
                    <a:srgbClr val="000000"/>
                  </a:solidFill>
                  <a:latin typeface="Times New Roman" pitchFamily="18" charset="0"/>
                  <a:ea typeface="楷体_GB2312" pitchFamily="49" charset="-122"/>
                </a:rPr>
                <a:t>用            表示原子组态，符号</a:t>
              </a:r>
              <a:r>
                <a:rPr kumimoji="1" lang="en-US" altLang="zh-CN" sz="2400" b="1" i="1" smtClean="0">
                  <a:solidFill>
                    <a:srgbClr val="000000"/>
                  </a:solidFill>
                  <a:latin typeface="Times New Roman" pitchFamily="18" charset="0"/>
                  <a:ea typeface="楷体_GB2312" pitchFamily="49" charset="-122"/>
                </a:rPr>
                <a:t>L</a:t>
              </a:r>
              <a:r>
                <a:rPr kumimoji="1" lang="zh-CN" altLang="en-US" sz="2400" b="1" smtClean="0">
                  <a:solidFill>
                    <a:srgbClr val="000000"/>
                  </a:solidFill>
                  <a:latin typeface="Times New Roman" pitchFamily="18" charset="0"/>
                  <a:ea typeface="楷体_GB2312" pitchFamily="49" charset="-122"/>
                </a:rPr>
                <a:t>用大写字母如：</a:t>
              </a:r>
              <a:r>
                <a:rPr kumimoji="1" lang="en-US" altLang="zh-CN" sz="2400" b="1" i="1" smtClean="0">
                  <a:solidFill>
                    <a:srgbClr val="000000"/>
                  </a:solidFill>
                  <a:latin typeface="Times New Roman" pitchFamily="18" charset="0"/>
                  <a:ea typeface="楷体_GB2312" pitchFamily="49" charset="-122"/>
                </a:rPr>
                <a:t>S</a:t>
              </a:r>
              <a:r>
                <a:rPr kumimoji="1" lang="zh-CN" altLang="en-US" sz="2400" b="1" i="1" smtClean="0">
                  <a:solidFill>
                    <a:srgbClr val="000000"/>
                  </a:solidFill>
                  <a:latin typeface="Times New Roman" pitchFamily="18" charset="0"/>
                  <a:ea typeface="楷体_GB2312" pitchFamily="49" charset="-122"/>
                </a:rPr>
                <a:t>、</a:t>
              </a:r>
              <a:r>
                <a:rPr kumimoji="1" lang="en-US" altLang="zh-CN" sz="2400" b="1" i="1" smtClean="0">
                  <a:solidFill>
                    <a:srgbClr val="000000"/>
                  </a:solidFill>
                  <a:latin typeface="Times New Roman" pitchFamily="18" charset="0"/>
                  <a:ea typeface="楷体_GB2312" pitchFamily="49" charset="-122"/>
                </a:rPr>
                <a:t>P</a:t>
              </a:r>
              <a:r>
                <a:rPr kumimoji="1" lang="zh-CN" altLang="en-US" sz="2400" b="1" i="1" smtClean="0">
                  <a:solidFill>
                    <a:srgbClr val="000000"/>
                  </a:solidFill>
                  <a:latin typeface="Times New Roman" pitchFamily="18" charset="0"/>
                  <a:ea typeface="楷体_GB2312" pitchFamily="49" charset="-122"/>
                </a:rPr>
                <a:t>、</a:t>
              </a:r>
              <a:r>
                <a:rPr kumimoji="1" lang="en-US" altLang="zh-CN" sz="2400" b="1" i="1" smtClean="0">
                  <a:solidFill>
                    <a:srgbClr val="000000"/>
                  </a:solidFill>
                  <a:latin typeface="Times New Roman" pitchFamily="18" charset="0"/>
                  <a:ea typeface="楷体_GB2312" pitchFamily="49" charset="-122"/>
                </a:rPr>
                <a:t>D</a:t>
              </a:r>
              <a:r>
                <a:rPr kumimoji="1" lang="zh-CN" altLang="en-US" sz="2400" b="1" i="1" smtClean="0">
                  <a:solidFill>
                    <a:srgbClr val="000000"/>
                  </a:solidFill>
                  <a:latin typeface="Times New Roman" pitchFamily="18" charset="0"/>
                  <a:ea typeface="楷体_GB2312" pitchFamily="49" charset="-122"/>
                </a:rPr>
                <a:t>、</a:t>
              </a:r>
            </a:p>
            <a:p>
              <a:pPr eaLnBrk="0" fontAlgn="base" hangingPunct="0">
                <a:spcBef>
                  <a:spcPct val="50000"/>
                </a:spcBef>
                <a:spcAft>
                  <a:spcPct val="0"/>
                </a:spcAft>
                <a:buFontTx/>
                <a:buNone/>
              </a:pPr>
              <a:r>
                <a:rPr kumimoji="1" lang="en-US" altLang="zh-CN" sz="2400" b="1" i="1" smtClean="0">
                  <a:solidFill>
                    <a:srgbClr val="000000"/>
                  </a:solidFill>
                  <a:latin typeface="Times New Roman" pitchFamily="18" charset="0"/>
                  <a:ea typeface="楷体_GB2312" pitchFamily="49" charset="-122"/>
                </a:rPr>
                <a:t>F</a:t>
              </a:r>
              <a:r>
                <a:rPr kumimoji="1" lang="zh-CN" altLang="en-US" sz="2400" b="1" i="1" smtClean="0">
                  <a:solidFill>
                    <a:srgbClr val="000000"/>
                  </a:solidFill>
                  <a:latin typeface="Times New Roman" pitchFamily="18" charset="0"/>
                  <a:ea typeface="楷体_GB2312" pitchFamily="49" charset="-122"/>
                </a:rPr>
                <a:t>、</a:t>
              </a:r>
              <a:r>
                <a:rPr kumimoji="1" lang="en-US" altLang="zh-CN" sz="2400" b="1" i="1" smtClean="0">
                  <a:solidFill>
                    <a:srgbClr val="000000"/>
                  </a:solidFill>
                  <a:latin typeface="Times New Roman" pitchFamily="18" charset="0"/>
                  <a:ea typeface="楷体_GB2312" pitchFamily="49" charset="-122"/>
                </a:rPr>
                <a:t>G</a:t>
              </a:r>
              <a:r>
                <a:rPr kumimoji="1" lang="zh-CN" altLang="en-US" sz="2400" b="1" i="1" smtClean="0">
                  <a:solidFill>
                    <a:srgbClr val="000000"/>
                  </a:solidFill>
                  <a:latin typeface="Times New Roman" pitchFamily="18" charset="0"/>
                  <a:ea typeface="楷体_GB2312" pitchFamily="49" charset="-122"/>
                </a:rPr>
                <a:t>、</a:t>
              </a:r>
              <a:r>
                <a:rPr kumimoji="1" lang="en-US" altLang="zh-CN" sz="2400" b="1" i="1" smtClean="0">
                  <a:solidFill>
                    <a:srgbClr val="000000"/>
                  </a:solidFill>
                  <a:latin typeface="Times New Roman" pitchFamily="18" charset="0"/>
                  <a:ea typeface="楷体_GB2312" pitchFamily="49" charset="-122"/>
                </a:rPr>
                <a:t>H……</a:t>
              </a:r>
              <a:r>
                <a:rPr kumimoji="1" lang="zh-CN" altLang="en-US" sz="2400" b="1" smtClean="0">
                  <a:solidFill>
                    <a:srgbClr val="000000"/>
                  </a:solidFill>
                  <a:latin typeface="Times New Roman" pitchFamily="18" charset="0"/>
                  <a:ea typeface="楷体_GB2312" pitchFamily="49" charset="-122"/>
                </a:rPr>
                <a:t>表示</a:t>
              </a:r>
              <a:r>
                <a:rPr kumimoji="1" lang="en-US" altLang="zh-CN" sz="2400" b="1" smtClean="0">
                  <a:solidFill>
                    <a:srgbClr val="000000"/>
                  </a:solidFill>
                  <a:latin typeface="Times New Roman" pitchFamily="18" charset="0"/>
                  <a:ea typeface="楷体_GB2312" pitchFamily="49" charset="-122"/>
                </a:rPr>
                <a:t>,</a:t>
              </a:r>
              <a:r>
                <a:rPr kumimoji="1" lang="zh-CN" altLang="en-US" sz="2400" b="1" smtClean="0">
                  <a:solidFill>
                    <a:srgbClr val="000000"/>
                  </a:solidFill>
                  <a:latin typeface="Times New Roman" pitchFamily="18" charset="0"/>
                  <a:ea typeface="楷体_GB2312" pitchFamily="49" charset="-122"/>
                </a:rPr>
                <a:t>分别对应</a:t>
              </a:r>
              <a:r>
                <a:rPr kumimoji="1" lang="en-US" altLang="zh-CN" sz="2400" b="1" i="1" smtClean="0">
                  <a:solidFill>
                    <a:srgbClr val="000000"/>
                  </a:solidFill>
                  <a:latin typeface="Times New Roman" pitchFamily="18" charset="0"/>
                  <a:ea typeface="楷体_GB2312" pitchFamily="49" charset="-122"/>
                </a:rPr>
                <a:t>L=</a:t>
              </a:r>
              <a:r>
                <a:rPr kumimoji="1" lang="en-US" altLang="zh-CN" sz="2400" b="1" smtClean="0">
                  <a:solidFill>
                    <a:srgbClr val="000000"/>
                  </a:solidFill>
                  <a:latin typeface="Times New Roman" pitchFamily="18" charset="0"/>
                  <a:ea typeface="楷体_GB2312" pitchFamily="49" charset="-122"/>
                </a:rPr>
                <a:t>0,1,2,3,4…..</a:t>
              </a:r>
              <a:endParaRPr kumimoji="1" lang="en-US" altLang="zh-CN" sz="2400" i="1" baseline="-25000" smtClean="0">
                <a:solidFill>
                  <a:srgbClr val="FF0000"/>
                </a:solidFill>
                <a:latin typeface="Times New Roman" pitchFamily="18" charset="0"/>
                <a:ea typeface="楷体_GB2312" pitchFamily="49" charset="-122"/>
              </a:endParaRPr>
            </a:p>
          </p:txBody>
        </p:sp>
        <p:graphicFrame>
          <p:nvGraphicFramePr>
            <p:cNvPr id="29704" name="Object 8"/>
            <p:cNvGraphicFramePr>
              <a:graphicFrameLocks noChangeAspect="1"/>
            </p:cNvGraphicFramePr>
            <p:nvPr/>
          </p:nvGraphicFramePr>
          <p:xfrm>
            <a:off x="612" y="1298"/>
            <a:ext cx="487" cy="299"/>
          </p:xfrm>
          <a:graphic>
            <a:graphicData uri="http://schemas.openxmlformats.org/presentationml/2006/ole">
              <mc:AlternateContent xmlns:mc="http://schemas.openxmlformats.org/markup-compatibility/2006">
                <mc:Choice xmlns:v="urn:schemas-microsoft-com:vml" Requires="v">
                  <p:oleObj spid="_x0000_s16386" name="公式" r:id="rId3" imgW="393529" imgH="241195" progId="Equation.3">
                    <p:embed/>
                  </p:oleObj>
                </mc:Choice>
                <mc:Fallback>
                  <p:oleObj name="公式" r:id="rId3" imgW="393529"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1298"/>
                          <a:ext cx="48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00" name="Text Box 9"/>
          <p:cNvSpPr txBox="1">
            <a:spLocks noChangeArrowheads="1"/>
          </p:cNvSpPr>
          <p:nvPr/>
        </p:nvSpPr>
        <p:spPr bwMode="auto">
          <a:xfrm>
            <a:off x="395288" y="3213100"/>
            <a:ext cx="684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FF0000"/>
                </a:solidFill>
                <a:latin typeface="Verdana" pitchFamily="34" charset="0"/>
                <a:ea typeface="楷体_GB2312" pitchFamily="49" charset="-122"/>
              </a:rPr>
              <a:t>例</a:t>
            </a:r>
            <a:r>
              <a:rPr lang="en-US" altLang="zh-CN" sz="2400" b="1" smtClean="0">
                <a:solidFill>
                  <a:srgbClr val="FF0000"/>
                </a:solidFill>
                <a:latin typeface="Times New Roman" pitchFamily="18" charset="0"/>
                <a:ea typeface="楷体_GB2312" pitchFamily="49" charset="-122"/>
              </a:rPr>
              <a:t>:</a:t>
            </a:r>
            <a:r>
              <a:rPr lang="zh-CN" altLang="en-US" sz="2400" smtClean="0">
                <a:solidFill>
                  <a:srgbClr val="0000CC"/>
                </a:solidFill>
                <a:latin typeface="Times New Roman" pitchFamily="18" charset="0"/>
                <a:ea typeface="楷体_GB2312" pitchFamily="49" charset="-122"/>
              </a:rPr>
              <a:t>氦原子的几个不同电子组态的原子态</a:t>
            </a:r>
            <a:endParaRPr lang="zh-CN" altLang="en-US" sz="2400" smtClean="0">
              <a:solidFill>
                <a:srgbClr val="FF0000"/>
              </a:solidFill>
              <a:latin typeface="Times New Roman" pitchFamily="18" charset="0"/>
              <a:ea typeface="楷体_GB2312" pitchFamily="49" charset="-122"/>
            </a:endParaRPr>
          </a:p>
        </p:txBody>
      </p:sp>
      <p:sp>
        <p:nvSpPr>
          <p:cNvPr id="29701" name="Text Box 10"/>
          <p:cNvSpPr txBox="1">
            <a:spLocks noChangeArrowheads="1"/>
          </p:cNvSpPr>
          <p:nvPr/>
        </p:nvSpPr>
        <p:spPr bwMode="auto">
          <a:xfrm>
            <a:off x="395288" y="3716338"/>
            <a:ext cx="684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Times New Roman" pitchFamily="18" charset="0"/>
                <a:ea typeface="楷体_GB2312" pitchFamily="49" charset="-122"/>
              </a:rPr>
              <a:t>(1):</a:t>
            </a:r>
            <a:r>
              <a:rPr lang="zh-CN" altLang="en-US" sz="2400" smtClean="0">
                <a:solidFill>
                  <a:srgbClr val="0000CC"/>
                </a:solidFill>
                <a:latin typeface="Times New Roman" pitchFamily="18" charset="0"/>
                <a:ea typeface="楷体_GB2312" pitchFamily="49" charset="-122"/>
              </a:rPr>
              <a:t>氦原子的</a:t>
            </a:r>
            <a:r>
              <a:rPr lang="en-US" altLang="zh-CN" sz="2400" i="1" smtClean="0">
                <a:solidFill>
                  <a:srgbClr val="0000CC"/>
                </a:solidFill>
                <a:latin typeface="Times New Roman" pitchFamily="18" charset="0"/>
                <a:ea typeface="楷体_GB2312" pitchFamily="49" charset="-122"/>
              </a:rPr>
              <a:t>1s1s</a:t>
            </a:r>
            <a:r>
              <a:rPr lang="zh-CN" altLang="en-US" sz="2400" smtClean="0">
                <a:solidFill>
                  <a:srgbClr val="0000CC"/>
                </a:solidFill>
                <a:latin typeface="Times New Roman" pitchFamily="18" charset="0"/>
                <a:ea typeface="楷体_GB2312" pitchFamily="49" charset="-122"/>
              </a:rPr>
              <a:t>电子组态</a:t>
            </a:r>
            <a:endParaRPr lang="zh-CN" altLang="en-US" sz="2400" smtClean="0">
              <a:solidFill>
                <a:srgbClr val="FF0000"/>
              </a:solidFill>
              <a:latin typeface="Times New Roman" pitchFamily="18" charset="0"/>
              <a:ea typeface="楷体_GB2312" pitchFamily="49" charset="-122"/>
            </a:endParaRPr>
          </a:p>
        </p:txBody>
      </p:sp>
      <p:graphicFrame>
        <p:nvGraphicFramePr>
          <p:cNvPr id="29702" name="Object 11"/>
          <p:cNvGraphicFramePr>
            <a:graphicFrameLocks noChangeAspect="1"/>
          </p:cNvGraphicFramePr>
          <p:nvPr/>
        </p:nvGraphicFramePr>
        <p:xfrm>
          <a:off x="1258888" y="4292600"/>
          <a:ext cx="5629275" cy="1976438"/>
        </p:xfrm>
        <a:graphic>
          <a:graphicData uri="http://schemas.openxmlformats.org/presentationml/2006/ole">
            <mc:AlternateContent xmlns:mc="http://schemas.openxmlformats.org/markup-compatibility/2006">
              <mc:Choice xmlns:v="urn:schemas-microsoft-com:vml" Requires="v">
                <p:oleObj spid="_x0000_s16387" name="公式" r:id="rId5" imgW="2870200" imgH="1117600" progId="Equation.3">
                  <p:embed/>
                </p:oleObj>
              </mc:Choice>
              <mc:Fallback>
                <p:oleObj name="公式" r:id="rId5" imgW="2870200" imgH="1117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292600"/>
                        <a:ext cx="5629275" cy="197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7437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468313" y="333375"/>
            <a:ext cx="684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Times New Roman" pitchFamily="18" charset="0"/>
                <a:ea typeface="楷体_GB2312" pitchFamily="49" charset="-122"/>
              </a:rPr>
              <a:t>(2):</a:t>
            </a:r>
            <a:r>
              <a:rPr lang="zh-CN" altLang="en-US" sz="2400" smtClean="0">
                <a:solidFill>
                  <a:srgbClr val="0000CC"/>
                </a:solidFill>
                <a:latin typeface="Times New Roman" pitchFamily="18" charset="0"/>
                <a:ea typeface="楷体_GB2312" pitchFamily="49" charset="-122"/>
              </a:rPr>
              <a:t>氦原子的</a:t>
            </a:r>
            <a:r>
              <a:rPr lang="en-US" altLang="zh-CN" sz="2400" i="1" smtClean="0">
                <a:solidFill>
                  <a:srgbClr val="0000CC"/>
                </a:solidFill>
                <a:latin typeface="Times New Roman" pitchFamily="18" charset="0"/>
                <a:ea typeface="楷体_GB2312" pitchFamily="49" charset="-122"/>
              </a:rPr>
              <a:t>1s2s</a:t>
            </a:r>
            <a:r>
              <a:rPr lang="zh-CN" altLang="en-US" sz="2400" smtClean="0">
                <a:solidFill>
                  <a:srgbClr val="0000CC"/>
                </a:solidFill>
                <a:latin typeface="Times New Roman" pitchFamily="18" charset="0"/>
                <a:ea typeface="楷体_GB2312" pitchFamily="49" charset="-122"/>
              </a:rPr>
              <a:t>电子组态</a:t>
            </a:r>
            <a:endParaRPr lang="zh-CN" altLang="en-US" sz="2400" smtClean="0">
              <a:solidFill>
                <a:srgbClr val="FF0000"/>
              </a:solidFill>
              <a:latin typeface="Times New Roman" pitchFamily="18" charset="0"/>
              <a:ea typeface="楷体_GB2312" pitchFamily="49" charset="-122"/>
            </a:endParaRPr>
          </a:p>
        </p:txBody>
      </p:sp>
      <p:graphicFrame>
        <p:nvGraphicFramePr>
          <p:cNvPr id="30723" name="Object 3"/>
          <p:cNvGraphicFramePr>
            <a:graphicFrameLocks noChangeAspect="1"/>
          </p:cNvGraphicFramePr>
          <p:nvPr/>
        </p:nvGraphicFramePr>
        <p:xfrm>
          <a:off x="755650" y="765175"/>
          <a:ext cx="7058025" cy="2424113"/>
        </p:xfrm>
        <a:graphic>
          <a:graphicData uri="http://schemas.openxmlformats.org/presentationml/2006/ole">
            <mc:AlternateContent xmlns:mc="http://schemas.openxmlformats.org/markup-compatibility/2006">
              <mc:Choice xmlns:v="urn:schemas-microsoft-com:vml" Requires="v">
                <p:oleObj spid="_x0000_s17410" name="公式" r:id="rId3" imgW="2870200" imgH="1371600" progId="Equation.3">
                  <p:embed/>
                </p:oleObj>
              </mc:Choice>
              <mc:Fallback>
                <p:oleObj name="公式" r:id="rId3" imgW="287020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765175"/>
                        <a:ext cx="7058025" cy="242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Text Box 4"/>
          <p:cNvSpPr txBox="1">
            <a:spLocks noChangeArrowheads="1"/>
          </p:cNvSpPr>
          <p:nvPr/>
        </p:nvSpPr>
        <p:spPr bwMode="auto">
          <a:xfrm>
            <a:off x="250825" y="3284538"/>
            <a:ext cx="684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Times New Roman" pitchFamily="18" charset="0"/>
                <a:ea typeface="楷体_GB2312" pitchFamily="49" charset="-122"/>
              </a:rPr>
              <a:t>(2):</a:t>
            </a:r>
            <a:r>
              <a:rPr lang="zh-CN" altLang="en-US" sz="2400" smtClean="0">
                <a:solidFill>
                  <a:srgbClr val="0000CC"/>
                </a:solidFill>
                <a:latin typeface="Times New Roman" pitchFamily="18" charset="0"/>
                <a:ea typeface="楷体_GB2312" pitchFamily="49" charset="-122"/>
              </a:rPr>
              <a:t>氦原子的</a:t>
            </a:r>
            <a:r>
              <a:rPr lang="en-US" altLang="zh-CN" sz="2400" i="1" smtClean="0">
                <a:solidFill>
                  <a:srgbClr val="0000CC"/>
                </a:solidFill>
                <a:latin typeface="Times New Roman" pitchFamily="18" charset="0"/>
                <a:ea typeface="楷体_GB2312" pitchFamily="49" charset="-122"/>
              </a:rPr>
              <a:t>1s2p</a:t>
            </a:r>
            <a:r>
              <a:rPr lang="zh-CN" altLang="en-US" sz="2400" smtClean="0">
                <a:solidFill>
                  <a:srgbClr val="0000CC"/>
                </a:solidFill>
                <a:latin typeface="Times New Roman" pitchFamily="18" charset="0"/>
                <a:ea typeface="楷体_GB2312" pitchFamily="49" charset="-122"/>
              </a:rPr>
              <a:t>电子组态</a:t>
            </a:r>
            <a:endParaRPr lang="zh-CN" altLang="en-US" sz="2400" smtClean="0">
              <a:solidFill>
                <a:srgbClr val="FF0000"/>
              </a:solidFill>
              <a:latin typeface="Times New Roman" pitchFamily="18" charset="0"/>
              <a:ea typeface="楷体_GB2312" pitchFamily="49" charset="-122"/>
            </a:endParaRPr>
          </a:p>
        </p:txBody>
      </p:sp>
      <p:graphicFrame>
        <p:nvGraphicFramePr>
          <p:cNvPr id="30725" name="Object 5"/>
          <p:cNvGraphicFramePr>
            <a:graphicFrameLocks noChangeAspect="1"/>
          </p:cNvGraphicFramePr>
          <p:nvPr/>
        </p:nvGraphicFramePr>
        <p:xfrm>
          <a:off x="323850" y="3933825"/>
          <a:ext cx="7962900" cy="2401888"/>
        </p:xfrm>
        <a:graphic>
          <a:graphicData uri="http://schemas.openxmlformats.org/presentationml/2006/ole">
            <mc:AlternateContent xmlns:mc="http://schemas.openxmlformats.org/markup-compatibility/2006">
              <mc:Choice xmlns:v="urn:schemas-microsoft-com:vml" Requires="v">
                <p:oleObj spid="_x0000_s17411" name="公式" r:id="rId5" imgW="3238500" imgH="1358900" progId="Equation.3">
                  <p:embed/>
                </p:oleObj>
              </mc:Choice>
              <mc:Fallback>
                <p:oleObj name="公式" r:id="rId5" imgW="3238500" imgH="1358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933825"/>
                        <a:ext cx="7962900" cy="240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34871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Text Box 4"/>
          <p:cNvSpPr txBox="1">
            <a:spLocks noChangeArrowheads="1"/>
          </p:cNvSpPr>
          <p:nvPr/>
        </p:nvSpPr>
        <p:spPr bwMode="auto">
          <a:xfrm>
            <a:off x="304800" y="152400"/>
            <a:ext cx="449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b="1" smtClean="0">
                <a:solidFill>
                  <a:srgbClr val="A50021"/>
                </a:solidFill>
                <a:latin typeface="宋体" charset="-122"/>
              </a:rPr>
              <a:t>1-1 </a:t>
            </a:r>
            <a:r>
              <a:rPr kumimoji="1" lang="zh-CN" altLang="en-US" b="1" smtClean="0">
                <a:solidFill>
                  <a:srgbClr val="A50021"/>
                </a:solidFill>
                <a:latin typeface="宋体" charset="-122"/>
              </a:rPr>
              <a:t>光的波粒二象性</a:t>
            </a:r>
          </a:p>
        </p:txBody>
      </p:sp>
      <p:sp>
        <p:nvSpPr>
          <p:cNvPr id="157701" name="Text Box 5"/>
          <p:cNvSpPr txBox="1">
            <a:spLocks noChangeArrowheads="1"/>
          </p:cNvSpPr>
          <p:nvPr/>
        </p:nvSpPr>
        <p:spPr bwMode="auto">
          <a:xfrm>
            <a:off x="76200" y="10048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b="1" smtClean="0">
                <a:solidFill>
                  <a:srgbClr val="A50021"/>
                </a:solidFill>
                <a:latin typeface="宋体" charset="-122"/>
              </a:rPr>
              <a:t>一</a:t>
            </a:r>
            <a:r>
              <a:rPr kumimoji="1" lang="en-US" altLang="zh-CN" sz="2800" b="1" smtClean="0">
                <a:solidFill>
                  <a:srgbClr val="A50021"/>
                </a:solidFill>
                <a:latin typeface="宋体" charset="-122"/>
              </a:rPr>
              <a:t>.  </a:t>
            </a:r>
            <a:r>
              <a:rPr kumimoji="1" lang="zh-CN" altLang="en-US" sz="2800" b="1" smtClean="0">
                <a:solidFill>
                  <a:srgbClr val="A50021"/>
                </a:solidFill>
                <a:latin typeface="宋体" charset="-122"/>
              </a:rPr>
              <a:t>光的发展简史</a:t>
            </a:r>
          </a:p>
        </p:txBody>
      </p:sp>
      <p:sp>
        <p:nvSpPr>
          <p:cNvPr id="157702" name="Text Box 6"/>
          <p:cNvSpPr txBox="1">
            <a:spLocks noChangeArrowheads="1"/>
          </p:cNvSpPr>
          <p:nvPr/>
        </p:nvSpPr>
        <p:spPr bwMode="auto">
          <a:xfrm>
            <a:off x="76200" y="428148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b="1" smtClean="0">
                <a:solidFill>
                  <a:srgbClr val="A50021"/>
                </a:solidFill>
                <a:latin typeface="宋体" charset="-122"/>
              </a:rPr>
              <a:t>二</a:t>
            </a:r>
            <a:r>
              <a:rPr kumimoji="1" lang="en-US" altLang="zh-CN" sz="2800" b="1" smtClean="0">
                <a:solidFill>
                  <a:srgbClr val="A50021"/>
                </a:solidFill>
                <a:latin typeface="宋体" charset="-122"/>
              </a:rPr>
              <a:t>.  </a:t>
            </a:r>
            <a:r>
              <a:rPr kumimoji="1" lang="zh-CN" altLang="en-US" sz="2800" b="1" smtClean="0">
                <a:solidFill>
                  <a:srgbClr val="A50021"/>
                </a:solidFill>
                <a:latin typeface="宋体" charset="-122"/>
              </a:rPr>
              <a:t>光的波粒二象性</a:t>
            </a:r>
          </a:p>
        </p:txBody>
      </p:sp>
      <p:sp>
        <p:nvSpPr>
          <p:cNvPr id="157703" name="Text Box 7"/>
          <p:cNvSpPr txBox="1">
            <a:spLocks noChangeArrowheads="1"/>
          </p:cNvSpPr>
          <p:nvPr/>
        </p:nvSpPr>
        <p:spPr bwMode="auto">
          <a:xfrm>
            <a:off x="304800" y="18288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1.  </a:t>
            </a:r>
            <a:r>
              <a:rPr kumimoji="1" lang="zh-CN" altLang="en-US" sz="2400" b="1" smtClean="0">
                <a:solidFill>
                  <a:srgbClr val="0000CC"/>
                </a:solidFill>
                <a:latin typeface="宋体" charset="-122"/>
              </a:rPr>
              <a:t>牛顿和惠更斯与光的理论学说</a:t>
            </a:r>
          </a:p>
        </p:txBody>
      </p:sp>
      <p:sp>
        <p:nvSpPr>
          <p:cNvPr id="157704" name="Text Box 8"/>
          <p:cNvSpPr txBox="1">
            <a:spLocks noChangeArrowheads="1"/>
          </p:cNvSpPr>
          <p:nvPr/>
        </p:nvSpPr>
        <p:spPr bwMode="auto">
          <a:xfrm>
            <a:off x="152400" y="25146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 2. </a:t>
            </a:r>
            <a:r>
              <a:rPr kumimoji="1" lang="zh-CN" altLang="en-US" sz="2400" b="1" smtClean="0">
                <a:solidFill>
                  <a:srgbClr val="0000CC"/>
                </a:solidFill>
                <a:latin typeface="宋体" charset="-122"/>
              </a:rPr>
              <a:t>麦克斯韦建立了光的电磁理论</a:t>
            </a:r>
          </a:p>
        </p:txBody>
      </p:sp>
      <p:sp>
        <p:nvSpPr>
          <p:cNvPr id="157705" name="Rectangle 9"/>
          <p:cNvSpPr>
            <a:spLocks noChangeArrowheads="1"/>
          </p:cNvSpPr>
          <p:nvPr/>
        </p:nvSpPr>
        <p:spPr bwMode="auto">
          <a:xfrm>
            <a:off x="304800" y="3200400"/>
            <a:ext cx="3048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smtClean="0">
                <a:solidFill>
                  <a:srgbClr val="0000CC"/>
                </a:solidFill>
                <a:latin typeface="宋体" charset="-122"/>
              </a:rPr>
              <a:t>3. </a:t>
            </a:r>
            <a:r>
              <a:rPr kumimoji="1" lang="zh-CN" altLang="en-US" sz="2400" b="1" smtClean="0">
                <a:solidFill>
                  <a:srgbClr val="0000CC"/>
                </a:solidFill>
                <a:latin typeface="宋体" charset="-122"/>
              </a:rPr>
              <a:t>爱因斯坦</a:t>
            </a:r>
          </a:p>
        </p:txBody>
      </p:sp>
      <p:sp>
        <p:nvSpPr>
          <p:cNvPr id="4104" name="Rectangle 10"/>
          <p:cNvSpPr>
            <a:spLocks noChangeArrowheads="1"/>
          </p:cNvSpPr>
          <p:nvPr/>
        </p:nvSpPr>
        <p:spPr bwMode="auto">
          <a:xfrm>
            <a:off x="76200" y="5133975"/>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0000CC"/>
                </a:solidFill>
                <a:latin typeface="Times New Roman" pitchFamily="18" charset="0"/>
              </a:rPr>
              <a:t>1</a:t>
            </a:r>
            <a:r>
              <a:rPr kumimoji="1" lang="zh-CN" altLang="en-US" sz="2800" b="1" smtClean="0">
                <a:solidFill>
                  <a:srgbClr val="0000CC"/>
                </a:solidFill>
                <a:latin typeface="Times New Roman" pitchFamily="18" charset="0"/>
              </a:rPr>
              <a:t>、光波</a:t>
            </a:r>
          </a:p>
        </p:txBody>
      </p:sp>
      <p:sp>
        <p:nvSpPr>
          <p:cNvPr id="157707" name="Text Box 11"/>
          <p:cNvSpPr txBox="1">
            <a:spLocks noChangeArrowheads="1"/>
          </p:cNvSpPr>
          <p:nvPr/>
        </p:nvSpPr>
        <p:spPr bwMode="auto">
          <a:xfrm>
            <a:off x="76200" y="5881688"/>
            <a:ext cx="7200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b="1" smtClean="0">
                <a:solidFill>
                  <a:srgbClr val="0000CC"/>
                </a:solidFill>
                <a:latin typeface="Times New Roman" pitchFamily="18" charset="0"/>
              </a:rPr>
              <a:t>2</a:t>
            </a:r>
            <a:r>
              <a:rPr kumimoji="1" lang="zh-CN" altLang="en-US" sz="2800" b="1" smtClean="0">
                <a:solidFill>
                  <a:srgbClr val="0000CC"/>
                </a:solidFill>
                <a:latin typeface="Times New Roman" pitchFamily="18" charset="0"/>
              </a:rPr>
              <a:t>、光子</a:t>
            </a:r>
          </a:p>
        </p:txBody>
      </p:sp>
    </p:spTree>
    <p:extLst>
      <p:ext uri="{BB962C8B-B14F-4D97-AF65-F5344CB8AC3E}">
        <p14:creationId xmlns:p14="http://schemas.microsoft.com/office/powerpoint/2010/main" val="1181836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blinds(vertical)">
                                      <p:cBhvr>
                                        <p:cTn id="7" dur="500"/>
                                        <p:tgtEl>
                                          <p:spTgt spid="157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701"/>
                                        </p:tgtEl>
                                        <p:attrNameLst>
                                          <p:attrName>style.visibility</p:attrName>
                                        </p:attrNameLst>
                                      </p:cBhvr>
                                      <p:to>
                                        <p:strVal val="visible"/>
                                      </p:to>
                                    </p:set>
                                    <p:animEffect transition="in" filter="blinds(horizontal)">
                                      <p:cBhvr>
                                        <p:cTn id="12" dur="500"/>
                                        <p:tgtEl>
                                          <p:spTgt spid="157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702"/>
                                        </p:tgtEl>
                                        <p:attrNameLst>
                                          <p:attrName>style.visibility</p:attrName>
                                        </p:attrNameLst>
                                      </p:cBhvr>
                                      <p:to>
                                        <p:strVal val="visible"/>
                                      </p:to>
                                    </p:set>
                                    <p:animEffect transition="in" filter="blinds(horizontal)">
                                      <p:cBhvr>
                                        <p:cTn id="17" dur="500"/>
                                        <p:tgtEl>
                                          <p:spTgt spid="1577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703"/>
                                        </p:tgtEl>
                                        <p:attrNameLst>
                                          <p:attrName>style.visibility</p:attrName>
                                        </p:attrNameLst>
                                      </p:cBhvr>
                                      <p:to>
                                        <p:strVal val="visible"/>
                                      </p:to>
                                    </p:set>
                                    <p:animEffect transition="in" filter="blinds(horizontal)">
                                      <p:cBhvr>
                                        <p:cTn id="22" dur="500"/>
                                        <p:tgtEl>
                                          <p:spTgt spid="1577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57704"/>
                                        </p:tgtEl>
                                        <p:attrNameLst>
                                          <p:attrName>style.visibility</p:attrName>
                                        </p:attrNameLst>
                                      </p:cBhvr>
                                      <p:to>
                                        <p:strVal val="visible"/>
                                      </p:to>
                                    </p:set>
                                    <p:animEffect transition="in" filter="blinds(vertical)">
                                      <p:cBhvr>
                                        <p:cTn id="27" dur="500"/>
                                        <p:tgtEl>
                                          <p:spTgt spid="1577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57705"/>
                                        </p:tgtEl>
                                        <p:attrNameLst>
                                          <p:attrName>style.visibility</p:attrName>
                                        </p:attrNameLst>
                                      </p:cBhvr>
                                      <p:to>
                                        <p:strVal val="visible"/>
                                      </p:to>
                                    </p:set>
                                    <p:animEffect transition="in" filter="blinds(vertical)">
                                      <p:cBhvr>
                                        <p:cTn id="32" dur="500"/>
                                        <p:tgtEl>
                                          <p:spTgt spid="1577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7707"/>
                                        </p:tgtEl>
                                        <p:attrNameLst>
                                          <p:attrName>style.visibility</p:attrName>
                                        </p:attrNameLst>
                                      </p:cBhvr>
                                      <p:to>
                                        <p:strVal val="visible"/>
                                      </p:to>
                                    </p:set>
                                    <p:animEffect transition="in" filter="blinds(horizontal)">
                                      <p:cBhvr>
                                        <p:cTn id="37" dur="500"/>
                                        <p:tgtEl>
                                          <p:spTgt spid="157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1" grpId="0" autoUpdateAnimBg="0"/>
      <p:bldP spid="157702" grpId="0" autoUpdateAnimBg="0"/>
      <p:bldP spid="157703" grpId="0" autoUpdateAnimBg="0"/>
      <p:bldP spid="157704" grpId="0" autoUpdateAnimBg="0"/>
      <p:bldP spid="157705" grpId="0" autoUpdateAnimBg="0"/>
      <p:bldP spid="15770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68313" y="476250"/>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800" smtClean="0">
                <a:solidFill>
                  <a:srgbClr val="0000CC"/>
                </a:solidFill>
                <a:latin typeface="Times New Roman" pitchFamily="18" charset="0"/>
                <a:ea typeface="楷体_GB2312" pitchFamily="49" charset="-122"/>
              </a:rPr>
              <a:t>氦原子部分能级图</a:t>
            </a:r>
            <a:endParaRPr lang="zh-CN" altLang="en-US" smtClean="0">
              <a:solidFill>
                <a:srgbClr val="FF0000"/>
              </a:solidFill>
              <a:latin typeface="Times New Roman" pitchFamily="18" charset="0"/>
              <a:ea typeface="楷体_GB2312" pitchFamily="49" charset="-122"/>
            </a:endParaRPr>
          </a:p>
        </p:txBody>
      </p:sp>
      <p:grpSp>
        <p:nvGrpSpPr>
          <p:cNvPr id="31747" name="Group 3"/>
          <p:cNvGrpSpPr>
            <a:grpSpLocks/>
          </p:cNvGrpSpPr>
          <p:nvPr/>
        </p:nvGrpSpPr>
        <p:grpSpPr bwMode="auto">
          <a:xfrm>
            <a:off x="1116013" y="1557338"/>
            <a:ext cx="2587625" cy="2409825"/>
            <a:chOff x="703" y="981"/>
            <a:chExt cx="1630" cy="1518"/>
          </a:xfrm>
        </p:grpSpPr>
        <p:sp>
          <p:nvSpPr>
            <p:cNvPr id="31760" name="Line 4"/>
            <p:cNvSpPr>
              <a:spLocks noChangeShapeType="1"/>
            </p:cNvSpPr>
            <p:nvPr/>
          </p:nvSpPr>
          <p:spPr bwMode="auto">
            <a:xfrm>
              <a:off x="930" y="1129"/>
              <a:ext cx="10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31761" name="Line 5"/>
            <p:cNvSpPr>
              <a:spLocks noChangeShapeType="1"/>
            </p:cNvSpPr>
            <p:nvPr/>
          </p:nvSpPr>
          <p:spPr bwMode="auto">
            <a:xfrm>
              <a:off x="930" y="1537"/>
              <a:ext cx="10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31762" name="Line 6"/>
            <p:cNvSpPr>
              <a:spLocks noChangeShapeType="1"/>
            </p:cNvSpPr>
            <p:nvPr/>
          </p:nvSpPr>
          <p:spPr bwMode="auto">
            <a:xfrm>
              <a:off x="930" y="2399"/>
              <a:ext cx="10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31763" name="Line 7"/>
            <p:cNvSpPr>
              <a:spLocks noChangeShapeType="1"/>
            </p:cNvSpPr>
            <p:nvPr/>
          </p:nvSpPr>
          <p:spPr bwMode="auto">
            <a:xfrm>
              <a:off x="1429" y="1537"/>
              <a:ext cx="0" cy="8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aphicFrame>
          <p:nvGraphicFramePr>
            <p:cNvPr id="31764" name="Object 8"/>
            <p:cNvGraphicFramePr>
              <a:graphicFrameLocks noChangeAspect="1"/>
            </p:cNvGraphicFramePr>
            <p:nvPr/>
          </p:nvGraphicFramePr>
          <p:xfrm>
            <a:off x="703" y="993"/>
            <a:ext cx="246" cy="260"/>
          </p:xfrm>
          <a:graphic>
            <a:graphicData uri="http://schemas.openxmlformats.org/presentationml/2006/ole">
              <mc:AlternateContent xmlns:mc="http://schemas.openxmlformats.org/markup-compatibility/2006">
                <mc:Choice xmlns:v="urn:schemas-microsoft-com:vml" Requires="v">
                  <p:oleObj spid="_x0000_s18434" name="公式" r:id="rId3" imgW="215806" imgH="228501" progId="Equation.3">
                    <p:embed/>
                  </p:oleObj>
                </mc:Choice>
                <mc:Fallback>
                  <p:oleObj name="公式" r:id="rId3" imgW="215806"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993"/>
                          <a:ext cx="246"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5" name="Object 9"/>
            <p:cNvGraphicFramePr>
              <a:graphicFrameLocks noChangeAspect="1"/>
            </p:cNvGraphicFramePr>
            <p:nvPr/>
          </p:nvGraphicFramePr>
          <p:xfrm>
            <a:off x="703" y="1344"/>
            <a:ext cx="294" cy="310"/>
          </p:xfrm>
          <a:graphic>
            <a:graphicData uri="http://schemas.openxmlformats.org/presentationml/2006/ole">
              <mc:AlternateContent xmlns:mc="http://schemas.openxmlformats.org/markup-compatibility/2006">
                <mc:Choice xmlns:v="urn:schemas-microsoft-com:vml" Requires="v">
                  <p:oleObj spid="_x0000_s18435" name="公式" r:id="rId5" imgW="228600" imgH="241300" progId="Equation.3">
                    <p:embed/>
                  </p:oleObj>
                </mc:Choice>
                <mc:Fallback>
                  <p:oleObj name="公式" r:id="rId5" imgW="2286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 y="1344"/>
                          <a:ext cx="294"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6" name="Object 10"/>
            <p:cNvGraphicFramePr>
              <a:graphicFrameLocks noChangeAspect="1"/>
            </p:cNvGraphicFramePr>
            <p:nvPr/>
          </p:nvGraphicFramePr>
          <p:xfrm>
            <a:off x="703" y="2308"/>
            <a:ext cx="181" cy="191"/>
          </p:xfrm>
          <a:graphic>
            <a:graphicData uri="http://schemas.openxmlformats.org/presentationml/2006/ole">
              <mc:AlternateContent xmlns:mc="http://schemas.openxmlformats.org/markup-compatibility/2006">
                <mc:Choice xmlns:v="urn:schemas-microsoft-com:vml" Requires="v">
                  <p:oleObj spid="_x0000_s18436" name="公式" r:id="rId7" imgW="228600" imgH="241300" progId="Equation.3">
                    <p:embed/>
                  </p:oleObj>
                </mc:Choice>
                <mc:Fallback>
                  <p:oleObj name="公式" r:id="rId7" imgW="2286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 y="2308"/>
                          <a:ext cx="181"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7" name="Object 11"/>
            <p:cNvGraphicFramePr>
              <a:graphicFrameLocks noChangeAspect="1"/>
            </p:cNvGraphicFramePr>
            <p:nvPr/>
          </p:nvGraphicFramePr>
          <p:xfrm>
            <a:off x="2064" y="2308"/>
            <a:ext cx="269" cy="171"/>
          </p:xfrm>
          <a:graphic>
            <a:graphicData uri="http://schemas.openxmlformats.org/presentationml/2006/ole">
              <mc:AlternateContent xmlns:mc="http://schemas.openxmlformats.org/markup-compatibility/2006">
                <mc:Choice xmlns:v="urn:schemas-microsoft-com:vml" Requires="v">
                  <p:oleObj spid="_x0000_s18437" name="公式" r:id="rId8" imgW="279158" imgH="177646" progId="Equation.3">
                    <p:embed/>
                  </p:oleObj>
                </mc:Choice>
                <mc:Fallback>
                  <p:oleObj name="公式" r:id="rId8" imgW="279158"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4" y="2308"/>
                          <a:ext cx="269"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8" name="Object 12"/>
            <p:cNvGraphicFramePr>
              <a:graphicFrameLocks noChangeAspect="1"/>
            </p:cNvGraphicFramePr>
            <p:nvPr/>
          </p:nvGraphicFramePr>
          <p:xfrm>
            <a:off x="1955" y="1492"/>
            <a:ext cx="306" cy="171"/>
          </p:xfrm>
          <a:graphic>
            <a:graphicData uri="http://schemas.openxmlformats.org/presentationml/2006/ole">
              <mc:AlternateContent xmlns:mc="http://schemas.openxmlformats.org/markup-compatibility/2006">
                <mc:Choice xmlns:v="urn:schemas-microsoft-com:vml" Requires="v">
                  <p:oleObj spid="_x0000_s18438" name="公式" r:id="rId10" imgW="317087" imgH="177569" progId="Equation.3">
                    <p:embed/>
                  </p:oleObj>
                </mc:Choice>
                <mc:Fallback>
                  <p:oleObj name="公式" r:id="rId10" imgW="317087" imgH="17756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5" y="1492"/>
                          <a:ext cx="306"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9" name="Object 13"/>
            <p:cNvGraphicFramePr>
              <a:graphicFrameLocks noChangeAspect="1"/>
            </p:cNvGraphicFramePr>
            <p:nvPr/>
          </p:nvGraphicFramePr>
          <p:xfrm>
            <a:off x="1989" y="981"/>
            <a:ext cx="330" cy="196"/>
          </p:xfrm>
          <a:graphic>
            <a:graphicData uri="http://schemas.openxmlformats.org/presentationml/2006/ole">
              <mc:AlternateContent xmlns:mc="http://schemas.openxmlformats.org/markup-compatibility/2006">
                <mc:Choice xmlns:v="urn:schemas-microsoft-com:vml" Requires="v">
                  <p:oleObj spid="_x0000_s18439" name="公式" r:id="rId12" imgW="342751" imgH="203112" progId="Equation.3">
                    <p:embed/>
                  </p:oleObj>
                </mc:Choice>
                <mc:Fallback>
                  <p:oleObj name="公式" r:id="rId12" imgW="342751" imgH="2031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9" y="981"/>
                          <a:ext cx="330"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0" name="Text Box 14"/>
            <p:cNvSpPr txBox="1">
              <a:spLocks noChangeArrowheads="1"/>
            </p:cNvSpPr>
            <p:nvPr/>
          </p:nvSpPr>
          <p:spPr bwMode="auto">
            <a:xfrm>
              <a:off x="1429" y="1842"/>
              <a:ext cx="7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400" smtClean="0">
                  <a:solidFill>
                    <a:srgbClr val="000000"/>
                  </a:solidFill>
                  <a:latin typeface="Verdana" pitchFamily="34" charset="0"/>
                </a:rPr>
                <a:t>20.55ev</a:t>
              </a:r>
            </a:p>
          </p:txBody>
        </p:sp>
      </p:grpSp>
      <p:grpSp>
        <p:nvGrpSpPr>
          <p:cNvPr id="31748" name="Group 15"/>
          <p:cNvGrpSpPr>
            <a:grpSpLocks/>
          </p:cNvGrpSpPr>
          <p:nvPr/>
        </p:nvGrpSpPr>
        <p:grpSpPr bwMode="auto">
          <a:xfrm>
            <a:off x="3995738" y="1196975"/>
            <a:ext cx="3792537" cy="2736850"/>
            <a:chOff x="3107" y="799"/>
            <a:chExt cx="2389" cy="1724"/>
          </a:xfrm>
        </p:grpSpPr>
        <p:sp>
          <p:nvSpPr>
            <p:cNvPr id="31749" name="Line 16"/>
            <p:cNvSpPr>
              <a:spLocks noChangeShapeType="1"/>
            </p:cNvSpPr>
            <p:nvPr/>
          </p:nvSpPr>
          <p:spPr bwMode="auto">
            <a:xfrm>
              <a:off x="3152" y="2478"/>
              <a:ext cx="19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31750" name="Line 17"/>
            <p:cNvSpPr>
              <a:spLocks noChangeShapeType="1"/>
            </p:cNvSpPr>
            <p:nvPr/>
          </p:nvSpPr>
          <p:spPr bwMode="auto">
            <a:xfrm>
              <a:off x="3107" y="1797"/>
              <a:ext cx="20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31751" name="Line 18"/>
            <p:cNvSpPr>
              <a:spLocks noChangeShapeType="1"/>
            </p:cNvSpPr>
            <p:nvPr/>
          </p:nvSpPr>
          <p:spPr bwMode="auto">
            <a:xfrm>
              <a:off x="3152" y="1298"/>
              <a:ext cx="20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31752" name="Line 19"/>
            <p:cNvSpPr>
              <a:spLocks noChangeShapeType="1"/>
            </p:cNvSpPr>
            <p:nvPr/>
          </p:nvSpPr>
          <p:spPr bwMode="auto">
            <a:xfrm>
              <a:off x="3152" y="1117"/>
              <a:ext cx="20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31753" name="Line 20"/>
            <p:cNvSpPr>
              <a:spLocks noChangeShapeType="1"/>
            </p:cNvSpPr>
            <p:nvPr/>
          </p:nvSpPr>
          <p:spPr bwMode="auto">
            <a:xfrm>
              <a:off x="3152" y="981"/>
              <a:ext cx="20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graphicFrame>
          <p:nvGraphicFramePr>
            <p:cNvPr id="31754" name="Object 21"/>
            <p:cNvGraphicFramePr>
              <a:graphicFrameLocks noChangeAspect="1"/>
            </p:cNvGraphicFramePr>
            <p:nvPr/>
          </p:nvGraphicFramePr>
          <p:xfrm>
            <a:off x="5239" y="1706"/>
            <a:ext cx="257" cy="273"/>
          </p:xfrm>
          <a:graphic>
            <a:graphicData uri="http://schemas.openxmlformats.org/presentationml/2006/ole">
              <mc:AlternateContent xmlns:mc="http://schemas.openxmlformats.org/markup-compatibility/2006">
                <mc:Choice xmlns:v="urn:schemas-microsoft-com:vml" Requires="v">
                  <p:oleObj spid="_x0000_s18440" name="公式" r:id="rId14" imgW="215806" imgH="228501" progId="Equation.3">
                    <p:embed/>
                  </p:oleObj>
                </mc:Choice>
                <mc:Fallback>
                  <p:oleObj name="公式" r:id="rId14" imgW="215806" imgH="22850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9" y="1706"/>
                          <a:ext cx="257"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5" name="Object 22"/>
            <p:cNvGraphicFramePr>
              <a:graphicFrameLocks noChangeAspect="1"/>
            </p:cNvGraphicFramePr>
            <p:nvPr/>
          </p:nvGraphicFramePr>
          <p:xfrm>
            <a:off x="5239" y="799"/>
            <a:ext cx="203" cy="226"/>
          </p:xfrm>
          <a:graphic>
            <a:graphicData uri="http://schemas.openxmlformats.org/presentationml/2006/ole">
              <mc:AlternateContent xmlns:mc="http://schemas.openxmlformats.org/markup-compatibility/2006">
                <mc:Choice xmlns:v="urn:schemas-microsoft-com:vml" Requires="v">
                  <p:oleObj spid="_x0000_s18441" name="公式" r:id="rId16" imgW="215713" imgH="241091" progId="Equation.3">
                    <p:embed/>
                  </p:oleObj>
                </mc:Choice>
                <mc:Fallback>
                  <p:oleObj name="公式" r:id="rId16" imgW="215713" imgH="24109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39" y="799"/>
                          <a:ext cx="203"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 name="Object 23"/>
            <p:cNvGraphicFramePr>
              <a:graphicFrameLocks noChangeAspect="1"/>
            </p:cNvGraphicFramePr>
            <p:nvPr/>
          </p:nvGraphicFramePr>
          <p:xfrm>
            <a:off x="5239" y="981"/>
            <a:ext cx="225" cy="253"/>
          </p:xfrm>
          <a:graphic>
            <a:graphicData uri="http://schemas.openxmlformats.org/presentationml/2006/ole">
              <mc:AlternateContent xmlns:mc="http://schemas.openxmlformats.org/markup-compatibility/2006">
                <mc:Choice xmlns:v="urn:schemas-microsoft-com:vml" Requires="v">
                  <p:oleObj spid="_x0000_s18442" name="公式" r:id="rId18" imgW="203112" imgH="228501" progId="Equation.3">
                    <p:embed/>
                  </p:oleObj>
                </mc:Choice>
                <mc:Fallback>
                  <p:oleObj name="公式" r:id="rId18" imgW="203112" imgH="228501"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39" y="981"/>
                          <a:ext cx="22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7" name="Object 24"/>
            <p:cNvGraphicFramePr>
              <a:graphicFrameLocks noChangeAspect="1"/>
            </p:cNvGraphicFramePr>
            <p:nvPr/>
          </p:nvGraphicFramePr>
          <p:xfrm>
            <a:off x="5193" y="1207"/>
            <a:ext cx="238" cy="253"/>
          </p:xfrm>
          <a:graphic>
            <a:graphicData uri="http://schemas.openxmlformats.org/presentationml/2006/ole">
              <mc:AlternateContent xmlns:mc="http://schemas.openxmlformats.org/markup-compatibility/2006">
                <mc:Choice xmlns:v="urn:schemas-microsoft-com:vml" Requires="v">
                  <p:oleObj spid="_x0000_s18443" name="公式" r:id="rId20" imgW="215806" imgH="228501" progId="Equation.3">
                    <p:embed/>
                  </p:oleObj>
                </mc:Choice>
                <mc:Fallback>
                  <p:oleObj name="公式" r:id="rId20" imgW="215806" imgH="228501"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93" y="1207"/>
                          <a:ext cx="23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8" name="Line 25"/>
            <p:cNvSpPr>
              <a:spLocks noChangeShapeType="1"/>
            </p:cNvSpPr>
            <p:nvPr/>
          </p:nvSpPr>
          <p:spPr bwMode="auto">
            <a:xfrm>
              <a:off x="3651" y="1797"/>
              <a:ext cx="0" cy="72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31759" name="Text Box 26"/>
            <p:cNvSpPr txBox="1">
              <a:spLocks noChangeArrowheads="1"/>
            </p:cNvSpPr>
            <p:nvPr/>
          </p:nvSpPr>
          <p:spPr bwMode="auto">
            <a:xfrm>
              <a:off x="3606" y="1979"/>
              <a:ext cx="7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400" smtClean="0">
                  <a:solidFill>
                    <a:srgbClr val="000000"/>
                  </a:solidFill>
                  <a:latin typeface="Verdana" pitchFamily="34" charset="0"/>
                </a:rPr>
                <a:t>19.77ev</a:t>
              </a:r>
            </a:p>
          </p:txBody>
        </p:sp>
      </p:grpSp>
    </p:spTree>
    <p:extLst>
      <p:ext uri="{BB962C8B-B14F-4D97-AF65-F5344CB8AC3E}">
        <p14:creationId xmlns:p14="http://schemas.microsoft.com/office/powerpoint/2010/main" val="173252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152400"/>
            <a:ext cx="4025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b="1" smtClean="0">
                <a:solidFill>
                  <a:srgbClr val="0000CC"/>
                </a:solidFill>
                <a:latin typeface="楷体_GB2312" pitchFamily="49" charset="-122"/>
                <a:ea typeface="楷体_GB2312" pitchFamily="49" charset="-122"/>
              </a:rPr>
              <a:t>5.</a:t>
            </a:r>
            <a:r>
              <a:rPr kumimoji="1" lang="zh-CN" altLang="en-US" sz="2800" b="1" smtClean="0">
                <a:solidFill>
                  <a:srgbClr val="0000CC"/>
                </a:solidFill>
                <a:latin typeface="楷体_GB2312" pitchFamily="49" charset="-122"/>
                <a:ea typeface="楷体_GB2312" pitchFamily="49" charset="-122"/>
              </a:rPr>
              <a:t>辐射跃迁选择定则</a:t>
            </a:r>
            <a:endParaRPr kumimoji="1" lang="zh-CN" altLang="en-US" sz="2800" smtClean="0">
              <a:solidFill>
                <a:srgbClr val="0000CC"/>
              </a:solidFill>
              <a:latin typeface="楷体_GB2312" pitchFamily="49" charset="-122"/>
              <a:ea typeface="楷体_GB2312" pitchFamily="49" charset="-122"/>
            </a:endParaRPr>
          </a:p>
        </p:txBody>
      </p:sp>
      <p:sp>
        <p:nvSpPr>
          <p:cNvPr id="32771" name="Text Box 3"/>
          <p:cNvSpPr txBox="1">
            <a:spLocks noChangeArrowheads="1"/>
          </p:cNvSpPr>
          <p:nvPr/>
        </p:nvSpPr>
        <p:spPr bwMode="auto">
          <a:xfrm>
            <a:off x="152400" y="981075"/>
            <a:ext cx="7993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800" smtClean="0">
                <a:solidFill>
                  <a:srgbClr val="0000CC"/>
                </a:solidFill>
                <a:latin typeface="楷体_GB2312" pitchFamily="49" charset="-122"/>
                <a:ea typeface="楷体_GB2312" pitchFamily="49" charset="-122"/>
              </a:rPr>
              <a:t>(1).</a:t>
            </a:r>
            <a:r>
              <a:rPr kumimoji="1" lang="zh-CN" altLang="en-US" sz="2800" smtClean="0">
                <a:solidFill>
                  <a:srgbClr val="0000CC"/>
                </a:solidFill>
                <a:latin typeface="楷体_GB2312" pitchFamily="49" charset="-122"/>
                <a:ea typeface="楷体_GB2312" pitchFamily="49" charset="-122"/>
              </a:rPr>
              <a:t>跃迁只能发生在不同的宇称态之间</a:t>
            </a:r>
            <a:r>
              <a:rPr kumimoji="1" lang="en-US" altLang="zh-CN" sz="2800" smtClean="0">
                <a:solidFill>
                  <a:srgbClr val="0000CC"/>
                </a:solidFill>
                <a:latin typeface="楷体_GB2312" pitchFamily="49" charset="-122"/>
                <a:ea typeface="楷体_GB2312" pitchFamily="49" charset="-122"/>
              </a:rPr>
              <a:t>;</a:t>
            </a:r>
          </a:p>
        </p:txBody>
      </p:sp>
      <p:sp>
        <p:nvSpPr>
          <p:cNvPr id="32772" name="Text Box 4"/>
          <p:cNvSpPr txBox="1">
            <a:spLocks noChangeArrowheads="1"/>
          </p:cNvSpPr>
          <p:nvPr/>
        </p:nvSpPr>
        <p:spPr bwMode="auto">
          <a:xfrm>
            <a:off x="0" y="1557338"/>
            <a:ext cx="8135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0000CC"/>
                </a:solidFill>
                <a:latin typeface="Times New Roman" pitchFamily="18" charset="0"/>
              </a:rPr>
              <a:t>   </a:t>
            </a:r>
            <a:r>
              <a:rPr lang="en-US" altLang="zh-CN" sz="2800" smtClean="0">
                <a:solidFill>
                  <a:srgbClr val="0000CC"/>
                </a:solidFill>
                <a:latin typeface="Times New Roman" pitchFamily="18" charset="0"/>
              </a:rPr>
              <a:t>(2). </a:t>
            </a:r>
            <a:r>
              <a:rPr lang="en-US" altLang="zh-CN" sz="2400" b="1" smtClean="0">
                <a:solidFill>
                  <a:srgbClr val="0000CC"/>
                </a:solidFill>
                <a:latin typeface="Times New Roman" pitchFamily="18" charset="0"/>
              </a:rPr>
              <a:t>△</a:t>
            </a:r>
            <a:r>
              <a:rPr lang="en-US" altLang="zh-CN" sz="2400" b="1" i="1" smtClean="0">
                <a:solidFill>
                  <a:srgbClr val="0000CC"/>
                </a:solidFill>
                <a:latin typeface="Times New Roman" pitchFamily="18" charset="0"/>
              </a:rPr>
              <a:t>J=</a:t>
            </a:r>
            <a:r>
              <a:rPr lang="en-US" altLang="zh-CN" sz="2400" b="1" smtClean="0">
                <a:solidFill>
                  <a:srgbClr val="0000CC"/>
                </a:solidFill>
                <a:latin typeface="Times New Roman" pitchFamily="18" charset="0"/>
              </a:rPr>
              <a:t>0 ,±1   (0→0</a:t>
            </a:r>
            <a:r>
              <a:rPr lang="zh-CN" altLang="en-US" sz="2400" smtClean="0">
                <a:solidFill>
                  <a:srgbClr val="0000CC"/>
                </a:solidFill>
                <a:latin typeface="Times New Roman" pitchFamily="18" charset="0"/>
                <a:ea typeface="楷体_GB2312" pitchFamily="49" charset="-122"/>
              </a:rPr>
              <a:t>除外</a:t>
            </a:r>
            <a:r>
              <a:rPr lang="en-US" altLang="zh-CN" sz="2400" b="1" smtClean="0">
                <a:solidFill>
                  <a:srgbClr val="0000CC"/>
                </a:solidFill>
                <a:latin typeface="Times New Roman" pitchFamily="18" charset="0"/>
              </a:rPr>
              <a:t>)</a:t>
            </a:r>
          </a:p>
        </p:txBody>
      </p:sp>
      <p:sp>
        <p:nvSpPr>
          <p:cNvPr id="32773" name="Text Box 5"/>
          <p:cNvSpPr txBox="1">
            <a:spLocks noChangeArrowheads="1"/>
          </p:cNvSpPr>
          <p:nvPr/>
        </p:nvSpPr>
        <p:spPr bwMode="auto">
          <a:xfrm>
            <a:off x="468313" y="2133600"/>
            <a:ext cx="8675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800" smtClean="0">
                <a:solidFill>
                  <a:srgbClr val="0000CC"/>
                </a:solidFill>
                <a:latin typeface="Verdana" pitchFamily="34" charset="0"/>
                <a:ea typeface="楷体_GB2312" pitchFamily="49" charset="-122"/>
              </a:rPr>
              <a:t>  </a:t>
            </a:r>
            <a:r>
              <a:rPr lang="zh-CN" altLang="en-US" sz="2800" smtClean="0">
                <a:solidFill>
                  <a:srgbClr val="0000CC"/>
                </a:solidFill>
                <a:latin typeface="Verdana" pitchFamily="34" charset="0"/>
                <a:ea typeface="楷体_GB2312" pitchFamily="49" charset="-122"/>
              </a:rPr>
              <a:t>此外</a:t>
            </a:r>
            <a:r>
              <a:rPr lang="en-US" altLang="zh-CN" sz="2800" smtClean="0">
                <a:solidFill>
                  <a:srgbClr val="0000CC"/>
                </a:solidFill>
                <a:latin typeface="楷体_GB2312" pitchFamily="49" charset="-122"/>
                <a:ea typeface="楷体_GB2312" pitchFamily="49" charset="-122"/>
              </a:rPr>
              <a:t>,</a:t>
            </a:r>
            <a:r>
              <a:rPr lang="zh-CN" altLang="en-US" sz="2800" smtClean="0">
                <a:solidFill>
                  <a:srgbClr val="0000CC"/>
                </a:solidFill>
                <a:latin typeface="Verdana" pitchFamily="34" charset="0"/>
                <a:ea typeface="楷体_GB2312" pitchFamily="49" charset="-122"/>
              </a:rPr>
              <a:t>在原子中</a:t>
            </a:r>
            <a:r>
              <a:rPr lang="en-US" altLang="zh-CN" sz="2800" smtClean="0">
                <a:solidFill>
                  <a:srgbClr val="0000CC"/>
                </a:solidFill>
                <a:latin typeface="楷体_GB2312" pitchFamily="49" charset="-122"/>
                <a:ea typeface="楷体_GB2312" pitchFamily="49" charset="-122"/>
              </a:rPr>
              <a:t>,</a:t>
            </a:r>
            <a:r>
              <a:rPr lang="zh-CN" altLang="en-US" sz="2800" smtClean="0">
                <a:solidFill>
                  <a:srgbClr val="0000CC"/>
                </a:solidFill>
                <a:latin typeface="Verdana" pitchFamily="34" charset="0"/>
                <a:ea typeface="楷体_GB2312" pitchFamily="49" charset="-122"/>
              </a:rPr>
              <a:t>对</a:t>
            </a:r>
            <a:r>
              <a:rPr lang="en-US" altLang="zh-CN" sz="2800" i="1" smtClean="0">
                <a:solidFill>
                  <a:srgbClr val="FF0000"/>
                </a:solidFill>
                <a:latin typeface="Times New Roman" pitchFamily="18" charset="0"/>
                <a:ea typeface="楷体_GB2312" pitchFamily="49" charset="-122"/>
              </a:rPr>
              <a:t>LS</a:t>
            </a:r>
            <a:r>
              <a:rPr lang="zh-CN" altLang="en-US" sz="2800" smtClean="0">
                <a:solidFill>
                  <a:srgbClr val="FF0000"/>
                </a:solidFill>
                <a:latin typeface="楷体_GB2312" pitchFamily="49" charset="-122"/>
                <a:ea typeface="楷体_GB2312" pitchFamily="49" charset="-122"/>
              </a:rPr>
              <a:t>耦合</a:t>
            </a:r>
            <a:r>
              <a:rPr lang="en-US" altLang="zh-CN" sz="2800" smtClean="0">
                <a:solidFill>
                  <a:srgbClr val="0000CC"/>
                </a:solidFill>
                <a:latin typeface="楷体_GB2312" pitchFamily="49" charset="-122"/>
                <a:ea typeface="楷体_GB2312" pitchFamily="49" charset="-122"/>
              </a:rPr>
              <a:t>,</a:t>
            </a:r>
            <a:r>
              <a:rPr lang="zh-CN" altLang="en-US" sz="2800" smtClean="0">
                <a:solidFill>
                  <a:srgbClr val="0000CC"/>
                </a:solidFill>
                <a:latin typeface="楷体_GB2312" pitchFamily="49" charset="-122"/>
                <a:ea typeface="楷体_GB2312" pitchFamily="49" charset="-122"/>
              </a:rPr>
              <a:t>还有附加的选择定则</a:t>
            </a:r>
            <a:r>
              <a:rPr lang="en-US" altLang="zh-CN" sz="2800" smtClean="0">
                <a:solidFill>
                  <a:srgbClr val="0000CC"/>
                </a:solidFill>
                <a:latin typeface="楷体_GB2312" pitchFamily="49" charset="-122"/>
                <a:ea typeface="楷体_GB2312" pitchFamily="49" charset="-122"/>
              </a:rPr>
              <a:t>:</a:t>
            </a:r>
            <a:endParaRPr lang="en-US" altLang="zh-CN" sz="2800" b="1" smtClean="0">
              <a:solidFill>
                <a:srgbClr val="0000CC"/>
              </a:solidFill>
              <a:latin typeface="Verdana" pitchFamily="34" charset="0"/>
              <a:ea typeface="楷体_GB2312" pitchFamily="49" charset="-122"/>
            </a:endParaRPr>
          </a:p>
        </p:txBody>
      </p:sp>
      <p:sp>
        <p:nvSpPr>
          <p:cNvPr id="32774" name="Text Box 6"/>
          <p:cNvSpPr txBox="1">
            <a:spLocks noChangeArrowheads="1"/>
          </p:cNvSpPr>
          <p:nvPr/>
        </p:nvSpPr>
        <p:spPr bwMode="auto">
          <a:xfrm>
            <a:off x="0" y="2636838"/>
            <a:ext cx="8135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0000CC"/>
                </a:solidFill>
                <a:latin typeface="Times New Roman" pitchFamily="18" charset="0"/>
              </a:rPr>
              <a:t>   </a:t>
            </a:r>
            <a:r>
              <a:rPr lang="en-US" altLang="zh-CN" sz="2800" smtClean="0">
                <a:solidFill>
                  <a:srgbClr val="0000CC"/>
                </a:solidFill>
                <a:latin typeface="Times New Roman" pitchFamily="18" charset="0"/>
              </a:rPr>
              <a:t>(3). </a:t>
            </a:r>
            <a:r>
              <a:rPr lang="en-US" altLang="zh-CN" sz="2400" b="1" smtClean="0">
                <a:solidFill>
                  <a:srgbClr val="0000CC"/>
                </a:solidFill>
                <a:latin typeface="Times New Roman" pitchFamily="18" charset="0"/>
              </a:rPr>
              <a:t>△</a:t>
            </a:r>
            <a:r>
              <a:rPr lang="en-US" altLang="zh-CN" sz="2400" b="1" i="1" smtClean="0">
                <a:solidFill>
                  <a:srgbClr val="0000CC"/>
                </a:solidFill>
                <a:latin typeface="Times New Roman" pitchFamily="18" charset="0"/>
              </a:rPr>
              <a:t>L=</a:t>
            </a:r>
            <a:r>
              <a:rPr lang="en-US" altLang="zh-CN" sz="2400" b="1" smtClean="0">
                <a:solidFill>
                  <a:srgbClr val="0000CC"/>
                </a:solidFill>
                <a:latin typeface="Times New Roman" pitchFamily="18" charset="0"/>
              </a:rPr>
              <a:t>0 ,±1</a:t>
            </a:r>
          </a:p>
        </p:txBody>
      </p:sp>
      <p:sp>
        <p:nvSpPr>
          <p:cNvPr id="32775" name="Text Box 7"/>
          <p:cNvSpPr txBox="1">
            <a:spLocks noChangeArrowheads="1"/>
          </p:cNvSpPr>
          <p:nvPr/>
        </p:nvSpPr>
        <p:spPr bwMode="auto">
          <a:xfrm>
            <a:off x="0" y="3213100"/>
            <a:ext cx="8135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0000CC"/>
                </a:solidFill>
                <a:latin typeface="Times New Roman" pitchFamily="18" charset="0"/>
              </a:rPr>
              <a:t>   </a:t>
            </a:r>
            <a:r>
              <a:rPr lang="en-US" altLang="zh-CN" sz="2800" smtClean="0">
                <a:solidFill>
                  <a:srgbClr val="0000CC"/>
                </a:solidFill>
                <a:latin typeface="Times New Roman" pitchFamily="18" charset="0"/>
              </a:rPr>
              <a:t>(4). </a:t>
            </a:r>
            <a:r>
              <a:rPr lang="en-US" altLang="zh-CN" sz="2400" b="1" smtClean="0">
                <a:solidFill>
                  <a:srgbClr val="0000CC"/>
                </a:solidFill>
                <a:latin typeface="Times New Roman" pitchFamily="18" charset="0"/>
              </a:rPr>
              <a:t>△</a:t>
            </a:r>
            <a:r>
              <a:rPr lang="en-US" altLang="zh-CN" sz="2400" b="1" i="1" smtClean="0">
                <a:solidFill>
                  <a:srgbClr val="0000CC"/>
                </a:solidFill>
                <a:latin typeface="Times New Roman" pitchFamily="18" charset="0"/>
              </a:rPr>
              <a:t>S=</a:t>
            </a:r>
            <a:r>
              <a:rPr lang="en-US" altLang="zh-CN" sz="2400" b="1" smtClean="0">
                <a:solidFill>
                  <a:srgbClr val="0000CC"/>
                </a:solidFill>
                <a:latin typeface="Times New Roman" pitchFamily="18" charset="0"/>
              </a:rPr>
              <a:t>0</a:t>
            </a:r>
          </a:p>
        </p:txBody>
      </p:sp>
      <p:sp>
        <p:nvSpPr>
          <p:cNvPr id="32776" name="Text Box 8"/>
          <p:cNvSpPr txBox="1">
            <a:spLocks noChangeArrowheads="1"/>
          </p:cNvSpPr>
          <p:nvPr/>
        </p:nvSpPr>
        <p:spPr bwMode="auto">
          <a:xfrm>
            <a:off x="611188" y="3933825"/>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奇宇称</a:t>
            </a:r>
            <a:r>
              <a:rPr kumimoji="1" lang="en-US" altLang="zh-CN"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楷体_GB2312" pitchFamily="49" charset="-122"/>
                <a:ea typeface="楷体_GB2312" pitchFamily="49" charset="-122"/>
              </a:rPr>
              <a:t>原子中各电子的轨道辅量子数</a:t>
            </a:r>
            <a:r>
              <a:rPr kumimoji="1" lang="en-US" altLang="zh-CN" sz="2400" i="1" smtClean="0">
                <a:solidFill>
                  <a:srgbClr val="0000CC"/>
                </a:solidFill>
                <a:latin typeface="Times New Roman" pitchFamily="18" charset="0"/>
                <a:ea typeface="楷体_GB2312" pitchFamily="49" charset="-122"/>
              </a:rPr>
              <a:t>l</a:t>
            </a:r>
            <a:r>
              <a:rPr kumimoji="1" lang="en-US" altLang="zh-CN" sz="2400" i="1" baseline="-25000" smtClean="0">
                <a:solidFill>
                  <a:srgbClr val="0000CC"/>
                </a:solidFill>
                <a:latin typeface="Times New Roman" pitchFamily="18" charset="0"/>
                <a:ea typeface="楷体_GB2312" pitchFamily="49" charset="-122"/>
              </a:rPr>
              <a:t>i</a:t>
            </a:r>
            <a:r>
              <a:rPr kumimoji="1" lang="zh-CN" altLang="en-US" sz="2400" smtClean="0">
                <a:solidFill>
                  <a:srgbClr val="0000CC"/>
                </a:solidFill>
                <a:latin typeface="Times New Roman" pitchFamily="18" charset="0"/>
                <a:ea typeface="楷体_GB2312" pitchFamily="49" charset="-122"/>
              </a:rPr>
              <a:t>总和是奇数</a:t>
            </a:r>
            <a:endParaRPr kumimoji="1" lang="zh-CN" altLang="en-US" sz="2400" i="1" smtClean="0">
              <a:solidFill>
                <a:srgbClr val="0000CC"/>
              </a:solidFill>
              <a:latin typeface="Times New Roman" pitchFamily="18" charset="0"/>
              <a:ea typeface="楷体_GB2312" pitchFamily="49" charset="-122"/>
            </a:endParaRPr>
          </a:p>
        </p:txBody>
      </p:sp>
      <p:sp>
        <p:nvSpPr>
          <p:cNvPr id="32777" name="Text Box 9"/>
          <p:cNvSpPr txBox="1">
            <a:spLocks noChangeArrowheads="1"/>
          </p:cNvSpPr>
          <p:nvPr/>
        </p:nvSpPr>
        <p:spPr bwMode="auto">
          <a:xfrm>
            <a:off x="684213" y="4724400"/>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偶宇称</a:t>
            </a:r>
            <a:r>
              <a:rPr kumimoji="1" lang="en-US" altLang="zh-CN" sz="2400" smtClean="0">
                <a:solidFill>
                  <a:srgbClr val="0000CC"/>
                </a:solidFill>
                <a:latin typeface="Times New Roman" pitchFamily="18" charset="0"/>
                <a:ea typeface="楷体_GB2312" pitchFamily="49" charset="-122"/>
              </a:rPr>
              <a:t>——</a:t>
            </a:r>
            <a:r>
              <a:rPr kumimoji="1" lang="zh-CN" altLang="en-US" sz="2400" smtClean="0">
                <a:solidFill>
                  <a:srgbClr val="0000CC"/>
                </a:solidFill>
                <a:latin typeface="楷体_GB2312" pitchFamily="49" charset="-122"/>
                <a:ea typeface="楷体_GB2312" pitchFamily="49" charset="-122"/>
              </a:rPr>
              <a:t>原子中各电子的轨道辅量子数</a:t>
            </a:r>
            <a:r>
              <a:rPr kumimoji="1" lang="en-US" altLang="zh-CN" sz="2400" i="1" smtClean="0">
                <a:solidFill>
                  <a:srgbClr val="0000CC"/>
                </a:solidFill>
                <a:latin typeface="Times New Roman" pitchFamily="18" charset="0"/>
                <a:ea typeface="楷体_GB2312" pitchFamily="49" charset="-122"/>
              </a:rPr>
              <a:t>l</a:t>
            </a:r>
            <a:r>
              <a:rPr kumimoji="1" lang="en-US" altLang="zh-CN" sz="2400" i="1" baseline="-25000" smtClean="0">
                <a:solidFill>
                  <a:srgbClr val="0000CC"/>
                </a:solidFill>
                <a:latin typeface="Times New Roman" pitchFamily="18" charset="0"/>
                <a:ea typeface="楷体_GB2312" pitchFamily="49" charset="-122"/>
              </a:rPr>
              <a:t>i</a:t>
            </a:r>
            <a:r>
              <a:rPr kumimoji="1" lang="zh-CN" altLang="en-US" sz="2400" smtClean="0">
                <a:solidFill>
                  <a:srgbClr val="0000CC"/>
                </a:solidFill>
                <a:latin typeface="Times New Roman" pitchFamily="18" charset="0"/>
                <a:ea typeface="楷体_GB2312" pitchFamily="49" charset="-122"/>
              </a:rPr>
              <a:t>总和是偶数数</a:t>
            </a:r>
            <a:endParaRPr kumimoji="1" lang="zh-CN" altLang="en-US" sz="2400" i="1" smtClean="0">
              <a:solidFill>
                <a:srgbClr val="0000CC"/>
              </a:solidFill>
              <a:latin typeface="Times New Roman" pitchFamily="18" charset="0"/>
              <a:ea typeface="楷体_GB2312" pitchFamily="49" charset="-122"/>
            </a:endParaRPr>
          </a:p>
        </p:txBody>
      </p:sp>
      <p:sp>
        <p:nvSpPr>
          <p:cNvPr id="32778" name="Text Box 10"/>
          <p:cNvSpPr txBox="1">
            <a:spLocks noChangeArrowheads="1"/>
          </p:cNvSpPr>
          <p:nvPr/>
        </p:nvSpPr>
        <p:spPr bwMode="auto">
          <a:xfrm>
            <a:off x="323850" y="5300663"/>
            <a:ext cx="8496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FF0000"/>
                </a:solidFill>
                <a:latin typeface="Verdana" pitchFamily="34" charset="0"/>
                <a:ea typeface="楷体_GB2312" pitchFamily="49" charset="-122"/>
              </a:rPr>
              <a:t>例</a:t>
            </a:r>
            <a:r>
              <a:rPr lang="en-US" altLang="zh-CN" sz="2400" b="1" smtClean="0">
                <a:solidFill>
                  <a:srgbClr val="FF0000"/>
                </a:solidFill>
                <a:latin typeface="Times New Roman" pitchFamily="18" charset="0"/>
                <a:ea typeface="楷体_GB2312" pitchFamily="49" charset="-122"/>
              </a:rPr>
              <a:t>:</a:t>
            </a:r>
            <a:r>
              <a:rPr lang="zh-CN" altLang="en-US" sz="2400" smtClean="0">
                <a:solidFill>
                  <a:srgbClr val="0000CC"/>
                </a:solidFill>
                <a:latin typeface="Times New Roman" pitchFamily="18" charset="0"/>
                <a:ea typeface="楷体_GB2312" pitchFamily="49" charset="-122"/>
              </a:rPr>
              <a:t>氦原子基态</a:t>
            </a:r>
            <a:r>
              <a:rPr lang="en-US" altLang="zh-CN" sz="2400" smtClean="0">
                <a:solidFill>
                  <a:srgbClr val="0000CC"/>
                </a:solidFill>
                <a:latin typeface="Times New Roman" pitchFamily="18" charset="0"/>
                <a:ea typeface="楷体_GB2312" pitchFamily="49" charset="-122"/>
              </a:rPr>
              <a:t>1</a:t>
            </a:r>
            <a:r>
              <a:rPr lang="en-US" altLang="zh-CN" sz="2400" baseline="30000" smtClean="0">
                <a:solidFill>
                  <a:srgbClr val="0000CC"/>
                </a:solidFill>
                <a:latin typeface="Times New Roman" pitchFamily="18" charset="0"/>
                <a:ea typeface="楷体_GB2312" pitchFamily="49" charset="-122"/>
              </a:rPr>
              <a:t>3</a:t>
            </a:r>
            <a:r>
              <a:rPr lang="en-US" altLang="zh-CN" sz="2400" smtClean="0">
                <a:solidFill>
                  <a:srgbClr val="0000CC"/>
                </a:solidFill>
                <a:latin typeface="Times New Roman" pitchFamily="18" charset="0"/>
                <a:ea typeface="楷体_GB2312" pitchFamily="49" charset="-122"/>
              </a:rPr>
              <a:t>S</a:t>
            </a:r>
            <a:r>
              <a:rPr lang="en-US" altLang="zh-CN" sz="2400" baseline="-25000" smtClean="0">
                <a:solidFill>
                  <a:srgbClr val="0000CC"/>
                </a:solidFill>
                <a:latin typeface="Times New Roman" pitchFamily="18" charset="0"/>
                <a:ea typeface="楷体_GB2312" pitchFamily="49" charset="-122"/>
              </a:rPr>
              <a:t>1</a:t>
            </a:r>
            <a:r>
              <a:rPr lang="zh-CN" altLang="en-US" sz="2400" smtClean="0">
                <a:solidFill>
                  <a:srgbClr val="0000CC"/>
                </a:solidFill>
                <a:latin typeface="Times New Roman" pitchFamily="18" charset="0"/>
                <a:ea typeface="楷体_GB2312" pitchFamily="49" charset="-122"/>
              </a:rPr>
              <a:t>和两个激发态</a:t>
            </a:r>
            <a:r>
              <a:rPr lang="en-US" altLang="zh-CN" sz="2400" smtClean="0">
                <a:solidFill>
                  <a:srgbClr val="0000CC"/>
                </a:solidFill>
                <a:latin typeface="Times New Roman" pitchFamily="18" charset="0"/>
                <a:ea typeface="楷体_GB2312" pitchFamily="49" charset="-122"/>
              </a:rPr>
              <a:t>2</a:t>
            </a:r>
            <a:r>
              <a:rPr lang="en-US" altLang="zh-CN" sz="2400" baseline="30000" smtClean="0">
                <a:solidFill>
                  <a:srgbClr val="0000CC"/>
                </a:solidFill>
                <a:latin typeface="Times New Roman" pitchFamily="18" charset="0"/>
                <a:ea typeface="楷体_GB2312" pitchFamily="49" charset="-122"/>
              </a:rPr>
              <a:t>3</a:t>
            </a:r>
            <a:r>
              <a:rPr lang="en-US" altLang="zh-CN" sz="2400" smtClean="0">
                <a:solidFill>
                  <a:srgbClr val="0000CC"/>
                </a:solidFill>
                <a:latin typeface="Times New Roman" pitchFamily="18" charset="0"/>
                <a:ea typeface="楷体_GB2312" pitchFamily="49" charset="-122"/>
              </a:rPr>
              <a:t>S</a:t>
            </a:r>
            <a:r>
              <a:rPr lang="en-US" altLang="zh-CN" sz="2400" baseline="-25000" smtClean="0">
                <a:solidFill>
                  <a:srgbClr val="0000CC"/>
                </a:solidFill>
                <a:latin typeface="Times New Roman" pitchFamily="18" charset="0"/>
                <a:ea typeface="楷体_GB2312" pitchFamily="49" charset="-122"/>
              </a:rPr>
              <a:t>1 </a:t>
            </a:r>
            <a:r>
              <a:rPr lang="en-US" altLang="zh-CN" sz="2400" smtClean="0">
                <a:solidFill>
                  <a:srgbClr val="0000CC"/>
                </a:solidFill>
                <a:latin typeface="Times New Roman" pitchFamily="18" charset="0"/>
                <a:ea typeface="楷体_GB2312" pitchFamily="49" charset="-122"/>
              </a:rPr>
              <a:t>2</a:t>
            </a:r>
            <a:r>
              <a:rPr lang="en-US" altLang="zh-CN" sz="2400" baseline="30000" smtClean="0">
                <a:solidFill>
                  <a:srgbClr val="0000CC"/>
                </a:solidFill>
                <a:latin typeface="Times New Roman" pitchFamily="18" charset="0"/>
                <a:ea typeface="楷体_GB2312" pitchFamily="49" charset="-122"/>
              </a:rPr>
              <a:t>3</a:t>
            </a:r>
            <a:r>
              <a:rPr lang="en-US" altLang="zh-CN" sz="2400" smtClean="0">
                <a:solidFill>
                  <a:srgbClr val="0000CC"/>
                </a:solidFill>
                <a:latin typeface="Times New Roman" pitchFamily="18" charset="0"/>
                <a:ea typeface="楷体_GB2312" pitchFamily="49" charset="-122"/>
              </a:rPr>
              <a:t>S</a:t>
            </a:r>
            <a:r>
              <a:rPr lang="en-US" altLang="zh-CN" sz="2400" baseline="-25000" smtClean="0">
                <a:solidFill>
                  <a:srgbClr val="0000CC"/>
                </a:solidFill>
                <a:latin typeface="Times New Roman" pitchFamily="18" charset="0"/>
                <a:ea typeface="楷体_GB2312" pitchFamily="49" charset="-122"/>
              </a:rPr>
              <a:t>0</a:t>
            </a:r>
            <a:r>
              <a:rPr lang="zh-CN" altLang="en-US" sz="2400" smtClean="0">
                <a:solidFill>
                  <a:srgbClr val="0000CC"/>
                </a:solidFill>
                <a:latin typeface="Times New Roman" pitchFamily="18" charset="0"/>
                <a:ea typeface="楷体_GB2312" pitchFamily="49" charset="-122"/>
              </a:rPr>
              <a:t>都是偶</a:t>
            </a:r>
            <a:r>
              <a:rPr kumimoji="1" lang="zh-CN" altLang="en-US" sz="2400" smtClean="0">
                <a:solidFill>
                  <a:srgbClr val="0000CC"/>
                </a:solidFill>
                <a:latin typeface="楷体_GB2312" pitchFamily="49" charset="-122"/>
                <a:ea typeface="楷体_GB2312" pitchFamily="49" charset="-122"/>
              </a:rPr>
              <a:t>宇称，因此不满足辐射跃迁选择定则（</a:t>
            </a:r>
            <a:r>
              <a:rPr kumimoji="1" lang="en-US" altLang="zh-CN" sz="2400" smtClean="0">
                <a:solidFill>
                  <a:srgbClr val="0000CC"/>
                </a:solidFill>
                <a:latin typeface="楷体_GB2312" pitchFamily="49" charset="-122"/>
                <a:ea typeface="楷体_GB2312" pitchFamily="49" charset="-122"/>
              </a:rPr>
              <a:t>1</a:t>
            </a:r>
            <a:r>
              <a:rPr kumimoji="1" lang="zh-CN" altLang="en-US" sz="2400" smtClean="0">
                <a:solidFill>
                  <a:srgbClr val="0000CC"/>
                </a:solidFill>
                <a:latin typeface="楷体_GB2312" pitchFamily="49" charset="-122"/>
                <a:ea typeface="楷体_GB2312" pitchFamily="49" charset="-122"/>
              </a:rPr>
              <a:t>），这三态都是亚稳态。</a:t>
            </a:r>
          </a:p>
        </p:txBody>
      </p:sp>
    </p:spTree>
    <p:extLst>
      <p:ext uri="{BB962C8B-B14F-4D97-AF65-F5344CB8AC3E}">
        <p14:creationId xmlns:p14="http://schemas.microsoft.com/office/powerpoint/2010/main" val="4202640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50825" y="188913"/>
            <a:ext cx="8686800" cy="5794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zh-CN" altLang="en-US" b="1" smtClean="0">
                <a:solidFill>
                  <a:srgbClr val="3333CC"/>
                </a:solidFill>
                <a:latin typeface="Times New Roman" pitchFamily="18" charset="0"/>
                <a:ea typeface="楷体_GB2312" pitchFamily="49" charset="-122"/>
              </a:rPr>
              <a:t>五</a:t>
            </a:r>
            <a:r>
              <a:rPr kumimoji="1" lang="en-US" altLang="zh-CN" b="1" smtClean="0">
                <a:solidFill>
                  <a:srgbClr val="3333CC"/>
                </a:solidFill>
                <a:latin typeface="Times New Roman" pitchFamily="18" charset="0"/>
                <a:ea typeface="楷体_GB2312" pitchFamily="49" charset="-122"/>
              </a:rPr>
              <a:t>. </a:t>
            </a:r>
            <a:r>
              <a:rPr kumimoji="1" lang="zh-CN" altLang="en-US" b="1" smtClean="0">
                <a:solidFill>
                  <a:srgbClr val="3333CC"/>
                </a:solidFill>
                <a:latin typeface="Times New Roman" pitchFamily="18" charset="0"/>
                <a:ea typeface="楷体_GB2312" pitchFamily="49" charset="-122"/>
              </a:rPr>
              <a:t>玻耳兹曼分布</a:t>
            </a:r>
            <a:endParaRPr kumimoji="1" lang="zh-CN" altLang="en-US" b="1" smtClean="0">
              <a:solidFill>
                <a:srgbClr val="FF5050"/>
              </a:solidFill>
              <a:latin typeface="楷体_GB2312" pitchFamily="49" charset="-122"/>
              <a:ea typeface="楷体_GB2312" pitchFamily="49" charset="-122"/>
            </a:endParaRPr>
          </a:p>
        </p:txBody>
      </p:sp>
      <p:sp>
        <p:nvSpPr>
          <p:cNvPr id="40963" name="Text Box 3"/>
          <p:cNvSpPr txBox="1">
            <a:spLocks noChangeArrowheads="1"/>
          </p:cNvSpPr>
          <p:nvPr/>
        </p:nvSpPr>
        <p:spPr bwMode="auto">
          <a:xfrm>
            <a:off x="55563" y="98425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 1. </a:t>
            </a:r>
            <a:r>
              <a:rPr kumimoji="1" lang="zh-CN" altLang="en-US" sz="2400" b="1" smtClean="0">
                <a:solidFill>
                  <a:srgbClr val="0000CC"/>
                </a:solidFill>
                <a:latin typeface="楷体_GB2312" pitchFamily="49" charset="-122"/>
                <a:ea typeface="楷体_GB2312" pitchFamily="49" charset="-122"/>
              </a:rPr>
              <a:t>玻耳兹曼</a:t>
            </a:r>
            <a:r>
              <a:rPr kumimoji="1" lang="zh-CN" altLang="en-US" sz="2400" b="1" smtClean="0">
                <a:solidFill>
                  <a:srgbClr val="0000CC"/>
                </a:solidFill>
                <a:latin typeface="华文楷体" pitchFamily="2" charset="-122"/>
                <a:ea typeface="华文楷体" pitchFamily="2" charset="-122"/>
              </a:rPr>
              <a:t>分布</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热平衡分布</a:t>
            </a:r>
            <a:r>
              <a:rPr kumimoji="1" lang="en-US" altLang="zh-CN" sz="2400" b="1" smtClean="0">
                <a:solidFill>
                  <a:srgbClr val="0000CC"/>
                </a:solidFill>
                <a:latin typeface="华文楷体" pitchFamily="2" charset="-122"/>
                <a:ea typeface="华文楷体" pitchFamily="2" charset="-122"/>
              </a:rPr>
              <a:t>)</a:t>
            </a:r>
            <a:r>
              <a:rPr kumimoji="1" lang="en-US" altLang="zh-CN" sz="2400" smtClean="0">
                <a:solidFill>
                  <a:srgbClr val="0000CC"/>
                </a:solidFill>
                <a:latin typeface="华文楷体" pitchFamily="2" charset="-122"/>
                <a:ea typeface="华文楷体" pitchFamily="2" charset="-122"/>
              </a:rPr>
              <a:t> </a:t>
            </a:r>
          </a:p>
        </p:txBody>
      </p:sp>
      <p:sp>
        <p:nvSpPr>
          <p:cNvPr id="40964" name="Text Box 4"/>
          <p:cNvSpPr txBox="1">
            <a:spLocks noChangeArrowheads="1"/>
          </p:cNvSpPr>
          <p:nvPr/>
        </p:nvSpPr>
        <p:spPr bwMode="auto">
          <a:xfrm>
            <a:off x="433388" y="1798638"/>
            <a:ext cx="43497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华文楷体" pitchFamily="2" charset="-122"/>
                <a:ea typeface="华文楷体" pitchFamily="2" charset="-122"/>
              </a:rPr>
              <a:t>      </a:t>
            </a:r>
            <a:r>
              <a:rPr kumimoji="1" lang="zh-CN" altLang="en-US" sz="2400" smtClean="0">
                <a:solidFill>
                  <a:srgbClr val="0000CC"/>
                </a:solidFill>
                <a:latin typeface="华文楷体" pitchFamily="2" charset="-122"/>
                <a:ea typeface="华文楷体" pitchFamily="2" charset="-122"/>
              </a:rPr>
              <a:t>热平衡状态下</a:t>
            </a:r>
            <a:r>
              <a:rPr kumimoji="1" lang="en-US" altLang="zh-CN" sz="2400" smtClean="0">
                <a:solidFill>
                  <a:srgbClr val="0000CC"/>
                </a:solidFill>
                <a:latin typeface="华文楷体" pitchFamily="2" charset="-122"/>
                <a:ea typeface="华文楷体" pitchFamily="2" charset="-122"/>
              </a:rPr>
              <a:t>, </a:t>
            </a:r>
            <a:r>
              <a:rPr kumimoji="1" lang="zh-CN" altLang="en-US" sz="2400" smtClean="0">
                <a:solidFill>
                  <a:srgbClr val="0000CC"/>
                </a:solidFill>
                <a:latin typeface="华文楷体" pitchFamily="2" charset="-122"/>
                <a:ea typeface="华文楷体" pitchFamily="2" charset="-122"/>
              </a:rPr>
              <a:t>处于某一能级</a:t>
            </a:r>
            <a:r>
              <a:rPr kumimoji="1" lang="en-US" altLang="zh-CN" sz="2400" b="1" i="1" smtClean="0">
                <a:solidFill>
                  <a:srgbClr val="0000CC"/>
                </a:solidFill>
                <a:latin typeface="Times New Roman" pitchFamily="18" charset="0"/>
                <a:ea typeface="方正舒体" pitchFamily="2" charset="-122"/>
              </a:rPr>
              <a:t>E</a:t>
            </a:r>
            <a:r>
              <a:rPr kumimoji="1" lang="en-US" altLang="zh-CN" sz="2400" b="1" i="1" baseline="-25000" smtClean="0">
                <a:solidFill>
                  <a:srgbClr val="0000CC"/>
                </a:solidFill>
                <a:latin typeface="Times New Roman" pitchFamily="18" charset="0"/>
                <a:ea typeface="方正舒体" pitchFamily="2" charset="-122"/>
              </a:rPr>
              <a:t>i</a:t>
            </a:r>
            <a:r>
              <a:rPr kumimoji="1" lang="zh-CN" altLang="en-US" sz="2400" smtClean="0">
                <a:solidFill>
                  <a:srgbClr val="0000CC"/>
                </a:solidFill>
                <a:latin typeface="华文楷体" pitchFamily="2" charset="-122"/>
                <a:ea typeface="华文楷体" pitchFamily="2" charset="-122"/>
              </a:rPr>
              <a:t>的粒子数密度</a:t>
            </a:r>
            <a:r>
              <a:rPr kumimoji="1" lang="en-US" altLang="zh-CN" sz="2400" i="1" smtClean="0">
                <a:solidFill>
                  <a:srgbClr val="0000CC"/>
                </a:solidFill>
                <a:latin typeface="Times New Roman" pitchFamily="18" charset="0"/>
                <a:ea typeface="华文楷体" pitchFamily="2" charset="-122"/>
              </a:rPr>
              <a:t>n</a:t>
            </a:r>
            <a:r>
              <a:rPr kumimoji="1" lang="en-US" altLang="zh-CN" sz="2400" i="1" baseline="-25000" smtClean="0">
                <a:solidFill>
                  <a:srgbClr val="0000CC"/>
                </a:solidFill>
                <a:latin typeface="Times New Roman" pitchFamily="18" charset="0"/>
                <a:ea typeface="华文楷体" pitchFamily="2" charset="-122"/>
              </a:rPr>
              <a:t>i</a:t>
            </a:r>
            <a:r>
              <a:rPr kumimoji="1" lang="en-US" altLang="zh-CN" sz="2400" smtClean="0">
                <a:solidFill>
                  <a:srgbClr val="0000CC"/>
                </a:solidFill>
                <a:latin typeface="华文楷体" pitchFamily="2" charset="-122"/>
                <a:ea typeface="华文楷体" pitchFamily="2" charset="-122"/>
              </a:rPr>
              <a:t>(</a:t>
            </a:r>
            <a:r>
              <a:rPr kumimoji="1" lang="zh-CN" altLang="en-US" sz="2400" smtClean="0">
                <a:solidFill>
                  <a:srgbClr val="0000CC"/>
                </a:solidFill>
                <a:latin typeface="华文楷体" pitchFamily="2" charset="-122"/>
                <a:ea typeface="华文楷体" pitchFamily="2" charset="-122"/>
              </a:rPr>
              <a:t>单位体积内的粒子数</a:t>
            </a:r>
            <a:r>
              <a:rPr kumimoji="1" lang="en-US" altLang="zh-CN" sz="2400" smtClean="0">
                <a:solidFill>
                  <a:srgbClr val="0000CC"/>
                </a:solidFill>
                <a:latin typeface="华文楷体" pitchFamily="2" charset="-122"/>
                <a:ea typeface="华文楷体" pitchFamily="2" charset="-122"/>
              </a:rPr>
              <a:t>,</a:t>
            </a:r>
            <a:r>
              <a:rPr kumimoji="1" lang="zh-CN" altLang="en-US" sz="2400" smtClean="0">
                <a:solidFill>
                  <a:srgbClr val="0000CC"/>
                </a:solidFill>
                <a:latin typeface="华文楷体" pitchFamily="2" charset="-122"/>
                <a:ea typeface="华文楷体" pitchFamily="2" charset="-122"/>
              </a:rPr>
              <a:t>常简称粒子数</a:t>
            </a:r>
            <a:r>
              <a:rPr kumimoji="1" lang="en-US" altLang="zh-CN" sz="2400" smtClean="0">
                <a:solidFill>
                  <a:srgbClr val="0000CC"/>
                </a:solidFill>
                <a:latin typeface="华文楷体" pitchFamily="2" charset="-122"/>
                <a:ea typeface="华文楷体" pitchFamily="2" charset="-122"/>
              </a:rPr>
              <a:t>)</a:t>
            </a:r>
            <a:r>
              <a:rPr kumimoji="1" lang="zh-CN" altLang="en-US" sz="2400" smtClean="0">
                <a:solidFill>
                  <a:srgbClr val="0000CC"/>
                </a:solidFill>
                <a:latin typeface="华文楷体" pitchFamily="2" charset="-122"/>
                <a:ea typeface="华文楷体" pitchFamily="2" charset="-122"/>
              </a:rPr>
              <a:t>为 </a:t>
            </a:r>
          </a:p>
        </p:txBody>
      </p:sp>
      <p:graphicFrame>
        <p:nvGraphicFramePr>
          <p:cNvPr id="40965" name="Object 5"/>
          <p:cNvGraphicFramePr>
            <a:graphicFrameLocks noChangeAspect="1"/>
          </p:cNvGraphicFramePr>
          <p:nvPr/>
        </p:nvGraphicFramePr>
        <p:xfrm>
          <a:off x="5788025" y="2035175"/>
          <a:ext cx="2212975" cy="838200"/>
        </p:xfrm>
        <a:graphic>
          <a:graphicData uri="http://schemas.openxmlformats.org/presentationml/2006/ole">
            <mc:AlternateContent xmlns:mc="http://schemas.openxmlformats.org/markup-compatibility/2006">
              <mc:Choice xmlns:v="urn:schemas-microsoft-com:vml" Requires="v">
                <p:oleObj spid="_x0000_s19458" name="公式" r:id="rId3" imgW="825142" imgH="317362" progId="Equation.3">
                  <p:embed/>
                </p:oleObj>
              </mc:Choice>
              <mc:Fallback>
                <p:oleObj name="公式" r:id="rId3" imgW="825142" imgH="31736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025" y="2035175"/>
                        <a:ext cx="221297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Text Box 6"/>
          <p:cNvSpPr txBox="1">
            <a:spLocks noChangeArrowheads="1"/>
          </p:cNvSpPr>
          <p:nvPr/>
        </p:nvSpPr>
        <p:spPr bwMode="auto">
          <a:xfrm>
            <a:off x="55563" y="3357563"/>
            <a:ext cx="874871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FF0000"/>
                </a:solidFill>
                <a:latin typeface="华文楷体" pitchFamily="2" charset="-122"/>
                <a:ea typeface="华文楷体" pitchFamily="2" charset="-122"/>
              </a:rPr>
              <a:t>其中</a:t>
            </a:r>
            <a:r>
              <a:rPr kumimoji="1" lang="en-US" altLang="zh-CN" sz="2400" b="1" smtClean="0">
                <a:solidFill>
                  <a:srgbClr val="FF0000"/>
                </a:solidFill>
                <a:latin typeface="华文楷体" pitchFamily="2" charset="-122"/>
                <a:ea typeface="华文楷体" pitchFamily="2" charset="-122"/>
              </a:rPr>
              <a:t>:</a:t>
            </a:r>
            <a:r>
              <a:rPr kumimoji="1" lang="en-US" altLang="zh-CN" sz="2400" b="1" smtClean="0">
                <a:solidFill>
                  <a:srgbClr val="0000CC"/>
                </a:solidFill>
                <a:latin typeface="华文楷体" pitchFamily="2" charset="-122"/>
                <a:ea typeface="华文楷体" pitchFamily="2" charset="-122"/>
              </a:rPr>
              <a:t> T---</a:t>
            </a:r>
            <a:r>
              <a:rPr kumimoji="1" lang="zh-CN" altLang="en-US" sz="2400" b="1" smtClean="0">
                <a:solidFill>
                  <a:srgbClr val="0000CC"/>
                </a:solidFill>
                <a:latin typeface="华文楷体" pitchFamily="2" charset="-122"/>
                <a:ea typeface="华文楷体" pitchFamily="2" charset="-122"/>
              </a:rPr>
              <a:t>热平衡时的绝对温度   </a:t>
            </a:r>
            <a:r>
              <a:rPr kumimoji="1" lang="en-US" altLang="zh-CN" sz="2400" b="1" i="1" smtClean="0">
                <a:solidFill>
                  <a:srgbClr val="0000CC"/>
                </a:solidFill>
                <a:latin typeface="Times New Roman" pitchFamily="18" charset="0"/>
                <a:ea typeface="华文楷体" pitchFamily="2" charset="-122"/>
              </a:rPr>
              <a:t>n</a:t>
            </a:r>
            <a:r>
              <a:rPr kumimoji="1" lang="en-US" altLang="zh-CN" sz="2400" b="1" i="1" baseline="-25000" smtClean="0">
                <a:solidFill>
                  <a:srgbClr val="0000CC"/>
                </a:solidFill>
                <a:latin typeface="Times New Roman" pitchFamily="18" charset="0"/>
                <a:ea typeface="华文楷体" pitchFamily="2" charset="-122"/>
              </a:rPr>
              <a:t>i</a:t>
            </a:r>
            <a:r>
              <a:rPr kumimoji="1" lang="en-US" altLang="zh-CN" sz="2400" b="1" smtClean="0">
                <a:solidFill>
                  <a:srgbClr val="0000CC"/>
                </a:solidFill>
                <a:latin typeface="华文楷体" pitchFamily="2" charset="-122"/>
                <a:ea typeface="华文楷体" pitchFamily="2" charset="-122"/>
              </a:rPr>
              <a:t> --- </a:t>
            </a:r>
            <a:r>
              <a:rPr kumimoji="1" lang="zh-CN" altLang="en-US" sz="2400" b="1" smtClean="0">
                <a:solidFill>
                  <a:srgbClr val="0000CC"/>
                </a:solidFill>
                <a:latin typeface="华文楷体" pitchFamily="2" charset="-122"/>
                <a:ea typeface="华文楷体" pitchFamily="2" charset="-122"/>
              </a:rPr>
              <a:t>处在能级</a:t>
            </a:r>
            <a:r>
              <a:rPr kumimoji="1" lang="en-US" altLang="zh-CN" sz="2400" b="1" i="1" smtClean="0">
                <a:solidFill>
                  <a:srgbClr val="0000CC"/>
                </a:solidFill>
                <a:latin typeface="Times New Roman" pitchFamily="18" charset="0"/>
                <a:ea typeface="华文楷体" pitchFamily="2" charset="-122"/>
              </a:rPr>
              <a:t>E</a:t>
            </a:r>
            <a:r>
              <a:rPr kumimoji="1" lang="en-US" altLang="zh-CN" sz="2400" b="1" i="1" baseline="-25000" smtClean="0">
                <a:solidFill>
                  <a:srgbClr val="0000CC"/>
                </a:solidFill>
                <a:latin typeface="Times New Roman" pitchFamily="18" charset="0"/>
                <a:ea typeface="华文楷体" pitchFamily="2" charset="-122"/>
              </a:rPr>
              <a:t>i</a:t>
            </a:r>
            <a:r>
              <a:rPr kumimoji="1" lang="zh-CN" altLang="en-US" sz="2400" b="1" smtClean="0">
                <a:solidFill>
                  <a:srgbClr val="0000CC"/>
                </a:solidFill>
                <a:latin typeface="华文楷体" pitchFamily="2" charset="-122"/>
                <a:ea typeface="华文楷体" pitchFamily="2" charset="-122"/>
              </a:rPr>
              <a:t>的原子数</a:t>
            </a:r>
            <a:r>
              <a:rPr kumimoji="1" lang="zh-CN" altLang="en-US" sz="2400" smtClean="0">
                <a:solidFill>
                  <a:srgbClr val="0000CC"/>
                </a:solidFill>
                <a:latin typeface="华文楷体" pitchFamily="2" charset="-122"/>
                <a:ea typeface="华文楷体" pitchFamily="2" charset="-122"/>
              </a:rPr>
              <a:t>  </a:t>
            </a:r>
            <a:r>
              <a:rPr kumimoji="1" lang="en-US" altLang="zh-CN" sz="2400" b="1" i="1" smtClean="0">
                <a:solidFill>
                  <a:srgbClr val="0000CC"/>
                </a:solidFill>
                <a:latin typeface="Times New Roman" pitchFamily="18" charset="0"/>
                <a:ea typeface="华文楷体" pitchFamily="2" charset="-122"/>
              </a:rPr>
              <a:t>g</a:t>
            </a:r>
            <a:r>
              <a:rPr kumimoji="1" lang="en-US" altLang="zh-CN" sz="2400" b="1" smtClean="0">
                <a:solidFill>
                  <a:srgbClr val="0000CC"/>
                </a:solidFill>
                <a:latin typeface="华文楷体" pitchFamily="2" charset="-122"/>
                <a:ea typeface="华文楷体" pitchFamily="2" charset="-122"/>
              </a:rPr>
              <a:t> </a:t>
            </a:r>
            <a:r>
              <a:rPr kumimoji="1" lang="en-US" altLang="zh-CN" sz="2400" b="1" i="1" baseline="-25000" smtClean="0">
                <a:solidFill>
                  <a:srgbClr val="0000CC"/>
                </a:solidFill>
                <a:latin typeface="Times New Roman" pitchFamily="18" charset="0"/>
                <a:ea typeface="华文楷体" pitchFamily="2" charset="-122"/>
              </a:rPr>
              <a:t>i</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能级</a:t>
            </a:r>
            <a:r>
              <a:rPr kumimoji="1" lang="en-US" altLang="zh-CN" sz="2400" b="1" i="1" smtClean="0">
                <a:solidFill>
                  <a:srgbClr val="0000CC"/>
                </a:solidFill>
                <a:latin typeface="Times New Roman" pitchFamily="18" charset="0"/>
                <a:ea typeface="华文楷体" pitchFamily="2" charset="-122"/>
              </a:rPr>
              <a:t>E</a:t>
            </a:r>
            <a:r>
              <a:rPr kumimoji="1" lang="en-US" altLang="zh-CN" sz="2400" b="1" i="1" baseline="-25000" smtClean="0">
                <a:solidFill>
                  <a:srgbClr val="0000CC"/>
                </a:solidFill>
                <a:latin typeface="Times New Roman" pitchFamily="18" charset="0"/>
                <a:ea typeface="华文楷体" pitchFamily="2" charset="-122"/>
              </a:rPr>
              <a:t>i</a:t>
            </a:r>
            <a:r>
              <a:rPr kumimoji="1" lang="zh-CN" altLang="en-US" sz="2400" b="1" smtClean="0">
                <a:solidFill>
                  <a:srgbClr val="0000CC"/>
                </a:solidFill>
                <a:latin typeface="华文楷体" pitchFamily="2" charset="-122"/>
                <a:ea typeface="华文楷体" pitchFamily="2" charset="-122"/>
              </a:rPr>
              <a:t>的简并度       </a:t>
            </a:r>
            <a:r>
              <a:rPr kumimoji="1" lang="en-US" altLang="zh-CN" sz="2400" b="1" i="1" smtClean="0">
                <a:solidFill>
                  <a:srgbClr val="0000CC"/>
                </a:solidFill>
                <a:latin typeface="Times New Roman" pitchFamily="18" charset="0"/>
                <a:ea typeface="华文楷体" pitchFamily="2" charset="-122"/>
              </a:rPr>
              <a:t>k</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楷体_GB2312" pitchFamily="49" charset="-122"/>
                <a:ea typeface="楷体_GB2312" pitchFamily="49" charset="-122"/>
              </a:rPr>
              <a:t>玻耳兹曼</a:t>
            </a:r>
            <a:r>
              <a:rPr kumimoji="1" lang="zh-CN" altLang="en-US" sz="2400" b="1" smtClean="0">
                <a:solidFill>
                  <a:srgbClr val="0000CC"/>
                </a:solidFill>
                <a:latin typeface="华文楷体" pitchFamily="2" charset="-122"/>
                <a:ea typeface="华文楷体" pitchFamily="2" charset="-122"/>
              </a:rPr>
              <a:t>分布常数</a:t>
            </a:r>
          </a:p>
        </p:txBody>
      </p:sp>
      <p:sp>
        <p:nvSpPr>
          <p:cNvPr id="40967" name="Text Box 7"/>
          <p:cNvSpPr txBox="1">
            <a:spLocks noChangeArrowheads="1"/>
          </p:cNvSpPr>
          <p:nvPr/>
        </p:nvSpPr>
        <p:spPr bwMode="auto">
          <a:xfrm>
            <a:off x="385763" y="4703763"/>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宋体" charset="-122"/>
              </a:rPr>
              <a:t> ∴ </a:t>
            </a:r>
            <a:r>
              <a:rPr kumimoji="1" lang="zh-CN" altLang="en-US" sz="2400" smtClean="0">
                <a:solidFill>
                  <a:srgbClr val="0000CC"/>
                </a:solidFill>
                <a:latin typeface="楷体_GB2312" pitchFamily="49" charset="-122"/>
                <a:ea typeface="楷体_GB2312" pitchFamily="49" charset="-122"/>
              </a:rPr>
              <a:t>能级</a:t>
            </a:r>
            <a:r>
              <a:rPr kumimoji="1" lang="en-US" altLang="zh-CN" sz="2400" i="1" smtClean="0">
                <a:solidFill>
                  <a:srgbClr val="0000CC"/>
                </a:solidFill>
                <a:latin typeface="Times New Roman" pitchFamily="18" charset="0"/>
                <a:ea typeface="楷体_GB2312" pitchFamily="49" charset="-122"/>
              </a:rPr>
              <a:t>E</a:t>
            </a:r>
            <a:r>
              <a:rPr kumimoji="1" lang="en-US" altLang="zh-CN" sz="2400" baseline="-25000" smtClean="0">
                <a:solidFill>
                  <a:srgbClr val="0000CC"/>
                </a:solidFill>
                <a:latin typeface="Times New Roman" pitchFamily="18" charset="0"/>
                <a:ea typeface="楷体_GB2312" pitchFamily="49" charset="-122"/>
              </a:rPr>
              <a:t>2</a:t>
            </a:r>
            <a:r>
              <a:rPr kumimoji="1" lang="zh-CN" altLang="en-US" sz="2400" smtClean="0">
                <a:solidFill>
                  <a:srgbClr val="0000CC"/>
                </a:solidFill>
                <a:latin typeface="楷体_GB2312" pitchFamily="49" charset="-122"/>
                <a:ea typeface="楷体_GB2312" pitchFamily="49" charset="-122"/>
              </a:rPr>
              <a:t>与</a:t>
            </a:r>
            <a:r>
              <a:rPr kumimoji="1" lang="en-US" altLang="zh-CN" sz="2400" i="1" smtClean="0">
                <a:solidFill>
                  <a:srgbClr val="0000CC"/>
                </a:solidFill>
                <a:latin typeface="Times New Roman" pitchFamily="18" charset="0"/>
                <a:ea typeface="楷体_GB2312" pitchFamily="49" charset="-122"/>
              </a:rPr>
              <a:t>E</a:t>
            </a:r>
            <a:r>
              <a:rPr kumimoji="1" lang="en-US" altLang="zh-CN" sz="2400" baseline="-25000" smtClean="0">
                <a:solidFill>
                  <a:srgbClr val="0000CC"/>
                </a:solidFill>
                <a:latin typeface="Times New Roman" pitchFamily="18" charset="0"/>
                <a:ea typeface="楷体_GB2312" pitchFamily="49" charset="-122"/>
              </a:rPr>
              <a:t>1</a:t>
            </a:r>
            <a:r>
              <a:rPr kumimoji="1" lang="zh-CN" altLang="en-US" sz="2400" smtClean="0">
                <a:solidFill>
                  <a:srgbClr val="0000CC"/>
                </a:solidFill>
                <a:latin typeface="楷体_GB2312" pitchFamily="49" charset="-122"/>
                <a:ea typeface="楷体_GB2312" pitchFamily="49" charset="-122"/>
              </a:rPr>
              <a:t>粒子数密度之比为</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通常设</a:t>
            </a:r>
            <a:r>
              <a:rPr kumimoji="1" lang="en-US" altLang="zh-CN" sz="2400" i="1" smtClean="0">
                <a:solidFill>
                  <a:srgbClr val="0000CC"/>
                </a:solidFill>
                <a:latin typeface="Times New Roman" pitchFamily="18" charset="0"/>
                <a:ea typeface="楷体_GB2312" pitchFamily="49" charset="-122"/>
              </a:rPr>
              <a:t>E</a:t>
            </a:r>
            <a:r>
              <a:rPr kumimoji="1" lang="en-US" altLang="zh-CN" sz="2400" baseline="-25000" smtClean="0">
                <a:solidFill>
                  <a:srgbClr val="0000CC"/>
                </a:solidFill>
                <a:latin typeface="Times New Roman" pitchFamily="18" charset="0"/>
                <a:ea typeface="楷体_GB2312" pitchFamily="49" charset="-122"/>
              </a:rPr>
              <a:t>2</a:t>
            </a:r>
            <a:r>
              <a:rPr kumimoji="1" lang="zh-CN" altLang="en-US" sz="2400" smtClean="0">
                <a:solidFill>
                  <a:srgbClr val="0000CC"/>
                </a:solidFill>
                <a:latin typeface="Times New Roman" pitchFamily="18" charset="0"/>
                <a:ea typeface="楷体_GB2312" pitchFamily="49" charset="-122"/>
              </a:rPr>
              <a:t>＞</a:t>
            </a:r>
            <a:r>
              <a:rPr kumimoji="1" lang="en-US" altLang="zh-CN" sz="2400" i="1" smtClean="0">
                <a:solidFill>
                  <a:srgbClr val="0000CC"/>
                </a:solidFill>
                <a:latin typeface="Times New Roman" pitchFamily="18" charset="0"/>
                <a:ea typeface="楷体_GB2312" pitchFamily="49" charset="-122"/>
              </a:rPr>
              <a:t>E</a:t>
            </a:r>
            <a:r>
              <a:rPr kumimoji="1" lang="en-US" altLang="zh-CN" sz="2400" baseline="-25000" smtClean="0">
                <a:solidFill>
                  <a:srgbClr val="0000CC"/>
                </a:solidFill>
                <a:latin typeface="Times New Roman" pitchFamily="18" charset="0"/>
                <a:ea typeface="楷体_GB2312" pitchFamily="49" charset="-122"/>
              </a:rPr>
              <a:t>1</a:t>
            </a:r>
            <a:r>
              <a:rPr kumimoji="1" lang="en-US" altLang="zh-CN" sz="2400" smtClean="0">
                <a:solidFill>
                  <a:srgbClr val="0000CC"/>
                </a:solidFill>
                <a:latin typeface="楷体_GB2312" pitchFamily="49" charset="-122"/>
                <a:ea typeface="楷体_GB2312" pitchFamily="49" charset="-122"/>
              </a:rPr>
              <a:t>)</a:t>
            </a:r>
            <a:r>
              <a:rPr kumimoji="1" lang="en-US" altLang="zh-CN" sz="2400" b="1" smtClean="0">
                <a:solidFill>
                  <a:srgbClr val="0000CC"/>
                </a:solidFill>
                <a:latin typeface="宋体" charset="-122"/>
              </a:rPr>
              <a:t>:</a:t>
            </a:r>
            <a:r>
              <a:rPr kumimoji="1" lang="en-US" altLang="zh-CN" sz="2400" smtClean="0">
                <a:solidFill>
                  <a:srgbClr val="0000CC"/>
                </a:solidFill>
                <a:latin typeface="Times New Roman" pitchFamily="18" charset="0"/>
              </a:rPr>
              <a:t> </a:t>
            </a:r>
          </a:p>
        </p:txBody>
      </p:sp>
      <p:graphicFrame>
        <p:nvGraphicFramePr>
          <p:cNvPr id="40968" name="Object 8"/>
          <p:cNvGraphicFramePr>
            <a:graphicFrameLocks noChangeAspect="1"/>
          </p:cNvGraphicFramePr>
          <p:nvPr/>
        </p:nvGraphicFramePr>
        <p:xfrm>
          <a:off x="3149600" y="5410200"/>
          <a:ext cx="2660650" cy="925513"/>
        </p:xfrm>
        <a:graphic>
          <a:graphicData uri="http://schemas.openxmlformats.org/presentationml/2006/ole">
            <mc:AlternateContent xmlns:mc="http://schemas.openxmlformats.org/markup-compatibility/2006">
              <mc:Choice xmlns:v="urn:schemas-microsoft-com:vml" Requires="v">
                <p:oleObj spid="_x0000_s19459" name="公式" r:id="rId5" imgW="1269449" imgH="444307" progId="Equation.3">
                  <p:embed/>
                </p:oleObj>
              </mc:Choice>
              <mc:Fallback>
                <p:oleObj name="公式" r:id="rId5" imgW="1269449"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9600" y="5410200"/>
                        <a:ext cx="2660650" cy="925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0969" name="Group 11"/>
          <p:cNvGrpSpPr>
            <a:grpSpLocks/>
          </p:cNvGrpSpPr>
          <p:nvPr/>
        </p:nvGrpSpPr>
        <p:grpSpPr bwMode="auto">
          <a:xfrm>
            <a:off x="5029200" y="188913"/>
            <a:ext cx="3954463" cy="1703387"/>
            <a:chOff x="2925" y="0"/>
            <a:chExt cx="2491" cy="1073"/>
          </a:xfrm>
        </p:grpSpPr>
        <p:grpSp>
          <p:nvGrpSpPr>
            <p:cNvPr id="40974" name="Group 12"/>
            <p:cNvGrpSpPr>
              <a:grpSpLocks/>
            </p:cNvGrpSpPr>
            <p:nvPr/>
          </p:nvGrpSpPr>
          <p:grpSpPr bwMode="auto">
            <a:xfrm>
              <a:off x="2925" y="132"/>
              <a:ext cx="2064" cy="780"/>
              <a:chOff x="2784" y="228"/>
              <a:chExt cx="2064" cy="780"/>
            </a:xfrm>
          </p:grpSpPr>
          <p:sp>
            <p:nvSpPr>
              <p:cNvPr id="40985" name="Line 13"/>
              <p:cNvSpPr>
                <a:spLocks noChangeShapeType="1"/>
              </p:cNvSpPr>
              <p:nvPr/>
            </p:nvSpPr>
            <p:spPr bwMode="auto">
              <a:xfrm>
                <a:off x="2832" y="1008"/>
                <a:ext cx="2016"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0986" name="Line 14"/>
              <p:cNvSpPr>
                <a:spLocks noChangeShapeType="1"/>
              </p:cNvSpPr>
              <p:nvPr/>
            </p:nvSpPr>
            <p:spPr bwMode="auto">
              <a:xfrm>
                <a:off x="2784" y="228"/>
                <a:ext cx="2016"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sp>
          <p:nvSpPr>
            <p:cNvPr id="40975" name="Text Box 15"/>
            <p:cNvSpPr txBox="1">
              <a:spLocks noChangeArrowheads="1"/>
            </p:cNvSpPr>
            <p:nvPr/>
          </p:nvSpPr>
          <p:spPr bwMode="auto">
            <a:xfrm>
              <a:off x="4878" y="136"/>
              <a:ext cx="53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i="1" smtClean="0">
                  <a:solidFill>
                    <a:srgbClr val="0000CC"/>
                  </a:solidFill>
                  <a:latin typeface="Times New Roman" pitchFamily="18" charset="0"/>
                </a:rPr>
                <a:t>E</a:t>
              </a:r>
              <a:r>
                <a:rPr kumimoji="1" lang="en-US" altLang="zh-CN" b="1" i="1" baseline="-25000" smtClean="0">
                  <a:solidFill>
                    <a:srgbClr val="0000CC"/>
                  </a:solidFill>
                  <a:latin typeface="Times New Roman" pitchFamily="18" charset="0"/>
                </a:rPr>
                <a:t>2</a:t>
              </a:r>
              <a:endParaRPr kumimoji="1" lang="en-US" altLang="zh-CN" b="1" i="1" smtClean="0">
                <a:solidFill>
                  <a:srgbClr val="0000CC"/>
                </a:solidFill>
                <a:latin typeface="Times New Roman" pitchFamily="18" charset="0"/>
              </a:endParaRPr>
            </a:p>
          </p:txBody>
        </p:sp>
        <p:sp>
          <p:nvSpPr>
            <p:cNvPr id="40976" name="Text Box 16"/>
            <p:cNvSpPr txBox="1">
              <a:spLocks noChangeArrowheads="1"/>
            </p:cNvSpPr>
            <p:nvPr/>
          </p:nvSpPr>
          <p:spPr bwMode="auto">
            <a:xfrm>
              <a:off x="4893" y="708"/>
              <a:ext cx="3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i="1" smtClean="0">
                  <a:solidFill>
                    <a:srgbClr val="0000CC"/>
                  </a:solidFill>
                  <a:latin typeface="Times New Roman" pitchFamily="18" charset="0"/>
                </a:rPr>
                <a:t>E</a:t>
              </a:r>
              <a:r>
                <a:rPr kumimoji="1" lang="en-US" altLang="zh-CN" b="1" i="1" baseline="-25000" smtClean="0">
                  <a:solidFill>
                    <a:srgbClr val="0000CC"/>
                  </a:solidFill>
                  <a:latin typeface="Times New Roman" pitchFamily="18" charset="0"/>
                </a:rPr>
                <a:t>1</a:t>
              </a:r>
              <a:endParaRPr kumimoji="1" lang="en-US" altLang="zh-CN" b="1" i="1" smtClean="0">
                <a:solidFill>
                  <a:srgbClr val="0000CC"/>
                </a:solidFill>
                <a:latin typeface="Times New Roman" pitchFamily="18" charset="0"/>
              </a:endParaRPr>
            </a:p>
          </p:txBody>
        </p:sp>
        <p:sp>
          <p:nvSpPr>
            <p:cNvPr id="40977" name="Oval 17"/>
            <p:cNvSpPr>
              <a:spLocks noChangeArrowheads="1"/>
            </p:cNvSpPr>
            <p:nvPr/>
          </p:nvSpPr>
          <p:spPr bwMode="auto">
            <a:xfrm>
              <a:off x="3693" y="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0978" name="Oval 18"/>
            <p:cNvSpPr>
              <a:spLocks noChangeArrowheads="1"/>
            </p:cNvSpPr>
            <p:nvPr/>
          </p:nvSpPr>
          <p:spPr bwMode="auto">
            <a:xfrm>
              <a:off x="3470" y="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0979" name="Oval 19"/>
            <p:cNvSpPr>
              <a:spLocks noChangeArrowheads="1"/>
            </p:cNvSpPr>
            <p:nvPr/>
          </p:nvSpPr>
          <p:spPr bwMode="auto">
            <a:xfrm>
              <a:off x="3549" y="768"/>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0980" name="Oval 20"/>
            <p:cNvSpPr>
              <a:spLocks noChangeArrowheads="1"/>
            </p:cNvSpPr>
            <p:nvPr/>
          </p:nvSpPr>
          <p:spPr bwMode="auto">
            <a:xfrm>
              <a:off x="3789" y="768"/>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0981" name="Oval 21"/>
            <p:cNvSpPr>
              <a:spLocks noChangeArrowheads="1"/>
            </p:cNvSpPr>
            <p:nvPr/>
          </p:nvSpPr>
          <p:spPr bwMode="auto">
            <a:xfrm>
              <a:off x="3981" y="768"/>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0982" name="Oval 22"/>
            <p:cNvSpPr>
              <a:spLocks noChangeArrowheads="1"/>
            </p:cNvSpPr>
            <p:nvPr/>
          </p:nvSpPr>
          <p:spPr bwMode="auto">
            <a:xfrm>
              <a:off x="4173" y="768"/>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0983" name="Oval 23"/>
            <p:cNvSpPr>
              <a:spLocks noChangeArrowheads="1"/>
            </p:cNvSpPr>
            <p:nvPr/>
          </p:nvSpPr>
          <p:spPr bwMode="auto">
            <a:xfrm>
              <a:off x="3923" y="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0984" name="Oval 24"/>
            <p:cNvSpPr>
              <a:spLocks noChangeArrowheads="1"/>
            </p:cNvSpPr>
            <p:nvPr/>
          </p:nvSpPr>
          <p:spPr bwMode="auto">
            <a:xfrm>
              <a:off x="4105" y="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sp>
        <p:nvSpPr>
          <p:cNvPr id="40970" name="Line 25"/>
          <p:cNvSpPr>
            <a:spLocks noChangeShapeType="1"/>
          </p:cNvSpPr>
          <p:nvPr/>
        </p:nvSpPr>
        <p:spPr bwMode="auto">
          <a:xfrm>
            <a:off x="5245100" y="404813"/>
            <a:ext cx="2663825"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40971" name="Line 26"/>
          <p:cNvSpPr>
            <a:spLocks noChangeShapeType="1"/>
          </p:cNvSpPr>
          <p:nvPr/>
        </p:nvSpPr>
        <p:spPr bwMode="auto">
          <a:xfrm>
            <a:off x="5245100" y="1628775"/>
            <a:ext cx="2663825"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40972" name="Text Box 27"/>
          <p:cNvSpPr txBox="1">
            <a:spLocks noChangeArrowheads="1"/>
          </p:cNvSpPr>
          <p:nvPr/>
        </p:nvSpPr>
        <p:spPr bwMode="auto">
          <a:xfrm>
            <a:off x="8053388" y="404813"/>
            <a:ext cx="7921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50000"/>
              </a:spcBef>
              <a:spcAft>
                <a:spcPct val="0"/>
              </a:spcAft>
              <a:buFontTx/>
              <a:buNone/>
            </a:pPr>
            <a:r>
              <a:rPr lang="en-US" altLang="zh-CN" i="1" smtClean="0">
                <a:solidFill>
                  <a:srgbClr val="000000"/>
                </a:solidFill>
                <a:latin typeface="Times New Roman" pitchFamily="18" charset="0"/>
              </a:rPr>
              <a:t>E</a:t>
            </a:r>
            <a:r>
              <a:rPr lang="en-US" altLang="zh-CN" i="1" baseline="-25000" smtClean="0">
                <a:solidFill>
                  <a:srgbClr val="000000"/>
                </a:solidFill>
                <a:latin typeface="Times New Roman" pitchFamily="18" charset="0"/>
              </a:rPr>
              <a:t>2</a:t>
            </a:r>
            <a:endParaRPr lang="en-US" altLang="zh-CN" i="1" smtClean="0">
              <a:solidFill>
                <a:srgbClr val="000000"/>
              </a:solidFill>
              <a:latin typeface="Times New Roman" pitchFamily="18" charset="0"/>
            </a:endParaRPr>
          </a:p>
        </p:txBody>
      </p:sp>
      <p:sp>
        <p:nvSpPr>
          <p:cNvPr id="40973" name="Text Box 28"/>
          <p:cNvSpPr txBox="1">
            <a:spLocks noChangeArrowheads="1"/>
          </p:cNvSpPr>
          <p:nvPr/>
        </p:nvSpPr>
        <p:spPr bwMode="auto">
          <a:xfrm>
            <a:off x="7972425" y="1306513"/>
            <a:ext cx="958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50000"/>
              </a:spcBef>
              <a:spcAft>
                <a:spcPct val="0"/>
              </a:spcAft>
              <a:buFontTx/>
              <a:buNone/>
            </a:pPr>
            <a:r>
              <a:rPr lang="en-US" altLang="zh-CN" i="1" smtClean="0">
                <a:solidFill>
                  <a:srgbClr val="000000"/>
                </a:solidFill>
                <a:latin typeface="Times New Roman" pitchFamily="18" charset="0"/>
              </a:rPr>
              <a:t>E</a:t>
            </a:r>
            <a:r>
              <a:rPr lang="en-US" altLang="zh-CN" i="1" baseline="-25000" smtClean="0">
                <a:solidFill>
                  <a:srgbClr val="000000"/>
                </a:solidFill>
                <a:latin typeface="Times New Roman" pitchFamily="18" charset="0"/>
              </a:rPr>
              <a:t>1</a:t>
            </a:r>
            <a:endParaRPr lang="en-US" altLang="zh-CN" i="1" smtClean="0">
              <a:solidFill>
                <a:srgbClr val="000000"/>
              </a:solidFill>
              <a:latin typeface="Times New Roman" pitchFamily="18" charset="0"/>
            </a:endParaRPr>
          </a:p>
        </p:txBody>
      </p:sp>
    </p:spTree>
    <p:extLst>
      <p:ext uri="{BB962C8B-B14F-4D97-AF65-F5344CB8AC3E}">
        <p14:creationId xmlns:p14="http://schemas.microsoft.com/office/powerpoint/2010/main" val="2700950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3652838"/>
            <a:ext cx="85804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00"/>
                </a:solidFill>
                <a:latin typeface="华文楷体" pitchFamily="2" charset="-122"/>
                <a:ea typeface="华文楷体" pitchFamily="2" charset="-122"/>
              </a:rPr>
              <a:t>(3)</a:t>
            </a:r>
            <a:r>
              <a:rPr kumimoji="1" lang="zh-CN" altLang="en-US" sz="2400" b="1" smtClean="0">
                <a:solidFill>
                  <a:srgbClr val="000000"/>
                </a:solidFill>
                <a:latin typeface="华文楷体" pitchFamily="2" charset="-122"/>
                <a:ea typeface="华文楷体" pitchFamily="2" charset="-122"/>
              </a:rPr>
              <a:t>若</a:t>
            </a:r>
            <a:r>
              <a:rPr kumimoji="1" lang="en-US" altLang="zh-CN" sz="2400" b="1" i="1" smtClean="0">
                <a:solidFill>
                  <a:srgbClr val="000000"/>
                </a:solidFill>
                <a:latin typeface="Times New Roman" pitchFamily="18" charset="0"/>
                <a:ea typeface="华文楷体" pitchFamily="2" charset="-122"/>
              </a:rPr>
              <a:t>E</a:t>
            </a:r>
            <a:r>
              <a:rPr kumimoji="1" lang="en-US" altLang="zh-CN" sz="2400" b="1" baseline="-25000" smtClean="0">
                <a:solidFill>
                  <a:srgbClr val="000000"/>
                </a:solidFill>
                <a:latin typeface="Times New Roman" pitchFamily="18" charset="0"/>
                <a:ea typeface="华文楷体" pitchFamily="2" charset="-122"/>
              </a:rPr>
              <a:t>1</a:t>
            </a:r>
            <a:r>
              <a:rPr kumimoji="1" lang="zh-CN" altLang="en-US" sz="2400" b="1" smtClean="0">
                <a:solidFill>
                  <a:srgbClr val="000000"/>
                </a:solidFill>
                <a:latin typeface="华文楷体" pitchFamily="2" charset="-122"/>
                <a:ea typeface="华文楷体" pitchFamily="2" charset="-122"/>
              </a:rPr>
              <a:t>为基能级且</a:t>
            </a:r>
            <a:r>
              <a:rPr kumimoji="1" lang="en-US" altLang="zh-CN" sz="2400" b="1" i="1" smtClean="0">
                <a:solidFill>
                  <a:srgbClr val="000000"/>
                </a:solidFill>
                <a:latin typeface="Times New Roman" pitchFamily="18" charset="0"/>
                <a:ea typeface="华文楷体" pitchFamily="2" charset="-122"/>
              </a:rPr>
              <a:t>E</a:t>
            </a:r>
            <a:r>
              <a:rPr kumimoji="1" lang="en-US" altLang="zh-CN" sz="2400" b="1" baseline="-25000" smtClean="0">
                <a:solidFill>
                  <a:srgbClr val="000000"/>
                </a:solidFill>
                <a:latin typeface="Times New Roman" pitchFamily="18" charset="0"/>
                <a:ea typeface="华文楷体" pitchFamily="2" charset="-122"/>
              </a:rPr>
              <a:t>2</a:t>
            </a:r>
            <a:r>
              <a:rPr kumimoji="1" lang="zh-CN" altLang="en-US" sz="2400" b="1" smtClean="0">
                <a:solidFill>
                  <a:srgbClr val="000000"/>
                </a:solidFill>
                <a:latin typeface="华文楷体" pitchFamily="2" charset="-122"/>
                <a:ea typeface="华文楷体" pitchFamily="2" charset="-122"/>
              </a:rPr>
              <a:t>距</a:t>
            </a:r>
            <a:r>
              <a:rPr kumimoji="1" lang="en-US" altLang="zh-CN" sz="2400" b="1" i="1" smtClean="0">
                <a:solidFill>
                  <a:srgbClr val="000000"/>
                </a:solidFill>
                <a:latin typeface="Times New Roman" pitchFamily="18" charset="0"/>
                <a:ea typeface="华文楷体" pitchFamily="2" charset="-122"/>
              </a:rPr>
              <a:t>E</a:t>
            </a:r>
            <a:r>
              <a:rPr kumimoji="1" lang="en-US" altLang="zh-CN" sz="2400" b="1" baseline="-25000" smtClean="0">
                <a:solidFill>
                  <a:srgbClr val="000000"/>
                </a:solidFill>
                <a:latin typeface="Times New Roman" pitchFamily="18" charset="0"/>
                <a:ea typeface="华文楷体" pitchFamily="2" charset="-122"/>
              </a:rPr>
              <a:t>1</a:t>
            </a:r>
            <a:r>
              <a:rPr kumimoji="1" lang="zh-CN" altLang="en-US" sz="2400" b="1" smtClean="0">
                <a:solidFill>
                  <a:srgbClr val="000000"/>
                </a:solidFill>
                <a:latin typeface="华文楷体" pitchFamily="2" charset="-122"/>
                <a:ea typeface="华文楷体" pitchFamily="2" charset="-122"/>
              </a:rPr>
              <a:t>较远</a:t>
            </a:r>
            <a:r>
              <a:rPr kumimoji="1" lang="en-US" altLang="zh-CN" sz="2400" b="1" smtClean="0">
                <a:solidFill>
                  <a:srgbClr val="000000"/>
                </a:solidFill>
                <a:latin typeface="华文楷体" pitchFamily="2" charset="-122"/>
                <a:ea typeface="华文楷体" pitchFamily="2" charset="-122"/>
              </a:rPr>
              <a:t>, </a:t>
            </a:r>
            <a:r>
              <a:rPr kumimoji="1" lang="zh-CN" altLang="en-US" sz="2400" b="1" smtClean="0">
                <a:solidFill>
                  <a:srgbClr val="000000"/>
                </a:solidFill>
                <a:latin typeface="华文楷体" pitchFamily="2" charset="-122"/>
                <a:ea typeface="华文楷体" pitchFamily="2" charset="-122"/>
              </a:rPr>
              <a:t>即</a:t>
            </a:r>
            <a:r>
              <a:rPr kumimoji="1" lang="zh-CN" altLang="en-US" sz="2400" b="1" i="1" smtClean="0">
                <a:solidFill>
                  <a:srgbClr val="000000"/>
                </a:solidFill>
                <a:latin typeface="Times New Roman" pitchFamily="18" charset="0"/>
                <a:ea typeface="华文楷体" pitchFamily="2" charset="-122"/>
              </a:rPr>
              <a:t>      </a:t>
            </a:r>
            <a:r>
              <a:rPr kumimoji="1" lang="en-US" altLang="zh-CN" sz="2400" b="1" i="1" smtClean="0">
                <a:solidFill>
                  <a:srgbClr val="000000"/>
                </a:solidFill>
                <a:latin typeface="Times New Roman" pitchFamily="18" charset="0"/>
                <a:ea typeface="华文楷体" pitchFamily="2" charset="-122"/>
              </a:rPr>
              <a:t>E</a:t>
            </a:r>
            <a:r>
              <a:rPr kumimoji="1" lang="en-US" altLang="zh-CN" sz="2400" b="1" baseline="-25000" smtClean="0">
                <a:solidFill>
                  <a:srgbClr val="000000"/>
                </a:solidFill>
                <a:latin typeface="Times New Roman" pitchFamily="18" charset="0"/>
                <a:ea typeface="华文楷体" pitchFamily="2" charset="-122"/>
              </a:rPr>
              <a:t>2</a:t>
            </a:r>
            <a:r>
              <a:rPr kumimoji="1" lang="zh-CN" altLang="en-US" sz="2400" b="1" i="1" smtClean="0">
                <a:solidFill>
                  <a:srgbClr val="000000"/>
                </a:solidFill>
                <a:latin typeface="Times New Roman" pitchFamily="18" charset="0"/>
                <a:ea typeface="华文楷体" pitchFamily="2" charset="-122"/>
              </a:rPr>
              <a:t>－</a:t>
            </a:r>
            <a:r>
              <a:rPr kumimoji="1" lang="en-US" altLang="zh-CN" sz="2400" b="1" i="1" smtClean="0">
                <a:solidFill>
                  <a:srgbClr val="000000"/>
                </a:solidFill>
                <a:latin typeface="Times New Roman" pitchFamily="18" charset="0"/>
                <a:ea typeface="华文楷体" pitchFamily="2" charset="-122"/>
              </a:rPr>
              <a:t>E</a:t>
            </a:r>
            <a:r>
              <a:rPr kumimoji="1" lang="en-US" altLang="zh-CN" sz="2400" b="1" baseline="-25000" smtClean="0">
                <a:solidFill>
                  <a:srgbClr val="000000"/>
                </a:solidFill>
                <a:latin typeface="Times New Roman" pitchFamily="18" charset="0"/>
                <a:ea typeface="华文楷体" pitchFamily="2" charset="-122"/>
              </a:rPr>
              <a:t>1</a:t>
            </a:r>
            <a:r>
              <a:rPr kumimoji="1" lang="zh-CN" altLang="en-US" sz="2400" b="1" smtClean="0">
                <a:solidFill>
                  <a:srgbClr val="000000"/>
                </a:solidFill>
                <a:latin typeface="华文楷体" pitchFamily="2" charset="-122"/>
                <a:ea typeface="华文楷体" pitchFamily="2" charset="-122"/>
              </a:rPr>
              <a:t>较大</a:t>
            </a:r>
            <a:r>
              <a:rPr kumimoji="1" lang="en-US" altLang="zh-CN" sz="2400" b="1" smtClean="0">
                <a:solidFill>
                  <a:srgbClr val="000000"/>
                </a:solidFill>
                <a:latin typeface="华文楷体" pitchFamily="2" charset="-122"/>
                <a:ea typeface="华文楷体" pitchFamily="2" charset="-122"/>
              </a:rPr>
              <a:t>, </a:t>
            </a:r>
            <a:r>
              <a:rPr kumimoji="1" lang="zh-CN" altLang="en-US" sz="2400" b="1" smtClean="0">
                <a:solidFill>
                  <a:srgbClr val="000000"/>
                </a:solidFill>
                <a:latin typeface="华文楷体" pitchFamily="2" charset="-122"/>
                <a:ea typeface="华文楷体" pitchFamily="2" charset="-122"/>
              </a:rPr>
              <a:t>则  </a:t>
            </a:r>
            <a:r>
              <a:rPr kumimoji="1" lang="en-US" altLang="zh-CN" sz="2400" b="1" i="1" smtClean="0">
                <a:solidFill>
                  <a:srgbClr val="000000"/>
                </a:solidFill>
                <a:latin typeface="Times New Roman" pitchFamily="18" charset="0"/>
                <a:ea typeface="华文楷体" pitchFamily="2" charset="-122"/>
              </a:rPr>
              <a:t>n</a:t>
            </a:r>
            <a:r>
              <a:rPr kumimoji="1" lang="en-US" altLang="zh-CN" sz="2400" b="1" baseline="-25000" smtClean="0">
                <a:solidFill>
                  <a:srgbClr val="000000"/>
                </a:solidFill>
                <a:latin typeface="Times New Roman" pitchFamily="18" charset="0"/>
                <a:ea typeface="华文楷体" pitchFamily="2" charset="-122"/>
              </a:rPr>
              <a:t>2  </a:t>
            </a:r>
            <a:r>
              <a:rPr kumimoji="1" lang="zh-CN" altLang="en-US" sz="2400" b="1" smtClean="0">
                <a:solidFill>
                  <a:srgbClr val="000000"/>
                </a:solidFill>
                <a:latin typeface="Times New Roman" pitchFamily="18" charset="0"/>
                <a:ea typeface="华文楷体" pitchFamily="2" charset="-122"/>
              </a:rPr>
              <a:t>＜＜</a:t>
            </a:r>
            <a:r>
              <a:rPr kumimoji="1" lang="en-US" altLang="zh-CN" sz="2400" b="1" i="1" smtClean="0">
                <a:solidFill>
                  <a:srgbClr val="000000"/>
                </a:solidFill>
                <a:latin typeface="Times New Roman" pitchFamily="18" charset="0"/>
                <a:ea typeface="华文楷体" pitchFamily="2" charset="-122"/>
              </a:rPr>
              <a:t>n</a:t>
            </a:r>
            <a:r>
              <a:rPr kumimoji="1" lang="en-US" altLang="zh-CN" sz="2400" b="1" baseline="-25000" smtClean="0">
                <a:solidFill>
                  <a:srgbClr val="000000"/>
                </a:solidFill>
                <a:latin typeface="Times New Roman" pitchFamily="18" charset="0"/>
                <a:ea typeface="华文楷体" pitchFamily="2" charset="-122"/>
              </a:rPr>
              <a:t>1</a:t>
            </a:r>
            <a:endParaRPr kumimoji="1" lang="en-US" altLang="zh-CN" sz="2400" b="1" baseline="-25000" smtClean="0">
              <a:solidFill>
                <a:srgbClr val="000000"/>
              </a:solidFill>
              <a:latin typeface="华文楷体" pitchFamily="2" charset="-122"/>
              <a:ea typeface="华文楷体" pitchFamily="2" charset="-122"/>
            </a:endParaRPr>
          </a:p>
        </p:txBody>
      </p:sp>
      <p:sp>
        <p:nvSpPr>
          <p:cNvPr id="37892" name="Text Box 4"/>
          <p:cNvSpPr txBox="1">
            <a:spLocks noChangeArrowheads="1"/>
          </p:cNvSpPr>
          <p:nvPr/>
        </p:nvSpPr>
        <p:spPr bwMode="auto">
          <a:xfrm>
            <a:off x="76200" y="43434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00"/>
                </a:solidFill>
                <a:latin typeface="宋体" charset="-122"/>
              </a:rPr>
              <a:t> </a:t>
            </a:r>
            <a:r>
              <a:rPr kumimoji="1" lang="zh-CN" altLang="en-US" sz="2400" b="1" u="sng" smtClean="0">
                <a:solidFill>
                  <a:srgbClr val="FF0000"/>
                </a:solidFill>
                <a:latin typeface="楷体_GB2312" pitchFamily="49" charset="-122"/>
                <a:ea typeface="楷体_GB2312" pitchFamily="49" charset="-122"/>
              </a:rPr>
              <a:t>结论</a:t>
            </a:r>
            <a:r>
              <a:rPr kumimoji="1" lang="en-US" altLang="zh-CN" sz="2400" b="1" u="sng" smtClean="0">
                <a:solidFill>
                  <a:srgbClr val="FF0000"/>
                </a:solidFill>
                <a:latin typeface="楷体_GB2312" pitchFamily="49" charset="-122"/>
                <a:ea typeface="楷体_GB2312" pitchFamily="49" charset="-122"/>
              </a:rPr>
              <a:t>: </a:t>
            </a:r>
            <a:r>
              <a:rPr kumimoji="1" lang="zh-CN" altLang="en-US" sz="2400" b="1" u="sng" smtClean="0">
                <a:solidFill>
                  <a:srgbClr val="FF0000"/>
                </a:solidFill>
                <a:latin typeface="楷体_GB2312" pitchFamily="49" charset="-122"/>
                <a:ea typeface="楷体_GB2312" pitchFamily="49" charset="-122"/>
              </a:rPr>
              <a:t>热平衡状态下</a:t>
            </a:r>
            <a:r>
              <a:rPr kumimoji="1" lang="en-US" altLang="zh-CN" sz="2400" b="1" u="sng" smtClean="0">
                <a:solidFill>
                  <a:srgbClr val="FF0000"/>
                </a:solidFill>
                <a:latin typeface="楷体_GB2312" pitchFamily="49" charset="-122"/>
                <a:ea typeface="楷体_GB2312" pitchFamily="49" charset="-122"/>
              </a:rPr>
              <a:t>, </a:t>
            </a:r>
            <a:r>
              <a:rPr kumimoji="1" lang="zh-CN" altLang="en-US" sz="2400" b="1" u="sng" smtClean="0">
                <a:solidFill>
                  <a:srgbClr val="FF0000"/>
                </a:solidFill>
                <a:latin typeface="楷体_GB2312" pitchFamily="49" charset="-122"/>
                <a:ea typeface="楷体_GB2312" pitchFamily="49" charset="-122"/>
              </a:rPr>
              <a:t>绝大多数粒子处于基态</a:t>
            </a:r>
            <a:r>
              <a:rPr kumimoji="1" lang="zh-CN" altLang="en-US" sz="2400" smtClean="0">
                <a:solidFill>
                  <a:srgbClr val="FF0000"/>
                </a:solidFill>
                <a:latin typeface="Times New Roman" pitchFamily="18" charset="0"/>
              </a:rPr>
              <a:t> </a:t>
            </a:r>
          </a:p>
        </p:txBody>
      </p:sp>
      <p:grpSp>
        <p:nvGrpSpPr>
          <p:cNvPr id="37893" name="Group 5"/>
          <p:cNvGrpSpPr>
            <a:grpSpLocks/>
          </p:cNvGrpSpPr>
          <p:nvPr/>
        </p:nvGrpSpPr>
        <p:grpSpPr bwMode="auto">
          <a:xfrm>
            <a:off x="1828800" y="5486400"/>
            <a:ext cx="2513013" cy="1219200"/>
            <a:chOff x="863" y="3192"/>
            <a:chExt cx="2064" cy="912"/>
          </a:xfrm>
        </p:grpSpPr>
        <p:grpSp>
          <p:nvGrpSpPr>
            <p:cNvPr id="42008" name="Group 6"/>
            <p:cNvGrpSpPr>
              <a:grpSpLocks/>
            </p:cNvGrpSpPr>
            <p:nvPr/>
          </p:nvGrpSpPr>
          <p:grpSpPr bwMode="auto">
            <a:xfrm>
              <a:off x="863" y="3288"/>
              <a:ext cx="2064" cy="780"/>
              <a:chOff x="2784" y="228"/>
              <a:chExt cx="2064" cy="780"/>
            </a:xfrm>
          </p:grpSpPr>
          <p:sp>
            <p:nvSpPr>
              <p:cNvPr id="42018" name="Line 7"/>
              <p:cNvSpPr>
                <a:spLocks noChangeShapeType="1"/>
              </p:cNvSpPr>
              <p:nvPr/>
            </p:nvSpPr>
            <p:spPr bwMode="auto">
              <a:xfrm>
                <a:off x="2832" y="1008"/>
                <a:ext cx="2016"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2019" name="Line 8"/>
              <p:cNvSpPr>
                <a:spLocks noChangeShapeType="1"/>
              </p:cNvSpPr>
              <p:nvPr/>
            </p:nvSpPr>
            <p:spPr bwMode="auto">
              <a:xfrm>
                <a:off x="2784" y="228"/>
                <a:ext cx="2016"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sp>
          <p:nvSpPr>
            <p:cNvPr id="42009" name="Oval 9"/>
            <p:cNvSpPr>
              <a:spLocks noChangeArrowheads="1"/>
            </p:cNvSpPr>
            <p:nvPr/>
          </p:nvSpPr>
          <p:spPr bwMode="auto">
            <a:xfrm>
              <a:off x="1823" y="3192"/>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2010" name="Oval 10"/>
            <p:cNvSpPr>
              <a:spLocks noChangeArrowheads="1"/>
            </p:cNvSpPr>
            <p:nvPr/>
          </p:nvSpPr>
          <p:spPr bwMode="auto">
            <a:xfrm>
              <a:off x="1391" y="396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2011" name="Oval 11"/>
            <p:cNvSpPr>
              <a:spLocks noChangeArrowheads="1"/>
            </p:cNvSpPr>
            <p:nvPr/>
          </p:nvSpPr>
          <p:spPr bwMode="auto">
            <a:xfrm>
              <a:off x="1631" y="396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2012" name="Oval 12"/>
            <p:cNvSpPr>
              <a:spLocks noChangeArrowheads="1"/>
            </p:cNvSpPr>
            <p:nvPr/>
          </p:nvSpPr>
          <p:spPr bwMode="auto">
            <a:xfrm>
              <a:off x="1871" y="396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2013" name="Oval 13"/>
            <p:cNvSpPr>
              <a:spLocks noChangeArrowheads="1"/>
            </p:cNvSpPr>
            <p:nvPr/>
          </p:nvSpPr>
          <p:spPr bwMode="auto">
            <a:xfrm>
              <a:off x="2063" y="396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2014" name="Oval 14"/>
            <p:cNvSpPr>
              <a:spLocks noChangeArrowheads="1"/>
            </p:cNvSpPr>
            <p:nvPr/>
          </p:nvSpPr>
          <p:spPr bwMode="auto">
            <a:xfrm>
              <a:off x="2303" y="396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2015" name="Oval 15"/>
            <p:cNvSpPr>
              <a:spLocks noChangeArrowheads="1"/>
            </p:cNvSpPr>
            <p:nvPr/>
          </p:nvSpPr>
          <p:spPr bwMode="auto">
            <a:xfrm>
              <a:off x="2495" y="396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2016" name="Oval 16"/>
            <p:cNvSpPr>
              <a:spLocks noChangeArrowheads="1"/>
            </p:cNvSpPr>
            <p:nvPr/>
          </p:nvSpPr>
          <p:spPr bwMode="auto">
            <a:xfrm>
              <a:off x="2687" y="396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2017" name="Oval 17"/>
            <p:cNvSpPr>
              <a:spLocks noChangeArrowheads="1"/>
            </p:cNvSpPr>
            <p:nvPr/>
          </p:nvSpPr>
          <p:spPr bwMode="auto">
            <a:xfrm>
              <a:off x="1151" y="3960"/>
              <a:ext cx="144" cy="144"/>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sp>
        <p:nvSpPr>
          <p:cNvPr id="37906" name="Text Box 18"/>
          <p:cNvSpPr txBox="1">
            <a:spLocks noChangeArrowheads="1"/>
          </p:cNvSpPr>
          <p:nvPr/>
        </p:nvSpPr>
        <p:spPr bwMode="auto">
          <a:xfrm>
            <a:off x="23813" y="2271713"/>
            <a:ext cx="91440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00"/>
                </a:solidFill>
                <a:latin typeface="华文楷体" pitchFamily="2" charset="-122"/>
                <a:ea typeface="华文楷体" pitchFamily="2" charset="-122"/>
              </a:rPr>
              <a:t>  (2)  </a:t>
            </a:r>
            <a:r>
              <a:rPr kumimoji="1" lang="zh-CN" altLang="en-US" sz="2400" b="1" smtClean="0">
                <a:solidFill>
                  <a:srgbClr val="000000"/>
                </a:solidFill>
                <a:latin typeface="华文楷体" pitchFamily="2" charset="-122"/>
                <a:ea typeface="华文楷体" pitchFamily="2" charset="-122"/>
              </a:rPr>
              <a:t>因</a:t>
            </a:r>
            <a:r>
              <a:rPr kumimoji="1" lang="en-US" altLang="zh-CN" sz="2400" i="1" smtClean="0">
                <a:solidFill>
                  <a:srgbClr val="000000"/>
                </a:solidFill>
                <a:latin typeface="Times New Roman" pitchFamily="18" charset="0"/>
                <a:ea typeface="楷体_GB2312" pitchFamily="49" charset="-122"/>
              </a:rPr>
              <a:t>E</a:t>
            </a:r>
            <a:r>
              <a:rPr kumimoji="1" lang="en-US" altLang="zh-CN" sz="2400" baseline="-25000" smtClean="0">
                <a:solidFill>
                  <a:srgbClr val="000000"/>
                </a:solidFill>
                <a:latin typeface="Times New Roman" pitchFamily="18" charset="0"/>
                <a:ea typeface="楷体_GB2312" pitchFamily="49" charset="-122"/>
              </a:rPr>
              <a:t>2</a:t>
            </a:r>
            <a:r>
              <a:rPr kumimoji="1" lang="zh-CN" altLang="en-US" sz="2400" smtClean="0">
                <a:solidFill>
                  <a:srgbClr val="000000"/>
                </a:solidFill>
                <a:latin typeface="Times New Roman" pitchFamily="18" charset="0"/>
                <a:ea typeface="楷体_GB2312" pitchFamily="49" charset="-122"/>
              </a:rPr>
              <a:t>＞</a:t>
            </a:r>
            <a:r>
              <a:rPr kumimoji="1" lang="en-US" altLang="zh-CN" sz="2400" i="1" smtClean="0">
                <a:solidFill>
                  <a:srgbClr val="000000"/>
                </a:solidFill>
                <a:latin typeface="Times New Roman" pitchFamily="18" charset="0"/>
                <a:ea typeface="楷体_GB2312" pitchFamily="49" charset="-122"/>
              </a:rPr>
              <a:t>E</a:t>
            </a:r>
            <a:r>
              <a:rPr kumimoji="1" lang="en-US" altLang="zh-CN" sz="2400" baseline="-25000" smtClean="0">
                <a:solidFill>
                  <a:srgbClr val="000000"/>
                </a:solidFill>
                <a:latin typeface="Times New Roman" pitchFamily="18" charset="0"/>
                <a:ea typeface="楷体_GB2312" pitchFamily="49" charset="-122"/>
              </a:rPr>
              <a:t>1,</a:t>
            </a:r>
            <a:r>
              <a:rPr kumimoji="1" lang="zh-CN" altLang="en-US" sz="2400" b="1" smtClean="0">
                <a:solidFill>
                  <a:srgbClr val="000000"/>
                </a:solidFill>
                <a:latin typeface="华文楷体" pitchFamily="2" charset="-122"/>
                <a:ea typeface="华文楷体" pitchFamily="2" charset="-122"/>
              </a:rPr>
              <a:t>一般有</a:t>
            </a:r>
            <a:r>
              <a:rPr kumimoji="1" lang="en-US" altLang="zh-CN" sz="2400" i="1" smtClean="0">
                <a:solidFill>
                  <a:srgbClr val="000000"/>
                </a:solidFill>
                <a:latin typeface="Times New Roman" pitchFamily="18" charset="0"/>
                <a:ea typeface="华文楷体" pitchFamily="2" charset="-122"/>
              </a:rPr>
              <a:t>n</a:t>
            </a:r>
            <a:r>
              <a:rPr kumimoji="1" lang="en-US" altLang="zh-CN" sz="2400" i="1" baseline="-25000" smtClean="0">
                <a:solidFill>
                  <a:srgbClr val="000000"/>
                </a:solidFill>
                <a:latin typeface="Times New Roman" pitchFamily="18" charset="0"/>
                <a:ea typeface="华文楷体" pitchFamily="2" charset="-122"/>
              </a:rPr>
              <a:t>2</a:t>
            </a:r>
            <a:r>
              <a:rPr kumimoji="1" lang="zh-CN" altLang="en-US" sz="2400" smtClean="0">
                <a:solidFill>
                  <a:srgbClr val="000000"/>
                </a:solidFill>
                <a:latin typeface="Times New Roman" pitchFamily="18" charset="0"/>
                <a:ea typeface="华文楷体" pitchFamily="2" charset="-122"/>
              </a:rPr>
              <a:t>＜</a:t>
            </a:r>
            <a:r>
              <a:rPr kumimoji="1" lang="en-US" altLang="zh-CN" sz="2400" i="1" smtClean="0">
                <a:solidFill>
                  <a:srgbClr val="000000"/>
                </a:solidFill>
                <a:latin typeface="Times New Roman" pitchFamily="18" charset="0"/>
                <a:ea typeface="华文楷体" pitchFamily="2" charset="-122"/>
              </a:rPr>
              <a:t>n</a:t>
            </a:r>
            <a:r>
              <a:rPr kumimoji="1" lang="en-US" altLang="zh-CN" sz="2400" i="1" baseline="-25000" smtClean="0">
                <a:solidFill>
                  <a:srgbClr val="000000"/>
                </a:solidFill>
                <a:latin typeface="Times New Roman" pitchFamily="18" charset="0"/>
                <a:ea typeface="华文楷体" pitchFamily="2" charset="-122"/>
              </a:rPr>
              <a:t>1</a:t>
            </a:r>
            <a:r>
              <a:rPr kumimoji="1" lang="en-US" altLang="zh-CN" sz="2400" b="1" smtClean="0">
                <a:solidFill>
                  <a:srgbClr val="000000"/>
                </a:solidFill>
                <a:latin typeface="华文楷体" pitchFamily="2" charset="-122"/>
                <a:ea typeface="华文楷体" pitchFamily="2" charset="-122"/>
              </a:rPr>
              <a:t>(</a:t>
            </a:r>
            <a:r>
              <a:rPr kumimoji="1" lang="zh-CN" altLang="en-US" sz="2400" b="1" smtClean="0">
                <a:solidFill>
                  <a:srgbClr val="000000"/>
                </a:solidFill>
                <a:latin typeface="华文楷体" pitchFamily="2" charset="-122"/>
                <a:ea typeface="华文楷体" pitchFamily="2" charset="-122"/>
              </a:rPr>
              <a:t>因为</a:t>
            </a:r>
            <a:r>
              <a:rPr kumimoji="1" lang="en-US" altLang="zh-CN" sz="2400" b="1" smtClean="0">
                <a:solidFill>
                  <a:srgbClr val="000000"/>
                </a:solidFill>
                <a:latin typeface="华文楷体" pitchFamily="2" charset="-122"/>
                <a:ea typeface="华文楷体" pitchFamily="2" charset="-122"/>
              </a:rPr>
              <a:t>g</a:t>
            </a:r>
            <a:r>
              <a:rPr kumimoji="1" lang="en-US" altLang="zh-CN" sz="2400" b="1" baseline="-25000" smtClean="0">
                <a:solidFill>
                  <a:srgbClr val="000000"/>
                </a:solidFill>
                <a:latin typeface="华文楷体" pitchFamily="2" charset="-122"/>
                <a:ea typeface="华文楷体" pitchFamily="2" charset="-122"/>
              </a:rPr>
              <a:t>1</a:t>
            </a:r>
            <a:r>
              <a:rPr kumimoji="1" lang="zh-CN" altLang="en-US" sz="2400" b="1" smtClean="0">
                <a:solidFill>
                  <a:srgbClr val="000000"/>
                </a:solidFill>
                <a:latin typeface="华文楷体" pitchFamily="2" charset="-122"/>
                <a:ea typeface="华文楷体" pitchFamily="2" charset="-122"/>
              </a:rPr>
              <a:t>和</a:t>
            </a:r>
            <a:r>
              <a:rPr kumimoji="1" lang="en-US" altLang="zh-CN" sz="2400" b="1" smtClean="0">
                <a:solidFill>
                  <a:srgbClr val="000000"/>
                </a:solidFill>
                <a:latin typeface="华文楷体" pitchFamily="2" charset="-122"/>
                <a:ea typeface="华文楷体" pitchFamily="2" charset="-122"/>
              </a:rPr>
              <a:t>g</a:t>
            </a:r>
            <a:r>
              <a:rPr kumimoji="1" lang="en-US" altLang="zh-CN" sz="2400" b="1" baseline="-25000" smtClean="0">
                <a:solidFill>
                  <a:srgbClr val="000000"/>
                </a:solidFill>
                <a:latin typeface="华文楷体" pitchFamily="2" charset="-122"/>
                <a:ea typeface="华文楷体" pitchFamily="2" charset="-122"/>
              </a:rPr>
              <a:t>2</a:t>
            </a:r>
            <a:r>
              <a:rPr kumimoji="1" lang="zh-CN" altLang="en-US" sz="2400" b="1" smtClean="0">
                <a:solidFill>
                  <a:srgbClr val="000000"/>
                </a:solidFill>
                <a:latin typeface="华文楷体" pitchFamily="2" charset="-122"/>
                <a:ea typeface="华文楷体" pitchFamily="2" charset="-122"/>
              </a:rPr>
              <a:t>为同一数量级即</a:t>
            </a:r>
            <a:r>
              <a:rPr kumimoji="1" lang="en-US" altLang="zh-CN" sz="2400" b="1" smtClean="0">
                <a:solidFill>
                  <a:srgbClr val="000000"/>
                </a:solidFill>
                <a:latin typeface="华文楷体" pitchFamily="2" charset="-122"/>
                <a:ea typeface="华文楷体" pitchFamily="2" charset="-122"/>
              </a:rPr>
              <a:t>g</a:t>
            </a:r>
            <a:r>
              <a:rPr kumimoji="1" lang="en-US" altLang="zh-CN" sz="2400" b="1" baseline="-25000" smtClean="0">
                <a:solidFill>
                  <a:srgbClr val="000000"/>
                </a:solidFill>
                <a:latin typeface="华文楷体" pitchFamily="2" charset="-122"/>
                <a:ea typeface="华文楷体" pitchFamily="2" charset="-122"/>
              </a:rPr>
              <a:t>1</a:t>
            </a:r>
            <a:r>
              <a:rPr kumimoji="1" lang="en-US" altLang="zh-CN" sz="2400" b="1" smtClean="0">
                <a:solidFill>
                  <a:srgbClr val="000000"/>
                </a:solidFill>
                <a:latin typeface="华文楷体" pitchFamily="2" charset="-122"/>
                <a:ea typeface="华文楷体" pitchFamily="2" charset="-122"/>
              </a:rPr>
              <a:t>≈g</a:t>
            </a:r>
            <a:r>
              <a:rPr kumimoji="1" lang="en-US" altLang="zh-CN" sz="2400" b="1" baseline="-25000" smtClean="0">
                <a:solidFill>
                  <a:srgbClr val="000000"/>
                </a:solidFill>
                <a:latin typeface="华文楷体" pitchFamily="2" charset="-122"/>
                <a:ea typeface="华文楷体" pitchFamily="2" charset="-122"/>
              </a:rPr>
              <a:t>2</a:t>
            </a:r>
            <a:r>
              <a:rPr kumimoji="1" lang="en-US" altLang="zh-CN" sz="2400" b="1" smtClean="0">
                <a:solidFill>
                  <a:srgbClr val="000000"/>
                </a:solidFill>
                <a:latin typeface="华文楷体" pitchFamily="2" charset="-122"/>
                <a:ea typeface="华文楷体" pitchFamily="2" charset="-122"/>
              </a:rPr>
              <a:t>)   </a:t>
            </a:r>
          </a:p>
          <a:p>
            <a:pPr fontAlgn="base">
              <a:spcBef>
                <a:spcPct val="50000"/>
              </a:spcBef>
              <a:spcAft>
                <a:spcPct val="0"/>
              </a:spcAft>
              <a:buFontTx/>
              <a:buNone/>
            </a:pPr>
            <a:r>
              <a:rPr kumimoji="1" lang="en-US" altLang="zh-CN" sz="2400" b="1" smtClean="0">
                <a:solidFill>
                  <a:srgbClr val="000000"/>
                </a:solidFill>
                <a:latin typeface="华文楷体" pitchFamily="2" charset="-122"/>
                <a:ea typeface="华文楷体" pitchFamily="2" charset="-122"/>
              </a:rPr>
              <a:t>      </a:t>
            </a:r>
            <a:r>
              <a:rPr kumimoji="1" lang="zh-CN" altLang="en-US" sz="2400" b="1" smtClean="0">
                <a:solidFill>
                  <a:srgbClr val="000000"/>
                </a:solidFill>
                <a:latin typeface="华文楷体" pitchFamily="2" charset="-122"/>
                <a:ea typeface="华文楷体" pitchFamily="2" charset="-122"/>
              </a:rPr>
              <a:t>即   </a:t>
            </a:r>
            <a:r>
              <a:rPr kumimoji="1" lang="zh-CN" altLang="en-US" sz="2400" b="1" u="sng" smtClean="0">
                <a:solidFill>
                  <a:srgbClr val="FF0000"/>
                </a:solidFill>
                <a:latin typeface="华文楷体" pitchFamily="2" charset="-122"/>
                <a:ea typeface="华文楷体" pitchFamily="2" charset="-122"/>
              </a:rPr>
              <a:t>热平衡状态下</a:t>
            </a:r>
            <a:r>
              <a:rPr kumimoji="1" lang="en-US" altLang="zh-CN" sz="2400" b="1" u="sng" smtClean="0">
                <a:solidFill>
                  <a:srgbClr val="FF0000"/>
                </a:solidFill>
                <a:latin typeface="华文楷体" pitchFamily="2" charset="-122"/>
                <a:ea typeface="华文楷体" pitchFamily="2" charset="-122"/>
              </a:rPr>
              <a:t>, </a:t>
            </a:r>
            <a:r>
              <a:rPr kumimoji="1" lang="zh-CN" altLang="en-US" sz="2400" b="1" u="sng" smtClean="0">
                <a:solidFill>
                  <a:srgbClr val="FF0000"/>
                </a:solidFill>
                <a:latin typeface="华文楷体" pitchFamily="2" charset="-122"/>
                <a:ea typeface="华文楷体" pitchFamily="2" charset="-122"/>
              </a:rPr>
              <a:t>高能级上的粒子数密度总是较小</a:t>
            </a:r>
            <a:r>
              <a:rPr kumimoji="1" lang="zh-CN" altLang="en-US" sz="2400" b="1" smtClean="0">
                <a:solidFill>
                  <a:srgbClr val="FF0000"/>
                </a:solidFill>
                <a:latin typeface="华文楷体" pitchFamily="2" charset="-122"/>
                <a:ea typeface="华文楷体" pitchFamily="2" charset="-122"/>
              </a:rPr>
              <a:t>。</a:t>
            </a:r>
            <a:endParaRPr kumimoji="1" lang="zh-CN" altLang="en-US" sz="2400" smtClean="0">
              <a:solidFill>
                <a:srgbClr val="FF0000"/>
              </a:solidFill>
              <a:latin typeface="Times New Roman" pitchFamily="18" charset="0"/>
            </a:endParaRPr>
          </a:p>
        </p:txBody>
      </p:sp>
      <p:grpSp>
        <p:nvGrpSpPr>
          <p:cNvPr id="37907" name="Group 19"/>
          <p:cNvGrpSpPr>
            <a:grpSpLocks/>
          </p:cNvGrpSpPr>
          <p:nvPr/>
        </p:nvGrpSpPr>
        <p:grpSpPr bwMode="auto">
          <a:xfrm>
            <a:off x="5791200" y="4724400"/>
            <a:ext cx="2400300" cy="2019300"/>
            <a:chOff x="122" y="0"/>
            <a:chExt cx="18905" cy="19999"/>
          </a:xfrm>
        </p:grpSpPr>
        <p:grpSp>
          <p:nvGrpSpPr>
            <p:cNvPr id="41993" name="Group 20"/>
            <p:cNvGrpSpPr>
              <a:grpSpLocks/>
            </p:cNvGrpSpPr>
            <p:nvPr/>
          </p:nvGrpSpPr>
          <p:grpSpPr bwMode="auto">
            <a:xfrm>
              <a:off x="1322" y="3081"/>
              <a:ext cx="17705" cy="16918"/>
              <a:chOff x="117" y="0"/>
              <a:chExt cx="17705" cy="19999"/>
            </a:xfrm>
          </p:grpSpPr>
          <p:grpSp>
            <p:nvGrpSpPr>
              <p:cNvPr id="41996" name="Group 21"/>
              <p:cNvGrpSpPr>
                <a:grpSpLocks/>
              </p:cNvGrpSpPr>
              <p:nvPr/>
            </p:nvGrpSpPr>
            <p:grpSpPr bwMode="auto">
              <a:xfrm>
                <a:off x="1017" y="0"/>
                <a:ext cx="15305" cy="16358"/>
                <a:chOff x="0" y="0"/>
                <a:chExt cx="18366" cy="20000"/>
              </a:xfrm>
            </p:grpSpPr>
            <p:grpSp>
              <p:nvGrpSpPr>
                <p:cNvPr id="42000" name="Group 22"/>
                <p:cNvGrpSpPr>
                  <a:grpSpLocks/>
                </p:cNvGrpSpPr>
                <p:nvPr/>
              </p:nvGrpSpPr>
              <p:grpSpPr bwMode="auto">
                <a:xfrm>
                  <a:off x="0" y="0"/>
                  <a:ext cx="18366" cy="20000"/>
                  <a:chOff x="0" y="0"/>
                  <a:chExt cx="18366" cy="20000"/>
                </a:xfrm>
              </p:grpSpPr>
              <p:grpSp>
                <p:nvGrpSpPr>
                  <p:cNvPr id="42002" name="Group 23"/>
                  <p:cNvGrpSpPr>
                    <a:grpSpLocks/>
                  </p:cNvGrpSpPr>
                  <p:nvPr/>
                </p:nvGrpSpPr>
                <p:grpSpPr bwMode="auto">
                  <a:xfrm>
                    <a:off x="0" y="0"/>
                    <a:ext cx="18366" cy="19864"/>
                    <a:chOff x="0" y="0"/>
                    <a:chExt cx="18366" cy="20000"/>
                  </a:xfrm>
                </p:grpSpPr>
                <p:sp>
                  <p:nvSpPr>
                    <p:cNvPr id="42006" name="Line 24"/>
                    <p:cNvSpPr>
                      <a:spLocks noChangeShapeType="1"/>
                    </p:cNvSpPr>
                    <p:nvPr/>
                  </p:nvSpPr>
                  <p:spPr bwMode="auto">
                    <a:xfrm>
                      <a:off x="0" y="0"/>
                      <a:ext cx="6" cy="19991"/>
                    </a:xfrm>
                    <a:prstGeom prst="line">
                      <a:avLst/>
                    </a:prstGeom>
                    <a:noFill/>
                    <a:ln w="9525">
                      <a:solidFill>
                        <a:srgbClr val="000000"/>
                      </a:solidFill>
                      <a:round/>
                      <a:headEnd type="triangle" w="med" len="sm"/>
                      <a:tailEnd type="none" w="med"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42007" name="Line 25"/>
                    <p:cNvSpPr>
                      <a:spLocks noChangeShapeType="1"/>
                    </p:cNvSpPr>
                    <p:nvPr/>
                  </p:nvSpPr>
                  <p:spPr bwMode="auto">
                    <a:xfrm>
                      <a:off x="0" y="19991"/>
                      <a:ext cx="18366" cy="9"/>
                    </a:xfrm>
                    <a:prstGeom prst="line">
                      <a:avLst/>
                    </a:prstGeom>
                    <a:noFill/>
                    <a:ln w="9525">
                      <a:solidFill>
                        <a:srgbClr val="000000"/>
                      </a:solidFill>
                      <a:round/>
                      <a:headEnd type="none" w="med" len="sm"/>
                      <a:tailEnd type="triangle" w="med"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grpSp>
              <p:sp>
                <p:nvSpPr>
                  <p:cNvPr id="42003" name="Arc 26"/>
                  <p:cNvSpPr>
                    <a:spLocks/>
                  </p:cNvSpPr>
                  <p:nvPr/>
                </p:nvSpPr>
                <p:spPr bwMode="auto">
                  <a:xfrm flipH="1" flipV="1">
                    <a:off x="1080" y="2844"/>
                    <a:ext cx="15126" cy="15602"/>
                  </a:xfrm>
                  <a:custGeom>
                    <a:avLst/>
                    <a:gdLst>
                      <a:gd name="T0" fmla="*/ 0 w 21600"/>
                      <a:gd name="T1" fmla="*/ 0 h 21600"/>
                      <a:gd name="T2" fmla="*/ 300 w 21600"/>
                      <a:gd name="T3" fmla="*/ 436 h 21600"/>
                      <a:gd name="T4" fmla="*/ 0 w 21600"/>
                      <a:gd name="T5" fmla="*/ 4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FFF"/>
                  </a:solidFill>
                  <a:ln w="25400">
                    <a:solidFill>
                      <a:srgbClr val="0000FF"/>
                    </a:solidFill>
                    <a:round/>
                    <a:headEnd/>
                    <a:tailEnd/>
                  </a:ln>
                </p:spPr>
                <p:txBody>
                  <a:bodyPr/>
                  <a:lstStyle/>
                  <a:p>
                    <a:pPr eaLnBrk="0" fontAlgn="base" hangingPunct="0">
                      <a:spcBef>
                        <a:spcPct val="0"/>
                      </a:spcBef>
                      <a:spcAft>
                        <a:spcPct val="0"/>
                      </a:spcAft>
                    </a:pPr>
                    <a:endParaRPr lang="zh-CN" altLang="en-US" smtClean="0">
                      <a:solidFill>
                        <a:srgbClr val="000000"/>
                      </a:solidFill>
                    </a:endParaRPr>
                  </a:p>
                </p:txBody>
              </p:sp>
              <p:sp>
                <p:nvSpPr>
                  <p:cNvPr id="42004" name="Line 27"/>
                  <p:cNvSpPr>
                    <a:spLocks noChangeShapeType="1"/>
                  </p:cNvSpPr>
                  <p:nvPr/>
                </p:nvSpPr>
                <p:spPr bwMode="auto">
                  <a:xfrm>
                    <a:off x="0" y="8514"/>
                    <a:ext cx="2166" cy="9"/>
                  </a:xfrm>
                  <a:prstGeom prst="line">
                    <a:avLst/>
                  </a:prstGeom>
                  <a:noFill/>
                  <a:ln w="6350">
                    <a:solidFill>
                      <a:srgbClr val="FF00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42005" name="Line 28"/>
                  <p:cNvSpPr>
                    <a:spLocks noChangeShapeType="1"/>
                  </p:cNvSpPr>
                  <p:nvPr/>
                </p:nvSpPr>
                <p:spPr bwMode="auto">
                  <a:xfrm>
                    <a:off x="2040" y="8650"/>
                    <a:ext cx="6" cy="11350"/>
                  </a:xfrm>
                  <a:prstGeom prst="line">
                    <a:avLst/>
                  </a:prstGeom>
                  <a:noFill/>
                  <a:ln w="6350">
                    <a:solidFill>
                      <a:srgbClr val="FF0000"/>
                    </a:solidFill>
                    <a:prstDash val="sysDot"/>
                    <a:round/>
                    <a:headEnd type="none" w="med" len="sm"/>
                    <a:tailEnd type="none" w="med"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mtClean="0">
                      <a:solidFill>
                        <a:srgbClr val="000000"/>
                      </a:solidFill>
                    </a:endParaRPr>
                  </a:p>
                </p:txBody>
              </p:sp>
            </p:grpSp>
            <p:sp>
              <p:nvSpPr>
                <p:cNvPr id="42001" name="Rectangle 29"/>
                <p:cNvSpPr>
                  <a:spLocks noChangeArrowheads="1"/>
                </p:cNvSpPr>
                <p:nvPr/>
              </p:nvSpPr>
              <p:spPr bwMode="auto">
                <a:xfrm>
                  <a:off x="4920" y="4825"/>
                  <a:ext cx="8526" cy="5461"/>
                </a:xfrm>
                <a:prstGeom prst="rect">
                  <a:avLst/>
                </a:prstGeom>
                <a:solidFill>
                  <a:srgbClr val="FFFFFF"/>
                </a:solidFill>
                <a:ln>
                  <a:noFill/>
                </a:ln>
                <a:extLst>
                  <a:ext uri="{91240B29-F687-4F45-9708-019B960494DF}">
                    <a14:hiddenLine xmlns:a14="http://schemas.microsoft.com/office/drawing/2010/main" w="6350">
                      <a:solidFill>
                        <a:srgbClr val="FF0000"/>
                      </a:solidFill>
                      <a:miter lim="800000"/>
                      <a:headEnd/>
                      <a:tailEnd/>
                    </a14:hiddenLine>
                  </a:ext>
                </a:extLst>
              </p:spPr>
              <p:txBody>
                <a:bodyPr lIns="12700" tIns="12700" rIns="12700" bIns="12700"/>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000" b="1" i="1" smtClean="0">
                      <a:solidFill>
                        <a:srgbClr val="0000FF"/>
                      </a:solidFill>
                      <a:latin typeface="Times New Roman" pitchFamily="18" charset="0"/>
                      <a:cs typeface="Times New Roman" pitchFamily="18" charset="0"/>
                    </a:rPr>
                    <a:t>T</a:t>
                  </a:r>
                  <a:endParaRPr lang="en-US" altLang="zh-CN" sz="2000" smtClean="0">
                    <a:solidFill>
                      <a:srgbClr val="000000"/>
                    </a:solidFill>
                    <a:latin typeface="Times New Roman" pitchFamily="18" charset="0"/>
                  </a:endParaRPr>
                </a:p>
              </p:txBody>
            </p:sp>
          </p:grpSp>
          <p:sp>
            <p:nvSpPr>
              <p:cNvPr id="41997" name="Rectangle 30"/>
              <p:cNvSpPr>
                <a:spLocks noChangeArrowheads="1"/>
              </p:cNvSpPr>
              <p:nvPr/>
            </p:nvSpPr>
            <p:spPr bwMode="auto">
              <a:xfrm>
                <a:off x="117" y="15831"/>
                <a:ext cx="2405" cy="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0000"/>
                    </a:solidFill>
                    <a:miter lim="800000"/>
                    <a:headEnd/>
                    <a:tailEnd/>
                  </a14:hiddenLine>
                </a:ext>
              </a:extLst>
            </p:spPr>
            <p:txBody>
              <a:bodyPr lIns="12700" tIns="12700" rIns="12700" bIns="12700"/>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1600" b="1" smtClean="0">
                    <a:solidFill>
                      <a:srgbClr val="000000"/>
                    </a:solidFill>
                    <a:latin typeface="Times New Roman" pitchFamily="18" charset="0"/>
                    <a:cs typeface="Times New Roman" pitchFamily="18" charset="0"/>
                  </a:rPr>
                  <a:t>o</a:t>
                </a:r>
                <a:endParaRPr lang="en-US" altLang="zh-CN" sz="2400" smtClean="0">
                  <a:solidFill>
                    <a:srgbClr val="000000"/>
                  </a:solidFill>
                  <a:latin typeface="Times New Roman" pitchFamily="18" charset="0"/>
                </a:endParaRPr>
              </a:p>
            </p:txBody>
          </p:sp>
          <p:sp>
            <p:nvSpPr>
              <p:cNvPr id="41998" name="Rectangle 31"/>
              <p:cNvSpPr>
                <a:spLocks noChangeArrowheads="1"/>
              </p:cNvSpPr>
              <p:nvPr/>
            </p:nvSpPr>
            <p:spPr bwMode="auto">
              <a:xfrm>
                <a:off x="2117" y="16275"/>
                <a:ext cx="2405" cy="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0000"/>
                    </a:solidFill>
                    <a:miter lim="800000"/>
                    <a:headEnd/>
                    <a:tailEnd/>
                  </a14:hiddenLine>
                </a:ext>
              </a:extLst>
            </p:spPr>
            <p:txBody>
              <a:bodyPr lIns="12700" tIns="12700" rIns="12700" bIns="12700"/>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400" b="1" i="1" smtClean="0">
                    <a:solidFill>
                      <a:srgbClr val="FF0000"/>
                    </a:solidFill>
                    <a:latin typeface="Times New Roman" pitchFamily="18" charset="0"/>
                    <a:cs typeface="Times New Roman" pitchFamily="18" charset="0"/>
                  </a:rPr>
                  <a:t>E</a:t>
                </a:r>
                <a:r>
                  <a:rPr lang="en-US" altLang="zh-CN" sz="2400" b="1" i="1" baseline="-25000" smtClean="0">
                    <a:solidFill>
                      <a:srgbClr val="FF0000"/>
                    </a:solidFill>
                    <a:latin typeface="Times New Roman" pitchFamily="18" charset="0"/>
                    <a:cs typeface="Times New Roman" pitchFamily="18" charset="0"/>
                  </a:rPr>
                  <a:t>i</a:t>
                </a:r>
                <a:endParaRPr lang="en-US" altLang="zh-CN" sz="2400" baseline="-25000" smtClean="0">
                  <a:solidFill>
                    <a:srgbClr val="000000"/>
                  </a:solidFill>
                  <a:latin typeface="Times New Roman" pitchFamily="18" charset="0"/>
                </a:endParaRPr>
              </a:p>
            </p:txBody>
          </p:sp>
          <p:sp>
            <p:nvSpPr>
              <p:cNvPr id="41999" name="Rectangle 32"/>
              <p:cNvSpPr>
                <a:spLocks noChangeArrowheads="1"/>
              </p:cNvSpPr>
              <p:nvPr/>
            </p:nvSpPr>
            <p:spPr bwMode="auto">
              <a:xfrm>
                <a:off x="15417" y="16275"/>
                <a:ext cx="2405" cy="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0000"/>
                    </a:solidFill>
                    <a:miter lim="800000"/>
                    <a:headEnd/>
                    <a:tailEnd/>
                  </a14:hiddenLine>
                </a:ext>
              </a:extLst>
            </p:spPr>
            <p:txBody>
              <a:bodyPr lIns="12700" tIns="12700" rIns="12700" bIns="12700"/>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400" b="1" i="1" smtClean="0">
                    <a:solidFill>
                      <a:srgbClr val="000000"/>
                    </a:solidFill>
                    <a:latin typeface="Times New Roman" pitchFamily="18" charset="0"/>
                    <a:cs typeface="Times New Roman" pitchFamily="18" charset="0"/>
                  </a:rPr>
                  <a:t>E</a:t>
                </a:r>
                <a:endParaRPr lang="en-US" altLang="zh-CN" sz="2400" smtClean="0">
                  <a:solidFill>
                    <a:srgbClr val="000000"/>
                  </a:solidFill>
                  <a:latin typeface="Times New Roman" pitchFamily="18" charset="0"/>
                </a:endParaRPr>
              </a:p>
            </p:txBody>
          </p:sp>
        </p:grpSp>
        <p:sp>
          <p:nvSpPr>
            <p:cNvPr id="41994" name="Rectangle 33"/>
            <p:cNvSpPr>
              <a:spLocks noChangeArrowheads="1"/>
            </p:cNvSpPr>
            <p:nvPr/>
          </p:nvSpPr>
          <p:spPr bwMode="auto">
            <a:xfrm>
              <a:off x="722" y="0"/>
              <a:ext cx="8305" cy="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0000"/>
                  </a:solidFill>
                  <a:miter lim="800000"/>
                  <a:headEnd/>
                  <a:tailEnd/>
                </a14:hiddenLine>
              </a:ext>
            </a:extLst>
          </p:spPr>
          <p:txBody>
            <a:bodyPr lIns="12700" tIns="12700" rIns="12700" bIns="12700"/>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400" b="1" i="1" smtClean="0">
                  <a:solidFill>
                    <a:srgbClr val="000000"/>
                  </a:solidFill>
                  <a:latin typeface="Times New Roman" pitchFamily="18" charset="0"/>
                  <a:cs typeface="Times New Roman" pitchFamily="18" charset="0"/>
                </a:rPr>
                <a:t>n</a:t>
              </a:r>
              <a:endParaRPr lang="en-US" altLang="zh-CN" sz="2400" smtClean="0">
                <a:solidFill>
                  <a:srgbClr val="000000"/>
                </a:solidFill>
                <a:latin typeface="Times New Roman" pitchFamily="18" charset="0"/>
              </a:endParaRPr>
            </a:p>
          </p:txBody>
        </p:sp>
        <p:sp>
          <p:nvSpPr>
            <p:cNvPr id="41995" name="Rectangle 34"/>
            <p:cNvSpPr>
              <a:spLocks noChangeArrowheads="1"/>
            </p:cNvSpPr>
            <p:nvPr/>
          </p:nvSpPr>
          <p:spPr bwMode="auto">
            <a:xfrm>
              <a:off x="122" y="7544"/>
              <a:ext cx="2805" cy="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0000"/>
                  </a:solidFill>
                  <a:miter lim="800000"/>
                  <a:headEnd/>
                  <a:tailEnd/>
                </a14:hiddenLine>
              </a:ext>
            </a:extLst>
          </p:spPr>
          <p:txBody>
            <a:bodyPr lIns="12700" tIns="12700" rIns="12700" bIns="12700"/>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en-US" altLang="zh-CN" sz="2400" b="1" i="1" smtClean="0">
                  <a:solidFill>
                    <a:srgbClr val="FF0000"/>
                  </a:solidFill>
                  <a:latin typeface="Times New Roman" pitchFamily="18" charset="0"/>
                  <a:cs typeface="Times New Roman" pitchFamily="18" charset="0"/>
                </a:rPr>
                <a:t>n</a:t>
              </a:r>
              <a:r>
                <a:rPr lang="en-US" altLang="zh-CN" sz="2400" b="1" i="1" baseline="-30000" smtClean="0">
                  <a:solidFill>
                    <a:srgbClr val="FF0000"/>
                  </a:solidFill>
                  <a:latin typeface="Times New Roman" pitchFamily="18" charset="0"/>
                  <a:cs typeface="Times New Roman" pitchFamily="18" charset="0"/>
                </a:rPr>
                <a:t>i</a:t>
              </a:r>
              <a:endParaRPr lang="en-US" altLang="zh-CN" sz="2400" smtClean="0">
                <a:solidFill>
                  <a:srgbClr val="000000"/>
                </a:solidFill>
                <a:latin typeface="Times New Roman" pitchFamily="18" charset="0"/>
              </a:endParaRPr>
            </a:p>
          </p:txBody>
        </p:sp>
      </p:grpSp>
      <p:sp>
        <p:nvSpPr>
          <p:cNvPr id="41991" name="Text Box 9"/>
          <p:cNvSpPr txBox="1">
            <a:spLocks noChangeArrowheads="1"/>
          </p:cNvSpPr>
          <p:nvPr/>
        </p:nvSpPr>
        <p:spPr bwMode="auto">
          <a:xfrm>
            <a:off x="76200" y="76200"/>
            <a:ext cx="79248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FF0000"/>
                </a:solidFill>
                <a:latin typeface="华文楷体" pitchFamily="2" charset="-122"/>
                <a:ea typeface="华文楷体" pitchFamily="2" charset="-122"/>
              </a:rPr>
              <a:t>讨论</a:t>
            </a:r>
            <a:r>
              <a:rPr kumimoji="1" lang="en-US" altLang="zh-CN" sz="2400" b="1" smtClean="0">
                <a:solidFill>
                  <a:srgbClr val="FF0000"/>
                </a:solidFill>
                <a:latin typeface="华文楷体" pitchFamily="2" charset="-122"/>
                <a:ea typeface="华文楷体" pitchFamily="2" charset="-122"/>
              </a:rPr>
              <a:t>(</a:t>
            </a:r>
            <a:r>
              <a:rPr kumimoji="1" lang="zh-CN" altLang="en-US" sz="2400" b="1" smtClean="0">
                <a:solidFill>
                  <a:srgbClr val="FF0000"/>
                </a:solidFill>
                <a:latin typeface="华文楷体" pitchFamily="2" charset="-122"/>
                <a:ea typeface="华文楷体" pitchFamily="2" charset="-122"/>
              </a:rPr>
              <a:t>设</a:t>
            </a:r>
            <a:r>
              <a:rPr kumimoji="1" lang="en-US" altLang="zh-CN" sz="2400" b="1" i="1" smtClean="0">
                <a:solidFill>
                  <a:srgbClr val="FF0000"/>
                </a:solidFill>
                <a:latin typeface="Times New Roman" pitchFamily="18" charset="0"/>
                <a:ea typeface="华文楷体" pitchFamily="2" charset="-122"/>
              </a:rPr>
              <a:t>g</a:t>
            </a:r>
            <a:r>
              <a:rPr kumimoji="1" lang="en-US" altLang="zh-CN" sz="2400" b="1" smtClean="0">
                <a:solidFill>
                  <a:srgbClr val="FF0000"/>
                </a:solidFill>
                <a:latin typeface="华文楷体" pitchFamily="2" charset="-122"/>
                <a:ea typeface="华文楷体" pitchFamily="2" charset="-122"/>
              </a:rPr>
              <a:t> </a:t>
            </a:r>
            <a:r>
              <a:rPr kumimoji="1" lang="en-US" altLang="zh-CN" sz="2400" b="1" i="1" baseline="-25000" smtClean="0">
                <a:solidFill>
                  <a:srgbClr val="FF0000"/>
                </a:solidFill>
                <a:latin typeface="Times New Roman" pitchFamily="18" charset="0"/>
                <a:ea typeface="华文楷体" pitchFamily="2" charset="-122"/>
              </a:rPr>
              <a:t>i</a:t>
            </a:r>
            <a:r>
              <a:rPr kumimoji="1" lang="en-US" altLang="zh-CN" sz="2400" b="1" smtClean="0">
                <a:solidFill>
                  <a:srgbClr val="FF0000"/>
                </a:solidFill>
                <a:latin typeface="华文楷体" pitchFamily="2" charset="-122"/>
                <a:ea typeface="华文楷体" pitchFamily="2" charset="-122"/>
              </a:rPr>
              <a:t>= </a:t>
            </a:r>
            <a:r>
              <a:rPr kumimoji="1" lang="en-US" altLang="zh-CN" sz="2400" b="1" i="1" smtClean="0">
                <a:solidFill>
                  <a:srgbClr val="FF0000"/>
                </a:solidFill>
                <a:latin typeface="Times New Roman" pitchFamily="18" charset="0"/>
                <a:ea typeface="华文楷体" pitchFamily="2" charset="-122"/>
              </a:rPr>
              <a:t>g</a:t>
            </a:r>
            <a:r>
              <a:rPr kumimoji="1" lang="en-US" altLang="zh-CN" sz="2400" b="1" smtClean="0">
                <a:solidFill>
                  <a:srgbClr val="FF0000"/>
                </a:solidFill>
                <a:latin typeface="华文楷体" pitchFamily="2" charset="-122"/>
                <a:ea typeface="华文楷体" pitchFamily="2" charset="-122"/>
              </a:rPr>
              <a:t> </a:t>
            </a:r>
            <a:r>
              <a:rPr kumimoji="1" lang="en-US" altLang="zh-CN" sz="2400" b="1" i="1" baseline="-25000" smtClean="0">
                <a:solidFill>
                  <a:srgbClr val="FF0000"/>
                </a:solidFill>
                <a:latin typeface="Times New Roman" pitchFamily="18" charset="0"/>
                <a:ea typeface="华文楷体" pitchFamily="2" charset="-122"/>
              </a:rPr>
              <a:t>j</a:t>
            </a:r>
            <a:r>
              <a:rPr kumimoji="1" lang="en-US" altLang="zh-CN" sz="2400" b="1" smtClean="0">
                <a:solidFill>
                  <a:srgbClr val="FF0000"/>
                </a:solidFill>
                <a:latin typeface="Times New Roman" pitchFamily="18" charset="0"/>
                <a:ea typeface="华文楷体" pitchFamily="2" charset="-122"/>
              </a:rPr>
              <a:t>)</a:t>
            </a:r>
            <a:r>
              <a:rPr kumimoji="1" lang="en-US" altLang="zh-CN" sz="2400" b="1" smtClean="0">
                <a:solidFill>
                  <a:srgbClr val="FF0000"/>
                </a:solidFill>
                <a:latin typeface="华文楷体" pitchFamily="2" charset="-122"/>
                <a:ea typeface="华文楷体" pitchFamily="2" charset="-122"/>
              </a:rPr>
              <a:t> :</a:t>
            </a:r>
          </a:p>
          <a:p>
            <a:pPr fontAlgn="base">
              <a:spcBef>
                <a:spcPct val="50000"/>
              </a:spcBef>
              <a:spcAft>
                <a:spcPct val="0"/>
              </a:spcAft>
              <a:buFontTx/>
              <a:buNone/>
            </a:pPr>
            <a:r>
              <a:rPr kumimoji="1" lang="en-US" altLang="zh-CN" sz="2400" b="1" smtClean="0">
                <a:solidFill>
                  <a:srgbClr val="0000CC"/>
                </a:solidFill>
                <a:latin typeface="华文楷体" pitchFamily="2" charset="-122"/>
                <a:ea typeface="华文楷体" pitchFamily="2" charset="-122"/>
              </a:rPr>
              <a:t>   </a:t>
            </a:r>
            <a:r>
              <a:rPr kumimoji="1" lang="en-US" altLang="zh-CN" sz="2400" b="1" smtClean="0">
                <a:solidFill>
                  <a:srgbClr val="000000"/>
                </a:solidFill>
                <a:latin typeface="华文楷体" pitchFamily="2" charset="-122"/>
                <a:ea typeface="华文楷体" pitchFamily="2" charset="-122"/>
              </a:rPr>
              <a:t>(1)</a:t>
            </a:r>
            <a:r>
              <a:rPr kumimoji="1" lang="zh-CN" altLang="en-US" sz="2400" b="1" smtClean="0">
                <a:solidFill>
                  <a:srgbClr val="000000"/>
                </a:solidFill>
                <a:latin typeface="华文楷体" pitchFamily="2" charset="-122"/>
                <a:ea typeface="华文楷体" pitchFamily="2" charset="-122"/>
              </a:rPr>
              <a:t>如果</a:t>
            </a:r>
            <a:r>
              <a:rPr kumimoji="1" lang="en-US" altLang="zh-CN" sz="2400" b="1" i="1" smtClean="0">
                <a:solidFill>
                  <a:srgbClr val="000000"/>
                </a:solidFill>
                <a:latin typeface="Times New Roman" pitchFamily="18" charset="0"/>
                <a:ea typeface="华文楷体" pitchFamily="2" charset="-122"/>
              </a:rPr>
              <a:t>E</a:t>
            </a:r>
            <a:r>
              <a:rPr kumimoji="1" lang="en-US" altLang="zh-CN" sz="2400" b="1" i="1" baseline="-25000" smtClean="0">
                <a:solidFill>
                  <a:srgbClr val="000000"/>
                </a:solidFill>
                <a:latin typeface="Times New Roman" pitchFamily="18" charset="0"/>
                <a:ea typeface="华文楷体" pitchFamily="2" charset="-122"/>
              </a:rPr>
              <a:t>2 </a:t>
            </a:r>
            <a:r>
              <a:rPr kumimoji="1" lang="en-US" altLang="zh-CN" sz="2400" b="1" i="1" smtClean="0">
                <a:solidFill>
                  <a:srgbClr val="000000"/>
                </a:solidFill>
                <a:latin typeface="Times New Roman" pitchFamily="18" charset="0"/>
                <a:ea typeface="华文楷体" pitchFamily="2" charset="-122"/>
              </a:rPr>
              <a:t>- E</a:t>
            </a:r>
            <a:r>
              <a:rPr kumimoji="1" lang="en-US" altLang="zh-CN" sz="2400" b="1" i="1" baseline="-25000" smtClean="0">
                <a:solidFill>
                  <a:srgbClr val="000000"/>
                </a:solidFill>
                <a:latin typeface="Times New Roman" pitchFamily="18" charset="0"/>
                <a:ea typeface="华文楷体" pitchFamily="2" charset="-122"/>
              </a:rPr>
              <a:t>1</a:t>
            </a:r>
            <a:r>
              <a:rPr kumimoji="1" lang="zh-CN" altLang="en-US" sz="2400" b="1" smtClean="0">
                <a:solidFill>
                  <a:srgbClr val="000000"/>
                </a:solidFill>
                <a:latin typeface="Times New Roman" pitchFamily="18" charset="0"/>
                <a:ea typeface="华文楷体" pitchFamily="2" charset="-122"/>
              </a:rPr>
              <a:t>很小</a:t>
            </a:r>
            <a:r>
              <a:rPr kumimoji="1" lang="en-US" altLang="zh-CN" sz="2400" b="1" smtClean="0">
                <a:solidFill>
                  <a:srgbClr val="000000"/>
                </a:solidFill>
                <a:latin typeface="Times New Roman" pitchFamily="18" charset="0"/>
                <a:ea typeface="华文楷体" pitchFamily="2" charset="-122"/>
              </a:rPr>
              <a:t>,</a:t>
            </a:r>
            <a:r>
              <a:rPr kumimoji="1" lang="zh-CN" altLang="en-US" sz="2400" b="1" smtClean="0">
                <a:solidFill>
                  <a:srgbClr val="000000"/>
                </a:solidFill>
                <a:latin typeface="Times New Roman" pitchFamily="18" charset="0"/>
                <a:ea typeface="华文楷体" pitchFamily="2" charset="-122"/>
              </a:rPr>
              <a:t>且满足△</a:t>
            </a:r>
            <a:r>
              <a:rPr kumimoji="1" lang="en-US" altLang="zh-CN" sz="2400" b="1" i="1" smtClean="0">
                <a:solidFill>
                  <a:srgbClr val="000000"/>
                </a:solidFill>
                <a:latin typeface="Times New Roman" pitchFamily="18" charset="0"/>
                <a:ea typeface="华文楷体" pitchFamily="2" charset="-122"/>
              </a:rPr>
              <a:t>E = E</a:t>
            </a:r>
            <a:r>
              <a:rPr kumimoji="1" lang="en-US" altLang="zh-CN" sz="2400" b="1" i="1" baseline="-25000" smtClean="0">
                <a:solidFill>
                  <a:srgbClr val="000000"/>
                </a:solidFill>
                <a:latin typeface="Times New Roman" pitchFamily="18" charset="0"/>
                <a:ea typeface="华文楷体" pitchFamily="2" charset="-122"/>
              </a:rPr>
              <a:t>2 </a:t>
            </a:r>
            <a:r>
              <a:rPr kumimoji="1" lang="en-US" altLang="zh-CN" sz="2400" b="1" i="1" smtClean="0">
                <a:solidFill>
                  <a:srgbClr val="000000"/>
                </a:solidFill>
                <a:latin typeface="Times New Roman" pitchFamily="18" charset="0"/>
                <a:ea typeface="华文楷体" pitchFamily="2" charset="-122"/>
              </a:rPr>
              <a:t>- E</a:t>
            </a:r>
            <a:r>
              <a:rPr kumimoji="1" lang="en-US" altLang="zh-CN" sz="2400" b="1" i="1" baseline="-25000" smtClean="0">
                <a:solidFill>
                  <a:srgbClr val="000000"/>
                </a:solidFill>
                <a:latin typeface="Times New Roman" pitchFamily="18" charset="0"/>
                <a:ea typeface="华文楷体" pitchFamily="2" charset="-122"/>
              </a:rPr>
              <a:t>1</a:t>
            </a:r>
            <a:r>
              <a:rPr kumimoji="1" lang="zh-CN" altLang="en-US" sz="2400" b="1" smtClean="0">
                <a:solidFill>
                  <a:srgbClr val="000000"/>
                </a:solidFill>
                <a:latin typeface="Times New Roman" pitchFamily="18" charset="0"/>
                <a:ea typeface="华文楷体" pitchFamily="2" charset="-122"/>
              </a:rPr>
              <a:t>＜＜</a:t>
            </a:r>
            <a:r>
              <a:rPr kumimoji="1" lang="en-US" altLang="zh-CN" sz="2400" b="1" i="1" smtClean="0">
                <a:solidFill>
                  <a:srgbClr val="000000"/>
                </a:solidFill>
                <a:latin typeface="Times New Roman" pitchFamily="18" charset="0"/>
                <a:ea typeface="华文楷体" pitchFamily="2" charset="-122"/>
              </a:rPr>
              <a:t>kT,</a:t>
            </a:r>
            <a:r>
              <a:rPr kumimoji="1" lang="zh-CN" altLang="en-US" sz="2400" b="1" smtClean="0">
                <a:solidFill>
                  <a:srgbClr val="000000"/>
                </a:solidFill>
                <a:latin typeface="Times New Roman" pitchFamily="18" charset="0"/>
                <a:ea typeface="华文楷体" pitchFamily="2" charset="-122"/>
              </a:rPr>
              <a:t>则</a:t>
            </a:r>
          </a:p>
        </p:txBody>
      </p:sp>
      <p:graphicFrame>
        <p:nvGraphicFramePr>
          <p:cNvPr id="41992" name="Object 10"/>
          <p:cNvGraphicFramePr>
            <a:graphicFrameLocks noChangeAspect="1"/>
          </p:cNvGraphicFramePr>
          <p:nvPr/>
        </p:nvGraphicFramePr>
        <p:xfrm>
          <a:off x="2971800" y="1219200"/>
          <a:ext cx="2997200" cy="858838"/>
        </p:xfrm>
        <a:graphic>
          <a:graphicData uri="http://schemas.openxmlformats.org/presentationml/2006/ole">
            <mc:AlternateContent xmlns:mc="http://schemas.openxmlformats.org/markup-compatibility/2006">
              <mc:Choice xmlns:v="urn:schemas-microsoft-com:vml" Requires="v">
                <p:oleObj spid="_x0000_s20482" name="公式" r:id="rId3" imgW="1244600" imgH="444500" progId="Equation.3">
                  <p:embed/>
                </p:oleObj>
              </mc:Choice>
              <mc:Fallback>
                <p:oleObj name="公式" r:id="rId3" imgW="12446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219200"/>
                        <a:ext cx="2997200" cy="858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81011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06"/>
                                        </p:tgtEl>
                                        <p:attrNameLst>
                                          <p:attrName>style.visibility</p:attrName>
                                        </p:attrNameLst>
                                      </p:cBhvr>
                                      <p:to>
                                        <p:strVal val="visible"/>
                                      </p:to>
                                    </p:set>
                                    <p:animEffect transition="in" filter="wipe(left)">
                                      <p:cBhvr>
                                        <p:cTn id="7" dur="2000"/>
                                        <p:tgtEl>
                                          <p:spTgt spid="37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89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7892"/>
                                        </p:tgtEl>
                                        <p:attrNameLst>
                                          <p:attrName>style.visibility</p:attrName>
                                        </p:attrNameLst>
                                      </p:cBhvr>
                                      <p:to>
                                        <p:strVal val="visible"/>
                                      </p:to>
                                    </p:set>
                                    <p:animEffect transition="in" filter="wipe(left)">
                                      <p:cBhvr>
                                        <p:cTn id="16" dur="3000"/>
                                        <p:tgtEl>
                                          <p:spTgt spid="378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7893"/>
                                        </p:tgtEl>
                                        <p:attrNameLst>
                                          <p:attrName>style.visibility</p:attrName>
                                        </p:attrNameLst>
                                      </p:cBhvr>
                                      <p:to>
                                        <p:strVal val="visible"/>
                                      </p:to>
                                    </p:set>
                                    <p:anim calcmode="lin" valueType="num">
                                      <p:cBhvr additive="base">
                                        <p:cTn id="21" dur="500" fill="hold"/>
                                        <p:tgtEl>
                                          <p:spTgt spid="37893"/>
                                        </p:tgtEl>
                                        <p:attrNameLst>
                                          <p:attrName>ppt_x</p:attrName>
                                        </p:attrNameLst>
                                      </p:cBhvr>
                                      <p:tavLst>
                                        <p:tav tm="0">
                                          <p:val>
                                            <p:strVal val="#ppt_x"/>
                                          </p:val>
                                        </p:tav>
                                        <p:tav tm="100000">
                                          <p:val>
                                            <p:strVal val="#ppt_x"/>
                                          </p:val>
                                        </p:tav>
                                      </p:tavLst>
                                    </p:anim>
                                    <p:anim calcmode="lin" valueType="num">
                                      <p:cBhvr additive="base">
                                        <p:cTn id="22"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2" grpId="0"/>
      <p:bldP spid="3790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152400"/>
            <a:ext cx="5595938"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mtClean="0">
                <a:solidFill>
                  <a:srgbClr val="000000"/>
                </a:solidFill>
                <a:latin typeface="楷体_GB2312" pitchFamily="49" charset="-122"/>
                <a:ea typeface="楷体_GB2312" pitchFamily="49" charset="-122"/>
              </a:rPr>
              <a:t>总结</a:t>
            </a:r>
          </a:p>
          <a:p>
            <a:pPr fontAlgn="base">
              <a:spcBef>
                <a:spcPct val="50000"/>
              </a:spcBef>
              <a:spcAft>
                <a:spcPct val="0"/>
              </a:spcAft>
              <a:buFontTx/>
              <a:buNone/>
            </a:pPr>
            <a:r>
              <a:rPr lang="zh-CN" altLang="en-US" sz="2400" smtClean="0">
                <a:solidFill>
                  <a:srgbClr val="000000"/>
                </a:solidFill>
                <a:latin typeface="楷体_GB2312" pitchFamily="49" charset="-122"/>
                <a:ea typeface="楷体_GB2312" pitchFamily="49" charset="-122"/>
              </a:rPr>
              <a:t>  </a:t>
            </a:r>
            <a:r>
              <a:rPr lang="en-US" altLang="zh-CN" sz="2400" smtClean="0">
                <a:solidFill>
                  <a:srgbClr val="000000"/>
                </a:solidFill>
                <a:latin typeface="楷体_GB2312" pitchFamily="49" charset="-122"/>
                <a:ea typeface="楷体_GB2312" pitchFamily="49" charset="-122"/>
              </a:rPr>
              <a:t>1</a:t>
            </a:r>
            <a:r>
              <a:rPr lang="zh-CN" altLang="en-US" sz="2400" smtClean="0">
                <a:solidFill>
                  <a:srgbClr val="000000"/>
                </a:solidFill>
                <a:latin typeface="楷体_GB2312" pitchFamily="49" charset="-122"/>
                <a:ea typeface="楷体_GB2312" pitchFamily="49" charset="-122"/>
              </a:rPr>
              <a:t>）</a:t>
            </a:r>
          </a:p>
        </p:txBody>
      </p:sp>
      <p:graphicFrame>
        <p:nvGraphicFramePr>
          <p:cNvPr id="43011" name="Object 3"/>
          <p:cNvGraphicFramePr>
            <a:graphicFrameLocks noChangeAspect="1"/>
          </p:cNvGraphicFramePr>
          <p:nvPr/>
        </p:nvGraphicFramePr>
        <p:xfrm>
          <a:off x="1389063" y="603250"/>
          <a:ext cx="3600450" cy="681038"/>
        </p:xfrm>
        <a:graphic>
          <a:graphicData uri="http://schemas.openxmlformats.org/presentationml/2006/ole">
            <mc:AlternateContent xmlns:mc="http://schemas.openxmlformats.org/markup-compatibility/2006">
              <mc:Choice xmlns:v="urn:schemas-microsoft-com:vml" Requires="v">
                <p:oleObj spid="_x0000_s21506" name="公式" r:id="rId3" imgW="1282700" imgH="215900" progId="Equation.3">
                  <p:embed/>
                </p:oleObj>
              </mc:Choice>
              <mc:Fallback>
                <p:oleObj name="公式" r:id="rId3" imgW="12827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063" y="603250"/>
                        <a:ext cx="360045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4"/>
          <p:cNvGraphicFramePr>
            <a:graphicFrameLocks noChangeAspect="1"/>
          </p:cNvGraphicFramePr>
          <p:nvPr/>
        </p:nvGraphicFramePr>
        <p:xfrm>
          <a:off x="5349875" y="584200"/>
          <a:ext cx="1584325" cy="681038"/>
        </p:xfrm>
        <a:graphic>
          <a:graphicData uri="http://schemas.openxmlformats.org/presentationml/2006/ole">
            <mc:AlternateContent xmlns:mc="http://schemas.openxmlformats.org/markup-compatibility/2006">
              <mc:Choice xmlns:v="urn:schemas-microsoft-com:vml" Requires="v">
                <p:oleObj spid="_x0000_s21507" name="公式" r:id="rId5" imgW="609336" imgH="215806" progId="Equation.3">
                  <p:embed/>
                </p:oleObj>
              </mc:Choice>
              <mc:Fallback>
                <p:oleObj name="公式" r:id="rId5" imgW="609336"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9875" y="584200"/>
                        <a:ext cx="1584325"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Text Box 5"/>
          <p:cNvSpPr txBox="1">
            <a:spLocks noChangeArrowheads="1"/>
          </p:cNvSpPr>
          <p:nvPr/>
        </p:nvSpPr>
        <p:spPr bwMode="auto">
          <a:xfrm>
            <a:off x="669925" y="1376363"/>
            <a:ext cx="4881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00"/>
                </a:solidFill>
                <a:latin typeface="楷体_GB2312" pitchFamily="49" charset="-122"/>
                <a:ea typeface="楷体_GB2312" pitchFamily="49" charset="-122"/>
              </a:rPr>
              <a:t>2</a:t>
            </a:r>
            <a:r>
              <a:rPr lang="zh-CN" altLang="en-US" sz="2400" smtClean="0">
                <a:solidFill>
                  <a:srgbClr val="000000"/>
                </a:solidFill>
                <a:latin typeface="楷体_GB2312" pitchFamily="49" charset="-122"/>
                <a:ea typeface="楷体_GB2312" pitchFamily="49" charset="-122"/>
              </a:rPr>
              <a:t>）</a:t>
            </a:r>
          </a:p>
        </p:txBody>
      </p:sp>
      <p:graphicFrame>
        <p:nvGraphicFramePr>
          <p:cNvPr id="43014" name="Object 6"/>
          <p:cNvGraphicFramePr>
            <a:graphicFrameLocks noChangeAspect="1"/>
          </p:cNvGraphicFramePr>
          <p:nvPr/>
        </p:nvGraphicFramePr>
        <p:xfrm>
          <a:off x="1300163" y="1322388"/>
          <a:ext cx="3635375" cy="682625"/>
        </p:xfrm>
        <a:graphic>
          <a:graphicData uri="http://schemas.openxmlformats.org/presentationml/2006/ole">
            <mc:AlternateContent xmlns:mc="http://schemas.openxmlformats.org/markup-compatibility/2006">
              <mc:Choice xmlns:v="urn:schemas-microsoft-com:vml" Requires="v">
                <p:oleObj spid="_x0000_s21508" name="公式" r:id="rId7" imgW="1294838" imgH="215806" progId="Equation.3">
                  <p:embed/>
                </p:oleObj>
              </mc:Choice>
              <mc:Fallback>
                <p:oleObj name="公式" r:id="rId7" imgW="1294838"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0163" y="1322388"/>
                        <a:ext cx="36353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5278438" y="1303338"/>
          <a:ext cx="1584325" cy="682625"/>
        </p:xfrm>
        <a:graphic>
          <a:graphicData uri="http://schemas.openxmlformats.org/presentationml/2006/ole">
            <mc:AlternateContent xmlns:mc="http://schemas.openxmlformats.org/markup-compatibility/2006">
              <mc:Choice xmlns:v="urn:schemas-microsoft-com:vml" Requires="v">
                <p:oleObj spid="_x0000_s21509" name="公式" r:id="rId9" imgW="698197" imgH="215806" progId="Equation.3">
                  <p:embed/>
                </p:oleObj>
              </mc:Choice>
              <mc:Fallback>
                <p:oleObj name="公式" r:id="rId9" imgW="698197"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8438" y="1303338"/>
                        <a:ext cx="158432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6" name="Text Box 8"/>
          <p:cNvSpPr txBox="1">
            <a:spLocks noChangeArrowheads="1"/>
          </p:cNvSpPr>
          <p:nvPr/>
        </p:nvSpPr>
        <p:spPr bwMode="auto">
          <a:xfrm>
            <a:off x="669925" y="2095500"/>
            <a:ext cx="4514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800" smtClean="0">
                <a:solidFill>
                  <a:srgbClr val="000000"/>
                </a:solidFill>
                <a:latin typeface="楷体_GB2312" pitchFamily="49" charset="-122"/>
                <a:ea typeface="楷体_GB2312" pitchFamily="49" charset="-122"/>
              </a:rPr>
              <a:t>3</a:t>
            </a:r>
            <a:r>
              <a:rPr lang="zh-CN" altLang="en-US" sz="2800" smtClean="0">
                <a:solidFill>
                  <a:srgbClr val="000000"/>
                </a:solidFill>
                <a:latin typeface="楷体_GB2312" pitchFamily="49" charset="-122"/>
                <a:ea typeface="楷体_GB2312" pitchFamily="49" charset="-122"/>
              </a:rPr>
              <a:t>）</a:t>
            </a:r>
            <a:r>
              <a:rPr lang="en-US" altLang="zh-CN" sz="2800" i="1" smtClean="0">
                <a:solidFill>
                  <a:srgbClr val="000000"/>
                </a:solidFill>
                <a:latin typeface="Times New Roman" pitchFamily="18" charset="0"/>
                <a:ea typeface="楷体_GB2312" pitchFamily="49" charset="-122"/>
              </a:rPr>
              <a:t>T</a:t>
            </a:r>
            <a:r>
              <a:rPr lang="en-US" altLang="zh-CN" sz="2800" i="1" smtClean="0">
                <a:solidFill>
                  <a:srgbClr val="000000"/>
                </a:solidFill>
                <a:latin typeface="Times New Roman" pitchFamily="18" charset="0"/>
                <a:ea typeface="楷体_GB2312" pitchFamily="49" charset="-122"/>
                <a:cs typeface="Arial" charset="0"/>
              </a:rPr>
              <a:t>&gt;0</a:t>
            </a:r>
            <a:r>
              <a:rPr lang="zh-CN" altLang="en-US" sz="2800" smtClean="0">
                <a:solidFill>
                  <a:srgbClr val="000000"/>
                </a:solidFill>
                <a:latin typeface="楷体_GB2312" pitchFamily="49" charset="-122"/>
                <a:ea typeface="楷体_GB2312" pitchFamily="49" charset="-122"/>
                <a:cs typeface="Arial" charset="0"/>
              </a:rPr>
              <a:t>且</a:t>
            </a:r>
            <a:r>
              <a:rPr lang="en-US" altLang="zh-CN" sz="2800" i="1" smtClean="0">
                <a:solidFill>
                  <a:srgbClr val="000000"/>
                </a:solidFill>
                <a:latin typeface="Times New Roman" pitchFamily="18" charset="0"/>
                <a:ea typeface="楷体_GB2312" pitchFamily="49" charset="-122"/>
                <a:cs typeface="Arial" charset="0"/>
              </a:rPr>
              <a:t>E</a:t>
            </a:r>
            <a:r>
              <a:rPr lang="en-US" altLang="zh-CN" sz="2800" i="1" baseline="-25000" smtClean="0">
                <a:solidFill>
                  <a:srgbClr val="000000"/>
                </a:solidFill>
                <a:latin typeface="Times New Roman" pitchFamily="18" charset="0"/>
                <a:ea typeface="楷体_GB2312" pitchFamily="49" charset="-122"/>
                <a:cs typeface="Arial" charset="0"/>
              </a:rPr>
              <a:t>2</a:t>
            </a:r>
            <a:r>
              <a:rPr lang="en-US" altLang="zh-CN" sz="2800" i="1" smtClean="0">
                <a:solidFill>
                  <a:srgbClr val="000000"/>
                </a:solidFill>
                <a:latin typeface="Times New Roman" pitchFamily="18" charset="0"/>
                <a:ea typeface="楷体_GB2312" pitchFamily="49" charset="-122"/>
                <a:cs typeface="Arial" charset="0"/>
              </a:rPr>
              <a:t>&gt;E</a:t>
            </a:r>
            <a:r>
              <a:rPr lang="en-US" altLang="zh-CN" sz="2800" i="1" baseline="-25000" smtClean="0">
                <a:solidFill>
                  <a:srgbClr val="000000"/>
                </a:solidFill>
                <a:latin typeface="Times New Roman" pitchFamily="18" charset="0"/>
                <a:ea typeface="楷体_GB2312" pitchFamily="49" charset="-122"/>
                <a:cs typeface="Arial" charset="0"/>
              </a:rPr>
              <a:t>1 </a:t>
            </a:r>
            <a:r>
              <a:rPr lang="zh-CN" altLang="en-US" sz="2800" smtClean="0">
                <a:solidFill>
                  <a:srgbClr val="000000"/>
                </a:solidFill>
                <a:latin typeface="Times New Roman" pitchFamily="18" charset="0"/>
                <a:ea typeface="楷体_GB2312" pitchFamily="49" charset="-122"/>
                <a:cs typeface="Arial" charset="0"/>
              </a:rPr>
              <a:t>，</a:t>
            </a:r>
            <a:r>
              <a:rPr lang="en-US" altLang="zh-CN" sz="2800" i="1" smtClean="0">
                <a:solidFill>
                  <a:srgbClr val="000000"/>
                </a:solidFill>
                <a:latin typeface="Times New Roman" pitchFamily="18" charset="0"/>
                <a:ea typeface="楷体_GB2312" pitchFamily="49" charset="-122"/>
                <a:cs typeface="Arial" charset="0"/>
              </a:rPr>
              <a:t>n</a:t>
            </a:r>
            <a:r>
              <a:rPr lang="en-US" altLang="zh-CN" sz="2800" i="1" baseline="-25000" smtClean="0">
                <a:solidFill>
                  <a:srgbClr val="000000"/>
                </a:solidFill>
                <a:latin typeface="Times New Roman" pitchFamily="18" charset="0"/>
                <a:ea typeface="楷体_GB2312" pitchFamily="49" charset="-122"/>
                <a:cs typeface="Arial" charset="0"/>
              </a:rPr>
              <a:t>2</a:t>
            </a:r>
            <a:r>
              <a:rPr lang="en-US" altLang="zh-CN" sz="2800" i="1" smtClean="0">
                <a:solidFill>
                  <a:srgbClr val="000000"/>
                </a:solidFill>
                <a:latin typeface="Times New Roman" pitchFamily="18" charset="0"/>
                <a:ea typeface="楷体_GB2312" pitchFamily="49" charset="-122"/>
                <a:cs typeface="Arial" charset="0"/>
              </a:rPr>
              <a:t>&lt;n</a:t>
            </a:r>
            <a:r>
              <a:rPr lang="en-US" altLang="zh-CN" sz="2800" i="1" baseline="-25000" smtClean="0">
                <a:solidFill>
                  <a:srgbClr val="000000"/>
                </a:solidFill>
                <a:latin typeface="Times New Roman" pitchFamily="18" charset="0"/>
                <a:ea typeface="楷体_GB2312" pitchFamily="49" charset="-122"/>
                <a:cs typeface="Arial" charset="0"/>
              </a:rPr>
              <a:t>1</a:t>
            </a:r>
          </a:p>
        </p:txBody>
      </p:sp>
      <p:graphicFrame>
        <p:nvGraphicFramePr>
          <p:cNvPr id="43017" name="Object 9"/>
          <p:cNvGraphicFramePr>
            <a:graphicFrameLocks noChangeAspect="1"/>
          </p:cNvGraphicFramePr>
          <p:nvPr/>
        </p:nvGraphicFramePr>
        <p:xfrm>
          <a:off x="3048000" y="3200400"/>
          <a:ext cx="2362200" cy="979488"/>
        </p:xfrm>
        <a:graphic>
          <a:graphicData uri="http://schemas.openxmlformats.org/presentationml/2006/ole">
            <mc:AlternateContent xmlns:mc="http://schemas.openxmlformats.org/markup-compatibility/2006">
              <mc:Choice xmlns:v="urn:schemas-microsoft-com:vml" Requires="v">
                <p:oleObj spid="_x0000_s21510" name="公式" r:id="rId11" imgW="1117600" imgH="469900" progId="Equation.3">
                  <p:embed/>
                </p:oleObj>
              </mc:Choice>
              <mc:Fallback>
                <p:oleObj name="公式" r:id="rId11" imgW="1117600" imgH="469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3200400"/>
                        <a:ext cx="23622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8" name="Rectangle 10"/>
          <p:cNvSpPr>
            <a:spLocks noChangeArrowheads="1"/>
          </p:cNvSpPr>
          <p:nvPr/>
        </p:nvSpPr>
        <p:spPr bwMode="auto">
          <a:xfrm>
            <a:off x="1295400" y="4343400"/>
            <a:ext cx="560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2400" smtClean="0">
                <a:solidFill>
                  <a:srgbClr val="000000"/>
                </a:solidFill>
                <a:latin typeface="Times New Roman" pitchFamily="18" charset="0"/>
              </a:rPr>
              <a:t>这表明，要实现粒子数</a:t>
            </a:r>
            <a:r>
              <a:rPr lang="en-US" altLang="zh-CN" sz="2400" smtClean="0">
                <a:solidFill>
                  <a:srgbClr val="000000"/>
                </a:solidFill>
                <a:latin typeface="Times New Roman" pitchFamily="18" charset="0"/>
              </a:rPr>
              <a:t>n</a:t>
            </a:r>
            <a:r>
              <a:rPr lang="en-US" altLang="zh-CN" sz="2400" baseline="-25000" smtClean="0">
                <a:solidFill>
                  <a:srgbClr val="000000"/>
                </a:solidFill>
                <a:latin typeface="Times New Roman" pitchFamily="18" charset="0"/>
              </a:rPr>
              <a:t>m</a:t>
            </a:r>
            <a:r>
              <a:rPr lang="zh-CN" altLang="en-US" sz="2400" smtClean="0">
                <a:solidFill>
                  <a:srgbClr val="000000"/>
                </a:solidFill>
                <a:latin typeface="Times New Roman" pitchFamily="18" charset="0"/>
              </a:rPr>
              <a:t>＞</a:t>
            </a:r>
            <a:r>
              <a:rPr lang="en-US" altLang="zh-CN" sz="2400" smtClean="0">
                <a:solidFill>
                  <a:srgbClr val="000000"/>
                </a:solidFill>
                <a:latin typeface="Times New Roman" pitchFamily="18" charset="0"/>
              </a:rPr>
              <a:t>n</a:t>
            </a:r>
            <a:r>
              <a:rPr lang="en-US" altLang="zh-CN" sz="2400" baseline="-25000" smtClean="0">
                <a:solidFill>
                  <a:srgbClr val="000000"/>
                </a:solidFill>
                <a:latin typeface="Times New Roman" pitchFamily="18" charset="0"/>
              </a:rPr>
              <a:t>n</a:t>
            </a:r>
            <a:r>
              <a:rPr lang="zh-CN" altLang="en-US" sz="2400" smtClean="0">
                <a:solidFill>
                  <a:srgbClr val="000000"/>
                </a:solidFill>
                <a:latin typeface="Times New Roman" pitchFamily="18" charset="0"/>
              </a:rPr>
              <a:t>，只能</a:t>
            </a:r>
            <a:r>
              <a:rPr lang="en-US" altLang="zh-CN" sz="2400" smtClean="0">
                <a:solidFill>
                  <a:srgbClr val="000000"/>
                </a:solidFill>
                <a:latin typeface="Times New Roman" pitchFamily="18" charset="0"/>
              </a:rPr>
              <a:t>T&lt;0 </a:t>
            </a:r>
          </a:p>
        </p:txBody>
      </p:sp>
      <p:sp>
        <p:nvSpPr>
          <p:cNvPr id="43019" name="Rectangle 11"/>
          <p:cNvSpPr>
            <a:spLocks noChangeArrowheads="1"/>
          </p:cNvSpPr>
          <p:nvPr/>
        </p:nvSpPr>
        <p:spPr bwMode="auto">
          <a:xfrm>
            <a:off x="228600" y="5021263"/>
            <a:ext cx="86868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lang="zh-CN" altLang="en-US" sz="2400" smtClean="0">
                <a:solidFill>
                  <a:srgbClr val="000000"/>
                </a:solidFill>
                <a:latin typeface="Times New Roman" pitchFamily="18" charset="0"/>
              </a:rPr>
              <a:t>珀塞尔首先提出</a:t>
            </a:r>
            <a:r>
              <a:rPr lang="zh-CN" altLang="en-US" sz="2400" smtClean="0">
                <a:solidFill>
                  <a:srgbClr val="000000"/>
                </a:solidFill>
              </a:rPr>
              <a:t>“</a:t>
            </a:r>
            <a:r>
              <a:rPr lang="zh-CN" altLang="en-US" sz="2400" smtClean="0">
                <a:solidFill>
                  <a:srgbClr val="000000"/>
                </a:solidFill>
                <a:latin typeface="Times New Roman" pitchFamily="18" charset="0"/>
              </a:rPr>
              <a:t>负温度</a:t>
            </a:r>
            <a:r>
              <a:rPr lang="zh-CN" altLang="en-US" sz="2400" smtClean="0">
                <a:solidFill>
                  <a:srgbClr val="000000"/>
                </a:solidFill>
              </a:rPr>
              <a:t>”</a:t>
            </a:r>
            <a:r>
              <a:rPr lang="zh-CN" altLang="en-US" sz="2400" smtClean="0">
                <a:solidFill>
                  <a:srgbClr val="000000"/>
                </a:solidFill>
                <a:latin typeface="Times New Roman" pitchFamily="18" charset="0"/>
              </a:rPr>
              <a:t>概念，并把粒子数反转称为</a:t>
            </a:r>
            <a:r>
              <a:rPr lang="zh-CN" altLang="en-US" sz="2400" smtClean="0">
                <a:solidFill>
                  <a:srgbClr val="000000"/>
                </a:solidFill>
              </a:rPr>
              <a:t>“</a:t>
            </a:r>
            <a:r>
              <a:rPr lang="zh-CN" altLang="en-US" sz="2400" smtClean="0">
                <a:solidFill>
                  <a:srgbClr val="000000"/>
                </a:solidFill>
                <a:latin typeface="Times New Roman" pitchFamily="18" charset="0"/>
              </a:rPr>
              <a:t>负温度</a:t>
            </a:r>
            <a:r>
              <a:rPr lang="zh-CN" altLang="en-US" sz="2400" smtClean="0">
                <a:solidFill>
                  <a:srgbClr val="000000"/>
                </a:solidFill>
              </a:rPr>
              <a:t>”</a:t>
            </a:r>
            <a:r>
              <a:rPr lang="zh-CN" altLang="en-US" sz="2400" smtClean="0">
                <a:solidFill>
                  <a:srgbClr val="000000"/>
                </a:solidFill>
                <a:latin typeface="Times New Roman" pitchFamily="18" charset="0"/>
              </a:rPr>
              <a:t>状态。粒子数反转状态的实现不仅表明</a:t>
            </a:r>
            <a:r>
              <a:rPr lang="zh-CN" altLang="en-US" sz="2400" smtClean="0">
                <a:solidFill>
                  <a:srgbClr val="000000"/>
                </a:solidFill>
              </a:rPr>
              <a:t>“</a:t>
            </a:r>
            <a:r>
              <a:rPr lang="zh-CN" altLang="en-US" sz="2400" smtClean="0">
                <a:solidFill>
                  <a:srgbClr val="000000"/>
                </a:solidFill>
                <a:latin typeface="Times New Roman" pitchFamily="18" charset="0"/>
              </a:rPr>
              <a:t>负温度</a:t>
            </a:r>
            <a:r>
              <a:rPr lang="zh-CN" altLang="en-US" sz="2400" smtClean="0">
                <a:solidFill>
                  <a:srgbClr val="000000"/>
                </a:solidFill>
              </a:rPr>
              <a:t>”</a:t>
            </a:r>
            <a:r>
              <a:rPr lang="zh-CN" altLang="en-US" sz="2400" smtClean="0">
                <a:solidFill>
                  <a:srgbClr val="000000"/>
                </a:solidFill>
                <a:latin typeface="Times New Roman" pitchFamily="18" charset="0"/>
              </a:rPr>
              <a:t>并非不可逾越，而且使人们对于玻尔兹曼分布有了更全面也更深刻的认识。 </a:t>
            </a:r>
          </a:p>
        </p:txBody>
      </p:sp>
    </p:spTree>
    <p:extLst>
      <p:ext uri="{BB962C8B-B14F-4D97-AF65-F5344CB8AC3E}">
        <p14:creationId xmlns:p14="http://schemas.microsoft.com/office/powerpoint/2010/main" val="2054867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50825" y="188913"/>
            <a:ext cx="8686800" cy="5794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zh-CN" altLang="en-US" b="1" smtClean="0">
                <a:solidFill>
                  <a:srgbClr val="3333CC"/>
                </a:solidFill>
                <a:latin typeface="Times New Roman" pitchFamily="18" charset="0"/>
                <a:ea typeface="楷体_GB2312" pitchFamily="49" charset="-122"/>
              </a:rPr>
              <a:t>六</a:t>
            </a:r>
            <a:r>
              <a:rPr kumimoji="1" lang="en-US" altLang="zh-CN" b="1" smtClean="0">
                <a:solidFill>
                  <a:srgbClr val="3333CC"/>
                </a:solidFill>
                <a:latin typeface="Times New Roman" pitchFamily="18" charset="0"/>
                <a:ea typeface="楷体_GB2312" pitchFamily="49" charset="-122"/>
              </a:rPr>
              <a:t>. </a:t>
            </a:r>
            <a:r>
              <a:rPr kumimoji="1" lang="zh-CN" altLang="en-US" b="1" smtClean="0">
                <a:solidFill>
                  <a:srgbClr val="3333CC"/>
                </a:solidFill>
                <a:latin typeface="Times New Roman" pitchFamily="18" charset="0"/>
                <a:ea typeface="楷体_GB2312" pitchFamily="49" charset="-122"/>
              </a:rPr>
              <a:t>辐射跃迁和非辐射跃迁</a:t>
            </a:r>
            <a:endParaRPr kumimoji="1" lang="zh-CN" altLang="en-US" b="1" smtClean="0">
              <a:solidFill>
                <a:srgbClr val="FF5050"/>
              </a:solidFill>
              <a:latin typeface="楷体_GB2312" pitchFamily="49" charset="-122"/>
              <a:ea typeface="楷体_GB2312" pitchFamily="49" charset="-122"/>
            </a:endParaRPr>
          </a:p>
        </p:txBody>
      </p:sp>
      <p:sp>
        <p:nvSpPr>
          <p:cNvPr id="39939" name="Text Box 3"/>
          <p:cNvSpPr txBox="1">
            <a:spLocks noChangeArrowheads="1"/>
          </p:cNvSpPr>
          <p:nvPr/>
        </p:nvSpPr>
        <p:spPr bwMode="auto">
          <a:xfrm>
            <a:off x="457200" y="76517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00"/>
                </a:solidFill>
                <a:latin typeface="Times New Roman" pitchFamily="18" charset="0"/>
              </a:rPr>
              <a:t>1.</a:t>
            </a:r>
            <a:r>
              <a:rPr kumimoji="1" lang="zh-CN" altLang="en-US" sz="2400" b="1" smtClean="0">
                <a:solidFill>
                  <a:srgbClr val="FF0000"/>
                </a:solidFill>
                <a:latin typeface="华文楷体" pitchFamily="2" charset="-122"/>
                <a:ea typeface="华文楷体" pitchFamily="2" charset="-122"/>
              </a:rPr>
              <a:t>跃迁</a:t>
            </a:r>
            <a:r>
              <a:rPr kumimoji="1" lang="en-US" altLang="zh-CN" sz="2400" b="1" smtClean="0">
                <a:solidFill>
                  <a:srgbClr val="000000"/>
                </a:solidFill>
                <a:latin typeface="华文楷体" pitchFamily="2" charset="-122"/>
                <a:ea typeface="华文楷体" pitchFamily="2" charset="-122"/>
              </a:rPr>
              <a:t>: </a:t>
            </a:r>
            <a:r>
              <a:rPr kumimoji="1" lang="zh-CN" altLang="en-US" sz="2400" b="1" smtClean="0">
                <a:solidFill>
                  <a:srgbClr val="000000"/>
                </a:solidFill>
                <a:latin typeface="华文楷体" pitchFamily="2" charset="-122"/>
                <a:ea typeface="华文楷体" pitchFamily="2" charset="-122"/>
              </a:rPr>
              <a:t>粒子由一个能级过渡到另一能级的过程</a:t>
            </a:r>
            <a:endParaRPr kumimoji="1" lang="zh-CN" altLang="en-US" sz="2400" smtClean="0">
              <a:solidFill>
                <a:srgbClr val="000000"/>
              </a:solidFill>
              <a:latin typeface="华文楷体" pitchFamily="2" charset="-122"/>
              <a:ea typeface="华文楷体" pitchFamily="2" charset="-122"/>
            </a:endParaRPr>
          </a:p>
        </p:txBody>
      </p:sp>
      <p:sp>
        <p:nvSpPr>
          <p:cNvPr id="39940" name="Text Box 4"/>
          <p:cNvSpPr txBox="1">
            <a:spLocks noChangeArrowheads="1"/>
          </p:cNvSpPr>
          <p:nvPr/>
        </p:nvSpPr>
        <p:spPr bwMode="auto">
          <a:xfrm>
            <a:off x="468313" y="1341438"/>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2.</a:t>
            </a:r>
            <a:r>
              <a:rPr kumimoji="1" lang="zh-CN" altLang="en-US" sz="2400" smtClean="0">
                <a:solidFill>
                  <a:srgbClr val="FF0000"/>
                </a:solidFill>
                <a:latin typeface="华文楷体" pitchFamily="2" charset="-122"/>
                <a:ea typeface="华文楷体" pitchFamily="2" charset="-122"/>
              </a:rPr>
              <a:t>辐射跃迁</a:t>
            </a:r>
            <a:r>
              <a:rPr kumimoji="1" lang="en-US" altLang="zh-CN" sz="2400" smtClean="0">
                <a:solidFill>
                  <a:srgbClr val="0000CC"/>
                </a:solidFill>
                <a:latin typeface="华文楷体" pitchFamily="2" charset="-122"/>
                <a:ea typeface="华文楷体" pitchFamily="2" charset="-122"/>
              </a:rPr>
              <a:t>: </a:t>
            </a:r>
            <a:r>
              <a:rPr kumimoji="1" lang="zh-CN" altLang="en-US" sz="2400" smtClean="0">
                <a:solidFill>
                  <a:srgbClr val="0000CC"/>
                </a:solidFill>
                <a:latin typeface="华文楷体" pitchFamily="2" charset="-122"/>
                <a:ea typeface="华文楷体" pitchFamily="2" charset="-122"/>
              </a:rPr>
              <a:t>粒子发射或吸收光子的跃迁</a:t>
            </a:r>
            <a:r>
              <a:rPr kumimoji="1" lang="en-US" altLang="zh-CN" sz="2400" smtClean="0">
                <a:solidFill>
                  <a:srgbClr val="0000CC"/>
                </a:solidFill>
                <a:latin typeface="华文楷体" pitchFamily="2" charset="-122"/>
                <a:ea typeface="华文楷体" pitchFamily="2" charset="-122"/>
              </a:rPr>
              <a:t>(</a:t>
            </a:r>
            <a:r>
              <a:rPr kumimoji="1" lang="zh-CN" altLang="en-US" sz="2400" smtClean="0">
                <a:solidFill>
                  <a:srgbClr val="0000CC"/>
                </a:solidFill>
                <a:latin typeface="华文楷体" pitchFamily="2" charset="-122"/>
                <a:ea typeface="华文楷体" pitchFamily="2" charset="-122"/>
              </a:rPr>
              <a:t>满足跃迁选择定则</a:t>
            </a:r>
            <a:r>
              <a:rPr kumimoji="1" lang="en-US" altLang="zh-CN" sz="2400" smtClean="0">
                <a:solidFill>
                  <a:srgbClr val="0000CC"/>
                </a:solidFill>
                <a:latin typeface="华文楷体" pitchFamily="2" charset="-122"/>
                <a:ea typeface="华文楷体" pitchFamily="2" charset="-122"/>
              </a:rPr>
              <a:t>)</a:t>
            </a:r>
            <a:endParaRPr kumimoji="1" lang="en-US" altLang="zh-CN" sz="2400" smtClean="0">
              <a:solidFill>
                <a:srgbClr val="0000CC"/>
              </a:solidFill>
              <a:latin typeface="Times New Roman" pitchFamily="18" charset="0"/>
            </a:endParaRPr>
          </a:p>
        </p:txBody>
      </p:sp>
      <p:sp>
        <p:nvSpPr>
          <p:cNvPr id="39941" name="Text Box 5"/>
          <p:cNvSpPr txBox="1">
            <a:spLocks noChangeArrowheads="1"/>
          </p:cNvSpPr>
          <p:nvPr/>
        </p:nvSpPr>
        <p:spPr bwMode="auto">
          <a:xfrm>
            <a:off x="468313" y="1916113"/>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00"/>
                </a:solidFill>
                <a:latin typeface="Times New Roman" pitchFamily="18" charset="0"/>
              </a:rPr>
              <a:t>①</a:t>
            </a:r>
            <a:r>
              <a:rPr kumimoji="1" lang="zh-CN" altLang="en-US" sz="2400" b="1" smtClean="0">
                <a:solidFill>
                  <a:srgbClr val="000000"/>
                </a:solidFill>
                <a:latin typeface="华文楷体" pitchFamily="2" charset="-122"/>
                <a:ea typeface="华文楷体" pitchFamily="2" charset="-122"/>
              </a:rPr>
              <a:t>发射跃迁</a:t>
            </a:r>
            <a:r>
              <a:rPr kumimoji="1" lang="en-US" altLang="zh-CN" sz="2400" b="1" smtClean="0">
                <a:solidFill>
                  <a:srgbClr val="000000"/>
                </a:solidFill>
                <a:latin typeface="华文楷体" pitchFamily="2" charset="-122"/>
                <a:ea typeface="华文楷体" pitchFamily="2" charset="-122"/>
              </a:rPr>
              <a:t>: </a:t>
            </a:r>
            <a:r>
              <a:rPr kumimoji="1" lang="zh-CN" altLang="en-US" sz="2400" b="1" smtClean="0">
                <a:solidFill>
                  <a:srgbClr val="000000"/>
                </a:solidFill>
                <a:latin typeface="华文楷体" pitchFamily="2" charset="-122"/>
                <a:ea typeface="华文楷体" pitchFamily="2" charset="-122"/>
              </a:rPr>
              <a:t>粒子发射一光子</a:t>
            </a:r>
            <a:r>
              <a:rPr kumimoji="1" lang="en-US" altLang="zh-CN" sz="2400" i="1" smtClean="0">
                <a:solidFill>
                  <a:srgbClr val="000000"/>
                </a:solidFill>
                <a:latin typeface="Times New Roman" pitchFamily="18" charset="0"/>
                <a:ea typeface="华文楷体" pitchFamily="2" charset="-122"/>
              </a:rPr>
              <a:t>ε = hv=E</a:t>
            </a:r>
            <a:r>
              <a:rPr kumimoji="1" lang="en-US" altLang="zh-CN" sz="2400" baseline="-25000" smtClean="0">
                <a:solidFill>
                  <a:srgbClr val="000000"/>
                </a:solidFill>
                <a:latin typeface="Times New Roman" pitchFamily="18" charset="0"/>
                <a:ea typeface="华文楷体" pitchFamily="2" charset="-122"/>
              </a:rPr>
              <a:t>2</a:t>
            </a:r>
            <a:r>
              <a:rPr kumimoji="1" lang="zh-CN" altLang="en-US" sz="2400" smtClean="0">
                <a:solidFill>
                  <a:srgbClr val="000000"/>
                </a:solidFill>
                <a:latin typeface="Times New Roman" pitchFamily="18" charset="0"/>
                <a:ea typeface="华文楷体" pitchFamily="2" charset="-122"/>
              </a:rPr>
              <a:t>－</a:t>
            </a:r>
            <a:r>
              <a:rPr kumimoji="1" lang="en-US" altLang="zh-CN" sz="2400" i="1" smtClean="0">
                <a:solidFill>
                  <a:srgbClr val="000000"/>
                </a:solidFill>
                <a:latin typeface="Times New Roman" pitchFamily="18" charset="0"/>
                <a:ea typeface="华文楷体" pitchFamily="2" charset="-122"/>
              </a:rPr>
              <a:t>E</a:t>
            </a:r>
            <a:r>
              <a:rPr kumimoji="1" lang="en-US" altLang="zh-CN" sz="2400" baseline="-25000" smtClean="0">
                <a:solidFill>
                  <a:srgbClr val="000000"/>
                </a:solidFill>
                <a:latin typeface="Times New Roman" pitchFamily="18" charset="0"/>
                <a:ea typeface="华文楷体" pitchFamily="2" charset="-122"/>
              </a:rPr>
              <a:t>1</a:t>
            </a:r>
            <a:r>
              <a:rPr kumimoji="1" lang="zh-CN" altLang="en-US" sz="2400" b="1" smtClean="0">
                <a:solidFill>
                  <a:srgbClr val="000000"/>
                </a:solidFill>
                <a:latin typeface="华文楷体" pitchFamily="2" charset="-122"/>
                <a:ea typeface="华文楷体" pitchFamily="2" charset="-122"/>
              </a:rPr>
              <a:t>而由高能级跃迁至低能级</a:t>
            </a:r>
            <a:r>
              <a:rPr kumimoji="1" lang="en-US" altLang="zh-CN" sz="2400" b="1" smtClean="0">
                <a:solidFill>
                  <a:srgbClr val="000000"/>
                </a:solidFill>
                <a:latin typeface="华文楷体" pitchFamily="2" charset="-122"/>
                <a:ea typeface="华文楷体" pitchFamily="2" charset="-122"/>
              </a:rPr>
              <a:t>;</a:t>
            </a:r>
            <a:endParaRPr kumimoji="1" lang="en-US" altLang="zh-CN" sz="2400" smtClean="0">
              <a:solidFill>
                <a:srgbClr val="000000"/>
              </a:solidFill>
              <a:latin typeface="华文楷体" pitchFamily="2" charset="-122"/>
              <a:ea typeface="华文楷体" pitchFamily="2" charset="-122"/>
            </a:endParaRPr>
          </a:p>
        </p:txBody>
      </p:sp>
      <p:grpSp>
        <p:nvGrpSpPr>
          <p:cNvPr id="39942" name="Group 6"/>
          <p:cNvGrpSpPr>
            <a:grpSpLocks/>
          </p:cNvGrpSpPr>
          <p:nvPr/>
        </p:nvGrpSpPr>
        <p:grpSpPr bwMode="auto">
          <a:xfrm>
            <a:off x="4284663" y="2420938"/>
            <a:ext cx="3613150" cy="1935162"/>
            <a:chOff x="3120" y="3086"/>
            <a:chExt cx="2276" cy="1219"/>
          </a:xfrm>
        </p:grpSpPr>
        <p:sp>
          <p:nvSpPr>
            <p:cNvPr id="44091" name="Line 7"/>
            <p:cNvSpPr>
              <a:spLocks noChangeShapeType="1"/>
            </p:cNvSpPr>
            <p:nvPr/>
          </p:nvSpPr>
          <p:spPr bwMode="auto">
            <a:xfrm>
              <a:off x="3120" y="4128"/>
              <a:ext cx="196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92" name="Line 8"/>
            <p:cNvSpPr>
              <a:spLocks noChangeShapeType="1"/>
            </p:cNvSpPr>
            <p:nvPr/>
          </p:nvSpPr>
          <p:spPr bwMode="auto">
            <a:xfrm>
              <a:off x="3120" y="3312"/>
              <a:ext cx="196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93" name="Text Box 9"/>
            <p:cNvSpPr txBox="1">
              <a:spLocks noChangeArrowheads="1"/>
            </p:cNvSpPr>
            <p:nvPr/>
          </p:nvSpPr>
          <p:spPr bwMode="auto">
            <a:xfrm>
              <a:off x="5040" y="30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i="1" smtClean="0">
                  <a:solidFill>
                    <a:srgbClr val="0000CC"/>
                  </a:solidFill>
                  <a:latin typeface="Times New Roman" pitchFamily="18" charset="0"/>
                </a:rPr>
                <a:t>E</a:t>
              </a:r>
              <a:r>
                <a:rPr kumimoji="1" lang="en-US" altLang="zh-CN" sz="2400" b="1" i="1" baseline="-25000" smtClean="0">
                  <a:solidFill>
                    <a:srgbClr val="0000CC"/>
                  </a:solidFill>
                  <a:latin typeface="Times New Roman" pitchFamily="18" charset="0"/>
                </a:rPr>
                <a:t>2</a:t>
              </a:r>
              <a:endParaRPr kumimoji="1" lang="en-US" altLang="zh-CN" sz="2400" b="1" i="1" smtClean="0">
                <a:solidFill>
                  <a:srgbClr val="0000CC"/>
                </a:solidFill>
                <a:latin typeface="Times New Roman" pitchFamily="18" charset="0"/>
              </a:endParaRPr>
            </a:p>
          </p:txBody>
        </p:sp>
        <p:sp>
          <p:nvSpPr>
            <p:cNvPr id="44094" name="Text Box 10"/>
            <p:cNvSpPr txBox="1">
              <a:spLocks noChangeArrowheads="1"/>
            </p:cNvSpPr>
            <p:nvPr/>
          </p:nvSpPr>
          <p:spPr bwMode="auto">
            <a:xfrm>
              <a:off x="5088" y="401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i="1" smtClean="0">
                  <a:solidFill>
                    <a:srgbClr val="0000CC"/>
                  </a:solidFill>
                  <a:latin typeface="Times New Roman" pitchFamily="18" charset="0"/>
                </a:rPr>
                <a:t>E</a:t>
              </a:r>
              <a:r>
                <a:rPr kumimoji="1" lang="en-US" altLang="zh-CN" sz="2400" b="1" i="1" baseline="-25000" smtClean="0">
                  <a:solidFill>
                    <a:srgbClr val="0000CC"/>
                  </a:solidFill>
                  <a:latin typeface="Times New Roman" pitchFamily="18" charset="0"/>
                </a:rPr>
                <a:t>1</a:t>
              </a:r>
              <a:endParaRPr kumimoji="1" lang="en-US" altLang="zh-CN" sz="2400" b="1" i="1" smtClean="0">
                <a:solidFill>
                  <a:srgbClr val="0000CC"/>
                </a:solidFill>
                <a:latin typeface="Times New Roman" pitchFamily="18" charset="0"/>
              </a:endParaRPr>
            </a:p>
          </p:txBody>
        </p:sp>
      </p:grpSp>
      <p:sp>
        <p:nvSpPr>
          <p:cNvPr id="39947" name="Oval 11"/>
          <p:cNvSpPr>
            <a:spLocks noChangeArrowheads="1"/>
          </p:cNvSpPr>
          <p:nvPr/>
        </p:nvSpPr>
        <p:spPr bwMode="auto">
          <a:xfrm>
            <a:off x="5651500" y="2565400"/>
            <a:ext cx="457200" cy="457200"/>
          </a:xfrm>
          <a:prstGeom prst="ellipse">
            <a:avLst/>
          </a:prstGeom>
          <a:gradFill rotWithShape="0">
            <a:gsLst>
              <a:gs pos="0">
                <a:srgbClr val="FF3300"/>
              </a:gs>
              <a:gs pos="100000">
                <a:srgbClr val="A922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nvGrpSpPr>
          <p:cNvPr id="39948" name="Group 12"/>
          <p:cNvGrpSpPr>
            <a:grpSpLocks/>
          </p:cNvGrpSpPr>
          <p:nvPr/>
        </p:nvGrpSpPr>
        <p:grpSpPr bwMode="auto">
          <a:xfrm>
            <a:off x="5651500" y="2997200"/>
            <a:ext cx="457200" cy="1219200"/>
            <a:chOff x="2784" y="3168"/>
            <a:chExt cx="288" cy="816"/>
          </a:xfrm>
        </p:grpSpPr>
        <p:sp>
          <p:nvSpPr>
            <p:cNvPr id="44089" name="Oval 13"/>
            <p:cNvSpPr>
              <a:spLocks noChangeArrowheads="1"/>
            </p:cNvSpPr>
            <p:nvPr/>
          </p:nvSpPr>
          <p:spPr bwMode="auto">
            <a:xfrm>
              <a:off x="2784" y="3696"/>
              <a:ext cx="288" cy="288"/>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4090" name="Line 14"/>
            <p:cNvSpPr>
              <a:spLocks noChangeShapeType="1"/>
            </p:cNvSpPr>
            <p:nvPr/>
          </p:nvSpPr>
          <p:spPr bwMode="auto">
            <a:xfrm>
              <a:off x="2928" y="3168"/>
              <a:ext cx="0" cy="528"/>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39951" name="Group 15"/>
          <p:cNvGrpSpPr>
            <a:grpSpLocks/>
          </p:cNvGrpSpPr>
          <p:nvPr/>
        </p:nvGrpSpPr>
        <p:grpSpPr bwMode="auto">
          <a:xfrm rot="-8542497">
            <a:off x="3851275" y="3141663"/>
            <a:ext cx="1843088" cy="533400"/>
            <a:chOff x="3464" y="3072"/>
            <a:chExt cx="1144" cy="576"/>
          </a:xfrm>
        </p:grpSpPr>
        <p:sp>
          <p:nvSpPr>
            <p:cNvPr id="44072" name="Freeform 16"/>
            <p:cNvSpPr>
              <a:spLocks/>
            </p:cNvSpPr>
            <p:nvPr/>
          </p:nvSpPr>
          <p:spPr bwMode="auto">
            <a:xfrm>
              <a:off x="4320"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73" name="Freeform 17"/>
            <p:cNvSpPr>
              <a:spLocks/>
            </p:cNvSpPr>
            <p:nvPr/>
          </p:nvSpPr>
          <p:spPr bwMode="auto">
            <a:xfrm flipV="1">
              <a:off x="4416" y="3353"/>
              <a:ext cx="96" cy="280"/>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74" name="Freeform 18"/>
            <p:cNvSpPr>
              <a:spLocks/>
            </p:cNvSpPr>
            <p:nvPr/>
          </p:nvSpPr>
          <p:spPr bwMode="auto">
            <a:xfrm>
              <a:off x="4512"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44075" name="Group 19"/>
            <p:cNvGrpSpPr>
              <a:grpSpLocks/>
            </p:cNvGrpSpPr>
            <p:nvPr/>
          </p:nvGrpSpPr>
          <p:grpSpPr bwMode="auto">
            <a:xfrm>
              <a:off x="3464" y="3072"/>
              <a:ext cx="424" cy="576"/>
              <a:chOff x="3088" y="3239"/>
              <a:chExt cx="848" cy="896"/>
            </a:xfrm>
          </p:grpSpPr>
          <p:grpSp>
            <p:nvGrpSpPr>
              <p:cNvPr id="44083" name="Group 20"/>
              <p:cNvGrpSpPr>
                <a:grpSpLocks/>
              </p:cNvGrpSpPr>
              <p:nvPr/>
            </p:nvGrpSpPr>
            <p:grpSpPr bwMode="auto">
              <a:xfrm>
                <a:off x="3088" y="3239"/>
                <a:ext cx="424" cy="896"/>
                <a:chOff x="2880" y="2112"/>
                <a:chExt cx="2304" cy="2016"/>
              </a:xfrm>
            </p:grpSpPr>
            <p:sp>
              <p:nvSpPr>
                <p:cNvPr id="44087" name="Freeform 21"/>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88" name="Freeform 22"/>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44084" name="Group 23"/>
              <p:cNvGrpSpPr>
                <a:grpSpLocks/>
              </p:cNvGrpSpPr>
              <p:nvPr/>
            </p:nvGrpSpPr>
            <p:grpSpPr bwMode="auto">
              <a:xfrm>
                <a:off x="3512" y="3239"/>
                <a:ext cx="424" cy="896"/>
                <a:chOff x="2880" y="2112"/>
                <a:chExt cx="2304" cy="2016"/>
              </a:xfrm>
            </p:grpSpPr>
            <p:sp>
              <p:nvSpPr>
                <p:cNvPr id="44085" name="Freeform 24"/>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86" name="Freeform 25"/>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44076" name="Group 26"/>
            <p:cNvGrpSpPr>
              <a:grpSpLocks/>
            </p:cNvGrpSpPr>
            <p:nvPr/>
          </p:nvGrpSpPr>
          <p:grpSpPr bwMode="auto">
            <a:xfrm>
              <a:off x="3896" y="3072"/>
              <a:ext cx="424" cy="561"/>
              <a:chOff x="3088" y="3239"/>
              <a:chExt cx="848" cy="896"/>
            </a:xfrm>
          </p:grpSpPr>
          <p:grpSp>
            <p:nvGrpSpPr>
              <p:cNvPr id="44077" name="Group 27"/>
              <p:cNvGrpSpPr>
                <a:grpSpLocks/>
              </p:cNvGrpSpPr>
              <p:nvPr/>
            </p:nvGrpSpPr>
            <p:grpSpPr bwMode="auto">
              <a:xfrm>
                <a:off x="3088" y="3239"/>
                <a:ext cx="424" cy="896"/>
                <a:chOff x="2880" y="2112"/>
                <a:chExt cx="2304" cy="2016"/>
              </a:xfrm>
            </p:grpSpPr>
            <p:sp>
              <p:nvSpPr>
                <p:cNvPr id="44081" name="Freeform 28"/>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82" name="Freeform 29"/>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44078" name="Group 30"/>
              <p:cNvGrpSpPr>
                <a:grpSpLocks/>
              </p:cNvGrpSpPr>
              <p:nvPr/>
            </p:nvGrpSpPr>
            <p:grpSpPr bwMode="auto">
              <a:xfrm>
                <a:off x="3512" y="3239"/>
                <a:ext cx="424" cy="896"/>
                <a:chOff x="2880" y="2112"/>
                <a:chExt cx="2304" cy="2016"/>
              </a:xfrm>
            </p:grpSpPr>
            <p:sp>
              <p:nvSpPr>
                <p:cNvPr id="44079" name="Freeform 31"/>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80" name="Freeform 32"/>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aphicFrame>
        <p:nvGraphicFramePr>
          <p:cNvPr id="39969" name="Object 33"/>
          <p:cNvGraphicFramePr>
            <a:graphicFrameLocks noChangeAspect="1"/>
          </p:cNvGraphicFramePr>
          <p:nvPr/>
        </p:nvGraphicFramePr>
        <p:xfrm>
          <a:off x="1116013" y="3068638"/>
          <a:ext cx="1584325" cy="831850"/>
        </p:xfrm>
        <a:graphic>
          <a:graphicData uri="http://schemas.openxmlformats.org/presentationml/2006/ole">
            <mc:AlternateContent xmlns:mc="http://schemas.openxmlformats.org/markup-compatibility/2006">
              <mc:Choice xmlns:v="urn:schemas-microsoft-com:vml" Requires="v">
                <p:oleObj spid="_x0000_s22530" name="公式" r:id="rId3" imgW="640107" imgH="289656" progId="Equation.3">
                  <p:embed/>
                </p:oleObj>
              </mc:Choice>
              <mc:Fallback>
                <p:oleObj name="公式" r:id="rId3" imgW="640107" imgH="28965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068638"/>
                        <a:ext cx="158432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0" name="Text Box 34"/>
          <p:cNvSpPr txBox="1">
            <a:spLocks noChangeArrowheads="1"/>
          </p:cNvSpPr>
          <p:nvPr/>
        </p:nvSpPr>
        <p:spPr bwMode="auto">
          <a:xfrm>
            <a:off x="539750" y="4437063"/>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00"/>
                </a:solidFill>
                <a:latin typeface="Times New Roman" pitchFamily="18" charset="0"/>
              </a:rPr>
              <a:t>②</a:t>
            </a:r>
            <a:r>
              <a:rPr kumimoji="1" lang="zh-CN" altLang="en-US" sz="2400" b="1" smtClean="0">
                <a:solidFill>
                  <a:srgbClr val="000000"/>
                </a:solidFill>
                <a:latin typeface="华文楷体" pitchFamily="2" charset="-122"/>
                <a:ea typeface="华文楷体" pitchFamily="2" charset="-122"/>
              </a:rPr>
              <a:t>吸收跃迁</a:t>
            </a:r>
            <a:r>
              <a:rPr kumimoji="1" lang="en-US" altLang="zh-CN" sz="2400" b="1" smtClean="0">
                <a:solidFill>
                  <a:srgbClr val="000000"/>
                </a:solidFill>
                <a:latin typeface="华文楷体" pitchFamily="2" charset="-122"/>
                <a:ea typeface="华文楷体" pitchFamily="2" charset="-122"/>
              </a:rPr>
              <a:t>: </a:t>
            </a:r>
            <a:r>
              <a:rPr kumimoji="1" lang="zh-CN" altLang="en-US" sz="2400" b="1" smtClean="0">
                <a:solidFill>
                  <a:srgbClr val="000000"/>
                </a:solidFill>
                <a:latin typeface="华文楷体" pitchFamily="2" charset="-122"/>
                <a:ea typeface="华文楷体" pitchFamily="2" charset="-122"/>
              </a:rPr>
              <a:t>粒子吸收一光子</a:t>
            </a:r>
            <a:r>
              <a:rPr kumimoji="1" lang="en-US" altLang="zh-CN" sz="2400" i="1" smtClean="0">
                <a:solidFill>
                  <a:srgbClr val="000000"/>
                </a:solidFill>
                <a:latin typeface="Times New Roman" pitchFamily="18" charset="0"/>
                <a:ea typeface="华文楷体" pitchFamily="2" charset="-122"/>
              </a:rPr>
              <a:t>ε</a:t>
            </a:r>
            <a:r>
              <a:rPr kumimoji="1" lang="en-US" altLang="zh-CN" sz="2400" i="1" smtClean="0">
                <a:solidFill>
                  <a:srgbClr val="000000"/>
                </a:solidFill>
                <a:latin typeface="华文楷体" pitchFamily="2" charset="-122"/>
                <a:ea typeface="华文楷体" pitchFamily="2" charset="-122"/>
              </a:rPr>
              <a:t>=</a:t>
            </a:r>
            <a:r>
              <a:rPr kumimoji="1" lang="en-US" altLang="zh-CN" sz="2400" i="1" smtClean="0">
                <a:solidFill>
                  <a:srgbClr val="000000"/>
                </a:solidFill>
                <a:latin typeface="Times New Roman" pitchFamily="18" charset="0"/>
                <a:ea typeface="华文楷体" pitchFamily="2" charset="-122"/>
              </a:rPr>
              <a:t>hv</a:t>
            </a:r>
            <a:r>
              <a:rPr kumimoji="1" lang="en-US" altLang="zh-CN" sz="2400" i="1" smtClean="0">
                <a:solidFill>
                  <a:srgbClr val="000000"/>
                </a:solidFill>
                <a:latin typeface="华文楷体" pitchFamily="2" charset="-122"/>
                <a:ea typeface="华文楷体" pitchFamily="2" charset="-122"/>
              </a:rPr>
              <a:t>=</a:t>
            </a:r>
            <a:r>
              <a:rPr kumimoji="1" lang="en-US" altLang="zh-CN" sz="2400" i="1" smtClean="0">
                <a:solidFill>
                  <a:srgbClr val="000000"/>
                </a:solidFill>
                <a:latin typeface="Times New Roman" pitchFamily="18" charset="0"/>
                <a:ea typeface="华文楷体" pitchFamily="2" charset="-122"/>
              </a:rPr>
              <a:t>E</a:t>
            </a:r>
            <a:r>
              <a:rPr kumimoji="1" lang="en-US" altLang="zh-CN" sz="2400" baseline="-25000" smtClean="0">
                <a:solidFill>
                  <a:srgbClr val="000000"/>
                </a:solidFill>
                <a:latin typeface="华文楷体" pitchFamily="2" charset="-122"/>
                <a:ea typeface="华文楷体" pitchFamily="2" charset="-122"/>
              </a:rPr>
              <a:t>2</a:t>
            </a:r>
            <a:r>
              <a:rPr kumimoji="1" lang="zh-CN" altLang="en-US" sz="2400" smtClean="0">
                <a:solidFill>
                  <a:srgbClr val="000000"/>
                </a:solidFill>
                <a:latin typeface="华文楷体" pitchFamily="2" charset="-122"/>
                <a:ea typeface="华文楷体" pitchFamily="2" charset="-122"/>
              </a:rPr>
              <a:t>－</a:t>
            </a:r>
            <a:r>
              <a:rPr kumimoji="1" lang="en-US" altLang="zh-CN" sz="2400" i="1" smtClean="0">
                <a:solidFill>
                  <a:srgbClr val="000000"/>
                </a:solidFill>
                <a:latin typeface="Times New Roman" pitchFamily="18" charset="0"/>
                <a:ea typeface="华文楷体" pitchFamily="2" charset="-122"/>
              </a:rPr>
              <a:t>E</a:t>
            </a:r>
            <a:r>
              <a:rPr kumimoji="1" lang="en-US" altLang="zh-CN" sz="2400" baseline="-25000" smtClean="0">
                <a:solidFill>
                  <a:srgbClr val="000000"/>
                </a:solidFill>
                <a:latin typeface="华文楷体" pitchFamily="2" charset="-122"/>
                <a:ea typeface="华文楷体" pitchFamily="2" charset="-122"/>
              </a:rPr>
              <a:t>1</a:t>
            </a:r>
            <a:r>
              <a:rPr kumimoji="1" lang="en-US" altLang="zh-CN" sz="2400" b="1" smtClean="0">
                <a:solidFill>
                  <a:srgbClr val="000000"/>
                </a:solidFill>
                <a:latin typeface="华文楷体" pitchFamily="2" charset="-122"/>
                <a:ea typeface="华文楷体" pitchFamily="2" charset="-122"/>
              </a:rPr>
              <a:t> </a:t>
            </a:r>
            <a:r>
              <a:rPr kumimoji="1" lang="zh-CN" altLang="en-US" sz="2400" b="1" smtClean="0">
                <a:solidFill>
                  <a:srgbClr val="000000"/>
                </a:solidFill>
                <a:latin typeface="华文楷体" pitchFamily="2" charset="-122"/>
                <a:ea typeface="华文楷体" pitchFamily="2" charset="-122"/>
              </a:rPr>
              <a:t>而由低能级跃迁至高能级</a:t>
            </a:r>
            <a:r>
              <a:rPr kumimoji="1" lang="en-US" altLang="zh-CN" sz="2400" b="1" smtClean="0">
                <a:solidFill>
                  <a:srgbClr val="000000"/>
                </a:solidFill>
                <a:latin typeface="Times New Roman" pitchFamily="18" charset="0"/>
              </a:rPr>
              <a:t>.</a:t>
            </a:r>
            <a:endParaRPr kumimoji="1" lang="en-US" altLang="zh-CN" sz="2400" smtClean="0">
              <a:solidFill>
                <a:srgbClr val="000000"/>
              </a:solidFill>
              <a:latin typeface="Times New Roman" pitchFamily="18" charset="0"/>
            </a:endParaRPr>
          </a:p>
        </p:txBody>
      </p:sp>
      <p:grpSp>
        <p:nvGrpSpPr>
          <p:cNvPr id="39971" name="Group 35"/>
          <p:cNvGrpSpPr>
            <a:grpSpLocks/>
          </p:cNvGrpSpPr>
          <p:nvPr/>
        </p:nvGrpSpPr>
        <p:grpSpPr bwMode="auto">
          <a:xfrm>
            <a:off x="4427538" y="4922838"/>
            <a:ext cx="3613150" cy="1935162"/>
            <a:chOff x="3120" y="3086"/>
            <a:chExt cx="2276" cy="1219"/>
          </a:xfrm>
        </p:grpSpPr>
        <p:sp>
          <p:nvSpPr>
            <p:cNvPr id="44068" name="Line 36"/>
            <p:cNvSpPr>
              <a:spLocks noChangeShapeType="1"/>
            </p:cNvSpPr>
            <p:nvPr/>
          </p:nvSpPr>
          <p:spPr bwMode="auto">
            <a:xfrm>
              <a:off x="3120" y="4128"/>
              <a:ext cx="196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69" name="Line 37"/>
            <p:cNvSpPr>
              <a:spLocks noChangeShapeType="1"/>
            </p:cNvSpPr>
            <p:nvPr/>
          </p:nvSpPr>
          <p:spPr bwMode="auto">
            <a:xfrm>
              <a:off x="3120" y="3312"/>
              <a:ext cx="196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70" name="Text Box 38"/>
            <p:cNvSpPr txBox="1">
              <a:spLocks noChangeArrowheads="1"/>
            </p:cNvSpPr>
            <p:nvPr/>
          </p:nvSpPr>
          <p:spPr bwMode="auto">
            <a:xfrm>
              <a:off x="5040" y="308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i="1" smtClean="0">
                  <a:solidFill>
                    <a:srgbClr val="0000CC"/>
                  </a:solidFill>
                  <a:latin typeface="Times New Roman" pitchFamily="18" charset="0"/>
                </a:rPr>
                <a:t>E</a:t>
              </a:r>
              <a:r>
                <a:rPr kumimoji="1" lang="en-US" altLang="zh-CN" sz="2400" b="1" i="1" baseline="-25000" smtClean="0">
                  <a:solidFill>
                    <a:srgbClr val="0000CC"/>
                  </a:solidFill>
                  <a:latin typeface="Times New Roman" pitchFamily="18" charset="0"/>
                </a:rPr>
                <a:t>2</a:t>
              </a:r>
              <a:endParaRPr kumimoji="1" lang="en-US" altLang="zh-CN" sz="2400" b="1" i="1" smtClean="0">
                <a:solidFill>
                  <a:srgbClr val="0000CC"/>
                </a:solidFill>
                <a:latin typeface="Times New Roman" pitchFamily="18" charset="0"/>
              </a:endParaRPr>
            </a:p>
          </p:txBody>
        </p:sp>
        <p:sp>
          <p:nvSpPr>
            <p:cNvPr id="44071" name="Text Box 39"/>
            <p:cNvSpPr txBox="1">
              <a:spLocks noChangeArrowheads="1"/>
            </p:cNvSpPr>
            <p:nvPr/>
          </p:nvSpPr>
          <p:spPr bwMode="auto">
            <a:xfrm>
              <a:off x="5088" y="401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400" b="1" i="1" smtClean="0">
                  <a:solidFill>
                    <a:srgbClr val="0000CC"/>
                  </a:solidFill>
                  <a:latin typeface="Times New Roman" pitchFamily="18" charset="0"/>
                </a:rPr>
                <a:t>E</a:t>
              </a:r>
              <a:r>
                <a:rPr kumimoji="1" lang="en-US" altLang="zh-CN" sz="2400" b="1" i="1" baseline="-25000" smtClean="0">
                  <a:solidFill>
                    <a:srgbClr val="0000CC"/>
                  </a:solidFill>
                  <a:latin typeface="Times New Roman" pitchFamily="18" charset="0"/>
                </a:rPr>
                <a:t>1</a:t>
              </a:r>
              <a:endParaRPr kumimoji="1" lang="en-US" altLang="zh-CN" sz="2400" b="1" i="1" smtClean="0">
                <a:solidFill>
                  <a:srgbClr val="0000CC"/>
                </a:solidFill>
                <a:latin typeface="Times New Roman" pitchFamily="18" charset="0"/>
              </a:endParaRPr>
            </a:p>
          </p:txBody>
        </p:sp>
      </p:grpSp>
      <p:sp>
        <p:nvSpPr>
          <p:cNvPr id="39976" name="Oval 40"/>
          <p:cNvSpPr>
            <a:spLocks noChangeArrowheads="1"/>
          </p:cNvSpPr>
          <p:nvPr/>
        </p:nvSpPr>
        <p:spPr bwMode="auto">
          <a:xfrm>
            <a:off x="5795963" y="6165850"/>
            <a:ext cx="457200" cy="457200"/>
          </a:xfrm>
          <a:prstGeom prst="ellipse">
            <a:avLst/>
          </a:prstGeom>
          <a:gradFill rotWithShape="0">
            <a:gsLst>
              <a:gs pos="0">
                <a:srgbClr val="FF3300"/>
              </a:gs>
              <a:gs pos="100000">
                <a:srgbClr val="A922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nvGrpSpPr>
          <p:cNvPr id="39977" name="Group 41"/>
          <p:cNvGrpSpPr>
            <a:grpSpLocks/>
          </p:cNvGrpSpPr>
          <p:nvPr/>
        </p:nvGrpSpPr>
        <p:grpSpPr bwMode="auto">
          <a:xfrm rot="10800000">
            <a:off x="3924300" y="5516563"/>
            <a:ext cx="1843088" cy="533400"/>
            <a:chOff x="3464" y="3072"/>
            <a:chExt cx="1144" cy="576"/>
          </a:xfrm>
        </p:grpSpPr>
        <p:sp>
          <p:nvSpPr>
            <p:cNvPr id="44051" name="Freeform 42"/>
            <p:cNvSpPr>
              <a:spLocks/>
            </p:cNvSpPr>
            <p:nvPr/>
          </p:nvSpPr>
          <p:spPr bwMode="auto">
            <a:xfrm>
              <a:off x="4320"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52" name="Freeform 43"/>
            <p:cNvSpPr>
              <a:spLocks/>
            </p:cNvSpPr>
            <p:nvPr/>
          </p:nvSpPr>
          <p:spPr bwMode="auto">
            <a:xfrm flipV="1">
              <a:off x="4416" y="3353"/>
              <a:ext cx="96" cy="280"/>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53" name="Freeform 44"/>
            <p:cNvSpPr>
              <a:spLocks/>
            </p:cNvSpPr>
            <p:nvPr/>
          </p:nvSpPr>
          <p:spPr bwMode="auto">
            <a:xfrm>
              <a:off x="4512" y="3072"/>
              <a:ext cx="96" cy="281"/>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44054" name="Group 45"/>
            <p:cNvGrpSpPr>
              <a:grpSpLocks/>
            </p:cNvGrpSpPr>
            <p:nvPr/>
          </p:nvGrpSpPr>
          <p:grpSpPr bwMode="auto">
            <a:xfrm>
              <a:off x="3464" y="3072"/>
              <a:ext cx="424" cy="576"/>
              <a:chOff x="3088" y="3239"/>
              <a:chExt cx="848" cy="896"/>
            </a:xfrm>
          </p:grpSpPr>
          <p:grpSp>
            <p:nvGrpSpPr>
              <p:cNvPr id="44062" name="Group 46"/>
              <p:cNvGrpSpPr>
                <a:grpSpLocks/>
              </p:cNvGrpSpPr>
              <p:nvPr/>
            </p:nvGrpSpPr>
            <p:grpSpPr bwMode="auto">
              <a:xfrm>
                <a:off x="3088" y="3239"/>
                <a:ext cx="424" cy="896"/>
                <a:chOff x="2880" y="2112"/>
                <a:chExt cx="2304" cy="2016"/>
              </a:xfrm>
            </p:grpSpPr>
            <p:sp>
              <p:nvSpPr>
                <p:cNvPr id="44066" name="Freeform 47"/>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67" name="Freeform 48"/>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44063" name="Group 49"/>
              <p:cNvGrpSpPr>
                <a:grpSpLocks/>
              </p:cNvGrpSpPr>
              <p:nvPr/>
            </p:nvGrpSpPr>
            <p:grpSpPr bwMode="auto">
              <a:xfrm>
                <a:off x="3512" y="3239"/>
                <a:ext cx="424" cy="896"/>
                <a:chOff x="2880" y="2112"/>
                <a:chExt cx="2304" cy="2016"/>
              </a:xfrm>
            </p:grpSpPr>
            <p:sp>
              <p:nvSpPr>
                <p:cNvPr id="44064" name="Freeform 50"/>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65" name="Freeform 51"/>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44055" name="Group 52"/>
            <p:cNvGrpSpPr>
              <a:grpSpLocks/>
            </p:cNvGrpSpPr>
            <p:nvPr/>
          </p:nvGrpSpPr>
          <p:grpSpPr bwMode="auto">
            <a:xfrm>
              <a:off x="3896" y="3072"/>
              <a:ext cx="424" cy="561"/>
              <a:chOff x="3088" y="3239"/>
              <a:chExt cx="848" cy="896"/>
            </a:xfrm>
          </p:grpSpPr>
          <p:grpSp>
            <p:nvGrpSpPr>
              <p:cNvPr id="44056" name="Group 53"/>
              <p:cNvGrpSpPr>
                <a:grpSpLocks/>
              </p:cNvGrpSpPr>
              <p:nvPr/>
            </p:nvGrpSpPr>
            <p:grpSpPr bwMode="auto">
              <a:xfrm>
                <a:off x="3088" y="3239"/>
                <a:ext cx="424" cy="896"/>
                <a:chOff x="2880" y="2112"/>
                <a:chExt cx="2304" cy="2016"/>
              </a:xfrm>
            </p:grpSpPr>
            <p:sp>
              <p:nvSpPr>
                <p:cNvPr id="44060" name="Freeform 54"/>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61" name="Freeform 55"/>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44057" name="Group 56"/>
              <p:cNvGrpSpPr>
                <a:grpSpLocks/>
              </p:cNvGrpSpPr>
              <p:nvPr/>
            </p:nvGrpSpPr>
            <p:grpSpPr bwMode="auto">
              <a:xfrm>
                <a:off x="3512" y="3239"/>
                <a:ext cx="424" cy="896"/>
                <a:chOff x="2880" y="2112"/>
                <a:chExt cx="2304" cy="2016"/>
              </a:xfrm>
            </p:grpSpPr>
            <p:sp>
              <p:nvSpPr>
                <p:cNvPr id="44058" name="Freeform 57"/>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44059" name="Freeform 58"/>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99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grpSp>
        <p:nvGrpSpPr>
          <p:cNvPr id="39995" name="Group 59"/>
          <p:cNvGrpSpPr>
            <a:grpSpLocks/>
          </p:cNvGrpSpPr>
          <p:nvPr/>
        </p:nvGrpSpPr>
        <p:grpSpPr bwMode="auto">
          <a:xfrm rot="10800000">
            <a:off x="5795963" y="5013325"/>
            <a:ext cx="457200" cy="1219200"/>
            <a:chOff x="2784" y="3168"/>
            <a:chExt cx="288" cy="816"/>
          </a:xfrm>
        </p:grpSpPr>
        <p:sp>
          <p:nvSpPr>
            <p:cNvPr id="44049" name="Oval 60"/>
            <p:cNvSpPr>
              <a:spLocks noChangeArrowheads="1"/>
            </p:cNvSpPr>
            <p:nvPr/>
          </p:nvSpPr>
          <p:spPr bwMode="auto">
            <a:xfrm>
              <a:off x="2784" y="3696"/>
              <a:ext cx="288" cy="288"/>
            </a:xfrm>
            <a:prstGeom prst="ellipse">
              <a:avLst/>
            </a:prstGeom>
            <a:gradFill rotWithShape="0">
              <a:gsLst>
                <a:gs pos="0">
                  <a:srgbClr val="FF3300"/>
                </a:gs>
                <a:gs pos="100000">
                  <a:srgbClr val="A92200"/>
                </a:gs>
              </a:gsLst>
              <a:path path="shape">
                <a:fillToRect l="50000" t="50000" r="50000" b="50000"/>
              </a:path>
            </a:gra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44050" name="Line 61"/>
            <p:cNvSpPr>
              <a:spLocks noChangeShapeType="1"/>
            </p:cNvSpPr>
            <p:nvPr/>
          </p:nvSpPr>
          <p:spPr bwMode="auto">
            <a:xfrm>
              <a:off x="2928" y="3168"/>
              <a:ext cx="0" cy="528"/>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sp>
        <p:nvSpPr>
          <p:cNvPr id="39998" name="Text Box 62"/>
          <p:cNvSpPr txBox="1">
            <a:spLocks noChangeArrowheads="1"/>
          </p:cNvSpPr>
          <p:nvPr/>
        </p:nvSpPr>
        <p:spPr bwMode="auto">
          <a:xfrm>
            <a:off x="3492500" y="5445125"/>
            <a:ext cx="2374900"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endParaRPr lang="zh-CN" altLang="zh-CN" sz="4000" smtClean="0">
              <a:solidFill>
                <a:srgbClr val="000000"/>
              </a:solidFill>
              <a:latin typeface="Verdana" pitchFamily="34" charset="0"/>
            </a:endParaRPr>
          </a:p>
        </p:txBody>
      </p:sp>
    </p:spTree>
    <p:extLst>
      <p:ext uri="{BB962C8B-B14F-4D97-AF65-F5344CB8AC3E}">
        <p14:creationId xmlns:p14="http://schemas.microsoft.com/office/powerpoint/2010/main" val="4156612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blinds(vertical)">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 calcmode="lin" valueType="num">
                                      <p:cBhvr additive="base">
                                        <p:cTn id="12" dur="500" fill="hold"/>
                                        <p:tgtEl>
                                          <p:spTgt spid="39939"/>
                                        </p:tgtEl>
                                        <p:attrNameLst>
                                          <p:attrName>ppt_x</p:attrName>
                                        </p:attrNameLst>
                                      </p:cBhvr>
                                      <p:tavLst>
                                        <p:tav tm="0">
                                          <p:val>
                                            <p:strVal val="0-#ppt_w/2"/>
                                          </p:val>
                                        </p:tav>
                                        <p:tav tm="100000">
                                          <p:val>
                                            <p:strVal val="#ppt_x"/>
                                          </p:val>
                                        </p:tav>
                                      </p:tavLst>
                                    </p:anim>
                                    <p:anim calcmode="lin" valueType="num">
                                      <p:cBhvr additive="base">
                                        <p:cTn id="13"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9940"/>
                                        </p:tgtEl>
                                        <p:attrNameLst>
                                          <p:attrName>style.visibility</p:attrName>
                                        </p:attrNameLst>
                                      </p:cBhvr>
                                      <p:to>
                                        <p:strVal val="visible"/>
                                      </p:to>
                                    </p:set>
                                    <p:anim calcmode="lin" valueType="num">
                                      <p:cBhvr additive="base">
                                        <p:cTn id="18" dur="500" fill="hold"/>
                                        <p:tgtEl>
                                          <p:spTgt spid="39940"/>
                                        </p:tgtEl>
                                        <p:attrNameLst>
                                          <p:attrName>ppt_x</p:attrName>
                                        </p:attrNameLst>
                                      </p:cBhvr>
                                      <p:tavLst>
                                        <p:tav tm="0">
                                          <p:val>
                                            <p:strVal val="0-#ppt_w/2"/>
                                          </p:val>
                                        </p:tav>
                                        <p:tav tm="100000">
                                          <p:val>
                                            <p:strVal val="#ppt_x"/>
                                          </p:val>
                                        </p:tav>
                                      </p:tavLst>
                                    </p:anim>
                                    <p:anim calcmode="lin" valueType="num">
                                      <p:cBhvr additive="base">
                                        <p:cTn id="19" dur="500" fill="hold"/>
                                        <p:tgtEl>
                                          <p:spTgt spid="3994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9941"/>
                                        </p:tgtEl>
                                        <p:attrNameLst>
                                          <p:attrName>style.visibility</p:attrName>
                                        </p:attrNameLst>
                                      </p:cBhvr>
                                      <p:to>
                                        <p:strVal val="visible"/>
                                      </p:to>
                                    </p:set>
                                    <p:anim calcmode="lin" valueType="num">
                                      <p:cBhvr additive="base">
                                        <p:cTn id="24" dur="500" fill="hold"/>
                                        <p:tgtEl>
                                          <p:spTgt spid="39941"/>
                                        </p:tgtEl>
                                        <p:attrNameLst>
                                          <p:attrName>ppt_x</p:attrName>
                                        </p:attrNameLst>
                                      </p:cBhvr>
                                      <p:tavLst>
                                        <p:tav tm="0">
                                          <p:val>
                                            <p:strVal val="0-#ppt_w/2"/>
                                          </p:val>
                                        </p:tav>
                                        <p:tav tm="100000">
                                          <p:val>
                                            <p:strVal val="#ppt_x"/>
                                          </p:val>
                                        </p:tav>
                                      </p:tavLst>
                                    </p:anim>
                                    <p:anim calcmode="lin" valueType="num">
                                      <p:cBhvr additive="base">
                                        <p:cTn id="25"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994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994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39948"/>
                                        </p:tgtEl>
                                        <p:attrNameLst>
                                          <p:attrName>style.visibility</p:attrName>
                                        </p:attrNameLst>
                                      </p:cBhvr>
                                      <p:to>
                                        <p:strVal val="visible"/>
                                      </p:to>
                                    </p:set>
                                    <p:animEffect transition="in" filter="wipe(up)">
                                      <p:cBhvr>
                                        <p:cTn id="38" dur="500"/>
                                        <p:tgtEl>
                                          <p:spTgt spid="3994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6" fill="hold" nodeType="clickEffect">
                                  <p:stCondLst>
                                    <p:cond delay="0"/>
                                  </p:stCondLst>
                                  <p:childTnLst>
                                    <p:set>
                                      <p:cBhvr>
                                        <p:cTn id="42" dur="1" fill="hold">
                                          <p:stCondLst>
                                            <p:cond delay="0"/>
                                          </p:stCondLst>
                                        </p:cTn>
                                        <p:tgtEl>
                                          <p:spTgt spid="39951"/>
                                        </p:tgtEl>
                                        <p:attrNameLst>
                                          <p:attrName>style.visibility</p:attrName>
                                        </p:attrNameLst>
                                      </p:cBhvr>
                                      <p:to>
                                        <p:strVal val="visible"/>
                                      </p:to>
                                    </p:set>
                                    <p:anim calcmode="lin" valueType="num">
                                      <p:cBhvr additive="base">
                                        <p:cTn id="43" dur="500" fill="hold"/>
                                        <p:tgtEl>
                                          <p:spTgt spid="39951"/>
                                        </p:tgtEl>
                                        <p:attrNameLst>
                                          <p:attrName>ppt_x</p:attrName>
                                        </p:attrNameLst>
                                      </p:cBhvr>
                                      <p:tavLst>
                                        <p:tav tm="0">
                                          <p:val>
                                            <p:strVal val="1+#ppt_w/2"/>
                                          </p:val>
                                        </p:tav>
                                        <p:tav tm="100000">
                                          <p:val>
                                            <p:strVal val="#ppt_x"/>
                                          </p:val>
                                        </p:tav>
                                      </p:tavLst>
                                    </p:anim>
                                    <p:anim calcmode="lin" valueType="num">
                                      <p:cBhvr additive="base">
                                        <p:cTn id="44" dur="500" fill="hold"/>
                                        <p:tgtEl>
                                          <p:spTgt spid="3995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996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5" fill="hold" grpId="0" nodeType="clickEffect">
                                  <p:stCondLst>
                                    <p:cond delay="0"/>
                                  </p:stCondLst>
                                  <p:childTnLst>
                                    <p:set>
                                      <p:cBhvr>
                                        <p:cTn id="52" dur="1" fill="hold">
                                          <p:stCondLst>
                                            <p:cond delay="0"/>
                                          </p:stCondLst>
                                        </p:cTn>
                                        <p:tgtEl>
                                          <p:spTgt spid="39970"/>
                                        </p:tgtEl>
                                        <p:attrNameLst>
                                          <p:attrName>style.visibility</p:attrName>
                                        </p:attrNameLst>
                                      </p:cBhvr>
                                      <p:to>
                                        <p:strVal val="visible"/>
                                      </p:to>
                                    </p:set>
                                    <p:animEffect transition="in" filter="blinds(vertical)">
                                      <p:cBhvr>
                                        <p:cTn id="53" dur="500"/>
                                        <p:tgtEl>
                                          <p:spTgt spid="3997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39971"/>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997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39977"/>
                                        </p:tgtEl>
                                        <p:attrNameLst>
                                          <p:attrName>style.visibility</p:attrName>
                                        </p:attrNameLst>
                                      </p:cBhvr>
                                      <p:to>
                                        <p:strVal val="visible"/>
                                      </p:to>
                                    </p:set>
                                    <p:anim calcmode="lin" valueType="num">
                                      <p:cBhvr additive="base">
                                        <p:cTn id="66" dur="500" fill="hold"/>
                                        <p:tgtEl>
                                          <p:spTgt spid="39977"/>
                                        </p:tgtEl>
                                        <p:attrNameLst>
                                          <p:attrName>ppt_x</p:attrName>
                                        </p:attrNameLst>
                                      </p:cBhvr>
                                      <p:tavLst>
                                        <p:tav tm="0">
                                          <p:val>
                                            <p:strVal val="0-#ppt_w/2"/>
                                          </p:val>
                                        </p:tav>
                                        <p:tav tm="100000">
                                          <p:val>
                                            <p:strVal val="#ppt_x"/>
                                          </p:val>
                                        </p:tav>
                                      </p:tavLst>
                                    </p:anim>
                                    <p:anim calcmode="lin" valueType="num">
                                      <p:cBhvr additive="base">
                                        <p:cTn id="67" dur="500" fill="hold"/>
                                        <p:tgtEl>
                                          <p:spTgt spid="39977"/>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39995"/>
                                        </p:tgtEl>
                                        <p:attrNameLst>
                                          <p:attrName>style.visibility</p:attrName>
                                        </p:attrNameLst>
                                      </p:cBhvr>
                                      <p:to>
                                        <p:strVal val="visible"/>
                                      </p:to>
                                    </p:set>
                                    <p:animEffect transition="in" filter="wipe(down)">
                                      <p:cBhvr>
                                        <p:cTn id="72" dur="500"/>
                                        <p:tgtEl>
                                          <p:spTgt spid="3999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P spid="39939" grpId="0" autoUpdateAnimBg="0"/>
      <p:bldP spid="39940" grpId="0" autoUpdateAnimBg="0"/>
      <p:bldP spid="39941" grpId="0" autoUpdateAnimBg="0"/>
      <p:bldP spid="39947" grpId="0" animBg="1"/>
      <p:bldP spid="39970" grpId="0" autoUpdateAnimBg="0"/>
      <p:bldP spid="39976" grpId="0" animBg="1"/>
      <p:bldP spid="3999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0" y="1524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3.</a:t>
            </a:r>
            <a:r>
              <a:rPr kumimoji="1" lang="zh-CN" altLang="en-US" sz="2400" smtClean="0">
                <a:solidFill>
                  <a:srgbClr val="FF0000"/>
                </a:solidFill>
                <a:latin typeface="华文楷体" pitchFamily="2" charset="-122"/>
                <a:ea typeface="华文楷体" pitchFamily="2" charset="-122"/>
              </a:rPr>
              <a:t>无辐射跃迁</a:t>
            </a:r>
            <a:r>
              <a:rPr kumimoji="1" lang="en-US" altLang="zh-CN" sz="2400" smtClean="0">
                <a:solidFill>
                  <a:srgbClr val="FF0000"/>
                </a:solidFill>
                <a:latin typeface="华文楷体" pitchFamily="2" charset="-122"/>
                <a:ea typeface="华文楷体" pitchFamily="2" charset="-122"/>
              </a:rPr>
              <a:t>: </a:t>
            </a:r>
            <a:r>
              <a:rPr kumimoji="1" lang="zh-CN" altLang="en-US" sz="2400" smtClean="0">
                <a:solidFill>
                  <a:srgbClr val="FF0000"/>
                </a:solidFill>
                <a:latin typeface="华文楷体" pitchFamily="2" charset="-122"/>
                <a:ea typeface="华文楷体" pitchFamily="2" charset="-122"/>
              </a:rPr>
              <a:t>既不发射又不吸收光子的跃迁</a:t>
            </a:r>
            <a:r>
              <a:rPr kumimoji="1" lang="en-US" altLang="zh-CN" sz="2400" smtClean="0">
                <a:solidFill>
                  <a:srgbClr val="FF0000"/>
                </a:solidFill>
                <a:latin typeface="华文楷体" pitchFamily="2" charset="-122"/>
                <a:ea typeface="华文楷体" pitchFamily="2" charset="-122"/>
              </a:rPr>
              <a:t>(</a:t>
            </a:r>
            <a:r>
              <a:rPr kumimoji="1" lang="zh-CN" altLang="en-US" sz="2400" smtClean="0">
                <a:solidFill>
                  <a:srgbClr val="FF0000"/>
                </a:solidFill>
                <a:latin typeface="华文楷体" pitchFamily="2" charset="-122"/>
                <a:ea typeface="华文楷体" pitchFamily="2" charset="-122"/>
              </a:rPr>
              <a:t>通过与其它粒子</a:t>
            </a:r>
            <a:r>
              <a:rPr kumimoji="1" lang="zh-CN" altLang="en-US" sz="2400" smtClean="0">
                <a:solidFill>
                  <a:srgbClr val="0000CC"/>
                </a:solidFill>
                <a:latin typeface="华文楷体" pitchFamily="2" charset="-122"/>
                <a:ea typeface="华文楷体" pitchFamily="2" charset="-122"/>
              </a:rPr>
              <a:t> 或气体容器壁的碰撞、或其它能量交换过程</a:t>
            </a:r>
            <a:r>
              <a:rPr kumimoji="1" lang="en-US" altLang="zh-CN" sz="2400" smtClean="0">
                <a:solidFill>
                  <a:srgbClr val="0000CC"/>
                </a:solidFill>
                <a:latin typeface="华文楷体" pitchFamily="2" charset="-122"/>
                <a:ea typeface="华文楷体" pitchFamily="2" charset="-122"/>
              </a:rPr>
              <a:t>)</a:t>
            </a:r>
          </a:p>
        </p:txBody>
      </p:sp>
      <p:sp>
        <p:nvSpPr>
          <p:cNvPr id="45059" name="Text Box 3"/>
          <p:cNvSpPr txBox="1">
            <a:spLocks noChangeArrowheads="1"/>
          </p:cNvSpPr>
          <p:nvPr/>
        </p:nvSpPr>
        <p:spPr bwMode="auto">
          <a:xfrm>
            <a:off x="0" y="1341438"/>
            <a:ext cx="87630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50000"/>
              </a:spcBef>
              <a:spcAft>
                <a:spcPct val="0"/>
              </a:spcAft>
              <a:buFontTx/>
              <a:buNone/>
            </a:pPr>
            <a:r>
              <a:rPr kumimoji="1" lang="en-US" altLang="zh-CN" sz="2400" b="1" smtClean="0">
                <a:solidFill>
                  <a:srgbClr val="0000CC"/>
                </a:solidFill>
                <a:latin typeface="Times New Roman" pitchFamily="18" charset="0"/>
              </a:rPr>
              <a:t> 4.</a:t>
            </a:r>
            <a:r>
              <a:rPr kumimoji="1" lang="zh-CN" altLang="en-US" sz="2400" smtClean="0">
                <a:solidFill>
                  <a:srgbClr val="0000CC"/>
                </a:solidFill>
                <a:latin typeface="华文楷体" pitchFamily="2" charset="-122"/>
                <a:ea typeface="华文楷体" pitchFamily="2" charset="-122"/>
              </a:rPr>
              <a:t>激发态的平均寿命 </a:t>
            </a:r>
            <a:r>
              <a:rPr kumimoji="1" lang="en-US" altLang="zh-CN" sz="2400" smtClean="0">
                <a:solidFill>
                  <a:srgbClr val="0000CC"/>
                </a:solidFill>
                <a:latin typeface="华文楷体" pitchFamily="2" charset="-122"/>
                <a:ea typeface="华文楷体" pitchFamily="2" charset="-122"/>
              </a:rPr>
              <a:t>τ : </a:t>
            </a:r>
            <a:r>
              <a:rPr kumimoji="1" lang="zh-CN" altLang="en-US" sz="2400" smtClean="0">
                <a:solidFill>
                  <a:srgbClr val="0000CC"/>
                </a:solidFill>
                <a:latin typeface="华文楷体" pitchFamily="2" charset="-122"/>
                <a:ea typeface="华文楷体" pitchFamily="2" charset="-122"/>
              </a:rPr>
              <a:t>粒子在激发态停留时间的平均值</a:t>
            </a:r>
            <a:r>
              <a:rPr kumimoji="1" lang="en-US" altLang="zh-CN" sz="2400" smtClean="0">
                <a:solidFill>
                  <a:srgbClr val="0000CC"/>
                </a:solidFill>
                <a:latin typeface="华文楷体" pitchFamily="2" charset="-122"/>
                <a:ea typeface="华文楷体" pitchFamily="2" charset="-122"/>
              </a:rPr>
              <a:t>τ</a:t>
            </a:r>
            <a:r>
              <a:rPr kumimoji="1" lang="zh-CN" altLang="en-US" sz="2400" smtClean="0">
                <a:solidFill>
                  <a:srgbClr val="0000CC"/>
                </a:solidFill>
                <a:latin typeface="华文楷体" pitchFamily="2" charset="-122"/>
                <a:ea typeface="华文楷体" pitchFamily="2" charset="-122"/>
              </a:rPr>
              <a:t>的</a:t>
            </a:r>
          </a:p>
          <a:p>
            <a:pPr algn="just" fontAlgn="base">
              <a:spcBef>
                <a:spcPct val="50000"/>
              </a:spcBef>
              <a:spcAft>
                <a:spcPct val="0"/>
              </a:spcAft>
              <a:buFontTx/>
              <a:buNone/>
            </a:pPr>
            <a:r>
              <a:rPr kumimoji="1" lang="zh-CN" altLang="en-US" sz="2400" smtClean="0">
                <a:solidFill>
                  <a:srgbClr val="0000CC"/>
                </a:solidFill>
                <a:latin typeface="华文楷体" pitchFamily="2" charset="-122"/>
                <a:ea typeface="华文楷体" pitchFamily="2" charset="-122"/>
              </a:rPr>
              <a:t>   典型  值</a:t>
            </a:r>
            <a:r>
              <a:rPr kumimoji="1" lang="en-US" altLang="zh-CN" sz="2400" smtClean="0">
                <a:solidFill>
                  <a:srgbClr val="0000CC"/>
                </a:solidFill>
                <a:latin typeface="华文楷体" pitchFamily="2" charset="-122"/>
                <a:ea typeface="华文楷体" pitchFamily="2" charset="-122"/>
              </a:rPr>
              <a:t>: 10</a:t>
            </a:r>
            <a:r>
              <a:rPr kumimoji="1" lang="en-US" altLang="zh-CN" sz="2400" baseline="30000" smtClean="0">
                <a:solidFill>
                  <a:srgbClr val="0000CC"/>
                </a:solidFill>
                <a:latin typeface="华文楷体" pitchFamily="2" charset="-122"/>
                <a:ea typeface="华文楷体" pitchFamily="2" charset="-122"/>
              </a:rPr>
              <a:t>-7</a:t>
            </a:r>
            <a:r>
              <a:rPr kumimoji="1" lang="zh-CN" altLang="en-US" sz="2400" smtClean="0">
                <a:solidFill>
                  <a:srgbClr val="0000CC"/>
                </a:solidFill>
                <a:latin typeface="华文楷体" pitchFamily="2" charset="-122"/>
                <a:ea typeface="华文楷体" pitchFamily="2" charset="-122"/>
              </a:rPr>
              <a:t>～</a:t>
            </a:r>
            <a:r>
              <a:rPr kumimoji="1" lang="en-US" altLang="zh-CN" sz="2400" smtClean="0">
                <a:solidFill>
                  <a:srgbClr val="0000CC"/>
                </a:solidFill>
                <a:latin typeface="华文楷体" pitchFamily="2" charset="-122"/>
                <a:ea typeface="华文楷体" pitchFamily="2" charset="-122"/>
              </a:rPr>
              <a:t>10</a:t>
            </a:r>
            <a:r>
              <a:rPr kumimoji="1" lang="en-US" altLang="zh-CN" sz="2400" baseline="30000" smtClean="0">
                <a:solidFill>
                  <a:srgbClr val="0000CC"/>
                </a:solidFill>
                <a:latin typeface="华文楷体" pitchFamily="2" charset="-122"/>
                <a:ea typeface="华文楷体" pitchFamily="2" charset="-122"/>
              </a:rPr>
              <a:t>-9</a:t>
            </a:r>
            <a:r>
              <a:rPr kumimoji="1" lang="zh-CN" altLang="en-US" sz="2400" smtClean="0">
                <a:solidFill>
                  <a:srgbClr val="0000CC"/>
                </a:solidFill>
                <a:latin typeface="华文楷体" pitchFamily="2" charset="-122"/>
                <a:ea typeface="华文楷体" pitchFamily="2" charset="-122"/>
              </a:rPr>
              <a:t>秒</a:t>
            </a:r>
          </a:p>
        </p:txBody>
      </p:sp>
      <p:sp>
        <p:nvSpPr>
          <p:cNvPr id="45060" name="Rectangle 4"/>
          <p:cNvSpPr>
            <a:spLocks noChangeArrowheads="1"/>
          </p:cNvSpPr>
          <p:nvPr/>
        </p:nvSpPr>
        <p:spPr bwMode="auto">
          <a:xfrm>
            <a:off x="0" y="2565400"/>
            <a:ext cx="876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fontAlgn="base">
              <a:spcBef>
                <a:spcPct val="0"/>
              </a:spcBef>
              <a:spcAft>
                <a:spcPct val="0"/>
              </a:spcAft>
              <a:buFontTx/>
              <a:buNone/>
            </a:pPr>
            <a:r>
              <a:rPr kumimoji="1" lang="en-US" altLang="zh-CN" sz="2400" smtClean="0">
                <a:solidFill>
                  <a:srgbClr val="0000CC"/>
                </a:solidFill>
                <a:latin typeface="Times New Roman" pitchFamily="18" charset="0"/>
              </a:rPr>
              <a:t>5</a:t>
            </a:r>
            <a:r>
              <a:rPr kumimoji="1" lang="en-US" altLang="zh-CN" sz="1400" b="1" smtClean="0">
                <a:solidFill>
                  <a:srgbClr val="0000CC"/>
                </a:solidFill>
                <a:latin typeface="Times New Roman" pitchFamily="18" charset="0"/>
              </a:rPr>
              <a:t>.</a:t>
            </a:r>
            <a:r>
              <a:rPr kumimoji="1" lang="zh-CN" altLang="en-US" sz="2400" b="1" u="sng" smtClean="0">
                <a:solidFill>
                  <a:srgbClr val="FF0000"/>
                </a:solidFill>
                <a:latin typeface="华文楷体" pitchFamily="2" charset="-122"/>
                <a:ea typeface="华文楷体" pitchFamily="2" charset="-122"/>
              </a:rPr>
              <a:t>亚稳态</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若某一激发能级与较低能级之间没有或只有微弱的辐射</a:t>
            </a:r>
            <a:endParaRPr kumimoji="1" lang="zh-CN" altLang="en-US" sz="2400" smtClean="0">
              <a:solidFill>
                <a:srgbClr val="0000CC"/>
              </a:solidFill>
              <a:latin typeface="华文楷体" pitchFamily="2" charset="-122"/>
              <a:ea typeface="华文楷体" pitchFamily="2" charset="-122"/>
            </a:endParaRPr>
          </a:p>
          <a:p>
            <a:pPr algn="just" eaLnBrk="0" fontAlgn="base" hangingPunct="0">
              <a:spcBef>
                <a:spcPct val="0"/>
              </a:spcBef>
              <a:spcAft>
                <a:spcPct val="0"/>
              </a:spcAft>
              <a:buFontTx/>
              <a:buNone/>
            </a:pPr>
            <a:r>
              <a:rPr kumimoji="1" lang="zh-CN" altLang="en-US" sz="2400" b="1" smtClean="0">
                <a:solidFill>
                  <a:srgbClr val="0000CC"/>
                </a:solidFill>
                <a:latin typeface="华文楷体" pitchFamily="2" charset="-122"/>
                <a:ea typeface="华文楷体" pitchFamily="2" charset="-122"/>
              </a:rPr>
              <a:t> 跃迁</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则该态的平均寿命会很长</a:t>
            </a:r>
            <a:r>
              <a:rPr kumimoji="1" lang="en-US" altLang="zh-CN" sz="2400" b="1" smtClean="0">
                <a:solidFill>
                  <a:srgbClr val="0000CC"/>
                </a:solidFill>
                <a:latin typeface="华文楷体" pitchFamily="2" charset="-122"/>
                <a:ea typeface="华文楷体" pitchFamily="2" charset="-122"/>
              </a:rPr>
              <a:t>(≥10</a:t>
            </a:r>
            <a:r>
              <a:rPr kumimoji="1" lang="en-US" altLang="zh-CN" sz="2400" b="1" baseline="30000" smtClean="0">
                <a:solidFill>
                  <a:srgbClr val="0000CC"/>
                </a:solidFill>
                <a:latin typeface="华文楷体" pitchFamily="2" charset="-122"/>
                <a:ea typeface="华文楷体" pitchFamily="2" charset="-122"/>
              </a:rPr>
              <a:t>-3</a:t>
            </a:r>
            <a:r>
              <a:rPr kumimoji="1" lang="zh-CN" altLang="en-US" sz="2400" b="1" smtClean="0">
                <a:solidFill>
                  <a:srgbClr val="0000CC"/>
                </a:solidFill>
                <a:latin typeface="华文楷体" pitchFamily="2" charset="-122"/>
                <a:ea typeface="华文楷体" pitchFamily="2" charset="-122"/>
              </a:rPr>
              <a:t>秒</a:t>
            </a:r>
            <a:r>
              <a:rPr kumimoji="1" lang="en-US" altLang="zh-CN" sz="2400" b="1" smtClean="0">
                <a:solidFill>
                  <a:srgbClr val="0000CC"/>
                </a:solidFill>
                <a:latin typeface="华文楷体" pitchFamily="2" charset="-122"/>
                <a:ea typeface="华文楷体" pitchFamily="2" charset="-122"/>
              </a:rPr>
              <a:t>), </a:t>
            </a:r>
            <a:r>
              <a:rPr kumimoji="1" lang="zh-CN" altLang="en-US" sz="2400" b="1" smtClean="0">
                <a:solidFill>
                  <a:srgbClr val="0000CC"/>
                </a:solidFill>
                <a:latin typeface="华文楷体" pitchFamily="2" charset="-122"/>
                <a:ea typeface="华文楷体" pitchFamily="2" charset="-122"/>
              </a:rPr>
              <a:t>称亚稳能级</a:t>
            </a:r>
            <a:r>
              <a:rPr kumimoji="1" lang="en-US" altLang="zh-CN" sz="2400" b="1" smtClean="0">
                <a:solidFill>
                  <a:srgbClr val="0000CC"/>
                </a:solidFill>
                <a:latin typeface="华文楷体" pitchFamily="2" charset="-122"/>
                <a:ea typeface="华文楷体" pitchFamily="2" charset="-122"/>
              </a:rPr>
              <a:t>,</a:t>
            </a:r>
            <a:r>
              <a:rPr kumimoji="1" lang="zh-CN" altLang="en-US" sz="2400" b="1" smtClean="0">
                <a:solidFill>
                  <a:srgbClr val="0000CC"/>
                </a:solidFill>
                <a:latin typeface="华文楷体" pitchFamily="2" charset="-122"/>
                <a:ea typeface="华文楷体" pitchFamily="2" charset="-122"/>
              </a:rPr>
              <a:t>相应的态为亚稳态。</a:t>
            </a:r>
            <a:endParaRPr kumimoji="1" lang="zh-CN" altLang="en-US" sz="2400" smtClean="0">
              <a:solidFill>
                <a:srgbClr val="0000CC"/>
              </a:solidFill>
              <a:latin typeface="华文楷体" pitchFamily="2" charset="-122"/>
              <a:ea typeface="华文楷体" pitchFamily="2" charset="-122"/>
            </a:endParaRPr>
          </a:p>
        </p:txBody>
      </p:sp>
      <p:sp>
        <p:nvSpPr>
          <p:cNvPr id="45061" name="Rectangle 5"/>
          <p:cNvSpPr>
            <a:spLocks noChangeArrowheads="1"/>
          </p:cNvSpPr>
          <p:nvPr/>
        </p:nvSpPr>
        <p:spPr bwMode="auto">
          <a:xfrm>
            <a:off x="457200" y="3776663"/>
            <a:ext cx="8218488"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403350">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lang="zh-CN" altLang="en-US" sz="2800" b="1" smtClean="0">
                <a:solidFill>
                  <a:srgbClr val="000000"/>
                </a:solidFill>
                <a:latin typeface="Times New Roman" pitchFamily="18" charset="0"/>
                <a:ea typeface="黑体" pitchFamily="49" charset="-122"/>
                <a:cs typeface="Times New Roman" pitchFamily="18" charset="0"/>
              </a:rPr>
              <a:t>一般，</a:t>
            </a:r>
            <a:r>
              <a:rPr lang="zh-CN" altLang="en-US" sz="2800" b="1" smtClean="0">
                <a:solidFill>
                  <a:srgbClr val="800080"/>
                </a:solidFill>
                <a:latin typeface="Times New Roman" pitchFamily="18" charset="0"/>
                <a:ea typeface="黑体" pitchFamily="49" charset="-122"/>
                <a:cs typeface="Times New Roman" pitchFamily="18" charset="0"/>
              </a:rPr>
              <a:t>能级寿命</a:t>
            </a:r>
            <a:r>
              <a:rPr lang="zh-CN" altLang="en-US" sz="2800" b="1" smtClean="0">
                <a:solidFill>
                  <a:srgbClr val="000000"/>
                </a:solidFill>
                <a:latin typeface="Times New Roman" pitchFamily="18" charset="0"/>
                <a:ea typeface="黑体" pitchFamily="49" charset="-122"/>
                <a:cs typeface="Times New Roman" pitchFamily="18" charset="0"/>
              </a:rPr>
              <a:t>  </a:t>
            </a:r>
            <a:r>
              <a:rPr lang="en-US" altLang="zh-CN" sz="2800" b="1" smtClean="0">
                <a:solidFill>
                  <a:srgbClr val="000000"/>
                </a:solidFill>
                <a:latin typeface="Times New Roman" pitchFamily="18" charset="0"/>
                <a:ea typeface="黑体" pitchFamily="49" charset="-122"/>
                <a:cs typeface="Times New Roman" pitchFamily="18" charset="0"/>
              </a:rPr>
              <a:t>10</a:t>
            </a:r>
            <a:r>
              <a:rPr lang="en-US" altLang="zh-CN" sz="2800" b="1" baseline="30000" smtClean="0">
                <a:solidFill>
                  <a:srgbClr val="000000"/>
                </a:solidFill>
                <a:latin typeface="Times New Roman" pitchFamily="18" charset="0"/>
                <a:ea typeface="黑体" pitchFamily="49" charset="-122"/>
                <a:cs typeface="Times New Roman" pitchFamily="18" charset="0"/>
              </a:rPr>
              <a:t>-8  </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a:t>
            </a:r>
            <a:r>
              <a:rPr lang="en-US" altLang="zh-CN" sz="2800" b="1" smtClean="0">
                <a:solidFill>
                  <a:srgbClr val="000000"/>
                </a:solidFill>
                <a:latin typeface="Times New Roman" pitchFamily="18" charset="0"/>
                <a:ea typeface="黑体" pitchFamily="49" charset="-122"/>
                <a:cs typeface="Times New Roman" pitchFamily="18" charset="0"/>
              </a:rPr>
              <a:t> 10</a:t>
            </a:r>
            <a:r>
              <a:rPr lang="en-US" altLang="zh-CN" sz="2800" b="1" baseline="30000" smtClean="0">
                <a:solidFill>
                  <a:srgbClr val="000000"/>
                </a:solidFill>
                <a:latin typeface="Times New Roman" pitchFamily="18" charset="0"/>
                <a:ea typeface="黑体" pitchFamily="49" charset="-122"/>
                <a:cs typeface="Times New Roman" pitchFamily="18" charset="0"/>
                <a:sym typeface="Symbol" pitchFamily="18" charset="2"/>
              </a:rPr>
              <a:t>-9  </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S</a:t>
            </a:r>
            <a:endParaRPr lang="en-US" altLang="zh-CN" sz="2800" smtClean="0">
              <a:solidFill>
                <a:srgbClr val="000000"/>
              </a:solidFill>
              <a:latin typeface="Verdana" pitchFamily="34" charset="0"/>
              <a:ea typeface="黑体" pitchFamily="49" charset="-122"/>
              <a:cs typeface="Times New Roman" pitchFamily="18" charset="0"/>
              <a:sym typeface="Symbol" pitchFamily="18" charset="2"/>
            </a:endParaRPr>
          </a:p>
          <a:p>
            <a:pPr eaLnBrk="0" fontAlgn="base" hangingPunct="0">
              <a:spcBef>
                <a:spcPct val="0"/>
              </a:spcBef>
              <a:spcAft>
                <a:spcPct val="0"/>
              </a:spcAft>
              <a:buFontTx/>
              <a:buNone/>
            </a:pP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        </a:t>
            </a:r>
            <a:r>
              <a:rPr lang="zh-CN" altLang="en-US" sz="2800" b="1" smtClean="0">
                <a:solidFill>
                  <a:srgbClr val="000000"/>
                </a:solidFill>
                <a:latin typeface="Times New Roman" pitchFamily="18" charset="0"/>
                <a:ea typeface="黑体" pitchFamily="49" charset="-122"/>
                <a:cs typeface="Times New Roman" pitchFamily="18" charset="0"/>
                <a:sym typeface="Symbol" pitchFamily="18" charset="2"/>
              </a:rPr>
              <a:t>如</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H</a:t>
            </a:r>
            <a:r>
              <a:rPr lang="zh-CN" altLang="en-US" sz="2800" b="1" smtClean="0">
                <a:solidFill>
                  <a:srgbClr val="000000"/>
                </a:solidFill>
                <a:latin typeface="Times New Roman" pitchFamily="18" charset="0"/>
                <a:ea typeface="黑体" pitchFamily="49" charset="-122"/>
                <a:cs typeface="Times New Roman" pitchFamily="18" charset="0"/>
                <a:sym typeface="Symbol" pitchFamily="18" charset="2"/>
              </a:rPr>
              <a:t>原子   </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2p</a:t>
            </a:r>
            <a:r>
              <a:rPr lang="zh-CN" altLang="en-US" sz="2800" b="1" smtClean="0">
                <a:solidFill>
                  <a:srgbClr val="000000"/>
                </a:solidFill>
                <a:latin typeface="Times New Roman" pitchFamily="18" charset="0"/>
                <a:ea typeface="黑体" pitchFamily="49" charset="-122"/>
                <a:cs typeface="Times New Roman" pitchFamily="18" charset="0"/>
                <a:sym typeface="Symbol" pitchFamily="18" charset="2"/>
              </a:rPr>
              <a:t>态 </a:t>
            </a:r>
            <a:r>
              <a:rPr lang="zh-CN" altLang="en-US" sz="2800" b="1" smtClean="0">
                <a:solidFill>
                  <a:srgbClr val="000000"/>
                </a:solidFill>
                <a:latin typeface="Times New Roman" pitchFamily="18" charset="0"/>
                <a:ea typeface="黑体" pitchFamily="49" charset="-122"/>
                <a:cs typeface="Times New Roman" pitchFamily="18" charset="0"/>
              </a:rPr>
              <a:t> </a:t>
            </a:r>
            <a:r>
              <a:rPr lang="zh-CN" altLang="en-US" sz="2800" b="1" smtClean="0">
                <a:solidFill>
                  <a:srgbClr val="000000"/>
                </a:solidFill>
                <a:latin typeface="Times New Roman" pitchFamily="18" charset="0"/>
                <a:ea typeface="黑体" pitchFamily="49" charset="-122"/>
                <a:cs typeface="Times New Roman" pitchFamily="18" charset="0"/>
                <a:sym typeface="Symbol" pitchFamily="18" charset="2"/>
              </a:rPr>
              <a:t></a:t>
            </a:r>
            <a:r>
              <a:rPr lang="zh-CN" altLang="en-US" sz="2800" b="1" smtClean="0">
                <a:solidFill>
                  <a:srgbClr val="000000"/>
                </a:solidFill>
                <a:latin typeface="Times New Roman" pitchFamily="18" charset="0"/>
                <a:ea typeface="黑体" pitchFamily="49" charset="-122"/>
                <a:cs typeface="Times New Roman" pitchFamily="18" charset="0"/>
              </a:rPr>
              <a:t> </a:t>
            </a:r>
            <a:r>
              <a:rPr lang="en-US" altLang="zh-CN" sz="2800" b="1" smtClean="0">
                <a:solidFill>
                  <a:srgbClr val="000000"/>
                </a:solidFill>
                <a:latin typeface="Times New Roman" pitchFamily="18" charset="0"/>
                <a:ea typeface="黑体" pitchFamily="49" charset="-122"/>
                <a:cs typeface="Times New Roman" pitchFamily="18" charset="0"/>
              </a:rPr>
              <a:t>0.16</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a:t>
            </a:r>
            <a:r>
              <a:rPr lang="en-US" altLang="zh-CN" sz="2800" b="1" smtClean="0">
                <a:solidFill>
                  <a:srgbClr val="000000"/>
                </a:solidFill>
                <a:latin typeface="Times New Roman" pitchFamily="18" charset="0"/>
                <a:ea typeface="黑体" pitchFamily="49" charset="-122"/>
                <a:cs typeface="Times New Roman" pitchFamily="18" charset="0"/>
              </a:rPr>
              <a:t>10</a:t>
            </a:r>
            <a:r>
              <a:rPr lang="en-US" altLang="zh-CN" sz="2800" b="1" baseline="30000" smtClean="0">
                <a:solidFill>
                  <a:srgbClr val="000000"/>
                </a:solidFill>
                <a:latin typeface="Times New Roman" pitchFamily="18" charset="0"/>
                <a:ea typeface="黑体" pitchFamily="49" charset="-122"/>
                <a:cs typeface="Times New Roman" pitchFamily="18" charset="0"/>
                <a:sym typeface="Symbol" pitchFamily="18" charset="2"/>
              </a:rPr>
              <a:t>-8</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 S     </a:t>
            </a:r>
            <a:endParaRPr lang="en-US" altLang="zh-CN" sz="2800" smtClean="0">
              <a:solidFill>
                <a:srgbClr val="000000"/>
              </a:solidFill>
              <a:latin typeface="Verdana" pitchFamily="34" charset="0"/>
              <a:ea typeface="黑体" pitchFamily="49" charset="-122"/>
              <a:cs typeface="Times New Roman" pitchFamily="18" charset="0"/>
              <a:sym typeface="Symbol" pitchFamily="18" charset="2"/>
            </a:endParaRPr>
          </a:p>
          <a:p>
            <a:pPr eaLnBrk="0" fontAlgn="base" hangingPunct="0">
              <a:spcBef>
                <a:spcPct val="0"/>
              </a:spcBef>
              <a:spcAft>
                <a:spcPct val="0"/>
              </a:spcAft>
              <a:buFontTx/>
              <a:buNone/>
            </a:pP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                  3p</a:t>
            </a:r>
            <a:r>
              <a:rPr lang="zh-CN" altLang="en-US" sz="2800" b="1" smtClean="0">
                <a:solidFill>
                  <a:srgbClr val="000000"/>
                </a:solidFill>
                <a:latin typeface="Times New Roman" pitchFamily="18" charset="0"/>
                <a:ea typeface="黑体" pitchFamily="49" charset="-122"/>
                <a:cs typeface="Times New Roman" pitchFamily="18" charset="0"/>
                <a:sym typeface="Symbol" pitchFamily="18" charset="2"/>
              </a:rPr>
              <a:t>态 </a:t>
            </a:r>
            <a:r>
              <a:rPr lang="zh-CN" altLang="en-US" sz="2800" b="1" smtClean="0">
                <a:solidFill>
                  <a:srgbClr val="000000"/>
                </a:solidFill>
                <a:latin typeface="Times New Roman" pitchFamily="18" charset="0"/>
                <a:ea typeface="黑体" pitchFamily="49" charset="-122"/>
                <a:cs typeface="Times New Roman" pitchFamily="18" charset="0"/>
              </a:rPr>
              <a:t> </a:t>
            </a:r>
            <a:r>
              <a:rPr lang="zh-CN" altLang="en-US" sz="2800" b="1" smtClean="0">
                <a:solidFill>
                  <a:srgbClr val="000000"/>
                </a:solidFill>
                <a:latin typeface="Times New Roman" pitchFamily="18" charset="0"/>
                <a:ea typeface="黑体" pitchFamily="49" charset="-122"/>
                <a:cs typeface="Times New Roman" pitchFamily="18" charset="0"/>
                <a:sym typeface="Symbol" pitchFamily="18" charset="2"/>
              </a:rPr>
              <a:t></a:t>
            </a:r>
            <a:r>
              <a:rPr lang="zh-CN" altLang="en-US" sz="2800" b="1" smtClean="0">
                <a:solidFill>
                  <a:srgbClr val="000000"/>
                </a:solidFill>
                <a:latin typeface="Times New Roman" pitchFamily="18" charset="0"/>
                <a:ea typeface="黑体" pitchFamily="49" charset="-122"/>
                <a:cs typeface="Times New Roman" pitchFamily="18" charset="0"/>
              </a:rPr>
              <a:t> </a:t>
            </a:r>
            <a:r>
              <a:rPr lang="en-US" altLang="zh-CN" sz="2800" b="1" smtClean="0">
                <a:solidFill>
                  <a:srgbClr val="000000"/>
                </a:solidFill>
                <a:latin typeface="Times New Roman" pitchFamily="18" charset="0"/>
                <a:ea typeface="黑体" pitchFamily="49" charset="-122"/>
                <a:cs typeface="Times New Roman" pitchFamily="18" charset="0"/>
              </a:rPr>
              <a:t>0.54</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a:t>
            </a:r>
            <a:r>
              <a:rPr lang="en-US" altLang="zh-CN" sz="2800" b="1" smtClean="0">
                <a:solidFill>
                  <a:srgbClr val="000000"/>
                </a:solidFill>
                <a:latin typeface="Times New Roman" pitchFamily="18" charset="0"/>
                <a:ea typeface="黑体" pitchFamily="49" charset="-122"/>
                <a:cs typeface="Times New Roman" pitchFamily="18" charset="0"/>
              </a:rPr>
              <a:t>10</a:t>
            </a:r>
            <a:r>
              <a:rPr lang="en-US" altLang="zh-CN" sz="2800" b="1" baseline="30000" smtClean="0">
                <a:solidFill>
                  <a:srgbClr val="000000"/>
                </a:solidFill>
                <a:latin typeface="Times New Roman" pitchFamily="18" charset="0"/>
                <a:ea typeface="黑体" pitchFamily="49" charset="-122"/>
                <a:cs typeface="Times New Roman" pitchFamily="18" charset="0"/>
                <a:sym typeface="Symbol" pitchFamily="18" charset="2"/>
              </a:rPr>
              <a:t>-8</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S</a:t>
            </a:r>
            <a:endParaRPr lang="en-US" altLang="zh-CN" sz="2800" smtClean="0">
              <a:solidFill>
                <a:srgbClr val="000000"/>
              </a:solidFill>
              <a:latin typeface="Verdana" pitchFamily="34" charset="0"/>
              <a:ea typeface="黑体" pitchFamily="49" charset="-122"/>
              <a:cs typeface="Times New Roman" pitchFamily="18" charset="0"/>
              <a:sym typeface="Symbol" pitchFamily="18" charset="2"/>
            </a:endParaRPr>
          </a:p>
          <a:p>
            <a:pPr eaLnBrk="0" fontAlgn="base" hangingPunct="0">
              <a:spcBef>
                <a:spcPct val="0"/>
              </a:spcBef>
              <a:spcAft>
                <a:spcPct val="0"/>
              </a:spcAft>
              <a:buFontTx/>
              <a:buNone/>
            </a:pP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  </a:t>
            </a:r>
            <a:r>
              <a:rPr lang="zh-CN" altLang="en-US" sz="2800" b="1" smtClean="0">
                <a:solidFill>
                  <a:srgbClr val="800080"/>
                </a:solidFill>
                <a:latin typeface="Times New Roman" pitchFamily="18" charset="0"/>
                <a:ea typeface="黑体" pitchFamily="49" charset="-122"/>
                <a:cs typeface="Times New Roman" pitchFamily="18" charset="0"/>
                <a:sym typeface="Symbol" pitchFamily="18" charset="2"/>
              </a:rPr>
              <a:t>亚稳态：</a:t>
            </a:r>
            <a:r>
              <a:rPr lang="zh-CN" altLang="en-US" sz="2800" b="1" smtClean="0">
                <a:solidFill>
                  <a:srgbClr val="000000"/>
                </a:solidFill>
                <a:latin typeface="Times New Roman" pitchFamily="18" charset="0"/>
                <a:ea typeface="黑体" pitchFamily="49" charset="-122"/>
                <a:cs typeface="Times New Roman" pitchFamily="18" charset="0"/>
                <a:sym typeface="Symbol" pitchFamily="18" charset="2"/>
              </a:rPr>
              <a:t>如</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He</a:t>
            </a:r>
            <a:r>
              <a:rPr lang="zh-CN" altLang="en-US" sz="2800" b="1" smtClean="0">
                <a:solidFill>
                  <a:srgbClr val="000000"/>
                </a:solidFill>
                <a:latin typeface="Times New Roman" pitchFamily="18" charset="0"/>
                <a:ea typeface="黑体" pitchFamily="49" charset="-122"/>
                <a:cs typeface="Times New Roman" pitchFamily="18" charset="0"/>
                <a:sym typeface="Symbol" pitchFamily="18" charset="2"/>
              </a:rPr>
              <a:t>原子的两个亚稳态能级 </a:t>
            </a:r>
            <a:endParaRPr lang="zh-CN" altLang="en-US" sz="2800" smtClean="0">
              <a:solidFill>
                <a:srgbClr val="000000"/>
              </a:solidFill>
              <a:latin typeface="Verdana" pitchFamily="34" charset="0"/>
              <a:ea typeface="黑体" pitchFamily="49" charset="-122"/>
              <a:cs typeface="Times New Roman" pitchFamily="18" charset="0"/>
              <a:sym typeface="Symbol" pitchFamily="18" charset="2"/>
            </a:endParaRPr>
          </a:p>
          <a:p>
            <a:pPr eaLnBrk="0" fontAlgn="base" hangingPunct="0">
              <a:spcBef>
                <a:spcPct val="0"/>
              </a:spcBef>
              <a:spcAft>
                <a:spcPct val="0"/>
              </a:spcAft>
              <a:buFontTx/>
              <a:buNone/>
            </a:pPr>
            <a:r>
              <a:rPr lang="zh-CN" altLang="en-US" sz="2800" b="1" smtClean="0">
                <a:solidFill>
                  <a:srgbClr val="000000"/>
                </a:solidFill>
                <a:latin typeface="Times New Roman" pitchFamily="18" charset="0"/>
                <a:ea typeface="黑体" pitchFamily="49" charset="-122"/>
                <a:cs typeface="Times New Roman" pitchFamily="18" charset="0"/>
                <a:sym typeface="Symbol" pitchFamily="18" charset="2"/>
              </a:rPr>
              <a:t>          </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(20.55eV)  </a:t>
            </a:r>
            <a:r>
              <a:rPr lang="en-US" altLang="zh-CN" sz="2800" b="1" smtClean="0">
                <a:solidFill>
                  <a:srgbClr val="000000"/>
                </a:solidFill>
                <a:latin typeface="Times New Roman" pitchFamily="18" charset="0"/>
                <a:ea typeface="黑体" pitchFamily="49" charset="-122"/>
                <a:cs typeface="Times New Roman" pitchFamily="18" charset="0"/>
              </a:rPr>
              <a:t> </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a:t>
            </a:r>
            <a:r>
              <a:rPr lang="en-US" altLang="zh-CN" sz="2800" b="1" smtClean="0">
                <a:solidFill>
                  <a:srgbClr val="000000"/>
                </a:solidFill>
                <a:latin typeface="Times New Roman" pitchFamily="18" charset="0"/>
                <a:ea typeface="黑体" pitchFamily="49" charset="-122"/>
                <a:cs typeface="Times New Roman" pitchFamily="18" charset="0"/>
              </a:rPr>
              <a:t> 10</a:t>
            </a:r>
            <a:r>
              <a:rPr lang="en-US" altLang="zh-CN" sz="2800" b="1" baseline="30000" smtClean="0">
                <a:solidFill>
                  <a:srgbClr val="000000"/>
                </a:solidFill>
                <a:latin typeface="Times New Roman" pitchFamily="18" charset="0"/>
                <a:ea typeface="黑体" pitchFamily="49" charset="-122"/>
                <a:cs typeface="Times New Roman" pitchFamily="18" charset="0"/>
                <a:sym typeface="Symbol" pitchFamily="18" charset="2"/>
              </a:rPr>
              <a:t>-4 </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S </a:t>
            </a:r>
            <a:endParaRPr lang="en-US" altLang="zh-CN" sz="2800" smtClean="0">
              <a:solidFill>
                <a:srgbClr val="000000"/>
              </a:solidFill>
              <a:latin typeface="Verdana" pitchFamily="34" charset="0"/>
              <a:ea typeface="黑体" pitchFamily="49" charset="-122"/>
              <a:cs typeface="Times New Roman" pitchFamily="18" charset="0"/>
              <a:sym typeface="Symbol" pitchFamily="18" charset="2"/>
            </a:endParaRPr>
          </a:p>
          <a:p>
            <a:pPr eaLnBrk="0" fontAlgn="base" hangingPunct="0">
              <a:spcBef>
                <a:spcPct val="0"/>
              </a:spcBef>
              <a:spcAft>
                <a:spcPct val="0"/>
              </a:spcAft>
              <a:buFontTx/>
              <a:buNone/>
            </a:pP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          (19.77eV)    </a:t>
            </a:r>
            <a:r>
              <a:rPr lang="en-US" altLang="zh-CN" sz="2800" b="1" smtClean="0">
                <a:solidFill>
                  <a:srgbClr val="000000"/>
                </a:solidFill>
                <a:latin typeface="Times New Roman" pitchFamily="18" charset="0"/>
                <a:ea typeface="黑体" pitchFamily="49" charset="-122"/>
                <a:cs typeface="Times New Roman" pitchFamily="18" charset="0"/>
              </a:rPr>
              <a:t> </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a:t>
            </a:r>
            <a:r>
              <a:rPr lang="en-US" altLang="zh-CN" sz="2800" b="1" smtClean="0">
                <a:solidFill>
                  <a:srgbClr val="000000"/>
                </a:solidFill>
                <a:latin typeface="Times New Roman" pitchFamily="18" charset="0"/>
                <a:ea typeface="黑体" pitchFamily="49" charset="-122"/>
                <a:cs typeface="Times New Roman" pitchFamily="18" charset="0"/>
              </a:rPr>
              <a:t> 10</a:t>
            </a:r>
            <a:r>
              <a:rPr lang="en-US" altLang="zh-CN" sz="2800" b="1" baseline="30000" smtClean="0">
                <a:solidFill>
                  <a:srgbClr val="000000"/>
                </a:solidFill>
                <a:latin typeface="Times New Roman" pitchFamily="18" charset="0"/>
                <a:ea typeface="黑体" pitchFamily="49" charset="-122"/>
                <a:cs typeface="Times New Roman" pitchFamily="18" charset="0"/>
                <a:sym typeface="Symbol" pitchFamily="18" charset="2"/>
              </a:rPr>
              <a:t>-6 </a:t>
            </a:r>
            <a:r>
              <a:rPr lang="en-US" altLang="zh-CN" sz="2800" b="1" smtClean="0">
                <a:solidFill>
                  <a:srgbClr val="000000"/>
                </a:solidFill>
                <a:latin typeface="Times New Roman" pitchFamily="18" charset="0"/>
                <a:ea typeface="黑体" pitchFamily="49" charset="-122"/>
                <a:cs typeface="Times New Roman" pitchFamily="18" charset="0"/>
                <a:sym typeface="Symbol" pitchFamily="18" charset="2"/>
              </a:rPr>
              <a:t>S </a:t>
            </a:r>
            <a:endParaRPr lang="en-US" altLang="zh-CN" sz="2800" smtClean="0">
              <a:solidFill>
                <a:srgbClr val="000000"/>
              </a:solidFill>
              <a:latin typeface="Verdana" pitchFamily="34" charset="0"/>
              <a:ea typeface="黑体" pitchFamily="49" charset="-122"/>
              <a:cs typeface="Times New Roman" pitchFamily="18" charset="0"/>
              <a:sym typeface="Symbol" pitchFamily="18" charset="2"/>
            </a:endParaRPr>
          </a:p>
          <a:p>
            <a:pPr eaLnBrk="0" fontAlgn="base" hangingPunct="0">
              <a:spcBef>
                <a:spcPct val="0"/>
              </a:spcBef>
              <a:spcAft>
                <a:spcPct val="0"/>
              </a:spcAft>
              <a:buFontTx/>
              <a:buNone/>
            </a:pPr>
            <a:r>
              <a:rPr lang="en-US" altLang="zh-CN" sz="2800" smtClean="0">
                <a:solidFill>
                  <a:srgbClr val="000000"/>
                </a:solidFill>
                <a:latin typeface="Verdana" pitchFamily="34" charset="0"/>
                <a:ea typeface="黑体" pitchFamily="49" charset="-122"/>
                <a:cs typeface="Times New Roman" pitchFamily="18" charset="0"/>
                <a:sym typeface="Symbol" pitchFamily="18" charset="2"/>
              </a:rPr>
              <a:t>    </a:t>
            </a:r>
          </a:p>
        </p:txBody>
      </p:sp>
    </p:spTree>
    <p:extLst>
      <p:ext uri="{BB962C8B-B14F-4D97-AF65-F5344CB8AC3E}">
        <p14:creationId xmlns:p14="http://schemas.microsoft.com/office/powerpoint/2010/main" val="1492609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79388" y="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b="1" smtClean="0">
                <a:solidFill>
                  <a:srgbClr val="A50021"/>
                </a:solidFill>
                <a:latin typeface="宋体" charset="-122"/>
              </a:rPr>
              <a:t>二、光的波粒二象性</a:t>
            </a:r>
          </a:p>
        </p:txBody>
      </p:sp>
      <p:sp>
        <p:nvSpPr>
          <p:cNvPr id="12291" name="Text Box 3"/>
          <p:cNvSpPr txBox="1">
            <a:spLocks noChangeArrowheads="1"/>
          </p:cNvSpPr>
          <p:nvPr/>
        </p:nvSpPr>
        <p:spPr bwMode="auto">
          <a:xfrm>
            <a:off x="152400" y="1125538"/>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b="1" smtClean="0">
                <a:solidFill>
                  <a:srgbClr val="0000CC"/>
                </a:solidFill>
                <a:latin typeface="Times New Roman" pitchFamily="18" charset="0"/>
                <a:ea typeface="楷体_GB2312" pitchFamily="49" charset="-122"/>
              </a:rPr>
              <a:t>1</a:t>
            </a:r>
            <a:r>
              <a:rPr kumimoji="1" lang="zh-CN" altLang="en-US" sz="2400" b="1" smtClean="0">
                <a:solidFill>
                  <a:srgbClr val="0000CC"/>
                </a:solidFill>
                <a:latin typeface="Times New Roman" pitchFamily="18" charset="0"/>
                <a:ea typeface="楷体_GB2312" pitchFamily="49" charset="-122"/>
              </a:rPr>
              <a:t>、光波</a:t>
            </a:r>
            <a:r>
              <a:rPr kumimoji="1" lang="en-US" altLang="zh-CN" sz="2400" b="1" smtClean="0">
                <a:solidFill>
                  <a:srgbClr val="0000CC"/>
                </a:solidFill>
                <a:latin typeface="Times New Roman" pitchFamily="18" charset="0"/>
                <a:ea typeface="楷体_GB2312" pitchFamily="49" charset="-122"/>
              </a:rPr>
              <a:t>----</a:t>
            </a:r>
            <a:r>
              <a:rPr kumimoji="1" lang="zh-CN" altLang="en-US" sz="2400" b="1" smtClean="0">
                <a:solidFill>
                  <a:srgbClr val="0000CC"/>
                </a:solidFill>
                <a:latin typeface="Times New Roman" pitchFamily="18" charset="0"/>
                <a:ea typeface="楷体_GB2312" pitchFamily="49" charset="-122"/>
              </a:rPr>
              <a:t>波长为</a:t>
            </a:r>
            <a:r>
              <a:rPr kumimoji="1" lang="en-US" altLang="zh-CN" sz="2400" b="1" smtClean="0">
                <a:solidFill>
                  <a:srgbClr val="0000CC"/>
                </a:solidFill>
                <a:latin typeface="Times New Roman" pitchFamily="18" charset="0"/>
                <a:ea typeface="楷体_GB2312" pitchFamily="49" charset="-122"/>
              </a:rPr>
              <a:t>4000</a:t>
            </a:r>
            <a:r>
              <a:rPr kumimoji="1" lang="zh-CN" altLang="en-US" sz="2400" b="1" smtClean="0">
                <a:solidFill>
                  <a:srgbClr val="0000CC"/>
                </a:solidFill>
                <a:latin typeface="Times New Roman" pitchFamily="18" charset="0"/>
                <a:ea typeface="楷体_GB2312" pitchFamily="49" charset="-122"/>
              </a:rPr>
              <a:t>埃～</a:t>
            </a:r>
            <a:r>
              <a:rPr kumimoji="1" lang="en-US" altLang="zh-CN" sz="2400" b="1" smtClean="0">
                <a:solidFill>
                  <a:srgbClr val="0000CC"/>
                </a:solidFill>
                <a:latin typeface="Times New Roman" pitchFamily="18" charset="0"/>
                <a:ea typeface="楷体_GB2312" pitchFamily="49" charset="-122"/>
              </a:rPr>
              <a:t>7600</a:t>
            </a:r>
            <a:r>
              <a:rPr kumimoji="1" lang="zh-CN" altLang="en-US" sz="2400" b="1" smtClean="0">
                <a:solidFill>
                  <a:srgbClr val="0000CC"/>
                </a:solidFill>
                <a:latin typeface="Times New Roman" pitchFamily="18" charset="0"/>
                <a:ea typeface="楷体_GB2312" pitchFamily="49" charset="-122"/>
              </a:rPr>
              <a:t>埃的电磁波</a:t>
            </a:r>
            <a:endParaRPr lang="zh-CN" altLang="en-US" sz="2400" b="1" smtClean="0">
              <a:solidFill>
                <a:srgbClr val="0000CC"/>
              </a:solidFill>
              <a:latin typeface="楷体_GB2312" pitchFamily="49" charset="-122"/>
              <a:ea typeface="楷体_GB2312" pitchFamily="49" charset="-122"/>
            </a:endParaRPr>
          </a:p>
        </p:txBody>
      </p:sp>
      <p:sp>
        <p:nvSpPr>
          <p:cNvPr id="12292" name="Rectangle 4"/>
          <p:cNvSpPr>
            <a:spLocks noChangeArrowheads="1"/>
          </p:cNvSpPr>
          <p:nvPr/>
        </p:nvSpPr>
        <p:spPr bwMode="auto">
          <a:xfrm>
            <a:off x="755650" y="3357563"/>
            <a:ext cx="727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b="1" smtClean="0">
                <a:solidFill>
                  <a:srgbClr val="0000CC"/>
                </a:solidFill>
                <a:latin typeface="楷体_GB2312" pitchFamily="49" charset="-122"/>
                <a:ea typeface="楷体_GB2312" pitchFamily="49" charset="-122"/>
              </a:rPr>
              <a:t>电磁波</a:t>
            </a:r>
            <a:r>
              <a:rPr kumimoji="1" lang="en-US" altLang="zh-CN" sz="2400" b="1" smtClean="0">
                <a:solidFill>
                  <a:srgbClr val="0000CC"/>
                </a:solidFill>
                <a:latin typeface="楷体_GB2312" pitchFamily="49" charset="-122"/>
                <a:ea typeface="楷体_GB2312" pitchFamily="49" charset="-122"/>
              </a:rPr>
              <a:t>--</a:t>
            </a:r>
            <a:r>
              <a:rPr kumimoji="1" lang="zh-CN" altLang="en-US" sz="2400" b="1" smtClean="0">
                <a:solidFill>
                  <a:srgbClr val="0000CC"/>
                </a:solidFill>
                <a:latin typeface="楷体_GB2312" pitchFamily="49" charset="-122"/>
                <a:ea typeface="楷体_GB2312" pitchFamily="49" charset="-122"/>
              </a:rPr>
              <a:t>电磁场</a:t>
            </a:r>
            <a:r>
              <a:rPr lang="zh-CN" altLang="en-US" sz="2400" b="1" smtClean="0">
                <a:solidFill>
                  <a:srgbClr val="0000CC"/>
                </a:solidFill>
                <a:latin typeface="楷体_GB2312" pitchFamily="49" charset="-122"/>
                <a:ea typeface="楷体_GB2312" pitchFamily="49" charset="-122"/>
              </a:rPr>
              <a:t>是</a:t>
            </a:r>
            <a:r>
              <a:rPr lang="en-US" altLang="zh-CN" sz="2400" b="1" i="1" smtClean="0">
                <a:solidFill>
                  <a:srgbClr val="FF0000"/>
                </a:solidFill>
                <a:latin typeface="Times New Roman" pitchFamily="18" charset="0"/>
                <a:ea typeface="楷体_GB2312" pitchFamily="49" charset="-122"/>
              </a:rPr>
              <a:t>E</a:t>
            </a:r>
            <a:r>
              <a:rPr lang="zh-CN" altLang="en-US" sz="2400" b="1" smtClean="0">
                <a:solidFill>
                  <a:srgbClr val="0000CC"/>
                </a:solidFill>
                <a:latin typeface="楷体_GB2312" pitchFamily="49" charset="-122"/>
                <a:ea typeface="楷体_GB2312" pitchFamily="49" charset="-122"/>
              </a:rPr>
              <a:t>和</a:t>
            </a:r>
            <a:r>
              <a:rPr lang="en-US" altLang="zh-CN" sz="2400" b="1" i="1" smtClean="0">
                <a:solidFill>
                  <a:srgbClr val="FF0000"/>
                </a:solidFill>
                <a:latin typeface="Times New Roman" pitchFamily="18" charset="0"/>
                <a:ea typeface="楷体_GB2312" pitchFamily="49" charset="-122"/>
              </a:rPr>
              <a:t>B</a:t>
            </a:r>
            <a:r>
              <a:rPr lang="zh-CN" altLang="en-US" sz="2400" b="1" smtClean="0">
                <a:solidFill>
                  <a:srgbClr val="0000CC"/>
                </a:solidFill>
                <a:latin typeface="楷体_GB2312" pitchFamily="49" charset="-122"/>
                <a:ea typeface="楷体_GB2312" pitchFamily="49" charset="-122"/>
              </a:rPr>
              <a:t>的振动</a:t>
            </a:r>
            <a:r>
              <a:rPr kumimoji="1" lang="zh-CN" altLang="en-US" sz="2400" b="1" smtClean="0">
                <a:solidFill>
                  <a:srgbClr val="0000CC"/>
                </a:solidFill>
                <a:latin typeface="楷体_GB2312" pitchFamily="49" charset="-122"/>
                <a:ea typeface="楷体_GB2312" pitchFamily="49" charset="-122"/>
              </a:rPr>
              <a:t>由近及远传播的过程</a:t>
            </a:r>
          </a:p>
        </p:txBody>
      </p:sp>
      <p:grpSp>
        <p:nvGrpSpPr>
          <p:cNvPr id="12293" name="Group 5"/>
          <p:cNvGrpSpPr>
            <a:grpSpLocks/>
          </p:cNvGrpSpPr>
          <p:nvPr/>
        </p:nvGrpSpPr>
        <p:grpSpPr bwMode="auto">
          <a:xfrm>
            <a:off x="468313" y="3933825"/>
            <a:ext cx="7488237" cy="1944688"/>
            <a:chOff x="240" y="1968"/>
            <a:chExt cx="5301" cy="1520"/>
          </a:xfrm>
        </p:grpSpPr>
        <p:grpSp>
          <p:nvGrpSpPr>
            <p:cNvPr id="5129" name="Group 6"/>
            <p:cNvGrpSpPr>
              <a:grpSpLocks/>
            </p:cNvGrpSpPr>
            <p:nvPr/>
          </p:nvGrpSpPr>
          <p:grpSpPr bwMode="auto">
            <a:xfrm>
              <a:off x="240" y="1968"/>
              <a:ext cx="5301" cy="1520"/>
              <a:chOff x="288" y="1920"/>
              <a:chExt cx="5301" cy="1520"/>
            </a:xfrm>
          </p:grpSpPr>
          <p:graphicFrame>
            <p:nvGraphicFramePr>
              <p:cNvPr id="5131" name="Object 7"/>
              <p:cNvGraphicFramePr>
                <a:graphicFrameLocks noChangeAspect="1"/>
              </p:cNvGraphicFramePr>
              <p:nvPr/>
            </p:nvGraphicFramePr>
            <p:xfrm>
              <a:off x="3888" y="2016"/>
              <a:ext cx="234" cy="274"/>
            </p:xfrm>
            <a:graphic>
              <a:graphicData uri="http://schemas.openxmlformats.org/presentationml/2006/ole">
                <mc:AlternateContent xmlns:mc="http://schemas.openxmlformats.org/markup-compatibility/2006">
                  <mc:Choice xmlns:v="urn:schemas-microsoft-com:vml" Requires="v">
                    <p:oleObj spid="_x0000_s1026" name="公式" r:id="rId3" imgW="22907" imgH="60912" progId="Equation.3">
                      <p:embed/>
                    </p:oleObj>
                  </mc:Choice>
                  <mc:Fallback>
                    <p:oleObj name="公式" r:id="rId3" imgW="22907" imgH="609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2016"/>
                            <a:ext cx="23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32" name="Group 8"/>
              <p:cNvGrpSpPr>
                <a:grpSpLocks/>
              </p:cNvGrpSpPr>
              <p:nvPr/>
            </p:nvGrpSpPr>
            <p:grpSpPr bwMode="auto">
              <a:xfrm>
                <a:off x="288" y="1920"/>
                <a:ext cx="5301" cy="1520"/>
                <a:chOff x="48" y="768"/>
                <a:chExt cx="5735" cy="1644"/>
              </a:xfrm>
            </p:grpSpPr>
            <p:grpSp>
              <p:nvGrpSpPr>
                <p:cNvPr id="5245" name="Group 9"/>
                <p:cNvGrpSpPr>
                  <a:grpSpLocks/>
                </p:cNvGrpSpPr>
                <p:nvPr/>
              </p:nvGrpSpPr>
              <p:grpSpPr bwMode="auto">
                <a:xfrm>
                  <a:off x="334" y="1242"/>
                  <a:ext cx="5449" cy="438"/>
                  <a:chOff x="288" y="2970"/>
                  <a:chExt cx="5495" cy="438"/>
                </a:xfrm>
              </p:grpSpPr>
              <p:sp>
                <p:nvSpPr>
                  <p:cNvPr id="5252" name="Line 10"/>
                  <p:cNvSpPr>
                    <a:spLocks noChangeShapeType="1"/>
                  </p:cNvSpPr>
                  <p:nvPr/>
                </p:nvSpPr>
                <p:spPr bwMode="auto">
                  <a:xfrm>
                    <a:off x="288" y="3360"/>
                    <a:ext cx="547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53" name="Text Box 11"/>
                  <p:cNvSpPr txBox="1">
                    <a:spLocks noChangeArrowheads="1"/>
                  </p:cNvSpPr>
                  <p:nvPr/>
                </p:nvSpPr>
                <p:spPr bwMode="auto">
                  <a:xfrm>
                    <a:off x="5465" y="2970"/>
                    <a:ext cx="318"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smtClean="0">
                        <a:solidFill>
                          <a:srgbClr val="000000"/>
                        </a:solidFill>
                        <a:latin typeface="Times New Roman" pitchFamily="18" charset="0"/>
                      </a:rPr>
                      <a:t>Z</a:t>
                    </a:r>
                  </a:p>
                </p:txBody>
              </p:sp>
            </p:grpSp>
            <p:sp>
              <p:nvSpPr>
                <p:cNvPr id="5246" name="Line 12"/>
                <p:cNvSpPr>
                  <a:spLocks noChangeShapeType="1"/>
                </p:cNvSpPr>
                <p:nvPr/>
              </p:nvSpPr>
              <p:spPr bwMode="auto">
                <a:xfrm flipV="1">
                  <a:off x="333" y="999"/>
                  <a:ext cx="0" cy="624"/>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47" name="Line 13"/>
                <p:cNvSpPr>
                  <a:spLocks noChangeShapeType="1"/>
                </p:cNvSpPr>
                <p:nvPr/>
              </p:nvSpPr>
              <p:spPr bwMode="auto">
                <a:xfrm flipH="1">
                  <a:off x="48" y="1623"/>
                  <a:ext cx="285" cy="24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48" name="Text Box 14"/>
                <p:cNvSpPr txBox="1">
                  <a:spLocks noChangeArrowheads="1"/>
                </p:cNvSpPr>
                <p:nvPr/>
              </p:nvSpPr>
              <p:spPr bwMode="auto">
                <a:xfrm>
                  <a:off x="48" y="961"/>
                  <a:ext cx="338"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smtClean="0">
                      <a:solidFill>
                        <a:srgbClr val="000000"/>
                      </a:solidFill>
                      <a:latin typeface="Times New Roman" pitchFamily="18" charset="0"/>
                    </a:rPr>
                    <a:t>X</a:t>
                  </a:r>
                </a:p>
              </p:txBody>
            </p:sp>
            <p:sp>
              <p:nvSpPr>
                <p:cNvPr id="5249" name="Text Box 15"/>
                <p:cNvSpPr txBox="1">
                  <a:spLocks noChangeArrowheads="1"/>
                </p:cNvSpPr>
                <p:nvPr/>
              </p:nvSpPr>
              <p:spPr bwMode="auto">
                <a:xfrm>
                  <a:off x="104" y="1815"/>
                  <a:ext cx="338"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sz="2800" b="1" smtClean="0">
                      <a:solidFill>
                        <a:srgbClr val="000000"/>
                      </a:solidFill>
                      <a:latin typeface="Times New Roman" pitchFamily="18" charset="0"/>
                    </a:rPr>
                    <a:t>Y</a:t>
                  </a:r>
                </a:p>
              </p:txBody>
            </p:sp>
            <p:graphicFrame>
              <p:nvGraphicFramePr>
                <p:cNvPr id="5250" name="Object 16"/>
                <p:cNvGraphicFramePr>
                  <a:graphicFrameLocks noChangeAspect="1"/>
                </p:cNvGraphicFramePr>
                <p:nvPr/>
              </p:nvGraphicFramePr>
              <p:xfrm>
                <a:off x="384" y="768"/>
                <a:ext cx="305" cy="346"/>
              </p:xfrm>
              <a:graphic>
                <a:graphicData uri="http://schemas.openxmlformats.org/presentationml/2006/ole">
                  <mc:AlternateContent xmlns:mc="http://schemas.openxmlformats.org/markup-compatibility/2006">
                    <mc:Choice xmlns:v="urn:schemas-microsoft-com:vml" Requires="v">
                      <p:oleObj spid="_x0000_s1027" name="公式" r:id="rId5" imgW="38035" imgH="76248" progId="Equation.3">
                        <p:embed/>
                      </p:oleObj>
                    </mc:Choice>
                    <mc:Fallback>
                      <p:oleObj name="公式" r:id="rId5" imgW="38035" imgH="762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768"/>
                              <a:ext cx="305"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51" name="Object 17"/>
                <p:cNvGraphicFramePr>
                  <a:graphicFrameLocks noChangeAspect="1"/>
                </p:cNvGraphicFramePr>
                <p:nvPr/>
              </p:nvGraphicFramePr>
              <p:xfrm>
                <a:off x="313" y="2043"/>
                <a:ext cx="305" cy="369"/>
              </p:xfrm>
              <a:graphic>
                <a:graphicData uri="http://schemas.openxmlformats.org/presentationml/2006/ole">
                  <mc:AlternateContent xmlns:mc="http://schemas.openxmlformats.org/markup-compatibility/2006">
                    <mc:Choice xmlns:v="urn:schemas-microsoft-com:vml" Requires="v">
                      <p:oleObj spid="_x0000_s1028" name="公式" r:id="rId7" imgW="38035" imgH="99144" progId="Equation.3">
                        <p:embed/>
                      </p:oleObj>
                    </mc:Choice>
                    <mc:Fallback>
                      <p:oleObj name="公式" r:id="rId7" imgW="38035" imgH="9914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2043"/>
                              <a:ext cx="305"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33" name="Group 18"/>
              <p:cNvGrpSpPr>
                <a:grpSpLocks/>
              </p:cNvGrpSpPr>
              <p:nvPr/>
            </p:nvGrpSpPr>
            <p:grpSpPr bwMode="auto">
              <a:xfrm>
                <a:off x="384" y="2208"/>
                <a:ext cx="5088" cy="1056"/>
                <a:chOff x="432" y="960"/>
                <a:chExt cx="5088" cy="1056"/>
              </a:xfrm>
            </p:grpSpPr>
            <p:grpSp>
              <p:nvGrpSpPr>
                <p:cNvPr id="5134" name="Group 19"/>
                <p:cNvGrpSpPr>
                  <a:grpSpLocks/>
                </p:cNvGrpSpPr>
                <p:nvPr/>
              </p:nvGrpSpPr>
              <p:grpSpPr bwMode="auto">
                <a:xfrm>
                  <a:off x="624" y="960"/>
                  <a:ext cx="1536" cy="528"/>
                  <a:chOff x="432" y="2688"/>
                  <a:chExt cx="1536" cy="528"/>
                </a:xfrm>
              </p:grpSpPr>
              <p:sp>
                <p:nvSpPr>
                  <p:cNvPr id="5226" name="Line 20"/>
                  <p:cNvSpPr>
                    <a:spLocks noChangeShapeType="1"/>
                  </p:cNvSpPr>
                  <p:nvPr/>
                </p:nvSpPr>
                <p:spPr bwMode="auto">
                  <a:xfrm flipV="1">
                    <a:off x="1200"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5227" name="Group 21"/>
                  <p:cNvGrpSpPr>
                    <a:grpSpLocks/>
                  </p:cNvGrpSpPr>
                  <p:nvPr/>
                </p:nvGrpSpPr>
                <p:grpSpPr bwMode="auto">
                  <a:xfrm>
                    <a:off x="1296" y="2688"/>
                    <a:ext cx="672" cy="528"/>
                    <a:chOff x="1296" y="2688"/>
                    <a:chExt cx="672" cy="528"/>
                  </a:xfrm>
                </p:grpSpPr>
                <p:sp>
                  <p:nvSpPr>
                    <p:cNvPr id="5237" name="Line 22"/>
                    <p:cNvSpPr>
                      <a:spLocks noChangeShapeType="1"/>
                    </p:cNvSpPr>
                    <p:nvPr/>
                  </p:nvSpPr>
                  <p:spPr bwMode="auto">
                    <a:xfrm flipV="1">
                      <a:off x="1296"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38" name="Line 23"/>
                    <p:cNvSpPr>
                      <a:spLocks noChangeShapeType="1"/>
                    </p:cNvSpPr>
                    <p:nvPr/>
                  </p:nvSpPr>
                  <p:spPr bwMode="auto">
                    <a:xfrm flipV="1">
                      <a:off x="1392"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39" name="Line 24"/>
                    <p:cNvSpPr>
                      <a:spLocks noChangeShapeType="1"/>
                    </p:cNvSpPr>
                    <p:nvPr/>
                  </p:nvSpPr>
                  <p:spPr bwMode="auto">
                    <a:xfrm flipV="1">
                      <a:off x="1488" y="2736"/>
                      <a:ext cx="0" cy="48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40" name="Line 25"/>
                    <p:cNvSpPr>
                      <a:spLocks noChangeShapeType="1"/>
                    </p:cNvSpPr>
                    <p:nvPr/>
                  </p:nvSpPr>
                  <p:spPr bwMode="auto">
                    <a:xfrm flipV="1">
                      <a:off x="1584" y="2784"/>
                      <a:ext cx="0" cy="43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41" name="Line 26"/>
                    <p:cNvSpPr>
                      <a:spLocks noChangeShapeType="1"/>
                    </p:cNvSpPr>
                    <p:nvPr/>
                  </p:nvSpPr>
                  <p:spPr bwMode="auto">
                    <a:xfrm flipV="1">
                      <a:off x="1680" y="2832"/>
                      <a:ext cx="0" cy="38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42" name="Line 27"/>
                    <p:cNvSpPr>
                      <a:spLocks noChangeShapeType="1"/>
                    </p:cNvSpPr>
                    <p:nvPr/>
                  </p:nvSpPr>
                  <p:spPr bwMode="auto">
                    <a:xfrm flipV="1">
                      <a:off x="1776" y="2928"/>
                      <a:ext cx="0" cy="28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43" name="Line 28"/>
                    <p:cNvSpPr>
                      <a:spLocks noChangeShapeType="1"/>
                    </p:cNvSpPr>
                    <p:nvPr/>
                  </p:nvSpPr>
                  <p:spPr bwMode="auto">
                    <a:xfrm flipV="1">
                      <a:off x="1872" y="3024"/>
                      <a:ext cx="0" cy="19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44" name="Line 29"/>
                    <p:cNvSpPr>
                      <a:spLocks noChangeShapeType="1"/>
                    </p:cNvSpPr>
                    <p:nvPr/>
                  </p:nvSpPr>
                  <p:spPr bwMode="auto">
                    <a:xfrm flipV="1">
                      <a:off x="1968" y="3120"/>
                      <a:ext cx="0" cy="96"/>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228" name="Group 30"/>
                  <p:cNvGrpSpPr>
                    <a:grpSpLocks/>
                  </p:cNvGrpSpPr>
                  <p:nvPr/>
                </p:nvGrpSpPr>
                <p:grpSpPr bwMode="auto">
                  <a:xfrm flipH="1">
                    <a:off x="432" y="2688"/>
                    <a:ext cx="672" cy="528"/>
                    <a:chOff x="1296" y="2688"/>
                    <a:chExt cx="672" cy="528"/>
                  </a:xfrm>
                </p:grpSpPr>
                <p:sp>
                  <p:nvSpPr>
                    <p:cNvPr id="5229" name="Line 31"/>
                    <p:cNvSpPr>
                      <a:spLocks noChangeShapeType="1"/>
                    </p:cNvSpPr>
                    <p:nvPr/>
                  </p:nvSpPr>
                  <p:spPr bwMode="auto">
                    <a:xfrm flipV="1">
                      <a:off x="1296"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30" name="Line 32"/>
                    <p:cNvSpPr>
                      <a:spLocks noChangeShapeType="1"/>
                    </p:cNvSpPr>
                    <p:nvPr/>
                  </p:nvSpPr>
                  <p:spPr bwMode="auto">
                    <a:xfrm flipV="1">
                      <a:off x="1392"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31" name="Line 33"/>
                    <p:cNvSpPr>
                      <a:spLocks noChangeShapeType="1"/>
                    </p:cNvSpPr>
                    <p:nvPr/>
                  </p:nvSpPr>
                  <p:spPr bwMode="auto">
                    <a:xfrm flipV="1">
                      <a:off x="1488" y="2736"/>
                      <a:ext cx="0" cy="48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32" name="Line 34"/>
                    <p:cNvSpPr>
                      <a:spLocks noChangeShapeType="1"/>
                    </p:cNvSpPr>
                    <p:nvPr/>
                  </p:nvSpPr>
                  <p:spPr bwMode="auto">
                    <a:xfrm flipV="1">
                      <a:off x="1584" y="2784"/>
                      <a:ext cx="0" cy="43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33" name="Line 35"/>
                    <p:cNvSpPr>
                      <a:spLocks noChangeShapeType="1"/>
                    </p:cNvSpPr>
                    <p:nvPr/>
                  </p:nvSpPr>
                  <p:spPr bwMode="auto">
                    <a:xfrm flipV="1">
                      <a:off x="1680" y="2832"/>
                      <a:ext cx="0" cy="38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34" name="Line 36"/>
                    <p:cNvSpPr>
                      <a:spLocks noChangeShapeType="1"/>
                    </p:cNvSpPr>
                    <p:nvPr/>
                  </p:nvSpPr>
                  <p:spPr bwMode="auto">
                    <a:xfrm flipV="1">
                      <a:off x="1776" y="2928"/>
                      <a:ext cx="0" cy="28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35" name="Line 37"/>
                    <p:cNvSpPr>
                      <a:spLocks noChangeShapeType="1"/>
                    </p:cNvSpPr>
                    <p:nvPr/>
                  </p:nvSpPr>
                  <p:spPr bwMode="auto">
                    <a:xfrm flipV="1">
                      <a:off x="1872" y="3024"/>
                      <a:ext cx="0" cy="19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36" name="Line 38"/>
                    <p:cNvSpPr>
                      <a:spLocks noChangeShapeType="1"/>
                    </p:cNvSpPr>
                    <p:nvPr/>
                  </p:nvSpPr>
                  <p:spPr bwMode="auto">
                    <a:xfrm flipV="1">
                      <a:off x="1968" y="3120"/>
                      <a:ext cx="0" cy="96"/>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sp>
              <p:nvSpPr>
                <p:cNvPr id="5135" name="Line 39"/>
                <p:cNvSpPr>
                  <a:spLocks noChangeShapeType="1"/>
                </p:cNvSpPr>
                <p:nvPr/>
              </p:nvSpPr>
              <p:spPr bwMode="auto">
                <a:xfrm flipV="1">
                  <a:off x="4848" y="960"/>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36" name="Line 40"/>
                <p:cNvSpPr>
                  <a:spLocks noChangeShapeType="1"/>
                </p:cNvSpPr>
                <p:nvPr/>
              </p:nvSpPr>
              <p:spPr bwMode="auto">
                <a:xfrm flipV="1">
                  <a:off x="4944" y="960"/>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37" name="Line 41"/>
                <p:cNvSpPr>
                  <a:spLocks noChangeShapeType="1"/>
                </p:cNvSpPr>
                <p:nvPr/>
              </p:nvSpPr>
              <p:spPr bwMode="auto">
                <a:xfrm flipV="1">
                  <a:off x="5040" y="960"/>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38" name="Line 42"/>
                <p:cNvSpPr>
                  <a:spLocks noChangeShapeType="1"/>
                </p:cNvSpPr>
                <p:nvPr/>
              </p:nvSpPr>
              <p:spPr bwMode="auto">
                <a:xfrm flipV="1">
                  <a:off x="5136" y="1008"/>
                  <a:ext cx="0" cy="48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39" name="Line 43"/>
                <p:cNvSpPr>
                  <a:spLocks noChangeShapeType="1"/>
                </p:cNvSpPr>
                <p:nvPr/>
              </p:nvSpPr>
              <p:spPr bwMode="auto">
                <a:xfrm flipV="1">
                  <a:off x="5232" y="1056"/>
                  <a:ext cx="0" cy="43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40" name="Line 44"/>
                <p:cNvSpPr>
                  <a:spLocks noChangeShapeType="1"/>
                </p:cNvSpPr>
                <p:nvPr/>
              </p:nvSpPr>
              <p:spPr bwMode="auto">
                <a:xfrm flipV="1">
                  <a:off x="5328" y="1104"/>
                  <a:ext cx="0" cy="38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41" name="Line 45"/>
                <p:cNvSpPr>
                  <a:spLocks noChangeShapeType="1"/>
                </p:cNvSpPr>
                <p:nvPr/>
              </p:nvSpPr>
              <p:spPr bwMode="auto">
                <a:xfrm flipV="1">
                  <a:off x="5424" y="1200"/>
                  <a:ext cx="0" cy="28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42" name="Line 46"/>
                <p:cNvSpPr>
                  <a:spLocks noChangeShapeType="1"/>
                </p:cNvSpPr>
                <p:nvPr/>
              </p:nvSpPr>
              <p:spPr bwMode="auto">
                <a:xfrm flipV="1">
                  <a:off x="5520" y="1296"/>
                  <a:ext cx="0" cy="19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43" name="Line 47"/>
                <p:cNvSpPr>
                  <a:spLocks noChangeShapeType="1"/>
                </p:cNvSpPr>
                <p:nvPr/>
              </p:nvSpPr>
              <p:spPr bwMode="auto">
                <a:xfrm>
                  <a:off x="432" y="1488"/>
                  <a:ext cx="0" cy="96"/>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5144" name="Group 48"/>
                <p:cNvGrpSpPr>
                  <a:grpSpLocks/>
                </p:cNvGrpSpPr>
                <p:nvPr/>
              </p:nvGrpSpPr>
              <p:grpSpPr bwMode="auto">
                <a:xfrm flipH="1">
                  <a:off x="4080" y="960"/>
                  <a:ext cx="672" cy="528"/>
                  <a:chOff x="1296" y="2688"/>
                  <a:chExt cx="672" cy="528"/>
                </a:xfrm>
              </p:grpSpPr>
              <p:sp>
                <p:nvSpPr>
                  <p:cNvPr id="5218" name="Line 49"/>
                  <p:cNvSpPr>
                    <a:spLocks noChangeShapeType="1"/>
                  </p:cNvSpPr>
                  <p:nvPr/>
                </p:nvSpPr>
                <p:spPr bwMode="auto">
                  <a:xfrm flipV="1">
                    <a:off x="1296"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19" name="Line 50"/>
                  <p:cNvSpPr>
                    <a:spLocks noChangeShapeType="1"/>
                  </p:cNvSpPr>
                  <p:nvPr/>
                </p:nvSpPr>
                <p:spPr bwMode="auto">
                  <a:xfrm flipV="1">
                    <a:off x="1392"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20" name="Line 51"/>
                  <p:cNvSpPr>
                    <a:spLocks noChangeShapeType="1"/>
                  </p:cNvSpPr>
                  <p:nvPr/>
                </p:nvSpPr>
                <p:spPr bwMode="auto">
                  <a:xfrm flipV="1">
                    <a:off x="1488" y="2736"/>
                    <a:ext cx="0" cy="48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21" name="Line 52"/>
                  <p:cNvSpPr>
                    <a:spLocks noChangeShapeType="1"/>
                  </p:cNvSpPr>
                  <p:nvPr/>
                </p:nvSpPr>
                <p:spPr bwMode="auto">
                  <a:xfrm flipV="1">
                    <a:off x="1584" y="2784"/>
                    <a:ext cx="0" cy="43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22" name="Line 53"/>
                  <p:cNvSpPr>
                    <a:spLocks noChangeShapeType="1"/>
                  </p:cNvSpPr>
                  <p:nvPr/>
                </p:nvSpPr>
                <p:spPr bwMode="auto">
                  <a:xfrm flipV="1">
                    <a:off x="1680" y="2832"/>
                    <a:ext cx="0" cy="38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23" name="Line 54"/>
                  <p:cNvSpPr>
                    <a:spLocks noChangeShapeType="1"/>
                  </p:cNvSpPr>
                  <p:nvPr/>
                </p:nvSpPr>
                <p:spPr bwMode="auto">
                  <a:xfrm flipV="1">
                    <a:off x="1776" y="2928"/>
                    <a:ext cx="0" cy="28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24" name="Line 55"/>
                  <p:cNvSpPr>
                    <a:spLocks noChangeShapeType="1"/>
                  </p:cNvSpPr>
                  <p:nvPr/>
                </p:nvSpPr>
                <p:spPr bwMode="auto">
                  <a:xfrm flipV="1">
                    <a:off x="1872" y="3024"/>
                    <a:ext cx="0" cy="19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25" name="Line 56"/>
                  <p:cNvSpPr>
                    <a:spLocks noChangeShapeType="1"/>
                  </p:cNvSpPr>
                  <p:nvPr/>
                </p:nvSpPr>
                <p:spPr bwMode="auto">
                  <a:xfrm flipV="1">
                    <a:off x="1968" y="3120"/>
                    <a:ext cx="0" cy="96"/>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145" name="Group 57"/>
                <p:cNvGrpSpPr>
                  <a:grpSpLocks/>
                </p:cNvGrpSpPr>
                <p:nvPr/>
              </p:nvGrpSpPr>
              <p:grpSpPr bwMode="auto">
                <a:xfrm flipV="1">
                  <a:off x="2352" y="1488"/>
                  <a:ext cx="1536" cy="528"/>
                  <a:chOff x="432" y="2688"/>
                  <a:chExt cx="1536" cy="528"/>
                </a:xfrm>
              </p:grpSpPr>
              <p:sp>
                <p:nvSpPr>
                  <p:cNvPr id="5199" name="Line 58"/>
                  <p:cNvSpPr>
                    <a:spLocks noChangeShapeType="1"/>
                  </p:cNvSpPr>
                  <p:nvPr/>
                </p:nvSpPr>
                <p:spPr bwMode="auto">
                  <a:xfrm flipV="1">
                    <a:off x="1200"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5200" name="Group 59"/>
                  <p:cNvGrpSpPr>
                    <a:grpSpLocks/>
                  </p:cNvGrpSpPr>
                  <p:nvPr/>
                </p:nvGrpSpPr>
                <p:grpSpPr bwMode="auto">
                  <a:xfrm>
                    <a:off x="1296" y="2688"/>
                    <a:ext cx="672" cy="528"/>
                    <a:chOff x="1296" y="2688"/>
                    <a:chExt cx="672" cy="528"/>
                  </a:xfrm>
                </p:grpSpPr>
                <p:sp>
                  <p:nvSpPr>
                    <p:cNvPr id="5210" name="Line 60"/>
                    <p:cNvSpPr>
                      <a:spLocks noChangeShapeType="1"/>
                    </p:cNvSpPr>
                    <p:nvPr/>
                  </p:nvSpPr>
                  <p:spPr bwMode="auto">
                    <a:xfrm flipV="1">
                      <a:off x="1296"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11" name="Line 61"/>
                    <p:cNvSpPr>
                      <a:spLocks noChangeShapeType="1"/>
                    </p:cNvSpPr>
                    <p:nvPr/>
                  </p:nvSpPr>
                  <p:spPr bwMode="auto">
                    <a:xfrm flipV="1">
                      <a:off x="1392"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12" name="Line 62"/>
                    <p:cNvSpPr>
                      <a:spLocks noChangeShapeType="1"/>
                    </p:cNvSpPr>
                    <p:nvPr/>
                  </p:nvSpPr>
                  <p:spPr bwMode="auto">
                    <a:xfrm flipV="1">
                      <a:off x="1488" y="2736"/>
                      <a:ext cx="0" cy="48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13" name="Line 63"/>
                    <p:cNvSpPr>
                      <a:spLocks noChangeShapeType="1"/>
                    </p:cNvSpPr>
                    <p:nvPr/>
                  </p:nvSpPr>
                  <p:spPr bwMode="auto">
                    <a:xfrm flipV="1">
                      <a:off x="1584" y="2784"/>
                      <a:ext cx="0" cy="43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14" name="Line 64"/>
                    <p:cNvSpPr>
                      <a:spLocks noChangeShapeType="1"/>
                    </p:cNvSpPr>
                    <p:nvPr/>
                  </p:nvSpPr>
                  <p:spPr bwMode="auto">
                    <a:xfrm flipV="1">
                      <a:off x="1680" y="2832"/>
                      <a:ext cx="0" cy="38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15" name="Line 65"/>
                    <p:cNvSpPr>
                      <a:spLocks noChangeShapeType="1"/>
                    </p:cNvSpPr>
                    <p:nvPr/>
                  </p:nvSpPr>
                  <p:spPr bwMode="auto">
                    <a:xfrm flipV="1">
                      <a:off x="1776" y="2928"/>
                      <a:ext cx="0" cy="28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16" name="Line 66"/>
                    <p:cNvSpPr>
                      <a:spLocks noChangeShapeType="1"/>
                    </p:cNvSpPr>
                    <p:nvPr/>
                  </p:nvSpPr>
                  <p:spPr bwMode="auto">
                    <a:xfrm flipV="1">
                      <a:off x="1872" y="3024"/>
                      <a:ext cx="0" cy="19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17" name="Line 67"/>
                    <p:cNvSpPr>
                      <a:spLocks noChangeShapeType="1"/>
                    </p:cNvSpPr>
                    <p:nvPr/>
                  </p:nvSpPr>
                  <p:spPr bwMode="auto">
                    <a:xfrm flipV="1">
                      <a:off x="1968" y="3120"/>
                      <a:ext cx="0" cy="96"/>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5201" name="Group 68"/>
                  <p:cNvGrpSpPr>
                    <a:grpSpLocks/>
                  </p:cNvGrpSpPr>
                  <p:nvPr/>
                </p:nvGrpSpPr>
                <p:grpSpPr bwMode="auto">
                  <a:xfrm flipH="1">
                    <a:off x="432" y="2688"/>
                    <a:ext cx="672" cy="528"/>
                    <a:chOff x="1296" y="2688"/>
                    <a:chExt cx="672" cy="528"/>
                  </a:xfrm>
                </p:grpSpPr>
                <p:sp>
                  <p:nvSpPr>
                    <p:cNvPr id="5202" name="Line 69"/>
                    <p:cNvSpPr>
                      <a:spLocks noChangeShapeType="1"/>
                    </p:cNvSpPr>
                    <p:nvPr/>
                  </p:nvSpPr>
                  <p:spPr bwMode="auto">
                    <a:xfrm flipV="1">
                      <a:off x="1296"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03" name="Line 70"/>
                    <p:cNvSpPr>
                      <a:spLocks noChangeShapeType="1"/>
                    </p:cNvSpPr>
                    <p:nvPr/>
                  </p:nvSpPr>
                  <p:spPr bwMode="auto">
                    <a:xfrm flipV="1">
                      <a:off x="1392" y="2688"/>
                      <a:ext cx="0" cy="52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04" name="Line 71"/>
                    <p:cNvSpPr>
                      <a:spLocks noChangeShapeType="1"/>
                    </p:cNvSpPr>
                    <p:nvPr/>
                  </p:nvSpPr>
                  <p:spPr bwMode="auto">
                    <a:xfrm flipV="1">
                      <a:off x="1488" y="2736"/>
                      <a:ext cx="0" cy="480"/>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05" name="Line 72"/>
                    <p:cNvSpPr>
                      <a:spLocks noChangeShapeType="1"/>
                    </p:cNvSpPr>
                    <p:nvPr/>
                  </p:nvSpPr>
                  <p:spPr bwMode="auto">
                    <a:xfrm flipV="1">
                      <a:off x="1584" y="2784"/>
                      <a:ext cx="0" cy="43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06" name="Line 73"/>
                    <p:cNvSpPr>
                      <a:spLocks noChangeShapeType="1"/>
                    </p:cNvSpPr>
                    <p:nvPr/>
                  </p:nvSpPr>
                  <p:spPr bwMode="auto">
                    <a:xfrm flipV="1">
                      <a:off x="1680" y="2832"/>
                      <a:ext cx="0" cy="38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07" name="Line 74"/>
                    <p:cNvSpPr>
                      <a:spLocks noChangeShapeType="1"/>
                    </p:cNvSpPr>
                    <p:nvPr/>
                  </p:nvSpPr>
                  <p:spPr bwMode="auto">
                    <a:xfrm flipV="1">
                      <a:off x="1776" y="2928"/>
                      <a:ext cx="0" cy="288"/>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08" name="Line 75"/>
                    <p:cNvSpPr>
                      <a:spLocks noChangeShapeType="1"/>
                    </p:cNvSpPr>
                    <p:nvPr/>
                  </p:nvSpPr>
                  <p:spPr bwMode="auto">
                    <a:xfrm flipV="1">
                      <a:off x="1872" y="3024"/>
                      <a:ext cx="0" cy="19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209" name="Line 76"/>
                    <p:cNvSpPr>
                      <a:spLocks noChangeShapeType="1"/>
                    </p:cNvSpPr>
                    <p:nvPr/>
                  </p:nvSpPr>
                  <p:spPr bwMode="auto">
                    <a:xfrm flipV="1">
                      <a:off x="1968" y="3120"/>
                      <a:ext cx="0" cy="96"/>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nvGrpSpPr>
                <p:cNvPr id="5146" name="Group 77"/>
                <p:cNvGrpSpPr>
                  <a:grpSpLocks/>
                </p:cNvGrpSpPr>
                <p:nvPr/>
              </p:nvGrpSpPr>
              <p:grpSpPr bwMode="auto">
                <a:xfrm>
                  <a:off x="528" y="1488"/>
                  <a:ext cx="1632" cy="528"/>
                  <a:chOff x="336" y="3216"/>
                  <a:chExt cx="1632" cy="528"/>
                </a:xfrm>
              </p:grpSpPr>
              <p:sp>
                <p:nvSpPr>
                  <p:cNvPr id="5182" name="Line 78"/>
                  <p:cNvSpPr>
                    <a:spLocks noChangeShapeType="1"/>
                  </p:cNvSpPr>
                  <p:nvPr/>
                </p:nvSpPr>
                <p:spPr bwMode="auto">
                  <a:xfrm flipH="1">
                    <a:off x="768" y="3216"/>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83" name="Line 79"/>
                  <p:cNvSpPr>
                    <a:spLocks noChangeShapeType="1"/>
                  </p:cNvSpPr>
                  <p:nvPr/>
                </p:nvSpPr>
                <p:spPr bwMode="auto">
                  <a:xfrm flipH="1">
                    <a:off x="864" y="3216"/>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84" name="Line 80"/>
                  <p:cNvSpPr>
                    <a:spLocks noChangeShapeType="1"/>
                  </p:cNvSpPr>
                  <p:nvPr/>
                </p:nvSpPr>
                <p:spPr bwMode="auto">
                  <a:xfrm flipH="1">
                    <a:off x="960" y="3216"/>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85" name="Line 81"/>
                  <p:cNvSpPr>
                    <a:spLocks noChangeShapeType="1"/>
                  </p:cNvSpPr>
                  <p:nvPr/>
                </p:nvSpPr>
                <p:spPr bwMode="auto">
                  <a:xfrm flipH="1">
                    <a:off x="1056" y="3216"/>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86" name="Line 82"/>
                  <p:cNvSpPr>
                    <a:spLocks noChangeShapeType="1"/>
                  </p:cNvSpPr>
                  <p:nvPr/>
                </p:nvSpPr>
                <p:spPr bwMode="auto">
                  <a:xfrm flipH="1">
                    <a:off x="1200" y="3216"/>
                    <a:ext cx="384" cy="4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87" name="Line 83"/>
                  <p:cNvSpPr>
                    <a:spLocks noChangeShapeType="1"/>
                  </p:cNvSpPr>
                  <p:nvPr/>
                </p:nvSpPr>
                <p:spPr bwMode="auto">
                  <a:xfrm flipH="1">
                    <a:off x="1344" y="3216"/>
                    <a:ext cx="336" cy="4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88" name="Line 84"/>
                  <p:cNvSpPr>
                    <a:spLocks noChangeShapeType="1"/>
                  </p:cNvSpPr>
                  <p:nvPr/>
                </p:nvSpPr>
                <p:spPr bwMode="auto">
                  <a:xfrm flipH="1">
                    <a:off x="1488" y="3216"/>
                    <a:ext cx="288"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89" name="Line 85"/>
                  <p:cNvSpPr>
                    <a:spLocks noChangeShapeType="1"/>
                  </p:cNvSpPr>
                  <p:nvPr/>
                </p:nvSpPr>
                <p:spPr bwMode="auto">
                  <a:xfrm flipH="1">
                    <a:off x="1632" y="3216"/>
                    <a:ext cx="240" cy="2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90" name="Line 86"/>
                  <p:cNvSpPr>
                    <a:spLocks noChangeShapeType="1"/>
                  </p:cNvSpPr>
                  <p:nvPr/>
                </p:nvSpPr>
                <p:spPr bwMode="auto">
                  <a:xfrm flipH="1">
                    <a:off x="1872" y="3216"/>
                    <a:ext cx="96" cy="1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91" name="Line 87"/>
                  <p:cNvSpPr>
                    <a:spLocks noChangeShapeType="1"/>
                  </p:cNvSpPr>
                  <p:nvPr/>
                </p:nvSpPr>
                <p:spPr bwMode="auto">
                  <a:xfrm flipH="1">
                    <a:off x="672" y="3216"/>
                    <a:ext cx="432" cy="4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92" name="Line 88"/>
                  <p:cNvSpPr>
                    <a:spLocks noChangeShapeType="1"/>
                  </p:cNvSpPr>
                  <p:nvPr/>
                </p:nvSpPr>
                <p:spPr bwMode="auto">
                  <a:xfrm flipH="1">
                    <a:off x="576" y="3216"/>
                    <a:ext cx="432" cy="4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93" name="Line 89"/>
                  <p:cNvSpPr>
                    <a:spLocks noChangeShapeType="1"/>
                  </p:cNvSpPr>
                  <p:nvPr/>
                </p:nvSpPr>
                <p:spPr bwMode="auto">
                  <a:xfrm flipH="1">
                    <a:off x="528" y="3216"/>
                    <a:ext cx="384"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94" name="Line 90"/>
                  <p:cNvSpPr>
                    <a:spLocks noChangeShapeType="1"/>
                  </p:cNvSpPr>
                  <p:nvPr/>
                </p:nvSpPr>
                <p:spPr bwMode="auto">
                  <a:xfrm flipH="1">
                    <a:off x="480" y="3216"/>
                    <a:ext cx="336"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95" name="Line 91"/>
                  <p:cNvSpPr>
                    <a:spLocks noChangeShapeType="1"/>
                  </p:cNvSpPr>
                  <p:nvPr/>
                </p:nvSpPr>
                <p:spPr bwMode="auto">
                  <a:xfrm flipH="1">
                    <a:off x="432" y="3216"/>
                    <a:ext cx="288" cy="2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96" name="Line 92"/>
                  <p:cNvSpPr>
                    <a:spLocks noChangeShapeType="1"/>
                  </p:cNvSpPr>
                  <p:nvPr/>
                </p:nvSpPr>
                <p:spPr bwMode="auto">
                  <a:xfrm flipH="1">
                    <a:off x="384" y="3216"/>
                    <a:ext cx="240" cy="19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97" name="Line 93"/>
                  <p:cNvSpPr>
                    <a:spLocks noChangeShapeType="1"/>
                  </p:cNvSpPr>
                  <p:nvPr/>
                </p:nvSpPr>
                <p:spPr bwMode="auto">
                  <a:xfrm flipH="1">
                    <a:off x="336" y="3216"/>
                    <a:ext cx="192" cy="1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98" name="Line 94"/>
                  <p:cNvSpPr>
                    <a:spLocks noChangeShapeType="1"/>
                  </p:cNvSpPr>
                  <p:nvPr/>
                </p:nvSpPr>
                <p:spPr bwMode="auto">
                  <a:xfrm flipH="1">
                    <a:off x="336" y="3216"/>
                    <a:ext cx="96" cy="4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sp>
              <p:nvSpPr>
                <p:cNvPr id="5147" name="Line 95"/>
                <p:cNvSpPr>
                  <a:spLocks noChangeShapeType="1"/>
                </p:cNvSpPr>
                <p:nvPr/>
              </p:nvSpPr>
              <p:spPr bwMode="auto">
                <a:xfrm flipH="1">
                  <a:off x="4416" y="1488"/>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48" name="Line 96"/>
                <p:cNvSpPr>
                  <a:spLocks noChangeShapeType="1"/>
                </p:cNvSpPr>
                <p:nvPr/>
              </p:nvSpPr>
              <p:spPr bwMode="auto">
                <a:xfrm flipH="1">
                  <a:off x="4512" y="1488"/>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49" name="Line 97"/>
                <p:cNvSpPr>
                  <a:spLocks noChangeShapeType="1"/>
                </p:cNvSpPr>
                <p:nvPr/>
              </p:nvSpPr>
              <p:spPr bwMode="auto">
                <a:xfrm flipH="1">
                  <a:off x="4608" y="1488"/>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0" name="Line 98"/>
                <p:cNvSpPr>
                  <a:spLocks noChangeShapeType="1"/>
                </p:cNvSpPr>
                <p:nvPr/>
              </p:nvSpPr>
              <p:spPr bwMode="auto">
                <a:xfrm flipH="1">
                  <a:off x="4704" y="1488"/>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1" name="Line 99"/>
                <p:cNvSpPr>
                  <a:spLocks noChangeShapeType="1"/>
                </p:cNvSpPr>
                <p:nvPr/>
              </p:nvSpPr>
              <p:spPr bwMode="auto">
                <a:xfrm flipH="1">
                  <a:off x="4848" y="1488"/>
                  <a:ext cx="384" cy="4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2" name="Line 100"/>
                <p:cNvSpPr>
                  <a:spLocks noChangeShapeType="1"/>
                </p:cNvSpPr>
                <p:nvPr/>
              </p:nvSpPr>
              <p:spPr bwMode="auto">
                <a:xfrm flipH="1">
                  <a:off x="4992" y="1488"/>
                  <a:ext cx="336" cy="4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3" name="Line 101"/>
                <p:cNvSpPr>
                  <a:spLocks noChangeShapeType="1"/>
                </p:cNvSpPr>
                <p:nvPr/>
              </p:nvSpPr>
              <p:spPr bwMode="auto">
                <a:xfrm flipH="1">
                  <a:off x="5136" y="1488"/>
                  <a:ext cx="288"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4" name="Line 102"/>
                <p:cNvSpPr>
                  <a:spLocks noChangeShapeType="1"/>
                </p:cNvSpPr>
                <p:nvPr/>
              </p:nvSpPr>
              <p:spPr bwMode="auto">
                <a:xfrm flipH="1">
                  <a:off x="5280" y="1488"/>
                  <a:ext cx="240" cy="2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5" name="Line 103"/>
                <p:cNvSpPr>
                  <a:spLocks noChangeShapeType="1"/>
                </p:cNvSpPr>
                <p:nvPr/>
              </p:nvSpPr>
              <p:spPr bwMode="auto">
                <a:xfrm flipV="1">
                  <a:off x="432" y="1344"/>
                  <a:ext cx="96" cy="1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6" name="Line 104"/>
                <p:cNvSpPr>
                  <a:spLocks noChangeShapeType="1"/>
                </p:cNvSpPr>
                <p:nvPr/>
              </p:nvSpPr>
              <p:spPr bwMode="auto">
                <a:xfrm flipH="1">
                  <a:off x="4320" y="1488"/>
                  <a:ext cx="432" cy="4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7" name="Line 105"/>
                <p:cNvSpPr>
                  <a:spLocks noChangeShapeType="1"/>
                </p:cNvSpPr>
                <p:nvPr/>
              </p:nvSpPr>
              <p:spPr bwMode="auto">
                <a:xfrm flipH="1">
                  <a:off x="4224" y="1488"/>
                  <a:ext cx="432" cy="4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8" name="Line 106"/>
                <p:cNvSpPr>
                  <a:spLocks noChangeShapeType="1"/>
                </p:cNvSpPr>
                <p:nvPr/>
              </p:nvSpPr>
              <p:spPr bwMode="auto">
                <a:xfrm flipH="1">
                  <a:off x="4176" y="1488"/>
                  <a:ext cx="384"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59" name="Line 107"/>
                <p:cNvSpPr>
                  <a:spLocks noChangeShapeType="1"/>
                </p:cNvSpPr>
                <p:nvPr/>
              </p:nvSpPr>
              <p:spPr bwMode="auto">
                <a:xfrm flipH="1">
                  <a:off x="4128" y="1488"/>
                  <a:ext cx="336"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60" name="Line 108"/>
                <p:cNvSpPr>
                  <a:spLocks noChangeShapeType="1"/>
                </p:cNvSpPr>
                <p:nvPr/>
              </p:nvSpPr>
              <p:spPr bwMode="auto">
                <a:xfrm flipH="1">
                  <a:off x="4080" y="1488"/>
                  <a:ext cx="288" cy="2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61" name="Line 109"/>
                <p:cNvSpPr>
                  <a:spLocks noChangeShapeType="1"/>
                </p:cNvSpPr>
                <p:nvPr/>
              </p:nvSpPr>
              <p:spPr bwMode="auto">
                <a:xfrm flipH="1">
                  <a:off x="4032" y="1488"/>
                  <a:ext cx="240" cy="19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62" name="Line 110"/>
                <p:cNvSpPr>
                  <a:spLocks noChangeShapeType="1"/>
                </p:cNvSpPr>
                <p:nvPr/>
              </p:nvSpPr>
              <p:spPr bwMode="auto">
                <a:xfrm flipH="1">
                  <a:off x="3984" y="1488"/>
                  <a:ext cx="192" cy="1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63" name="Line 111"/>
                <p:cNvSpPr>
                  <a:spLocks noChangeShapeType="1"/>
                </p:cNvSpPr>
                <p:nvPr/>
              </p:nvSpPr>
              <p:spPr bwMode="auto">
                <a:xfrm flipH="1">
                  <a:off x="3984" y="1488"/>
                  <a:ext cx="96" cy="4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nvGrpSpPr>
                <p:cNvPr id="5164" name="Group 112"/>
                <p:cNvGrpSpPr>
                  <a:grpSpLocks/>
                </p:cNvGrpSpPr>
                <p:nvPr/>
              </p:nvGrpSpPr>
              <p:grpSpPr bwMode="auto">
                <a:xfrm flipH="1" flipV="1">
                  <a:off x="2352" y="960"/>
                  <a:ext cx="1632" cy="528"/>
                  <a:chOff x="336" y="3216"/>
                  <a:chExt cx="1632" cy="528"/>
                </a:xfrm>
              </p:grpSpPr>
              <p:sp>
                <p:nvSpPr>
                  <p:cNvPr id="5165" name="Line 113"/>
                  <p:cNvSpPr>
                    <a:spLocks noChangeShapeType="1"/>
                  </p:cNvSpPr>
                  <p:nvPr/>
                </p:nvSpPr>
                <p:spPr bwMode="auto">
                  <a:xfrm flipH="1">
                    <a:off x="768" y="3216"/>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66" name="Line 114"/>
                  <p:cNvSpPr>
                    <a:spLocks noChangeShapeType="1"/>
                  </p:cNvSpPr>
                  <p:nvPr/>
                </p:nvSpPr>
                <p:spPr bwMode="auto">
                  <a:xfrm flipH="1">
                    <a:off x="864" y="3216"/>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67" name="Line 115"/>
                  <p:cNvSpPr>
                    <a:spLocks noChangeShapeType="1"/>
                  </p:cNvSpPr>
                  <p:nvPr/>
                </p:nvSpPr>
                <p:spPr bwMode="auto">
                  <a:xfrm flipH="1">
                    <a:off x="960" y="3216"/>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68" name="Line 116"/>
                  <p:cNvSpPr>
                    <a:spLocks noChangeShapeType="1"/>
                  </p:cNvSpPr>
                  <p:nvPr/>
                </p:nvSpPr>
                <p:spPr bwMode="auto">
                  <a:xfrm flipH="1">
                    <a:off x="1056" y="3216"/>
                    <a:ext cx="432" cy="52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69" name="Line 117"/>
                  <p:cNvSpPr>
                    <a:spLocks noChangeShapeType="1"/>
                  </p:cNvSpPr>
                  <p:nvPr/>
                </p:nvSpPr>
                <p:spPr bwMode="auto">
                  <a:xfrm flipH="1">
                    <a:off x="1200" y="3216"/>
                    <a:ext cx="384" cy="4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0" name="Line 118"/>
                  <p:cNvSpPr>
                    <a:spLocks noChangeShapeType="1"/>
                  </p:cNvSpPr>
                  <p:nvPr/>
                </p:nvSpPr>
                <p:spPr bwMode="auto">
                  <a:xfrm flipH="1">
                    <a:off x="1344" y="3216"/>
                    <a:ext cx="336" cy="4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1" name="Line 119"/>
                  <p:cNvSpPr>
                    <a:spLocks noChangeShapeType="1"/>
                  </p:cNvSpPr>
                  <p:nvPr/>
                </p:nvSpPr>
                <p:spPr bwMode="auto">
                  <a:xfrm flipH="1">
                    <a:off x="1488" y="3216"/>
                    <a:ext cx="288"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2" name="Line 120"/>
                  <p:cNvSpPr>
                    <a:spLocks noChangeShapeType="1"/>
                  </p:cNvSpPr>
                  <p:nvPr/>
                </p:nvSpPr>
                <p:spPr bwMode="auto">
                  <a:xfrm flipH="1">
                    <a:off x="1632" y="3216"/>
                    <a:ext cx="240" cy="2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3" name="Line 121"/>
                  <p:cNvSpPr>
                    <a:spLocks noChangeShapeType="1"/>
                  </p:cNvSpPr>
                  <p:nvPr/>
                </p:nvSpPr>
                <p:spPr bwMode="auto">
                  <a:xfrm flipH="1">
                    <a:off x="1872" y="3216"/>
                    <a:ext cx="96" cy="1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4" name="Line 122"/>
                  <p:cNvSpPr>
                    <a:spLocks noChangeShapeType="1"/>
                  </p:cNvSpPr>
                  <p:nvPr/>
                </p:nvSpPr>
                <p:spPr bwMode="auto">
                  <a:xfrm flipH="1">
                    <a:off x="672" y="3216"/>
                    <a:ext cx="432" cy="4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5" name="Line 123"/>
                  <p:cNvSpPr>
                    <a:spLocks noChangeShapeType="1"/>
                  </p:cNvSpPr>
                  <p:nvPr/>
                </p:nvSpPr>
                <p:spPr bwMode="auto">
                  <a:xfrm flipH="1">
                    <a:off x="576" y="3216"/>
                    <a:ext cx="432" cy="43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6" name="Line 124"/>
                  <p:cNvSpPr>
                    <a:spLocks noChangeShapeType="1"/>
                  </p:cNvSpPr>
                  <p:nvPr/>
                </p:nvSpPr>
                <p:spPr bwMode="auto">
                  <a:xfrm flipH="1">
                    <a:off x="528" y="3216"/>
                    <a:ext cx="384"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7" name="Line 125"/>
                  <p:cNvSpPr>
                    <a:spLocks noChangeShapeType="1"/>
                  </p:cNvSpPr>
                  <p:nvPr/>
                </p:nvSpPr>
                <p:spPr bwMode="auto">
                  <a:xfrm flipH="1">
                    <a:off x="480" y="3216"/>
                    <a:ext cx="336"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8" name="Line 126"/>
                  <p:cNvSpPr>
                    <a:spLocks noChangeShapeType="1"/>
                  </p:cNvSpPr>
                  <p:nvPr/>
                </p:nvSpPr>
                <p:spPr bwMode="auto">
                  <a:xfrm flipH="1">
                    <a:off x="432" y="3216"/>
                    <a:ext cx="288" cy="2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79" name="Line 127"/>
                  <p:cNvSpPr>
                    <a:spLocks noChangeShapeType="1"/>
                  </p:cNvSpPr>
                  <p:nvPr/>
                </p:nvSpPr>
                <p:spPr bwMode="auto">
                  <a:xfrm flipH="1">
                    <a:off x="384" y="3216"/>
                    <a:ext cx="240" cy="19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80" name="Line 128"/>
                  <p:cNvSpPr>
                    <a:spLocks noChangeShapeType="1"/>
                  </p:cNvSpPr>
                  <p:nvPr/>
                </p:nvSpPr>
                <p:spPr bwMode="auto">
                  <a:xfrm flipH="1">
                    <a:off x="336" y="3216"/>
                    <a:ext cx="192" cy="1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5181" name="Line 129"/>
                  <p:cNvSpPr>
                    <a:spLocks noChangeShapeType="1"/>
                  </p:cNvSpPr>
                  <p:nvPr/>
                </p:nvSpPr>
                <p:spPr bwMode="auto">
                  <a:xfrm flipH="1">
                    <a:off x="336" y="3216"/>
                    <a:ext cx="96" cy="4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grpSp>
        <p:sp>
          <p:nvSpPr>
            <p:cNvPr id="5130" name="Line 130"/>
            <p:cNvSpPr>
              <a:spLocks noChangeShapeType="1"/>
            </p:cNvSpPr>
            <p:nvPr/>
          </p:nvSpPr>
          <p:spPr bwMode="auto">
            <a:xfrm>
              <a:off x="4080" y="2208"/>
              <a:ext cx="432" cy="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sp>
        <p:nvSpPr>
          <p:cNvPr id="12419" name="Text Box 131"/>
          <p:cNvSpPr txBox="1">
            <a:spLocks noChangeArrowheads="1"/>
          </p:cNvSpPr>
          <p:nvPr/>
        </p:nvSpPr>
        <p:spPr bwMode="auto">
          <a:xfrm>
            <a:off x="755650" y="6165850"/>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0000CC"/>
                </a:solidFill>
                <a:latin typeface="Verdana" pitchFamily="34" charset="0"/>
                <a:ea typeface="楷体_GB2312" pitchFamily="49" charset="-122"/>
              </a:rPr>
              <a:t>电矢量叫做光矢量</a:t>
            </a:r>
            <a:r>
              <a:rPr lang="en-US" altLang="zh-CN" sz="2400" b="1" smtClean="0">
                <a:solidFill>
                  <a:srgbClr val="0000CC"/>
                </a:solidFill>
                <a:latin typeface="Times New Roman" pitchFamily="18" charset="0"/>
                <a:ea typeface="楷体_GB2312" pitchFamily="49" charset="-122"/>
              </a:rPr>
              <a:t>,</a:t>
            </a:r>
            <a:r>
              <a:rPr lang="zh-CN" altLang="en-US" sz="2400" b="1" smtClean="0">
                <a:solidFill>
                  <a:srgbClr val="0000CC"/>
                </a:solidFill>
                <a:latin typeface="Times New Roman" pitchFamily="18" charset="0"/>
                <a:ea typeface="楷体_GB2312" pitchFamily="49" charset="-122"/>
              </a:rPr>
              <a:t>光波是横波</a:t>
            </a:r>
            <a:r>
              <a:rPr lang="en-US" altLang="zh-CN" sz="2400" b="1" smtClean="0">
                <a:solidFill>
                  <a:srgbClr val="0000CC"/>
                </a:solidFill>
                <a:latin typeface="Times New Roman" pitchFamily="18" charset="0"/>
                <a:ea typeface="楷体_GB2312" pitchFamily="49" charset="-122"/>
              </a:rPr>
              <a:t>.</a:t>
            </a:r>
          </a:p>
        </p:txBody>
      </p:sp>
      <p:sp>
        <p:nvSpPr>
          <p:cNvPr id="12420" name="Text Box 132"/>
          <p:cNvSpPr txBox="1">
            <a:spLocks noChangeArrowheads="1"/>
          </p:cNvSpPr>
          <p:nvPr/>
        </p:nvSpPr>
        <p:spPr bwMode="auto">
          <a:xfrm>
            <a:off x="611188" y="620713"/>
            <a:ext cx="835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zh-CN" altLang="en-US" sz="2400" b="1" smtClean="0">
                <a:solidFill>
                  <a:srgbClr val="000000"/>
                </a:solidFill>
                <a:latin typeface="楷体_GB2312" pitchFamily="49" charset="-122"/>
                <a:ea typeface="楷体_GB2312" pitchFamily="49" charset="-122"/>
              </a:rPr>
              <a:t>对电磁场</a:t>
            </a:r>
            <a:r>
              <a:rPr kumimoji="1" lang="en-US" altLang="zh-CN" sz="2400" b="1" smtClean="0">
                <a:solidFill>
                  <a:srgbClr val="000000"/>
                </a:solidFill>
                <a:latin typeface="楷体_GB2312" pitchFamily="49" charset="-122"/>
                <a:ea typeface="楷体_GB2312" pitchFamily="49" charset="-122"/>
              </a:rPr>
              <a:t>--</a:t>
            </a:r>
            <a:r>
              <a:rPr kumimoji="1" lang="zh-CN" altLang="en-US" sz="2400" b="1" smtClean="0">
                <a:solidFill>
                  <a:srgbClr val="000000"/>
                </a:solidFill>
                <a:latin typeface="楷体_GB2312" pitchFamily="49" charset="-122"/>
                <a:ea typeface="楷体_GB2312" pitchFamily="49" charset="-122"/>
              </a:rPr>
              <a:t>用经典电动力学的</a:t>
            </a:r>
            <a:r>
              <a:rPr kumimoji="1" lang="en-US" altLang="zh-CN" sz="2400" b="1" i="1" smtClean="0">
                <a:solidFill>
                  <a:srgbClr val="000000"/>
                </a:solidFill>
                <a:latin typeface="Times New Roman" pitchFamily="18" charset="0"/>
                <a:ea typeface="楷体_GB2312" pitchFamily="49" charset="-122"/>
              </a:rPr>
              <a:t>Maxwell</a:t>
            </a:r>
            <a:r>
              <a:rPr kumimoji="1" lang="zh-CN" altLang="en-US" sz="2400" b="1" smtClean="0">
                <a:solidFill>
                  <a:srgbClr val="000000"/>
                </a:solidFill>
                <a:latin typeface="楷体_GB2312" pitchFamily="49" charset="-122"/>
                <a:ea typeface="楷体_GB2312" pitchFamily="49" charset="-122"/>
              </a:rPr>
              <a:t>方程组描述</a:t>
            </a:r>
          </a:p>
        </p:txBody>
      </p:sp>
      <p:pic>
        <p:nvPicPr>
          <p:cNvPr id="12421" name="Picture 1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1844675"/>
            <a:ext cx="734377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856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20"/>
                                        </p:tgtEl>
                                        <p:attrNameLst>
                                          <p:attrName>style.visibility</p:attrName>
                                        </p:attrNameLst>
                                      </p:cBhvr>
                                      <p:to>
                                        <p:strVal val="visible"/>
                                      </p:to>
                                    </p:set>
                                    <p:animEffect transition="in" filter="wipe(left)">
                                      <p:cBhvr>
                                        <p:cTn id="12" dur="3000"/>
                                        <p:tgtEl>
                                          <p:spTgt spid="12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wipe(left)">
                                      <p:cBhvr>
                                        <p:cTn id="17" dur="30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42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292"/>
                                        </p:tgtEl>
                                        <p:attrNameLst>
                                          <p:attrName>style.visibility</p:attrName>
                                        </p:attrNameLst>
                                      </p:cBhvr>
                                      <p:to>
                                        <p:strVal val="visible"/>
                                      </p:to>
                                    </p:set>
                                    <p:animEffect transition="in" filter="wipe(left)">
                                      <p:cBhvr>
                                        <p:cTn id="26" dur="3000"/>
                                        <p:tgtEl>
                                          <p:spTgt spid="122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419"/>
                                        </p:tgtEl>
                                        <p:attrNameLst>
                                          <p:attrName>style.visibility</p:attrName>
                                        </p:attrNameLst>
                                      </p:cBhvr>
                                      <p:to>
                                        <p:strVal val="visible"/>
                                      </p:to>
                                    </p:set>
                                    <p:animEffect transition="in" filter="wipe(left)">
                                      <p:cBhvr>
                                        <p:cTn id="35" dur="3000"/>
                                        <p:tgtEl>
                                          <p:spTgt spid="12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p:bldP spid="12292" grpId="0"/>
      <p:bldP spid="12419" grpId="0"/>
      <p:bldP spid="124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400" y="15240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smtClean="0">
                <a:solidFill>
                  <a:srgbClr val="0000CC"/>
                </a:solidFill>
                <a:latin typeface="Times New Roman" pitchFamily="18" charset="0"/>
              </a:rPr>
              <a:t>（</a:t>
            </a:r>
            <a:r>
              <a:rPr kumimoji="1" lang="en-US" altLang="zh-CN" sz="2800" smtClean="0">
                <a:solidFill>
                  <a:srgbClr val="0000CC"/>
                </a:solidFill>
                <a:latin typeface="Times New Roman" pitchFamily="18" charset="0"/>
              </a:rPr>
              <a:t>1</a:t>
            </a:r>
            <a:r>
              <a:rPr kumimoji="1" lang="zh-CN" altLang="en-US" sz="2800" smtClean="0">
                <a:solidFill>
                  <a:srgbClr val="0000CC"/>
                </a:solidFill>
                <a:latin typeface="Times New Roman" pitchFamily="18" charset="0"/>
              </a:rPr>
              <a:t>）</a:t>
            </a:r>
            <a:r>
              <a:rPr kumimoji="1" lang="zh-CN" altLang="en-US" sz="2800" b="1" smtClean="0">
                <a:solidFill>
                  <a:srgbClr val="0000CC"/>
                </a:solidFill>
                <a:latin typeface="Times New Roman" pitchFamily="18" charset="0"/>
                <a:ea typeface="楷体_GB2312" pitchFamily="49" charset="-122"/>
              </a:rPr>
              <a:t>线偏振光</a:t>
            </a:r>
          </a:p>
        </p:txBody>
      </p:sp>
      <p:sp>
        <p:nvSpPr>
          <p:cNvPr id="6147" name="Text Box 3"/>
          <p:cNvSpPr txBox="1">
            <a:spLocks noChangeArrowheads="1"/>
          </p:cNvSpPr>
          <p:nvPr/>
        </p:nvSpPr>
        <p:spPr bwMode="auto">
          <a:xfrm>
            <a:off x="1066800" y="7620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000000"/>
                </a:solidFill>
                <a:latin typeface="Times New Roman" pitchFamily="18" charset="0"/>
              </a:rPr>
              <a:t>   </a:t>
            </a:r>
            <a:r>
              <a:rPr lang="zh-CN" altLang="en-US" sz="2400" b="1" smtClean="0">
                <a:solidFill>
                  <a:srgbClr val="CC0000"/>
                </a:solidFill>
                <a:latin typeface="Times New Roman" pitchFamily="18" charset="0"/>
              </a:rPr>
              <a:t>偏振光</a:t>
            </a:r>
            <a:r>
              <a:rPr lang="zh-CN" altLang="en-US" sz="2400" b="1" smtClean="0">
                <a:solidFill>
                  <a:srgbClr val="000000"/>
                </a:solidFill>
                <a:latin typeface="Times New Roman" pitchFamily="18" charset="0"/>
              </a:rPr>
              <a:t>（线偏振光）</a:t>
            </a:r>
          </a:p>
        </p:txBody>
      </p:sp>
      <p:grpSp>
        <p:nvGrpSpPr>
          <p:cNvPr id="13316" name="Group 4"/>
          <p:cNvGrpSpPr>
            <a:grpSpLocks/>
          </p:cNvGrpSpPr>
          <p:nvPr/>
        </p:nvGrpSpPr>
        <p:grpSpPr bwMode="auto">
          <a:xfrm>
            <a:off x="5410200" y="1981200"/>
            <a:ext cx="2546350" cy="1303338"/>
            <a:chOff x="864" y="1296"/>
            <a:chExt cx="1776" cy="1344"/>
          </a:xfrm>
        </p:grpSpPr>
        <p:sp>
          <p:nvSpPr>
            <p:cNvPr id="6181" name="Rectangle 5"/>
            <p:cNvSpPr>
              <a:spLocks noChangeArrowheads="1"/>
            </p:cNvSpPr>
            <p:nvPr/>
          </p:nvSpPr>
          <p:spPr bwMode="auto">
            <a:xfrm>
              <a:off x="864" y="1296"/>
              <a:ext cx="1776"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82" name="Text Box 6"/>
            <p:cNvSpPr txBox="1">
              <a:spLocks noChangeArrowheads="1"/>
            </p:cNvSpPr>
            <p:nvPr/>
          </p:nvSpPr>
          <p:spPr bwMode="auto">
            <a:xfrm>
              <a:off x="864" y="1296"/>
              <a:ext cx="1776" cy="545"/>
            </a:xfrm>
            <a:prstGeom prst="rect">
              <a:avLst/>
            </a:prstGeom>
            <a:gradFill rotWithShape="0">
              <a:gsLst>
                <a:gs pos="0">
                  <a:srgbClr val="FFEFFF"/>
                </a:gs>
                <a:gs pos="50000">
                  <a:srgbClr val="FFFFFF"/>
                </a:gs>
                <a:gs pos="100000">
                  <a:srgbClr val="FFE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Bef>
                  <a:spcPct val="50000"/>
                </a:spcBef>
                <a:spcAft>
                  <a:spcPct val="0"/>
                </a:spcAft>
                <a:buFontTx/>
                <a:buNone/>
              </a:pPr>
              <a:r>
                <a:rPr lang="zh-CN" altLang="en-US" sz="2800" b="1" smtClean="0">
                  <a:solidFill>
                    <a:srgbClr val="000000"/>
                  </a:solidFill>
                  <a:latin typeface="Times New Roman" pitchFamily="18" charset="0"/>
                </a:rPr>
                <a:t>符号表示</a:t>
              </a:r>
            </a:p>
          </p:txBody>
        </p:sp>
        <p:grpSp>
          <p:nvGrpSpPr>
            <p:cNvPr id="6183" name="Group 7"/>
            <p:cNvGrpSpPr>
              <a:grpSpLocks/>
            </p:cNvGrpSpPr>
            <p:nvPr/>
          </p:nvGrpSpPr>
          <p:grpSpPr bwMode="auto">
            <a:xfrm>
              <a:off x="1056" y="1824"/>
              <a:ext cx="1440" cy="336"/>
              <a:chOff x="1008" y="1776"/>
              <a:chExt cx="1440" cy="336"/>
            </a:xfrm>
          </p:grpSpPr>
          <p:sp>
            <p:nvSpPr>
              <p:cNvPr id="6191" name="Line 8"/>
              <p:cNvSpPr>
                <a:spLocks noChangeShapeType="1"/>
              </p:cNvSpPr>
              <p:nvPr/>
            </p:nvSpPr>
            <p:spPr bwMode="auto">
              <a:xfrm>
                <a:off x="1008" y="1944"/>
                <a:ext cx="144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92" name="Line 9"/>
              <p:cNvSpPr>
                <a:spLocks noChangeShapeType="1"/>
              </p:cNvSpPr>
              <p:nvPr/>
            </p:nvSpPr>
            <p:spPr bwMode="auto">
              <a:xfrm>
                <a:off x="1200" y="1776"/>
                <a:ext cx="0" cy="336"/>
              </a:xfrm>
              <a:prstGeom prst="line">
                <a:avLst/>
              </a:prstGeom>
              <a:noFill/>
              <a:ln w="1905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93" name="Line 10"/>
              <p:cNvSpPr>
                <a:spLocks noChangeShapeType="1"/>
              </p:cNvSpPr>
              <p:nvPr/>
            </p:nvSpPr>
            <p:spPr bwMode="auto">
              <a:xfrm>
                <a:off x="1433" y="1776"/>
                <a:ext cx="0" cy="336"/>
              </a:xfrm>
              <a:prstGeom prst="line">
                <a:avLst/>
              </a:prstGeom>
              <a:noFill/>
              <a:ln w="1905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94" name="Line 11"/>
              <p:cNvSpPr>
                <a:spLocks noChangeShapeType="1"/>
              </p:cNvSpPr>
              <p:nvPr/>
            </p:nvSpPr>
            <p:spPr bwMode="auto">
              <a:xfrm>
                <a:off x="1667" y="1776"/>
                <a:ext cx="0" cy="336"/>
              </a:xfrm>
              <a:prstGeom prst="line">
                <a:avLst/>
              </a:prstGeom>
              <a:noFill/>
              <a:ln w="1905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95" name="Line 12"/>
              <p:cNvSpPr>
                <a:spLocks noChangeShapeType="1"/>
              </p:cNvSpPr>
              <p:nvPr/>
            </p:nvSpPr>
            <p:spPr bwMode="auto">
              <a:xfrm>
                <a:off x="1900" y="1776"/>
                <a:ext cx="0" cy="336"/>
              </a:xfrm>
              <a:prstGeom prst="line">
                <a:avLst/>
              </a:prstGeom>
              <a:noFill/>
              <a:ln w="1905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96" name="Line 13"/>
              <p:cNvSpPr>
                <a:spLocks noChangeShapeType="1"/>
              </p:cNvSpPr>
              <p:nvPr/>
            </p:nvSpPr>
            <p:spPr bwMode="auto">
              <a:xfrm>
                <a:off x="2134" y="1776"/>
                <a:ext cx="0" cy="336"/>
              </a:xfrm>
              <a:prstGeom prst="line">
                <a:avLst/>
              </a:prstGeom>
              <a:noFill/>
              <a:ln w="1905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pSp>
          <p:nvGrpSpPr>
            <p:cNvPr id="6184" name="Group 14"/>
            <p:cNvGrpSpPr>
              <a:grpSpLocks/>
            </p:cNvGrpSpPr>
            <p:nvPr/>
          </p:nvGrpSpPr>
          <p:grpSpPr bwMode="auto">
            <a:xfrm>
              <a:off x="1056" y="2400"/>
              <a:ext cx="1440" cy="96"/>
              <a:chOff x="1056" y="2448"/>
              <a:chExt cx="1440" cy="96"/>
            </a:xfrm>
          </p:grpSpPr>
          <p:sp>
            <p:nvSpPr>
              <p:cNvPr id="6185" name="Line 15"/>
              <p:cNvSpPr>
                <a:spLocks noChangeShapeType="1"/>
              </p:cNvSpPr>
              <p:nvPr/>
            </p:nvSpPr>
            <p:spPr bwMode="auto">
              <a:xfrm>
                <a:off x="1056" y="2496"/>
                <a:ext cx="1440" cy="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86" name="Oval 16"/>
              <p:cNvSpPr>
                <a:spLocks noChangeArrowheads="1"/>
              </p:cNvSpPr>
              <p:nvPr/>
            </p:nvSpPr>
            <p:spPr bwMode="auto">
              <a:xfrm>
                <a:off x="1243" y="2448"/>
                <a:ext cx="74" cy="96"/>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87" name="Oval 17"/>
              <p:cNvSpPr>
                <a:spLocks noChangeArrowheads="1"/>
              </p:cNvSpPr>
              <p:nvPr/>
            </p:nvSpPr>
            <p:spPr bwMode="auto">
              <a:xfrm>
                <a:off x="1467" y="2448"/>
                <a:ext cx="74" cy="96"/>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88" name="Oval 18"/>
              <p:cNvSpPr>
                <a:spLocks noChangeArrowheads="1"/>
              </p:cNvSpPr>
              <p:nvPr/>
            </p:nvSpPr>
            <p:spPr bwMode="auto">
              <a:xfrm>
                <a:off x="1691" y="2448"/>
                <a:ext cx="74" cy="96"/>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89" name="Oval 19"/>
              <p:cNvSpPr>
                <a:spLocks noChangeArrowheads="1"/>
              </p:cNvSpPr>
              <p:nvPr/>
            </p:nvSpPr>
            <p:spPr bwMode="auto">
              <a:xfrm>
                <a:off x="1915" y="2448"/>
                <a:ext cx="74" cy="96"/>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90" name="Oval 20"/>
              <p:cNvSpPr>
                <a:spLocks noChangeArrowheads="1"/>
              </p:cNvSpPr>
              <p:nvPr/>
            </p:nvSpPr>
            <p:spPr bwMode="auto">
              <a:xfrm>
                <a:off x="2139" y="2448"/>
                <a:ext cx="74" cy="96"/>
              </a:xfrm>
              <a:prstGeom prst="ellipse">
                <a:avLst/>
              </a:prstGeom>
              <a:solidFill>
                <a:srgbClr val="0000FF"/>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grpSp>
      <p:sp>
        <p:nvSpPr>
          <p:cNvPr id="13333" name="Rectangle 21"/>
          <p:cNvSpPr>
            <a:spLocks noChangeArrowheads="1"/>
          </p:cNvSpPr>
          <p:nvPr/>
        </p:nvSpPr>
        <p:spPr bwMode="auto">
          <a:xfrm>
            <a:off x="1905000" y="1309688"/>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000000"/>
                </a:solidFill>
                <a:latin typeface="Times New Roman" pitchFamily="18" charset="0"/>
              </a:rPr>
              <a:t>光振动只沿某一固定方向的光 。</a:t>
            </a:r>
          </a:p>
        </p:txBody>
      </p:sp>
      <p:grpSp>
        <p:nvGrpSpPr>
          <p:cNvPr id="13334" name="Group 22"/>
          <p:cNvGrpSpPr>
            <a:grpSpLocks/>
          </p:cNvGrpSpPr>
          <p:nvPr/>
        </p:nvGrpSpPr>
        <p:grpSpPr bwMode="auto">
          <a:xfrm>
            <a:off x="900113" y="1989138"/>
            <a:ext cx="3887787" cy="1684337"/>
            <a:chOff x="2736" y="1296"/>
            <a:chExt cx="2688" cy="1383"/>
          </a:xfrm>
        </p:grpSpPr>
        <p:sp>
          <p:nvSpPr>
            <p:cNvPr id="6162" name="Rectangle 23"/>
            <p:cNvSpPr>
              <a:spLocks noChangeArrowheads="1"/>
            </p:cNvSpPr>
            <p:nvPr/>
          </p:nvSpPr>
          <p:spPr bwMode="auto">
            <a:xfrm>
              <a:off x="2736" y="1296"/>
              <a:ext cx="2688" cy="13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63" name="Line 24"/>
            <p:cNvSpPr>
              <a:spLocks noChangeShapeType="1"/>
            </p:cNvSpPr>
            <p:nvPr/>
          </p:nvSpPr>
          <p:spPr bwMode="auto">
            <a:xfrm>
              <a:off x="2832" y="1920"/>
              <a:ext cx="2544" cy="0"/>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13337" name="Text Box 25"/>
            <p:cNvSpPr txBox="1">
              <a:spLocks noChangeArrowheads="1"/>
            </p:cNvSpPr>
            <p:nvPr/>
          </p:nvSpPr>
          <p:spPr bwMode="auto">
            <a:xfrm>
              <a:off x="3504" y="2304"/>
              <a:ext cx="1149" cy="375"/>
            </a:xfrm>
            <a:prstGeom prst="rect">
              <a:avLst/>
            </a:prstGeom>
            <a:gradFill rotWithShape="0">
              <a:gsLst>
                <a:gs pos="0">
                  <a:schemeClr val="accent1"/>
                </a:gs>
                <a:gs pos="50000">
                  <a:srgbClr val="FFFFFF"/>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defRPr/>
              </a:pPr>
              <a:r>
                <a:rPr lang="zh-CN" altLang="en-US" sz="2400" b="1">
                  <a:solidFill>
                    <a:srgbClr val="000000"/>
                  </a:solidFill>
                  <a:latin typeface="Times New Roman" pitchFamily="18" charset="0"/>
                </a:rPr>
                <a:t>振动面</a:t>
              </a:r>
            </a:p>
          </p:txBody>
        </p:sp>
        <p:graphicFrame>
          <p:nvGraphicFramePr>
            <p:cNvPr id="6165" name="Object 26"/>
            <p:cNvGraphicFramePr>
              <a:graphicFrameLocks noChangeAspect="1"/>
            </p:cNvGraphicFramePr>
            <p:nvPr/>
          </p:nvGraphicFramePr>
          <p:xfrm>
            <a:off x="5040" y="1920"/>
            <a:ext cx="218" cy="338"/>
          </p:xfrm>
          <a:graphic>
            <a:graphicData uri="http://schemas.openxmlformats.org/presentationml/2006/ole">
              <mc:AlternateContent xmlns:mc="http://schemas.openxmlformats.org/markup-compatibility/2006">
                <mc:Choice xmlns:v="urn:schemas-microsoft-com:vml" Requires="v">
                  <p:oleObj spid="_x0000_s2050" name="Equation" r:id="rId3" imgW="177646" imgH="228402" progId="Equation.3">
                    <p:embed/>
                  </p:oleObj>
                </mc:Choice>
                <mc:Fallback>
                  <p:oleObj name="Equation" r:id="rId3"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1920"/>
                          <a:ext cx="218"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6" name="Freeform 27"/>
            <p:cNvSpPr>
              <a:spLocks/>
            </p:cNvSpPr>
            <p:nvPr/>
          </p:nvSpPr>
          <p:spPr bwMode="auto">
            <a:xfrm>
              <a:off x="3043" y="1580"/>
              <a:ext cx="939" cy="657"/>
            </a:xfrm>
            <a:custGeom>
              <a:avLst/>
              <a:gdLst>
                <a:gd name="T0" fmla="*/ 0 w 880"/>
                <a:gd name="T1" fmla="*/ 20 h 849"/>
                <a:gd name="T2" fmla="*/ 204 w 880"/>
                <a:gd name="T3" fmla="*/ 5 h 849"/>
                <a:gd name="T4" fmla="*/ 479 w 880"/>
                <a:gd name="T5" fmla="*/ 2 h 849"/>
                <a:gd name="T6" fmla="*/ 744 w 880"/>
                <a:gd name="T7" fmla="*/ 5 h 849"/>
                <a:gd name="T8" fmla="*/ 962 w 880"/>
                <a:gd name="T9" fmla="*/ 20 h 849"/>
                <a:gd name="T10" fmla="*/ 1134 w 880"/>
                <a:gd name="T11" fmla="*/ 32 h 849"/>
                <a:gd name="T12" fmla="*/ 1436 w 880"/>
                <a:gd name="T13" fmla="*/ 39 h 849"/>
                <a:gd name="T14" fmla="*/ 1732 w 880"/>
                <a:gd name="T15" fmla="*/ 32 h 849"/>
                <a:gd name="T16" fmla="*/ 1917 w 880"/>
                <a:gd name="T17" fmla="*/ 20 h 8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0" h="849">
                  <a:moveTo>
                    <a:pt x="0" y="426"/>
                  </a:moveTo>
                  <a:cubicBezTo>
                    <a:pt x="15" y="374"/>
                    <a:pt x="56" y="183"/>
                    <a:pt x="93" y="112"/>
                  </a:cubicBezTo>
                  <a:cubicBezTo>
                    <a:pt x="130" y="41"/>
                    <a:pt x="179" y="0"/>
                    <a:pt x="220" y="2"/>
                  </a:cubicBezTo>
                  <a:cubicBezTo>
                    <a:pt x="261" y="4"/>
                    <a:pt x="304" y="53"/>
                    <a:pt x="341" y="124"/>
                  </a:cubicBezTo>
                  <a:cubicBezTo>
                    <a:pt x="378" y="195"/>
                    <a:pt x="410" y="331"/>
                    <a:pt x="440" y="426"/>
                  </a:cubicBezTo>
                  <a:cubicBezTo>
                    <a:pt x="470" y="521"/>
                    <a:pt x="484" y="626"/>
                    <a:pt x="521" y="696"/>
                  </a:cubicBezTo>
                  <a:cubicBezTo>
                    <a:pt x="558" y="766"/>
                    <a:pt x="615" y="849"/>
                    <a:pt x="660" y="849"/>
                  </a:cubicBezTo>
                  <a:cubicBezTo>
                    <a:pt x="705" y="849"/>
                    <a:pt x="756" y="766"/>
                    <a:pt x="793" y="696"/>
                  </a:cubicBezTo>
                  <a:cubicBezTo>
                    <a:pt x="830" y="626"/>
                    <a:pt x="862" y="482"/>
                    <a:pt x="880" y="426"/>
                  </a:cubicBezTo>
                </a:path>
              </a:pathLst>
            </a:custGeom>
            <a:noFill/>
            <a:ln w="28575" cmpd="sng">
              <a:solidFill>
                <a:srgbClr val="FF0000"/>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67" name="Line 28"/>
            <p:cNvSpPr>
              <a:spLocks noChangeShapeType="1"/>
            </p:cNvSpPr>
            <p:nvPr/>
          </p:nvSpPr>
          <p:spPr bwMode="auto">
            <a:xfrm flipV="1">
              <a:off x="3279" y="1582"/>
              <a:ext cx="0" cy="327"/>
            </a:xfrm>
            <a:prstGeom prst="line">
              <a:avLst/>
            </a:prstGeom>
            <a:noFill/>
            <a:ln w="952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68" name="Line 29"/>
            <p:cNvSpPr>
              <a:spLocks noChangeShapeType="1"/>
            </p:cNvSpPr>
            <p:nvPr/>
          </p:nvSpPr>
          <p:spPr bwMode="auto">
            <a:xfrm flipV="1">
              <a:off x="4200" y="1582"/>
              <a:ext cx="0" cy="327"/>
            </a:xfrm>
            <a:prstGeom prst="line">
              <a:avLst/>
            </a:prstGeom>
            <a:noFill/>
            <a:ln w="952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69" name="Line 30"/>
            <p:cNvSpPr>
              <a:spLocks noChangeShapeType="1"/>
            </p:cNvSpPr>
            <p:nvPr/>
          </p:nvSpPr>
          <p:spPr bwMode="auto">
            <a:xfrm flipV="1">
              <a:off x="3747" y="1909"/>
              <a:ext cx="0" cy="328"/>
            </a:xfrm>
            <a:prstGeom prst="line">
              <a:avLst/>
            </a:prstGeom>
            <a:noFill/>
            <a:ln w="9525">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0" name="Line 31"/>
            <p:cNvSpPr>
              <a:spLocks noChangeShapeType="1"/>
            </p:cNvSpPr>
            <p:nvPr/>
          </p:nvSpPr>
          <p:spPr bwMode="auto">
            <a:xfrm flipV="1">
              <a:off x="4668" y="1909"/>
              <a:ext cx="0" cy="328"/>
            </a:xfrm>
            <a:prstGeom prst="line">
              <a:avLst/>
            </a:prstGeom>
            <a:noFill/>
            <a:ln w="9525">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1" name="Freeform 32"/>
            <p:cNvSpPr>
              <a:spLocks/>
            </p:cNvSpPr>
            <p:nvPr/>
          </p:nvSpPr>
          <p:spPr bwMode="auto">
            <a:xfrm>
              <a:off x="3640" y="1909"/>
              <a:ext cx="1" cy="250"/>
            </a:xfrm>
            <a:custGeom>
              <a:avLst/>
              <a:gdLst>
                <a:gd name="T0" fmla="*/ 1 w 1"/>
                <a:gd name="T1" fmla="*/ 15 h 323"/>
                <a:gd name="T2" fmla="*/ 0 w 1"/>
                <a:gd name="T3" fmla="*/ 0 h 323"/>
                <a:gd name="T4" fmla="*/ 0 60000 65536"/>
                <a:gd name="T5" fmla="*/ 0 60000 65536"/>
              </a:gdLst>
              <a:ahLst/>
              <a:cxnLst>
                <a:cxn ang="T4">
                  <a:pos x="T0" y="T1"/>
                </a:cxn>
                <a:cxn ang="T5">
                  <a:pos x="T2" y="T3"/>
                </a:cxn>
              </a:cxnLst>
              <a:rect l="0" t="0" r="r" b="b"/>
              <a:pathLst>
                <a:path w="1" h="323">
                  <a:moveTo>
                    <a:pt x="1" y="323"/>
                  </a:moveTo>
                  <a:lnTo>
                    <a:pt x="0" y="0"/>
                  </a:lnTo>
                </a:path>
              </a:pathLst>
            </a:custGeom>
            <a:noFill/>
            <a:ln w="9525">
              <a:solidFill>
                <a:srgbClr val="FF0000"/>
              </a:solidFill>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2" name="Freeform 33"/>
            <p:cNvSpPr>
              <a:spLocks/>
            </p:cNvSpPr>
            <p:nvPr/>
          </p:nvSpPr>
          <p:spPr bwMode="auto">
            <a:xfrm>
              <a:off x="3855" y="1909"/>
              <a:ext cx="2" cy="247"/>
            </a:xfrm>
            <a:custGeom>
              <a:avLst/>
              <a:gdLst>
                <a:gd name="T0" fmla="*/ 0 w 2"/>
                <a:gd name="T1" fmla="*/ 15 h 319"/>
                <a:gd name="T2" fmla="*/ 2 w 2"/>
                <a:gd name="T3" fmla="*/ 0 h 319"/>
                <a:gd name="T4" fmla="*/ 0 60000 65536"/>
                <a:gd name="T5" fmla="*/ 0 60000 65536"/>
              </a:gdLst>
              <a:ahLst/>
              <a:cxnLst>
                <a:cxn ang="T4">
                  <a:pos x="T0" y="T1"/>
                </a:cxn>
                <a:cxn ang="T5">
                  <a:pos x="T2" y="T3"/>
                </a:cxn>
              </a:cxnLst>
              <a:rect l="0" t="0" r="r" b="b"/>
              <a:pathLst>
                <a:path w="2" h="319">
                  <a:moveTo>
                    <a:pt x="0" y="319"/>
                  </a:moveTo>
                  <a:lnTo>
                    <a:pt x="2" y="0"/>
                  </a:lnTo>
                </a:path>
              </a:pathLst>
            </a:custGeom>
            <a:noFill/>
            <a:ln w="9525">
              <a:solidFill>
                <a:srgbClr val="FF0000"/>
              </a:solidFill>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3" name="Line 34"/>
            <p:cNvSpPr>
              <a:spLocks noChangeShapeType="1"/>
            </p:cNvSpPr>
            <p:nvPr/>
          </p:nvSpPr>
          <p:spPr bwMode="auto">
            <a:xfrm flipV="1">
              <a:off x="4559" y="1909"/>
              <a:ext cx="1" cy="274"/>
            </a:xfrm>
            <a:prstGeom prst="line">
              <a:avLst/>
            </a:prstGeom>
            <a:noFill/>
            <a:ln w="9525">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4" name="Freeform 35"/>
            <p:cNvSpPr>
              <a:spLocks/>
            </p:cNvSpPr>
            <p:nvPr/>
          </p:nvSpPr>
          <p:spPr bwMode="auto">
            <a:xfrm>
              <a:off x="4764" y="1908"/>
              <a:ext cx="4" cy="275"/>
            </a:xfrm>
            <a:custGeom>
              <a:avLst/>
              <a:gdLst>
                <a:gd name="T0" fmla="*/ 0 w 4"/>
                <a:gd name="T1" fmla="*/ 17 h 356"/>
                <a:gd name="T2" fmla="*/ 4 w 4"/>
                <a:gd name="T3" fmla="*/ 0 h 356"/>
                <a:gd name="T4" fmla="*/ 0 60000 65536"/>
                <a:gd name="T5" fmla="*/ 0 60000 65536"/>
              </a:gdLst>
              <a:ahLst/>
              <a:cxnLst>
                <a:cxn ang="T4">
                  <a:pos x="T0" y="T1"/>
                </a:cxn>
                <a:cxn ang="T5">
                  <a:pos x="T2" y="T3"/>
                </a:cxn>
              </a:cxnLst>
              <a:rect l="0" t="0" r="r" b="b"/>
              <a:pathLst>
                <a:path w="4" h="356">
                  <a:moveTo>
                    <a:pt x="0" y="356"/>
                  </a:moveTo>
                  <a:lnTo>
                    <a:pt x="4" y="0"/>
                  </a:lnTo>
                </a:path>
              </a:pathLst>
            </a:custGeom>
            <a:noFill/>
            <a:ln w="9525">
              <a:solidFill>
                <a:srgbClr val="FF0000"/>
              </a:solidFill>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5" name="Line 36"/>
            <p:cNvSpPr>
              <a:spLocks noChangeShapeType="1"/>
            </p:cNvSpPr>
            <p:nvPr/>
          </p:nvSpPr>
          <p:spPr bwMode="auto">
            <a:xfrm flipV="1">
              <a:off x="4098" y="1626"/>
              <a:ext cx="0" cy="283"/>
            </a:xfrm>
            <a:prstGeom prst="line">
              <a:avLst/>
            </a:prstGeom>
            <a:noFill/>
            <a:ln w="952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6" name="Line 37"/>
            <p:cNvSpPr>
              <a:spLocks noChangeShapeType="1"/>
            </p:cNvSpPr>
            <p:nvPr/>
          </p:nvSpPr>
          <p:spPr bwMode="auto">
            <a:xfrm flipV="1">
              <a:off x="4303" y="1626"/>
              <a:ext cx="0" cy="283"/>
            </a:xfrm>
            <a:prstGeom prst="line">
              <a:avLst/>
            </a:prstGeom>
            <a:noFill/>
            <a:ln w="952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7" name="Freeform 38"/>
            <p:cNvSpPr>
              <a:spLocks/>
            </p:cNvSpPr>
            <p:nvPr/>
          </p:nvSpPr>
          <p:spPr bwMode="auto">
            <a:xfrm>
              <a:off x="3381" y="1654"/>
              <a:ext cx="1" cy="255"/>
            </a:xfrm>
            <a:custGeom>
              <a:avLst/>
              <a:gdLst>
                <a:gd name="T0" fmla="*/ 0 w 1"/>
                <a:gd name="T1" fmla="*/ 16 h 329"/>
                <a:gd name="T2" fmla="*/ 0 w 1"/>
                <a:gd name="T3" fmla="*/ 0 h 329"/>
                <a:gd name="T4" fmla="*/ 0 60000 65536"/>
                <a:gd name="T5" fmla="*/ 0 60000 65536"/>
              </a:gdLst>
              <a:ahLst/>
              <a:cxnLst>
                <a:cxn ang="T4">
                  <a:pos x="T0" y="T1"/>
                </a:cxn>
                <a:cxn ang="T5">
                  <a:pos x="T2" y="T3"/>
                </a:cxn>
              </a:cxnLst>
              <a:rect l="0" t="0" r="r" b="b"/>
              <a:pathLst>
                <a:path w="1" h="329">
                  <a:moveTo>
                    <a:pt x="0" y="329"/>
                  </a:moveTo>
                  <a:lnTo>
                    <a:pt x="0" y="0"/>
                  </a:lnTo>
                </a:path>
              </a:pathLst>
            </a:custGeom>
            <a:noFill/>
            <a:ln w="9525">
              <a:solidFill>
                <a:srgbClr val="FF0000"/>
              </a:solidFill>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8" name="Freeform 39"/>
            <p:cNvSpPr>
              <a:spLocks/>
            </p:cNvSpPr>
            <p:nvPr/>
          </p:nvSpPr>
          <p:spPr bwMode="auto">
            <a:xfrm>
              <a:off x="3172" y="1642"/>
              <a:ext cx="4" cy="267"/>
            </a:xfrm>
            <a:custGeom>
              <a:avLst/>
              <a:gdLst>
                <a:gd name="T0" fmla="*/ 4 w 4"/>
                <a:gd name="T1" fmla="*/ 15 h 345"/>
                <a:gd name="T2" fmla="*/ 0 w 4"/>
                <a:gd name="T3" fmla="*/ 0 h 345"/>
                <a:gd name="T4" fmla="*/ 0 60000 65536"/>
                <a:gd name="T5" fmla="*/ 0 60000 65536"/>
              </a:gdLst>
              <a:ahLst/>
              <a:cxnLst>
                <a:cxn ang="T4">
                  <a:pos x="T0" y="T1"/>
                </a:cxn>
                <a:cxn ang="T5">
                  <a:pos x="T2" y="T3"/>
                </a:cxn>
              </a:cxnLst>
              <a:rect l="0" t="0" r="r" b="b"/>
              <a:pathLst>
                <a:path w="4" h="345">
                  <a:moveTo>
                    <a:pt x="4" y="345"/>
                  </a:moveTo>
                  <a:lnTo>
                    <a:pt x="0" y="0"/>
                  </a:lnTo>
                </a:path>
              </a:pathLst>
            </a:custGeom>
            <a:noFill/>
            <a:ln w="9525">
              <a:solidFill>
                <a:srgbClr val="FF0000"/>
              </a:solidFill>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6179" name="Freeform 40"/>
            <p:cNvSpPr>
              <a:spLocks/>
            </p:cNvSpPr>
            <p:nvPr/>
          </p:nvSpPr>
          <p:spPr bwMode="auto">
            <a:xfrm>
              <a:off x="3979" y="1582"/>
              <a:ext cx="917" cy="661"/>
            </a:xfrm>
            <a:custGeom>
              <a:avLst/>
              <a:gdLst>
                <a:gd name="T0" fmla="*/ 0 w 860"/>
                <a:gd name="T1" fmla="*/ 19 h 855"/>
                <a:gd name="T2" fmla="*/ 200 w 860"/>
                <a:gd name="T3" fmla="*/ 5 h 855"/>
                <a:gd name="T4" fmla="*/ 479 w 860"/>
                <a:gd name="T5" fmla="*/ 2 h 855"/>
                <a:gd name="T6" fmla="*/ 736 w 860"/>
                <a:gd name="T7" fmla="*/ 5 h 855"/>
                <a:gd name="T8" fmla="*/ 936 w 860"/>
                <a:gd name="T9" fmla="*/ 19 h 855"/>
                <a:gd name="T10" fmla="*/ 1098 w 860"/>
                <a:gd name="T11" fmla="*/ 32 h 855"/>
                <a:gd name="T12" fmla="*/ 1416 w 860"/>
                <a:gd name="T13" fmla="*/ 39 h 855"/>
                <a:gd name="T14" fmla="*/ 1715 w 860"/>
                <a:gd name="T15" fmla="*/ 32 h 855"/>
                <a:gd name="T16" fmla="*/ 1859 w 860"/>
                <a:gd name="T17" fmla="*/ 19 h 8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0" h="855">
                  <a:moveTo>
                    <a:pt x="0" y="426"/>
                  </a:moveTo>
                  <a:cubicBezTo>
                    <a:pt x="15" y="374"/>
                    <a:pt x="56" y="183"/>
                    <a:pt x="93" y="112"/>
                  </a:cubicBezTo>
                  <a:cubicBezTo>
                    <a:pt x="130" y="41"/>
                    <a:pt x="179" y="0"/>
                    <a:pt x="220" y="2"/>
                  </a:cubicBezTo>
                  <a:cubicBezTo>
                    <a:pt x="261" y="4"/>
                    <a:pt x="306" y="54"/>
                    <a:pt x="341" y="124"/>
                  </a:cubicBezTo>
                  <a:cubicBezTo>
                    <a:pt x="376" y="194"/>
                    <a:pt x="404" y="326"/>
                    <a:pt x="432" y="422"/>
                  </a:cubicBezTo>
                  <a:cubicBezTo>
                    <a:pt x="460" y="518"/>
                    <a:pt x="471" y="630"/>
                    <a:pt x="508" y="702"/>
                  </a:cubicBezTo>
                  <a:cubicBezTo>
                    <a:pt x="545" y="774"/>
                    <a:pt x="609" y="855"/>
                    <a:pt x="656" y="854"/>
                  </a:cubicBezTo>
                  <a:cubicBezTo>
                    <a:pt x="703" y="853"/>
                    <a:pt x="759" y="767"/>
                    <a:pt x="793" y="696"/>
                  </a:cubicBezTo>
                  <a:cubicBezTo>
                    <a:pt x="827" y="625"/>
                    <a:pt x="846" y="482"/>
                    <a:pt x="860" y="426"/>
                  </a:cubicBezTo>
                </a:path>
              </a:pathLst>
            </a:custGeom>
            <a:noFill/>
            <a:ln w="28575" cmpd="sng">
              <a:solidFill>
                <a:srgbClr val="FF0000"/>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aphicFrame>
          <p:nvGraphicFramePr>
            <p:cNvPr id="6180" name="Object 41"/>
            <p:cNvGraphicFramePr>
              <a:graphicFrameLocks noChangeAspect="1"/>
            </p:cNvGraphicFramePr>
            <p:nvPr/>
          </p:nvGraphicFramePr>
          <p:xfrm>
            <a:off x="4464" y="1488"/>
            <a:ext cx="253" cy="312"/>
          </p:xfrm>
          <a:graphic>
            <a:graphicData uri="http://schemas.openxmlformats.org/presentationml/2006/ole">
              <mc:AlternateContent xmlns:mc="http://schemas.openxmlformats.org/markup-compatibility/2006">
                <mc:Choice xmlns:v="urn:schemas-microsoft-com:vml" Requires="v">
                  <p:oleObj spid="_x0000_s2051" name="Equation" r:id="rId5" imgW="215619" imgH="266353" progId="Equation.3">
                    <p:embed/>
                  </p:oleObj>
                </mc:Choice>
                <mc:Fallback>
                  <p:oleObj name="Equation" r:id="rId5" imgW="215619" imgH="26635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1488"/>
                          <a:ext cx="25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51" name="Text Box 42"/>
          <p:cNvSpPr txBox="1">
            <a:spLocks noChangeArrowheads="1"/>
          </p:cNvSpPr>
          <p:nvPr/>
        </p:nvSpPr>
        <p:spPr bwMode="auto">
          <a:xfrm>
            <a:off x="1512888" y="6813550"/>
            <a:ext cx="2232025" cy="3048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endParaRPr lang="zh-CN" altLang="zh-CN" sz="1400" smtClean="0">
              <a:solidFill>
                <a:srgbClr val="000000"/>
              </a:solidFill>
            </a:endParaRPr>
          </a:p>
        </p:txBody>
      </p:sp>
      <p:sp>
        <p:nvSpPr>
          <p:cNvPr id="13355" name="Rectangle 43"/>
          <p:cNvSpPr>
            <a:spLocks noChangeArrowheads="1"/>
          </p:cNvSpPr>
          <p:nvPr/>
        </p:nvSpPr>
        <p:spPr bwMode="auto">
          <a:xfrm>
            <a:off x="304800" y="4221163"/>
            <a:ext cx="1793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800" smtClean="0">
                <a:solidFill>
                  <a:srgbClr val="0000CC"/>
                </a:solidFill>
                <a:latin typeface="Times New Roman" pitchFamily="18" charset="0"/>
              </a:rPr>
              <a:t>(2)</a:t>
            </a:r>
            <a:r>
              <a:rPr kumimoji="1" lang="zh-CN" altLang="en-US" sz="2800" smtClean="0">
                <a:solidFill>
                  <a:srgbClr val="0000CC"/>
                </a:solidFill>
                <a:latin typeface="Times New Roman" pitchFamily="18" charset="0"/>
              </a:rPr>
              <a:t>自然光</a:t>
            </a:r>
          </a:p>
        </p:txBody>
      </p:sp>
      <p:grpSp>
        <p:nvGrpSpPr>
          <p:cNvPr id="13356" name="Group 44"/>
          <p:cNvGrpSpPr>
            <a:grpSpLocks/>
          </p:cNvGrpSpPr>
          <p:nvPr/>
        </p:nvGrpSpPr>
        <p:grpSpPr bwMode="auto">
          <a:xfrm>
            <a:off x="4284663" y="4149725"/>
            <a:ext cx="3457575" cy="1897063"/>
            <a:chOff x="3015" y="2693"/>
            <a:chExt cx="2178" cy="1195"/>
          </a:xfrm>
        </p:grpSpPr>
        <p:sp>
          <p:nvSpPr>
            <p:cNvPr id="6154" name="AutoShape 45"/>
            <p:cNvSpPr>
              <a:spLocks noChangeArrowheads="1"/>
            </p:cNvSpPr>
            <p:nvPr/>
          </p:nvSpPr>
          <p:spPr bwMode="auto">
            <a:xfrm rot="2063145" flipH="1">
              <a:off x="3015" y="2693"/>
              <a:ext cx="726" cy="1191"/>
            </a:xfrm>
            <a:prstGeom prst="diamond">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6155" name="Line 46"/>
            <p:cNvSpPr>
              <a:spLocks noChangeShapeType="1"/>
            </p:cNvSpPr>
            <p:nvPr/>
          </p:nvSpPr>
          <p:spPr bwMode="auto">
            <a:xfrm>
              <a:off x="3197" y="3299"/>
              <a:ext cx="363" cy="0"/>
            </a:xfrm>
            <a:prstGeom prst="line">
              <a:avLst/>
            </a:prstGeom>
            <a:noFill/>
            <a:ln w="952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6156" name="Line 47"/>
            <p:cNvSpPr>
              <a:spLocks noChangeShapeType="1"/>
            </p:cNvSpPr>
            <p:nvPr/>
          </p:nvSpPr>
          <p:spPr bwMode="auto">
            <a:xfrm>
              <a:off x="3379" y="3091"/>
              <a:ext cx="0" cy="408"/>
            </a:xfrm>
            <a:prstGeom prst="line">
              <a:avLst/>
            </a:prstGeom>
            <a:noFill/>
            <a:ln w="952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6157" name="Line 48"/>
            <p:cNvSpPr>
              <a:spLocks noChangeShapeType="1"/>
            </p:cNvSpPr>
            <p:nvPr/>
          </p:nvSpPr>
          <p:spPr bwMode="auto">
            <a:xfrm>
              <a:off x="3242" y="3163"/>
              <a:ext cx="273" cy="272"/>
            </a:xfrm>
            <a:prstGeom prst="line">
              <a:avLst/>
            </a:prstGeom>
            <a:noFill/>
            <a:ln w="952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6158" name="Line 49"/>
            <p:cNvSpPr>
              <a:spLocks noChangeShapeType="1"/>
            </p:cNvSpPr>
            <p:nvPr/>
          </p:nvSpPr>
          <p:spPr bwMode="auto">
            <a:xfrm flipH="1">
              <a:off x="3264" y="3190"/>
              <a:ext cx="227" cy="227"/>
            </a:xfrm>
            <a:prstGeom prst="line">
              <a:avLst/>
            </a:prstGeom>
            <a:noFill/>
            <a:ln w="952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6159" name="Line 50"/>
            <p:cNvSpPr>
              <a:spLocks noChangeShapeType="1"/>
            </p:cNvSpPr>
            <p:nvPr/>
          </p:nvSpPr>
          <p:spPr bwMode="auto">
            <a:xfrm>
              <a:off x="3379" y="3294"/>
              <a:ext cx="1360" cy="5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mtClean="0">
                <a:solidFill>
                  <a:srgbClr val="000000"/>
                </a:solidFill>
              </a:endParaRPr>
            </a:p>
          </p:txBody>
        </p:sp>
        <p:sp>
          <p:nvSpPr>
            <p:cNvPr id="6160" name="Text Box 51"/>
            <p:cNvSpPr txBox="1">
              <a:spLocks noChangeArrowheads="1"/>
            </p:cNvSpPr>
            <p:nvPr/>
          </p:nvSpPr>
          <p:spPr bwMode="auto">
            <a:xfrm>
              <a:off x="4739" y="3657"/>
              <a:ext cx="227" cy="2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1800" smtClean="0">
                  <a:solidFill>
                    <a:srgbClr val="000000"/>
                  </a:solidFill>
                </a:rPr>
                <a:t>z</a:t>
              </a:r>
            </a:p>
          </p:txBody>
        </p:sp>
        <p:sp>
          <p:nvSpPr>
            <p:cNvPr id="6161" name="Text Box 52"/>
            <p:cNvSpPr txBox="1">
              <a:spLocks noChangeArrowheads="1"/>
            </p:cNvSpPr>
            <p:nvPr/>
          </p:nvSpPr>
          <p:spPr bwMode="auto">
            <a:xfrm>
              <a:off x="4422" y="3471"/>
              <a:ext cx="771" cy="2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1800" smtClean="0">
                  <a:solidFill>
                    <a:srgbClr val="000000"/>
                  </a:solidFill>
                </a:rPr>
                <a:t>传播方向</a:t>
              </a:r>
            </a:p>
          </p:txBody>
        </p:sp>
      </p:grpSp>
    </p:spTree>
    <p:extLst>
      <p:ext uri="{BB962C8B-B14F-4D97-AF65-F5344CB8AC3E}">
        <p14:creationId xmlns:p14="http://schemas.microsoft.com/office/powerpoint/2010/main" val="608963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33"/>
                                        </p:tgtEl>
                                        <p:attrNameLst>
                                          <p:attrName>style.visibility</p:attrName>
                                        </p:attrNameLst>
                                      </p:cBhvr>
                                      <p:to>
                                        <p:strVal val="visible"/>
                                      </p:to>
                                    </p:set>
                                    <p:animEffect transition="in" filter="blinds(horizontal)">
                                      <p:cBhvr>
                                        <p:cTn id="7" dur="500"/>
                                        <p:tgtEl>
                                          <p:spTgt spid="13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334"/>
                                        </p:tgtEl>
                                        <p:attrNameLst>
                                          <p:attrName>style.visibility</p:attrName>
                                        </p:attrNameLst>
                                      </p:cBhvr>
                                      <p:to>
                                        <p:strVal val="visible"/>
                                      </p:to>
                                    </p:set>
                                    <p:animEffect transition="in" filter="box(out)">
                                      <p:cBhvr>
                                        <p:cTn id="12" dur="500"/>
                                        <p:tgtEl>
                                          <p:spTgt spid="133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box(in)">
                                      <p:cBhvr>
                                        <p:cTn id="17" dur="500"/>
                                        <p:tgtEl>
                                          <p:spTgt spid="13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55"/>
                                        </p:tgtEl>
                                        <p:attrNameLst>
                                          <p:attrName>style.visibility</p:attrName>
                                        </p:attrNameLst>
                                      </p:cBhvr>
                                      <p:to>
                                        <p:strVal val="visible"/>
                                      </p:to>
                                    </p:set>
                                    <p:animEffect transition="in" filter="wipe(left)">
                                      <p:cBhvr>
                                        <p:cTn id="22" dur="500"/>
                                        <p:tgtEl>
                                          <p:spTgt spid="133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3" grpId="0" autoUpdateAnimBg="0"/>
      <p:bldP spid="133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152400"/>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smtClean="0">
                <a:solidFill>
                  <a:srgbClr val="0000CC"/>
                </a:solidFill>
                <a:latin typeface="Times New Roman" pitchFamily="18" charset="0"/>
              </a:rPr>
              <a:t>（</a:t>
            </a:r>
            <a:r>
              <a:rPr kumimoji="1" lang="en-US" altLang="zh-CN" sz="2800" smtClean="0">
                <a:solidFill>
                  <a:srgbClr val="0000CC"/>
                </a:solidFill>
                <a:latin typeface="Times New Roman" pitchFamily="18" charset="0"/>
              </a:rPr>
              <a:t>3</a:t>
            </a:r>
            <a:r>
              <a:rPr kumimoji="1" lang="zh-CN" altLang="en-US" sz="2800" smtClean="0">
                <a:solidFill>
                  <a:srgbClr val="0000CC"/>
                </a:solidFill>
                <a:latin typeface="Times New Roman" pitchFamily="18" charset="0"/>
              </a:rPr>
              <a:t>）</a:t>
            </a:r>
            <a:r>
              <a:rPr kumimoji="1" lang="zh-CN" altLang="en-US" sz="2800" b="1" smtClean="0">
                <a:solidFill>
                  <a:srgbClr val="0000CC"/>
                </a:solidFill>
                <a:latin typeface="Times New Roman" pitchFamily="18" charset="0"/>
                <a:ea typeface="楷体_GB2312" pitchFamily="49" charset="-122"/>
              </a:rPr>
              <a:t>光速、频率和波长三者的关系</a:t>
            </a:r>
          </a:p>
        </p:txBody>
      </p:sp>
      <p:sp>
        <p:nvSpPr>
          <p:cNvPr id="14339" name="Text Box 3"/>
          <p:cNvSpPr txBox="1">
            <a:spLocks noChangeArrowheads="1"/>
          </p:cNvSpPr>
          <p:nvPr/>
        </p:nvSpPr>
        <p:spPr bwMode="auto">
          <a:xfrm>
            <a:off x="228600" y="1066800"/>
            <a:ext cx="867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0000CC"/>
                </a:solidFill>
                <a:latin typeface="楷体_GB2312" pitchFamily="49" charset="-122"/>
                <a:ea typeface="楷体_GB2312" pitchFamily="49" charset="-122"/>
              </a:rPr>
              <a:t>(a)</a:t>
            </a:r>
            <a:r>
              <a:rPr lang="zh-CN" altLang="en-US" sz="2400" b="1" smtClean="0">
                <a:solidFill>
                  <a:srgbClr val="0000CC"/>
                </a:solidFill>
                <a:latin typeface="楷体_GB2312" pitchFamily="49" charset="-122"/>
                <a:ea typeface="楷体_GB2312" pitchFamily="49" charset="-122"/>
              </a:rPr>
              <a:t>波长</a:t>
            </a:r>
            <a:r>
              <a:rPr lang="en-US" altLang="zh-CN" sz="2400" b="1" smtClean="0">
                <a:solidFill>
                  <a:srgbClr val="0000CC"/>
                </a:solidFill>
                <a:latin typeface="楷体_GB2312" pitchFamily="49" charset="-122"/>
                <a:ea typeface="楷体_GB2312" pitchFamily="49" charset="-122"/>
              </a:rPr>
              <a:t>:</a:t>
            </a:r>
            <a:r>
              <a:rPr lang="zh-CN" altLang="en-US" sz="2400" b="1" smtClean="0">
                <a:solidFill>
                  <a:srgbClr val="0000CC"/>
                </a:solidFill>
                <a:latin typeface="楷体_GB2312" pitchFamily="49" charset="-122"/>
                <a:ea typeface="楷体_GB2312" pitchFamily="49" charset="-122"/>
              </a:rPr>
              <a:t>振动状态在经历一个周期的时间内向前传播的距离。</a:t>
            </a:r>
          </a:p>
        </p:txBody>
      </p:sp>
      <p:sp>
        <p:nvSpPr>
          <p:cNvPr id="14340" name="Text Box 4"/>
          <p:cNvSpPr txBox="1">
            <a:spLocks noChangeArrowheads="1"/>
          </p:cNvSpPr>
          <p:nvPr/>
        </p:nvSpPr>
        <p:spPr bwMode="auto">
          <a:xfrm>
            <a:off x="228600" y="1989138"/>
            <a:ext cx="165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0000CC"/>
                </a:solidFill>
                <a:latin typeface="楷体_GB2312" pitchFamily="49" charset="-122"/>
                <a:ea typeface="楷体_GB2312" pitchFamily="49" charset="-122"/>
              </a:rPr>
              <a:t>(b)</a:t>
            </a:r>
            <a:r>
              <a:rPr lang="zh-CN" altLang="en-US" sz="2400" b="1" smtClean="0">
                <a:solidFill>
                  <a:srgbClr val="0000CC"/>
                </a:solidFill>
                <a:latin typeface="楷体_GB2312" pitchFamily="49" charset="-122"/>
                <a:ea typeface="楷体_GB2312" pitchFamily="49" charset="-122"/>
              </a:rPr>
              <a:t>光速</a:t>
            </a:r>
          </a:p>
        </p:txBody>
      </p:sp>
      <p:sp>
        <p:nvSpPr>
          <p:cNvPr id="14341" name="Text Box 5"/>
          <p:cNvSpPr txBox="1">
            <a:spLocks noChangeArrowheads="1"/>
          </p:cNvSpPr>
          <p:nvPr/>
        </p:nvSpPr>
        <p:spPr bwMode="auto">
          <a:xfrm>
            <a:off x="228600" y="2781300"/>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0000CC"/>
                </a:solidFill>
                <a:latin typeface="楷体_GB2312" pitchFamily="49" charset="-122"/>
                <a:ea typeface="楷体_GB2312" pitchFamily="49" charset="-122"/>
              </a:rPr>
              <a:t>(c)</a:t>
            </a:r>
            <a:r>
              <a:rPr lang="zh-CN" altLang="en-US" sz="2400" b="1" smtClean="0">
                <a:solidFill>
                  <a:srgbClr val="0000CC"/>
                </a:solidFill>
                <a:latin typeface="楷体_GB2312" pitchFamily="49" charset="-122"/>
                <a:ea typeface="楷体_GB2312" pitchFamily="49" charset="-122"/>
              </a:rPr>
              <a:t>频率和周期：</a:t>
            </a:r>
            <a:r>
              <a:rPr lang="zh-CN" altLang="en-US" sz="2400" smtClean="0">
                <a:solidFill>
                  <a:srgbClr val="0000CC"/>
                </a:solidFill>
                <a:latin typeface="楷体_GB2312" pitchFamily="49" charset="-122"/>
                <a:ea typeface="楷体_GB2312" pitchFamily="49" charset="-122"/>
              </a:rPr>
              <a:t>光矢量每秒钟振动的次数</a:t>
            </a:r>
          </a:p>
        </p:txBody>
      </p:sp>
      <p:sp>
        <p:nvSpPr>
          <p:cNvPr id="14342" name="Text Box 6"/>
          <p:cNvSpPr txBox="1">
            <a:spLocks noChangeArrowheads="1"/>
          </p:cNvSpPr>
          <p:nvPr/>
        </p:nvSpPr>
        <p:spPr bwMode="auto">
          <a:xfrm>
            <a:off x="228600" y="3429000"/>
            <a:ext cx="251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b="1" smtClean="0">
                <a:solidFill>
                  <a:srgbClr val="0000CC"/>
                </a:solidFill>
                <a:latin typeface="楷体_GB2312" pitchFamily="49" charset="-122"/>
                <a:ea typeface="楷体_GB2312" pitchFamily="49" charset="-122"/>
              </a:rPr>
              <a:t>(d)</a:t>
            </a:r>
            <a:r>
              <a:rPr lang="zh-CN" altLang="en-US" sz="2400" b="1" smtClean="0">
                <a:solidFill>
                  <a:srgbClr val="0000CC"/>
                </a:solidFill>
                <a:latin typeface="楷体_GB2312" pitchFamily="49" charset="-122"/>
                <a:ea typeface="楷体_GB2312" pitchFamily="49" charset="-122"/>
              </a:rPr>
              <a:t>三者的关系</a:t>
            </a:r>
          </a:p>
        </p:txBody>
      </p:sp>
      <p:graphicFrame>
        <p:nvGraphicFramePr>
          <p:cNvPr id="14343" name="Object 7"/>
          <p:cNvGraphicFramePr>
            <a:graphicFrameLocks noChangeAspect="1"/>
          </p:cNvGraphicFramePr>
          <p:nvPr/>
        </p:nvGraphicFramePr>
        <p:xfrm>
          <a:off x="2667000" y="1989138"/>
          <a:ext cx="5327650" cy="528637"/>
        </p:xfrm>
        <a:graphic>
          <a:graphicData uri="http://schemas.openxmlformats.org/presentationml/2006/ole">
            <mc:AlternateContent xmlns:mc="http://schemas.openxmlformats.org/markup-compatibility/2006">
              <mc:Choice xmlns:v="urn:schemas-microsoft-com:vml" Requires="v">
                <p:oleObj spid="_x0000_s3074" r:id="rId3" imgW="1993900" imgH="203200" progId="Equation.3">
                  <p:embed/>
                </p:oleObj>
              </mc:Choice>
              <mc:Fallback>
                <p:oleObj r:id="rId3" imgW="19939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89138"/>
                        <a:ext cx="53276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4" name="Object 8"/>
          <p:cNvGraphicFramePr>
            <a:graphicFrameLocks noChangeAspect="1"/>
          </p:cNvGraphicFramePr>
          <p:nvPr/>
        </p:nvGraphicFramePr>
        <p:xfrm>
          <a:off x="6804025" y="2565400"/>
          <a:ext cx="865188" cy="835025"/>
        </p:xfrm>
        <a:graphic>
          <a:graphicData uri="http://schemas.openxmlformats.org/presentationml/2006/ole">
            <mc:AlternateContent xmlns:mc="http://schemas.openxmlformats.org/markup-compatibility/2006">
              <mc:Choice xmlns:v="urn:schemas-microsoft-com:vml" Requires="v">
                <p:oleObj spid="_x0000_s3075" name="Equation" r:id="rId5" imgW="393529" imgH="393529" progId="Equation.3">
                  <p:embed/>
                </p:oleObj>
              </mc:Choice>
              <mc:Fallback>
                <p:oleObj name="Equation" r:id="rId5" imgW="393529"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2565400"/>
                        <a:ext cx="865188"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45" name="Group 9"/>
          <p:cNvGrpSpPr>
            <a:grpSpLocks/>
          </p:cNvGrpSpPr>
          <p:nvPr/>
        </p:nvGrpSpPr>
        <p:grpSpPr bwMode="auto">
          <a:xfrm>
            <a:off x="1619250" y="4005263"/>
            <a:ext cx="3581400" cy="558800"/>
            <a:chOff x="748" y="3339"/>
            <a:chExt cx="2256" cy="352"/>
          </a:xfrm>
        </p:grpSpPr>
        <p:sp>
          <p:nvSpPr>
            <p:cNvPr id="7180" name="Rectangle 10"/>
            <p:cNvSpPr>
              <a:spLocks noChangeArrowheads="1"/>
            </p:cNvSpPr>
            <p:nvPr/>
          </p:nvSpPr>
          <p:spPr bwMode="auto">
            <a:xfrm>
              <a:off x="748" y="3385"/>
              <a:ext cx="2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zh-CN" altLang="en-US" sz="2400" smtClean="0">
                  <a:solidFill>
                    <a:srgbClr val="0000CC"/>
                  </a:solidFill>
                  <a:latin typeface="楷体_GB2312" pitchFamily="49" charset="-122"/>
                  <a:ea typeface="楷体_GB2312" pitchFamily="49" charset="-122"/>
                </a:rPr>
                <a:t>在真空中 </a:t>
              </a:r>
            </a:p>
          </p:txBody>
        </p:sp>
        <p:graphicFrame>
          <p:nvGraphicFramePr>
            <p:cNvPr id="7181" name="Object 11"/>
            <p:cNvGraphicFramePr>
              <a:graphicFrameLocks noChangeAspect="1"/>
            </p:cNvGraphicFramePr>
            <p:nvPr/>
          </p:nvGraphicFramePr>
          <p:xfrm>
            <a:off x="2200" y="3339"/>
            <a:ext cx="771" cy="352"/>
          </p:xfrm>
          <a:graphic>
            <a:graphicData uri="http://schemas.openxmlformats.org/presentationml/2006/ole">
              <mc:AlternateContent xmlns:mc="http://schemas.openxmlformats.org/markup-compatibility/2006">
                <mc:Choice xmlns:v="urn:schemas-microsoft-com:vml" Requires="v">
                  <p:oleObj spid="_x0000_s3076" r:id="rId7" imgW="495085" imgH="228501" progId="Equation.3">
                    <p:embed/>
                  </p:oleObj>
                </mc:Choice>
                <mc:Fallback>
                  <p:oleObj r:id="rId7" imgW="495085"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 y="3339"/>
                          <a:ext cx="77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4348" name="Object 12"/>
          <p:cNvGraphicFramePr>
            <a:graphicFrameLocks noChangeAspect="1"/>
          </p:cNvGraphicFramePr>
          <p:nvPr/>
        </p:nvGraphicFramePr>
        <p:xfrm>
          <a:off x="2555875" y="5516563"/>
          <a:ext cx="3816350" cy="1011237"/>
        </p:xfrm>
        <a:graphic>
          <a:graphicData uri="http://schemas.openxmlformats.org/presentationml/2006/ole">
            <mc:AlternateContent xmlns:mc="http://schemas.openxmlformats.org/markup-compatibility/2006">
              <mc:Choice xmlns:v="urn:schemas-microsoft-com:vml" Requires="v">
                <p:oleObj spid="_x0000_s3077" name="Equation" r:id="rId9" imgW="1536700" imgH="419100" progId="Equation.3">
                  <p:embed/>
                </p:oleObj>
              </mc:Choice>
              <mc:Fallback>
                <p:oleObj name="Equation" r:id="rId9" imgW="15367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5516563"/>
                        <a:ext cx="381635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9" name="Rectangle 13"/>
          <p:cNvSpPr>
            <a:spLocks noChangeArrowheads="1"/>
          </p:cNvSpPr>
          <p:nvPr/>
        </p:nvSpPr>
        <p:spPr bwMode="auto">
          <a:xfrm>
            <a:off x="755650" y="4797425"/>
            <a:ext cx="813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0" fontAlgn="base" hangingPunct="0">
              <a:spcBef>
                <a:spcPct val="0"/>
              </a:spcBef>
              <a:spcAft>
                <a:spcPct val="0"/>
              </a:spcAft>
              <a:buFontTx/>
              <a:buNone/>
            </a:pP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各种介质</a:t>
            </a:r>
            <a:r>
              <a:rPr kumimoji="1" lang="en-US" altLang="zh-CN" sz="2400" i="1" smtClean="0">
                <a:solidFill>
                  <a:srgbClr val="0000CC"/>
                </a:solidFill>
                <a:latin typeface="楷体_GB2312" pitchFamily="49" charset="-122"/>
                <a:ea typeface="楷体_GB2312" pitchFamily="49" charset="-122"/>
              </a:rPr>
              <a:t>μ</a:t>
            </a:r>
            <a:r>
              <a:rPr kumimoji="1" lang="zh-CN" altLang="en-US" sz="2400" smtClean="0">
                <a:solidFill>
                  <a:srgbClr val="0000CC"/>
                </a:solidFill>
                <a:latin typeface="楷体_GB2312" pitchFamily="49" charset="-122"/>
                <a:ea typeface="楷体_GB2312" pitchFamily="49" charset="-122"/>
              </a:rPr>
              <a:t>中传播时，保持其原有频率不变，而速度</a:t>
            </a:r>
          </a:p>
          <a:p>
            <a:pPr eaLnBrk="0" fontAlgn="base" hangingPunct="0">
              <a:spcBef>
                <a:spcPct val="0"/>
              </a:spcBef>
              <a:spcAft>
                <a:spcPct val="0"/>
              </a:spcAft>
              <a:buFontTx/>
              <a:buNone/>
            </a:pPr>
            <a:r>
              <a:rPr kumimoji="1" lang="zh-CN" altLang="en-US" sz="2400" smtClean="0">
                <a:solidFill>
                  <a:srgbClr val="0000CC"/>
                </a:solidFill>
                <a:latin typeface="楷体_GB2312" pitchFamily="49" charset="-122"/>
                <a:ea typeface="楷体_GB2312" pitchFamily="49" charset="-122"/>
              </a:rPr>
              <a:t>各不相同 </a:t>
            </a:r>
          </a:p>
        </p:txBody>
      </p:sp>
    </p:spTree>
    <p:extLst>
      <p:ext uri="{BB962C8B-B14F-4D97-AF65-F5344CB8AC3E}">
        <p14:creationId xmlns:p14="http://schemas.microsoft.com/office/powerpoint/2010/main" val="3789565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left)">
                                      <p:cBhvr>
                                        <p:cTn id="12" dur="3000"/>
                                        <p:tgtEl>
                                          <p:spTgt spid="14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0"/>
                                        </p:tgtEl>
                                        <p:attrNameLst>
                                          <p:attrName>style.visibility</p:attrName>
                                        </p:attrNameLst>
                                      </p:cBhvr>
                                      <p:to>
                                        <p:strVal val="visible"/>
                                      </p:to>
                                    </p:set>
                                    <p:animEffect transition="in" filter="wipe(left)">
                                      <p:cBhvr>
                                        <p:cTn id="17" dur="3000"/>
                                        <p:tgtEl>
                                          <p:spTgt spid="14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wipe(left)">
                                      <p:cBhvr>
                                        <p:cTn id="22" dur="3000"/>
                                        <p:tgtEl>
                                          <p:spTgt spid="14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1"/>
                                        </p:tgtEl>
                                        <p:attrNameLst>
                                          <p:attrName>style.visibility</p:attrName>
                                        </p:attrNameLst>
                                      </p:cBhvr>
                                      <p:to>
                                        <p:strVal val="visible"/>
                                      </p:to>
                                    </p:set>
                                    <p:animEffect transition="in" filter="wipe(left)">
                                      <p:cBhvr>
                                        <p:cTn id="27" dur="3000"/>
                                        <p:tgtEl>
                                          <p:spTgt spid="143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434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342"/>
                                        </p:tgtEl>
                                        <p:attrNameLst>
                                          <p:attrName>style.visibility</p:attrName>
                                        </p:attrNameLst>
                                      </p:cBhvr>
                                      <p:to>
                                        <p:strVal val="visible"/>
                                      </p:to>
                                    </p:set>
                                    <p:animEffect transition="in" filter="wipe(left)">
                                      <p:cBhvr>
                                        <p:cTn id="36" dur="3000"/>
                                        <p:tgtEl>
                                          <p:spTgt spid="143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4345"/>
                                        </p:tgtEl>
                                        <p:attrNameLst>
                                          <p:attrName>style.visibility</p:attrName>
                                        </p:attrNameLst>
                                      </p:cBhvr>
                                      <p:to>
                                        <p:strVal val="visible"/>
                                      </p:to>
                                    </p:set>
                                    <p:animEffect transition="in" filter="wipe(left)">
                                      <p:cBhvr>
                                        <p:cTn id="41" dur="3000"/>
                                        <p:tgtEl>
                                          <p:spTgt spid="143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349"/>
                                        </p:tgtEl>
                                        <p:attrNameLst>
                                          <p:attrName>style.visibility</p:attrName>
                                        </p:attrNameLst>
                                      </p:cBhvr>
                                      <p:to>
                                        <p:strVal val="visible"/>
                                      </p:to>
                                    </p:set>
                                    <p:animEffect transition="in" filter="wipe(left)">
                                      <p:cBhvr>
                                        <p:cTn id="46" dur="3000"/>
                                        <p:tgtEl>
                                          <p:spTgt spid="143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4348"/>
                                        </p:tgtEl>
                                        <p:attrNameLst>
                                          <p:attrName>style.visibility</p:attrName>
                                        </p:attrNameLst>
                                      </p:cBhvr>
                                      <p:to>
                                        <p:strVal val="visible"/>
                                      </p:to>
                                    </p:set>
                                    <p:animEffect transition="in" filter="wipe(left)">
                                      <p:cBhvr>
                                        <p:cTn id="51" dur="30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p:bldP spid="14340" grpId="0"/>
      <p:bldP spid="14341" grpId="0"/>
      <p:bldP spid="14342" grpId="0"/>
      <p:bldP spid="143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76200" y="152400"/>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800" smtClean="0">
                <a:solidFill>
                  <a:srgbClr val="0000CC"/>
                </a:solidFill>
                <a:latin typeface="Times New Roman" pitchFamily="18" charset="0"/>
              </a:rPr>
              <a:t>（</a:t>
            </a:r>
            <a:r>
              <a:rPr kumimoji="1" lang="en-US" altLang="zh-CN" sz="2800" smtClean="0">
                <a:solidFill>
                  <a:srgbClr val="0000CC"/>
                </a:solidFill>
                <a:latin typeface="Times New Roman" pitchFamily="18" charset="0"/>
              </a:rPr>
              <a:t>4</a:t>
            </a:r>
            <a:r>
              <a:rPr kumimoji="1" lang="zh-CN" altLang="en-US" sz="2800" smtClean="0">
                <a:solidFill>
                  <a:srgbClr val="0000CC"/>
                </a:solidFill>
                <a:latin typeface="Times New Roman" pitchFamily="18" charset="0"/>
              </a:rPr>
              <a:t>）</a:t>
            </a:r>
            <a:r>
              <a:rPr kumimoji="1" lang="zh-CN" altLang="en-US" sz="2800" b="1" smtClean="0">
                <a:solidFill>
                  <a:srgbClr val="0000CC"/>
                </a:solidFill>
                <a:latin typeface="Times New Roman" pitchFamily="18" charset="0"/>
                <a:ea typeface="楷体_GB2312" pitchFamily="49" charset="-122"/>
              </a:rPr>
              <a:t>单色平面波 </a:t>
            </a:r>
          </a:p>
        </p:txBody>
      </p:sp>
      <p:sp>
        <p:nvSpPr>
          <p:cNvPr id="15363" name="Text Box 3"/>
          <p:cNvSpPr txBox="1">
            <a:spLocks noChangeArrowheads="1"/>
          </p:cNvSpPr>
          <p:nvPr/>
        </p:nvSpPr>
        <p:spPr bwMode="auto">
          <a:xfrm>
            <a:off x="304800" y="765175"/>
            <a:ext cx="727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波面</a:t>
            </a:r>
            <a:r>
              <a:rPr lang="en-US" altLang="zh-CN" sz="2400" smtClean="0">
                <a:solidFill>
                  <a:srgbClr val="0000CC"/>
                </a:solidFill>
                <a:ea typeface="楷体_GB2312" pitchFamily="49" charset="-122"/>
              </a:rPr>
              <a:t>——</a:t>
            </a:r>
            <a:r>
              <a:rPr lang="zh-CN" altLang="en-US" sz="2400" smtClean="0">
                <a:solidFill>
                  <a:srgbClr val="0000CC"/>
                </a:solidFill>
                <a:latin typeface="Verdana" pitchFamily="34" charset="0"/>
                <a:ea typeface="楷体_GB2312" pitchFamily="49" charset="-122"/>
              </a:rPr>
              <a:t>相位相同的空间各点构成的面</a:t>
            </a:r>
          </a:p>
        </p:txBody>
      </p:sp>
      <p:sp>
        <p:nvSpPr>
          <p:cNvPr id="15364" name="Text Box 4"/>
          <p:cNvSpPr txBox="1">
            <a:spLocks noChangeArrowheads="1"/>
          </p:cNvSpPr>
          <p:nvPr/>
        </p:nvSpPr>
        <p:spPr bwMode="auto">
          <a:xfrm>
            <a:off x="304800" y="1268413"/>
            <a:ext cx="590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平波面</a:t>
            </a:r>
            <a:r>
              <a:rPr lang="en-US" altLang="zh-CN" sz="2400" smtClean="0">
                <a:solidFill>
                  <a:srgbClr val="0000CC"/>
                </a:solidFill>
                <a:ea typeface="楷体_GB2312" pitchFamily="49" charset="-122"/>
              </a:rPr>
              <a:t>——</a:t>
            </a:r>
            <a:r>
              <a:rPr lang="zh-CN" altLang="en-US" sz="2400" smtClean="0">
                <a:solidFill>
                  <a:srgbClr val="0000CC"/>
                </a:solidFill>
                <a:latin typeface="Verdana" pitchFamily="34" charset="0"/>
                <a:ea typeface="楷体_GB2312" pitchFamily="49" charset="-122"/>
              </a:rPr>
              <a:t>波面是彼此平行的平面</a:t>
            </a:r>
            <a:r>
              <a:rPr lang="en-US" altLang="zh-CN" sz="2400" smtClean="0">
                <a:solidFill>
                  <a:srgbClr val="0000CC"/>
                </a:solidFill>
                <a:latin typeface="Times New Roman" pitchFamily="18" charset="0"/>
                <a:ea typeface="楷体_GB2312" pitchFamily="49" charset="-122"/>
              </a:rPr>
              <a:t>,</a:t>
            </a:r>
            <a:r>
              <a:rPr lang="zh-CN" altLang="en-US" sz="2400" smtClean="0">
                <a:solidFill>
                  <a:srgbClr val="0000CC"/>
                </a:solidFill>
                <a:latin typeface="Times New Roman" pitchFamily="18" charset="0"/>
                <a:ea typeface="楷体_GB2312" pitchFamily="49" charset="-122"/>
              </a:rPr>
              <a:t>且在无吸收介质中传播时</a:t>
            </a:r>
            <a:r>
              <a:rPr lang="en-US" altLang="zh-CN" sz="2400" smtClean="0">
                <a:solidFill>
                  <a:srgbClr val="0000CC"/>
                </a:solidFill>
                <a:latin typeface="Times New Roman" pitchFamily="18" charset="0"/>
                <a:ea typeface="楷体_GB2312" pitchFamily="49" charset="-122"/>
              </a:rPr>
              <a:t>,</a:t>
            </a:r>
            <a:r>
              <a:rPr lang="zh-CN" altLang="en-US" sz="2400" smtClean="0">
                <a:solidFill>
                  <a:srgbClr val="0000CC"/>
                </a:solidFill>
                <a:latin typeface="Verdana" pitchFamily="34" charset="0"/>
                <a:ea typeface="楷体_GB2312" pitchFamily="49" charset="-122"/>
              </a:rPr>
              <a:t>波的振幅保持不变</a:t>
            </a:r>
            <a:r>
              <a:rPr lang="zh-CN" altLang="en-US" sz="2400" smtClean="0">
                <a:solidFill>
                  <a:srgbClr val="0000CC"/>
                </a:solidFill>
                <a:latin typeface="Times New Roman" pitchFamily="18" charset="0"/>
                <a:ea typeface="楷体_GB2312" pitchFamily="49" charset="-122"/>
              </a:rPr>
              <a:t>。</a:t>
            </a:r>
          </a:p>
        </p:txBody>
      </p:sp>
      <p:grpSp>
        <p:nvGrpSpPr>
          <p:cNvPr id="15365" name="Group 5"/>
          <p:cNvGrpSpPr>
            <a:grpSpLocks/>
          </p:cNvGrpSpPr>
          <p:nvPr/>
        </p:nvGrpSpPr>
        <p:grpSpPr bwMode="auto">
          <a:xfrm>
            <a:off x="5724525" y="692150"/>
            <a:ext cx="3571875" cy="3024188"/>
            <a:chOff x="2438" y="1836"/>
            <a:chExt cx="2642" cy="2148"/>
          </a:xfrm>
        </p:grpSpPr>
        <p:grpSp>
          <p:nvGrpSpPr>
            <p:cNvPr id="8207" name="Group 6"/>
            <p:cNvGrpSpPr>
              <a:grpSpLocks/>
            </p:cNvGrpSpPr>
            <p:nvPr/>
          </p:nvGrpSpPr>
          <p:grpSpPr bwMode="auto">
            <a:xfrm>
              <a:off x="2640" y="2016"/>
              <a:ext cx="2064" cy="1968"/>
              <a:chOff x="2640" y="2016"/>
              <a:chExt cx="2064" cy="1968"/>
            </a:xfrm>
          </p:grpSpPr>
          <p:grpSp>
            <p:nvGrpSpPr>
              <p:cNvPr id="8215" name="Group 7"/>
              <p:cNvGrpSpPr>
                <a:grpSpLocks/>
              </p:cNvGrpSpPr>
              <p:nvPr/>
            </p:nvGrpSpPr>
            <p:grpSpPr bwMode="auto">
              <a:xfrm>
                <a:off x="2640" y="2160"/>
                <a:ext cx="1824" cy="1824"/>
                <a:chOff x="2640" y="2160"/>
                <a:chExt cx="1824" cy="1824"/>
              </a:xfrm>
            </p:grpSpPr>
            <p:sp>
              <p:nvSpPr>
                <p:cNvPr id="8232" name="Oval 8"/>
                <p:cNvSpPr>
                  <a:spLocks noChangeArrowheads="1"/>
                </p:cNvSpPr>
                <p:nvPr/>
              </p:nvSpPr>
              <p:spPr bwMode="auto">
                <a:xfrm>
                  <a:off x="2640" y="2160"/>
                  <a:ext cx="1824" cy="1824"/>
                </a:xfrm>
                <a:prstGeom prst="ellipse">
                  <a:avLst/>
                </a:prstGeom>
                <a:solidFill>
                  <a:schemeClr val="accent1">
                    <a:alpha val="50195"/>
                  </a:schemeClr>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8233" name="Oval 9"/>
                <p:cNvSpPr>
                  <a:spLocks noChangeArrowheads="1"/>
                </p:cNvSpPr>
                <p:nvPr/>
              </p:nvSpPr>
              <p:spPr bwMode="auto">
                <a:xfrm>
                  <a:off x="2640" y="2880"/>
                  <a:ext cx="1824" cy="432"/>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8234" name="Oval 10"/>
                <p:cNvSpPr>
                  <a:spLocks noChangeArrowheads="1"/>
                </p:cNvSpPr>
                <p:nvPr/>
              </p:nvSpPr>
              <p:spPr bwMode="auto">
                <a:xfrm>
                  <a:off x="2784" y="2400"/>
                  <a:ext cx="1536" cy="432"/>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8235" name="Oval 11"/>
                <p:cNvSpPr>
                  <a:spLocks noChangeArrowheads="1"/>
                </p:cNvSpPr>
                <p:nvPr/>
              </p:nvSpPr>
              <p:spPr bwMode="auto">
                <a:xfrm>
                  <a:off x="2784" y="3312"/>
                  <a:ext cx="1536" cy="432"/>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sp>
            <p:nvSpPr>
              <p:cNvPr id="8216" name="Oval 12"/>
              <p:cNvSpPr>
                <a:spLocks noChangeArrowheads="1"/>
              </p:cNvSpPr>
              <p:nvPr/>
            </p:nvSpPr>
            <p:spPr bwMode="auto">
              <a:xfrm>
                <a:off x="3216" y="2160"/>
                <a:ext cx="672" cy="1824"/>
              </a:xfrm>
              <a:prstGeom prst="ellipse">
                <a:avLst/>
              </a:prstGeom>
              <a:noFill/>
              <a:ln w="9525">
                <a:solidFill>
                  <a:schemeClr val="tx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8217" name="Freeform 13"/>
              <p:cNvSpPr>
                <a:spLocks/>
              </p:cNvSpPr>
              <p:nvPr/>
            </p:nvSpPr>
            <p:spPr bwMode="auto">
              <a:xfrm flipH="1">
                <a:off x="3584" y="2160"/>
                <a:ext cx="352" cy="1824"/>
              </a:xfrm>
              <a:custGeom>
                <a:avLst/>
                <a:gdLst>
                  <a:gd name="T0" fmla="*/ 352 w 352"/>
                  <a:gd name="T1" fmla="*/ 13 h 1896"/>
                  <a:gd name="T2" fmla="*/ 208 w 352"/>
                  <a:gd name="T3" fmla="*/ 45 h 1896"/>
                  <a:gd name="T4" fmla="*/ 64 w 352"/>
                  <a:gd name="T5" fmla="*/ 287 h 1896"/>
                  <a:gd name="T6" fmla="*/ 16 w 352"/>
                  <a:gd name="T7" fmla="*/ 557 h 1896"/>
                  <a:gd name="T8" fmla="*/ 16 w 352"/>
                  <a:gd name="T9" fmla="*/ 770 h 1896"/>
                  <a:gd name="T10" fmla="*/ 112 w 352"/>
                  <a:gd name="T11" fmla="*/ 980 h 1896"/>
                  <a:gd name="T12" fmla="*/ 256 w 352"/>
                  <a:gd name="T13" fmla="*/ 1160 h 1896"/>
                  <a:gd name="T14" fmla="*/ 352 w 352"/>
                  <a:gd name="T15" fmla="*/ 1160 h 18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2" h="1896">
                    <a:moveTo>
                      <a:pt x="352" y="24"/>
                    </a:moveTo>
                    <a:cubicBezTo>
                      <a:pt x="304" y="12"/>
                      <a:pt x="256" y="0"/>
                      <a:pt x="208" y="72"/>
                    </a:cubicBezTo>
                    <a:cubicBezTo>
                      <a:pt x="160" y="144"/>
                      <a:pt x="96" y="320"/>
                      <a:pt x="64" y="456"/>
                    </a:cubicBezTo>
                    <a:cubicBezTo>
                      <a:pt x="32" y="592"/>
                      <a:pt x="24" y="760"/>
                      <a:pt x="16" y="888"/>
                    </a:cubicBezTo>
                    <a:cubicBezTo>
                      <a:pt x="8" y="1016"/>
                      <a:pt x="0" y="1112"/>
                      <a:pt x="16" y="1224"/>
                    </a:cubicBezTo>
                    <a:cubicBezTo>
                      <a:pt x="32" y="1336"/>
                      <a:pt x="72" y="1456"/>
                      <a:pt x="112" y="1560"/>
                    </a:cubicBezTo>
                    <a:cubicBezTo>
                      <a:pt x="152" y="1664"/>
                      <a:pt x="216" y="1800"/>
                      <a:pt x="256" y="1848"/>
                    </a:cubicBezTo>
                    <a:cubicBezTo>
                      <a:pt x="296" y="1896"/>
                      <a:pt x="336" y="1848"/>
                      <a:pt x="352" y="1848"/>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18" name="Line 14"/>
              <p:cNvSpPr>
                <a:spLocks noChangeShapeType="1"/>
              </p:cNvSpPr>
              <p:nvPr/>
            </p:nvSpPr>
            <p:spPr bwMode="auto">
              <a:xfrm>
                <a:off x="4416" y="3120"/>
                <a:ext cx="288" cy="0"/>
              </a:xfrm>
              <a:prstGeom prst="line">
                <a:avLst/>
              </a:prstGeom>
              <a:noFill/>
              <a:ln w="38100">
                <a:solidFill>
                  <a:srgbClr val="0000CC"/>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19" name="Line 15"/>
              <p:cNvSpPr>
                <a:spLocks noChangeShapeType="1"/>
              </p:cNvSpPr>
              <p:nvPr/>
            </p:nvSpPr>
            <p:spPr bwMode="auto">
              <a:xfrm>
                <a:off x="3552" y="3120"/>
                <a:ext cx="864" cy="0"/>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0" name="Line 16"/>
              <p:cNvSpPr>
                <a:spLocks noChangeShapeType="1"/>
              </p:cNvSpPr>
              <p:nvPr/>
            </p:nvSpPr>
            <p:spPr bwMode="auto">
              <a:xfrm flipV="1">
                <a:off x="3552" y="2160"/>
                <a:ext cx="0" cy="960"/>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1" name="Line 17"/>
              <p:cNvSpPr>
                <a:spLocks noChangeShapeType="1"/>
              </p:cNvSpPr>
              <p:nvPr/>
            </p:nvSpPr>
            <p:spPr bwMode="auto">
              <a:xfrm flipV="1">
                <a:off x="3552" y="2016"/>
                <a:ext cx="0" cy="14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2" name="Line 18"/>
              <p:cNvSpPr>
                <a:spLocks noChangeShapeType="1"/>
              </p:cNvSpPr>
              <p:nvPr/>
            </p:nvSpPr>
            <p:spPr bwMode="auto">
              <a:xfrm flipH="1">
                <a:off x="3072" y="3120"/>
                <a:ext cx="480" cy="528"/>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3" name="Line 19"/>
              <p:cNvSpPr>
                <a:spLocks noChangeShapeType="1"/>
              </p:cNvSpPr>
              <p:nvPr/>
            </p:nvSpPr>
            <p:spPr bwMode="auto">
              <a:xfrm flipH="1">
                <a:off x="2880" y="3696"/>
                <a:ext cx="144" cy="14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4" name="Line 20"/>
              <p:cNvSpPr>
                <a:spLocks noChangeShapeType="1"/>
              </p:cNvSpPr>
              <p:nvPr/>
            </p:nvSpPr>
            <p:spPr bwMode="auto">
              <a:xfrm flipV="1">
                <a:off x="3552" y="2832"/>
                <a:ext cx="336" cy="288"/>
              </a:xfrm>
              <a:prstGeom prst="line">
                <a:avLst/>
              </a:prstGeom>
              <a:noFill/>
              <a:ln w="5715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5" name="Line 21"/>
              <p:cNvSpPr>
                <a:spLocks noChangeShapeType="1"/>
              </p:cNvSpPr>
              <p:nvPr/>
            </p:nvSpPr>
            <p:spPr bwMode="auto">
              <a:xfrm flipV="1">
                <a:off x="3888" y="2496"/>
                <a:ext cx="384"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6" name="Line 22"/>
              <p:cNvSpPr>
                <a:spLocks noChangeShapeType="1"/>
              </p:cNvSpPr>
              <p:nvPr/>
            </p:nvSpPr>
            <p:spPr bwMode="auto">
              <a:xfrm flipV="1">
                <a:off x="3888" y="2736"/>
                <a:ext cx="576" cy="96"/>
              </a:xfrm>
              <a:prstGeom prst="line">
                <a:avLst/>
              </a:prstGeom>
              <a:noFill/>
              <a:ln w="5715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7" name="Line 23"/>
              <p:cNvSpPr>
                <a:spLocks noChangeShapeType="1"/>
              </p:cNvSpPr>
              <p:nvPr/>
            </p:nvSpPr>
            <p:spPr bwMode="auto">
              <a:xfrm>
                <a:off x="3888" y="2832"/>
                <a:ext cx="96" cy="480"/>
              </a:xfrm>
              <a:prstGeom prst="line">
                <a:avLst/>
              </a:prstGeom>
              <a:noFill/>
              <a:ln w="5715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8" name="Line 24"/>
              <p:cNvSpPr>
                <a:spLocks noChangeShapeType="1"/>
              </p:cNvSpPr>
              <p:nvPr/>
            </p:nvSpPr>
            <p:spPr bwMode="auto">
              <a:xfrm>
                <a:off x="3552" y="3120"/>
                <a:ext cx="432" cy="192"/>
              </a:xfrm>
              <a:prstGeom prst="line">
                <a:avLst/>
              </a:prstGeom>
              <a:noFill/>
              <a:ln w="9525">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29" name="Line 25"/>
              <p:cNvSpPr>
                <a:spLocks noChangeShapeType="1"/>
              </p:cNvSpPr>
              <p:nvPr/>
            </p:nvSpPr>
            <p:spPr bwMode="auto">
              <a:xfrm flipV="1">
                <a:off x="3552" y="2976"/>
                <a:ext cx="0" cy="240"/>
              </a:xfrm>
              <a:prstGeom prst="line">
                <a:avLst/>
              </a:prstGeom>
              <a:noFill/>
              <a:ln w="57150">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30" name="Freeform 26"/>
              <p:cNvSpPr>
                <a:spLocks/>
              </p:cNvSpPr>
              <p:nvPr/>
            </p:nvSpPr>
            <p:spPr bwMode="auto">
              <a:xfrm>
                <a:off x="3408" y="3216"/>
                <a:ext cx="384" cy="56"/>
              </a:xfrm>
              <a:custGeom>
                <a:avLst/>
                <a:gdLst>
                  <a:gd name="T0" fmla="*/ 0 w 384"/>
                  <a:gd name="T1" fmla="*/ 48 h 56"/>
                  <a:gd name="T2" fmla="*/ 144 w 384"/>
                  <a:gd name="T3" fmla="*/ 48 h 56"/>
                  <a:gd name="T4" fmla="*/ 240 w 384"/>
                  <a:gd name="T5" fmla="*/ 48 h 56"/>
                  <a:gd name="T6" fmla="*/ 384 w 384"/>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56">
                    <a:moveTo>
                      <a:pt x="0" y="48"/>
                    </a:moveTo>
                    <a:cubicBezTo>
                      <a:pt x="52" y="48"/>
                      <a:pt x="104" y="48"/>
                      <a:pt x="144" y="48"/>
                    </a:cubicBezTo>
                    <a:cubicBezTo>
                      <a:pt x="184" y="48"/>
                      <a:pt x="200" y="56"/>
                      <a:pt x="240" y="48"/>
                    </a:cubicBezTo>
                    <a:cubicBezTo>
                      <a:pt x="280" y="40"/>
                      <a:pt x="360" y="8"/>
                      <a:pt x="384" y="0"/>
                    </a:cubicBezTo>
                  </a:path>
                </a:pathLst>
              </a:custGeom>
              <a:noFill/>
              <a:ln w="38100" cap="flat" cmpd="sng">
                <a:solidFill>
                  <a:srgbClr val="A5002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8231" name="Freeform 27"/>
              <p:cNvSpPr>
                <a:spLocks/>
              </p:cNvSpPr>
              <p:nvPr/>
            </p:nvSpPr>
            <p:spPr bwMode="auto">
              <a:xfrm>
                <a:off x="3552" y="2592"/>
                <a:ext cx="336" cy="192"/>
              </a:xfrm>
              <a:custGeom>
                <a:avLst/>
                <a:gdLst>
                  <a:gd name="T0" fmla="*/ 0 w 336"/>
                  <a:gd name="T1" fmla="*/ 0 h 192"/>
                  <a:gd name="T2" fmla="*/ 144 w 336"/>
                  <a:gd name="T3" fmla="*/ 48 h 192"/>
                  <a:gd name="T4" fmla="*/ 240 w 336"/>
                  <a:gd name="T5" fmla="*/ 96 h 192"/>
                  <a:gd name="T6" fmla="*/ 336 w 336"/>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192">
                    <a:moveTo>
                      <a:pt x="0" y="0"/>
                    </a:moveTo>
                    <a:cubicBezTo>
                      <a:pt x="52" y="16"/>
                      <a:pt x="104" y="32"/>
                      <a:pt x="144" y="48"/>
                    </a:cubicBezTo>
                    <a:cubicBezTo>
                      <a:pt x="184" y="64"/>
                      <a:pt x="208" y="72"/>
                      <a:pt x="240" y="96"/>
                    </a:cubicBezTo>
                    <a:cubicBezTo>
                      <a:pt x="272" y="120"/>
                      <a:pt x="320" y="176"/>
                      <a:pt x="336" y="192"/>
                    </a:cubicBezTo>
                  </a:path>
                </a:pathLst>
              </a:custGeom>
              <a:noFill/>
              <a:ln w="38100" cap="flat" cmpd="sng">
                <a:solidFill>
                  <a:srgbClr val="A5002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aphicFrame>
          <p:nvGraphicFramePr>
            <p:cNvPr id="8208" name="Object 28"/>
            <p:cNvGraphicFramePr>
              <a:graphicFrameLocks noChangeAspect="1"/>
            </p:cNvGraphicFramePr>
            <p:nvPr/>
          </p:nvGraphicFramePr>
          <p:xfrm>
            <a:off x="4489" y="2437"/>
            <a:ext cx="304" cy="369"/>
          </p:xfrm>
          <a:graphic>
            <a:graphicData uri="http://schemas.openxmlformats.org/presentationml/2006/ole">
              <mc:AlternateContent xmlns:mc="http://schemas.openxmlformats.org/markup-compatibility/2006">
                <mc:Choice xmlns:v="urn:schemas-microsoft-com:vml" Requires="v">
                  <p:oleObj spid="_x0000_s4098" name="公式" r:id="rId3" imgW="38035" imgH="99144" progId="Equation.3">
                    <p:embed/>
                  </p:oleObj>
                </mc:Choice>
                <mc:Fallback>
                  <p:oleObj name="公式" r:id="rId3" imgW="38035" imgH="9914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 y="2437"/>
                          <a:ext cx="30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9" name="Object 29"/>
            <p:cNvGraphicFramePr>
              <a:graphicFrameLocks noChangeAspect="1"/>
            </p:cNvGraphicFramePr>
            <p:nvPr/>
          </p:nvGraphicFramePr>
          <p:xfrm>
            <a:off x="4010" y="3264"/>
            <a:ext cx="304" cy="346"/>
          </p:xfrm>
          <a:graphic>
            <a:graphicData uri="http://schemas.openxmlformats.org/presentationml/2006/ole">
              <mc:AlternateContent xmlns:mc="http://schemas.openxmlformats.org/markup-compatibility/2006">
                <mc:Choice xmlns:v="urn:schemas-microsoft-com:vml" Requires="v">
                  <p:oleObj spid="_x0000_s4099" name="公式" r:id="rId5" imgW="38035" imgH="76248" progId="Equation.3">
                    <p:embed/>
                  </p:oleObj>
                </mc:Choice>
                <mc:Fallback>
                  <p:oleObj name="公式" r:id="rId5" imgW="38035" imgH="762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 y="3264"/>
                          <a:ext cx="30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0" name="Object 30"/>
            <p:cNvGraphicFramePr>
              <a:graphicFrameLocks noChangeAspect="1"/>
            </p:cNvGraphicFramePr>
            <p:nvPr/>
          </p:nvGraphicFramePr>
          <p:xfrm>
            <a:off x="3193" y="2928"/>
            <a:ext cx="305" cy="346"/>
          </p:xfrm>
          <a:graphic>
            <a:graphicData uri="http://schemas.openxmlformats.org/presentationml/2006/ole">
              <mc:AlternateContent xmlns:mc="http://schemas.openxmlformats.org/markup-compatibility/2006">
                <mc:Choice xmlns:v="urn:schemas-microsoft-com:vml" Requires="v">
                  <p:oleObj spid="_x0000_s4100" name="公式" r:id="rId7" imgW="38035" imgH="76248" progId="Equation.3">
                    <p:embed/>
                  </p:oleObj>
                </mc:Choice>
                <mc:Fallback>
                  <p:oleObj name="公式" r:id="rId7" imgW="38035" imgH="7624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3" y="2928"/>
                          <a:ext cx="305"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1" name="Text Box 31"/>
            <p:cNvSpPr txBox="1">
              <a:spLocks noChangeArrowheads="1"/>
            </p:cNvSpPr>
            <p:nvPr/>
          </p:nvSpPr>
          <p:spPr bwMode="auto">
            <a:xfrm>
              <a:off x="4743" y="2893"/>
              <a:ext cx="337"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Z</a:t>
              </a:r>
            </a:p>
          </p:txBody>
        </p:sp>
        <p:sp>
          <p:nvSpPr>
            <p:cNvPr id="8212" name="Text Box 32"/>
            <p:cNvSpPr txBox="1">
              <a:spLocks noChangeArrowheads="1"/>
            </p:cNvSpPr>
            <p:nvPr/>
          </p:nvSpPr>
          <p:spPr bwMode="auto">
            <a:xfrm>
              <a:off x="3733" y="1836"/>
              <a:ext cx="354"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X</a:t>
              </a:r>
            </a:p>
          </p:txBody>
        </p:sp>
        <p:sp>
          <p:nvSpPr>
            <p:cNvPr id="8213" name="Text Box 33"/>
            <p:cNvSpPr txBox="1">
              <a:spLocks noChangeArrowheads="1"/>
            </p:cNvSpPr>
            <p:nvPr/>
          </p:nvSpPr>
          <p:spPr bwMode="auto">
            <a:xfrm>
              <a:off x="2438" y="3565"/>
              <a:ext cx="353"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Y</a:t>
              </a:r>
            </a:p>
          </p:txBody>
        </p:sp>
        <p:graphicFrame>
          <p:nvGraphicFramePr>
            <p:cNvPr id="8214" name="Object 34"/>
            <p:cNvGraphicFramePr>
              <a:graphicFrameLocks noChangeAspect="1"/>
            </p:cNvGraphicFramePr>
            <p:nvPr/>
          </p:nvGraphicFramePr>
          <p:xfrm>
            <a:off x="3613" y="2736"/>
            <a:ext cx="227" cy="227"/>
          </p:xfrm>
          <a:graphic>
            <a:graphicData uri="http://schemas.openxmlformats.org/presentationml/2006/ole">
              <mc:AlternateContent xmlns:mc="http://schemas.openxmlformats.org/markup-compatibility/2006">
                <mc:Choice xmlns:v="urn:schemas-microsoft-com:vml" Requires="v">
                  <p:oleObj spid="_x0000_s4101" name="公式" r:id="rId9" imgW="0" imgH="22896" progId="Equation.3">
                    <p:embed/>
                  </p:oleObj>
                </mc:Choice>
                <mc:Fallback>
                  <p:oleObj name="公式" r:id="rId9" imgW="0" imgH="2289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3" y="2736"/>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95" name="Text Box 35"/>
          <p:cNvSpPr txBox="1">
            <a:spLocks noChangeArrowheads="1"/>
          </p:cNvSpPr>
          <p:nvPr/>
        </p:nvSpPr>
        <p:spPr bwMode="auto">
          <a:xfrm>
            <a:off x="611188" y="2276475"/>
            <a:ext cx="4897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FF0000"/>
                </a:solidFill>
                <a:latin typeface="Verdana" pitchFamily="34" charset="0"/>
                <a:ea typeface="楷体_GB2312" pitchFamily="49" charset="-122"/>
              </a:rPr>
              <a:t>单色</a:t>
            </a:r>
            <a:r>
              <a:rPr lang="zh-CN" altLang="en-US" sz="2400" smtClean="0">
                <a:solidFill>
                  <a:srgbClr val="0000CC"/>
                </a:solidFill>
                <a:latin typeface="Verdana" pitchFamily="34" charset="0"/>
                <a:ea typeface="楷体_GB2312" pitchFamily="49" charset="-122"/>
              </a:rPr>
              <a:t>平波面</a:t>
            </a:r>
            <a:r>
              <a:rPr lang="en-US" altLang="zh-CN" sz="2400" smtClean="0">
                <a:solidFill>
                  <a:srgbClr val="0000CC"/>
                </a:solidFill>
                <a:ea typeface="楷体_GB2312" pitchFamily="49" charset="-122"/>
              </a:rPr>
              <a:t>——</a:t>
            </a:r>
            <a:r>
              <a:rPr lang="zh-CN" altLang="en-US" sz="2400" smtClean="0">
                <a:solidFill>
                  <a:srgbClr val="0000CC"/>
                </a:solidFill>
                <a:latin typeface="Verdana" pitchFamily="34" charset="0"/>
                <a:ea typeface="楷体_GB2312" pitchFamily="49" charset="-122"/>
              </a:rPr>
              <a:t>具有单一频率的平面波</a:t>
            </a:r>
            <a:r>
              <a:rPr lang="zh-CN" altLang="en-US" sz="2400" smtClean="0">
                <a:solidFill>
                  <a:srgbClr val="0000CC"/>
                </a:solidFill>
                <a:latin typeface="Times New Roman" pitchFamily="18" charset="0"/>
                <a:ea typeface="楷体_GB2312" pitchFamily="49" charset="-122"/>
              </a:rPr>
              <a:t>。</a:t>
            </a:r>
          </a:p>
        </p:txBody>
      </p:sp>
      <p:graphicFrame>
        <p:nvGraphicFramePr>
          <p:cNvPr id="15396" name="Object 36"/>
          <p:cNvGraphicFramePr>
            <a:graphicFrameLocks noChangeAspect="1"/>
          </p:cNvGraphicFramePr>
          <p:nvPr/>
        </p:nvGraphicFramePr>
        <p:xfrm>
          <a:off x="1619250" y="3068638"/>
          <a:ext cx="2447925" cy="1884362"/>
        </p:xfrm>
        <a:graphic>
          <a:graphicData uri="http://schemas.openxmlformats.org/presentationml/2006/ole">
            <mc:AlternateContent xmlns:mc="http://schemas.openxmlformats.org/markup-compatibility/2006">
              <mc:Choice xmlns:v="urn:schemas-microsoft-com:vml" Requires="v">
                <p:oleObj spid="_x0000_s4102" name="VISIO" r:id="rId11" imgW="2392680" imgH="1848612" progId="Visio.Drawing.5">
                  <p:embed/>
                </p:oleObj>
              </mc:Choice>
              <mc:Fallback>
                <p:oleObj name="VISIO" r:id="rId11" imgW="2392680" imgH="1848612" progId="Visio.Drawing.5">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3068638"/>
                        <a:ext cx="2447925" cy="188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97" name="Text Box 37"/>
          <p:cNvSpPr txBox="1">
            <a:spLocks noChangeArrowheads="1"/>
          </p:cNvSpPr>
          <p:nvPr/>
        </p:nvSpPr>
        <p:spPr bwMode="auto">
          <a:xfrm>
            <a:off x="250825" y="5084763"/>
            <a:ext cx="48974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实际上任何光波都不可能是全单色的，总有一定的频率宽度</a:t>
            </a:r>
            <a:r>
              <a:rPr lang="zh-CN" altLang="en-US" sz="2400" smtClean="0">
                <a:solidFill>
                  <a:srgbClr val="0000CC"/>
                </a:solidFill>
                <a:latin typeface="Times New Roman" pitchFamily="18" charset="0"/>
                <a:ea typeface="楷体_GB2312" pitchFamily="49" charset="-122"/>
              </a:rPr>
              <a:t>。</a:t>
            </a:r>
          </a:p>
        </p:txBody>
      </p:sp>
      <p:sp>
        <p:nvSpPr>
          <p:cNvPr id="15398" name="Text Box 38"/>
          <p:cNvSpPr txBox="1">
            <a:spLocks noChangeArrowheads="1"/>
          </p:cNvSpPr>
          <p:nvPr/>
        </p:nvSpPr>
        <p:spPr bwMode="auto">
          <a:xfrm>
            <a:off x="468313" y="6165850"/>
            <a:ext cx="467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当△</a:t>
            </a:r>
            <a:r>
              <a:rPr lang="en-US" altLang="zh-CN" sz="2400" i="1" smtClean="0">
                <a:solidFill>
                  <a:srgbClr val="0000CC"/>
                </a:solidFill>
                <a:latin typeface="Times New Roman" pitchFamily="18" charset="0"/>
                <a:ea typeface="楷体_GB2312" pitchFamily="49" charset="-122"/>
              </a:rPr>
              <a:t>v</a:t>
            </a:r>
            <a:r>
              <a:rPr lang="zh-CN" altLang="en-US" sz="2400" smtClean="0">
                <a:solidFill>
                  <a:srgbClr val="0000CC"/>
                </a:solidFill>
                <a:latin typeface="Times New Roman" pitchFamily="18" charset="0"/>
                <a:ea typeface="楷体_GB2312" pitchFamily="49" charset="-122"/>
              </a:rPr>
              <a:t>＜＜</a:t>
            </a:r>
            <a:r>
              <a:rPr lang="en-US" altLang="zh-CN" sz="2400" i="1" smtClean="0">
                <a:solidFill>
                  <a:srgbClr val="0000CC"/>
                </a:solidFill>
                <a:latin typeface="Times New Roman" pitchFamily="18" charset="0"/>
                <a:ea typeface="楷体_GB2312" pitchFamily="49" charset="-122"/>
              </a:rPr>
              <a:t>v</a:t>
            </a:r>
            <a:r>
              <a:rPr lang="en-US" altLang="zh-CN" sz="2400" baseline="-25000" smtClean="0">
                <a:solidFill>
                  <a:srgbClr val="0000CC"/>
                </a:solidFill>
                <a:latin typeface="Times New Roman" pitchFamily="18" charset="0"/>
                <a:ea typeface="楷体_GB2312" pitchFamily="49" charset="-122"/>
              </a:rPr>
              <a:t>0</a:t>
            </a:r>
            <a:r>
              <a:rPr lang="zh-CN" altLang="en-US" sz="2400" smtClean="0">
                <a:solidFill>
                  <a:srgbClr val="0000CC"/>
                </a:solidFill>
                <a:latin typeface="Times New Roman" pitchFamily="18" charset="0"/>
                <a:ea typeface="楷体_GB2312" pitchFamily="49" charset="-122"/>
              </a:rPr>
              <a:t>时，就叫</a:t>
            </a:r>
            <a:r>
              <a:rPr lang="zh-CN" altLang="en-US" sz="2400" b="1" smtClean="0">
                <a:solidFill>
                  <a:srgbClr val="FF0000"/>
                </a:solidFill>
                <a:latin typeface="Times New Roman" pitchFamily="18" charset="0"/>
                <a:ea typeface="楷体_GB2312" pitchFamily="49" charset="-122"/>
              </a:rPr>
              <a:t>准单色波</a:t>
            </a:r>
            <a:r>
              <a:rPr lang="zh-CN" altLang="en-US" sz="2400" smtClean="0">
                <a:solidFill>
                  <a:srgbClr val="0000CC"/>
                </a:solidFill>
                <a:latin typeface="Times New Roman" pitchFamily="18" charset="0"/>
                <a:ea typeface="楷体_GB2312" pitchFamily="49" charset="-122"/>
              </a:rPr>
              <a:t>。</a:t>
            </a:r>
            <a:r>
              <a:rPr lang="zh-CN" altLang="en-US" sz="2400" i="1" smtClean="0">
                <a:solidFill>
                  <a:srgbClr val="0000CC"/>
                </a:solidFill>
                <a:latin typeface="Times New Roman" pitchFamily="18" charset="0"/>
                <a:ea typeface="楷体_GB2312" pitchFamily="49" charset="-122"/>
              </a:rPr>
              <a:t> </a:t>
            </a:r>
          </a:p>
        </p:txBody>
      </p:sp>
      <p:grpSp>
        <p:nvGrpSpPr>
          <p:cNvPr id="15399" name="Group 39"/>
          <p:cNvGrpSpPr>
            <a:grpSpLocks/>
          </p:cNvGrpSpPr>
          <p:nvPr/>
        </p:nvGrpSpPr>
        <p:grpSpPr bwMode="auto">
          <a:xfrm>
            <a:off x="5508625" y="4113213"/>
            <a:ext cx="3167063" cy="2592387"/>
            <a:chOff x="3198" y="2205"/>
            <a:chExt cx="2389" cy="2115"/>
          </a:xfrm>
        </p:grpSpPr>
        <p:graphicFrame>
          <p:nvGraphicFramePr>
            <p:cNvPr id="8203" name="Object 40"/>
            <p:cNvGraphicFramePr>
              <a:graphicFrameLocks noChangeAspect="1"/>
            </p:cNvGraphicFramePr>
            <p:nvPr/>
          </p:nvGraphicFramePr>
          <p:xfrm>
            <a:off x="3379" y="2418"/>
            <a:ext cx="2208" cy="1902"/>
          </p:xfrm>
          <a:graphic>
            <a:graphicData uri="http://schemas.openxmlformats.org/presentationml/2006/ole">
              <mc:AlternateContent xmlns:mc="http://schemas.openxmlformats.org/markup-compatibility/2006">
                <mc:Choice xmlns:v="urn:schemas-microsoft-com:vml" Requires="v">
                  <p:oleObj spid="_x0000_s4103" name="位图图像" r:id="rId13" imgW="3505689" imgH="3019048" progId="Paint.Picture">
                    <p:embed/>
                  </p:oleObj>
                </mc:Choice>
                <mc:Fallback>
                  <p:oleObj name="位图图像" r:id="rId13" imgW="3505689" imgH="3019048"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9" y="2418"/>
                          <a:ext cx="2208"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4" name="Object 41"/>
            <p:cNvGraphicFramePr>
              <a:graphicFrameLocks noChangeAspect="1"/>
            </p:cNvGraphicFramePr>
            <p:nvPr/>
          </p:nvGraphicFramePr>
          <p:xfrm>
            <a:off x="3198" y="2205"/>
            <a:ext cx="362" cy="252"/>
          </p:xfrm>
          <a:graphic>
            <a:graphicData uri="http://schemas.openxmlformats.org/presentationml/2006/ole">
              <mc:AlternateContent xmlns:mc="http://schemas.openxmlformats.org/markup-compatibility/2006">
                <mc:Choice xmlns:v="urn:schemas-microsoft-com:vml" Requires="v">
                  <p:oleObj spid="_x0000_s4104" name="公式" r:id="rId15" imgW="291973" imgH="203112" progId="Equation.3">
                    <p:embed/>
                  </p:oleObj>
                </mc:Choice>
                <mc:Fallback>
                  <p:oleObj name="公式" r:id="rId15" imgW="291973"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98" y="2205"/>
                          <a:ext cx="36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5" name="Object 42"/>
            <p:cNvGraphicFramePr>
              <a:graphicFrameLocks noChangeAspect="1"/>
            </p:cNvGraphicFramePr>
            <p:nvPr/>
          </p:nvGraphicFramePr>
          <p:xfrm>
            <a:off x="3198" y="2523"/>
            <a:ext cx="415" cy="258"/>
          </p:xfrm>
          <a:graphic>
            <a:graphicData uri="http://schemas.openxmlformats.org/presentationml/2006/ole">
              <mc:AlternateContent xmlns:mc="http://schemas.openxmlformats.org/markup-compatibility/2006">
                <mc:Choice xmlns:v="urn:schemas-microsoft-com:vml" Requires="v">
                  <p:oleObj spid="_x0000_s4105" name="公式" r:id="rId17" imgW="368300" imgH="228600" progId="Equation.3">
                    <p:embed/>
                  </p:oleObj>
                </mc:Choice>
                <mc:Fallback>
                  <p:oleObj name="公式" r:id="rId17" imgW="3683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98" y="2523"/>
                          <a:ext cx="415"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6" name="Object 43"/>
            <p:cNvGraphicFramePr>
              <a:graphicFrameLocks noChangeAspect="1"/>
            </p:cNvGraphicFramePr>
            <p:nvPr/>
          </p:nvGraphicFramePr>
          <p:xfrm>
            <a:off x="3198" y="3067"/>
            <a:ext cx="402" cy="414"/>
          </p:xfrm>
          <a:graphic>
            <a:graphicData uri="http://schemas.openxmlformats.org/presentationml/2006/ole">
              <mc:AlternateContent xmlns:mc="http://schemas.openxmlformats.org/markup-compatibility/2006">
                <mc:Choice xmlns:v="urn:schemas-microsoft-com:vml" Requires="v">
                  <p:oleObj spid="_x0000_s4106" name="公式" r:id="rId19" imgW="393359" imgH="406048" progId="Equation.3">
                    <p:embed/>
                  </p:oleObj>
                </mc:Choice>
                <mc:Fallback>
                  <p:oleObj name="公式" r:id="rId19" imgW="393359" imgH="40604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98" y="3067"/>
                          <a:ext cx="402"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080938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500"/>
                                        <p:tgtEl>
                                          <p:spTgt spid="15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536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395"/>
                                        </p:tgtEl>
                                        <p:attrNameLst>
                                          <p:attrName>style.visibility</p:attrName>
                                        </p:attrNameLst>
                                      </p:cBhvr>
                                      <p:to>
                                        <p:strVal val="visible"/>
                                      </p:to>
                                    </p:set>
                                    <p:animEffect transition="in" filter="wipe(left)">
                                      <p:cBhvr>
                                        <p:cTn id="21" dur="500"/>
                                        <p:tgtEl>
                                          <p:spTgt spid="153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397"/>
                                        </p:tgtEl>
                                        <p:attrNameLst>
                                          <p:attrName>style.visibility</p:attrName>
                                        </p:attrNameLst>
                                      </p:cBhvr>
                                      <p:to>
                                        <p:strVal val="visible"/>
                                      </p:to>
                                    </p:set>
                                    <p:animEffect transition="in" filter="wipe(left)">
                                      <p:cBhvr>
                                        <p:cTn id="26" dur="500"/>
                                        <p:tgtEl>
                                          <p:spTgt spid="1539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539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39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398"/>
                                        </p:tgtEl>
                                        <p:attrNameLst>
                                          <p:attrName>style.visibility</p:attrName>
                                        </p:attrNameLst>
                                      </p:cBhvr>
                                      <p:to>
                                        <p:strVal val="visible"/>
                                      </p:to>
                                    </p:set>
                                    <p:animEffect transition="in" filter="wipe(left)">
                                      <p:cBhvr>
                                        <p:cTn id="39" dur="2000"/>
                                        <p:tgtEl>
                                          <p:spTgt spid="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15395" grpId="0" autoUpdateAnimBg="0"/>
      <p:bldP spid="15397" grpId="0" autoUpdateAnimBg="0"/>
      <p:bldP spid="153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5572125" y="620713"/>
            <a:ext cx="3571875" cy="3024187"/>
            <a:chOff x="2438" y="1836"/>
            <a:chExt cx="2642" cy="2148"/>
          </a:xfrm>
        </p:grpSpPr>
        <p:grpSp>
          <p:nvGrpSpPr>
            <p:cNvPr id="9233" name="Group 3"/>
            <p:cNvGrpSpPr>
              <a:grpSpLocks/>
            </p:cNvGrpSpPr>
            <p:nvPr/>
          </p:nvGrpSpPr>
          <p:grpSpPr bwMode="auto">
            <a:xfrm>
              <a:off x="2640" y="2016"/>
              <a:ext cx="2064" cy="1968"/>
              <a:chOff x="2640" y="2016"/>
              <a:chExt cx="2064" cy="1968"/>
            </a:xfrm>
          </p:grpSpPr>
          <p:grpSp>
            <p:nvGrpSpPr>
              <p:cNvPr id="9241" name="Group 4"/>
              <p:cNvGrpSpPr>
                <a:grpSpLocks/>
              </p:cNvGrpSpPr>
              <p:nvPr/>
            </p:nvGrpSpPr>
            <p:grpSpPr bwMode="auto">
              <a:xfrm>
                <a:off x="2640" y="2160"/>
                <a:ext cx="1824" cy="1824"/>
                <a:chOff x="2640" y="2160"/>
                <a:chExt cx="1824" cy="1824"/>
              </a:xfrm>
            </p:grpSpPr>
            <p:sp>
              <p:nvSpPr>
                <p:cNvPr id="9258" name="Oval 5"/>
                <p:cNvSpPr>
                  <a:spLocks noChangeArrowheads="1"/>
                </p:cNvSpPr>
                <p:nvPr/>
              </p:nvSpPr>
              <p:spPr bwMode="auto">
                <a:xfrm>
                  <a:off x="2640" y="2160"/>
                  <a:ext cx="1824" cy="1824"/>
                </a:xfrm>
                <a:prstGeom prst="ellipse">
                  <a:avLst/>
                </a:prstGeom>
                <a:solidFill>
                  <a:schemeClr val="accent1">
                    <a:alpha val="50195"/>
                  </a:schemeClr>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9259" name="Oval 6"/>
                <p:cNvSpPr>
                  <a:spLocks noChangeArrowheads="1"/>
                </p:cNvSpPr>
                <p:nvPr/>
              </p:nvSpPr>
              <p:spPr bwMode="auto">
                <a:xfrm>
                  <a:off x="2640" y="2880"/>
                  <a:ext cx="1824" cy="432"/>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9260" name="Oval 7"/>
                <p:cNvSpPr>
                  <a:spLocks noChangeArrowheads="1"/>
                </p:cNvSpPr>
                <p:nvPr/>
              </p:nvSpPr>
              <p:spPr bwMode="auto">
                <a:xfrm>
                  <a:off x="2784" y="2400"/>
                  <a:ext cx="1536" cy="432"/>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9261" name="Oval 8"/>
                <p:cNvSpPr>
                  <a:spLocks noChangeArrowheads="1"/>
                </p:cNvSpPr>
                <p:nvPr/>
              </p:nvSpPr>
              <p:spPr bwMode="auto">
                <a:xfrm>
                  <a:off x="2784" y="3312"/>
                  <a:ext cx="1536" cy="432"/>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grpSp>
          <p:sp>
            <p:nvSpPr>
              <p:cNvPr id="9242" name="Oval 9"/>
              <p:cNvSpPr>
                <a:spLocks noChangeArrowheads="1"/>
              </p:cNvSpPr>
              <p:nvPr/>
            </p:nvSpPr>
            <p:spPr bwMode="auto">
              <a:xfrm>
                <a:off x="3216" y="2160"/>
                <a:ext cx="672" cy="1824"/>
              </a:xfrm>
              <a:prstGeom prst="ellipse">
                <a:avLst/>
              </a:prstGeom>
              <a:noFill/>
              <a:ln w="9525">
                <a:solidFill>
                  <a:schemeClr val="tx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endParaRPr lang="zh-CN" altLang="en-US" sz="1800" smtClean="0">
                  <a:solidFill>
                    <a:srgbClr val="000000"/>
                  </a:solidFill>
                </a:endParaRPr>
              </a:p>
            </p:txBody>
          </p:sp>
          <p:sp>
            <p:nvSpPr>
              <p:cNvPr id="9243" name="Freeform 10"/>
              <p:cNvSpPr>
                <a:spLocks/>
              </p:cNvSpPr>
              <p:nvPr/>
            </p:nvSpPr>
            <p:spPr bwMode="auto">
              <a:xfrm flipH="1">
                <a:off x="3584" y="2160"/>
                <a:ext cx="352" cy="1824"/>
              </a:xfrm>
              <a:custGeom>
                <a:avLst/>
                <a:gdLst>
                  <a:gd name="T0" fmla="*/ 352 w 352"/>
                  <a:gd name="T1" fmla="*/ 13 h 1896"/>
                  <a:gd name="T2" fmla="*/ 208 w 352"/>
                  <a:gd name="T3" fmla="*/ 45 h 1896"/>
                  <a:gd name="T4" fmla="*/ 64 w 352"/>
                  <a:gd name="T5" fmla="*/ 287 h 1896"/>
                  <a:gd name="T6" fmla="*/ 16 w 352"/>
                  <a:gd name="T7" fmla="*/ 557 h 1896"/>
                  <a:gd name="T8" fmla="*/ 16 w 352"/>
                  <a:gd name="T9" fmla="*/ 770 h 1896"/>
                  <a:gd name="T10" fmla="*/ 112 w 352"/>
                  <a:gd name="T11" fmla="*/ 980 h 1896"/>
                  <a:gd name="T12" fmla="*/ 256 w 352"/>
                  <a:gd name="T13" fmla="*/ 1160 h 1896"/>
                  <a:gd name="T14" fmla="*/ 352 w 352"/>
                  <a:gd name="T15" fmla="*/ 1160 h 18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2" h="1896">
                    <a:moveTo>
                      <a:pt x="352" y="24"/>
                    </a:moveTo>
                    <a:cubicBezTo>
                      <a:pt x="304" y="12"/>
                      <a:pt x="256" y="0"/>
                      <a:pt x="208" y="72"/>
                    </a:cubicBezTo>
                    <a:cubicBezTo>
                      <a:pt x="160" y="144"/>
                      <a:pt x="96" y="320"/>
                      <a:pt x="64" y="456"/>
                    </a:cubicBezTo>
                    <a:cubicBezTo>
                      <a:pt x="32" y="592"/>
                      <a:pt x="24" y="760"/>
                      <a:pt x="16" y="888"/>
                    </a:cubicBezTo>
                    <a:cubicBezTo>
                      <a:pt x="8" y="1016"/>
                      <a:pt x="0" y="1112"/>
                      <a:pt x="16" y="1224"/>
                    </a:cubicBezTo>
                    <a:cubicBezTo>
                      <a:pt x="32" y="1336"/>
                      <a:pt x="72" y="1456"/>
                      <a:pt x="112" y="1560"/>
                    </a:cubicBezTo>
                    <a:cubicBezTo>
                      <a:pt x="152" y="1664"/>
                      <a:pt x="216" y="1800"/>
                      <a:pt x="256" y="1848"/>
                    </a:cubicBezTo>
                    <a:cubicBezTo>
                      <a:pt x="296" y="1896"/>
                      <a:pt x="336" y="1848"/>
                      <a:pt x="352" y="1848"/>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44" name="Line 11"/>
              <p:cNvSpPr>
                <a:spLocks noChangeShapeType="1"/>
              </p:cNvSpPr>
              <p:nvPr/>
            </p:nvSpPr>
            <p:spPr bwMode="auto">
              <a:xfrm>
                <a:off x="4416" y="3120"/>
                <a:ext cx="288" cy="0"/>
              </a:xfrm>
              <a:prstGeom prst="line">
                <a:avLst/>
              </a:prstGeom>
              <a:noFill/>
              <a:ln w="38100">
                <a:solidFill>
                  <a:srgbClr val="0000CC"/>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45" name="Line 12"/>
              <p:cNvSpPr>
                <a:spLocks noChangeShapeType="1"/>
              </p:cNvSpPr>
              <p:nvPr/>
            </p:nvSpPr>
            <p:spPr bwMode="auto">
              <a:xfrm>
                <a:off x="3552" y="3120"/>
                <a:ext cx="864" cy="0"/>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46" name="Line 13"/>
              <p:cNvSpPr>
                <a:spLocks noChangeShapeType="1"/>
              </p:cNvSpPr>
              <p:nvPr/>
            </p:nvSpPr>
            <p:spPr bwMode="auto">
              <a:xfrm flipV="1">
                <a:off x="3552" y="2160"/>
                <a:ext cx="0" cy="960"/>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47" name="Line 14"/>
              <p:cNvSpPr>
                <a:spLocks noChangeShapeType="1"/>
              </p:cNvSpPr>
              <p:nvPr/>
            </p:nvSpPr>
            <p:spPr bwMode="auto">
              <a:xfrm flipV="1">
                <a:off x="3552" y="2016"/>
                <a:ext cx="0" cy="14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48" name="Line 15"/>
              <p:cNvSpPr>
                <a:spLocks noChangeShapeType="1"/>
              </p:cNvSpPr>
              <p:nvPr/>
            </p:nvSpPr>
            <p:spPr bwMode="auto">
              <a:xfrm flipH="1">
                <a:off x="3072" y="3120"/>
                <a:ext cx="480" cy="528"/>
              </a:xfrm>
              <a:prstGeom prst="line">
                <a:avLst/>
              </a:prstGeom>
              <a:noFill/>
              <a:ln w="381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49" name="Line 16"/>
              <p:cNvSpPr>
                <a:spLocks noChangeShapeType="1"/>
              </p:cNvSpPr>
              <p:nvPr/>
            </p:nvSpPr>
            <p:spPr bwMode="auto">
              <a:xfrm flipH="1">
                <a:off x="2880" y="3696"/>
                <a:ext cx="144" cy="14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50" name="Line 17"/>
              <p:cNvSpPr>
                <a:spLocks noChangeShapeType="1"/>
              </p:cNvSpPr>
              <p:nvPr/>
            </p:nvSpPr>
            <p:spPr bwMode="auto">
              <a:xfrm flipV="1">
                <a:off x="3552" y="2832"/>
                <a:ext cx="336" cy="288"/>
              </a:xfrm>
              <a:prstGeom prst="line">
                <a:avLst/>
              </a:prstGeom>
              <a:noFill/>
              <a:ln w="5715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51" name="Line 18"/>
              <p:cNvSpPr>
                <a:spLocks noChangeShapeType="1"/>
              </p:cNvSpPr>
              <p:nvPr/>
            </p:nvSpPr>
            <p:spPr bwMode="auto">
              <a:xfrm flipV="1">
                <a:off x="3888" y="2496"/>
                <a:ext cx="384"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52" name="Line 19"/>
              <p:cNvSpPr>
                <a:spLocks noChangeShapeType="1"/>
              </p:cNvSpPr>
              <p:nvPr/>
            </p:nvSpPr>
            <p:spPr bwMode="auto">
              <a:xfrm flipV="1">
                <a:off x="3888" y="2736"/>
                <a:ext cx="576" cy="96"/>
              </a:xfrm>
              <a:prstGeom prst="line">
                <a:avLst/>
              </a:prstGeom>
              <a:noFill/>
              <a:ln w="5715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53" name="Line 20"/>
              <p:cNvSpPr>
                <a:spLocks noChangeShapeType="1"/>
              </p:cNvSpPr>
              <p:nvPr/>
            </p:nvSpPr>
            <p:spPr bwMode="auto">
              <a:xfrm>
                <a:off x="3888" y="2832"/>
                <a:ext cx="96" cy="480"/>
              </a:xfrm>
              <a:prstGeom prst="line">
                <a:avLst/>
              </a:prstGeom>
              <a:noFill/>
              <a:ln w="5715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54" name="Line 21"/>
              <p:cNvSpPr>
                <a:spLocks noChangeShapeType="1"/>
              </p:cNvSpPr>
              <p:nvPr/>
            </p:nvSpPr>
            <p:spPr bwMode="auto">
              <a:xfrm>
                <a:off x="3552" y="3120"/>
                <a:ext cx="432" cy="192"/>
              </a:xfrm>
              <a:prstGeom prst="line">
                <a:avLst/>
              </a:prstGeom>
              <a:noFill/>
              <a:ln w="9525">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55" name="Line 22"/>
              <p:cNvSpPr>
                <a:spLocks noChangeShapeType="1"/>
              </p:cNvSpPr>
              <p:nvPr/>
            </p:nvSpPr>
            <p:spPr bwMode="auto">
              <a:xfrm flipV="1">
                <a:off x="3552" y="2976"/>
                <a:ext cx="0" cy="240"/>
              </a:xfrm>
              <a:prstGeom prst="line">
                <a:avLst/>
              </a:prstGeom>
              <a:noFill/>
              <a:ln w="57150">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56" name="Freeform 23"/>
              <p:cNvSpPr>
                <a:spLocks/>
              </p:cNvSpPr>
              <p:nvPr/>
            </p:nvSpPr>
            <p:spPr bwMode="auto">
              <a:xfrm>
                <a:off x="3408" y="3216"/>
                <a:ext cx="384" cy="56"/>
              </a:xfrm>
              <a:custGeom>
                <a:avLst/>
                <a:gdLst>
                  <a:gd name="T0" fmla="*/ 0 w 384"/>
                  <a:gd name="T1" fmla="*/ 48 h 56"/>
                  <a:gd name="T2" fmla="*/ 144 w 384"/>
                  <a:gd name="T3" fmla="*/ 48 h 56"/>
                  <a:gd name="T4" fmla="*/ 240 w 384"/>
                  <a:gd name="T5" fmla="*/ 48 h 56"/>
                  <a:gd name="T6" fmla="*/ 384 w 384"/>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56">
                    <a:moveTo>
                      <a:pt x="0" y="48"/>
                    </a:moveTo>
                    <a:cubicBezTo>
                      <a:pt x="52" y="48"/>
                      <a:pt x="104" y="48"/>
                      <a:pt x="144" y="48"/>
                    </a:cubicBezTo>
                    <a:cubicBezTo>
                      <a:pt x="184" y="48"/>
                      <a:pt x="200" y="56"/>
                      <a:pt x="240" y="48"/>
                    </a:cubicBezTo>
                    <a:cubicBezTo>
                      <a:pt x="280" y="40"/>
                      <a:pt x="360" y="8"/>
                      <a:pt x="384" y="0"/>
                    </a:cubicBezTo>
                  </a:path>
                </a:pathLst>
              </a:custGeom>
              <a:noFill/>
              <a:ln w="38100" cap="flat" cmpd="sng">
                <a:solidFill>
                  <a:srgbClr val="A5002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sp>
            <p:nvSpPr>
              <p:cNvPr id="9257" name="Freeform 24"/>
              <p:cNvSpPr>
                <a:spLocks/>
              </p:cNvSpPr>
              <p:nvPr/>
            </p:nvSpPr>
            <p:spPr bwMode="auto">
              <a:xfrm>
                <a:off x="3552" y="2592"/>
                <a:ext cx="336" cy="192"/>
              </a:xfrm>
              <a:custGeom>
                <a:avLst/>
                <a:gdLst>
                  <a:gd name="T0" fmla="*/ 0 w 336"/>
                  <a:gd name="T1" fmla="*/ 0 h 192"/>
                  <a:gd name="T2" fmla="*/ 144 w 336"/>
                  <a:gd name="T3" fmla="*/ 48 h 192"/>
                  <a:gd name="T4" fmla="*/ 240 w 336"/>
                  <a:gd name="T5" fmla="*/ 96 h 192"/>
                  <a:gd name="T6" fmla="*/ 336 w 336"/>
                  <a:gd name="T7" fmla="*/ 192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192">
                    <a:moveTo>
                      <a:pt x="0" y="0"/>
                    </a:moveTo>
                    <a:cubicBezTo>
                      <a:pt x="52" y="16"/>
                      <a:pt x="104" y="32"/>
                      <a:pt x="144" y="48"/>
                    </a:cubicBezTo>
                    <a:cubicBezTo>
                      <a:pt x="184" y="64"/>
                      <a:pt x="208" y="72"/>
                      <a:pt x="240" y="96"/>
                    </a:cubicBezTo>
                    <a:cubicBezTo>
                      <a:pt x="272" y="120"/>
                      <a:pt x="320" y="176"/>
                      <a:pt x="336" y="192"/>
                    </a:cubicBezTo>
                  </a:path>
                </a:pathLst>
              </a:custGeom>
              <a:noFill/>
              <a:ln w="38100" cap="flat" cmpd="sng">
                <a:solidFill>
                  <a:srgbClr val="A5002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mtClean="0">
                  <a:solidFill>
                    <a:srgbClr val="000000"/>
                  </a:solidFill>
                </a:endParaRPr>
              </a:p>
            </p:txBody>
          </p:sp>
        </p:grpSp>
        <p:graphicFrame>
          <p:nvGraphicFramePr>
            <p:cNvPr id="9234" name="Object 25"/>
            <p:cNvGraphicFramePr>
              <a:graphicFrameLocks noChangeAspect="1"/>
            </p:cNvGraphicFramePr>
            <p:nvPr/>
          </p:nvGraphicFramePr>
          <p:xfrm>
            <a:off x="4489" y="2437"/>
            <a:ext cx="304" cy="369"/>
          </p:xfrm>
          <a:graphic>
            <a:graphicData uri="http://schemas.openxmlformats.org/presentationml/2006/ole">
              <mc:AlternateContent xmlns:mc="http://schemas.openxmlformats.org/markup-compatibility/2006">
                <mc:Choice xmlns:v="urn:schemas-microsoft-com:vml" Requires="v">
                  <p:oleObj spid="_x0000_s5122" name="公式" r:id="rId3" imgW="38035" imgH="99144" progId="Equation.3">
                    <p:embed/>
                  </p:oleObj>
                </mc:Choice>
                <mc:Fallback>
                  <p:oleObj name="公式" r:id="rId3" imgW="38035" imgH="9914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 y="2437"/>
                          <a:ext cx="30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5" name="Object 26"/>
            <p:cNvGraphicFramePr>
              <a:graphicFrameLocks noChangeAspect="1"/>
            </p:cNvGraphicFramePr>
            <p:nvPr/>
          </p:nvGraphicFramePr>
          <p:xfrm>
            <a:off x="4010" y="3264"/>
            <a:ext cx="304" cy="346"/>
          </p:xfrm>
          <a:graphic>
            <a:graphicData uri="http://schemas.openxmlformats.org/presentationml/2006/ole">
              <mc:AlternateContent xmlns:mc="http://schemas.openxmlformats.org/markup-compatibility/2006">
                <mc:Choice xmlns:v="urn:schemas-microsoft-com:vml" Requires="v">
                  <p:oleObj spid="_x0000_s5123" name="公式" r:id="rId5" imgW="38035" imgH="76248" progId="Equation.3">
                    <p:embed/>
                  </p:oleObj>
                </mc:Choice>
                <mc:Fallback>
                  <p:oleObj name="公式" r:id="rId5" imgW="38035" imgH="762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 y="3264"/>
                          <a:ext cx="304"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 name="Object 27"/>
            <p:cNvGraphicFramePr>
              <a:graphicFrameLocks noChangeAspect="1"/>
            </p:cNvGraphicFramePr>
            <p:nvPr/>
          </p:nvGraphicFramePr>
          <p:xfrm>
            <a:off x="3193" y="2928"/>
            <a:ext cx="305" cy="346"/>
          </p:xfrm>
          <a:graphic>
            <a:graphicData uri="http://schemas.openxmlformats.org/presentationml/2006/ole">
              <mc:AlternateContent xmlns:mc="http://schemas.openxmlformats.org/markup-compatibility/2006">
                <mc:Choice xmlns:v="urn:schemas-microsoft-com:vml" Requires="v">
                  <p:oleObj spid="_x0000_s5124" name="公式" r:id="rId7" imgW="38035" imgH="76248" progId="Equation.3">
                    <p:embed/>
                  </p:oleObj>
                </mc:Choice>
                <mc:Fallback>
                  <p:oleObj name="公式" r:id="rId7" imgW="38035" imgH="7624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3" y="2928"/>
                          <a:ext cx="305"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7" name="Text Box 28"/>
            <p:cNvSpPr txBox="1">
              <a:spLocks noChangeArrowheads="1"/>
            </p:cNvSpPr>
            <p:nvPr/>
          </p:nvSpPr>
          <p:spPr bwMode="auto">
            <a:xfrm>
              <a:off x="4743" y="2893"/>
              <a:ext cx="337"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Z</a:t>
              </a:r>
            </a:p>
          </p:txBody>
        </p:sp>
        <p:sp>
          <p:nvSpPr>
            <p:cNvPr id="9238" name="Text Box 29"/>
            <p:cNvSpPr txBox="1">
              <a:spLocks noChangeArrowheads="1"/>
            </p:cNvSpPr>
            <p:nvPr/>
          </p:nvSpPr>
          <p:spPr bwMode="auto">
            <a:xfrm>
              <a:off x="3733" y="1836"/>
              <a:ext cx="354"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X</a:t>
              </a:r>
            </a:p>
          </p:txBody>
        </p:sp>
        <p:sp>
          <p:nvSpPr>
            <p:cNvPr id="9239" name="Text Box 30"/>
            <p:cNvSpPr txBox="1">
              <a:spLocks noChangeArrowheads="1"/>
            </p:cNvSpPr>
            <p:nvPr/>
          </p:nvSpPr>
          <p:spPr bwMode="auto">
            <a:xfrm>
              <a:off x="2438" y="3565"/>
              <a:ext cx="353"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0"/>
                </a:spcBef>
                <a:spcAft>
                  <a:spcPct val="0"/>
                </a:spcAft>
                <a:buFontTx/>
                <a:buNone/>
              </a:pPr>
              <a:r>
                <a:rPr kumimoji="1" lang="en-US" altLang="zh-CN" b="1" smtClean="0">
                  <a:solidFill>
                    <a:srgbClr val="0000CC"/>
                  </a:solidFill>
                  <a:latin typeface="Times New Roman" pitchFamily="18" charset="0"/>
                </a:rPr>
                <a:t>Y</a:t>
              </a:r>
            </a:p>
          </p:txBody>
        </p:sp>
        <p:graphicFrame>
          <p:nvGraphicFramePr>
            <p:cNvPr id="9240" name="Object 31"/>
            <p:cNvGraphicFramePr>
              <a:graphicFrameLocks noChangeAspect="1"/>
            </p:cNvGraphicFramePr>
            <p:nvPr/>
          </p:nvGraphicFramePr>
          <p:xfrm>
            <a:off x="3613" y="2736"/>
            <a:ext cx="227" cy="227"/>
          </p:xfrm>
          <a:graphic>
            <a:graphicData uri="http://schemas.openxmlformats.org/presentationml/2006/ole">
              <mc:AlternateContent xmlns:mc="http://schemas.openxmlformats.org/markup-compatibility/2006">
                <mc:Choice xmlns:v="urn:schemas-microsoft-com:vml" Requires="v">
                  <p:oleObj spid="_x0000_s5125" name="公式" r:id="rId9" imgW="0" imgH="22896" progId="Equation.3">
                    <p:embed/>
                  </p:oleObj>
                </mc:Choice>
                <mc:Fallback>
                  <p:oleObj name="公式" r:id="rId9" imgW="0" imgH="2289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3" y="2736"/>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416" name="Text Box 32"/>
          <p:cNvSpPr txBox="1">
            <a:spLocks noChangeArrowheads="1"/>
          </p:cNvSpPr>
          <p:nvPr/>
        </p:nvSpPr>
        <p:spPr bwMode="auto">
          <a:xfrm>
            <a:off x="323850" y="0"/>
            <a:ext cx="727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简谐波</a:t>
            </a:r>
            <a:r>
              <a:rPr lang="en-US" altLang="zh-CN" sz="2400" smtClean="0">
                <a:solidFill>
                  <a:srgbClr val="0000CC"/>
                </a:solidFill>
                <a:latin typeface="Verdana" pitchFamily="34" charset="0"/>
                <a:ea typeface="楷体_GB2312" pitchFamily="49" charset="-122"/>
              </a:rPr>
              <a:t>----</a:t>
            </a:r>
            <a:r>
              <a:rPr lang="zh-CN" altLang="en-US" sz="2400" smtClean="0">
                <a:solidFill>
                  <a:srgbClr val="0000CC"/>
                </a:solidFill>
                <a:latin typeface="Verdana" pitchFamily="34" charset="0"/>
                <a:ea typeface="楷体_GB2312" pitchFamily="49" charset="-122"/>
              </a:rPr>
              <a:t>理想单色平面波</a:t>
            </a:r>
          </a:p>
        </p:txBody>
      </p:sp>
      <p:graphicFrame>
        <p:nvGraphicFramePr>
          <p:cNvPr id="16417" name="Object 33"/>
          <p:cNvGraphicFramePr>
            <a:graphicFrameLocks noChangeAspect="1"/>
          </p:cNvGraphicFramePr>
          <p:nvPr/>
        </p:nvGraphicFramePr>
        <p:xfrm>
          <a:off x="1116013" y="1052513"/>
          <a:ext cx="1895475" cy="466725"/>
        </p:xfrm>
        <a:graphic>
          <a:graphicData uri="http://schemas.openxmlformats.org/presentationml/2006/ole">
            <mc:AlternateContent xmlns:mc="http://schemas.openxmlformats.org/markup-compatibility/2006">
              <mc:Choice xmlns:v="urn:schemas-microsoft-com:vml" Requires="v">
                <p:oleObj spid="_x0000_s5126" name="公式" r:id="rId11" imgW="927100" imgH="228600" progId="Equation.3">
                  <p:embed/>
                </p:oleObj>
              </mc:Choice>
              <mc:Fallback>
                <p:oleObj name="公式" r:id="rId11" imgW="9271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1052513"/>
                        <a:ext cx="1895475" cy="4667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8" name="Text Box 34"/>
          <p:cNvSpPr txBox="1">
            <a:spLocks noChangeArrowheads="1"/>
          </p:cNvSpPr>
          <p:nvPr/>
        </p:nvSpPr>
        <p:spPr bwMode="auto">
          <a:xfrm>
            <a:off x="76200" y="549275"/>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①.</a:t>
            </a:r>
            <a:r>
              <a:rPr kumimoji="1" lang="zh-CN" altLang="en-US" sz="2400" smtClean="0">
                <a:solidFill>
                  <a:srgbClr val="0000CC"/>
                </a:solidFill>
                <a:latin typeface="楷体_GB2312" pitchFamily="49" charset="-122"/>
                <a:ea typeface="楷体_GB2312" pitchFamily="49" charset="-122"/>
              </a:rPr>
              <a:t>简谐振子模型</a:t>
            </a:r>
          </a:p>
        </p:txBody>
      </p:sp>
      <p:graphicFrame>
        <p:nvGraphicFramePr>
          <p:cNvPr id="16419" name="Object 35"/>
          <p:cNvGraphicFramePr>
            <a:graphicFrameLocks noChangeAspect="1"/>
          </p:cNvGraphicFramePr>
          <p:nvPr/>
        </p:nvGraphicFramePr>
        <p:xfrm>
          <a:off x="684213" y="1628775"/>
          <a:ext cx="3582987" cy="493713"/>
        </p:xfrm>
        <a:graphic>
          <a:graphicData uri="http://schemas.openxmlformats.org/presentationml/2006/ole">
            <mc:AlternateContent xmlns:mc="http://schemas.openxmlformats.org/markup-compatibility/2006">
              <mc:Choice xmlns:v="urn:schemas-microsoft-com:vml" Requires="v">
                <p:oleObj spid="_x0000_s5127" name="公式" r:id="rId13" imgW="1752600" imgH="241300" progId="Equation.3">
                  <p:embed/>
                </p:oleObj>
              </mc:Choice>
              <mc:Fallback>
                <p:oleObj name="公式" r:id="rId13" imgW="1752600" imgH="2413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1628775"/>
                        <a:ext cx="3582987" cy="493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20" name="Object 36"/>
          <p:cNvGraphicFramePr>
            <a:graphicFrameLocks noChangeAspect="1"/>
          </p:cNvGraphicFramePr>
          <p:nvPr/>
        </p:nvGraphicFramePr>
        <p:xfrm>
          <a:off x="611188" y="2276475"/>
          <a:ext cx="3557587" cy="493713"/>
        </p:xfrm>
        <a:graphic>
          <a:graphicData uri="http://schemas.openxmlformats.org/presentationml/2006/ole">
            <mc:AlternateContent xmlns:mc="http://schemas.openxmlformats.org/markup-compatibility/2006">
              <mc:Choice xmlns:v="urn:schemas-microsoft-com:vml" Requires="v">
                <p:oleObj spid="_x0000_s5128" name="公式" r:id="rId15" imgW="1739900" imgH="241300" progId="Equation.3">
                  <p:embed/>
                </p:oleObj>
              </mc:Choice>
              <mc:Fallback>
                <p:oleObj name="公式" r:id="rId15" imgW="17399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2276475"/>
                        <a:ext cx="3557587" cy="493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21" name="Text Box 37"/>
          <p:cNvSpPr txBox="1">
            <a:spLocks noChangeArrowheads="1"/>
          </p:cNvSpPr>
          <p:nvPr/>
        </p:nvSpPr>
        <p:spPr bwMode="auto">
          <a:xfrm>
            <a:off x="395288" y="2997200"/>
            <a:ext cx="450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400" smtClean="0">
                <a:solidFill>
                  <a:srgbClr val="0000CC"/>
                </a:solidFill>
                <a:latin typeface="Verdana" pitchFamily="34" charset="0"/>
                <a:ea typeface="楷体_GB2312" pitchFamily="49" charset="-122"/>
              </a:rPr>
              <a:t> </a:t>
            </a:r>
            <a:r>
              <a:rPr lang="zh-CN" altLang="en-US" sz="2400" smtClean="0">
                <a:solidFill>
                  <a:srgbClr val="0000CC"/>
                </a:solidFill>
                <a:latin typeface="Verdana" pitchFamily="34" charset="0"/>
                <a:ea typeface="楷体_GB2312" pitchFamily="49" charset="-122"/>
              </a:rPr>
              <a:t>两式统一写成</a:t>
            </a:r>
          </a:p>
        </p:txBody>
      </p:sp>
      <p:graphicFrame>
        <p:nvGraphicFramePr>
          <p:cNvPr id="16422" name="Object 38"/>
          <p:cNvGraphicFramePr>
            <a:graphicFrameLocks noChangeAspect="1"/>
          </p:cNvGraphicFramePr>
          <p:nvPr/>
        </p:nvGraphicFramePr>
        <p:xfrm>
          <a:off x="684213" y="3500438"/>
          <a:ext cx="3635375" cy="468312"/>
        </p:xfrm>
        <a:graphic>
          <a:graphicData uri="http://schemas.openxmlformats.org/presentationml/2006/ole">
            <mc:AlternateContent xmlns:mc="http://schemas.openxmlformats.org/markup-compatibility/2006">
              <mc:Choice xmlns:v="urn:schemas-microsoft-com:vml" Requires="v">
                <p:oleObj spid="_x0000_s5129" name="公式" r:id="rId17" imgW="1778000" imgH="228600" progId="Equation.3">
                  <p:embed/>
                </p:oleObj>
              </mc:Choice>
              <mc:Fallback>
                <p:oleObj name="公式" r:id="rId17" imgW="177800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4213" y="3500438"/>
                        <a:ext cx="3635375" cy="4683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23" name="Text Box 39"/>
          <p:cNvSpPr txBox="1">
            <a:spLocks noChangeArrowheads="1"/>
          </p:cNvSpPr>
          <p:nvPr/>
        </p:nvSpPr>
        <p:spPr bwMode="auto">
          <a:xfrm>
            <a:off x="76200" y="40767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②.</a:t>
            </a:r>
            <a:r>
              <a:rPr kumimoji="1" lang="zh-CN" altLang="en-US" sz="2400" smtClean="0">
                <a:solidFill>
                  <a:srgbClr val="0000CC"/>
                </a:solidFill>
                <a:latin typeface="楷体_GB2312" pitchFamily="49" charset="-122"/>
                <a:ea typeface="楷体_GB2312" pitchFamily="49" charset="-122"/>
              </a:rPr>
              <a:t>简谐波方程</a:t>
            </a:r>
          </a:p>
        </p:txBody>
      </p:sp>
      <p:graphicFrame>
        <p:nvGraphicFramePr>
          <p:cNvPr id="16424" name="Object 40"/>
          <p:cNvGraphicFramePr>
            <a:graphicFrameLocks noChangeAspect="1"/>
          </p:cNvGraphicFramePr>
          <p:nvPr/>
        </p:nvGraphicFramePr>
        <p:xfrm>
          <a:off x="468313" y="4797425"/>
          <a:ext cx="4824412" cy="611188"/>
        </p:xfrm>
        <a:graphic>
          <a:graphicData uri="http://schemas.openxmlformats.org/presentationml/2006/ole">
            <mc:AlternateContent xmlns:mc="http://schemas.openxmlformats.org/markup-compatibility/2006">
              <mc:Choice xmlns:v="urn:schemas-microsoft-com:vml" Requires="v">
                <p:oleObj spid="_x0000_s5130" name="公式" r:id="rId19" imgW="2413000" imgH="304800" progId="Equation.3">
                  <p:embed/>
                </p:oleObj>
              </mc:Choice>
              <mc:Fallback>
                <p:oleObj name="公式" r:id="rId19" imgW="2413000" imgH="304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8313" y="4797425"/>
                        <a:ext cx="4824412" cy="6111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25" name="Object 41"/>
          <p:cNvGraphicFramePr>
            <a:graphicFrameLocks noChangeAspect="1"/>
          </p:cNvGraphicFramePr>
          <p:nvPr/>
        </p:nvGraphicFramePr>
        <p:xfrm>
          <a:off x="250825" y="5661025"/>
          <a:ext cx="5041900" cy="762000"/>
        </p:xfrm>
        <a:graphic>
          <a:graphicData uri="http://schemas.openxmlformats.org/presentationml/2006/ole">
            <mc:AlternateContent xmlns:mc="http://schemas.openxmlformats.org/markup-compatibility/2006">
              <mc:Choice xmlns:v="urn:schemas-microsoft-com:vml" Requires="v">
                <p:oleObj spid="_x0000_s5131" name="公式" r:id="rId21" imgW="2616200" imgH="393700" progId="Equation.3">
                  <p:embed/>
                </p:oleObj>
              </mc:Choice>
              <mc:Fallback>
                <p:oleObj name="公式" r:id="rId21" imgW="2616200" imgH="3937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0825" y="5661025"/>
                        <a:ext cx="5041900" cy="7620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26" name="Text Box 42"/>
          <p:cNvSpPr txBox="1">
            <a:spLocks noChangeArrowheads="1"/>
          </p:cNvSpPr>
          <p:nvPr/>
        </p:nvSpPr>
        <p:spPr bwMode="auto">
          <a:xfrm>
            <a:off x="5940425" y="3933825"/>
            <a:ext cx="28082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smtClean="0">
                <a:solidFill>
                  <a:srgbClr val="0000CC"/>
                </a:solidFill>
                <a:latin typeface="Verdana" pitchFamily="34" charset="0"/>
                <a:ea typeface="楷体_GB2312" pitchFamily="49" charset="-122"/>
              </a:rPr>
              <a:t>光波具有时间周期性和空间周期性</a:t>
            </a:r>
          </a:p>
        </p:txBody>
      </p:sp>
      <p:grpSp>
        <p:nvGrpSpPr>
          <p:cNvPr id="16427" name="Group 43"/>
          <p:cNvGrpSpPr>
            <a:grpSpLocks/>
          </p:cNvGrpSpPr>
          <p:nvPr/>
        </p:nvGrpSpPr>
        <p:grpSpPr bwMode="auto">
          <a:xfrm>
            <a:off x="5795963" y="5021263"/>
            <a:ext cx="2971800" cy="1836737"/>
            <a:chOff x="3742" y="754"/>
            <a:chExt cx="1872" cy="1157"/>
          </a:xfrm>
        </p:grpSpPr>
        <p:sp>
          <p:nvSpPr>
            <p:cNvPr id="9231" name="Text Box 44"/>
            <p:cNvSpPr txBox="1">
              <a:spLocks noChangeArrowheads="1"/>
            </p:cNvSpPr>
            <p:nvPr/>
          </p:nvSpPr>
          <p:spPr bwMode="auto">
            <a:xfrm>
              <a:off x="4105" y="1661"/>
              <a:ext cx="14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000" smtClean="0">
                  <a:solidFill>
                    <a:srgbClr val="0000CC"/>
                  </a:solidFill>
                </a:rPr>
                <a:t>       </a:t>
              </a:r>
              <a:r>
                <a:rPr lang="zh-CN" altLang="en-US" sz="2000" smtClean="0">
                  <a:solidFill>
                    <a:srgbClr val="0000CC"/>
                  </a:solidFill>
                </a:rPr>
                <a:t>电磁波的传播</a:t>
              </a:r>
            </a:p>
          </p:txBody>
        </p:sp>
        <p:pic>
          <p:nvPicPr>
            <p:cNvPr id="9232" name="Picture 45"/>
            <p:cNvPicPr>
              <a:picLocks noChangeAspect="1" noChangeArrowheads="1"/>
            </p:cNvPicPr>
            <p:nvPr/>
          </p:nvPicPr>
          <p:blipFill>
            <a:blip r:embed="rId23">
              <a:extLst>
                <a:ext uri="{28A0092B-C50C-407E-A947-70E740481C1C}">
                  <a14:useLocalDpi xmlns:a14="http://schemas.microsoft.com/office/drawing/2010/main" val="0"/>
                </a:ext>
              </a:extLst>
            </a:blip>
            <a:srcRect b="-2025"/>
            <a:stretch>
              <a:fillRect/>
            </a:stretch>
          </p:blipFill>
          <p:spPr bwMode="auto">
            <a:xfrm>
              <a:off x="3742" y="754"/>
              <a:ext cx="1872" cy="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90397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6416"/>
                                        </p:tgtEl>
                                        <p:attrNameLst>
                                          <p:attrName>style.visibility</p:attrName>
                                        </p:attrNameLst>
                                      </p:cBhvr>
                                      <p:to>
                                        <p:strVal val="visible"/>
                                      </p:to>
                                    </p:set>
                                    <p:animEffect transition="in" filter="wipe(left)">
                                      <p:cBhvr>
                                        <p:cTn id="11" dur="500"/>
                                        <p:tgtEl>
                                          <p:spTgt spid="164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641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16418"/>
                                        </p:tgtEl>
                                        <p:attrNameLst>
                                          <p:attrName>style.visibility</p:attrName>
                                        </p:attrNameLst>
                                      </p:cBhvr>
                                      <p:to>
                                        <p:strVal val="visible"/>
                                      </p:to>
                                    </p:set>
                                    <p:animEffect transition="in" filter="blinds(vertical)">
                                      <p:cBhvr>
                                        <p:cTn id="20" dur="500"/>
                                        <p:tgtEl>
                                          <p:spTgt spid="164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641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642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421"/>
                                        </p:tgtEl>
                                        <p:attrNameLst>
                                          <p:attrName>style.visibility</p:attrName>
                                        </p:attrNameLst>
                                      </p:cBhvr>
                                      <p:to>
                                        <p:strVal val="visible"/>
                                      </p:to>
                                    </p:set>
                                    <p:animEffect transition="in" filter="wipe(down)">
                                      <p:cBhvr>
                                        <p:cTn id="33" dur="500"/>
                                        <p:tgtEl>
                                          <p:spTgt spid="164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642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6423"/>
                                        </p:tgtEl>
                                        <p:attrNameLst>
                                          <p:attrName>style.visibility</p:attrName>
                                        </p:attrNameLst>
                                      </p:cBhvr>
                                      <p:to>
                                        <p:strVal val="visible"/>
                                      </p:to>
                                    </p:set>
                                    <p:animEffect transition="in" filter="blinds(vertical)">
                                      <p:cBhvr>
                                        <p:cTn id="42" dur="500"/>
                                        <p:tgtEl>
                                          <p:spTgt spid="164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42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42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6426"/>
                                        </p:tgtEl>
                                        <p:attrNameLst>
                                          <p:attrName>style.visibility</p:attrName>
                                        </p:attrNameLst>
                                      </p:cBhvr>
                                      <p:to>
                                        <p:strVal val="visible"/>
                                      </p:to>
                                    </p:set>
                                    <p:animEffect transition="in" filter="box(in)">
                                      <p:cBhvr>
                                        <p:cTn id="55" dur="2000"/>
                                        <p:tgtEl>
                                          <p:spTgt spid="1642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6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6" grpId="0" autoUpdateAnimBg="0"/>
      <p:bldP spid="16418" grpId="0" autoUpdateAnimBg="0"/>
      <p:bldP spid="16421" grpId="0"/>
      <p:bldP spid="16423" grpId="0" autoUpdateAnimBg="0"/>
      <p:bldP spid="164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76200" y="76200"/>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③.</a:t>
            </a:r>
            <a:r>
              <a:rPr kumimoji="1" lang="zh-CN" altLang="en-US" sz="2400" smtClean="0">
                <a:solidFill>
                  <a:srgbClr val="0000CC"/>
                </a:solidFill>
                <a:latin typeface="楷体_GB2312" pitchFamily="49" charset="-122"/>
                <a:ea typeface="楷体_GB2312" pitchFamily="49" charset="-122"/>
              </a:rPr>
              <a:t>简谐波波矢</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空间角频率</a:t>
            </a:r>
          </a:p>
        </p:txBody>
      </p:sp>
      <p:graphicFrame>
        <p:nvGraphicFramePr>
          <p:cNvPr id="10243" name="Object 3"/>
          <p:cNvGraphicFramePr>
            <a:graphicFrameLocks noChangeAspect="1"/>
          </p:cNvGraphicFramePr>
          <p:nvPr/>
        </p:nvGraphicFramePr>
        <p:xfrm>
          <a:off x="395288" y="576263"/>
          <a:ext cx="1754187" cy="684212"/>
        </p:xfrm>
        <a:graphic>
          <a:graphicData uri="http://schemas.openxmlformats.org/presentationml/2006/ole">
            <mc:AlternateContent xmlns:mc="http://schemas.openxmlformats.org/markup-compatibility/2006">
              <mc:Choice xmlns:v="urn:schemas-microsoft-com:vml" Requires="v">
                <p:oleObj spid="_x0000_s6146" name="公式" r:id="rId3" imgW="660113" imgH="393529" progId="Equation.3">
                  <p:embed/>
                </p:oleObj>
              </mc:Choice>
              <mc:Fallback>
                <p:oleObj name="公式" r:id="rId3" imgW="660113"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76263"/>
                        <a:ext cx="1754187" cy="68421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Text Box 4"/>
          <p:cNvSpPr txBox="1">
            <a:spLocks noChangeArrowheads="1"/>
          </p:cNvSpPr>
          <p:nvPr/>
        </p:nvSpPr>
        <p:spPr bwMode="auto">
          <a:xfrm>
            <a:off x="2411413" y="647700"/>
            <a:ext cx="6516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波矢</a:t>
            </a:r>
            <a:r>
              <a:rPr kumimoji="1" lang="en-US" altLang="zh-CN" sz="2400" i="1" smtClean="0">
                <a:solidFill>
                  <a:srgbClr val="FF0000"/>
                </a:solidFill>
                <a:latin typeface="Times New Roman" pitchFamily="18" charset="0"/>
                <a:ea typeface="楷体_GB2312" pitchFamily="49" charset="-122"/>
              </a:rPr>
              <a:t>k</a:t>
            </a:r>
            <a:r>
              <a:rPr kumimoji="1" lang="zh-CN" altLang="en-US" sz="2400" smtClean="0">
                <a:solidFill>
                  <a:srgbClr val="0000CC"/>
                </a:solidFill>
                <a:latin typeface="Times New Roman" pitchFamily="18" charset="0"/>
                <a:ea typeface="楷体_GB2312" pitchFamily="49" charset="-122"/>
              </a:rPr>
              <a:t>是一个矢量，方向沿着光线传播的方向。</a:t>
            </a:r>
            <a:endParaRPr kumimoji="1" lang="zh-CN" altLang="en-US" sz="2400" smtClean="0">
              <a:solidFill>
                <a:srgbClr val="0000CC"/>
              </a:solidFill>
              <a:latin typeface="楷体_GB2312" pitchFamily="49" charset="-122"/>
              <a:ea typeface="楷体_GB2312" pitchFamily="49" charset="-122"/>
            </a:endParaRPr>
          </a:p>
        </p:txBody>
      </p:sp>
      <p:grpSp>
        <p:nvGrpSpPr>
          <p:cNvPr id="10245" name="Group 5"/>
          <p:cNvGrpSpPr>
            <a:grpSpLocks/>
          </p:cNvGrpSpPr>
          <p:nvPr/>
        </p:nvGrpSpPr>
        <p:grpSpPr bwMode="auto">
          <a:xfrm>
            <a:off x="0" y="1295400"/>
            <a:ext cx="7848600" cy="550863"/>
            <a:chOff x="528" y="3650"/>
            <a:chExt cx="4944" cy="347"/>
          </a:xfrm>
        </p:grpSpPr>
        <p:sp>
          <p:nvSpPr>
            <p:cNvPr id="10256" name="Text Box 6"/>
            <p:cNvSpPr txBox="1">
              <a:spLocks noChangeArrowheads="1"/>
            </p:cNvSpPr>
            <p:nvPr/>
          </p:nvSpPr>
          <p:spPr bwMode="auto">
            <a:xfrm>
              <a:off x="528" y="369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en-US" altLang="zh-CN" sz="2400" smtClean="0">
                  <a:solidFill>
                    <a:srgbClr val="0000CC"/>
                  </a:solidFill>
                  <a:latin typeface="楷体_GB2312" pitchFamily="49" charset="-122"/>
                  <a:ea typeface="楷体_GB2312" pitchFamily="49" charset="-122"/>
                </a:rPr>
                <a:t>④.</a:t>
              </a:r>
              <a:r>
                <a:rPr kumimoji="1" lang="zh-CN" altLang="en-US" sz="2400" smtClean="0">
                  <a:solidFill>
                    <a:srgbClr val="0000CC"/>
                  </a:solidFill>
                  <a:latin typeface="楷体_GB2312" pitchFamily="49" charset="-122"/>
                  <a:ea typeface="楷体_GB2312" pitchFamily="49" charset="-122"/>
                </a:rPr>
                <a:t>光波模</a:t>
              </a:r>
              <a:r>
                <a:rPr kumimoji="1" lang="en-US" altLang="zh-CN" sz="2400" smtClean="0">
                  <a:solidFill>
                    <a:srgbClr val="0000CC"/>
                  </a:solidFill>
                  <a:latin typeface="楷体_GB2312" pitchFamily="49" charset="-122"/>
                  <a:ea typeface="楷体_GB2312" pitchFamily="49" charset="-122"/>
                </a:rPr>
                <a:t>--</a:t>
              </a:r>
              <a:r>
                <a:rPr kumimoji="1" lang="zh-CN" altLang="en-US" sz="2400" smtClean="0">
                  <a:solidFill>
                    <a:srgbClr val="0000CC"/>
                  </a:solidFill>
                  <a:latin typeface="楷体_GB2312" pitchFamily="49" charset="-122"/>
                  <a:ea typeface="楷体_GB2312" pitchFamily="49" charset="-122"/>
                </a:rPr>
                <a:t>以某一波矢         为标记的驻波</a:t>
              </a:r>
            </a:p>
          </p:txBody>
        </p:sp>
        <p:graphicFrame>
          <p:nvGraphicFramePr>
            <p:cNvPr id="10257" name="Object 7"/>
            <p:cNvGraphicFramePr>
              <a:graphicFrameLocks noChangeAspect="1"/>
            </p:cNvGraphicFramePr>
            <p:nvPr/>
          </p:nvGraphicFramePr>
          <p:xfrm>
            <a:off x="2851" y="3650"/>
            <a:ext cx="585" cy="347"/>
          </p:xfrm>
          <a:graphic>
            <a:graphicData uri="http://schemas.openxmlformats.org/presentationml/2006/ole">
              <mc:AlternateContent xmlns:mc="http://schemas.openxmlformats.org/markup-compatibility/2006">
                <mc:Choice xmlns:v="urn:schemas-microsoft-com:vml" Requires="v">
                  <p:oleObj spid="_x0000_s6147" name="公式" r:id="rId5" imgW="660113" imgH="393529" progId="Equation.3">
                    <p:embed/>
                  </p:oleObj>
                </mc:Choice>
                <mc:Fallback>
                  <p:oleObj name="公式" r:id="rId5" imgW="660113"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1" y="3650"/>
                          <a:ext cx="585"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46" name="Text Box 8"/>
          <p:cNvSpPr txBox="1">
            <a:spLocks noChangeArrowheads="1"/>
          </p:cNvSpPr>
          <p:nvPr/>
        </p:nvSpPr>
        <p:spPr bwMode="auto">
          <a:xfrm>
            <a:off x="539750" y="191611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A50021"/>
                </a:solidFill>
                <a:latin typeface="Times New Roman" pitchFamily="18" charset="0"/>
                <a:ea typeface="华文楷体" pitchFamily="2" charset="-122"/>
              </a:rPr>
              <a:t>在激光理论中，光波模是一个很重要的概念。</a:t>
            </a:r>
          </a:p>
        </p:txBody>
      </p:sp>
      <p:sp>
        <p:nvSpPr>
          <p:cNvPr id="10247" name="Text Box 9"/>
          <p:cNvSpPr txBox="1">
            <a:spLocks noChangeArrowheads="1"/>
          </p:cNvSpPr>
          <p:nvPr/>
        </p:nvSpPr>
        <p:spPr bwMode="auto">
          <a:xfrm>
            <a:off x="468313" y="2349500"/>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0000CC"/>
                </a:solidFill>
              </a:rPr>
              <a:t>麦氏方程的解</a:t>
            </a:r>
          </a:p>
        </p:txBody>
      </p:sp>
      <p:sp>
        <p:nvSpPr>
          <p:cNvPr id="10248" name="Text Box 10"/>
          <p:cNvSpPr txBox="1">
            <a:spLocks noChangeArrowheads="1"/>
          </p:cNvSpPr>
          <p:nvPr/>
        </p:nvSpPr>
        <p:spPr bwMode="auto">
          <a:xfrm>
            <a:off x="827088" y="2852738"/>
            <a:ext cx="428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0000CC"/>
                </a:solidFill>
              </a:rPr>
              <a:t>特解：单色平面波。</a:t>
            </a:r>
          </a:p>
        </p:txBody>
      </p:sp>
      <p:sp>
        <p:nvSpPr>
          <p:cNvPr id="10249" name="Text Box 11"/>
          <p:cNvSpPr txBox="1">
            <a:spLocks noChangeArrowheads="1"/>
          </p:cNvSpPr>
          <p:nvPr/>
        </p:nvSpPr>
        <p:spPr bwMode="auto">
          <a:xfrm>
            <a:off x="827088" y="3284538"/>
            <a:ext cx="684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0000CC"/>
                </a:solidFill>
              </a:rPr>
              <a:t>通解：一系列单色平面波的叠加。</a:t>
            </a:r>
          </a:p>
        </p:txBody>
      </p:sp>
      <p:sp>
        <p:nvSpPr>
          <p:cNvPr id="10250" name="Text Box 12"/>
          <p:cNvSpPr txBox="1">
            <a:spLocks noChangeArrowheads="1"/>
          </p:cNvSpPr>
          <p:nvPr/>
        </p:nvSpPr>
        <p:spPr bwMode="auto">
          <a:xfrm>
            <a:off x="468313" y="378936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zh-CN" altLang="en-US" sz="2400" b="1" smtClean="0">
                <a:solidFill>
                  <a:srgbClr val="0000CC"/>
                </a:solidFill>
              </a:rPr>
              <a:t>自由空间中的电磁波</a:t>
            </a:r>
            <a:r>
              <a:rPr lang="en-US" altLang="zh-CN" sz="2400" b="1" smtClean="0">
                <a:solidFill>
                  <a:srgbClr val="0000CC"/>
                </a:solidFill>
              </a:rPr>
              <a:t>:</a:t>
            </a:r>
            <a:r>
              <a:rPr lang="zh-CN" altLang="en-US" sz="2400" b="1" smtClean="0">
                <a:solidFill>
                  <a:srgbClr val="0000CC"/>
                </a:solidFill>
              </a:rPr>
              <a:t>任意波矢的平面波均可以存在</a:t>
            </a:r>
            <a:r>
              <a:rPr lang="en-US" altLang="zh-CN" sz="2400" b="1" smtClean="0">
                <a:solidFill>
                  <a:srgbClr val="0000CC"/>
                </a:solidFill>
              </a:rPr>
              <a:t>!</a:t>
            </a:r>
          </a:p>
        </p:txBody>
      </p:sp>
      <p:grpSp>
        <p:nvGrpSpPr>
          <p:cNvPr id="10251" name="Group 13"/>
          <p:cNvGrpSpPr>
            <a:grpSpLocks/>
          </p:cNvGrpSpPr>
          <p:nvPr/>
        </p:nvGrpSpPr>
        <p:grpSpPr bwMode="auto">
          <a:xfrm>
            <a:off x="323850" y="4221163"/>
            <a:ext cx="8064500" cy="1373187"/>
            <a:chOff x="385" y="2795"/>
            <a:chExt cx="5080" cy="865"/>
          </a:xfrm>
        </p:grpSpPr>
        <p:sp>
          <p:nvSpPr>
            <p:cNvPr id="10254" name="Text Box 14"/>
            <p:cNvSpPr txBox="1">
              <a:spLocks noChangeArrowheads="1"/>
            </p:cNvSpPr>
            <p:nvPr/>
          </p:nvSpPr>
          <p:spPr bwMode="auto">
            <a:xfrm>
              <a:off x="385" y="2795"/>
              <a:ext cx="5080"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lang="en-US" altLang="zh-CN" sz="2800" b="1" smtClean="0">
                  <a:solidFill>
                    <a:srgbClr val="0000CC"/>
                  </a:solidFill>
                  <a:latin typeface="宋体" charset="-122"/>
                </a:rPr>
                <a:t>    </a:t>
              </a:r>
              <a:r>
                <a:rPr lang="zh-CN" altLang="en-US" sz="2800" b="1" smtClean="0">
                  <a:solidFill>
                    <a:srgbClr val="0000CC"/>
                  </a:solidFill>
                  <a:latin typeface="宋体" charset="-122"/>
                </a:rPr>
                <a:t>受边界条件限制空间的电磁波：一系列独立的具有特定波矢   的平面单色驻波。即只允许驻波光模式存在！</a:t>
              </a:r>
            </a:p>
          </p:txBody>
        </p:sp>
        <p:graphicFrame>
          <p:nvGraphicFramePr>
            <p:cNvPr id="10255" name="Object 15"/>
            <p:cNvGraphicFramePr>
              <a:graphicFrameLocks noChangeAspect="1"/>
            </p:cNvGraphicFramePr>
            <p:nvPr/>
          </p:nvGraphicFramePr>
          <p:xfrm>
            <a:off x="1837" y="3144"/>
            <a:ext cx="219" cy="323"/>
          </p:xfrm>
          <a:graphic>
            <a:graphicData uri="http://schemas.openxmlformats.org/presentationml/2006/ole">
              <mc:AlternateContent xmlns:mc="http://schemas.openxmlformats.org/markup-compatibility/2006">
                <mc:Choice xmlns:v="urn:schemas-microsoft-com:vml" Requires="v">
                  <p:oleObj spid="_x0000_s6148" name="公式" r:id="rId7" imgW="139639" imgH="203112" progId="Equation.3">
                    <p:embed/>
                  </p:oleObj>
                </mc:Choice>
                <mc:Fallback>
                  <p:oleObj name="公式" r:id="rId7" imgW="139639"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7" y="3144"/>
                          <a:ext cx="219" cy="323"/>
                        </a:xfrm>
                        <a:prstGeom prst="rect">
                          <a:avLst/>
                        </a:prstGeom>
                        <a:gradFill rotWithShape="1">
                          <a:gsLst>
                            <a:gs pos="0">
                              <a:srgbClr val="CCFFCC"/>
                            </a:gs>
                            <a:gs pos="50000">
                              <a:schemeClr val="bg1"/>
                            </a:gs>
                            <a:gs pos="100000">
                              <a:srgbClr val="CC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0252"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5157788"/>
            <a:ext cx="5256213" cy="146526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53" name="Text Box 17"/>
          <p:cNvSpPr txBox="1">
            <a:spLocks noChangeArrowheads="1"/>
          </p:cNvSpPr>
          <p:nvPr/>
        </p:nvSpPr>
        <p:spPr bwMode="auto">
          <a:xfrm>
            <a:off x="6623050" y="2060575"/>
            <a:ext cx="2520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spcBef>
                <a:spcPct val="50000"/>
              </a:spcBef>
              <a:spcAft>
                <a:spcPct val="0"/>
              </a:spcAft>
              <a:buFontTx/>
              <a:buNone/>
            </a:pPr>
            <a:r>
              <a:rPr kumimoji="1" lang="zh-CN" altLang="en-US" sz="2400" smtClean="0">
                <a:solidFill>
                  <a:srgbClr val="0000CC"/>
                </a:solidFill>
                <a:latin typeface="楷体_GB2312" pitchFamily="49" charset="-122"/>
                <a:ea typeface="楷体_GB2312" pitchFamily="49" charset="-122"/>
              </a:rPr>
              <a:t>一种模式是电磁波运动的一种类型，不同模式以不同的</a:t>
            </a:r>
            <a:r>
              <a:rPr kumimoji="1" lang="en-US" altLang="zh-CN" sz="2400" b="1" i="1" smtClean="0">
                <a:solidFill>
                  <a:srgbClr val="FF0000"/>
                </a:solidFill>
                <a:latin typeface="Times New Roman" pitchFamily="18" charset="0"/>
                <a:ea typeface="楷体_GB2312" pitchFamily="49" charset="-122"/>
              </a:rPr>
              <a:t>k</a:t>
            </a:r>
            <a:r>
              <a:rPr kumimoji="1" lang="en-US" altLang="zh-CN" sz="2400" smtClean="0">
                <a:solidFill>
                  <a:srgbClr val="0000CC"/>
                </a:solidFill>
                <a:latin typeface="楷体_GB2312" pitchFamily="49" charset="-122"/>
                <a:ea typeface="楷体_GB2312" pitchFamily="49" charset="-122"/>
              </a:rPr>
              <a:t> </a:t>
            </a:r>
            <a:r>
              <a:rPr kumimoji="1" lang="zh-CN" altLang="en-US" sz="2400" smtClean="0">
                <a:solidFill>
                  <a:srgbClr val="0000CC"/>
                </a:solidFill>
                <a:latin typeface="楷体_GB2312" pitchFamily="49" charset="-122"/>
                <a:ea typeface="楷体_GB2312" pitchFamily="49" charset="-122"/>
              </a:rPr>
              <a:t>区分。</a:t>
            </a:r>
            <a:endParaRPr lang="zh-CN" altLang="en-US" sz="2400" smtClean="0">
              <a:solidFill>
                <a:srgbClr val="0000CC"/>
              </a:solidFill>
              <a:latin typeface="楷体_GB2312" pitchFamily="49" charset="-122"/>
              <a:ea typeface="楷体_GB2312" pitchFamily="49" charset="-122"/>
            </a:endParaRPr>
          </a:p>
        </p:txBody>
      </p:sp>
    </p:spTree>
    <p:extLst>
      <p:ext uri="{BB962C8B-B14F-4D97-AF65-F5344CB8AC3E}">
        <p14:creationId xmlns:p14="http://schemas.microsoft.com/office/powerpoint/2010/main" val="346983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2561</Words>
  <Application>Microsoft Office PowerPoint</Application>
  <PresentationFormat>全屏显示(4:3)</PresentationFormat>
  <Paragraphs>316</Paragraphs>
  <Slides>36</Slides>
  <Notes>0</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36</vt:i4>
      </vt:variant>
    </vt:vector>
  </HeadingPairs>
  <TitlesOfParts>
    <vt:vector size="42" baseType="lpstr">
      <vt:lpstr>Office 主题</vt:lpstr>
      <vt:lpstr>默认设计模板</vt:lpstr>
      <vt:lpstr>Microsoft Equation 3.0</vt:lpstr>
      <vt:lpstr>Microsoft 公式 3.0</vt:lpstr>
      <vt:lpstr>VISIO 5 Drawing</vt:lpstr>
      <vt:lpstr>位图图像</vt:lpstr>
      <vt:lpstr>第一章、辐射理论基础概要与激光产生的条件</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第一章、辐射理论基础概要与激光产生的条件</dc:title>
  <dc:creator>Luo Duan-bin</dc:creator>
  <cp:lastModifiedBy>Luo Duan-bin</cp:lastModifiedBy>
  <cp:revision>1</cp:revision>
  <dcterms:created xsi:type="dcterms:W3CDTF">2020-02-20T06:55:59Z</dcterms:created>
  <dcterms:modified xsi:type="dcterms:W3CDTF">2020-02-25T01:41:55Z</dcterms:modified>
</cp:coreProperties>
</file>